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handoutMasterIdLst>
    <p:handoutMasterId r:id="rId67"/>
  </p:handoutMasterIdLst>
  <p:sldIdLst>
    <p:sldId id="414" r:id="rId2"/>
    <p:sldId id="444" r:id="rId3"/>
    <p:sldId id="573" r:id="rId4"/>
    <p:sldId id="534" r:id="rId5"/>
    <p:sldId id="571" r:id="rId6"/>
    <p:sldId id="572" r:id="rId7"/>
    <p:sldId id="535" r:id="rId8"/>
    <p:sldId id="583" r:id="rId9"/>
    <p:sldId id="474" r:id="rId10"/>
    <p:sldId id="508" r:id="rId11"/>
    <p:sldId id="509" r:id="rId12"/>
    <p:sldId id="488" r:id="rId13"/>
    <p:sldId id="552" r:id="rId14"/>
    <p:sldId id="551" r:id="rId15"/>
    <p:sldId id="584" r:id="rId16"/>
    <p:sldId id="553" r:id="rId17"/>
    <p:sldId id="554" r:id="rId18"/>
    <p:sldId id="561" r:id="rId19"/>
    <p:sldId id="564" r:id="rId20"/>
    <p:sldId id="565" r:id="rId21"/>
    <p:sldId id="566" r:id="rId22"/>
    <p:sldId id="567" r:id="rId23"/>
    <p:sldId id="568" r:id="rId24"/>
    <p:sldId id="569" r:id="rId25"/>
    <p:sldId id="570" r:id="rId26"/>
    <p:sldId id="421" r:id="rId27"/>
    <p:sldId id="536" r:id="rId28"/>
    <p:sldId id="547" r:id="rId29"/>
    <p:sldId id="557" r:id="rId30"/>
    <p:sldId id="524" r:id="rId31"/>
    <p:sldId id="525" r:id="rId32"/>
    <p:sldId id="526" r:id="rId33"/>
    <p:sldId id="527" r:id="rId34"/>
    <p:sldId id="528" r:id="rId35"/>
    <p:sldId id="574" r:id="rId36"/>
    <p:sldId id="529" r:id="rId37"/>
    <p:sldId id="563" r:id="rId38"/>
    <p:sldId id="530" r:id="rId39"/>
    <p:sldId id="531" r:id="rId40"/>
    <p:sldId id="532" r:id="rId41"/>
    <p:sldId id="495" r:id="rId42"/>
    <p:sldId id="585" r:id="rId43"/>
    <p:sldId id="485" r:id="rId44"/>
    <p:sldId id="496" r:id="rId45"/>
    <p:sldId id="497" r:id="rId46"/>
    <p:sldId id="498" r:id="rId47"/>
    <p:sldId id="499" r:id="rId48"/>
    <p:sldId id="578" r:id="rId49"/>
    <p:sldId id="461" r:id="rId50"/>
    <p:sldId id="500" r:id="rId51"/>
    <p:sldId id="575" r:id="rId52"/>
    <p:sldId id="576" r:id="rId53"/>
    <p:sldId id="577" r:id="rId54"/>
    <p:sldId id="562" r:id="rId55"/>
    <p:sldId id="558" r:id="rId56"/>
    <p:sldId id="559" r:id="rId57"/>
    <p:sldId id="560" r:id="rId58"/>
    <p:sldId id="501" r:id="rId59"/>
    <p:sldId id="503" r:id="rId60"/>
    <p:sldId id="504" r:id="rId61"/>
    <p:sldId id="505" r:id="rId62"/>
    <p:sldId id="579" r:id="rId63"/>
    <p:sldId id="581" r:id="rId64"/>
    <p:sldId id="582" r:id="rId65"/>
  </p:sldIdLst>
  <p:sldSz cx="9144000" cy="6858000" type="screen4x3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ão Seixas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008000"/>
    <a:srgbClr val="0000FF"/>
    <a:srgbClr val="00FA00"/>
    <a:srgbClr val="00CC00"/>
    <a:srgbClr val="FF6600"/>
    <a:srgbClr val="00FF00"/>
    <a:srgbClr val="00FFFF"/>
  </p:clrMru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5" autoAdjust="0"/>
    <p:restoredTop sz="87375" autoAdjust="0"/>
  </p:normalViewPr>
  <p:slideViewPr>
    <p:cSldViewPr snapToGrid="0">
      <p:cViewPr>
        <p:scale>
          <a:sx n="75" d="100"/>
          <a:sy n="75" d="100"/>
        </p:scale>
        <p:origin x="-360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68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-2106" y="-114"/>
      </p:cViewPr>
      <p:guideLst>
        <p:guide orient="horz" pos="3110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13" Type="http://schemas.openxmlformats.org/officeDocument/2006/relationships/image" Target="../media/image67.wmf"/><Relationship Id="rId3" Type="http://schemas.openxmlformats.org/officeDocument/2006/relationships/image" Target="../media/image58.wmf"/><Relationship Id="rId7" Type="http://schemas.openxmlformats.org/officeDocument/2006/relationships/image" Target="../media/image61.wmf"/><Relationship Id="rId12" Type="http://schemas.openxmlformats.org/officeDocument/2006/relationships/image" Target="../media/image66.wmf"/><Relationship Id="rId17" Type="http://schemas.openxmlformats.org/officeDocument/2006/relationships/image" Target="../media/image70.wmf"/><Relationship Id="rId2" Type="http://schemas.openxmlformats.org/officeDocument/2006/relationships/image" Target="../media/image57.wmf"/><Relationship Id="rId16" Type="http://schemas.openxmlformats.org/officeDocument/2006/relationships/image" Target="../media/image69.wmf"/><Relationship Id="rId1" Type="http://schemas.openxmlformats.org/officeDocument/2006/relationships/image" Target="../media/image56.wmf"/><Relationship Id="rId6" Type="http://schemas.openxmlformats.org/officeDocument/2006/relationships/image" Target="../media/image60.wmf"/><Relationship Id="rId11" Type="http://schemas.openxmlformats.org/officeDocument/2006/relationships/image" Target="../media/image65.wmf"/><Relationship Id="rId5" Type="http://schemas.openxmlformats.org/officeDocument/2006/relationships/image" Target="../media/image46.wmf"/><Relationship Id="rId15" Type="http://schemas.openxmlformats.org/officeDocument/2006/relationships/image" Target="../media/image68.wmf"/><Relationship Id="rId10" Type="http://schemas.openxmlformats.org/officeDocument/2006/relationships/image" Target="../media/image64.wmf"/><Relationship Id="rId4" Type="http://schemas.openxmlformats.org/officeDocument/2006/relationships/image" Target="../media/image59.wmf"/><Relationship Id="rId9" Type="http://schemas.openxmlformats.org/officeDocument/2006/relationships/image" Target="../media/image63.wmf"/><Relationship Id="rId14" Type="http://schemas.openxmlformats.org/officeDocument/2006/relationships/image" Target="../media/image45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wmf"/><Relationship Id="rId2" Type="http://schemas.openxmlformats.org/officeDocument/2006/relationships/image" Target="../media/image144.wmf"/><Relationship Id="rId1" Type="http://schemas.openxmlformats.org/officeDocument/2006/relationships/image" Target="../media/image143.wmf"/><Relationship Id="rId5" Type="http://schemas.openxmlformats.org/officeDocument/2006/relationships/image" Target="../media/image22.png"/><Relationship Id="rId4" Type="http://schemas.openxmlformats.org/officeDocument/2006/relationships/image" Target="../media/image15.png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wmf"/><Relationship Id="rId2" Type="http://schemas.openxmlformats.org/officeDocument/2006/relationships/image" Target="../media/image154.wmf"/><Relationship Id="rId1" Type="http://schemas.openxmlformats.org/officeDocument/2006/relationships/image" Target="../media/image153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wmf"/><Relationship Id="rId2" Type="http://schemas.openxmlformats.org/officeDocument/2006/relationships/image" Target="../media/image160.wmf"/><Relationship Id="rId1" Type="http://schemas.openxmlformats.org/officeDocument/2006/relationships/image" Target="../media/image159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wmf"/><Relationship Id="rId2" Type="http://schemas.openxmlformats.org/officeDocument/2006/relationships/image" Target="../media/image167.wmf"/><Relationship Id="rId1" Type="http://schemas.openxmlformats.org/officeDocument/2006/relationships/image" Target="../media/image166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wmf"/><Relationship Id="rId2" Type="http://schemas.openxmlformats.org/officeDocument/2006/relationships/image" Target="../media/image170.wmf"/><Relationship Id="rId1" Type="http://schemas.openxmlformats.org/officeDocument/2006/relationships/image" Target="../media/image169.wmf"/><Relationship Id="rId5" Type="http://schemas.openxmlformats.org/officeDocument/2006/relationships/image" Target="../media/image173.wmf"/><Relationship Id="rId4" Type="http://schemas.openxmlformats.org/officeDocument/2006/relationships/image" Target="../media/image17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png"/><Relationship Id="rId1" Type="http://schemas.openxmlformats.org/officeDocument/2006/relationships/image" Target="../media/image15.png"/><Relationship Id="rId4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7" Type="http://schemas.openxmlformats.org/officeDocument/2006/relationships/image" Target="../media/image54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3713"/>
          </a:xfrm>
          <a:prstGeom prst="rect">
            <a:avLst/>
          </a:prstGeom>
        </p:spPr>
        <p:txBody>
          <a:bodyPr vert="horz" lIns="101348" tIns="50674" rIns="101348" bIns="50674" rtlCol="0"/>
          <a:lstStyle>
            <a:lvl1pPr algn="l">
              <a:defRPr sz="1300"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4813" cy="493713"/>
          </a:xfrm>
          <a:prstGeom prst="rect">
            <a:avLst/>
          </a:prstGeom>
        </p:spPr>
        <p:txBody>
          <a:bodyPr vert="horz" wrap="square" lIns="101348" tIns="50674" rIns="101348" bIns="5067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0DAA487A-4E41-414E-B758-EB90055D1114}" type="datetime1">
              <a:rPr lang="pt-PT"/>
              <a:pPr>
                <a:defRPr/>
              </a:pPr>
              <a:t>07-02-2013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44813" cy="495300"/>
          </a:xfrm>
          <a:prstGeom prst="rect">
            <a:avLst/>
          </a:prstGeom>
        </p:spPr>
        <p:txBody>
          <a:bodyPr vert="horz" lIns="101348" tIns="50674" rIns="101348" bIns="50674" rtlCol="0" anchor="b"/>
          <a:lstStyle>
            <a:lvl1pPr algn="l">
              <a:defRPr sz="1300"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275" y="9377363"/>
            <a:ext cx="2944813" cy="495300"/>
          </a:xfrm>
          <a:prstGeom prst="rect">
            <a:avLst/>
          </a:prstGeom>
        </p:spPr>
        <p:txBody>
          <a:bodyPr vert="horz" wrap="square" lIns="101348" tIns="50674" rIns="101348" bIns="5067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0BF4FBDB-5587-4754-9F24-540AB060D6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3713"/>
          </a:xfrm>
          <a:prstGeom prst="rect">
            <a:avLst/>
          </a:prstGeom>
        </p:spPr>
        <p:txBody>
          <a:bodyPr vert="horz" lIns="101348" tIns="50674" rIns="101348" bIns="50674" rtlCol="0"/>
          <a:lstStyle>
            <a:lvl1pPr algn="l">
              <a:defRPr sz="1300">
                <a:ea typeface="+mn-ea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4813" cy="493713"/>
          </a:xfrm>
          <a:prstGeom prst="rect">
            <a:avLst/>
          </a:prstGeom>
        </p:spPr>
        <p:txBody>
          <a:bodyPr vert="horz" wrap="square" lIns="101348" tIns="50674" rIns="101348" bIns="5067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9A1B736C-620E-4711-B257-88AF35A3C3EF}" type="datetime1">
              <a:rPr lang="pt-PT"/>
              <a:pPr>
                <a:defRPr/>
              </a:pPr>
              <a:t>07-02-2013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1348" tIns="50674" rIns="101348" bIns="50674" rtlCol="0" anchor="ctr"/>
          <a:lstStyle/>
          <a:p>
            <a:pPr lvl="0"/>
            <a:endParaRPr lang="pt-PT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5000"/>
          </a:xfrm>
          <a:prstGeom prst="rect">
            <a:avLst/>
          </a:prstGeom>
        </p:spPr>
        <p:txBody>
          <a:bodyPr vert="horz" wrap="square" lIns="101348" tIns="50674" rIns="101348" bIns="50674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pt-PT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4813" cy="495300"/>
          </a:xfrm>
          <a:prstGeom prst="rect">
            <a:avLst/>
          </a:prstGeom>
        </p:spPr>
        <p:txBody>
          <a:bodyPr vert="horz" lIns="101348" tIns="50674" rIns="101348" bIns="50674" rtlCol="0" anchor="b"/>
          <a:lstStyle>
            <a:lvl1pPr algn="l">
              <a:defRPr sz="1300">
                <a:ea typeface="+mn-ea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275" y="9377363"/>
            <a:ext cx="2944813" cy="495300"/>
          </a:xfrm>
          <a:prstGeom prst="rect">
            <a:avLst/>
          </a:prstGeom>
        </p:spPr>
        <p:txBody>
          <a:bodyPr vert="horz" wrap="square" lIns="101348" tIns="50674" rIns="101348" bIns="5067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5CE2935B-C616-4992-9B44-51388D18350C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PT" smtClean="0">
              <a:ea typeface="ＭＳ Ｐゴシック"/>
            </a:endParaRPr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876BC16-E1BA-4BBA-9C4F-5C93113D41BD}" type="slidenum">
              <a:rPr lang="pt-PT" smtClean="0"/>
              <a:pPr/>
              <a:t>1</a:t>
            </a:fld>
            <a:endParaRPr lang="pt-PT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7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5698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pt-PT" smtClean="0">
              <a:ea typeface="ＭＳ Ｐゴシック"/>
            </a:endParaRPr>
          </a:p>
        </p:txBody>
      </p:sp>
      <p:sp>
        <p:nvSpPr>
          <p:cNvPr id="285699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83D284-0679-4B02-8AC1-C4DD8747B1E9}" type="slidenum">
              <a:rPr lang="pt-PT" smtClean="0"/>
              <a:pPr/>
              <a:t>12</a:t>
            </a:fld>
            <a:endParaRPr lang="pt-PT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69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8770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pt-PT" smtClean="0">
              <a:ea typeface="ＭＳ Ｐゴシック"/>
            </a:endParaRPr>
          </a:p>
        </p:txBody>
      </p:sp>
      <p:sp>
        <p:nvSpPr>
          <p:cNvPr id="288771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9B0E41-FC59-4DE9-B3CF-62DF2280A335}" type="slidenum">
              <a:rPr lang="pt-PT" smtClean="0"/>
              <a:pPr/>
              <a:t>14</a:t>
            </a:fld>
            <a:endParaRPr lang="pt-PT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1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1842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pt-PT" smtClean="0">
              <a:ea typeface="ＭＳ Ｐゴシック"/>
            </a:endParaRPr>
          </a:p>
        </p:txBody>
      </p:sp>
      <p:sp>
        <p:nvSpPr>
          <p:cNvPr id="291843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53674C9-270C-4D4D-8DB2-DC2B6FA01C83}" type="slidenum">
              <a:rPr lang="pt-PT" smtClean="0"/>
              <a:pPr/>
              <a:t>15</a:t>
            </a:fld>
            <a:endParaRPr lang="pt-PT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89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3890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pt-PT" smtClean="0">
              <a:ea typeface="ＭＳ Ｐゴシック"/>
            </a:endParaRPr>
          </a:p>
        </p:txBody>
      </p:sp>
      <p:sp>
        <p:nvSpPr>
          <p:cNvPr id="293891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3C8D112-1326-417A-AD22-BF64BC30B95B}" type="slidenum">
              <a:rPr lang="pt-PT" smtClean="0"/>
              <a:pPr/>
              <a:t>16</a:t>
            </a:fld>
            <a:endParaRPr lang="pt-PT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7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5938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pt-PT" smtClean="0">
                <a:ea typeface="ＭＳ Ｐゴシック"/>
              </a:rPr>
              <a:t>If all a’s are real then z* belongs to the xz plane</a:t>
            </a:r>
          </a:p>
        </p:txBody>
      </p:sp>
      <p:sp>
        <p:nvSpPr>
          <p:cNvPr id="295939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E834547-5280-4960-98F7-D099B3BCC0F8}" type="slidenum">
              <a:rPr lang="pt-PT" smtClean="0"/>
              <a:pPr/>
              <a:t>17</a:t>
            </a:fld>
            <a:endParaRPr lang="pt-PT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5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986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>
                <a:ea typeface="ＭＳ Ｐゴシック"/>
              </a:rPr>
              <a:t>The Lam-Tung relation corresponds to the special case</a:t>
            </a:r>
          </a:p>
          <a:p>
            <a:r>
              <a:rPr lang="en-US" smtClean="0">
                <a:ea typeface="ＭＳ Ｐゴシック"/>
              </a:rPr>
              <a:t>when all processes produce transversely polarized dileptons</a:t>
            </a:r>
          </a:p>
          <a:p>
            <a:r>
              <a:rPr lang="en-US" smtClean="0">
                <a:ea typeface="ＭＳ Ｐゴシック"/>
              </a:rPr>
              <a:t>with respect to quantization axes belonging to the</a:t>
            </a:r>
          </a:p>
          <a:p>
            <a:r>
              <a:rPr lang="pt-PT" smtClean="0">
                <a:ea typeface="ＭＳ Ｐゴシック"/>
              </a:rPr>
              <a:t>production plane</a:t>
            </a:r>
          </a:p>
        </p:txBody>
      </p:sp>
      <p:sp>
        <p:nvSpPr>
          <p:cNvPr id="297987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1547DCD-906D-4099-94C1-C9541F286976}" type="slidenum">
              <a:rPr lang="pt-PT" smtClean="0"/>
              <a:pPr/>
              <a:t>18</a:t>
            </a:fld>
            <a:endParaRPr lang="pt-PT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3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0034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pt-PT" smtClean="0">
              <a:ea typeface="ＭＳ Ｐゴシック"/>
            </a:endParaRPr>
          </a:p>
        </p:txBody>
      </p:sp>
      <p:sp>
        <p:nvSpPr>
          <p:cNvPr id="300035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646C0FC-E72B-45E9-96C8-35BDA79D3556}" type="slidenum">
              <a:rPr lang="pt-PT" smtClean="0"/>
              <a:pPr/>
              <a:t>19</a:t>
            </a:fld>
            <a:endParaRPr lang="pt-PT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1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2082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pt-PT" smtClean="0">
              <a:ea typeface="ＭＳ Ｐゴシック"/>
            </a:endParaRPr>
          </a:p>
        </p:txBody>
      </p:sp>
      <p:sp>
        <p:nvSpPr>
          <p:cNvPr id="302083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157903-97FE-43E4-B7CC-C2352472AFF7}" type="slidenum">
              <a:rPr lang="pt-PT" smtClean="0"/>
              <a:pPr/>
              <a:t>20</a:t>
            </a:fld>
            <a:endParaRPr lang="pt-PT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29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4130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pt-PT" smtClean="0">
              <a:ea typeface="ＭＳ Ｐゴシック"/>
            </a:endParaRPr>
          </a:p>
        </p:txBody>
      </p:sp>
      <p:sp>
        <p:nvSpPr>
          <p:cNvPr id="304131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FD3AE19-3B03-4C03-A3B4-7CBDE8087993}" type="slidenum">
              <a:rPr lang="pt-PT" smtClean="0"/>
              <a:pPr/>
              <a:t>21</a:t>
            </a:fld>
            <a:endParaRPr lang="pt-PT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7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6178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pt-PT" smtClean="0">
              <a:ea typeface="ＭＳ Ｐゴシック"/>
            </a:endParaRPr>
          </a:p>
        </p:txBody>
      </p:sp>
      <p:sp>
        <p:nvSpPr>
          <p:cNvPr id="306179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29BAC26-E00E-4E7C-88BC-0356A8B6B381}" type="slidenum">
              <a:rPr lang="pt-PT" smtClean="0"/>
              <a:pPr/>
              <a:t>22</a:t>
            </a:fld>
            <a:endParaRPr lang="pt-P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6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pt-PT" smtClean="0">
              <a:ea typeface="ＭＳ Ｐゴシック"/>
            </a:endParaRPr>
          </a:p>
        </p:txBody>
      </p:sp>
      <p:sp>
        <p:nvSpPr>
          <p:cNvPr id="11267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7EA8EF0-ADD4-4186-AECA-C9A0847BD280}" type="slidenum">
              <a:rPr lang="pt-PT" smtClean="0"/>
              <a:pPr/>
              <a:t>2</a:t>
            </a:fld>
            <a:endParaRPr lang="pt-PT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5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226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pt-PT" smtClean="0">
              <a:ea typeface="ＭＳ Ｐゴシック"/>
            </a:endParaRPr>
          </a:p>
        </p:txBody>
      </p:sp>
      <p:sp>
        <p:nvSpPr>
          <p:cNvPr id="308227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D3E0AFF-4FEA-4D37-B90C-3B3D9814BC3D}" type="slidenum">
              <a:rPr lang="pt-PT" smtClean="0"/>
              <a:pPr/>
              <a:t>23</a:t>
            </a:fld>
            <a:endParaRPr lang="pt-PT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3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0274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pt-PT" smtClean="0">
              <a:ea typeface="ＭＳ Ｐゴシック"/>
            </a:endParaRPr>
          </a:p>
        </p:txBody>
      </p:sp>
      <p:sp>
        <p:nvSpPr>
          <p:cNvPr id="310275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9E7851E-27FA-4BD0-A0AE-3B839F544AA5}" type="slidenum">
              <a:rPr lang="pt-PT" smtClean="0"/>
              <a:pPr/>
              <a:t>24</a:t>
            </a:fld>
            <a:endParaRPr lang="pt-PT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1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2322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pt-PT" smtClean="0">
              <a:ea typeface="ＭＳ Ｐゴシック"/>
            </a:endParaRPr>
          </a:p>
        </p:txBody>
      </p:sp>
      <p:sp>
        <p:nvSpPr>
          <p:cNvPr id="312323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AF642BA-EAD8-4CB6-AA1B-9C2ADA98C802}" type="slidenum">
              <a:rPr lang="pt-PT" smtClean="0"/>
              <a:pPr/>
              <a:t>25</a:t>
            </a:fld>
            <a:endParaRPr lang="pt-PT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69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4370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pt-PT" smtClean="0">
              <a:ea typeface="ＭＳ Ｐゴシック"/>
            </a:endParaRPr>
          </a:p>
        </p:txBody>
      </p:sp>
      <p:sp>
        <p:nvSpPr>
          <p:cNvPr id="314371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E470356-441B-4C71-AC15-57C84B7E0708}" type="slidenum">
              <a:rPr lang="pt-PT" smtClean="0"/>
              <a:pPr/>
              <a:t>26</a:t>
            </a:fld>
            <a:endParaRPr lang="pt-PT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7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6418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pt-PT" smtClean="0">
              <a:ea typeface="ＭＳ Ｐゴシック"/>
            </a:endParaRPr>
          </a:p>
        </p:txBody>
      </p:sp>
      <p:sp>
        <p:nvSpPr>
          <p:cNvPr id="316419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CB75816-F9CD-46A3-BE53-C82B231F116F}" type="slidenum">
              <a:rPr lang="pt-PT" smtClean="0"/>
              <a:pPr/>
              <a:t>27</a:t>
            </a:fld>
            <a:endParaRPr lang="pt-PT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5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8466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pt-PT" smtClean="0">
              <a:ea typeface="ＭＳ Ｐゴシック"/>
            </a:endParaRPr>
          </a:p>
        </p:txBody>
      </p:sp>
      <p:sp>
        <p:nvSpPr>
          <p:cNvPr id="318467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AC7D835-BC71-432C-8A2A-CD32D99501DE}" type="slidenum">
              <a:rPr lang="pt-PT" smtClean="0"/>
              <a:pPr/>
              <a:t>28</a:t>
            </a:fld>
            <a:endParaRPr lang="pt-PT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3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0514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pt-PT" smtClean="0">
              <a:ea typeface="ＭＳ Ｐゴシック"/>
            </a:endParaRPr>
          </a:p>
        </p:txBody>
      </p:sp>
      <p:sp>
        <p:nvSpPr>
          <p:cNvPr id="320515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A825BB3-C19B-4AFD-A904-ABD0DF7DC474}" type="slidenum">
              <a:rPr lang="pt-PT" smtClean="0"/>
              <a:pPr/>
              <a:t>29</a:t>
            </a:fld>
            <a:endParaRPr lang="pt-PT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1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2562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pt-PT" smtClean="0">
              <a:ea typeface="ＭＳ Ｐゴシック"/>
            </a:endParaRPr>
          </a:p>
        </p:txBody>
      </p:sp>
      <p:sp>
        <p:nvSpPr>
          <p:cNvPr id="322563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1BEDF77-349B-4BB0-8BB7-790A1D2AB04A}" type="slidenum">
              <a:rPr lang="pt-PT" smtClean="0"/>
              <a:pPr/>
              <a:t>30</a:t>
            </a:fld>
            <a:endParaRPr lang="pt-PT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09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4610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pt-PT" smtClean="0">
              <a:ea typeface="ＭＳ Ｐゴシック"/>
            </a:endParaRPr>
          </a:p>
        </p:txBody>
      </p:sp>
      <p:sp>
        <p:nvSpPr>
          <p:cNvPr id="324611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421A639-1BDD-40D0-8BD4-75FC8374E293}" type="slidenum">
              <a:rPr lang="pt-PT" smtClean="0"/>
              <a:pPr/>
              <a:t>31</a:t>
            </a:fld>
            <a:endParaRPr lang="pt-PT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7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6658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pt-PT" smtClean="0">
              <a:ea typeface="ＭＳ Ｐゴシック"/>
            </a:endParaRPr>
          </a:p>
        </p:txBody>
      </p:sp>
      <p:sp>
        <p:nvSpPr>
          <p:cNvPr id="326659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D196706-DED0-471B-B3D1-78D9B75A33AF}" type="slidenum">
              <a:rPr lang="pt-PT" smtClean="0"/>
              <a:pPr/>
              <a:t>32</a:t>
            </a:fld>
            <a:endParaRPr lang="pt-P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pt-PT" smtClean="0">
              <a:ea typeface="ＭＳ Ｐゴシック"/>
            </a:endParaRPr>
          </a:p>
        </p:txBody>
      </p:sp>
      <p:sp>
        <p:nvSpPr>
          <p:cNvPr id="13315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8A0666-0152-4BB2-975B-5875FFEE2D70}" type="slidenum">
              <a:rPr lang="pt-PT" smtClean="0"/>
              <a:pPr/>
              <a:t>3</a:t>
            </a:fld>
            <a:endParaRPr lang="pt-PT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5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8706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pt-PT" smtClean="0">
              <a:ea typeface="ＭＳ Ｐゴシック"/>
            </a:endParaRPr>
          </a:p>
        </p:txBody>
      </p:sp>
      <p:sp>
        <p:nvSpPr>
          <p:cNvPr id="328707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A33C13B-80A8-48D6-96B8-012557099602}" type="slidenum">
              <a:rPr lang="pt-PT" smtClean="0"/>
              <a:pPr/>
              <a:t>33</a:t>
            </a:fld>
            <a:endParaRPr lang="pt-PT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3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0754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pt-PT" smtClean="0">
              <a:ea typeface="ＭＳ Ｐゴシック"/>
            </a:endParaRPr>
          </a:p>
        </p:txBody>
      </p:sp>
      <p:sp>
        <p:nvSpPr>
          <p:cNvPr id="330755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067351-0055-4B1B-B962-9C0BE3013CB1}" type="slidenum">
              <a:rPr lang="pt-PT" smtClean="0"/>
              <a:pPr/>
              <a:t>34</a:t>
            </a:fld>
            <a:endParaRPr lang="pt-PT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1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2802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pt-PT" smtClean="0">
              <a:ea typeface="ＭＳ Ｐゴシック"/>
            </a:endParaRPr>
          </a:p>
        </p:txBody>
      </p:sp>
      <p:sp>
        <p:nvSpPr>
          <p:cNvPr id="332803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90897F4-7B8B-4771-91A7-EBEED8251421}" type="slidenum">
              <a:rPr lang="pt-PT" smtClean="0"/>
              <a:pPr/>
              <a:t>35</a:t>
            </a:fld>
            <a:endParaRPr lang="pt-PT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49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4850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pl-PL" smtClean="0">
                <a:ea typeface="ＭＳ Ｐゴシック"/>
              </a:rPr>
              <a:t>252 000 </a:t>
            </a:r>
            <a:r>
              <a:rPr lang="pt-PT" smtClean="0">
                <a:ea typeface="ＭＳ Ｐゴシック"/>
              </a:rPr>
              <a:t>Y</a:t>
            </a:r>
            <a:r>
              <a:rPr lang="pl-PL" smtClean="0">
                <a:ea typeface="ＭＳ Ｐゴシック"/>
              </a:rPr>
              <a:t>(1S), 94 000 </a:t>
            </a:r>
            <a:r>
              <a:rPr lang="pt-PT" smtClean="0">
                <a:ea typeface="ＭＳ Ｐゴシック"/>
              </a:rPr>
              <a:t>Y</a:t>
            </a:r>
            <a:r>
              <a:rPr lang="pl-PL" smtClean="0">
                <a:ea typeface="ＭＳ Ｐゴシック"/>
              </a:rPr>
              <a:t>(2S), and 58 000 </a:t>
            </a:r>
            <a:r>
              <a:rPr lang="pt-PT" smtClean="0">
                <a:ea typeface="ＭＳ Ｐゴシック"/>
              </a:rPr>
              <a:t>Y</a:t>
            </a:r>
            <a:r>
              <a:rPr lang="pl-PL" smtClean="0">
                <a:ea typeface="ＭＳ Ｐゴシック"/>
              </a:rPr>
              <a:t>(3S)</a:t>
            </a:r>
            <a:endParaRPr lang="pt-PT" smtClean="0">
              <a:ea typeface="ＭＳ Ｐゴシック"/>
            </a:endParaRPr>
          </a:p>
        </p:txBody>
      </p:sp>
      <p:sp>
        <p:nvSpPr>
          <p:cNvPr id="334851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167D773-C181-407E-94E2-72EEE06A02F4}" type="slidenum">
              <a:rPr lang="pt-PT" smtClean="0"/>
              <a:pPr/>
              <a:t>36</a:t>
            </a:fld>
            <a:endParaRPr lang="pt-PT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7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6898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pl-PL" smtClean="0">
                <a:ea typeface="ＭＳ Ｐゴシック"/>
              </a:rPr>
              <a:t>252 000 </a:t>
            </a:r>
            <a:r>
              <a:rPr lang="pt-PT" smtClean="0">
                <a:ea typeface="ＭＳ Ｐゴシック"/>
              </a:rPr>
              <a:t>Y</a:t>
            </a:r>
            <a:r>
              <a:rPr lang="pl-PL" smtClean="0">
                <a:ea typeface="ＭＳ Ｐゴシック"/>
              </a:rPr>
              <a:t>(1S), 94 000 </a:t>
            </a:r>
            <a:r>
              <a:rPr lang="pt-PT" smtClean="0">
                <a:ea typeface="ＭＳ Ｐゴシック"/>
              </a:rPr>
              <a:t>Y</a:t>
            </a:r>
            <a:r>
              <a:rPr lang="pl-PL" smtClean="0">
                <a:ea typeface="ＭＳ Ｐゴシック"/>
              </a:rPr>
              <a:t>(2S), and 58 000 </a:t>
            </a:r>
            <a:r>
              <a:rPr lang="pt-PT" smtClean="0">
                <a:ea typeface="ＭＳ Ｐゴシック"/>
              </a:rPr>
              <a:t>Y</a:t>
            </a:r>
            <a:r>
              <a:rPr lang="pl-PL" smtClean="0">
                <a:ea typeface="ＭＳ Ｐゴシック"/>
              </a:rPr>
              <a:t>(3S)</a:t>
            </a:r>
            <a:endParaRPr lang="pt-PT" smtClean="0">
              <a:ea typeface="ＭＳ Ｐゴシック"/>
            </a:endParaRPr>
          </a:p>
        </p:txBody>
      </p:sp>
      <p:sp>
        <p:nvSpPr>
          <p:cNvPr id="336899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1508C4F-BBE5-4C47-A639-4E7221791A36}" type="slidenum">
              <a:rPr lang="pt-PT" smtClean="0"/>
              <a:pPr/>
              <a:t>37</a:t>
            </a:fld>
            <a:endParaRPr lang="pt-PT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5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8946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pt-PT" smtClean="0">
              <a:ea typeface="ＭＳ Ｐゴシック"/>
            </a:endParaRPr>
          </a:p>
        </p:txBody>
      </p:sp>
      <p:sp>
        <p:nvSpPr>
          <p:cNvPr id="338947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F1BEEED-3749-44F8-97C6-7A74507C5C50}" type="slidenum">
              <a:rPr lang="pt-PT" smtClean="0"/>
              <a:pPr/>
              <a:t>38</a:t>
            </a:fld>
            <a:endParaRPr lang="pt-PT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3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0994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pt-PT" smtClean="0">
              <a:ea typeface="ＭＳ Ｐゴシック"/>
            </a:endParaRPr>
          </a:p>
        </p:txBody>
      </p:sp>
      <p:sp>
        <p:nvSpPr>
          <p:cNvPr id="340995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71448B1-ED93-4167-A587-9C5700624F12}" type="slidenum">
              <a:rPr lang="pt-PT" smtClean="0"/>
              <a:pPr/>
              <a:t>39</a:t>
            </a:fld>
            <a:endParaRPr lang="pt-PT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1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3042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pt-PT" smtClean="0">
                <a:ea typeface="ＭＳ Ｐゴシック"/>
              </a:rPr>
              <a:t>In particular,</a:t>
            </a:r>
          </a:p>
          <a:p>
            <a:r>
              <a:rPr lang="en-US" smtClean="0">
                <a:ea typeface="ＭＳ Ｐゴシック"/>
              </a:rPr>
              <a:t>while for directly produced S states 1&lt;# &lt; þ1, for</a:t>
            </a:r>
          </a:p>
          <a:p>
            <a:r>
              <a:rPr lang="en-US" smtClean="0">
                <a:ea typeface="ＭＳ Ｐゴシック"/>
              </a:rPr>
              <a:t>those from decays of P1 and P2 states the lower bound is</a:t>
            </a:r>
          </a:p>
          <a:p>
            <a:r>
              <a:rPr lang="pt-PT" smtClean="0">
                <a:ea typeface="ＭＳ Ｐゴシック"/>
              </a:rPr>
              <a:t>1=3 and3=5, respectively. More</a:t>
            </a:r>
          </a:p>
          <a:p>
            <a:r>
              <a:rPr lang="pt-PT" smtClean="0">
                <a:ea typeface="ＭＳ Ｐゴシック"/>
              </a:rPr>
              <a:t>In the assumption that all directly produced S states have the same polarization one can turn this into a lower limit of the feed-down fraction from chi states (will not be used here). </a:t>
            </a:r>
            <a:r>
              <a:rPr lang="en-US" smtClean="0">
                <a:ea typeface="ＭＳ Ｐゴシック"/>
              </a:rPr>
              <a:t>More than 50% of the Y(1S) are produced from P states for &lt;pT&gt;</a:t>
            </a:r>
            <a:r>
              <a:rPr lang="pt-PT" smtClean="0">
                <a:ea typeface="ＭＳ Ｐゴシック"/>
              </a:rPr>
              <a:t>~ 0.5 GeV/c </a:t>
            </a:r>
            <a:r>
              <a:rPr lang="en-US" smtClean="0">
                <a:ea typeface="ＭＳ Ｐゴシック"/>
              </a:rPr>
              <a:t>and more than 30% for &lt;pT&gt;~ 2.3 GeV/c. These limits are appreciably higher than the value of the feed-down fraction of J/psi from c measured at similar energy, low pT and</a:t>
            </a:r>
          </a:p>
          <a:p>
            <a:r>
              <a:rPr lang="pt-PT" smtClean="0">
                <a:ea typeface="ＭＳ Ｐゴシック"/>
              </a:rPr>
              <a:t>mid rapidity [18].</a:t>
            </a:r>
          </a:p>
        </p:txBody>
      </p:sp>
      <p:sp>
        <p:nvSpPr>
          <p:cNvPr id="343043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41890EC-4119-43F2-A8ED-C58AED7FDAFD}" type="slidenum">
              <a:rPr lang="pt-PT" smtClean="0"/>
              <a:pPr/>
              <a:t>40</a:t>
            </a:fld>
            <a:endParaRPr lang="pt-PT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89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5090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pt-PT" smtClean="0">
              <a:ea typeface="ＭＳ Ｐゴシック"/>
            </a:endParaRPr>
          </a:p>
        </p:txBody>
      </p:sp>
      <p:sp>
        <p:nvSpPr>
          <p:cNvPr id="345091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5021289-394C-44C5-B5AC-ADAE33744D93}" type="slidenum">
              <a:rPr lang="pt-PT" smtClean="0"/>
              <a:pPr/>
              <a:t>41</a:t>
            </a:fld>
            <a:endParaRPr lang="pt-PT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1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62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pt-PT" smtClean="0">
              <a:ea typeface="ＭＳ Ｐゴシック"/>
            </a:endParaRPr>
          </a:p>
        </p:txBody>
      </p:sp>
      <p:sp>
        <p:nvSpPr>
          <p:cNvPr id="348163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084A731-E6C2-45F5-8FBB-27B02B834053}" type="slidenum">
              <a:rPr lang="pt-PT" smtClean="0"/>
              <a:pPr/>
              <a:t>43</a:t>
            </a:fld>
            <a:endParaRPr lang="pt-P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pt-PT" smtClean="0">
              <a:ea typeface="ＭＳ Ｐゴシック"/>
            </a:endParaRPr>
          </a:p>
        </p:txBody>
      </p:sp>
      <p:sp>
        <p:nvSpPr>
          <p:cNvPr id="15363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E666FEE-D785-45B4-913A-6C91C2A99886}" type="slidenum">
              <a:rPr lang="pt-PT" smtClean="0"/>
              <a:pPr/>
              <a:t>4</a:t>
            </a:fld>
            <a:endParaRPr lang="pt-PT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09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0210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pt-PT" smtClean="0">
              <a:ea typeface="ＭＳ Ｐゴシック"/>
            </a:endParaRPr>
          </a:p>
        </p:txBody>
      </p:sp>
      <p:sp>
        <p:nvSpPr>
          <p:cNvPr id="350211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3C594F-1660-483F-A3B7-B37A786A921C}" type="slidenum">
              <a:rPr lang="pt-PT" smtClean="0"/>
              <a:pPr/>
              <a:t>44</a:t>
            </a:fld>
            <a:endParaRPr lang="pt-PT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7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2258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pt-PT" smtClean="0">
                <a:ea typeface="ＭＳ Ｐゴシック"/>
              </a:rPr>
              <a:t>Use a model as shown before and use the expression to calculate the prompt lambdas from the direct and feeddown lambdas</a:t>
            </a:r>
          </a:p>
        </p:txBody>
      </p:sp>
      <p:sp>
        <p:nvSpPr>
          <p:cNvPr id="352259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364E61-9F99-4BFF-BB29-F02DEC326641}" type="slidenum">
              <a:rPr lang="pt-PT" smtClean="0"/>
              <a:pPr/>
              <a:t>45</a:t>
            </a:fld>
            <a:endParaRPr lang="pt-PT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5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4306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>
                <a:ea typeface="ＭＳ Ｐゴシック"/>
              </a:rPr>
              <a:t>the polarization should become significantly</a:t>
            </a:r>
          </a:p>
          <a:p>
            <a:r>
              <a:rPr lang="en-US" smtClean="0">
                <a:ea typeface="ＭＳ Ｐゴシック"/>
              </a:rPr>
              <a:t>more longitudinal (in the helicity frame) after the disappearance</a:t>
            </a:r>
          </a:p>
          <a:p>
            <a:r>
              <a:rPr lang="en-US" smtClean="0">
                <a:ea typeface="ＭＳ Ｐゴシック"/>
              </a:rPr>
              <a:t>of the transversely polarized feed-down contribution</a:t>
            </a:r>
          </a:p>
          <a:p>
            <a:r>
              <a:rPr lang="en-US" smtClean="0">
                <a:ea typeface="ＭＳ Ｐゴシック"/>
              </a:rPr>
              <a:t>due to c decays. We are assuming that the ‘‘base’’</a:t>
            </a:r>
          </a:p>
          <a:p>
            <a:r>
              <a:rPr lang="en-US" smtClean="0">
                <a:ea typeface="ＭＳ Ｐゴシック"/>
              </a:rPr>
              <a:t>polarizations of the directly produced S and P states remain</a:t>
            </a:r>
          </a:p>
          <a:p>
            <a:r>
              <a:rPr lang="en-US" smtClean="0">
                <a:ea typeface="ＭＳ Ｐゴシック"/>
              </a:rPr>
              <a:t>essentially unaffected by the nuclear medium and are,</a:t>
            </a:r>
          </a:p>
          <a:p>
            <a:r>
              <a:rPr lang="pt-PT" smtClean="0">
                <a:ea typeface="ＭＳ Ｐゴシック"/>
              </a:rPr>
              <a:t>therefore, not distinguishable</a:t>
            </a:r>
          </a:p>
        </p:txBody>
      </p:sp>
      <p:sp>
        <p:nvSpPr>
          <p:cNvPr id="354307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DB9F611-1AFC-43E4-B660-EAC9738E7EC7}" type="slidenum">
              <a:rPr lang="pt-PT" smtClean="0"/>
              <a:pPr/>
              <a:t>46</a:t>
            </a:fld>
            <a:endParaRPr lang="pt-PT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3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6354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pt-PT" smtClean="0">
              <a:ea typeface="ＭＳ Ｐゴシック"/>
            </a:endParaRPr>
          </a:p>
        </p:txBody>
      </p:sp>
      <p:sp>
        <p:nvSpPr>
          <p:cNvPr id="356355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26E6F1D-E5ED-4F70-A466-4120F328B729}" type="slidenum">
              <a:rPr lang="pt-PT" smtClean="0"/>
              <a:pPr/>
              <a:t>47</a:t>
            </a:fld>
            <a:endParaRPr lang="pt-PT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1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02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pt-PT" smtClean="0">
              <a:ea typeface="ＭＳ Ｐゴシック"/>
            </a:endParaRPr>
          </a:p>
        </p:txBody>
      </p:sp>
      <p:sp>
        <p:nvSpPr>
          <p:cNvPr id="358403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66AFF59-678E-4118-9B6C-9AE02FED9F5C}" type="slidenum">
              <a:rPr lang="pt-PT" smtClean="0"/>
              <a:pPr/>
              <a:t>48</a:t>
            </a:fld>
            <a:endParaRPr lang="pt-PT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49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0450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pt-PT" smtClean="0">
              <a:ea typeface="ＭＳ Ｐゴシック"/>
            </a:endParaRPr>
          </a:p>
        </p:txBody>
      </p:sp>
      <p:sp>
        <p:nvSpPr>
          <p:cNvPr id="360451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FA7AD0-FE62-4E29-9027-B3E860997099}" type="slidenum">
              <a:rPr lang="pt-PT" smtClean="0"/>
              <a:pPr/>
              <a:t>49</a:t>
            </a:fld>
            <a:endParaRPr lang="pt-PT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7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2498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pt-PT" smtClean="0">
              <a:ea typeface="ＭＳ Ｐゴシック"/>
            </a:endParaRPr>
          </a:p>
        </p:txBody>
      </p:sp>
      <p:sp>
        <p:nvSpPr>
          <p:cNvPr id="362499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D9467AA-22BF-4A7B-BF54-0B44991841D3}" type="slidenum">
              <a:rPr lang="pt-PT" smtClean="0"/>
              <a:pPr/>
              <a:t>50</a:t>
            </a:fld>
            <a:endParaRPr lang="pt-PT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5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4546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pt-PT" smtClean="0">
              <a:ea typeface="ＭＳ Ｐゴシック"/>
            </a:endParaRPr>
          </a:p>
        </p:txBody>
      </p:sp>
      <p:sp>
        <p:nvSpPr>
          <p:cNvPr id="364547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D8BB24A-F308-486A-82A9-5CAEA116EB6E}" type="slidenum">
              <a:rPr lang="pt-PT" smtClean="0"/>
              <a:pPr/>
              <a:t>51</a:t>
            </a:fld>
            <a:endParaRPr lang="pt-PT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3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6594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pt-PT" smtClean="0">
              <a:ea typeface="ＭＳ Ｐゴシック"/>
            </a:endParaRPr>
          </a:p>
        </p:txBody>
      </p:sp>
      <p:sp>
        <p:nvSpPr>
          <p:cNvPr id="366595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18BACCB-1D82-44C4-9376-1A4F4465B020}" type="slidenum">
              <a:rPr lang="pt-PT" smtClean="0"/>
              <a:pPr/>
              <a:t>52</a:t>
            </a:fld>
            <a:endParaRPr lang="pt-PT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1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42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pt-PT" smtClean="0">
              <a:ea typeface="ＭＳ Ｐゴシック"/>
            </a:endParaRPr>
          </a:p>
        </p:txBody>
      </p:sp>
      <p:sp>
        <p:nvSpPr>
          <p:cNvPr id="368643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01F33C-058A-413D-82F7-0C478FE857F4}" type="slidenum">
              <a:rPr lang="pt-PT" smtClean="0"/>
              <a:pPr/>
              <a:t>53</a:t>
            </a:fld>
            <a:endParaRPr lang="pt-P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pt-PT" smtClean="0">
              <a:ea typeface="ＭＳ Ｐゴシック"/>
            </a:endParaRPr>
          </a:p>
        </p:txBody>
      </p:sp>
      <p:sp>
        <p:nvSpPr>
          <p:cNvPr id="19459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192A5B7-4F1C-4620-9B86-47DE130B2E33}" type="slidenum">
              <a:rPr lang="pt-PT" smtClean="0"/>
              <a:pPr/>
              <a:t>7</a:t>
            </a:fld>
            <a:endParaRPr lang="pt-PT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89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0690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pt-PT" smtClean="0">
              <a:ea typeface="ＭＳ Ｐゴシック"/>
            </a:endParaRPr>
          </a:p>
        </p:txBody>
      </p:sp>
      <p:sp>
        <p:nvSpPr>
          <p:cNvPr id="370691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8B03E86-E8B2-42F4-AC16-A6B87587C129}" type="slidenum">
              <a:rPr lang="pt-PT" smtClean="0"/>
              <a:pPr/>
              <a:t>54</a:t>
            </a:fld>
            <a:endParaRPr lang="pt-PT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7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2738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pt-PT" smtClean="0">
              <a:ea typeface="ＭＳ Ｐゴシック"/>
            </a:endParaRPr>
          </a:p>
        </p:txBody>
      </p:sp>
      <p:sp>
        <p:nvSpPr>
          <p:cNvPr id="372739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8255773-9416-4E8D-ADCA-C75B2E1BB4F1}" type="slidenum">
              <a:rPr lang="pt-PT" smtClean="0"/>
              <a:pPr/>
              <a:t>55</a:t>
            </a:fld>
            <a:endParaRPr lang="pt-PT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5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4786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pt-PT" smtClean="0">
              <a:ea typeface="ＭＳ Ｐゴシック"/>
            </a:endParaRPr>
          </a:p>
        </p:txBody>
      </p:sp>
      <p:sp>
        <p:nvSpPr>
          <p:cNvPr id="374787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D885C1F-F98D-42AB-89C0-A76BCE545C57}" type="slidenum">
              <a:rPr lang="pt-PT" smtClean="0"/>
              <a:pPr/>
              <a:t>56</a:t>
            </a:fld>
            <a:endParaRPr lang="pt-PT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3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6834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pt-PT" smtClean="0">
              <a:ea typeface="ＭＳ Ｐゴシック"/>
            </a:endParaRPr>
          </a:p>
        </p:txBody>
      </p:sp>
      <p:sp>
        <p:nvSpPr>
          <p:cNvPr id="376835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35AD2A-5FBE-49EF-A4D5-AA836C9D8B64}" type="slidenum">
              <a:rPr lang="pt-PT" smtClean="0"/>
              <a:pPr/>
              <a:t>57</a:t>
            </a:fld>
            <a:endParaRPr lang="pt-PT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1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882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pt-PT" smtClean="0">
              <a:ea typeface="ＭＳ Ｐゴシック"/>
            </a:endParaRPr>
          </a:p>
        </p:txBody>
      </p:sp>
      <p:sp>
        <p:nvSpPr>
          <p:cNvPr id="378883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36E86E-DB60-4F49-975D-BBE3247A6DBF}" type="slidenum">
              <a:rPr lang="pt-PT" smtClean="0"/>
              <a:pPr/>
              <a:t>58</a:t>
            </a:fld>
            <a:endParaRPr lang="pt-PT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29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0930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pt-PT" smtClean="0">
              <a:ea typeface="ＭＳ Ｐゴシック"/>
            </a:endParaRPr>
          </a:p>
        </p:txBody>
      </p:sp>
      <p:sp>
        <p:nvSpPr>
          <p:cNvPr id="380931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059715F-0E62-443C-AC4A-AA909554534E}" type="slidenum">
              <a:rPr lang="pt-PT" smtClean="0"/>
              <a:pPr/>
              <a:t>59</a:t>
            </a:fld>
            <a:endParaRPr lang="pt-PT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7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2978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pt-PT" smtClean="0">
              <a:ea typeface="ＭＳ Ｐゴシック"/>
            </a:endParaRPr>
          </a:p>
        </p:txBody>
      </p:sp>
      <p:sp>
        <p:nvSpPr>
          <p:cNvPr id="382979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ACD94D8-9374-4F48-AE66-7CB91DB9992C}" type="slidenum">
              <a:rPr lang="pt-PT" smtClean="0"/>
              <a:pPr/>
              <a:t>60</a:t>
            </a:fld>
            <a:endParaRPr lang="pt-PT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5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5026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pt-PT" smtClean="0">
              <a:ea typeface="ＭＳ Ｐゴシック"/>
            </a:endParaRPr>
          </a:p>
        </p:txBody>
      </p:sp>
      <p:sp>
        <p:nvSpPr>
          <p:cNvPr id="385027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33F0A18-21CB-4CC8-B762-6AB30304625C}" type="slidenum">
              <a:rPr lang="pt-PT" smtClean="0"/>
              <a:pPr/>
              <a:t>61</a:t>
            </a:fld>
            <a:endParaRPr lang="pt-PT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3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7074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pt-PT" smtClean="0">
              <a:ea typeface="ＭＳ Ｐゴシック"/>
            </a:endParaRPr>
          </a:p>
        </p:txBody>
      </p:sp>
      <p:sp>
        <p:nvSpPr>
          <p:cNvPr id="387075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F53D572-6C20-4B84-999D-AF806AD7ED1E}" type="slidenum">
              <a:rPr lang="pt-PT" smtClean="0"/>
              <a:pPr/>
              <a:t>62</a:t>
            </a:fld>
            <a:endParaRPr lang="pt-P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7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0818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pt-PT" smtClean="0">
                <a:ea typeface="ＭＳ Ｐゴシック"/>
              </a:rPr>
              <a:t>In general 8 parameters, for parity conserving and symmetric detectors, 3</a:t>
            </a:r>
          </a:p>
        </p:txBody>
      </p:sp>
      <p:sp>
        <p:nvSpPr>
          <p:cNvPr id="290819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102B92C-2233-4DCC-894B-75118DB03F2F}" type="slidenum">
              <a:rPr lang="pt-PT" smtClean="0"/>
              <a:pPr/>
              <a:t>8</a:t>
            </a:fld>
            <a:endParaRPr lang="pt-P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3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9554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pt-PT" smtClean="0">
              <a:ea typeface="ＭＳ Ｐゴシック"/>
            </a:endParaRPr>
          </a:p>
        </p:txBody>
      </p:sp>
      <p:sp>
        <p:nvSpPr>
          <p:cNvPr id="279555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0247826-9B8E-4F29-BB2A-459D6980994B}" type="slidenum">
              <a:rPr lang="pt-PT" smtClean="0"/>
              <a:pPr/>
              <a:t>9</a:t>
            </a:fld>
            <a:endParaRPr lang="pt-P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1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1602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pt-PT" smtClean="0">
              <a:ea typeface="ＭＳ Ｐゴシック"/>
            </a:endParaRPr>
          </a:p>
        </p:txBody>
      </p:sp>
      <p:sp>
        <p:nvSpPr>
          <p:cNvPr id="281603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3C792CC-3A73-4C2B-BA03-6983805868F6}" type="slidenum">
              <a:rPr lang="pt-PT" smtClean="0"/>
              <a:pPr/>
              <a:t>10</a:t>
            </a:fld>
            <a:endParaRPr lang="pt-PT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49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3650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pt-PT" smtClean="0">
              <a:ea typeface="ＭＳ Ｐゴシック"/>
            </a:endParaRPr>
          </a:p>
        </p:txBody>
      </p:sp>
      <p:sp>
        <p:nvSpPr>
          <p:cNvPr id="283651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875BEAA-CDD8-4681-95C4-82FAAF3D813A}" type="slidenum">
              <a:rPr lang="pt-PT" smtClean="0"/>
              <a:pPr/>
              <a:t>11</a:t>
            </a:fld>
            <a:endParaRPr lang="pt-P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FE2AF-7B41-40AA-AEBA-EE082CAF0E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51456-4226-422F-AD2D-55C5F75ABA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0E7F7-941D-4622-988B-9A0C8564ED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7AB34-EA5B-4AEB-BE21-A6900FF96713}" type="datetimeFigureOut">
              <a:rPr lang="en-US"/>
              <a:pPr>
                <a:defRPr/>
              </a:pPr>
              <a:t>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F530025-8EA1-4258-833F-B69E512F0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61938"/>
            <a:ext cx="82296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27100"/>
            <a:ext cx="8229600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E8C847C6-FA03-4856-A839-E1148EA9AF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1" r:id="rId2"/>
    <p:sldLayoutId id="2147483650" r:id="rId3"/>
    <p:sldLayoutId id="2147483653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558ED5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58ED5"/>
          </a:solidFill>
          <a:latin typeface="Calibri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58ED5"/>
          </a:solidFill>
          <a:latin typeface="Calibri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58ED5"/>
          </a:solidFill>
          <a:latin typeface="Calibri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58ED5"/>
          </a:solidFill>
          <a:latin typeface="Calibri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4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0.png"/><Relationship Id="rId12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9.png"/><Relationship Id="rId11" Type="http://schemas.openxmlformats.org/officeDocument/2006/relationships/oleObject" Target="../embeddings/oleObject19.bin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oleObject" Target="../embeddings/oleObject18.bin"/><Relationship Id="rId9" Type="http://schemas.openxmlformats.org/officeDocument/2006/relationships/image" Target="../media/image32.png"/><Relationship Id="rId1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2.bin"/><Relationship Id="rId5" Type="http://schemas.openxmlformats.org/officeDocument/2006/relationships/oleObject" Target="../embeddings/oleObject21.bin"/><Relationship Id="rId4" Type="http://schemas.openxmlformats.org/officeDocument/2006/relationships/image" Target="../media/image41.jpeg"/><Relationship Id="rId9" Type="http://schemas.openxmlformats.org/officeDocument/2006/relationships/oleObject" Target="../embeddings/oleObject2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8.bin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55.png"/><Relationship Id="rId5" Type="http://schemas.openxmlformats.org/officeDocument/2006/relationships/oleObject" Target="../embeddings/oleObject30.bin"/><Relationship Id="rId10" Type="http://schemas.openxmlformats.org/officeDocument/2006/relationships/oleObject" Target="../embeddings/oleObject35.bin"/><Relationship Id="rId4" Type="http://schemas.openxmlformats.org/officeDocument/2006/relationships/oleObject" Target="../embeddings/oleObject29.bin"/><Relationship Id="rId9" Type="http://schemas.openxmlformats.org/officeDocument/2006/relationships/oleObject" Target="../embeddings/oleObject34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13" Type="http://schemas.openxmlformats.org/officeDocument/2006/relationships/oleObject" Target="../embeddings/oleObject45.bin"/><Relationship Id="rId18" Type="http://schemas.openxmlformats.org/officeDocument/2006/relationships/oleObject" Target="../embeddings/oleObject50.bin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39.bin"/><Relationship Id="rId12" Type="http://schemas.openxmlformats.org/officeDocument/2006/relationships/oleObject" Target="../embeddings/oleObject44.bin"/><Relationship Id="rId17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8.bin"/><Relationship Id="rId20" Type="http://schemas.openxmlformats.org/officeDocument/2006/relationships/oleObject" Target="../embeddings/oleObject52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8.bin"/><Relationship Id="rId11" Type="http://schemas.openxmlformats.org/officeDocument/2006/relationships/oleObject" Target="../embeddings/oleObject43.bin"/><Relationship Id="rId5" Type="http://schemas.openxmlformats.org/officeDocument/2006/relationships/oleObject" Target="../embeddings/oleObject37.bin"/><Relationship Id="rId15" Type="http://schemas.openxmlformats.org/officeDocument/2006/relationships/oleObject" Target="../embeddings/oleObject47.bin"/><Relationship Id="rId10" Type="http://schemas.openxmlformats.org/officeDocument/2006/relationships/oleObject" Target="../embeddings/oleObject42.bin"/><Relationship Id="rId19" Type="http://schemas.openxmlformats.org/officeDocument/2006/relationships/oleObject" Target="../embeddings/oleObject51.bin"/><Relationship Id="rId4" Type="http://schemas.openxmlformats.org/officeDocument/2006/relationships/oleObject" Target="../embeddings/oleObject36.bin"/><Relationship Id="rId9" Type="http://schemas.openxmlformats.org/officeDocument/2006/relationships/oleObject" Target="../embeddings/oleObject41.bin"/><Relationship Id="rId14" Type="http://schemas.openxmlformats.org/officeDocument/2006/relationships/oleObject" Target="../embeddings/oleObject4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54.bin"/><Relationship Id="rId4" Type="http://schemas.openxmlformats.org/officeDocument/2006/relationships/oleObject" Target="../embeddings/oleObject53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emf"/><Relationship Id="rId4" Type="http://schemas.openxmlformats.org/officeDocument/2006/relationships/image" Target="../media/image7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emf"/><Relationship Id="rId4" Type="http://schemas.openxmlformats.org/officeDocument/2006/relationships/image" Target="../media/image77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emf"/><Relationship Id="rId4" Type="http://schemas.openxmlformats.org/officeDocument/2006/relationships/image" Target="../media/image8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emf"/><Relationship Id="rId4" Type="http://schemas.openxmlformats.org/officeDocument/2006/relationships/image" Target="../media/image8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55.bin"/><Relationship Id="rId4" Type="http://schemas.openxmlformats.org/officeDocument/2006/relationships/image" Target="../media/image7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jpe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10" Type="http://schemas.openxmlformats.org/officeDocument/2006/relationships/image" Target="../media/image113.png"/><Relationship Id="rId4" Type="http://schemas.openxmlformats.org/officeDocument/2006/relationships/image" Target="../media/image107.png"/><Relationship Id="rId9" Type="http://schemas.openxmlformats.org/officeDocument/2006/relationships/image" Target="../media/image11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7" Type="http://schemas.openxmlformats.org/officeDocument/2006/relationships/image" Target="../media/image12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0.png"/><Relationship Id="rId4" Type="http://schemas.openxmlformats.org/officeDocument/2006/relationships/image" Target="../media/image12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5.png"/><Relationship Id="rId4" Type="http://schemas.openxmlformats.org/officeDocument/2006/relationships/image" Target="../media/image4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emf"/><Relationship Id="rId13" Type="http://schemas.openxmlformats.org/officeDocument/2006/relationships/image" Target="../media/image150.png"/><Relationship Id="rId3" Type="http://schemas.openxmlformats.org/officeDocument/2006/relationships/notesSlide" Target="../notesSlides/notesSlide47.xml"/><Relationship Id="rId7" Type="http://schemas.openxmlformats.org/officeDocument/2006/relationships/oleObject" Target="../embeddings/oleObject59.bin"/><Relationship Id="rId12" Type="http://schemas.openxmlformats.org/officeDocument/2006/relationships/image" Target="../media/image14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58.bin"/><Relationship Id="rId11" Type="http://schemas.openxmlformats.org/officeDocument/2006/relationships/image" Target="../media/image148.png"/><Relationship Id="rId5" Type="http://schemas.openxmlformats.org/officeDocument/2006/relationships/oleObject" Target="../embeddings/oleObject57.bin"/><Relationship Id="rId10" Type="http://schemas.openxmlformats.org/officeDocument/2006/relationships/oleObject" Target="../embeddings/oleObject60.bin"/><Relationship Id="rId4" Type="http://schemas.openxmlformats.org/officeDocument/2006/relationships/oleObject" Target="../embeddings/oleObject56.bin"/><Relationship Id="rId9" Type="http://schemas.openxmlformats.org/officeDocument/2006/relationships/image" Target="../media/image147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2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63.bin"/><Relationship Id="rId5" Type="http://schemas.openxmlformats.org/officeDocument/2006/relationships/oleObject" Target="../embeddings/oleObject62.bin"/><Relationship Id="rId4" Type="http://schemas.openxmlformats.org/officeDocument/2006/relationships/oleObject" Target="../embeddings/oleObject61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e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8.emf"/><Relationship Id="rId4" Type="http://schemas.openxmlformats.org/officeDocument/2006/relationships/image" Target="../media/image157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7" Type="http://schemas.openxmlformats.org/officeDocument/2006/relationships/oleObject" Target="../embeddings/oleObject6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65.bin"/><Relationship Id="rId5" Type="http://schemas.openxmlformats.org/officeDocument/2006/relationships/oleObject" Target="../embeddings/oleObject64.bin"/><Relationship Id="rId4" Type="http://schemas.openxmlformats.org/officeDocument/2006/relationships/image" Target="../media/image162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e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5.emf"/><Relationship Id="rId4" Type="http://schemas.openxmlformats.org/officeDocument/2006/relationships/image" Target="../media/image164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69.bin"/><Relationship Id="rId5" Type="http://schemas.openxmlformats.org/officeDocument/2006/relationships/oleObject" Target="../embeddings/oleObject68.bin"/><Relationship Id="rId4" Type="http://schemas.openxmlformats.org/officeDocument/2006/relationships/oleObject" Target="../embeddings/oleObject67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4.bin"/><Relationship Id="rId3" Type="http://schemas.openxmlformats.org/officeDocument/2006/relationships/notesSlide" Target="../notesSlides/notesSlide56.xml"/><Relationship Id="rId7" Type="http://schemas.openxmlformats.org/officeDocument/2006/relationships/oleObject" Target="../embeddings/oleObject7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72.bin"/><Relationship Id="rId5" Type="http://schemas.openxmlformats.org/officeDocument/2006/relationships/oleObject" Target="../embeddings/oleObject71.bin"/><Relationship Id="rId4" Type="http://schemas.openxmlformats.org/officeDocument/2006/relationships/oleObject" Target="../embeddings/oleObject70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6.png"/><Relationship Id="rId4" Type="http://schemas.openxmlformats.org/officeDocument/2006/relationships/image" Target="../media/image17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png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4.bin"/><Relationship Id="rId10" Type="http://schemas.openxmlformats.org/officeDocument/2006/relationships/oleObject" Target="../embeddings/oleObject7.bin"/><Relationship Id="rId4" Type="http://schemas.openxmlformats.org/officeDocument/2006/relationships/image" Target="../media/image19.png"/><Relationship Id="rId9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png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9.bin"/><Relationship Id="rId10" Type="http://schemas.openxmlformats.org/officeDocument/2006/relationships/oleObject" Target="../embeddings/oleObject12.bin"/><Relationship Id="rId4" Type="http://schemas.openxmlformats.org/officeDocument/2006/relationships/image" Target="../media/image19.png"/><Relationship Id="rId9" Type="http://schemas.openxmlformats.org/officeDocument/2006/relationships/oleObject" Target="../embeddings/oleObject1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>
          <a:xfrm>
            <a:off x="292100" y="192088"/>
            <a:ext cx="8610600" cy="1085850"/>
          </a:xfrm>
        </p:spPr>
        <p:txBody>
          <a:bodyPr/>
          <a:lstStyle/>
          <a:p>
            <a:pPr eaLnBrk="1" hangingPunct="1"/>
            <a:r>
              <a:rPr lang="en-US" sz="3200" smtClean="0">
                <a:ea typeface="ＭＳ Ｐゴシック"/>
                <a:cs typeface="ＭＳ Ｐゴシック"/>
              </a:rPr>
              <a:t>New probes for QGP: quarkonium polarisation at LHC and AFTER</a:t>
            </a:r>
            <a:endParaRPr lang="en-GB" sz="3200" smtClean="0">
              <a:ea typeface="ＭＳ Ｐゴシック"/>
              <a:cs typeface="ＭＳ Ｐゴシック"/>
            </a:endParaRPr>
          </a:p>
        </p:txBody>
      </p:sp>
      <p:sp>
        <p:nvSpPr>
          <p:cNvPr id="8194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9041DDF-784D-49B3-8B8A-63DE81392523}" type="slidenum">
              <a:rPr lang="en-US" smtClean="0">
                <a:latin typeface="Calibri" pitchFamily="34" charset="0"/>
              </a:rPr>
              <a:pPr/>
              <a:t>1</a:t>
            </a:fld>
            <a:endParaRPr lang="en-US" smtClean="0">
              <a:latin typeface="Calibri" pitchFamily="34" charset="0"/>
            </a:endParaRPr>
          </a:p>
        </p:txBody>
      </p:sp>
      <p:sp>
        <p:nvSpPr>
          <p:cNvPr id="8195" name="Content Placeholder 6"/>
          <p:cNvSpPr>
            <a:spLocks noGrp="1"/>
          </p:cNvSpPr>
          <p:nvPr>
            <p:ph idx="4294967295"/>
          </p:nvPr>
        </p:nvSpPr>
        <p:spPr>
          <a:xfrm>
            <a:off x="1084263" y="1249363"/>
            <a:ext cx="7065962" cy="3105150"/>
          </a:xfrm>
        </p:spPr>
        <p:txBody>
          <a:bodyPr/>
          <a:lstStyle/>
          <a:p>
            <a:pPr marL="352425" indent="-352425" eaLnBrk="1" hangingPunct="1">
              <a:spcBef>
                <a:spcPts val="1200"/>
              </a:spcBef>
            </a:pPr>
            <a:r>
              <a:rPr lang="en-GB" smtClean="0">
                <a:ea typeface="ＭＳ Ｐゴシック"/>
                <a:cs typeface="ＭＳ Ｐゴシック"/>
              </a:rPr>
              <a:t>A long standing puzzle</a:t>
            </a:r>
          </a:p>
          <a:p>
            <a:pPr marL="352425" indent="-352425" eaLnBrk="1" hangingPunct="1">
              <a:spcBef>
                <a:spcPts val="1200"/>
              </a:spcBef>
            </a:pPr>
            <a:r>
              <a:rPr lang="en-GB" smtClean="0">
                <a:ea typeface="ＭＳ Ｐゴシック"/>
                <a:cs typeface="ＭＳ Ｐゴシック"/>
              </a:rPr>
              <a:t>General remarks on the measurement method</a:t>
            </a:r>
          </a:p>
          <a:p>
            <a:pPr marL="352425" indent="-352425" eaLnBrk="1" hangingPunct="1">
              <a:spcBef>
                <a:spcPts val="1200"/>
              </a:spcBef>
            </a:pPr>
            <a:r>
              <a:rPr lang="en-GB" smtClean="0">
                <a:ea typeface="ＭＳ Ｐゴシック"/>
                <a:cs typeface="ＭＳ Ｐゴシック"/>
              </a:rPr>
              <a:t>A rotation-invariant formalism to measure vector polarizations and parity asymmetries</a:t>
            </a:r>
          </a:p>
          <a:p>
            <a:pPr marL="352425" indent="-352425" eaLnBrk="1" hangingPunct="1">
              <a:spcBef>
                <a:spcPts val="1200"/>
              </a:spcBef>
            </a:pPr>
            <a:r>
              <a:rPr lang="en-GB" smtClean="0">
                <a:ea typeface="ＭＳ Ｐゴシック"/>
                <a:cs typeface="ＭＳ Ｐゴシック"/>
              </a:rPr>
              <a:t>Quarkonium polarization</a:t>
            </a:r>
          </a:p>
          <a:p>
            <a:pPr marL="352425" indent="-352425" eaLnBrk="1" hangingPunct="1">
              <a:spcBef>
                <a:spcPts val="1200"/>
              </a:spcBef>
            </a:pPr>
            <a:r>
              <a:rPr lang="en-GB" smtClean="0">
                <a:ea typeface="ＭＳ Ｐゴシック"/>
                <a:cs typeface="ＭＳ Ｐゴシック"/>
              </a:rPr>
              <a:t>Heavy Ion applications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008063" y="5046663"/>
            <a:ext cx="700722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sz="2000" b="1">
                <a:solidFill>
                  <a:srgbClr val="0070C0"/>
                </a:solidFill>
                <a:latin typeface="Calibri" pitchFamily="34" charset="0"/>
              </a:rPr>
              <a:t>Jo</a:t>
            </a:r>
            <a:r>
              <a:rPr lang="en-US" sz="2000" b="1">
                <a:solidFill>
                  <a:srgbClr val="0070C0"/>
                </a:solidFill>
                <a:latin typeface="Calibri" pitchFamily="34" charset="0"/>
              </a:rPr>
              <a:t>ão</a:t>
            </a:r>
            <a:r>
              <a:rPr lang="pt-PT" sz="2000" b="1">
                <a:solidFill>
                  <a:srgbClr val="0070C0"/>
                </a:solidFill>
                <a:latin typeface="Calibri" pitchFamily="34" charset="0"/>
              </a:rPr>
              <a:t> Seixas – CERN </a:t>
            </a:r>
          </a:p>
          <a:p>
            <a:pPr algn="ctr"/>
            <a:r>
              <a:rPr lang="pt-PT" sz="2000" b="1">
                <a:solidFill>
                  <a:srgbClr val="0070C0"/>
                </a:solidFill>
                <a:latin typeface="Calibri" pitchFamily="34" charset="0"/>
              </a:rPr>
              <a:t>(also @LIP &amp; Physics Dep. IST Lisbon)</a:t>
            </a:r>
            <a:br>
              <a:rPr lang="pt-PT" sz="2000" b="1">
                <a:solidFill>
                  <a:srgbClr val="0070C0"/>
                </a:solidFill>
                <a:latin typeface="Calibri" pitchFamily="34" charset="0"/>
              </a:rPr>
            </a:br>
            <a:r>
              <a:rPr lang="pt-PT" sz="2000" b="1">
                <a:solidFill>
                  <a:srgbClr val="0070C0"/>
                </a:solidFill>
                <a:latin typeface="Calibri" pitchFamily="34" charset="0"/>
              </a:rPr>
              <a:t/>
            </a:r>
            <a:br>
              <a:rPr lang="pt-PT" sz="2000" b="1">
                <a:solidFill>
                  <a:srgbClr val="0070C0"/>
                </a:solidFill>
                <a:latin typeface="Calibri" pitchFamily="34" charset="0"/>
              </a:rPr>
            </a:br>
            <a:r>
              <a:rPr lang="pt-PT">
                <a:solidFill>
                  <a:srgbClr val="0070C0"/>
                </a:solidFill>
                <a:latin typeface="Calibri" pitchFamily="34" charset="0"/>
              </a:rPr>
              <a:t>in collaboration with Pietro Faccioli, Carlos Lourenço, Hermine Wöhri</a:t>
            </a:r>
          </a:p>
          <a:p>
            <a:pPr algn="ctr"/>
            <a:endParaRPr lang="en-US" sz="1000">
              <a:solidFill>
                <a:srgbClr val="008DF6"/>
              </a:solidFill>
              <a:latin typeface="Calibri" pitchFamily="34" charset="0"/>
            </a:endParaRPr>
          </a:p>
          <a:p>
            <a:pPr algn="ctr"/>
            <a:r>
              <a:rPr lang="en-US">
                <a:solidFill>
                  <a:srgbClr val="008DF6"/>
                </a:solidFill>
                <a:latin typeface="Calibri" pitchFamily="34" charset="0"/>
              </a:rPr>
              <a:t>Workshop AFTER@ECT , Trento, 4-13 February 2013</a:t>
            </a:r>
          </a:p>
        </p:txBody>
      </p:sp>
      <p:pic>
        <p:nvPicPr>
          <p:cNvPr id="8197" name="Picture 1" descr="C:\Users\Pietro\Desktop\LIP-logo.tif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6037263"/>
            <a:ext cx="10826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2" descr="e:\Backup\sitedasdissertacoes\entrega\teses\68493\istlog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6763" y="5287963"/>
            <a:ext cx="75723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2" descr="https://lh3.googleusercontent.com/-6Jh7Ytf588A/TtetR36JxsI/AAAAAAAACeI/20D5ugMzVtc/s300/cern_logo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0975" y="4972050"/>
            <a:ext cx="987425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238" name="Title 45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481013"/>
          </a:xfrm>
        </p:spPr>
        <p:txBody>
          <a:bodyPr/>
          <a:lstStyle/>
          <a:p>
            <a:r>
              <a:rPr lang="pt-PT" smtClean="0">
                <a:ea typeface="ＭＳ Ｐゴシック"/>
                <a:cs typeface="ＭＳ Ｐゴシック"/>
              </a:rPr>
              <a:t>The azimuthal anisotropy is not a detail  </a:t>
            </a:r>
          </a:p>
        </p:txBody>
      </p:sp>
      <p:sp>
        <p:nvSpPr>
          <p:cNvPr id="241239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AF7413D-BC5F-4299-9C64-979BF4AF734E}" type="slidenum">
              <a:rPr lang="en-US" smtClean="0">
                <a:latin typeface="Calibri" pitchFamily="34" charset="0"/>
              </a:rPr>
              <a:pPr/>
              <a:t>10</a:t>
            </a:fld>
            <a:endParaRPr lang="en-US" smtClean="0">
              <a:latin typeface="Calibri" pitchFamily="34" charset="0"/>
            </a:endParaRPr>
          </a:p>
        </p:txBody>
      </p:sp>
      <p:graphicFrame>
        <p:nvGraphicFramePr>
          <p:cNvPr id="241234" name="Object 594"/>
          <p:cNvGraphicFramePr>
            <a:graphicFrameLocks noChangeAspect="1"/>
          </p:cNvGraphicFramePr>
          <p:nvPr/>
        </p:nvGraphicFramePr>
        <p:xfrm>
          <a:off x="465138" y="2400300"/>
          <a:ext cx="2501900" cy="2747963"/>
        </p:xfrm>
        <a:graphic>
          <a:graphicData uri="http://schemas.openxmlformats.org/presentationml/2006/ole">
            <p:oleObj spid="_x0000_s241234" name="Image" r:id="rId4" imgW="8126984" imgH="8926984" progId="">
              <p:embed/>
            </p:oleObj>
          </a:graphicData>
        </a:graphic>
      </p:graphicFrame>
      <p:sp>
        <p:nvSpPr>
          <p:cNvPr id="241240" name="Line 62"/>
          <p:cNvSpPr>
            <a:spLocks noChangeShapeType="1"/>
          </p:cNvSpPr>
          <p:nvPr/>
        </p:nvSpPr>
        <p:spPr bwMode="auto">
          <a:xfrm flipH="1" flipV="1">
            <a:off x="1708150" y="2479675"/>
            <a:ext cx="3175" cy="5032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1241" name="Line 64"/>
          <p:cNvSpPr>
            <a:spLocks noChangeShapeType="1"/>
          </p:cNvSpPr>
          <p:nvPr/>
        </p:nvSpPr>
        <p:spPr bwMode="auto">
          <a:xfrm flipH="1">
            <a:off x="674688" y="3848100"/>
            <a:ext cx="677862" cy="174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1242" name="Line 66"/>
          <p:cNvSpPr>
            <a:spLocks noChangeShapeType="1"/>
          </p:cNvSpPr>
          <p:nvPr/>
        </p:nvSpPr>
        <p:spPr bwMode="auto">
          <a:xfrm flipV="1">
            <a:off x="2141538" y="3494088"/>
            <a:ext cx="528637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1243" name="Line 62"/>
          <p:cNvSpPr>
            <a:spLocks noChangeShapeType="1"/>
          </p:cNvSpPr>
          <p:nvPr/>
        </p:nvSpPr>
        <p:spPr bwMode="auto">
          <a:xfrm flipH="1" flipV="1">
            <a:off x="1708150" y="4510088"/>
            <a:ext cx="0" cy="2428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1244" name="Rectangle 42"/>
          <p:cNvSpPr>
            <a:spLocks noChangeArrowheads="1"/>
          </p:cNvSpPr>
          <p:nvPr/>
        </p:nvSpPr>
        <p:spPr bwMode="auto">
          <a:xfrm>
            <a:off x="2552700" y="4202113"/>
            <a:ext cx="298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>
                <a:solidFill>
                  <a:srgbClr val="01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pt-PT" sz="2000" b="1" i="1">
              <a:solidFill>
                <a:srgbClr val="004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1245" name="Rectangle 43"/>
          <p:cNvSpPr>
            <a:spLocks noChangeArrowheads="1"/>
          </p:cNvSpPr>
          <p:nvPr/>
        </p:nvSpPr>
        <p:spPr bwMode="auto">
          <a:xfrm>
            <a:off x="566738" y="3640138"/>
            <a:ext cx="314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>
                <a:solidFill>
                  <a:srgbClr val="01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pt-PT" sz="2000" b="1" i="1">
              <a:solidFill>
                <a:srgbClr val="004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1246" name="Rectangle 44"/>
          <p:cNvSpPr>
            <a:spLocks noChangeArrowheads="1"/>
          </p:cNvSpPr>
          <p:nvPr/>
        </p:nvSpPr>
        <p:spPr bwMode="auto">
          <a:xfrm>
            <a:off x="1709738" y="2339975"/>
            <a:ext cx="2841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endParaRPr lang="pt-PT" sz="20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1247" name="Line 63"/>
          <p:cNvSpPr>
            <a:spLocks noChangeShapeType="1"/>
          </p:cNvSpPr>
          <p:nvPr/>
        </p:nvSpPr>
        <p:spPr bwMode="auto">
          <a:xfrm>
            <a:off x="1941513" y="3919538"/>
            <a:ext cx="658812" cy="3794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241235" name="Object 595"/>
          <p:cNvGraphicFramePr>
            <a:graphicFrameLocks noChangeAspect="1"/>
          </p:cNvGraphicFramePr>
          <p:nvPr/>
        </p:nvGraphicFramePr>
        <p:xfrm>
          <a:off x="4725988" y="2341563"/>
          <a:ext cx="2501900" cy="2747962"/>
        </p:xfrm>
        <a:graphic>
          <a:graphicData uri="http://schemas.openxmlformats.org/presentationml/2006/ole">
            <p:oleObj spid="_x0000_s241235" name="Image" r:id="rId5" imgW="8126984" imgH="8926984" progId="">
              <p:embed/>
            </p:oleObj>
          </a:graphicData>
        </a:graphic>
      </p:graphicFrame>
      <p:sp>
        <p:nvSpPr>
          <p:cNvPr id="241248" name="Line 62"/>
          <p:cNvSpPr>
            <a:spLocks noChangeShapeType="1"/>
          </p:cNvSpPr>
          <p:nvPr/>
        </p:nvSpPr>
        <p:spPr bwMode="auto">
          <a:xfrm flipH="1" flipV="1">
            <a:off x="5937250" y="2451100"/>
            <a:ext cx="3175" cy="5032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1249" name="Line 64"/>
          <p:cNvSpPr>
            <a:spLocks noChangeShapeType="1"/>
          </p:cNvSpPr>
          <p:nvPr/>
        </p:nvSpPr>
        <p:spPr bwMode="auto">
          <a:xfrm flipH="1">
            <a:off x="4908550" y="3781425"/>
            <a:ext cx="908050" cy="2333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1250" name="Line 66"/>
          <p:cNvSpPr>
            <a:spLocks noChangeShapeType="1"/>
          </p:cNvSpPr>
          <p:nvPr/>
        </p:nvSpPr>
        <p:spPr bwMode="auto">
          <a:xfrm flipV="1">
            <a:off x="6489700" y="3486150"/>
            <a:ext cx="414338" cy="1111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1251" name="Line 62"/>
          <p:cNvSpPr>
            <a:spLocks noChangeShapeType="1"/>
          </p:cNvSpPr>
          <p:nvPr/>
        </p:nvSpPr>
        <p:spPr bwMode="auto">
          <a:xfrm flipH="1" flipV="1">
            <a:off x="5932488" y="4497388"/>
            <a:ext cx="0" cy="2174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1252" name="Line 63"/>
          <p:cNvSpPr>
            <a:spLocks noChangeShapeType="1"/>
          </p:cNvSpPr>
          <p:nvPr/>
        </p:nvSpPr>
        <p:spPr bwMode="auto">
          <a:xfrm>
            <a:off x="6375400" y="3997325"/>
            <a:ext cx="482600" cy="2778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1253" name="Rectangle 42"/>
          <p:cNvSpPr>
            <a:spLocks noChangeArrowheads="1"/>
          </p:cNvSpPr>
          <p:nvPr/>
        </p:nvSpPr>
        <p:spPr bwMode="auto">
          <a:xfrm>
            <a:off x="6788150" y="4206875"/>
            <a:ext cx="298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>
                <a:solidFill>
                  <a:srgbClr val="01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pt-PT" sz="2000" b="1" i="1">
              <a:solidFill>
                <a:srgbClr val="004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1254" name="Rectangle 43"/>
          <p:cNvSpPr>
            <a:spLocks noChangeArrowheads="1"/>
          </p:cNvSpPr>
          <p:nvPr/>
        </p:nvSpPr>
        <p:spPr bwMode="auto">
          <a:xfrm>
            <a:off x="4784725" y="3635375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pt-PT" sz="20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1255" name="Rectangle 44"/>
          <p:cNvSpPr>
            <a:spLocks noChangeArrowheads="1"/>
          </p:cNvSpPr>
          <p:nvPr/>
        </p:nvSpPr>
        <p:spPr bwMode="auto">
          <a:xfrm>
            <a:off x="5946775" y="2339975"/>
            <a:ext cx="2841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>
                <a:solidFill>
                  <a:srgbClr val="01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endParaRPr lang="pt-PT" sz="2000" b="1" i="1">
              <a:solidFill>
                <a:srgbClr val="004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Rectangle 66"/>
          <p:cNvSpPr/>
          <p:nvPr/>
        </p:nvSpPr>
        <p:spPr>
          <a:xfrm rot="20771540">
            <a:off x="5837238" y="3224213"/>
            <a:ext cx="939800" cy="522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Times New Roman" charset="0"/>
              <a:buNone/>
              <a:defRPr/>
            </a:pPr>
            <a:r>
              <a:rPr lang="pt-PT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J</a:t>
            </a:r>
            <a:r>
              <a:rPr lang="pt-PT" sz="2800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x</a:t>
            </a:r>
            <a:r>
              <a:rPr lang="pt-PT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 = 0</a:t>
            </a:r>
          </a:p>
        </p:txBody>
      </p:sp>
      <p:sp>
        <p:nvSpPr>
          <p:cNvPr id="68" name="Rectangle 67"/>
          <p:cNvSpPr/>
          <p:nvPr/>
        </p:nvSpPr>
        <p:spPr>
          <a:xfrm rot="16200000">
            <a:off x="1110457" y="3650456"/>
            <a:ext cx="1176338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</a:t>
            </a:r>
            <a:r>
              <a:rPr lang="pt-PT" sz="2800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</a:t>
            </a:r>
            <a:r>
              <a:rPr lang="pt-PT" sz="28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PT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 ± 1</a:t>
            </a:r>
          </a:p>
        </p:txBody>
      </p:sp>
      <p:sp>
        <p:nvSpPr>
          <p:cNvPr id="241258" name="Rectangle 26"/>
          <p:cNvSpPr>
            <a:spLocks noChangeArrowheads="1"/>
          </p:cNvSpPr>
          <p:nvPr/>
        </p:nvSpPr>
        <p:spPr bwMode="auto">
          <a:xfrm>
            <a:off x="3011488" y="3697288"/>
            <a:ext cx="9334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/>
            <a:r>
              <a:rPr lang="el-GR" sz="2000" i="1">
                <a:solidFill>
                  <a:srgbClr val="FF0000"/>
                </a:solidFill>
                <a:latin typeface="Calibri" pitchFamily="34" charset="0"/>
              </a:rPr>
              <a:t>λ</a:t>
            </a:r>
            <a:r>
              <a:rPr lang="el-GR" sz="2000" i="1" baseline="-25000">
                <a:solidFill>
                  <a:srgbClr val="FF0000"/>
                </a:solidFill>
                <a:latin typeface="Calibri" pitchFamily="34" charset="0"/>
              </a:rPr>
              <a:t>θ</a:t>
            </a:r>
            <a:r>
              <a:rPr lang="en-US" sz="2000" baseline="-25000">
                <a:solidFill>
                  <a:srgbClr val="FF0000"/>
                </a:solidFill>
                <a:latin typeface="Symbol" pitchFamily="18" charset="2"/>
                <a:sym typeface="Symbol" pitchFamily="18" charset="2"/>
              </a:rPr>
              <a:t> </a:t>
            </a:r>
            <a:r>
              <a:rPr lang="en-US" sz="2000">
                <a:solidFill>
                  <a:srgbClr val="FF0000"/>
                </a:solidFill>
                <a:latin typeface="Calibri" pitchFamily="34" charset="0"/>
              </a:rPr>
              <a:t>= +1</a:t>
            </a:r>
          </a:p>
          <a:p>
            <a:pPr eaLnBrk="0"/>
            <a:r>
              <a:rPr lang="el-GR" sz="2000" b="1" i="1">
                <a:solidFill>
                  <a:srgbClr val="0000FF"/>
                </a:solidFill>
                <a:latin typeface="Calibri" pitchFamily="34" charset="0"/>
              </a:rPr>
              <a:t>λ</a:t>
            </a:r>
            <a:r>
              <a:rPr lang="el-GR" sz="2000" b="1" i="1" baseline="-25000">
                <a:solidFill>
                  <a:srgbClr val="0000FF"/>
                </a:solidFill>
                <a:latin typeface="Calibri" pitchFamily="34" charset="0"/>
              </a:rPr>
              <a:t>φ </a:t>
            </a:r>
            <a:r>
              <a:rPr lang="en-US" sz="2000" b="1" baseline="-25000">
                <a:solidFill>
                  <a:srgbClr val="0000FF"/>
                </a:solidFill>
                <a:latin typeface="Symbol" pitchFamily="18" charset="2"/>
                <a:sym typeface="Symbol" pitchFamily="18" charset="2"/>
              </a:rPr>
              <a:t></a:t>
            </a:r>
            <a:r>
              <a:rPr lang="en-US" sz="2000" b="1">
                <a:solidFill>
                  <a:srgbClr val="0000FF"/>
                </a:solidFill>
                <a:latin typeface="Calibri" pitchFamily="34" charset="0"/>
              </a:rPr>
              <a:t>= 0</a:t>
            </a:r>
          </a:p>
        </p:txBody>
      </p:sp>
      <p:sp>
        <p:nvSpPr>
          <p:cNvPr id="241259" name="Rectangle 30"/>
          <p:cNvSpPr>
            <a:spLocks noChangeArrowheads="1"/>
          </p:cNvSpPr>
          <p:nvPr/>
        </p:nvSpPr>
        <p:spPr bwMode="auto">
          <a:xfrm>
            <a:off x="7232650" y="3697288"/>
            <a:ext cx="10223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/>
            <a:r>
              <a:rPr lang="el-GR" sz="2000" i="1">
                <a:solidFill>
                  <a:srgbClr val="FF0000"/>
                </a:solidFill>
                <a:latin typeface="Calibri" pitchFamily="34" charset="0"/>
              </a:rPr>
              <a:t>λ</a:t>
            </a:r>
            <a:r>
              <a:rPr lang="el-GR" sz="2000" i="1" baseline="-25000">
                <a:solidFill>
                  <a:srgbClr val="FF0000"/>
                </a:solidFill>
                <a:latin typeface="Calibri" pitchFamily="34" charset="0"/>
              </a:rPr>
              <a:t>θ </a:t>
            </a:r>
            <a:r>
              <a:rPr lang="en-US" sz="2000" baseline="-25000">
                <a:solidFill>
                  <a:srgbClr val="FF0000"/>
                </a:solidFill>
                <a:latin typeface="Symbol" pitchFamily="18" charset="2"/>
                <a:sym typeface="Symbol" pitchFamily="18" charset="2"/>
              </a:rPr>
              <a:t></a:t>
            </a:r>
            <a:r>
              <a:rPr lang="en-US" sz="2000">
                <a:solidFill>
                  <a:srgbClr val="FF0000"/>
                </a:solidFill>
                <a:latin typeface="Calibri" pitchFamily="34" charset="0"/>
              </a:rPr>
              <a:t>= +1</a:t>
            </a:r>
          </a:p>
          <a:p>
            <a:pPr eaLnBrk="0"/>
            <a:r>
              <a:rPr lang="el-GR" sz="2000" b="1" i="1">
                <a:solidFill>
                  <a:srgbClr val="0000FF"/>
                </a:solidFill>
                <a:latin typeface="Calibri" pitchFamily="34" charset="0"/>
              </a:rPr>
              <a:t>λ</a:t>
            </a:r>
            <a:r>
              <a:rPr lang="el-GR" sz="2000" b="1" i="1" baseline="-25000">
                <a:solidFill>
                  <a:srgbClr val="0000FF"/>
                </a:solidFill>
                <a:latin typeface="Calibri" pitchFamily="34" charset="0"/>
              </a:rPr>
              <a:t>φ </a:t>
            </a:r>
            <a:r>
              <a:rPr lang="en-US" sz="2000" b="1" baseline="-25000">
                <a:solidFill>
                  <a:srgbClr val="0000FF"/>
                </a:solidFill>
                <a:latin typeface="Symbol" pitchFamily="18" charset="2"/>
                <a:sym typeface="Symbol" pitchFamily="18" charset="2"/>
              </a:rPr>
              <a:t></a:t>
            </a:r>
            <a:r>
              <a:rPr lang="en-US" sz="2000" b="1">
                <a:solidFill>
                  <a:srgbClr val="0000FF"/>
                </a:solidFill>
                <a:latin typeface="Calibri" pitchFamily="34" charset="0"/>
                <a:sym typeface="Symbol" pitchFamily="18" charset="2"/>
              </a:rPr>
              <a:t>=  1</a:t>
            </a:r>
            <a:endParaRPr lang="en-US" sz="2000" b="1">
              <a:solidFill>
                <a:srgbClr val="0000FF"/>
              </a:solidFill>
              <a:latin typeface="Calibri" pitchFamily="34" charset="0"/>
            </a:endParaRPr>
          </a:p>
        </p:txBody>
      </p:sp>
      <p:graphicFrame>
        <p:nvGraphicFramePr>
          <p:cNvPr id="241236" name="Object 596"/>
          <p:cNvGraphicFramePr>
            <a:graphicFrameLocks noChangeAspect="1"/>
          </p:cNvGraphicFramePr>
          <p:nvPr/>
        </p:nvGraphicFramePr>
        <p:xfrm>
          <a:off x="2614613" y="2684463"/>
          <a:ext cx="1630362" cy="552450"/>
        </p:xfrm>
        <a:graphic>
          <a:graphicData uri="http://schemas.openxmlformats.org/presentationml/2006/ole">
            <p:oleObj spid="_x0000_s241236" name="Equation" r:id="rId6" imgW="1129810" imgH="380835" progId="">
              <p:embed/>
            </p:oleObj>
          </a:graphicData>
        </a:graphic>
      </p:graphicFrame>
      <p:graphicFrame>
        <p:nvGraphicFramePr>
          <p:cNvPr id="241237" name="Object 597"/>
          <p:cNvGraphicFramePr>
            <a:graphicFrameLocks noChangeAspect="1"/>
          </p:cNvGraphicFramePr>
          <p:nvPr/>
        </p:nvGraphicFramePr>
        <p:xfrm>
          <a:off x="6915150" y="2638425"/>
          <a:ext cx="1738313" cy="990600"/>
        </p:xfrm>
        <a:graphic>
          <a:graphicData uri="http://schemas.openxmlformats.org/presentationml/2006/ole">
            <p:oleObj spid="_x0000_s241237" name="Equation" r:id="rId7" imgW="1206500" imgH="685800" progId="">
              <p:embed/>
            </p:oleObj>
          </a:graphicData>
        </a:graphic>
      </p:graphicFrame>
      <p:sp>
        <p:nvSpPr>
          <p:cNvPr id="73" name="Rectangle 72"/>
          <p:cNvSpPr/>
          <p:nvPr/>
        </p:nvSpPr>
        <p:spPr>
          <a:xfrm>
            <a:off x="231775" y="1763713"/>
            <a:ext cx="4249738" cy="3492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Times New Roman" charset="0"/>
              <a:buNone/>
              <a:defRPr/>
            </a:pPr>
            <a:r>
              <a:rPr lang="en-GB" dirty="0">
                <a:latin typeface="+mn-lt"/>
              </a:rPr>
              <a:t>Case 1: natural </a:t>
            </a:r>
            <a:r>
              <a:rPr lang="en-GB" dirty="0">
                <a:solidFill>
                  <a:srgbClr val="FF0000"/>
                </a:solidFill>
                <a:latin typeface="+mn-lt"/>
              </a:rPr>
              <a:t>transverse</a:t>
            </a:r>
            <a:r>
              <a:rPr lang="en-GB" dirty="0">
                <a:latin typeface="+mn-lt"/>
              </a:rPr>
              <a:t> polarization</a:t>
            </a:r>
          </a:p>
        </p:txBody>
      </p:sp>
      <p:sp>
        <p:nvSpPr>
          <p:cNvPr id="74" name="Rectangle 73"/>
          <p:cNvSpPr/>
          <p:nvPr/>
        </p:nvSpPr>
        <p:spPr>
          <a:xfrm>
            <a:off x="4757738" y="1692275"/>
            <a:ext cx="4132262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Times New Roman" charset="0"/>
              <a:buNone/>
              <a:defRPr/>
            </a:pPr>
            <a:r>
              <a:rPr lang="en-GB" dirty="0">
                <a:latin typeface="+mn-lt"/>
              </a:rPr>
              <a:t>Case 2: natural </a:t>
            </a:r>
            <a:r>
              <a:rPr lang="en-GB" dirty="0">
                <a:solidFill>
                  <a:srgbClr val="FF0000"/>
                </a:solidFill>
                <a:latin typeface="+mn-lt"/>
              </a:rPr>
              <a:t>longitudinal </a:t>
            </a:r>
            <a:r>
              <a:rPr lang="en-GB" dirty="0">
                <a:latin typeface="+mn-lt"/>
              </a:rPr>
              <a:t>polarization, observation frame </a:t>
            </a:r>
            <a:r>
              <a:rPr lang="en-GB" dirty="0">
                <a:latin typeface="+mn-lt"/>
                <a:sym typeface="Symbol"/>
              </a:rPr>
              <a:t></a:t>
            </a:r>
            <a:r>
              <a:rPr lang="en-GB" dirty="0">
                <a:latin typeface="+mn-lt"/>
              </a:rPr>
              <a:t> to the natural one</a:t>
            </a:r>
          </a:p>
        </p:txBody>
      </p:sp>
      <p:sp>
        <p:nvSpPr>
          <p:cNvPr id="75" name="Freeform 74"/>
          <p:cNvSpPr/>
          <p:nvPr/>
        </p:nvSpPr>
        <p:spPr>
          <a:xfrm>
            <a:off x="2906713" y="4021138"/>
            <a:ext cx="1000125" cy="377825"/>
          </a:xfrm>
          <a:custGeom>
            <a:avLst/>
            <a:gdLst>
              <a:gd name="connsiteX0" fmla="*/ 0 w 1000259"/>
              <a:gd name="connsiteY0" fmla="*/ 236113 h 446468"/>
              <a:gd name="connsiteX1" fmla="*/ 154547 w 1000259"/>
              <a:gd name="connsiteY1" fmla="*/ 42930 h 446468"/>
              <a:gd name="connsiteX2" fmla="*/ 592428 w 1000259"/>
              <a:gd name="connsiteY2" fmla="*/ 17172 h 446468"/>
              <a:gd name="connsiteX3" fmla="*/ 927279 w 1000259"/>
              <a:gd name="connsiteY3" fmla="*/ 145961 h 446468"/>
              <a:gd name="connsiteX4" fmla="*/ 927279 w 1000259"/>
              <a:gd name="connsiteY4" fmla="*/ 377781 h 446468"/>
              <a:gd name="connsiteX5" fmla="*/ 489397 w 1000259"/>
              <a:gd name="connsiteY5" fmla="*/ 442175 h 446468"/>
              <a:gd name="connsiteX6" fmla="*/ 167425 w 1000259"/>
              <a:gd name="connsiteY6" fmla="*/ 352023 h 446468"/>
              <a:gd name="connsiteX7" fmla="*/ 64394 w 1000259"/>
              <a:gd name="connsiteY7" fmla="*/ 197476 h 446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0259" h="446468">
                <a:moveTo>
                  <a:pt x="0" y="236113"/>
                </a:moveTo>
                <a:cubicBezTo>
                  <a:pt x="27904" y="157766"/>
                  <a:pt x="55809" y="79420"/>
                  <a:pt x="154547" y="42930"/>
                </a:cubicBezTo>
                <a:cubicBezTo>
                  <a:pt x="253285" y="6440"/>
                  <a:pt x="463639" y="0"/>
                  <a:pt x="592428" y="17172"/>
                </a:cubicBezTo>
                <a:cubicBezTo>
                  <a:pt x="721217" y="34344"/>
                  <a:pt x="871471" y="85860"/>
                  <a:pt x="927279" y="145961"/>
                </a:cubicBezTo>
                <a:cubicBezTo>
                  <a:pt x="983088" y="206063"/>
                  <a:pt x="1000259" y="328412"/>
                  <a:pt x="927279" y="377781"/>
                </a:cubicBezTo>
                <a:cubicBezTo>
                  <a:pt x="854299" y="427150"/>
                  <a:pt x="616039" y="446468"/>
                  <a:pt x="489397" y="442175"/>
                </a:cubicBezTo>
                <a:cubicBezTo>
                  <a:pt x="362755" y="437882"/>
                  <a:pt x="238259" y="392806"/>
                  <a:pt x="167425" y="352023"/>
                </a:cubicBezTo>
                <a:cubicBezTo>
                  <a:pt x="96591" y="311240"/>
                  <a:pt x="80492" y="254358"/>
                  <a:pt x="64394" y="197476"/>
                </a:cubicBezTo>
              </a:path>
            </a:pathLst>
          </a:cu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buFont typeface="Times New Roman" charset="0"/>
              <a:buNone/>
              <a:defRPr/>
            </a:pPr>
            <a:endParaRPr lang="en-GB"/>
          </a:p>
        </p:txBody>
      </p:sp>
      <p:sp>
        <p:nvSpPr>
          <p:cNvPr id="76" name="Freeform 75"/>
          <p:cNvSpPr/>
          <p:nvPr/>
        </p:nvSpPr>
        <p:spPr>
          <a:xfrm>
            <a:off x="7142163" y="4037013"/>
            <a:ext cx="1119187" cy="360362"/>
          </a:xfrm>
          <a:custGeom>
            <a:avLst/>
            <a:gdLst>
              <a:gd name="connsiteX0" fmla="*/ 0 w 1000259"/>
              <a:gd name="connsiteY0" fmla="*/ 236113 h 446468"/>
              <a:gd name="connsiteX1" fmla="*/ 154547 w 1000259"/>
              <a:gd name="connsiteY1" fmla="*/ 42930 h 446468"/>
              <a:gd name="connsiteX2" fmla="*/ 592428 w 1000259"/>
              <a:gd name="connsiteY2" fmla="*/ 17172 h 446468"/>
              <a:gd name="connsiteX3" fmla="*/ 927279 w 1000259"/>
              <a:gd name="connsiteY3" fmla="*/ 145961 h 446468"/>
              <a:gd name="connsiteX4" fmla="*/ 927279 w 1000259"/>
              <a:gd name="connsiteY4" fmla="*/ 377781 h 446468"/>
              <a:gd name="connsiteX5" fmla="*/ 489397 w 1000259"/>
              <a:gd name="connsiteY5" fmla="*/ 442175 h 446468"/>
              <a:gd name="connsiteX6" fmla="*/ 167425 w 1000259"/>
              <a:gd name="connsiteY6" fmla="*/ 352023 h 446468"/>
              <a:gd name="connsiteX7" fmla="*/ 64394 w 1000259"/>
              <a:gd name="connsiteY7" fmla="*/ 197476 h 446468"/>
              <a:gd name="connsiteX0" fmla="*/ 0 w 1000259"/>
              <a:gd name="connsiteY0" fmla="*/ 236113 h 447835"/>
              <a:gd name="connsiteX1" fmla="*/ 154547 w 1000259"/>
              <a:gd name="connsiteY1" fmla="*/ 42930 h 447835"/>
              <a:gd name="connsiteX2" fmla="*/ 592428 w 1000259"/>
              <a:gd name="connsiteY2" fmla="*/ 17172 h 447835"/>
              <a:gd name="connsiteX3" fmla="*/ 927279 w 1000259"/>
              <a:gd name="connsiteY3" fmla="*/ 145961 h 447835"/>
              <a:gd name="connsiteX4" fmla="*/ 927279 w 1000259"/>
              <a:gd name="connsiteY4" fmla="*/ 377781 h 447835"/>
              <a:gd name="connsiteX5" fmla="*/ 489397 w 1000259"/>
              <a:gd name="connsiteY5" fmla="*/ 442175 h 447835"/>
              <a:gd name="connsiteX6" fmla="*/ 185768 w 1000259"/>
              <a:gd name="connsiteY6" fmla="*/ 407052 h 447835"/>
              <a:gd name="connsiteX7" fmla="*/ 64394 w 1000259"/>
              <a:gd name="connsiteY7" fmla="*/ 197476 h 447835"/>
              <a:gd name="connsiteX0" fmla="*/ 0 w 1000259"/>
              <a:gd name="connsiteY0" fmla="*/ 236113 h 447053"/>
              <a:gd name="connsiteX1" fmla="*/ 154547 w 1000259"/>
              <a:gd name="connsiteY1" fmla="*/ 42930 h 447053"/>
              <a:gd name="connsiteX2" fmla="*/ 592428 w 1000259"/>
              <a:gd name="connsiteY2" fmla="*/ 17172 h 447053"/>
              <a:gd name="connsiteX3" fmla="*/ 927279 w 1000259"/>
              <a:gd name="connsiteY3" fmla="*/ 145961 h 447053"/>
              <a:gd name="connsiteX4" fmla="*/ 927279 w 1000259"/>
              <a:gd name="connsiteY4" fmla="*/ 377781 h 447053"/>
              <a:gd name="connsiteX5" fmla="*/ 489397 w 1000259"/>
              <a:gd name="connsiteY5" fmla="*/ 442175 h 447053"/>
              <a:gd name="connsiteX6" fmla="*/ 185768 w 1000259"/>
              <a:gd name="connsiteY6" fmla="*/ 407052 h 447053"/>
              <a:gd name="connsiteX7" fmla="*/ 64394 w 1000259"/>
              <a:gd name="connsiteY7" fmla="*/ 252506 h 447053"/>
              <a:gd name="connsiteX0" fmla="*/ 0 w 1000259"/>
              <a:gd name="connsiteY0" fmla="*/ 226941 h 437881"/>
              <a:gd name="connsiteX1" fmla="*/ 150878 w 1000259"/>
              <a:gd name="connsiteY1" fmla="*/ 88788 h 437881"/>
              <a:gd name="connsiteX2" fmla="*/ 592428 w 1000259"/>
              <a:gd name="connsiteY2" fmla="*/ 8000 h 437881"/>
              <a:gd name="connsiteX3" fmla="*/ 927279 w 1000259"/>
              <a:gd name="connsiteY3" fmla="*/ 136789 h 437881"/>
              <a:gd name="connsiteX4" fmla="*/ 927279 w 1000259"/>
              <a:gd name="connsiteY4" fmla="*/ 368609 h 437881"/>
              <a:gd name="connsiteX5" fmla="*/ 489397 w 1000259"/>
              <a:gd name="connsiteY5" fmla="*/ 433003 h 437881"/>
              <a:gd name="connsiteX6" fmla="*/ 185768 w 1000259"/>
              <a:gd name="connsiteY6" fmla="*/ 397880 h 437881"/>
              <a:gd name="connsiteX7" fmla="*/ 64394 w 1000259"/>
              <a:gd name="connsiteY7" fmla="*/ 243334 h 437881"/>
              <a:gd name="connsiteX0" fmla="*/ 0 w 1000259"/>
              <a:gd name="connsiteY0" fmla="*/ 226941 h 437881"/>
              <a:gd name="connsiteX1" fmla="*/ 150878 w 1000259"/>
              <a:gd name="connsiteY1" fmla="*/ 88788 h 437881"/>
              <a:gd name="connsiteX2" fmla="*/ 592428 w 1000259"/>
              <a:gd name="connsiteY2" fmla="*/ 8000 h 437881"/>
              <a:gd name="connsiteX3" fmla="*/ 927279 w 1000259"/>
              <a:gd name="connsiteY3" fmla="*/ 136789 h 437881"/>
              <a:gd name="connsiteX4" fmla="*/ 927279 w 1000259"/>
              <a:gd name="connsiteY4" fmla="*/ 368609 h 437881"/>
              <a:gd name="connsiteX5" fmla="*/ 489397 w 1000259"/>
              <a:gd name="connsiteY5" fmla="*/ 433003 h 437881"/>
              <a:gd name="connsiteX6" fmla="*/ 185768 w 1000259"/>
              <a:gd name="connsiteY6" fmla="*/ 397880 h 437881"/>
              <a:gd name="connsiteX7" fmla="*/ 64394 w 1000259"/>
              <a:gd name="connsiteY7" fmla="*/ 243334 h 437881"/>
              <a:gd name="connsiteX0" fmla="*/ 0 w 1000259"/>
              <a:gd name="connsiteY0" fmla="*/ 226941 h 437881"/>
              <a:gd name="connsiteX1" fmla="*/ 32054 w 1000259"/>
              <a:gd name="connsiteY1" fmla="*/ 220882 h 437881"/>
              <a:gd name="connsiteX2" fmla="*/ 150878 w 1000259"/>
              <a:gd name="connsiteY2" fmla="*/ 88788 h 437881"/>
              <a:gd name="connsiteX3" fmla="*/ 592428 w 1000259"/>
              <a:gd name="connsiteY3" fmla="*/ 8000 h 437881"/>
              <a:gd name="connsiteX4" fmla="*/ 927279 w 1000259"/>
              <a:gd name="connsiteY4" fmla="*/ 136789 h 437881"/>
              <a:gd name="connsiteX5" fmla="*/ 927279 w 1000259"/>
              <a:gd name="connsiteY5" fmla="*/ 368609 h 437881"/>
              <a:gd name="connsiteX6" fmla="*/ 489397 w 1000259"/>
              <a:gd name="connsiteY6" fmla="*/ 433003 h 437881"/>
              <a:gd name="connsiteX7" fmla="*/ 185768 w 1000259"/>
              <a:gd name="connsiteY7" fmla="*/ 397880 h 437881"/>
              <a:gd name="connsiteX8" fmla="*/ 64394 w 1000259"/>
              <a:gd name="connsiteY8" fmla="*/ 243334 h 437881"/>
              <a:gd name="connsiteX0" fmla="*/ 0 w 1000259"/>
              <a:gd name="connsiteY0" fmla="*/ 182917 h 393857"/>
              <a:gd name="connsiteX1" fmla="*/ 32054 w 1000259"/>
              <a:gd name="connsiteY1" fmla="*/ 176858 h 393857"/>
              <a:gd name="connsiteX2" fmla="*/ 150878 w 1000259"/>
              <a:gd name="connsiteY2" fmla="*/ 44764 h 393857"/>
              <a:gd name="connsiteX3" fmla="*/ 588759 w 1000259"/>
              <a:gd name="connsiteY3" fmla="*/ 8000 h 393857"/>
              <a:gd name="connsiteX4" fmla="*/ 927279 w 1000259"/>
              <a:gd name="connsiteY4" fmla="*/ 92765 h 393857"/>
              <a:gd name="connsiteX5" fmla="*/ 927279 w 1000259"/>
              <a:gd name="connsiteY5" fmla="*/ 324585 h 393857"/>
              <a:gd name="connsiteX6" fmla="*/ 489397 w 1000259"/>
              <a:gd name="connsiteY6" fmla="*/ 388979 h 393857"/>
              <a:gd name="connsiteX7" fmla="*/ 185768 w 1000259"/>
              <a:gd name="connsiteY7" fmla="*/ 353856 h 393857"/>
              <a:gd name="connsiteX8" fmla="*/ 64394 w 1000259"/>
              <a:gd name="connsiteY8" fmla="*/ 199310 h 393857"/>
              <a:gd name="connsiteX0" fmla="*/ 0 w 976973"/>
              <a:gd name="connsiteY0" fmla="*/ 182917 h 393246"/>
              <a:gd name="connsiteX1" fmla="*/ 32054 w 976973"/>
              <a:gd name="connsiteY1" fmla="*/ 176858 h 393246"/>
              <a:gd name="connsiteX2" fmla="*/ 150878 w 976973"/>
              <a:gd name="connsiteY2" fmla="*/ 44764 h 393246"/>
              <a:gd name="connsiteX3" fmla="*/ 588759 w 976973"/>
              <a:gd name="connsiteY3" fmla="*/ 8000 h 393246"/>
              <a:gd name="connsiteX4" fmla="*/ 927279 w 976973"/>
              <a:gd name="connsiteY4" fmla="*/ 92765 h 393246"/>
              <a:gd name="connsiteX5" fmla="*/ 886924 w 976973"/>
              <a:gd name="connsiteY5" fmla="*/ 328253 h 393246"/>
              <a:gd name="connsiteX6" fmla="*/ 489397 w 976973"/>
              <a:gd name="connsiteY6" fmla="*/ 388979 h 393246"/>
              <a:gd name="connsiteX7" fmla="*/ 185768 w 976973"/>
              <a:gd name="connsiteY7" fmla="*/ 353856 h 393246"/>
              <a:gd name="connsiteX8" fmla="*/ 64394 w 976973"/>
              <a:gd name="connsiteY8" fmla="*/ 199310 h 393246"/>
              <a:gd name="connsiteX0" fmla="*/ 0 w 944919"/>
              <a:gd name="connsiteY0" fmla="*/ 176858 h 393246"/>
              <a:gd name="connsiteX1" fmla="*/ 118824 w 944919"/>
              <a:gd name="connsiteY1" fmla="*/ 44764 h 393246"/>
              <a:gd name="connsiteX2" fmla="*/ 556705 w 944919"/>
              <a:gd name="connsiteY2" fmla="*/ 8000 h 393246"/>
              <a:gd name="connsiteX3" fmla="*/ 895225 w 944919"/>
              <a:gd name="connsiteY3" fmla="*/ 92765 h 393246"/>
              <a:gd name="connsiteX4" fmla="*/ 854870 w 944919"/>
              <a:gd name="connsiteY4" fmla="*/ 328253 h 393246"/>
              <a:gd name="connsiteX5" fmla="*/ 457343 w 944919"/>
              <a:gd name="connsiteY5" fmla="*/ 388979 h 393246"/>
              <a:gd name="connsiteX6" fmla="*/ 153714 w 944919"/>
              <a:gd name="connsiteY6" fmla="*/ 353856 h 393246"/>
              <a:gd name="connsiteX7" fmla="*/ 32340 w 944919"/>
              <a:gd name="connsiteY7" fmla="*/ 199310 h 393246"/>
              <a:gd name="connsiteX0" fmla="*/ 446 w 945365"/>
              <a:gd name="connsiteY0" fmla="*/ 176858 h 393246"/>
              <a:gd name="connsiteX1" fmla="*/ 29211 w 945365"/>
              <a:gd name="connsiteY1" fmla="*/ 115576 h 393246"/>
              <a:gd name="connsiteX2" fmla="*/ 119270 w 945365"/>
              <a:gd name="connsiteY2" fmla="*/ 44764 h 393246"/>
              <a:gd name="connsiteX3" fmla="*/ 557151 w 945365"/>
              <a:gd name="connsiteY3" fmla="*/ 8000 h 393246"/>
              <a:gd name="connsiteX4" fmla="*/ 895671 w 945365"/>
              <a:gd name="connsiteY4" fmla="*/ 92765 h 393246"/>
              <a:gd name="connsiteX5" fmla="*/ 855316 w 945365"/>
              <a:gd name="connsiteY5" fmla="*/ 328253 h 393246"/>
              <a:gd name="connsiteX6" fmla="*/ 457789 w 945365"/>
              <a:gd name="connsiteY6" fmla="*/ 388979 h 393246"/>
              <a:gd name="connsiteX7" fmla="*/ 154160 w 945365"/>
              <a:gd name="connsiteY7" fmla="*/ 353856 h 393246"/>
              <a:gd name="connsiteX8" fmla="*/ 32786 w 945365"/>
              <a:gd name="connsiteY8" fmla="*/ 199310 h 393246"/>
              <a:gd name="connsiteX0" fmla="*/ 0 w 944919"/>
              <a:gd name="connsiteY0" fmla="*/ 176858 h 393246"/>
              <a:gd name="connsiteX1" fmla="*/ 118824 w 944919"/>
              <a:gd name="connsiteY1" fmla="*/ 44764 h 393246"/>
              <a:gd name="connsiteX2" fmla="*/ 556705 w 944919"/>
              <a:gd name="connsiteY2" fmla="*/ 8000 h 393246"/>
              <a:gd name="connsiteX3" fmla="*/ 895225 w 944919"/>
              <a:gd name="connsiteY3" fmla="*/ 92765 h 393246"/>
              <a:gd name="connsiteX4" fmla="*/ 854870 w 944919"/>
              <a:gd name="connsiteY4" fmla="*/ 328253 h 393246"/>
              <a:gd name="connsiteX5" fmla="*/ 457343 w 944919"/>
              <a:gd name="connsiteY5" fmla="*/ 388979 h 393246"/>
              <a:gd name="connsiteX6" fmla="*/ 153714 w 944919"/>
              <a:gd name="connsiteY6" fmla="*/ 353856 h 393246"/>
              <a:gd name="connsiteX7" fmla="*/ 32340 w 944919"/>
              <a:gd name="connsiteY7" fmla="*/ 199310 h 393246"/>
              <a:gd name="connsiteX0" fmla="*/ 0 w 944919"/>
              <a:gd name="connsiteY0" fmla="*/ 176858 h 393246"/>
              <a:gd name="connsiteX1" fmla="*/ 118824 w 944919"/>
              <a:gd name="connsiteY1" fmla="*/ 44764 h 393246"/>
              <a:gd name="connsiteX2" fmla="*/ 556705 w 944919"/>
              <a:gd name="connsiteY2" fmla="*/ 8000 h 393246"/>
              <a:gd name="connsiteX3" fmla="*/ 895225 w 944919"/>
              <a:gd name="connsiteY3" fmla="*/ 92765 h 393246"/>
              <a:gd name="connsiteX4" fmla="*/ 854870 w 944919"/>
              <a:gd name="connsiteY4" fmla="*/ 328253 h 393246"/>
              <a:gd name="connsiteX5" fmla="*/ 457343 w 944919"/>
              <a:gd name="connsiteY5" fmla="*/ 388979 h 393246"/>
              <a:gd name="connsiteX6" fmla="*/ 153714 w 944919"/>
              <a:gd name="connsiteY6" fmla="*/ 353856 h 393246"/>
              <a:gd name="connsiteX7" fmla="*/ 32340 w 944919"/>
              <a:gd name="connsiteY7" fmla="*/ 199310 h 393246"/>
              <a:gd name="connsiteX0" fmla="*/ 0 w 944919"/>
              <a:gd name="connsiteY0" fmla="*/ 176858 h 393246"/>
              <a:gd name="connsiteX1" fmla="*/ 118824 w 944919"/>
              <a:gd name="connsiteY1" fmla="*/ 44764 h 393246"/>
              <a:gd name="connsiteX2" fmla="*/ 556705 w 944919"/>
              <a:gd name="connsiteY2" fmla="*/ 8000 h 393246"/>
              <a:gd name="connsiteX3" fmla="*/ 895225 w 944919"/>
              <a:gd name="connsiteY3" fmla="*/ 92765 h 393246"/>
              <a:gd name="connsiteX4" fmla="*/ 854870 w 944919"/>
              <a:gd name="connsiteY4" fmla="*/ 328253 h 393246"/>
              <a:gd name="connsiteX5" fmla="*/ 457343 w 944919"/>
              <a:gd name="connsiteY5" fmla="*/ 388979 h 393246"/>
              <a:gd name="connsiteX6" fmla="*/ 153714 w 944919"/>
              <a:gd name="connsiteY6" fmla="*/ 353856 h 393246"/>
              <a:gd name="connsiteX7" fmla="*/ 32340 w 944919"/>
              <a:gd name="connsiteY7" fmla="*/ 199310 h 393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4919" h="393246">
                <a:moveTo>
                  <a:pt x="0" y="176858"/>
                </a:moveTo>
                <a:cubicBezTo>
                  <a:pt x="3795" y="128378"/>
                  <a:pt x="26040" y="72907"/>
                  <a:pt x="118824" y="44764"/>
                </a:cubicBezTo>
                <a:cubicBezTo>
                  <a:pt x="211608" y="16621"/>
                  <a:pt x="427305" y="0"/>
                  <a:pt x="556705" y="8000"/>
                </a:cubicBezTo>
                <a:cubicBezTo>
                  <a:pt x="686105" y="16000"/>
                  <a:pt x="845531" y="39390"/>
                  <a:pt x="895225" y="92765"/>
                </a:cubicBezTo>
                <a:cubicBezTo>
                  <a:pt x="944919" y="146140"/>
                  <a:pt x="927850" y="278884"/>
                  <a:pt x="854870" y="328253"/>
                </a:cubicBezTo>
                <a:cubicBezTo>
                  <a:pt x="781890" y="377622"/>
                  <a:pt x="574202" y="384712"/>
                  <a:pt x="457343" y="388979"/>
                </a:cubicBezTo>
                <a:cubicBezTo>
                  <a:pt x="340484" y="393246"/>
                  <a:pt x="224548" y="385467"/>
                  <a:pt x="153714" y="353856"/>
                </a:cubicBezTo>
                <a:cubicBezTo>
                  <a:pt x="82880" y="322245"/>
                  <a:pt x="48438" y="256192"/>
                  <a:pt x="32340" y="199310"/>
                </a:cubicBezTo>
              </a:path>
            </a:pathLst>
          </a:cu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buFont typeface="Times New Roman" charset="0"/>
              <a:buNone/>
              <a:defRPr/>
            </a:pPr>
            <a:endParaRPr lang="en-GB"/>
          </a:p>
        </p:txBody>
      </p:sp>
      <p:sp>
        <p:nvSpPr>
          <p:cNvPr id="241264" name="Rounded Rectangle 58"/>
          <p:cNvSpPr>
            <a:spLocks noChangeArrowheads="1"/>
          </p:cNvSpPr>
          <p:nvPr/>
        </p:nvSpPr>
        <p:spPr bwMode="auto">
          <a:xfrm>
            <a:off x="88900" y="1692275"/>
            <a:ext cx="4392613" cy="3382963"/>
          </a:xfrm>
          <a:prstGeom prst="roundRect">
            <a:avLst>
              <a:gd name="adj" fmla="val 7394"/>
            </a:avLst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241265" name="Rounded Rectangle 114"/>
          <p:cNvSpPr>
            <a:spLocks noChangeArrowheads="1"/>
          </p:cNvSpPr>
          <p:nvPr/>
        </p:nvSpPr>
        <p:spPr bwMode="auto">
          <a:xfrm>
            <a:off x="4660900" y="1692275"/>
            <a:ext cx="4391025" cy="3382963"/>
          </a:xfrm>
          <a:prstGeom prst="roundRect">
            <a:avLst>
              <a:gd name="adj" fmla="val 7394"/>
            </a:avLst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241266" name="Rectangle 116"/>
          <p:cNvSpPr>
            <a:spLocks noChangeArrowheads="1"/>
          </p:cNvSpPr>
          <p:nvPr/>
        </p:nvSpPr>
        <p:spPr bwMode="auto">
          <a:xfrm>
            <a:off x="311150" y="5364163"/>
            <a:ext cx="77057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>
              <a:buFont typeface="Arial" charset="0"/>
              <a:buChar char="•"/>
            </a:pPr>
            <a:r>
              <a:rPr lang="pt-PT">
                <a:latin typeface="Calibri" pitchFamily="34" charset="0"/>
              </a:rPr>
              <a:t>Two very different physical cases</a:t>
            </a:r>
          </a:p>
          <a:p>
            <a:pPr marL="176213" indent="-176213">
              <a:buFont typeface="Arial" charset="0"/>
              <a:buChar char="•"/>
            </a:pPr>
            <a:r>
              <a:rPr lang="pt-PT">
                <a:latin typeface="Calibri" pitchFamily="34" charset="0"/>
              </a:rPr>
              <a:t>Indistinguishable if </a:t>
            </a:r>
            <a:r>
              <a:rPr lang="el-GR" b="1" i="1">
                <a:solidFill>
                  <a:srgbClr val="0000FF"/>
                </a:solidFill>
                <a:latin typeface="Calibri" pitchFamily="34" charset="0"/>
              </a:rPr>
              <a:t>λ</a:t>
            </a:r>
            <a:r>
              <a:rPr lang="el-GR" b="1" i="1" baseline="-25000">
                <a:solidFill>
                  <a:srgbClr val="0000FF"/>
                </a:solidFill>
                <a:latin typeface="Calibri" pitchFamily="34" charset="0"/>
              </a:rPr>
              <a:t>φ</a:t>
            </a:r>
            <a:r>
              <a:rPr lang="pt-PT">
                <a:latin typeface="Calibri" pitchFamily="34" charset="0"/>
              </a:rPr>
              <a:t> is not measured (integration over </a:t>
            </a:r>
            <a:r>
              <a:rPr lang="el-GR" b="1" i="1">
                <a:solidFill>
                  <a:srgbClr val="0000FF"/>
                </a:solidFill>
                <a:latin typeface="Calibri" pitchFamily="34" charset="0"/>
              </a:rPr>
              <a:t>φ</a:t>
            </a:r>
            <a:r>
              <a:rPr lang="pt-PT">
                <a:latin typeface="Calibri" pitchFamily="34" charset="0"/>
              </a:rPr>
              <a:t>)</a:t>
            </a:r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113" name="Title 1"/>
          <p:cNvSpPr>
            <a:spLocks noGrp="1"/>
          </p:cNvSpPr>
          <p:nvPr>
            <p:ph type="title"/>
          </p:nvPr>
        </p:nvSpPr>
        <p:spPr>
          <a:xfrm>
            <a:off x="1371600" y="42863"/>
            <a:ext cx="6400800" cy="714375"/>
          </a:xfrm>
        </p:spPr>
        <p:txBody>
          <a:bodyPr/>
          <a:lstStyle/>
          <a:p>
            <a:r>
              <a:rPr lang="pt-PT" smtClean="0">
                <a:ea typeface="ＭＳ Ｐゴシック"/>
                <a:cs typeface="ＭＳ Ｐゴシック"/>
              </a:rPr>
              <a:t>Frame-independent polarization</a:t>
            </a:r>
          </a:p>
        </p:txBody>
      </p:sp>
      <p:sp>
        <p:nvSpPr>
          <p:cNvPr id="242114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257EC23-7771-4815-92D5-7491A1081756}" type="slidenum">
              <a:rPr lang="en-US" smtClean="0">
                <a:latin typeface="Calibri" pitchFamily="34" charset="0"/>
              </a:rPr>
              <a:pPr/>
              <a:t>11</a:t>
            </a:fld>
            <a:endParaRPr lang="en-US" smtClean="0">
              <a:latin typeface="Calibri" pitchFamily="34" charset="0"/>
            </a:endParaRPr>
          </a:p>
        </p:txBody>
      </p:sp>
      <p:graphicFrame>
        <p:nvGraphicFramePr>
          <p:cNvPr id="242110" name="Object 446"/>
          <p:cNvGraphicFramePr>
            <a:graphicFrameLocks noChangeAspect="1"/>
          </p:cNvGraphicFramePr>
          <p:nvPr/>
        </p:nvGraphicFramePr>
        <p:xfrm>
          <a:off x="6750050" y="1055688"/>
          <a:ext cx="1681163" cy="865187"/>
        </p:xfrm>
        <a:graphic>
          <a:graphicData uri="http://schemas.openxmlformats.org/presentationml/2006/ole">
            <p:oleObj spid="_x0000_s242110" name="Equation" r:id="rId4" imgW="889000" imgH="457200" progId="">
              <p:embed/>
            </p:oleObj>
          </a:graphicData>
        </a:graphic>
      </p:graphicFrame>
      <p:sp>
        <p:nvSpPr>
          <p:cNvPr id="242115" name="Rectangle 4"/>
          <p:cNvSpPr>
            <a:spLocks noChangeArrowheads="1"/>
          </p:cNvSpPr>
          <p:nvPr/>
        </p:nvSpPr>
        <p:spPr bwMode="auto">
          <a:xfrm>
            <a:off x="466725" y="974725"/>
            <a:ext cx="7056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Calibri" pitchFamily="34" charset="0"/>
              </a:rPr>
              <a:t>The </a:t>
            </a:r>
            <a:r>
              <a:rPr lang="en-GB" b="1" i="1">
                <a:latin typeface="Calibri" pitchFamily="34" charset="0"/>
              </a:rPr>
              <a:t>shape</a:t>
            </a:r>
            <a:r>
              <a:rPr lang="en-GB">
                <a:latin typeface="Calibri" pitchFamily="34" charset="0"/>
              </a:rPr>
              <a:t> of the distribution is obviously frame-invariant.</a:t>
            </a:r>
          </a:p>
          <a:p>
            <a:r>
              <a:rPr lang="en-GB">
                <a:latin typeface="Calibri" pitchFamily="34" charset="0"/>
              </a:rPr>
              <a:t>→ it can be characterized by a frame-independent parameter, e.g.</a:t>
            </a:r>
          </a:p>
        </p:txBody>
      </p:sp>
      <p:grpSp>
        <p:nvGrpSpPr>
          <p:cNvPr id="242116" name="Group 9"/>
          <p:cNvGrpSpPr>
            <a:grpSpLocks/>
          </p:cNvGrpSpPr>
          <p:nvPr/>
        </p:nvGrpSpPr>
        <p:grpSpPr bwMode="auto">
          <a:xfrm>
            <a:off x="495300" y="2422525"/>
            <a:ext cx="533400" cy="1239838"/>
            <a:chOff x="1989510" y="1904305"/>
            <a:chExt cx="533518" cy="1239320"/>
          </a:xfrm>
        </p:grpSpPr>
        <p:pic>
          <p:nvPicPr>
            <p:cNvPr id="242151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989510" y="2138727"/>
              <a:ext cx="533518" cy="896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" name="Line 62"/>
            <p:cNvSpPr>
              <a:spLocks noChangeShapeType="1"/>
            </p:cNvSpPr>
            <p:nvPr/>
          </p:nvSpPr>
          <p:spPr bwMode="auto">
            <a:xfrm flipH="1" flipV="1">
              <a:off x="2253093" y="1904305"/>
              <a:ext cx="1588" cy="27769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51" name="Line 62"/>
            <p:cNvSpPr>
              <a:spLocks noChangeShapeType="1"/>
            </p:cNvSpPr>
            <p:nvPr/>
          </p:nvSpPr>
          <p:spPr bwMode="auto">
            <a:xfrm flipH="1" flipV="1">
              <a:off x="2251506" y="3010331"/>
              <a:ext cx="0" cy="13329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+mn-lt"/>
              </a:endParaRPr>
            </a:p>
          </p:txBody>
        </p:sp>
      </p:grpSp>
      <p:grpSp>
        <p:nvGrpSpPr>
          <p:cNvPr id="242117" name="Group 13"/>
          <p:cNvGrpSpPr>
            <a:grpSpLocks/>
          </p:cNvGrpSpPr>
          <p:nvPr/>
        </p:nvGrpSpPr>
        <p:grpSpPr bwMode="auto">
          <a:xfrm>
            <a:off x="311150" y="4881563"/>
            <a:ext cx="904875" cy="862012"/>
            <a:chOff x="529956" y="2805307"/>
            <a:chExt cx="905637" cy="862520"/>
          </a:xfrm>
        </p:grpSpPr>
        <p:pic>
          <p:nvPicPr>
            <p:cNvPr id="242148" name="Picture 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29956" y="2988358"/>
              <a:ext cx="905637" cy="614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" name="Line 62"/>
            <p:cNvSpPr>
              <a:spLocks noChangeShapeType="1"/>
            </p:cNvSpPr>
            <p:nvPr/>
          </p:nvSpPr>
          <p:spPr bwMode="auto">
            <a:xfrm flipH="1" flipV="1">
              <a:off x="982775" y="2805307"/>
              <a:ext cx="1588" cy="27797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55" name="Line 62"/>
            <p:cNvSpPr>
              <a:spLocks noChangeShapeType="1"/>
            </p:cNvSpPr>
            <p:nvPr/>
          </p:nvSpPr>
          <p:spPr bwMode="auto">
            <a:xfrm flipH="1" flipV="1">
              <a:off x="981186" y="3534398"/>
              <a:ext cx="0" cy="13342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+mn-lt"/>
              </a:endParaRPr>
            </a:p>
          </p:txBody>
        </p:sp>
      </p:grpSp>
      <p:grpSp>
        <p:nvGrpSpPr>
          <p:cNvPr id="242118" name="Group 17"/>
          <p:cNvGrpSpPr>
            <a:grpSpLocks/>
          </p:cNvGrpSpPr>
          <p:nvPr/>
        </p:nvGrpSpPr>
        <p:grpSpPr bwMode="auto">
          <a:xfrm>
            <a:off x="352425" y="3763963"/>
            <a:ext cx="779463" cy="1014412"/>
            <a:chOff x="1022541" y="4225473"/>
            <a:chExt cx="778812" cy="1013240"/>
          </a:xfrm>
        </p:grpSpPr>
        <p:pic>
          <p:nvPicPr>
            <p:cNvPr id="242145" name="Picture 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022541" y="4441222"/>
              <a:ext cx="778812" cy="718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" name="Line 62"/>
            <p:cNvSpPr>
              <a:spLocks noChangeShapeType="1"/>
            </p:cNvSpPr>
            <p:nvPr/>
          </p:nvSpPr>
          <p:spPr bwMode="auto">
            <a:xfrm flipH="1" flipV="1">
              <a:off x="1428602" y="4225473"/>
              <a:ext cx="1587" cy="27749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59" name="Line 62"/>
            <p:cNvSpPr>
              <a:spLocks noChangeShapeType="1"/>
            </p:cNvSpPr>
            <p:nvPr/>
          </p:nvSpPr>
          <p:spPr bwMode="auto">
            <a:xfrm flipH="1" flipV="1">
              <a:off x="1427016" y="5105517"/>
              <a:ext cx="0" cy="1331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+mn-lt"/>
              </a:endParaRPr>
            </a:p>
          </p:txBody>
        </p:sp>
      </p:grpSp>
      <p:grpSp>
        <p:nvGrpSpPr>
          <p:cNvPr id="242119" name="Group 21"/>
          <p:cNvGrpSpPr>
            <a:grpSpLocks/>
          </p:cNvGrpSpPr>
          <p:nvPr/>
        </p:nvGrpSpPr>
        <p:grpSpPr bwMode="auto">
          <a:xfrm>
            <a:off x="4992688" y="4489450"/>
            <a:ext cx="646112" cy="1249363"/>
            <a:chOff x="4024672" y="2527301"/>
            <a:chExt cx="646248" cy="1249368"/>
          </a:xfrm>
        </p:grpSpPr>
        <p:pic>
          <p:nvPicPr>
            <p:cNvPr id="242142" name="Picture 6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024672" y="2744776"/>
              <a:ext cx="646248" cy="9389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" name="Line 62"/>
            <p:cNvSpPr>
              <a:spLocks noChangeShapeType="1"/>
            </p:cNvSpPr>
            <p:nvPr/>
          </p:nvSpPr>
          <p:spPr bwMode="auto">
            <a:xfrm flipH="1" flipV="1">
              <a:off x="4337475" y="2527301"/>
              <a:ext cx="1588" cy="27781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63" name="Line 62"/>
            <p:cNvSpPr>
              <a:spLocks noChangeShapeType="1"/>
            </p:cNvSpPr>
            <p:nvPr/>
          </p:nvSpPr>
          <p:spPr bwMode="auto">
            <a:xfrm flipH="1" flipV="1">
              <a:off x="4335887" y="3643318"/>
              <a:ext cx="0" cy="13335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+mn-lt"/>
              </a:endParaRPr>
            </a:p>
          </p:txBody>
        </p:sp>
      </p:grpSp>
      <p:grpSp>
        <p:nvGrpSpPr>
          <p:cNvPr id="242120" name="Group 25"/>
          <p:cNvGrpSpPr>
            <a:grpSpLocks/>
          </p:cNvGrpSpPr>
          <p:nvPr/>
        </p:nvGrpSpPr>
        <p:grpSpPr bwMode="auto">
          <a:xfrm>
            <a:off x="4845050" y="2346325"/>
            <a:ext cx="944563" cy="889000"/>
            <a:chOff x="4353719" y="1298516"/>
            <a:chExt cx="944516" cy="887879"/>
          </a:xfrm>
        </p:grpSpPr>
        <p:pic>
          <p:nvPicPr>
            <p:cNvPr id="242139" name="Picture 9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353719" y="1441167"/>
              <a:ext cx="944516" cy="629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" name="Line 62"/>
            <p:cNvSpPr>
              <a:spLocks noChangeShapeType="1"/>
            </p:cNvSpPr>
            <p:nvPr/>
          </p:nvSpPr>
          <p:spPr bwMode="auto">
            <a:xfrm flipH="1" flipV="1">
              <a:off x="4834708" y="1298516"/>
              <a:ext cx="0" cy="36308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67" name="Line 62"/>
            <p:cNvSpPr>
              <a:spLocks noChangeShapeType="1"/>
            </p:cNvSpPr>
            <p:nvPr/>
          </p:nvSpPr>
          <p:spPr bwMode="auto">
            <a:xfrm flipH="1" flipV="1">
              <a:off x="4829945" y="2053213"/>
              <a:ext cx="0" cy="13318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+mn-lt"/>
              </a:endParaRPr>
            </a:p>
          </p:txBody>
        </p:sp>
      </p:grpSp>
      <p:grpSp>
        <p:nvGrpSpPr>
          <p:cNvPr id="242121" name="Group 29"/>
          <p:cNvGrpSpPr>
            <a:grpSpLocks/>
          </p:cNvGrpSpPr>
          <p:nvPr/>
        </p:nvGrpSpPr>
        <p:grpSpPr bwMode="auto">
          <a:xfrm>
            <a:off x="4957763" y="3313113"/>
            <a:ext cx="817562" cy="1127125"/>
            <a:chOff x="5162508" y="3539490"/>
            <a:chExt cx="817476" cy="1128282"/>
          </a:xfrm>
        </p:grpSpPr>
        <p:pic>
          <p:nvPicPr>
            <p:cNvPr id="242136" name="Picture 8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5162508" y="3672361"/>
              <a:ext cx="817476" cy="878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" name="Line 62"/>
            <p:cNvSpPr>
              <a:spLocks noChangeShapeType="1"/>
            </p:cNvSpPr>
            <p:nvPr/>
          </p:nvSpPr>
          <p:spPr bwMode="auto">
            <a:xfrm flipH="1" flipV="1">
              <a:off x="5521245" y="3539490"/>
              <a:ext cx="0" cy="53076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71" name="Line 62"/>
            <p:cNvSpPr>
              <a:spLocks noChangeShapeType="1"/>
            </p:cNvSpPr>
            <p:nvPr/>
          </p:nvSpPr>
          <p:spPr bwMode="auto">
            <a:xfrm flipH="1" flipV="1">
              <a:off x="5516483" y="4534285"/>
              <a:ext cx="0" cy="13348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+mn-lt"/>
              </a:endParaRPr>
            </a:p>
          </p:txBody>
        </p:sp>
      </p:grpSp>
      <p:sp>
        <p:nvSpPr>
          <p:cNvPr id="242122" name="Rectangle 26"/>
          <p:cNvSpPr>
            <a:spLocks noChangeArrowheads="1"/>
          </p:cNvSpPr>
          <p:nvPr/>
        </p:nvSpPr>
        <p:spPr bwMode="auto">
          <a:xfrm>
            <a:off x="1084263" y="2790825"/>
            <a:ext cx="774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/>
            <a:r>
              <a:rPr lang="el-GR" sz="1600" i="1">
                <a:solidFill>
                  <a:srgbClr val="FF0000"/>
                </a:solidFill>
                <a:latin typeface="Calibri" pitchFamily="34" charset="0"/>
              </a:rPr>
              <a:t>λ</a:t>
            </a:r>
            <a:r>
              <a:rPr lang="el-GR" sz="1600" i="1" baseline="-25000">
                <a:solidFill>
                  <a:srgbClr val="FF0000"/>
                </a:solidFill>
                <a:latin typeface="Calibri" pitchFamily="34" charset="0"/>
              </a:rPr>
              <a:t>θ</a:t>
            </a:r>
            <a:r>
              <a:rPr lang="en-US" sz="1600" baseline="-25000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 </a:t>
            </a:r>
            <a:r>
              <a:rPr lang="en-US" sz="1600">
                <a:solidFill>
                  <a:srgbClr val="FF0000"/>
                </a:solidFill>
                <a:latin typeface="Calibri" pitchFamily="34" charset="0"/>
              </a:rPr>
              <a:t>= +1</a:t>
            </a:r>
          </a:p>
          <a:p>
            <a:pPr eaLnBrk="0"/>
            <a:r>
              <a:rPr lang="el-GR" sz="1600" i="1">
                <a:solidFill>
                  <a:srgbClr val="0000FF"/>
                </a:solidFill>
                <a:latin typeface="Calibri" pitchFamily="34" charset="0"/>
              </a:rPr>
              <a:t>λ</a:t>
            </a:r>
            <a:r>
              <a:rPr lang="el-GR" sz="1600" i="1" baseline="-25000">
                <a:solidFill>
                  <a:srgbClr val="0000FF"/>
                </a:solidFill>
                <a:latin typeface="Calibri" pitchFamily="34" charset="0"/>
              </a:rPr>
              <a:t>φ </a:t>
            </a:r>
            <a:r>
              <a:rPr lang="en-US" sz="1600" baseline="-25000">
                <a:solidFill>
                  <a:srgbClr val="0000FF"/>
                </a:solidFill>
                <a:latin typeface="Calibri" pitchFamily="34" charset="0"/>
                <a:sym typeface="Symbol" pitchFamily="18" charset="2"/>
              </a:rPr>
              <a:t></a:t>
            </a:r>
            <a:r>
              <a:rPr lang="en-US" sz="1600">
                <a:solidFill>
                  <a:srgbClr val="0000FF"/>
                </a:solidFill>
                <a:latin typeface="Calibri" pitchFamily="34" charset="0"/>
              </a:rPr>
              <a:t>= 0</a:t>
            </a:r>
          </a:p>
        </p:txBody>
      </p:sp>
      <p:sp>
        <p:nvSpPr>
          <p:cNvPr id="242123" name="Rectangle 26"/>
          <p:cNvSpPr>
            <a:spLocks noChangeArrowheads="1"/>
          </p:cNvSpPr>
          <p:nvPr/>
        </p:nvSpPr>
        <p:spPr bwMode="auto">
          <a:xfrm>
            <a:off x="1236663" y="4991100"/>
            <a:ext cx="968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/>
            <a:r>
              <a:rPr lang="el-GR" sz="1600" i="1">
                <a:solidFill>
                  <a:srgbClr val="FF0000"/>
                </a:solidFill>
                <a:latin typeface="Calibri" pitchFamily="34" charset="0"/>
              </a:rPr>
              <a:t>λ</a:t>
            </a:r>
            <a:r>
              <a:rPr lang="el-GR" sz="1600" i="1" baseline="-25000">
                <a:solidFill>
                  <a:srgbClr val="FF0000"/>
                </a:solidFill>
                <a:latin typeface="Calibri" pitchFamily="34" charset="0"/>
              </a:rPr>
              <a:t>θ</a:t>
            </a:r>
            <a:r>
              <a:rPr lang="en-US" sz="1600" baseline="-25000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 </a:t>
            </a:r>
            <a:r>
              <a:rPr lang="en-US" sz="1600">
                <a:solidFill>
                  <a:srgbClr val="FF0000"/>
                </a:solidFill>
                <a:latin typeface="Calibri" pitchFamily="34" charset="0"/>
              </a:rPr>
              <a:t>= –1/3</a:t>
            </a:r>
          </a:p>
          <a:p>
            <a:pPr eaLnBrk="0"/>
            <a:r>
              <a:rPr lang="el-GR" sz="1600" i="1">
                <a:solidFill>
                  <a:srgbClr val="0000FF"/>
                </a:solidFill>
                <a:latin typeface="Calibri" pitchFamily="34" charset="0"/>
              </a:rPr>
              <a:t>λ</a:t>
            </a:r>
            <a:r>
              <a:rPr lang="el-GR" sz="1600" i="1" baseline="-25000">
                <a:solidFill>
                  <a:srgbClr val="0000FF"/>
                </a:solidFill>
                <a:latin typeface="Calibri" pitchFamily="34" charset="0"/>
              </a:rPr>
              <a:t>φ </a:t>
            </a:r>
            <a:r>
              <a:rPr lang="en-US" sz="1600" baseline="-25000">
                <a:solidFill>
                  <a:srgbClr val="0000FF"/>
                </a:solidFill>
                <a:latin typeface="Calibri" pitchFamily="34" charset="0"/>
                <a:sym typeface="Symbol" pitchFamily="18" charset="2"/>
              </a:rPr>
              <a:t></a:t>
            </a:r>
            <a:r>
              <a:rPr lang="en-US" sz="1600">
                <a:solidFill>
                  <a:srgbClr val="0000FF"/>
                </a:solidFill>
                <a:latin typeface="Calibri" pitchFamily="34" charset="0"/>
              </a:rPr>
              <a:t>= +1/3</a:t>
            </a:r>
          </a:p>
        </p:txBody>
      </p:sp>
      <p:sp>
        <p:nvSpPr>
          <p:cNvPr id="242124" name="Rectangle 26"/>
          <p:cNvSpPr>
            <a:spLocks noChangeArrowheads="1"/>
          </p:cNvSpPr>
          <p:nvPr/>
        </p:nvSpPr>
        <p:spPr bwMode="auto">
          <a:xfrm>
            <a:off x="1171575" y="3973513"/>
            <a:ext cx="968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/>
            <a:r>
              <a:rPr lang="el-GR" sz="1600" i="1">
                <a:solidFill>
                  <a:srgbClr val="FF0000"/>
                </a:solidFill>
                <a:latin typeface="Calibri" pitchFamily="34" charset="0"/>
              </a:rPr>
              <a:t>λ</a:t>
            </a:r>
            <a:r>
              <a:rPr lang="el-GR" sz="1600" i="1" baseline="-25000">
                <a:solidFill>
                  <a:srgbClr val="FF0000"/>
                </a:solidFill>
                <a:latin typeface="Calibri" pitchFamily="34" charset="0"/>
              </a:rPr>
              <a:t>θ</a:t>
            </a:r>
            <a:r>
              <a:rPr lang="en-US" sz="1600" baseline="-25000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 </a:t>
            </a:r>
            <a:r>
              <a:rPr lang="en-US" sz="1600">
                <a:solidFill>
                  <a:srgbClr val="FF0000"/>
                </a:solidFill>
                <a:latin typeface="Calibri" pitchFamily="34" charset="0"/>
              </a:rPr>
              <a:t>= +1/5</a:t>
            </a:r>
          </a:p>
          <a:p>
            <a:pPr eaLnBrk="0"/>
            <a:r>
              <a:rPr lang="el-GR" sz="1600" i="1">
                <a:solidFill>
                  <a:srgbClr val="0000FF"/>
                </a:solidFill>
                <a:latin typeface="Calibri" pitchFamily="34" charset="0"/>
              </a:rPr>
              <a:t>λ</a:t>
            </a:r>
            <a:r>
              <a:rPr lang="el-GR" sz="1600" i="1" baseline="-25000">
                <a:solidFill>
                  <a:srgbClr val="0000FF"/>
                </a:solidFill>
                <a:latin typeface="Calibri" pitchFamily="34" charset="0"/>
              </a:rPr>
              <a:t>φ </a:t>
            </a:r>
            <a:r>
              <a:rPr lang="en-US" sz="1600" baseline="-25000">
                <a:solidFill>
                  <a:srgbClr val="0000FF"/>
                </a:solidFill>
                <a:latin typeface="Calibri" pitchFamily="34" charset="0"/>
                <a:sym typeface="Symbol" pitchFamily="18" charset="2"/>
              </a:rPr>
              <a:t></a:t>
            </a:r>
            <a:r>
              <a:rPr lang="en-US" sz="1600">
                <a:solidFill>
                  <a:srgbClr val="0000FF"/>
                </a:solidFill>
                <a:latin typeface="Calibri" pitchFamily="34" charset="0"/>
              </a:rPr>
              <a:t>= +1/5</a:t>
            </a:r>
          </a:p>
        </p:txBody>
      </p:sp>
      <p:sp>
        <p:nvSpPr>
          <p:cNvPr id="242125" name="Rectangle 26"/>
          <p:cNvSpPr>
            <a:spLocks noChangeArrowheads="1"/>
          </p:cNvSpPr>
          <p:nvPr/>
        </p:nvSpPr>
        <p:spPr bwMode="auto">
          <a:xfrm>
            <a:off x="5775325" y="2493963"/>
            <a:ext cx="774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/>
            <a:r>
              <a:rPr lang="el-GR" sz="1600" i="1">
                <a:solidFill>
                  <a:srgbClr val="FF0000"/>
                </a:solidFill>
                <a:latin typeface="Calibri" pitchFamily="34" charset="0"/>
              </a:rPr>
              <a:t>λ</a:t>
            </a:r>
            <a:r>
              <a:rPr lang="el-GR" sz="1600" i="1" baseline="-25000">
                <a:solidFill>
                  <a:srgbClr val="FF0000"/>
                </a:solidFill>
                <a:latin typeface="Calibri" pitchFamily="34" charset="0"/>
              </a:rPr>
              <a:t>θ</a:t>
            </a:r>
            <a:r>
              <a:rPr lang="en-US" sz="1600" baseline="-25000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 </a:t>
            </a:r>
            <a:r>
              <a:rPr lang="en-US" sz="1600">
                <a:solidFill>
                  <a:srgbClr val="FF0000"/>
                </a:solidFill>
                <a:latin typeface="Calibri" pitchFamily="34" charset="0"/>
              </a:rPr>
              <a:t>= –1</a:t>
            </a:r>
          </a:p>
          <a:p>
            <a:pPr eaLnBrk="0"/>
            <a:r>
              <a:rPr lang="el-GR" sz="1600" i="1">
                <a:solidFill>
                  <a:srgbClr val="0000FF"/>
                </a:solidFill>
                <a:latin typeface="Calibri" pitchFamily="34" charset="0"/>
              </a:rPr>
              <a:t>λ</a:t>
            </a:r>
            <a:r>
              <a:rPr lang="el-GR" sz="1600" i="1" baseline="-25000">
                <a:solidFill>
                  <a:srgbClr val="0000FF"/>
                </a:solidFill>
                <a:latin typeface="Calibri" pitchFamily="34" charset="0"/>
              </a:rPr>
              <a:t>φ </a:t>
            </a:r>
            <a:r>
              <a:rPr lang="en-US" sz="1600" baseline="-25000">
                <a:solidFill>
                  <a:srgbClr val="0000FF"/>
                </a:solidFill>
                <a:latin typeface="Calibri" pitchFamily="34" charset="0"/>
                <a:sym typeface="Symbol" pitchFamily="18" charset="2"/>
              </a:rPr>
              <a:t></a:t>
            </a:r>
            <a:r>
              <a:rPr lang="en-US" sz="1600">
                <a:solidFill>
                  <a:srgbClr val="0000FF"/>
                </a:solidFill>
                <a:latin typeface="Calibri" pitchFamily="34" charset="0"/>
              </a:rPr>
              <a:t>= 0</a:t>
            </a:r>
          </a:p>
        </p:txBody>
      </p:sp>
      <p:sp>
        <p:nvSpPr>
          <p:cNvPr id="242126" name="Rectangle 26"/>
          <p:cNvSpPr>
            <a:spLocks noChangeArrowheads="1"/>
          </p:cNvSpPr>
          <p:nvPr/>
        </p:nvSpPr>
        <p:spPr bwMode="auto">
          <a:xfrm>
            <a:off x="5773738" y="4810125"/>
            <a:ext cx="7842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/>
            <a:r>
              <a:rPr lang="el-GR" sz="1600" i="1">
                <a:solidFill>
                  <a:srgbClr val="FF0000"/>
                </a:solidFill>
                <a:latin typeface="Calibri" pitchFamily="34" charset="0"/>
              </a:rPr>
              <a:t>λ</a:t>
            </a:r>
            <a:r>
              <a:rPr lang="el-GR" sz="1600" i="1" baseline="-25000">
                <a:solidFill>
                  <a:srgbClr val="FF0000"/>
                </a:solidFill>
                <a:latin typeface="Calibri" pitchFamily="34" charset="0"/>
              </a:rPr>
              <a:t>θ</a:t>
            </a:r>
            <a:r>
              <a:rPr lang="en-US" sz="1600" baseline="-25000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 </a:t>
            </a:r>
            <a:r>
              <a:rPr lang="en-US" sz="1600">
                <a:solidFill>
                  <a:srgbClr val="FF0000"/>
                </a:solidFill>
                <a:latin typeface="Calibri" pitchFamily="34" charset="0"/>
              </a:rPr>
              <a:t>= +1</a:t>
            </a:r>
          </a:p>
          <a:p>
            <a:pPr eaLnBrk="0"/>
            <a:r>
              <a:rPr lang="el-GR" sz="1600" i="1">
                <a:solidFill>
                  <a:srgbClr val="0000FF"/>
                </a:solidFill>
                <a:latin typeface="Calibri" pitchFamily="34" charset="0"/>
              </a:rPr>
              <a:t>λ</a:t>
            </a:r>
            <a:r>
              <a:rPr lang="el-GR" sz="1600" i="1" baseline="-25000">
                <a:solidFill>
                  <a:srgbClr val="0000FF"/>
                </a:solidFill>
                <a:latin typeface="Calibri" pitchFamily="34" charset="0"/>
              </a:rPr>
              <a:t>φ </a:t>
            </a:r>
            <a:r>
              <a:rPr lang="en-US" sz="1600" baseline="-25000">
                <a:solidFill>
                  <a:srgbClr val="0000FF"/>
                </a:solidFill>
                <a:latin typeface="Calibri" pitchFamily="34" charset="0"/>
                <a:sym typeface="Symbol" pitchFamily="18" charset="2"/>
              </a:rPr>
              <a:t></a:t>
            </a:r>
            <a:r>
              <a:rPr lang="en-US" sz="1600">
                <a:solidFill>
                  <a:srgbClr val="0000FF"/>
                </a:solidFill>
                <a:latin typeface="Calibri" pitchFamily="34" charset="0"/>
              </a:rPr>
              <a:t>= –1</a:t>
            </a:r>
          </a:p>
        </p:txBody>
      </p:sp>
      <p:sp>
        <p:nvSpPr>
          <p:cNvPr id="242127" name="Rectangle 26"/>
          <p:cNvSpPr>
            <a:spLocks noChangeArrowheads="1"/>
          </p:cNvSpPr>
          <p:nvPr/>
        </p:nvSpPr>
        <p:spPr bwMode="auto">
          <a:xfrm>
            <a:off x="5786438" y="3676650"/>
            <a:ext cx="968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/>
            <a:r>
              <a:rPr lang="el-GR" sz="1600" i="1">
                <a:solidFill>
                  <a:srgbClr val="FF0000"/>
                </a:solidFill>
                <a:latin typeface="Calibri" pitchFamily="34" charset="0"/>
              </a:rPr>
              <a:t>λ</a:t>
            </a:r>
            <a:r>
              <a:rPr lang="el-GR" sz="1600" i="1" baseline="-25000">
                <a:solidFill>
                  <a:srgbClr val="FF0000"/>
                </a:solidFill>
                <a:latin typeface="Calibri" pitchFamily="34" charset="0"/>
              </a:rPr>
              <a:t>θ</a:t>
            </a:r>
            <a:r>
              <a:rPr lang="en-US" sz="1600" baseline="-25000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 </a:t>
            </a:r>
            <a:r>
              <a:rPr lang="en-US" sz="1600">
                <a:solidFill>
                  <a:srgbClr val="FF0000"/>
                </a:solidFill>
                <a:latin typeface="Calibri" pitchFamily="34" charset="0"/>
              </a:rPr>
              <a:t>= –1/3</a:t>
            </a:r>
          </a:p>
          <a:p>
            <a:pPr eaLnBrk="0"/>
            <a:r>
              <a:rPr lang="el-GR" sz="1600" i="1">
                <a:solidFill>
                  <a:srgbClr val="0000FF"/>
                </a:solidFill>
                <a:latin typeface="Calibri" pitchFamily="34" charset="0"/>
              </a:rPr>
              <a:t>λ</a:t>
            </a:r>
            <a:r>
              <a:rPr lang="el-GR" sz="1600" i="1" baseline="-25000">
                <a:solidFill>
                  <a:srgbClr val="0000FF"/>
                </a:solidFill>
                <a:latin typeface="Calibri" pitchFamily="34" charset="0"/>
              </a:rPr>
              <a:t>φ </a:t>
            </a:r>
            <a:r>
              <a:rPr lang="en-US" sz="1600" baseline="-25000">
                <a:solidFill>
                  <a:srgbClr val="0000FF"/>
                </a:solidFill>
                <a:latin typeface="Calibri" pitchFamily="34" charset="0"/>
                <a:sym typeface="Symbol" pitchFamily="18" charset="2"/>
              </a:rPr>
              <a:t></a:t>
            </a:r>
            <a:r>
              <a:rPr lang="en-US" sz="1600">
                <a:solidFill>
                  <a:srgbClr val="0000FF"/>
                </a:solidFill>
                <a:latin typeface="Calibri" pitchFamily="34" charset="0"/>
              </a:rPr>
              <a:t>= –1/3</a:t>
            </a:r>
          </a:p>
        </p:txBody>
      </p:sp>
      <p:sp>
        <p:nvSpPr>
          <p:cNvPr id="78" name="Right Brace 77"/>
          <p:cNvSpPr/>
          <p:nvPr/>
        </p:nvSpPr>
        <p:spPr>
          <a:xfrm>
            <a:off x="1974850" y="2373313"/>
            <a:ext cx="488950" cy="3322637"/>
          </a:xfrm>
          <a:prstGeom prst="rightBrace">
            <a:avLst>
              <a:gd name="adj1" fmla="val 58333"/>
              <a:gd name="adj2" fmla="val 50000"/>
            </a:avLst>
          </a:prstGeom>
          <a:ln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buFont typeface="Times New Roman" charset="0"/>
              <a:buNone/>
              <a:defRPr/>
            </a:pPr>
            <a:endParaRPr lang="en-GB"/>
          </a:p>
        </p:txBody>
      </p:sp>
      <p:graphicFrame>
        <p:nvGraphicFramePr>
          <p:cNvPr id="242111" name="Object 447"/>
          <p:cNvGraphicFramePr>
            <a:graphicFrameLocks noChangeAspect="1"/>
          </p:cNvGraphicFramePr>
          <p:nvPr/>
        </p:nvGraphicFramePr>
        <p:xfrm>
          <a:off x="2670175" y="4579938"/>
          <a:ext cx="1414463" cy="650875"/>
        </p:xfrm>
        <a:graphic>
          <a:graphicData uri="http://schemas.openxmlformats.org/presentationml/2006/ole">
            <p:oleObj spid="_x0000_s242111" name="Equation" r:id="rId11" imgW="469696" imgH="215806" progId="">
              <p:embed/>
            </p:oleObj>
          </a:graphicData>
        </a:graphic>
      </p:graphicFrame>
      <p:sp>
        <p:nvSpPr>
          <p:cNvPr id="80" name="Right Brace 79"/>
          <p:cNvSpPr/>
          <p:nvPr/>
        </p:nvSpPr>
        <p:spPr>
          <a:xfrm>
            <a:off x="6545263" y="2373313"/>
            <a:ext cx="488950" cy="3322637"/>
          </a:xfrm>
          <a:prstGeom prst="rightBrace">
            <a:avLst>
              <a:gd name="adj1" fmla="val 58333"/>
              <a:gd name="adj2" fmla="val 50000"/>
            </a:avLst>
          </a:prstGeom>
          <a:ln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buFont typeface="Times New Roman" charset="0"/>
              <a:buNone/>
              <a:defRPr/>
            </a:pPr>
            <a:endParaRPr lang="en-GB"/>
          </a:p>
        </p:txBody>
      </p:sp>
      <p:graphicFrame>
        <p:nvGraphicFramePr>
          <p:cNvPr id="242112" name="Object 448"/>
          <p:cNvGraphicFramePr>
            <a:graphicFrameLocks noChangeAspect="1"/>
          </p:cNvGraphicFramePr>
          <p:nvPr/>
        </p:nvGraphicFramePr>
        <p:xfrm>
          <a:off x="7235825" y="4597400"/>
          <a:ext cx="1444625" cy="663575"/>
        </p:xfrm>
        <a:graphic>
          <a:graphicData uri="http://schemas.openxmlformats.org/presentationml/2006/ole">
            <p:oleObj spid="_x0000_s242112" name="Equation" r:id="rId12" imgW="469696" imgH="215806" progId="">
              <p:embed/>
            </p:oleObj>
          </a:graphicData>
        </a:graphic>
      </p:graphicFrame>
      <p:sp>
        <p:nvSpPr>
          <p:cNvPr id="242130" name="Rectangle 44"/>
          <p:cNvSpPr>
            <a:spLocks noChangeArrowheads="1"/>
          </p:cNvSpPr>
          <p:nvPr/>
        </p:nvSpPr>
        <p:spPr bwMode="auto">
          <a:xfrm>
            <a:off x="788988" y="2192338"/>
            <a:ext cx="2873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Times New Roman" pitchFamily="18" charset="0"/>
              <a:buNone/>
            </a:pPr>
            <a:r>
              <a:rPr lang="en-US" sz="2000" b="1" i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z</a:t>
            </a:r>
            <a:endParaRPr lang="pt-PT" sz="2000" b="1" i="1">
              <a:solidFill>
                <a:srgbClr val="FF0000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242131" name="Picture 5" descr="C:\Users\Pietro\Desktop\QQbarPol\Donuts and Peanuts\donut.gif"/>
          <p:cNvPicPr>
            <a:picLocks noChangeAspect="1" noChangeArrowheads="1"/>
          </p:cNvPicPr>
          <p:nvPr/>
        </p:nvPicPr>
        <p:blipFill>
          <a:blip r:embed="rId13"/>
          <a:srcRect l="17493" t="12201" r="17493" b="10941"/>
          <a:stretch>
            <a:fillRect/>
          </a:stretch>
        </p:blipFill>
        <p:spPr bwMode="auto">
          <a:xfrm>
            <a:off x="7178675" y="3470275"/>
            <a:ext cx="1573213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2132" name="Picture 6" descr="C:\Users\Pietro\Desktop\QQbarPol\Donuts and Peanuts\peanut2.gif"/>
          <p:cNvPicPr>
            <a:picLocks noChangeAspect="1" noChangeArrowheads="1"/>
          </p:cNvPicPr>
          <p:nvPr/>
        </p:nvPicPr>
        <p:blipFill>
          <a:blip r:embed="rId14"/>
          <a:srcRect l="24196" t="24654" r="28380" b="22449"/>
          <a:stretch>
            <a:fillRect/>
          </a:stretch>
        </p:blipFill>
        <p:spPr bwMode="auto">
          <a:xfrm>
            <a:off x="2620963" y="3478213"/>
            <a:ext cx="1547812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" name="Rounded Rectangle 43"/>
          <p:cNvSpPr>
            <a:spLocks noChangeArrowheads="1"/>
          </p:cNvSpPr>
          <p:nvPr/>
        </p:nvSpPr>
        <p:spPr bwMode="auto">
          <a:xfrm>
            <a:off x="147638" y="2155825"/>
            <a:ext cx="4316412" cy="3816350"/>
          </a:xfrm>
          <a:prstGeom prst="roundRect">
            <a:avLst>
              <a:gd name="adj" fmla="val 7394"/>
            </a:avLst>
          </a:prstGeom>
          <a:noFill/>
          <a:ln w="6350" algn="ctr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PT">
              <a:latin typeface="+mn-lt"/>
            </a:endParaRPr>
          </a:p>
        </p:txBody>
      </p:sp>
      <p:sp>
        <p:nvSpPr>
          <p:cNvPr id="86" name="Rounded Rectangle 44"/>
          <p:cNvSpPr>
            <a:spLocks noChangeArrowheads="1"/>
          </p:cNvSpPr>
          <p:nvPr/>
        </p:nvSpPr>
        <p:spPr bwMode="auto">
          <a:xfrm>
            <a:off x="4679950" y="2155825"/>
            <a:ext cx="4316413" cy="3816350"/>
          </a:xfrm>
          <a:prstGeom prst="roundRect">
            <a:avLst>
              <a:gd name="adj" fmla="val 7394"/>
            </a:avLst>
          </a:prstGeom>
          <a:noFill/>
          <a:ln w="6350" algn="ctr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PT">
              <a:latin typeface="+mn-lt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93725" y="6232525"/>
            <a:ext cx="5091113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sz="1600" dirty="0">
                <a:latin typeface="+mn-lt"/>
              </a:rPr>
              <a:t>FLSW, </a:t>
            </a:r>
            <a:r>
              <a:rPr lang="en-GB" sz="1600" dirty="0">
                <a:latin typeface="+mn-lt"/>
              </a:rPr>
              <a:t>PRL </a:t>
            </a:r>
            <a:r>
              <a:rPr lang="en-GB" sz="1600" dirty="0">
                <a:latin typeface="+mn-lt"/>
              </a:rPr>
              <a:t>105, </a:t>
            </a:r>
            <a:r>
              <a:rPr lang="en-GB" sz="1600" dirty="0">
                <a:latin typeface="+mn-lt"/>
              </a:rPr>
              <a:t>061601; PRD 82, 096002; PRD 83, 056008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87" name="Title 1"/>
          <p:cNvSpPr>
            <a:spLocks noGrp="1"/>
          </p:cNvSpPr>
          <p:nvPr>
            <p:ph type="title"/>
          </p:nvPr>
        </p:nvSpPr>
        <p:spPr>
          <a:xfrm>
            <a:off x="457200" y="53975"/>
            <a:ext cx="8229600" cy="481013"/>
          </a:xfrm>
        </p:spPr>
        <p:txBody>
          <a:bodyPr/>
          <a:lstStyle/>
          <a:p>
            <a:r>
              <a:rPr lang="pt-PT" smtClean="0">
                <a:ea typeface="ＭＳ Ｐゴシック"/>
                <a:cs typeface="ＭＳ Ｐゴシック"/>
              </a:rPr>
              <a:t>J=1 states are intrinsically polarized</a:t>
            </a:r>
          </a:p>
        </p:txBody>
      </p:sp>
      <p:grpSp>
        <p:nvGrpSpPr>
          <p:cNvPr id="164688" name="Group 23"/>
          <p:cNvGrpSpPr>
            <a:grpSpLocks/>
          </p:cNvGrpSpPr>
          <p:nvPr/>
        </p:nvGrpSpPr>
        <p:grpSpPr bwMode="auto">
          <a:xfrm>
            <a:off x="5634038" y="3624263"/>
            <a:ext cx="2465387" cy="2808287"/>
            <a:chOff x="6354540" y="3603387"/>
            <a:chExt cx="2718212" cy="2883817"/>
          </a:xfrm>
        </p:grpSpPr>
        <p:pic>
          <p:nvPicPr>
            <p:cNvPr id="164698" name="Picture 8" descr="C:\Users\Pietro\Desktop\QQbarPol\Presentation\Jackpot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354540" y="3603387"/>
              <a:ext cx="2718212" cy="28838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89" name="Straight Connector 488"/>
            <p:cNvCxnSpPr/>
            <p:nvPr/>
          </p:nvCxnSpPr>
          <p:spPr>
            <a:xfrm>
              <a:off x="6617085" y="4584765"/>
              <a:ext cx="2189622" cy="0"/>
            </a:xfrm>
            <a:prstGeom prst="line">
              <a:avLst/>
            </a:prstGeom>
            <a:ln w="28575">
              <a:solidFill>
                <a:srgbClr val="595959">
                  <a:alpha val="4117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64682" name="Object 842"/>
          <p:cNvGraphicFramePr>
            <a:graphicFrameLocks noChangeAspect="1"/>
          </p:cNvGraphicFramePr>
          <p:nvPr/>
        </p:nvGraphicFramePr>
        <p:xfrm>
          <a:off x="1282700" y="1117600"/>
          <a:ext cx="5991225" cy="509588"/>
        </p:xfrm>
        <a:graphic>
          <a:graphicData uri="http://schemas.openxmlformats.org/presentationml/2006/ole">
            <p:oleObj spid="_x0000_s164682" name="Equation" r:id="rId5" imgW="4495800" imgH="381000" progId="">
              <p:embed/>
            </p:oleObj>
          </a:graphicData>
        </a:graphic>
      </p:graphicFrame>
      <p:sp>
        <p:nvSpPr>
          <p:cNvPr id="491" name="Rectangle 11"/>
          <p:cNvSpPr>
            <a:spLocks noChangeArrowheads="1"/>
          </p:cNvSpPr>
          <p:nvPr/>
        </p:nvSpPr>
        <p:spPr bwMode="auto">
          <a:xfrm>
            <a:off x="763588" y="736600"/>
            <a:ext cx="68691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>
              <a:defRPr/>
            </a:pPr>
            <a:r>
              <a:rPr lang="en-GB" b="1" i="1" dirty="0">
                <a:latin typeface="+mn-lt"/>
              </a:rPr>
              <a:t>Single</a:t>
            </a:r>
            <a:r>
              <a:rPr lang="en-GB" b="1" dirty="0">
                <a:latin typeface="+mn-lt"/>
              </a:rPr>
              <a:t> </a:t>
            </a:r>
            <a:r>
              <a:rPr lang="en-GB" b="1" i="1" dirty="0">
                <a:latin typeface="+mn-lt"/>
              </a:rPr>
              <a:t>elementary subprocess</a:t>
            </a:r>
            <a:r>
              <a:rPr lang="en-GB" dirty="0">
                <a:latin typeface="Calibri" charset="0"/>
              </a:rPr>
              <a:t>:</a:t>
            </a:r>
            <a:endParaRPr lang="en-GB" dirty="0"/>
          </a:p>
        </p:txBody>
      </p:sp>
      <p:graphicFrame>
        <p:nvGraphicFramePr>
          <p:cNvPr id="164683" name="Object 843"/>
          <p:cNvGraphicFramePr>
            <a:graphicFrameLocks noChangeAspect="1"/>
          </p:cNvGraphicFramePr>
          <p:nvPr/>
        </p:nvGraphicFramePr>
        <p:xfrm>
          <a:off x="1525588" y="1806575"/>
          <a:ext cx="863600" cy="668338"/>
        </p:xfrm>
        <a:graphic>
          <a:graphicData uri="http://schemas.openxmlformats.org/presentationml/2006/ole">
            <p:oleObj spid="_x0000_s164683" name="Equation" r:id="rId6" imgW="660400" imgH="508000" progId="">
              <p:embed/>
            </p:oleObj>
          </a:graphicData>
        </a:graphic>
      </p:graphicFrame>
      <p:graphicFrame>
        <p:nvGraphicFramePr>
          <p:cNvPr id="164684" name="Object 844"/>
          <p:cNvGraphicFramePr>
            <a:graphicFrameLocks noChangeAspect="1"/>
          </p:cNvGraphicFramePr>
          <p:nvPr/>
        </p:nvGraphicFramePr>
        <p:xfrm>
          <a:off x="3271838" y="1874838"/>
          <a:ext cx="930275" cy="600075"/>
        </p:xfrm>
        <a:graphic>
          <a:graphicData uri="http://schemas.openxmlformats.org/presentationml/2006/ole">
            <p:oleObj spid="_x0000_s164684" name="Equation" r:id="rId7" imgW="711200" imgH="457200" progId="">
              <p:embed/>
            </p:oleObj>
          </a:graphicData>
        </a:graphic>
      </p:graphicFrame>
      <p:graphicFrame>
        <p:nvGraphicFramePr>
          <p:cNvPr id="164685" name="Object 845"/>
          <p:cNvGraphicFramePr>
            <a:graphicFrameLocks noChangeAspect="1"/>
          </p:cNvGraphicFramePr>
          <p:nvPr/>
        </p:nvGraphicFramePr>
        <p:xfrm>
          <a:off x="5484813" y="1871663"/>
          <a:ext cx="1676400" cy="633412"/>
        </p:xfrm>
        <a:graphic>
          <a:graphicData uri="http://schemas.openxmlformats.org/presentationml/2006/ole">
            <p:oleObj spid="_x0000_s164685" name="Equation" r:id="rId8" imgW="1282700" imgH="482600" progId="">
              <p:embed/>
            </p:oleObj>
          </a:graphicData>
        </a:graphic>
      </p:graphicFrame>
      <p:sp>
        <p:nvSpPr>
          <p:cNvPr id="495" name="Rectangle 17"/>
          <p:cNvSpPr>
            <a:spLocks noChangeArrowheads="1"/>
          </p:cNvSpPr>
          <p:nvPr/>
        </p:nvSpPr>
        <p:spPr bwMode="auto">
          <a:xfrm>
            <a:off x="979488" y="2727325"/>
            <a:ext cx="666273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>
              <a:defRPr/>
            </a:pPr>
            <a:r>
              <a:rPr lang="en-GB" i="1" dirty="0">
                <a:latin typeface="+mn-lt"/>
              </a:rPr>
              <a:t>There is no combination of</a:t>
            </a:r>
            <a:r>
              <a:rPr lang="en-GB" dirty="0">
                <a:latin typeface="+mn-lt"/>
              </a:rPr>
              <a:t> </a:t>
            </a:r>
            <a:r>
              <a:rPr lang="en-GB" i="1" dirty="0">
                <a:latin typeface="+mn-lt"/>
              </a:rPr>
              <a:t>a</a:t>
            </a:r>
            <a:r>
              <a:rPr lang="en-GB" baseline="-25000" dirty="0">
                <a:latin typeface="+mn-lt"/>
              </a:rPr>
              <a:t>0</a:t>
            </a:r>
            <a:r>
              <a:rPr lang="en-GB" dirty="0">
                <a:latin typeface="+mn-lt"/>
              </a:rPr>
              <a:t>, </a:t>
            </a:r>
            <a:r>
              <a:rPr lang="en-GB" i="1" dirty="0">
                <a:latin typeface="+mn-lt"/>
              </a:rPr>
              <a:t>a</a:t>
            </a:r>
            <a:r>
              <a:rPr lang="en-GB" baseline="-25000" dirty="0">
                <a:latin typeface="+mn-lt"/>
              </a:rPr>
              <a:t>+1</a:t>
            </a:r>
            <a:r>
              <a:rPr lang="en-GB" dirty="0">
                <a:latin typeface="+mn-lt"/>
              </a:rPr>
              <a:t> </a:t>
            </a:r>
            <a:r>
              <a:rPr lang="en-GB" i="1" dirty="0">
                <a:latin typeface="+mn-lt"/>
              </a:rPr>
              <a:t>and a</a:t>
            </a:r>
            <a:r>
              <a:rPr lang="en-GB" baseline="-25000" dirty="0">
                <a:latin typeface="+mn-lt"/>
              </a:rPr>
              <a:t>-1</a:t>
            </a:r>
            <a:r>
              <a:rPr lang="en-GB" dirty="0">
                <a:latin typeface="+mn-lt"/>
              </a:rPr>
              <a:t> </a:t>
            </a:r>
            <a:r>
              <a:rPr lang="en-GB" i="1" dirty="0">
                <a:latin typeface="+mn-lt"/>
              </a:rPr>
              <a:t>such that</a:t>
            </a:r>
            <a:r>
              <a:rPr lang="en-GB" dirty="0">
                <a:latin typeface="+mn-lt"/>
              </a:rPr>
              <a:t> </a:t>
            </a:r>
            <a:r>
              <a:rPr lang="en-GB" i="1" dirty="0" err="1">
                <a:latin typeface="+mn-lt"/>
              </a:rPr>
              <a:t>λ</a:t>
            </a:r>
            <a:r>
              <a:rPr lang="en-GB" i="1" baseline="-25000" dirty="0" err="1">
                <a:latin typeface="+mn-lt"/>
              </a:rPr>
              <a:t>θ</a:t>
            </a:r>
            <a:r>
              <a:rPr lang="en-GB" dirty="0">
                <a:latin typeface="+mn-lt"/>
              </a:rPr>
              <a:t> = </a:t>
            </a:r>
            <a:r>
              <a:rPr lang="en-GB" i="1" dirty="0" err="1">
                <a:latin typeface="+mn-lt"/>
              </a:rPr>
              <a:t>λ</a:t>
            </a:r>
            <a:r>
              <a:rPr lang="en-GB" i="1" baseline="-25000" dirty="0" err="1">
                <a:latin typeface="+mn-lt"/>
              </a:rPr>
              <a:t>φ</a:t>
            </a:r>
            <a:r>
              <a:rPr lang="en-GB" dirty="0">
                <a:latin typeface="+mn-lt"/>
              </a:rPr>
              <a:t> = </a:t>
            </a:r>
            <a:r>
              <a:rPr lang="en-GB" i="1" dirty="0" err="1">
                <a:latin typeface="+mn-lt"/>
              </a:rPr>
              <a:t>λ</a:t>
            </a:r>
            <a:r>
              <a:rPr lang="en-GB" i="1" baseline="-25000" dirty="0" err="1">
                <a:latin typeface="+mn-lt"/>
              </a:rPr>
              <a:t>θφ</a:t>
            </a:r>
            <a:r>
              <a:rPr lang="en-GB" dirty="0">
                <a:latin typeface="+mn-lt"/>
              </a:rPr>
              <a:t> = 0</a:t>
            </a:r>
          </a:p>
        </p:txBody>
      </p:sp>
      <p:sp>
        <p:nvSpPr>
          <p:cNvPr id="496" name="Rectangle 24"/>
          <p:cNvSpPr>
            <a:spLocks noChangeArrowheads="1"/>
          </p:cNvSpPr>
          <p:nvPr/>
        </p:nvSpPr>
        <p:spPr bwMode="auto">
          <a:xfrm>
            <a:off x="188913" y="5780088"/>
            <a:ext cx="54451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0000"/>
                </a:solidFill>
                <a:latin typeface="+mn-lt"/>
              </a:rPr>
              <a:t>To measure zero polarization </a:t>
            </a:r>
            <a:br>
              <a:rPr lang="en-GB" dirty="0">
                <a:solidFill>
                  <a:srgbClr val="000000"/>
                </a:solidFill>
                <a:latin typeface="+mn-lt"/>
              </a:rPr>
            </a:br>
            <a:r>
              <a:rPr lang="en-GB" dirty="0">
                <a:solidFill>
                  <a:srgbClr val="000000"/>
                </a:solidFill>
                <a:latin typeface="+mn-lt"/>
              </a:rPr>
              <a:t>would be</a:t>
            </a:r>
            <a:r>
              <a:rPr lang="en-GB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dirty="0">
                <a:solidFill>
                  <a:srgbClr val="000000"/>
                </a:solidFill>
                <a:latin typeface="+mn-lt"/>
              </a:rPr>
              <a:t>(in fact, </a:t>
            </a:r>
            <a:r>
              <a:rPr lang="en-GB" dirty="0">
                <a:solidFill>
                  <a:srgbClr val="000000"/>
                </a:solidFill>
                <a:latin typeface="+mn-lt"/>
              </a:rPr>
              <a:t>is)</a:t>
            </a:r>
            <a:r>
              <a:rPr lang="en-GB" dirty="0">
                <a:solidFill>
                  <a:srgbClr val="000000"/>
                </a:solidFill>
                <a:latin typeface="+mn-lt"/>
              </a:rPr>
              <a:t> an exceptionally interesting result...</a:t>
            </a:r>
            <a:endParaRPr lang="en-GB" sz="1500" dirty="0">
              <a:latin typeface="+mn-lt"/>
            </a:endParaRPr>
          </a:p>
        </p:txBody>
      </p:sp>
      <p:cxnSp>
        <p:nvCxnSpPr>
          <p:cNvPr id="497" name="Straight Arrow Connector 496"/>
          <p:cNvCxnSpPr/>
          <p:nvPr/>
        </p:nvCxnSpPr>
        <p:spPr>
          <a:xfrm rot="5400000">
            <a:off x="2154238" y="1577975"/>
            <a:ext cx="280988" cy="1666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8" name="Straight Arrow Connector 497"/>
          <p:cNvCxnSpPr/>
          <p:nvPr/>
        </p:nvCxnSpPr>
        <p:spPr>
          <a:xfrm rot="5400000">
            <a:off x="3526631" y="1704182"/>
            <a:ext cx="325437" cy="44450"/>
          </a:xfrm>
          <a:prstGeom prst="straightConnector1">
            <a:avLst/>
          </a:prstGeom>
          <a:ln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9" name="Straight Arrow Connector 498"/>
          <p:cNvCxnSpPr/>
          <p:nvPr/>
        </p:nvCxnSpPr>
        <p:spPr>
          <a:xfrm rot="16200000" flipH="1">
            <a:off x="5606257" y="1626394"/>
            <a:ext cx="255587" cy="174625"/>
          </a:xfrm>
          <a:prstGeom prst="straightConnector1">
            <a:avLst/>
          </a:prstGeom>
          <a:ln>
            <a:solidFill>
              <a:srgbClr val="D6009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0" name="Rectangle 29"/>
          <p:cNvSpPr>
            <a:spLocks noChangeArrowheads="1"/>
          </p:cNvSpPr>
          <p:nvPr/>
        </p:nvSpPr>
        <p:spPr bwMode="auto">
          <a:xfrm>
            <a:off x="960438" y="4108450"/>
            <a:ext cx="46736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r">
              <a:defRPr/>
            </a:pPr>
            <a:r>
              <a:rPr lang="en-GB" dirty="0">
                <a:latin typeface="+mn-lt"/>
              </a:rPr>
              <a:t>Only a </a:t>
            </a:r>
            <a:r>
              <a:rPr lang="en-GB" dirty="0">
                <a:latin typeface="+mn-lt"/>
              </a:rPr>
              <a:t>“fortunate” </a:t>
            </a:r>
            <a:r>
              <a:rPr lang="en-GB" b="1" i="1" dirty="0">
                <a:latin typeface="+mn-lt"/>
              </a:rPr>
              <a:t>mixture of subprocesses</a:t>
            </a:r>
          </a:p>
          <a:p>
            <a:pPr algn="r">
              <a:defRPr/>
            </a:pPr>
            <a:r>
              <a:rPr lang="en-GB" dirty="0">
                <a:latin typeface="+mn-lt"/>
              </a:rPr>
              <a:t>(or randomization </a:t>
            </a:r>
            <a:r>
              <a:rPr lang="en-GB" dirty="0">
                <a:latin typeface="+mn-lt"/>
              </a:rPr>
              <a:t>effects)</a:t>
            </a:r>
          </a:p>
          <a:p>
            <a:pPr algn="r">
              <a:defRPr/>
            </a:pPr>
            <a:r>
              <a:rPr lang="en-GB" dirty="0">
                <a:latin typeface="+mn-lt"/>
              </a:rPr>
              <a:t>can </a:t>
            </a:r>
            <a:r>
              <a:rPr lang="en-GB" dirty="0">
                <a:latin typeface="+mn-lt"/>
              </a:rPr>
              <a:t>lead to a cancellation of </a:t>
            </a:r>
            <a:r>
              <a:rPr lang="en-GB" b="1" i="1" dirty="0">
                <a:latin typeface="+mn-lt"/>
              </a:rPr>
              <a:t>all</a:t>
            </a:r>
            <a:r>
              <a:rPr lang="en-GB" b="1" dirty="0">
                <a:latin typeface="+mn-lt"/>
              </a:rPr>
              <a:t> </a:t>
            </a:r>
            <a:r>
              <a:rPr lang="en-GB" b="1" i="1" dirty="0">
                <a:latin typeface="+mn-lt"/>
              </a:rPr>
              <a:t>three</a:t>
            </a:r>
            <a:r>
              <a:rPr lang="en-GB" i="1" dirty="0">
                <a:latin typeface="+mn-lt"/>
              </a:rPr>
              <a:t> </a:t>
            </a:r>
            <a:r>
              <a:rPr lang="en-GB" dirty="0">
                <a:latin typeface="+mn-lt"/>
              </a:rPr>
              <a:t>observed</a:t>
            </a:r>
            <a:r>
              <a:rPr lang="en-GB" i="1" dirty="0">
                <a:latin typeface="+mn-lt"/>
              </a:rPr>
              <a:t> </a:t>
            </a:r>
            <a:r>
              <a:rPr lang="en-GB" dirty="0">
                <a:latin typeface="+mn-lt"/>
              </a:rPr>
              <a:t>anisotropy </a:t>
            </a:r>
            <a:r>
              <a:rPr lang="en-GB" dirty="0">
                <a:latin typeface="+mn-lt"/>
              </a:rPr>
              <a:t>parameters</a:t>
            </a:r>
          </a:p>
        </p:txBody>
      </p:sp>
      <p:sp>
        <p:nvSpPr>
          <p:cNvPr id="501" name="Rectangle 30"/>
          <p:cNvSpPr>
            <a:spLocks noChangeArrowheads="1"/>
          </p:cNvSpPr>
          <p:nvPr/>
        </p:nvSpPr>
        <p:spPr bwMode="auto">
          <a:xfrm>
            <a:off x="981075" y="2981325"/>
            <a:ext cx="61944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>
              <a:defRPr/>
            </a:pPr>
            <a:r>
              <a:rPr lang="en-GB" b="1" dirty="0">
                <a:latin typeface="+mn-lt"/>
              </a:rPr>
              <a:t>The angular distribution is </a:t>
            </a:r>
            <a:r>
              <a:rPr lang="en-GB" b="1" u="sng" dirty="0">
                <a:latin typeface="+mn-lt"/>
              </a:rPr>
              <a:t>never intrinsically </a:t>
            </a:r>
            <a:r>
              <a:rPr lang="en-GB" b="1" i="1" u="sng" dirty="0">
                <a:latin typeface="+mn-lt"/>
              </a:rPr>
              <a:t>isotropic</a:t>
            </a:r>
            <a:endParaRPr lang="en-GB" u="sng" dirty="0">
              <a:latin typeface="+mn-lt"/>
            </a:endParaRPr>
          </a:p>
        </p:txBody>
      </p:sp>
      <p:graphicFrame>
        <p:nvGraphicFramePr>
          <p:cNvPr id="164686" name="Object 846"/>
          <p:cNvGraphicFramePr>
            <a:graphicFrameLocks noChangeAspect="1"/>
          </p:cNvGraphicFramePr>
          <p:nvPr/>
        </p:nvGraphicFramePr>
        <p:xfrm>
          <a:off x="3770313" y="733425"/>
          <a:ext cx="3862387" cy="436563"/>
        </p:xfrm>
        <a:graphic>
          <a:graphicData uri="http://schemas.openxmlformats.org/presentationml/2006/ole">
            <p:oleObj spid="_x0000_s164686" name="Equation" r:id="rId9" imgW="2362200" imgH="266700" progId="">
              <p:embed/>
            </p:oleObj>
          </a:graphicData>
        </a:graphic>
      </p:graphicFrame>
      <p:sp>
        <p:nvSpPr>
          <p:cNvPr id="164697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8320B11-3A1A-4577-B731-91B717DACF8B}" type="slidenum">
              <a:rPr lang="en-US" smtClean="0">
                <a:latin typeface="Calibri" pitchFamily="34" charset="0"/>
              </a:rPr>
              <a:pPr/>
              <a:t>12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1" name="Title 1"/>
          <p:cNvSpPr>
            <a:spLocks noGrp="1"/>
          </p:cNvSpPr>
          <p:nvPr>
            <p:ph type="title"/>
          </p:nvPr>
        </p:nvSpPr>
        <p:spPr>
          <a:xfrm>
            <a:off x="457200" y="79375"/>
            <a:ext cx="8229600" cy="481013"/>
          </a:xfrm>
        </p:spPr>
        <p:txBody>
          <a:bodyPr/>
          <a:lstStyle/>
          <a:p>
            <a:r>
              <a:rPr lang="en-GB" smtClean="0">
                <a:ea typeface="ＭＳ Ｐゴシック"/>
                <a:cs typeface="ＭＳ Ｐゴシック"/>
              </a:rPr>
              <a:t>Positivity constraints for dilepton distributions</a:t>
            </a:r>
          </a:p>
        </p:txBody>
      </p:sp>
      <p:sp>
        <p:nvSpPr>
          <p:cNvPr id="286722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CAF0A83-95CD-45BB-ACCD-66B182CA8BD9}" type="slidenum">
              <a:rPr lang="en-US" smtClean="0">
                <a:latin typeface="Calibri" pitchFamily="34" charset="0"/>
              </a:rPr>
              <a:pPr/>
              <a:t>13</a:t>
            </a:fld>
            <a:endParaRPr lang="en-US" smtClean="0">
              <a:latin typeface="Calibri" pitchFamily="34" charset="0"/>
            </a:endParaRPr>
          </a:p>
        </p:txBody>
      </p:sp>
      <p:pic>
        <p:nvPicPr>
          <p:cNvPr id="2867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54563" y="2193925"/>
            <a:ext cx="3806825" cy="1455738"/>
          </a:xfrm>
          <a:prstGeom prst="rect">
            <a:avLst/>
          </a:prstGeom>
          <a:noFill/>
          <a:ln w="12700" algn="ctr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479425" y="962025"/>
            <a:ext cx="76819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>
              <a:buFont typeface="Arial" charset="0"/>
              <a:buChar char="•"/>
              <a:defRPr/>
            </a:pPr>
            <a:r>
              <a:rPr lang="en-US" dirty="0">
                <a:latin typeface="+mn-lt"/>
              </a:rPr>
              <a:t>General and frame-independent constraints on the anisotropy parameters of vector particle decays</a:t>
            </a:r>
          </a:p>
        </p:txBody>
      </p:sp>
      <p:pic>
        <p:nvPicPr>
          <p:cNvPr id="286725" name="Picture 45" descr="C:\Users\Pietro\Desktop\QQbarPol\toymc\frame.e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9050" y="1693863"/>
            <a:ext cx="2314575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26" name="Rectangle 46"/>
          <p:cNvSpPr>
            <a:spLocks noChangeArrowheads="1"/>
          </p:cNvSpPr>
          <p:nvPr/>
        </p:nvSpPr>
        <p:spPr bwMode="auto">
          <a:xfrm rot="-5400000">
            <a:off x="986631" y="1729582"/>
            <a:ext cx="4270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 b="1" i="1">
                <a:solidFill>
                  <a:srgbClr val="FF0000"/>
                </a:solidFill>
                <a:latin typeface="Calibri" pitchFamily="34" charset="0"/>
              </a:rPr>
              <a:t>λ</a:t>
            </a:r>
            <a:r>
              <a:rPr lang="el-GR" sz="2000" b="1" i="1" baseline="-25000">
                <a:solidFill>
                  <a:srgbClr val="FF0000"/>
                </a:solidFill>
                <a:latin typeface="Calibri" pitchFamily="34" charset="0"/>
              </a:rPr>
              <a:t>φ</a:t>
            </a:r>
            <a:endParaRPr lang="en-GB" sz="2000" b="1">
              <a:solidFill>
                <a:srgbClr val="FF0000"/>
              </a:solidFill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598612" y="1774826"/>
            <a:ext cx="1933575" cy="1955800"/>
          </a:xfrm>
          <a:prstGeom prst="triangl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cxnSp>
        <p:nvCxnSpPr>
          <p:cNvPr id="49" name="Straight Connector 48"/>
          <p:cNvCxnSpPr/>
          <p:nvPr/>
        </p:nvCxnSpPr>
        <p:spPr>
          <a:xfrm rot="5400000">
            <a:off x="1599407" y="2756694"/>
            <a:ext cx="194151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endCxn id="48" idx="3"/>
          </p:cNvCxnSpPr>
          <p:nvPr/>
        </p:nvCxnSpPr>
        <p:spPr>
          <a:xfrm>
            <a:off x="2252663" y="2424113"/>
            <a:ext cx="1290637" cy="3286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48" idx="0"/>
            <a:endCxn id="48" idx="2"/>
          </p:cNvCxnSpPr>
          <p:nvPr/>
        </p:nvCxnSpPr>
        <p:spPr>
          <a:xfrm rot="10800000" flipH="1" flipV="1">
            <a:off x="1587500" y="2752725"/>
            <a:ext cx="1955800" cy="9667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1595438" y="2755900"/>
            <a:ext cx="1946275" cy="0"/>
          </a:xfrm>
          <a:prstGeom prst="line">
            <a:avLst/>
          </a:prstGeom>
          <a:ln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 flipV="1">
            <a:off x="2246313" y="2417763"/>
            <a:ext cx="1298575" cy="1298575"/>
          </a:xfrm>
          <a:prstGeom prst="line">
            <a:avLst/>
          </a:prstGeom>
          <a:ln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2244725" y="1782763"/>
            <a:ext cx="1298575" cy="1298575"/>
          </a:xfrm>
          <a:prstGeom prst="line">
            <a:avLst/>
          </a:prstGeom>
          <a:ln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34" name="Rectangle 54"/>
          <p:cNvSpPr>
            <a:spLocks noChangeArrowheads="1"/>
          </p:cNvSpPr>
          <p:nvPr/>
        </p:nvSpPr>
        <p:spPr bwMode="auto">
          <a:xfrm>
            <a:off x="3559175" y="1682750"/>
            <a:ext cx="6667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sz="1200" b="1" i="1"/>
              <a:t>J</a:t>
            </a:r>
            <a:r>
              <a:rPr lang="pt-PT" sz="2000" b="1" i="1" baseline="-25000">
                <a:latin typeface="Calibri" pitchFamily="34" charset="0"/>
              </a:rPr>
              <a:t>y</a:t>
            </a:r>
            <a:r>
              <a:rPr lang="pt-PT" sz="1400" b="1" i="1" baseline="-25000">
                <a:latin typeface="Calibri" pitchFamily="34" charset="0"/>
              </a:rPr>
              <a:t> </a:t>
            </a:r>
            <a:r>
              <a:rPr lang="pt-PT" sz="1400" b="1">
                <a:latin typeface="Calibri" pitchFamily="34" charset="0"/>
                <a:sym typeface="Symbol" pitchFamily="18" charset="2"/>
              </a:rPr>
              <a:t>V </a:t>
            </a:r>
            <a:r>
              <a:rPr lang="pt-PT" sz="1400" b="1">
                <a:latin typeface="Calibri" pitchFamily="34" charset="0"/>
              </a:rPr>
              <a:t>= 0</a:t>
            </a:r>
            <a:endParaRPr lang="en-GB" sz="1400" b="1"/>
          </a:p>
        </p:txBody>
      </p:sp>
      <p:sp>
        <p:nvSpPr>
          <p:cNvPr id="286735" name="Rectangle 55"/>
          <p:cNvSpPr>
            <a:spLocks noChangeArrowheads="1"/>
          </p:cNvSpPr>
          <p:nvPr/>
        </p:nvSpPr>
        <p:spPr bwMode="auto">
          <a:xfrm>
            <a:off x="3546475" y="3556000"/>
            <a:ext cx="6651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sz="1200" b="1" i="1"/>
              <a:t>J</a:t>
            </a:r>
            <a:r>
              <a:rPr lang="pt-PT" sz="2000" b="1" i="1" baseline="-25000">
                <a:latin typeface="Calibri" pitchFamily="34" charset="0"/>
              </a:rPr>
              <a:t>x</a:t>
            </a:r>
            <a:r>
              <a:rPr lang="pt-PT" sz="1400" b="1" i="1" baseline="-25000">
                <a:latin typeface="Calibri" pitchFamily="34" charset="0"/>
              </a:rPr>
              <a:t> </a:t>
            </a:r>
            <a:r>
              <a:rPr lang="pt-PT" sz="1400" b="1">
                <a:latin typeface="Calibri" pitchFamily="34" charset="0"/>
                <a:sym typeface="Symbol" pitchFamily="18" charset="2"/>
              </a:rPr>
              <a:t>V </a:t>
            </a:r>
            <a:r>
              <a:rPr lang="pt-PT" sz="1400" b="1">
                <a:latin typeface="Calibri" pitchFamily="34" charset="0"/>
              </a:rPr>
              <a:t>= 0</a:t>
            </a:r>
            <a:endParaRPr lang="en-GB" sz="1400" b="1"/>
          </a:p>
        </p:txBody>
      </p:sp>
      <p:sp>
        <p:nvSpPr>
          <p:cNvPr id="57" name="Rectangle 56"/>
          <p:cNvSpPr/>
          <p:nvPr/>
        </p:nvSpPr>
        <p:spPr>
          <a:xfrm>
            <a:off x="3533775" y="2598738"/>
            <a:ext cx="811213" cy="2444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sz="1200" b="1" i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pt-PT" sz="2000" b="1" i="1" baseline="-25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z</a:t>
            </a:r>
            <a:r>
              <a:rPr lang="pt-PT" sz="1400" b="1" i="1" baseline="-25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pt-PT" sz="14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sym typeface="Symbol"/>
              </a:rPr>
              <a:t>V </a:t>
            </a:r>
            <a:r>
              <a:rPr lang="pt-PT" sz="14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= ±</a:t>
            </a:r>
            <a:r>
              <a:rPr lang="pt-PT" sz="14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sym typeface="Symbol"/>
              </a:rPr>
              <a:t>V</a:t>
            </a:r>
            <a:endParaRPr lang="en-GB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617663" y="2125663"/>
            <a:ext cx="823912" cy="2444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sz="1200" b="1" i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pt-PT" sz="2000" b="1" i="1" baseline="-25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x</a:t>
            </a:r>
            <a:r>
              <a:rPr lang="pt-PT" sz="1400" b="1" i="1" baseline="-25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pt-PT" sz="14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sym typeface="Symbol"/>
              </a:rPr>
              <a:t>V </a:t>
            </a:r>
            <a:r>
              <a:rPr lang="pt-PT" sz="14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= ±</a:t>
            </a:r>
            <a:r>
              <a:rPr lang="pt-PT" sz="14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sym typeface="Symbol"/>
              </a:rPr>
              <a:t>V</a:t>
            </a:r>
            <a:endParaRPr lang="en-GB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571625" y="3128963"/>
            <a:ext cx="815975" cy="24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sz="1200" b="1" i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pt-PT" sz="2000" b="1" i="1" baseline="-25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y</a:t>
            </a:r>
            <a:r>
              <a:rPr lang="pt-PT" sz="1400" b="1" i="1" baseline="-25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pt-PT" sz="14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sym typeface="Symbol"/>
              </a:rPr>
              <a:t>V </a:t>
            </a:r>
            <a:r>
              <a:rPr lang="pt-PT" sz="14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= ±</a:t>
            </a:r>
            <a:r>
              <a:rPr lang="pt-PT" sz="14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sym typeface="Symbol"/>
              </a:rPr>
              <a:t>V</a:t>
            </a:r>
            <a:endParaRPr lang="en-GB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444625" y="2706688"/>
            <a:ext cx="88900" cy="109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86740" name="Rectangle 61"/>
          <p:cNvSpPr>
            <a:spLocks noChangeArrowheads="1"/>
          </p:cNvSpPr>
          <p:nvPr/>
        </p:nvSpPr>
        <p:spPr bwMode="auto">
          <a:xfrm>
            <a:off x="804863" y="2597150"/>
            <a:ext cx="6651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sz="1200" b="1" i="1"/>
              <a:t>J</a:t>
            </a:r>
            <a:r>
              <a:rPr lang="pt-PT" sz="2000" b="1" i="1" baseline="-25000">
                <a:latin typeface="Calibri" pitchFamily="34" charset="0"/>
              </a:rPr>
              <a:t>z </a:t>
            </a:r>
            <a:r>
              <a:rPr lang="pt-PT" sz="1400" b="1">
                <a:latin typeface="Calibri" pitchFamily="34" charset="0"/>
                <a:sym typeface="Symbol" pitchFamily="18" charset="2"/>
              </a:rPr>
              <a:t>V </a:t>
            </a:r>
            <a:r>
              <a:rPr lang="pt-PT" sz="1400" b="1">
                <a:latin typeface="Calibri" pitchFamily="34" charset="0"/>
              </a:rPr>
              <a:t>= 0</a:t>
            </a:r>
            <a:endParaRPr lang="en-GB" sz="1400" b="1"/>
          </a:p>
        </p:txBody>
      </p:sp>
      <p:sp>
        <p:nvSpPr>
          <p:cNvPr id="286741" name="Rectangle 62"/>
          <p:cNvSpPr>
            <a:spLocks noChangeArrowheads="1"/>
          </p:cNvSpPr>
          <p:nvPr/>
        </p:nvSpPr>
        <p:spPr bwMode="auto">
          <a:xfrm rot="1566592">
            <a:off x="2366963" y="3033713"/>
            <a:ext cx="622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400" b="1">
                <a:solidFill>
                  <a:srgbClr val="000000"/>
                </a:solidFill>
                <a:latin typeface="Calibri" pitchFamily="34" charset="0"/>
              </a:rPr>
              <a:t>λ</a:t>
            </a:r>
            <a:r>
              <a:rPr lang="pt-PT" sz="1400" b="1">
                <a:solidFill>
                  <a:srgbClr val="000000"/>
                </a:solidFill>
                <a:latin typeface="Calibri" pitchFamily="34" charset="0"/>
              </a:rPr>
              <a:t> = –1</a:t>
            </a:r>
            <a:endParaRPr lang="en-GB" sz="14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 rot="881999">
            <a:off x="2963863" y="2419350"/>
            <a:ext cx="622300" cy="306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1400" b="1" dirty="0">
                <a:latin typeface="+mn-lt"/>
              </a:rPr>
              <a:t>λ</a:t>
            </a:r>
            <a:r>
              <a:rPr lang="pt-PT" sz="1400" b="1" dirty="0">
                <a:latin typeface="+mn-lt"/>
              </a:rPr>
              <a:t> = +1</a:t>
            </a:r>
            <a:endParaRPr lang="en-GB" sz="1400" b="1" dirty="0">
              <a:latin typeface="+mn-lt"/>
            </a:endParaRPr>
          </a:p>
        </p:txBody>
      </p:sp>
      <p:pic>
        <p:nvPicPr>
          <p:cNvPr id="286743" name="Picture 2" descr="C:\Users\Pietro\Desktop\QQbarPol\toymc\frame.e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0638" y="4094163"/>
            <a:ext cx="2314575" cy="231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4" name="Rectangle 66"/>
          <p:cNvSpPr>
            <a:spLocks noChangeArrowheads="1"/>
          </p:cNvSpPr>
          <p:nvPr/>
        </p:nvSpPr>
        <p:spPr bwMode="auto">
          <a:xfrm rot="-5400000">
            <a:off x="954881" y="4131469"/>
            <a:ext cx="5222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 b="1" i="1">
                <a:solidFill>
                  <a:srgbClr val="CC00CC"/>
                </a:solidFill>
                <a:latin typeface="Calibri" pitchFamily="34" charset="0"/>
              </a:rPr>
              <a:t>λ</a:t>
            </a:r>
            <a:r>
              <a:rPr lang="el-GR" sz="2000" b="1" i="1" baseline="-25000">
                <a:solidFill>
                  <a:srgbClr val="CC00CC"/>
                </a:solidFill>
                <a:latin typeface="Calibri" pitchFamily="34" charset="0"/>
              </a:rPr>
              <a:t>θφ</a:t>
            </a:r>
            <a:endParaRPr lang="en-GB" sz="2000" b="1">
              <a:solidFill>
                <a:srgbClr val="CC00CC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1590675" y="4468813"/>
            <a:ext cx="1952625" cy="1366837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69" name="Straight Connector 68"/>
          <p:cNvCxnSpPr/>
          <p:nvPr/>
        </p:nvCxnSpPr>
        <p:spPr>
          <a:xfrm>
            <a:off x="1577975" y="5153025"/>
            <a:ext cx="19685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1582738" y="4464050"/>
            <a:ext cx="19685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1585913" y="5842000"/>
            <a:ext cx="19685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5400000">
            <a:off x="1600200" y="5157788"/>
            <a:ext cx="19431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750" name="Picture 2" descr="C:\Users\Pietro\Desktop\QQbarPol\toymc\frame.e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2713" y="4097338"/>
            <a:ext cx="2316162" cy="231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1" name="Rectangle 73"/>
          <p:cNvSpPr>
            <a:spLocks noChangeArrowheads="1"/>
          </p:cNvSpPr>
          <p:nvPr/>
        </p:nvSpPr>
        <p:spPr bwMode="auto">
          <a:xfrm rot="-5400000">
            <a:off x="3588544" y="4134644"/>
            <a:ext cx="5222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 b="1" i="1">
                <a:solidFill>
                  <a:srgbClr val="CC00CC"/>
                </a:solidFill>
                <a:latin typeface="Calibri" pitchFamily="34" charset="0"/>
              </a:rPr>
              <a:t>λ</a:t>
            </a:r>
            <a:r>
              <a:rPr lang="el-GR" sz="2000" b="1" i="1" baseline="-25000">
                <a:solidFill>
                  <a:srgbClr val="CC00CC"/>
                </a:solidFill>
                <a:latin typeface="Calibri" pitchFamily="34" charset="0"/>
              </a:rPr>
              <a:t>θφ</a:t>
            </a:r>
            <a:endParaRPr lang="en-GB" sz="2000" b="1">
              <a:solidFill>
                <a:srgbClr val="CC00CC"/>
              </a:solidFill>
            </a:endParaRPr>
          </a:p>
        </p:txBody>
      </p:sp>
      <p:sp>
        <p:nvSpPr>
          <p:cNvPr id="75" name="Isosceles Triangle 74"/>
          <p:cNvSpPr/>
          <p:nvPr/>
        </p:nvSpPr>
        <p:spPr>
          <a:xfrm rot="5400000" flipH="1">
            <a:off x="4911726" y="4519612"/>
            <a:ext cx="1263650" cy="1273175"/>
          </a:xfrm>
          <a:prstGeom prst="triangl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cxnSp>
        <p:nvCxnSpPr>
          <p:cNvPr id="76" name="Straight Connector 75"/>
          <p:cNvCxnSpPr/>
          <p:nvPr/>
        </p:nvCxnSpPr>
        <p:spPr>
          <a:xfrm rot="5400000">
            <a:off x="4233863" y="5160963"/>
            <a:ext cx="19431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val 76"/>
          <p:cNvSpPr/>
          <p:nvPr/>
        </p:nvSpPr>
        <p:spPr>
          <a:xfrm>
            <a:off x="4224338" y="4471988"/>
            <a:ext cx="977900" cy="1366837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78" name="Straight Connector 77"/>
          <p:cNvCxnSpPr/>
          <p:nvPr/>
        </p:nvCxnSpPr>
        <p:spPr>
          <a:xfrm>
            <a:off x="4211638" y="5156200"/>
            <a:ext cx="19685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4214813" y="4467225"/>
            <a:ext cx="19685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4219575" y="5845175"/>
            <a:ext cx="19685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58" name="Rectangle 80"/>
          <p:cNvSpPr>
            <a:spLocks noChangeArrowheads="1"/>
          </p:cNvSpPr>
          <p:nvPr/>
        </p:nvSpPr>
        <p:spPr bwMode="auto">
          <a:xfrm>
            <a:off x="3286125" y="3795713"/>
            <a:ext cx="403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 b="1" i="1">
                <a:solidFill>
                  <a:srgbClr val="FF0000"/>
                </a:solidFill>
                <a:latin typeface="Calibri" pitchFamily="34" charset="0"/>
              </a:rPr>
              <a:t>λ</a:t>
            </a:r>
            <a:r>
              <a:rPr lang="el-GR" sz="2000" b="1" i="1" baseline="-25000">
                <a:solidFill>
                  <a:srgbClr val="FF0000"/>
                </a:solidFill>
                <a:latin typeface="Calibri" pitchFamily="34" charset="0"/>
              </a:rPr>
              <a:t>θ</a:t>
            </a:r>
            <a:endParaRPr lang="en-GB" sz="2000" b="1">
              <a:solidFill>
                <a:srgbClr val="FF0000"/>
              </a:solidFill>
            </a:endParaRPr>
          </a:p>
        </p:txBody>
      </p:sp>
      <p:sp>
        <p:nvSpPr>
          <p:cNvPr id="286759" name="Rectangle 81"/>
          <p:cNvSpPr>
            <a:spLocks noChangeArrowheads="1"/>
          </p:cNvSpPr>
          <p:nvPr/>
        </p:nvSpPr>
        <p:spPr bwMode="auto">
          <a:xfrm>
            <a:off x="3287713" y="6197600"/>
            <a:ext cx="403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 b="1" i="1">
                <a:solidFill>
                  <a:srgbClr val="FF0000"/>
                </a:solidFill>
                <a:latin typeface="Calibri" pitchFamily="34" charset="0"/>
              </a:rPr>
              <a:t>λ</a:t>
            </a:r>
            <a:r>
              <a:rPr lang="el-GR" sz="2000" b="1" i="1" baseline="-25000">
                <a:solidFill>
                  <a:srgbClr val="FF0000"/>
                </a:solidFill>
                <a:latin typeface="Calibri" pitchFamily="34" charset="0"/>
              </a:rPr>
              <a:t>θ</a:t>
            </a:r>
            <a:endParaRPr lang="en-GB" sz="2000" b="1">
              <a:solidFill>
                <a:srgbClr val="FF0000"/>
              </a:solidFill>
            </a:endParaRPr>
          </a:p>
        </p:txBody>
      </p:sp>
      <p:sp>
        <p:nvSpPr>
          <p:cNvPr id="286760" name="Rectangle 82"/>
          <p:cNvSpPr>
            <a:spLocks noChangeArrowheads="1"/>
          </p:cNvSpPr>
          <p:nvPr/>
        </p:nvSpPr>
        <p:spPr bwMode="auto">
          <a:xfrm>
            <a:off x="5921375" y="6200775"/>
            <a:ext cx="4270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 b="1" i="1">
                <a:solidFill>
                  <a:srgbClr val="FF0000"/>
                </a:solidFill>
                <a:latin typeface="Calibri" pitchFamily="34" charset="0"/>
              </a:rPr>
              <a:t>λ</a:t>
            </a:r>
            <a:r>
              <a:rPr lang="el-GR" sz="2000" b="1" i="1" baseline="-25000">
                <a:solidFill>
                  <a:srgbClr val="FF0000"/>
                </a:solidFill>
                <a:latin typeface="Calibri" pitchFamily="34" charset="0"/>
              </a:rPr>
              <a:t>φ</a:t>
            </a:r>
            <a:endParaRPr lang="en-GB" sz="2000" b="1">
              <a:solidFill>
                <a:srgbClr val="FF0000"/>
              </a:solidFill>
            </a:endParaRPr>
          </a:p>
        </p:txBody>
      </p:sp>
      <p:sp>
        <p:nvSpPr>
          <p:cNvPr id="286761" name="Rectangle 83"/>
          <p:cNvSpPr>
            <a:spLocks noChangeArrowheads="1"/>
          </p:cNvSpPr>
          <p:nvPr/>
        </p:nvSpPr>
        <p:spPr bwMode="auto">
          <a:xfrm rot="900000">
            <a:off x="2965450" y="2247900"/>
            <a:ext cx="3190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~</a:t>
            </a:r>
            <a:endParaRPr lang="en-GB"/>
          </a:p>
        </p:txBody>
      </p:sp>
      <p:sp>
        <p:nvSpPr>
          <p:cNvPr id="286762" name="Rectangle 84"/>
          <p:cNvSpPr>
            <a:spLocks noChangeArrowheads="1"/>
          </p:cNvSpPr>
          <p:nvPr/>
        </p:nvSpPr>
        <p:spPr bwMode="auto">
          <a:xfrm rot="1213079">
            <a:off x="2411413" y="2836863"/>
            <a:ext cx="3190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~</a:t>
            </a:r>
            <a:endParaRPr lang="en-GB"/>
          </a:p>
        </p:txBody>
      </p:sp>
      <p:sp>
        <p:nvSpPr>
          <p:cNvPr id="44" name="Rectângulo 43"/>
          <p:cNvSpPr/>
          <p:nvPr/>
        </p:nvSpPr>
        <p:spPr>
          <a:xfrm>
            <a:off x="6719888" y="4449763"/>
            <a:ext cx="960437" cy="6461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</a:rPr>
              <a:t>physical</a:t>
            </a:r>
          </a:p>
          <a:p>
            <a:pPr algn="ctr">
              <a:defRPr/>
            </a:pPr>
            <a:r>
              <a:rPr lang="en-US" dirty="0">
                <a:latin typeface="+mn-lt"/>
              </a:rPr>
              <a:t>domain</a:t>
            </a:r>
            <a:endParaRPr lang="en-GB" dirty="0">
              <a:latin typeface="+mn-lt"/>
            </a:endParaRPr>
          </a:p>
        </p:txBody>
      </p:sp>
      <p:sp>
        <p:nvSpPr>
          <p:cNvPr id="45" name="Rectangle 93"/>
          <p:cNvSpPr/>
          <p:nvPr/>
        </p:nvSpPr>
        <p:spPr>
          <a:xfrm>
            <a:off x="487363" y="498475"/>
            <a:ext cx="3994150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rgbClr val="FF0000"/>
                </a:solidFill>
                <a:latin typeface="+mn-lt"/>
              </a:rPr>
              <a:t>P. F., C.L., J.S., </a:t>
            </a:r>
            <a:r>
              <a:rPr lang="pt-PT" sz="1600" dirty="0" err="1">
                <a:solidFill>
                  <a:srgbClr val="FF0000"/>
                </a:solidFill>
                <a:latin typeface="+mn-lt"/>
              </a:rPr>
              <a:t>Phys</a:t>
            </a:r>
            <a:r>
              <a:rPr lang="pt-PT" sz="1600" dirty="0">
                <a:solidFill>
                  <a:srgbClr val="FF0000"/>
                </a:solidFill>
                <a:latin typeface="+mn-lt"/>
              </a:rPr>
              <a:t>. </a:t>
            </a:r>
            <a:r>
              <a:rPr lang="pt-PT" sz="1600" dirty="0" err="1">
                <a:solidFill>
                  <a:srgbClr val="FF0000"/>
                </a:solidFill>
                <a:latin typeface="+mn-lt"/>
              </a:rPr>
              <a:t>Rev</a:t>
            </a:r>
            <a:r>
              <a:rPr lang="pt-PT" sz="1600" dirty="0">
                <a:solidFill>
                  <a:srgbClr val="FF0000"/>
                </a:solidFill>
                <a:latin typeface="+mn-lt"/>
              </a:rPr>
              <a:t>. D 83, 056008 (2011)</a:t>
            </a:r>
            <a:endParaRPr lang="pt-PT" sz="16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Rounded Rectangle 367"/>
          <p:cNvSpPr/>
          <p:nvPr/>
        </p:nvSpPr>
        <p:spPr>
          <a:xfrm>
            <a:off x="153988" y="4376738"/>
            <a:ext cx="8424862" cy="2376487"/>
          </a:xfrm>
          <a:prstGeom prst="roundRect">
            <a:avLst>
              <a:gd name="adj" fmla="val 7723"/>
            </a:avLst>
          </a:prstGeom>
          <a:ln>
            <a:solidFill>
              <a:schemeClr val="tx1"/>
            </a:solidFill>
            <a:prstDash val="dash"/>
          </a:ln>
        </p:spPr>
        <p:txBody>
          <a:bodyPr anchor="ctr">
            <a:spAutoFit/>
          </a:bodyPr>
          <a:lstStyle/>
          <a:p>
            <a:pPr algn="ctr">
              <a:defRPr/>
            </a:pPr>
            <a:endParaRPr lang="en-GB" dirty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7746" name="Title 1"/>
          <p:cNvSpPr>
            <a:spLocks noGrp="1"/>
          </p:cNvSpPr>
          <p:nvPr>
            <p:ph type="title"/>
          </p:nvPr>
        </p:nvSpPr>
        <p:spPr>
          <a:xfrm>
            <a:off x="1854200" y="12700"/>
            <a:ext cx="5435600" cy="481013"/>
          </a:xfrm>
        </p:spPr>
        <p:txBody>
          <a:bodyPr/>
          <a:lstStyle/>
          <a:p>
            <a:r>
              <a:rPr lang="pt-PT" smtClean="0">
                <a:ea typeface="ＭＳ Ｐゴシック"/>
                <a:cs typeface="ＭＳ Ｐゴシック"/>
              </a:rPr>
              <a:t>What polarization axis?</a:t>
            </a:r>
          </a:p>
        </p:txBody>
      </p:sp>
      <p:sp>
        <p:nvSpPr>
          <p:cNvPr id="287747" name="Rectangle 4"/>
          <p:cNvSpPr>
            <a:spLocks noChangeArrowheads="1"/>
          </p:cNvSpPr>
          <p:nvPr/>
        </p:nvSpPr>
        <p:spPr bwMode="auto">
          <a:xfrm>
            <a:off x="798513" y="587375"/>
            <a:ext cx="7134225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Calibri" pitchFamily="34" charset="0"/>
              </a:rPr>
              <a:t>helicity conservation (at the </a:t>
            </a:r>
            <a:r>
              <a:rPr lang="en-GB" i="1">
                <a:solidFill>
                  <a:srgbClr val="000000"/>
                </a:solidFill>
                <a:latin typeface="Calibri" pitchFamily="34" charset="0"/>
              </a:rPr>
              <a:t>production</a:t>
            </a:r>
            <a:r>
              <a:rPr lang="en-GB">
                <a:solidFill>
                  <a:srgbClr val="000000"/>
                </a:solidFill>
                <a:latin typeface="Calibri" pitchFamily="34" charset="0"/>
              </a:rPr>
              <a:t> vertex)</a:t>
            </a:r>
          </a:p>
          <a:p>
            <a:r>
              <a:rPr lang="en-GB">
                <a:solidFill>
                  <a:srgbClr val="000000"/>
                </a:solidFill>
                <a:latin typeface="Calibri" pitchFamily="34" charset="0"/>
              </a:rPr>
              <a:t>→ </a:t>
            </a:r>
            <a:r>
              <a:rPr lang="en-GB" i="1">
                <a:solidFill>
                  <a:srgbClr val="000000"/>
                </a:solidFill>
                <a:latin typeface="Calibri" pitchFamily="34" charset="0"/>
              </a:rPr>
              <a:t>J</a:t>
            </a:r>
            <a:r>
              <a:rPr lang="en-GB">
                <a:solidFill>
                  <a:srgbClr val="000000"/>
                </a:solidFill>
                <a:latin typeface="Calibri" pitchFamily="34" charset="0"/>
              </a:rPr>
              <a:t> =1 states produced in </a:t>
            </a:r>
            <a:r>
              <a:rPr lang="en-GB" i="1">
                <a:solidFill>
                  <a:srgbClr val="000000"/>
                </a:solidFill>
                <a:latin typeface="Calibri" pitchFamily="34" charset="0"/>
              </a:rPr>
              <a:t>fermion-antifermion annihilations</a:t>
            </a:r>
            <a:r>
              <a:rPr lang="en-GB">
                <a:solidFill>
                  <a:srgbClr val="000000"/>
                </a:solidFill>
                <a:latin typeface="Calibri" pitchFamily="34" charset="0"/>
              </a:rPr>
              <a:t> (</a:t>
            </a:r>
            <a:r>
              <a:rPr lang="en-GB" i="1">
                <a:solidFill>
                  <a:srgbClr val="000000"/>
                </a:solidFill>
                <a:latin typeface="Calibri" pitchFamily="34" charset="0"/>
              </a:rPr>
              <a:t>q</a:t>
            </a:r>
            <a:r>
              <a:rPr lang="en-GB">
                <a:solidFill>
                  <a:srgbClr val="000000"/>
                </a:solidFill>
                <a:latin typeface="Calibri" pitchFamily="34" charset="0"/>
              </a:rPr>
              <a:t>-</a:t>
            </a:r>
            <a:r>
              <a:rPr lang="en-GB" i="1">
                <a:solidFill>
                  <a:srgbClr val="000000"/>
                </a:solidFill>
                <a:latin typeface="Calibri" pitchFamily="34" charset="0"/>
              </a:rPr>
              <a:t>q</a:t>
            </a:r>
            <a:r>
              <a:rPr lang="en-GB">
                <a:solidFill>
                  <a:srgbClr val="000000"/>
                </a:solidFill>
                <a:latin typeface="Calibri" pitchFamily="34" charset="0"/>
              </a:rPr>
              <a:t> or </a:t>
            </a:r>
            <a:r>
              <a:rPr lang="en-GB" i="1">
                <a:solidFill>
                  <a:srgbClr val="000000"/>
                </a:solidFill>
                <a:latin typeface="Calibri" pitchFamily="34" charset="0"/>
              </a:rPr>
              <a:t>e</a:t>
            </a:r>
            <a:r>
              <a:rPr lang="en-GB" baseline="30000">
                <a:solidFill>
                  <a:srgbClr val="000000"/>
                </a:solidFill>
                <a:latin typeface="Calibri" pitchFamily="34" charset="0"/>
              </a:rPr>
              <a:t>+</a:t>
            </a:r>
            <a:r>
              <a:rPr lang="en-GB" i="1">
                <a:solidFill>
                  <a:srgbClr val="000000"/>
                </a:solidFill>
                <a:latin typeface="Calibri" pitchFamily="34" charset="0"/>
              </a:rPr>
              <a:t>e</a:t>
            </a:r>
            <a:r>
              <a:rPr lang="en-GB" baseline="30000">
                <a:solidFill>
                  <a:srgbClr val="000000"/>
                </a:solidFill>
                <a:latin typeface="Calibri" pitchFamily="34" charset="0"/>
              </a:rPr>
              <a:t>–</a:t>
            </a:r>
            <a:r>
              <a:rPr lang="en-GB">
                <a:solidFill>
                  <a:srgbClr val="000000"/>
                </a:solidFill>
                <a:latin typeface="Calibri" pitchFamily="34" charset="0"/>
              </a:rPr>
              <a:t>)</a:t>
            </a:r>
            <a:br>
              <a:rPr lang="en-GB">
                <a:solidFill>
                  <a:srgbClr val="000000"/>
                </a:solidFill>
                <a:latin typeface="Calibri" pitchFamily="34" charset="0"/>
              </a:rPr>
            </a:br>
            <a:r>
              <a:rPr lang="en-GB">
                <a:solidFill>
                  <a:srgbClr val="000000"/>
                </a:solidFill>
                <a:latin typeface="Calibri" pitchFamily="34" charset="0"/>
              </a:rPr>
              <a:t>     at Born level have transverse polarization along the</a:t>
            </a:r>
          </a:p>
          <a:p>
            <a:r>
              <a:rPr lang="en-GB" b="1" i="1">
                <a:solidFill>
                  <a:srgbClr val="000000"/>
                </a:solidFill>
                <a:latin typeface="Calibri" pitchFamily="34" charset="0"/>
              </a:rPr>
              <a:t>	relative direction of the colliding fermions</a:t>
            </a:r>
            <a:r>
              <a:rPr lang="en-GB" sz="2000" i="1">
                <a:solidFill>
                  <a:srgbClr val="0070C0"/>
                </a:solidFill>
                <a:latin typeface="Calibri" pitchFamily="34" charset="0"/>
              </a:rPr>
              <a:t> (</a:t>
            </a:r>
            <a:r>
              <a:rPr lang="en-GB" sz="2000" b="1" i="1">
                <a:solidFill>
                  <a:srgbClr val="0070C0"/>
                </a:solidFill>
                <a:latin typeface="Calibri" pitchFamily="34" charset="0"/>
              </a:rPr>
              <a:t>Collins-Soper</a:t>
            </a:r>
            <a:r>
              <a:rPr lang="en-GB" sz="2000" i="1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GB" sz="2000" b="1" i="1">
                <a:solidFill>
                  <a:srgbClr val="0070C0"/>
                </a:solidFill>
                <a:latin typeface="Calibri" pitchFamily="34" charset="0"/>
              </a:rPr>
              <a:t>axis</a:t>
            </a:r>
            <a:r>
              <a:rPr lang="en-GB" sz="2000" i="1">
                <a:solidFill>
                  <a:srgbClr val="0070C0"/>
                </a:solidFill>
                <a:latin typeface="Calibri" pitchFamily="34" charset="0"/>
              </a:rPr>
              <a:t>)</a:t>
            </a:r>
            <a:endParaRPr lang="en-GB" i="1">
              <a:solidFill>
                <a:srgbClr val="0070C0"/>
              </a:solidFill>
            </a:endParaRPr>
          </a:p>
          <a:p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87748" name="Rectangle 7"/>
          <p:cNvSpPr>
            <a:spLocks noChangeArrowheads="1"/>
          </p:cNvSpPr>
          <p:nvPr/>
        </p:nvSpPr>
        <p:spPr bwMode="auto">
          <a:xfrm>
            <a:off x="2344738" y="2511425"/>
            <a:ext cx="836612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solidFill>
                  <a:srgbClr val="009900"/>
                </a:solidFill>
                <a:latin typeface="Calibri" pitchFamily="34" charset="0"/>
                <a:sym typeface="Symbol" pitchFamily="18" charset="2"/>
              </a:rPr>
              <a:t></a:t>
            </a:r>
            <a:r>
              <a:rPr lang="pt-PT" b="1">
                <a:solidFill>
                  <a:srgbClr val="009900"/>
                </a:solidFill>
                <a:latin typeface="Calibri" pitchFamily="34" charset="0"/>
                <a:sym typeface="Symbol" pitchFamily="18" charset="2"/>
              </a:rPr>
              <a:t>(2S+3S)</a:t>
            </a:r>
            <a:endParaRPr lang="pt-PT">
              <a:solidFill>
                <a:srgbClr val="009900"/>
              </a:solidFill>
            </a:endParaRPr>
          </a:p>
        </p:txBody>
      </p:sp>
      <p:sp>
        <p:nvSpPr>
          <p:cNvPr id="287749" name="Line 443"/>
          <p:cNvSpPr>
            <a:spLocks noChangeShapeType="1"/>
          </p:cNvSpPr>
          <p:nvPr/>
        </p:nvSpPr>
        <p:spPr bwMode="auto">
          <a:xfrm>
            <a:off x="1103313" y="1917700"/>
            <a:ext cx="2895600" cy="0"/>
          </a:xfrm>
          <a:prstGeom prst="line">
            <a:avLst/>
          </a:prstGeom>
          <a:noFill/>
          <a:ln w="12">
            <a:solidFill>
              <a:srgbClr val="16161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750" name="Line 444"/>
          <p:cNvSpPr>
            <a:spLocks noChangeShapeType="1"/>
          </p:cNvSpPr>
          <p:nvPr/>
        </p:nvSpPr>
        <p:spPr bwMode="auto">
          <a:xfrm>
            <a:off x="3998913" y="1917700"/>
            <a:ext cx="0" cy="1905000"/>
          </a:xfrm>
          <a:prstGeom prst="line">
            <a:avLst/>
          </a:prstGeom>
          <a:noFill/>
          <a:ln w="12">
            <a:solidFill>
              <a:srgbClr val="16161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751" name="Line 445"/>
          <p:cNvSpPr>
            <a:spLocks noChangeShapeType="1"/>
          </p:cNvSpPr>
          <p:nvPr/>
        </p:nvSpPr>
        <p:spPr bwMode="auto">
          <a:xfrm flipH="1">
            <a:off x="1103313" y="3819525"/>
            <a:ext cx="2895600" cy="0"/>
          </a:xfrm>
          <a:prstGeom prst="line">
            <a:avLst/>
          </a:prstGeom>
          <a:noFill/>
          <a:ln w="12">
            <a:solidFill>
              <a:srgbClr val="16161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752" name="Line 447"/>
          <p:cNvSpPr>
            <a:spLocks noChangeShapeType="1"/>
          </p:cNvSpPr>
          <p:nvPr/>
        </p:nvSpPr>
        <p:spPr bwMode="auto">
          <a:xfrm>
            <a:off x="1103313" y="3344863"/>
            <a:ext cx="2895600" cy="0"/>
          </a:xfrm>
          <a:prstGeom prst="line">
            <a:avLst/>
          </a:prstGeom>
          <a:noFill/>
          <a:ln w="12">
            <a:solidFill>
              <a:srgbClr val="161616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753" name="Line 448"/>
          <p:cNvSpPr>
            <a:spLocks noChangeShapeType="1"/>
          </p:cNvSpPr>
          <p:nvPr/>
        </p:nvSpPr>
        <p:spPr bwMode="auto">
          <a:xfrm flipV="1">
            <a:off x="1104900" y="1917700"/>
            <a:ext cx="0" cy="1905000"/>
          </a:xfrm>
          <a:prstGeom prst="line">
            <a:avLst/>
          </a:prstGeom>
          <a:noFill/>
          <a:ln w="10">
            <a:solidFill>
              <a:srgbClr val="16161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754" name="Line 449"/>
          <p:cNvSpPr>
            <a:spLocks noChangeShapeType="1"/>
          </p:cNvSpPr>
          <p:nvPr/>
        </p:nvSpPr>
        <p:spPr bwMode="auto">
          <a:xfrm flipH="1">
            <a:off x="1103313" y="3821113"/>
            <a:ext cx="80962" cy="1587"/>
          </a:xfrm>
          <a:prstGeom prst="line">
            <a:avLst/>
          </a:prstGeom>
          <a:noFill/>
          <a:ln w="12">
            <a:solidFill>
              <a:srgbClr val="16161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755" name="Line 450"/>
          <p:cNvSpPr>
            <a:spLocks noChangeShapeType="1"/>
          </p:cNvSpPr>
          <p:nvPr/>
        </p:nvSpPr>
        <p:spPr bwMode="auto">
          <a:xfrm flipH="1">
            <a:off x="1103313" y="3775075"/>
            <a:ext cx="41275" cy="1588"/>
          </a:xfrm>
          <a:prstGeom prst="line">
            <a:avLst/>
          </a:prstGeom>
          <a:noFill/>
          <a:ln w="12">
            <a:solidFill>
              <a:srgbClr val="16161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756" name="Line 451"/>
          <p:cNvSpPr>
            <a:spLocks noChangeShapeType="1"/>
          </p:cNvSpPr>
          <p:nvPr/>
        </p:nvSpPr>
        <p:spPr bwMode="auto">
          <a:xfrm flipH="1">
            <a:off x="1103313" y="3727450"/>
            <a:ext cx="41275" cy="0"/>
          </a:xfrm>
          <a:prstGeom prst="line">
            <a:avLst/>
          </a:prstGeom>
          <a:noFill/>
          <a:ln w="12">
            <a:solidFill>
              <a:srgbClr val="16161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757" name="Line 452"/>
          <p:cNvSpPr>
            <a:spLocks noChangeShapeType="1"/>
          </p:cNvSpPr>
          <p:nvPr/>
        </p:nvSpPr>
        <p:spPr bwMode="auto">
          <a:xfrm flipH="1">
            <a:off x="1103313" y="3678238"/>
            <a:ext cx="41275" cy="1587"/>
          </a:xfrm>
          <a:prstGeom prst="line">
            <a:avLst/>
          </a:prstGeom>
          <a:noFill/>
          <a:ln w="12">
            <a:solidFill>
              <a:srgbClr val="16161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758" name="Line 453"/>
          <p:cNvSpPr>
            <a:spLocks noChangeShapeType="1"/>
          </p:cNvSpPr>
          <p:nvPr/>
        </p:nvSpPr>
        <p:spPr bwMode="auto">
          <a:xfrm flipH="1">
            <a:off x="1103313" y="3632200"/>
            <a:ext cx="41275" cy="0"/>
          </a:xfrm>
          <a:prstGeom prst="line">
            <a:avLst/>
          </a:prstGeom>
          <a:noFill/>
          <a:ln w="12">
            <a:solidFill>
              <a:srgbClr val="16161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759" name="Line 454"/>
          <p:cNvSpPr>
            <a:spLocks noChangeShapeType="1"/>
          </p:cNvSpPr>
          <p:nvPr/>
        </p:nvSpPr>
        <p:spPr bwMode="auto">
          <a:xfrm flipH="1">
            <a:off x="1103313" y="3582988"/>
            <a:ext cx="80962" cy="1587"/>
          </a:xfrm>
          <a:prstGeom prst="line">
            <a:avLst/>
          </a:prstGeom>
          <a:noFill/>
          <a:ln w="12">
            <a:solidFill>
              <a:srgbClr val="16161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760" name="Line 455"/>
          <p:cNvSpPr>
            <a:spLocks noChangeShapeType="1"/>
          </p:cNvSpPr>
          <p:nvPr/>
        </p:nvSpPr>
        <p:spPr bwMode="auto">
          <a:xfrm flipH="1">
            <a:off x="1103313" y="3535363"/>
            <a:ext cx="41275" cy="0"/>
          </a:xfrm>
          <a:prstGeom prst="line">
            <a:avLst/>
          </a:prstGeom>
          <a:noFill/>
          <a:ln w="12">
            <a:solidFill>
              <a:srgbClr val="16161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761" name="Line 456"/>
          <p:cNvSpPr>
            <a:spLocks noChangeShapeType="1"/>
          </p:cNvSpPr>
          <p:nvPr/>
        </p:nvSpPr>
        <p:spPr bwMode="auto">
          <a:xfrm flipH="1">
            <a:off x="1103313" y="3489325"/>
            <a:ext cx="41275" cy="0"/>
          </a:xfrm>
          <a:prstGeom prst="line">
            <a:avLst/>
          </a:prstGeom>
          <a:noFill/>
          <a:ln w="12">
            <a:solidFill>
              <a:srgbClr val="16161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762" name="Line 457"/>
          <p:cNvSpPr>
            <a:spLocks noChangeShapeType="1"/>
          </p:cNvSpPr>
          <p:nvPr/>
        </p:nvSpPr>
        <p:spPr bwMode="auto">
          <a:xfrm flipH="1">
            <a:off x="1103313" y="3440113"/>
            <a:ext cx="41275" cy="1587"/>
          </a:xfrm>
          <a:prstGeom prst="line">
            <a:avLst/>
          </a:prstGeom>
          <a:noFill/>
          <a:ln w="12">
            <a:solidFill>
              <a:srgbClr val="16161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763" name="Line 458"/>
          <p:cNvSpPr>
            <a:spLocks noChangeShapeType="1"/>
          </p:cNvSpPr>
          <p:nvPr/>
        </p:nvSpPr>
        <p:spPr bwMode="auto">
          <a:xfrm flipH="1">
            <a:off x="1103313" y="3394075"/>
            <a:ext cx="41275" cy="0"/>
          </a:xfrm>
          <a:prstGeom prst="line">
            <a:avLst/>
          </a:prstGeom>
          <a:noFill/>
          <a:ln w="12">
            <a:solidFill>
              <a:srgbClr val="16161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764" name="Line 459"/>
          <p:cNvSpPr>
            <a:spLocks noChangeShapeType="1"/>
          </p:cNvSpPr>
          <p:nvPr/>
        </p:nvSpPr>
        <p:spPr bwMode="auto">
          <a:xfrm flipH="1">
            <a:off x="1103313" y="3344863"/>
            <a:ext cx="80962" cy="1587"/>
          </a:xfrm>
          <a:prstGeom prst="line">
            <a:avLst/>
          </a:prstGeom>
          <a:noFill/>
          <a:ln w="12">
            <a:solidFill>
              <a:srgbClr val="16161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765" name="Line 460"/>
          <p:cNvSpPr>
            <a:spLocks noChangeShapeType="1"/>
          </p:cNvSpPr>
          <p:nvPr/>
        </p:nvSpPr>
        <p:spPr bwMode="auto">
          <a:xfrm flipH="1">
            <a:off x="1103313" y="3297238"/>
            <a:ext cx="41275" cy="0"/>
          </a:xfrm>
          <a:prstGeom prst="line">
            <a:avLst/>
          </a:prstGeom>
          <a:noFill/>
          <a:ln w="12">
            <a:solidFill>
              <a:srgbClr val="16161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766" name="Line 461"/>
          <p:cNvSpPr>
            <a:spLocks noChangeShapeType="1"/>
          </p:cNvSpPr>
          <p:nvPr/>
        </p:nvSpPr>
        <p:spPr bwMode="auto">
          <a:xfrm flipH="1">
            <a:off x="1103313" y="3251200"/>
            <a:ext cx="41275" cy="0"/>
          </a:xfrm>
          <a:prstGeom prst="line">
            <a:avLst/>
          </a:prstGeom>
          <a:noFill/>
          <a:ln w="12">
            <a:solidFill>
              <a:srgbClr val="16161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767" name="Line 462"/>
          <p:cNvSpPr>
            <a:spLocks noChangeShapeType="1"/>
          </p:cNvSpPr>
          <p:nvPr/>
        </p:nvSpPr>
        <p:spPr bwMode="auto">
          <a:xfrm flipH="1">
            <a:off x="1103313" y="3201988"/>
            <a:ext cx="41275" cy="1587"/>
          </a:xfrm>
          <a:prstGeom prst="line">
            <a:avLst/>
          </a:prstGeom>
          <a:noFill/>
          <a:ln w="12">
            <a:solidFill>
              <a:srgbClr val="16161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768" name="Line 463"/>
          <p:cNvSpPr>
            <a:spLocks noChangeShapeType="1"/>
          </p:cNvSpPr>
          <p:nvPr/>
        </p:nvSpPr>
        <p:spPr bwMode="auto">
          <a:xfrm flipH="1">
            <a:off x="1103313" y="3154363"/>
            <a:ext cx="41275" cy="1587"/>
          </a:xfrm>
          <a:prstGeom prst="line">
            <a:avLst/>
          </a:prstGeom>
          <a:noFill/>
          <a:ln w="12">
            <a:solidFill>
              <a:srgbClr val="16161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769" name="Line 464"/>
          <p:cNvSpPr>
            <a:spLocks noChangeShapeType="1"/>
          </p:cNvSpPr>
          <p:nvPr/>
        </p:nvSpPr>
        <p:spPr bwMode="auto">
          <a:xfrm flipH="1">
            <a:off x="1103313" y="3106738"/>
            <a:ext cx="80962" cy="1587"/>
          </a:xfrm>
          <a:prstGeom prst="line">
            <a:avLst/>
          </a:prstGeom>
          <a:noFill/>
          <a:ln w="12">
            <a:solidFill>
              <a:srgbClr val="16161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770" name="Line 465"/>
          <p:cNvSpPr>
            <a:spLocks noChangeShapeType="1"/>
          </p:cNvSpPr>
          <p:nvPr/>
        </p:nvSpPr>
        <p:spPr bwMode="auto">
          <a:xfrm flipH="1">
            <a:off x="1103313" y="3059113"/>
            <a:ext cx="41275" cy="0"/>
          </a:xfrm>
          <a:prstGeom prst="line">
            <a:avLst/>
          </a:prstGeom>
          <a:noFill/>
          <a:ln w="12">
            <a:solidFill>
              <a:srgbClr val="16161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771" name="Line 466"/>
          <p:cNvSpPr>
            <a:spLocks noChangeShapeType="1"/>
          </p:cNvSpPr>
          <p:nvPr/>
        </p:nvSpPr>
        <p:spPr bwMode="auto">
          <a:xfrm flipH="1">
            <a:off x="1103313" y="3011488"/>
            <a:ext cx="41275" cy="0"/>
          </a:xfrm>
          <a:prstGeom prst="line">
            <a:avLst/>
          </a:prstGeom>
          <a:noFill/>
          <a:ln w="12">
            <a:solidFill>
              <a:srgbClr val="16161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772" name="Line 467"/>
          <p:cNvSpPr>
            <a:spLocks noChangeShapeType="1"/>
          </p:cNvSpPr>
          <p:nvPr/>
        </p:nvSpPr>
        <p:spPr bwMode="auto">
          <a:xfrm flipH="1">
            <a:off x="1103313" y="2963863"/>
            <a:ext cx="41275" cy="1587"/>
          </a:xfrm>
          <a:prstGeom prst="line">
            <a:avLst/>
          </a:prstGeom>
          <a:noFill/>
          <a:ln w="12">
            <a:solidFill>
              <a:srgbClr val="16161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773" name="Line 468"/>
          <p:cNvSpPr>
            <a:spLocks noChangeShapeType="1"/>
          </p:cNvSpPr>
          <p:nvPr/>
        </p:nvSpPr>
        <p:spPr bwMode="auto">
          <a:xfrm flipH="1">
            <a:off x="1103313" y="2916238"/>
            <a:ext cx="41275" cy="0"/>
          </a:xfrm>
          <a:prstGeom prst="line">
            <a:avLst/>
          </a:prstGeom>
          <a:noFill/>
          <a:ln w="12">
            <a:solidFill>
              <a:srgbClr val="16161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774" name="Line 469"/>
          <p:cNvSpPr>
            <a:spLocks noChangeShapeType="1"/>
          </p:cNvSpPr>
          <p:nvPr/>
        </p:nvSpPr>
        <p:spPr bwMode="auto">
          <a:xfrm flipH="1">
            <a:off x="1103313" y="2868613"/>
            <a:ext cx="80962" cy="0"/>
          </a:xfrm>
          <a:prstGeom prst="line">
            <a:avLst/>
          </a:prstGeom>
          <a:noFill/>
          <a:ln w="12">
            <a:solidFill>
              <a:srgbClr val="16161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775" name="Line 470"/>
          <p:cNvSpPr>
            <a:spLocks noChangeShapeType="1"/>
          </p:cNvSpPr>
          <p:nvPr/>
        </p:nvSpPr>
        <p:spPr bwMode="auto">
          <a:xfrm flipH="1">
            <a:off x="1103313" y="2820988"/>
            <a:ext cx="41275" cy="0"/>
          </a:xfrm>
          <a:prstGeom prst="line">
            <a:avLst/>
          </a:prstGeom>
          <a:noFill/>
          <a:ln w="12">
            <a:solidFill>
              <a:srgbClr val="16161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776" name="Line 471"/>
          <p:cNvSpPr>
            <a:spLocks noChangeShapeType="1"/>
          </p:cNvSpPr>
          <p:nvPr/>
        </p:nvSpPr>
        <p:spPr bwMode="auto">
          <a:xfrm flipH="1">
            <a:off x="1103313" y="2773363"/>
            <a:ext cx="41275" cy="1587"/>
          </a:xfrm>
          <a:prstGeom prst="line">
            <a:avLst/>
          </a:prstGeom>
          <a:noFill/>
          <a:ln w="12">
            <a:solidFill>
              <a:srgbClr val="16161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777" name="Line 472"/>
          <p:cNvSpPr>
            <a:spLocks noChangeShapeType="1"/>
          </p:cNvSpPr>
          <p:nvPr/>
        </p:nvSpPr>
        <p:spPr bwMode="auto">
          <a:xfrm flipH="1">
            <a:off x="1103313" y="2725738"/>
            <a:ext cx="41275" cy="1587"/>
          </a:xfrm>
          <a:prstGeom prst="line">
            <a:avLst/>
          </a:prstGeom>
          <a:noFill/>
          <a:ln w="12">
            <a:solidFill>
              <a:srgbClr val="16161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778" name="Line 473"/>
          <p:cNvSpPr>
            <a:spLocks noChangeShapeType="1"/>
          </p:cNvSpPr>
          <p:nvPr/>
        </p:nvSpPr>
        <p:spPr bwMode="auto">
          <a:xfrm flipH="1">
            <a:off x="1103313" y="2678113"/>
            <a:ext cx="41275" cy="0"/>
          </a:xfrm>
          <a:prstGeom prst="line">
            <a:avLst/>
          </a:prstGeom>
          <a:noFill/>
          <a:ln w="12">
            <a:solidFill>
              <a:srgbClr val="16161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779" name="Line 474"/>
          <p:cNvSpPr>
            <a:spLocks noChangeShapeType="1"/>
          </p:cNvSpPr>
          <p:nvPr/>
        </p:nvSpPr>
        <p:spPr bwMode="auto">
          <a:xfrm flipH="1">
            <a:off x="1103313" y="2630488"/>
            <a:ext cx="80962" cy="0"/>
          </a:xfrm>
          <a:prstGeom prst="line">
            <a:avLst/>
          </a:prstGeom>
          <a:noFill/>
          <a:ln w="12">
            <a:solidFill>
              <a:srgbClr val="16161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780" name="Line 475"/>
          <p:cNvSpPr>
            <a:spLocks noChangeShapeType="1"/>
          </p:cNvSpPr>
          <p:nvPr/>
        </p:nvSpPr>
        <p:spPr bwMode="auto">
          <a:xfrm flipH="1">
            <a:off x="1103313" y="2582863"/>
            <a:ext cx="41275" cy="1587"/>
          </a:xfrm>
          <a:prstGeom prst="line">
            <a:avLst/>
          </a:prstGeom>
          <a:noFill/>
          <a:ln w="12">
            <a:solidFill>
              <a:srgbClr val="16161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781" name="Line 476"/>
          <p:cNvSpPr>
            <a:spLocks noChangeShapeType="1"/>
          </p:cNvSpPr>
          <p:nvPr/>
        </p:nvSpPr>
        <p:spPr bwMode="auto">
          <a:xfrm flipH="1">
            <a:off x="1103313" y="2535238"/>
            <a:ext cx="41275" cy="1587"/>
          </a:xfrm>
          <a:prstGeom prst="line">
            <a:avLst/>
          </a:prstGeom>
          <a:noFill/>
          <a:ln w="12">
            <a:solidFill>
              <a:srgbClr val="16161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782" name="Line 477"/>
          <p:cNvSpPr>
            <a:spLocks noChangeShapeType="1"/>
          </p:cNvSpPr>
          <p:nvPr/>
        </p:nvSpPr>
        <p:spPr bwMode="auto">
          <a:xfrm flipH="1">
            <a:off x="1103313" y="2487613"/>
            <a:ext cx="41275" cy="0"/>
          </a:xfrm>
          <a:prstGeom prst="line">
            <a:avLst/>
          </a:prstGeom>
          <a:noFill/>
          <a:ln w="12">
            <a:solidFill>
              <a:srgbClr val="16161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783" name="Line 478"/>
          <p:cNvSpPr>
            <a:spLocks noChangeShapeType="1"/>
          </p:cNvSpPr>
          <p:nvPr/>
        </p:nvSpPr>
        <p:spPr bwMode="auto">
          <a:xfrm flipH="1">
            <a:off x="1103313" y="2439988"/>
            <a:ext cx="41275" cy="0"/>
          </a:xfrm>
          <a:prstGeom prst="line">
            <a:avLst/>
          </a:prstGeom>
          <a:noFill/>
          <a:ln w="12">
            <a:solidFill>
              <a:srgbClr val="16161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784" name="Line 479"/>
          <p:cNvSpPr>
            <a:spLocks noChangeShapeType="1"/>
          </p:cNvSpPr>
          <p:nvPr/>
        </p:nvSpPr>
        <p:spPr bwMode="auto">
          <a:xfrm flipH="1">
            <a:off x="1103313" y="2392363"/>
            <a:ext cx="80962" cy="0"/>
          </a:xfrm>
          <a:prstGeom prst="line">
            <a:avLst/>
          </a:prstGeom>
          <a:noFill/>
          <a:ln w="12">
            <a:solidFill>
              <a:srgbClr val="16161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785" name="Line 480"/>
          <p:cNvSpPr>
            <a:spLocks noChangeShapeType="1"/>
          </p:cNvSpPr>
          <p:nvPr/>
        </p:nvSpPr>
        <p:spPr bwMode="auto">
          <a:xfrm flipH="1">
            <a:off x="1103313" y="2343150"/>
            <a:ext cx="41275" cy="1588"/>
          </a:xfrm>
          <a:prstGeom prst="line">
            <a:avLst/>
          </a:prstGeom>
          <a:noFill/>
          <a:ln w="12">
            <a:solidFill>
              <a:srgbClr val="16161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786" name="Line 481"/>
          <p:cNvSpPr>
            <a:spLocks noChangeShapeType="1"/>
          </p:cNvSpPr>
          <p:nvPr/>
        </p:nvSpPr>
        <p:spPr bwMode="auto">
          <a:xfrm flipH="1">
            <a:off x="1103313" y="2297113"/>
            <a:ext cx="41275" cy="1587"/>
          </a:xfrm>
          <a:prstGeom prst="line">
            <a:avLst/>
          </a:prstGeom>
          <a:noFill/>
          <a:ln w="12">
            <a:solidFill>
              <a:srgbClr val="16161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787" name="Line 482"/>
          <p:cNvSpPr>
            <a:spLocks noChangeShapeType="1"/>
          </p:cNvSpPr>
          <p:nvPr/>
        </p:nvSpPr>
        <p:spPr bwMode="auto">
          <a:xfrm flipH="1">
            <a:off x="1103313" y="2251075"/>
            <a:ext cx="41275" cy="1588"/>
          </a:xfrm>
          <a:prstGeom prst="line">
            <a:avLst/>
          </a:prstGeom>
          <a:noFill/>
          <a:ln w="12">
            <a:solidFill>
              <a:srgbClr val="16161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788" name="Line 483"/>
          <p:cNvSpPr>
            <a:spLocks noChangeShapeType="1"/>
          </p:cNvSpPr>
          <p:nvPr/>
        </p:nvSpPr>
        <p:spPr bwMode="auto">
          <a:xfrm flipH="1">
            <a:off x="1103313" y="2203450"/>
            <a:ext cx="41275" cy="1588"/>
          </a:xfrm>
          <a:prstGeom prst="line">
            <a:avLst/>
          </a:prstGeom>
          <a:noFill/>
          <a:ln w="12">
            <a:solidFill>
              <a:srgbClr val="16161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789" name="Line 484"/>
          <p:cNvSpPr>
            <a:spLocks noChangeShapeType="1"/>
          </p:cNvSpPr>
          <p:nvPr/>
        </p:nvSpPr>
        <p:spPr bwMode="auto">
          <a:xfrm flipH="1">
            <a:off x="1103313" y="2155825"/>
            <a:ext cx="80962" cy="1588"/>
          </a:xfrm>
          <a:prstGeom prst="line">
            <a:avLst/>
          </a:prstGeom>
          <a:noFill/>
          <a:ln w="12">
            <a:solidFill>
              <a:srgbClr val="16161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790" name="Line 485"/>
          <p:cNvSpPr>
            <a:spLocks noChangeShapeType="1"/>
          </p:cNvSpPr>
          <p:nvPr/>
        </p:nvSpPr>
        <p:spPr bwMode="auto">
          <a:xfrm flipH="1">
            <a:off x="1103313" y="2108200"/>
            <a:ext cx="41275" cy="0"/>
          </a:xfrm>
          <a:prstGeom prst="line">
            <a:avLst/>
          </a:prstGeom>
          <a:noFill/>
          <a:ln w="12">
            <a:solidFill>
              <a:srgbClr val="16161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791" name="Line 486"/>
          <p:cNvSpPr>
            <a:spLocks noChangeShapeType="1"/>
          </p:cNvSpPr>
          <p:nvPr/>
        </p:nvSpPr>
        <p:spPr bwMode="auto">
          <a:xfrm flipH="1">
            <a:off x="1103313" y="2060575"/>
            <a:ext cx="41275" cy="0"/>
          </a:xfrm>
          <a:prstGeom prst="line">
            <a:avLst/>
          </a:prstGeom>
          <a:noFill/>
          <a:ln w="12">
            <a:solidFill>
              <a:srgbClr val="16161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792" name="Line 487"/>
          <p:cNvSpPr>
            <a:spLocks noChangeShapeType="1"/>
          </p:cNvSpPr>
          <p:nvPr/>
        </p:nvSpPr>
        <p:spPr bwMode="auto">
          <a:xfrm flipH="1">
            <a:off x="1103313" y="2012950"/>
            <a:ext cx="41275" cy="1588"/>
          </a:xfrm>
          <a:prstGeom prst="line">
            <a:avLst/>
          </a:prstGeom>
          <a:noFill/>
          <a:ln w="12">
            <a:solidFill>
              <a:srgbClr val="16161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793" name="Line 488"/>
          <p:cNvSpPr>
            <a:spLocks noChangeShapeType="1"/>
          </p:cNvSpPr>
          <p:nvPr/>
        </p:nvSpPr>
        <p:spPr bwMode="auto">
          <a:xfrm flipH="1">
            <a:off x="1103313" y="1965325"/>
            <a:ext cx="41275" cy="0"/>
          </a:xfrm>
          <a:prstGeom prst="line">
            <a:avLst/>
          </a:prstGeom>
          <a:noFill/>
          <a:ln w="12">
            <a:solidFill>
              <a:srgbClr val="16161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794" name="Line 489"/>
          <p:cNvSpPr>
            <a:spLocks noChangeShapeType="1"/>
          </p:cNvSpPr>
          <p:nvPr/>
        </p:nvSpPr>
        <p:spPr bwMode="auto">
          <a:xfrm flipH="1">
            <a:off x="1103313" y="1917700"/>
            <a:ext cx="80962" cy="1588"/>
          </a:xfrm>
          <a:prstGeom prst="line">
            <a:avLst/>
          </a:prstGeom>
          <a:noFill/>
          <a:ln w="12">
            <a:solidFill>
              <a:srgbClr val="16161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795" name="Line 490"/>
          <p:cNvSpPr>
            <a:spLocks noChangeShapeType="1"/>
          </p:cNvSpPr>
          <p:nvPr/>
        </p:nvSpPr>
        <p:spPr bwMode="auto">
          <a:xfrm flipH="1">
            <a:off x="1103313" y="3821113"/>
            <a:ext cx="80962" cy="1587"/>
          </a:xfrm>
          <a:prstGeom prst="line">
            <a:avLst/>
          </a:prstGeom>
          <a:noFill/>
          <a:ln w="12">
            <a:solidFill>
              <a:srgbClr val="16161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796" name="Line 495"/>
          <p:cNvSpPr>
            <a:spLocks noChangeShapeType="1"/>
          </p:cNvSpPr>
          <p:nvPr/>
        </p:nvSpPr>
        <p:spPr bwMode="auto">
          <a:xfrm>
            <a:off x="1296988" y="3778250"/>
            <a:ext cx="1587" cy="41275"/>
          </a:xfrm>
          <a:prstGeom prst="line">
            <a:avLst/>
          </a:prstGeom>
          <a:noFill/>
          <a:ln w="12">
            <a:solidFill>
              <a:srgbClr val="16161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797" name="Line 496"/>
          <p:cNvSpPr>
            <a:spLocks noChangeShapeType="1"/>
          </p:cNvSpPr>
          <p:nvPr/>
        </p:nvSpPr>
        <p:spPr bwMode="auto">
          <a:xfrm>
            <a:off x="1490663" y="3778250"/>
            <a:ext cx="0" cy="41275"/>
          </a:xfrm>
          <a:prstGeom prst="line">
            <a:avLst/>
          </a:prstGeom>
          <a:noFill/>
          <a:ln w="12">
            <a:solidFill>
              <a:srgbClr val="16161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798" name="Line 497"/>
          <p:cNvSpPr>
            <a:spLocks noChangeShapeType="1"/>
          </p:cNvSpPr>
          <p:nvPr/>
        </p:nvSpPr>
        <p:spPr bwMode="auto">
          <a:xfrm>
            <a:off x="1684338" y="3778250"/>
            <a:ext cx="1587" cy="41275"/>
          </a:xfrm>
          <a:prstGeom prst="line">
            <a:avLst/>
          </a:prstGeom>
          <a:noFill/>
          <a:ln w="12">
            <a:solidFill>
              <a:srgbClr val="16161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799" name="Line 498"/>
          <p:cNvSpPr>
            <a:spLocks noChangeShapeType="1"/>
          </p:cNvSpPr>
          <p:nvPr/>
        </p:nvSpPr>
        <p:spPr bwMode="auto">
          <a:xfrm>
            <a:off x="1876425" y="3778250"/>
            <a:ext cx="1588" cy="41275"/>
          </a:xfrm>
          <a:prstGeom prst="line">
            <a:avLst/>
          </a:prstGeom>
          <a:noFill/>
          <a:ln w="12">
            <a:solidFill>
              <a:srgbClr val="16161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800" name="Line 499"/>
          <p:cNvSpPr>
            <a:spLocks noChangeShapeType="1"/>
          </p:cNvSpPr>
          <p:nvPr/>
        </p:nvSpPr>
        <p:spPr bwMode="auto">
          <a:xfrm>
            <a:off x="2070100" y="3738563"/>
            <a:ext cx="0" cy="80962"/>
          </a:xfrm>
          <a:prstGeom prst="line">
            <a:avLst/>
          </a:prstGeom>
          <a:noFill/>
          <a:ln w="12">
            <a:solidFill>
              <a:srgbClr val="16161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801" name="Line 500"/>
          <p:cNvSpPr>
            <a:spLocks noChangeShapeType="1"/>
          </p:cNvSpPr>
          <p:nvPr/>
        </p:nvSpPr>
        <p:spPr bwMode="auto">
          <a:xfrm>
            <a:off x="2262188" y="3778250"/>
            <a:ext cx="1587" cy="41275"/>
          </a:xfrm>
          <a:prstGeom prst="line">
            <a:avLst/>
          </a:prstGeom>
          <a:noFill/>
          <a:ln w="12">
            <a:solidFill>
              <a:srgbClr val="16161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802" name="Line 501"/>
          <p:cNvSpPr>
            <a:spLocks noChangeShapeType="1"/>
          </p:cNvSpPr>
          <p:nvPr/>
        </p:nvSpPr>
        <p:spPr bwMode="auto">
          <a:xfrm>
            <a:off x="2455863" y="3778250"/>
            <a:ext cx="0" cy="41275"/>
          </a:xfrm>
          <a:prstGeom prst="line">
            <a:avLst/>
          </a:prstGeom>
          <a:noFill/>
          <a:ln w="12">
            <a:solidFill>
              <a:srgbClr val="16161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803" name="Line 502"/>
          <p:cNvSpPr>
            <a:spLocks noChangeShapeType="1"/>
          </p:cNvSpPr>
          <p:nvPr/>
        </p:nvSpPr>
        <p:spPr bwMode="auto">
          <a:xfrm>
            <a:off x="2649538" y="3778250"/>
            <a:ext cx="0" cy="41275"/>
          </a:xfrm>
          <a:prstGeom prst="line">
            <a:avLst/>
          </a:prstGeom>
          <a:noFill/>
          <a:ln w="12">
            <a:solidFill>
              <a:srgbClr val="16161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804" name="Line 503"/>
          <p:cNvSpPr>
            <a:spLocks noChangeShapeType="1"/>
          </p:cNvSpPr>
          <p:nvPr/>
        </p:nvSpPr>
        <p:spPr bwMode="auto">
          <a:xfrm>
            <a:off x="2841625" y="3778250"/>
            <a:ext cx="0" cy="41275"/>
          </a:xfrm>
          <a:prstGeom prst="line">
            <a:avLst/>
          </a:prstGeom>
          <a:noFill/>
          <a:ln w="12">
            <a:solidFill>
              <a:srgbClr val="16161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805" name="Line 504"/>
          <p:cNvSpPr>
            <a:spLocks noChangeShapeType="1"/>
          </p:cNvSpPr>
          <p:nvPr/>
        </p:nvSpPr>
        <p:spPr bwMode="auto">
          <a:xfrm>
            <a:off x="3035300" y="3738563"/>
            <a:ext cx="1588" cy="80962"/>
          </a:xfrm>
          <a:prstGeom prst="line">
            <a:avLst/>
          </a:prstGeom>
          <a:noFill/>
          <a:ln w="12">
            <a:solidFill>
              <a:srgbClr val="16161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806" name="Line 505"/>
          <p:cNvSpPr>
            <a:spLocks noChangeShapeType="1"/>
          </p:cNvSpPr>
          <p:nvPr/>
        </p:nvSpPr>
        <p:spPr bwMode="auto">
          <a:xfrm>
            <a:off x="3228975" y="3778250"/>
            <a:ext cx="0" cy="41275"/>
          </a:xfrm>
          <a:prstGeom prst="line">
            <a:avLst/>
          </a:prstGeom>
          <a:noFill/>
          <a:ln w="12">
            <a:solidFill>
              <a:srgbClr val="16161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807" name="Line 506"/>
          <p:cNvSpPr>
            <a:spLocks noChangeShapeType="1"/>
          </p:cNvSpPr>
          <p:nvPr/>
        </p:nvSpPr>
        <p:spPr bwMode="auto">
          <a:xfrm>
            <a:off x="3422650" y="3778250"/>
            <a:ext cx="0" cy="41275"/>
          </a:xfrm>
          <a:prstGeom prst="line">
            <a:avLst/>
          </a:prstGeom>
          <a:noFill/>
          <a:ln w="12">
            <a:solidFill>
              <a:srgbClr val="16161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808" name="Line 507"/>
          <p:cNvSpPr>
            <a:spLocks noChangeShapeType="1"/>
          </p:cNvSpPr>
          <p:nvPr/>
        </p:nvSpPr>
        <p:spPr bwMode="auto">
          <a:xfrm>
            <a:off x="3614738" y="3778250"/>
            <a:ext cx="0" cy="41275"/>
          </a:xfrm>
          <a:prstGeom prst="line">
            <a:avLst/>
          </a:prstGeom>
          <a:noFill/>
          <a:ln w="12">
            <a:solidFill>
              <a:srgbClr val="16161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809" name="Line 508"/>
          <p:cNvSpPr>
            <a:spLocks noChangeShapeType="1"/>
          </p:cNvSpPr>
          <p:nvPr/>
        </p:nvSpPr>
        <p:spPr bwMode="auto">
          <a:xfrm>
            <a:off x="3806825" y="3778250"/>
            <a:ext cx="1588" cy="41275"/>
          </a:xfrm>
          <a:prstGeom prst="line">
            <a:avLst/>
          </a:prstGeom>
          <a:noFill/>
          <a:ln w="12">
            <a:solidFill>
              <a:srgbClr val="16161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810" name="Line 516"/>
          <p:cNvSpPr>
            <a:spLocks noChangeShapeType="1"/>
          </p:cNvSpPr>
          <p:nvPr/>
        </p:nvSpPr>
        <p:spPr bwMode="auto">
          <a:xfrm>
            <a:off x="3919538" y="3821113"/>
            <a:ext cx="79375" cy="1587"/>
          </a:xfrm>
          <a:prstGeom prst="line">
            <a:avLst/>
          </a:prstGeom>
          <a:noFill/>
          <a:ln w="12">
            <a:solidFill>
              <a:srgbClr val="16161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811" name="Line 517"/>
          <p:cNvSpPr>
            <a:spLocks noChangeShapeType="1"/>
          </p:cNvSpPr>
          <p:nvPr/>
        </p:nvSpPr>
        <p:spPr bwMode="auto">
          <a:xfrm>
            <a:off x="3959225" y="3775075"/>
            <a:ext cx="39688" cy="1588"/>
          </a:xfrm>
          <a:prstGeom prst="line">
            <a:avLst/>
          </a:prstGeom>
          <a:noFill/>
          <a:ln w="12">
            <a:solidFill>
              <a:srgbClr val="16161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812" name="Line 518"/>
          <p:cNvSpPr>
            <a:spLocks noChangeShapeType="1"/>
          </p:cNvSpPr>
          <p:nvPr/>
        </p:nvSpPr>
        <p:spPr bwMode="auto">
          <a:xfrm>
            <a:off x="3959225" y="3727450"/>
            <a:ext cx="39688" cy="0"/>
          </a:xfrm>
          <a:prstGeom prst="line">
            <a:avLst/>
          </a:prstGeom>
          <a:noFill/>
          <a:ln w="12">
            <a:solidFill>
              <a:srgbClr val="16161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813" name="Line 519"/>
          <p:cNvSpPr>
            <a:spLocks noChangeShapeType="1"/>
          </p:cNvSpPr>
          <p:nvPr/>
        </p:nvSpPr>
        <p:spPr bwMode="auto">
          <a:xfrm>
            <a:off x="3959225" y="3678238"/>
            <a:ext cx="39688" cy="1587"/>
          </a:xfrm>
          <a:prstGeom prst="line">
            <a:avLst/>
          </a:prstGeom>
          <a:noFill/>
          <a:ln w="12">
            <a:solidFill>
              <a:srgbClr val="16161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814" name="Line 520"/>
          <p:cNvSpPr>
            <a:spLocks noChangeShapeType="1"/>
          </p:cNvSpPr>
          <p:nvPr/>
        </p:nvSpPr>
        <p:spPr bwMode="auto">
          <a:xfrm>
            <a:off x="3959225" y="3632200"/>
            <a:ext cx="39688" cy="0"/>
          </a:xfrm>
          <a:prstGeom prst="line">
            <a:avLst/>
          </a:prstGeom>
          <a:noFill/>
          <a:ln w="12">
            <a:solidFill>
              <a:srgbClr val="16161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815" name="Line 521"/>
          <p:cNvSpPr>
            <a:spLocks noChangeShapeType="1"/>
          </p:cNvSpPr>
          <p:nvPr/>
        </p:nvSpPr>
        <p:spPr bwMode="auto">
          <a:xfrm>
            <a:off x="3919538" y="3582988"/>
            <a:ext cx="79375" cy="1587"/>
          </a:xfrm>
          <a:prstGeom prst="line">
            <a:avLst/>
          </a:prstGeom>
          <a:noFill/>
          <a:ln w="12">
            <a:solidFill>
              <a:srgbClr val="16161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816" name="Line 522"/>
          <p:cNvSpPr>
            <a:spLocks noChangeShapeType="1"/>
          </p:cNvSpPr>
          <p:nvPr/>
        </p:nvSpPr>
        <p:spPr bwMode="auto">
          <a:xfrm>
            <a:off x="3959225" y="3535363"/>
            <a:ext cx="39688" cy="0"/>
          </a:xfrm>
          <a:prstGeom prst="line">
            <a:avLst/>
          </a:prstGeom>
          <a:noFill/>
          <a:ln w="12">
            <a:solidFill>
              <a:srgbClr val="16161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817" name="Line 523"/>
          <p:cNvSpPr>
            <a:spLocks noChangeShapeType="1"/>
          </p:cNvSpPr>
          <p:nvPr/>
        </p:nvSpPr>
        <p:spPr bwMode="auto">
          <a:xfrm>
            <a:off x="3959225" y="3489325"/>
            <a:ext cx="39688" cy="0"/>
          </a:xfrm>
          <a:prstGeom prst="line">
            <a:avLst/>
          </a:prstGeom>
          <a:noFill/>
          <a:ln w="12">
            <a:solidFill>
              <a:srgbClr val="16161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818" name="Line 524"/>
          <p:cNvSpPr>
            <a:spLocks noChangeShapeType="1"/>
          </p:cNvSpPr>
          <p:nvPr/>
        </p:nvSpPr>
        <p:spPr bwMode="auto">
          <a:xfrm>
            <a:off x="3959225" y="3440113"/>
            <a:ext cx="39688" cy="1587"/>
          </a:xfrm>
          <a:prstGeom prst="line">
            <a:avLst/>
          </a:prstGeom>
          <a:noFill/>
          <a:ln w="12">
            <a:solidFill>
              <a:srgbClr val="16161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819" name="Line 525"/>
          <p:cNvSpPr>
            <a:spLocks noChangeShapeType="1"/>
          </p:cNvSpPr>
          <p:nvPr/>
        </p:nvSpPr>
        <p:spPr bwMode="auto">
          <a:xfrm>
            <a:off x="3959225" y="3394075"/>
            <a:ext cx="39688" cy="0"/>
          </a:xfrm>
          <a:prstGeom prst="line">
            <a:avLst/>
          </a:prstGeom>
          <a:noFill/>
          <a:ln w="12">
            <a:solidFill>
              <a:srgbClr val="16161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820" name="Line 526"/>
          <p:cNvSpPr>
            <a:spLocks noChangeShapeType="1"/>
          </p:cNvSpPr>
          <p:nvPr/>
        </p:nvSpPr>
        <p:spPr bwMode="auto">
          <a:xfrm>
            <a:off x="3919538" y="3344863"/>
            <a:ext cx="79375" cy="1587"/>
          </a:xfrm>
          <a:prstGeom prst="line">
            <a:avLst/>
          </a:prstGeom>
          <a:noFill/>
          <a:ln w="12">
            <a:solidFill>
              <a:srgbClr val="16161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821" name="Line 527"/>
          <p:cNvSpPr>
            <a:spLocks noChangeShapeType="1"/>
          </p:cNvSpPr>
          <p:nvPr/>
        </p:nvSpPr>
        <p:spPr bwMode="auto">
          <a:xfrm>
            <a:off x="3959225" y="3297238"/>
            <a:ext cx="39688" cy="0"/>
          </a:xfrm>
          <a:prstGeom prst="line">
            <a:avLst/>
          </a:prstGeom>
          <a:noFill/>
          <a:ln w="12">
            <a:solidFill>
              <a:srgbClr val="16161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822" name="Line 528"/>
          <p:cNvSpPr>
            <a:spLocks noChangeShapeType="1"/>
          </p:cNvSpPr>
          <p:nvPr/>
        </p:nvSpPr>
        <p:spPr bwMode="auto">
          <a:xfrm>
            <a:off x="3959225" y="3251200"/>
            <a:ext cx="39688" cy="0"/>
          </a:xfrm>
          <a:prstGeom prst="line">
            <a:avLst/>
          </a:prstGeom>
          <a:noFill/>
          <a:ln w="12">
            <a:solidFill>
              <a:srgbClr val="16161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823" name="Line 529"/>
          <p:cNvSpPr>
            <a:spLocks noChangeShapeType="1"/>
          </p:cNvSpPr>
          <p:nvPr/>
        </p:nvSpPr>
        <p:spPr bwMode="auto">
          <a:xfrm>
            <a:off x="3959225" y="3201988"/>
            <a:ext cx="39688" cy="1587"/>
          </a:xfrm>
          <a:prstGeom prst="line">
            <a:avLst/>
          </a:prstGeom>
          <a:noFill/>
          <a:ln w="12">
            <a:solidFill>
              <a:srgbClr val="16161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824" name="Line 530"/>
          <p:cNvSpPr>
            <a:spLocks noChangeShapeType="1"/>
          </p:cNvSpPr>
          <p:nvPr/>
        </p:nvSpPr>
        <p:spPr bwMode="auto">
          <a:xfrm>
            <a:off x="3959225" y="3154363"/>
            <a:ext cx="39688" cy="1587"/>
          </a:xfrm>
          <a:prstGeom prst="line">
            <a:avLst/>
          </a:prstGeom>
          <a:noFill/>
          <a:ln w="12">
            <a:solidFill>
              <a:srgbClr val="16161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825" name="Line 531"/>
          <p:cNvSpPr>
            <a:spLocks noChangeShapeType="1"/>
          </p:cNvSpPr>
          <p:nvPr/>
        </p:nvSpPr>
        <p:spPr bwMode="auto">
          <a:xfrm>
            <a:off x="3919538" y="3106738"/>
            <a:ext cx="79375" cy="1587"/>
          </a:xfrm>
          <a:prstGeom prst="line">
            <a:avLst/>
          </a:prstGeom>
          <a:noFill/>
          <a:ln w="12">
            <a:solidFill>
              <a:srgbClr val="16161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826" name="Line 532"/>
          <p:cNvSpPr>
            <a:spLocks noChangeShapeType="1"/>
          </p:cNvSpPr>
          <p:nvPr/>
        </p:nvSpPr>
        <p:spPr bwMode="auto">
          <a:xfrm>
            <a:off x="3959225" y="3059113"/>
            <a:ext cx="39688" cy="0"/>
          </a:xfrm>
          <a:prstGeom prst="line">
            <a:avLst/>
          </a:prstGeom>
          <a:noFill/>
          <a:ln w="12">
            <a:solidFill>
              <a:srgbClr val="16161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827" name="Line 533"/>
          <p:cNvSpPr>
            <a:spLocks noChangeShapeType="1"/>
          </p:cNvSpPr>
          <p:nvPr/>
        </p:nvSpPr>
        <p:spPr bwMode="auto">
          <a:xfrm>
            <a:off x="3959225" y="3011488"/>
            <a:ext cx="39688" cy="0"/>
          </a:xfrm>
          <a:prstGeom prst="line">
            <a:avLst/>
          </a:prstGeom>
          <a:noFill/>
          <a:ln w="12">
            <a:solidFill>
              <a:srgbClr val="16161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828" name="Line 534"/>
          <p:cNvSpPr>
            <a:spLocks noChangeShapeType="1"/>
          </p:cNvSpPr>
          <p:nvPr/>
        </p:nvSpPr>
        <p:spPr bwMode="auto">
          <a:xfrm>
            <a:off x="3959225" y="2963863"/>
            <a:ext cx="39688" cy="1587"/>
          </a:xfrm>
          <a:prstGeom prst="line">
            <a:avLst/>
          </a:prstGeom>
          <a:noFill/>
          <a:ln w="12">
            <a:solidFill>
              <a:srgbClr val="16161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829" name="Line 535"/>
          <p:cNvSpPr>
            <a:spLocks noChangeShapeType="1"/>
          </p:cNvSpPr>
          <p:nvPr/>
        </p:nvSpPr>
        <p:spPr bwMode="auto">
          <a:xfrm>
            <a:off x="3959225" y="2916238"/>
            <a:ext cx="39688" cy="0"/>
          </a:xfrm>
          <a:prstGeom prst="line">
            <a:avLst/>
          </a:prstGeom>
          <a:noFill/>
          <a:ln w="12">
            <a:solidFill>
              <a:srgbClr val="16161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830" name="Line 536"/>
          <p:cNvSpPr>
            <a:spLocks noChangeShapeType="1"/>
          </p:cNvSpPr>
          <p:nvPr/>
        </p:nvSpPr>
        <p:spPr bwMode="auto">
          <a:xfrm>
            <a:off x="3919538" y="2868613"/>
            <a:ext cx="79375" cy="0"/>
          </a:xfrm>
          <a:prstGeom prst="line">
            <a:avLst/>
          </a:prstGeom>
          <a:noFill/>
          <a:ln w="12">
            <a:solidFill>
              <a:srgbClr val="16161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831" name="Line 537"/>
          <p:cNvSpPr>
            <a:spLocks noChangeShapeType="1"/>
          </p:cNvSpPr>
          <p:nvPr/>
        </p:nvSpPr>
        <p:spPr bwMode="auto">
          <a:xfrm>
            <a:off x="3959225" y="2820988"/>
            <a:ext cx="39688" cy="0"/>
          </a:xfrm>
          <a:prstGeom prst="line">
            <a:avLst/>
          </a:prstGeom>
          <a:noFill/>
          <a:ln w="12">
            <a:solidFill>
              <a:srgbClr val="16161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832" name="Line 538"/>
          <p:cNvSpPr>
            <a:spLocks noChangeShapeType="1"/>
          </p:cNvSpPr>
          <p:nvPr/>
        </p:nvSpPr>
        <p:spPr bwMode="auto">
          <a:xfrm>
            <a:off x="3959225" y="2773363"/>
            <a:ext cx="39688" cy="1587"/>
          </a:xfrm>
          <a:prstGeom prst="line">
            <a:avLst/>
          </a:prstGeom>
          <a:noFill/>
          <a:ln w="12">
            <a:solidFill>
              <a:srgbClr val="16161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833" name="Line 539"/>
          <p:cNvSpPr>
            <a:spLocks noChangeShapeType="1"/>
          </p:cNvSpPr>
          <p:nvPr/>
        </p:nvSpPr>
        <p:spPr bwMode="auto">
          <a:xfrm>
            <a:off x="3959225" y="2725738"/>
            <a:ext cx="39688" cy="1587"/>
          </a:xfrm>
          <a:prstGeom prst="line">
            <a:avLst/>
          </a:prstGeom>
          <a:noFill/>
          <a:ln w="12">
            <a:solidFill>
              <a:srgbClr val="16161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834" name="Line 540"/>
          <p:cNvSpPr>
            <a:spLocks noChangeShapeType="1"/>
          </p:cNvSpPr>
          <p:nvPr/>
        </p:nvSpPr>
        <p:spPr bwMode="auto">
          <a:xfrm>
            <a:off x="3959225" y="2678113"/>
            <a:ext cx="39688" cy="0"/>
          </a:xfrm>
          <a:prstGeom prst="line">
            <a:avLst/>
          </a:prstGeom>
          <a:noFill/>
          <a:ln w="12">
            <a:solidFill>
              <a:srgbClr val="16161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835" name="Line 541"/>
          <p:cNvSpPr>
            <a:spLocks noChangeShapeType="1"/>
          </p:cNvSpPr>
          <p:nvPr/>
        </p:nvSpPr>
        <p:spPr bwMode="auto">
          <a:xfrm>
            <a:off x="3919538" y="2630488"/>
            <a:ext cx="79375" cy="0"/>
          </a:xfrm>
          <a:prstGeom prst="line">
            <a:avLst/>
          </a:prstGeom>
          <a:noFill/>
          <a:ln w="12">
            <a:solidFill>
              <a:srgbClr val="16161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836" name="Line 542"/>
          <p:cNvSpPr>
            <a:spLocks noChangeShapeType="1"/>
          </p:cNvSpPr>
          <p:nvPr/>
        </p:nvSpPr>
        <p:spPr bwMode="auto">
          <a:xfrm>
            <a:off x="3959225" y="2582863"/>
            <a:ext cx="39688" cy="1587"/>
          </a:xfrm>
          <a:prstGeom prst="line">
            <a:avLst/>
          </a:prstGeom>
          <a:noFill/>
          <a:ln w="12">
            <a:solidFill>
              <a:srgbClr val="16161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837" name="Line 543"/>
          <p:cNvSpPr>
            <a:spLocks noChangeShapeType="1"/>
          </p:cNvSpPr>
          <p:nvPr/>
        </p:nvSpPr>
        <p:spPr bwMode="auto">
          <a:xfrm>
            <a:off x="3959225" y="2535238"/>
            <a:ext cx="39688" cy="1587"/>
          </a:xfrm>
          <a:prstGeom prst="line">
            <a:avLst/>
          </a:prstGeom>
          <a:noFill/>
          <a:ln w="12">
            <a:solidFill>
              <a:srgbClr val="16161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838" name="Line 544"/>
          <p:cNvSpPr>
            <a:spLocks noChangeShapeType="1"/>
          </p:cNvSpPr>
          <p:nvPr/>
        </p:nvSpPr>
        <p:spPr bwMode="auto">
          <a:xfrm>
            <a:off x="3959225" y="2487613"/>
            <a:ext cx="39688" cy="0"/>
          </a:xfrm>
          <a:prstGeom prst="line">
            <a:avLst/>
          </a:prstGeom>
          <a:noFill/>
          <a:ln w="12">
            <a:solidFill>
              <a:srgbClr val="16161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839" name="Line 545"/>
          <p:cNvSpPr>
            <a:spLocks noChangeShapeType="1"/>
          </p:cNvSpPr>
          <p:nvPr/>
        </p:nvSpPr>
        <p:spPr bwMode="auto">
          <a:xfrm>
            <a:off x="3959225" y="2439988"/>
            <a:ext cx="39688" cy="0"/>
          </a:xfrm>
          <a:prstGeom prst="line">
            <a:avLst/>
          </a:prstGeom>
          <a:noFill/>
          <a:ln w="12">
            <a:solidFill>
              <a:srgbClr val="16161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840" name="Line 546"/>
          <p:cNvSpPr>
            <a:spLocks noChangeShapeType="1"/>
          </p:cNvSpPr>
          <p:nvPr/>
        </p:nvSpPr>
        <p:spPr bwMode="auto">
          <a:xfrm>
            <a:off x="3919538" y="2392363"/>
            <a:ext cx="79375" cy="0"/>
          </a:xfrm>
          <a:prstGeom prst="line">
            <a:avLst/>
          </a:prstGeom>
          <a:noFill/>
          <a:ln w="12">
            <a:solidFill>
              <a:srgbClr val="16161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841" name="Line 547"/>
          <p:cNvSpPr>
            <a:spLocks noChangeShapeType="1"/>
          </p:cNvSpPr>
          <p:nvPr/>
        </p:nvSpPr>
        <p:spPr bwMode="auto">
          <a:xfrm>
            <a:off x="3959225" y="2343150"/>
            <a:ext cx="39688" cy="1588"/>
          </a:xfrm>
          <a:prstGeom prst="line">
            <a:avLst/>
          </a:prstGeom>
          <a:noFill/>
          <a:ln w="12">
            <a:solidFill>
              <a:srgbClr val="16161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842" name="Line 548"/>
          <p:cNvSpPr>
            <a:spLocks noChangeShapeType="1"/>
          </p:cNvSpPr>
          <p:nvPr/>
        </p:nvSpPr>
        <p:spPr bwMode="auto">
          <a:xfrm>
            <a:off x="3959225" y="2297113"/>
            <a:ext cx="39688" cy="1587"/>
          </a:xfrm>
          <a:prstGeom prst="line">
            <a:avLst/>
          </a:prstGeom>
          <a:noFill/>
          <a:ln w="12">
            <a:solidFill>
              <a:srgbClr val="16161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843" name="Line 549"/>
          <p:cNvSpPr>
            <a:spLocks noChangeShapeType="1"/>
          </p:cNvSpPr>
          <p:nvPr/>
        </p:nvSpPr>
        <p:spPr bwMode="auto">
          <a:xfrm>
            <a:off x="3959225" y="2251075"/>
            <a:ext cx="39688" cy="1588"/>
          </a:xfrm>
          <a:prstGeom prst="line">
            <a:avLst/>
          </a:prstGeom>
          <a:noFill/>
          <a:ln w="12">
            <a:solidFill>
              <a:srgbClr val="16161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844" name="Line 550"/>
          <p:cNvSpPr>
            <a:spLocks noChangeShapeType="1"/>
          </p:cNvSpPr>
          <p:nvPr/>
        </p:nvSpPr>
        <p:spPr bwMode="auto">
          <a:xfrm>
            <a:off x="3959225" y="2203450"/>
            <a:ext cx="39688" cy="1588"/>
          </a:xfrm>
          <a:prstGeom prst="line">
            <a:avLst/>
          </a:prstGeom>
          <a:noFill/>
          <a:ln w="12">
            <a:solidFill>
              <a:srgbClr val="16161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845" name="Line 551"/>
          <p:cNvSpPr>
            <a:spLocks noChangeShapeType="1"/>
          </p:cNvSpPr>
          <p:nvPr/>
        </p:nvSpPr>
        <p:spPr bwMode="auto">
          <a:xfrm>
            <a:off x="3919538" y="2155825"/>
            <a:ext cx="79375" cy="1588"/>
          </a:xfrm>
          <a:prstGeom prst="line">
            <a:avLst/>
          </a:prstGeom>
          <a:noFill/>
          <a:ln w="12">
            <a:solidFill>
              <a:srgbClr val="16161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846" name="Line 552"/>
          <p:cNvSpPr>
            <a:spLocks noChangeShapeType="1"/>
          </p:cNvSpPr>
          <p:nvPr/>
        </p:nvSpPr>
        <p:spPr bwMode="auto">
          <a:xfrm>
            <a:off x="3959225" y="2108200"/>
            <a:ext cx="39688" cy="0"/>
          </a:xfrm>
          <a:prstGeom prst="line">
            <a:avLst/>
          </a:prstGeom>
          <a:noFill/>
          <a:ln w="12">
            <a:solidFill>
              <a:srgbClr val="16161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847" name="Line 553"/>
          <p:cNvSpPr>
            <a:spLocks noChangeShapeType="1"/>
          </p:cNvSpPr>
          <p:nvPr/>
        </p:nvSpPr>
        <p:spPr bwMode="auto">
          <a:xfrm>
            <a:off x="3959225" y="2060575"/>
            <a:ext cx="39688" cy="0"/>
          </a:xfrm>
          <a:prstGeom prst="line">
            <a:avLst/>
          </a:prstGeom>
          <a:noFill/>
          <a:ln w="12">
            <a:solidFill>
              <a:srgbClr val="16161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848" name="Line 554"/>
          <p:cNvSpPr>
            <a:spLocks noChangeShapeType="1"/>
          </p:cNvSpPr>
          <p:nvPr/>
        </p:nvSpPr>
        <p:spPr bwMode="auto">
          <a:xfrm>
            <a:off x="3959225" y="2012950"/>
            <a:ext cx="39688" cy="1588"/>
          </a:xfrm>
          <a:prstGeom prst="line">
            <a:avLst/>
          </a:prstGeom>
          <a:noFill/>
          <a:ln w="12">
            <a:solidFill>
              <a:srgbClr val="16161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849" name="Line 555"/>
          <p:cNvSpPr>
            <a:spLocks noChangeShapeType="1"/>
          </p:cNvSpPr>
          <p:nvPr/>
        </p:nvSpPr>
        <p:spPr bwMode="auto">
          <a:xfrm>
            <a:off x="3959225" y="1965325"/>
            <a:ext cx="39688" cy="0"/>
          </a:xfrm>
          <a:prstGeom prst="line">
            <a:avLst/>
          </a:prstGeom>
          <a:noFill/>
          <a:ln w="12">
            <a:solidFill>
              <a:srgbClr val="16161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850" name="Line 557"/>
          <p:cNvSpPr>
            <a:spLocks noChangeShapeType="1"/>
          </p:cNvSpPr>
          <p:nvPr/>
        </p:nvSpPr>
        <p:spPr bwMode="auto">
          <a:xfrm>
            <a:off x="3919538" y="3821113"/>
            <a:ext cx="79375" cy="1587"/>
          </a:xfrm>
          <a:prstGeom prst="line">
            <a:avLst/>
          </a:prstGeom>
          <a:noFill/>
          <a:ln w="12">
            <a:solidFill>
              <a:srgbClr val="16161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851" name="Line 562"/>
          <p:cNvSpPr>
            <a:spLocks noChangeShapeType="1"/>
          </p:cNvSpPr>
          <p:nvPr/>
        </p:nvSpPr>
        <p:spPr bwMode="auto">
          <a:xfrm flipV="1">
            <a:off x="1103313" y="1917700"/>
            <a:ext cx="1587" cy="80963"/>
          </a:xfrm>
          <a:prstGeom prst="line">
            <a:avLst/>
          </a:prstGeom>
          <a:noFill/>
          <a:ln w="12">
            <a:solidFill>
              <a:srgbClr val="16161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852" name="Line 563"/>
          <p:cNvSpPr>
            <a:spLocks noChangeShapeType="1"/>
          </p:cNvSpPr>
          <p:nvPr/>
        </p:nvSpPr>
        <p:spPr bwMode="auto">
          <a:xfrm flipV="1">
            <a:off x="1296988" y="1917700"/>
            <a:ext cx="1587" cy="41275"/>
          </a:xfrm>
          <a:prstGeom prst="line">
            <a:avLst/>
          </a:prstGeom>
          <a:noFill/>
          <a:ln w="12">
            <a:solidFill>
              <a:srgbClr val="16161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853" name="Line 564"/>
          <p:cNvSpPr>
            <a:spLocks noChangeShapeType="1"/>
          </p:cNvSpPr>
          <p:nvPr/>
        </p:nvSpPr>
        <p:spPr bwMode="auto">
          <a:xfrm flipV="1">
            <a:off x="1490663" y="1917700"/>
            <a:ext cx="0" cy="41275"/>
          </a:xfrm>
          <a:prstGeom prst="line">
            <a:avLst/>
          </a:prstGeom>
          <a:noFill/>
          <a:ln w="12">
            <a:solidFill>
              <a:srgbClr val="16161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854" name="Line 565"/>
          <p:cNvSpPr>
            <a:spLocks noChangeShapeType="1"/>
          </p:cNvSpPr>
          <p:nvPr/>
        </p:nvSpPr>
        <p:spPr bwMode="auto">
          <a:xfrm flipV="1">
            <a:off x="1684338" y="1917700"/>
            <a:ext cx="1587" cy="41275"/>
          </a:xfrm>
          <a:prstGeom prst="line">
            <a:avLst/>
          </a:prstGeom>
          <a:noFill/>
          <a:ln w="12">
            <a:solidFill>
              <a:srgbClr val="16161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855" name="Line 566"/>
          <p:cNvSpPr>
            <a:spLocks noChangeShapeType="1"/>
          </p:cNvSpPr>
          <p:nvPr/>
        </p:nvSpPr>
        <p:spPr bwMode="auto">
          <a:xfrm flipV="1">
            <a:off x="1876425" y="1917700"/>
            <a:ext cx="1588" cy="41275"/>
          </a:xfrm>
          <a:prstGeom prst="line">
            <a:avLst/>
          </a:prstGeom>
          <a:noFill/>
          <a:ln w="12">
            <a:solidFill>
              <a:srgbClr val="16161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856" name="Line 567"/>
          <p:cNvSpPr>
            <a:spLocks noChangeShapeType="1"/>
          </p:cNvSpPr>
          <p:nvPr/>
        </p:nvSpPr>
        <p:spPr bwMode="auto">
          <a:xfrm flipV="1">
            <a:off x="2070100" y="1917700"/>
            <a:ext cx="0" cy="80963"/>
          </a:xfrm>
          <a:prstGeom prst="line">
            <a:avLst/>
          </a:prstGeom>
          <a:noFill/>
          <a:ln w="12">
            <a:solidFill>
              <a:srgbClr val="16161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857" name="Line 568"/>
          <p:cNvSpPr>
            <a:spLocks noChangeShapeType="1"/>
          </p:cNvSpPr>
          <p:nvPr/>
        </p:nvSpPr>
        <p:spPr bwMode="auto">
          <a:xfrm flipV="1">
            <a:off x="2262188" y="1917700"/>
            <a:ext cx="1587" cy="41275"/>
          </a:xfrm>
          <a:prstGeom prst="line">
            <a:avLst/>
          </a:prstGeom>
          <a:noFill/>
          <a:ln w="12">
            <a:solidFill>
              <a:srgbClr val="16161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858" name="Line 569"/>
          <p:cNvSpPr>
            <a:spLocks noChangeShapeType="1"/>
          </p:cNvSpPr>
          <p:nvPr/>
        </p:nvSpPr>
        <p:spPr bwMode="auto">
          <a:xfrm flipV="1">
            <a:off x="2455863" y="1917700"/>
            <a:ext cx="0" cy="41275"/>
          </a:xfrm>
          <a:prstGeom prst="line">
            <a:avLst/>
          </a:prstGeom>
          <a:noFill/>
          <a:ln w="12">
            <a:solidFill>
              <a:srgbClr val="16161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859" name="Line 570"/>
          <p:cNvSpPr>
            <a:spLocks noChangeShapeType="1"/>
          </p:cNvSpPr>
          <p:nvPr/>
        </p:nvSpPr>
        <p:spPr bwMode="auto">
          <a:xfrm flipV="1">
            <a:off x="2649538" y="1917700"/>
            <a:ext cx="0" cy="41275"/>
          </a:xfrm>
          <a:prstGeom prst="line">
            <a:avLst/>
          </a:prstGeom>
          <a:noFill/>
          <a:ln w="12">
            <a:solidFill>
              <a:srgbClr val="16161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860" name="Line 571"/>
          <p:cNvSpPr>
            <a:spLocks noChangeShapeType="1"/>
          </p:cNvSpPr>
          <p:nvPr/>
        </p:nvSpPr>
        <p:spPr bwMode="auto">
          <a:xfrm flipV="1">
            <a:off x="2841625" y="1917700"/>
            <a:ext cx="0" cy="41275"/>
          </a:xfrm>
          <a:prstGeom prst="line">
            <a:avLst/>
          </a:prstGeom>
          <a:noFill/>
          <a:ln w="12">
            <a:solidFill>
              <a:srgbClr val="16161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861" name="Line 572"/>
          <p:cNvSpPr>
            <a:spLocks noChangeShapeType="1"/>
          </p:cNvSpPr>
          <p:nvPr/>
        </p:nvSpPr>
        <p:spPr bwMode="auto">
          <a:xfrm flipV="1">
            <a:off x="3035300" y="1917700"/>
            <a:ext cx="1588" cy="80963"/>
          </a:xfrm>
          <a:prstGeom prst="line">
            <a:avLst/>
          </a:prstGeom>
          <a:noFill/>
          <a:ln w="12">
            <a:solidFill>
              <a:srgbClr val="16161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862" name="Line 573"/>
          <p:cNvSpPr>
            <a:spLocks noChangeShapeType="1"/>
          </p:cNvSpPr>
          <p:nvPr/>
        </p:nvSpPr>
        <p:spPr bwMode="auto">
          <a:xfrm flipV="1">
            <a:off x="3228975" y="1917700"/>
            <a:ext cx="0" cy="41275"/>
          </a:xfrm>
          <a:prstGeom prst="line">
            <a:avLst/>
          </a:prstGeom>
          <a:noFill/>
          <a:ln w="12">
            <a:solidFill>
              <a:srgbClr val="16161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863" name="Line 574"/>
          <p:cNvSpPr>
            <a:spLocks noChangeShapeType="1"/>
          </p:cNvSpPr>
          <p:nvPr/>
        </p:nvSpPr>
        <p:spPr bwMode="auto">
          <a:xfrm flipV="1">
            <a:off x="3422650" y="1917700"/>
            <a:ext cx="0" cy="41275"/>
          </a:xfrm>
          <a:prstGeom prst="line">
            <a:avLst/>
          </a:prstGeom>
          <a:noFill/>
          <a:ln w="12">
            <a:solidFill>
              <a:srgbClr val="16161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864" name="Line 575"/>
          <p:cNvSpPr>
            <a:spLocks noChangeShapeType="1"/>
          </p:cNvSpPr>
          <p:nvPr/>
        </p:nvSpPr>
        <p:spPr bwMode="auto">
          <a:xfrm flipV="1">
            <a:off x="3614738" y="1917700"/>
            <a:ext cx="0" cy="41275"/>
          </a:xfrm>
          <a:prstGeom prst="line">
            <a:avLst/>
          </a:prstGeom>
          <a:noFill/>
          <a:ln w="12">
            <a:solidFill>
              <a:srgbClr val="16161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865" name="Line 576"/>
          <p:cNvSpPr>
            <a:spLocks noChangeShapeType="1"/>
          </p:cNvSpPr>
          <p:nvPr/>
        </p:nvSpPr>
        <p:spPr bwMode="auto">
          <a:xfrm flipV="1">
            <a:off x="3806825" y="1917700"/>
            <a:ext cx="1588" cy="41275"/>
          </a:xfrm>
          <a:prstGeom prst="line">
            <a:avLst/>
          </a:prstGeom>
          <a:noFill/>
          <a:ln w="12">
            <a:solidFill>
              <a:srgbClr val="16161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87866" name="Group 1170"/>
          <p:cNvGrpSpPr>
            <a:grpSpLocks/>
          </p:cNvGrpSpPr>
          <p:nvPr/>
        </p:nvGrpSpPr>
        <p:grpSpPr bwMode="auto">
          <a:xfrm>
            <a:off x="1554163" y="2286000"/>
            <a:ext cx="1803400" cy="188913"/>
            <a:chOff x="1584325" y="2317750"/>
            <a:chExt cx="3332163" cy="346076"/>
          </a:xfrm>
        </p:grpSpPr>
        <p:grpSp>
          <p:nvGrpSpPr>
            <p:cNvPr id="288008" name="Group 1158"/>
            <p:cNvGrpSpPr>
              <a:grpSpLocks/>
            </p:cNvGrpSpPr>
            <p:nvPr/>
          </p:nvGrpSpPr>
          <p:grpSpPr bwMode="auto">
            <a:xfrm>
              <a:off x="1584325" y="2540000"/>
              <a:ext cx="123826" cy="123826"/>
              <a:chOff x="1584325" y="2540000"/>
              <a:chExt cx="123826" cy="123826"/>
            </a:xfrm>
          </p:grpSpPr>
          <p:sp>
            <p:nvSpPr>
              <p:cNvPr id="288063" name="Line 584"/>
              <p:cNvSpPr>
                <a:spLocks noChangeShapeType="1"/>
              </p:cNvSpPr>
              <p:nvPr/>
            </p:nvSpPr>
            <p:spPr bwMode="auto">
              <a:xfrm flipH="1" flipV="1">
                <a:off x="1703388" y="2576513"/>
                <a:ext cx="4763" cy="23813"/>
              </a:xfrm>
              <a:prstGeom prst="line">
                <a:avLst/>
              </a:prstGeom>
              <a:noFill/>
              <a:ln w="28575">
                <a:solidFill>
                  <a:srgbClr val="D600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64" name="Line 585"/>
              <p:cNvSpPr>
                <a:spLocks noChangeShapeType="1"/>
              </p:cNvSpPr>
              <p:nvPr/>
            </p:nvSpPr>
            <p:spPr bwMode="auto">
              <a:xfrm flipH="1" flipV="1">
                <a:off x="1689100" y="2559050"/>
                <a:ext cx="14288" cy="17463"/>
              </a:xfrm>
              <a:prstGeom prst="line">
                <a:avLst/>
              </a:prstGeom>
              <a:noFill/>
              <a:ln w="28575">
                <a:solidFill>
                  <a:srgbClr val="D600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65" name="Line 586"/>
              <p:cNvSpPr>
                <a:spLocks noChangeShapeType="1"/>
              </p:cNvSpPr>
              <p:nvPr/>
            </p:nvSpPr>
            <p:spPr bwMode="auto">
              <a:xfrm flipH="1" flipV="1">
                <a:off x="1671638" y="2544763"/>
                <a:ext cx="17463" cy="14288"/>
              </a:xfrm>
              <a:prstGeom prst="line">
                <a:avLst/>
              </a:prstGeom>
              <a:noFill/>
              <a:ln w="28575">
                <a:solidFill>
                  <a:srgbClr val="D600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66" name="Line 587"/>
              <p:cNvSpPr>
                <a:spLocks noChangeShapeType="1"/>
              </p:cNvSpPr>
              <p:nvPr/>
            </p:nvSpPr>
            <p:spPr bwMode="auto">
              <a:xfrm flipH="1" flipV="1">
                <a:off x="1644650" y="2540000"/>
                <a:ext cx="26988" cy="4763"/>
              </a:xfrm>
              <a:prstGeom prst="line">
                <a:avLst/>
              </a:prstGeom>
              <a:noFill/>
              <a:ln w="28575">
                <a:solidFill>
                  <a:srgbClr val="D600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67" name="Line 588"/>
              <p:cNvSpPr>
                <a:spLocks noChangeShapeType="1"/>
              </p:cNvSpPr>
              <p:nvPr/>
            </p:nvSpPr>
            <p:spPr bwMode="auto">
              <a:xfrm flipH="1">
                <a:off x="1622425" y="2540000"/>
                <a:ext cx="22225" cy="4763"/>
              </a:xfrm>
              <a:prstGeom prst="line">
                <a:avLst/>
              </a:prstGeom>
              <a:noFill/>
              <a:ln w="28575">
                <a:solidFill>
                  <a:srgbClr val="D600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68" name="Line 589"/>
              <p:cNvSpPr>
                <a:spLocks noChangeShapeType="1"/>
              </p:cNvSpPr>
              <p:nvPr/>
            </p:nvSpPr>
            <p:spPr bwMode="auto">
              <a:xfrm flipH="1">
                <a:off x="1603375" y="2544763"/>
                <a:ext cx="19050" cy="14288"/>
              </a:xfrm>
              <a:prstGeom prst="line">
                <a:avLst/>
              </a:prstGeom>
              <a:noFill/>
              <a:ln w="28575">
                <a:solidFill>
                  <a:srgbClr val="D600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69" name="Line 590"/>
              <p:cNvSpPr>
                <a:spLocks noChangeShapeType="1"/>
              </p:cNvSpPr>
              <p:nvPr/>
            </p:nvSpPr>
            <p:spPr bwMode="auto">
              <a:xfrm flipH="1">
                <a:off x="1589088" y="2559050"/>
                <a:ext cx="14288" cy="17463"/>
              </a:xfrm>
              <a:prstGeom prst="line">
                <a:avLst/>
              </a:prstGeom>
              <a:noFill/>
              <a:ln w="28575">
                <a:solidFill>
                  <a:srgbClr val="D600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70" name="Line 591"/>
              <p:cNvSpPr>
                <a:spLocks noChangeShapeType="1"/>
              </p:cNvSpPr>
              <p:nvPr/>
            </p:nvSpPr>
            <p:spPr bwMode="auto">
              <a:xfrm flipH="1">
                <a:off x="1584325" y="2576513"/>
                <a:ext cx="4763" cy="23813"/>
              </a:xfrm>
              <a:prstGeom prst="line">
                <a:avLst/>
              </a:prstGeom>
              <a:noFill/>
              <a:ln w="28575">
                <a:solidFill>
                  <a:srgbClr val="D600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71" name="Line 592"/>
              <p:cNvSpPr>
                <a:spLocks noChangeShapeType="1"/>
              </p:cNvSpPr>
              <p:nvPr/>
            </p:nvSpPr>
            <p:spPr bwMode="auto">
              <a:xfrm>
                <a:off x="1584325" y="2600325"/>
                <a:ext cx="4763" cy="25400"/>
              </a:xfrm>
              <a:prstGeom prst="line">
                <a:avLst/>
              </a:prstGeom>
              <a:noFill/>
              <a:ln w="28575">
                <a:solidFill>
                  <a:srgbClr val="D600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72" name="Line 593"/>
              <p:cNvSpPr>
                <a:spLocks noChangeShapeType="1"/>
              </p:cNvSpPr>
              <p:nvPr/>
            </p:nvSpPr>
            <p:spPr bwMode="auto">
              <a:xfrm>
                <a:off x="1589088" y="2625725"/>
                <a:ext cx="14288" cy="19050"/>
              </a:xfrm>
              <a:prstGeom prst="line">
                <a:avLst/>
              </a:prstGeom>
              <a:noFill/>
              <a:ln w="28575">
                <a:solidFill>
                  <a:srgbClr val="D600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73" name="Line 594"/>
              <p:cNvSpPr>
                <a:spLocks noChangeShapeType="1"/>
              </p:cNvSpPr>
              <p:nvPr/>
            </p:nvSpPr>
            <p:spPr bwMode="auto">
              <a:xfrm>
                <a:off x="1603375" y="2644775"/>
                <a:ext cx="19050" cy="14288"/>
              </a:xfrm>
              <a:prstGeom prst="line">
                <a:avLst/>
              </a:prstGeom>
              <a:noFill/>
              <a:ln w="28575">
                <a:solidFill>
                  <a:srgbClr val="D600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74" name="Line 595"/>
              <p:cNvSpPr>
                <a:spLocks noChangeShapeType="1"/>
              </p:cNvSpPr>
              <p:nvPr/>
            </p:nvSpPr>
            <p:spPr bwMode="auto">
              <a:xfrm>
                <a:off x="1622425" y="2659063"/>
                <a:ext cx="22225" cy="4763"/>
              </a:xfrm>
              <a:prstGeom prst="line">
                <a:avLst/>
              </a:prstGeom>
              <a:noFill/>
              <a:ln w="28575">
                <a:solidFill>
                  <a:srgbClr val="D600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75" name="Line 596"/>
              <p:cNvSpPr>
                <a:spLocks noChangeShapeType="1"/>
              </p:cNvSpPr>
              <p:nvPr/>
            </p:nvSpPr>
            <p:spPr bwMode="auto">
              <a:xfrm flipV="1">
                <a:off x="1644650" y="2659063"/>
                <a:ext cx="26988" cy="4763"/>
              </a:xfrm>
              <a:prstGeom prst="line">
                <a:avLst/>
              </a:prstGeom>
              <a:noFill/>
              <a:ln w="28575">
                <a:solidFill>
                  <a:srgbClr val="D600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76" name="Line 597"/>
              <p:cNvSpPr>
                <a:spLocks noChangeShapeType="1"/>
              </p:cNvSpPr>
              <p:nvPr/>
            </p:nvSpPr>
            <p:spPr bwMode="auto">
              <a:xfrm flipV="1">
                <a:off x="1671638" y="2644775"/>
                <a:ext cx="17463" cy="14288"/>
              </a:xfrm>
              <a:prstGeom prst="line">
                <a:avLst/>
              </a:prstGeom>
              <a:noFill/>
              <a:ln w="28575">
                <a:solidFill>
                  <a:srgbClr val="D600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77" name="Line 598"/>
              <p:cNvSpPr>
                <a:spLocks noChangeShapeType="1"/>
              </p:cNvSpPr>
              <p:nvPr/>
            </p:nvSpPr>
            <p:spPr bwMode="auto">
              <a:xfrm flipV="1">
                <a:off x="1689100" y="2625725"/>
                <a:ext cx="14288" cy="19050"/>
              </a:xfrm>
              <a:prstGeom prst="line">
                <a:avLst/>
              </a:prstGeom>
              <a:noFill/>
              <a:ln w="28575">
                <a:solidFill>
                  <a:srgbClr val="D600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78" name="Line 599"/>
              <p:cNvSpPr>
                <a:spLocks noChangeShapeType="1"/>
              </p:cNvSpPr>
              <p:nvPr/>
            </p:nvSpPr>
            <p:spPr bwMode="auto">
              <a:xfrm flipV="1">
                <a:off x="1703388" y="2600325"/>
                <a:ext cx="4763" cy="25400"/>
              </a:xfrm>
              <a:prstGeom prst="line">
                <a:avLst/>
              </a:prstGeom>
              <a:noFill/>
              <a:ln w="28575">
                <a:solidFill>
                  <a:srgbClr val="D600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8009" name="Group 1161"/>
            <p:cNvGrpSpPr>
              <a:grpSpLocks/>
            </p:cNvGrpSpPr>
            <p:nvPr/>
          </p:nvGrpSpPr>
          <p:grpSpPr bwMode="auto">
            <a:xfrm>
              <a:off x="2527300" y="2482850"/>
              <a:ext cx="123826" cy="122238"/>
              <a:chOff x="2527300" y="2482850"/>
              <a:chExt cx="123826" cy="122238"/>
            </a:xfrm>
          </p:grpSpPr>
          <p:sp>
            <p:nvSpPr>
              <p:cNvPr id="288047" name="Line 600"/>
              <p:cNvSpPr>
                <a:spLocks noChangeShapeType="1"/>
              </p:cNvSpPr>
              <p:nvPr/>
            </p:nvSpPr>
            <p:spPr bwMode="auto">
              <a:xfrm flipH="1" flipV="1">
                <a:off x="2646363" y="2520950"/>
                <a:ext cx="4763" cy="23813"/>
              </a:xfrm>
              <a:prstGeom prst="line">
                <a:avLst/>
              </a:prstGeom>
              <a:noFill/>
              <a:ln w="28575">
                <a:solidFill>
                  <a:srgbClr val="D600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48" name="Line 601"/>
              <p:cNvSpPr>
                <a:spLocks noChangeShapeType="1"/>
              </p:cNvSpPr>
              <p:nvPr/>
            </p:nvSpPr>
            <p:spPr bwMode="auto">
              <a:xfrm flipH="1" flipV="1">
                <a:off x="2632075" y="2501900"/>
                <a:ext cx="14288" cy="19050"/>
              </a:xfrm>
              <a:prstGeom prst="line">
                <a:avLst/>
              </a:prstGeom>
              <a:noFill/>
              <a:ln w="28575">
                <a:solidFill>
                  <a:srgbClr val="D600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49" name="Line 602"/>
              <p:cNvSpPr>
                <a:spLocks noChangeShapeType="1"/>
              </p:cNvSpPr>
              <p:nvPr/>
            </p:nvSpPr>
            <p:spPr bwMode="auto">
              <a:xfrm flipH="1" flipV="1">
                <a:off x="2613025" y="2487613"/>
                <a:ext cx="19050" cy="14288"/>
              </a:xfrm>
              <a:prstGeom prst="line">
                <a:avLst/>
              </a:prstGeom>
              <a:noFill/>
              <a:ln w="28575">
                <a:solidFill>
                  <a:srgbClr val="D600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50" name="Line 603"/>
              <p:cNvSpPr>
                <a:spLocks noChangeShapeType="1"/>
              </p:cNvSpPr>
              <p:nvPr/>
            </p:nvSpPr>
            <p:spPr bwMode="auto">
              <a:xfrm flipH="1" flipV="1">
                <a:off x="2587625" y="2482850"/>
                <a:ext cx="25400" cy="4763"/>
              </a:xfrm>
              <a:prstGeom prst="line">
                <a:avLst/>
              </a:prstGeom>
              <a:noFill/>
              <a:ln w="28575">
                <a:solidFill>
                  <a:srgbClr val="D600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51" name="Line 604"/>
              <p:cNvSpPr>
                <a:spLocks noChangeShapeType="1"/>
              </p:cNvSpPr>
              <p:nvPr/>
            </p:nvSpPr>
            <p:spPr bwMode="auto">
              <a:xfrm flipH="1">
                <a:off x="2563813" y="2482850"/>
                <a:ext cx="23813" cy="4763"/>
              </a:xfrm>
              <a:prstGeom prst="line">
                <a:avLst/>
              </a:prstGeom>
              <a:noFill/>
              <a:ln w="28575">
                <a:solidFill>
                  <a:srgbClr val="D600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52" name="Line 605"/>
              <p:cNvSpPr>
                <a:spLocks noChangeShapeType="1"/>
              </p:cNvSpPr>
              <p:nvPr/>
            </p:nvSpPr>
            <p:spPr bwMode="auto">
              <a:xfrm flipH="1">
                <a:off x="2544763" y="2487613"/>
                <a:ext cx="19050" cy="14288"/>
              </a:xfrm>
              <a:prstGeom prst="line">
                <a:avLst/>
              </a:prstGeom>
              <a:noFill/>
              <a:ln w="28575">
                <a:solidFill>
                  <a:srgbClr val="D600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53" name="Line 606"/>
              <p:cNvSpPr>
                <a:spLocks noChangeShapeType="1"/>
              </p:cNvSpPr>
              <p:nvPr/>
            </p:nvSpPr>
            <p:spPr bwMode="auto">
              <a:xfrm flipH="1">
                <a:off x="2532063" y="2501900"/>
                <a:ext cx="12700" cy="19050"/>
              </a:xfrm>
              <a:prstGeom prst="line">
                <a:avLst/>
              </a:prstGeom>
              <a:noFill/>
              <a:ln w="28575">
                <a:solidFill>
                  <a:srgbClr val="D600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54" name="Line 607"/>
              <p:cNvSpPr>
                <a:spLocks noChangeShapeType="1"/>
              </p:cNvSpPr>
              <p:nvPr/>
            </p:nvSpPr>
            <p:spPr bwMode="auto">
              <a:xfrm flipH="1">
                <a:off x="2527300" y="2520950"/>
                <a:ext cx="4763" cy="23813"/>
              </a:xfrm>
              <a:prstGeom prst="line">
                <a:avLst/>
              </a:prstGeom>
              <a:noFill/>
              <a:ln w="28575">
                <a:solidFill>
                  <a:srgbClr val="D600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55" name="Line 608"/>
              <p:cNvSpPr>
                <a:spLocks noChangeShapeType="1"/>
              </p:cNvSpPr>
              <p:nvPr/>
            </p:nvSpPr>
            <p:spPr bwMode="auto">
              <a:xfrm>
                <a:off x="2527300" y="2544763"/>
                <a:ext cx="4763" cy="22225"/>
              </a:xfrm>
              <a:prstGeom prst="line">
                <a:avLst/>
              </a:prstGeom>
              <a:noFill/>
              <a:ln w="28575">
                <a:solidFill>
                  <a:srgbClr val="D600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56" name="Line 609"/>
              <p:cNvSpPr>
                <a:spLocks noChangeShapeType="1"/>
              </p:cNvSpPr>
              <p:nvPr/>
            </p:nvSpPr>
            <p:spPr bwMode="auto">
              <a:xfrm>
                <a:off x="2532063" y="2566988"/>
                <a:ext cx="12700" cy="22225"/>
              </a:xfrm>
              <a:prstGeom prst="line">
                <a:avLst/>
              </a:prstGeom>
              <a:noFill/>
              <a:ln w="28575">
                <a:solidFill>
                  <a:srgbClr val="D600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57" name="Line 610"/>
              <p:cNvSpPr>
                <a:spLocks noChangeShapeType="1"/>
              </p:cNvSpPr>
              <p:nvPr/>
            </p:nvSpPr>
            <p:spPr bwMode="auto">
              <a:xfrm>
                <a:off x="2544763" y="2589213"/>
                <a:ext cx="19050" cy="11113"/>
              </a:xfrm>
              <a:prstGeom prst="line">
                <a:avLst/>
              </a:prstGeom>
              <a:noFill/>
              <a:ln w="28575">
                <a:solidFill>
                  <a:srgbClr val="D600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58" name="Line 611"/>
              <p:cNvSpPr>
                <a:spLocks noChangeShapeType="1"/>
              </p:cNvSpPr>
              <p:nvPr/>
            </p:nvSpPr>
            <p:spPr bwMode="auto">
              <a:xfrm>
                <a:off x="2563813" y="2600325"/>
                <a:ext cx="23813" cy="4763"/>
              </a:xfrm>
              <a:prstGeom prst="line">
                <a:avLst/>
              </a:prstGeom>
              <a:noFill/>
              <a:ln w="28575">
                <a:solidFill>
                  <a:srgbClr val="D600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59" name="Line 612"/>
              <p:cNvSpPr>
                <a:spLocks noChangeShapeType="1"/>
              </p:cNvSpPr>
              <p:nvPr/>
            </p:nvSpPr>
            <p:spPr bwMode="auto">
              <a:xfrm flipV="1">
                <a:off x="2587625" y="2600325"/>
                <a:ext cx="25400" cy="4763"/>
              </a:xfrm>
              <a:prstGeom prst="line">
                <a:avLst/>
              </a:prstGeom>
              <a:noFill/>
              <a:ln w="28575">
                <a:solidFill>
                  <a:srgbClr val="D600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60" name="Line 613"/>
              <p:cNvSpPr>
                <a:spLocks noChangeShapeType="1"/>
              </p:cNvSpPr>
              <p:nvPr/>
            </p:nvSpPr>
            <p:spPr bwMode="auto">
              <a:xfrm flipV="1">
                <a:off x="2613025" y="2589213"/>
                <a:ext cx="19050" cy="11113"/>
              </a:xfrm>
              <a:prstGeom prst="line">
                <a:avLst/>
              </a:prstGeom>
              <a:noFill/>
              <a:ln w="28575">
                <a:solidFill>
                  <a:srgbClr val="D600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61" name="Line 614"/>
              <p:cNvSpPr>
                <a:spLocks noChangeShapeType="1"/>
              </p:cNvSpPr>
              <p:nvPr/>
            </p:nvSpPr>
            <p:spPr bwMode="auto">
              <a:xfrm flipV="1">
                <a:off x="2632075" y="2566988"/>
                <a:ext cx="14288" cy="22225"/>
              </a:xfrm>
              <a:prstGeom prst="line">
                <a:avLst/>
              </a:prstGeom>
              <a:noFill/>
              <a:ln w="28575">
                <a:solidFill>
                  <a:srgbClr val="D600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62" name="Line 615"/>
              <p:cNvSpPr>
                <a:spLocks noChangeShapeType="1"/>
              </p:cNvSpPr>
              <p:nvPr/>
            </p:nvSpPr>
            <p:spPr bwMode="auto">
              <a:xfrm flipV="1">
                <a:off x="2646363" y="2544763"/>
                <a:ext cx="4763" cy="22225"/>
              </a:xfrm>
              <a:prstGeom prst="line">
                <a:avLst/>
              </a:prstGeom>
              <a:noFill/>
              <a:ln w="28575">
                <a:solidFill>
                  <a:srgbClr val="D600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8010" name="Group 1163"/>
            <p:cNvGrpSpPr>
              <a:grpSpLocks/>
            </p:cNvGrpSpPr>
            <p:nvPr/>
          </p:nvGrpSpPr>
          <p:grpSpPr bwMode="auto">
            <a:xfrm>
              <a:off x="3387725" y="2336800"/>
              <a:ext cx="120651" cy="125413"/>
              <a:chOff x="3387725" y="2336800"/>
              <a:chExt cx="120651" cy="125413"/>
            </a:xfrm>
          </p:grpSpPr>
          <p:sp>
            <p:nvSpPr>
              <p:cNvPr id="288030" name="Line 616"/>
              <p:cNvSpPr>
                <a:spLocks noChangeShapeType="1"/>
              </p:cNvSpPr>
              <p:nvPr/>
            </p:nvSpPr>
            <p:spPr bwMode="auto">
              <a:xfrm flipV="1">
                <a:off x="3448050" y="2336800"/>
                <a:ext cx="1588" cy="4763"/>
              </a:xfrm>
              <a:prstGeom prst="line">
                <a:avLst/>
              </a:prstGeom>
              <a:noFill/>
              <a:ln w="28575">
                <a:solidFill>
                  <a:srgbClr val="D600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31" name="Line 617"/>
              <p:cNvSpPr>
                <a:spLocks noChangeShapeType="1"/>
              </p:cNvSpPr>
              <p:nvPr/>
            </p:nvSpPr>
            <p:spPr bwMode="auto">
              <a:xfrm flipH="1" flipV="1">
                <a:off x="3503613" y="2376488"/>
                <a:ext cx="4763" cy="25400"/>
              </a:xfrm>
              <a:prstGeom prst="line">
                <a:avLst/>
              </a:prstGeom>
              <a:noFill/>
              <a:ln w="28575">
                <a:solidFill>
                  <a:srgbClr val="D600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32" name="Line 618"/>
              <p:cNvSpPr>
                <a:spLocks noChangeShapeType="1"/>
              </p:cNvSpPr>
              <p:nvPr/>
            </p:nvSpPr>
            <p:spPr bwMode="auto">
              <a:xfrm flipH="1" flipV="1">
                <a:off x="3490913" y="2357438"/>
                <a:ext cx="12700" cy="19050"/>
              </a:xfrm>
              <a:prstGeom prst="line">
                <a:avLst/>
              </a:prstGeom>
              <a:noFill/>
              <a:ln w="28575">
                <a:solidFill>
                  <a:srgbClr val="D600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33" name="Line 619"/>
              <p:cNvSpPr>
                <a:spLocks noChangeShapeType="1"/>
              </p:cNvSpPr>
              <p:nvPr/>
            </p:nvSpPr>
            <p:spPr bwMode="auto">
              <a:xfrm flipH="1" flipV="1">
                <a:off x="3471863" y="2343150"/>
                <a:ext cx="19050" cy="14288"/>
              </a:xfrm>
              <a:prstGeom prst="line">
                <a:avLst/>
              </a:prstGeom>
              <a:noFill/>
              <a:ln w="28575">
                <a:solidFill>
                  <a:srgbClr val="D600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34" name="Line 620"/>
              <p:cNvSpPr>
                <a:spLocks noChangeShapeType="1"/>
              </p:cNvSpPr>
              <p:nvPr/>
            </p:nvSpPr>
            <p:spPr bwMode="auto">
              <a:xfrm flipH="1" flipV="1">
                <a:off x="3448050" y="2338388"/>
                <a:ext cx="23813" cy="4763"/>
              </a:xfrm>
              <a:prstGeom prst="line">
                <a:avLst/>
              </a:prstGeom>
              <a:noFill/>
              <a:ln w="28575">
                <a:solidFill>
                  <a:srgbClr val="D600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35" name="Line 621"/>
              <p:cNvSpPr>
                <a:spLocks noChangeShapeType="1"/>
              </p:cNvSpPr>
              <p:nvPr/>
            </p:nvSpPr>
            <p:spPr bwMode="auto">
              <a:xfrm flipH="1">
                <a:off x="3424238" y="2338388"/>
                <a:ext cx="23813" cy="4763"/>
              </a:xfrm>
              <a:prstGeom prst="line">
                <a:avLst/>
              </a:prstGeom>
              <a:noFill/>
              <a:ln w="28575">
                <a:solidFill>
                  <a:srgbClr val="D600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36" name="Line 622"/>
              <p:cNvSpPr>
                <a:spLocks noChangeShapeType="1"/>
              </p:cNvSpPr>
              <p:nvPr/>
            </p:nvSpPr>
            <p:spPr bwMode="auto">
              <a:xfrm flipH="1">
                <a:off x="3403600" y="2343150"/>
                <a:ext cx="20638" cy="14288"/>
              </a:xfrm>
              <a:prstGeom prst="line">
                <a:avLst/>
              </a:prstGeom>
              <a:noFill/>
              <a:ln w="28575">
                <a:solidFill>
                  <a:srgbClr val="D600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37" name="Line 623"/>
              <p:cNvSpPr>
                <a:spLocks noChangeShapeType="1"/>
              </p:cNvSpPr>
              <p:nvPr/>
            </p:nvSpPr>
            <p:spPr bwMode="auto">
              <a:xfrm flipH="1">
                <a:off x="3392488" y="2357438"/>
                <a:ext cx="11113" cy="19050"/>
              </a:xfrm>
              <a:prstGeom prst="line">
                <a:avLst/>
              </a:prstGeom>
              <a:noFill/>
              <a:ln w="28575">
                <a:solidFill>
                  <a:srgbClr val="D600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38" name="Line 624"/>
              <p:cNvSpPr>
                <a:spLocks noChangeShapeType="1"/>
              </p:cNvSpPr>
              <p:nvPr/>
            </p:nvSpPr>
            <p:spPr bwMode="auto">
              <a:xfrm flipH="1">
                <a:off x="3387725" y="2376488"/>
                <a:ext cx="4763" cy="25400"/>
              </a:xfrm>
              <a:prstGeom prst="line">
                <a:avLst/>
              </a:prstGeom>
              <a:noFill/>
              <a:ln w="28575">
                <a:solidFill>
                  <a:srgbClr val="D600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39" name="Line 625"/>
              <p:cNvSpPr>
                <a:spLocks noChangeShapeType="1"/>
              </p:cNvSpPr>
              <p:nvPr/>
            </p:nvSpPr>
            <p:spPr bwMode="auto">
              <a:xfrm>
                <a:off x="3387725" y="2401888"/>
                <a:ext cx="4763" cy="23813"/>
              </a:xfrm>
              <a:prstGeom prst="line">
                <a:avLst/>
              </a:prstGeom>
              <a:noFill/>
              <a:ln w="28575">
                <a:solidFill>
                  <a:srgbClr val="D600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40" name="Line 626"/>
              <p:cNvSpPr>
                <a:spLocks noChangeShapeType="1"/>
              </p:cNvSpPr>
              <p:nvPr/>
            </p:nvSpPr>
            <p:spPr bwMode="auto">
              <a:xfrm>
                <a:off x="3392488" y="2425700"/>
                <a:ext cx="11113" cy="17463"/>
              </a:xfrm>
              <a:prstGeom prst="line">
                <a:avLst/>
              </a:prstGeom>
              <a:noFill/>
              <a:ln w="28575">
                <a:solidFill>
                  <a:srgbClr val="D600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41" name="Line 627"/>
              <p:cNvSpPr>
                <a:spLocks noChangeShapeType="1"/>
              </p:cNvSpPr>
              <p:nvPr/>
            </p:nvSpPr>
            <p:spPr bwMode="auto">
              <a:xfrm>
                <a:off x="3403600" y="2443163"/>
                <a:ext cx="20638" cy="14288"/>
              </a:xfrm>
              <a:prstGeom prst="line">
                <a:avLst/>
              </a:prstGeom>
              <a:noFill/>
              <a:ln w="28575">
                <a:solidFill>
                  <a:srgbClr val="D600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42" name="Line 628"/>
              <p:cNvSpPr>
                <a:spLocks noChangeShapeType="1"/>
              </p:cNvSpPr>
              <p:nvPr/>
            </p:nvSpPr>
            <p:spPr bwMode="auto">
              <a:xfrm>
                <a:off x="3424238" y="2457450"/>
                <a:ext cx="23813" cy="4763"/>
              </a:xfrm>
              <a:prstGeom prst="line">
                <a:avLst/>
              </a:prstGeom>
              <a:noFill/>
              <a:ln w="28575">
                <a:solidFill>
                  <a:srgbClr val="D600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43" name="Line 629"/>
              <p:cNvSpPr>
                <a:spLocks noChangeShapeType="1"/>
              </p:cNvSpPr>
              <p:nvPr/>
            </p:nvSpPr>
            <p:spPr bwMode="auto">
              <a:xfrm flipV="1">
                <a:off x="3448050" y="2457450"/>
                <a:ext cx="23813" cy="4763"/>
              </a:xfrm>
              <a:prstGeom prst="line">
                <a:avLst/>
              </a:prstGeom>
              <a:noFill/>
              <a:ln w="28575">
                <a:solidFill>
                  <a:srgbClr val="D600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44" name="Line 630"/>
              <p:cNvSpPr>
                <a:spLocks noChangeShapeType="1"/>
              </p:cNvSpPr>
              <p:nvPr/>
            </p:nvSpPr>
            <p:spPr bwMode="auto">
              <a:xfrm flipV="1">
                <a:off x="3471863" y="2443163"/>
                <a:ext cx="19050" cy="14288"/>
              </a:xfrm>
              <a:prstGeom prst="line">
                <a:avLst/>
              </a:prstGeom>
              <a:noFill/>
              <a:ln w="28575">
                <a:solidFill>
                  <a:srgbClr val="D600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45" name="Line 631"/>
              <p:cNvSpPr>
                <a:spLocks noChangeShapeType="1"/>
              </p:cNvSpPr>
              <p:nvPr/>
            </p:nvSpPr>
            <p:spPr bwMode="auto">
              <a:xfrm flipV="1">
                <a:off x="3490913" y="2425700"/>
                <a:ext cx="12700" cy="17463"/>
              </a:xfrm>
              <a:prstGeom prst="line">
                <a:avLst/>
              </a:prstGeom>
              <a:noFill/>
              <a:ln w="28575">
                <a:solidFill>
                  <a:srgbClr val="D600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46" name="Line 632"/>
              <p:cNvSpPr>
                <a:spLocks noChangeShapeType="1"/>
              </p:cNvSpPr>
              <p:nvPr/>
            </p:nvSpPr>
            <p:spPr bwMode="auto">
              <a:xfrm flipV="1">
                <a:off x="3503613" y="2401888"/>
                <a:ext cx="4763" cy="23813"/>
              </a:xfrm>
              <a:prstGeom prst="line">
                <a:avLst/>
              </a:prstGeom>
              <a:noFill/>
              <a:ln w="28575">
                <a:solidFill>
                  <a:srgbClr val="D600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8011" name="Group 1164"/>
            <p:cNvGrpSpPr>
              <a:grpSpLocks/>
            </p:cNvGrpSpPr>
            <p:nvPr/>
          </p:nvGrpSpPr>
          <p:grpSpPr bwMode="auto">
            <a:xfrm>
              <a:off x="4795838" y="2317750"/>
              <a:ext cx="120650" cy="158750"/>
              <a:chOff x="4795838" y="2317750"/>
              <a:chExt cx="120650" cy="158750"/>
            </a:xfrm>
          </p:grpSpPr>
          <p:sp>
            <p:nvSpPr>
              <p:cNvPr id="288012" name="Line 633"/>
              <p:cNvSpPr>
                <a:spLocks noChangeShapeType="1"/>
              </p:cNvSpPr>
              <p:nvPr/>
            </p:nvSpPr>
            <p:spPr bwMode="auto">
              <a:xfrm flipV="1">
                <a:off x="4856163" y="2457450"/>
                <a:ext cx="1588" cy="19050"/>
              </a:xfrm>
              <a:prstGeom prst="line">
                <a:avLst/>
              </a:prstGeom>
              <a:noFill/>
              <a:ln w="28575">
                <a:solidFill>
                  <a:srgbClr val="D600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13" name="Line 634"/>
              <p:cNvSpPr>
                <a:spLocks noChangeShapeType="1"/>
              </p:cNvSpPr>
              <p:nvPr/>
            </p:nvSpPr>
            <p:spPr bwMode="auto">
              <a:xfrm flipV="1">
                <a:off x="4856163" y="2317750"/>
                <a:ext cx="1588" cy="19050"/>
              </a:xfrm>
              <a:prstGeom prst="line">
                <a:avLst/>
              </a:prstGeom>
              <a:noFill/>
              <a:ln w="28575">
                <a:solidFill>
                  <a:srgbClr val="D600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14" name="Line 635"/>
              <p:cNvSpPr>
                <a:spLocks noChangeShapeType="1"/>
              </p:cNvSpPr>
              <p:nvPr/>
            </p:nvSpPr>
            <p:spPr bwMode="auto">
              <a:xfrm flipH="1" flipV="1">
                <a:off x="4911725" y="2371725"/>
                <a:ext cx="4763" cy="25400"/>
              </a:xfrm>
              <a:prstGeom prst="line">
                <a:avLst/>
              </a:prstGeom>
              <a:noFill/>
              <a:ln w="28575">
                <a:solidFill>
                  <a:srgbClr val="D600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15" name="Line 636"/>
              <p:cNvSpPr>
                <a:spLocks noChangeShapeType="1"/>
              </p:cNvSpPr>
              <p:nvPr/>
            </p:nvSpPr>
            <p:spPr bwMode="auto">
              <a:xfrm flipH="1" flipV="1">
                <a:off x="4897438" y="2352675"/>
                <a:ext cx="14288" cy="19050"/>
              </a:xfrm>
              <a:prstGeom prst="line">
                <a:avLst/>
              </a:prstGeom>
              <a:noFill/>
              <a:ln w="28575">
                <a:solidFill>
                  <a:srgbClr val="D600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16" name="Line 637"/>
              <p:cNvSpPr>
                <a:spLocks noChangeShapeType="1"/>
              </p:cNvSpPr>
              <p:nvPr/>
            </p:nvSpPr>
            <p:spPr bwMode="auto">
              <a:xfrm flipH="1" flipV="1">
                <a:off x="4879975" y="2338388"/>
                <a:ext cx="17463" cy="14288"/>
              </a:xfrm>
              <a:prstGeom prst="line">
                <a:avLst/>
              </a:prstGeom>
              <a:noFill/>
              <a:ln w="28575">
                <a:solidFill>
                  <a:srgbClr val="D600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17" name="Line 638"/>
              <p:cNvSpPr>
                <a:spLocks noChangeShapeType="1"/>
              </p:cNvSpPr>
              <p:nvPr/>
            </p:nvSpPr>
            <p:spPr bwMode="auto">
              <a:xfrm flipH="1" flipV="1">
                <a:off x="4856163" y="2333625"/>
                <a:ext cx="23813" cy="4763"/>
              </a:xfrm>
              <a:prstGeom prst="line">
                <a:avLst/>
              </a:prstGeom>
              <a:noFill/>
              <a:ln w="28575">
                <a:solidFill>
                  <a:srgbClr val="D600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18" name="Line 639"/>
              <p:cNvSpPr>
                <a:spLocks noChangeShapeType="1"/>
              </p:cNvSpPr>
              <p:nvPr/>
            </p:nvSpPr>
            <p:spPr bwMode="auto">
              <a:xfrm flipH="1">
                <a:off x="4832350" y="2333625"/>
                <a:ext cx="23813" cy="4763"/>
              </a:xfrm>
              <a:prstGeom prst="line">
                <a:avLst/>
              </a:prstGeom>
              <a:noFill/>
              <a:ln w="28575">
                <a:solidFill>
                  <a:srgbClr val="D600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19" name="Line 640"/>
              <p:cNvSpPr>
                <a:spLocks noChangeShapeType="1"/>
              </p:cNvSpPr>
              <p:nvPr/>
            </p:nvSpPr>
            <p:spPr bwMode="auto">
              <a:xfrm flipH="1">
                <a:off x="4811713" y="2338388"/>
                <a:ext cx="20638" cy="14288"/>
              </a:xfrm>
              <a:prstGeom prst="line">
                <a:avLst/>
              </a:prstGeom>
              <a:noFill/>
              <a:ln w="28575">
                <a:solidFill>
                  <a:srgbClr val="D600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20" name="Line 641"/>
              <p:cNvSpPr>
                <a:spLocks noChangeShapeType="1"/>
              </p:cNvSpPr>
              <p:nvPr/>
            </p:nvSpPr>
            <p:spPr bwMode="auto">
              <a:xfrm flipH="1">
                <a:off x="4800600" y="2352675"/>
                <a:ext cx="11113" cy="19050"/>
              </a:xfrm>
              <a:prstGeom prst="line">
                <a:avLst/>
              </a:prstGeom>
              <a:noFill/>
              <a:ln w="28575">
                <a:solidFill>
                  <a:srgbClr val="D600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21" name="Line 643"/>
              <p:cNvSpPr>
                <a:spLocks noChangeShapeType="1"/>
              </p:cNvSpPr>
              <p:nvPr/>
            </p:nvSpPr>
            <p:spPr bwMode="auto">
              <a:xfrm flipH="1">
                <a:off x="4795838" y="2371725"/>
                <a:ext cx="4763" cy="25400"/>
              </a:xfrm>
              <a:prstGeom prst="line">
                <a:avLst/>
              </a:prstGeom>
              <a:noFill/>
              <a:ln w="28575">
                <a:solidFill>
                  <a:srgbClr val="D600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22" name="Line 644"/>
              <p:cNvSpPr>
                <a:spLocks noChangeShapeType="1"/>
              </p:cNvSpPr>
              <p:nvPr/>
            </p:nvSpPr>
            <p:spPr bwMode="auto">
              <a:xfrm>
                <a:off x="4795838" y="2397125"/>
                <a:ext cx="4763" cy="23813"/>
              </a:xfrm>
              <a:prstGeom prst="line">
                <a:avLst/>
              </a:prstGeom>
              <a:noFill/>
              <a:ln w="28575">
                <a:solidFill>
                  <a:srgbClr val="D600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23" name="Line 645"/>
              <p:cNvSpPr>
                <a:spLocks noChangeShapeType="1"/>
              </p:cNvSpPr>
              <p:nvPr/>
            </p:nvSpPr>
            <p:spPr bwMode="auto">
              <a:xfrm>
                <a:off x="4800600" y="2420938"/>
                <a:ext cx="11113" cy="17463"/>
              </a:xfrm>
              <a:prstGeom prst="line">
                <a:avLst/>
              </a:prstGeom>
              <a:noFill/>
              <a:ln w="28575">
                <a:solidFill>
                  <a:srgbClr val="D600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24" name="Line 646"/>
              <p:cNvSpPr>
                <a:spLocks noChangeShapeType="1"/>
              </p:cNvSpPr>
              <p:nvPr/>
            </p:nvSpPr>
            <p:spPr bwMode="auto">
              <a:xfrm>
                <a:off x="4811713" y="2438400"/>
                <a:ext cx="20638" cy="14288"/>
              </a:xfrm>
              <a:prstGeom prst="line">
                <a:avLst/>
              </a:prstGeom>
              <a:noFill/>
              <a:ln w="28575">
                <a:solidFill>
                  <a:srgbClr val="D600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25" name="Line 647"/>
              <p:cNvSpPr>
                <a:spLocks noChangeShapeType="1"/>
              </p:cNvSpPr>
              <p:nvPr/>
            </p:nvSpPr>
            <p:spPr bwMode="auto">
              <a:xfrm>
                <a:off x="4832350" y="2452688"/>
                <a:ext cx="23813" cy="4763"/>
              </a:xfrm>
              <a:prstGeom prst="line">
                <a:avLst/>
              </a:prstGeom>
              <a:noFill/>
              <a:ln w="28575">
                <a:solidFill>
                  <a:srgbClr val="D600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26" name="Line 648"/>
              <p:cNvSpPr>
                <a:spLocks noChangeShapeType="1"/>
              </p:cNvSpPr>
              <p:nvPr/>
            </p:nvSpPr>
            <p:spPr bwMode="auto">
              <a:xfrm flipV="1">
                <a:off x="4856163" y="2452688"/>
                <a:ext cx="23813" cy="4763"/>
              </a:xfrm>
              <a:prstGeom prst="line">
                <a:avLst/>
              </a:prstGeom>
              <a:noFill/>
              <a:ln w="28575">
                <a:solidFill>
                  <a:srgbClr val="D600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27" name="Line 649"/>
              <p:cNvSpPr>
                <a:spLocks noChangeShapeType="1"/>
              </p:cNvSpPr>
              <p:nvPr/>
            </p:nvSpPr>
            <p:spPr bwMode="auto">
              <a:xfrm flipV="1">
                <a:off x="4879975" y="2438400"/>
                <a:ext cx="17463" cy="14288"/>
              </a:xfrm>
              <a:prstGeom prst="line">
                <a:avLst/>
              </a:prstGeom>
              <a:noFill/>
              <a:ln w="28575">
                <a:solidFill>
                  <a:srgbClr val="D600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28" name="Line 650"/>
              <p:cNvSpPr>
                <a:spLocks noChangeShapeType="1"/>
              </p:cNvSpPr>
              <p:nvPr/>
            </p:nvSpPr>
            <p:spPr bwMode="auto">
              <a:xfrm flipV="1">
                <a:off x="4897438" y="2420938"/>
                <a:ext cx="14288" cy="17463"/>
              </a:xfrm>
              <a:prstGeom prst="line">
                <a:avLst/>
              </a:prstGeom>
              <a:noFill/>
              <a:ln w="28575">
                <a:solidFill>
                  <a:srgbClr val="D600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29" name="Line 651"/>
              <p:cNvSpPr>
                <a:spLocks noChangeShapeType="1"/>
              </p:cNvSpPr>
              <p:nvPr/>
            </p:nvSpPr>
            <p:spPr bwMode="auto">
              <a:xfrm flipV="1">
                <a:off x="4911725" y="2397125"/>
                <a:ext cx="4763" cy="23813"/>
              </a:xfrm>
              <a:prstGeom prst="line">
                <a:avLst/>
              </a:prstGeom>
              <a:noFill/>
              <a:ln w="28575">
                <a:solidFill>
                  <a:srgbClr val="D600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87867" name="Line 700"/>
          <p:cNvSpPr>
            <a:spLocks noChangeShapeType="1"/>
          </p:cNvSpPr>
          <p:nvPr/>
        </p:nvSpPr>
        <p:spPr bwMode="auto">
          <a:xfrm>
            <a:off x="1103313" y="2392363"/>
            <a:ext cx="2895600" cy="0"/>
          </a:xfrm>
          <a:prstGeom prst="line">
            <a:avLst/>
          </a:prstGeom>
          <a:noFill/>
          <a:ln w="10">
            <a:solidFill>
              <a:srgbClr val="161616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868" name="Rectangle 127"/>
          <p:cNvSpPr>
            <a:spLocks noChangeArrowheads="1"/>
          </p:cNvSpPr>
          <p:nvPr/>
        </p:nvSpPr>
        <p:spPr bwMode="auto">
          <a:xfrm>
            <a:off x="1184275" y="1989138"/>
            <a:ext cx="1119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>
                <a:solidFill>
                  <a:srgbClr val="D60093"/>
                </a:solidFill>
                <a:latin typeface="Calibri" pitchFamily="34" charset="0"/>
                <a:sym typeface="Symbol" pitchFamily="18" charset="2"/>
              </a:rPr>
              <a:t>Drell-Yan</a:t>
            </a:r>
            <a:endParaRPr lang="pt-PT">
              <a:solidFill>
                <a:srgbClr val="D60093"/>
              </a:solidFill>
            </a:endParaRPr>
          </a:p>
        </p:txBody>
      </p:sp>
      <p:grpSp>
        <p:nvGrpSpPr>
          <p:cNvPr id="287869" name="Group 545"/>
          <p:cNvGrpSpPr>
            <a:grpSpLocks/>
          </p:cNvGrpSpPr>
          <p:nvPr/>
        </p:nvGrpSpPr>
        <p:grpSpPr bwMode="auto">
          <a:xfrm>
            <a:off x="1574800" y="2203450"/>
            <a:ext cx="1843088" cy="623888"/>
            <a:chOff x="1420574" y="4423387"/>
            <a:chExt cx="2291198" cy="775940"/>
          </a:xfrm>
        </p:grpSpPr>
        <p:grpSp>
          <p:nvGrpSpPr>
            <p:cNvPr id="287979" name="Group 1171"/>
            <p:cNvGrpSpPr>
              <a:grpSpLocks/>
            </p:cNvGrpSpPr>
            <p:nvPr/>
          </p:nvGrpSpPr>
          <p:grpSpPr bwMode="auto">
            <a:xfrm>
              <a:off x="1420574" y="4423387"/>
              <a:ext cx="2290401" cy="775940"/>
              <a:chOff x="1622425" y="2163763"/>
              <a:chExt cx="3402013" cy="1152525"/>
            </a:xfrm>
          </p:grpSpPr>
          <p:grpSp>
            <p:nvGrpSpPr>
              <p:cNvPr id="287984" name="Group 1159"/>
              <p:cNvGrpSpPr>
                <a:grpSpLocks/>
              </p:cNvGrpSpPr>
              <p:nvPr/>
            </p:nvGrpSpPr>
            <p:grpSpPr bwMode="auto">
              <a:xfrm>
                <a:off x="1622425" y="2771775"/>
                <a:ext cx="123825" cy="544513"/>
                <a:chOff x="1622425" y="2771775"/>
                <a:chExt cx="123825" cy="544513"/>
              </a:xfrm>
            </p:grpSpPr>
            <p:sp>
              <p:nvSpPr>
                <p:cNvPr id="288003" name="Line 680"/>
                <p:cNvSpPr>
                  <a:spLocks noChangeShapeType="1"/>
                </p:cNvSpPr>
                <p:nvPr/>
              </p:nvSpPr>
              <p:spPr bwMode="auto">
                <a:xfrm flipV="1">
                  <a:off x="1682750" y="3105150"/>
                  <a:ext cx="1588" cy="211138"/>
                </a:xfrm>
                <a:prstGeom prst="line">
                  <a:avLst/>
                </a:prstGeom>
                <a:noFill/>
                <a:ln w="12700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004" name="Line 681"/>
                <p:cNvSpPr>
                  <a:spLocks noChangeShapeType="1"/>
                </p:cNvSpPr>
                <p:nvPr/>
              </p:nvSpPr>
              <p:spPr bwMode="auto">
                <a:xfrm flipV="1">
                  <a:off x="1682750" y="2771775"/>
                  <a:ext cx="1588" cy="209550"/>
                </a:xfrm>
                <a:prstGeom prst="line">
                  <a:avLst/>
                </a:prstGeom>
                <a:noFill/>
                <a:ln w="12700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005" name="Line 682"/>
                <p:cNvSpPr>
                  <a:spLocks noChangeShapeType="1"/>
                </p:cNvSpPr>
                <p:nvPr/>
              </p:nvSpPr>
              <p:spPr bwMode="auto">
                <a:xfrm flipH="1">
                  <a:off x="1622425" y="2981325"/>
                  <a:ext cx="60325" cy="123825"/>
                </a:xfrm>
                <a:prstGeom prst="line">
                  <a:avLst/>
                </a:prstGeom>
                <a:noFill/>
                <a:ln w="12700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006" name="Line 683"/>
                <p:cNvSpPr>
                  <a:spLocks noChangeShapeType="1"/>
                </p:cNvSpPr>
                <p:nvPr/>
              </p:nvSpPr>
              <p:spPr bwMode="auto">
                <a:xfrm>
                  <a:off x="1622425" y="3105150"/>
                  <a:ext cx="123825" cy="1588"/>
                </a:xfrm>
                <a:prstGeom prst="line">
                  <a:avLst/>
                </a:prstGeom>
                <a:noFill/>
                <a:ln w="12700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007" name="Line 684"/>
                <p:cNvSpPr>
                  <a:spLocks noChangeShapeType="1"/>
                </p:cNvSpPr>
                <p:nvPr/>
              </p:nvSpPr>
              <p:spPr bwMode="auto">
                <a:xfrm flipH="1" flipV="1">
                  <a:off x="1682750" y="2981325"/>
                  <a:ext cx="63500" cy="123825"/>
                </a:xfrm>
                <a:prstGeom prst="line">
                  <a:avLst/>
                </a:prstGeom>
                <a:noFill/>
                <a:ln w="12700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87985" name="Group 1160"/>
              <p:cNvGrpSpPr>
                <a:grpSpLocks/>
              </p:cNvGrpSpPr>
              <p:nvPr/>
            </p:nvGrpSpPr>
            <p:grpSpPr bwMode="auto">
              <a:xfrm>
                <a:off x="2603500" y="2270125"/>
                <a:ext cx="122238" cy="527051"/>
                <a:chOff x="2603500" y="2270125"/>
                <a:chExt cx="122238" cy="527051"/>
              </a:xfrm>
            </p:grpSpPr>
            <p:sp>
              <p:nvSpPr>
                <p:cNvPr id="287998" name="Line 685"/>
                <p:cNvSpPr>
                  <a:spLocks noChangeShapeType="1"/>
                </p:cNvSpPr>
                <p:nvPr/>
              </p:nvSpPr>
              <p:spPr bwMode="auto">
                <a:xfrm flipV="1">
                  <a:off x="2665413" y="2595563"/>
                  <a:ext cx="1588" cy="201613"/>
                </a:xfrm>
                <a:prstGeom prst="line">
                  <a:avLst/>
                </a:prstGeom>
                <a:noFill/>
                <a:ln w="12700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999" name="Line 686"/>
                <p:cNvSpPr>
                  <a:spLocks noChangeShapeType="1"/>
                </p:cNvSpPr>
                <p:nvPr/>
              </p:nvSpPr>
              <p:spPr bwMode="auto">
                <a:xfrm flipV="1">
                  <a:off x="2665413" y="2270125"/>
                  <a:ext cx="1588" cy="201613"/>
                </a:xfrm>
                <a:prstGeom prst="line">
                  <a:avLst/>
                </a:prstGeom>
                <a:noFill/>
                <a:ln w="12700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000" name="Line 687"/>
                <p:cNvSpPr>
                  <a:spLocks noChangeShapeType="1"/>
                </p:cNvSpPr>
                <p:nvPr/>
              </p:nvSpPr>
              <p:spPr bwMode="auto">
                <a:xfrm flipH="1">
                  <a:off x="2603500" y="2471738"/>
                  <a:ext cx="61913" cy="123825"/>
                </a:xfrm>
                <a:prstGeom prst="line">
                  <a:avLst/>
                </a:prstGeom>
                <a:noFill/>
                <a:ln w="12700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001" name="Line 688"/>
                <p:cNvSpPr>
                  <a:spLocks noChangeShapeType="1"/>
                </p:cNvSpPr>
                <p:nvPr/>
              </p:nvSpPr>
              <p:spPr bwMode="auto">
                <a:xfrm>
                  <a:off x="2603500" y="2595563"/>
                  <a:ext cx="122238" cy="1588"/>
                </a:xfrm>
                <a:prstGeom prst="line">
                  <a:avLst/>
                </a:prstGeom>
                <a:noFill/>
                <a:ln w="12700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002" name="Line 689"/>
                <p:cNvSpPr>
                  <a:spLocks noChangeShapeType="1"/>
                </p:cNvSpPr>
                <p:nvPr/>
              </p:nvSpPr>
              <p:spPr bwMode="auto">
                <a:xfrm flipH="1" flipV="1">
                  <a:off x="2665413" y="2471738"/>
                  <a:ext cx="60325" cy="123825"/>
                </a:xfrm>
                <a:prstGeom prst="line">
                  <a:avLst/>
                </a:prstGeom>
                <a:noFill/>
                <a:ln w="12700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87986" name="Group 1162"/>
              <p:cNvGrpSpPr>
                <a:grpSpLocks/>
              </p:cNvGrpSpPr>
              <p:nvPr/>
            </p:nvGrpSpPr>
            <p:grpSpPr bwMode="auto">
              <a:xfrm>
                <a:off x="3457575" y="2163763"/>
                <a:ext cx="122238" cy="523875"/>
                <a:chOff x="3457575" y="2163763"/>
                <a:chExt cx="122238" cy="523875"/>
              </a:xfrm>
            </p:grpSpPr>
            <p:sp>
              <p:nvSpPr>
                <p:cNvPr id="287993" name="Line 690"/>
                <p:cNvSpPr>
                  <a:spLocks noChangeShapeType="1"/>
                </p:cNvSpPr>
                <p:nvPr/>
              </p:nvSpPr>
              <p:spPr bwMode="auto">
                <a:xfrm flipV="1">
                  <a:off x="3517900" y="2490788"/>
                  <a:ext cx="1588" cy="196850"/>
                </a:xfrm>
                <a:prstGeom prst="line">
                  <a:avLst/>
                </a:prstGeom>
                <a:noFill/>
                <a:ln w="12700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994" name="Line 691"/>
                <p:cNvSpPr>
                  <a:spLocks noChangeShapeType="1"/>
                </p:cNvSpPr>
                <p:nvPr/>
              </p:nvSpPr>
              <p:spPr bwMode="auto">
                <a:xfrm flipV="1">
                  <a:off x="3517900" y="2163763"/>
                  <a:ext cx="1588" cy="198438"/>
                </a:xfrm>
                <a:prstGeom prst="line">
                  <a:avLst/>
                </a:prstGeom>
                <a:noFill/>
                <a:ln w="12700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995" name="Line 692"/>
                <p:cNvSpPr>
                  <a:spLocks noChangeShapeType="1"/>
                </p:cNvSpPr>
                <p:nvPr/>
              </p:nvSpPr>
              <p:spPr bwMode="auto">
                <a:xfrm flipH="1">
                  <a:off x="3457575" y="2362200"/>
                  <a:ext cx="60325" cy="123825"/>
                </a:xfrm>
                <a:prstGeom prst="line">
                  <a:avLst/>
                </a:prstGeom>
                <a:noFill/>
                <a:ln w="12700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996" name="Line 693"/>
                <p:cNvSpPr>
                  <a:spLocks noChangeShapeType="1"/>
                </p:cNvSpPr>
                <p:nvPr/>
              </p:nvSpPr>
              <p:spPr bwMode="auto">
                <a:xfrm>
                  <a:off x="3457575" y="2486025"/>
                  <a:ext cx="122238" cy="1588"/>
                </a:xfrm>
                <a:prstGeom prst="line">
                  <a:avLst/>
                </a:prstGeom>
                <a:noFill/>
                <a:ln w="12700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997" name="Line 694"/>
                <p:cNvSpPr>
                  <a:spLocks noChangeShapeType="1"/>
                </p:cNvSpPr>
                <p:nvPr/>
              </p:nvSpPr>
              <p:spPr bwMode="auto">
                <a:xfrm flipH="1" flipV="1">
                  <a:off x="3517900" y="2362200"/>
                  <a:ext cx="61913" cy="123825"/>
                </a:xfrm>
                <a:prstGeom prst="line">
                  <a:avLst/>
                </a:prstGeom>
                <a:noFill/>
                <a:ln w="12700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87987" name="Group 1165"/>
              <p:cNvGrpSpPr>
                <a:grpSpLocks/>
              </p:cNvGrpSpPr>
              <p:nvPr/>
            </p:nvGrpSpPr>
            <p:grpSpPr bwMode="auto">
              <a:xfrm>
                <a:off x="4900613" y="2336800"/>
                <a:ext cx="123825" cy="457201"/>
                <a:chOff x="4900613" y="2336800"/>
                <a:chExt cx="123825" cy="457201"/>
              </a:xfrm>
            </p:grpSpPr>
            <p:sp>
              <p:nvSpPr>
                <p:cNvPr id="287988" name="Line 695"/>
                <p:cNvSpPr>
                  <a:spLocks noChangeShapeType="1"/>
                </p:cNvSpPr>
                <p:nvPr/>
              </p:nvSpPr>
              <p:spPr bwMode="auto">
                <a:xfrm flipV="1">
                  <a:off x="4960938" y="2630488"/>
                  <a:ext cx="1588" cy="163513"/>
                </a:xfrm>
                <a:prstGeom prst="line">
                  <a:avLst/>
                </a:prstGeom>
                <a:noFill/>
                <a:ln w="12700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989" name="Line 696"/>
                <p:cNvSpPr>
                  <a:spLocks noChangeShapeType="1"/>
                </p:cNvSpPr>
                <p:nvPr/>
              </p:nvSpPr>
              <p:spPr bwMode="auto">
                <a:xfrm flipV="1">
                  <a:off x="4960938" y="2336800"/>
                  <a:ext cx="1588" cy="165100"/>
                </a:xfrm>
                <a:prstGeom prst="line">
                  <a:avLst/>
                </a:prstGeom>
                <a:noFill/>
                <a:ln w="12700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990" name="Line 697"/>
                <p:cNvSpPr>
                  <a:spLocks noChangeShapeType="1"/>
                </p:cNvSpPr>
                <p:nvPr/>
              </p:nvSpPr>
              <p:spPr bwMode="auto">
                <a:xfrm flipH="1">
                  <a:off x="4900613" y="2501900"/>
                  <a:ext cx="60325" cy="123825"/>
                </a:xfrm>
                <a:prstGeom prst="line">
                  <a:avLst/>
                </a:prstGeom>
                <a:noFill/>
                <a:ln w="12700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991" name="Line 698"/>
                <p:cNvSpPr>
                  <a:spLocks noChangeShapeType="1"/>
                </p:cNvSpPr>
                <p:nvPr/>
              </p:nvSpPr>
              <p:spPr bwMode="auto">
                <a:xfrm>
                  <a:off x="4900613" y="2625725"/>
                  <a:ext cx="123825" cy="1588"/>
                </a:xfrm>
                <a:prstGeom prst="line">
                  <a:avLst/>
                </a:prstGeom>
                <a:noFill/>
                <a:ln w="12700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992" name="Line 699"/>
                <p:cNvSpPr>
                  <a:spLocks noChangeShapeType="1"/>
                </p:cNvSpPr>
                <p:nvPr/>
              </p:nvSpPr>
              <p:spPr bwMode="auto">
                <a:xfrm flipH="1" flipV="1">
                  <a:off x="4960938" y="2501900"/>
                  <a:ext cx="63500" cy="123825"/>
                </a:xfrm>
                <a:prstGeom prst="line">
                  <a:avLst/>
                </a:prstGeom>
                <a:noFill/>
                <a:ln w="12700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92" name="Isosceles Triangle 191"/>
            <p:cNvSpPr/>
            <p:nvPr/>
          </p:nvSpPr>
          <p:spPr>
            <a:xfrm>
              <a:off x="1420574" y="4974245"/>
              <a:ext cx="82886" cy="86874"/>
            </a:xfrm>
            <a:prstGeom prst="triangle">
              <a:avLst/>
            </a:prstGeom>
            <a:solidFill>
              <a:srgbClr val="009900"/>
            </a:solidFill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193" name="Isosceles Triangle 192"/>
            <p:cNvSpPr/>
            <p:nvPr/>
          </p:nvSpPr>
          <p:spPr>
            <a:xfrm>
              <a:off x="2085634" y="4632673"/>
              <a:ext cx="82886" cy="86874"/>
            </a:xfrm>
            <a:prstGeom prst="triangle">
              <a:avLst/>
            </a:prstGeom>
            <a:solidFill>
              <a:srgbClr val="009900"/>
            </a:solidFill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194" name="Isosceles Triangle 193"/>
            <p:cNvSpPr/>
            <p:nvPr/>
          </p:nvSpPr>
          <p:spPr>
            <a:xfrm>
              <a:off x="2657940" y="4559621"/>
              <a:ext cx="82886" cy="86874"/>
            </a:xfrm>
            <a:prstGeom prst="triangle">
              <a:avLst/>
            </a:prstGeom>
            <a:solidFill>
              <a:srgbClr val="009900"/>
            </a:solidFill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195" name="Isosceles Triangle 194"/>
            <p:cNvSpPr/>
            <p:nvPr/>
          </p:nvSpPr>
          <p:spPr>
            <a:xfrm>
              <a:off x="3628886" y="4652417"/>
              <a:ext cx="82886" cy="86874"/>
            </a:xfrm>
            <a:prstGeom prst="triangle">
              <a:avLst/>
            </a:prstGeom>
            <a:solidFill>
              <a:srgbClr val="009900"/>
            </a:solidFill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PT">
                <a:solidFill>
                  <a:prstClr val="white"/>
                </a:solidFill>
              </a:endParaRPr>
            </a:p>
          </p:txBody>
        </p:sp>
      </p:grpSp>
      <p:sp>
        <p:nvSpPr>
          <p:cNvPr id="287870" name="Rectangle 29"/>
          <p:cNvSpPr>
            <a:spLocks noChangeArrowheads="1"/>
          </p:cNvSpPr>
          <p:nvPr/>
        </p:nvSpPr>
        <p:spPr bwMode="auto">
          <a:xfrm>
            <a:off x="3249613" y="3929063"/>
            <a:ext cx="7715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t-PT" sz="1400" b="1">
                <a:solidFill>
                  <a:srgbClr val="161616"/>
                </a:solidFill>
              </a:rPr>
              <a:t>p</a:t>
            </a:r>
            <a:r>
              <a:rPr lang="pt-PT" sz="1400" b="1" baseline="-25000">
                <a:solidFill>
                  <a:srgbClr val="161616"/>
                </a:solidFill>
              </a:rPr>
              <a:t>T</a:t>
            </a:r>
            <a:r>
              <a:rPr lang="pt-PT" sz="1400" b="1">
                <a:solidFill>
                  <a:srgbClr val="161616"/>
                </a:solidFill>
              </a:rPr>
              <a:t> </a:t>
            </a:r>
            <a:r>
              <a:rPr lang="pt-PT" sz="1200" b="1">
                <a:solidFill>
                  <a:srgbClr val="161616"/>
                </a:solidFill>
              </a:rPr>
              <a:t>[GeV/c]</a:t>
            </a:r>
            <a:endParaRPr lang="pt-PT" sz="1400" b="1">
              <a:solidFill>
                <a:srgbClr val="000000"/>
              </a:solidFill>
            </a:endParaRPr>
          </a:p>
        </p:txBody>
      </p:sp>
      <p:sp>
        <p:nvSpPr>
          <p:cNvPr id="287871" name="Rectangle 51"/>
          <p:cNvSpPr>
            <a:spLocks noChangeArrowheads="1"/>
          </p:cNvSpPr>
          <p:nvPr/>
        </p:nvSpPr>
        <p:spPr bwMode="auto">
          <a:xfrm>
            <a:off x="1068388" y="3860800"/>
            <a:ext cx="79375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t-PT" sz="1400" b="1">
                <a:solidFill>
                  <a:srgbClr val="161616"/>
                </a:solidFill>
              </a:rPr>
              <a:t>0</a:t>
            </a:r>
            <a:endParaRPr lang="pt-PT" sz="1400" b="1">
              <a:solidFill>
                <a:srgbClr val="000000"/>
              </a:solidFill>
            </a:endParaRPr>
          </a:p>
        </p:txBody>
      </p:sp>
      <p:sp>
        <p:nvSpPr>
          <p:cNvPr id="287872" name="Rectangle 52"/>
          <p:cNvSpPr>
            <a:spLocks noChangeArrowheads="1"/>
          </p:cNvSpPr>
          <p:nvPr/>
        </p:nvSpPr>
        <p:spPr bwMode="auto">
          <a:xfrm>
            <a:off x="2025650" y="3860800"/>
            <a:ext cx="79375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t-PT" sz="1400" b="1">
                <a:solidFill>
                  <a:srgbClr val="161616"/>
                </a:solidFill>
              </a:rPr>
              <a:t>1</a:t>
            </a:r>
            <a:endParaRPr lang="pt-PT" sz="1400" b="1">
              <a:solidFill>
                <a:srgbClr val="000000"/>
              </a:solidFill>
            </a:endParaRPr>
          </a:p>
        </p:txBody>
      </p:sp>
      <p:sp>
        <p:nvSpPr>
          <p:cNvPr id="287873" name="Rectangle 54"/>
          <p:cNvSpPr>
            <a:spLocks noChangeArrowheads="1"/>
          </p:cNvSpPr>
          <p:nvPr/>
        </p:nvSpPr>
        <p:spPr bwMode="auto">
          <a:xfrm>
            <a:off x="3001963" y="3860800"/>
            <a:ext cx="79375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t-PT" sz="1400" b="1">
                <a:solidFill>
                  <a:srgbClr val="161616"/>
                </a:solidFill>
              </a:rPr>
              <a:t>2</a:t>
            </a:r>
            <a:endParaRPr lang="pt-PT" sz="1400" b="1">
              <a:solidFill>
                <a:srgbClr val="000000"/>
              </a:solidFill>
            </a:endParaRPr>
          </a:p>
        </p:txBody>
      </p:sp>
      <p:sp>
        <p:nvSpPr>
          <p:cNvPr id="287874" name="Rectangle 116"/>
          <p:cNvSpPr>
            <a:spLocks noChangeArrowheads="1"/>
          </p:cNvSpPr>
          <p:nvPr/>
        </p:nvSpPr>
        <p:spPr bwMode="auto">
          <a:xfrm>
            <a:off x="785813" y="3740150"/>
            <a:ext cx="47625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t-PT" sz="1400" b="1">
                <a:solidFill>
                  <a:srgbClr val="161616"/>
                </a:solidFill>
              </a:rPr>
              <a:t>-</a:t>
            </a:r>
            <a:endParaRPr lang="pt-PT" sz="1400" b="1">
              <a:solidFill>
                <a:srgbClr val="000000"/>
              </a:solidFill>
            </a:endParaRPr>
          </a:p>
        </p:txBody>
      </p:sp>
      <p:sp>
        <p:nvSpPr>
          <p:cNvPr id="287875" name="Rectangle 117"/>
          <p:cNvSpPr>
            <a:spLocks noChangeArrowheads="1"/>
          </p:cNvSpPr>
          <p:nvPr/>
        </p:nvSpPr>
        <p:spPr bwMode="auto">
          <a:xfrm>
            <a:off x="854075" y="3740150"/>
            <a:ext cx="79375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t-PT" sz="1400" b="1">
                <a:solidFill>
                  <a:srgbClr val="161616"/>
                </a:solidFill>
              </a:rPr>
              <a:t>0</a:t>
            </a:r>
            <a:endParaRPr lang="pt-PT" sz="1400" b="1">
              <a:solidFill>
                <a:srgbClr val="000000"/>
              </a:solidFill>
            </a:endParaRPr>
          </a:p>
        </p:txBody>
      </p:sp>
      <p:sp>
        <p:nvSpPr>
          <p:cNvPr id="287876" name="Rectangle 118"/>
          <p:cNvSpPr>
            <a:spLocks noChangeArrowheads="1"/>
          </p:cNvSpPr>
          <p:nvPr/>
        </p:nvSpPr>
        <p:spPr bwMode="auto">
          <a:xfrm>
            <a:off x="936625" y="3740150"/>
            <a:ext cx="39688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t-PT" sz="1400" b="1">
                <a:solidFill>
                  <a:srgbClr val="161616"/>
                </a:solidFill>
              </a:rPr>
              <a:t>.</a:t>
            </a:r>
            <a:endParaRPr lang="pt-PT" sz="1400" b="1">
              <a:solidFill>
                <a:srgbClr val="000000"/>
              </a:solidFill>
            </a:endParaRPr>
          </a:p>
        </p:txBody>
      </p:sp>
      <p:sp>
        <p:nvSpPr>
          <p:cNvPr id="287877" name="Rectangle 119"/>
          <p:cNvSpPr>
            <a:spLocks noChangeArrowheads="1"/>
          </p:cNvSpPr>
          <p:nvPr/>
        </p:nvSpPr>
        <p:spPr bwMode="auto">
          <a:xfrm>
            <a:off x="973138" y="3740150"/>
            <a:ext cx="79375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t-PT" sz="1400" b="1">
                <a:solidFill>
                  <a:srgbClr val="161616"/>
                </a:solidFill>
              </a:rPr>
              <a:t>5</a:t>
            </a:r>
            <a:endParaRPr lang="pt-PT" sz="1400" b="1">
              <a:solidFill>
                <a:srgbClr val="000000"/>
              </a:solidFill>
            </a:endParaRPr>
          </a:p>
        </p:txBody>
      </p:sp>
      <p:sp>
        <p:nvSpPr>
          <p:cNvPr id="287878" name="Rectangle 121"/>
          <p:cNvSpPr>
            <a:spLocks noChangeArrowheads="1"/>
          </p:cNvSpPr>
          <p:nvPr/>
        </p:nvSpPr>
        <p:spPr bwMode="auto">
          <a:xfrm>
            <a:off x="854075" y="2311400"/>
            <a:ext cx="79375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t-PT" sz="1400" b="1">
                <a:solidFill>
                  <a:srgbClr val="161616"/>
                </a:solidFill>
              </a:rPr>
              <a:t>1</a:t>
            </a:r>
            <a:endParaRPr lang="pt-PT" sz="1400" b="1">
              <a:solidFill>
                <a:srgbClr val="000000"/>
              </a:solidFill>
            </a:endParaRPr>
          </a:p>
        </p:txBody>
      </p:sp>
      <p:sp>
        <p:nvSpPr>
          <p:cNvPr id="287879" name="Rectangle 122"/>
          <p:cNvSpPr>
            <a:spLocks noChangeArrowheads="1"/>
          </p:cNvSpPr>
          <p:nvPr/>
        </p:nvSpPr>
        <p:spPr bwMode="auto">
          <a:xfrm>
            <a:off x="936625" y="2311400"/>
            <a:ext cx="39688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t-PT" sz="1400" b="1">
                <a:solidFill>
                  <a:srgbClr val="161616"/>
                </a:solidFill>
              </a:rPr>
              <a:t>.</a:t>
            </a:r>
            <a:endParaRPr lang="pt-PT" sz="1400" b="1">
              <a:solidFill>
                <a:srgbClr val="000000"/>
              </a:solidFill>
            </a:endParaRPr>
          </a:p>
        </p:txBody>
      </p:sp>
      <p:sp>
        <p:nvSpPr>
          <p:cNvPr id="287880" name="Rectangle 123"/>
          <p:cNvSpPr>
            <a:spLocks noChangeArrowheads="1"/>
          </p:cNvSpPr>
          <p:nvPr/>
        </p:nvSpPr>
        <p:spPr bwMode="auto">
          <a:xfrm>
            <a:off x="973138" y="2311400"/>
            <a:ext cx="79375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t-PT" sz="1400" b="1">
                <a:solidFill>
                  <a:srgbClr val="161616"/>
                </a:solidFill>
              </a:rPr>
              <a:t>0</a:t>
            </a:r>
            <a:endParaRPr lang="pt-PT" sz="1400" b="1">
              <a:solidFill>
                <a:srgbClr val="000000"/>
              </a:solidFill>
            </a:endParaRPr>
          </a:p>
        </p:txBody>
      </p:sp>
      <p:sp>
        <p:nvSpPr>
          <p:cNvPr id="287881" name="Rectangle 124"/>
          <p:cNvSpPr>
            <a:spLocks noChangeArrowheads="1"/>
          </p:cNvSpPr>
          <p:nvPr/>
        </p:nvSpPr>
        <p:spPr bwMode="auto">
          <a:xfrm>
            <a:off x="854075" y="3262313"/>
            <a:ext cx="79375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t-PT" sz="1400" b="1">
                <a:solidFill>
                  <a:srgbClr val="161616"/>
                </a:solidFill>
              </a:rPr>
              <a:t>0</a:t>
            </a:r>
            <a:endParaRPr lang="pt-PT" sz="1400" b="1">
              <a:solidFill>
                <a:srgbClr val="000000"/>
              </a:solidFill>
            </a:endParaRPr>
          </a:p>
        </p:txBody>
      </p:sp>
      <p:sp>
        <p:nvSpPr>
          <p:cNvPr id="287882" name="Rectangle 125"/>
          <p:cNvSpPr>
            <a:spLocks noChangeArrowheads="1"/>
          </p:cNvSpPr>
          <p:nvPr/>
        </p:nvSpPr>
        <p:spPr bwMode="auto">
          <a:xfrm>
            <a:off x="936625" y="3262313"/>
            <a:ext cx="39688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t-PT" sz="1400" b="1">
                <a:solidFill>
                  <a:srgbClr val="161616"/>
                </a:solidFill>
              </a:rPr>
              <a:t>.</a:t>
            </a:r>
            <a:endParaRPr lang="pt-PT" sz="1400" b="1">
              <a:solidFill>
                <a:srgbClr val="000000"/>
              </a:solidFill>
            </a:endParaRPr>
          </a:p>
        </p:txBody>
      </p:sp>
      <p:sp>
        <p:nvSpPr>
          <p:cNvPr id="287883" name="Rectangle 126"/>
          <p:cNvSpPr>
            <a:spLocks noChangeArrowheads="1"/>
          </p:cNvSpPr>
          <p:nvPr/>
        </p:nvSpPr>
        <p:spPr bwMode="auto">
          <a:xfrm>
            <a:off x="973138" y="3262313"/>
            <a:ext cx="79375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t-PT" sz="1400" b="1">
                <a:solidFill>
                  <a:srgbClr val="161616"/>
                </a:solidFill>
              </a:rPr>
              <a:t>0</a:t>
            </a:r>
            <a:endParaRPr lang="pt-PT" sz="1400" b="1">
              <a:solidFill>
                <a:srgbClr val="000000"/>
              </a:solidFill>
            </a:endParaRPr>
          </a:p>
        </p:txBody>
      </p:sp>
      <p:sp>
        <p:nvSpPr>
          <p:cNvPr id="287884" name="Rectangle 117"/>
          <p:cNvSpPr>
            <a:spLocks noChangeArrowheads="1"/>
          </p:cNvSpPr>
          <p:nvPr/>
        </p:nvSpPr>
        <p:spPr bwMode="auto">
          <a:xfrm>
            <a:off x="852488" y="2773363"/>
            <a:ext cx="80962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t-PT" sz="1400" b="1">
                <a:solidFill>
                  <a:srgbClr val="161616"/>
                </a:solidFill>
              </a:rPr>
              <a:t>0</a:t>
            </a:r>
            <a:endParaRPr lang="pt-PT" sz="1400" b="1">
              <a:solidFill>
                <a:srgbClr val="000000"/>
              </a:solidFill>
            </a:endParaRPr>
          </a:p>
        </p:txBody>
      </p:sp>
      <p:sp>
        <p:nvSpPr>
          <p:cNvPr id="287885" name="Rectangle 118"/>
          <p:cNvSpPr>
            <a:spLocks noChangeArrowheads="1"/>
          </p:cNvSpPr>
          <p:nvPr/>
        </p:nvSpPr>
        <p:spPr bwMode="auto">
          <a:xfrm>
            <a:off x="936625" y="2773363"/>
            <a:ext cx="39688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t-PT" sz="1400" b="1">
                <a:solidFill>
                  <a:srgbClr val="161616"/>
                </a:solidFill>
              </a:rPr>
              <a:t>.</a:t>
            </a:r>
            <a:endParaRPr lang="pt-PT" sz="1400" b="1">
              <a:solidFill>
                <a:srgbClr val="000000"/>
              </a:solidFill>
            </a:endParaRPr>
          </a:p>
        </p:txBody>
      </p:sp>
      <p:sp>
        <p:nvSpPr>
          <p:cNvPr id="287886" name="Rectangle 119"/>
          <p:cNvSpPr>
            <a:spLocks noChangeArrowheads="1"/>
          </p:cNvSpPr>
          <p:nvPr/>
        </p:nvSpPr>
        <p:spPr bwMode="auto">
          <a:xfrm>
            <a:off x="971550" y="2773363"/>
            <a:ext cx="80963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t-PT" sz="1400" b="1">
                <a:solidFill>
                  <a:srgbClr val="161616"/>
                </a:solidFill>
              </a:rPr>
              <a:t>5</a:t>
            </a:r>
            <a:endParaRPr lang="pt-PT" sz="1400" b="1">
              <a:solidFill>
                <a:srgbClr val="000000"/>
              </a:solidFill>
            </a:endParaRPr>
          </a:p>
        </p:txBody>
      </p:sp>
      <p:sp>
        <p:nvSpPr>
          <p:cNvPr id="287887" name="Rectangle 121"/>
          <p:cNvSpPr>
            <a:spLocks noChangeArrowheads="1"/>
          </p:cNvSpPr>
          <p:nvPr/>
        </p:nvSpPr>
        <p:spPr bwMode="auto">
          <a:xfrm>
            <a:off x="852488" y="1851025"/>
            <a:ext cx="79375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t-PT" sz="1400" b="1">
                <a:solidFill>
                  <a:srgbClr val="161616"/>
                </a:solidFill>
              </a:rPr>
              <a:t>1</a:t>
            </a:r>
            <a:endParaRPr lang="pt-PT" sz="1400" b="1">
              <a:solidFill>
                <a:srgbClr val="000000"/>
              </a:solidFill>
            </a:endParaRPr>
          </a:p>
        </p:txBody>
      </p:sp>
      <p:sp>
        <p:nvSpPr>
          <p:cNvPr id="287888" name="Rectangle 122"/>
          <p:cNvSpPr>
            <a:spLocks noChangeArrowheads="1"/>
          </p:cNvSpPr>
          <p:nvPr/>
        </p:nvSpPr>
        <p:spPr bwMode="auto">
          <a:xfrm>
            <a:off x="935038" y="1851025"/>
            <a:ext cx="39687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t-PT" sz="1400" b="1">
                <a:solidFill>
                  <a:srgbClr val="161616"/>
                </a:solidFill>
              </a:rPr>
              <a:t>.</a:t>
            </a:r>
            <a:endParaRPr lang="pt-PT" sz="1400" b="1">
              <a:solidFill>
                <a:srgbClr val="000000"/>
              </a:solidFill>
            </a:endParaRPr>
          </a:p>
        </p:txBody>
      </p:sp>
      <p:sp>
        <p:nvSpPr>
          <p:cNvPr id="287889" name="Rectangle 123"/>
          <p:cNvSpPr>
            <a:spLocks noChangeArrowheads="1"/>
          </p:cNvSpPr>
          <p:nvPr/>
        </p:nvSpPr>
        <p:spPr bwMode="auto">
          <a:xfrm>
            <a:off x="971550" y="1851025"/>
            <a:ext cx="79375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t-PT" sz="1400" b="1">
                <a:solidFill>
                  <a:srgbClr val="161616"/>
                </a:solidFill>
              </a:rPr>
              <a:t>5</a:t>
            </a:r>
            <a:endParaRPr lang="pt-PT" sz="1400" b="1">
              <a:solidFill>
                <a:srgbClr val="000000"/>
              </a:solidFill>
            </a:endParaRPr>
          </a:p>
        </p:txBody>
      </p:sp>
      <p:sp>
        <p:nvSpPr>
          <p:cNvPr id="287890" name="Rectangle 448"/>
          <p:cNvSpPr>
            <a:spLocks noChangeArrowheads="1"/>
          </p:cNvSpPr>
          <p:nvPr/>
        </p:nvSpPr>
        <p:spPr bwMode="auto">
          <a:xfrm>
            <a:off x="3998913" y="3203575"/>
            <a:ext cx="190817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1600">
                <a:solidFill>
                  <a:srgbClr val="000000"/>
                </a:solidFill>
                <a:latin typeface="Calibri" pitchFamily="34" charset="0"/>
              </a:rPr>
              <a:t>E866 (p-Cu)</a:t>
            </a:r>
          </a:p>
          <a:p>
            <a:r>
              <a:rPr lang="pt-PT" sz="1600">
                <a:solidFill>
                  <a:srgbClr val="000000"/>
                </a:solidFill>
                <a:latin typeface="Calibri" pitchFamily="34" charset="0"/>
              </a:rPr>
              <a:t>Collins-Soper frame</a:t>
            </a:r>
          </a:p>
        </p:txBody>
      </p:sp>
      <p:sp>
        <p:nvSpPr>
          <p:cNvPr id="287891" name="Rectangle 322"/>
          <p:cNvSpPr>
            <a:spLocks noChangeArrowheads="1"/>
          </p:cNvSpPr>
          <p:nvPr/>
        </p:nvSpPr>
        <p:spPr bwMode="auto">
          <a:xfrm>
            <a:off x="4022725" y="1982788"/>
            <a:ext cx="31829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D60093"/>
                </a:solidFill>
                <a:latin typeface="Calibri" pitchFamily="34" charset="0"/>
              </a:rPr>
              <a:t>Drell-Yan is a paradigmatic case</a:t>
            </a:r>
          </a:p>
          <a:p>
            <a:r>
              <a:rPr lang="en-GB">
                <a:solidFill>
                  <a:srgbClr val="009900"/>
                </a:solidFill>
                <a:latin typeface="Calibri" pitchFamily="34" charset="0"/>
              </a:rPr>
              <a:t>but not the only one</a:t>
            </a:r>
            <a:endParaRPr lang="en-GB">
              <a:solidFill>
                <a:srgbClr val="009900"/>
              </a:solidFill>
            </a:endParaRPr>
          </a:p>
        </p:txBody>
      </p:sp>
      <p:cxnSp>
        <p:nvCxnSpPr>
          <p:cNvPr id="393" name="Straight Connector 392"/>
          <p:cNvCxnSpPr/>
          <p:nvPr/>
        </p:nvCxnSpPr>
        <p:spPr>
          <a:xfrm flipH="1">
            <a:off x="6754813" y="971550"/>
            <a:ext cx="1143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7893" name="Rectangle 310"/>
          <p:cNvSpPr>
            <a:spLocks noChangeArrowheads="1"/>
          </p:cNvSpPr>
          <p:nvPr/>
        </p:nvSpPr>
        <p:spPr bwMode="auto">
          <a:xfrm>
            <a:off x="3273425" y="4565650"/>
            <a:ext cx="2801938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>
                <a:solidFill>
                  <a:srgbClr val="000000"/>
                </a:solidFill>
                <a:latin typeface="Calibri" pitchFamily="34" charset="0"/>
              </a:rPr>
              <a:t>NRQCD </a:t>
            </a:r>
            <a:r>
              <a:rPr lang="en-GB">
                <a:solidFill>
                  <a:srgbClr val="000000"/>
                </a:solidFill>
                <a:latin typeface="Calibri" pitchFamily="34" charset="0"/>
              </a:rPr>
              <a:t>→</a:t>
            </a:r>
            <a:r>
              <a:rPr lang="pt-PT">
                <a:solidFill>
                  <a:srgbClr val="000000"/>
                </a:solidFill>
                <a:latin typeface="Calibri" pitchFamily="34" charset="0"/>
              </a:rPr>
              <a:t> at </a:t>
            </a:r>
            <a:r>
              <a:rPr lang="pt-PT" i="1">
                <a:solidFill>
                  <a:srgbClr val="000000"/>
                </a:solidFill>
                <a:latin typeface="Calibri" pitchFamily="34" charset="0"/>
              </a:rPr>
              <a:t>very large p</a:t>
            </a:r>
            <a:r>
              <a:rPr lang="pt-PT" baseline="-25000">
                <a:solidFill>
                  <a:srgbClr val="000000"/>
                </a:solidFill>
                <a:latin typeface="Calibri" pitchFamily="34" charset="0"/>
              </a:rPr>
              <a:t>T </a:t>
            </a:r>
            <a:r>
              <a:rPr lang="pt-PT">
                <a:solidFill>
                  <a:srgbClr val="000000"/>
                </a:solidFill>
                <a:latin typeface="Calibri" pitchFamily="34" charset="0"/>
              </a:rPr>
              <a:t>, quarkonium produced from the fragmentation of an</a:t>
            </a:r>
          </a:p>
          <a:p>
            <a:r>
              <a:rPr lang="pt-PT">
                <a:solidFill>
                  <a:srgbClr val="000000"/>
                </a:solidFill>
                <a:latin typeface="Calibri" pitchFamily="34" charset="0"/>
              </a:rPr>
              <a:t>on-shell gluon, inheriting</a:t>
            </a:r>
          </a:p>
          <a:p>
            <a:r>
              <a:rPr lang="pt-PT">
                <a:solidFill>
                  <a:srgbClr val="000000"/>
                </a:solidFill>
                <a:latin typeface="Calibri" pitchFamily="34" charset="0"/>
              </a:rPr>
              <a:t>its natural spin alignment</a:t>
            </a:r>
          </a:p>
        </p:txBody>
      </p:sp>
      <p:grpSp>
        <p:nvGrpSpPr>
          <p:cNvPr id="287894" name="Group 121"/>
          <p:cNvGrpSpPr>
            <a:grpSpLocks/>
          </p:cNvGrpSpPr>
          <p:nvPr/>
        </p:nvGrpSpPr>
        <p:grpSpPr bwMode="auto">
          <a:xfrm>
            <a:off x="1600200" y="5116513"/>
            <a:ext cx="719138" cy="100012"/>
            <a:chOff x="3018078" y="1281831"/>
            <a:chExt cx="1032920" cy="145094"/>
          </a:xfrm>
        </p:grpSpPr>
        <p:sp>
          <p:nvSpPr>
            <p:cNvPr id="287971" name="Freeform 82"/>
            <p:cNvSpPr>
              <a:spLocks/>
            </p:cNvSpPr>
            <p:nvPr/>
          </p:nvSpPr>
          <p:spPr bwMode="auto">
            <a:xfrm rot="1607666">
              <a:off x="3784575" y="1285262"/>
              <a:ext cx="149225" cy="138113"/>
            </a:xfrm>
            <a:custGeom>
              <a:avLst/>
              <a:gdLst>
                <a:gd name="T0" fmla="*/ 0 w 94"/>
                <a:gd name="T1" fmla="*/ 37 h 87"/>
                <a:gd name="T2" fmla="*/ 1 w 94"/>
                <a:gd name="T3" fmla="*/ 50 h 87"/>
                <a:gd name="T4" fmla="*/ 7 w 94"/>
                <a:gd name="T5" fmla="*/ 63 h 87"/>
                <a:gd name="T6" fmla="*/ 16 w 94"/>
                <a:gd name="T7" fmla="*/ 74 h 87"/>
                <a:gd name="T8" fmla="*/ 27 w 94"/>
                <a:gd name="T9" fmla="*/ 83 h 87"/>
                <a:gd name="T10" fmla="*/ 41 w 94"/>
                <a:gd name="T11" fmla="*/ 87 h 87"/>
                <a:gd name="T12" fmla="*/ 57 w 94"/>
                <a:gd name="T13" fmla="*/ 86 h 87"/>
                <a:gd name="T14" fmla="*/ 71 w 94"/>
                <a:gd name="T15" fmla="*/ 81 h 87"/>
                <a:gd name="T16" fmla="*/ 83 w 94"/>
                <a:gd name="T17" fmla="*/ 72 h 87"/>
                <a:gd name="T18" fmla="*/ 90 w 94"/>
                <a:gd name="T19" fmla="*/ 59 h 87"/>
                <a:gd name="T20" fmla="*/ 94 w 94"/>
                <a:gd name="T21" fmla="*/ 45 h 87"/>
                <a:gd name="T22" fmla="*/ 94 w 94"/>
                <a:gd name="T23" fmla="*/ 31 h 87"/>
                <a:gd name="T24" fmla="*/ 89 w 94"/>
                <a:gd name="T25" fmla="*/ 16 h 87"/>
                <a:gd name="T26" fmla="*/ 86 w 94"/>
                <a:gd name="T27" fmla="*/ 11 h 87"/>
                <a:gd name="T28" fmla="*/ 79 w 94"/>
                <a:gd name="T29" fmla="*/ 4 h 87"/>
                <a:gd name="T30" fmla="*/ 74 w 94"/>
                <a:gd name="T31" fmla="*/ 0 h 8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4"/>
                <a:gd name="T49" fmla="*/ 0 h 87"/>
                <a:gd name="T50" fmla="*/ 94 w 94"/>
                <a:gd name="T51" fmla="*/ 87 h 8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4" h="87">
                  <a:moveTo>
                    <a:pt x="0" y="37"/>
                  </a:moveTo>
                  <a:lnTo>
                    <a:pt x="1" y="50"/>
                  </a:lnTo>
                  <a:lnTo>
                    <a:pt x="7" y="63"/>
                  </a:lnTo>
                  <a:lnTo>
                    <a:pt x="16" y="74"/>
                  </a:lnTo>
                  <a:lnTo>
                    <a:pt x="27" y="83"/>
                  </a:lnTo>
                  <a:lnTo>
                    <a:pt x="41" y="87"/>
                  </a:lnTo>
                  <a:lnTo>
                    <a:pt x="57" y="86"/>
                  </a:lnTo>
                  <a:lnTo>
                    <a:pt x="71" y="81"/>
                  </a:lnTo>
                  <a:lnTo>
                    <a:pt x="83" y="72"/>
                  </a:lnTo>
                  <a:lnTo>
                    <a:pt x="90" y="59"/>
                  </a:lnTo>
                  <a:lnTo>
                    <a:pt x="94" y="45"/>
                  </a:lnTo>
                  <a:lnTo>
                    <a:pt x="94" y="31"/>
                  </a:lnTo>
                  <a:lnTo>
                    <a:pt x="89" y="16"/>
                  </a:lnTo>
                  <a:lnTo>
                    <a:pt x="86" y="11"/>
                  </a:lnTo>
                  <a:lnTo>
                    <a:pt x="79" y="4"/>
                  </a:lnTo>
                  <a:lnTo>
                    <a:pt x="74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972" name="Freeform 83"/>
            <p:cNvSpPr>
              <a:spLocks/>
            </p:cNvSpPr>
            <p:nvPr/>
          </p:nvSpPr>
          <p:spPr bwMode="auto">
            <a:xfrm rot="1607666">
              <a:off x="3657859" y="1281831"/>
              <a:ext cx="149225" cy="139700"/>
            </a:xfrm>
            <a:custGeom>
              <a:avLst/>
              <a:gdLst>
                <a:gd name="T0" fmla="*/ 0 w 94"/>
                <a:gd name="T1" fmla="*/ 38 h 88"/>
                <a:gd name="T2" fmla="*/ 1 w 94"/>
                <a:gd name="T3" fmla="*/ 51 h 88"/>
                <a:gd name="T4" fmla="*/ 5 w 94"/>
                <a:gd name="T5" fmla="*/ 64 h 88"/>
                <a:gd name="T6" fmla="*/ 14 w 94"/>
                <a:gd name="T7" fmla="*/ 75 h 88"/>
                <a:gd name="T8" fmla="*/ 27 w 94"/>
                <a:gd name="T9" fmla="*/ 84 h 88"/>
                <a:gd name="T10" fmla="*/ 41 w 94"/>
                <a:gd name="T11" fmla="*/ 88 h 88"/>
                <a:gd name="T12" fmla="*/ 55 w 94"/>
                <a:gd name="T13" fmla="*/ 87 h 88"/>
                <a:gd name="T14" fmla="*/ 70 w 94"/>
                <a:gd name="T15" fmla="*/ 82 h 88"/>
                <a:gd name="T16" fmla="*/ 81 w 94"/>
                <a:gd name="T17" fmla="*/ 73 h 88"/>
                <a:gd name="T18" fmla="*/ 90 w 94"/>
                <a:gd name="T19" fmla="*/ 60 h 88"/>
                <a:gd name="T20" fmla="*/ 94 w 94"/>
                <a:gd name="T21" fmla="*/ 46 h 88"/>
                <a:gd name="T22" fmla="*/ 94 w 94"/>
                <a:gd name="T23" fmla="*/ 31 h 88"/>
                <a:gd name="T24" fmla="*/ 89 w 94"/>
                <a:gd name="T25" fmla="*/ 17 h 88"/>
                <a:gd name="T26" fmla="*/ 86 w 94"/>
                <a:gd name="T27" fmla="*/ 12 h 88"/>
                <a:gd name="T28" fmla="*/ 79 w 94"/>
                <a:gd name="T29" fmla="*/ 4 h 88"/>
                <a:gd name="T30" fmla="*/ 73 w 94"/>
                <a:gd name="T31" fmla="*/ 0 h 8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4"/>
                <a:gd name="T49" fmla="*/ 0 h 88"/>
                <a:gd name="T50" fmla="*/ 94 w 94"/>
                <a:gd name="T51" fmla="*/ 88 h 8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4" h="88">
                  <a:moveTo>
                    <a:pt x="0" y="38"/>
                  </a:moveTo>
                  <a:lnTo>
                    <a:pt x="1" y="51"/>
                  </a:lnTo>
                  <a:lnTo>
                    <a:pt x="5" y="64"/>
                  </a:lnTo>
                  <a:lnTo>
                    <a:pt x="14" y="75"/>
                  </a:lnTo>
                  <a:lnTo>
                    <a:pt x="27" y="84"/>
                  </a:lnTo>
                  <a:lnTo>
                    <a:pt x="41" y="88"/>
                  </a:lnTo>
                  <a:lnTo>
                    <a:pt x="55" y="87"/>
                  </a:lnTo>
                  <a:lnTo>
                    <a:pt x="70" y="82"/>
                  </a:lnTo>
                  <a:lnTo>
                    <a:pt x="81" y="73"/>
                  </a:lnTo>
                  <a:lnTo>
                    <a:pt x="90" y="60"/>
                  </a:lnTo>
                  <a:lnTo>
                    <a:pt x="94" y="46"/>
                  </a:lnTo>
                  <a:lnTo>
                    <a:pt x="94" y="31"/>
                  </a:lnTo>
                  <a:lnTo>
                    <a:pt x="89" y="17"/>
                  </a:lnTo>
                  <a:lnTo>
                    <a:pt x="86" y="12"/>
                  </a:lnTo>
                  <a:lnTo>
                    <a:pt x="79" y="4"/>
                  </a:lnTo>
                  <a:lnTo>
                    <a:pt x="73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973" name="Freeform 84"/>
            <p:cNvSpPr>
              <a:spLocks/>
            </p:cNvSpPr>
            <p:nvPr/>
          </p:nvSpPr>
          <p:spPr bwMode="auto">
            <a:xfrm rot="1607666">
              <a:off x="3528552" y="1286099"/>
              <a:ext cx="150813" cy="136525"/>
            </a:xfrm>
            <a:custGeom>
              <a:avLst/>
              <a:gdLst>
                <a:gd name="T0" fmla="*/ 0 w 95"/>
                <a:gd name="T1" fmla="*/ 37 h 86"/>
                <a:gd name="T2" fmla="*/ 1 w 95"/>
                <a:gd name="T3" fmla="*/ 50 h 86"/>
                <a:gd name="T4" fmla="*/ 6 w 95"/>
                <a:gd name="T5" fmla="*/ 63 h 86"/>
                <a:gd name="T6" fmla="*/ 15 w 95"/>
                <a:gd name="T7" fmla="*/ 75 h 86"/>
                <a:gd name="T8" fmla="*/ 28 w 95"/>
                <a:gd name="T9" fmla="*/ 82 h 86"/>
                <a:gd name="T10" fmla="*/ 42 w 95"/>
                <a:gd name="T11" fmla="*/ 86 h 86"/>
                <a:gd name="T12" fmla="*/ 57 w 95"/>
                <a:gd name="T13" fmla="*/ 85 h 86"/>
                <a:gd name="T14" fmla="*/ 71 w 95"/>
                <a:gd name="T15" fmla="*/ 80 h 86"/>
                <a:gd name="T16" fmla="*/ 82 w 95"/>
                <a:gd name="T17" fmla="*/ 71 h 86"/>
                <a:gd name="T18" fmla="*/ 91 w 95"/>
                <a:gd name="T19" fmla="*/ 58 h 86"/>
                <a:gd name="T20" fmla="*/ 95 w 95"/>
                <a:gd name="T21" fmla="*/ 45 h 86"/>
                <a:gd name="T22" fmla="*/ 94 w 95"/>
                <a:gd name="T23" fmla="*/ 31 h 86"/>
                <a:gd name="T24" fmla="*/ 89 w 95"/>
                <a:gd name="T25" fmla="*/ 17 h 86"/>
                <a:gd name="T26" fmla="*/ 86 w 95"/>
                <a:gd name="T27" fmla="*/ 12 h 86"/>
                <a:gd name="T28" fmla="*/ 82 w 95"/>
                <a:gd name="T29" fmla="*/ 7 h 86"/>
                <a:gd name="T30" fmla="*/ 78 w 95"/>
                <a:gd name="T31" fmla="*/ 3 h 86"/>
                <a:gd name="T32" fmla="*/ 73 w 95"/>
                <a:gd name="T33" fmla="*/ 0 h 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5"/>
                <a:gd name="T52" fmla="*/ 0 h 86"/>
                <a:gd name="T53" fmla="*/ 95 w 95"/>
                <a:gd name="T54" fmla="*/ 86 h 8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5" h="86">
                  <a:moveTo>
                    <a:pt x="0" y="37"/>
                  </a:moveTo>
                  <a:lnTo>
                    <a:pt x="1" y="50"/>
                  </a:lnTo>
                  <a:lnTo>
                    <a:pt x="6" y="63"/>
                  </a:lnTo>
                  <a:lnTo>
                    <a:pt x="15" y="75"/>
                  </a:lnTo>
                  <a:lnTo>
                    <a:pt x="28" y="82"/>
                  </a:lnTo>
                  <a:lnTo>
                    <a:pt x="42" y="86"/>
                  </a:lnTo>
                  <a:lnTo>
                    <a:pt x="57" y="85"/>
                  </a:lnTo>
                  <a:lnTo>
                    <a:pt x="71" y="80"/>
                  </a:lnTo>
                  <a:lnTo>
                    <a:pt x="82" y="71"/>
                  </a:lnTo>
                  <a:lnTo>
                    <a:pt x="91" y="58"/>
                  </a:lnTo>
                  <a:lnTo>
                    <a:pt x="95" y="45"/>
                  </a:lnTo>
                  <a:lnTo>
                    <a:pt x="94" y="31"/>
                  </a:lnTo>
                  <a:lnTo>
                    <a:pt x="89" y="17"/>
                  </a:lnTo>
                  <a:lnTo>
                    <a:pt x="86" y="12"/>
                  </a:lnTo>
                  <a:lnTo>
                    <a:pt x="82" y="7"/>
                  </a:lnTo>
                  <a:lnTo>
                    <a:pt x="78" y="3"/>
                  </a:lnTo>
                  <a:lnTo>
                    <a:pt x="73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974" name="Freeform 85"/>
            <p:cNvSpPr>
              <a:spLocks/>
            </p:cNvSpPr>
            <p:nvPr/>
          </p:nvSpPr>
          <p:spPr bwMode="auto">
            <a:xfrm rot="1607666">
              <a:off x="3402965" y="1286490"/>
              <a:ext cx="149225" cy="139700"/>
            </a:xfrm>
            <a:custGeom>
              <a:avLst/>
              <a:gdLst>
                <a:gd name="T0" fmla="*/ 0 w 94"/>
                <a:gd name="T1" fmla="*/ 37 h 88"/>
                <a:gd name="T2" fmla="*/ 2 w 94"/>
                <a:gd name="T3" fmla="*/ 50 h 88"/>
                <a:gd name="T4" fmla="*/ 6 w 94"/>
                <a:gd name="T5" fmla="*/ 63 h 88"/>
                <a:gd name="T6" fmla="*/ 15 w 94"/>
                <a:gd name="T7" fmla="*/ 75 h 88"/>
                <a:gd name="T8" fmla="*/ 27 w 94"/>
                <a:gd name="T9" fmla="*/ 84 h 88"/>
                <a:gd name="T10" fmla="*/ 42 w 94"/>
                <a:gd name="T11" fmla="*/ 88 h 88"/>
                <a:gd name="T12" fmla="*/ 56 w 94"/>
                <a:gd name="T13" fmla="*/ 86 h 88"/>
                <a:gd name="T14" fmla="*/ 70 w 94"/>
                <a:gd name="T15" fmla="*/ 81 h 88"/>
                <a:gd name="T16" fmla="*/ 81 w 94"/>
                <a:gd name="T17" fmla="*/ 72 h 88"/>
                <a:gd name="T18" fmla="*/ 90 w 94"/>
                <a:gd name="T19" fmla="*/ 59 h 88"/>
                <a:gd name="T20" fmla="*/ 94 w 94"/>
                <a:gd name="T21" fmla="*/ 45 h 88"/>
                <a:gd name="T22" fmla="*/ 94 w 94"/>
                <a:gd name="T23" fmla="*/ 31 h 88"/>
                <a:gd name="T24" fmla="*/ 89 w 94"/>
                <a:gd name="T25" fmla="*/ 17 h 88"/>
                <a:gd name="T26" fmla="*/ 87 w 94"/>
                <a:gd name="T27" fmla="*/ 12 h 88"/>
                <a:gd name="T28" fmla="*/ 79 w 94"/>
                <a:gd name="T29" fmla="*/ 4 h 88"/>
                <a:gd name="T30" fmla="*/ 74 w 94"/>
                <a:gd name="T31" fmla="*/ 0 h 8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4"/>
                <a:gd name="T49" fmla="*/ 0 h 88"/>
                <a:gd name="T50" fmla="*/ 94 w 94"/>
                <a:gd name="T51" fmla="*/ 88 h 8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4" h="88">
                  <a:moveTo>
                    <a:pt x="0" y="37"/>
                  </a:moveTo>
                  <a:lnTo>
                    <a:pt x="2" y="50"/>
                  </a:lnTo>
                  <a:lnTo>
                    <a:pt x="6" y="63"/>
                  </a:lnTo>
                  <a:lnTo>
                    <a:pt x="15" y="75"/>
                  </a:lnTo>
                  <a:lnTo>
                    <a:pt x="27" y="84"/>
                  </a:lnTo>
                  <a:lnTo>
                    <a:pt x="42" y="88"/>
                  </a:lnTo>
                  <a:lnTo>
                    <a:pt x="56" y="86"/>
                  </a:lnTo>
                  <a:lnTo>
                    <a:pt x="70" y="81"/>
                  </a:lnTo>
                  <a:lnTo>
                    <a:pt x="81" y="72"/>
                  </a:lnTo>
                  <a:lnTo>
                    <a:pt x="90" y="59"/>
                  </a:lnTo>
                  <a:lnTo>
                    <a:pt x="94" y="45"/>
                  </a:lnTo>
                  <a:lnTo>
                    <a:pt x="94" y="31"/>
                  </a:lnTo>
                  <a:lnTo>
                    <a:pt x="89" y="17"/>
                  </a:lnTo>
                  <a:lnTo>
                    <a:pt x="87" y="12"/>
                  </a:lnTo>
                  <a:lnTo>
                    <a:pt x="79" y="4"/>
                  </a:lnTo>
                  <a:lnTo>
                    <a:pt x="74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975" name="Freeform 86"/>
            <p:cNvSpPr>
              <a:spLocks/>
            </p:cNvSpPr>
            <p:nvPr/>
          </p:nvSpPr>
          <p:spPr bwMode="auto">
            <a:xfrm rot="1607666">
              <a:off x="3273744" y="1290400"/>
              <a:ext cx="149225" cy="136525"/>
            </a:xfrm>
            <a:custGeom>
              <a:avLst/>
              <a:gdLst>
                <a:gd name="T0" fmla="*/ 0 w 94"/>
                <a:gd name="T1" fmla="*/ 37 h 86"/>
                <a:gd name="T2" fmla="*/ 2 w 94"/>
                <a:gd name="T3" fmla="*/ 50 h 86"/>
                <a:gd name="T4" fmla="*/ 7 w 94"/>
                <a:gd name="T5" fmla="*/ 63 h 86"/>
                <a:gd name="T6" fmla="*/ 16 w 94"/>
                <a:gd name="T7" fmla="*/ 74 h 86"/>
                <a:gd name="T8" fmla="*/ 27 w 94"/>
                <a:gd name="T9" fmla="*/ 82 h 86"/>
                <a:gd name="T10" fmla="*/ 41 w 94"/>
                <a:gd name="T11" fmla="*/ 86 h 86"/>
                <a:gd name="T12" fmla="*/ 57 w 94"/>
                <a:gd name="T13" fmla="*/ 85 h 86"/>
                <a:gd name="T14" fmla="*/ 71 w 94"/>
                <a:gd name="T15" fmla="*/ 80 h 86"/>
                <a:gd name="T16" fmla="*/ 83 w 94"/>
                <a:gd name="T17" fmla="*/ 71 h 86"/>
                <a:gd name="T18" fmla="*/ 90 w 94"/>
                <a:gd name="T19" fmla="*/ 58 h 86"/>
                <a:gd name="T20" fmla="*/ 94 w 94"/>
                <a:gd name="T21" fmla="*/ 45 h 86"/>
                <a:gd name="T22" fmla="*/ 94 w 94"/>
                <a:gd name="T23" fmla="*/ 31 h 86"/>
                <a:gd name="T24" fmla="*/ 89 w 94"/>
                <a:gd name="T25" fmla="*/ 17 h 86"/>
                <a:gd name="T26" fmla="*/ 87 w 94"/>
                <a:gd name="T27" fmla="*/ 11 h 86"/>
                <a:gd name="T28" fmla="*/ 83 w 94"/>
                <a:gd name="T29" fmla="*/ 6 h 86"/>
                <a:gd name="T30" fmla="*/ 79 w 94"/>
                <a:gd name="T31" fmla="*/ 2 h 86"/>
                <a:gd name="T32" fmla="*/ 74 w 94"/>
                <a:gd name="T33" fmla="*/ 0 h 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4"/>
                <a:gd name="T52" fmla="*/ 0 h 86"/>
                <a:gd name="T53" fmla="*/ 94 w 94"/>
                <a:gd name="T54" fmla="*/ 86 h 8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4" h="86">
                  <a:moveTo>
                    <a:pt x="0" y="37"/>
                  </a:moveTo>
                  <a:lnTo>
                    <a:pt x="2" y="50"/>
                  </a:lnTo>
                  <a:lnTo>
                    <a:pt x="7" y="63"/>
                  </a:lnTo>
                  <a:lnTo>
                    <a:pt x="16" y="74"/>
                  </a:lnTo>
                  <a:lnTo>
                    <a:pt x="27" y="82"/>
                  </a:lnTo>
                  <a:lnTo>
                    <a:pt x="41" y="86"/>
                  </a:lnTo>
                  <a:lnTo>
                    <a:pt x="57" y="85"/>
                  </a:lnTo>
                  <a:lnTo>
                    <a:pt x="71" y="80"/>
                  </a:lnTo>
                  <a:lnTo>
                    <a:pt x="83" y="71"/>
                  </a:lnTo>
                  <a:lnTo>
                    <a:pt x="90" y="58"/>
                  </a:lnTo>
                  <a:lnTo>
                    <a:pt x="94" y="45"/>
                  </a:lnTo>
                  <a:lnTo>
                    <a:pt x="94" y="31"/>
                  </a:lnTo>
                  <a:lnTo>
                    <a:pt x="89" y="17"/>
                  </a:lnTo>
                  <a:lnTo>
                    <a:pt x="87" y="11"/>
                  </a:lnTo>
                  <a:lnTo>
                    <a:pt x="83" y="6"/>
                  </a:lnTo>
                  <a:lnTo>
                    <a:pt x="79" y="2"/>
                  </a:lnTo>
                  <a:lnTo>
                    <a:pt x="74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976" name="Freeform 87"/>
            <p:cNvSpPr>
              <a:spLocks/>
            </p:cNvSpPr>
            <p:nvPr/>
          </p:nvSpPr>
          <p:spPr bwMode="auto">
            <a:xfrm rot="1607666">
              <a:off x="3146669" y="1288472"/>
              <a:ext cx="149225" cy="136525"/>
            </a:xfrm>
            <a:custGeom>
              <a:avLst/>
              <a:gdLst>
                <a:gd name="T0" fmla="*/ 0 w 94"/>
                <a:gd name="T1" fmla="*/ 37 h 86"/>
                <a:gd name="T2" fmla="*/ 1 w 94"/>
                <a:gd name="T3" fmla="*/ 50 h 86"/>
                <a:gd name="T4" fmla="*/ 5 w 94"/>
                <a:gd name="T5" fmla="*/ 61 h 86"/>
                <a:gd name="T6" fmla="*/ 14 w 94"/>
                <a:gd name="T7" fmla="*/ 73 h 86"/>
                <a:gd name="T8" fmla="*/ 27 w 94"/>
                <a:gd name="T9" fmla="*/ 82 h 86"/>
                <a:gd name="T10" fmla="*/ 41 w 94"/>
                <a:gd name="T11" fmla="*/ 86 h 86"/>
                <a:gd name="T12" fmla="*/ 56 w 94"/>
                <a:gd name="T13" fmla="*/ 85 h 86"/>
                <a:gd name="T14" fmla="*/ 70 w 94"/>
                <a:gd name="T15" fmla="*/ 79 h 86"/>
                <a:gd name="T16" fmla="*/ 81 w 94"/>
                <a:gd name="T17" fmla="*/ 70 h 86"/>
                <a:gd name="T18" fmla="*/ 90 w 94"/>
                <a:gd name="T19" fmla="*/ 57 h 86"/>
                <a:gd name="T20" fmla="*/ 94 w 94"/>
                <a:gd name="T21" fmla="*/ 43 h 86"/>
                <a:gd name="T22" fmla="*/ 94 w 94"/>
                <a:gd name="T23" fmla="*/ 29 h 86"/>
                <a:gd name="T24" fmla="*/ 89 w 94"/>
                <a:gd name="T25" fmla="*/ 15 h 86"/>
                <a:gd name="T26" fmla="*/ 85 w 94"/>
                <a:gd name="T27" fmla="*/ 9 h 86"/>
                <a:gd name="T28" fmla="*/ 80 w 94"/>
                <a:gd name="T29" fmla="*/ 3 h 86"/>
                <a:gd name="T30" fmla="*/ 74 w 94"/>
                <a:gd name="T31" fmla="*/ 0 h 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4"/>
                <a:gd name="T49" fmla="*/ 0 h 86"/>
                <a:gd name="T50" fmla="*/ 94 w 94"/>
                <a:gd name="T51" fmla="*/ 86 h 8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4" h="86">
                  <a:moveTo>
                    <a:pt x="0" y="37"/>
                  </a:moveTo>
                  <a:lnTo>
                    <a:pt x="1" y="50"/>
                  </a:lnTo>
                  <a:lnTo>
                    <a:pt x="5" y="61"/>
                  </a:lnTo>
                  <a:lnTo>
                    <a:pt x="14" y="73"/>
                  </a:lnTo>
                  <a:lnTo>
                    <a:pt x="27" y="82"/>
                  </a:lnTo>
                  <a:lnTo>
                    <a:pt x="41" y="86"/>
                  </a:lnTo>
                  <a:lnTo>
                    <a:pt x="56" y="85"/>
                  </a:lnTo>
                  <a:lnTo>
                    <a:pt x="70" y="79"/>
                  </a:lnTo>
                  <a:lnTo>
                    <a:pt x="81" y="70"/>
                  </a:lnTo>
                  <a:lnTo>
                    <a:pt x="90" y="57"/>
                  </a:lnTo>
                  <a:lnTo>
                    <a:pt x="94" y="43"/>
                  </a:lnTo>
                  <a:lnTo>
                    <a:pt x="94" y="29"/>
                  </a:lnTo>
                  <a:lnTo>
                    <a:pt x="89" y="15"/>
                  </a:lnTo>
                  <a:lnTo>
                    <a:pt x="85" y="9"/>
                  </a:lnTo>
                  <a:lnTo>
                    <a:pt x="80" y="3"/>
                  </a:lnTo>
                  <a:lnTo>
                    <a:pt x="74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977" name="Freeform 88"/>
            <p:cNvSpPr>
              <a:spLocks/>
            </p:cNvSpPr>
            <p:nvPr/>
          </p:nvSpPr>
          <p:spPr bwMode="auto">
            <a:xfrm rot="1607666">
              <a:off x="3018078" y="1289735"/>
              <a:ext cx="150813" cy="136525"/>
            </a:xfrm>
            <a:custGeom>
              <a:avLst/>
              <a:gdLst>
                <a:gd name="T0" fmla="*/ 0 w 95"/>
                <a:gd name="T1" fmla="*/ 37 h 86"/>
                <a:gd name="T2" fmla="*/ 1 w 95"/>
                <a:gd name="T3" fmla="*/ 50 h 86"/>
                <a:gd name="T4" fmla="*/ 6 w 95"/>
                <a:gd name="T5" fmla="*/ 63 h 86"/>
                <a:gd name="T6" fmla="*/ 15 w 95"/>
                <a:gd name="T7" fmla="*/ 75 h 86"/>
                <a:gd name="T8" fmla="*/ 28 w 95"/>
                <a:gd name="T9" fmla="*/ 82 h 86"/>
                <a:gd name="T10" fmla="*/ 43 w 95"/>
                <a:gd name="T11" fmla="*/ 86 h 86"/>
                <a:gd name="T12" fmla="*/ 57 w 95"/>
                <a:gd name="T13" fmla="*/ 86 h 86"/>
                <a:gd name="T14" fmla="*/ 71 w 95"/>
                <a:gd name="T15" fmla="*/ 81 h 86"/>
                <a:gd name="T16" fmla="*/ 82 w 95"/>
                <a:gd name="T17" fmla="*/ 72 h 86"/>
                <a:gd name="T18" fmla="*/ 91 w 95"/>
                <a:gd name="T19" fmla="*/ 59 h 86"/>
                <a:gd name="T20" fmla="*/ 95 w 95"/>
                <a:gd name="T21" fmla="*/ 45 h 86"/>
                <a:gd name="T22" fmla="*/ 94 w 95"/>
                <a:gd name="T23" fmla="*/ 31 h 86"/>
                <a:gd name="T24" fmla="*/ 89 w 95"/>
                <a:gd name="T25" fmla="*/ 17 h 86"/>
                <a:gd name="T26" fmla="*/ 86 w 95"/>
                <a:gd name="T27" fmla="*/ 11 h 86"/>
                <a:gd name="T28" fmla="*/ 79 w 95"/>
                <a:gd name="T29" fmla="*/ 4 h 86"/>
                <a:gd name="T30" fmla="*/ 73 w 95"/>
                <a:gd name="T31" fmla="*/ 0 h 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5"/>
                <a:gd name="T49" fmla="*/ 0 h 86"/>
                <a:gd name="T50" fmla="*/ 95 w 95"/>
                <a:gd name="T51" fmla="*/ 86 h 8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5" h="86">
                  <a:moveTo>
                    <a:pt x="0" y="37"/>
                  </a:moveTo>
                  <a:lnTo>
                    <a:pt x="1" y="50"/>
                  </a:lnTo>
                  <a:lnTo>
                    <a:pt x="6" y="63"/>
                  </a:lnTo>
                  <a:lnTo>
                    <a:pt x="15" y="75"/>
                  </a:lnTo>
                  <a:lnTo>
                    <a:pt x="28" y="82"/>
                  </a:lnTo>
                  <a:lnTo>
                    <a:pt x="43" y="86"/>
                  </a:lnTo>
                  <a:lnTo>
                    <a:pt x="57" y="86"/>
                  </a:lnTo>
                  <a:lnTo>
                    <a:pt x="71" y="81"/>
                  </a:lnTo>
                  <a:lnTo>
                    <a:pt x="82" y="72"/>
                  </a:lnTo>
                  <a:lnTo>
                    <a:pt x="91" y="59"/>
                  </a:lnTo>
                  <a:lnTo>
                    <a:pt x="95" y="45"/>
                  </a:lnTo>
                  <a:lnTo>
                    <a:pt x="94" y="31"/>
                  </a:lnTo>
                  <a:lnTo>
                    <a:pt x="89" y="17"/>
                  </a:lnTo>
                  <a:lnTo>
                    <a:pt x="86" y="11"/>
                  </a:lnTo>
                  <a:lnTo>
                    <a:pt x="79" y="4"/>
                  </a:lnTo>
                  <a:lnTo>
                    <a:pt x="73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978" name="Freeform 89"/>
            <p:cNvSpPr>
              <a:spLocks/>
            </p:cNvSpPr>
            <p:nvPr/>
          </p:nvSpPr>
          <p:spPr bwMode="auto">
            <a:xfrm rot="1607666">
              <a:off x="3898598" y="1343575"/>
              <a:ext cx="152400" cy="77788"/>
            </a:xfrm>
            <a:custGeom>
              <a:avLst/>
              <a:gdLst>
                <a:gd name="T0" fmla="*/ 0 w 96"/>
                <a:gd name="T1" fmla="*/ 0 h 49"/>
                <a:gd name="T2" fmla="*/ 2 w 96"/>
                <a:gd name="T3" fmla="*/ 13 h 49"/>
                <a:gd name="T4" fmla="*/ 7 w 96"/>
                <a:gd name="T5" fmla="*/ 25 h 49"/>
                <a:gd name="T6" fmla="*/ 16 w 96"/>
                <a:gd name="T7" fmla="*/ 36 h 49"/>
                <a:gd name="T8" fmla="*/ 27 w 96"/>
                <a:gd name="T9" fmla="*/ 45 h 49"/>
                <a:gd name="T10" fmla="*/ 41 w 96"/>
                <a:gd name="T11" fmla="*/ 49 h 49"/>
                <a:gd name="T12" fmla="*/ 57 w 96"/>
                <a:gd name="T13" fmla="*/ 48 h 49"/>
                <a:gd name="T14" fmla="*/ 71 w 96"/>
                <a:gd name="T15" fmla="*/ 43 h 49"/>
                <a:gd name="T16" fmla="*/ 84 w 96"/>
                <a:gd name="T17" fmla="*/ 31 h 49"/>
                <a:gd name="T18" fmla="*/ 93 w 96"/>
                <a:gd name="T19" fmla="*/ 17 h 49"/>
                <a:gd name="T20" fmla="*/ 96 w 96"/>
                <a:gd name="T21" fmla="*/ 0 h 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6"/>
                <a:gd name="T34" fmla="*/ 0 h 49"/>
                <a:gd name="T35" fmla="*/ 96 w 96"/>
                <a:gd name="T36" fmla="*/ 49 h 4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6" h="49">
                  <a:moveTo>
                    <a:pt x="0" y="0"/>
                  </a:moveTo>
                  <a:lnTo>
                    <a:pt x="2" y="13"/>
                  </a:lnTo>
                  <a:lnTo>
                    <a:pt x="7" y="25"/>
                  </a:lnTo>
                  <a:lnTo>
                    <a:pt x="16" y="36"/>
                  </a:lnTo>
                  <a:lnTo>
                    <a:pt x="27" y="45"/>
                  </a:lnTo>
                  <a:lnTo>
                    <a:pt x="41" y="49"/>
                  </a:lnTo>
                  <a:lnTo>
                    <a:pt x="57" y="48"/>
                  </a:lnTo>
                  <a:lnTo>
                    <a:pt x="71" y="43"/>
                  </a:lnTo>
                  <a:lnTo>
                    <a:pt x="84" y="31"/>
                  </a:lnTo>
                  <a:lnTo>
                    <a:pt x="93" y="17"/>
                  </a:lnTo>
                  <a:lnTo>
                    <a:pt x="96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7895" name="Freeform 29"/>
          <p:cNvSpPr>
            <a:spLocks/>
          </p:cNvSpPr>
          <p:nvPr/>
        </p:nvSpPr>
        <p:spPr bwMode="auto">
          <a:xfrm>
            <a:off x="1574800" y="5130800"/>
            <a:ext cx="50800" cy="52388"/>
          </a:xfrm>
          <a:custGeom>
            <a:avLst/>
            <a:gdLst>
              <a:gd name="T0" fmla="*/ 71 w 72"/>
              <a:gd name="T1" fmla="*/ 29 h 73"/>
              <a:gd name="T2" fmla="*/ 72 w 72"/>
              <a:gd name="T3" fmla="*/ 43 h 73"/>
              <a:gd name="T4" fmla="*/ 67 w 72"/>
              <a:gd name="T5" fmla="*/ 56 h 73"/>
              <a:gd name="T6" fmla="*/ 57 w 72"/>
              <a:gd name="T7" fmla="*/ 66 h 73"/>
              <a:gd name="T8" fmla="*/ 44 w 72"/>
              <a:gd name="T9" fmla="*/ 73 h 73"/>
              <a:gd name="T10" fmla="*/ 30 w 72"/>
              <a:gd name="T11" fmla="*/ 73 h 73"/>
              <a:gd name="T12" fmla="*/ 17 w 72"/>
              <a:gd name="T13" fmla="*/ 67 h 73"/>
              <a:gd name="T14" fmla="*/ 6 w 72"/>
              <a:gd name="T15" fmla="*/ 58 h 73"/>
              <a:gd name="T16" fmla="*/ 0 w 72"/>
              <a:gd name="T17" fmla="*/ 46 h 73"/>
              <a:gd name="T18" fmla="*/ 0 w 72"/>
              <a:gd name="T19" fmla="*/ 31 h 73"/>
              <a:gd name="T20" fmla="*/ 5 w 72"/>
              <a:gd name="T21" fmla="*/ 18 h 73"/>
              <a:gd name="T22" fmla="*/ 14 w 72"/>
              <a:gd name="T23" fmla="*/ 8 h 73"/>
              <a:gd name="T24" fmla="*/ 27 w 72"/>
              <a:gd name="T25" fmla="*/ 2 h 73"/>
              <a:gd name="T26" fmla="*/ 41 w 72"/>
              <a:gd name="T27" fmla="*/ 0 h 73"/>
              <a:gd name="T28" fmla="*/ 54 w 72"/>
              <a:gd name="T29" fmla="*/ 6 h 73"/>
              <a:gd name="T30" fmla="*/ 64 w 72"/>
              <a:gd name="T31" fmla="*/ 16 h 73"/>
              <a:gd name="T32" fmla="*/ 71 w 72"/>
              <a:gd name="T33" fmla="*/ 29 h 7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2"/>
              <a:gd name="T52" fmla="*/ 0 h 73"/>
              <a:gd name="T53" fmla="*/ 72 w 72"/>
              <a:gd name="T54" fmla="*/ 73 h 7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2" h="73">
                <a:moveTo>
                  <a:pt x="71" y="29"/>
                </a:moveTo>
                <a:lnTo>
                  <a:pt x="72" y="43"/>
                </a:lnTo>
                <a:lnTo>
                  <a:pt x="67" y="56"/>
                </a:lnTo>
                <a:lnTo>
                  <a:pt x="57" y="66"/>
                </a:lnTo>
                <a:lnTo>
                  <a:pt x="44" y="73"/>
                </a:lnTo>
                <a:lnTo>
                  <a:pt x="30" y="73"/>
                </a:lnTo>
                <a:lnTo>
                  <a:pt x="17" y="67"/>
                </a:lnTo>
                <a:lnTo>
                  <a:pt x="6" y="58"/>
                </a:lnTo>
                <a:lnTo>
                  <a:pt x="0" y="46"/>
                </a:lnTo>
                <a:lnTo>
                  <a:pt x="0" y="31"/>
                </a:lnTo>
                <a:lnTo>
                  <a:pt x="5" y="18"/>
                </a:lnTo>
                <a:lnTo>
                  <a:pt x="14" y="8"/>
                </a:lnTo>
                <a:lnTo>
                  <a:pt x="27" y="2"/>
                </a:lnTo>
                <a:lnTo>
                  <a:pt x="41" y="0"/>
                </a:lnTo>
                <a:lnTo>
                  <a:pt x="54" y="6"/>
                </a:lnTo>
                <a:lnTo>
                  <a:pt x="64" y="16"/>
                </a:lnTo>
                <a:lnTo>
                  <a:pt x="71" y="29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896" name="Freeform 29"/>
          <p:cNvSpPr>
            <a:spLocks/>
          </p:cNvSpPr>
          <p:nvPr/>
        </p:nvSpPr>
        <p:spPr bwMode="auto">
          <a:xfrm>
            <a:off x="2308225" y="5137150"/>
            <a:ext cx="50800" cy="52388"/>
          </a:xfrm>
          <a:custGeom>
            <a:avLst/>
            <a:gdLst>
              <a:gd name="T0" fmla="*/ 71 w 72"/>
              <a:gd name="T1" fmla="*/ 29 h 73"/>
              <a:gd name="T2" fmla="*/ 72 w 72"/>
              <a:gd name="T3" fmla="*/ 43 h 73"/>
              <a:gd name="T4" fmla="*/ 67 w 72"/>
              <a:gd name="T5" fmla="*/ 56 h 73"/>
              <a:gd name="T6" fmla="*/ 57 w 72"/>
              <a:gd name="T7" fmla="*/ 66 h 73"/>
              <a:gd name="T8" fmla="*/ 44 w 72"/>
              <a:gd name="T9" fmla="*/ 73 h 73"/>
              <a:gd name="T10" fmla="*/ 30 w 72"/>
              <a:gd name="T11" fmla="*/ 73 h 73"/>
              <a:gd name="T12" fmla="*/ 17 w 72"/>
              <a:gd name="T13" fmla="*/ 67 h 73"/>
              <a:gd name="T14" fmla="*/ 6 w 72"/>
              <a:gd name="T15" fmla="*/ 58 h 73"/>
              <a:gd name="T16" fmla="*/ 0 w 72"/>
              <a:gd name="T17" fmla="*/ 46 h 73"/>
              <a:gd name="T18" fmla="*/ 0 w 72"/>
              <a:gd name="T19" fmla="*/ 31 h 73"/>
              <a:gd name="T20" fmla="*/ 5 w 72"/>
              <a:gd name="T21" fmla="*/ 18 h 73"/>
              <a:gd name="T22" fmla="*/ 14 w 72"/>
              <a:gd name="T23" fmla="*/ 8 h 73"/>
              <a:gd name="T24" fmla="*/ 27 w 72"/>
              <a:gd name="T25" fmla="*/ 2 h 73"/>
              <a:gd name="T26" fmla="*/ 41 w 72"/>
              <a:gd name="T27" fmla="*/ 0 h 73"/>
              <a:gd name="T28" fmla="*/ 54 w 72"/>
              <a:gd name="T29" fmla="*/ 6 h 73"/>
              <a:gd name="T30" fmla="*/ 64 w 72"/>
              <a:gd name="T31" fmla="*/ 16 h 73"/>
              <a:gd name="T32" fmla="*/ 71 w 72"/>
              <a:gd name="T33" fmla="*/ 29 h 7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2"/>
              <a:gd name="T52" fmla="*/ 0 h 73"/>
              <a:gd name="T53" fmla="*/ 72 w 72"/>
              <a:gd name="T54" fmla="*/ 73 h 7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2" h="73">
                <a:moveTo>
                  <a:pt x="71" y="29"/>
                </a:moveTo>
                <a:lnTo>
                  <a:pt x="72" y="43"/>
                </a:lnTo>
                <a:lnTo>
                  <a:pt x="67" y="56"/>
                </a:lnTo>
                <a:lnTo>
                  <a:pt x="57" y="66"/>
                </a:lnTo>
                <a:lnTo>
                  <a:pt x="44" y="73"/>
                </a:lnTo>
                <a:lnTo>
                  <a:pt x="30" y="73"/>
                </a:lnTo>
                <a:lnTo>
                  <a:pt x="17" y="67"/>
                </a:lnTo>
                <a:lnTo>
                  <a:pt x="6" y="58"/>
                </a:lnTo>
                <a:lnTo>
                  <a:pt x="0" y="46"/>
                </a:lnTo>
                <a:lnTo>
                  <a:pt x="0" y="31"/>
                </a:lnTo>
                <a:lnTo>
                  <a:pt x="5" y="18"/>
                </a:lnTo>
                <a:lnTo>
                  <a:pt x="14" y="8"/>
                </a:lnTo>
                <a:lnTo>
                  <a:pt x="27" y="2"/>
                </a:lnTo>
                <a:lnTo>
                  <a:pt x="41" y="0"/>
                </a:lnTo>
                <a:lnTo>
                  <a:pt x="54" y="6"/>
                </a:lnTo>
                <a:lnTo>
                  <a:pt x="64" y="16"/>
                </a:lnTo>
                <a:lnTo>
                  <a:pt x="71" y="29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897" name="Rectangle 329"/>
          <p:cNvSpPr>
            <a:spLocks noChangeArrowheads="1"/>
          </p:cNvSpPr>
          <p:nvPr/>
        </p:nvSpPr>
        <p:spPr bwMode="auto">
          <a:xfrm>
            <a:off x="2763838" y="4727575"/>
            <a:ext cx="198437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i="1">
                <a:solidFill>
                  <a:srgbClr val="01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pt-PT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7898" name="Rectangle 334"/>
          <p:cNvSpPr>
            <a:spLocks noChangeArrowheads="1"/>
          </p:cNvSpPr>
          <p:nvPr/>
        </p:nvSpPr>
        <p:spPr bwMode="auto">
          <a:xfrm>
            <a:off x="2468563" y="4338638"/>
            <a:ext cx="2000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i="1">
                <a:solidFill>
                  <a:srgbClr val="01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pt-PT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6" name="Straight Connector 345"/>
          <p:cNvCxnSpPr/>
          <p:nvPr/>
        </p:nvCxnSpPr>
        <p:spPr>
          <a:xfrm>
            <a:off x="2874963" y="4849813"/>
            <a:ext cx="809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Straight Connector 346"/>
          <p:cNvCxnSpPr>
            <a:stCxn id="355" idx="0"/>
            <a:endCxn id="348" idx="0"/>
          </p:cNvCxnSpPr>
          <p:nvPr/>
        </p:nvCxnSpPr>
        <p:spPr>
          <a:xfrm rot="13870565" flipH="1" flipV="1">
            <a:off x="2658269" y="4536282"/>
            <a:ext cx="57150" cy="2524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" name="Arc 347"/>
          <p:cNvSpPr/>
          <p:nvPr/>
        </p:nvSpPr>
        <p:spPr>
          <a:xfrm rot="13870565" flipH="1">
            <a:off x="2593182" y="4698206"/>
            <a:ext cx="171450" cy="227013"/>
          </a:xfrm>
          <a:prstGeom prst="arc">
            <a:avLst>
              <a:gd name="adj1" fmla="val 11849665"/>
              <a:gd name="adj2" fmla="val 2062691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PT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7902" name="Freeform 29"/>
          <p:cNvSpPr>
            <a:spLocks/>
          </p:cNvSpPr>
          <p:nvPr/>
        </p:nvSpPr>
        <p:spPr bwMode="auto">
          <a:xfrm rot="-2329435">
            <a:off x="2562225" y="4854575"/>
            <a:ext cx="52388" cy="52388"/>
          </a:xfrm>
          <a:custGeom>
            <a:avLst/>
            <a:gdLst>
              <a:gd name="T0" fmla="*/ 71 w 72"/>
              <a:gd name="T1" fmla="*/ 29 h 73"/>
              <a:gd name="T2" fmla="*/ 72 w 72"/>
              <a:gd name="T3" fmla="*/ 43 h 73"/>
              <a:gd name="T4" fmla="*/ 67 w 72"/>
              <a:gd name="T5" fmla="*/ 56 h 73"/>
              <a:gd name="T6" fmla="*/ 57 w 72"/>
              <a:gd name="T7" fmla="*/ 66 h 73"/>
              <a:gd name="T8" fmla="*/ 44 w 72"/>
              <a:gd name="T9" fmla="*/ 73 h 73"/>
              <a:gd name="T10" fmla="*/ 30 w 72"/>
              <a:gd name="T11" fmla="*/ 73 h 73"/>
              <a:gd name="T12" fmla="*/ 17 w 72"/>
              <a:gd name="T13" fmla="*/ 67 h 73"/>
              <a:gd name="T14" fmla="*/ 6 w 72"/>
              <a:gd name="T15" fmla="*/ 58 h 73"/>
              <a:gd name="T16" fmla="*/ 0 w 72"/>
              <a:gd name="T17" fmla="*/ 46 h 73"/>
              <a:gd name="T18" fmla="*/ 0 w 72"/>
              <a:gd name="T19" fmla="*/ 31 h 73"/>
              <a:gd name="T20" fmla="*/ 5 w 72"/>
              <a:gd name="T21" fmla="*/ 18 h 73"/>
              <a:gd name="T22" fmla="*/ 14 w 72"/>
              <a:gd name="T23" fmla="*/ 8 h 73"/>
              <a:gd name="T24" fmla="*/ 27 w 72"/>
              <a:gd name="T25" fmla="*/ 2 h 73"/>
              <a:gd name="T26" fmla="*/ 41 w 72"/>
              <a:gd name="T27" fmla="*/ 0 h 73"/>
              <a:gd name="T28" fmla="*/ 54 w 72"/>
              <a:gd name="T29" fmla="*/ 6 h 73"/>
              <a:gd name="T30" fmla="*/ 64 w 72"/>
              <a:gd name="T31" fmla="*/ 16 h 73"/>
              <a:gd name="T32" fmla="*/ 71 w 72"/>
              <a:gd name="T33" fmla="*/ 29 h 7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2"/>
              <a:gd name="T52" fmla="*/ 0 h 73"/>
              <a:gd name="T53" fmla="*/ 72 w 72"/>
              <a:gd name="T54" fmla="*/ 73 h 7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2" h="73">
                <a:moveTo>
                  <a:pt x="71" y="29"/>
                </a:moveTo>
                <a:lnTo>
                  <a:pt x="72" y="43"/>
                </a:lnTo>
                <a:lnTo>
                  <a:pt x="67" y="56"/>
                </a:lnTo>
                <a:lnTo>
                  <a:pt x="57" y="66"/>
                </a:lnTo>
                <a:lnTo>
                  <a:pt x="44" y="73"/>
                </a:lnTo>
                <a:lnTo>
                  <a:pt x="30" y="73"/>
                </a:lnTo>
                <a:lnTo>
                  <a:pt x="17" y="67"/>
                </a:lnTo>
                <a:lnTo>
                  <a:pt x="6" y="58"/>
                </a:lnTo>
                <a:lnTo>
                  <a:pt x="0" y="46"/>
                </a:lnTo>
                <a:lnTo>
                  <a:pt x="0" y="31"/>
                </a:lnTo>
                <a:lnTo>
                  <a:pt x="5" y="18"/>
                </a:lnTo>
                <a:lnTo>
                  <a:pt x="14" y="8"/>
                </a:lnTo>
                <a:lnTo>
                  <a:pt x="27" y="2"/>
                </a:lnTo>
                <a:lnTo>
                  <a:pt x="41" y="0"/>
                </a:lnTo>
                <a:lnTo>
                  <a:pt x="54" y="6"/>
                </a:lnTo>
                <a:lnTo>
                  <a:pt x="64" y="16"/>
                </a:lnTo>
                <a:lnTo>
                  <a:pt x="71" y="29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903" name="Freeform 24"/>
          <p:cNvSpPr>
            <a:spLocks/>
          </p:cNvSpPr>
          <p:nvPr/>
        </p:nvSpPr>
        <p:spPr bwMode="auto">
          <a:xfrm rot="9257816" flipV="1">
            <a:off x="2624138" y="4670425"/>
            <a:ext cx="61912" cy="79375"/>
          </a:xfrm>
          <a:custGeom>
            <a:avLst/>
            <a:gdLst>
              <a:gd name="T0" fmla="*/ 18 w 56"/>
              <a:gd name="T1" fmla="*/ 72 h 72"/>
              <a:gd name="T2" fmla="*/ 0 w 56"/>
              <a:gd name="T3" fmla="*/ 17 h 72"/>
              <a:gd name="T4" fmla="*/ 56 w 56"/>
              <a:gd name="T5" fmla="*/ 0 h 72"/>
              <a:gd name="T6" fmla="*/ 0 60000 65536"/>
              <a:gd name="T7" fmla="*/ 0 60000 65536"/>
              <a:gd name="T8" fmla="*/ 0 60000 65536"/>
              <a:gd name="T9" fmla="*/ 0 w 56"/>
              <a:gd name="T10" fmla="*/ 0 h 72"/>
              <a:gd name="T11" fmla="*/ 56 w 56"/>
              <a:gd name="T12" fmla="*/ 72 h 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72">
                <a:moveTo>
                  <a:pt x="18" y="72"/>
                </a:moveTo>
                <a:lnTo>
                  <a:pt x="0" y="17"/>
                </a:lnTo>
                <a:lnTo>
                  <a:pt x="56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354" name="Straight Connector 353"/>
          <p:cNvCxnSpPr>
            <a:stCxn id="355" idx="4"/>
            <a:endCxn id="348" idx="2"/>
          </p:cNvCxnSpPr>
          <p:nvPr/>
        </p:nvCxnSpPr>
        <p:spPr>
          <a:xfrm rot="3070565" flipH="1">
            <a:off x="2804319" y="4701381"/>
            <a:ext cx="33338" cy="2508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5" name="Oval 354"/>
          <p:cNvSpPr/>
          <p:nvPr/>
        </p:nvSpPr>
        <p:spPr>
          <a:xfrm rot="19270565">
            <a:off x="2778125" y="4532313"/>
            <a:ext cx="138113" cy="257175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7906" name="Freeform 24"/>
          <p:cNvSpPr>
            <a:spLocks/>
          </p:cNvSpPr>
          <p:nvPr/>
        </p:nvSpPr>
        <p:spPr bwMode="auto">
          <a:xfrm rot="7268676" flipH="1" flipV="1">
            <a:off x="2758281" y="4810919"/>
            <a:ext cx="61913" cy="79375"/>
          </a:xfrm>
          <a:custGeom>
            <a:avLst/>
            <a:gdLst>
              <a:gd name="T0" fmla="*/ 18 w 56"/>
              <a:gd name="T1" fmla="*/ 72 h 72"/>
              <a:gd name="T2" fmla="*/ 0 w 56"/>
              <a:gd name="T3" fmla="*/ 17 h 72"/>
              <a:gd name="T4" fmla="*/ 56 w 56"/>
              <a:gd name="T5" fmla="*/ 0 h 72"/>
              <a:gd name="T6" fmla="*/ 0 60000 65536"/>
              <a:gd name="T7" fmla="*/ 0 60000 65536"/>
              <a:gd name="T8" fmla="*/ 0 60000 65536"/>
              <a:gd name="T9" fmla="*/ 0 w 56"/>
              <a:gd name="T10" fmla="*/ 0 h 72"/>
              <a:gd name="T11" fmla="*/ 56 w 56"/>
              <a:gd name="T12" fmla="*/ 72 h 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72">
                <a:moveTo>
                  <a:pt x="18" y="72"/>
                </a:moveTo>
                <a:lnTo>
                  <a:pt x="0" y="17"/>
                </a:lnTo>
                <a:lnTo>
                  <a:pt x="56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87907" name="Group 153"/>
          <p:cNvGrpSpPr>
            <a:grpSpLocks/>
          </p:cNvGrpSpPr>
          <p:nvPr/>
        </p:nvGrpSpPr>
        <p:grpSpPr bwMode="auto">
          <a:xfrm rot="2676927">
            <a:off x="1065213" y="4856163"/>
            <a:ext cx="628650" cy="100012"/>
            <a:chOff x="1857052" y="5397364"/>
            <a:chExt cx="904329" cy="145094"/>
          </a:xfrm>
        </p:grpSpPr>
        <p:sp>
          <p:nvSpPr>
            <p:cNvPr id="287964" name="Freeform 82"/>
            <p:cNvSpPr>
              <a:spLocks/>
            </p:cNvSpPr>
            <p:nvPr/>
          </p:nvSpPr>
          <p:spPr bwMode="auto">
            <a:xfrm rot="1607666">
              <a:off x="2494958" y="5400795"/>
              <a:ext cx="149225" cy="138113"/>
            </a:xfrm>
            <a:custGeom>
              <a:avLst/>
              <a:gdLst>
                <a:gd name="T0" fmla="*/ 0 w 94"/>
                <a:gd name="T1" fmla="*/ 37 h 87"/>
                <a:gd name="T2" fmla="*/ 1 w 94"/>
                <a:gd name="T3" fmla="*/ 50 h 87"/>
                <a:gd name="T4" fmla="*/ 7 w 94"/>
                <a:gd name="T5" fmla="*/ 63 h 87"/>
                <a:gd name="T6" fmla="*/ 16 w 94"/>
                <a:gd name="T7" fmla="*/ 74 h 87"/>
                <a:gd name="T8" fmla="*/ 27 w 94"/>
                <a:gd name="T9" fmla="*/ 83 h 87"/>
                <a:gd name="T10" fmla="*/ 41 w 94"/>
                <a:gd name="T11" fmla="*/ 87 h 87"/>
                <a:gd name="T12" fmla="*/ 57 w 94"/>
                <a:gd name="T13" fmla="*/ 86 h 87"/>
                <a:gd name="T14" fmla="*/ 71 w 94"/>
                <a:gd name="T15" fmla="*/ 81 h 87"/>
                <a:gd name="T16" fmla="*/ 83 w 94"/>
                <a:gd name="T17" fmla="*/ 72 h 87"/>
                <a:gd name="T18" fmla="*/ 90 w 94"/>
                <a:gd name="T19" fmla="*/ 59 h 87"/>
                <a:gd name="T20" fmla="*/ 94 w 94"/>
                <a:gd name="T21" fmla="*/ 45 h 87"/>
                <a:gd name="T22" fmla="*/ 94 w 94"/>
                <a:gd name="T23" fmla="*/ 31 h 87"/>
                <a:gd name="T24" fmla="*/ 89 w 94"/>
                <a:gd name="T25" fmla="*/ 16 h 87"/>
                <a:gd name="T26" fmla="*/ 86 w 94"/>
                <a:gd name="T27" fmla="*/ 11 h 87"/>
                <a:gd name="T28" fmla="*/ 79 w 94"/>
                <a:gd name="T29" fmla="*/ 4 h 87"/>
                <a:gd name="T30" fmla="*/ 74 w 94"/>
                <a:gd name="T31" fmla="*/ 0 h 8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4"/>
                <a:gd name="T49" fmla="*/ 0 h 87"/>
                <a:gd name="T50" fmla="*/ 94 w 94"/>
                <a:gd name="T51" fmla="*/ 87 h 8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4" h="87">
                  <a:moveTo>
                    <a:pt x="0" y="37"/>
                  </a:moveTo>
                  <a:lnTo>
                    <a:pt x="1" y="50"/>
                  </a:lnTo>
                  <a:lnTo>
                    <a:pt x="7" y="63"/>
                  </a:lnTo>
                  <a:lnTo>
                    <a:pt x="16" y="74"/>
                  </a:lnTo>
                  <a:lnTo>
                    <a:pt x="27" y="83"/>
                  </a:lnTo>
                  <a:lnTo>
                    <a:pt x="41" y="87"/>
                  </a:lnTo>
                  <a:lnTo>
                    <a:pt x="57" y="86"/>
                  </a:lnTo>
                  <a:lnTo>
                    <a:pt x="71" y="81"/>
                  </a:lnTo>
                  <a:lnTo>
                    <a:pt x="83" y="72"/>
                  </a:lnTo>
                  <a:lnTo>
                    <a:pt x="90" y="59"/>
                  </a:lnTo>
                  <a:lnTo>
                    <a:pt x="94" y="45"/>
                  </a:lnTo>
                  <a:lnTo>
                    <a:pt x="94" y="31"/>
                  </a:lnTo>
                  <a:lnTo>
                    <a:pt x="89" y="16"/>
                  </a:lnTo>
                  <a:lnTo>
                    <a:pt x="86" y="11"/>
                  </a:lnTo>
                  <a:lnTo>
                    <a:pt x="79" y="4"/>
                  </a:lnTo>
                  <a:lnTo>
                    <a:pt x="74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965" name="Freeform 83"/>
            <p:cNvSpPr>
              <a:spLocks/>
            </p:cNvSpPr>
            <p:nvPr/>
          </p:nvSpPr>
          <p:spPr bwMode="auto">
            <a:xfrm rot="1607666">
              <a:off x="2368242" y="5397364"/>
              <a:ext cx="149225" cy="139700"/>
            </a:xfrm>
            <a:custGeom>
              <a:avLst/>
              <a:gdLst>
                <a:gd name="T0" fmla="*/ 0 w 94"/>
                <a:gd name="T1" fmla="*/ 38 h 88"/>
                <a:gd name="T2" fmla="*/ 1 w 94"/>
                <a:gd name="T3" fmla="*/ 51 h 88"/>
                <a:gd name="T4" fmla="*/ 5 w 94"/>
                <a:gd name="T5" fmla="*/ 64 h 88"/>
                <a:gd name="T6" fmla="*/ 14 w 94"/>
                <a:gd name="T7" fmla="*/ 75 h 88"/>
                <a:gd name="T8" fmla="*/ 27 w 94"/>
                <a:gd name="T9" fmla="*/ 84 h 88"/>
                <a:gd name="T10" fmla="*/ 41 w 94"/>
                <a:gd name="T11" fmla="*/ 88 h 88"/>
                <a:gd name="T12" fmla="*/ 55 w 94"/>
                <a:gd name="T13" fmla="*/ 87 h 88"/>
                <a:gd name="T14" fmla="*/ 70 w 94"/>
                <a:gd name="T15" fmla="*/ 82 h 88"/>
                <a:gd name="T16" fmla="*/ 81 w 94"/>
                <a:gd name="T17" fmla="*/ 73 h 88"/>
                <a:gd name="T18" fmla="*/ 90 w 94"/>
                <a:gd name="T19" fmla="*/ 60 h 88"/>
                <a:gd name="T20" fmla="*/ 94 w 94"/>
                <a:gd name="T21" fmla="*/ 46 h 88"/>
                <a:gd name="T22" fmla="*/ 94 w 94"/>
                <a:gd name="T23" fmla="*/ 31 h 88"/>
                <a:gd name="T24" fmla="*/ 89 w 94"/>
                <a:gd name="T25" fmla="*/ 17 h 88"/>
                <a:gd name="T26" fmla="*/ 86 w 94"/>
                <a:gd name="T27" fmla="*/ 12 h 88"/>
                <a:gd name="T28" fmla="*/ 79 w 94"/>
                <a:gd name="T29" fmla="*/ 4 h 88"/>
                <a:gd name="T30" fmla="*/ 73 w 94"/>
                <a:gd name="T31" fmla="*/ 0 h 8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4"/>
                <a:gd name="T49" fmla="*/ 0 h 88"/>
                <a:gd name="T50" fmla="*/ 94 w 94"/>
                <a:gd name="T51" fmla="*/ 88 h 8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4" h="88">
                  <a:moveTo>
                    <a:pt x="0" y="38"/>
                  </a:moveTo>
                  <a:lnTo>
                    <a:pt x="1" y="51"/>
                  </a:lnTo>
                  <a:lnTo>
                    <a:pt x="5" y="64"/>
                  </a:lnTo>
                  <a:lnTo>
                    <a:pt x="14" y="75"/>
                  </a:lnTo>
                  <a:lnTo>
                    <a:pt x="27" y="84"/>
                  </a:lnTo>
                  <a:lnTo>
                    <a:pt x="41" y="88"/>
                  </a:lnTo>
                  <a:lnTo>
                    <a:pt x="55" y="87"/>
                  </a:lnTo>
                  <a:lnTo>
                    <a:pt x="70" y="82"/>
                  </a:lnTo>
                  <a:lnTo>
                    <a:pt x="81" y="73"/>
                  </a:lnTo>
                  <a:lnTo>
                    <a:pt x="90" y="60"/>
                  </a:lnTo>
                  <a:lnTo>
                    <a:pt x="94" y="46"/>
                  </a:lnTo>
                  <a:lnTo>
                    <a:pt x="94" y="31"/>
                  </a:lnTo>
                  <a:lnTo>
                    <a:pt x="89" y="17"/>
                  </a:lnTo>
                  <a:lnTo>
                    <a:pt x="86" y="12"/>
                  </a:lnTo>
                  <a:lnTo>
                    <a:pt x="79" y="4"/>
                  </a:lnTo>
                  <a:lnTo>
                    <a:pt x="73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966" name="Freeform 84"/>
            <p:cNvSpPr>
              <a:spLocks/>
            </p:cNvSpPr>
            <p:nvPr/>
          </p:nvSpPr>
          <p:spPr bwMode="auto">
            <a:xfrm rot="1607666">
              <a:off x="2238935" y="5401632"/>
              <a:ext cx="150813" cy="136525"/>
            </a:xfrm>
            <a:custGeom>
              <a:avLst/>
              <a:gdLst>
                <a:gd name="T0" fmla="*/ 0 w 95"/>
                <a:gd name="T1" fmla="*/ 37 h 86"/>
                <a:gd name="T2" fmla="*/ 1 w 95"/>
                <a:gd name="T3" fmla="*/ 50 h 86"/>
                <a:gd name="T4" fmla="*/ 6 w 95"/>
                <a:gd name="T5" fmla="*/ 63 h 86"/>
                <a:gd name="T6" fmla="*/ 15 w 95"/>
                <a:gd name="T7" fmla="*/ 75 h 86"/>
                <a:gd name="T8" fmla="*/ 28 w 95"/>
                <a:gd name="T9" fmla="*/ 82 h 86"/>
                <a:gd name="T10" fmla="*/ 42 w 95"/>
                <a:gd name="T11" fmla="*/ 86 h 86"/>
                <a:gd name="T12" fmla="*/ 57 w 95"/>
                <a:gd name="T13" fmla="*/ 85 h 86"/>
                <a:gd name="T14" fmla="*/ 71 w 95"/>
                <a:gd name="T15" fmla="*/ 80 h 86"/>
                <a:gd name="T16" fmla="*/ 82 w 95"/>
                <a:gd name="T17" fmla="*/ 71 h 86"/>
                <a:gd name="T18" fmla="*/ 91 w 95"/>
                <a:gd name="T19" fmla="*/ 58 h 86"/>
                <a:gd name="T20" fmla="*/ 95 w 95"/>
                <a:gd name="T21" fmla="*/ 45 h 86"/>
                <a:gd name="T22" fmla="*/ 94 w 95"/>
                <a:gd name="T23" fmla="*/ 31 h 86"/>
                <a:gd name="T24" fmla="*/ 89 w 95"/>
                <a:gd name="T25" fmla="*/ 17 h 86"/>
                <a:gd name="T26" fmla="*/ 86 w 95"/>
                <a:gd name="T27" fmla="*/ 12 h 86"/>
                <a:gd name="T28" fmla="*/ 82 w 95"/>
                <a:gd name="T29" fmla="*/ 7 h 86"/>
                <a:gd name="T30" fmla="*/ 78 w 95"/>
                <a:gd name="T31" fmla="*/ 3 h 86"/>
                <a:gd name="T32" fmla="*/ 73 w 95"/>
                <a:gd name="T33" fmla="*/ 0 h 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5"/>
                <a:gd name="T52" fmla="*/ 0 h 86"/>
                <a:gd name="T53" fmla="*/ 95 w 95"/>
                <a:gd name="T54" fmla="*/ 86 h 8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5" h="86">
                  <a:moveTo>
                    <a:pt x="0" y="37"/>
                  </a:moveTo>
                  <a:lnTo>
                    <a:pt x="1" y="50"/>
                  </a:lnTo>
                  <a:lnTo>
                    <a:pt x="6" y="63"/>
                  </a:lnTo>
                  <a:lnTo>
                    <a:pt x="15" y="75"/>
                  </a:lnTo>
                  <a:lnTo>
                    <a:pt x="28" y="82"/>
                  </a:lnTo>
                  <a:lnTo>
                    <a:pt x="42" y="86"/>
                  </a:lnTo>
                  <a:lnTo>
                    <a:pt x="57" y="85"/>
                  </a:lnTo>
                  <a:lnTo>
                    <a:pt x="71" y="80"/>
                  </a:lnTo>
                  <a:lnTo>
                    <a:pt x="82" y="71"/>
                  </a:lnTo>
                  <a:lnTo>
                    <a:pt x="91" y="58"/>
                  </a:lnTo>
                  <a:lnTo>
                    <a:pt x="95" y="45"/>
                  </a:lnTo>
                  <a:lnTo>
                    <a:pt x="94" y="31"/>
                  </a:lnTo>
                  <a:lnTo>
                    <a:pt x="89" y="17"/>
                  </a:lnTo>
                  <a:lnTo>
                    <a:pt x="86" y="12"/>
                  </a:lnTo>
                  <a:lnTo>
                    <a:pt x="82" y="7"/>
                  </a:lnTo>
                  <a:lnTo>
                    <a:pt x="78" y="3"/>
                  </a:lnTo>
                  <a:lnTo>
                    <a:pt x="73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967" name="Freeform 85"/>
            <p:cNvSpPr>
              <a:spLocks/>
            </p:cNvSpPr>
            <p:nvPr/>
          </p:nvSpPr>
          <p:spPr bwMode="auto">
            <a:xfrm rot="1607666">
              <a:off x="2113348" y="5402023"/>
              <a:ext cx="149225" cy="139700"/>
            </a:xfrm>
            <a:custGeom>
              <a:avLst/>
              <a:gdLst>
                <a:gd name="T0" fmla="*/ 0 w 94"/>
                <a:gd name="T1" fmla="*/ 37 h 88"/>
                <a:gd name="T2" fmla="*/ 2 w 94"/>
                <a:gd name="T3" fmla="*/ 50 h 88"/>
                <a:gd name="T4" fmla="*/ 6 w 94"/>
                <a:gd name="T5" fmla="*/ 63 h 88"/>
                <a:gd name="T6" fmla="*/ 15 w 94"/>
                <a:gd name="T7" fmla="*/ 75 h 88"/>
                <a:gd name="T8" fmla="*/ 27 w 94"/>
                <a:gd name="T9" fmla="*/ 84 h 88"/>
                <a:gd name="T10" fmla="*/ 42 w 94"/>
                <a:gd name="T11" fmla="*/ 88 h 88"/>
                <a:gd name="T12" fmla="*/ 56 w 94"/>
                <a:gd name="T13" fmla="*/ 86 h 88"/>
                <a:gd name="T14" fmla="*/ 70 w 94"/>
                <a:gd name="T15" fmla="*/ 81 h 88"/>
                <a:gd name="T16" fmla="*/ 81 w 94"/>
                <a:gd name="T17" fmla="*/ 72 h 88"/>
                <a:gd name="T18" fmla="*/ 90 w 94"/>
                <a:gd name="T19" fmla="*/ 59 h 88"/>
                <a:gd name="T20" fmla="*/ 94 w 94"/>
                <a:gd name="T21" fmla="*/ 45 h 88"/>
                <a:gd name="T22" fmla="*/ 94 w 94"/>
                <a:gd name="T23" fmla="*/ 31 h 88"/>
                <a:gd name="T24" fmla="*/ 89 w 94"/>
                <a:gd name="T25" fmla="*/ 17 h 88"/>
                <a:gd name="T26" fmla="*/ 87 w 94"/>
                <a:gd name="T27" fmla="*/ 12 h 88"/>
                <a:gd name="T28" fmla="*/ 79 w 94"/>
                <a:gd name="T29" fmla="*/ 4 h 88"/>
                <a:gd name="T30" fmla="*/ 74 w 94"/>
                <a:gd name="T31" fmla="*/ 0 h 8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4"/>
                <a:gd name="T49" fmla="*/ 0 h 88"/>
                <a:gd name="T50" fmla="*/ 94 w 94"/>
                <a:gd name="T51" fmla="*/ 88 h 8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4" h="88">
                  <a:moveTo>
                    <a:pt x="0" y="37"/>
                  </a:moveTo>
                  <a:lnTo>
                    <a:pt x="2" y="50"/>
                  </a:lnTo>
                  <a:lnTo>
                    <a:pt x="6" y="63"/>
                  </a:lnTo>
                  <a:lnTo>
                    <a:pt x="15" y="75"/>
                  </a:lnTo>
                  <a:lnTo>
                    <a:pt x="27" y="84"/>
                  </a:lnTo>
                  <a:lnTo>
                    <a:pt x="42" y="88"/>
                  </a:lnTo>
                  <a:lnTo>
                    <a:pt x="56" y="86"/>
                  </a:lnTo>
                  <a:lnTo>
                    <a:pt x="70" y="81"/>
                  </a:lnTo>
                  <a:lnTo>
                    <a:pt x="81" y="72"/>
                  </a:lnTo>
                  <a:lnTo>
                    <a:pt x="90" y="59"/>
                  </a:lnTo>
                  <a:lnTo>
                    <a:pt x="94" y="45"/>
                  </a:lnTo>
                  <a:lnTo>
                    <a:pt x="94" y="31"/>
                  </a:lnTo>
                  <a:lnTo>
                    <a:pt x="89" y="17"/>
                  </a:lnTo>
                  <a:lnTo>
                    <a:pt x="87" y="12"/>
                  </a:lnTo>
                  <a:lnTo>
                    <a:pt x="79" y="4"/>
                  </a:lnTo>
                  <a:lnTo>
                    <a:pt x="74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968" name="Freeform 86"/>
            <p:cNvSpPr>
              <a:spLocks/>
            </p:cNvSpPr>
            <p:nvPr/>
          </p:nvSpPr>
          <p:spPr bwMode="auto">
            <a:xfrm rot="1607666">
              <a:off x="1984127" y="5405933"/>
              <a:ext cx="149225" cy="136525"/>
            </a:xfrm>
            <a:custGeom>
              <a:avLst/>
              <a:gdLst>
                <a:gd name="T0" fmla="*/ 0 w 94"/>
                <a:gd name="T1" fmla="*/ 37 h 86"/>
                <a:gd name="T2" fmla="*/ 2 w 94"/>
                <a:gd name="T3" fmla="*/ 50 h 86"/>
                <a:gd name="T4" fmla="*/ 7 w 94"/>
                <a:gd name="T5" fmla="*/ 63 h 86"/>
                <a:gd name="T6" fmla="*/ 16 w 94"/>
                <a:gd name="T7" fmla="*/ 74 h 86"/>
                <a:gd name="T8" fmla="*/ 27 w 94"/>
                <a:gd name="T9" fmla="*/ 82 h 86"/>
                <a:gd name="T10" fmla="*/ 41 w 94"/>
                <a:gd name="T11" fmla="*/ 86 h 86"/>
                <a:gd name="T12" fmla="*/ 57 w 94"/>
                <a:gd name="T13" fmla="*/ 85 h 86"/>
                <a:gd name="T14" fmla="*/ 71 w 94"/>
                <a:gd name="T15" fmla="*/ 80 h 86"/>
                <a:gd name="T16" fmla="*/ 83 w 94"/>
                <a:gd name="T17" fmla="*/ 71 h 86"/>
                <a:gd name="T18" fmla="*/ 90 w 94"/>
                <a:gd name="T19" fmla="*/ 58 h 86"/>
                <a:gd name="T20" fmla="*/ 94 w 94"/>
                <a:gd name="T21" fmla="*/ 45 h 86"/>
                <a:gd name="T22" fmla="*/ 94 w 94"/>
                <a:gd name="T23" fmla="*/ 31 h 86"/>
                <a:gd name="T24" fmla="*/ 89 w 94"/>
                <a:gd name="T25" fmla="*/ 17 h 86"/>
                <a:gd name="T26" fmla="*/ 87 w 94"/>
                <a:gd name="T27" fmla="*/ 11 h 86"/>
                <a:gd name="T28" fmla="*/ 83 w 94"/>
                <a:gd name="T29" fmla="*/ 6 h 86"/>
                <a:gd name="T30" fmla="*/ 79 w 94"/>
                <a:gd name="T31" fmla="*/ 2 h 86"/>
                <a:gd name="T32" fmla="*/ 74 w 94"/>
                <a:gd name="T33" fmla="*/ 0 h 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4"/>
                <a:gd name="T52" fmla="*/ 0 h 86"/>
                <a:gd name="T53" fmla="*/ 94 w 94"/>
                <a:gd name="T54" fmla="*/ 86 h 8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4" h="86">
                  <a:moveTo>
                    <a:pt x="0" y="37"/>
                  </a:moveTo>
                  <a:lnTo>
                    <a:pt x="2" y="50"/>
                  </a:lnTo>
                  <a:lnTo>
                    <a:pt x="7" y="63"/>
                  </a:lnTo>
                  <a:lnTo>
                    <a:pt x="16" y="74"/>
                  </a:lnTo>
                  <a:lnTo>
                    <a:pt x="27" y="82"/>
                  </a:lnTo>
                  <a:lnTo>
                    <a:pt x="41" y="86"/>
                  </a:lnTo>
                  <a:lnTo>
                    <a:pt x="57" y="85"/>
                  </a:lnTo>
                  <a:lnTo>
                    <a:pt x="71" y="80"/>
                  </a:lnTo>
                  <a:lnTo>
                    <a:pt x="83" y="71"/>
                  </a:lnTo>
                  <a:lnTo>
                    <a:pt x="90" y="58"/>
                  </a:lnTo>
                  <a:lnTo>
                    <a:pt x="94" y="45"/>
                  </a:lnTo>
                  <a:lnTo>
                    <a:pt x="94" y="31"/>
                  </a:lnTo>
                  <a:lnTo>
                    <a:pt x="89" y="17"/>
                  </a:lnTo>
                  <a:lnTo>
                    <a:pt x="87" y="11"/>
                  </a:lnTo>
                  <a:lnTo>
                    <a:pt x="83" y="6"/>
                  </a:lnTo>
                  <a:lnTo>
                    <a:pt x="79" y="2"/>
                  </a:lnTo>
                  <a:lnTo>
                    <a:pt x="74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969" name="Freeform 87"/>
            <p:cNvSpPr>
              <a:spLocks/>
            </p:cNvSpPr>
            <p:nvPr/>
          </p:nvSpPr>
          <p:spPr bwMode="auto">
            <a:xfrm rot="1607666">
              <a:off x="1857052" y="5404005"/>
              <a:ext cx="149225" cy="136525"/>
            </a:xfrm>
            <a:custGeom>
              <a:avLst/>
              <a:gdLst>
                <a:gd name="T0" fmla="*/ 0 w 94"/>
                <a:gd name="T1" fmla="*/ 37 h 86"/>
                <a:gd name="T2" fmla="*/ 1 w 94"/>
                <a:gd name="T3" fmla="*/ 50 h 86"/>
                <a:gd name="T4" fmla="*/ 5 w 94"/>
                <a:gd name="T5" fmla="*/ 61 h 86"/>
                <a:gd name="T6" fmla="*/ 14 w 94"/>
                <a:gd name="T7" fmla="*/ 73 h 86"/>
                <a:gd name="T8" fmla="*/ 27 w 94"/>
                <a:gd name="T9" fmla="*/ 82 h 86"/>
                <a:gd name="T10" fmla="*/ 41 w 94"/>
                <a:gd name="T11" fmla="*/ 86 h 86"/>
                <a:gd name="T12" fmla="*/ 56 w 94"/>
                <a:gd name="T13" fmla="*/ 85 h 86"/>
                <a:gd name="T14" fmla="*/ 70 w 94"/>
                <a:gd name="T15" fmla="*/ 79 h 86"/>
                <a:gd name="T16" fmla="*/ 81 w 94"/>
                <a:gd name="T17" fmla="*/ 70 h 86"/>
                <a:gd name="T18" fmla="*/ 90 w 94"/>
                <a:gd name="T19" fmla="*/ 57 h 86"/>
                <a:gd name="T20" fmla="*/ 94 w 94"/>
                <a:gd name="T21" fmla="*/ 43 h 86"/>
                <a:gd name="T22" fmla="*/ 94 w 94"/>
                <a:gd name="T23" fmla="*/ 29 h 86"/>
                <a:gd name="T24" fmla="*/ 89 w 94"/>
                <a:gd name="T25" fmla="*/ 15 h 86"/>
                <a:gd name="T26" fmla="*/ 85 w 94"/>
                <a:gd name="T27" fmla="*/ 9 h 86"/>
                <a:gd name="T28" fmla="*/ 80 w 94"/>
                <a:gd name="T29" fmla="*/ 3 h 86"/>
                <a:gd name="T30" fmla="*/ 74 w 94"/>
                <a:gd name="T31" fmla="*/ 0 h 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4"/>
                <a:gd name="T49" fmla="*/ 0 h 86"/>
                <a:gd name="T50" fmla="*/ 94 w 94"/>
                <a:gd name="T51" fmla="*/ 86 h 8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4" h="86">
                  <a:moveTo>
                    <a:pt x="0" y="37"/>
                  </a:moveTo>
                  <a:lnTo>
                    <a:pt x="1" y="50"/>
                  </a:lnTo>
                  <a:lnTo>
                    <a:pt x="5" y="61"/>
                  </a:lnTo>
                  <a:lnTo>
                    <a:pt x="14" y="73"/>
                  </a:lnTo>
                  <a:lnTo>
                    <a:pt x="27" y="82"/>
                  </a:lnTo>
                  <a:lnTo>
                    <a:pt x="41" y="86"/>
                  </a:lnTo>
                  <a:lnTo>
                    <a:pt x="56" y="85"/>
                  </a:lnTo>
                  <a:lnTo>
                    <a:pt x="70" y="79"/>
                  </a:lnTo>
                  <a:lnTo>
                    <a:pt x="81" y="70"/>
                  </a:lnTo>
                  <a:lnTo>
                    <a:pt x="90" y="57"/>
                  </a:lnTo>
                  <a:lnTo>
                    <a:pt x="94" y="43"/>
                  </a:lnTo>
                  <a:lnTo>
                    <a:pt x="94" y="29"/>
                  </a:lnTo>
                  <a:lnTo>
                    <a:pt x="89" y="15"/>
                  </a:lnTo>
                  <a:lnTo>
                    <a:pt x="85" y="9"/>
                  </a:lnTo>
                  <a:lnTo>
                    <a:pt x="80" y="3"/>
                  </a:lnTo>
                  <a:lnTo>
                    <a:pt x="74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970" name="Freeform 89"/>
            <p:cNvSpPr>
              <a:spLocks/>
            </p:cNvSpPr>
            <p:nvPr/>
          </p:nvSpPr>
          <p:spPr bwMode="auto">
            <a:xfrm rot="1607666">
              <a:off x="2608981" y="5459108"/>
              <a:ext cx="152400" cy="77788"/>
            </a:xfrm>
            <a:custGeom>
              <a:avLst/>
              <a:gdLst>
                <a:gd name="T0" fmla="*/ 0 w 96"/>
                <a:gd name="T1" fmla="*/ 0 h 49"/>
                <a:gd name="T2" fmla="*/ 2 w 96"/>
                <a:gd name="T3" fmla="*/ 13 h 49"/>
                <a:gd name="T4" fmla="*/ 7 w 96"/>
                <a:gd name="T5" fmla="*/ 25 h 49"/>
                <a:gd name="T6" fmla="*/ 16 w 96"/>
                <a:gd name="T7" fmla="*/ 36 h 49"/>
                <a:gd name="T8" fmla="*/ 27 w 96"/>
                <a:gd name="T9" fmla="*/ 45 h 49"/>
                <a:gd name="T10" fmla="*/ 41 w 96"/>
                <a:gd name="T11" fmla="*/ 49 h 49"/>
                <a:gd name="T12" fmla="*/ 57 w 96"/>
                <a:gd name="T13" fmla="*/ 48 h 49"/>
                <a:gd name="T14" fmla="*/ 71 w 96"/>
                <a:gd name="T15" fmla="*/ 43 h 49"/>
                <a:gd name="T16" fmla="*/ 84 w 96"/>
                <a:gd name="T17" fmla="*/ 31 h 49"/>
                <a:gd name="T18" fmla="*/ 93 w 96"/>
                <a:gd name="T19" fmla="*/ 17 h 49"/>
                <a:gd name="T20" fmla="*/ 96 w 96"/>
                <a:gd name="T21" fmla="*/ 0 h 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6"/>
                <a:gd name="T34" fmla="*/ 0 h 49"/>
                <a:gd name="T35" fmla="*/ 96 w 96"/>
                <a:gd name="T36" fmla="*/ 49 h 4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6" h="49">
                  <a:moveTo>
                    <a:pt x="0" y="0"/>
                  </a:moveTo>
                  <a:lnTo>
                    <a:pt x="2" y="13"/>
                  </a:lnTo>
                  <a:lnTo>
                    <a:pt x="7" y="25"/>
                  </a:lnTo>
                  <a:lnTo>
                    <a:pt x="16" y="36"/>
                  </a:lnTo>
                  <a:lnTo>
                    <a:pt x="27" y="45"/>
                  </a:lnTo>
                  <a:lnTo>
                    <a:pt x="41" y="49"/>
                  </a:lnTo>
                  <a:lnTo>
                    <a:pt x="57" y="48"/>
                  </a:lnTo>
                  <a:lnTo>
                    <a:pt x="71" y="43"/>
                  </a:lnTo>
                  <a:lnTo>
                    <a:pt x="84" y="31"/>
                  </a:lnTo>
                  <a:lnTo>
                    <a:pt x="93" y="17"/>
                  </a:lnTo>
                  <a:lnTo>
                    <a:pt x="96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7908" name="Group 154"/>
          <p:cNvGrpSpPr>
            <a:grpSpLocks/>
          </p:cNvGrpSpPr>
          <p:nvPr/>
        </p:nvGrpSpPr>
        <p:grpSpPr bwMode="auto">
          <a:xfrm rot="18923073" flipV="1">
            <a:off x="1068388" y="5345113"/>
            <a:ext cx="628650" cy="101600"/>
            <a:chOff x="1857052" y="5397364"/>
            <a:chExt cx="904329" cy="145094"/>
          </a:xfrm>
        </p:grpSpPr>
        <p:sp>
          <p:nvSpPr>
            <p:cNvPr id="287957" name="Freeform 82"/>
            <p:cNvSpPr>
              <a:spLocks/>
            </p:cNvSpPr>
            <p:nvPr/>
          </p:nvSpPr>
          <p:spPr bwMode="auto">
            <a:xfrm rot="1607666">
              <a:off x="2494958" y="5400795"/>
              <a:ext cx="149225" cy="138113"/>
            </a:xfrm>
            <a:custGeom>
              <a:avLst/>
              <a:gdLst>
                <a:gd name="T0" fmla="*/ 0 w 94"/>
                <a:gd name="T1" fmla="*/ 37 h 87"/>
                <a:gd name="T2" fmla="*/ 1 w 94"/>
                <a:gd name="T3" fmla="*/ 50 h 87"/>
                <a:gd name="T4" fmla="*/ 7 w 94"/>
                <a:gd name="T5" fmla="*/ 63 h 87"/>
                <a:gd name="T6" fmla="*/ 16 w 94"/>
                <a:gd name="T7" fmla="*/ 74 h 87"/>
                <a:gd name="T8" fmla="*/ 27 w 94"/>
                <a:gd name="T9" fmla="*/ 83 h 87"/>
                <a:gd name="T10" fmla="*/ 41 w 94"/>
                <a:gd name="T11" fmla="*/ 87 h 87"/>
                <a:gd name="T12" fmla="*/ 57 w 94"/>
                <a:gd name="T13" fmla="*/ 86 h 87"/>
                <a:gd name="T14" fmla="*/ 71 w 94"/>
                <a:gd name="T15" fmla="*/ 81 h 87"/>
                <a:gd name="T16" fmla="*/ 83 w 94"/>
                <a:gd name="T17" fmla="*/ 72 h 87"/>
                <a:gd name="T18" fmla="*/ 90 w 94"/>
                <a:gd name="T19" fmla="*/ 59 h 87"/>
                <a:gd name="T20" fmla="*/ 94 w 94"/>
                <a:gd name="T21" fmla="*/ 45 h 87"/>
                <a:gd name="T22" fmla="*/ 94 w 94"/>
                <a:gd name="T23" fmla="*/ 31 h 87"/>
                <a:gd name="T24" fmla="*/ 89 w 94"/>
                <a:gd name="T25" fmla="*/ 16 h 87"/>
                <a:gd name="T26" fmla="*/ 86 w 94"/>
                <a:gd name="T27" fmla="*/ 11 h 87"/>
                <a:gd name="T28" fmla="*/ 79 w 94"/>
                <a:gd name="T29" fmla="*/ 4 h 87"/>
                <a:gd name="T30" fmla="*/ 74 w 94"/>
                <a:gd name="T31" fmla="*/ 0 h 8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4"/>
                <a:gd name="T49" fmla="*/ 0 h 87"/>
                <a:gd name="T50" fmla="*/ 94 w 94"/>
                <a:gd name="T51" fmla="*/ 87 h 8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4" h="87">
                  <a:moveTo>
                    <a:pt x="0" y="37"/>
                  </a:moveTo>
                  <a:lnTo>
                    <a:pt x="1" y="50"/>
                  </a:lnTo>
                  <a:lnTo>
                    <a:pt x="7" y="63"/>
                  </a:lnTo>
                  <a:lnTo>
                    <a:pt x="16" y="74"/>
                  </a:lnTo>
                  <a:lnTo>
                    <a:pt x="27" y="83"/>
                  </a:lnTo>
                  <a:lnTo>
                    <a:pt x="41" y="87"/>
                  </a:lnTo>
                  <a:lnTo>
                    <a:pt x="57" y="86"/>
                  </a:lnTo>
                  <a:lnTo>
                    <a:pt x="71" y="81"/>
                  </a:lnTo>
                  <a:lnTo>
                    <a:pt x="83" y="72"/>
                  </a:lnTo>
                  <a:lnTo>
                    <a:pt x="90" y="59"/>
                  </a:lnTo>
                  <a:lnTo>
                    <a:pt x="94" y="45"/>
                  </a:lnTo>
                  <a:lnTo>
                    <a:pt x="94" y="31"/>
                  </a:lnTo>
                  <a:lnTo>
                    <a:pt x="89" y="16"/>
                  </a:lnTo>
                  <a:lnTo>
                    <a:pt x="86" y="11"/>
                  </a:lnTo>
                  <a:lnTo>
                    <a:pt x="79" y="4"/>
                  </a:lnTo>
                  <a:lnTo>
                    <a:pt x="74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958" name="Freeform 83"/>
            <p:cNvSpPr>
              <a:spLocks/>
            </p:cNvSpPr>
            <p:nvPr/>
          </p:nvSpPr>
          <p:spPr bwMode="auto">
            <a:xfrm rot="1607666">
              <a:off x="2368242" y="5397364"/>
              <a:ext cx="149225" cy="139700"/>
            </a:xfrm>
            <a:custGeom>
              <a:avLst/>
              <a:gdLst>
                <a:gd name="T0" fmla="*/ 0 w 94"/>
                <a:gd name="T1" fmla="*/ 38 h 88"/>
                <a:gd name="T2" fmla="*/ 1 w 94"/>
                <a:gd name="T3" fmla="*/ 51 h 88"/>
                <a:gd name="T4" fmla="*/ 5 w 94"/>
                <a:gd name="T5" fmla="*/ 64 h 88"/>
                <a:gd name="T6" fmla="*/ 14 w 94"/>
                <a:gd name="T7" fmla="*/ 75 h 88"/>
                <a:gd name="T8" fmla="*/ 27 w 94"/>
                <a:gd name="T9" fmla="*/ 84 h 88"/>
                <a:gd name="T10" fmla="*/ 41 w 94"/>
                <a:gd name="T11" fmla="*/ 88 h 88"/>
                <a:gd name="T12" fmla="*/ 55 w 94"/>
                <a:gd name="T13" fmla="*/ 87 h 88"/>
                <a:gd name="T14" fmla="*/ 70 w 94"/>
                <a:gd name="T15" fmla="*/ 82 h 88"/>
                <a:gd name="T16" fmla="*/ 81 w 94"/>
                <a:gd name="T17" fmla="*/ 73 h 88"/>
                <a:gd name="T18" fmla="*/ 90 w 94"/>
                <a:gd name="T19" fmla="*/ 60 h 88"/>
                <a:gd name="T20" fmla="*/ 94 w 94"/>
                <a:gd name="T21" fmla="*/ 46 h 88"/>
                <a:gd name="T22" fmla="*/ 94 w 94"/>
                <a:gd name="T23" fmla="*/ 31 h 88"/>
                <a:gd name="T24" fmla="*/ 89 w 94"/>
                <a:gd name="T25" fmla="*/ 17 h 88"/>
                <a:gd name="T26" fmla="*/ 86 w 94"/>
                <a:gd name="T27" fmla="*/ 12 h 88"/>
                <a:gd name="T28" fmla="*/ 79 w 94"/>
                <a:gd name="T29" fmla="*/ 4 h 88"/>
                <a:gd name="T30" fmla="*/ 73 w 94"/>
                <a:gd name="T31" fmla="*/ 0 h 8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4"/>
                <a:gd name="T49" fmla="*/ 0 h 88"/>
                <a:gd name="T50" fmla="*/ 94 w 94"/>
                <a:gd name="T51" fmla="*/ 88 h 8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4" h="88">
                  <a:moveTo>
                    <a:pt x="0" y="38"/>
                  </a:moveTo>
                  <a:lnTo>
                    <a:pt x="1" y="51"/>
                  </a:lnTo>
                  <a:lnTo>
                    <a:pt x="5" y="64"/>
                  </a:lnTo>
                  <a:lnTo>
                    <a:pt x="14" y="75"/>
                  </a:lnTo>
                  <a:lnTo>
                    <a:pt x="27" y="84"/>
                  </a:lnTo>
                  <a:lnTo>
                    <a:pt x="41" y="88"/>
                  </a:lnTo>
                  <a:lnTo>
                    <a:pt x="55" y="87"/>
                  </a:lnTo>
                  <a:lnTo>
                    <a:pt x="70" y="82"/>
                  </a:lnTo>
                  <a:lnTo>
                    <a:pt x="81" y="73"/>
                  </a:lnTo>
                  <a:lnTo>
                    <a:pt x="90" y="60"/>
                  </a:lnTo>
                  <a:lnTo>
                    <a:pt x="94" y="46"/>
                  </a:lnTo>
                  <a:lnTo>
                    <a:pt x="94" y="31"/>
                  </a:lnTo>
                  <a:lnTo>
                    <a:pt x="89" y="17"/>
                  </a:lnTo>
                  <a:lnTo>
                    <a:pt x="86" y="12"/>
                  </a:lnTo>
                  <a:lnTo>
                    <a:pt x="79" y="4"/>
                  </a:lnTo>
                  <a:lnTo>
                    <a:pt x="73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959" name="Freeform 84"/>
            <p:cNvSpPr>
              <a:spLocks/>
            </p:cNvSpPr>
            <p:nvPr/>
          </p:nvSpPr>
          <p:spPr bwMode="auto">
            <a:xfrm rot="1607666">
              <a:off x="2238935" y="5401632"/>
              <a:ext cx="150813" cy="136525"/>
            </a:xfrm>
            <a:custGeom>
              <a:avLst/>
              <a:gdLst>
                <a:gd name="T0" fmla="*/ 0 w 95"/>
                <a:gd name="T1" fmla="*/ 37 h 86"/>
                <a:gd name="T2" fmla="*/ 1 w 95"/>
                <a:gd name="T3" fmla="*/ 50 h 86"/>
                <a:gd name="T4" fmla="*/ 6 w 95"/>
                <a:gd name="T5" fmla="*/ 63 h 86"/>
                <a:gd name="T6" fmla="*/ 15 w 95"/>
                <a:gd name="T7" fmla="*/ 75 h 86"/>
                <a:gd name="T8" fmla="*/ 28 w 95"/>
                <a:gd name="T9" fmla="*/ 82 h 86"/>
                <a:gd name="T10" fmla="*/ 42 w 95"/>
                <a:gd name="T11" fmla="*/ 86 h 86"/>
                <a:gd name="T12" fmla="*/ 57 w 95"/>
                <a:gd name="T13" fmla="*/ 85 h 86"/>
                <a:gd name="T14" fmla="*/ 71 w 95"/>
                <a:gd name="T15" fmla="*/ 80 h 86"/>
                <a:gd name="T16" fmla="*/ 82 w 95"/>
                <a:gd name="T17" fmla="*/ 71 h 86"/>
                <a:gd name="T18" fmla="*/ 91 w 95"/>
                <a:gd name="T19" fmla="*/ 58 h 86"/>
                <a:gd name="T20" fmla="*/ 95 w 95"/>
                <a:gd name="T21" fmla="*/ 45 h 86"/>
                <a:gd name="T22" fmla="*/ 94 w 95"/>
                <a:gd name="T23" fmla="*/ 31 h 86"/>
                <a:gd name="T24" fmla="*/ 89 w 95"/>
                <a:gd name="T25" fmla="*/ 17 h 86"/>
                <a:gd name="T26" fmla="*/ 86 w 95"/>
                <a:gd name="T27" fmla="*/ 12 h 86"/>
                <a:gd name="T28" fmla="*/ 82 w 95"/>
                <a:gd name="T29" fmla="*/ 7 h 86"/>
                <a:gd name="T30" fmla="*/ 78 w 95"/>
                <a:gd name="T31" fmla="*/ 3 h 86"/>
                <a:gd name="T32" fmla="*/ 73 w 95"/>
                <a:gd name="T33" fmla="*/ 0 h 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5"/>
                <a:gd name="T52" fmla="*/ 0 h 86"/>
                <a:gd name="T53" fmla="*/ 95 w 95"/>
                <a:gd name="T54" fmla="*/ 86 h 8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5" h="86">
                  <a:moveTo>
                    <a:pt x="0" y="37"/>
                  </a:moveTo>
                  <a:lnTo>
                    <a:pt x="1" y="50"/>
                  </a:lnTo>
                  <a:lnTo>
                    <a:pt x="6" y="63"/>
                  </a:lnTo>
                  <a:lnTo>
                    <a:pt x="15" y="75"/>
                  </a:lnTo>
                  <a:lnTo>
                    <a:pt x="28" y="82"/>
                  </a:lnTo>
                  <a:lnTo>
                    <a:pt x="42" y="86"/>
                  </a:lnTo>
                  <a:lnTo>
                    <a:pt x="57" y="85"/>
                  </a:lnTo>
                  <a:lnTo>
                    <a:pt x="71" y="80"/>
                  </a:lnTo>
                  <a:lnTo>
                    <a:pt x="82" y="71"/>
                  </a:lnTo>
                  <a:lnTo>
                    <a:pt x="91" y="58"/>
                  </a:lnTo>
                  <a:lnTo>
                    <a:pt x="95" y="45"/>
                  </a:lnTo>
                  <a:lnTo>
                    <a:pt x="94" y="31"/>
                  </a:lnTo>
                  <a:lnTo>
                    <a:pt x="89" y="17"/>
                  </a:lnTo>
                  <a:lnTo>
                    <a:pt x="86" y="12"/>
                  </a:lnTo>
                  <a:lnTo>
                    <a:pt x="82" y="7"/>
                  </a:lnTo>
                  <a:lnTo>
                    <a:pt x="78" y="3"/>
                  </a:lnTo>
                  <a:lnTo>
                    <a:pt x="73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960" name="Freeform 85"/>
            <p:cNvSpPr>
              <a:spLocks/>
            </p:cNvSpPr>
            <p:nvPr/>
          </p:nvSpPr>
          <p:spPr bwMode="auto">
            <a:xfrm rot="1607666">
              <a:off x="2113348" y="5402023"/>
              <a:ext cx="149225" cy="139700"/>
            </a:xfrm>
            <a:custGeom>
              <a:avLst/>
              <a:gdLst>
                <a:gd name="T0" fmla="*/ 0 w 94"/>
                <a:gd name="T1" fmla="*/ 37 h 88"/>
                <a:gd name="T2" fmla="*/ 2 w 94"/>
                <a:gd name="T3" fmla="*/ 50 h 88"/>
                <a:gd name="T4" fmla="*/ 6 w 94"/>
                <a:gd name="T5" fmla="*/ 63 h 88"/>
                <a:gd name="T6" fmla="*/ 15 w 94"/>
                <a:gd name="T7" fmla="*/ 75 h 88"/>
                <a:gd name="T8" fmla="*/ 27 w 94"/>
                <a:gd name="T9" fmla="*/ 84 h 88"/>
                <a:gd name="T10" fmla="*/ 42 w 94"/>
                <a:gd name="T11" fmla="*/ 88 h 88"/>
                <a:gd name="T12" fmla="*/ 56 w 94"/>
                <a:gd name="T13" fmla="*/ 86 h 88"/>
                <a:gd name="T14" fmla="*/ 70 w 94"/>
                <a:gd name="T15" fmla="*/ 81 h 88"/>
                <a:gd name="T16" fmla="*/ 81 w 94"/>
                <a:gd name="T17" fmla="*/ 72 h 88"/>
                <a:gd name="T18" fmla="*/ 90 w 94"/>
                <a:gd name="T19" fmla="*/ 59 h 88"/>
                <a:gd name="T20" fmla="*/ 94 w 94"/>
                <a:gd name="T21" fmla="*/ 45 h 88"/>
                <a:gd name="T22" fmla="*/ 94 w 94"/>
                <a:gd name="T23" fmla="*/ 31 h 88"/>
                <a:gd name="T24" fmla="*/ 89 w 94"/>
                <a:gd name="T25" fmla="*/ 17 h 88"/>
                <a:gd name="T26" fmla="*/ 87 w 94"/>
                <a:gd name="T27" fmla="*/ 12 h 88"/>
                <a:gd name="T28" fmla="*/ 79 w 94"/>
                <a:gd name="T29" fmla="*/ 4 h 88"/>
                <a:gd name="T30" fmla="*/ 74 w 94"/>
                <a:gd name="T31" fmla="*/ 0 h 8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4"/>
                <a:gd name="T49" fmla="*/ 0 h 88"/>
                <a:gd name="T50" fmla="*/ 94 w 94"/>
                <a:gd name="T51" fmla="*/ 88 h 8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4" h="88">
                  <a:moveTo>
                    <a:pt x="0" y="37"/>
                  </a:moveTo>
                  <a:lnTo>
                    <a:pt x="2" y="50"/>
                  </a:lnTo>
                  <a:lnTo>
                    <a:pt x="6" y="63"/>
                  </a:lnTo>
                  <a:lnTo>
                    <a:pt x="15" y="75"/>
                  </a:lnTo>
                  <a:lnTo>
                    <a:pt x="27" y="84"/>
                  </a:lnTo>
                  <a:lnTo>
                    <a:pt x="42" y="88"/>
                  </a:lnTo>
                  <a:lnTo>
                    <a:pt x="56" y="86"/>
                  </a:lnTo>
                  <a:lnTo>
                    <a:pt x="70" y="81"/>
                  </a:lnTo>
                  <a:lnTo>
                    <a:pt x="81" y="72"/>
                  </a:lnTo>
                  <a:lnTo>
                    <a:pt x="90" y="59"/>
                  </a:lnTo>
                  <a:lnTo>
                    <a:pt x="94" y="45"/>
                  </a:lnTo>
                  <a:lnTo>
                    <a:pt x="94" y="31"/>
                  </a:lnTo>
                  <a:lnTo>
                    <a:pt x="89" y="17"/>
                  </a:lnTo>
                  <a:lnTo>
                    <a:pt x="87" y="12"/>
                  </a:lnTo>
                  <a:lnTo>
                    <a:pt x="79" y="4"/>
                  </a:lnTo>
                  <a:lnTo>
                    <a:pt x="74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961" name="Freeform 86"/>
            <p:cNvSpPr>
              <a:spLocks/>
            </p:cNvSpPr>
            <p:nvPr/>
          </p:nvSpPr>
          <p:spPr bwMode="auto">
            <a:xfrm rot="1607666">
              <a:off x="1984127" y="5405933"/>
              <a:ext cx="149225" cy="136525"/>
            </a:xfrm>
            <a:custGeom>
              <a:avLst/>
              <a:gdLst>
                <a:gd name="T0" fmla="*/ 0 w 94"/>
                <a:gd name="T1" fmla="*/ 37 h 86"/>
                <a:gd name="T2" fmla="*/ 2 w 94"/>
                <a:gd name="T3" fmla="*/ 50 h 86"/>
                <a:gd name="T4" fmla="*/ 7 w 94"/>
                <a:gd name="T5" fmla="*/ 63 h 86"/>
                <a:gd name="T6" fmla="*/ 16 w 94"/>
                <a:gd name="T7" fmla="*/ 74 h 86"/>
                <a:gd name="T8" fmla="*/ 27 w 94"/>
                <a:gd name="T9" fmla="*/ 82 h 86"/>
                <a:gd name="T10" fmla="*/ 41 w 94"/>
                <a:gd name="T11" fmla="*/ 86 h 86"/>
                <a:gd name="T12" fmla="*/ 57 w 94"/>
                <a:gd name="T13" fmla="*/ 85 h 86"/>
                <a:gd name="T14" fmla="*/ 71 w 94"/>
                <a:gd name="T15" fmla="*/ 80 h 86"/>
                <a:gd name="T16" fmla="*/ 83 w 94"/>
                <a:gd name="T17" fmla="*/ 71 h 86"/>
                <a:gd name="T18" fmla="*/ 90 w 94"/>
                <a:gd name="T19" fmla="*/ 58 h 86"/>
                <a:gd name="T20" fmla="*/ 94 w 94"/>
                <a:gd name="T21" fmla="*/ 45 h 86"/>
                <a:gd name="T22" fmla="*/ 94 w 94"/>
                <a:gd name="T23" fmla="*/ 31 h 86"/>
                <a:gd name="T24" fmla="*/ 89 w 94"/>
                <a:gd name="T25" fmla="*/ 17 h 86"/>
                <a:gd name="T26" fmla="*/ 87 w 94"/>
                <a:gd name="T27" fmla="*/ 11 h 86"/>
                <a:gd name="T28" fmla="*/ 83 w 94"/>
                <a:gd name="T29" fmla="*/ 6 h 86"/>
                <a:gd name="T30" fmla="*/ 79 w 94"/>
                <a:gd name="T31" fmla="*/ 2 h 86"/>
                <a:gd name="T32" fmla="*/ 74 w 94"/>
                <a:gd name="T33" fmla="*/ 0 h 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4"/>
                <a:gd name="T52" fmla="*/ 0 h 86"/>
                <a:gd name="T53" fmla="*/ 94 w 94"/>
                <a:gd name="T54" fmla="*/ 86 h 8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4" h="86">
                  <a:moveTo>
                    <a:pt x="0" y="37"/>
                  </a:moveTo>
                  <a:lnTo>
                    <a:pt x="2" y="50"/>
                  </a:lnTo>
                  <a:lnTo>
                    <a:pt x="7" y="63"/>
                  </a:lnTo>
                  <a:lnTo>
                    <a:pt x="16" y="74"/>
                  </a:lnTo>
                  <a:lnTo>
                    <a:pt x="27" y="82"/>
                  </a:lnTo>
                  <a:lnTo>
                    <a:pt x="41" y="86"/>
                  </a:lnTo>
                  <a:lnTo>
                    <a:pt x="57" y="85"/>
                  </a:lnTo>
                  <a:lnTo>
                    <a:pt x="71" y="80"/>
                  </a:lnTo>
                  <a:lnTo>
                    <a:pt x="83" y="71"/>
                  </a:lnTo>
                  <a:lnTo>
                    <a:pt x="90" y="58"/>
                  </a:lnTo>
                  <a:lnTo>
                    <a:pt x="94" y="45"/>
                  </a:lnTo>
                  <a:lnTo>
                    <a:pt x="94" y="31"/>
                  </a:lnTo>
                  <a:lnTo>
                    <a:pt x="89" y="17"/>
                  </a:lnTo>
                  <a:lnTo>
                    <a:pt x="87" y="11"/>
                  </a:lnTo>
                  <a:lnTo>
                    <a:pt x="83" y="6"/>
                  </a:lnTo>
                  <a:lnTo>
                    <a:pt x="79" y="2"/>
                  </a:lnTo>
                  <a:lnTo>
                    <a:pt x="74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962" name="Freeform 87"/>
            <p:cNvSpPr>
              <a:spLocks/>
            </p:cNvSpPr>
            <p:nvPr/>
          </p:nvSpPr>
          <p:spPr bwMode="auto">
            <a:xfrm rot="1607666">
              <a:off x="1857052" y="5404005"/>
              <a:ext cx="149225" cy="136525"/>
            </a:xfrm>
            <a:custGeom>
              <a:avLst/>
              <a:gdLst>
                <a:gd name="T0" fmla="*/ 0 w 94"/>
                <a:gd name="T1" fmla="*/ 37 h 86"/>
                <a:gd name="T2" fmla="*/ 1 w 94"/>
                <a:gd name="T3" fmla="*/ 50 h 86"/>
                <a:gd name="T4" fmla="*/ 5 w 94"/>
                <a:gd name="T5" fmla="*/ 61 h 86"/>
                <a:gd name="T6" fmla="*/ 14 w 94"/>
                <a:gd name="T7" fmla="*/ 73 h 86"/>
                <a:gd name="T8" fmla="*/ 27 w 94"/>
                <a:gd name="T9" fmla="*/ 82 h 86"/>
                <a:gd name="T10" fmla="*/ 41 w 94"/>
                <a:gd name="T11" fmla="*/ 86 h 86"/>
                <a:gd name="T12" fmla="*/ 56 w 94"/>
                <a:gd name="T13" fmla="*/ 85 h 86"/>
                <a:gd name="T14" fmla="*/ 70 w 94"/>
                <a:gd name="T15" fmla="*/ 79 h 86"/>
                <a:gd name="T16" fmla="*/ 81 w 94"/>
                <a:gd name="T17" fmla="*/ 70 h 86"/>
                <a:gd name="T18" fmla="*/ 90 w 94"/>
                <a:gd name="T19" fmla="*/ 57 h 86"/>
                <a:gd name="T20" fmla="*/ 94 w 94"/>
                <a:gd name="T21" fmla="*/ 43 h 86"/>
                <a:gd name="T22" fmla="*/ 94 w 94"/>
                <a:gd name="T23" fmla="*/ 29 h 86"/>
                <a:gd name="T24" fmla="*/ 89 w 94"/>
                <a:gd name="T25" fmla="*/ 15 h 86"/>
                <a:gd name="T26" fmla="*/ 85 w 94"/>
                <a:gd name="T27" fmla="*/ 9 h 86"/>
                <a:gd name="T28" fmla="*/ 80 w 94"/>
                <a:gd name="T29" fmla="*/ 3 h 86"/>
                <a:gd name="T30" fmla="*/ 74 w 94"/>
                <a:gd name="T31" fmla="*/ 0 h 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4"/>
                <a:gd name="T49" fmla="*/ 0 h 86"/>
                <a:gd name="T50" fmla="*/ 94 w 94"/>
                <a:gd name="T51" fmla="*/ 86 h 8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4" h="86">
                  <a:moveTo>
                    <a:pt x="0" y="37"/>
                  </a:moveTo>
                  <a:lnTo>
                    <a:pt x="1" y="50"/>
                  </a:lnTo>
                  <a:lnTo>
                    <a:pt x="5" y="61"/>
                  </a:lnTo>
                  <a:lnTo>
                    <a:pt x="14" y="73"/>
                  </a:lnTo>
                  <a:lnTo>
                    <a:pt x="27" y="82"/>
                  </a:lnTo>
                  <a:lnTo>
                    <a:pt x="41" y="86"/>
                  </a:lnTo>
                  <a:lnTo>
                    <a:pt x="56" y="85"/>
                  </a:lnTo>
                  <a:lnTo>
                    <a:pt x="70" y="79"/>
                  </a:lnTo>
                  <a:lnTo>
                    <a:pt x="81" y="70"/>
                  </a:lnTo>
                  <a:lnTo>
                    <a:pt x="90" y="57"/>
                  </a:lnTo>
                  <a:lnTo>
                    <a:pt x="94" y="43"/>
                  </a:lnTo>
                  <a:lnTo>
                    <a:pt x="94" y="29"/>
                  </a:lnTo>
                  <a:lnTo>
                    <a:pt x="89" y="15"/>
                  </a:lnTo>
                  <a:lnTo>
                    <a:pt x="85" y="9"/>
                  </a:lnTo>
                  <a:lnTo>
                    <a:pt x="80" y="3"/>
                  </a:lnTo>
                  <a:lnTo>
                    <a:pt x="74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963" name="Freeform 89"/>
            <p:cNvSpPr>
              <a:spLocks/>
            </p:cNvSpPr>
            <p:nvPr/>
          </p:nvSpPr>
          <p:spPr bwMode="auto">
            <a:xfrm rot="1607666">
              <a:off x="2608981" y="5459108"/>
              <a:ext cx="152400" cy="77788"/>
            </a:xfrm>
            <a:custGeom>
              <a:avLst/>
              <a:gdLst>
                <a:gd name="T0" fmla="*/ 0 w 96"/>
                <a:gd name="T1" fmla="*/ 0 h 49"/>
                <a:gd name="T2" fmla="*/ 2 w 96"/>
                <a:gd name="T3" fmla="*/ 13 h 49"/>
                <a:gd name="T4" fmla="*/ 7 w 96"/>
                <a:gd name="T5" fmla="*/ 25 h 49"/>
                <a:gd name="T6" fmla="*/ 16 w 96"/>
                <a:gd name="T7" fmla="*/ 36 h 49"/>
                <a:gd name="T8" fmla="*/ 27 w 96"/>
                <a:gd name="T9" fmla="*/ 45 h 49"/>
                <a:gd name="T10" fmla="*/ 41 w 96"/>
                <a:gd name="T11" fmla="*/ 49 h 49"/>
                <a:gd name="T12" fmla="*/ 57 w 96"/>
                <a:gd name="T13" fmla="*/ 48 h 49"/>
                <a:gd name="T14" fmla="*/ 71 w 96"/>
                <a:gd name="T15" fmla="*/ 43 h 49"/>
                <a:gd name="T16" fmla="*/ 84 w 96"/>
                <a:gd name="T17" fmla="*/ 31 h 49"/>
                <a:gd name="T18" fmla="*/ 93 w 96"/>
                <a:gd name="T19" fmla="*/ 17 h 49"/>
                <a:gd name="T20" fmla="*/ 96 w 96"/>
                <a:gd name="T21" fmla="*/ 0 h 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6"/>
                <a:gd name="T34" fmla="*/ 0 h 49"/>
                <a:gd name="T35" fmla="*/ 96 w 96"/>
                <a:gd name="T36" fmla="*/ 49 h 4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6" h="49">
                  <a:moveTo>
                    <a:pt x="0" y="0"/>
                  </a:moveTo>
                  <a:lnTo>
                    <a:pt x="2" y="13"/>
                  </a:lnTo>
                  <a:lnTo>
                    <a:pt x="7" y="25"/>
                  </a:lnTo>
                  <a:lnTo>
                    <a:pt x="16" y="36"/>
                  </a:lnTo>
                  <a:lnTo>
                    <a:pt x="27" y="45"/>
                  </a:lnTo>
                  <a:lnTo>
                    <a:pt x="41" y="49"/>
                  </a:lnTo>
                  <a:lnTo>
                    <a:pt x="57" y="48"/>
                  </a:lnTo>
                  <a:lnTo>
                    <a:pt x="71" y="43"/>
                  </a:lnTo>
                  <a:lnTo>
                    <a:pt x="84" y="31"/>
                  </a:lnTo>
                  <a:lnTo>
                    <a:pt x="93" y="17"/>
                  </a:lnTo>
                  <a:lnTo>
                    <a:pt x="96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7909" name="Group 162"/>
          <p:cNvGrpSpPr>
            <a:grpSpLocks/>
          </p:cNvGrpSpPr>
          <p:nvPr/>
        </p:nvGrpSpPr>
        <p:grpSpPr bwMode="auto">
          <a:xfrm rot="2676927" flipH="1" flipV="1">
            <a:off x="2254250" y="5343525"/>
            <a:ext cx="628650" cy="101600"/>
            <a:chOff x="1857052" y="5397364"/>
            <a:chExt cx="904329" cy="145094"/>
          </a:xfrm>
        </p:grpSpPr>
        <p:sp>
          <p:nvSpPr>
            <p:cNvPr id="287950" name="Freeform 82"/>
            <p:cNvSpPr>
              <a:spLocks/>
            </p:cNvSpPr>
            <p:nvPr/>
          </p:nvSpPr>
          <p:spPr bwMode="auto">
            <a:xfrm rot="1607666">
              <a:off x="2494958" y="5400795"/>
              <a:ext cx="149225" cy="138113"/>
            </a:xfrm>
            <a:custGeom>
              <a:avLst/>
              <a:gdLst>
                <a:gd name="T0" fmla="*/ 0 w 94"/>
                <a:gd name="T1" fmla="*/ 37 h 87"/>
                <a:gd name="T2" fmla="*/ 1 w 94"/>
                <a:gd name="T3" fmla="*/ 50 h 87"/>
                <a:gd name="T4" fmla="*/ 7 w 94"/>
                <a:gd name="T5" fmla="*/ 63 h 87"/>
                <a:gd name="T6" fmla="*/ 16 w 94"/>
                <a:gd name="T7" fmla="*/ 74 h 87"/>
                <a:gd name="T8" fmla="*/ 27 w 94"/>
                <a:gd name="T9" fmla="*/ 83 h 87"/>
                <a:gd name="T10" fmla="*/ 41 w 94"/>
                <a:gd name="T11" fmla="*/ 87 h 87"/>
                <a:gd name="T12" fmla="*/ 57 w 94"/>
                <a:gd name="T13" fmla="*/ 86 h 87"/>
                <a:gd name="T14" fmla="*/ 71 w 94"/>
                <a:gd name="T15" fmla="*/ 81 h 87"/>
                <a:gd name="T16" fmla="*/ 83 w 94"/>
                <a:gd name="T17" fmla="*/ 72 h 87"/>
                <a:gd name="T18" fmla="*/ 90 w 94"/>
                <a:gd name="T19" fmla="*/ 59 h 87"/>
                <a:gd name="T20" fmla="*/ 94 w 94"/>
                <a:gd name="T21" fmla="*/ 45 h 87"/>
                <a:gd name="T22" fmla="*/ 94 w 94"/>
                <a:gd name="T23" fmla="*/ 31 h 87"/>
                <a:gd name="T24" fmla="*/ 89 w 94"/>
                <a:gd name="T25" fmla="*/ 16 h 87"/>
                <a:gd name="T26" fmla="*/ 86 w 94"/>
                <a:gd name="T27" fmla="*/ 11 h 87"/>
                <a:gd name="T28" fmla="*/ 79 w 94"/>
                <a:gd name="T29" fmla="*/ 4 h 87"/>
                <a:gd name="T30" fmla="*/ 74 w 94"/>
                <a:gd name="T31" fmla="*/ 0 h 8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4"/>
                <a:gd name="T49" fmla="*/ 0 h 87"/>
                <a:gd name="T50" fmla="*/ 94 w 94"/>
                <a:gd name="T51" fmla="*/ 87 h 8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4" h="87">
                  <a:moveTo>
                    <a:pt x="0" y="37"/>
                  </a:moveTo>
                  <a:lnTo>
                    <a:pt x="1" y="50"/>
                  </a:lnTo>
                  <a:lnTo>
                    <a:pt x="7" y="63"/>
                  </a:lnTo>
                  <a:lnTo>
                    <a:pt x="16" y="74"/>
                  </a:lnTo>
                  <a:lnTo>
                    <a:pt x="27" y="83"/>
                  </a:lnTo>
                  <a:lnTo>
                    <a:pt x="41" y="87"/>
                  </a:lnTo>
                  <a:lnTo>
                    <a:pt x="57" y="86"/>
                  </a:lnTo>
                  <a:lnTo>
                    <a:pt x="71" y="81"/>
                  </a:lnTo>
                  <a:lnTo>
                    <a:pt x="83" y="72"/>
                  </a:lnTo>
                  <a:lnTo>
                    <a:pt x="90" y="59"/>
                  </a:lnTo>
                  <a:lnTo>
                    <a:pt x="94" y="45"/>
                  </a:lnTo>
                  <a:lnTo>
                    <a:pt x="94" y="31"/>
                  </a:lnTo>
                  <a:lnTo>
                    <a:pt x="89" y="16"/>
                  </a:lnTo>
                  <a:lnTo>
                    <a:pt x="86" y="11"/>
                  </a:lnTo>
                  <a:lnTo>
                    <a:pt x="79" y="4"/>
                  </a:lnTo>
                  <a:lnTo>
                    <a:pt x="74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951" name="Freeform 83"/>
            <p:cNvSpPr>
              <a:spLocks/>
            </p:cNvSpPr>
            <p:nvPr/>
          </p:nvSpPr>
          <p:spPr bwMode="auto">
            <a:xfrm rot="1607666">
              <a:off x="2368242" y="5397364"/>
              <a:ext cx="149225" cy="139700"/>
            </a:xfrm>
            <a:custGeom>
              <a:avLst/>
              <a:gdLst>
                <a:gd name="T0" fmla="*/ 0 w 94"/>
                <a:gd name="T1" fmla="*/ 38 h 88"/>
                <a:gd name="T2" fmla="*/ 1 w 94"/>
                <a:gd name="T3" fmla="*/ 51 h 88"/>
                <a:gd name="T4" fmla="*/ 5 w 94"/>
                <a:gd name="T5" fmla="*/ 64 h 88"/>
                <a:gd name="T6" fmla="*/ 14 w 94"/>
                <a:gd name="T7" fmla="*/ 75 h 88"/>
                <a:gd name="T8" fmla="*/ 27 w 94"/>
                <a:gd name="T9" fmla="*/ 84 h 88"/>
                <a:gd name="T10" fmla="*/ 41 w 94"/>
                <a:gd name="T11" fmla="*/ 88 h 88"/>
                <a:gd name="T12" fmla="*/ 55 w 94"/>
                <a:gd name="T13" fmla="*/ 87 h 88"/>
                <a:gd name="T14" fmla="*/ 70 w 94"/>
                <a:gd name="T15" fmla="*/ 82 h 88"/>
                <a:gd name="T16" fmla="*/ 81 w 94"/>
                <a:gd name="T17" fmla="*/ 73 h 88"/>
                <a:gd name="T18" fmla="*/ 90 w 94"/>
                <a:gd name="T19" fmla="*/ 60 h 88"/>
                <a:gd name="T20" fmla="*/ 94 w 94"/>
                <a:gd name="T21" fmla="*/ 46 h 88"/>
                <a:gd name="T22" fmla="*/ 94 w 94"/>
                <a:gd name="T23" fmla="*/ 31 h 88"/>
                <a:gd name="T24" fmla="*/ 89 w 94"/>
                <a:gd name="T25" fmla="*/ 17 h 88"/>
                <a:gd name="T26" fmla="*/ 86 w 94"/>
                <a:gd name="T27" fmla="*/ 12 h 88"/>
                <a:gd name="T28" fmla="*/ 79 w 94"/>
                <a:gd name="T29" fmla="*/ 4 h 88"/>
                <a:gd name="T30" fmla="*/ 73 w 94"/>
                <a:gd name="T31" fmla="*/ 0 h 8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4"/>
                <a:gd name="T49" fmla="*/ 0 h 88"/>
                <a:gd name="T50" fmla="*/ 94 w 94"/>
                <a:gd name="T51" fmla="*/ 88 h 8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4" h="88">
                  <a:moveTo>
                    <a:pt x="0" y="38"/>
                  </a:moveTo>
                  <a:lnTo>
                    <a:pt x="1" y="51"/>
                  </a:lnTo>
                  <a:lnTo>
                    <a:pt x="5" y="64"/>
                  </a:lnTo>
                  <a:lnTo>
                    <a:pt x="14" y="75"/>
                  </a:lnTo>
                  <a:lnTo>
                    <a:pt x="27" y="84"/>
                  </a:lnTo>
                  <a:lnTo>
                    <a:pt x="41" y="88"/>
                  </a:lnTo>
                  <a:lnTo>
                    <a:pt x="55" y="87"/>
                  </a:lnTo>
                  <a:lnTo>
                    <a:pt x="70" y="82"/>
                  </a:lnTo>
                  <a:lnTo>
                    <a:pt x="81" y="73"/>
                  </a:lnTo>
                  <a:lnTo>
                    <a:pt x="90" y="60"/>
                  </a:lnTo>
                  <a:lnTo>
                    <a:pt x="94" y="46"/>
                  </a:lnTo>
                  <a:lnTo>
                    <a:pt x="94" y="31"/>
                  </a:lnTo>
                  <a:lnTo>
                    <a:pt x="89" y="17"/>
                  </a:lnTo>
                  <a:lnTo>
                    <a:pt x="86" y="12"/>
                  </a:lnTo>
                  <a:lnTo>
                    <a:pt x="79" y="4"/>
                  </a:lnTo>
                  <a:lnTo>
                    <a:pt x="73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952" name="Freeform 84"/>
            <p:cNvSpPr>
              <a:spLocks/>
            </p:cNvSpPr>
            <p:nvPr/>
          </p:nvSpPr>
          <p:spPr bwMode="auto">
            <a:xfrm rot="1607666">
              <a:off x="2238935" y="5401632"/>
              <a:ext cx="150813" cy="136525"/>
            </a:xfrm>
            <a:custGeom>
              <a:avLst/>
              <a:gdLst>
                <a:gd name="T0" fmla="*/ 0 w 95"/>
                <a:gd name="T1" fmla="*/ 37 h 86"/>
                <a:gd name="T2" fmla="*/ 1 w 95"/>
                <a:gd name="T3" fmla="*/ 50 h 86"/>
                <a:gd name="T4" fmla="*/ 6 w 95"/>
                <a:gd name="T5" fmla="*/ 63 h 86"/>
                <a:gd name="T6" fmla="*/ 15 w 95"/>
                <a:gd name="T7" fmla="*/ 75 h 86"/>
                <a:gd name="T8" fmla="*/ 28 w 95"/>
                <a:gd name="T9" fmla="*/ 82 h 86"/>
                <a:gd name="T10" fmla="*/ 42 w 95"/>
                <a:gd name="T11" fmla="*/ 86 h 86"/>
                <a:gd name="T12" fmla="*/ 57 w 95"/>
                <a:gd name="T13" fmla="*/ 85 h 86"/>
                <a:gd name="T14" fmla="*/ 71 w 95"/>
                <a:gd name="T15" fmla="*/ 80 h 86"/>
                <a:gd name="T16" fmla="*/ 82 w 95"/>
                <a:gd name="T17" fmla="*/ 71 h 86"/>
                <a:gd name="T18" fmla="*/ 91 w 95"/>
                <a:gd name="T19" fmla="*/ 58 h 86"/>
                <a:gd name="T20" fmla="*/ 95 w 95"/>
                <a:gd name="T21" fmla="*/ 45 h 86"/>
                <a:gd name="T22" fmla="*/ 94 w 95"/>
                <a:gd name="T23" fmla="*/ 31 h 86"/>
                <a:gd name="T24" fmla="*/ 89 w 95"/>
                <a:gd name="T25" fmla="*/ 17 h 86"/>
                <a:gd name="T26" fmla="*/ 86 w 95"/>
                <a:gd name="T27" fmla="*/ 12 h 86"/>
                <a:gd name="T28" fmla="*/ 82 w 95"/>
                <a:gd name="T29" fmla="*/ 7 h 86"/>
                <a:gd name="T30" fmla="*/ 78 w 95"/>
                <a:gd name="T31" fmla="*/ 3 h 86"/>
                <a:gd name="T32" fmla="*/ 73 w 95"/>
                <a:gd name="T33" fmla="*/ 0 h 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5"/>
                <a:gd name="T52" fmla="*/ 0 h 86"/>
                <a:gd name="T53" fmla="*/ 95 w 95"/>
                <a:gd name="T54" fmla="*/ 86 h 8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5" h="86">
                  <a:moveTo>
                    <a:pt x="0" y="37"/>
                  </a:moveTo>
                  <a:lnTo>
                    <a:pt x="1" y="50"/>
                  </a:lnTo>
                  <a:lnTo>
                    <a:pt x="6" y="63"/>
                  </a:lnTo>
                  <a:lnTo>
                    <a:pt x="15" y="75"/>
                  </a:lnTo>
                  <a:lnTo>
                    <a:pt x="28" y="82"/>
                  </a:lnTo>
                  <a:lnTo>
                    <a:pt x="42" y="86"/>
                  </a:lnTo>
                  <a:lnTo>
                    <a:pt x="57" y="85"/>
                  </a:lnTo>
                  <a:lnTo>
                    <a:pt x="71" y="80"/>
                  </a:lnTo>
                  <a:lnTo>
                    <a:pt x="82" y="71"/>
                  </a:lnTo>
                  <a:lnTo>
                    <a:pt x="91" y="58"/>
                  </a:lnTo>
                  <a:lnTo>
                    <a:pt x="95" y="45"/>
                  </a:lnTo>
                  <a:lnTo>
                    <a:pt x="94" y="31"/>
                  </a:lnTo>
                  <a:lnTo>
                    <a:pt x="89" y="17"/>
                  </a:lnTo>
                  <a:lnTo>
                    <a:pt x="86" y="12"/>
                  </a:lnTo>
                  <a:lnTo>
                    <a:pt x="82" y="7"/>
                  </a:lnTo>
                  <a:lnTo>
                    <a:pt x="78" y="3"/>
                  </a:lnTo>
                  <a:lnTo>
                    <a:pt x="73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953" name="Freeform 85"/>
            <p:cNvSpPr>
              <a:spLocks/>
            </p:cNvSpPr>
            <p:nvPr/>
          </p:nvSpPr>
          <p:spPr bwMode="auto">
            <a:xfrm rot="1607666">
              <a:off x="2113348" y="5402023"/>
              <a:ext cx="149225" cy="139700"/>
            </a:xfrm>
            <a:custGeom>
              <a:avLst/>
              <a:gdLst>
                <a:gd name="T0" fmla="*/ 0 w 94"/>
                <a:gd name="T1" fmla="*/ 37 h 88"/>
                <a:gd name="T2" fmla="*/ 2 w 94"/>
                <a:gd name="T3" fmla="*/ 50 h 88"/>
                <a:gd name="T4" fmla="*/ 6 w 94"/>
                <a:gd name="T5" fmla="*/ 63 h 88"/>
                <a:gd name="T6" fmla="*/ 15 w 94"/>
                <a:gd name="T7" fmla="*/ 75 h 88"/>
                <a:gd name="T8" fmla="*/ 27 w 94"/>
                <a:gd name="T9" fmla="*/ 84 h 88"/>
                <a:gd name="T10" fmla="*/ 42 w 94"/>
                <a:gd name="T11" fmla="*/ 88 h 88"/>
                <a:gd name="T12" fmla="*/ 56 w 94"/>
                <a:gd name="T13" fmla="*/ 86 h 88"/>
                <a:gd name="T14" fmla="*/ 70 w 94"/>
                <a:gd name="T15" fmla="*/ 81 h 88"/>
                <a:gd name="T16" fmla="*/ 81 w 94"/>
                <a:gd name="T17" fmla="*/ 72 h 88"/>
                <a:gd name="T18" fmla="*/ 90 w 94"/>
                <a:gd name="T19" fmla="*/ 59 h 88"/>
                <a:gd name="T20" fmla="*/ 94 w 94"/>
                <a:gd name="T21" fmla="*/ 45 h 88"/>
                <a:gd name="T22" fmla="*/ 94 w 94"/>
                <a:gd name="T23" fmla="*/ 31 h 88"/>
                <a:gd name="T24" fmla="*/ 89 w 94"/>
                <a:gd name="T25" fmla="*/ 17 h 88"/>
                <a:gd name="T26" fmla="*/ 87 w 94"/>
                <a:gd name="T27" fmla="*/ 12 h 88"/>
                <a:gd name="T28" fmla="*/ 79 w 94"/>
                <a:gd name="T29" fmla="*/ 4 h 88"/>
                <a:gd name="T30" fmla="*/ 74 w 94"/>
                <a:gd name="T31" fmla="*/ 0 h 8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4"/>
                <a:gd name="T49" fmla="*/ 0 h 88"/>
                <a:gd name="T50" fmla="*/ 94 w 94"/>
                <a:gd name="T51" fmla="*/ 88 h 8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4" h="88">
                  <a:moveTo>
                    <a:pt x="0" y="37"/>
                  </a:moveTo>
                  <a:lnTo>
                    <a:pt x="2" y="50"/>
                  </a:lnTo>
                  <a:lnTo>
                    <a:pt x="6" y="63"/>
                  </a:lnTo>
                  <a:lnTo>
                    <a:pt x="15" y="75"/>
                  </a:lnTo>
                  <a:lnTo>
                    <a:pt x="27" y="84"/>
                  </a:lnTo>
                  <a:lnTo>
                    <a:pt x="42" y="88"/>
                  </a:lnTo>
                  <a:lnTo>
                    <a:pt x="56" y="86"/>
                  </a:lnTo>
                  <a:lnTo>
                    <a:pt x="70" y="81"/>
                  </a:lnTo>
                  <a:lnTo>
                    <a:pt x="81" y="72"/>
                  </a:lnTo>
                  <a:lnTo>
                    <a:pt x="90" y="59"/>
                  </a:lnTo>
                  <a:lnTo>
                    <a:pt x="94" y="45"/>
                  </a:lnTo>
                  <a:lnTo>
                    <a:pt x="94" y="31"/>
                  </a:lnTo>
                  <a:lnTo>
                    <a:pt x="89" y="17"/>
                  </a:lnTo>
                  <a:lnTo>
                    <a:pt x="87" y="12"/>
                  </a:lnTo>
                  <a:lnTo>
                    <a:pt x="79" y="4"/>
                  </a:lnTo>
                  <a:lnTo>
                    <a:pt x="74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954" name="Freeform 86"/>
            <p:cNvSpPr>
              <a:spLocks/>
            </p:cNvSpPr>
            <p:nvPr/>
          </p:nvSpPr>
          <p:spPr bwMode="auto">
            <a:xfrm rot="1607666">
              <a:off x="1984127" y="5405933"/>
              <a:ext cx="149225" cy="136525"/>
            </a:xfrm>
            <a:custGeom>
              <a:avLst/>
              <a:gdLst>
                <a:gd name="T0" fmla="*/ 0 w 94"/>
                <a:gd name="T1" fmla="*/ 37 h 86"/>
                <a:gd name="T2" fmla="*/ 2 w 94"/>
                <a:gd name="T3" fmla="*/ 50 h 86"/>
                <a:gd name="T4" fmla="*/ 7 w 94"/>
                <a:gd name="T5" fmla="*/ 63 h 86"/>
                <a:gd name="T6" fmla="*/ 16 w 94"/>
                <a:gd name="T7" fmla="*/ 74 h 86"/>
                <a:gd name="T8" fmla="*/ 27 w 94"/>
                <a:gd name="T9" fmla="*/ 82 h 86"/>
                <a:gd name="T10" fmla="*/ 41 w 94"/>
                <a:gd name="T11" fmla="*/ 86 h 86"/>
                <a:gd name="T12" fmla="*/ 57 w 94"/>
                <a:gd name="T13" fmla="*/ 85 h 86"/>
                <a:gd name="T14" fmla="*/ 71 w 94"/>
                <a:gd name="T15" fmla="*/ 80 h 86"/>
                <a:gd name="T16" fmla="*/ 83 w 94"/>
                <a:gd name="T17" fmla="*/ 71 h 86"/>
                <a:gd name="T18" fmla="*/ 90 w 94"/>
                <a:gd name="T19" fmla="*/ 58 h 86"/>
                <a:gd name="T20" fmla="*/ 94 w 94"/>
                <a:gd name="T21" fmla="*/ 45 h 86"/>
                <a:gd name="T22" fmla="*/ 94 w 94"/>
                <a:gd name="T23" fmla="*/ 31 h 86"/>
                <a:gd name="T24" fmla="*/ 89 w 94"/>
                <a:gd name="T25" fmla="*/ 17 h 86"/>
                <a:gd name="T26" fmla="*/ 87 w 94"/>
                <a:gd name="T27" fmla="*/ 11 h 86"/>
                <a:gd name="T28" fmla="*/ 83 w 94"/>
                <a:gd name="T29" fmla="*/ 6 h 86"/>
                <a:gd name="T30" fmla="*/ 79 w 94"/>
                <a:gd name="T31" fmla="*/ 2 h 86"/>
                <a:gd name="T32" fmla="*/ 74 w 94"/>
                <a:gd name="T33" fmla="*/ 0 h 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4"/>
                <a:gd name="T52" fmla="*/ 0 h 86"/>
                <a:gd name="T53" fmla="*/ 94 w 94"/>
                <a:gd name="T54" fmla="*/ 86 h 8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4" h="86">
                  <a:moveTo>
                    <a:pt x="0" y="37"/>
                  </a:moveTo>
                  <a:lnTo>
                    <a:pt x="2" y="50"/>
                  </a:lnTo>
                  <a:lnTo>
                    <a:pt x="7" y="63"/>
                  </a:lnTo>
                  <a:lnTo>
                    <a:pt x="16" y="74"/>
                  </a:lnTo>
                  <a:lnTo>
                    <a:pt x="27" y="82"/>
                  </a:lnTo>
                  <a:lnTo>
                    <a:pt x="41" y="86"/>
                  </a:lnTo>
                  <a:lnTo>
                    <a:pt x="57" y="85"/>
                  </a:lnTo>
                  <a:lnTo>
                    <a:pt x="71" y="80"/>
                  </a:lnTo>
                  <a:lnTo>
                    <a:pt x="83" y="71"/>
                  </a:lnTo>
                  <a:lnTo>
                    <a:pt x="90" y="58"/>
                  </a:lnTo>
                  <a:lnTo>
                    <a:pt x="94" y="45"/>
                  </a:lnTo>
                  <a:lnTo>
                    <a:pt x="94" y="31"/>
                  </a:lnTo>
                  <a:lnTo>
                    <a:pt x="89" y="17"/>
                  </a:lnTo>
                  <a:lnTo>
                    <a:pt x="87" y="11"/>
                  </a:lnTo>
                  <a:lnTo>
                    <a:pt x="83" y="6"/>
                  </a:lnTo>
                  <a:lnTo>
                    <a:pt x="79" y="2"/>
                  </a:lnTo>
                  <a:lnTo>
                    <a:pt x="74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955" name="Freeform 87"/>
            <p:cNvSpPr>
              <a:spLocks/>
            </p:cNvSpPr>
            <p:nvPr/>
          </p:nvSpPr>
          <p:spPr bwMode="auto">
            <a:xfrm rot="1607666">
              <a:off x="1857052" y="5404005"/>
              <a:ext cx="149225" cy="136525"/>
            </a:xfrm>
            <a:custGeom>
              <a:avLst/>
              <a:gdLst>
                <a:gd name="T0" fmla="*/ 0 w 94"/>
                <a:gd name="T1" fmla="*/ 37 h 86"/>
                <a:gd name="T2" fmla="*/ 1 w 94"/>
                <a:gd name="T3" fmla="*/ 50 h 86"/>
                <a:gd name="T4" fmla="*/ 5 w 94"/>
                <a:gd name="T5" fmla="*/ 61 h 86"/>
                <a:gd name="T6" fmla="*/ 14 w 94"/>
                <a:gd name="T7" fmla="*/ 73 h 86"/>
                <a:gd name="T8" fmla="*/ 27 w 94"/>
                <a:gd name="T9" fmla="*/ 82 h 86"/>
                <a:gd name="T10" fmla="*/ 41 w 94"/>
                <a:gd name="T11" fmla="*/ 86 h 86"/>
                <a:gd name="T12" fmla="*/ 56 w 94"/>
                <a:gd name="T13" fmla="*/ 85 h 86"/>
                <a:gd name="T14" fmla="*/ 70 w 94"/>
                <a:gd name="T15" fmla="*/ 79 h 86"/>
                <a:gd name="T16" fmla="*/ 81 w 94"/>
                <a:gd name="T17" fmla="*/ 70 h 86"/>
                <a:gd name="T18" fmla="*/ 90 w 94"/>
                <a:gd name="T19" fmla="*/ 57 h 86"/>
                <a:gd name="T20" fmla="*/ 94 w 94"/>
                <a:gd name="T21" fmla="*/ 43 h 86"/>
                <a:gd name="T22" fmla="*/ 94 w 94"/>
                <a:gd name="T23" fmla="*/ 29 h 86"/>
                <a:gd name="T24" fmla="*/ 89 w 94"/>
                <a:gd name="T25" fmla="*/ 15 h 86"/>
                <a:gd name="T26" fmla="*/ 85 w 94"/>
                <a:gd name="T27" fmla="*/ 9 h 86"/>
                <a:gd name="T28" fmla="*/ 80 w 94"/>
                <a:gd name="T29" fmla="*/ 3 h 86"/>
                <a:gd name="T30" fmla="*/ 74 w 94"/>
                <a:gd name="T31" fmla="*/ 0 h 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4"/>
                <a:gd name="T49" fmla="*/ 0 h 86"/>
                <a:gd name="T50" fmla="*/ 94 w 94"/>
                <a:gd name="T51" fmla="*/ 86 h 8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4" h="86">
                  <a:moveTo>
                    <a:pt x="0" y="37"/>
                  </a:moveTo>
                  <a:lnTo>
                    <a:pt x="1" y="50"/>
                  </a:lnTo>
                  <a:lnTo>
                    <a:pt x="5" y="61"/>
                  </a:lnTo>
                  <a:lnTo>
                    <a:pt x="14" y="73"/>
                  </a:lnTo>
                  <a:lnTo>
                    <a:pt x="27" y="82"/>
                  </a:lnTo>
                  <a:lnTo>
                    <a:pt x="41" y="86"/>
                  </a:lnTo>
                  <a:lnTo>
                    <a:pt x="56" y="85"/>
                  </a:lnTo>
                  <a:lnTo>
                    <a:pt x="70" y="79"/>
                  </a:lnTo>
                  <a:lnTo>
                    <a:pt x="81" y="70"/>
                  </a:lnTo>
                  <a:lnTo>
                    <a:pt x="90" y="57"/>
                  </a:lnTo>
                  <a:lnTo>
                    <a:pt x="94" y="43"/>
                  </a:lnTo>
                  <a:lnTo>
                    <a:pt x="94" y="29"/>
                  </a:lnTo>
                  <a:lnTo>
                    <a:pt x="89" y="15"/>
                  </a:lnTo>
                  <a:lnTo>
                    <a:pt x="85" y="9"/>
                  </a:lnTo>
                  <a:lnTo>
                    <a:pt x="80" y="3"/>
                  </a:lnTo>
                  <a:lnTo>
                    <a:pt x="74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956" name="Freeform 89"/>
            <p:cNvSpPr>
              <a:spLocks/>
            </p:cNvSpPr>
            <p:nvPr/>
          </p:nvSpPr>
          <p:spPr bwMode="auto">
            <a:xfrm rot="1607666">
              <a:off x="2608981" y="5459108"/>
              <a:ext cx="152400" cy="77788"/>
            </a:xfrm>
            <a:custGeom>
              <a:avLst/>
              <a:gdLst>
                <a:gd name="T0" fmla="*/ 0 w 96"/>
                <a:gd name="T1" fmla="*/ 0 h 49"/>
                <a:gd name="T2" fmla="*/ 2 w 96"/>
                <a:gd name="T3" fmla="*/ 13 h 49"/>
                <a:gd name="T4" fmla="*/ 7 w 96"/>
                <a:gd name="T5" fmla="*/ 25 h 49"/>
                <a:gd name="T6" fmla="*/ 16 w 96"/>
                <a:gd name="T7" fmla="*/ 36 h 49"/>
                <a:gd name="T8" fmla="*/ 27 w 96"/>
                <a:gd name="T9" fmla="*/ 45 h 49"/>
                <a:gd name="T10" fmla="*/ 41 w 96"/>
                <a:gd name="T11" fmla="*/ 49 h 49"/>
                <a:gd name="T12" fmla="*/ 57 w 96"/>
                <a:gd name="T13" fmla="*/ 48 h 49"/>
                <a:gd name="T14" fmla="*/ 71 w 96"/>
                <a:gd name="T15" fmla="*/ 43 h 49"/>
                <a:gd name="T16" fmla="*/ 84 w 96"/>
                <a:gd name="T17" fmla="*/ 31 h 49"/>
                <a:gd name="T18" fmla="*/ 93 w 96"/>
                <a:gd name="T19" fmla="*/ 17 h 49"/>
                <a:gd name="T20" fmla="*/ 96 w 96"/>
                <a:gd name="T21" fmla="*/ 0 h 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6"/>
                <a:gd name="T34" fmla="*/ 0 h 49"/>
                <a:gd name="T35" fmla="*/ 96 w 96"/>
                <a:gd name="T36" fmla="*/ 49 h 4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6" h="49">
                  <a:moveTo>
                    <a:pt x="0" y="0"/>
                  </a:moveTo>
                  <a:lnTo>
                    <a:pt x="2" y="13"/>
                  </a:lnTo>
                  <a:lnTo>
                    <a:pt x="7" y="25"/>
                  </a:lnTo>
                  <a:lnTo>
                    <a:pt x="16" y="36"/>
                  </a:lnTo>
                  <a:lnTo>
                    <a:pt x="27" y="45"/>
                  </a:lnTo>
                  <a:lnTo>
                    <a:pt x="41" y="49"/>
                  </a:lnTo>
                  <a:lnTo>
                    <a:pt x="57" y="48"/>
                  </a:lnTo>
                  <a:lnTo>
                    <a:pt x="71" y="43"/>
                  </a:lnTo>
                  <a:lnTo>
                    <a:pt x="84" y="31"/>
                  </a:lnTo>
                  <a:lnTo>
                    <a:pt x="93" y="17"/>
                  </a:lnTo>
                  <a:lnTo>
                    <a:pt x="96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7910" name="Freeform 84"/>
          <p:cNvSpPr>
            <a:spLocks/>
          </p:cNvSpPr>
          <p:nvPr/>
        </p:nvSpPr>
        <p:spPr bwMode="auto">
          <a:xfrm rot="17315407" flipV="1">
            <a:off x="2482056" y="4858545"/>
            <a:ext cx="104775" cy="93662"/>
          </a:xfrm>
          <a:custGeom>
            <a:avLst/>
            <a:gdLst>
              <a:gd name="T0" fmla="*/ 0 w 95"/>
              <a:gd name="T1" fmla="*/ 37 h 86"/>
              <a:gd name="T2" fmla="*/ 1 w 95"/>
              <a:gd name="T3" fmla="*/ 50 h 86"/>
              <a:gd name="T4" fmla="*/ 6 w 95"/>
              <a:gd name="T5" fmla="*/ 63 h 86"/>
              <a:gd name="T6" fmla="*/ 15 w 95"/>
              <a:gd name="T7" fmla="*/ 75 h 86"/>
              <a:gd name="T8" fmla="*/ 28 w 95"/>
              <a:gd name="T9" fmla="*/ 82 h 86"/>
              <a:gd name="T10" fmla="*/ 42 w 95"/>
              <a:gd name="T11" fmla="*/ 86 h 86"/>
              <a:gd name="T12" fmla="*/ 57 w 95"/>
              <a:gd name="T13" fmla="*/ 85 h 86"/>
              <a:gd name="T14" fmla="*/ 71 w 95"/>
              <a:gd name="T15" fmla="*/ 80 h 86"/>
              <a:gd name="T16" fmla="*/ 82 w 95"/>
              <a:gd name="T17" fmla="*/ 71 h 86"/>
              <a:gd name="T18" fmla="*/ 91 w 95"/>
              <a:gd name="T19" fmla="*/ 58 h 86"/>
              <a:gd name="T20" fmla="*/ 95 w 95"/>
              <a:gd name="T21" fmla="*/ 45 h 86"/>
              <a:gd name="T22" fmla="*/ 94 w 95"/>
              <a:gd name="T23" fmla="*/ 31 h 86"/>
              <a:gd name="T24" fmla="*/ 89 w 95"/>
              <a:gd name="T25" fmla="*/ 17 h 86"/>
              <a:gd name="T26" fmla="*/ 86 w 95"/>
              <a:gd name="T27" fmla="*/ 12 h 86"/>
              <a:gd name="T28" fmla="*/ 82 w 95"/>
              <a:gd name="T29" fmla="*/ 7 h 86"/>
              <a:gd name="T30" fmla="*/ 78 w 95"/>
              <a:gd name="T31" fmla="*/ 3 h 86"/>
              <a:gd name="T32" fmla="*/ 73 w 95"/>
              <a:gd name="T33" fmla="*/ 0 h 8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5"/>
              <a:gd name="T52" fmla="*/ 0 h 86"/>
              <a:gd name="T53" fmla="*/ 95 w 95"/>
              <a:gd name="T54" fmla="*/ 86 h 8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5" h="86">
                <a:moveTo>
                  <a:pt x="0" y="37"/>
                </a:moveTo>
                <a:lnTo>
                  <a:pt x="1" y="50"/>
                </a:lnTo>
                <a:lnTo>
                  <a:pt x="6" y="63"/>
                </a:lnTo>
                <a:lnTo>
                  <a:pt x="15" y="75"/>
                </a:lnTo>
                <a:lnTo>
                  <a:pt x="28" y="82"/>
                </a:lnTo>
                <a:lnTo>
                  <a:pt x="42" y="86"/>
                </a:lnTo>
                <a:lnTo>
                  <a:pt x="57" y="85"/>
                </a:lnTo>
                <a:lnTo>
                  <a:pt x="71" y="80"/>
                </a:lnTo>
                <a:lnTo>
                  <a:pt x="82" y="71"/>
                </a:lnTo>
                <a:lnTo>
                  <a:pt x="91" y="58"/>
                </a:lnTo>
                <a:lnTo>
                  <a:pt x="95" y="45"/>
                </a:lnTo>
                <a:lnTo>
                  <a:pt x="94" y="31"/>
                </a:lnTo>
                <a:lnTo>
                  <a:pt x="89" y="17"/>
                </a:lnTo>
                <a:lnTo>
                  <a:pt x="86" y="12"/>
                </a:lnTo>
                <a:lnTo>
                  <a:pt x="82" y="7"/>
                </a:lnTo>
                <a:lnTo>
                  <a:pt x="78" y="3"/>
                </a:lnTo>
                <a:lnTo>
                  <a:pt x="73" y="0"/>
                </a:lnTo>
              </a:path>
            </a:pathLst>
          </a:custGeom>
          <a:noFill/>
          <a:ln w="952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911" name="Freeform 85"/>
          <p:cNvSpPr>
            <a:spLocks/>
          </p:cNvSpPr>
          <p:nvPr/>
        </p:nvSpPr>
        <p:spPr bwMode="auto">
          <a:xfrm rot="17315407" flipV="1">
            <a:off x="2419350" y="4918075"/>
            <a:ext cx="103188" cy="96838"/>
          </a:xfrm>
          <a:custGeom>
            <a:avLst/>
            <a:gdLst>
              <a:gd name="T0" fmla="*/ 0 w 94"/>
              <a:gd name="T1" fmla="*/ 37 h 88"/>
              <a:gd name="T2" fmla="*/ 2 w 94"/>
              <a:gd name="T3" fmla="*/ 50 h 88"/>
              <a:gd name="T4" fmla="*/ 6 w 94"/>
              <a:gd name="T5" fmla="*/ 63 h 88"/>
              <a:gd name="T6" fmla="*/ 15 w 94"/>
              <a:gd name="T7" fmla="*/ 75 h 88"/>
              <a:gd name="T8" fmla="*/ 27 w 94"/>
              <a:gd name="T9" fmla="*/ 84 h 88"/>
              <a:gd name="T10" fmla="*/ 42 w 94"/>
              <a:gd name="T11" fmla="*/ 88 h 88"/>
              <a:gd name="T12" fmla="*/ 56 w 94"/>
              <a:gd name="T13" fmla="*/ 86 h 88"/>
              <a:gd name="T14" fmla="*/ 70 w 94"/>
              <a:gd name="T15" fmla="*/ 81 h 88"/>
              <a:gd name="T16" fmla="*/ 81 w 94"/>
              <a:gd name="T17" fmla="*/ 72 h 88"/>
              <a:gd name="T18" fmla="*/ 90 w 94"/>
              <a:gd name="T19" fmla="*/ 59 h 88"/>
              <a:gd name="T20" fmla="*/ 94 w 94"/>
              <a:gd name="T21" fmla="*/ 45 h 88"/>
              <a:gd name="T22" fmla="*/ 94 w 94"/>
              <a:gd name="T23" fmla="*/ 31 h 88"/>
              <a:gd name="T24" fmla="*/ 89 w 94"/>
              <a:gd name="T25" fmla="*/ 17 h 88"/>
              <a:gd name="T26" fmla="*/ 87 w 94"/>
              <a:gd name="T27" fmla="*/ 12 h 88"/>
              <a:gd name="T28" fmla="*/ 79 w 94"/>
              <a:gd name="T29" fmla="*/ 4 h 88"/>
              <a:gd name="T30" fmla="*/ 74 w 94"/>
              <a:gd name="T31" fmla="*/ 0 h 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4"/>
              <a:gd name="T49" fmla="*/ 0 h 88"/>
              <a:gd name="T50" fmla="*/ 94 w 94"/>
              <a:gd name="T51" fmla="*/ 88 h 8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4" h="88">
                <a:moveTo>
                  <a:pt x="0" y="37"/>
                </a:moveTo>
                <a:lnTo>
                  <a:pt x="2" y="50"/>
                </a:lnTo>
                <a:lnTo>
                  <a:pt x="6" y="63"/>
                </a:lnTo>
                <a:lnTo>
                  <a:pt x="15" y="75"/>
                </a:lnTo>
                <a:lnTo>
                  <a:pt x="27" y="84"/>
                </a:lnTo>
                <a:lnTo>
                  <a:pt x="42" y="88"/>
                </a:lnTo>
                <a:lnTo>
                  <a:pt x="56" y="86"/>
                </a:lnTo>
                <a:lnTo>
                  <a:pt x="70" y="81"/>
                </a:lnTo>
                <a:lnTo>
                  <a:pt x="81" y="72"/>
                </a:lnTo>
                <a:lnTo>
                  <a:pt x="90" y="59"/>
                </a:lnTo>
                <a:lnTo>
                  <a:pt x="94" y="45"/>
                </a:lnTo>
                <a:lnTo>
                  <a:pt x="94" y="31"/>
                </a:lnTo>
                <a:lnTo>
                  <a:pt x="89" y="17"/>
                </a:lnTo>
                <a:lnTo>
                  <a:pt x="87" y="12"/>
                </a:lnTo>
                <a:lnTo>
                  <a:pt x="79" y="4"/>
                </a:lnTo>
                <a:lnTo>
                  <a:pt x="74" y="0"/>
                </a:lnTo>
              </a:path>
            </a:pathLst>
          </a:custGeom>
          <a:noFill/>
          <a:ln w="952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912" name="Freeform 86"/>
          <p:cNvSpPr>
            <a:spLocks/>
          </p:cNvSpPr>
          <p:nvPr/>
        </p:nvSpPr>
        <p:spPr bwMode="auto">
          <a:xfrm rot="17315407" flipV="1">
            <a:off x="2354263" y="4981575"/>
            <a:ext cx="103187" cy="93663"/>
          </a:xfrm>
          <a:custGeom>
            <a:avLst/>
            <a:gdLst>
              <a:gd name="T0" fmla="*/ 0 w 94"/>
              <a:gd name="T1" fmla="*/ 37 h 86"/>
              <a:gd name="T2" fmla="*/ 2 w 94"/>
              <a:gd name="T3" fmla="*/ 50 h 86"/>
              <a:gd name="T4" fmla="*/ 7 w 94"/>
              <a:gd name="T5" fmla="*/ 63 h 86"/>
              <a:gd name="T6" fmla="*/ 16 w 94"/>
              <a:gd name="T7" fmla="*/ 74 h 86"/>
              <a:gd name="T8" fmla="*/ 27 w 94"/>
              <a:gd name="T9" fmla="*/ 82 h 86"/>
              <a:gd name="T10" fmla="*/ 41 w 94"/>
              <a:gd name="T11" fmla="*/ 86 h 86"/>
              <a:gd name="T12" fmla="*/ 57 w 94"/>
              <a:gd name="T13" fmla="*/ 85 h 86"/>
              <a:gd name="T14" fmla="*/ 71 w 94"/>
              <a:gd name="T15" fmla="*/ 80 h 86"/>
              <a:gd name="T16" fmla="*/ 83 w 94"/>
              <a:gd name="T17" fmla="*/ 71 h 86"/>
              <a:gd name="T18" fmla="*/ 90 w 94"/>
              <a:gd name="T19" fmla="*/ 58 h 86"/>
              <a:gd name="T20" fmla="*/ 94 w 94"/>
              <a:gd name="T21" fmla="*/ 45 h 86"/>
              <a:gd name="T22" fmla="*/ 94 w 94"/>
              <a:gd name="T23" fmla="*/ 31 h 86"/>
              <a:gd name="T24" fmla="*/ 89 w 94"/>
              <a:gd name="T25" fmla="*/ 17 h 86"/>
              <a:gd name="T26" fmla="*/ 87 w 94"/>
              <a:gd name="T27" fmla="*/ 11 h 86"/>
              <a:gd name="T28" fmla="*/ 83 w 94"/>
              <a:gd name="T29" fmla="*/ 6 h 86"/>
              <a:gd name="T30" fmla="*/ 79 w 94"/>
              <a:gd name="T31" fmla="*/ 2 h 86"/>
              <a:gd name="T32" fmla="*/ 74 w 94"/>
              <a:gd name="T33" fmla="*/ 0 h 8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4"/>
              <a:gd name="T52" fmla="*/ 0 h 86"/>
              <a:gd name="T53" fmla="*/ 94 w 94"/>
              <a:gd name="T54" fmla="*/ 86 h 8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4" h="86">
                <a:moveTo>
                  <a:pt x="0" y="37"/>
                </a:moveTo>
                <a:lnTo>
                  <a:pt x="2" y="50"/>
                </a:lnTo>
                <a:lnTo>
                  <a:pt x="7" y="63"/>
                </a:lnTo>
                <a:lnTo>
                  <a:pt x="16" y="74"/>
                </a:lnTo>
                <a:lnTo>
                  <a:pt x="27" y="82"/>
                </a:lnTo>
                <a:lnTo>
                  <a:pt x="41" y="86"/>
                </a:lnTo>
                <a:lnTo>
                  <a:pt x="57" y="85"/>
                </a:lnTo>
                <a:lnTo>
                  <a:pt x="71" y="80"/>
                </a:lnTo>
                <a:lnTo>
                  <a:pt x="83" y="71"/>
                </a:lnTo>
                <a:lnTo>
                  <a:pt x="90" y="58"/>
                </a:lnTo>
                <a:lnTo>
                  <a:pt x="94" y="45"/>
                </a:lnTo>
                <a:lnTo>
                  <a:pt x="94" y="31"/>
                </a:lnTo>
                <a:lnTo>
                  <a:pt x="89" y="17"/>
                </a:lnTo>
                <a:lnTo>
                  <a:pt x="87" y="11"/>
                </a:lnTo>
                <a:lnTo>
                  <a:pt x="83" y="6"/>
                </a:lnTo>
                <a:lnTo>
                  <a:pt x="79" y="2"/>
                </a:lnTo>
                <a:lnTo>
                  <a:pt x="74" y="0"/>
                </a:lnTo>
              </a:path>
            </a:pathLst>
          </a:custGeom>
          <a:noFill/>
          <a:ln w="952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913" name="Freeform 87"/>
          <p:cNvSpPr>
            <a:spLocks/>
          </p:cNvSpPr>
          <p:nvPr/>
        </p:nvSpPr>
        <p:spPr bwMode="auto">
          <a:xfrm rot="17315407" flipV="1">
            <a:off x="2292350" y="5045076"/>
            <a:ext cx="103187" cy="93662"/>
          </a:xfrm>
          <a:custGeom>
            <a:avLst/>
            <a:gdLst>
              <a:gd name="T0" fmla="*/ 0 w 94"/>
              <a:gd name="T1" fmla="*/ 37 h 86"/>
              <a:gd name="T2" fmla="*/ 1 w 94"/>
              <a:gd name="T3" fmla="*/ 50 h 86"/>
              <a:gd name="T4" fmla="*/ 5 w 94"/>
              <a:gd name="T5" fmla="*/ 61 h 86"/>
              <a:gd name="T6" fmla="*/ 14 w 94"/>
              <a:gd name="T7" fmla="*/ 73 h 86"/>
              <a:gd name="T8" fmla="*/ 27 w 94"/>
              <a:gd name="T9" fmla="*/ 82 h 86"/>
              <a:gd name="T10" fmla="*/ 41 w 94"/>
              <a:gd name="T11" fmla="*/ 86 h 86"/>
              <a:gd name="T12" fmla="*/ 56 w 94"/>
              <a:gd name="T13" fmla="*/ 85 h 86"/>
              <a:gd name="T14" fmla="*/ 70 w 94"/>
              <a:gd name="T15" fmla="*/ 79 h 86"/>
              <a:gd name="T16" fmla="*/ 81 w 94"/>
              <a:gd name="T17" fmla="*/ 70 h 86"/>
              <a:gd name="T18" fmla="*/ 90 w 94"/>
              <a:gd name="T19" fmla="*/ 57 h 86"/>
              <a:gd name="T20" fmla="*/ 94 w 94"/>
              <a:gd name="T21" fmla="*/ 43 h 86"/>
              <a:gd name="T22" fmla="*/ 94 w 94"/>
              <a:gd name="T23" fmla="*/ 29 h 86"/>
              <a:gd name="T24" fmla="*/ 89 w 94"/>
              <a:gd name="T25" fmla="*/ 15 h 86"/>
              <a:gd name="T26" fmla="*/ 85 w 94"/>
              <a:gd name="T27" fmla="*/ 9 h 86"/>
              <a:gd name="T28" fmla="*/ 80 w 94"/>
              <a:gd name="T29" fmla="*/ 3 h 86"/>
              <a:gd name="T30" fmla="*/ 74 w 94"/>
              <a:gd name="T31" fmla="*/ 0 h 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4"/>
              <a:gd name="T49" fmla="*/ 0 h 86"/>
              <a:gd name="T50" fmla="*/ 94 w 94"/>
              <a:gd name="T51" fmla="*/ 86 h 8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4" h="86">
                <a:moveTo>
                  <a:pt x="0" y="37"/>
                </a:moveTo>
                <a:lnTo>
                  <a:pt x="1" y="50"/>
                </a:lnTo>
                <a:lnTo>
                  <a:pt x="5" y="61"/>
                </a:lnTo>
                <a:lnTo>
                  <a:pt x="14" y="73"/>
                </a:lnTo>
                <a:lnTo>
                  <a:pt x="27" y="82"/>
                </a:lnTo>
                <a:lnTo>
                  <a:pt x="41" y="86"/>
                </a:lnTo>
                <a:lnTo>
                  <a:pt x="56" y="85"/>
                </a:lnTo>
                <a:lnTo>
                  <a:pt x="70" y="79"/>
                </a:lnTo>
                <a:lnTo>
                  <a:pt x="81" y="70"/>
                </a:lnTo>
                <a:lnTo>
                  <a:pt x="90" y="57"/>
                </a:lnTo>
                <a:lnTo>
                  <a:pt x="94" y="43"/>
                </a:lnTo>
                <a:lnTo>
                  <a:pt x="94" y="29"/>
                </a:lnTo>
                <a:lnTo>
                  <a:pt x="89" y="15"/>
                </a:lnTo>
                <a:lnTo>
                  <a:pt x="85" y="9"/>
                </a:lnTo>
                <a:lnTo>
                  <a:pt x="80" y="3"/>
                </a:lnTo>
                <a:lnTo>
                  <a:pt x="74" y="0"/>
                </a:lnTo>
              </a:path>
            </a:pathLst>
          </a:custGeom>
          <a:noFill/>
          <a:ln w="952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414" name="Straight Arrow Connector 413"/>
          <p:cNvCxnSpPr/>
          <p:nvPr/>
        </p:nvCxnSpPr>
        <p:spPr>
          <a:xfrm flipV="1">
            <a:off x="2849563" y="4516438"/>
            <a:ext cx="161925" cy="13811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7915" name="Rectangle 414"/>
          <p:cNvSpPr>
            <a:spLocks noChangeArrowheads="1"/>
          </p:cNvSpPr>
          <p:nvPr/>
        </p:nvSpPr>
        <p:spPr bwMode="auto">
          <a:xfrm>
            <a:off x="863600" y="4492625"/>
            <a:ext cx="207963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i="1">
                <a:solidFill>
                  <a:srgbClr val="01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pt-PT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7916" name="Rectangle 415"/>
          <p:cNvSpPr>
            <a:spLocks noChangeArrowheads="1"/>
          </p:cNvSpPr>
          <p:nvPr/>
        </p:nvSpPr>
        <p:spPr bwMode="auto">
          <a:xfrm>
            <a:off x="866775" y="5383213"/>
            <a:ext cx="2095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i="1">
                <a:solidFill>
                  <a:srgbClr val="01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pt-PT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7917" name="Rectangle 416"/>
          <p:cNvSpPr>
            <a:spLocks noChangeArrowheads="1"/>
          </p:cNvSpPr>
          <p:nvPr/>
        </p:nvSpPr>
        <p:spPr bwMode="auto">
          <a:xfrm>
            <a:off x="2803525" y="5384800"/>
            <a:ext cx="207963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i="1">
                <a:solidFill>
                  <a:srgbClr val="01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pt-PT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7918" name="Rectangle 417"/>
          <p:cNvSpPr>
            <a:spLocks noChangeArrowheads="1"/>
          </p:cNvSpPr>
          <p:nvPr/>
        </p:nvSpPr>
        <p:spPr bwMode="auto">
          <a:xfrm>
            <a:off x="2425700" y="4864100"/>
            <a:ext cx="300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pt-PT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87919" name="Group 487"/>
          <p:cNvGrpSpPr>
            <a:grpSpLocks/>
          </p:cNvGrpSpPr>
          <p:nvPr/>
        </p:nvGrpSpPr>
        <p:grpSpPr bwMode="auto">
          <a:xfrm rot="-2700000">
            <a:off x="1944688" y="4559300"/>
            <a:ext cx="665162" cy="360363"/>
            <a:chOff x="5695000" y="1920081"/>
            <a:chExt cx="859486" cy="465117"/>
          </a:xfrm>
        </p:grpSpPr>
        <p:sp>
          <p:nvSpPr>
            <p:cNvPr id="420" name="Down Arrow 419"/>
            <p:cNvSpPr/>
            <p:nvPr/>
          </p:nvSpPr>
          <p:spPr>
            <a:xfrm rot="5366997">
              <a:off x="5996887" y="1924251"/>
              <a:ext cx="145476" cy="346666"/>
            </a:xfrm>
            <a:prstGeom prst="downArrow">
              <a:avLst>
                <a:gd name="adj1" fmla="val 27641"/>
                <a:gd name="adj2" fmla="val 500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421" name="Down Arrow 420"/>
            <p:cNvSpPr/>
            <p:nvPr/>
          </p:nvSpPr>
          <p:spPr>
            <a:xfrm rot="16140000">
              <a:off x="6031698" y="2138679"/>
              <a:ext cx="145476" cy="346666"/>
            </a:xfrm>
            <a:prstGeom prst="downArrow">
              <a:avLst>
                <a:gd name="adj1" fmla="val 27641"/>
                <a:gd name="adj2" fmla="val 500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87949" name="TextBox 421"/>
            <p:cNvSpPr txBox="1">
              <a:spLocks noChangeArrowheads="1"/>
            </p:cNvSpPr>
            <p:nvPr/>
          </p:nvSpPr>
          <p:spPr bwMode="auto">
            <a:xfrm>
              <a:off x="5695000" y="1920081"/>
              <a:ext cx="859486" cy="338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100" b="1">
                  <a:solidFill>
                    <a:srgbClr val="FF0000"/>
                  </a:solidFill>
                  <a:latin typeface="Calibri" pitchFamily="34" charset="0"/>
                </a:rPr>
                <a:t>(           )</a:t>
              </a:r>
              <a:endParaRPr lang="en-GB" b="1">
                <a:solidFill>
                  <a:srgbClr val="FF0000"/>
                </a:solidFill>
                <a:latin typeface="Calibri" pitchFamily="34" charset="0"/>
              </a:endParaRPr>
            </a:p>
          </p:txBody>
        </p:sp>
      </p:grpSp>
      <p:sp>
        <p:nvSpPr>
          <p:cNvPr id="287920" name="Rectangle 422"/>
          <p:cNvSpPr>
            <a:spLocks noChangeArrowheads="1"/>
          </p:cNvSpPr>
          <p:nvPr/>
        </p:nvSpPr>
        <p:spPr bwMode="auto">
          <a:xfrm>
            <a:off x="604838" y="6037263"/>
            <a:ext cx="59118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Calibri" pitchFamily="34" charset="0"/>
              </a:rPr>
              <a:t>→</a:t>
            </a:r>
            <a:r>
              <a:rPr lang="pt-PT">
                <a:solidFill>
                  <a:srgbClr val="000000"/>
                </a:solidFill>
                <a:latin typeface="Calibri" pitchFamily="34" charset="0"/>
              </a:rPr>
              <a:t> large, transverse polarization</a:t>
            </a:r>
          </a:p>
          <a:p>
            <a:r>
              <a:rPr lang="pt-PT">
                <a:solidFill>
                  <a:srgbClr val="000000"/>
                </a:solidFill>
                <a:latin typeface="Calibri" pitchFamily="34" charset="0"/>
              </a:rPr>
              <a:t>     along the </a:t>
            </a:r>
            <a:r>
              <a:rPr lang="pt-PT" b="1" i="1">
                <a:solidFill>
                  <a:srgbClr val="000000"/>
                </a:solidFill>
                <a:latin typeface="Calibri" pitchFamily="34" charset="0"/>
              </a:rPr>
              <a:t>QQ </a:t>
            </a:r>
            <a:r>
              <a:rPr lang="pt-PT" i="1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pt-PT">
                <a:solidFill>
                  <a:srgbClr val="000000"/>
                </a:solidFill>
                <a:latin typeface="Calibri" pitchFamily="34" charset="0"/>
              </a:rPr>
              <a:t>=</a:t>
            </a:r>
            <a:r>
              <a:rPr lang="pt-PT" i="1">
                <a:solidFill>
                  <a:srgbClr val="000000"/>
                </a:solidFill>
                <a:latin typeface="Calibri" pitchFamily="34" charset="0"/>
              </a:rPr>
              <a:t>gluon) </a:t>
            </a:r>
            <a:r>
              <a:rPr lang="pt-PT" b="1" i="1">
                <a:solidFill>
                  <a:srgbClr val="000000"/>
                </a:solidFill>
                <a:latin typeface="Calibri" pitchFamily="34" charset="0"/>
              </a:rPr>
              <a:t>momentum</a:t>
            </a:r>
            <a:r>
              <a:rPr lang="pt-PT" b="1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pt-PT" sz="2000">
                <a:solidFill>
                  <a:srgbClr val="0070C0"/>
                </a:solidFill>
                <a:latin typeface="Calibri" pitchFamily="34" charset="0"/>
              </a:rPr>
              <a:t>(</a:t>
            </a:r>
            <a:r>
              <a:rPr lang="pt-PT" sz="2000" b="1" i="1">
                <a:solidFill>
                  <a:srgbClr val="0070C0"/>
                </a:solidFill>
                <a:latin typeface="Calibri" pitchFamily="34" charset="0"/>
              </a:rPr>
              <a:t>helicity</a:t>
            </a:r>
            <a:r>
              <a:rPr lang="pt-PT" sz="2000" i="1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pt-PT" sz="2000" b="1" i="1">
                <a:solidFill>
                  <a:srgbClr val="0070C0"/>
                </a:solidFill>
                <a:latin typeface="Calibri" pitchFamily="34" charset="0"/>
              </a:rPr>
              <a:t>axis</a:t>
            </a:r>
            <a:r>
              <a:rPr lang="pt-PT" sz="2000">
                <a:solidFill>
                  <a:srgbClr val="0070C0"/>
                </a:solidFill>
                <a:latin typeface="Calibri" pitchFamily="34" charset="0"/>
              </a:rPr>
              <a:t>)</a:t>
            </a:r>
            <a:endParaRPr lang="en-GB">
              <a:solidFill>
                <a:srgbClr val="0070C0"/>
              </a:solidFill>
            </a:endParaRPr>
          </a:p>
        </p:txBody>
      </p:sp>
      <p:sp>
        <p:nvSpPr>
          <p:cNvPr id="287921" name="Rectangle 423"/>
          <p:cNvSpPr>
            <a:spLocks noChangeArrowheads="1"/>
          </p:cNvSpPr>
          <p:nvPr/>
        </p:nvSpPr>
        <p:spPr bwMode="auto">
          <a:xfrm>
            <a:off x="215900" y="577850"/>
            <a:ext cx="476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>
                <a:solidFill>
                  <a:srgbClr val="558ED5"/>
                </a:solidFill>
                <a:latin typeface="Calibri" pitchFamily="34" charset="0"/>
              </a:rPr>
              <a:t>1)</a:t>
            </a:r>
            <a:endParaRPr lang="en-GB">
              <a:solidFill>
                <a:srgbClr val="558ED5"/>
              </a:solidFill>
            </a:endParaRPr>
          </a:p>
        </p:txBody>
      </p:sp>
      <p:sp>
        <p:nvSpPr>
          <p:cNvPr id="287922" name="Rectangle 424"/>
          <p:cNvSpPr>
            <a:spLocks noChangeArrowheads="1"/>
          </p:cNvSpPr>
          <p:nvPr/>
        </p:nvSpPr>
        <p:spPr bwMode="auto">
          <a:xfrm>
            <a:off x="227013" y="4518025"/>
            <a:ext cx="476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>
                <a:solidFill>
                  <a:srgbClr val="558ED5"/>
                </a:solidFill>
                <a:latin typeface="Calibri" pitchFamily="34" charset="0"/>
              </a:rPr>
              <a:t>2)</a:t>
            </a:r>
            <a:endParaRPr lang="en-GB">
              <a:solidFill>
                <a:srgbClr val="558ED5"/>
              </a:solidFill>
            </a:endParaRPr>
          </a:p>
        </p:txBody>
      </p:sp>
      <p:cxnSp>
        <p:nvCxnSpPr>
          <p:cNvPr id="426" name="Straight Connector 425"/>
          <p:cNvCxnSpPr/>
          <p:nvPr/>
        </p:nvCxnSpPr>
        <p:spPr>
          <a:xfrm flipH="1">
            <a:off x="2054225" y="6403975"/>
            <a:ext cx="14446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7" name="Rounded Rectangle 366"/>
          <p:cNvSpPr/>
          <p:nvPr/>
        </p:nvSpPr>
        <p:spPr>
          <a:xfrm>
            <a:off x="155575" y="531813"/>
            <a:ext cx="7812088" cy="3744912"/>
          </a:xfrm>
          <a:prstGeom prst="roundRect">
            <a:avLst>
              <a:gd name="adj" fmla="val 7723"/>
            </a:avLst>
          </a:prstGeom>
          <a:ln>
            <a:solidFill>
              <a:schemeClr val="tx1"/>
            </a:solidFill>
            <a:prstDash val="dash"/>
          </a:ln>
        </p:spPr>
        <p:txBody>
          <a:bodyPr anchor="ctr">
            <a:spAutoFit/>
          </a:bodyPr>
          <a:lstStyle/>
          <a:p>
            <a:pPr algn="ctr">
              <a:defRPr/>
            </a:pPr>
            <a:endParaRPr lang="en-GB" dirty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7925" name="Rounded Rectangle 365"/>
          <p:cNvSpPr>
            <a:spLocks noChangeArrowheads="1"/>
          </p:cNvSpPr>
          <p:nvPr/>
        </p:nvSpPr>
        <p:spPr bwMode="auto">
          <a:xfrm>
            <a:off x="6670675" y="2913063"/>
            <a:ext cx="2376488" cy="16557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32" name="Arc 431"/>
          <p:cNvSpPr/>
          <p:nvPr/>
        </p:nvSpPr>
        <p:spPr>
          <a:xfrm rot="1328235">
            <a:off x="7018338" y="3730625"/>
            <a:ext cx="979487" cy="1023938"/>
          </a:xfrm>
          <a:prstGeom prst="arc">
            <a:avLst>
              <a:gd name="adj1" fmla="val 15520215"/>
              <a:gd name="adj2" fmla="val 19560196"/>
            </a:avLst>
          </a:prstGeom>
          <a:ln w="9525">
            <a:solidFill>
              <a:schemeClr val="tx1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PT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7927" name="Rectangle 427"/>
          <p:cNvSpPr>
            <a:spLocks noChangeArrowheads="1"/>
          </p:cNvSpPr>
          <p:nvPr/>
        </p:nvSpPr>
        <p:spPr bwMode="auto">
          <a:xfrm>
            <a:off x="6665913" y="3502025"/>
            <a:ext cx="8366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libri" pitchFamily="34" charset="0"/>
              </a:rPr>
              <a:t>high </a:t>
            </a:r>
            <a:r>
              <a:rPr lang="en-US" i="1">
                <a:solidFill>
                  <a:srgbClr val="000000"/>
                </a:solidFill>
                <a:latin typeface="Calibri" pitchFamily="34" charset="0"/>
              </a:rPr>
              <a:t>p</a:t>
            </a:r>
            <a:r>
              <a:rPr lang="en-US" baseline="-25000">
                <a:solidFill>
                  <a:srgbClr val="000000"/>
                </a:solidFill>
                <a:latin typeface="Calibri" pitchFamily="34" charset="0"/>
              </a:rPr>
              <a:t>T</a:t>
            </a:r>
            <a:endParaRPr lang="en-GB">
              <a:solidFill>
                <a:srgbClr val="000000"/>
              </a:solidFill>
            </a:endParaRPr>
          </a:p>
        </p:txBody>
      </p:sp>
      <p:cxnSp>
        <p:nvCxnSpPr>
          <p:cNvPr id="429" name="Straight Arrow Connector 428"/>
          <p:cNvCxnSpPr/>
          <p:nvPr/>
        </p:nvCxnSpPr>
        <p:spPr>
          <a:xfrm>
            <a:off x="7159625" y="4103688"/>
            <a:ext cx="1495425" cy="1587"/>
          </a:xfrm>
          <a:prstGeom prst="straightConnector1">
            <a:avLst/>
          </a:prstGeom>
          <a:ln w="28575">
            <a:solidFill>
              <a:srgbClr val="558ED5"/>
            </a:solidFill>
            <a:prstDash val="dash"/>
            <a:headEnd w="sm" len="med"/>
            <a:tail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7929" name="TextBox 430"/>
          <p:cNvSpPr txBox="1">
            <a:spLocks noChangeArrowheads="1"/>
          </p:cNvSpPr>
          <p:nvPr/>
        </p:nvSpPr>
        <p:spPr bwMode="auto">
          <a:xfrm>
            <a:off x="8435975" y="3700463"/>
            <a:ext cx="642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b="1" i="1">
                <a:solidFill>
                  <a:srgbClr val="558ED5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pt-PT" b="1" baseline="-25000">
                <a:solidFill>
                  <a:srgbClr val="558ED5"/>
                </a:solidFill>
                <a:latin typeface="Times New Roman" pitchFamily="18" charset="0"/>
                <a:cs typeface="Times New Roman" pitchFamily="18" charset="0"/>
              </a:rPr>
              <a:t>(CS)</a:t>
            </a:r>
          </a:p>
        </p:txBody>
      </p:sp>
      <p:sp>
        <p:nvSpPr>
          <p:cNvPr id="287930" name="Rectangle 432"/>
          <p:cNvSpPr>
            <a:spLocks noChangeArrowheads="1"/>
          </p:cNvSpPr>
          <p:nvPr/>
        </p:nvSpPr>
        <p:spPr bwMode="auto">
          <a:xfrm>
            <a:off x="7869238" y="3498850"/>
            <a:ext cx="5318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pt-PT" sz="2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90°</a:t>
            </a:r>
          </a:p>
        </p:txBody>
      </p:sp>
      <p:cxnSp>
        <p:nvCxnSpPr>
          <p:cNvPr id="434" name="Straight Arrow Connector 433"/>
          <p:cNvCxnSpPr/>
          <p:nvPr/>
        </p:nvCxnSpPr>
        <p:spPr>
          <a:xfrm rot="5400000" flipH="1" flipV="1">
            <a:off x="6831013" y="3744913"/>
            <a:ext cx="1449387" cy="1587"/>
          </a:xfrm>
          <a:prstGeom prst="straightConnector1">
            <a:avLst/>
          </a:prstGeom>
          <a:ln w="28575">
            <a:solidFill>
              <a:srgbClr val="558ED5"/>
            </a:solidFill>
            <a:prstDash val="dash"/>
            <a:headEnd w="sm" len="med"/>
            <a:tail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7932" name="TextBox 429"/>
          <p:cNvSpPr txBox="1">
            <a:spLocks noChangeArrowheads="1"/>
          </p:cNvSpPr>
          <p:nvPr/>
        </p:nvSpPr>
        <p:spPr bwMode="auto">
          <a:xfrm>
            <a:off x="7642225" y="2836863"/>
            <a:ext cx="612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b="1" i="1">
                <a:solidFill>
                  <a:srgbClr val="558ED5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pt-PT" b="1" baseline="-25000">
                <a:solidFill>
                  <a:srgbClr val="558ED5"/>
                </a:solidFill>
                <a:latin typeface="Times New Roman" pitchFamily="18" charset="0"/>
                <a:cs typeface="Times New Roman" pitchFamily="18" charset="0"/>
              </a:rPr>
              <a:t>(HX)</a:t>
            </a:r>
          </a:p>
        </p:txBody>
      </p:sp>
      <p:pic>
        <p:nvPicPr>
          <p:cNvPr id="287933" name="Picture 363"/>
          <p:cNvPicPr>
            <a:picLocks noChangeAspect="1" noChangeArrowheads="1"/>
          </p:cNvPicPr>
          <p:nvPr/>
        </p:nvPicPr>
        <p:blipFill>
          <a:blip r:embed="rId3"/>
          <a:srcRect l="5164" b="9756"/>
          <a:stretch>
            <a:fillRect/>
          </a:stretch>
        </p:blipFill>
        <p:spPr bwMode="auto">
          <a:xfrm>
            <a:off x="6157913" y="4778375"/>
            <a:ext cx="2324100" cy="164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7934" name="Rectangle 10"/>
          <p:cNvSpPr>
            <a:spLocks noChangeArrowheads="1"/>
          </p:cNvSpPr>
          <p:nvPr/>
        </p:nvSpPr>
        <p:spPr bwMode="auto">
          <a:xfrm>
            <a:off x="6432550" y="6002338"/>
            <a:ext cx="1228725" cy="1968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r">
              <a:lnSpc>
                <a:spcPct val="80000"/>
              </a:lnSpc>
              <a:spcBef>
                <a:spcPct val="50000"/>
              </a:spcBef>
            </a:pPr>
            <a:endParaRPr lang="pt-PT" sz="16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87935" name="Rectangle 11"/>
          <p:cNvSpPr>
            <a:spLocks noChangeArrowheads="1"/>
          </p:cNvSpPr>
          <p:nvPr/>
        </p:nvSpPr>
        <p:spPr bwMode="auto">
          <a:xfrm>
            <a:off x="7604125" y="5446713"/>
            <a:ext cx="796925" cy="1000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r">
              <a:lnSpc>
                <a:spcPct val="80000"/>
              </a:lnSpc>
              <a:spcBef>
                <a:spcPct val="50000"/>
              </a:spcBef>
            </a:pPr>
            <a:endParaRPr lang="pt-PT" sz="16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87936" name="Rectangle 84"/>
          <p:cNvSpPr>
            <a:spLocks noChangeArrowheads="1"/>
          </p:cNvSpPr>
          <p:nvPr/>
        </p:nvSpPr>
        <p:spPr bwMode="auto">
          <a:xfrm>
            <a:off x="7577138" y="5303838"/>
            <a:ext cx="717550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r">
              <a:lnSpc>
                <a:spcPct val="80000"/>
              </a:lnSpc>
              <a:spcBef>
                <a:spcPct val="50000"/>
              </a:spcBef>
            </a:pPr>
            <a:endParaRPr lang="pt-PT" sz="16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87937" name="Rectangle 85"/>
          <p:cNvSpPr>
            <a:spLocks noChangeArrowheads="1"/>
          </p:cNvSpPr>
          <p:nvPr/>
        </p:nvSpPr>
        <p:spPr bwMode="auto">
          <a:xfrm>
            <a:off x="7799388" y="5227638"/>
            <a:ext cx="392112" cy="1079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r">
              <a:lnSpc>
                <a:spcPct val="80000"/>
              </a:lnSpc>
              <a:spcBef>
                <a:spcPct val="50000"/>
              </a:spcBef>
            </a:pPr>
            <a:endParaRPr lang="pt-PT" sz="16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87938" name="Rectangle 86"/>
          <p:cNvSpPr>
            <a:spLocks noChangeArrowheads="1"/>
          </p:cNvSpPr>
          <p:nvPr/>
        </p:nvSpPr>
        <p:spPr bwMode="auto">
          <a:xfrm>
            <a:off x="7680325" y="5245100"/>
            <a:ext cx="87313" cy="1079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r">
              <a:lnSpc>
                <a:spcPct val="80000"/>
              </a:lnSpc>
              <a:spcBef>
                <a:spcPct val="50000"/>
              </a:spcBef>
            </a:pPr>
            <a:endParaRPr lang="pt-PT" sz="16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87939" name="Rectangle 20"/>
          <p:cNvSpPr>
            <a:spLocks noChangeArrowheads="1"/>
          </p:cNvSpPr>
          <p:nvPr/>
        </p:nvSpPr>
        <p:spPr bwMode="auto">
          <a:xfrm>
            <a:off x="6467475" y="4873625"/>
            <a:ext cx="658813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sz="1600">
                <a:solidFill>
                  <a:srgbClr val="000000"/>
                </a:solidFill>
                <a:latin typeface="Calibri" pitchFamily="34" charset="0"/>
              </a:rPr>
              <a:t>             </a:t>
            </a:r>
          </a:p>
        </p:txBody>
      </p:sp>
      <p:sp>
        <p:nvSpPr>
          <p:cNvPr id="287940" name="Rectangle 23"/>
          <p:cNvSpPr>
            <a:spLocks noChangeArrowheads="1"/>
          </p:cNvSpPr>
          <p:nvPr/>
        </p:nvSpPr>
        <p:spPr bwMode="auto">
          <a:xfrm>
            <a:off x="5970588" y="5345113"/>
            <a:ext cx="29845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 b="1" i="1">
                <a:solidFill>
                  <a:srgbClr val="000000"/>
                </a:solidFill>
                <a:latin typeface="Calibri" pitchFamily="34" charset="0"/>
              </a:rPr>
              <a:t>λ</a:t>
            </a:r>
            <a:r>
              <a:rPr lang="el-GR" sz="1600" b="1" i="1" baseline="-25000">
                <a:solidFill>
                  <a:srgbClr val="000000"/>
                </a:solidFill>
                <a:latin typeface="Calibri" pitchFamily="34" charset="0"/>
              </a:rPr>
              <a:t>θ</a:t>
            </a:r>
            <a:endParaRPr lang="pt-PT" sz="1600" i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87941" name="Rectangle 375"/>
          <p:cNvSpPr>
            <a:spLocks noChangeArrowheads="1"/>
          </p:cNvSpPr>
          <p:nvPr/>
        </p:nvSpPr>
        <p:spPr bwMode="auto">
          <a:xfrm>
            <a:off x="6491288" y="4918075"/>
            <a:ext cx="454025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sz="1400" b="1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J/</a:t>
            </a:r>
            <a:r>
              <a:rPr lang="el-GR" sz="1400" b="1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ψ</a:t>
            </a:r>
            <a:endParaRPr lang="pt-PT" sz="1400" b="1">
              <a:solidFill>
                <a:srgbClr val="000000"/>
              </a:solidFill>
            </a:endParaRPr>
          </a:p>
        </p:txBody>
      </p:sp>
      <p:sp>
        <p:nvSpPr>
          <p:cNvPr id="287942" name="Rectangle 378"/>
          <p:cNvSpPr>
            <a:spLocks noChangeArrowheads="1"/>
          </p:cNvSpPr>
          <p:nvPr/>
        </p:nvSpPr>
        <p:spPr bwMode="auto">
          <a:xfrm rot="284246">
            <a:off x="6956425" y="5637213"/>
            <a:ext cx="4746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FF"/>
                </a:solidFill>
                <a:latin typeface="Calibri" pitchFamily="34" charset="0"/>
              </a:rPr>
              <a:t>CDF</a:t>
            </a:r>
            <a:endParaRPr lang="pt-PT" sz="14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87943" name="Rectangle 383"/>
          <p:cNvSpPr>
            <a:spLocks noChangeArrowheads="1"/>
          </p:cNvSpPr>
          <p:nvPr/>
        </p:nvSpPr>
        <p:spPr bwMode="auto">
          <a:xfrm rot="-431494">
            <a:off x="7212013" y="5167313"/>
            <a:ext cx="7334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F4EE"/>
                </a:solidFill>
                <a:latin typeface="Calibri" pitchFamily="34" charset="0"/>
              </a:rPr>
              <a:t>NRQCD</a:t>
            </a:r>
            <a:endParaRPr lang="pt-PT" sz="1400">
              <a:solidFill>
                <a:srgbClr val="00F4EE"/>
              </a:solidFill>
              <a:latin typeface="Calibri" pitchFamily="34" charset="0"/>
            </a:endParaRPr>
          </a:p>
        </p:txBody>
      </p:sp>
      <p:sp>
        <p:nvSpPr>
          <p:cNvPr id="287944" name="Rectangle 29"/>
          <p:cNvSpPr>
            <a:spLocks noChangeArrowheads="1"/>
          </p:cNvSpPr>
          <p:nvPr/>
        </p:nvSpPr>
        <p:spPr bwMode="auto">
          <a:xfrm>
            <a:off x="7691438" y="6419850"/>
            <a:ext cx="652462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t-PT" sz="1200" b="1">
                <a:solidFill>
                  <a:srgbClr val="161616"/>
                </a:solidFill>
              </a:rPr>
              <a:t>p</a:t>
            </a:r>
            <a:r>
              <a:rPr lang="pt-PT" sz="1200" b="1" baseline="-25000">
                <a:solidFill>
                  <a:srgbClr val="161616"/>
                </a:solidFill>
              </a:rPr>
              <a:t>T</a:t>
            </a:r>
            <a:r>
              <a:rPr lang="pt-PT" sz="1200" b="1">
                <a:solidFill>
                  <a:srgbClr val="161616"/>
                </a:solidFill>
              </a:rPr>
              <a:t>  [GeV/c]</a:t>
            </a:r>
            <a:endParaRPr lang="pt-PT" sz="1200" b="1">
              <a:solidFill>
                <a:srgbClr val="000000"/>
              </a:solidFill>
            </a:endParaRPr>
          </a:p>
        </p:txBody>
      </p:sp>
      <p:sp>
        <p:nvSpPr>
          <p:cNvPr id="287945" name="Rectangle 23"/>
          <p:cNvSpPr>
            <a:spLocks noChangeArrowheads="1"/>
          </p:cNvSpPr>
          <p:nvPr/>
        </p:nvSpPr>
        <p:spPr bwMode="auto">
          <a:xfrm>
            <a:off x="442913" y="2706688"/>
            <a:ext cx="300037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 b="1" i="1">
                <a:solidFill>
                  <a:srgbClr val="000000"/>
                </a:solidFill>
                <a:latin typeface="Calibri" pitchFamily="34" charset="0"/>
              </a:rPr>
              <a:t>λ</a:t>
            </a:r>
            <a:r>
              <a:rPr lang="el-GR" sz="1600" b="1" i="1" baseline="-25000">
                <a:solidFill>
                  <a:srgbClr val="000000"/>
                </a:solidFill>
                <a:latin typeface="Calibri" pitchFamily="34" charset="0"/>
              </a:rPr>
              <a:t>θ</a:t>
            </a:r>
            <a:endParaRPr lang="pt-PT" sz="1600" i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87946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87EDBBB-8765-4965-87D9-7ED18E33C485}" type="slidenum">
              <a:rPr lang="en-US" smtClean="0">
                <a:latin typeface="Calibri" pitchFamily="34" charset="0"/>
              </a:rPr>
              <a:pPr/>
              <a:t>14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48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481013"/>
          </a:xfrm>
        </p:spPr>
        <p:txBody>
          <a:bodyPr/>
          <a:lstStyle/>
          <a:p>
            <a:r>
              <a:rPr lang="en-GB" smtClean="0">
                <a:ea typeface="ＭＳ Ｐゴシック"/>
                <a:cs typeface="ＭＳ Ｐゴシック"/>
              </a:rPr>
              <a:t>Example: Drell-Yan, </a:t>
            </a:r>
            <a:r>
              <a:rPr lang="en-GB" i="1" smtClean="0">
                <a:ea typeface="ＭＳ Ｐゴシック"/>
                <a:cs typeface="ＭＳ Ｐゴシック"/>
              </a:rPr>
              <a:t>Z</a:t>
            </a:r>
            <a:r>
              <a:rPr lang="en-GB" smtClean="0">
                <a:ea typeface="ＭＳ Ｐゴシック"/>
                <a:cs typeface="ＭＳ Ｐゴシック"/>
              </a:rPr>
              <a:t> and </a:t>
            </a:r>
            <a:r>
              <a:rPr lang="en-GB" i="1" smtClean="0">
                <a:ea typeface="ＭＳ Ｐゴシック"/>
                <a:cs typeface="ＭＳ Ｐゴシック"/>
              </a:rPr>
              <a:t>W</a:t>
            </a:r>
            <a:r>
              <a:rPr lang="en-GB" smtClean="0">
                <a:ea typeface="ＭＳ Ｐゴシック"/>
                <a:cs typeface="ＭＳ Ｐゴシック"/>
              </a:rPr>
              <a:t> polarization</a:t>
            </a:r>
          </a:p>
        </p:txBody>
      </p:sp>
      <p:sp>
        <p:nvSpPr>
          <p:cNvPr id="277549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C7F97B1-D9C2-454A-8530-C2E09CDAF4DD}" type="slidenum">
              <a:rPr lang="en-US" smtClean="0">
                <a:latin typeface="Calibri" pitchFamily="34" charset="0"/>
              </a:rPr>
              <a:pPr/>
              <a:t>15</a:t>
            </a:fld>
            <a:endParaRPr lang="en-US" smtClean="0">
              <a:latin typeface="Calibri" pitchFamily="34" charset="0"/>
            </a:endParaRPr>
          </a:p>
        </p:txBody>
      </p:sp>
      <p:sp>
        <p:nvSpPr>
          <p:cNvPr id="277550" name="Rounded Rectangle 98"/>
          <p:cNvSpPr>
            <a:spLocks noChangeArrowheads="1"/>
          </p:cNvSpPr>
          <p:nvPr/>
        </p:nvSpPr>
        <p:spPr bwMode="auto">
          <a:xfrm>
            <a:off x="1466850" y="2247900"/>
            <a:ext cx="1690688" cy="1116013"/>
          </a:xfrm>
          <a:prstGeom prst="roundRect">
            <a:avLst>
              <a:gd name="adj" fmla="val 16667"/>
            </a:avLst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77551" name="Rounded Rectangle 102"/>
          <p:cNvSpPr>
            <a:spLocks noChangeArrowheads="1"/>
          </p:cNvSpPr>
          <p:nvPr/>
        </p:nvSpPr>
        <p:spPr bwMode="auto">
          <a:xfrm>
            <a:off x="1316038" y="3448050"/>
            <a:ext cx="3024187" cy="1223963"/>
          </a:xfrm>
          <a:prstGeom prst="roundRect">
            <a:avLst>
              <a:gd name="adj" fmla="val 16667"/>
            </a:avLst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277552" name="Group 167"/>
          <p:cNvGrpSpPr>
            <a:grpSpLocks/>
          </p:cNvGrpSpPr>
          <p:nvPr/>
        </p:nvGrpSpPr>
        <p:grpSpPr bwMode="auto">
          <a:xfrm rot="-1453740">
            <a:off x="1955800" y="3673475"/>
            <a:ext cx="80963" cy="481013"/>
            <a:chOff x="4316219" y="940926"/>
            <a:chExt cx="114300" cy="679869"/>
          </a:xfrm>
        </p:grpSpPr>
        <p:cxnSp>
          <p:nvCxnSpPr>
            <p:cNvPr id="14" name="Straight Connector 13"/>
            <p:cNvCxnSpPr/>
            <p:nvPr/>
          </p:nvCxnSpPr>
          <p:spPr>
            <a:xfrm rot="2700000">
              <a:off x="4031851" y="1278917"/>
              <a:ext cx="679868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7714" name="Freeform 24"/>
            <p:cNvSpPr>
              <a:spLocks/>
            </p:cNvSpPr>
            <p:nvPr/>
          </p:nvSpPr>
          <p:spPr bwMode="auto">
            <a:xfrm rot="15164108" flipV="1">
              <a:off x="4328919" y="1216599"/>
              <a:ext cx="88900" cy="114300"/>
            </a:xfrm>
            <a:custGeom>
              <a:avLst/>
              <a:gdLst>
                <a:gd name="T0" fmla="*/ 2147483647 w 56"/>
                <a:gd name="T1" fmla="*/ 2147483647 h 72"/>
                <a:gd name="T2" fmla="*/ 0 w 56"/>
                <a:gd name="T3" fmla="*/ 2147483647 h 72"/>
                <a:gd name="T4" fmla="*/ 2147483647 w 56"/>
                <a:gd name="T5" fmla="*/ 0 h 72"/>
                <a:gd name="T6" fmla="*/ 0 60000 65536"/>
                <a:gd name="T7" fmla="*/ 0 60000 65536"/>
                <a:gd name="T8" fmla="*/ 0 60000 65536"/>
                <a:gd name="T9" fmla="*/ 0 w 56"/>
                <a:gd name="T10" fmla="*/ 0 h 72"/>
                <a:gd name="T11" fmla="*/ 56 w 56"/>
                <a:gd name="T12" fmla="*/ 72 h 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72">
                  <a:moveTo>
                    <a:pt x="18" y="72"/>
                  </a:moveTo>
                  <a:lnTo>
                    <a:pt x="0" y="17"/>
                  </a:lnTo>
                  <a:lnTo>
                    <a:pt x="56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7553" name="Group 162"/>
          <p:cNvGrpSpPr>
            <a:grpSpLocks/>
          </p:cNvGrpSpPr>
          <p:nvPr/>
        </p:nvGrpSpPr>
        <p:grpSpPr bwMode="auto">
          <a:xfrm rot="900000" flipH="1" flipV="1">
            <a:off x="2227263" y="4276725"/>
            <a:ext cx="484187" cy="77788"/>
            <a:chOff x="1857052" y="5397364"/>
            <a:chExt cx="904329" cy="145094"/>
          </a:xfrm>
        </p:grpSpPr>
        <p:sp>
          <p:nvSpPr>
            <p:cNvPr id="277706" name="Freeform 82"/>
            <p:cNvSpPr>
              <a:spLocks/>
            </p:cNvSpPr>
            <p:nvPr/>
          </p:nvSpPr>
          <p:spPr bwMode="auto">
            <a:xfrm rot="1607666">
              <a:off x="2494958" y="5400795"/>
              <a:ext cx="149225" cy="138113"/>
            </a:xfrm>
            <a:custGeom>
              <a:avLst/>
              <a:gdLst>
                <a:gd name="T0" fmla="*/ 0 w 94"/>
                <a:gd name="T1" fmla="*/ 2147483647 h 87"/>
                <a:gd name="T2" fmla="*/ 2147483647 w 94"/>
                <a:gd name="T3" fmla="*/ 2147483647 h 87"/>
                <a:gd name="T4" fmla="*/ 2147483647 w 94"/>
                <a:gd name="T5" fmla="*/ 2147483647 h 87"/>
                <a:gd name="T6" fmla="*/ 2147483647 w 94"/>
                <a:gd name="T7" fmla="*/ 2147483647 h 87"/>
                <a:gd name="T8" fmla="*/ 2147483647 w 94"/>
                <a:gd name="T9" fmla="*/ 2147483647 h 87"/>
                <a:gd name="T10" fmla="*/ 2147483647 w 94"/>
                <a:gd name="T11" fmla="*/ 2147483647 h 87"/>
                <a:gd name="T12" fmla="*/ 2147483647 w 94"/>
                <a:gd name="T13" fmla="*/ 2147483647 h 87"/>
                <a:gd name="T14" fmla="*/ 2147483647 w 94"/>
                <a:gd name="T15" fmla="*/ 2147483647 h 87"/>
                <a:gd name="T16" fmla="*/ 2147483647 w 94"/>
                <a:gd name="T17" fmla="*/ 2147483647 h 87"/>
                <a:gd name="T18" fmla="*/ 2147483647 w 94"/>
                <a:gd name="T19" fmla="*/ 2147483647 h 87"/>
                <a:gd name="T20" fmla="*/ 2147483647 w 94"/>
                <a:gd name="T21" fmla="*/ 2147483647 h 87"/>
                <a:gd name="T22" fmla="*/ 2147483647 w 94"/>
                <a:gd name="T23" fmla="*/ 2147483647 h 87"/>
                <a:gd name="T24" fmla="*/ 2147483647 w 94"/>
                <a:gd name="T25" fmla="*/ 2147483647 h 87"/>
                <a:gd name="T26" fmla="*/ 2147483647 w 94"/>
                <a:gd name="T27" fmla="*/ 2147483647 h 87"/>
                <a:gd name="T28" fmla="*/ 2147483647 w 94"/>
                <a:gd name="T29" fmla="*/ 2147483647 h 87"/>
                <a:gd name="T30" fmla="*/ 2147483647 w 94"/>
                <a:gd name="T31" fmla="*/ 0 h 8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4"/>
                <a:gd name="T49" fmla="*/ 0 h 87"/>
                <a:gd name="T50" fmla="*/ 94 w 94"/>
                <a:gd name="T51" fmla="*/ 87 h 8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4" h="87">
                  <a:moveTo>
                    <a:pt x="0" y="37"/>
                  </a:moveTo>
                  <a:lnTo>
                    <a:pt x="1" y="50"/>
                  </a:lnTo>
                  <a:lnTo>
                    <a:pt x="7" y="63"/>
                  </a:lnTo>
                  <a:lnTo>
                    <a:pt x="16" y="74"/>
                  </a:lnTo>
                  <a:lnTo>
                    <a:pt x="27" y="83"/>
                  </a:lnTo>
                  <a:lnTo>
                    <a:pt x="41" y="87"/>
                  </a:lnTo>
                  <a:lnTo>
                    <a:pt x="57" y="86"/>
                  </a:lnTo>
                  <a:lnTo>
                    <a:pt x="71" y="81"/>
                  </a:lnTo>
                  <a:lnTo>
                    <a:pt x="83" y="72"/>
                  </a:lnTo>
                  <a:lnTo>
                    <a:pt x="90" y="59"/>
                  </a:lnTo>
                  <a:lnTo>
                    <a:pt x="94" y="45"/>
                  </a:lnTo>
                  <a:lnTo>
                    <a:pt x="94" y="31"/>
                  </a:lnTo>
                  <a:lnTo>
                    <a:pt x="89" y="16"/>
                  </a:lnTo>
                  <a:lnTo>
                    <a:pt x="86" y="11"/>
                  </a:lnTo>
                  <a:lnTo>
                    <a:pt x="79" y="4"/>
                  </a:lnTo>
                  <a:lnTo>
                    <a:pt x="74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707" name="Freeform 83"/>
            <p:cNvSpPr>
              <a:spLocks/>
            </p:cNvSpPr>
            <p:nvPr/>
          </p:nvSpPr>
          <p:spPr bwMode="auto">
            <a:xfrm rot="1607666">
              <a:off x="2368242" y="5397364"/>
              <a:ext cx="149225" cy="139700"/>
            </a:xfrm>
            <a:custGeom>
              <a:avLst/>
              <a:gdLst>
                <a:gd name="T0" fmla="*/ 0 w 94"/>
                <a:gd name="T1" fmla="*/ 2147483647 h 88"/>
                <a:gd name="T2" fmla="*/ 2147483647 w 94"/>
                <a:gd name="T3" fmla="*/ 2147483647 h 88"/>
                <a:gd name="T4" fmla="*/ 2147483647 w 94"/>
                <a:gd name="T5" fmla="*/ 2147483647 h 88"/>
                <a:gd name="T6" fmla="*/ 2147483647 w 94"/>
                <a:gd name="T7" fmla="*/ 2147483647 h 88"/>
                <a:gd name="T8" fmla="*/ 2147483647 w 94"/>
                <a:gd name="T9" fmla="*/ 2147483647 h 88"/>
                <a:gd name="T10" fmla="*/ 2147483647 w 94"/>
                <a:gd name="T11" fmla="*/ 2147483647 h 88"/>
                <a:gd name="T12" fmla="*/ 2147483647 w 94"/>
                <a:gd name="T13" fmla="*/ 2147483647 h 88"/>
                <a:gd name="T14" fmla="*/ 2147483647 w 94"/>
                <a:gd name="T15" fmla="*/ 2147483647 h 88"/>
                <a:gd name="T16" fmla="*/ 2147483647 w 94"/>
                <a:gd name="T17" fmla="*/ 2147483647 h 88"/>
                <a:gd name="T18" fmla="*/ 2147483647 w 94"/>
                <a:gd name="T19" fmla="*/ 2147483647 h 88"/>
                <a:gd name="T20" fmla="*/ 2147483647 w 94"/>
                <a:gd name="T21" fmla="*/ 2147483647 h 88"/>
                <a:gd name="T22" fmla="*/ 2147483647 w 94"/>
                <a:gd name="T23" fmla="*/ 2147483647 h 88"/>
                <a:gd name="T24" fmla="*/ 2147483647 w 94"/>
                <a:gd name="T25" fmla="*/ 2147483647 h 88"/>
                <a:gd name="T26" fmla="*/ 2147483647 w 94"/>
                <a:gd name="T27" fmla="*/ 2147483647 h 88"/>
                <a:gd name="T28" fmla="*/ 2147483647 w 94"/>
                <a:gd name="T29" fmla="*/ 2147483647 h 88"/>
                <a:gd name="T30" fmla="*/ 2147483647 w 94"/>
                <a:gd name="T31" fmla="*/ 0 h 8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4"/>
                <a:gd name="T49" fmla="*/ 0 h 88"/>
                <a:gd name="T50" fmla="*/ 94 w 94"/>
                <a:gd name="T51" fmla="*/ 88 h 8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4" h="88">
                  <a:moveTo>
                    <a:pt x="0" y="38"/>
                  </a:moveTo>
                  <a:lnTo>
                    <a:pt x="1" y="51"/>
                  </a:lnTo>
                  <a:lnTo>
                    <a:pt x="5" y="64"/>
                  </a:lnTo>
                  <a:lnTo>
                    <a:pt x="14" y="75"/>
                  </a:lnTo>
                  <a:lnTo>
                    <a:pt x="27" y="84"/>
                  </a:lnTo>
                  <a:lnTo>
                    <a:pt x="41" y="88"/>
                  </a:lnTo>
                  <a:lnTo>
                    <a:pt x="55" y="87"/>
                  </a:lnTo>
                  <a:lnTo>
                    <a:pt x="70" y="82"/>
                  </a:lnTo>
                  <a:lnTo>
                    <a:pt x="81" y="73"/>
                  </a:lnTo>
                  <a:lnTo>
                    <a:pt x="90" y="60"/>
                  </a:lnTo>
                  <a:lnTo>
                    <a:pt x="94" y="46"/>
                  </a:lnTo>
                  <a:lnTo>
                    <a:pt x="94" y="31"/>
                  </a:lnTo>
                  <a:lnTo>
                    <a:pt x="89" y="17"/>
                  </a:lnTo>
                  <a:lnTo>
                    <a:pt x="86" y="12"/>
                  </a:lnTo>
                  <a:lnTo>
                    <a:pt x="79" y="4"/>
                  </a:lnTo>
                  <a:lnTo>
                    <a:pt x="73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708" name="Freeform 84"/>
            <p:cNvSpPr>
              <a:spLocks/>
            </p:cNvSpPr>
            <p:nvPr/>
          </p:nvSpPr>
          <p:spPr bwMode="auto">
            <a:xfrm rot="1607666">
              <a:off x="2238935" y="5401632"/>
              <a:ext cx="150813" cy="136525"/>
            </a:xfrm>
            <a:custGeom>
              <a:avLst/>
              <a:gdLst>
                <a:gd name="T0" fmla="*/ 0 w 95"/>
                <a:gd name="T1" fmla="*/ 2147483647 h 86"/>
                <a:gd name="T2" fmla="*/ 2147483647 w 95"/>
                <a:gd name="T3" fmla="*/ 2147483647 h 86"/>
                <a:gd name="T4" fmla="*/ 2147483647 w 95"/>
                <a:gd name="T5" fmla="*/ 2147483647 h 86"/>
                <a:gd name="T6" fmla="*/ 2147483647 w 95"/>
                <a:gd name="T7" fmla="*/ 2147483647 h 86"/>
                <a:gd name="T8" fmla="*/ 2147483647 w 95"/>
                <a:gd name="T9" fmla="*/ 2147483647 h 86"/>
                <a:gd name="T10" fmla="*/ 2147483647 w 95"/>
                <a:gd name="T11" fmla="*/ 2147483647 h 86"/>
                <a:gd name="T12" fmla="*/ 2147483647 w 95"/>
                <a:gd name="T13" fmla="*/ 2147483647 h 86"/>
                <a:gd name="T14" fmla="*/ 2147483647 w 95"/>
                <a:gd name="T15" fmla="*/ 2147483647 h 86"/>
                <a:gd name="T16" fmla="*/ 2147483647 w 95"/>
                <a:gd name="T17" fmla="*/ 2147483647 h 86"/>
                <a:gd name="T18" fmla="*/ 2147483647 w 95"/>
                <a:gd name="T19" fmla="*/ 2147483647 h 86"/>
                <a:gd name="T20" fmla="*/ 2147483647 w 95"/>
                <a:gd name="T21" fmla="*/ 2147483647 h 86"/>
                <a:gd name="T22" fmla="*/ 2147483647 w 95"/>
                <a:gd name="T23" fmla="*/ 2147483647 h 86"/>
                <a:gd name="T24" fmla="*/ 2147483647 w 95"/>
                <a:gd name="T25" fmla="*/ 2147483647 h 86"/>
                <a:gd name="T26" fmla="*/ 2147483647 w 95"/>
                <a:gd name="T27" fmla="*/ 2147483647 h 86"/>
                <a:gd name="T28" fmla="*/ 2147483647 w 95"/>
                <a:gd name="T29" fmla="*/ 2147483647 h 86"/>
                <a:gd name="T30" fmla="*/ 2147483647 w 95"/>
                <a:gd name="T31" fmla="*/ 2147483647 h 86"/>
                <a:gd name="T32" fmla="*/ 2147483647 w 95"/>
                <a:gd name="T33" fmla="*/ 0 h 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5"/>
                <a:gd name="T52" fmla="*/ 0 h 86"/>
                <a:gd name="T53" fmla="*/ 95 w 95"/>
                <a:gd name="T54" fmla="*/ 86 h 8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5" h="86">
                  <a:moveTo>
                    <a:pt x="0" y="37"/>
                  </a:moveTo>
                  <a:lnTo>
                    <a:pt x="1" y="50"/>
                  </a:lnTo>
                  <a:lnTo>
                    <a:pt x="6" y="63"/>
                  </a:lnTo>
                  <a:lnTo>
                    <a:pt x="15" y="75"/>
                  </a:lnTo>
                  <a:lnTo>
                    <a:pt x="28" y="82"/>
                  </a:lnTo>
                  <a:lnTo>
                    <a:pt x="42" y="86"/>
                  </a:lnTo>
                  <a:lnTo>
                    <a:pt x="57" y="85"/>
                  </a:lnTo>
                  <a:lnTo>
                    <a:pt x="71" y="80"/>
                  </a:lnTo>
                  <a:lnTo>
                    <a:pt x="82" y="71"/>
                  </a:lnTo>
                  <a:lnTo>
                    <a:pt x="91" y="58"/>
                  </a:lnTo>
                  <a:lnTo>
                    <a:pt x="95" y="45"/>
                  </a:lnTo>
                  <a:lnTo>
                    <a:pt x="94" y="31"/>
                  </a:lnTo>
                  <a:lnTo>
                    <a:pt x="89" y="17"/>
                  </a:lnTo>
                  <a:lnTo>
                    <a:pt x="86" y="12"/>
                  </a:lnTo>
                  <a:lnTo>
                    <a:pt x="82" y="7"/>
                  </a:lnTo>
                  <a:lnTo>
                    <a:pt x="78" y="3"/>
                  </a:lnTo>
                  <a:lnTo>
                    <a:pt x="73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709" name="Freeform 85"/>
            <p:cNvSpPr>
              <a:spLocks/>
            </p:cNvSpPr>
            <p:nvPr/>
          </p:nvSpPr>
          <p:spPr bwMode="auto">
            <a:xfrm rot="1607666">
              <a:off x="2113348" y="5402023"/>
              <a:ext cx="149225" cy="139700"/>
            </a:xfrm>
            <a:custGeom>
              <a:avLst/>
              <a:gdLst>
                <a:gd name="T0" fmla="*/ 0 w 94"/>
                <a:gd name="T1" fmla="*/ 2147483647 h 88"/>
                <a:gd name="T2" fmla="*/ 2147483647 w 94"/>
                <a:gd name="T3" fmla="*/ 2147483647 h 88"/>
                <a:gd name="T4" fmla="*/ 2147483647 w 94"/>
                <a:gd name="T5" fmla="*/ 2147483647 h 88"/>
                <a:gd name="T6" fmla="*/ 2147483647 w 94"/>
                <a:gd name="T7" fmla="*/ 2147483647 h 88"/>
                <a:gd name="T8" fmla="*/ 2147483647 w 94"/>
                <a:gd name="T9" fmla="*/ 2147483647 h 88"/>
                <a:gd name="T10" fmla="*/ 2147483647 w 94"/>
                <a:gd name="T11" fmla="*/ 2147483647 h 88"/>
                <a:gd name="T12" fmla="*/ 2147483647 w 94"/>
                <a:gd name="T13" fmla="*/ 2147483647 h 88"/>
                <a:gd name="T14" fmla="*/ 2147483647 w 94"/>
                <a:gd name="T15" fmla="*/ 2147483647 h 88"/>
                <a:gd name="T16" fmla="*/ 2147483647 w 94"/>
                <a:gd name="T17" fmla="*/ 2147483647 h 88"/>
                <a:gd name="T18" fmla="*/ 2147483647 w 94"/>
                <a:gd name="T19" fmla="*/ 2147483647 h 88"/>
                <a:gd name="T20" fmla="*/ 2147483647 w 94"/>
                <a:gd name="T21" fmla="*/ 2147483647 h 88"/>
                <a:gd name="T22" fmla="*/ 2147483647 w 94"/>
                <a:gd name="T23" fmla="*/ 2147483647 h 88"/>
                <a:gd name="T24" fmla="*/ 2147483647 w 94"/>
                <a:gd name="T25" fmla="*/ 2147483647 h 88"/>
                <a:gd name="T26" fmla="*/ 2147483647 w 94"/>
                <a:gd name="T27" fmla="*/ 2147483647 h 88"/>
                <a:gd name="T28" fmla="*/ 2147483647 w 94"/>
                <a:gd name="T29" fmla="*/ 2147483647 h 88"/>
                <a:gd name="T30" fmla="*/ 2147483647 w 94"/>
                <a:gd name="T31" fmla="*/ 0 h 8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4"/>
                <a:gd name="T49" fmla="*/ 0 h 88"/>
                <a:gd name="T50" fmla="*/ 94 w 94"/>
                <a:gd name="T51" fmla="*/ 88 h 8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4" h="88">
                  <a:moveTo>
                    <a:pt x="0" y="37"/>
                  </a:moveTo>
                  <a:lnTo>
                    <a:pt x="2" y="50"/>
                  </a:lnTo>
                  <a:lnTo>
                    <a:pt x="6" y="63"/>
                  </a:lnTo>
                  <a:lnTo>
                    <a:pt x="15" y="75"/>
                  </a:lnTo>
                  <a:lnTo>
                    <a:pt x="27" y="84"/>
                  </a:lnTo>
                  <a:lnTo>
                    <a:pt x="42" y="88"/>
                  </a:lnTo>
                  <a:lnTo>
                    <a:pt x="56" y="86"/>
                  </a:lnTo>
                  <a:lnTo>
                    <a:pt x="70" y="81"/>
                  </a:lnTo>
                  <a:lnTo>
                    <a:pt x="81" y="72"/>
                  </a:lnTo>
                  <a:lnTo>
                    <a:pt x="90" y="59"/>
                  </a:lnTo>
                  <a:lnTo>
                    <a:pt x="94" y="45"/>
                  </a:lnTo>
                  <a:lnTo>
                    <a:pt x="94" y="31"/>
                  </a:lnTo>
                  <a:lnTo>
                    <a:pt x="89" y="17"/>
                  </a:lnTo>
                  <a:lnTo>
                    <a:pt x="87" y="12"/>
                  </a:lnTo>
                  <a:lnTo>
                    <a:pt x="79" y="4"/>
                  </a:lnTo>
                  <a:lnTo>
                    <a:pt x="74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710" name="Freeform 86"/>
            <p:cNvSpPr>
              <a:spLocks/>
            </p:cNvSpPr>
            <p:nvPr/>
          </p:nvSpPr>
          <p:spPr bwMode="auto">
            <a:xfrm rot="1607666">
              <a:off x="1984127" y="5405933"/>
              <a:ext cx="149225" cy="136525"/>
            </a:xfrm>
            <a:custGeom>
              <a:avLst/>
              <a:gdLst>
                <a:gd name="T0" fmla="*/ 0 w 94"/>
                <a:gd name="T1" fmla="*/ 2147483647 h 86"/>
                <a:gd name="T2" fmla="*/ 2147483647 w 94"/>
                <a:gd name="T3" fmla="*/ 2147483647 h 86"/>
                <a:gd name="T4" fmla="*/ 2147483647 w 94"/>
                <a:gd name="T5" fmla="*/ 2147483647 h 86"/>
                <a:gd name="T6" fmla="*/ 2147483647 w 94"/>
                <a:gd name="T7" fmla="*/ 2147483647 h 86"/>
                <a:gd name="T8" fmla="*/ 2147483647 w 94"/>
                <a:gd name="T9" fmla="*/ 2147483647 h 86"/>
                <a:gd name="T10" fmla="*/ 2147483647 w 94"/>
                <a:gd name="T11" fmla="*/ 2147483647 h 86"/>
                <a:gd name="T12" fmla="*/ 2147483647 w 94"/>
                <a:gd name="T13" fmla="*/ 2147483647 h 86"/>
                <a:gd name="T14" fmla="*/ 2147483647 w 94"/>
                <a:gd name="T15" fmla="*/ 2147483647 h 86"/>
                <a:gd name="T16" fmla="*/ 2147483647 w 94"/>
                <a:gd name="T17" fmla="*/ 2147483647 h 86"/>
                <a:gd name="T18" fmla="*/ 2147483647 w 94"/>
                <a:gd name="T19" fmla="*/ 2147483647 h 86"/>
                <a:gd name="T20" fmla="*/ 2147483647 w 94"/>
                <a:gd name="T21" fmla="*/ 2147483647 h 86"/>
                <a:gd name="T22" fmla="*/ 2147483647 w 94"/>
                <a:gd name="T23" fmla="*/ 2147483647 h 86"/>
                <a:gd name="T24" fmla="*/ 2147483647 w 94"/>
                <a:gd name="T25" fmla="*/ 2147483647 h 86"/>
                <a:gd name="T26" fmla="*/ 2147483647 w 94"/>
                <a:gd name="T27" fmla="*/ 2147483647 h 86"/>
                <a:gd name="T28" fmla="*/ 2147483647 w 94"/>
                <a:gd name="T29" fmla="*/ 2147483647 h 86"/>
                <a:gd name="T30" fmla="*/ 2147483647 w 94"/>
                <a:gd name="T31" fmla="*/ 2147483647 h 86"/>
                <a:gd name="T32" fmla="*/ 2147483647 w 94"/>
                <a:gd name="T33" fmla="*/ 0 h 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4"/>
                <a:gd name="T52" fmla="*/ 0 h 86"/>
                <a:gd name="T53" fmla="*/ 94 w 94"/>
                <a:gd name="T54" fmla="*/ 86 h 8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4" h="86">
                  <a:moveTo>
                    <a:pt x="0" y="37"/>
                  </a:moveTo>
                  <a:lnTo>
                    <a:pt x="2" y="50"/>
                  </a:lnTo>
                  <a:lnTo>
                    <a:pt x="7" y="63"/>
                  </a:lnTo>
                  <a:lnTo>
                    <a:pt x="16" y="74"/>
                  </a:lnTo>
                  <a:lnTo>
                    <a:pt x="27" y="82"/>
                  </a:lnTo>
                  <a:lnTo>
                    <a:pt x="41" y="86"/>
                  </a:lnTo>
                  <a:lnTo>
                    <a:pt x="57" y="85"/>
                  </a:lnTo>
                  <a:lnTo>
                    <a:pt x="71" y="80"/>
                  </a:lnTo>
                  <a:lnTo>
                    <a:pt x="83" y="71"/>
                  </a:lnTo>
                  <a:lnTo>
                    <a:pt x="90" y="58"/>
                  </a:lnTo>
                  <a:lnTo>
                    <a:pt x="94" y="45"/>
                  </a:lnTo>
                  <a:lnTo>
                    <a:pt x="94" y="31"/>
                  </a:lnTo>
                  <a:lnTo>
                    <a:pt x="89" y="17"/>
                  </a:lnTo>
                  <a:lnTo>
                    <a:pt x="87" y="11"/>
                  </a:lnTo>
                  <a:lnTo>
                    <a:pt x="83" y="6"/>
                  </a:lnTo>
                  <a:lnTo>
                    <a:pt x="79" y="2"/>
                  </a:lnTo>
                  <a:lnTo>
                    <a:pt x="74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711" name="Freeform 87"/>
            <p:cNvSpPr>
              <a:spLocks/>
            </p:cNvSpPr>
            <p:nvPr/>
          </p:nvSpPr>
          <p:spPr bwMode="auto">
            <a:xfrm rot="1607666">
              <a:off x="1857052" y="5404005"/>
              <a:ext cx="149225" cy="136525"/>
            </a:xfrm>
            <a:custGeom>
              <a:avLst/>
              <a:gdLst>
                <a:gd name="T0" fmla="*/ 0 w 94"/>
                <a:gd name="T1" fmla="*/ 2147483647 h 86"/>
                <a:gd name="T2" fmla="*/ 2147483647 w 94"/>
                <a:gd name="T3" fmla="*/ 2147483647 h 86"/>
                <a:gd name="T4" fmla="*/ 2147483647 w 94"/>
                <a:gd name="T5" fmla="*/ 2147483647 h 86"/>
                <a:gd name="T6" fmla="*/ 2147483647 w 94"/>
                <a:gd name="T7" fmla="*/ 2147483647 h 86"/>
                <a:gd name="T8" fmla="*/ 2147483647 w 94"/>
                <a:gd name="T9" fmla="*/ 2147483647 h 86"/>
                <a:gd name="T10" fmla="*/ 2147483647 w 94"/>
                <a:gd name="T11" fmla="*/ 2147483647 h 86"/>
                <a:gd name="T12" fmla="*/ 2147483647 w 94"/>
                <a:gd name="T13" fmla="*/ 2147483647 h 86"/>
                <a:gd name="T14" fmla="*/ 2147483647 w 94"/>
                <a:gd name="T15" fmla="*/ 2147483647 h 86"/>
                <a:gd name="T16" fmla="*/ 2147483647 w 94"/>
                <a:gd name="T17" fmla="*/ 2147483647 h 86"/>
                <a:gd name="T18" fmla="*/ 2147483647 w 94"/>
                <a:gd name="T19" fmla="*/ 2147483647 h 86"/>
                <a:gd name="T20" fmla="*/ 2147483647 w 94"/>
                <a:gd name="T21" fmla="*/ 2147483647 h 86"/>
                <a:gd name="T22" fmla="*/ 2147483647 w 94"/>
                <a:gd name="T23" fmla="*/ 2147483647 h 86"/>
                <a:gd name="T24" fmla="*/ 2147483647 w 94"/>
                <a:gd name="T25" fmla="*/ 2147483647 h 86"/>
                <a:gd name="T26" fmla="*/ 2147483647 w 94"/>
                <a:gd name="T27" fmla="*/ 2147483647 h 86"/>
                <a:gd name="T28" fmla="*/ 2147483647 w 94"/>
                <a:gd name="T29" fmla="*/ 2147483647 h 86"/>
                <a:gd name="T30" fmla="*/ 2147483647 w 94"/>
                <a:gd name="T31" fmla="*/ 0 h 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4"/>
                <a:gd name="T49" fmla="*/ 0 h 86"/>
                <a:gd name="T50" fmla="*/ 94 w 94"/>
                <a:gd name="T51" fmla="*/ 86 h 8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4" h="86">
                  <a:moveTo>
                    <a:pt x="0" y="37"/>
                  </a:moveTo>
                  <a:lnTo>
                    <a:pt x="1" y="50"/>
                  </a:lnTo>
                  <a:lnTo>
                    <a:pt x="5" y="61"/>
                  </a:lnTo>
                  <a:lnTo>
                    <a:pt x="14" y="73"/>
                  </a:lnTo>
                  <a:lnTo>
                    <a:pt x="27" y="82"/>
                  </a:lnTo>
                  <a:lnTo>
                    <a:pt x="41" y="86"/>
                  </a:lnTo>
                  <a:lnTo>
                    <a:pt x="56" y="85"/>
                  </a:lnTo>
                  <a:lnTo>
                    <a:pt x="70" y="79"/>
                  </a:lnTo>
                  <a:lnTo>
                    <a:pt x="81" y="70"/>
                  </a:lnTo>
                  <a:lnTo>
                    <a:pt x="90" y="57"/>
                  </a:lnTo>
                  <a:lnTo>
                    <a:pt x="94" y="43"/>
                  </a:lnTo>
                  <a:lnTo>
                    <a:pt x="94" y="29"/>
                  </a:lnTo>
                  <a:lnTo>
                    <a:pt x="89" y="15"/>
                  </a:lnTo>
                  <a:lnTo>
                    <a:pt x="85" y="9"/>
                  </a:lnTo>
                  <a:lnTo>
                    <a:pt x="80" y="3"/>
                  </a:lnTo>
                  <a:lnTo>
                    <a:pt x="74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712" name="Freeform 89"/>
            <p:cNvSpPr>
              <a:spLocks/>
            </p:cNvSpPr>
            <p:nvPr/>
          </p:nvSpPr>
          <p:spPr bwMode="auto">
            <a:xfrm rot="1607666">
              <a:off x="2608981" y="5459108"/>
              <a:ext cx="152400" cy="77788"/>
            </a:xfrm>
            <a:custGeom>
              <a:avLst/>
              <a:gdLst>
                <a:gd name="T0" fmla="*/ 0 w 96"/>
                <a:gd name="T1" fmla="*/ 0 h 49"/>
                <a:gd name="T2" fmla="*/ 2147483647 w 96"/>
                <a:gd name="T3" fmla="*/ 2147483647 h 49"/>
                <a:gd name="T4" fmla="*/ 2147483647 w 96"/>
                <a:gd name="T5" fmla="*/ 2147483647 h 49"/>
                <a:gd name="T6" fmla="*/ 2147483647 w 96"/>
                <a:gd name="T7" fmla="*/ 2147483647 h 49"/>
                <a:gd name="T8" fmla="*/ 2147483647 w 96"/>
                <a:gd name="T9" fmla="*/ 2147483647 h 49"/>
                <a:gd name="T10" fmla="*/ 2147483647 w 96"/>
                <a:gd name="T11" fmla="*/ 2147483647 h 49"/>
                <a:gd name="T12" fmla="*/ 2147483647 w 96"/>
                <a:gd name="T13" fmla="*/ 2147483647 h 49"/>
                <a:gd name="T14" fmla="*/ 2147483647 w 96"/>
                <a:gd name="T15" fmla="*/ 2147483647 h 49"/>
                <a:gd name="T16" fmla="*/ 2147483647 w 96"/>
                <a:gd name="T17" fmla="*/ 2147483647 h 49"/>
                <a:gd name="T18" fmla="*/ 2147483647 w 96"/>
                <a:gd name="T19" fmla="*/ 2147483647 h 49"/>
                <a:gd name="T20" fmla="*/ 2147483647 w 96"/>
                <a:gd name="T21" fmla="*/ 0 h 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6"/>
                <a:gd name="T34" fmla="*/ 0 h 49"/>
                <a:gd name="T35" fmla="*/ 96 w 96"/>
                <a:gd name="T36" fmla="*/ 49 h 4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6" h="49">
                  <a:moveTo>
                    <a:pt x="0" y="0"/>
                  </a:moveTo>
                  <a:lnTo>
                    <a:pt x="2" y="13"/>
                  </a:lnTo>
                  <a:lnTo>
                    <a:pt x="7" y="25"/>
                  </a:lnTo>
                  <a:lnTo>
                    <a:pt x="16" y="36"/>
                  </a:lnTo>
                  <a:lnTo>
                    <a:pt x="27" y="45"/>
                  </a:lnTo>
                  <a:lnTo>
                    <a:pt x="41" y="49"/>
                  </a:lnTo>
                  <a:lnTo>
                    <a:pt x="57" y="48"/>
                  </a:lnTo>
                  <a:lnTo>
                    <a:pt x="71" y="43"/>
                  </a:lnTo>
                  <a:lnTo>
                    <a:pt x="84" y="31"/>
                  </a:lnTo>
                  <a:lnTo>
                    <a:pt x="93" y="17"/>
                  </a:lnTo>
                  <a:lnTo>
                    <a:pt x="96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7554" name="Group 155"/>
          <p:cNvGrpSpPr>
            <a:grpSpLocks/>
          </p:cNvGrpSpPr>
          <p:nvPr/>
        </p:nvGrpSpPr>
        <p:grpSpPr bwMode="auto">
          <a:xfrm rot="-1113289">
            <a:off x="2227263" y="3889375"/>
            <a:ext cx="487362" cy="57150"/>
            <a:chOff x="2982986" y="1572917"/>
            <a:chExt cx="1016346" cy="120201"/>
          </a:xfrm>
        </p:grpSpPr>
        <p:sp>
          <p:nvSpPr>
            <p:cNvPr id="277696" name="Freeform 28"/>
            <p:cNvSpPr>
              <a:spLocks/>
            </p:cNvSpPr>
            <p:nvPr/>
          </p:nvSpPr>
          <p:spPr bwMode="auto">
            <a:xfrm rot="1525323">
              <a:off x="2982986" y="1573897"/>
              <a:ext cx="96838" cy="82550"/>
            </a:xfrm>
            <a:custGeom>
              <a:avLst/>
              <a:gdLst>
                <a:gd name="T0" fmla="*/ 2147483647 w 61"/>
                <a:gd name="T1" fmla="*/ 2147483647 h 52"/>
                <a:gd name="T2" fmla="*/ 2147483647 w 61"/>
                <a:gd name="T3" fmla="*/ 2147483647 h 52"/>
                <a:gd name="T4" fmla="*/ 2147483647 w 61"/>
                <a:gd name="T5" fmla="*/ 2147483647 h 52"/>
                <a:gd name="T6" fmla="*/ 2147483647 w 61"/>
                <a:gd name="T7" fmla="*/ 0 h 52"/>
                <a:gd name="T8" fmla="*/ 2147483647 w 61"/>
                <a:gd name="T9" fmla="*/ 2147483647 h 52"/>
                <a:gd name="T10" fmla="*/ 2147483647 w 61"/>
                <a:gd name="T11" fmla="*/ 2147483647 h 52"/>
                <a:gd name="T12" fmla="*/ 2147483647 w 61"/>
                <a:gd name="T13" fmla="*/ 2147483647 h 52"/>
                <a:gd name="T14" fmla="*/ 0 w 61"/>
                <a:gd name="T15" fmla="*/ 2147483647 h 52"/>
                <a:gd name="T16" fmla="*/ 2147483647 w 61"/>
                <a:gd name="T17" fmla="*/ 2147483647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1"/>
                <a:gd name="T28" fmla="*/ 0 h 52"/>
                <a:gd name="T29" fmla="*/ 61 w 61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1" h="52">
                  <a:moveTo>
                    <a:pt x="61" y="23"/>
                  </a:moveTo>
                  <a:lnTo>
                    <a:pt x="51" y="12"/>
                  </a:lnTo>
                  <a:lnTo>
                    <a:pt x="40" y="4"/>
                  </a:lnTo>
                  <a:lnTo>
                    <a:pt x="29" y="0"/>
                  </a:lnTo>
                  <a:lnTo>
                    <a:pt x="17" y="1"/>
                  </a:lnTo>
                  <a:lnTo>
                    <a:pt x="8" y="9"/>
                  </a:lnTo>
                  <a:lnTo>
                    <a:pt x="2" y="21"/>
                  </a:lnTo>
                  <a:lnTo>
                    <a:pt x="0" y="35"/>
                  </a:lnTo>
                  <a:lnTo>
                    <a:pt x="3" y="5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697" name="Freeform 30"/>
            <p:cNvSpPr>
              <a:spLocks/>
            </p:cNvSpPr>
            <p:nvPr/>
          </p:nvSpPr>
          <p:spPr bwMode="auto">
            <a:xfrm rot="1525323">
              <a:off x="3073707" y="1606678"/>
              <a:ext cx="98425" cy="79375"/>
            </a:xfrm>
            <a:custGeom>
              <a:avLst/>
              <a:gdLst>
                <a:gd name="T0" fmla="*/ 2147483647 w 62"/>
                <a:gd name="T1" fmla="*/ 0 h 50"/>
                <a:gd name="T2" fmla="*/ 2147483647 w 62"/>
                <a:gd name="T3" fmla="*/ 2147483647 h 50"/>
                <a:gd name="T4" fmla="*/ 2147483647 w 62"/>
                <a:gd name="T5" fmla="*/ 2147483647 h 50"/>
                <a:gd name="T6" fmla="*/ 2147483647 w 62"/>
                <a:gd name="T7" fmla="*/ 2147483647 h 50"/>
                <a:gd name="T8" fmla="*/ 2147483647 w 62"/>
                <a:gd name="T9" fmla="*/ 2147483647 h 50"/>
                <a:gd name="T10" fmla="*/ 2147483647 w 62"/>
                <a:gd name="T11" fmla="*/ 2147483647 h 50"/>
                <a:gd name="T12" fmla="*/ 2147483647 w 62"/>
                <a:gd name="T13" fmla="*/ 2147483647 h 50"/>
                <a:gd name="T14" fmla="*/ 2147483647 w 62"/>
                <a:gd name="T15" fmla="*/ 2147483647 h 50"/>
                <a:gd name="T16" fmla="*/ 0 w 62"/>
                <a:gd name="T17" fmla="*/ 2147483647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2"/>
                <a:gd name="T28" fmla="*/ 0 h 50"/>
                <a:gd name="T29" fmla="*/ 62 w 62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2" h="50">
                  <a:moveTo>
                    <a:pt x="60" y="0"/>
                  </a:moveTo>
                  <a:lnTo>
                    <a:pt x="62" y="15"/>
                  </a:lnTo>
                  <a:lnTo>
                    <a:pt x="59" y="29"/>
                  </a:lnTo>
                  <a:lnTo>
                    <a:pt x="54" y="39"/>
                  </a:lnTo>
                  <a:lnTo>
                    <a:pt x="46" y="47"/>
                  </a:lnTo>
                  <a:lnTo>
                    <a:pt x="34" y="50"/>
                  </a:lnTo>
                  <a:lnTo>
                    <a:pt x="23" y="46"/>
                  </a:lnTo>
                  <a:lnTo>
                    <a:pt x="10" y="38"/>
                  </a:lnTo>
                  <a:lnTo>
                    <a:pt x="0" y="25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698" name="Freeform 31"/>
            <p:cNvSpPr>
              <a:spLocks/>
            </p:cNvSpPr>
            <p:nvPr/>
          </p:nvSpPr>
          <p:spPr bwMode="auto">
            <a:xfrm rot="1525323">
              <a:off x="3192868" y="1573004"/>
              <a:ext cx="95250" cy="80963"/>
            </a:xfrm>
            <a:custGeom>
              <a:avLst/>
              <a:gdLst>
                <a:gd name="T0" fmla="*/ 2147483647 w 60"/>
                <a:gd name="T1" fmla="*/ 2147483647 h 51"/>
                <a:gd name="T2" fmla="*/ 2147483647 w 60"/>
                <a:gd name="T3" fmla="*/ 2147483647 h 51"/>
                <a:gd name="T4" fmla="*/ 2147483647 w 60"/>
                <a:gd name="T5" fmla="*/ 2147483647 h 51"/>
                <a:gd name="T6" fmla="*/ 2147483647 w 60"/>
                <a:gd name="T7" fmla="*/ 0 h 51"/>
                <a:gd name="T8" fmla="*/ 2147483647 w 60"/>
                <a:gd name="T9" fmla="*/ 2147483647 h 51"/>
                <a:gd name="T10" fmla="*/ 2147483647 w 60"/>
                <a:gd name="T11" fmla="*/ 2147483647 h 51"/>
                <a:gd name="T12" fmla="*/ 2147483647 w 60"/>
                <a:gd name="T13" fmla="*/ 2147483647 h 51"/>
                <a:gd name="T14" fmla="*/ 0 w 60"/>
                <a:gd name="T15" fmla="*/ 2147483647 h 51"/>
                <a:gd name="T16" fmla="*/ 2147483647 w 60"/>
                <a:gd name="T17" fmla="*/ 2147483647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51"/>
                <a:gd name="T29" fmla="*/ 60 w 60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51">
                  <a:moveTo>
                    <a:pt x="60" y="22"/>
                  </a:moveTo>
                  <a:lnTo>
                    <a:pt x="50" y="11"/>
                  </a:lnTo>
                  <a:lnTo>
                    <a:pt x="40" y="3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1" y="20"/>
                  </a:lnTo>
                  <a:lnTo>
                    <a:pt x="0" y="35"/>
                  </a:lnTo>
                  <a:lnTo>
                    <a:pt x="1" y="51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699" name="Freeform 32"/>
            <p:cNvSpPr>
              <a:spLocks/>
            </p:cNvSpPr>
            <p:nvPr/>
          </p:nvSpPr>
          <p:spPr bwMode="auto">
            <a:xfrm rot="1525323">
              <a:off x="3281738" y="1605367"/>
              <a:ext cx="98425" cy="79375"/>
            </a:xfrm>
            <a:custGeom>
              <a:avLst/>
              <a:gdLst>
                <a:gd name="T0" fmla="*/ 2147483647 w 62"/>
                <a:gd name="T1" fmla="*/ 0 h 50"/>
                <a:gd name="T2" fmla="*/ 2147483647 w 62"/>
                <a:gd name="T3" fmla="*/ 2147483647 h 50"/>
                <a:gd name="T4" fmla="*/ 2147483647 w 62"/>
                <a:gd name="T5" fmla="*/ 2147483647 h 50"/>
                <a:gd name="T6" fmla="*/ 2147483647 w 62"/>
                <a:gd name="T7" fmla="*/ 2147483647 h 50"/>
                <a:gd name="T8" fmla="*/ 2147483647 w 62"/>
                <a:gd name="T9" fmla="*/ 2147483647 h 50"/>
                <a:gd name="T10" fmla="*/ 2147483647 w 62"/>
                <a:gd name="T11" fmla="*/ 2147483647 h 50"/>
                <a:gd name="T12" fmla="*/ 2147483647 w 62"/>
                <a:gd name="T13" fmla="*/ 2147483647 h 50"/>
                <a:gd name="T14" fmla="*/ 2147483647 w 62"/>
                <a:gd name="T15" fmla="*/ 2147483647 h 50"/>
                <a:gd name="T16" fmla="*/ 0 w 62"/>
                <a:gd name="T17" fmla="*/ 2147483647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2"/>
                <a:gd name="T28" fmla="*/ 0 h 50"/>
                <a:gd name="T29" fmla="*/ 62 w 62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2" h="50">
                  <a:moveTo>
                    <a:pt x="61" y="0"/>
                  </a:moveTo>
                  <a:lnTo>
                    <a:pt x="62" y="15"/>
                  </a:lnTo>
                  <a:lnTo>
                    <a:pt x="59" y="30"/>
                  </a:lnTo>
                  <a:lnTo>
                    <a:pt x="54" y="40"/>
                  </a:lnTo>
                  <a:lnTo>
                    <a:pt x="47" y="48"/>
                  </a:lnTo>
                  <a:lnTo>
                    <a:pt x="35" y="50"/>
                  </a:lnTo>
                  <a:lnTo>
                    <a:pt x="23" y="46"/>
                  </a:lnTo>
                  <a:lnTo>
                    <a:pt x="10" y="39"/>
                  </a:lnTo>
                  <a:lnTo>
                    <a:pt x="0" y="26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700" name="Freeform 33"/>
            <p:cNvSpPr>
              <a:spLocks/>
            </p:cNvSpPr>
            <p:nvPr/>
          </p:nvSpPr>
          <p:spPr bwMode="auto">
            <a:xfrm rot="1525323">
              <a:off x="3699310" y="1601501"/>
              <a:ext cx="96838" cy="82550"/>
            </a:xfrm>
            <a:custGeom>
              <a:avLst/>
              <a:gdLst>
                <a:gd name="T0" fmla="*/ 0 w 61"/>
                <a:gd name="T1" fmla="*/ 2147483647 h 52"/>
                <a:gd name="T2" fmla="*/ 2147483647 w 61"/>
                <a:gd name="T3" fmla="*/ 2147483647 h 52"/>
                <a:gd name="T4" fmla="*/ 2147483647 w 61"/>
                <a:gd name="T5" fmla="*/ 2147483647 h 52"/>
                <a:gd name="T6" fmla="*/ 2147483647 w 61"/>
                <a:gd name="T7" fmla="*/ 2147483647 h 52"/>
                <a:gd name="T8" fmla="*/ 2147483647 w 61"/>
                <a:gd name="T9" fmla="*/ 2147483647 h 52"/>
                <a:gd name="T10" fmla="*/ 2147483647 w 61"/>
                <a:gd name="T11" fmla="*/ 2147483647 h 52"/>
                <a:gd name="T12" fmla="*/ 2147483647 w 61"/>
                <a:gd name="T13" fmla="*/ 2147483647 h 52"/>
                <a:gd name="T14" fmla="*/ 2147483647 w 61"/>
                <a:gd name="T15" fmla="*/ 2147483647 h 52"/>
                <a:gd name="T16" fmla="*/ 2147483647 w 61"/>
                <a:gd name="T17" fmla="*/ 0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1"/>
                <a:gd name="T28" fmla="*/ 0 h 52"/>
                <a:gd name="T29" fmla="*/ 61 w 61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1" h="52">
                  <a:moveTo>
                    <a:pt x="0" y="29"/>
                  </a:moveTo>
                  <a:lnTo>
                    <a:pt x="10" y="40"/>
                  </a:lnTo>
                  <a:lnTo>
                    <a:pt x="21" y="49"/>
                  </a:lnTo>
                  <a:lnTo>
                    <a:pt x="32" y="52"/>
                  </a:lnTo>
                  <a:lnTo>
                    <a:pt x="44" y="50"/>
                  </a:lnTo>
                  <a:lnTo>
                    <a:pt x="53" y="43"/>
                  </a:lnTo>
                  <a:lnTo>
                    <a:pt x="59" y="31"/>
                  </a:lnTo>
                  <a:lnTo>
                    <a:pt x="61" y="17"/>
                  </a:lnTo>
                  <a:lnTo>
                    <a:pt x="59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701" name="Freeform 34"/>
            <p:cNvSpPr>
              <a:spLocks/>
            </p:cNvSpPr>
            <p:nvPr/>
          </p:nvSpPr>
          <p:spPr bwMode="auto">
            <a:xfrm rot="1525323">
              <a:off x="3608359" y="1572917"/>
              <a:ext cx="100013" cy="79375"/>
            </a:xfrm>
            <a:custGeom>
              <a:avLst/>
              <a:gdLst>
                <a:gd name="T0" fmla="*/ 2147483647 w 63"/>
                <a:gd name="T1" fmla="*/ 2147483647 h 50"/>
                <a:gd name="T2" fmla="*/ 0 w 63"/>
                <a:gd name="T3" fmla="*/ 2147483647 h 50"/>
                <a:gd name="T4" fmla="*/ 2147483647 w 63"/>
                <a:gd name="T5" fmla="*/ 2147483647 h 50"/>
                <a:gd name="T6" fmla="*/ 2147483647 w 63"/>
                <a:gd name="T7" fmla="*/ 2147483647 h 50"/>
                <a:gd name="T8" fmla="*/ 2147483647 w 63"/>
                <a:gd name="T9" fmla="*/ 2147483647 h 50"/>
                <a:gd name="T10" fmla="*/ 2147483647 w 63"/>
                <a:gd name="T11" fmla="*/ 0 h 50"/>
                <a:gd name="T12" fmla="*/ 2147483647 w 63"/>
                <a:gd name="T13" fmla="*/ 2147483647 h 50"/>
                <a:gd name="T14" fmla="*/ 2147483647 w 63"/>
                <a:gd name="T15" fmla="*/ 2147483647 h 50"/>
                <a:gd name="T16" fmla="*/ 2147483647 w 63"/>
                <a:gd name="T17" fmla="*/ 2147483647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"/>
                <a:gd name="T28" fmla="*/ 0 h 50"/>
                <a:gd name="T29" fmla="*/ 63 w 63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" h="50">
                  <a:moveTo>
                    <a:pt x="2" y="50"/>
                  </a:moveTo>
                  <a:lnTo>
                    <a:pt x="0" y="35"/>
                  </a:lnTo>
                  <a:lnTo>
                    <a:pt x="2" y="21"/>
                  </a:lnTo>
                  <a:lnTo>
                    <a:pt x="7" y="10"/>
                  </a:lnTo>
                  <a:lnTo>
                    <a:pt x="16" y="3"/>
                  </a:lnTo>
                  <a:lnTo>
                    <a:pt x="28" y="0"/>
                  </a:lnTo>
                  <a:lnTo>
                    <a:pt x="39" y="4"/>
                  </a:lnTo>
                  <a:lnTo>
                    <a:pt x="52" y="12"/>
                  </a:lnTo>
                  <a:lnTo>
                    <a:pt x="63" y="2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702" name="Freeform 35"/>
            <p:cNvSpPr>
              <a:spLocks/>
            </p:cNvSpPr>
            <p:nvPr/>
          </p:nvSpPr>
          <p:spPr bwMode="auto">
            <a:xfrm rot="1525323">
              <a:off x="3489993" y="1606925"/>
              <a:ext cx="95250" cy="79375"/>
            </a:xfrm>
            <a:custGeom>
              <a:avLst/>
              <a:gdLst>
                <a:gd name="T0" fmla="*/ 0 w 60"/>
                <a:gd name="T1" fmla="*/ 2147483647 h 50"/>
                <a:gd name="T2" fmla="*/ 2147483647 w 60"/>
                <a:gd name="T3" fmla="*/ 2147483647 h 50"/>
                <a:gd name="T4" fmla="*/ 2147483647 w 60"/>
                <a:gd name="T5" fmla="*/ 2147483647 h 50"/>
                <a:gd name="T6" fmla="*/ 2147483647 w 60"/>
                <a:gd name="T7" fmla="*/ 2147483647 h 50"/>
                <a:gd name="T8" fmla="*/ 2147483647 w 60"/>
                <a:gd name="T9" fmla="*/ 2147483647 h 50"/>
                <a:gd name="T10" fmla="*/ 2147483647 w 60"/>
                <a:gd name="T11" fmla="*/ 2147483647 h 50"/>
                <a:gd name="T12" fmla="*/ 2147483647 w 60"/>
                <a:gd name="T13" fmla="*/ 2147483647 h 50"/>
                <a:gd name="T14" fmla="*/ 2147483647 w 60"/>
                <a:gd name="T15" fmla="*/ 2147483647 h 50"/>
                <a:gd name="T16" fmla="*/ 2147483647 w 60"/>
                <a:gd name="T17" fmla="*/ 0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50"/>
                <a:gd name="T29" fmla="*/ 60 w 60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50">
                  <a:moveTo>
                    <a:pt x="0" y="27"/>
                  </a:moveTo>
                  <a:lnTo>
                    <a:pt x="10" y="38"/>
                  </a:lnTo>
                  <a:lnTo>
                    <a:pt x="22" y="46"/>
                  </a:lnTo>
                  <a:lnTo>
                    <a:pt x="32" y="50"/>
                  </a:lnTo>
                  <a:lnTo>
                    <a:pt x="43" y="47"/>
                  </a:lnTo>
                  <a:lnTo>
                    <a:pt x="52" y="39"/>
                  </a:lnTo>
                  <a:lnTo>
                    <a:pt x="59" y="29"/>
                  </a:lnTo>
                  <a:lnTo>
                    <a:pt x="60" y="15"/>
                  </a:lnTo>
                  <a:lnTo>
                    <a:pt x="59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703" name="Freeform 36"/>
            <p:cNvSpPr>
              <a:spLocks/>
            </p:cNvSpPr>
            <p:nvPr/>
          </p:nvSpPr>
          <p:spPr bwMode="auto">
            <a:xfrm rot="1525323">
              <a:off x="3398554" y="1573468"/>
              <a:ext cx="100013" cy="80963"/>
            </a:xfrm>
            <a:custGeom>
              <a:avLst/>
              <a:gdLst>
                <a:gd name="T0" fmla="*/ 2147483647 w 63"/>
                <a:gd name="T1" fmla="*/ 2147483647 h 51"/>
                <a:gd name="T2" fmla="*/ 0 w 63"/>
                <a:gd name="T3" fmla="*/ 2147483647 h 51"/>
                <a:gd name="T4" fmla="*/ 2147483647 w 63"/>
                <a:gd name="T5" fmla="*/ 2147483647 h 51"/>
                <a:gd name="T6" fmla="*/ 2147483647 w 63"/>
                <a:gd name="T7" fmla="*/ 2147483647 h 51"/>
                <a:gd name="T8" fmla="*/ 2147483647 w 63"/>
                <a:gd name="T9" fmla="*/ 2147483647 h 51"/>
                <a:gd name="T10" fmla="*/ 2147483647 w 63"/>
                <a:gd name="T11" fmla="*/ 0 h 51"/>
                <a:gd name="T12" fmla="*/ 2147483647 w 63"/>
                <a:gd name="T13" fmla="*/ 2147483647 h 51"/>
                <a:gd name="T14" fmla="*/ 2147483647 w 63"/>
                <a:gd name="T15" fmla="*/ 2147483647 h 51"/>
                <a:gd name="T16" fmla="*/ 2147483647 w 63"/>
                <a:gd name="T17" fmla="*/ 2147483647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"/>
                <a:gd name="T28" fmla="*/ 0 h 51"/>
                <a:gd name="T29" fmla="*/ 63 w 63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" h="51">
                  <a:moveTo>
                    <a:pt x="3" y="51"/>
                  </a:moveTo>
                  <a:lnTo>
                    <a:pt x="0" y="36"/>
                  </a:lnTo>
                  <a:lnTo>
                    <a:pt x="3" y="20"/>
                  </a:lnTo>
                  <a:lnTo>
                    <a:pt x="8" y="10"/>
                  </a:lnTo>
                  <a:lnTo>
                    <a:pt x="17" y="2"/>
                  </a:lnTo>
                  <a:lnTo>
                    <a:pt x="28" y="0"/>
                  </a:lnTo>
                  <a:lnTo>
                    <a:pt x="40" y="4"/>
                  </a:lnTo>
                  <a:lnTo>
                    <a:pt x="53" y="13"/>
                  </a:lnTo>
                  <a:lnTo>
                    <a:pt x="63" y="25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704" name="Freeform 37"/>
            <p:cNvSpPr>
              <a:spLocks/>
            </p:cNvSpPr>
            <p:nvPr/>
          </p:nvSpPr>
          <p:spPr bwMode="auto">
            <a:xfrm rot="1525323">
              <a:off x="3904082" y="1610568"/>
              <a:ext cx="95250" cy="82550"/>
            </a:xfrm>
            <a:custGeom>
              <a:avLst/>
              <a:gdLst>
                <a:gd name="T0" fmla="*/ 0 w 60"/>
                <a:gd name="T1" fmla="*/ 2147483647 h 52"/>
                <a:gd name="T2" fmla="*/ 2147483647 w 60"/>
                <a:gd name="T3" fmla="*/ 2147483647 h 52"/>
                <a:gd name="T4" fmla="*/ 2147483647 w 60"/>
                <a:gd name="T5" fmla="*/ 2147483647 h 52"/>
                <a:gd name="T6" fmla="*/ 2147483647 w 60"/>
                <a:gd name="T7" fmla="*/ 2147483647 h 52"/>
                <a:gd name="T8" fmla="*/ 2147483647 w 60"/>
                <a:gd name="T9" fmla="*/ 2147483647 h 52"/>
                <a:gd name="T10" fmla="*/ 2147483647 w 60"/>
                <a:gd name="T11" fmla="*/ 2147483647 h 52"/>
                <a:gd name="T12" fmla="*/ 2147483647 w 60"/>
                <a:gd name="T13" fmla="*/ 2147483647 h 52"/>
                <a:gd name="T14" fmla="*/ 2147483647 w 60"/>
                <a:gd name="T15" fmla="*/ 2147483647 h 52"/>
                <a:gd name="T16" fmla="*/ 2147483647 w 60"/>
                <a:gd name="T17" fmla="*/ 0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52"/>
                <a:gd name="T29" fmla="*/ 60 w 60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52">
                  <a:moveTo>
                    <a:pt x="0" y="28"/>
                  </a:moveTo>
                  <a:lnTo>
                    <a:pt x="10" y="40"/>
                  </a:lnTo>
                  <a:lnTo>
                    <a:pt x="20" y="48"/>
                  </a:lnTo>
                  <a:lnTo>
                    <a:pt x="32" y="52"/>
                  </a:lnTo>
                  <a:lnTo>
                    <a:pt x="43" y="50"/>
                  </a:lnTo>
                  <a:lnTo>
                    <a:pt x="52" y="43"/>
                  </a:lnTo>
                  <a:lnTo>
                    <a:pt x="59" y="31"/>
                  </a:lnTo>
                  <a:lnTo>
                    <a:pt x="60" y="17"/>
                  </a:lnTo>
                  <a:lnTo>
                    <a:pt x="59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705" name="Freeform 38"/>
            <p:cNvSpPr>
              <a:spLocks/>
            </p:cNvSpPr>
            <p:nvPr/>
          </p:nvSpPr>
          <p:spPr bwMode="auto">
            <a:xfrm rot="1525323">
              <a:off x="3812642" y="1578699"/>
              <a:ext cx="100013" cy="80963"/>
            </a:xfrm>
            <a:custGeom>
              <a:avLst/>
              <a:gdLst>
                <a:gd name="T0" fmla="*/ 2147483647 w 63"/>
                <a:gd name="T1" fmla="*/ 2147483647 h 51"/>
                <a:gd name="T2" fmla="*/ 0 w 63"/>
                <a:gd name="T3" fmla="*/ 2147483647 h 51"/>
                <a:gd name="T4" fmla="*/ 2147483647 w 63"/>
                <a:gd name="T5" fmla="*/ 2147483647 h 51"/>
                <a:gd name="T6" fmla="*/ 2147483647 w 63"/>
                <a:gd name="T7" fmla="*/ 2147483647 h 51"/>
                <a:gd name="T8" fmla="*/ 2147483647 w 63"/>
                <a:gd name="T9" fmla="*/ 2147483647 h 51"/>
                <a:gd name="T10" fmla="*/ 2147483647 w 63"/>
                <a:gd name="T11" fmla="*/ 0 h 51"/>
                <a:gd name="T12" fmla="*/ 2147483647 w 63"/>
                <a:gd name="T13" fmla="*/ 2147483647 h 51"/>
                <a:gd name="T14" fmla="*/ 2147483647 w 63"/>
                <a:gd name="T15" fmla="*/ 2147483647 h 51"/>
                <a:gd name="T16" fmla="*/ 2147483647 w 63"/>
                <a:gd name="T17" fmla="*/ 2147483647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"/>
                <a:gd name="T28" fmla="*/ 0 h 51"/>
                <a:gd name="T29" fmla="*/ 63 w 63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" h="51">
                  <a:moveTo>
                    <a:pt x="3" y="51"/>
                  </a:moveTo>
                  <a:lnTo>
                    <a:pt x="0" y="35"/>
                  </a:lnTo>
                  <a:lnTo>
                    <a:pt x="3" y="21"/>
                  </a:lnTo>
                  <a:lnTo>
                    <a:pt x="8" y="9"/>
                  </a:lnTo>
                  <a:lnTo>
                    <a:pt x="17" y="3"/>
                  </a:lnTo>
                  <a:lnTo>
                    <a:pt x="28" y="0"/>
                  </a:lnTo>
                  <a:lnTo>
                    <a:pt x="40" y="4"/>
                  </a:lnTo>
                  <a:lnTo>
                    <a:pt x="53" y="12"/>
                  </a:lnTo>
                  <a:lnTo>
                    <a:pt x="63" y="25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35" name="Straight Connector 34"/>
          <p:cNvCxnSpPr/>
          <p:nvPr/>
        </p:nvCxnSpPr>
        <p:spPr>
          <a:xfrm rot="5400000">
            <a:off x="2115343" y="4114007"/>
            <a:ext cx="233363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7556" name="Freeform 24"/>
          <p:cNvSpPr>
            <a:spLocks/>
          </p:cNvSpPr>
          <p:nvPr/>
        </p:nvSpPr>
        <p:spPr bwMode="auto">
          <a:xfrm rot="17864108" flipV="1">
            <a:off x="2197894" y="4064794"/>
            <a:ext cx="60325" cy="80963"/>
          </a:xfrm>
          <a:custGeom>
            <a:avLst/>
            <a:gdLst>
              <a:gd name="T0" fmla="*/ 1076672052 w 9638"/>
              <a:gd name="T1" fmla="*/ 2147483647 h 10000"/>
              <a:gd name="T2" fmla="*/ 0 w 9638"/>
              <a:gd name="T3" fmla="*/ 2147483647 h 10000"/>
              <a:gd name="T4" fmla="*/ 2147483647 w 9638"/>
              <a:gd name="T5" fmla="*/ 0 h 10000"/>
              <a:gd name="T6" fmla="*/ 0 60000 65536"/>
              <a:gd name="T7" fmla="*/ 0 60000 65536"/>
              <a:gd name="T8" fmla="*/ 0 60000 65536"/>
              <a:gd name="T9" fmla="*/ 0 w 9638"/>
              <a:gd name="T10" fmla="*/ 0 h 10000"/>
              <a:gd name="T11" fmla="*/ 9638 w 9638"/>
              <a:gd name="T12" fmla="*/ 10000 h 100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38" h="10000">
                <a:moveTo>
                  <a:pt x="2852" y="10000"/>
                </a:moveTo>
                <a:lnTo>
                  <a:pt x="0" y="2274"/>
                </a:lnTo>
                <a:lnTo>
                  <a:pt x="9638" y="0"/>
                </a:ln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77557" name="Group 173"/>
          <p:cNvGrpSpPr>
            <a:grpSpLocks/>
          </p:cNvGrpSpPr>
          <p:nvPr/>
        </p:nvGrpSpPr>
        <p:grpSpPr bwMode="auto">
          <a:xfrm rot="12450212" flipV="1">
            <a:off x="1968500" y="4076700"/>
            <a:ext cx="80963" cy="479425"/>
            <a:chOff x="4316219" y="940926"/>
            <a:chExt cx="114300" cy="679869"/>
          </a:xfrm>
        </p:grpSpPr>
        <p:cxnSp>
          <p:nvCxnSpPr>
            <p:cNvPr id="38" name="Straight Connector 37"/>
            <p:cNvCxnSpPr/>
            <p:nvPr/>
          </p:nvCxnSpPr>
          <p:spPr>
            <a:xfrm rot="2700000">
              <a:off x="4047472" y="1280588"/>
              <a:ext cx="67986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7695" name="Freeform 24"/>
            <p:cNvSpPr>
              <a:spLocks/>
            </p:cNvSpPr>
            <p:nvPr/>
          </p:nvSpPr>
          <p:spPr bwMode="auto">
            <a:xfrm rot="15164108" flipV="1">
              <a:off x="4328919" y="1216599"/>
              <a:ext cx="88900" cy="114300"/>
            </a:xfrm>
            <a:custGeom>
              <a:avLst/>
              <a:gdLst>
                <a:gd name="T0" fmla="*/ 2147483647 w 56"/>
                <a:gd name="T1" fmla="*/ 2147483647 h 72"/>
                <a:gd name="T2" fmla="*/ 0 w 56"/>
                <a:gd name="T3" fmla="*/ 2147483647 h 72"/>
                <a:gd name="T4" fmla="*/ 2147483647 w 56"/>
                <a:gd name="T5" fmla="*/ 0 h 72"/>
                <a:gd name="T6" fmla="*/ 0 60000 65536"/>
                <a:gd name="T7" fmla="*/ 0 60000 65536"/>
                <a:gd name="T8" fmla="*/ 0 60000 65536"/>
                <a:gd name="T9" fmla="*/ 0 w 56"/>
                <a:gd name="T10" fmla="*/ 0 h 72"/>
                <a:gd name="T11" fmla="*/ 56 w 56"/>
                <a:gd name="T12" fmla="*/ 72 h 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72">
                  <a:moveTo>
                    <a:pt x="18" y="72"/>
                  </a:moveTo>
                  <a:lnTo>
                    <a:pt x="0" y="17"/>
                  </a:lnTo>
                  <a:lnTo>
                    <a:pt x="56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7558" name="Freeform 29"/>
          <p:cNvSpPr>
            <a:spLocks/>
          </p:cNvSpPr>
          <p:nvPr/>
        </p:nvSpPr>
        <p:spPr bwMode="auto">
          <a:xfrm>
            <a:off x="2192338" y="3951288"/>
            <a:ext cx="73025" cy="74612"/>
          </a:xfrm>
          <a:custGeom>
            <a:avLst/>
            <a:gdLst>
              <a:gd name="T0" fmla="*/ 2147483647 w 72"/>
              <a:gd name="T1" fmla="*/ 2147483647 h 73"/>
              <a:gd name="T2" fmla="*/ 2147483647 w 72"/>
              <a:gd name="T3" fmla="*/ 2147483647 h 73"/>
              <a:gd name="T4" fmla="*/ 2147483647 w 72"/>
              <a:gd name="T5" fmla="*/ 2147483647 h 73"/>
              <a:gd name="T6" fmla="*/ 2147483647 w 72"/>
              <a:gd name="T7" fmla="*/ 2147483647 h 73"/>
              <a:gd name="T8" fmla="*/ 2147483647 w 72"/>
              <a:gd name="T9" fmla="*/ 2147483647 h 73"/>
              <a:gd name="T10" fmla="*/ 2147483647 w 72"/>
              <a:gd name="T11" fmla="*/ 2147483647 h 73"/>
              <a:gd name="T12" fmla="*/ 2147483647 w 72"/>
              <a:gd name="T13" fmla="*/ 2147483647 h 73"/>
              <a:gd name="T14" fmla="*/ 2147483647 w 72"/>
              <a:gd name="T15" fmla="*/ 2147483647 h 73"/>
              <a:gd name="T16" fmla="*/ 0 w 72"/>
              <a:gd name="T17" fmla="*/ 2147483647 h 73"/>
              <a:gd name="T18" fmla="*/ 0 w 72"/>
              <a:gd name="T19" fmla="*/ 2147483647 h 73"/>
              <a:gd name="T20" fmla="*/ 2147483647 w 72"/>
              <a:gd name="T21" fmla="*/ 2147483647 h 73"/>
              <a:gd name="T22" fmla="*/ 2147483647 w 72"/>
              <a:gd name="T23" fmla="*/ 2147483647 h 73"/>
              <a:gd name="T24" fmla="*/ 2147483647 w 72"/>
              <a:gd name="T25" fmla="*/ 2147483647 h 73"/>
              <a:gd name="T26" fmla="*/ 2147483647 w 72"/>
              <a:gd name="T27" fmla="*/ 0 h 73"/>
              <a:gd name="T28" fmla="*/ 2147483647 w 72"/>
              <a:gd name="T29" fmla="*/ 2147483647 h 73"/>
              <a:gd name="T30" fmla="*/ 2147483647 w 72"/>
              <a:gd name="T31" fmla="*/ 2147483647 h 73"/>
              <a:gd name="T32" fmla="*/ 2147483647 w 72"/>
              <a:gd name="T33" fmla="*/ 2147483647 h 7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2"/>
              <a:gd name="T52" fmla="*/ 0 h 73"/>
              <a:gd name="T53" fmla="*/ 72 w 72"/>
              <a:gd name="T54" fmla="*/ 73 h 7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2" h="73">
                <a:moveTo>
                  <a:pt x="71" y="29"/>
                </a:moveTo>
                <a:lnTo>
                  <a:pt x="72" y="43"/>
                </a:lnTo>
                <a:lnTo>
                  <a:pt x="67" y="56"/>
                </a:lnTo>
                <a:lnTo>
                  <a:pt x="57" y="66"/>
                </a:lnTo>
                <a:lnTo>
                  <a:pt x="44" y="73"/>
                </a:lnTo>
                <a:lnTo>
                  <a:pt x="30" y="73"/>
                </a:lnTo>
                <a:lnTo>
                  <a:pt x="17" y="67"/>
                </a:lnTo>
                <a:lnTo>
                  <a:pt x="6" y="58"/>
                </a:lnTo>
                <a:lnTo>
                  <a:pt x="0" y="46"/>
                </a:lnTo>
                <a:lnTo>
                  <a:pt x="0" y="31"/>
                </a:lnTo>
                <a:lnTo>
                  <a:pt x="5" y="18"/>
                </a:lnTo>
                <a:lnTo>
                  <a:pt x="14" y="8"/>
                </a:lnTo>
                <a:lnTo>
                  <a:pt x="27" y="2"/>
                </a:lnTo>
                <a:lnTo>
                  <a:pt x="41" y="0"/>
                </a:lnTo>
                <a:lnTo>
                  <a:pt x="54" y="6"/>
                </a:lnTo>
                <a:lnTo>
                  <a:pt x="64" y="16"/>
                </a:lnTo>
                <a:lnTo>
                  <a:pt x="71" y="29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 rot="1246260">
            <a:off x="3094038" y="3895725"/>
            <a:ext cx="481012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7560" name="Freeform 24"/>
          <p:cNvSpPr>
            <a:spLocks/>
          </p:cNvSpPr>
          <p:nvPr/>
        </p:nvSpPr>
        <p:spPr bwMode="auto">
          <a:xfrm rot="13710368" flipV="1">
            <a:off x="3290094" y="3855244"/>
            <a:ext cx="63500" cy="80962"/>
          </a:xfrm>
          <a:custGeom>
            <a:avLst/>
            <a:gdLst>
              <a:gd name="T0" fmla="*/ 2147483647 w 56"/>
              <a:gd name="T1" fmla="*/ 2147483647 h 72"/>
              <a:gd name="T2" fmla="*/ 0 w 56"/>
              <a:gd name="T3" fmla="*/ 2147483647 h 72"/>
              <a:gd name="T4" fmla="*/ 2147483647 w 56"/>
              <a:gd name="T5" fmla="*/ 0 h 72"/>
              <a:gd name="T6" fmla="*/ 0 60000 65536"/>
              <a:gd name="T7" fmla="*/ 0 60000 65536"/>
              <a:gd name="T8" fmla="*/ 0 60000 65536"/>
              <a:gd name="T9" fmla="*/ 0 w 56"/>
              <a:gd name="T10" fmla="*/ 0 h 72"/>
              <a:gd name="T11" fmla="*/ 56 w 56"/>
              <a:gd name="T12" fmla="*/ 72 h 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72">
                <a:moveTo>
                  <a:pt x="18" y="72"/>
                </a:moveTo>
                <a:lnTo>
                  <a:pt x="0" y="17"/>
                </a:lnTo>
                <a:lnTo>
                  <a:pt x="56" y="0"/>
                </a:ln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77561" name="Group 187"/>
          <p:cNvGrpSpPr>
            <a:grpSpLocks/>
          </p:cNvGrpSpPr>
          <p:nvPr/>
        </p:nvGrpSpPr>
        <p:grpSpPr bwMode="auto">
          <a:xfrm rot="-1113289">
            <a:off x="3556000" y="3875088"/>
            <a:ext cx="487363" cy="58737"/>
            <a:chOff x="2982986" y="1572917"/>
            <a:chExt cx="1016346" cy="120201"/>
          </a:xfrm>
        </p:grpSpPr>
        <p:sp>
          <p:nvSpPr>
            <p:cNvPr id="277684" name="Freeform 28"/>
            <p:cNvSpPr>
              <a:spLocks/>
            </p:cNvSpPr>
            <p:nvPr/>
          </p:nvSpPr>
          <p:spPr bwMode="auto">
            <a:xfrm rot="1525323">
              <a:off x="2982986" y="1573897"/>
              <a:ext cx="96838" cy="82550"/>
            </a:xfrm>
            <a:custGeom>
              <a:avLst/>
              <a:gdLst>
                <a:gd name="T0" fmla="*/ 2147483647 w 61"/>
                <a:gd name="T1" fmla="*/ 2147483647 h 52"/>
                <a:gd name="T2" fmla="*/ 2147483647 w 61"/>
                <a:gd name="T3" fmla="*/ 2147483647 h 52"/>
                <a:gd name="T4" fmla="*/ 2147483647 w 61"/>
                <a:gd name="T5" fmla="*/ 2147483647 h 52"/>
                <a:gd name="T6" fmla="*/ 2147483647 w 61"/>
                <a:gd name="T7" fmla="*/ 0 h 52"/>
                <a:gd name="T8" fmla="*/ 2147483647 w 61"/>
                <a:gd name="T9" fmla="*/ 2147483647 h 52"/>
                <a:gd name="T10" fmla="*/ 2147483647 w 61"/>
                <a:gd name="T11" fmla="*/ 2147483647 h 52"/>
                <a:gd name="T12" fmla="*/ 2147483647 w 61"/>
                <a:gd name="T13" fmla="*/ 2147483647 h 52"/>
                <a:gd name="T14" fmla="*/ 0 w 61"/>
                <a:gd name="T15" fmla="*/ 2147483647 h 52"/>
                <a:gd name="T16" fmla="*/ 2147483647 w 61"/>
                <a:gd name="T17" fmla="*/ 2147483647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1"/>
                <a:gd name="T28" fmla="*/ 0 h 52"/>
                <a:gd name="T29" fmla="*/ 61 w 61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1" h="52">
                  <a:moveTo>
                    <a:pt x="61" y="23"/>
                  </a:moveTo>
                  <a:lnTo>
                    <a:pt x="51" y="12"/>
                  </a:lnTo>
                  <a:lnTo>
                    <a:pt x="40" y="4"/>
                  </a:lnTo>
                  <a:lnTo>
                    <a:pt x="29" y="0"/>
                  </a:lnTo>
                  <a:lnTo>
                    <a:pt x="17" y="1"/>
                  </a:lnTo>
                  <a:lnTo>
                    <a:pt x="8" y="9"/>
                  </a:lnTo>
                  <a:lnTo>
                    <a:pt x="2" y="21"/>
                  </a:lnTo>
                  <a:lnTo>
                    <a:pt x="0" y="35"/>
                  </a:lnTo>
                  <a:lnTo>
                    <a:pt x="3" y="5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685" name="Freeform 30"/>
            <p:cNvSpPr>
              <a:spLocks/>
            </p:cNvSpPr>
            <p:nvPr/>
          </p:nvSpPr>
          <p:spPr bwMode="auto">
            <a:xfrm rot="1525323">
              <a:off x="3073707" y="1606678"/>
              <a:ext cx="98425" cy="79375"/>
            </a:xfrm>
            <a:custGeom>
              <a:avLst/>
              <a:gdLst>
                <a:gd name="T0" fmla="*/ 2147483647 w 62"/>
                <a:gd name="T1" fmla="*/ 0 h 50"/>
                <a:gd name="T2" fmla="*/ 2147483647 w 62"/>
                <a:gd name="T3" fmla="*/ 2147483647 h 50"/>
                <a:gd name="T4" fmla="*/ 2147483647 w 62"/>
                <a:gd name="T5" fmla="*/ 2147483647 h 50"/>
                <a:gd name="T6" fmla="*/ 2147483647 w 62"/>
                <a:gd name="T7" fmla="*/ 2147483647 h 50"/>
                <a:gd name="T8" fmla="*/ 2147483647 w 62"/>
                <a:gd name="T9" fmla="*/ 2147483647 h 50"/>
                <a:gd name="T10" fmla="*/ 2147483647 w 62"/>
                <a:gd name="T11" fmla="*/ 2147483647 h 50"/>
                <a:gd name="T12" fmla="*/ 2147483647 w 62"/>
                <a:gd name="T13" fmla="*/ 2147483647 h 50"/>
                <a:gd name="T14" fmla="*/ 2147483647 w 62"/>
                <a:gd name="T15" fmla="*/ 2147483647 h 50"/>
                <a:gd name="T16" fmla="*/ 0 w 62"/>
                <a:gd name="T17" fmla="*/ 2147483647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2"/>
                <a:gd name="T28" fmla="*/ 0 h 50"/>
                <a:gd name="T29" fmla="*/ 62 w 62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2" h="50">
                  <a:moveTo>
                    <a:pt x="60" y="0"/>
                  </a:moveTo>
                  <a:lnTo>
                    <a:pt x="62" y="15"/>
                  </a:lnTo>
                  <a:lnTo>
                    <a:pt x="59" y="29"/>
                  </a:lnTo>
                  <a:lnTo>
                    <a:pt x="54" y="39"/>
                  </a:lnTo>
                  <a:lnTo>
                    <a:pt x="46" y="47"/>
                  </a:lnTo>
                  <a:lnTo>
                    <a:pt x="34" y="50"/>
                  </a:lnTo>
                  <a:lnTo>
                    <a:pt x="23" y="46"/>
                  </a:lnTo>
                  <a:lnTo>
                    <a:pt x="10" y="38"/>
                  </a:lnTo>
                  <a:lnTo>
                    <a:pt x="0" y="25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686" name="Freeform 31"/>
            <p:cNvSpPr>
              <a:spLocks/>
            </p:cNvSpPr>
            <p:nvPr/>
          </p:nvSpPr>
          <p:spPr bwMode="auto">
            <a:xfrm rot="1525323">
              <a:off x="3192868" y="1573004"/>
              <a:ext cx="95250" cy="80963"/>
            </a:xfrm>
            <a:custGeom>
              <a:avLst/>
              <a:gdLst>
                <a:gd name="T0" fmla="*/ 2147483647 w 60"/>
                <a:gd name="T1" fmla="*/ 2147483647 h 51"/>
                <a:gd name="T2" fmla="*/ 2147483647 w 60"/>
                <a:gd name="T3" fmla="*/ 2147483647 h 51"/>
                <a:gd name="T4" fmla="*/ 2147483647 w 60"/>
                <a:gd name="T5" fmla="*/ 2147483647 h 51"/>
                <a:gd name="T6" fmla="*/ 2147483647 w 60"/>
                <a:gd name="T7" fmla="*/ 0 h 51"/>
                <a:gd name="T8" fmla="*/ 2147483647 w 60"/>
                <a:gd name="T9" fmla="*/ 2147483647 h 51"/>
                <a:gd name="T10" fmla="*/ 2147483647 w 60"/>
                <a:gd name="T11" fmla="*/ 2147483647 h 51"/>
                <a:gd name="T12" fmla="*/ 2147483647 w 60"/>
                <a:gd name="T13" fmla="*/ 2147483647 h 51"/>
                <a:gd name="T14" fmla="*/ 0 w 60"/>
                <a:gd name="T15" fmla="*/ 2147483647 h 51"/>
                <a:gd name="T16" fmla="*/ 2147483647 w 60"/>
                <a:gd name="T17" fmla="*/ 2147483647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51"/>
                <a:gd name="T29" fmla="*/ 60 w 60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51">
                  <a:moveTo>
                    <a:pt x="60" y="22"/>
                  </a:moveTo>
                  <a:lnTo>
                    <a:pt x="50" y="11"/>
                  </a:lnTo>
                  <a:lnTo>
                    <a:pt x="40" y="3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1" y="20"/>
                  </a:lnTo>
                  <a:lnTo>
                    <a:pt x="0" y="35"/>
                  </a:lnTo>
                  <a:lnTo>
                    <a:pt x="1" y="51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687" name="Freeform 32"/>
            <p:cNvSpPr>
              <a:spLocks/>
            </p:cNvSpPr>
            <p:nvPr/>
          </p:nvSpPr>
          <p:spPr bwMode="auto">
            <a:xfrm rot="1525323">
              <a:off x="3281738" y="1605367"/>
              <a:ext cx="98425" cy="79375"/>
            </a:xfrm>
            <a:custGeom>
              <a:avLst/>
              <a:gdLst>
                <a:gd name="T0" fmla="*/ 2147483647 w 62"/>
                <a:gd name="T1" fmla="*/ 0 h 50"/>
                <a:gd name="T2" fmla="*/ 2147483647 w 62"/>
                <a:gd name="T3" fmla="*/ 2147483647 h 50"/>
                <a:gd name="T4" fmla="*/ 2147483647 w 62"/>
                <a:gd name="T5" fmla="*/ 2147483647 h 50"/>
                <a:gd name="T6" fmla="*/ 2147483647 w 62"/>
                <a:gd name="T7" fmla="*/ 2147483647 h 50"/>
                <a:gd name="T8" fmla="*/ 2147483647 w 62"/>
                <a:gd name="T9" fmla="*/ 2147483647 h 50"/>
                <a:gd name="T10" fmla="*/ 2147483647 w 62"/>
                <a:gd name="T11" fmla="*/ 2147483647 h 50"/>
                <a:gd name="T12" fmla="*/ 2147483647 w 62"/>
                <a:gd name="T13" fmla="*/ 2147483647 h 50"/>
                <a:gd name="T14" fmla="*/ 2147483647 w 62"/>
                <a:gd name="T15" fmla="*/ 2147483647 h 50"/>
                <a:gd name="T16" fmla="*/ 0 w 62"/>
                <a:gd name="T17" fmla="*/ 2147483647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2"/>
                <a:gd name="T28" fmla="*/ 0 h 50"/>
                <a:gd name="T29" fmla="*/ 62 w 62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2" h="50">
                  <a:moveTo>
                    <a:pt x="61" y="0"/>
                  </a:moveTo>
                  <a:lnTo>
                    <a:pt x="62" y="15"/>
                  </a:lnTo>
                  <a:lnTo>
                    <a:pt x="59" y="30"/>
                  </a:lnTo>
                  <a:lnTo>
                    <a:pt x="54" y="40"/>
                  </a:lnTo>
                  <a:lnTo>
                    <a:pt x="47" y="48"/>
                  </a:lnTo>
                  <a:lnTo>
                    <a:pt x="35" y="50"/>
                  </a:lnTo>
                  <a:lnTo>
                    <a:pt x="23" y="46"/>
                  </a:lnTo>
                  <a:lnTo>
                    <a:pt x="10" y="39"/>
                  </a:lnTo>
                  <a:lnTo>
                    <a:pt x="0" y="26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688" name="Freeform 33"/>
            <p:cNvSpPr>
              <a:spLocks/>
            </p:cNvSpPr>
            <p:nvPr/>
          </p:nvSpPr>
          <p:spPr bwMode="auto">
            <a:xfrm rot="1525323">
              <a:off x="3699310" y="1601501"/>
              <a:ext cx="96838" cy="82550"/>
            </a:xfrm>
            <a:custGeom>
              <a:avLst/>
              <a:gdLst>
                <a:gd name="T0" fmla="*/ 0 w 61"/>
                <a:gd name="T1" fmla="*/ 2147483647 h 52"/>
                <a:gd name="T2" fmla="*/ 2147483647 w 61"/>
                <a:gd name="T3" fmla="*/ 2147483647 h 52"/>
                <a:gd name="T4" fmla="*/ 2147483647 w 61"/>
                <a:gd name="T5" fmla="*/ 2147483647 h 52"/>
                <a:gd name="T6" fmla="*/ 2147483647 w 61"/>
                <a:gd name="T7" fmla="*/ 2147483647 h 52"/>
                <a:gd name="T8" fmla="*/ 2147483647 w 61"/>
                <a:gd name="T9" fmla="*/ 2147483647 h 52"/>
                <a:gd name="T10" fmla="*/ 2147483647 w 61"/>
                <a:gd name="T11" fmla="*/ 2147483647 h 52"/>
                <a:gd name="T12" fmla="*/ 2147483647 w 61"/>
                <a:gd name="T13" fmla="*/ 2147483647 h 52"/>
                <a:gd name="T14" fmla="*/ 2147483647 w 61"/>
                <a:gd name="T15" fmla="*/ 2147483647 h 52"/>
                <a:gd name="T16" fmla="*/ 2147483647 w 61"/>
                <a:gd name="T17" fmla="*/ 0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1"/>
                <a:gd name="T28" fmla="*/ 0 h 52"/>
                <a:gd name="T29" fmla="*/ 61 w 61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1" h="52">
                  <a:moveTo>
                    <a:pt x="0" y="29"/>
                  </a:moveTo>
                  <a:lnTo>
                    <a:pt x="10" y="40"/>
                  </a:lnTo>
                  <a:lnTo>
                    <a:pt x="21" y="49"/>
                  </a:lnTo>
                  <a:lnTo>
                    <a:pt x="32" y="52"/>
                  </a:lnTo>
                  <a:lnTo>
                    <a:pt x="44" y="50"/>
                  </a:lnTo>
                  <a:lnTo>
                    <a:pt x="53" y="43"/>
                  </a:lnTo>
                  <a:lnTo>
                    <a:pt x="59" y="31"/>
                  </a:lnTo>
                  <a:lnTo>
                    <a:pt x="61" y="17"/>
                  </a:lnTo>
                  <a:lnTo>
                    <a:pt x="59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689" name="Freeform 34"/>
            <p:cNvSpPr>
              <a:spLocks/>
            </p:cNvSpPr>
            <p:nvPr/>
          </p:nvSpPr>
          <p:spPr bwMode="auto">
            <a:xfrm rot="1525323">
              <a:off x="3608359" y="1572917"/>
              <a:ext cx="100013" cy="79375"/>
            </a:xfrm>
            <a:custGeom>
              <a:avLst/>
              <a:gdLst>
                <a:gd name="T0" fmla="*/ 2147483647 w 63"/>
                <a:gd name="T1" fmla="*/ 2147483647 h 50"/>
                <a:gd name="T2" fmla="*/ 0 w 63"/>
                <a:gd name="T3" fmla="*/ 2147483647 h 50"/>
                <a:gd name="T4" fmla="*/ 2147483647 w 63"/>
                <a:gd name="T5" fmla="*/ 2147483647 h 50"/>
                <a:gd name="T6" fmla="*/ 2147483647 w 63"/>
                <a:gd name="T7" fmla="*/ 2147483647 h 50"/>
                <a:gd name="T8" fmla="*/ 2147483647 w 63"/>
                <a:gd name="T9" fmla="*/ 2147483647 h 50"/>
                <a:gd name="T10" fmla="*/ 2147483647 w 63"/>
                <a:gd name="T11" fmla="*/ 0 h 50"/>
                <a:gd name="T12" fmla="*/ 2147483647 w 63"/>
                <a:gd name="T13" fmla="*/ 2147483647 h 50"/>
                <a:gd name="T14" fmla="*/ 2147483647 w 63"/>
                <a:gd name="T15" fmla="*/ 2147483647 h 50"/>
                <a:gd name="T16" fmla="*/ 2147483647 w 63"/>
                <a:gd name="T17" fmla="*/ 2147483647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"/>
                <a:gd name="T28" fmla="*/ 0 h 50"/>
                <a:gd name="T29" fmla="*/ 63 w 63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" h="50">
                  <a:moveTo>
                    <a:pt x="2" y="50"/>
                  </a:moveTo>
                  <a:lnTo>
                    <a:pt x="0" y="35"/>
                  </a:lnTo>
                  <a:lnTo>
                    <a:pt x="2" y="21"/>
                  </a:lnTo>
                  <a:lnTo>
                    <a:pt x="7" y="10"/>
                  </a:lnTo>
                  <a:lnTo>
                    <a:pt x="16" y="3"/>
                  </a:lnTo>
                  <a:lnTo>
                    <a:pt x="28" y="0"/>
                  </a:lnTo>
                  <a:lnTo>
                    <a:pt x="39" y="4"/>
                  </a:lnTo>
                  <a:lnTo>
                    <a:pt x="52" y="12"/>
                  </a:lnTo>
                  <a:lnTo>
                    <a:pt x="63" y="2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690" name="Freeform 35"/>
            <p:cNvSpPr>
              <a:spLocks/>
            </p:cNvSpPr>
            <p:nvPr/>
          </p:nvSpPr>
          <p:spPr bwMode="auto">
            <a:xfrm rot="1525323">
              <a:off x="3489993" y="1606925"/>
              <a:ext cx="95250" cy="79375"/>
            </a:xfrm>
            <a:custGeom>
              <a:avLst/>
              <a:gdLst>
                <a:gd name="T0" fmla="*/ 0 w 60"/>
                <a:gd name="T1" fmla="*/ 2147483647 h 50"/>
                <a:gd name="T2" fmla="*/ 2147483647 w 60"/>
                <a:gd name="T3" fmla="*/ 2147483647 h 50"/>
                <a:gd name="T4" fmla="*/ 2147483647 w 60"/>
                <a:gd name="T5" fmla="*/ 2147483647 h 50"/>
                <a:gd name="T6" fmla="*/ 2147483647 w 60"/>
                <a:gd name="T7" fmla="*/ 2147483647 h 50"/>
                <a:gd name="T8" fmla="*/ 2147483647 w 60"/>
                <a:gd name="T9" fmla="*/ 2147483647 h 50"/>
                <a:gd name="T10" fmla="*/ 2147483647 w 60"/>
                <a:gd name="T11" fmla="*/ 2147483647 h 50"/>
                <a:gd name="T12" fmla="*/ 2147483647 w 60"/>
                <a:gd name="T13" fmla="*/ 2147483647 h 50"/>
                <a:gd name="T14" fmla="*/ 2147483647 w 60"/>
                <a:gd name="T15" fmla="*/ 2147483647 h 50"/>
                <a:gd name="T16" fmla="*/ 2147483647 w 60"/>
                <a:gd name="T17" fmla="*/ 0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50"/>
                <a:gd name="T29" fmla="*/ 60 w 60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50">
                  <a:moveTo>
                    <a:pt x="0" y="27"/>
                  </a:moveTo>
                  <a:lnTo>
                    <a:pt x="10" y="38"/>
                  </a:lnTo>
                  <a:lnTo>
                    <a:pt x="22" y="46"/>
                  </a:lnTo>
                  <a:lnTo>
                    <a:pt x="32" y="50"/>
                  </a:lnTo>
                  <a:lnTo>
                    <a:pt x="43" y="47"/>
                  </a:lnTo>
                  <a:lnTo>
                    <a:pt x="52" y="39"/>
                  </a:lnTo>
                  <a:lnTo>
                    <a:pt x="59" y="29"/>
                  </a:lnTo>
                  <a:lnTo>
                    <a:pt x="60" y="15"/>
                  </a:lnTo>
                  <a:lnTo>
                    <a:pt x="59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691" name="Freeform 36"/>
            <p:cNvSpPr>
              <a:spLocks/>
            </p:cNvSpPr>
            <p:nvPr/>
          </p:nvSpPr>
          <p:spPr bwMode="auto">
            <a:xfrm rot="1525323">
              <a:off x="3398554" y="1573468"/>
              <a:ext cx="100013" cy="80963"/>
            </a:xfrm>
            <a:custGeom>
              <a:avLst/>
              <a:gdLst>
                <a:gd name="T0" fmla="*/ 2147483647 w 63"/>
                <a:gd name="T1" fmla="*/ 2147483647 h 51"/>
                <a:gd name="T2" fmla="*/ 0 w 63"/>
                <a:gd name="T3" fmla="*/ 2147483647 h 51"/>
                <a:gd name="T4" fmla="*/ 2147483647 w 63"/>
                <a:gd name="T5" fmla="*/ 2147483647 h 51"/>
                <a:gd name="T6" fmla="*/ 2147483647 w 63"/>
                <a:gd name="T7" fmla="*/ 2147483647 h 51"/>
                <a:gd name="T8" fmla="*/ 2147483647 w 63"/>
                <a:gd name="T9" fmla="*/ 2147483647 h 51"/>
                <a:gd name="T10" fmla="*/ 2147483647 w 63"/>
                <a:gd name="T11" fmla="*/ 0 h 51"/>
                <a:gd name="T12" fmla="*/ 2147483647 w 63"/>
                <a:gd name="T13" fmla="*/ 2147483647 h 51"/>
                <a:gd name="T14" fmla="*/ 2147483647 w 63"/>
                <a:gd name="T15" fmla="*/ 2147483647 h 51"/>
                <a:gd name="T16" fmla="*/ 2147483647 w 63"/>
                <a:gd name="T17" fmla="*/ 2147483647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"/>
                <a:gd name="T28" fmla="*/ 0 h 51"/>
                <a:gd name="T29" fmla="*/ 63 w 63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" h="51">
                  <a:moveTo>
                    <a:pt x="3" y="51"/>
                  </a:moveTo>
                  <a:lnTo>
                    <a:pt x="0" y="36"/>
                  </a:lnTo>
                  <a:lnTo>
                    <a:pt x="3" y="20"/>
                  </a:lnTo>
                  <a:lnTo>
                    <a:pt x="8" y="10"/>
                  </a:lnTo>
                  <a:lnTo>
                    <a:pt x="17" y="2"/>
                  </a:lnTo>
                  <a:lnTo>
                    <a:pt x="28" y="0"/>
                  </a:lnTo>
                  <a:lnTo>
                    <a:pt x="40" y="4"/>
                  </a:lnTo>
                  <a:lnTo>
                    <a:pt x="53" y="13"/>
                  </a:lnTo>
                  <a:lnTo>
                    <a:pt x="63" y="25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692" name="Freeform 37"/>
            <p:cNvSpPr>
              <a:spLocks/>
            </p:cNvSpPr>
            <p:nvPr/>
          </p:nvSpPr>
          <p:spPr bwMode="auto">
            <a:xfrm rot="1525323">
              <a:off x="3904082" y="1610568"/>
              <a:ext cx="95250" cy="82550"/>
            </a:xfrm>
            <a:custGeom>
              <a:avLst/>
              <a:gdLst>
                <a:gd name="T0" fmla="*/ 0 w 60"/>
                <a:gd name="T1" fmla="*/ 2147483647 h 52"/>
                <a:gd name="T2" fmla="*/ 2147483647 w 60"/>
                <a:gd name="T3" fmla="*/ 2147483647 h 52"/>
                <a:gd name="T4" fmla="*/ 2147483647 w 60"/>
                <a:gd name="T5" fmla="*/ 2147483647 h 52"/>
                <a:gd name="T6" fmla="*/ 2147483647 w 60"/>
                <a:gd name="T7" fmla="*/ 2147483647 h 52"/>
                <a:gd name="T8" fmla="*/ 2147483647 w 60"/>
                <a:gd name="T9" fmla="*/ 2147483647 h 52"/>
                <a:gd name="T10" fmla="*/ 2147483647 w 60"/>
                <a:gd name="T11" fmla="*/ 2147483647 h 52"/>
                <a:gd name="T12" fmla="*/ 2147483647 w 60"/>
                <a:gd name="T13" fmla="*/ 2147483647 h 52"/>
                <a:gd name="T14" fmla="*/ 2147483647 w 60"/>
                <a:gd name="T15" fmla="*/ 2147483647 h 52"/>
                <a:gd name="T16" fmla="*/ 2147483647 w 60"/>
                <a:gd name="T17" fmla="*/ 0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52"/>
                <a:gd name="T29" fmla="*/ 60 w 60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52">
                  <a:moveTo>
                    <a:pt x="0" y="28"/>
                  </a:moveTo>
                  <a:lnTo>
                    <a:pt x="10" y="40"/>
                  </a:lnTo>
                  <a:lnTo>
                    <a:pt x="20" y="48"/>
                  </a:lnTo>
                  <a:lnTo>
                    <a:pt x="32" y="52"/>
                  </a:lnTo>
                  <a:lnTo>
                    <a:pt x="43" y="50"/>
                  </a:lnTo>
                  <a:lnTo>
                    <a:pt x="52" y="43"/>
                  </a:lnTo>
                  <a:lnTo>
                    <a:pt x="59" y="31"/>
                  </a:lnTo>
                  <a:lnTo>
                    <a:pt x="60" y="17"/>
                  </a:lnTo>
                  <a:lnTo>
                    <a:pt x="59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693" name="Freeform 38"/>
            <p:cNvSpPr>
              <a:spLocks/>
            </p:cNvSpPr>
            <p:nvPr/>
          </p:nvSpPr>
          <p:spPr bwMode="auto">
            <a:xfrm rot="1525323">
              <a:off x="3812642" y="1578699"/>
              <a:ext cx="100013" cy="80963"/>
            </a:xfrm>
            <a:custGeom>
              <a:avLst/>
              <a:gdLst>
                <a:gd name="T0" fmla="*/ 2147483647 w 63"/>
                <a:gd name="T1" fmla="*/ 2147483647 h 51"/>
                <a:gd name="T2" fmla="*/ 0 w 63"/>
                <a:gd name="T3" fmla="*/ 2147483647 h 51"/>
                <a:gd name="T4" fmla="*/ 2147483647 w 63"/>
                <a:gd name="T5" fmla="*/ 2147483647 h 51"/>
                <a:gd name="T6" fmla="*/ 2147483647 w 63"/>
                <a:gd name="T7" fmla="*/ 2147483647 h 51"/>
                <a:gd name="T8" fmla="*/ 2147483647 w 63"/>
                <a:gd name="T9" fmla="*/ 2147483647 h 51"/>
                <a:gd name="T10" fmla="*/ 2147483647 w 63"/>
                <a:gd name="T11" fmla="*/ 0 h 51"/>
                <a:gd name="T12" fmla="*/ 2147483647 w 63"/>
                <a:gd name="T13" fmla="*/ 2147483647 h 51"/>
                <a:gd name="T14" fmla="*/ 2147483647 w 63"/>
                <a:gd name="T15" fmla="*/ 2147483647 h 51"/>
                <a:gd name="T16" fmla="*/ 2147483647 w 63"/>
                <a:gd name="T17" fmla="*/ 2147483647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"/>
                <a:gd name="T28" fmla="*/ 0 h 51"/>
                <a:gd name="T29" fmla="*/ 63 w 63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" h="51">
                  <a:moveTo>
                    <a:pt x="3" y="51"/>
                  </a:moveTo>
                  <a:lnTo>
                    <a:pt x="0" y="35"/>
                  </a:lnTo>
                  <a:lnTo>
                    <a:pt x="3" y="21"/>
                  </a:lnTo>
                  <a:lnTo>
                    <a:pt x="8" y="9"/>
                  </a:lnTo>
                  <a:lnTo>
                    <a:pt x="17" y="3"/>
                  </a:lnTo>
                  <a:lnTo>
                    <a:pt x="28" y="0"/>
                  </a:lnTo>
                  <a:lnTo>
                    <a:pt x="40" y="4"/>
                  </a:lnTo>
                  <a:lnTo>
                    <a:pt x="53" y="12"/>
                  </a:lnTo>
                  <a:lnTo>
                    <a:pt x="63" y="25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54" name="Straight Connector 53"/>
          <p:cNvCxnSpPr/>
          <p:nvPr/>
        </p:nvCxnSpPr>
        <p:spPr>
          <a:xfrm rot="5400000">
            <a:off x="3444081" y="4101307"/>
            <a:ext cx="233363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7563" name="Freeform 24"/>
          <p:cNvSpPr>
            <a:spLocks/>
          </p:cNvSpPr>
          <p:nvPr/>
        </p:nvSpPr>
        <p:spPr bwMode="auto">
          <a:xfrm rot="17864108" flipV="1">
            <a:off x="3525838" y="4051300"/>
            <a:ext cx="60325" cy="79375"/>
          </a:xfrm>
          <a:custGeom>
            <a:avLst/>
            <a:gdLst>
              <a:gd name="T0" fmla="*/ 1076672052 w 9638"/>
              <a:gd name="T1" fmla="*/ 2147483647 h 10000"/>
              <a:gd name="T2" fmla="*/ 0 w 9638"/>
              <a:gd name="T3" fmla="*/ 2147483647 h 10000"/>
              <a:gd name="T4" fmla="*/ 2147483647 w 9638"/>
              <a:gd name="T5" fmla="*/ 0 h 10000"/>
              <a:gd name="T6" fmla="*/ 0 60000 65536"/>
              <a:gd name="T7" fmla="*/ 0 60000 65536"/>
              <a:gd name="T8" fmla="*/ 0 60000 65536"/>
              <a:gd name="T9" fmla="*/ 0 w 9638"/>
              <a:gd name="T10" fmla="*/ 0 h 10000"/>
              <a:gd name="T11" fmla="*/ 9638 w 9638"/>
              <a:gd name="T12" fmla="*/ 10000 h 100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38" h="10000">
                <a:moveTo>
                  <a:pt x="2852" y="10000"/>
                </a:moveTo>
                <a:lnTo>
                  <a:pt x="0" y="2274"/>
                </a:lnTo>
                <a:lnTo>
                  <a:pt x="9638" y="0"/>
                </a:ln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77564" name="Group 204"/>
          <p:cNvGrpSpPr>
            <a:grpSpLocks/>
          </p:cNvGrpSpPr>
          <p:nvPr/>
        </p:nvGrpSpPr>
        <p:grpSpPr bwMode="auto">
          <a:xfrm flipH="1">
            <a:off x="3116263" y="4276725"/>
            <a:ext cx="941387" cy="77788"/>
            <a:chOff x="6415029" y="1805178"/>
            <a:chExt cx="1333598" cy="110297"/>
          </a:xfrm>
        </p:grpSpPr>
        <p:grpSp>
          <p:nvGrpSpPr>
            <p:cNvPr id="277675" name="Group 162"/>
            <p:cNvGrpSpPr>
              <a:grpSpLocks/>
            </p:cNvGrpSpPr>
            <p:nvPr/>
          </p:nvGrpSpPr>
          <p:grpSpPr bwMode="auto">
            <a:xfrm rot="900000" flipH="1" flipV="1">
              <a:off x="7061173" y="1805176"/>
              <a:ext cx="687454" cy="110297"/>
              <a:chOff x="1857052" y="5397364"/>
              <a:chExt cx="904329" cy="145094"/>
            </a:xfrm>
          </p:grpSpPr>
          <p:sp>
            <p:nvSpPr>
              <p:cNvPr id="277677" name="Freeform 82"/>
              <p:cNvSpPr>
                <a:spLocks/>
              </p:cNvSpPr>
              <p:nvPr/>
            </p:nvSpPr>
            <p:spPr bwMode="auto">
              <a:xfrm rot="1607666">
                <a:off x="2494958" y="5400795"/>
                <a:ext cx="149225" cy="138113"/>
              </a:xfrm>
              <a:custGeom>
                <a:avLst/>
                <a:gdLst>
                  <a:gd name="T0" fmla="*/ 0 w 94"/>
                  <a:gd name="T1" fmla="*/ 2147483647 h 87"/>
                  <a:gd name="T2" fmla="*/ 2147483647 w 94"/>
                  <a:gd name="T3" fmla="*/ 2147483647 h 87"/>
                  <a:gd name="T4" fmla="*/ 2147483647 w 94"/>
                  <a:gd name="T5" fmla="*/ 2147483647 h 87"/>
                  <a:gd name="T6" fmla="*/ 2147483647 w 94"/>
                  <a:gd name="T7" fmla="*/ 2147483647 h 87"/>
                  <a:gd name="T8" fmla="*/ 2147483647 w 94"/>
                  <a:gd name="T9" fmla="*/ 2147483647 h 87"/>
                  <a:gd name="T10" fmla="*/ 2147483647 w 94"/>
                  <a:gd name="T11" fmla="*/ 2147483647 h 87"/>
                  <a:gd name="T12" fmla="*/ 2147483647 w 94"/>
                  <a:gd name="T13" fmla="*/ 2147483647 h 87"/>
                  <a:gd name="T14" fmla="*/ 2147483647 w 94"/>
                  <a:gd name="T15" fmla="*/ 2147483647 h 87"/>
                  <a:gd name="T16" fmla="*/ 2147483647 w 94"/>
                  <a:gd name="T17" fmla="*/ 2147483647 h 87"/>
                  <a:gd name="T18" fmla="*/ 2147483647 w 94"/>
                  <a:gd name="T19" fmla="*/ 2147483647 h 87"/>
                  <a:gd name="T20" fmla="*/ 2147483647 w 94"/>
                  <a:gd name="T21" fmla="*/ 2147483647 h 87"/>
                  <a:gd name="T22" fmla="*/ 2147483647 w 94"/>
                  <a:gd name="T23" fmla="*/ 2147483647 h 87"/>
                  <a:gd name="T24" fmla="*/ 2147483647 w 94"/>
                  <a:gd name="T25" fmla="*/ 2147483647 h 87"/>
                  <a:gd name="T26" fmla="*/ 2147483647 w 94"/>
                  <a:gd name="T27" fmla="*/ 2147483647 h 87"/>
                  <a:gd name="T28" fmla="*/ 2147483647 w 94"/>
                  <a:gd name="T29" fmla="*/ 2147483647 h 87"/>
                  <a:gd name="T30" fmla="*/ 2147483647 w 94"/>
                  <a:gd name="T31" fmla="*/ 0 h 8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4"/>
                  <a:gd name="T49" fmla="*/ 0 h 87"/>
                  <a:gd name="T50" fmla="*/ 94 w 94"/>
                  <a:gd name="T51" fmla="*/ 87 h 8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4" h="87">
                    <a:moveTo>
                      <a:pt x="0" y="37"/>
                    </a:moveTo>
                    <a:lnTo>
                      <a:pt x="1" y="50"/>
                    </a:lnTo>
                    <a:lnTo>
                      <a:pt x="7" y="63"/>
                    </a:lnTo>
                    <a:lnTo>
                      <a:pt x="16" y="74"/>
                    </a:lnTo>
                    <a:lnTo>
                      <a:pt x="27" y="83"/>
                    </a:lnTo>
                    <a:lnTo>
                      <a:pt x="41" y="87"/>
                    </a:lnTo>
                    <a:lnTo>
                      <a:pt x="57" y="86"/>
                    </a:lnTo>
                    <a:lnTo>
                      <a:pt x="71" y="81"/>
                    </a:lnTo>
                    <a:lnTo>
                      <a:pt x="83" y="72"/>
                    </a:lnTo>
                    <a:lnTo>
                      <a:pt x="90" y="59"/>
                    </a:lnTo>
                    <a:lnTo>
                      <a:pt x="94" y="45"/>
                    </a:lnTo>
                    <a:lnTo>
                      <a:pt x="94" y="31"/>
                    </a:lnTo>
                    <a:lnTo>
                      <a:pt x="89" y="16"/>
                    </a:lnTo>
                    <a:lnTo>
                      <a:pt x="86" y="11"/>
                    </a:lnTo>
                    <a:lnTo>
                      <a:pt x="79" y="4"/>
                    </a:lnTo>
                    <a:lnTo>
                      <a:pt x="74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678" name="Freeform 83"/>
              <p:cNvSpPr>
                <a:spLocks/>
              </p:cNvSpPr>
              <p:nvPr/>
            </p:nvSpPr>
            <p:spPr bwMode="auto">
              <a:xfrm rot="1607666">
                <a:off x="2368242" y="5397364"/>
                <a:ext cx="149225" cy="139700"/>
              </a:xfrm>
              <a:custGeom>
                <a:avLst/>
                <a:gdLst>
                  <a:gd name="T0" fmla="*/ 0 w 94"/>
                  <a:gd name="T1" fmla="*/ 2147483647 h 88"/>
                  <a:gd name="T2" fmla="*/ 2147483647 w 94"/>
                  <a:gd name="T3" fmla="*/ 2147483647 h 88"/>
                  <a:gd name="T4" fmla="*/ 2147483647 w 94"/>
                  <a:gd name="T5" fmla="*/ 2147483647 h 88"/>
                  <a:gd name="T6" fmla="*/ 2147483647 w 94"/>
                  <a:gd name="T7" fmla="*/ 2147483647 h 88"/>
                  <a:gd name="T8" fmla="*/ 2147483647 w 94"/>
                  <a:gd name="T9" fmla="*/ 2147483647 h 88"/>
                  <a:gd name="T10" fmla="*/ 2147483647 w 94"/>
                  <a:gd name="T11" fmla="*/ 2147483647 h 88"/>
                  <a:gd name="T12" fmla="*/ 2147483647 w 94"/>
                  <a:gd name="T13" fmla="*/ 2147483647 h 88"/>
                  <a:gd name="T14" fmla="*/ 2147483647 w 94"/>
                  <a:gd name="T15" fmla="*/ 2147483647 h 88"/>
                  <a:gd name="T16" fmla="*/ 2147483647 w 94"/>
                  <a:gd name="T17" fmla="*/ 2147483647 h 88"/>
                  <a:gd name="T18" fmla="*/ 2147483647 w 94"/>
                  <a:gd name="T19" fmla="*/ 2147483647 h 88"/>
                  <a:gd name="T20" fmla="*/ 2147483647 w 94"/>
                  <a:gd name="T21" fmla="*/ 2147483647 h 88"/>
                  <a:gd name="T22" fmla="*/ 2147483647 w 94"/>
                  <a:gd name="T23" fmla="*/ 2147483647 h 88"/>
                  <a:gd name="T24" fmla="*/ 2147483647 w 94"/>
                  <a:gd name="T25" fmla="*/ 2147483647 h 88"/>
                  <a:gd name="T26" fmla="*/ 2147483647 w 94"/>
                  <a:gd name="T27" fmla="*/ 2147483647 h 88"/>
                  <a:gd name="T28" fmla="*/ 2147483647 w 94"/>
                  <a:gd name="T29" fmla="*/ 2147483647 h 88"/>
                  <a:gd name="T30" fmla="*/ 2147483647 w 94"/>
                  <a:gd name="T31" fmla="*/ 0 h 8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4"/>
                  <a:gd name="T49" fmla="*/ 0 h 88"/>
                  <a:gd name="T50" fmla="*/ 94 w 94"/>
                  <a:gd name="T51" fmla="*/ 88 h 8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4" h="88">
                    <a:moveTo>
                      <a:pt x="0" y="38"/>
                    </a:moveTo>
                    <a:lnTo>
                      <a:pt x="1" y="51"/>
                    </a:lnTo>
                    <a:lnTo>
                      <a:pt x="5" y="64"/>
                    </a:lnTo>
                    <a:lnTo>
                      <a:pt x="14" y="75"/>
                    </a:lnTo>
                    <a:lnTo>
                      <a:pt x="27" y="84"/>
                    </a:lnTo>
                    <a:lnTo>
                      <a:pt x="41" y="88"/>
                    </a:lnTo>
                    <a:lnTo>
                      <a:pt x="55" y="87"/>
                    </a:lnTo>
                    <a:lnTo>
                      <a:pt x="70" y="82"/>
                    </a:lnTo>
                    <a:lnTo>
                      <a:pt x="81" y="73"/>
                    </a:lnTo>
                    <a:lnTo>
                      <a:pt x="90" y="60"/>
                    </a:lnTo>
                    <a:lnTo>
                      <a:pt x="94" y="46"/>
                    </a:lnTo>
                    <a:lnTo>
                      <a:pt x="94" y="31"/>
                    </a:lnTo>
                    <a:lnTo>
                      <a:pt x="89" y="17"/>
                    </a:lnTo>
                    <a:lnTo>
                      <a:pt x="86" y="12"/>
                    </a:lnTo>
                    <a:lnTo>
                      <a:pt x="79" y="4"/>
                    </a:lnTo>
                    <a:lnTo>
                      <a:pt x="73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679" name="Freeform 84"/>
              <p:cNvSpPr>
                <a:spLocks/>
              </p:cNvSpPr>
              <p:nvPr/>
            </p:nvSpPr>
            <p:spPr bwMode="auto">
              <a:xfrm rot="1607666">
                <a:off x="2238935" y="5401632"/>
                <a:ext cx="150813" cy="136525"/>
              </a:xfrm>
              <a:custGeom>
                <a:avLst/>
                <a:gdLst>
                  <a:gd name="T0" fmla="*/ 0 w 95"/>
                  <a:gd name="T1" fmla="*/ 2147483647 h 86"/>
                  <a:gd name="T2" fmla="*/ 2147483647 w 95"/>
                  <a:gd name="T3" fmla="*/ 2147483647 h 86"/>
                  <a:gd name="T4" fmla="*/ 2147483647 w 95"/>
                  <a:gd name="T5" fmla="*/ 2147483647 h 86"/>
                  <a:gd name="T6" fmla="*/ 2147483647 w 95"/>
                  <a:gd name="T7" fmla="*/ 2147483647 h 86"/>
                  <a:gd name="T8" fmla="*/ 2147483647 w 95"/>
                  <a:gd name="T9" fmla="*/ 2147483647 h 86"/>
                  <a:gd name="T10" fmla="*/ 2147483647 w 95"/>
                  <a:gd name="T11" fmla="*/ 2147483647 h 86"/>
                  <a:gd name="T12" fmla="*/ 2147483647 w 95"/>
                  <a:gd name="T13" fmla="*/ 2147483647 h 86"/>
                  <a:gd name="T14" fmla="*/ 2147483647 w 95"/>
                  <a:gd name="T15" fmla="*/ 2147483647 h 86"/>
                  <a:gd name="T16" fmla="*/ 2147483647 w 95"/>
                  <a:gd name="T17" fmla="*/ 2147483647 h 86"/>
                  <a:gd name="T18" fmla="*/ 2147483647 w 95"/>
                  <a:gd name="T19" fmla="*/ 2147483647 h 86"/>
                  <a:gd name="T20" fmla="*/ 2147483647 w 95"/>
                  <a:gd name="T21" fmla="*/ 2147483647 h 86"/>
                  <a:gd name="T22" fmla="*/ 2147483647 w 95"/>
                  <a:gd name="T23" fmla="*/ 2147483647 h 86"/>
                  <a:gd name="T24" fmla="*/ 2147483647 w 95"/>
                  <a:gd name="T25" fmla="*/ 2147483647 h 86"/>
                  <a:gd name="T26" fmla="*/ 2147483647 w 95"/>
                  <a:gd name="T27" fmla="*/ 2147483647 h 86"/>
                  <a:gd name="T28" fmla="*/ 2147483647 w 95"/>
                  <a:gd name="T29" fmla="*/ 2147483647 h 86"/>
                  <a:gd name="T30" fmla="*/ 2147483647 w 95"/>
                  <a:gd name="T31" fmla="*/ 2147483647 h 86"/>
                  <a:gd name="T32" fmla="*/ 2147483647 w 95"/>
                  <a:gd name="T33" fmla="*/ 0 h 8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5"/>
                  <a:gd name="T52" fmla="*/ 0 h 86"/>
                  <a:gd name="T53" fmla="*/ 95 w 95"/>
                  <a:gd name="T54" fmla="*/ 86 h 8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5" h="86">
                    <a:moveTo>
                      <a:pt x="0" y="37"/>
                    </a:moveTo>
                    <a:lnTo>
                      <a:pt x="1" y="50"/>
                    </a:lnTo>
                    <a:lnTo>
                      <a:pt x="6" y="63"/>
                    </a:lnTo>
                    <a:lnTo>
                      <a:pt x="15" y="75"/>
                    </a:lnTo>
                    <a:lnTo>
                      <a:pt x="28" y="82"/>
                    </a:lnTo>
                    <a:lnTo>
                      <a:pt x="42" y="86"/>
                    </a:lnTo>
                    <a:lnTo>
                      <a:pt x="57" y="85"/>
                    </a:lnTo>
                    <a:lnTo>
                      <a:pt x="71" y="80"/>
                    </a:lnTo>
                    <a:lnTo>
                      <a:pt x="82" y="71"/>
                    </a:lnTo>
                    <a:lnTo>
                      <a:pt x="91" y="58"/>
                    </a:lnTo>
                    <a:lnTo>
                      <a:pt x="95" y="45"/>
                    </a:lnTo>
                    <a:lnTo>
                      <a:pt x="94" y="31"/>
                    </a:lnTo>
                    <a:lnTo>
                      <a:pt x="89" y="17"/>
                    </a:lnTo>
                    <a:lnTo>
                      <a:pt x="86" y="12"/>
                    </a:lnTo>
                    <a:lnTo>
                      <a:pt x="82" y="7"/>
                    </a:lnTo>
                    <a:lnTo>
                      <a:pt x="78" y="3"/>
                    </a:lnTo>
                    <a:lnTo>
                      <a:pt x="73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680" name="Freeform 85"/>
              <p:cNvSpPr>
                <a:spLocks/>
              </p:cNvSpPr>
              <p:nvPr/>
            </p:nvSpPr>
            <p:spPr bwMode="auto">
              <a:xfrm rot="1607666">
                <a:off x="2113348" y="5402023"/>
                <a:ext cx="149225" cy="139700"/>
              </a:xfrm>
              <a:custGeom>
                <a:avLst/>
                <a:gdLst>
                  <a:gd name="T0" fmla="*/ 0 w 94"/>
                  <a:gd name="T1" fmla="*/ 2147483647 h 88"/>
                  <a:gd name="T2" fmla="*/ 2147483647 w 94"/>
                  <a:gd name="T3" fmla="*/ 2147483647 h 88"/>
                  <a:gd name="T4" fmla="*/ 2147483647 w 94"/>
                  <a:gd name="T5" fmla="*/ 2147483647 h 88"/>
                  <a:gd name="T6" fmla="*/ 2147483647 w 94"/>
                  <a:gd name="T7" fmla="*/ 2147483647 h 88"/>
                  <a:gd name="T8" fmla="*/ 2147483647 w 94"/>
                  <a:gd name="T9" fmla="*/ 2147483647 h 88"/>
                  <a:gd name="T10" fmla="*/ 2147483647 w 94"/>
                  <a:gd name="T11" fmla="*/ 2147483647 h 88"/>
                  <a:gd name="T12" fmla="*/ 2147483647 w 94"/>
                  <a:gd name="T13" fmla="*/ 2147483647 h 88"/>
                  <a:gd name="T14" fmla="*/ 2147483647 w 94"/>
                  <a:gd name="T15" fmla="*/ 2147483647 h 88"/>
                  <a:gd name="T16" fmla="*/ 2147483647 w 94"/>
                  <a:gd name="T17" fmla="*/ 2147483647 h 88"/>
                  <a:gd name="T18" fmla="*/ 2147483647 w 94"/>
                  <a:gd name="T19" fmla="*/ 2147483647 h 88"/>
                  <a:gd name="T20" fmla="*/ 2147483647 w 94"/>
                  <a:gd name="T21" fmla="*/ 2147483647 h 88"/>
                  <a:gd name="T22" fmla="*/ 2147483647 w 94"/>
                  <a:gd name="T23" fmla="*/ 2147483647 h 88"/>
                  <a:gd name="T24" fmla="*/ 2147483647 w 94"/>
                  <a:gd name="T25" fmla="*/ 2147483647 h 88"/>
                  <a:gd name="T26" fmla="*/ 2147483647 w 94"/>
                  <a:gd name="T27" fmla="*/ 2147483647 h 88"/>
                  <a:gd name="T28" fmla="*/ 2147483647 w 94"/>
                  <a:gd name="T29" fmla="*/ 2147483647 h 88"/>
                  <a:gd name="T30" fmla="*/ 2147483647 w 94"/>
                  <a:gd name="T31" fmla="*/ 0 h 8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4"/>
                  <a:gd name="T49" fmla="*/ 0 h 88"/>
                  <a:gd name="T50" fmla="*/ 94 w 94"/>
                  <a:gd name="T51" fmla="*/ 88 h 8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4" h="88">
                    <a:moveTo>
                      <a:pt x="0" y="37"/>
                    </a:moveTo>
                    <a:lnTo>
                      <a:pt x="2" y="50"/>
                    </a:lnTo>
                    <a:lnTo>
                      <a:pt x="6" y="63"/>
                    </a:lnTo>
                    <a:lnTo>
                      <a:pt x="15" y="75"/>
                    </a:lnTo>
                    <a:lnTo>
                      <a:pt x="27" y="84"/>
                    </a:lnTo>
                    <a:lnTo>
                      <a:pt x="42" y="88"/>
                    </a:lnTo>
                    <a:lnTo>
                      <a:pt x="56" y="86"/>
                    </a:lnTo>
                    <a:lnTo>
                      <a:pt x="70" y="81"/>
                    </a:lnTo>
                    <a:lnTo>
                      <a:pt x="81" y="72"/>
                    </a:lnTo>
                    <a:lnTo>
                      <a:pt x="90" y="59"/>
                    </a:lnTo>
                    <a:lnTo>
                      <a:pt x="94" y="45"/>
                    </a:lnTo>
                    <a:lnTo>
                      <a:pt x="94" y="31"/>
                    </a:lnTo>
                    <a:lnTo>
                      <a:pt x="89" y="17"/>
                    </a:lnTo>
                    <a:lnTo>
                      <a:pt x="87" y="12"/>
                    </a:lnTo>
                    <a:lnTo>
                      <a:pt x="79" y="4"/>
                    </a:lnTo>
                    <a:lnTo>
                      <a:pt x="74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681" name="Freeform 86"/>
              <p:cNvSpPr>
                <a:spLocks/>
              </p:cNvSpPr>
              <p:nvPr/>
            </p:nvSpPr>
            <p:spPr bwMode="auto">
              <a:xfrm rot="1607666">
                <a:off x="1984127" y="5405933"/>
                <a:ext cx="149225" cy="136525"/>
              </a:xfrm>
              <a:custGeom>
                <a:avLst/>
                <a:gdLst>
                  <a:gd name="T0" fmla="*/ 0 w 94"/>
                  <a:gd name="T1" fmla="*/ 2147483647 h 86"/>
                  <a:gd name="T2" fmla="*/ 2147483647 w 94"/>
                  <a:gd name="T3" fmla="*/ 2147483647 h 86"/>
                  <a:gd name="T4" fmla="*/ 2147483647 w 94"/>
                  <a:gd name="T5" fmla="*/ 2147483647 h 86"/>
                  <a:gd name="T6" fmla="*/ 2147483647 w 94"/>
                  <a:gd name="T7" fmla="*/ 2147483647 h 86"/>
                  <a:gd name="T8" fmla="*/ 2147483647 w 94"/>
                  <a:gd name="T9" fmla="*/ 2147483647 h 86"/>
                  <a:gd name="T10" fmla="*/ 2147483647 w 94"/>
                  <a:gd name="T11" fmla="*/ 2147483647 h 86"/>
                  <a:gd name="T12" fmla="*/ 2147483647 w 94"/>
                  <a:gd name="T13" fmla="*/ 2147483647 h 86"/>
                  <a:gd name="T14" fmla="*/ 2147483647 w 94"/>
                  <a:gd name="T15" fmla="*/ 2147483647 h 86"/>
                  <a:gd name="T16" fmla="*/ 2147483647 w 94"/>
                  <a:gd name="T17" fmla="*/ 2147483647 h 86"/>
                  <a:gd name="T18" fmla="*/ 2147483647 w 94"/>
                  <a:gd name="T19" fmla="*/ 2147483647 h 86"/>
                  <a:gd name="T20" fmla="*/ 2147483647 w 94"/>
                  <a:gd name="T21" fmla="*/ 2147483647 h 86"/>
                  <a:gd name="T22" fmla="*/ 2147483647 w 94"/>
                  <a:gd name="T23" fmla="*/ 2147483647 h 86"/>
                  <a:gd name="T24" fmla="*/ 2147483647 w 94"/>
                  <a:gd name="T25" fmla="*/ 2147483647 h 86"/>
                  <a:gd name="T26" fmla="*/ 2147483647 w 94"/>
                  <a:gd name="T27" fmla="*/ 2147483647 h 86"/>
                  <a:gd name="T28" fmla="*/ 2147483647 w 94"/>
                  <a:gd name="T29" fmla="*/ 2147483647 h 86"/>
                  <a:gd name="T30" fmla="*/ 2147483647 w 94"/>
                  <a:gd name="T31" fmla="*/ 2147483647 h 86"/>
                  <a:gd name="T32" fmla="*/ 2147483647 w 94"/>
                  <a:gd name="T33" fmla="*/ 0 h 8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4"/>
                  <a:gd name="T52" fmla="*/ 0 h 86"/>
                  <a:gd name="T53" fmla="*/ 94 w 94"/>
                  <a:gd name="T54" fmla="*/ 86 h 8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4" h="86">
                    <a:moveTo>
                      <a:pt x="0" y="37"/>
                    </a:moveTo>
                    <a:lnTo>
                      <a:pt x="2" y="50"/>
                    </a:lnTo>
                    <a:lnTo>
                      <a:pt x="7" y="63"/>
                    </a:lnTo>
                    <a:lnTo>
                      <a:pt x="16" y="74"/>
                    </a:lnTo>
                    <a:lnTo>
                      <a:pt x="27" y="82"/>
                    </a:lnTo>
                    <a:lnTo>
                      <a:pt x="41" y="86"/>
                    </a:lnTo>
                    <a:lnTo>
                      <a:pt x="57" y="85"/>
                    </a:lnTo>
                    <a:lnTo>
                      <a:pt x="71" y="80"/>
                    </a:lnTo>
                    <a:lnTo>
                      <a:pt x="83" y="71"/>
                    </a:lnTo>
                    <a:lnTo>
                      <a:pt x="90" y="58"/>
                    </a:lnTo>
                    <a:lnTo>
                      <a:pt x="94" y="45"/>
                    </a:lnTo>
                    <a:lnTo>
                      <a:pt x="94" y="31"/>
                    </a:lnTo>
                    <a:lnTo>
                      <a:pt x="89" y="17"/>
                    </a:lnTo>
                    <a:lnTo>
                      <a:pt x="87" y="11"/>
                    </a:lnTo>
                    <a:lnTo>
                      <a:pt x="83" y="6"/>
                    </a:lnTo>
                    <a:lnTo>
                      <a:pt x="79" y="2"/>
                    </a:lnTo>
                    <a:lnTo>
                      <a:pt x="74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682" name="Freeform 87"/>
              <p:cNvSpPr>
                <a:spLocks/>
              </p:cNvSpPr>
              <p:nvPr/>
            </p:nvSpPr>
            <p:spPr bwMode="auto">
              <a:xfrm rot="1607666">
                <a:off x="1857052" y="5404005"/>
                <a:ext cx="149225" cy="136525"/>
              </a:xfrm>
              <a:custGeom>
                <a:avLst/>
                <a:gdLst>
                  <a:gd name="T0" fmla="*/ 0 w 94"/>
                  <a:gd name="T1" fmla="*/ 2147483647 h 86"/>
                  <a:gd name="T2" fmla="*/ 2147483647 w 94"/>
                  <a:gd name="T3" fmla="*/ 2147483647 h 86"/>
                  <a:gd name="T4" fmla="*/ 2147483647 w 94"/>
                  <a:gd name="T5" fmla="*/ 2147483647 h 86"/>
                  <a:gd name="T6" fmla="*/ 2147483647 w 94"/>
                  <a:gd name="T7" fmla="*/ 2147483647 h 86"/>
                  <a:gd name="T8" fmla="*/ 2147483647 w 94"/>
                  <a:gd name="T9" fmla="*/ 2147483647 h 86"/>
                  <a:gd name="T10" fmla="*/ 2147483647 w 94"/>
                  <a:gd name="T11" fmla="*/ 2147483647 h 86"/>
                  <a:gd name="T12" fmla="*/ 2147483647 w 94"/>
                  <a:gd name="T13" fmla="*/ 2147483647 h 86"/>
                  <a:gd name="T14" fmla="*/ 2147483647 w 94"/>
                  <a:gd name="T15" fmla="*/ 2147483647 h 86"/>
                  <a:gd name="T16" fmla="*/ 2147483647 w 94"/>
                  <a:gd name="T17" fmla="*/ 2147483647 h 86"/>
                  <a:gd name="T18" fmla="*/ 2147483647 w 94"/>
                  <a:gd name="T19" fmla="*/ 2147483647 h 86"/>
                  <a:gd name="T20" fmla="*/ 2147483647 w 94"/>
                  <a:gd name="T21" fmla="*/ 2147483647 h 86"/>
                  <a:gd name="T22" fmla="*/ 2147483647 w 94"/>
                  <a:gd name="T23" fmla="*/ 2147483647 h 86"/>
                  <a:gd name="T24" fmla="*/ 2147483647 w 94"/>
                  <a:gd name="T25" fmla="*/ 2147483647 h 86"/>
                  <a:gd name="T26" fmla="*/ 2147483647 w 94"/>
                  <a:gd name="T27" fmla="*/ 2147483647 h 86"/>
                  <a:gd name="T28" fmla="*/ 2147483647 w 94"/>
                  <a:gd name="T29" fmla="*/ 2147483647 h 86"/>
                  <a:gd name="T30" fmla="*/ 2147483647 w 94"/>
                  <a:gd name="T31" fmla="*/ 0 h 8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4"/>
                  <a:gd name="T49" fmla="*/ 0 h 86"/>
                  <a:gd name="T50" fmla="*/ 94 w 94"/>
                  <a:gd name="T51" fmla="*/ 86 h 8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4" h="86">
                    <a:moveTo>
                      <a:pt x="0" y="37"/>
                    </a:moveTo>
                    <a:lnTo>
                      <a:pt x="1" y="50"/>
                    </a:lnTo>
                    <a:lnTo>
                      <a:pt x="5" y="61"/>
                    </a:lnTo>
                    <a:lnTo>
                      <a:pt x="14" y="73"/>
                    </a:lnTo>
                    <a:lnTo>
                      <a:pt x="27" y="82"/>
                    </a:lnTo>
                    <a:lnTo>
                      <a:pt x="41" y="86"/>
                    </a:lnTo>
                    <a:lnTo>
                      <a:pt x="56" y="85"/>
                    </a:lnTo>
                    <a:lnTo>
                      <a:pt x="70" y="79"/>
                    </a:lnTo>
                    <a:lnTo>
                      <a:pt x="81" y="70"/>
                    </a:lnTo>
                    <a:lnTo>
                      <a:pt x="90" y="57"/>
                    </a:lnTo>
                    <a:lnTo>
                      <a:pt x="94" y="43"/>
                    </a:lnTo>
                    <a:lnTo>
                      <a:pt x="94" y="29"/>
                    </a:lnTo>
                    <a:lnTo>
                      <a:pt x="89" y="15"/>
                    </a:lnTo>
                    <a:lnTo>
                      <a:pt x="85" y="9"/>
                    </a:lnTo>
                    <a:lnTo>
                      <a:pt x="80" y="3"/>
                    </a:lnTo>
                    <a:lnTo>
                      <a:pt x="74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683" name="Freeform 89"/>
              <p:cNvSpPr>
                <a:spLocks/>
              </p:cNvSpPr>
              <p:nvPr/>
            </p:nvSpPr>
            <p:spPr bwMode="auto">
              <a:xfrm rot="1607666">
                <a:off x="2608981" y="5459108"/>
                <a:ext cx="152400" cy="77788"/>
              </a:xfrm>
              <a:custGeom>
                <a:avLst/>
                <a:gdLst>
                  <a:gd name="T0" fmla="*/ 0 w 96"/>
                  <a:gd name="T1" fmla="*/ 0 h 49"/>
                  <a:gd name="T2" fmla="*/ 2147483647 w 96"/>
                  <a:gd name="T3" fmla="*/ 2147483647 h 49"/>
                  <a:gd name="T4" fmla="*/ 2147483647 w 96"/>
                  <a:gd name="T5" fmla="*/ 2147483647 h 49"/>
                  <a:gd name="T6" fmla="*/ 2147483647 w 96"/>
                  <a:gd name="T7" fmla="*/ 2147483647 h 49"/>
                  <a:gd name="T8" fmla="*/ 2147483647 w 96"/>
                  <a:gd name="T9" fmla="*/ 2147483647 h 49"/>
                  <a:gd name="T10" fmla="*/ 2147483647 w 96"/>
                  <a:gd name="T11" fmla="*/ 2147483647 h 49"/>
                  <a:gd name="T12" fmla="*/ 2147483647 w 96"/>
                  <a:gd name="T13" fmla="*/ 2147483647 h 49"/>
                  <a:gd name="T14" fmla="*/ 2147483647 w 96"/>
                  <a:gd name="T15" fmla="*/ 2147483647 h 49"/>
                  <a:gd name="T16" fmla="*/ 2147483647 w 96"/>
                  <a:gd name="T17" fmla="*/ 2147483647 h 49"/>
                  <a:gd name="T18" fmla="*/ 2147483647 w 96"/>
                  <a:gd name="T19" fmla="*/ 2147483647 h 49"/>
                  <a:gd name="T20" fmla="*/ 2147483647 w 96"/>
                  <a:gd name="T21" fmla="*/ 0 h 4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6"/>
                  <a:gd name="T34" fmla="*/ 0 h 49"/>
                  <a:gd name="T35" fmla="*/ 96 w 96"/>
                  <a:gd name="T36" fmla="*/ 49 h 4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6" h="49">
                    <a:moveTo>
                      <a:pt x="0" y="0"/>
                    </a:moveTo>
                    <a:lnTo>
                      <a:pt x="2" y="13"/>
                    </a:lnTo>
                    <a:lnTo>
                      <a:pt x="7" y="25"/>
                    </a:lnTo>
                    <a:lnTo>
                      <a:pt x="16" y="36"/>
                    </a:lnTo>
                    <a:lnTo>
                      <a:pt x="27" y="45"/>
                    </a:lnTo>
                    <a:lnTo>
                      <a:pt x="41" y="49"/>
                    </a:lnTo>
                    <a:lnTo>
                      <a:pt x="57" y="48"/>
                    </a:lnTo>
                    <a:lnTo>
                      <a:pt x="71" y="43"/>
                    </a:lnTo>
                    <a:lnTo>
                      <a:pt x="84" y="31"/>
                    </a:lnTo>
                    <a:lnTo>
                      <a:pt x="93" y="17"/>
                    </a:lnTo>
                    <a:lnTo>
                      <a:pt x="96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58" name="Straight Connector 57"/>
            <p:cNvCxnSpPr/>
            <p:nvPr/>
          </p:nvCxnSpPr>
          <p:spPr>
            <a:xfrm rot="20353740" flipV="1">
              <a:off x="6415029" y="1865954"/>
              <a:ext cx="67916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7565" name="Freeform 24"/>
          <p:cNvSpPr>
            <a:spLocks/>
          </p:cNvSpPr>
          <p:nvPr/>
        </p:nvSpPr>
        <p:spPr bwMode="auto">
          <a:xfrm rot="13710368" flipV="1">
            <a:off x="3759201" y="4271962"/>
            <a:ext cx="63500" cy="79375"/>
          </a:xfrm>
          <a:custGeom>
            <a:avLst/>
            <a:gdLst>
              <a:gd name="T0" fmla="*/ 2147483647 w 56"/>
              <a:gd name="T1" fmla="*/ 2147483647 h 72"/>
              <a:gd name="T2" fmla="*/ 0 w 56"/>
              <a:gd name="T3" fmla="*/ 2147483647 h 72"/>
              <a:gd name="T4" fmla="*/ 2147483647 w 56"/>
              <a:gd name="T5" fmla="*/ 0 h 72"/>
              <a:gd name="T6" fmla="*/ 0 60000 65536"/>
              <a:gd name="T7" fmla="*/ 0 60000 65536"/>
              <a:gd name="T8" fmla="*/ 0 60000 65536"/>
              <a:gd name="T9" fmla="*/ 0 w 56"/>
              <a:gd name="T10" fmla="*/ 0 h 72"/>
              <a:gd name="T11" fmla="*/ 56 w 56"/>
              <a:gd name="T12" fmla="*/ 72 h 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72">
                <a:moveTo>
                  <a:pt x="18" y="72"/>
                </a:moveTo>
                <a:lnTo>
                  <a:pt x="0" y="17"/>
                </a:lnTo>
                <a:lnTo>
                  <a:pt x="56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7566" name="Freeform 29"/>
          <p:cNvSpPr>
            <a:spLocks/>
          </p:cNvSpPr>
          <p:nvPr/>
        </p:nvSpPr>
        <p:spPr bwMode="auto">
          <a:xfrm>
            <a:off x="3522663" y="3944938"/>
            <a:ext cx="74612" cy="76200"/>
          </a:xfrm>
          <a:custGeom>
            <a:avLst/>
            <a:gdLst>
              <a:gd name="T0" fmla="*/ 2147483647 w 72"/>
              <a:gd name="T1" fmla="*/ 2147483647 h 73"/>
              <a:gd name="T2" fmla="*/ 2147483647 w 72"/>
              <a:gd name="T3" fmla="*/ 2147483647 h 73"/>
              <a:gd name="T4" fmla="*/ 2147483647 w 72"/>
              <a:gd name="T5" fmla="*/ 2147483647 h 73"/>
              <a:gd name="T6" fmla="*/ 2147483647 w 72"/>
              <a:gd name="T7" fmla="*/ 2147483647 h 73"/>
              <a:gd name="T8" fmla="*/ 2147483647 w 72"/>
              <a:gd name="T9" fmla="*/ 2147483647 h 73"/>
              <a:gd name="T10" fmla="*/ 2147483647 w 72"/>
              <a:gd name="T11" fmla="*/ 2147483647 h 73"/>
              <a:gd name="T12" fmla="*/ 2147483647 w 72"/>
              <a:gd name="T13" fmla="*/ 2147483647 h 73"/>
              <a:gd name="T14" fmla="*/ 2147483647 w 72"/>
              <a:gd name="T15" fmla="*/ 2147483647 h 73"/>
              <a:gd name="T16" fmla="*/ 0 w 72"/>
              <a:gd name="T17" fmla="*/ 2147483647 h 73"/>
              <a:gd name="T18" fmla="*/ 0 w 72"/>
              <a:gd name="T19" fmla="*/ 2147483647 h 73"/>
              <a:gd name="T20" fmla="*/ 2147483647 w 72"/>
              <a:gd name="T21" fmla="*/ 2147483647 h 73"/>
              <a:gd name="T22" fmla="*/ 2147483647 w 72"/>
              <a:gd name="T23" fmla="*/ 2147483647 h 73"/>
              <a:gd name="T24" fmla="*/ 2147483647 w 72"/>
              <a:gd name="T25" fmla="*/ 2147483647 h 73"/>
              <a:gd name="T26" fmla="*/ 2147483647 w 72"/>
              <a:gd name="T27" fmla="*/ 0 h 73"/>
              <a:gd name="T28" fmla="*/ 2147483647 w 72"/>
              <a:gd name="T29" fmla="*/ 2147483647 h 73"/>
              <a:gd name="T30" fmla="*/ 2147483647 w 72"/>
              <a:gd name="T31" fmla="*/ 2147483647 h 73"/>
              <a:gd name="T32" fmla="*/ 2147483647 w 72"/>
              <a:gd name="T33" fmla="*/ 2147483647 h 7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2"/>
              <a:gd name="T52" fmla="*/ 0 h 73"/>
              <a:gd name="T53" fmla="*/ 72 w 72"/>
              <a:gd name="T54" fmla="*/ 73 h 7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2" h="73">
                <a:moveTo>
                  <a:pt x="71" y="29"/>
                </a:moveTo>
                <a:lnTo>
                  <a:pt x="72" y="43"/>
                </a:lnTo>
                <a:lnTo>
                  <a:pt x="67" y="56"/>
                </a:lnTo>
                <a:lnTo>
                  <a:pt x="57" y="66"/>
                </a:lnTo>
                <a:lnTo>
                  <a:pt x="44" y="73"/>
                </a:lnTo>
                <a:lnTo>
                  <a:pt x="30" y="73"/>
                </a:lnTo>
                <a:lnTo>
                  <a:pt x="17" y="67"/>
                </a:lnTo>
                <a:lnTo>
                  <a:pt x="6" y="58"/>
                </a:lnTo>
                <a:lnTo>
                  <a:pt x="0" y="46"/>
                </a:lnTo>
                <a:lnTo>
                  <a:pt x="0" y="31"/>
                </a:lnTo>
                <a:lnTo>
                  <a:pt x="5" y="18"/>
                </a:lnTo>
                <a:lnTo>
                  <a:pt x="14" y="8"/>
                </a:lnTo>
                <a:lnTo>
                  <a:pt x="27" y="2"/>
                </a:lnTo>
                <a:lnTo>
                  <a:pt x="41" y="0"/>
                </a:lnTo>
                <a:lnTo>
                  <a:pt x="54" y="6"/>
                </a:lnTo>
                <a:lnTo>
                  <a:pt x="64" y="16"/>
                </a:lnTo>
                <a:lnTo>
                  <a:pt x="71" y="29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77567" name="Group 426"/>
          <p:cNvGrpSpPr>
            <a:grpSpLocks/>
          </p:cNvGrpSpPr>
          <p:nvPr/>
        </p:nvGrpSpPr>
        <p:grpSpPr bwMode="auto">
          <a:xfrm>
            <a:off x="2306638" y="2819400"/>
            <a:ext cx="501650" cy="60325"/>
            <a:chOff x="2982986" y="1572917"/>
            <a:chExt cx="1016346" cy="120201"/>
          </a:xfrm>
        </p:grpSpPr>
        <p:sp>
          <p:nvSpPr>
            <p:cNvPr id="277665" name="Freeform 28"/>
            <p:cNvSpPr>
              <a:spLocks/>
            </p:cNvSpPr>
            <p:nvPr/>
          </p:nvSpPr>
          <p:spPr bwMode="auto">
            <a:xfrm rot="1525323">
              <a:off x="2982986" y="1573897"/>
              <a:ext cx="96838" cy="82550"/>
            </a:xfrm>
            <a:custGeom>
              <a:avLst/>
              <a:gdLst>
                <a:gd name="T0" fmla="*/ 2147483647 w 61"/>
                <a:gd name="T1" fmla="*/ 2147483647 h 52"/>
                <a:gd name="T2" fmla="*/ 2147483647 w 61"/>
                <a:gd name="T3" fmla="*/ 2147483647 h 52"/>
                <a:gd name="T4" fmla="*/ 2147483647 w 61"/>
                <a:gd name="T5" fmla="*/ 2147483647 h 52"/>
                <a:gd name="T6" fmla="*/ 2147483647 w 61"/>
                <a:gd name="T7" fmla="*/ 0 h 52"/>
                <a:gd name="T8" fmla="*/ 2147483647 w 61"/>
                <a:gd name="T9" fmla="*/ 2147483647 h 52"/>
                <a:gd name="T10" fmla="*/ 2147483647 w 61"/>
                <a:gd name="T11" fmla="*/ 2147483647 h 52"/>
                <a:gd name="T12" fmla="*/ 2147483647 w 61"/>
                <a:gd name="T13" fmla="*/ 2147483647 h 52"/>
                <a:gd name="T14" fmla="*/ 0 w 61"/>
                <a:gd name="T15" fmla="*/ 2147483647 h 52"/>
                <a:gd name="T16" fmla="*/ 2147483647 w 61"/>
                <a:gd name="T17" fmla="*/ 2147483647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1"/>
                <a:gd name="T28" fmla="*/ 0 h 52"/>
                <a:gd name="T29" fmla="*/ 61 w 61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1" h="52">
                  <a:moveTo>
                    <a:pt x="61" y="23"/>
                  </a:moveTo>
                  <a:lnTo>
                    <a:pt x="51" y="12"/>
                  </a:lnTo>
                  <a:lnTo>
                    <a:pt x="40" y="4"/>
                  </a:lnTo>
                  <a:lnTo>
                    <a:pt x="29" y="0"/>
                  </a:lnTo>
                  <a:lnTo>
                    <a:pt x="17" y="1"/>
                  </a:lnTo>
                  <a:lnTo>
                    <a:pt x="8" y="9"/>
                  </a:lnTo>
                  <a:lnTo>
                    <a:pt x="2" y="21"/>
                  </a:lnTo>
                  <a:lnTo>
                    <a:pt x="0" y="35"/>
                  </a:lnTo>
                  <a:lnTo>
                    <a:pt x="3" y="5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666" name="Freeform 30"/>
            <p:cNvSpPr>
              <a:spLocks/>
            </p:cNvSpPr>
            <p:nvPr/>
          </p:nvSpPr>
          <p:spPr bwMode="auto">
            <a:xfrm rot="1525323">
              <a:off x="3073707" y="1606678"/>
              <a:ext cx="98425" cy="79375"/>
            </a:xfrm>
            <a:custGeom>
              <a:avLst/>
              <a:gdLst>
                <a:gd name="T0" fmla="*/ 2147483647 w 62"/>
                <a:gd name="T1" fmla="*/ 0 h 50"/>
                <a:gd name="T2" fmla="*/ 2147483647 w 62"/>
                <a:gd name="T3" fmla="*/ 2147483647 h 50"/>
                <a:gd name="T4" fmla="*/ 2147483647 w 62"/>
                <a:gd name="T5" fmla="*/ 2147483647 h 50"/>
                <a:gd name="T6" fmla="*/ 2147483647 w 62"/>
                <a:gd name="T7" fmla="*/ 2147483647 h 50"/>
                <a:gd name="T8" fmla="*/ 2147483647 w 62"/>
                <a:gd name="T9" fmla="*/ 2147483647 h 50"/>
                <a:gd name="T10" fmla="*/ 2147483647 w 62"/>
                <a:gd name="T11" fmla="*/ 2147483647 h 50"/>
                <a:gd name="T12" fmla="*/ 2147483647 w 62"/>
                <a:gd name="T13" fmla="*/ 2147483647 h 50"/>
                <a:gd name="T14" fmla="*/ 2147483647 w 62"/>
                <a:gd name="T15" fmla="*/ 2147483647 h 50"/>
                <a:gd name="T16" fmla="*/ 0 w 62"/>
                <a:gd name="T17" fmla="*/ 2147483647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2"/>
                <a:gd name="T28" fmla="*/ 0 h 50"/>
                <a:gd name="T29" fmla="*/ 62 w 62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2" h="50">
                  <a:moveTo>
                    <a:pt x="60" y="0"/>
                  </a:moveTo>
                  <a:lnTo>
                    <a:pt x="62" y="15"/>
                  </a:lnTo>
                  <a:lnTo>
                    <a:pt x="59" y="29"/>
                  </a:lnTo>
                  <a:lnTo>
                    <a:pt x="54" y="39"/>
                  </a:lnTo>
                  <a:lnTo>
                    <a:pt x="46" y="47"/>
                  </a:lnTo>
                  <a:lnTo>
                    <a:pt x="34" y="50"/>
                  </a:lnTo>
                  <a:lnTo>
                    <a:pt x="23" y="46"/>
                  </a:lnTo>
                  <a:lnTo>
                    <a:pt x="10" y="38"/>
                  </a:lnTo>
                  <a:lnTo>
                    <a:pt x="0" y="25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667" name="Freeform 31"/>
            <p:cNvSpPr>
              <a:spLocks/>
            </p:cNvSpPr>
            <p:nvPr/>
          </p:nvSpPr>
          <p:spPr bwMode="auto">
            <a:xfrm rot="1525323">
              <a:off x="3192868" y="1573004"/>
              <a:ext cx="95250" cy="80963"/>
            </a:xfrm>
            <a:custGeom>
              <a:avLst/>
              <a:gdLst>
                <a:gd name="T0" fmla="*/ 2147483647 w 60"/>
                <a:gd name="T1" fmla="*/ 2147483647 h 51"/>
                <a:gd name="T2" fmla="*/ 2147483647 w 60"/>
                <a:gd name="T3" fmla="*/ 2147483647 h 51"/>
                <a:gd name="T4" fmla="*/ 2147483647 w 60"/>
                <a:gd name="T5" fmla="*/ 2147483647 h 51"/>
                <a:gd name="T6" fmla="*/ 2147483647 w 60"/>
                <a:gd name="T7" fmla="*/ 0 h 51"/>
                <a:gd name="T8" fmla="*/ 2147483647 w 60"/>
                <a:gd name="T9" fmla="*/ 2147483647 h 51"/>
                <a:gd name="T10" fmla="*/ 2147483647 w 60"/>
                <a:gd name="T11" fmla="*/ 2147483647 h 51"/>
                <a:gd name="T12" fmla="*/ 2147483647 w 60"/>
                <a:gd name="T13" fmla="*/ 2147483647 h 51"/>
                <a:gd name="T14" fmla="*/ 0 w 60"/>
                <a:gd name="T15" fmla="*/ 2147483647 h 51"/>
                <a:gd name="T16" fmla="*/ 2147483647 w 60"/>
                <a:gd name="T17" fmla="*/ 2147483647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51"/>
                <a:gd name="T29" fmla="*/ 60 w 60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51">
                  <a:moveTo>
                    <a:pt x="60" y="22"/>
                  </a:moveTo>
                  <a:lnTo>
                    <a:pt x="50" y="11"/>
                  </a:lnTo>
                  <a:lnTo>
                    <a:pt x="40" y="3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1" y="20"/>
                  </a:lnTo>
                  <a:lnTo>
                    <a:pt x="0" y="35"/>
                  </a:lnTo>
                  <a:lnTo>
                    <a:pt x="1" y="51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668" name="Freeform 32"/>
            <p:cNvSpPr>
              <a:spLocks/>
            </p:cNvSpPr>
            <p:nvPr/>
          </p:nvSpPr>
          <p:spPr bwMode="auto">
            <a:xfrm rot="1525323">
              <a:off x="3281738" y="1605367"/>
              <a:ext cx="98425" cy="79375"/>
            </a:xfrm>
            <a:custGeom>
              <a:avLst/>
              <a:gdLst>
                <a:gd name="T0" fmla="*/ 2147483647 w 62"/>
                <a:gd name="T1" fmla="*/ 0 h 50"/>
                <a:gd name="T2" fmla="*/ 2147483647 w 62"/>
                <a:gd name="T3" fmla="*/ 2147483647 h 50"/>
                <a:gd name="T4" fmla="*/ 2147483647 w 62"/>
                <a:gd name="T5" fmla="*/ 2147483647 h 50"/>
                <a:gd name="T6" fmla="*/ 2147483647 w 62"/>
                <a:gd name="T7" fmla="*/ 2147483647 h 50"/>
                <a:gd name="T8" fmla="*/ 2147483647 w 62"/>
                <a:gd name="T9" fmla="*/ 2147483647 h 50"/>
                <a:gd name="T10" fmla="*/ 2147483647 w 62"/>
                <a:gd name="T11" fmla="*/ 2147483647 h 50"/>
                <a:gd name="T12" fmla="*/ 2147483647 w 62"/>
                <a:gd name="T13" fmla="*/ 2147483647 h 50"/>
                <a:gd name="T14" fmla="*/ 2147483647 w 62"/>
                <a:gd name="T15" fmla="*/ 2147483647 h 50"/>
                <a:gd name="T16" fmla="*/ 0 w 62"/>
                <a:gd name="T17" fmla="*/ 2147483647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2"/>
                <a:gd name="T28" fmla="*/ 0 h 50"/>
                <a:gd name="T29" fmla="*/ 62 w 62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2" h="50">
                  <a:moveTo>
                    <a:pt x="61" y="0"/>
                  </a:moveTo>
                  <a:lnTo>
                    <a:pt x="62" y="15"/>
                  </a:lnTo>
                  <a:lnTo>
                    <a:pt x="59" y="30"/>
                  </a:lnTo>
                  <a:lnTo>
                    <a:pt x="54" y="40"/>
                  </a:lnTo>
                  <a:lnTo>
                    <a:pt x="47" y="48"/>
                  </a:lnTo>
                  <a:lnTo>
                    <a:pt x="35" y="50"/>
                  </a:lnTo>
                  <a:lnTo>
                    <a:pt x="23" y="46"/>
                  </a:lnTo>
                  <a:lnTo>
                    <a:pt x="10" y="39"/>
                  </a:lnTo>
                  <a:lnTo>
                    <a:pt x="0" y="26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669" name="Freeform 33"/>
            <p:cNvSpPr>
              <a:spLocks/>
            </p:cNvSpPr>
            <p:nvPr/>
          </p:nvSpPr>
          <p:spPr bwMode="auto">
            <a:xfrm rot="1525323">
              <a:off x="3699310" y="1601501"/>
              <a:ext cx="96838" cy="82550"/>
            </a:xfrm>
            <a:custGeom>
              <a:avLst/>
              <a:gdLst>
                <a:gd name="T0" fmla="*/ 0 w 61"/>
                <a:gd name="T1" fmla="*/ 2147483647 h 52"/>
                <a:gd name="T2" fmla="*/ 2147483647 w 61"/>
                <a:gd name="T3" fmla="*/ 2147483647 h 52"/>
                <a:gd name="T4" fmla="*/ 2147483647 w 61"/>
                <a:gd name="T5" fmla="*/ 2147483647 h 52"/>
                <a:gd name="T6" fmla="*/ 2147483647 w 61"/>
                <a:gd name="T7" fmla="*/ 2147483647 h 52"/>
                <a:gd name="T8" fmla="*/ 2147483647 w 61"/>
                <a:gd name="T9" fmla="*/ 2147483647 h 52"/>
                <a:gd name="T10" fmla="*/ 2147483647 w 61"/>
                <a:gd name="T11" fmla="*/ 2147483647 h 52"/>
                <a:gd name="T12" fmla="*/ 2147483647 w 61"/>
                <a:gd name="T13" fmla="*/ 2147483647 h 52"/>
                <a:gd name="T14" fmla="*/ 2147483647 w 61"/>
                <a:gd name="T15" fmla="*/ 2147483647 h 52"/>
                <a:gd name="T16" fmla="*/ 2147483647 w 61"/>
                <a:gd name="T17" fmla="*/ 0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1"/>
                <a:gd name="T28" fmla="*/ 0 h 52"/>
                <a:gd name="T29" fmla="*/ 61 w 61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1" h="52">
                  <a:moveTo>
                    <a:pt x="0" y="29"/>
                  </a:moveTo>
                  <a:lnTo>
                    <a:pt x="10" y="40"/>
                  </a:lnTo>
                  <a:lnTo>
                    <a:pt x="21" y="49"/>
                  </a:lnTo>
                  <a:lnTo>
                    <a:pt x="32" y="52"/>
                  </a:lnTo>
                  <a:lnTo>
                    <a:pt x="44" y="50"/>
                  </a:lnTo>
                  <a:lnTo>
                    <a:pt x="53" y="43"/>
                  </a:lnTo>
                  <a:lnTo>
                    <a:pt x="59" y="31"/>
                  </a:lnTo>
                  <a:lnTo>
                    <a:pt x="61" y="17"/>
                  </a:lnTo>
                  <a:lnTo>
                    <a:pt x="59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670" name="Freeform 34"/>
            <p:cNvSpPr>
              <a:spLocks/>
            </p:cNvSpPr>
            <p:nvPr/>
          </p:nvSpPr>
          <p:spPr bwMode="auto">
            <a:xfrm rot="1525323">
              <a:off x="3608359" y="1572917"/>
              <a:ext cx="100013" cy="79375"/>
            </a:xfrm>
            <a:custGeom>
              <a:avLst/>
              <a:gdLst>
                <a:gd name="T0" fmla="*/ 2147483647 w 63"/>
                <a:gd name="T1" fmla="*/ 2147483647 h 50"/>
                <a:gd name="T2" fmla="*/ 0 w 63"/>
                <a:gd name="T3" fmla="*/ 2147483647 h 50"/>
                <a:gd name="T4" fmla="*/ 2147483647 w 63"/>
                <a:gd name="T5" fmla="*/ 2147483647 h 50"/>
                <a:gd name="T6" fmla="*/ 2147483647 w 63"/>
                <a:gd name="T7" fmla="*/ 2147483647 h 50"/>
                <a:gd name="T8" fmla="*/ 2147483647 w 63"/>
                <a:gd name="T9" fmla="*/ 2147483647 h 50"/>
                <a:gd name="T10" fmla="*/ 2147483647 w 63"/>
                <a:gd name="T11" fmla="*/ 0 h 50"/>
                <a:gd name="T12" fmla="*/ 2147483647 w 63"/>
                <a:gd name="T13" fmla="*/ 2147483647 h 50"/>
                <a:gd name="T14" fmla="*/ 2147483647 w 63"/>
                <a:gd name="T15" fmla="*/ 2147483647 h 50"/>
                <a:gd name="T16" fmla="*/ 2147483647 w 63"/>
                <a:gd name="T17" fmla="*/ 2147483647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"/>
                <a:gd name="T28" fmla="*/ 0 h 50"/>
                <a:gd name="T29" fmla="*/ 63 w 63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" h="50">
                  <a:moveTo>
                    <a:pt x="2" y="50"/>
                  </a:moveTo>
                  <a:lnTo>
                    <a:pt x="0" y="35"/>
                  </a:lnTo>
                  <a:lnTo>
                    <a:pt x="2" y="21"/>
                  </a:lnTo>
                  <a:lnTo>
                    <a:pt x="7" y="10"/>
                  </a:lnTo>
                  <a:lnTo>
                    <a:pt x="16" y="3"/>
                  </a:lnTo>
                  <a:lnTo>
                    <a:pt x="28" y="0"/>
                  </a:lnTo>
                  <a:lnTo>
                    <a:pt x="39" y="4"/>
                  </a:lnTo>
                  <a:lnTo>
                    <a:pt x="52" y="12"/>
                  </a:lnTo>
                  <a:lnTo>
                    <a:pt x="63" y="2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671" name="Freeform 35"/>
            <p:cNvSpPr>
              <a:spLocks/>
            </p:cNvSpPr>
            <p:nvPr/>
          </p:nvSpPr>
          <p:spPr bwMode="auto">
            <a:xfrm rot="1525323">
              <a:off x="3489993" y="1606925"/>
              <a:ext cx="95250" cy="79375"/>
            </a:xfrm>
            <a:custGeom>
              <a:avLst/>
              <a:gdLst>
                <a:gd name="T0" fmla="*/ 0 w 60"/>
                <a:gd name="T1" fmla="*/ 2147483647 h 50"/>
                <a:gd name="T2" fmla="*/ 2147483647 w 60"/>
                <a:gd name="T3" fmla="*/ 2147483647 h 50"/>
                <a:gd name="T4" fmla="*/ 2147483647 w 60"/>
                <a:gd name="T5" fmla="*/ 2147483647 h 50"/>
                <a:gd name="T6" fmla="*/ 2147483647 w 60"/>
                <a:gd name="T7" fmla="*/ 2147483647 h 50"/>
                <a:gd name="T8" fmla="*/ 2147483647 w 60"/>
                <a:gd name="T9" fmla="*/ 2147483647 h 50"/>
                <a:gd name="T10" fmla="*/ 2147483647 w 60"/>
                <a:gd name="T11" fmla="*/ 2147483647 h 50"/>
                <a:gd name="T12" fmla="*/ 2147483647 w 60"/>
                <a:gd name="T13" fmla="*/ 2147483647 h 50"/>
                <a:gd name="T14" fmla="*/ 2147483647 w 60"/>
                <a:gd name="T15" fmla="*/ 2147483647 h 50"/>
                <a:gd name="T16" fmla="*/ 2147483647 w 60"/>
                <a:gd name="T17" fmla="*/ 0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50"/>
                <a:gd name="T29" fmla="*/ 60 w 60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50">
                  <a:moveTo>
                    <a:pt x="0" y="27"/>
                  </a:moveTo>
                  <a:lnTo>
                    <a:pt x="10" y="38"/>
                  </a:lnTo>
                  <a:lnTo>
                    <a:pt x="22" y="46"/>
                  </a:lnTo>
                  <a:lnTo>
                    <a:pt x="32" y="50"/>
                  </a:lnTo>
                  <a:lnTo>
                    <a:pt x="43" y="47"/>
                  </a:lnTo>
                  <a:lnTo>
                    <a:pt x="52" y="39"/>
                  </a:lnTo>
                  <a:lnTo>
                    <a:pt x="59" y="29"/>
                  </a:lnTo>
                  <a:lnTo>
                    <a:pt x="60" y="15"/>
                  </a:lnTo>
                  <a:lnTo>
                    <a:pt x="59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672" name="Freeform 36"/>
            <p:cNvSpPr>
              <a:spLocks/>
            </p:cNvSpPr>
            <p:nvPr/>
          </p:nvSpPr>
          <p:spPr bwMode="auto">
            <a:xfrm rot="1525323">
              <a:off x="3398554" y="1573468"/>
              <a:ext cx="100013" cy="80963"/>
            </a:xfrm>
            <a:custGeom>
              <a:avLst/>
              <a:gdLst>
                <a:gd name="T0" fmla="*/ 2147483647 w 63"/>
                <a:gd name="T1" fmla="*/ 2147483647 h 51"/>
                <a:gd name="T2" fmla="*/ 0 w 63"/>
                <a:gd name="T3" fmla="*/ 2147483647 h 51"/>
                <a:gd name="T4" fmla="*/ 2147483647 w 63"/>
                <a:gd name="T5" fmla="*/ 2147483647 h 51"/>
                <a:gd name="T6" fmla="*/ 2147483647 w 63"/>
                <a:gd name="T7" fmla="*/ 2147483647 h 51"/>
                <a:gd name="T8" fmla="*/ 2147483647 w 63"/>
                <a:gd name="T9" fmla="*/ 2147483647 h 51"/>
                <a:gd name="T10" fmla="*/ 2147483647 w 63"/>
                <a:gd name="T11" fmla="*/ 0 h 51"/>
                <a:gd name="T12" fmla="*/ 2147483647 w 63"/>
                <a:gd name="T13" fmla="*/ 2147483647 h 51"/>
                <a:gd name="T14" fmla="*/ 2147483647 w 63"/>
                <a:gd name="T15" fmla="*/ 2147483647 h 51"/>
                <a:gd name="T16" fmla="*/ 2147483647 w 63"/>
                <a:gd name="T17" fmla="*/ 2147483647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"/>
                <a:gd name="T28" fmla="*/ 0 h 51"/>
                <a:gd name="T29" fmla="*/ 63 w 63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" h="51">
                  <a:moveTo>
                    <a:pt x="3" y="51"/>
                  </a:moveTo>
                  <a:lnTo>
                    <a:pt x="0" y="36"/>
                  </a:lnTo>
                  <a:lnTo>
                    <a:pt x="3" y="20"/>
                  </a:lnTo>
                  <a:lnTo>
                    <a:pt x="8" y="10"/>
                  </a:lnTo>
                  <a:lnTo>
                    <a:pt x="17" y="2"/>
                  </a:lnTo>
                  <a:lnTo>
                    <a:pt x="28" y="0"/>
                  </a:lnTo>
                  <a:lnTo>
                    <a:pt x="40" y="4"/>
                  </a:lnTo>
                  <a:lnTo>
                    <a:pt x="53" y="13"/>
                  </a:lnTo>
                  <a:lnTo>
                    <a:pt x="63" y="25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673" name="Freeform 37"/>
            <p:cNvSpPr>
              <a:spLocks/>
            </p:cNvSpPr>
            <p:nvPr/>
          </p:nvSpPr>
          <p:spPr bwMode="auto">
            <a:xfrm rot="1525323">
              <a:off x="3904082" y="1610568"/>
              <a:ext cx="95250" cy="82550"/>
            </a:xfrm>
            <a:custGeom>
              <a:avLst/>
              <a:gdLst>
                <a:gd name="T0" fmla="*/ 0 w 60"/>
                <a:gd name="T1" fmla="*/ 2147483647 h 52"/>
                <a:gd name="T2" fmla="*/ 2147483647 w 60"/>
                <a:gd name="T3" fmla="*/ 2147483647 h 52"/>
                <a:gd name="T4" fmla="*/ 2147483647 w 60"/>
                <a:gd name="T5" fmla="*/ 2147483647 h 52"/>
                <a:gd name="T6" fmla="*/ 2147483647 w 60"/>
                <a:gd name="T7" fmla="*/ 2147483647 h 52"/>
                <a:gd name="T8" fmla="*/ 2147483647 w 60"/>
                <a:gd name="T9" fmla="*/ 2147483647 h 52"/>
                <a:gd name="T10" fmla="*/ 2147483647 w 60"/>
                <a:gd name="T11" fmla="*/ 2147483647 h 52"/>
                <a:gd name="T12" fmla="*/ 2147483647 w 60"/>
                <a:gd name="T13" fmla="*/ 2147483647 h 52"/>
                <a:gd name="T14" fmla="*/ 2147483647 w 60"/>
                <a:gd name="T15" fmla="*/ 2147483647 h 52"/>
                <a:gd name="T16" fmla="*/ 2147483647 w 60"/>
                <a:gd name="T17" fmla="*/ 0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52"/>
                <a:gd name="T29" fmla="*/ 60 w 60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52">
                  <a:moveTo>
                    <a:pt x="0" y="28"/>
                  </a:moveTo>
                  <a:lnTo>
                    <a:pt x="10" y="40"/>
                  </a:lnTo>
                  <a:lnTo>
                    <a:pt x="20" y="48"/>
                  </a:lnTo>
                  <a:lnTo>
                    <a:pt x="32" y="52"/>
                  </a:lnTo>
                  <a:lnTo>
                    <a:pt x="43" y="50"/>
                  </a:lnTo>
                  <a:lnTo>
                    <a:pt x="52" y="43"/>
                  </a:lnTo>
                  <a:lnTo>
                    <a:pt x="59" y="31"/>
                  </a:lnTo>
                  <a:lnTo>
                    <a:pt x="60" y="17"/>
                  </a:lnTo>
                  <a:lnTo>
                    <a:pt x="59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674" name="Freeform 38"/>
            <p:cNvSpPr>
              <a:spLocks/>
            </p:cNvSpPr>
            <p:nvPr/>
          </p:nvSpPr>
          <p:spPr bwMode="auto">
            <a:xfrm rot="1525323">
              <a:off x="3812642" y="1578699"/>
              <a:ext cx="100013" cy="80963"/>
            </a:xfrm>
            <a:custGeom>
              <a:avLst/>
              <a:gdLst>
                <a:gd name="T0" fmla="*/ 2147483647 w 63"/>
                <a:gd name="T1" fmla="*/ 2147483647 h 51"/>
                <a:gd name="T2" fmla="*/ 0 w 63"/>
                <a:gd name="T3" fmla="*/ 2147483647 h 51"/>
                <a:gd name="T4" fmla="*/ 2147483647 w 63"/>
                <a:gd name="T5" fmla="*/ 2147483647 h 51"/>
                <a:gd name="T6" fmla="*/ 2147483647 w 63"/>
                <a:gd name="T7" fmla="*/ 2147483647 h 51"/>
                <a:gd name="T8" fmla="*/ 2147483647 w 63"/>
                <a:gd name="T9" fmla="*/ 2147483647 h 51"/>
                <a:gd name="T10" fmla="*/ 2147483647 w 63"/>
                <a:gd name="T11" fmla="*/ 0 h 51"/>
                <a:gd name="T12" fmla="*/ 2147483647 w 63"/>
                <a:gd name="T13" fmla="*/ 2147483647 h 51"/>
                <a:gd name="T14" fmla="*/ 2147483647 w 63"/>
                <a:gd name="T15" fmla="*/ 2147483647 h 51"/>
                <a:gd name="T16" fmla="*/ 2147483647 w 63"/>
                <a:gd name="T17" fmla="*/ 2147483647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"/>
                <a:gd name="T28" fmla="*/ 0 h 51"/>
                <a:gd name="T29" fmla="*/ 63 w 63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" h="51">
                  <a:moveTo>
                    <a:pt x="3" y="51"/>
                  </a:moveTo>
                  <a:lnTo>
                    <a:pt x="0" y="35"/>
                  </a:lnTo>
                  <a:lnTo>
                    <a:pt x="3" y="21"/>
                  </a:lnTo>
                  <a:lnTo>
                    <a:pt x="8" y="9"/>
                  </a:lnTo>
                  <a:lnTo>
                    <a:pt x="17" y="3"/>
                  </a:lnTo>
                  <a:lnTo>
                    <a:pt x="28" y="0"/>
                  </a:lnTo>
                  <a:lnTo>
                    <a:pt x="40" y="4"/>
                  </a:lnTo>
                  <a:lnTo>
                    <a:pt x="53" y="12"/>
                  </a:lnTo>
                  <a:lnTo>
                    <a:pt x="63" y="25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79" name="Straight Connector 78"/>
          <p:cNvCxnSpPr/>
          <p:nvPr/>
        </p:nvCxnSpPr>
        <p:spPr>
          <a:xfrm rot="2700000">
            <a:off x="1898650" y="2670176"/>
            <a:ext cx="479425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rot="8100000">
            <a:off x="1892300" y="3017838"/>
            <a:ext cx="479425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7570" name="Freeform 24"/>
          <p:cNvSpPr>
            <a:spLocks/>
          </p:cNvSpPr>
          <p:nvPr/>
        </p:nvSpPr>
        <p:spPr bwMode="auto">
          <a:xfrm rot="15164108" flipV="1">
            <a:off x="2096295" y="2624931"/>
            <a:ext cx="61912" cy="79375"/>
          </a:xfrm>
          <a:custGeom>
            <a:avLst/>
            <a:gdLst>
              <a:gd name="T0" fmla="*/ 2147483647 w 56"/>
              <a:gd name="T1" fmla="*/ 2147483647 h 72"/>
              <a:gd name="T2" fmla="*/ 0 w 56"/>
              <a:gd name="T3" fmla="*/ 2147483647 h 72"/>
              <a:gd name="T4" fmla="*/ 2147483647 w 56"/>
              <a:gd name="T5" fmla="*/ 0 h 72"/>
              <a:gd name="T6" fmla="*/ 0 60000 65536"/>
              <a:gd name="T7" fmla="*/ 0 60000 65536"/>
              <a:gd name="T8" fmla="*/ 0 60000 65536"/>
              <a:gd name="T9" fmla="*/ 0 w 56"/>
              <a:gd name="T10" fmla="*/ 0 h 72"/>
              <a:gd name="T11" fmla="*/ 56 w 56"/>
              <a:gd name="T12" fmla="*/ 72 h 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72">
                <a:moveTo>
                  <a:pt x="18" y="72"/>
                </a:moveTo>
                <a:lnTo>
                  <a:pt x="0" y="17"/>
                </a:lnTo>
                <a:lnTo>
                  <a:pt x="56" y="0"/>
                </a:ln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7571" name="Freeform 24"/>
          <p:cNvSpPr>
            <a:spLocks/>
          </p:cNvSpPr>
          <p:nvPr/>
        </p:nvSpPr>
        <p:spPr bwMode="auto">
          <a:xfrm rot="20564108" flipV="1">
            <a:off x="2117725" y="2952750"/>
            <a:ext cx="63500" cy="80963"/>
          </a:xfrm>
          <a:custGeom>
            <a:avLst/>
            <a:gdLst>
              <a:gd name="T0" fmla="*/ 2147483647 w 56"/>
              <a:gd name="T1" fmla="*/ 2147483647 h 72"/>
              <a:gd name="T2" fmla="*/ 0 w 56"/>
              <a:gd name="T3" fmla="*/ 2147483647 h 72"/>
              <a:gd name="T4" fmla="*/ 2147483647 w 56"/>
              <a:gd name="T5" fmla="*/ 0 h 72"/>
              <a:gd name="T6" fmla="*/ 0 60000 65536"/>
              <a:gd name="T7" fmla="*/ 0 60000 65536"/>
              <a:gd name="T8" fmla="*/ 0 60000 65536"/>
              <a:gd name="T9" fmla="*/ 0 w 56"/>
              <a:gd name="T10" fmla="*/ 0 h 72"/>
              <a:gd name="T11" fmla="*/ 56 w 56"/>
              <a:gd name="T12" fmla="*/ 72 h 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72">
                <a:moveTo>
                  <a:pt x="18" y="72"/>
                </a:moveTo>
                <a:lnTo>
                  <a:pt x="0" y="17"/>
                </a:lnTo>
                <a:lnTo>
                  <a:pt x="56" y="0"/>
                </a:ln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7572" name="Freeform 29"/>
          <p:cNvSpPr>
            <a:spLocks/>
          </p:cNvSpPr>
          <p:nvPr/>
        </p:nvSpPr>
        <p:spPr bwMode="auto">
          <a:xfrm>
            <a:off x="2246313" y="2790825"/>
            <a:ext cx="74612" cy="76200"/>
          </a:xfrm>
          <a:custGeom>
            <a:avLst/>
            <a:gdLst>
              <a:gd name="T0" fmla="*/ 2147483647 w 72"/>
              <a:gd name="T1" fmla="*/ 2147483647 h 73"/>
              <a:gd name="T2" fmla="*/ 2147483647 w 72"/>
              <a:gd name="T3" fmla="*/ 2147483647 h 73"/>
              <a:gd name="T4" fmla="*/ 2147483647 w 72"/>
              <a:gd name="T5" fmla="*/ 2147483647 h 73"/>
              <a:gd name="T6" fmla="*/ 2147483647 w 72"/>
              <a:gd name="T7" fmla="*/ 2147483647 h 73"/>
              <a:gd name="T8" fmla="*/ 2147483647 w 72"/>
              <a:gd name="T9" fmla="*/ 2147483647 h 73"/>
              <a:gd name="T10" fmla="*/ 2147483647 w 72"/>
              <a:gd name="T11" fmla="*/ 2147483647 h 73"/>
              <a:gd name="T12" fmla="*/ 2147483647 w 72"/>
              <a:gd name="T13" fmla="*/ 2147483647 h 73"/>
              <a:gd name="T14" fmla="*/ 2147483647 w 72"/>
              <a:gd name="T15" fmla="*/ 2147483647 h 73"/>
              <a:gd name="T16" fmla="*/ 0 w 72"/>
              <a:gd name="T17" fmla="*/ 2147483647 h 73"/>
              <a:gd name="T18" fmla="*/ 0 w 72"/>
              <a:gd name="T19" fmla="*/ 2147483647 h 73"/>
              <a:gd name="T20" fmla="*/ 2147483647 w 72"/>
              <a:gd name="T21" fmla="*/ 2147483647 h 73"/>
              <a:gd name="T22" fmla="*/ 2147483647 w 72"/>
              <a:gd name="T23" fmla="*/ 2147483647 h 73"/>
              <a:gd name="T24" fmla="*/ 2147483647 w 72"/>
              <a:gd name="T25" fmla="*/ 2147483647 h 73"/>
              <a:gd name="T26" fmla="*/ 2147483647 w 72"/>
              <a:gd name="T27" fmla="*/ 0 h 73"/>
              <a:gd name="T28" fmla="*/ 2147483647 w 72"/>
              <a:gd name="T29" fmla="*/ 2147483647 h 73"/>
              <a:gd name="T30" fmla="*/ 2147483647 w 72"/>
              <a:gd name="T31" fmla="*/ 2147483647 h 73"/>
              <a:gd name="T32" fmla="*/ 2147483647 w 72"/>
              <a:gd name="T33" fmla="*/ 2147483647 h 7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2"/>
              <a:gd name="T52" fmla="*/ 0 h 73"/>
              <a:gd name="T53" fmla="*/ 72 w 72"/>
              <a:gd name="T54" fmla="*/ 73 h 7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2" h="73">
                <a:moveTo>
                  <a:pt x="71" y="29"/>
                </a:moveTo>
                <a:lnTo>
                  <a:pt x="72" y="43"/>
                </a:lnTo>
                <a:lnTo>
                  <a:pt x="67" y="56"/>
                </a:lnTo>
                <a:lnTo>
                  <a:pt x="57" y="66"/>
                </a:lnTo>
                <a:lnTo>
                  <a:pt x="44" y="73"/>
                </a:lnTo>
                <a:lnTo>
                  <a:pt x="30" y="73"/>
                </a:lnTo>
                <a:lnTo>
                  <a:pt x="17" y="67"/>
                </a:lnTo>
                <a:lnTo>
                  <a:pt x="6" y="58"/>
                </a:lnTo>
                <a:lnTo>
                  <a:pt x="0" y="46"/>
                </a:lnTo>
                <a:lnTo>
                  <a:pt x="0" y="31"/>
                </a:lnTo>
                <a:lnTo>
                  <a:pt x="5" y="18"/>
                </a:lnTo>
                <a:lnTo>
                  <a:pt x="14" y="8"/>
                </a:lnTo>
                <a:lnTo>
                  <a:pt x="27" y="2"/>
                </a:lnTo>
                <a:lnTo>
                  <a:pt x="41" y="0"/>
                </a:lnTo>
                <a:lnTo>
                  <a:pt x="54" y="6"/>
                </a:lnTo>
                <a:lnTo>
                  <a:pt x="64" y="16"/>
                </a:lnTo>
                <a:lnTo>
                  <a:pt x="71" y="29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7573" name="Rectangle 123"/>
          <p:cNvSpPr>
            <a:spLocks noChangeArrowheads="1"/>
          </p:cNvSpPr>
          <p:nvPr/>
        </p:nvSpPr>
        <p:spPr bwMode="auto">
          <a:xfrm>
            <a:off x="2576513" y="2528888"/>
            <a:ext cx="3016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sz="1600" i="1">
                <a:latin typeface="Calibri" pitchFamily="34" charset="0"/>
                <a:sym typeface="Symbol" pitchFamily="18" charset="2"/>
              </a:rPr>
              <a:t>V</a:t>
            </a:r>
            <a:endParaRPr lang="en-GB" sz="1600" i="1"/>
          </a:p>
        </p:txBody>
      </p:sp>
      <p:sp>
        <p:nvSpPr>
          <p:cNvPr id="277574" name="Rectangle 125"/>
          <p:cNvSpPr>
            <a:spLocks noChangeArrowheads="1"/>
          </p:cNvSpPr>
          <p:nvPr/>
        </p:nvSpPr>
        <p:spPr bwMode="auto">
          <a:xfrm>
            <a:off x="2278063" y="3587750"/>
            <a:ext cx="3016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sz="1600" i="1">
                <a:latin typeface="Calibri" pitchFamily="34" charset="0"/>
                <a:sym typeface="Symbol" pitchFamily="18" charset="2"/>
              </a:rPr>
              <a:t>V</a:t>
            </a:r>
            <a:endParaRPr lang="en-GB" sz="1600" i="1"/>
          </a:p>
        </p:txBody>
      </p:sp>
      <p:sp>
        <p:nvSpPr>
          <p:cNvPr id="277575" name="Rectangle 127"/>
          <p:cNvSpPr>
            <a:spLocks noChangeArrowheads="1"/>
          </p:cNvSpPr>
          <p:nvPr/>
        </p:nvSpPr>
        <p:spPr bwMode="auto">
          <a:xfrm>
            <a:off x="3662363" y="3527425"/>
            <a:ext cx="3016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sz="1600" i="1">
                <a:latin typeface="Calibri" pitchFamily="34" charset="0"/>
                <a:sym typeface="Symbol" pitchFamily="18" charset="2"/>
              </a:rPr>
              <a:t>V</a:t>
            </a:r>
            <a:endParaRPr lang="en-GB" sz="1600" i="1"/>
          </a:p>
        </p:txBody>
      </p:sp>
      <p:sp>
        <p:nvSpPr>
          <p:cNvPr id="277576" name="Rectangle 128"/>
          <p:cNvSpPr>
            <a:spLocks noChangeArrowheads="1"/>
          </p:cNvSpPr>
          <p:nvPr/>
        </p:nvSpPr>
        <p:spPr bwMode="auto">
          <a:xfrm>
            <a:off x="1741488" y="2247900"/>
            <a:ext cx="2936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b="1" i="1">
                <a:solidFill>
                  <a:srgbClr val="0000FF"/>
                </a:solidFill>
                <a:latin typeface="Calibri" pitchFamily="34" charset="0"/>
              </a:rPr>
              <a:t>q</a:t>
            </a:r>
            <a:endParaRPr lang="en-GB" sz="1600" b="1">
              <a:solidFill>
                <a:srgbClr val="0000FF"/>
              </a:solidFill>
            </a:endParaRPr>
          </a:p>
        </p:txBody>
      </p:sp>
      <p:sp>
        <p:nvSpPr>
          <p:cNvPr id="277577" name="Rectangle 129"/>
          <p:cNvSpPr>
            <a:spLocks noChangeArrowheads="1"/>
          </p:cNvSpPr>
          <p:nvPr/>
        </p:nvSpPr>
        <p:spPr bwMode="auto">
          <a:xfrm>
            <a:off x="1536700" y="3586163"/>
            <a:ext cx="2936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b="1" i="1">
                <a:solidFill>
                  <a:srgbClr val="0000FF"/>
                </a:solidFill>
                <a:latin typeface="Calibri" pitchFamily="34" charset="0"/>
              </a:rPr>
              <a:t>q</a:t>
            </a:r>
            <a:endParaRPr lang="en-GB" sz="1600" b="1">
              <a:solidFill>
                <a:srgbClr val="0000FF"/>
              </a:solidFill>
            </a:endParaRPr>
          </a:p>
        </p:txBody>
      </p:sp>
      <p:sp>
        <p:nvSpPr>
          <p:cNvPr id="277578" name="Rectangle 130"/>
          <p:cNvSpPr>
            <a:spLocks noChangeArrowheads="1"/>
          </p:cNvSpPr>
          <p:nvPr/>
        </p:nvSpPr>
        <p:spPr bwMode="auto">
          <a:xfrm>
            <a:off x="2882900" y="3563938"/>
            <a:ext cx="2936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b="1" i="1">
                <a:solidFill>
                  <a:srgbClr val="0000FF"/>
                </a:solidFill>
                <a:latin typeface="Calibri" pitchFamily="34" charset="0"/>
              </a:rPr>
              <a:t>q</a:t>
            </a:r>
            <a:endParaRPr lang="en-GB" sz="1600" b="1">
              <a:solidFill>
                <a:srgbClr val="0000FF"/>
              </a:solidFill>
            </a:endParaRPr>
          </a:p>
        </p:txBody>
      </p:sp>
      <p:sp>
        <p:nvSpPr>
          <p:cNvPr id="277579" name="Rectangle 131"/>
          <p:cNvSpPr>
            <a:spLocks noChangeArrowheads="1"/>
          </p:cNvSpPr>
          <p:nvPr/>
        </p:nvSpPr>
        <p:spPr bwMode="auto">
          <a:xfrm>
            <a:off x="2219325" y="3921125"/>
            <a:ext cx="3937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b="1" i="1">
                <a:solidFill>
                  <a:srgbClr val="0000FF"/>
                </a:solidFill>
                <a:latin typeface="Calibri" pitchFamily="34" charset="0"/>
              </a:rPr>
              <a:t>q*</a:t>
            </a:r>
            <a:endParaRPr lang="en-GB" sz="1600" b="1">
              <a:solidFill>
                <a:srgbClr val="0000FF"/>
              </a:solidFill>
            </a:endParaRPr>
          </a:p>
        </p:txBody>
      </p:sp>
      <p:sp>
        <p:nvSpPr>
          <p:cNvPr id="277580" name="Rectangle 132"/>
          <p:cNvSpPr>
            <a:spLocks noChangeArrowheads="1"/>
          </p:cNvSpPr>
          <p:nvPr/>
        </p:nvSpPr>
        <p:spPr bwMode="auto">
          <a:xfrm>
            <a:off x="3541713" y="3921125"/>
            <a:ext cx="3937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b="1" i="1">
                <a:solidFill>
                  <a:srgbClr val="0000FF"/>
                </a:solidFill>
                <a:latin typeface="Calibri" pitchFamily="34" charset="0"/>
              </a:rPr>
              <a:t>q*</a:t>
            </a:r>
            <a:endParaRPr lang="en-GB" sz="1600" b="1">
              <a:solidFill>
                <a:srgbClr val="0000FF"/>
              </a:solidFill>
            </a:endParaRPr>
          </a:p>
        </p:txBody>
      </p:sp>
      <p:grpSp>
        <p:nvGrpSpPr>
          <p:cNvPr id="277581" name="Group 156"/>
          <p:cNvGrpSpPr>
            <a:grpSpLocks/>
          </p:cNvGrpSpPr>
          <p:nvPr/>
        </p:nvGrpSpPr>
        <p:grpSpPr bwMode="auto">
          <a:xfrm>
            <a:off x="1712913" y="2814638"/>
            <a:ext cx="309562" cy="501650"/>
            <a:chOff x="1671729" y="2394060"/>
            <a:chExt cx="309562" cy="500479"/>
          </a:xfrm>
        </p:grpSpPr>
        <p:sp>
          <p:nvSpPr>
            <p:cNvPr id="277663" name="Rectangle 133"/>
            <p:cNvSpPr>
              <a:spLocks noChangeArrowheads="1"/>
            </p:cNvSpPr>
            <p:nvPr/>
          </p:nvSpPr>
          <p:spPr bwMode="auto">
            <a:xfrm>
              <a:off x="1671729" y="2555985"/>
              <a:ext cx="29367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600" b="1" i="1">
                  <a:solidFill>
                    <a:srgbClr val="0000FF"/>
                  </a:solidFill>
                  <a:latin typeface="Calibri" pitchFamily="34" charset="0"/>
                </a:rPr>
                <a:t>q</a:t>
              </a:r>
              <a:endParaRPr lang="en-GB" sz="1600" b="1">
                <a:solidFill>
                  <a:srgbClr val="0000FF"/>
                </a:solidFill>
              </a:endParaRPr>
            </a:p>
          </p:txBody>
        </p:sp>
        <p:sp>
          <p:nvSpPr>
            <p:cNvPr id="277664" name="Rectangle 134"/>
            <p:cNvSpPr>
              <a:spLocks noChangeArrowheads="1"/>
            </p:cNvSpPr>
            <p:nvPr/>
          </p:nvSpPr>
          <p:spPr bwMode="auto">
            <a:xfrm>
              <a:off x="1690779" y="2394060"/>
              <a:ext cx="290512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600" b="1" i="1">
                  <a:solidFill>
                    <a:srgbClr val="0000FF"/>
                  </a:solidFill>
                  <a:latin typeface="Calibri" pitchFamily="34" charset="0"/>
                </a:rPr>
                <a:t>_</a:t>
              </a:r>
              <a:endParaRPr lang="en-GB" sz="1600" b="1">
                <a:solidFill>
                  <a:srgbClr val="0000FF"/>
                </a:solidFill>
              </a:endParaRPr>
            </a:p>
          </p:txBody>
        </p:sp>
      </p:grpSp>
      <p:grpSp>
        <p:nvGrpSpPr>
          <p:cNvPr id="277582" name="Group 200"/>
          <p:cNvGrpSpPr>
            <a:grpSpLocks/>
          </p:cNvGrpSpPr>
          <p:nvPr/>
        </p:nvGrpSpPr>
        <p:grpSpPr bwMode="auto">
          <a:xfrm rot="882503">
            <a:off x="1863725" y="5156200"/>
            <a:ext cx="479425" cy="63500"/>
            <a:chOff x="7668155" y="3364201"/>
            <a:chExt cx="480162" cy="62786"/>
          </a:xfrm>
        </p:grpSpPr>
        <p:cxnSp>
          <p:nvCxnSpPr>
            <p:cNvPr id="115" name="Straight Connector 114"/>
            <p:cNvCxnSpPr/>
            <p:nvPr/>
          </p:nvCxnSpPr>
          <p:spPr>
            <a:xfrm rot="1246260">
              <a:off x="7668155" y="3395594"/>
              <a:ext cx="48016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7662" name="Freeform 24"/>
            <p:cNvSpPr>
              <a:spLocks/>
            </p:cNvSpPr>
            <p:nvPr/>
          </p:nvSpPr>
          <p:spPr bwMode="auto">
            <a:xfrm rot="13710368" flipV="1">
              <a:off x="7864948" y="3355231"/>
              <a:ext cx="62786" cy="80725"/>
            </a:xfrm>
            <a:custGeom>
              <a:avLst/>
              <a:gdLst>
                <a:gd name="T0" fmla="*/ 2147483647 w 56"/>
                <a:gd name="T1" fmla="*/ 2147483647 h 72"/>
                <a:gd name="T2" fmla="*/ 0 w 56"/>
                <a:gd name="T3" fmla="*/ 2147483647 h 72"/>
                <a:gd name="T4" fmla="*/ 2147483647 w 56"/>
                <a:gd name="T5" fmla="*/ 0 h 72"/>
                <a:gd name="T6" fmla="*/ 0 60000 65536"/>
                <a:gd name="T7" fmla="*/ 0 60000 65536"/>
                <a:gd name="T8" fmla="*/ 0 60000 65536"/>
                <a:gd name="T9" fmla="*/ 0 w 56"/>
                <a:gd name="T10" fmla="*/ 0 h 72"/>
                <a:gd name="T11" fmla="*/ 56 w 56"/>
                <a:gd name="T12" fmla="*/ 72 h 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72">
                  <a:moveTo>
                    <a:pt x="18" y="72"/>
                  </a:moveTo>
                  <a:lnTo>
                    <a:pt x="0" y="17"/>
                  </a:lnTo>
                  <a:lnTo>
                    <a:pt x="5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7583" name="Group 187"/>
          <p:cNvGrpSpPr>
            <a:grpSpLocks/>
          </p:cNvGrpSpPr>
          <p:nvPr/>
        </p:nvGrpSpPr>
        <p:grpSpPr bwMode="auto">
          <a:xfrm rot="-2130519">
            <a:off x="2489200" y="5160963"/>
            <a:ext cx="487363" cy="57150"/>
            <a:chOff x="2982986" y="1572917"/>
            <a:chExt cx="1016346" cy="120201"/>
          </a:xfrm>
        </p:grpSpPr>
        <p:sp>
          <p:nvSpPr>
            <p:cNvPr id="277651" name="Freeform 28"/>
            <p:cNvSpPr>
              <a:spLocks/>
            </p:cNvSpPr>
            <p:nvPr/>
          </p:nvSpPr>
          <p:spPr bwMode="auto">
            <a:xfrm rot="1525323">
              <a:off x="2982986" y="1573897"/>
              <a:ext cx="96838" cy="82550"/>
            </a:xfrm>
            <a:custGeom>
              <a:avLst/>
              <a:gdLst>
                <a:gd name="T0" fmla="*/ 2147483647 w 61"/>
                <a:gd name="T1" fmla="*/ 2147483647 h 52"/>
                <a:gd name="T2" fmla="*/ 2147483647 w 61"/>
                <a:gd name="T3" fmla="*/ 2147483647 h 52"/>
                <a:gd name="T4" fmla="*/ 2147483647 w 61"/>
                <a:gd name="T5" fmla="*/ 2147483647 h 52"/>
                <a:gd name="T6" fmla="*/ 2147483647 w 61"/>
                <a:gd name="T7" fmla="*/ 0 h 52"/>
                <a:gd name="T8" fmla="*/ 2147483647 w 61"/>
                <a:gd name="T9" fmla="*/ 2147483647 h 52"/>
                <a:gd name="T10" fmla="*/ 2147483647 w 61"/>
                <a:gd name="T11" fmla="*/ 2147483647 h 52"/>
                <a:gd name="T12" fmla="*/ 2147483647 w 61"/>
                <a:gd name="T13" fmla="*/ 2147483647 h 52"/>
                <a:gd name="T14" fmla="*/ 0 w 61"/>
                <a:gd name="T15" fmla="*/ 2147483647 h 52"/>
                <a:gd name="T16" fmla="*/ 2147483647 w 61"/>
                <a:gd name="T17" fmla="*/ 2147483647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1"/>
                <a:gd name="T28" fmla="*/ 0 h 52"/>
                <a:gd name="T29" fmla="*/ 61 w 61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1" h="52">
                  <a:moveTo>
                    <a:pt x="61" y="23"/>
                  </a:moveTo>
                  <a:lnTo>
                    <a:pt x="51" y="12"/>
                  </a:lnTo>
                  <a:lnTo>
                    <a:pt x="40" y="4"/>
                  </a:lnTo>
                  <a:lnTo>
                    <a:pt x="29" y="0"/>
                  </a:lnTo>
                  <a:lnTo>
                    <a:pt x="17" y="1"/>
                  </a:lnTo>
                  <a:lnTo>
                    <a:pt x="8" y="9"/>
                  </a:lnTo>
                  <a:lnTo>
                    <a:pt x="2" y="21"/>
                  </a:lnTo>
                  <a:lnTo>
                    <a:pt x="0" y="35"/>
                  </a:lnTo>
                  <a:lnTo>
                    <a:pt x="3" y="5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652" name="Freeform 30"/>
            <p:cNvSpPr>
              <a:spLocks/>
            </p:cNvSpPr>
            <p:nvPr/>
          </p:nvSpPr>
          <p:spPr bwMode="auto">
            <a:xfrm rot="1525323">
              <a:off x="3073707" y="1606678"/>
              <a:ext cx="98425" cy="79375"/>
            </a:xfrm>
            <a:custGeom>
              <a:avLst/>
              <a:gdLst>
                <a:gd name="T0" fmla="*/ 2147483647 w 62"/>
                <a:gd name="T1" fmla="*/ 0 h 50"/>
                <a:gd name="T2" fmla="*/ 2147483647 w 62"/>
                <a:gd name="T3" fmla="*/ 2147483647 h 50"/>
                <a:gd name="T4" fmla="*/ 2147483647 w 62"/>
                <a:gd name="T5" fmla="*/ 2147483647 h 50"/>
                <a:gd name="T6" fmla="*/ 2147483647 w 62"/>
                <a:gd name="T7" fmla="*/ 2147483647 h 50"/>
                <a:gd name="T8" fmla="*/ 2147483647 w 62"/>
                <a:gd name="T9" fmla="*/ 2147483647 h 50"/>
                <a:gd name="T10" fmla="*/ 2147483647 w 62"/>
                <a:gd name="T11" fmla="*/ 2147483647 h 50"/>
                <a:gd name="T12" fmla="*/ 2147483647 w 62"/>
                <a:gd name="T13" fmla="*/ 2147483647 h 50"/>
                <a:gd name="T14" fmla="*/ 2147483647 w 62"/>
                <a:gd name="T15" fmla="*/ 2147483647 h 50"/>
                <a:gd name="T16" fmla="*/ 0 w 62"/>
                <a:gd name="T17" fmla="*/ 2147483647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2"/>
                <a:gd name="T28" fmla="*/ 0 h 50"/>
                <a:gd name="T29" fmla="*/ 62 w 62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2" h="50">
                  <a:moveTo>
                    <a:pt x="60" y="0"/>
                  </a:moveTo>
                  <a:lnTo>
                    <a:pt x="62" y="15"/>
                  </a:lnTo>
                  <a:lnTo>
                    <a:pt x="59" y="29"/>
                  </a:lnTo>
                  <a:lnTo>
                    <a:pt x="54" y="39"/>
                  </a:lnTo>
                  <a:lnTo>
                    <a:pt x="46" y="47"/>
                  </a:lnTo>
                  <a:lnTo>
                    <a:pt x="34" y="50"/>
                  </a:lnTo>
                  <a:lnTo>
                    <a:pt x="23" y="46"/>
                  </a:lnTo>
                  <a:lnTo>
                    <a:pt x="10" y="38"/>
                  </a:lnTo>
                  <a:lnTo>
                    <a:pt x="0" y="25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653" name="Freeform 31"/>
            <p:cNvSpPr>
              <a:spLocks/>
            </p:cNvSpPr>
            <p:nvPr/>
          </p:nvSpPr>
          <p:spPr bwMode="auto">
            <a:xfrm rot="1525323">
              <a:off x="3192868" y="1573004"/>
              <a:ext cx="95250" cy="80963"/>
            </a:xfrm>
            <a:custGeom>
              <a:avLst/>
              <a:gdLst>
                <a:gd name="T0" fmla="*/ 2147483647 w 60"/>
                <a:gd name="T1" fmla="*/ 2147483647 h 51"/>
                <a:gd name="T2" fmla="*/ 2147483647 w 60"/>
                <a:gd name="T3" fmla="*/ 2147483647 h 51"/>
                <a:gd name="T4" fmla="*/ 2147483647 w 60"/>
                <a:gd name="T5" fmla="*/ 2147483647 h 51"/>
                <a:gd name="T6" fmla="*/ 2147483647 w 60"/>
                <a:gd name="T7" fmla="*/ 0 h 51"/>
                <a:gd name="T8" fmla="*/ 2147483647 w 60"/>
                <a:gd name="T9" fmla="*/ 2147483647 h 51"/>
                <a:gd name="T10" fmla="*/ 2147483647 w 60"/>
                <a:gd name="T11" fmla="*/ 2147483647 h 51"/>
                <a:gd name="T12" fmla="*/ 2147483647 w 60"/>
                <a:gd name="T13" fmla="*/ 2147483647 h 51"/>
                <a:gd name="T14" fmla="*/ 0 w 60"/>
                <a:gd name="T15" fmla="*/ 2147483647 h 51"/>
                <a:gd name="T16" fmla="*/ 2147483647 w 60"/>
                <a:gd name="T17" fmla="*/ 2147483647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51"/>
                <a:gd name="T29" fmla="*/ 60 w 60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51">
                  <a:moveTo>
                    <a:pt x="60" y="22"/>
                  </a:moveTo>
                  <a:lnTo>
                    <a:pt x="50" y="11"/>
                  </a:lnTo>
                  <a:lnTo>
                    <a:pt x="40" y="3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1" y="20"/>
                  </a:lnTo>
                  <a:lnTo>
                    <a:pt x="0" y="35"/>
                  </a:lnTo>
                  <a:lnTo>
                    <a:pt x="1" y="51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654" name="Freeform 32"/>
            <p:cNvSpPr>
              <a:spLocks/>
            </p:cNvSpPr>
            <p:nvPr/>
          </p:nvSpPr>
          <p:spPr bwMode="auto">
            <a:xfrm rot="1525323">
              <a:off x="3281738" y="1605367"/>
              <a:ext cx="98425" cy="79375"/>
            </a:xfrm>
            <a:custGeom>
              <a:avLst/>
              <a:gdLst>
                <a:gd name="T0" fmla="*/ 2147483647 w 62"/>
                <a:gd name="T1" fmla="*/ 0 h 50"/>
                <a:gd name="T2" fmla="*/ 2147483647 w 62"/>
                <a:gd name="T3" fmla="*/ 2147483647 h 50"/>
                <a:gd name="T4" fmla="*/ 2147483647 w 62"/>
                <a:gd name="T5" fmla="*/ 2147483647 h 50"/>
                <a:gd name="T6" fmla="*/ 2147483647 w 62"/>
                <a:gd name="T7" fmla="*/ 2147483647 h 50"/>
                <a:gd name="T8" fmla="*/ 2147483647 w 62"/>
                <a:gd name="T9" fmla="*/ 2147483647 h 50"/>
                <a:gd name="T10" fmla="*/ 2147483647 w 62"/>
                <a:gd name="T11" fmla="*/ 2147483647 h 50"/>
                <a:gd name="T12" fmla="*/ 2147483647 w 62"/>
                <a:gd name="T13" fmla="*/ 2147483647 h 50"/>
                <a:gd name="T14" fmla="*/ 2147483647 w 62"/>
                <a:gd name="T15" fmla="*/ 2147483647 h 50"/>
                <a:gd name="T16" fmla="*/ 0 w 62"/>
                <a:gd name="T17" fmla="*/ 2147483647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2"/>
                <a:gd name="T28" fmla="*/ 0 h 50"/>
                <a:gd name="T29" fmla="*/ 62 w 62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2" h="50">
                  <a:moveTo>
                    <a:pt x="61" y="0"/>
                  </a:moveTo>
                  <a:lnTo>
                    <a:pt x="62" y="15"/>
                  </a:lnTo>
                  <a:lnTo>
                    <a:pt x="59" y="30"/>
                  </a:lnTo>
                  <a:lnTo>
                    <a:pt x="54" y="40"/>
                  </a:lnTo>
                  <a:lnTo>
                    <a:pt x="47" y="48"/>
                  </a:lnTo>
                  <a:lnTo>
                    <a:pt x="35" y="50"/>
                  </a:lnTo>
                  <a:lnTo>
                    <a:pt x="23" y="46"/>
                  </a:lnTo>
                  <a:lnTo>
                    <a:pt x="10" y="39"/>
                  </a:lnTo>
                  <a:lnTo>
                    <a:pt x="0" y="26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655" name="Freeform 33"/>
            <p:cNvSpPr>
              <a:spLocks/>
            </p:cNvSpPr>
            <p:nvPr/>
          </p:nvSpPr>
          <p:spPr bwMode="auto">
            <a:xfrm rot="1525323">
              <a:off x="3699310" y="1601501"/>
              <a:ext cx="96838" cy="82550"/>
            </a:xfrm>
            <a:custGeom>
              <a:avLst/>
              <a:gdLst>
                <a:gd name="T0" fmla="*/ 0 w 61"/>
                <a:gd name="T1" fmla="*/ 2147483647 h 52"/>
                <a:gd name="T2" fmla="*/ 2147483647 w 61"/>
                <a:gd name="T3" fmla="*/ 2147483647 h 52"/>
                <a:gd name="T4" fmla="*/ 2147483647 w 61"/>
                <a:gd name="T5" fmla="*/ 2147483647 h 52"/>
                <a:gd name="T6" fmla="*/ 2147483647 w 61"/>
                <a:gd name="T7" fmla="*/ 2147483647 h 52"/>
                <a:gd name="T8" fmla="*/ 2147483647 w 61"/>
                <a:gd name="T9" fmla="*/ 2147483647 h 52"/>
                <a:gd name="T10" fmla="*/ 2147483647 w 61"/>
                <a:gd name="T11" fmla="*/ 2147483647 h 52"/>
                <a:gd name="T12" fmla="*/ 2147483647 w 61"/>
                <a:gd name="T13" fmla="*/ 2147483647 h 52"/>
                <a:gd name="T14" fmla="*/ 2147483647 w 61"/>
                <a:gd name="T15" fmla="*/ 2147483647 h 52"/>
                <a:gd name="T16" fmla="*/ 2147483647 w 61"/>
                <a:gd name="T17" fmla="*/ 0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1"/>
                <a:gd name="T28" fmla="*/ 0 h 52"/>
                <a:gd name="T29" fmla="*/ 61 w 61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1" h="52">
                  <a:moveTo>
                    <a:pt x="0" y="29"/>
                  </a:moveTo>
                  <a:lnTo>
                    <a:pt x="10" y="40"/>
                  </a:lnTo>
                  <a:lnTo>
                    <a:pt x="21" y="49"/>
                  </a:lnTo>
                  <a:lnTo>
                    <a:pt x="32" y="52"/>
                  </a:lnTo>
                  <a:lnTo>
                    <a:pt x="44" y="50"/>
                  </a:lnTo>
                  <a:lnTo>
                    <a:pt x="53" y="43"/>
                  </a:lnTo>
                  <a:lnTo>
                    <a:pt x="59" y="31"/>
                  </a:lnTo>
                  <a:lnTo>
                    <a:pt x="61" y="17"/>
                  </a:lnTo>
                  <a:lnTo>
                    <a:pt x="59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656" name="Freeform 34"/>
            <p:cNvSpPr>
              <a:spLocks/>
            </p:cNvSpPr>
            <p:nvPr/>
          </p:nvSpPr>
          <p:spPr bwMode="auto">
            <a:xfrm rot="1525323">
              <a:off x="3608359" y="1572917"/>
              <a:ext cx="100013" cy="79375"/>
            </a:xfrm>
            <a:custGeom>
              <a:avLst/>
              <a:gdLst>
                <a:gd name="T0" fmla="*/ 2147483647 w 63"/>
                <a:gd name="T1" fmla="*/ 2147483647 h 50"/>
                <a:gd name="T2" fmla="*/ 0 w 63"/>
                <a:gd name="T3" fmla="*/ 2147483647 h 50"/>
                <a:gd name="T4" fmla="*/ 2147483647 w 63"/>
                <a:gd name="T5" fmla="*/ 2147483647 h 50"/>
                <a:gd name="T6" fmla="*/ 2147483647 w 63"/>
                <a:gd name="T7" fmla="*/ 2147483647 h 50"/>
                <a:gd name="T8" fmla="*/ 2147483647 w 63"/>
                <a:gd name="T9" fmla="*/ 2147483647 h 50"/>
                <a:gd name="T10" fmla="*/ 2147483647 w 63"/>
                <a:gd name="T11" fmla="*/ 0 h 50"/>
                <a:gd name="T12" fmla="*/ 2147483647 w 63"/>
                <a:gd name="T13" fmla="*/ 2147483647 h 50"/>
                <a:gd name="T14" fmla="*/ 2147483647 w 63"/>
                <a:gd name="T15" fmla="*/ 2147483647 h 50"/>
                <a:gd name="T16" fmla="*/ 2147483647 w 63"/>
                <a:gd name="T17" fmla="*/ 2147483647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"/>
                <a:gd name="T28" fmla="*/ 0 h 50"/>
                <a:gd name="T29" fmla="*/ 63 w 63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" h="50">
                  <a:moveTo>
                    <a:pt x="2" y="50"/>
                  </a:moveTo>
                  <a:lnTo>
                    <a:pt x="0" y="35"/>
                  </a:lnTo>
                  <a:lnTo>
                    <a:pt x="2" y="21"/>
                  </a:lnTo>
                  <a:lnTo>
                    <a:pt x="7" y="10"/>
                  </a:lnTo>
                  <a:lnTo>
                    <a:pt x="16" y="3"/>
                  </a:lnTo>
                  <a:lnTo>
                    <a:pt x="28" y="0"/>
                  </a:lnTo>
                  <a:lnTo>
                    <a:pt x="39" y="4"/>
                  </a:lnTo>
                  <a:lnTo>
                    <a:pt x="52" y="12"/>
                  </a:lnTo>
                  <a:lnTo>
                    <a:pt x="63" y="2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657" name="Freeform 35"/>
            <p:cNvSpPr>
              <a:spLocks/>
            </p:cNvSpPr>
            <p:nvPr/>
          </p:nvSpPr>
          <p:spPr bwMode="auto">
            <a:xfrm rot="1525323">
              <a:off x="3489993" y="1606925"/>
              <a:ext cx="95250" cy="79375"/>
            </a:xfrm>
            <a:custGeom>
              <a:avLst/>
              <a:gdLst>
                <a:gd name="T0" fmla="*/ 0 w 60"/>
                <a:gd name="T1" fmla="*/ 2147483647 h 50"/>
                <a:gd name="T2" fmla="*/ 2147483647 w 60"/>
                <a:gd name="T3" fmla="*/ 2147483647 h 50"/>
                <a:gd name="T4" fmla="*/ 2147483647 w 60"/>
                <a:gd name="T5" fmla="*/ 2147483647 h 50"/>
                <a:gd name="T6" fmla="*/ 2147483647 w 60"/>
                <a:gd name="T7" fmla="*/ 2147483647 h 50"/>
                <a:gd name="T8" fmla="*/ 2147483647 w 60"/>
                <a:gd name="T9" fmla="*/ 2147483647 h 50"/>
                <a:gd name="T10" fmla="*/ 2147483647 w 60"/>
                <a:gd name="T11" fmla="*/ 2147483647 h 50"/>
                <a:gd name="T12" fmla="*/ 2147483647 w 60"/>
                <a:gd name="T13" fmla="*/ 2147483647 h 50"/>
                <a:gd name="T14" fmla="*/ 2147483647 w 60"/>
                <a:gd name="T15" fmla="*/ 2147483647 h 50"/>
                <a:gd name="T16" fmla="*/ 2147483647 w 60"/>
                <a:gd name="T17" fmla="*/ 0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50"/>
                <a:gd name="T29" fmla="*/ 60 w 60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50">
                  <a:moveTo>
                    <a:pt x="0" y="27"/>
                  </a:moveTo>
                  <a:lnTo>
                    <a:pt x="10" y="38"/>
                  </a:lnTo>
                  <a:lnTo>
                    <a:pt x="22" y="46"/>
                  </a:lnTo>
                  <a:lnTo>
                    <a:pt x="32" y="50"/>
                  </a:lnTo>
                  <a:lnTo>
                    <a:pt x="43" y="47"/>
                  </a:lnTo>
                  <a:lnTo>
                    <a:pt x="52" y="39"/>
                  </a:lnTo>
                  <a:lnTo>
                    <a:pt x="59" y="29"/>
                  </a:lnTo>
                  <a:lnTo>
                    <a:pt x="60" y="15"/>
                  </a:lnTo>
                  <a:lnTo>
                    <a:pt x="59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658" name="Freeform 36"/>
            <p:cNvSpPr>
              <a:spLocks/>
            </p:cNvSpPr>
            <p:nvPr/>
          </p:nvSpPr>
          <p:spPr bwMode="auto">
            <a:xfrm rot="1525323">
              <a:off x="3398554" y="1573468"/>
              <a:ext cx="100013" cy="80963"/>
            </a:xfrm>
            <a:custGeom>
              <a:avLst/>
              <a:gdLst>
                <a:gd name="T0" fmla="*/ 2147483647 w 63"/>
                <a:gd name="T1" fmla="*/ 2147483647 h 51"/>
                <a:gd name="T2" fmla="*/ 0 w 63"/>
                <a:gd name="T3" fmla="*/ 2147483647 h 51"/>
                <a:gd name="T4" fmla="*/ 2147483647 w 63"/>
                <a:gd name="T5" fmla="*/ 2147483647 h 51"/>
                <a:gd name="T6" fmla="*/ 2147483647 w 63"/>
                <a:gd name="T7" fmla="*/ 2147483647 h 51"/>
                <a:gd name="T8" fmla="*/ 2147483647 w 63"/>
                <a:gd name="T9" fmla="*/ 2147483647 h 51"/>
                <a:gd name="T10" fmla="*/ 2147483647 w 63"/>
                <a:gd name="T11" fmla="*/ 0 h 51"/>
                <a:gd name="T12" fmla="*/ 2147483647 w 63"/>
                <a:gd name="T13" fmla="*/ 2147483647 h 51"/>
                <a:gd name="T14" fmla="*/ 2147483647 w 63"/>
                <a:gd name="T15" fmla="*/ 2147483647 h 51"/>
                <a:gd name="T16" fmla="*/ 2147483647 w 63"/>
                <a:gd name="T17" fmla="*/ 2147483647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"/>
                <a:gd name="T28" fmla="*/ 0 h 51"/>
                <a:gd name="T29" fmla="*/ 63 w 63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" h="51">
                  <a:moveTo>
                    <a:pt x="3" y="51"/>
                  </a:moveTo>
                  <a:lnTo>
                    <a:pt x="0" y="36"/>
                  </a:lnTo>
                  <a:lnTo>
                    <a:pt x="3" y="20"/>
                  </a:lnTo>
                  <a:lnTo>
                    <a:pt x="8" y="10"/>
                  </a:lnTo>
                  <a:lnTo>
                    <a:pt x="17" y="2"/>
                  </a:lnTo>
                  <a:lnTo>
                    <a:pt x="28" y="0"/>
                  </a:lnTo>
                  <a:lnTo>
                    <a:pt x="40" y="4"/>
                  </a:lnTo>
                  <a:lnTo>
                    <a:pt x="53" y="13"/>
                  </a:lnTo>
                  <a:lnTo>
                    <a:pt x="63" y="25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659" name="Freeform 37"/>
            <p:cNvSpPr>
              <a:spLocks/>
            </p:cNvSpPr>
            <p:nvPr/>
          </p:nvSpPr>
          <p:spPr bwMode="auto">
            <a:xfrm rot="1525323">
              <a:off x="3904082" y="1610568"/>
              <a:ext cx="95250" cy="82550"/>
            </a:xfrm>
            <a:custGeom>
              <a:avLst/>
              <a:gdLst>
                <a:gd name="T0" fmla="*/ 0 w 60"/>
                <a:gd name="T1" fmla="*/ 2147483647 h 52"/>
                <a:gd name="T2" fmla="*/ 2147483647 w 60"/>
                <a:gd name="T3" fmla="*/ 2147483647 h 52"/>
                <a:gd name="T4" fmla="*/ 2147483647 w 60"/>
                <a:gd name="T5" fmla="*/ 2147483647 h 52"/>
                <a:gd name="T6" fmla="*/ 2147483647 w 60"/>
                <a:gd name="T7" fmla="*/ 2147483647 h 52"/>
                <a:gd name="T8" fmla="*/ 2147483647 w 60"/>
                <a:gd name="T9" fmla="*/ 2147483647 h 52"/>
                <a:gd name="T10" fmla="*/ 2147483647 w 60"/>
                <a:gd name="T11" fmla="*/ 2147483647 h 52"/>
                <a:gd name="T12" fmla="*/ 2147483647 w 60"/>
                <a:gd name="T13" fmla="*/ 2147483647 h 52"/>
                <a:gd name="T14" fmla="*/ 2147483647 w 60"/>
                <a:gd name="T15" fmla="*/ 2147483647 h 52"/>
                <a:gd name="T16" fmla="*/ 2147483647 w 60"/>
                <a:gd name="T17" fmla="*/ 0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52"/>
                <a:gd name="T29" fmla="*/ 60 w 60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52">
                  <a:moveTo>
                    <a:pt x="0" y="28"/>
                  </a:moveTo>
                  <a:lnTo>
                    <a:pt x="10" y="40"/>
                  </a:lnTo>
                  <a:lnTo>
                    <a:pt x="20" y="48"/>
                  </a:lnTo>
                  <a:lnTo>
                    <a:pt x="32" y="52"/>
                  </a:lnTo>
                  <a:lnTo>
                    <a:pt x="43" y="50"/>
                  </a:lnTo>
                  <a:lnTo>
                    <a:pt x="52" y="43"/>
                  </a:lnTo>
                  <a:lnTo>
                    <a:pt x="59" y="31"/>
                  </a:lnTo>
                  <a:lnTo>
                    <a:pt x="60" y="17"/>
                  </a:lnTo>
                  <a:lnTo>
                    <a:pt x="59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660" name="Freeform 38"/>
            <p:cNvSpPr>
              <a:spLocks/>
            </p:cNvSpPr>
            <p:nvPr/>
          </p:nvSpPr>
          <p:spPr bwMode="auto">
            <a:xfrm rot="1525323">
              <a:off x="3812642" y="1578699"/>
              <a:ext cx="100013" cy="80963"/>
            </a:xfrm>
            <a:custGeom>
              <a:avLst/>
              <a:gdLst>
                <a:gd name="T0" fmla="*/ 2147483647 w 63"/>
                <a:gd name="T1" fmla="*/ 2147483647 h 51"/>
                <a:gd name="T2" fmla="*/ 0 w 63"/>
                <a:gd name="T3" fmla="*/ 2147483647 h 51"/>
                <a:gd name="T4" fmla="*/ 2147483647 w 63"/>
                <a:gd name="T5" fmla="*/ 2147483647 h 51"/>
                <a:gd name="T6" fmla="*/ 2147483647 w 63"/>
                <a:gd name="T7" fmla="*/ 2147483647 h 51"/>
                <a:gd name="T8" fmla="*/ 2147483647 w 63"/>
                <a:gd name="T9" fmla="*/ 2147483647 h 51"/>
                <a:gd name="T10" fmla="*/ 2147483647 w 63"/>
                <a:gd name="T11" fmla="*/ 0 h 51"/>
                <a:gd name="T12" fmla="*/ 2147483647 w 63"/>
                <a:gd name="T13" fmla="*/ 2147483647 h 51"/>
                <a:gd name="T14" fmla="*/ 2147483647 w 63"/>
                <a:gd name="T15" fmla="*/ 2147483647 h 51"/>
                <a:gd name="T16" fmla="*/ 2147483647 w 63"/>
                <a:gd name="T17" fmla="*/ 2147483647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"/>
                <a:gd name="T28" fmla="*/ 0 h 51"/>
                <a:gd name="T29" fmla="*/ 63 w 63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" h="51">
                  <a:moveTo>
                    <a:pt x="3" y="51"/>
                  </a:moveTo>
                  <a:lnTo>
                    <a:pt x="0" y="35"/>
                  </a:lnTo>
                  <a:lnTo>
                    <a:pt x="3" y="21"/>
                  </a:lnTo>
                  <a:lnTo>
                    <a:pt x="8" y="9"/>
                  </a:lnTo>
                  <a:lnTo>
                    <a:pt x="17" y="3"/>
                  </a:lnTo>
                  <a:lnTo>
                    <a:pt x="28" y="0"/>
                  </a:lnTo>
                  <a:lnTo>
                    <a:pt x="40" y="4"/>
                  </a:lnTo>
                  <a:lnTo>
                    <a:pt x="53" y="12"/>
                  </a:lnTo>
                  <a:lnTo>
                    <a:pt x="63" y="25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7584" name="Group 201"/>
          <p:cNvGrpSpPr>
            <a:grpSpLocks/>
          </p:cNvGrpSpPr>
          <p:nvPr/>
        </p:nvGrpSpPr>
        <p:grpSpPr bwMode="auto">
          <a:xfrm rot="-5400000">
            <a:off x="2374901" y="5211762"/>
            <a:ext cx="80962" cy="233363"/>
            <a:chOff x="8089573" y="3483945"/>
            <a:chExt cx="80725" cy="233467"/>
          </a:xfrm>
        </p:grpSpPr>
        <p:cxnSp>
          <p:nvCxnSpPr>
            <p:cNvPr id="129" name="Straight Connector 128"/>
            <p:cNvCxnSpPr/>
            <p:nvPr/>
          </p:nvCxnSpPr>
          <p:spPr>
            <a:xfrm rot="5400000">
              <a:off x="8009244" y="3600678"/>
              <a:ext cx="233467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7650" name="Freeform 24"/>
            <p:cNvSpPr>
              <a:spLocks/>
            </p:cNvSpPr>
            <p:nvPr/>
          </p:nvSpPr>
          <p:spPr bwMode="auto">
            <a:xfrm rot="17864108" flipV="1">
              <a:off x="8099679" y="3550332"/>
              <a:ext cx="60513" cy="80725"/>
            </a:xfrm>
            <a:custGeom>
              <a:avLst/>
              <a:gdLst>
                <a:gd name="T0" fmla="*/ 1096969375 w 9638"/>
                <a:gd name="T1" fmla="*/ 2147483647 h 10000"/>
                <a:gd name="T2" fmla="*/ 0 w 9638"/>
                <a:gd name="T3" fmla="*/ 2147483647 h 10000"/>
                <a:gd name="T4" fmla="*/ 2147483647 w 9638"/>
                <a:gd name="T5" fmla="*/ 0 h 10000"/>
                <a:gd name="T6" fmla="*/ 0 60000 65536"/>
                <a:gd name="T7" fmla="*/ 0 60000 65536"/>
                <a:gd name="T8" fmla="*/ 0 60000 65536"/>
                <a:gd name="T9" fmla="*/ 0 w 9638"/>
                <a:gd name="T10" fmla="*/ 0 h 10000"/>
                <a:gd name="T11" fmla="*/ 9638 w 9638"/>
                <a:gd name="T12" fmla="*/ 10000 h 100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38" h="10000">
                  <a:moveTo>
                    <a:pt x="2852" y="10000"/>
                  </a:moveTo>
                  <a:lnTo>
                    <a:pt x="0" y="2274"/>
                  </a:lnTo>
                  <a:lnTo>
                    <a:pt x="9638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7585" name="Group 162"/>
          <p:cNvGrpSpPr>
            <a:grpSpLocks/>
          </p:cNvGrpSpPr>
          <p:nvPr/>
        </p:nvGrpSpPr>
        <p:grpSpPr bwMode="auto">
          <a:xfrm rot="19656782" flipV="1">
            <a:off x="1855788" y="5432425"/>
            <a:ext cx="484187" cy="77788"/>
            <a:chOff x="1857052" y="5397364"/>
            <a:chExt cx="904329" cy="145094"/>
          </a:xfrm>
        </p:grpSpPr>
        <p:sp>
          <p:nvSpPr>
            <p:cNvPr id="277642" name="Freeform 82"/>
            <p:cNvSpPr>
              <a:spLocks/>
            </p:cNvSpPr>
            <p:nvPr/>
          </p:nvSpPr>
          <p:spPr bwMode="auto">
            <a:xfrm rot="1607666">
              <a:off x="2494958" y="5400795"/>
              <a:ext cx="149225" cy="138113"/>
            </a:xfrm>
            <a:custGeom>
              <a:avLst/>
              <a:gdLst>
                <a:gd name="T0" fmla="*/ 0 w 94"/>
                <a:gd name="T1" fmla="*/ 2147483647 h 87"/>
                <a:gd name="T2" fmla="*/ 2147483647 w 94"/>
                <a:gd name="T3" fmla="*/ 2147483647 h 87"/>
                <a:gd name="T4" fmla="*/ 2147483647 w 94"/>
                <a:gd name="T5" fmla="*/ 2147483647 h 87"/>
                <a:gd name="T6" fmla="*/ 2147483647 w 94"/>
                <a:gd name="T7" fmla="*/ 2147483647 h 87"/>
                <a:gd name="T8" fmla="*/ 2147483647 w 94"/>
                <a:gd name="T9" fmla="*/ 2147483647 h 87"/>
                <a:gd name="T10" fmla="*/ 2147483647 w 94"/>
                <a:gd name="T11" fmla="*/ 2147483647 h 87"/>
                <a:gd name="T12" fmla="*/ 2147483647 w 94"/>
                <a:gd name="T13" fmla="*/ 2147483647 h 87"/>
                <a:gd name="T14" fmla="*/ 2147483647 w 94"/>
                <a:gd name="T15" fmla="*/ 2147483647 h 87"/>
                <a:gd name="T16" fmla="*/ 2147483647 w 94"/>
                <a:gd name="T17" fmla="*/ 2147483647 h 87"/>
                <a:gd name="T18" fmla="*/ 2147483647 w 94"/>
                <a:gd name="T19" fmla="*/ 2147483647 h 87"/>
                <a:gd name="T20" fmla="*/ 2147483647 w 94"/>
                <a:gd name="T21" fmla="*/ 2147483647 h 87"/>
                <a:gd name="T22" fmla="*/ 2147483647 w 94"/>
                <a:gd name="T23" fmla="*/ 2147483647 h 87"/>
                <a:gd name="T24" fmla="*/ 2147483647 w 94"/>
                <a:gd name="T25" fmla="*/ 2147483647 h 87"/>
                <a:gd name="T26" fmla="*/ 2147483647 w 94"/>
                <a:gd name="T27" fmla="*/ 2147483647 h 87"/>
                <a:gd name="T28" fmla="*/ 2147483647 w 94"/>
                <a:gd name="T29" fmla="*/ 2147483647 h 87"/>
                <a:gd name="T30" fmla="*/ 2147483647 w 94"/>
                <a:gd name="T31" fmla="*/ 0 h 8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4"/>
                <a:gd name="T49" fmla="*/ 0 h 87"/>
                <a:gd name="T50" fmla="*/ 94 w 94"/>
                <a:gd name="T51" fmla="*/ 87 h 8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4" h="87">
                  <a:moveTo>
                    <a:pt x="0" y="37"/>
                  </a:moveTo>
                  <a:lnTo>
                    <a:pt x="1" y="50"/>
                  </a:lnTo>
                  <a:lnTo>
                    <a:pt x="7" y="63"/>
                  </a:lnTo>
                  <a:lnTo>
                    <a:pt x="16" y="74"/>
                  </a:lnTo>
                  <a:lnTo>
                    <a:pt x="27" y="83"/>
                  </a:lnTo>
                  <a:lnTo>
                    <a:pt x="41" y="87"/>
                  </a:lnTo>
                  <a:lnTo>
                    <a:pt x="57" y="86"/>
                  </a:lnTo>
                  <a:lnTo>
                    <a:pt x="71" y="81"/>
                  </a:lnTo>
                  <a:lnTo>
                    <a:pt x="83" y="72"/>
                  </a:lnTo>
                  <a:lnTo>
                    <a:pt x="90" y="59"/>
                  </a:lnTo>
                  <a:lnTo>
                    <a:pt x="94" y="45"/>
                  </a:lnTo>
                  <a:lnTo>
                    <a:pt x="94" y="31"/>
                  </a:lnTo>
                  <a:lnTo>
                    <a:pt x="89" y="16"/>
                  </a:lnTo>
                  <a:lnTo>
                    <a:pt x="86" y="11"/>
                  </a:lnTo>
                  <a:lnTo>
                    <a:pt x="79" y="4"/>
                  </a:lnTo>
                  <a:lnTo>
                    <a:pt x="74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643" name="Freeform 83"/>
            <p:cNvSpPr>
              <a:spLocks/>
            </p:cNvSpPr>
            <p:nvPr/>
          </p:nvSpPr>
          <p:spPr bwMode="auto">
            <a:xfrm rot="1607666">
              <a:off x="2368242" y="5397364"/>
              <a:ext cx="149225" cy="139700"/>
            </a:xfrm>
            <a:custGeom>
              <a:avLst/>
              <a:gdLst>
                <a:gd name="T0" fmla="*/ 0 w 94"/>
                <a:gd name="T1" fmla="*/ 2147483647 h 88"/>
                <a:gd name="T2" fmla="*/ 2147483647 w 94"/>
                <a:gd name="T3" fmla="*/ 2147483647 h 88"/>
                <a:gd name="T4" fmla="*/ 2147483647 w 94"/>
                <a:gd name="T5" fmla="*/ 2147483647 h 88"/>
                <a:gd name="T6" fmla="*/ 2147483647 w 94"/>
                <a:gd name="T7" fmla="*/ 2147483647 h 88"/>
                <a:gd name="T8" fmla="*/ 2147483647 w 94"/>
                <a:gd name="T9" fmla="*/ 2147483647 h 88"/>
                <a:gd name="T10" fmla="*/ 2147483647 w 94"/>
                <a:gd name="T11" fmla="*/ 2147483647 h 88"/>
                <a:gd name="T12" fmla="*/ 2147483647 w 94"/>
                <a:gd name="T13" fmla="*/ 2147483647 h 88"/>
                <a:gd name="T14" fmla="*/ 2147483647 w 94"/>
                <a:gd name="T15" fmla="*/ 2147483647 h 88"/>
                <a:gd name="T16" fmla="*/ 2147483647 w 94"/>
                <a:gd name="T17" fmla="*/ 2147483647 h 88"/>
                <a:gd name="T18" fmla="*/ 2147483647 w 94"/>
                <a:gd name="T19" fmla="*/ 2147483647 h 88"/>
                <a:gd name="T20" fmla="*/ 2147483647 w 94"/>
                <a:gd name="T21" fmla="*/ 2147483647 h 88"/>
                <a:gd name="T22" fmla="*/ 2147483647 w 94"/>
                <a:gd name="T23" fmla="*/ 2147483647 h 88"/>
                <a:gd name="T24" fmla="*/ 2147483647 w 94"/>
                <a:gd name="T25" fmla="*/ 2147483647 h 88"/>
                <a:gd name="T26" fmla="*/ 2147483647 w 94"/>
                <a:gd name="T27" fmla="*/ 2147483647 h 88"/>
                <a:gd name="T28" fmla="*/ 2147483647 w 94"/>
                <a:gd name="T29" fmla="*/ 2147483647 h 88"/>
                <a:gd name="T30" fmla="*/ 2147483647 w 94"/>
                <a:gd name="T31" fmla="*/ 0 h 8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4"/>
                <a:gd name="T49" fmla="*/ 0 h 88"/>
                <a:gd name="T50" fmla="*/ 94 w 94"/>
                <a:gd name="T51" fmla="*/ 88 h 8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4" h="88">
                  <a:moveTo>
                    <a:pt x="0" y="38"/>
                  </a:moveTo>
                  <a:lnTo>
                    <a:pt x="1" y="51"/>
                  </a:lnTo>
                  <a:lnTo>
                    <a:pt x="5" y="64"/>
                  </a:lnTo>
                  <a:lnTo>
                    <a:pt x="14" y="75"/>
                  </a:lnTo>
                  <a:lnTo>
                    <a:pt x="27" y="84"/>
                  </a:lnTo>
                  <a:lnTo>
                    <a:pt x="41" y="88"/>
                  </a:lnTo>
                  <a:lnTo>
                    <a:pt x="55" y="87"/>
                  </a:lnTo>
                  <a:lnTo>
                    <a:pt x="70" y="82"/>
                  </a:lnTo>
                  <a:lnTo>
                    <a:pt x="81" y="73"/>
                  </a:lnTo>
                  <a:lnTo>
                    <a:pt x="90" y="60"/>
                  </a:lnTo>
                  <a:lnTo>
                    <a:pt x="94" y="46"/>
                  </a:lnTo>
                  <a:lnTo>
                    <a:pt x="94" y="31"/>
                  </a:lnTo>
                  <a:lnTo>
                    <a:pt x="89" y="17"/>
                  </a:lnTo>
                  <a:lnTo>
                    <a:pt x="86" y="12"/>
                  </a:lnTo>
                  <a:lnTo>
                    <a:pt x="79" y="4"/>
                  </a:lnTo>
                  <a:lnTo>
                    <a:pt x="73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644" name="Freeform 84"/>
            <p:cNvSpPr>
              <a:spLocks/>
            </p:cNvSpPr>
            <p:nvPr/>
          </p:nvSpPr>
          <p:spPr bwMode="auto">
            <a:xfrm rot="1607666">
              <a:off x="2238935" y="5401632"/>
              <a:ext cx="150813" cy="136525"/>
            </a:xfrm>
            <a:custGeom>
              <a:avLst/>
              <a:gdLst>
                <a:gd name="T0" fmla="*/ 0 w 95"/>
                <a:gd name="T1" fmla="*/ 2147483647 h 86"/>
                <a:gd name="T2" fmla="*/ 2147483647 w 95"/>
                <a:gd name="T3" fmla="*/ 2147483647 h 86"/>
                <a:gd name="T4" fmla="*/ 2147483647 w 95"/>
                <a:gd name="T5" fmla="*/ 2147483647 h 86"/>
                <a:gd name="T6" fmla="*/ 2147483647 w 95"/>
                <a:gd name="T7" fmla="*/ 2147483647 h 86"/>
                <a:gd name="T8" fmla="*/ 2147483647 w 95"/>
                <a:gd name="T9" fmla="*/ 2147483647 h 86"/>
                <a:gd name="T10" fmla="*/ 2147483647 w 95"/>
                <a:gd name="T11" fmla="*/ 2147483647 h 86"/>
                <a:gd name="T12" fmla="*/ 2147483647 w 95"/>
                <a:gd name="T13" fmla="*/ 2147483647 h 86"/>
                <a:gd name="T14" fmla="*/ 2147483647 w 95"/>
                <a:gd name="T15" fmla="*/ 2147483647 h 86"/>
                <a:gd name="T16" fmla="*/ 2147483647 w 95"/>
                <a:gd name="T17" fmla="*/ 2147483647 h 86"/>
                <a:gd name="T18" fmla="*/ 2147483647 w 95"/>
                <a:gd name="T19" fmla="*/ 2147483647 h 86"/>
                <a:gd name="T20" fmla="*/ 2147483647 w 95"/>
                <a:gd name="T21" fmla="*/ 2147483647 h 86"/>
                <a:gd name="T22" fmla="*/ 2147483647 w 95"/>
                <a:gd name="T23" fmla="*/ 2147483647 h 86"/>
                <a:gd name="T24" fmla="*/ 2147483647 w 95"/>
                <a:gd name="T25" fmla="*/ 2147483647 h 86"/>
                <a:gd name="T26" fmla="*/ 2147483647 w 95"/>
                <a:gd name="T27" fmla="*/ 2147483647 h 86"/>
                <a:gd name="T28" fmla="*/ 2147483647 w 95"/>
                <a:gd name="T29" fmla="*/ 2147483647 h 86"/>
                <a:gd name="T30" fmla="*/ 2147483647 w 95"/>
                <a:gd name="T31" fmla="*/ 2147483647 h 86"/>
                <a:gd name="T32" fmla="*/ 2147483647 w 95"/>
                <a:gd name="T33" fmla="*/ 0 h 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5"/>
                <a:gd name="T52" fmla="*/ 0 h 86"/>
                <a:gd name="T53" fmla="*/ 95 w 95"/>
                <a:gd name="T54" fmla="*/ 86 h 8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5" h="86">
                  <a:moveTo>
                    <a:pt x="0" y="37"/>
                  </a:moveTo>
                  <a:lnTo>
                    <a:pt x="1" y="50"/>
                  </a:lnTo>
                  <a:lnTo>
                    <a:pt x="6" y="63"/>
                  </a:lnTo>
                  <a:lnTo>
                    <a:pt x="15" y="75"/>
                  </a:lnTo>
                  <a:lnTo>
                    <a:pt x="28" y="82"/>
                  </a:lnTo>
                  <a:lnTo>
                    <a:pt x="42" y="86"/>
                  </a:lnTo>
                  <a:lnTo>
                    <a:pt x="57" y="85"/>
                  </a:lnTo>
                  <a:lnTo>
                    <a:pt x="71" y="80"/>
                  </a:lnTo>
                  <a:lnTo>
                    <a:pt x="82" y="71"/>
                  </a:lnTo>
                  <a:lnTo>
                    <a:pt x="91" y="58"/>
                  </a:lnTo>
                  <a:lnTo>
                    <a:pt x="95" y="45"/>
                  </a:lnTo>
                  <a:lnTo>
                    <a:pt x="94" y="31"/>
                  </a:lnTo>
                  <a:lnTo>
                    <a:pt x="89" y="17"/>
                  </a:lnTo>
                  <a:lnTo>
                    <a:pt x="86" y="12"/>
                  </a:lnTo>
                  <a:lnTo>
                    <a:pt x="82" y="7"/>
                  </a:lnTo>
                  <a:lnTo>
                    <a:pt x="78" y="3"/>
                  </a:lnTo>
                  <a:lnTo>
                    <a:pt x="73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645" name="Freeform 85"/>
            <p:cNvSpPr>
              <a:spLocks/>
            </p:cNvSpPr>
            <p:nvPr/>
          </p:nvSpPr>
          <p:spPr bwMode="auto">
            <a:xfrm rot="1607666">
              <a:off x="2113348" y="5402023"/>
              <a:ext cx="149225" cy="139700"/>
            </a:xfrm>
            <a:custGeom>
              <a:avLst/>
              <a:gdLst>
                <a:gd name="T0" fmla="*/ 0 w 94"/>
                <a:gd name="T1" fmla="*/ 2147483647 h 88"/>
                <a:gd name="T2" fmla="*/ 2147483647 w 94"/>
                <a:gd name="T3" fmla="*/ 2147483647 h 88"/>
                <a:gd name="T4" fmla="*/ 2147483647 w 94"/>
                <a:gd name="T5" fmla="*/ 2147483647 h 88"/>
                <a:gd name="T6" fmla="*/ 2147483647 w 94"/>
                <a:gd name="T7" fmla="*/ 2147483647 h 88"/>
                <a:gd name="T8" fmla="*/ 2147483647 w 94"/>
                <a:gd name="T9" fmla="*/ 2147483647 h 88"/>
                <a:gd name="T10" fmla="*/ 2147483647 w 94"/>
                <a:gd name="T11" fmla="*/ 2147483647 h 88"/>
                <a:gd name="T12" fmla="*/ 2147483647 w 94"/>
                <a:gd name="T13" fmla="*/ 2147483647 h 88"/>
                <a:gd name="T14" fmla="*/ 2147483647 w 94"/>
                <a:gd name="T15" fmla="*/ 2147483647 h 88"/>
                <a:gd name="T16" fmla="*/ 2147483647 w 94"/>
                <a:gd name="T17" fmla="*/ 2147483647 h 88"/>
                <a:gd name="T18" fmla="*/ 2147483647 w 94"/>
                <a:gd name="T19" fmla="*/ 2147483647 h 88"/>
                <a:gd name="T20" fmla="*/ 2147483647 w 94"/>
                <a:gd name="T21" fmla="*/ 2147483647 h 88"/>
                <a:gd name="T22" fmla="*/ 2147483647 w 94"/>
                <a:gd name="T23" fmla="*/ 2147483647 h 88"/>
                <a:gd name="T24" fmla="*/ 2147483647 w 94"/>
                <a:gd name="T25" fmla="*/ 2147483647 h 88"/>
                <a:gd name="T26" fmla="*/ 2147483647 w 94"/>
                <a:gd name="T27" fmla="*/ 2147483647 h 88"/>
                <a:gd name="T28" fmla="*/ 2147483647 w 94"/>
                <a:gd name="T29" fmla="*/ 2147483647 h 88"/>
                <a:gd name="T30" fmla="*/ 2147483647 w 94"/>
                <a:gd name="T31" fmla="*/ 0 h 8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4"/>
                <a:gd name="T49" fmla="*/ 0 h 88"/>
                <a:gd name="T50" fmla="*/ 94 w 94"/>
                <a:gd name="T51" fmla="*/ 88 h 8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4" h="88">
                  <a:moveTo>
                    <a:pt x="0" y="37"/>
                  </a:moveTo>
                  <a:lnTo>
                    <a:pt x="2" y="50"/>
                  </a:lnTo>
                  <a:lnTo>
                    <a:pt x="6" y="63"/>
                  </a:lnTo>
                  <a:lnTo>
                    <a:pt x="15" y="75"/>
                  </a:lnTo>
                  <a:lnTo>
                    <a:pt x="27" y="84"/>
                  </a:lnTo>
                  <a:lnTo>
                    <a:pt x="42" y="88"/>
                  </a:lnTo>
                  <a:lnTo>
                    <a:pt x="56" y="86"/>
                  </a:lnTo>
                  <a:lnTo>
                    <a:pt x="70" y="81"/>
                  </a:lnTo>
                  <a:lnTo>
                    <a:pt x="81" y="72"/>
                  </a:lnTo>
                  <a:lnTo>
                    <a:pt x="90" y="59"/>
                  </a:lnTo>
                  <a:lnTo>
                    <a:pt x="94" y="45"/>
                  </a:lnTo>
                  <a:lnTo>
                    <a:pt x="94" y="31"/>
                  </a:lnTo>
                  <a:lnTo>
                    <a:pt x="89" y="17"/>
                  </a:lnTo>
                  <a:lnTo>
                    <a:pt x="87" y="12"/>
                  </a:lnTo>
                  <a:lnTo>
                    <a:pt x="79" y="4"/>
                  </a:lnTo>
                  <a:lnTo>
                    <a:pt x="74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646" name="Freeform 86"/>
            <p:cNvSpPr>
              <a:spLocks/>
            </p:cNvSpPr>
            <p:nvPr/>
          </p:nvSpPr>
          <p:spPr bwMode="auto">
            <a:xfrm rot="1607666">
              <a:off x="1984127" y="5405933"/>
              <a:ext cx="149225" cy="136525"/>
            </a:xfrm>
            <a:custGeom>
              <a:avLst/>
              <a:gdLst>
                <a:gd name="T0" fmla="*/ 0 w 94"/>
                <a:gd name="T1" fmla="*/ 2147483647 h 86"/>
                <a:gd name="T2" fmla="*/ 2147483647 w 94"/>
                <a:gd name="T3" fmla="*/ 2147483647 h 86"/>
                <a:gd name="T4" fmla="*/ 2147483647 w 94"/>
                <a:gd name="T5" fmla="*/ 2147483647 h 86"/>
                <a:gd name="T6" fmla="*/ 2147483647 w 94"/>
                <a:gd name="T7" fmla="*/ 2147483647 h 86"/>
                <a:gd name="T8" fmla="*/ 2147483647 w 94"/>
                <a:gd name="T9" fmla="*/ 2147483647 h 86"/>
                <a:gd name="T10" fmla="*/ 2147483647 w 94"/>
                <a:gd name="T11" fmla="*/ 2147483647 h 86"/>
                <a:gd name="T12" fmla="*/ 2147483647 w 94"/>
                <a:gd name="T13" fmla="*/ 2147483647 h 86"/>
                <a:gd name="T14" fmla="*/ 2147483647 w 94"/>
                <a:gd name="T15" fmla="*/ 2147483647 h 86"/>
                <a:gd name="T16" fmla="*/ 2147483647 w 94"/>
                <a:gd name="T17" fmla="*/ 2147483647 h 86"/>
                <a:gd name="T18" fmla="*/ 2147483647 w 94"/>
                <a:gd name="T19" fmla="*/ 2147483647 h 86"/>
                <a:gd name="T20" fmla="*/ 2147483647 w 94"/>
                <a:gd name="T21" fmla="*/ 2147483647 h 86"/>
                <a:gd name="T22" fmla="*/ 2147483647 w 94"/>
                <a:gd name="T23" fmla="*/ 2147483647 h 86"/>
                <a:gd name="T24" fmla="*/ 2147483647 w 94"/>
                <a:gd name="T25" fmla="*/ 2147483647 h 86"/>
                <a:gd name="T26" fmla="*/ 2147483647 w 94"/>
                <a:gd name="T27" fmla="*/ 2147483647 h 86"/>
                <a:gd name="T28" fmla="*/ 2147483647 w 94"/>
                <a:gd name="T29" fmla="*/ 2147483647 h 86"/>
                <a:gd name="T30" fmla="*/ 2147483647 w 94"/>
                <a:gd name="T31" fmla="*/ 2147483647 h 86"/>
                <a:gd name="T32" fmla="*/ 2147483647 w 94"/>
                <a:gd name="T33" fmla="*/ 0 h 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4"/>
                <a:gd name="T52" fmla="*/ 0 h 86"/>
                <a:gd name="T53" fmla="*/ 94 w 94"/>
                <a:gd name="T54" fmla="*/ 86 h 8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4" h="86">
                  <a:moveTo>
                    <a:pt x="0" y="37"/>
                  </a:moveTo>
                  <a:lnTo>
                    <a:pt x="2" y="50"/>
                  </a:lnTo>
                  <a:lnTo>
                    <a:pt x="7" y="63"/>
                  </a:lnTo>
                  <a:lnTo>
                    <a:pt x="16" y="74"/>
                  </a:lnTo>
                  <a:lnTo>
                    <a:pt x="27" y="82"/>
                  </a:lnTo>
                  <a:lnTo>
                    <a:pt x="41" y="86"/>
                  </a:lnTo>
                  <a:lnTo>
                    <a:pt x="57" y="85"/>
                  </a:lnTo>
                  <a:lnTo>
                    <a:pt x="71" y="80"/>
                  </a:lnTo>
                  <a:lnTo>
                    <a:pt x="83" y="71"/>
                  </a:lnTo>
                  <a:lnTo>
                    <a:pt x="90" y="58"/>
                  </a:lnTo>
                  <a:lnTo>
                    <a:pt x="94" y="45"/>
                  </a:lnTo>
                  <a:lnTo>
                    <a:pt x="94" y="31"/>
                  </a:lnTo>
                  <a:lnTo>
                    <a:pt x="89" y="17"/>
                  </a:lnTo>
                  <a:lnTo>
                    <a:pt x="87" y="11"/>
                  </a:lnTo>
                  <a:lnTo>
                    <a:pt x="83" y="6"/>
                  </a:lnTo>
                  <a:lnTo>
                    <a:pt x="79" y="2"/>
                  </a:lnTo>
                  <a:lnTo>
                    <a:pt x="74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647" name="Freeform 87"/>
            <p:cNvSpPr>
              <a:spLocks/>
            </p:cNvSpPr>
            <p:nvPr/>
          </p:nvSpPr>
          <p:spPr bwMode="auto">
            <a:xfrm rot="1607666">
              <a:off x="1857052" y="5404005"/>
              <a:ext cx="149225" cy="136525"/>
            </a:xfrm>
            <a:custGeom>
              <a:avLst/>
              <a:gdLst>
                <a:gd name="T0" fmla="*/ 0 w 94"/>
                <a:gd name="T1" fmla="*/ 2147483647 h 86"/>
                <a:gd name="T2" fmla="*/ 2147483647 w 94"/>
                <a:gd name="T3" fmla="*/ 2147483647 h 86"/>
                <a:gd name="T4" fmla="*/ 2147483647 w 94"/>
                <a:gd name="T5" fmla="*/ 2147483647 h 86"/>
                <a:gd name="T6" fmla="*/ 2147483647 w 94"/>
                <a:gd name="T7" fmla="*/ 2147483647 h 86"/>
                <a:gd name="T8" fmla="*/ 2147483647 w 94"/>
                <a:gd name="T9" fmla="*/ 2147483647 h 86"/>
                <a:gd name="T10" fmla="*/ 2147483647 w 94"/>
                <a:gd name="T11" fmla="*/ 2147483647 h 86"/>
                <a:gd name="T12" fmla="*/ 2147483647 w 94"/>
                <a:gd name="T13" fmla="*/ 2147483647 h 86"/>
                <a:gd name="T14" fmla="*/ 2147483647 w 94"/>
                <a:gd name="T15" fmla="*/ 2147483647 h 86"/>
                <a:gd name="T16" fmla="*/ 2147483647 w 94"/>
                <a:gd name="T17" fmla="*/ 2147483647 h 86"/>
                <a:gd name="T18" fmla="*/ 2147483647 w 94"/>
                <a:gd name="T19" fmla="*/ 2147483647 h 86"/>
                <a:gd name="T20" fmla="*/ 2147483647 w 94"/>
                <a:gd name="T21" fmla="*/ 2147483647 h 86"/>
                <a:gd name="T22" fmla="*/ 2147483647 w 94"/>
                <a:gd name="T23" fmla="*/ 2147483647 h 86"/>
                <a:gd name="T24" fmla="*/ 2147483647 w 94"/>
                <a:gd name="T25" fmla="*/ 2147483647 h 86"/>
                <a:gd name="T26" fmla="*/ 2147483647 w 94"/>
                <a:gd name="T27" fmla="*/ 2147483647 h 86"/>
                <a:gd name="T28" fmla="*/ 2147483647 w 94"/>
                <a:gd name="T29" fmla="*/ 2147483647 h 86"/>
                <a:gd name="T30" fmla="*/ 2147483647 w 94"/>
                <a:gd name="T31" fmla="*/ 0 h 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4"/>
                <a:gd name="T49" fmla="*/ 0 h 86"/>
                <a:gd name="T50" fmla="*/ 94 w 94"/>
                <a:gd name="T51" fmla="*/ 86 h 8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4" h="86">
                  <a:moveTo>
                    <a:pt x="0" y="37"/>
                  </a:moveTo>
                  <a:lnTo>
                    <a:pt x="1" y="50"/>
                  </a:lnTo>
                  <a:lnTo>
                    <a:pt x="5" y="61"/>
                  </a:lnTo>
                  <a:lnTo>
                    <a:pt x="14" y="73"/>
                  </a:lnTo>
                  <a:lnTo>
                    <a:pt x="27" y="82"/>
                  </a:lnTo>
                  <a:lnTo>
                    <a:pt x="41" y="86"/>
                  </a:lnTo>
                  <a:lnTo>
                    <a:pt x="56" y="85"/>
                  </a:lnTo>
                  <a:lnTo>
                    <a:pt x="70" y="79"/>
                  </a:lnTo>
                  <a:lnTo>
                    <a:pt x="81" y="70"/>
                  </a:lnTo>
                  <a:lnTo>
                    <a:pt x="90" y="57"/>
                  </a:lnTo>
                  <a:lnTo>
                    <a:pt x="94" y="43"/>
                  </a:lnTo>
                  <a:lnTo>
                    <a:pt x="94" y="29"/>
                  </a:lnTo>
                  <a:lnTo>
                    <a:pt x="89" y="15"/>
                  </a:lnTo>
                  <a:lnTo>
                    <a:pt x="85" y="9"/>
                  </a:lnTo>
                  <a:lnTo>
                    <a:pt x="80" y="3"/>
                  </a:lnTo>
                  <a:lnTo>
                    <a:pt x="74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648" name="Freeform 89"/>
            <p:cNvSpPr>
              <a:spLocks/>
            </p:cNvSpPr>
            <p:nvPr/>
          </p:nvSpPr>
          <p:spPr bwMode="auto">
            <a:xfrm rot="1607666">
              <a:off x="2608981" y="5459108"/>
              <a:ext cx="152400" cy="77788"/>
            </a:xfrm>
            <a:custGeom>
              <a:avLst/>
              <a:gdLst>
                <a:gd name="T0" fmla="*/ 0 w 96"/>
                <a:gd name="T1" fmla="*/ 0 h 49"/>
                <a:gd name="T2" fmla="*/ 2147483647 w 96"/>
                <a:gd name="T3" fmla="*/ 2147483647 h 49"/>
                <a:gd name="T4" fmla="*/ 2147483647 w 96"/>
                <a:gd name="T5" fmla="*/ 2147483647 h 49"/>
                <a:gd name="T6" fmla="*/ 2147483647 w 96"/>
                <a:gd name="T7" fmla="*/ 2147483647 h 49"/>
                <a:gd name="T8" fmla="*/ 2147483647 w 96"/>
                <a:gd name="T9" fmla="*/ 2147483647 h 49"/>
                <a:gd name="T10" fmla="*/ 2147483647 w 96"/>
                <a:gd name="T11" fmla="*/ 2147483647 h 49"/>
                <a:gd name="T12" fmla="*/ 2147483647 w 96"/>
                <a:gd name="T13" fmla="*/ 2147483647 h 49"/>
                <a:gd name="T14" fmla="*/ 2147483647 w 96"/>
                <a:gd name="T15" fmla="*/ 2147483647 h 49"/>
                <a:gd name="T16" fmla="*/ 2147483647 w 96"/>
                <a:gd name="T17" fmla="*/ 2147483647 h 49"/>
                <a:gd name="T18" fmla="*/ 2147483647 w 96"/>
                <a:gd name="T19" fmla="*/ 2147483647 h 49"/>
                <a:gd name="T20" fmla="*/ 2147483647 w 96"/>
                <a:gd name="T21" fmla="*/ 0 h 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6"/>
                <a:gd name="T34" fmla="*/ 0 h 49"/>
                <a:gd name="T35" fmla="*/ 96 w 96"/>
                <a:gd name="T36" fmla="*/ 49 h 4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6" h="49">
                  <a:moveTo>
                    <a:pt x="0" y="0"/>
                  </a:moveTo>
                  <a:lnTo>
                    <a:pt x="2" y="13"/>
                  </a:lnTo>
                  <a:lnTo>
                    <a:pt x="7" y="25"/>
                  </a:lnTo>
                  <a:lnTo>
                    <a:pt x="16" y="36"/>
                  </a:lnTo>
                  <a:lnTo>
                    <a:pt x="27" y="45"/>
                  </a:lnTo>
                  <a:lnTo>
                    <a:pt x="41" y="49"/>
                  </a:lnTo>
                  <a:lnTo>
                    <a:pt x="57" y="48"/>
                  </a:lnTo>
                  <a:lnTo>
                    <a:pt x="71" y="43"/>
                  </a:lnTo>
                  <a:lnTo>
                    <a:pt x="84" y="31"/>
                  </a:lnTo>
                  <a:lnTo>
                    <a:pt x="93" y="17"/>
                  </a:lnTo>
                  <a:lnTo>
                    <a:pt x="9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7586" name="Rectangle 197"/>
          <p:cNvSpPr>
            <a:spLocks noChangeArrowheads="1"/>
          </p:cNvSpPr>
          <p:nvPr/>
        </p:nvSpPr>
        <p:spPr bwMode="auto">
          <a:xfrm>
            <a:off x="2544763" y="4859338"/>
            <a:ext cx="3016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sz="1600" i="1">
                <a:latin typeface="Calibri" pitchFamily="34" charset="0"/>
                <a:sym typeface="Symbol" pitchFamily="18" charset="2"/>
              </a:rPr>
              <a:t>V</a:t>
            </a:r>
            <a:endParaRPr lang="en-GB" sz="1600" i="1"/>
          </a:p>
        </p:txBody>
      </p:sp>
      <p:sp>
        <p:nvSpPr>
          <p:cNvPr id="277587" name="Rectangle 198"/>
          <p:cNvSpPr>
            <a:spLocks noChangeArrowheads="1"/>
          </p:cNvSpPr>
          <p:nvPr/>
        </p:nvSpPr>
        <p:spPr bwMode="auto">
          <a:xfrm>
            <a:off x="2611438" y="5426075"/>
            <a:ext cx="2936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b="1" i="1">
                <a:solidFill>
                  <a:srgbClr val="0000FF"/>
                </a:solidFill>
                <a:latin typeface="Calibri" pitchFamily="34" charset="0"/>
              </a:rPr>
              <a:t>q</a:t>
            </a:r>
            <a:endParaRPr lang="en-GB" sz="1600" b="1">
              <a:solidFill>
                <a:srgbClr val="0000FF"/>
              </a:solidFill>
            </a:endParaRPr>
          </a:p>
        </p:txBody>
      </p:sp>
      <p:sp>
        <p:nvSpPr>
          <p:cNvPr id="277588" name="Rectangle 199"/>
          <p:cNvSpPr>
            <a:spLocks noChangeArrowheads="1"/>
          </p:cNvSpPr>
          <p:nvPr/>
        </p:nvSpPr>
        <p:spPr bwMode="auto">
          <a:xfrm>
            <a:off x="2206625" y="5018088"/>
            <a:ext cx="3952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b="1" i="1">
                <a:solidFill>
                  <a:srgbClr val="0000FF"/>
                </a:solidFill>
                <a:latin typeface="Calibri" pitchFamily="34" charset="0"/>
              </a:rPr>
              <a:t>q*</a:t>
            </a:r>
            <a:endParaRPr lang="en-GB" sz="1600" b="1">
              <a:solidFill>
                <a:srgbClr val="0000FF"/>
              </a:solidFill>
            </a:endParaRPr>
          </a:p>
        </p:txBody>
      </p:sp>
      <p:grpSp>
        <p:nvGrpSpPr>
          <p:cNvPr id="277589" name="Group 203"/>
          <p:cNvGrpSpPr>
            <a:grpSpLocks/>
          </p:cNvGrpSpPr>
          <p:nvPr/>
        </p:nvGrpSpPr>
        <p:grpSpPr bwMode="auto">
          <a:xfrm rot="882503">
            <a:off x="2484438" y="5432425"/>
            <a:ext cx="481012" cy="63500"/>
            <a:chOff x="7668155" y="3364201"/>
            <a:chExt cx="480162" cy="62786"/>
          </a:xfrm>
        </p:grpSpPr>
        <p:cxnSp>
          <p:nvCxnSpPr>
            <p:cNvPr id="143" name="Straight Connector 142"/>
            <p:cNvCxnSpPr/>
            <p:nvPr/>
          </p:nvCxnSpPr>
          <p:spPr>
            <a:xfrm rot="1246260">
              <a:off x="7668155" y="3395594"/>
              <a:ext cx="480162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7641" name="Freeform 24"/>
            <p:cNvSpPr>
              <a:spLocks/>
            </p:cNvSpPr>
            <p:nvPr/>
          </p:nvSpPr>
          <p:spPr bwMode="auto">
            <a:xfrm rot="13710368" flipV="1">
              <a:off x="7864948" y="3355231"/>
              <a:ext cx="62786" cy="80725"/>
            </a:xfrm>
            <a:custGeom>
              <a:avLst/>
              <a:gdLst>
                <a:gd name="T0" fmla="*/ 2147483647 w 56"/>
                <a:gd name="T1" fmla="*/ 2147483647 h 72"/>
                <a:gd name="T2" fmla="*/ 0 w 56"/>
                <a:gd name="T3" fmla="*/ 2147483647 h 72"/>
                <a:gd name="T4" fmla="*/ 2147483647 w 56"/>
                <a:gd name="T5" fmla="*/ 0 h 72"/>
                <a:gd name="T6" fmla="*/ 0 60000 65536"/>
                <a:gd name="T7" fmla="*/ 0 60000 65536"/>
                <a:gd name="T8" fmla="*/ 0 60000 65536"/>
                <a:gd name="T9" fmla="*/ 0 w 56"/>
                <a:gd name="T10" fmla="*/ 0 h 72"/>
                <a:gd name="T11" fmla="*/ 56 w 56"/>
                <a:gd name="T12" fmla="*/ 72 h 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72">
                  <a:moveTo>
                    <a:pt x="18" y="72"/>
                  </a:moveTo>
                  <a:lnTo>
                    <a:pt x="0" y="17"/>
                  </a:lnTo>
                  <a:lnTo>
                    <a:pt x="56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7590" name="Freeform 29"/>
          <p:cNvSpPr>
            <a:spLocks/>
          </p:cNvSpPr>
          <p:nvPr/>
        </p:nvSpPr>
        <p:spPr bwMode="auto">
          <a:xfrm>
            <a:off x="2487613" y="5286375"/>
            <a:ext cx="74612" cy="76200"/>
          </a:xfrm>
          <a:custGeom>
            <a:avLst/>
            <a:gdLst>
              <a:gd name="T0" fmla="*/ 2147483647 w 72"/>
              <a:gd name="T1" fmla="*/ 2147483647 h 73"/>
              <a:gd name="T2" fmla="*/ 2147483647 w 72"/>
              <a:gd name="T3" fmla="*/ 2147483647 h 73"/>
              <a:gd name="T4" fmla="*/ 2147483647 w 72"/>
              <a:gd name="T5" fmla="*/ 2147483647 h 73"/>
              <a:gd name="T6" fmla="*/ 2147483647 w 72"/>
              <a:gd name="T7" fmla="*/ 2147483647 h 73"/>
              <a:gd name="T8" fmla="*/ 2147483647 w 72"/>
              <a:gd name="T9" fmla="*/ 2147483647 h 73"/>
              <a:gd name="T10" fmla="*/ 2147483647 w 72"/>
              <a:gd name="T11" fmla="*/ 2147483647 h 73"/>
              <a:gd name="T12" fmla="*/ 2147483647 w 72"/>
              <a:gd name="T13" fmla="*/ 2147483647 h 73"/>
              <a:gd name="T14" fmla="*/ 2147483647 w 72"/>
              <a:gd name="T15" fmla="*/ 2147483647 h 73"/>
              <a:gd name="T16" fmla="*/ 0 w 72"/>
              <a:gd name="T17" fmla="*/ 2147483647 h 73"/>
              <a:gd name="T18" fmla="*/ 0 w 72"/>
              <a:gd name="T19" fmla="*/ 2147483647 h 73"/>
              <a:gd name="T20" fmla="*/ 2147483647 w 72"/>
              <a:gd name="T21" fmla="*/ 2147483647 h 73"/>
              <a:gd name="T22" fmla="*/ 2147483647 w 72"/>
              <a:gd name="T23" fmla="*/ 2147483647 h 73"/>
              <a:gd name="T24" fmla="*/ 2147483647 w 72"/>
              <a:gd name="T25" fmla="*/ 2147483647 h 73"/>
              <a:gd name="T26" fmla="*/ 2147483647 w 72"/>
              <a:gd name="T27" fmla="*/ 0 h 73"/>
              <a:gd name="T28" fmla="*/ 2147483647 w 72"/>
              <a:gd name="T29" fmla="*/ 2147483647 h 73"/>
              <a:gd name="T30" fmla="*/ 2147483647 w 72"/>
              <a:gd name="T31" fmla="*/ 2147483647 h 73"/>
              <a:gd name="T32" fmla="*/ 2147483647 w 72"/>
              <a:gd name="T33" fmla="*/ 2147483647 h 7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2"/>
              <a:gd name="T52" fmla="*/ 0 h 73"/>
              <a:gd name="T53" fmla="*/ 72 w 72"/>
              <a:gd name="T54" fmla="*/ 73 h 7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2" h="73">
                <a:moveTo>
                  <a:pt x="71" y="29"/>
                </a:moveTo>
                <a:lnTo>
                  <a:pt x="72" y="43"/>
                </a:lnTo>
                <a:lnTo>
                  <a:pt x="67" y="56"/>
                </a:lnTo>
                <a:lnTo>
                  <a:pt x="57" y="66"/>
                </a:lnTo>
                <a:lnTo>
                  <a:pt x="44" y="73"/>
                </a:lnTo>
                <a:lnTo>
                  <a:pt x="30" y="73"/>
                </a:lnTo>
                <a:lnTo>
                  <a:pt x="17" y="67"/>
                </a:lnTo>
                <a:lnTo>
                  <a:pt x="6" y="58"/>
                </a:lnTo>
                <a:lnTo>
                  <a:pt x="0" y="46"/>
                </a:lnTo>
                <a:lnTo>
                  <a:pt x="0" y="31"/>
                </a:lnTo>
                <a:lnTo>
                  <a:pt x="5" y="18"/>
                </a:lnTo>
                <a:lnTo>
                  <a:pt x="14" y="8"/>
                </a:lnTo>
                <a:lnTo>
                  <a:pt x="27" y="2"/>
                </a:lnTo>
                <a:lnTo>
                  <a:pt x="41" y="0"/>
                </a:lnTo>
                <a:lnTo>
                  <a:pt x="54" y="6"/>
                </a:lnTo>
                <a:lnTo>
                  <a:pt x="64" y="16"/>
                </a:lnTo>
                <a:lnTo>
                  <a:pt x="71" y="29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7591" name="Rectangle 123"/>
          <p:cNvSpPr>
            <a:spLocks noChangeArrowheads="1"/>
          </p:cNvSpPr>
          <p:nvPr/>
        </p:nvSpPr>
        <p:spPr bwMode="auto">
          <a:xfrm>
            <a:off x="6743700" y="611188"/>
            <a:ext cx="11588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sz="1600" i="1">
                <a:latin typeface="Calibri" pitchFamily="34" charset="0"/>
                <a:sym typeface="Symbol" pitchFamily="18" charset="2"/>
              </a:rPr>
              <a:t>V </a:t>
            </a:r>
            <a:r>
              <a:rPr lang="pt-PT" sz="1600">
                <a:latin typeface="Calibri" pitchFamily="34" charset="0"/>
                <a:sym typeface="Symbol" pitchFamily="18" charset="2"/>
              </a:rPr>
              <a:t>= </a:t>
            </a:r>
            <a:r>
              <a:rPr lang="el-GR" sz="1600">
                <a:latin typeface="Calibri" pitchFamily="34" charset="0"/>
                <a:sym typeface="Symbol" pitchFamily="18" charset="2"/>
              </a:rPr>
              <a:t></a:t>
            </a:r>
            <a:r>
              <a:rPr lang="pt-PT" sz="1600" i="1">
                <a:latin typeface="Calibri" pitchFamily="34" charset="0"/>
              </a:rPr>
              <a:t>*</a:t>
            </a:r>
            <a:r>
              <a:rPr lang="pt-PT" sz="1600">
                <a:latin typeface="Calibri" pitchFamily="34" charset="0"/>
                <a:sym typeface="Symbol" pitchFamily="18" charset="2"/>
              </a:rPr>
              <a:t>,</a:t>
            </a:r>
            <a:r>
              <a:rPr lang="pt-PT" sz="1600" i="1">
                <a:latin typeface="Calibri" pitchFamily="34" charset="0"/>
                <a:sym typeface="Symbol" pitchFamily="18" charset="2"/>
              </a:rPr>
              <a:t> Z</a:t>
            </a:r>
            <a:r>
              <a:rPr lang="pt-PT" sz="1600">
                <a:latin typeface="Calibri" pitchFamily="34" charset="0"/>
                <a:sym typeface="Symbol" pitchFamily="18" charset="2"/>
              </a:rPr>
              <a:t>,</a:t>
            </a:r>
            <a:r>
              <a:rPr lang="pt-PT" sz="1600" i="1">
                <a:latin typeface="Calibri" pitchFamily="34" charset="0"/>
                <a:sym typeface="Symbol" pitchFamily="18" charset="2"/>
              </a:rPr>
              <a:t> W</a:t>
            </a:r>
            <a:endParaRPr lang="en-GB" sz="1600" i="1"/>
          </a:p>
        </p:txBody>
      </p:sp>
      <p:sp>
        <p:nvSpPr>
          <p:cNvPr id="277592" name="Rectangle 147"/>
          <p:cNvSpPr>
            <a:spLocks noChangeArrowheads="1"/>
          </p:cNvSpPr>
          <p:nvPr/>
        </p:nvSpPr>
        <p:spPr bwMode="auto">
          <a:xfrm>
            <a:off x="222250" y="531813"/>
            <a:ext cx="61087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80975" indent="-180975">
              <a:buFont typeface="Arial" charset="0"/>
              <a:buChar char="•"/>
            </a:pPr>
            <a:r>
              <a:rPr lang="en-GB" i="1">
                <a:latin typeface="Calibri" pitchFamily="34" charset="0"/>
              </a:rPr>
              <a:t>always fully transverse </a:t>
            </a:r>
            <a:r>
              <a:rPr lang="en-GB">
                <a:latin typeface="Calibri" pitchFamily="34" charset="0"/>
              </a:rPr>
              <a:t>polarization</a:t>
            </a:r>
          </a:p>
          <a:p>
            <a:pPr marL="180975" indent="-180975">
              <a:buFont typeface="Arial" charset="0"/>
              <a:buChar char="•"/>
            </a:pPr>
            <a:r>
              <a:rPr lang="en-GB">
                <a:latin typeface="Calibri" pitchFamily="34" charset="0"/>
              </a:rPr>
              <a:t>but with respect to a </a:t>
            </a:r>
            <a:r>
              <a:rPr lang="en-GB" i="1">
                <a:latin typeface="Calibri" pitchFamily="34" charset="0"/>
              </a:rPr>
              <a:t>subprocess-dependent quantization axis</a:t>
            </a:r>
            <a:endParaRPr lang="en-GB" i="1"/>
          </a:p>
        </p:txBody>
      </p:sp>
      <p:sp>
        <p:nvSpPr>
          <p:cNvPr id="277593" name="Rectangle 149"/>
          <p:cNvSpPr>
            <a:spLocks noChangeArrowheads="1"/>
          </p:cNvSpPr>
          <p:nvPr/>
        </p:nvSpPr>
        <p:spPr bwMode="auto">
          <a:xfrm>
            <a:off x="3263900" y="2281238"/>
            <a:ext cx="43037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solidFill>
                  <a:srgbClr val="0000FF"/>
                </a:solidFill>
                <a:latin typeface="Calibri" pitchFamily="34" charset="0"/>
              </a:rPr>
              <a:t>z</a:t>
            </a:r>
            <a:r>
              <a:rPr lang="en-US">
                <a:latin typeface="Calibri" pitchFamily="34" charset="0"/>
              </a:rPr>
              <a:t> = relative dir. of incoming </a:t>
            </a:r>
            <a:r>
              <a:rPr lang="en-US" i="1">
                <a:latin typeface="Calibri" pitchFamily="34" charset="0"/>
              </a:rPr>
              <a:t>q</a:t>
            </a:r>
            <a:r>
              <a:rPr lang="en-US">
                <a:latin typeface="Calibri" pitchFamily="34" charset="0"/>
              </a:rPr>
              <a:t> and </a:t>
            </a:r>
            <a:r>
              <a:rPr lang="en-US" i="1">
                <a:latin typeface="Calibri" pitchFamily="34" charset="0"/>
              </a:rPr>
              <a:t>q</a:t>
            </a:r>
            <a:r>
              <a:rPr lang="en-US">
                <a:latin typeface="Calibri" pitchFamily="34" charset="0"/>
              </a:rPr>
              <a:t>bar</a:t>
            </a:r>
          </a:p>
          <a:p>
            <a:r>
              <a:rPr lang="en-US">
                <a:latin typeface="Calibri" pitchFamily="34" charset="0"/>
              </a:rPr>
              <a:t>      (</a:t>
            </a:r>
            <a:r>
              <a:rPr lang="en-US" b="1">
                <a:latin typeface="Calibri" pitchFamily="34" charset="0"/>
              </a:rPr>
              <a:t>Collins-Soper</a:t>
            </a:r>
            <a:r>
              <a:rPr lang="en-US">
                <a:latin typeface="Calibri" pitchFamily="34" charset="0"/>
              </a:rPr>
              <a:t>)</a:t>
            </a:r>
            <a:endParaRPr lang="en-GB"/>
          </a:p>
        </p:txBody>
      </p:sp>
      <p:sp>
        <p:nvSpPr>
          <p:cNvPr id="277594" name="Rectangle 150"/>
          <p:cNvSpPr>
            <a:spLocks noChangeArrowheads="1"/>
          </p:cNvSpPr>
          <p:nvPr/>
        </p:nvSpPr>
        <p:spPr bwMode="auto">
          <a:xfrm>
            <a:off x="4535488" y="3582988"/>
            <a:ext cx="30210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solidFill>
                  <a:srgbClr val="0000FF"/>
                </a:solidFill>
                <a:latin typeface="Calibri" pitchFamily="34" charset="0"/>
              </a:rPr>
              <a:t>z</a:t>
            </a:r>
            <a:r>
              <a:rPr lang="en-US">
                <a:latin typeface="Calibri" pitchFamily="34" charset="0"/>
              </a:rPr>
              <a:t> = dir. of </a:t>
            </a:r>
            <a:r>
              <a:rPr lang="en-US" i="1">
                <a:latin typeface="Calibri" pitchFamily="34" charset="0"/>
              </a:rPr>
              <a:t>one</a:t>
            </a:r>
            <a:r>
              <a:rPr lang="en-US">
                <a:latin typeface="Calibri" pitchFamily="34" charset="0"/>
              </a:rPr>
              <a:t> incoming quark</a:t>
            </a:r>
          </a:p>
          <a:p>
            <a:r>
              <a:rPr lang="en-US">
                <a:latin typeface="Calibri" pitchFamily="34" charset="0"/>
              </a:rPr>
              <a:t>      (</a:t>
            </a:r>
            <a:r>
              <a:rPr lang="en-US" b="1">
                <a:latin typeface="Calibri" pitchFamily="34" charset="0"/>
              </a:rPr>
              <a:t>Gottfried-Jackson</a:t>
            </a:r>
            <a:r>
              <a:rPr lang="en-US">
                <a:latin typeface="Calibri" pitchFamily="34" charset="0"/>
              </a:rPr>
              <a:t>)</a:t>
            </a:r>
            <a:endParaRPr lang="en-GB"/>
          </a:p>
        </p:txBody>
      </p:sp>
      <p:sp>
        <p:nvSpPr>
          <p:cNvPr id="277595" name="Rectangle 151"/>
          <p:cNvSpPr>
            <a:spLocks noChangeArrowheads="1"/>
          </p:cNvSpPr>
          <p:nvPr/>
        </p:nvSpPr>
        <p:spPr bwMode="auto">
          <a:xfrm>
            <a:off x="3492500" y="4810125"/>
            <a:ext cx="20891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0000FF"/>
                </a:solidFill>
                <a:latin typeface="Calibri" pitchFamily="34" charset="0"/>
              </a:rPr>
              <a:t>z</a:t>
            </a:r>
            <a:r>
              <a:rPr lang="en-US">
                <a:latin typeface="Calibri" pitchFamily="34" charset="0"/>
              </a:rPr>
              <a:t> = dir. of outgoing </a:t>
            </a:r>
            <a:r>
              <a:rPr lang="en-US" i="1">
                <a:latin typeface="Calibri" pitchFamily="34" charset="0"/>
              </a:rPr>
              <a:t>q</a:t>
            </a:r>
          </a:p>
          <a:p>
            <a:r>
              <a:rPr lang="en-US">
                <a:latin typeface="Calibri" pitchFamily="34" charset="0"/>
              </a:rPr>
              <a:t>      (</a:t>
            </a:r>
            <a:r>
              <a:rPr lang="en-US" b="1">
                <a:latin typeface="Calibri" pitchFamily="34" charset="0"/>
              </a:rPr>
              <a:t>cms-helicity</a:t>
            </a:r>
            <a:r>
              <a:rPr lang="en-US">
                <a:latin typeface="Calibri" pitchFamily="34" charset="0"/>
              </a:rPr>
              <a:t>)</a:t>
            </a:r>
            <a:endParaRPr lang="en-GB"/>
          </a:p>
        </p:txBody>
      </p:sp>
      <p:grpSp>
        <p:nvGrpSpPr>
          <p:cNvPr id="277596" name="Group 157"/>
          <p:cNvGrpSpPr>
            <a:grpSpLocks/>
          </p:cNvGrpSpPr>
          <p:nvPr/>
        </p:nvGrpSpPr>
        <p:grpSpPr bwMode="auto">
          <a:xfrm>
            <a:off x="1525588" y="4052888"/>
            <a:ext cx="309562" cy="501650"/>
            <a:chOff x="1671729" y="2394060"/>
            <a:chExt cx="309562" cy="501650"/>
          </a:xfrm>
        </p:grpSpPr>
        <p:sp>
          <p:nvSpPr>
            <p:cNvPr id="277638" name="Rectangle 133"/>
            <p:cNvSpPr>
              <a:spLocks noChangeArrowheads="1"/>
            </p:cNvSpPr>
            <p:nvPr/>
          </p:nvSpPr>
          <p:spPr bwMode="auto">
            <a:xfrm>
              <a:off x="1671729" y="2555985"/>
              <a:ext cx="290512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600" i="1">
                  <a:latin typeface="Calibri" pitchFamily="34" charset="0"/>
                </a:rPr>
                <a:t>q</a:t>
              </a:r>
              <a:endParaRPr lang="en-GB" sz="1600"/>
            </a:p>
          </p:txBody>
        </p:sp>
        <p:sp>
          <p:nvSpPr>
            <p:cNvPr id="277639" name="Rectangle 134"/>
            <p:cNvSpPr>
              <a:spLocks noChangeArrowheads="1"/>
            </p:cNvSpPr>
            <p:nvPr/>
          </p:nvSpPr>
          <p:spPr bwMode="auto">
            <a:xfrm>
              <a:off x="1690779" y="2394060"/>
              <a:ext cx="290512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600" i="1">
                  <a:latin typeface="Calibri" pitchFamily="34" charset="0"/>
                </a:rPr>
                <a:t>_</a:t>
              </a:r>
              <a:endParaRPr lang="en-GB" sz="1600"/>
            </a:p>
          </p:txBody>
        </p:sp>
      </p:grpSp>
      <p:sp>
        <p:nvSpPr>
          <p:cNvPr id="277597" name="Rounded Rectangle 98"/>
          <p:cNvSpPr>
            <a:spLocks noChangeArrowheads="1"/>
          </p:cNvSpPr>
          <p:nvPr/>
        </p:nvSpPr>
        <p:spPr bwMode="auto">
          <a:xfrm>
            <a:off x="1535113" y="4746625"/>
            <a:ext cx="1690687" cy="1116013"/>
          </a:xfrm>
          <a:prstGeom prst="roundRect">
            <a:avLst>
              <a:gd name="adj" fmla="val 16667"/>
            </a:avLst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77598" name="Rectangle 128"/>
          <p:cNvSpPr>
            <a:spLocks noChangeArrowheads="1"/>
          </p:cNvSpPr>
          <p:nvPr/>
        </p:nvSpPr>
        <p:spPr bwMode="auto">
          <a:xfrm>
            <a:off x="1654175" y="4819650"/>
            <a:ext cx="2936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i="1">
                <a:latin typeface="Calibri" pitchFamily="34" charset="0"/>
              </a:rPr>
              <a:t>q</a:t>
            </a:r>
            <a:endParaRPr lang="en-GB" sz="1600"/>
          </a:p>
        </p:txBody>
      </p:sp>
      <p:sp>
        <p:nvSpPr>
          <p:cNvPr id="277599" name="Rectangle 128"/>
          <p:cNvSpPr>
            <a:spLocks noChangeArrowheads="1"/>
          </p:cNvSpPr>
          <p:nvPr/>
        </p:nvSpPr>
        <p:spPr bwMode="auto">
          <a:xfrm>
            <a:off x="1625600" y="5416550"/>
            <a:ext cx="2936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i="1">
                <a:latin typeface="Calibri" pitchFamily="34" charset="0"/>
              </a:rPr>
              <a:t>g</a:t>
            </a:r>
            <a:endParaRPr lang="en-GB" sz="1600"/>
          </a:p>
        </p:txBody>
      </p:sp>
      <p:sp>
        <p:nvSpPr>
          <p:cNvPr id="277600" name="Rectangle 128"/>
          <p:cNvSpPr>
            <a:spLocks noChangeArrowheads="1"/>
          </p:cNvSpPr>
          <p:nvPr/>
        </p:nvSpPr>
        <p:spPr bwMode="auto">
          <a:xfrm>
            <a:off x="2884488" y="4197350"/>
            <a:ext cx="2936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i="1">
                <a:latin typeface="Calibri" pitchFamily="34" charset="0"/>
              </a:rPr>
              <a:t>g</a:t>
            </a:r>
            <a:endParaRPr lang="en-GB" sz="1600"/>
          </a:p>
        </p:txBody>
      </p:sp>
      <p:graphicFrame>
        <p:nvGraphicFramePr>
          <p:cNvPr id="277545" name="Object 41"/>
          <p:cNvGraphicFramePr>
            <a:graphicFrameLocks noChangeAspect="1"/>
          </p:cNvGraphicFramePr>
          <p:nvPr/>
        </p:nvGraphicFramePr>
        <p:xfrm>
          <a:off x="255588" y="2627313"/>
          <a:ext cx="685800" cy="352425"/>
        </p:xfrm>
        <a:graphic>
          <a:graphicData uri="http://schemas.openxmlformats.org/presentationml/2006/ole">
            <p:oleObj spid="_x0000_s277545" name="Equation" r:id="rId4" imgW="418918" imgH="215806" progId="">
              <p:embed/>
            </p:oleObj>
          </a:graphicData>
        </a:graphic>
      </p:graphicFrame>
      <p:graphicFrame>
        <p:nvGraphicFramePr>
          <p:cNvPr id="277546" name="Object 42"/>
          <p:cNvGraphicFramePr>
            <a:graphicFrameLocks noChangeAspect="1"/>
          </p:cNvGraphicFramePr>
          <p:nvPr/>
        </p:nvGraphicFramePr>
        <p:xfrm>
          <a:off x="266700" y="4156075"/>
          <a:ext cx="684213" cy="373063"/>
        </p:xfrm>
        <a:graphic>
          <a:graphicData uri="http://schemas.openxmlformats.org/presentationml/2006/ole">
            <p:oleObj spid="_x0000_s277546" name="Equation" r:id="rId5" imgW="419100" imgH="228600" progId="">
              <p:embed/>
            </p:oleObj>
          </a:graphicData>
        </a:graphic>
      </p:graphicFrame>
      <p:sp>
        <p:nvSpPr>
          <p:cNvPr id="277601" name="Rectangle 167"/>
          <p:cNvSpPr>
            <a:spLocks noChangeArrowheads="1"/>
          </p:cNvSpPr>
          <p:nvPr/>
        </p:nvSpPr>
        <p:spPr bwMode="auto">
          <a:xfrm>
            <a:off x="0" y="4506913"/>
            <a:ext cx="12366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QCD</a:t>
            </a:r>
          </a:p>
          <a:p>
            <a:pPr algn="ctr"/>
            <a:r>
              <a:rPr lang="en-US">
                <a:latin typeface="Calibri" pitchFamily="34" charset="0"/>
              </a:rPr>
              <a:t>corrections</a:t>
            </a:r>
            <a:endParaRPr lang="en-GB"/>
          </a:p>
        </p:txBody>
      </p:sp>
      <p:cxnSp>
        <p:nvCxnSpPr>
          <p:cNvPr id="170" name="Straight Arrow Connector 169"/>
          <p:cNvCxnSpPr/>
          <p:nvPr/>
        </p:nvCxnSpPr>
        <p:spPr>
          <a:xfrm flipV="1">
            <a:off x="722313" y="3814763"/>
            <a:ext cx="565150" cy="33655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/>
          <p:nvPr/>
        </p:nvCxnSpPr>
        <p:spPr>
          <a:xfrm>
            <a:off x="838200" y="5097463"/>
            <a:ext cx="641350" cy="34131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/>
          <p:nvPr/>
        </p:nvCxnSpPr>
        <p:spPr>
          <a:xfrm flipV="1">
            <a:off x="982663" y="2779713"/>
            <a:ext cx="365125" cy="7937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7605" name="Rectangle 96"/>
          <p:cNvSpPr>
            <a:spLocks noChangeArrowheads="1"/>
          </p:cNvSpPr>
          <p:nvPr/>
        </p:nvSpPr>
        <p:spPr bwMode="auto">
          <a:xfrm>
            <a:off x="3000375" y="1285875"/>
            <a:ext cx="57229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Calibri" pitchFamily="34" charset="0"/>
              </a:rPr>
              <a:t>Due to </a:t>
            </a:r>
            <a:r>
              <a:rPr lang="en-GB">
                <a:solidFill>
                  <a:srgbClr val="FF0000"/>
                </a:solidFill>
                <a:latin typeface="Calibri" pitchFamily="34" charset="0"/>
              </a:rPr>
              <a:t>helicity conservation </a:t>
            </a:r>
            <a:r>
              <a:rPr lang="en-GB">
                <a:latin typeface="Calibri" pitchFamily="34" charset="0"/>
              </a:rPr>
              <a:t>at the </a:t>
            </a:r>
            <a:r>
              <a:rPr lang="en-GB" i="1">
                <a:latin typeface="Calibri" pitchFamily="34" charset="0"/>
              </a:rPr>
              <a:t>q-q-</a:t>
            </a:r>
            <a:r>
              <a:rPr lang="pt-PT" i="1">
                <a:latin typeface="Calibri" pitchFamily="34" charset="0"/>
                <a:sym typeface="Symbol" pitchFamily="18" charset="2"/>
              </a:rPr>
              <a:t>V</a:t>
            </a:r>
            <a:r>
              <a:rPr lang="en-GB">
                <a:latin typeface="Calibri" pitchFamily="34" charset="0"/>
              </a:rPr>
              <a:t>  (</a:t>
            </a:r>
            <a:r>
              <a:rPr lang="en-GB" i="1">
                <a:latin typeface="Calibri" pitchFamily="34" charset="0"/>
              </a:rPr>
              <a:t>q-q*-</a:t>
            </a:r>
            <a:r>
              <a:rPr lang="pt-PT" i="1">
                <a:latin typeface="Calibri" pitchFamily="34" charset="0"/>
                <a:sym typeface="Symbol" pitchFamily="18" charset="2"/>
              </a:rPr>
              <a:t>V</a:t>
            </a:r>
            <a:r>
              <a:rPr lang="pt-PT">
                <a:latin typeface="Calibri" pitchFamily="34" charset="0"/>
              </a:rPr>
              <a:t>)</a:t>
            </a:r>
            <a:r>
              <a:rPr lang="pt-PT" i="1">
                <a:latin typeface="Calibri" pitchFamily="34" charset="0"/>
              </a:rPr>
              <a:t> </a:t>
            </a:r>
            <a:r>
              <a:rPr lang="en-GB">
                <a:latin typeface="Calibri" pitchFamily="34" charset="0"/>
              </a:rPr>
              <a:t>vertex,</a:t>
            </a:r>
          </a:p>
          <a:p>
            <a:r>
              <a:rPr lang="en-GB" b="1" i="1">
                <a:solidFill>
                  <a:srgbClr val="FF0000"/>
                </a:solidFill>
              </a:rPr>
              <a:t>J</a:t>
            </a:r>
            <a:r>
              <a:rPr lang="en-GB" b="1" i="1" baseline="-25000">
                <a:solidFill>
                  <a:srgbClr val="FF0000"/>
                </a:solidFill>
                <a:latin typeface="Calibri" pitchFamily="34" charset="0"/>
              </a:rPr>
              <a:t>z</a:t>
            </a:r>
            <a:r>
              <a:rPr lang="en-GB" b="1">
                <a:solidFill>
                  <a:srgbClr val="FF0000"/>
                </a:solidFill>
                <a:latin typeface="Calibri" pitchFamily="34" charset="0"/>
              </a:rPr>
              <a:t> = ± 1</a:t>
            </a:r>
            <a:r>
              <a:rPr lang="en-GB">
                <a:solidFill>
                  <a:srgbClr val="0000FF"/>
                </a:solidFill>
                <a:latin typeface="Calibri" pitchFamily="34" charset="0"/>
              </a:rPr>
              <a:t>  along the </a:t>
            </a:r>
            <a:r>
              <a:rPr lang="en-GB" i="1">
                <a:solidFill>
                  <a:srgbClr val="0000FF"/>
                </a:solidFill>
                <a:latin typeface="Calibri" pitchFamily="34" charset="0"/>
              </a:rPr>
              <a:t>q</a:t>
            </a:r>
            <a:r>
              <a:rPr lang="en-GB">
                <a:solidFill>
                  <a:srgbClr val="0000FF"/>
                </a:solidFill>
                <a:latin typeface="Calibri" pitchFamily="34" charset="0"/>
              </a:rPr>
              <a:t>-</a:t>
            </a:r>
            <a:r>
              <a:rPr lang="en-GB" i="1">
                <a:solidFill>
                  <a:srgbClr val="0000FF"/>
                </a:solidFill>
                <a:latin typeface="Calibri" pitchFamily="34" charset="0"/>
              </a:rPr>
              <a:t>q (q-q*)</a:t>
            </a:r>
            <a:r>
              <a:rPr lang="en-GB">
                <a:solidFill>
                  <a:srgbClr val="0000FF"/>
                </a:solidFill>
                <a:latin typeface="Calibri" pitchFamily="34" charset="0"/>
              </a:rPr>
              <a:t> scattering direction </a:t>
            </a:r>
            <a:r>
              <a:rPr lang="en-GB" b="1" i="1">
                <a:solidFill>
                  <a:srgbClr val="0000FF"/>
                </a:solidFill>
                <a:latin typeface="Calibri" pitchFamily="34" charset="0"/>
              </a:rPr>
              <a:t>z</a:t>
            </a:r>
            <a:endParaRPr lang="en-GB" b="1" i="1">
              <a:solidFill>
                <a:srgbClr val="0000FF"/>
              </a:solidFill>
            </a:endParaRPr>
          </a:p>
        </p:txBody>
      </p:sp>
      <p:sp>
        <p:nvSpPr>
          <p:cNvPr id="277606" name="Rectangle 136"/>
          <p:cNvSpPr>
            <a:spLocks noChangeArrowheads="1"/>
          </p:cNvSpPr>
          <p:nvPr/>
        </p:nvSpPr>
        <p:spPr bwMode="auto">
          <a:xfrm>
            <a:off x="4986338" y="1412875"/>
            <a:ext cx="2905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i="1">
                <a:solidFill>
                  <a:srgbClr val="0000FF"/>
                </a:solidFill>
                <a:latin typeface="Calibri" pitchFamily="34" charset="0"/>
              </a:rPr>
              <a:t>_</a:t>
            </a:r>
            <a:endParaRPr lang="en-GB" sz="1600">
              <a:solidFill>
                <a:srgbClr val="0000FF"/>
              </a:solidFill>
            </a:endParaRPr>
          </a:p>
        </p:txBody>
      </p:sp>
      <p:sp>
        <p:nvSpPr>
          <p:cNvPr id="277607" name="Rectangle 136"/>
          <p:cNvSpPr>
            <a:spLocks noChangeArrowheads="1"/>
          </p:cNvSpPr>
          <p:nvPr/>
        </p:nvSpPr>
        <p:spPr bwMode="auto">
          <a:xfrm>
            <a:off x="6462713" y="1131888"/>
            <a:ext cx="2905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i="1">
                <a:latin typeface="Calibri" pitchFamily="34" charset="0"/>
              </a:rPr>
              <a:t>_</a:t>
            </a:r>
            <a:endParaRPr lang="en-GB" sz="1600"/>
          </a:p>
        </p:txBody>
      </p:sp>
      <p:cxnSp>
        <p:nvCxnSpPr>
          <p:cNvPr id="192" name="Straight Connector 191"/>
          <p:cNvCxnSpPr/>
          <p:nvPr/>
        </p:nvCxnSpPr>
        <p:spPr>
          <a:xfrm rot="16200000" flipV="1">
            <a:off x="1416844" y="1759744"/>
            <a:ext cx="7938" cy="635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/>
          <p:nvPr/>
        </p:nvCxnSpPr>
        <p:spPr>
          <a:xfrm>
            <a:off x="522288" y="1766888"/>
            <a:ext cx="2209800" cy="1587"/>
          </a:xfrm>
          <a:prstGeom prst="straightConnector1">
            <a:avLst/>
          </a:prstGeom>
          <a:ln w="9525">
            <a:solidFill>
              <a:srgbClr val="0000FF"/>
            </a:solidFill>
            <a:prstDash val="dash"/>
            <a:headEnd w="sm" len="med"/>
            <a:tail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/>
          <p:cNvCxnSpPr/>
          <p:nvPr/>
        </p:nvCxnSpPr>
        <p:spPr>
          <a:xfrm>
            <a:off x="1516063" y="1763713"/>
            <a:ext cx="612775" cy="1587"/>
          </a:xfrm>
          <a:prstGeom prst="straightConnector1">
            <a:avLst/>
          </a:prstGeom>
          <a:ln w="38100">
            <a:solidFill>
              <a:srgbClr val="0000FF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Down Arrow 194"/>
          <p:cNvSpPr/>
          <p:nvPr/>
        </p:nvSpPr>
        <p:spPr>
          <a:xfrm rot="16140000">
            <a:off x="922337" y="1420813"/>
            <a:ext cx="125413" cy="300038"/>
          </a:xfrm>
          <a:prstGeom prst="downArrow">
            <a:avLst>
              <a:gd name="adj1" fmla="val 27641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6" name="Down Arrow 195"/>
          <p:cNvSpPr/>
          <p:nvPr/>
        </p:nvSpPr>
        <p:spPr>
          <a:xfrm rot="16140000">
            <a:off x="1797051" y="1416050"/>
            <a:ext cx="125412" cy="300037"/>
          </a:xfrm>
          <a:prstGeom prst="downArrow">
            <a:avLst>
              <a:gd name="adj1" fmla="val 27641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197" name="Straight Arrow Connector 196"/>
          <p:cNvCxnSpPr/>
          <p:nvPr/>
        </p:nvCxnSpPr>
        <p:spPr>
          <a:xfrm flipH="1">
            <a:off x="711200" y="1763713"/>
            <a:ext cx="612775" cy="1587"/>
          </a:xfrm>
          <a:prstGeom prst="straightConnector1">
            <a:avLst/>
          </a:prstGeom>
          <a:ln w="38100">
            <a:solidFill>
              <a:srgbClr val="0000FF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Down Arrow 197"/>
          <p:cNvSpPr/>
          <p:nvPr/>
        </p:nvSpPr>
        <p:spPr>
          <a:xfrm rot="5460000" flipH="1">
            <a:off x="906462" y="1284288"/>
            <a:ext cx="125413" cy="300038"/>
          </a:xfrm>
          <a:prstGeom prst="downArrow">
            <a:avLst>
              <a:gd name="adj1" fmla="val 27641"/>
              <a:gd name="adj2" fmla="val 50000"/>
            </a:avLst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9" name="Down Arrow 198"/>
          <p:cNvSpPr/>
          <p:nvPr/>
        </p:nvSpPr>
        <p:spPr>
          <a:xfrm rot="5460000" flipH="1">
            <a:off x="1780382" y="1278731"/>
            <a:ext cx="125412" cy="301625"/>
          </a:xfrm>
          <a:prstGeom prst="downArrow">
            <a:avLst>
              <a:gd name="adj1" fmla="val 27641"/>
              <a:gd name="adj2" fmla="val 50000"/>
            </a:avLst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7616" name="Rectangle 199"/>
          <p:cNvSpPr>
            <a:spLocks noChangeArrowheads="1"/>
          </p:cNvSpPr>
          <p:nvPr/>
        </p:nvSpPr>
        <p:spPr bwMode="auto">
          <a:xfrm>
            <a:off x="2400300" y="1427163"/>
            <a:ext cx="276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0000FF"/>
                </a:solidFill>
                <a:latin typeface="Calibri" pitchFamily="34" charset="0"/>
              </a:rPr>
              <a:t>z</a:t>
            </a:r>
            <a:endParaRPr lang="en-GB"/>
          </a:p>
        </p:txBody>
      </p:sp>
      <p:sp>
        <p:nvSpPr>
          <p:cNvPr id="201" name="Rectangle 200"/>
          <p:cNvSpPr/>
          <p:nvPr/>
        </p:nvSpPr>
        <p:spPr>
          <a:xfrm>
            <a:off x="312738" y="1265238"/>
            <a:ext cx="8315325" cy="75565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anchor="ctr">
            <a:spAutoFit/>
          </a:bodyPr>
          <a:lstStyle/>
          <a:p>
            <a:pPr algn="ctr">
              <a:defRPr/>
            </a:pP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77618" name="Group 203"/>
          <p:cNvGrpSpPr>
            <a:grpSpLocks/>
          </p:cNvGrpSpPr>
          <p:nvPr/>
        </p:nvGrpSpPr>
        <p:grpSpPr bwMode="auto">
          <a:xfrm>
            <a:off x="3275013" y="2787650"/>
            <a:ext cx="765175" cy="501650"/>
            <a:chOff x="6498879" y="3137270"/>
            <a:chExt cx="766298" cy="500459"/>
          </a:xfrm>
        </p:grpSpPr>
        <p:sp>
          <p:nvSpPr>
            <p:cNvPr id="277636" name="Rectangle 201"/>
            <p:cNvSpPr>
              <a:spLocks noChangeArrowheads="1"/>
            </p:cNvSpPr>
            <p:nvPr/>
          </p:nvSpPr>
          <p:spPr bwMode="auto">
            <a:xfrm>
              <a:off x="6519460" y="3268397"/>
              <a:ext cx="74571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b="1" i="1">
                  <a:solidFill>
                    <a:srgbClr val="FF0000"/>
                  </a:solidFill>
                  <a:latin typeface="Calibri" pitchFamily="34" charset="0"/>
                </a:rPr>
                <a:t>λ</a:t>
              </a:r>
              <a:r>
                <a:rPr lang="pt-PT" b="1">
                  <a:solidFill>
                    <a:srgbClr val="FF0000"/>
                  </a:solidFill>
                  <a:latin typeface="Calibri" pitchFamily="34" charset="0"/>
                </a:rPr>
                <a:t> = +1</a:t>
              </a:r>
              <a:endParaRPr lang="en-GB" b="1">
                <a:solidFill>
                  <a:srgbClr val="FF0000"/>
                </a:solidFill>
              </a:endParaRPr>
            </a:p>
          </p:txBody>
        </p:sp>
        <p:sp>
          <p:nvSpPr>
            <p:cNvPr id="277637" name="Rectangle 51"/>
            <p:cNvSpPr>
              <a:spLocks noChangeArrowheads="1"/>
            </p:cNvSpPr>
            <p:nvPr/>
          </p:nvSpPr>
          <p:spPr bwMode="auto">
            <a:xfrm>
              <a:off x="6498879" y="3137270"/>
              <a:ext cx="31273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000" b="1" i="1">
                  <a:solidFill>
                    <a:srgbClr val="FF0000"/>
                  </a:solidFill>
                  <a:latin typeface="Calibri" pitchFamily="34" charset="0"/>
                </a:rPr>
                <a:t>~</a:t>
              </a:r>
              <a:endParaRPr lang="en-GB" sz="2000" b="1">
                <a:solidFill>
                  <a:srgbClr val="FF0000"/>
                </a:solidFill>
                <a:latin typeface="Calibri" pitchFamily="34" charset="0"/>
              </a:endParaRPr>
            </a:p>
          </p:txBody>
        </p:sp>
      </p:grpSp>
      <p:grpSp>
        <p:nvGrpSpPr>
          <p:cNvPr id="277619" name="Group 204"/>
          <p:cNvGrpSpPr>
            <a:grpSpLocks/>
          </p:cNvGrpSpPr>
          <p:nvPr/>
        </p:nvGrpSpPr>
        <p:grpSpPr bwMode="auto">
          <a:xfrm>
            <a:off x="4510088" y="4083050"/>
            <a:ext cx="765175" cy="501650"/>
            <a:chOff x="6498879" y="3137270"/>
            <a:chExt cx="766298" cy="500459"/>
          </a:xfrm>
        </p:grpSpPr>
        <p:sp>
          <p:nvSpPr>
            <p:cNvPr id="277634" name="Rectangle 205"/>
            <p:cNvSpPr>
              <a:spLocks noChangeArrowheads="1"/>
            </p:cNvSpPr>
            <p:nvPr/>
          </p:nvSpPr>
          <p:spPr bwMode="auto">
            <a:xfrm>
              <a:off x="6519460" y="3268397"/>
              <a:ext cx="74571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b="1" i="1">
                  <a:solidFill>
                    <a:srgbClr val="FF0000"/>
                  </a:solidFill>
                  <a:latin typeface="Calibri" pitchFamily="34" charset="0"/>
                </a:rPr>
                <a:t>λ</a:t>
              </a:r>
              <a:r>
                <a:rPr lang="pt-PT" b="1">
                  <a:solidFill>
                    <a:srgbClr val="FF0000"/>
                  </a:solidFill>
                  <a:latin typeface="Calibri" pitchFamily="34" charset="0"/>
                </a:rPr>
                <a:t> = +1</a:t>
              </a:r>
              <a:endParaRPr lang="en-GB" b="1">
                <a:solidFill>
                  <a:srgbClr val="FF0000"/>
                </a:solidFill>
              </a:endParaRPr>
            </a:p>
          </p:txBody>
        </p:sp>
        <p:sp>
          <p:nvSpPr>
            <p:cNvPr id="277635" name="Rectangle 51"/>
            <p:cNvSpPr>
              <a:spLocks noChangeArrowheads="1"/>
            </p:cNvSpPr>
            <p:nvPr/>
          </p:nvSpPr>
          <p:spPr bwMode="auto">
            <a:xfrm>
              <a:off x="6498879" y="3137270"/>
              <a:ext cx="31273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000" b="1" i="1">
                  <a:solidFill>
                    <a:srgbClr val="FF0000"/>
                  </a:solidFill>
                  <a:latin typeface="Calibri" pitchFamily="34" charset="0"/>
                </a:rPr>
                <a:t>~</a:t>
              </a:r>
              <a:endParaRPr lang="en-GB" sz="2000" b="1">
                <a:solidFill>
                  <a:srgbClr val="FF0000"/>
                </a:solidFill>
                <a:latin typeface="Calibri" pitchFamily="34" charset="0"/>
              </a:endParaRPr>
            </a:p>
          </p:txBody>
        </p:sp>
      </p:grpSp>
      <p:grpSp>
        <p:nvGrpSpPr>
          <p:cNvPr id="277620" name="Group 207"/>
          <p:cNvGrpSpPr>
            <a:grpSpLocks/>
          </p:cNvGrpSpPr>
          <p:nvPr/>
        </p:nvGrpSpPr>
        <p:grpSpPr bwMode="auto">
          <a:xfrm>
            <a:off x="3482975" y="5343525"/>
            <a:ext cx="766763" cy="487363"/>
            <a:chOff x="6498879" y="3149302"/>
            <a:chExt cx="766298" cy="488427"/>
          </a:xfrm>
        </p:grpSpPr>
        <p:sp>
          <p:nvSpPr>
            <p:cNvPr id="277632" name="Rectangle 208"/>
            <p:cNvSpPr>
              <a:spLocks noChangeArrowheads="1"/>
            </p:cNvSpPr>
            <p:nvPr/>
          </p:nvSpPr>
          <p:spPr bwMode="auto">
            <a:xfrm>
              <a:off x="6519460" y="3268397"/>
              <a:ext cx="74571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b="1" i="1">
                  <a:solidFill>
                    <a:srgbClr val="FF0000"/>
                  </a:solidFill>
                  <a:latin typeface="Calibri" pitchFamily="34" charset="0"/>
                </a:rPr>
                <a:t>λ</a:t>
              </a:r>
              <a:r>
                <a:rPr lang="pt-PT" b="1">
                  <a:solidFill>
                    <a:srgbClr val="FF0000"/>
                  </a:solidFill>
                  <a:latin typeface="Calibri" pitchFamily="34" charset="0"/>
                </a:rPr>
                <a:t> = +1</a:t>
              </a:r>
              <a:endParaRPr lang="en-GB" b="1">
                <a:solidFill>
                  <a:srgbClr val="FF0000"/>
                </a:solidFill>
              </a:endParaRPr>
            </a:p>
          </p:txBody>
        </p:sp>
        <p:sp>
          <p:nvSpPr>
            <p:cNvPr id="277633" name="Rectangle 51"/>
            <p:cNvSpPr>
              <a:spLocks noChangeArrowheads="1"/>
            </p:cNvSpPr>
            <p:nvPr/>
          </p:nvSpPr>
          <p:spPr bwMode="auto">
            <a:xfrm>
              <a:off x="6498879" y="3149302"/>
              <a:ext cx="31273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000" b="1" i="1">
                  <a:solidFill>
                    <a:srgbClr val="FF0000"/>
                  </a:solidFill>
                  <a:latin typeface="Calibri" pitchFamily="34" charset="0"/>
                </a:rPr>
                <a:t>~</a:t>
              </a:r>
              <a:endParaRPr lang="en-GB" sz="2000" b="1">
                <a:solidFill>
                  <a:srgbClr val="FF0000"/>
                </a:solidFill>
                <a:latin typeface="Calibri" pitchFamily="34" charset="0"/>
              </a:endParaRPr>
            </a:p>
          </p:txBody>
        </p:sp>
      </p:grpSp>
      <p:sp>
        <p:nvSpPr>
          <p:cNvPr id="211" name="Right Brace 210"/>
          <p:cNvSpPr/>
          <p:nvPr/>
        </p:nvSpPr>
        <p:spPr>
          <a:xfrm>
            <a:off x="7134225" y="2262188"/>
            <a:ext cx="614363" cy="3536950"/>
          </a:xfrm>
          <a:prstGeom prst="rightBrace">
            <a:avLst>
              <a:gd name="adj1" fmla="val 51470"/>
              <a:gd name="adj2" fmla="val 50000"/>
            </a:avLst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277622" name="Group 211"/>
          <p:cNvGrpSpPr>
            <a:grpSpLocks/>
          </p:cNvGrpSpPr>
          <p:nvPr/>
        </p:nvGrpSpPr>
        <p:grpSpPr bwMode="auto">
          <a:xfrm>
            <a:off x="7839075" y="3670300"/>
            <a:ext cx="954088" cy="593725"/>
            <a:chOff x="6498879" y="3137270"/>
            <a:chExt cx="955452" cy="592792"/>
          </a:xfrm>
        </p:grpSpPr>
        <p:sp>
          <p:nvSpPr>
            <p:cNvPr id="277630" name="Rectangle 212"/>
            <p:cNvSpPr>
              <a:spLocks noChangeArrowheads="1"/>
            </p:cNvSpPr>
            <p:nvPr/>
          </p:nvSpPr>
          <p:spPr bwMode="auto">
            <a:xfrm>
              <a:off x="6519460" y="3268397"/>
              <a:ext cx="93487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sz="2400" b="1" i="1">
                  <a:solidFill>
                    <a:srgbClr val="FF0000"/>
                  </a:solidFill>
                  <a:latin typeface="Calibri" pitchFamily="34" charset="0"/>
                </a:rPr>
                <a:t>λ</a:t>
              </a:r>
              <a:r>
                <a:rPr lang="pt-PT" sz="2400" b="1">
                  <a:solidFill>
                    <a:srgbClr val="FF0000"/>
                  </a:solidFill>
                  <a:latin typeface="Calibri" pitchFamily="34" charset="0"/>
                </a:rPr>
                <a:t> = +1</a:t>
              </a:r>
              <a:endParaRPr lang="en-GB" sz="2400" b="1">
                <a:solidFill>
                  <a:srgbClr val="FF0000"/>
                </a:solidFill>
              </a:endParaRPr>
            </a:p>
          </p:txBody>
        </p:sp>
        <p:sp>
          <p:nvSpPr>
            <p:cNvPr id="277631" name="Rectangle 51"/>
            <p:cNvSpPr>
              <a:spLocks noChangeArrowheads="1"/>
            </p:cNvSpPr>
            <p:nvPr/>
          </p:nvSpPr>
          <p:spPr bwMode="auto">
            <a:xfrm>
              <a:off x="6498879" y="3137270"/>
              <a:ext cx="36420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800" b="1" i="1">
                  <a:solidFill>
                    <a:srgbClr val="FF0000"/>
                  </a:solidFill>
                  <a:latin typeface="Calibri" pitchFamily="34" charset="0"/>
                </a:rPr>
                <a:t>~</a:t>
              </a:r>
              <a:endParaRPr lang="en-GB" sz="2800" b="1">
                <a:solidFill>
                  <a:srgbClr val="FF0000"/>
                </a:solidFill>
                <a:latin typeface="Calibri" pitchFamily="34" charset="0"/>
              </a:endParaRPr>
            </a:p>
          </p:txBody>
        </p:sp>
      </p:grpSp>
      <p:sp>
        <p:nvSpPr>
          <p:cNvPr id="215" name="Freeform 214"/>
          <p:cNvSpPr/>
          <p:nvPr/>
        </p:nvSpPr>
        <p:spPr>
          <a:xfrm rot="10135900">
            <a:off x="2973388" y="1547813"/>
            <a:ext cx="928687" cy="422275"/>
          </a:xfrm>
          <a:custGeom>
            <a:avLst/>
            <a:gdLst>
              <a:gd name="connsiteX0" fmla="*/ 0 w 1000259"/>
              <a:gd name="connsiteY0" fmla="*/ 236113 h 446468"/>
              <a:gd name="connsiteX1" fmla="*/ 154547 w 1000259"/>
              <a:gd name="connsiteY1" fmla="*/ 42930 h 446468"/>
              <a:gd name="connsiteX2" fmla="*/ 592428 w 1000259"/>
              <a:gd name="connsiteY2" fmla="*/ 17172 h 446468"/>
              <a:gd name="connsiteX3" fmla="*/ 927279 w 1000259"/>
              <a:gd name="connsiteY3" fmla="*/ 145961 h 446468"/>
              <a:gd name="connsiteX4" fmla="*/ 927279 w 1000259"/>
              <a:gd name="connsiteY4" fmla="*/ 377781 h 446468"/>
              <a:gd name="connsiteX5" fmla="*/ 489397 w 1000259"/>
              <a:gd name="connsiteY5" fmla="*/ 442175 h 446468"/>
              <a:gd name="connsiteX6" fmla="*/ 167425 w 1000259"/>
              <a:gd name="connsiteY6" fmla="*/ 352023 h 446468"/>
              <a:gd name="connsiteX7" fmla="*/ 64394 w 1000259"/>
              <a:gd name="connsiteY7" fmla="*/ 197476 h 446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0259" h="446468">
                <a:moveTo>
                  <a:pt x="0" y="236113"/>
                </a:moveTo>
                <a:cubicBezTo>
                  <a:pt x="27904" y="157766"/>
                  <a:pt x="55809" y="79420"/>
                  <a:pt x="154547" y="42930"/>
                </a:cubicBezTo>
                <a:cubicBezTo>
                  <a:pt x="253285" y="6440"/>
                  <a:pt x="463639" y="0"/>
                  <a:pt x="592428" y="17172"/>
                </a:cubicBezTo>
                <a:cubicBezTo>
                  <a:pt x="721217" y="34344"/>
                  <a:pt x="871471" y="85860"/>
                  <a:pt x="927279" y="145961"/>
                </a:cubicBezTo>
                <a:cubicBezTo>
                  <a:pt x="983088" y="206063"/>
                  <a:pt x="1000259" y="328412"/>
                  <a:pt x="927279" y="377781"/>
                </a:cubicBezTo>
                <a:cubicBezTo>
                  <a:pt x="854299" y="427150"/>
                  <a:pt x="616039" y="446468"/>
                  <a:pt x="489397" y="442175"/>
                </a:cubicBezTo>
                <a:cubicBezTo>
                  <a:pt x="362755" y="437882"/>
                  <a:pt x="238259" y="392806"/>
                  <a:pt x="167425" y="352023"/>
                </a:cubicBezTo>
                <a:cubicBezTo>
                  <a:pt x="96591" y="311240"/>
                  <a:pt x="80492" y="254358"/>
                  <a:pt x="64394" y="197476"/>
                </a:cubicBezTo>
              </a:path>
            </a:pathLst>
          </a:custGeom>
          <a:ln w="190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buFont typeface="Times New Roman" charset="0"/>
              <a:buNone/>
              <a:defRPr/>
            </a:pPr>
            <a:endParaRPr lang="en-GB"/>
          </a:p>
        </p:txBody>
      </p:sp>
      <p:sp>
        <p:nvSpPr>
          <p:cNvPr id="216" name="Freeform 215"/>
          <p:cNvSpPr/>
          <p:nvPr/>
        </p:nvSpPr>
        <p:spPr>
          <a:xfrm rot="10135900">
            <a:off x="3186113" y="2843213"/>
            <a:ext cx="928687" cy="422275"/>
          </a:xfrm>
          <a:custGeom>
            <a:avLst/>
            <a:gdLst>
              <a:gd name="connsiteX0" fmla="*/ 0 w 1000259"/>
              <a:gd name="connsiteY0" fmla="*/ 236113 h 446468"/>
              <a:gd name="connsiteX1" fmla="*/ 154547 w 1000259"/>
              <a:gd name="connsiteY1" fmla="*/ 42930 h 446468"/>
              <a:gd name="connsiteX2" fmla="*/ 592428 w 1000259"/>
              <a:gd name="connsiteY2" fmla="*/ 17172 h 446468"/>
              <a:gd name="connsiteX3" fmla="*/ 927279 w 1000259"/>
              <a:gd name="connsiteY3" fmla="*/ 145961 h 446468"/>
              <a:gd name="connsiteX4" fmla="*/ 927279 w 1000259"/>
              <a:gd name="connsiteY4" fmla="*/ 377781 h 446468"/>
              <a:gd name="connsiteX5" fmla="*/ 489397 w 1000259"/>
              <a:gd name="connsiteY5" fmla="*/ 442175 h 446468"/>
              <a:gd name="connsiteX6" fmla="*/ 167425 w 1000259"/>
              <a:gd name="connsiteY6" fmla="*/ 352023 h 446468"/>
              <a:gd name="connsiteX7" fmla="*/ 64394 w 1000259"/>
              <a:gd name="connsiteY7" fmla="*/ 197476 h 446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0259" h="446468">
                <a:moveTo>
                  <a:pt x="0" y="236113"/>
                </a:moveTo>
                <a:cubicBezTo>
                  <a:pt x="27904" y="157766"/>
                  <a:pt x="55809" y="79420"/>
                  <a:pt x="154547" y="42930"/>
                </a:cubicBezTo>
                <a:cubicBezTo>
                  <a:pt x="253285" y="6440"/>
                  <a:pt x="463639" y="0"/>
                  <a:pt x="592428" y="17172"/>
                </a:cubicBezTo>
                <a:cubicBezTo>
                  <a:pt x="721217" y="34344"/>
                  <a:pt x="871471" y="85860"/>
                  <a:pt x="927279" y="145961"/>
                </a:cubicBezTo>
                <a:cubicBezTo>
                  <a:pt x="983088" y="206063"/>
                  <a:pt x="1000259" y="328412"/>
                  <a:pt x="927279" y="377781"/>
                </a:cubicBezTo>
                <a:cubicBezTo>
                  <a:pt x="854299" y="427150"/>
                  <a:pt x="616039" y="446468"/>
                  <a:pt x="489397" y="442175"/>
                </a:cubicBezTo>
                <a:cubicBezTo>
                  <a:pt x="362755" y="437882"/>
                  <a:pt x="238259" y="392806"/>
                  <a:pt x="167425" y="352023"/>
                </a:cubicBezTo>
                <a:cubicBezTo>
                  <a:pt x="96591" y="311240"/>
                  <a:pt x="80492" y="254358"/>
                  <a:pt x="64394" y="197476"/>
                </a:cubicBezTo>
              </a:path>
            </a:pathLst>
          </a:custGeom>
          <a:ln w="190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buFont typeface="Times New Roman" charset="0"/>
              <a:buNone/>
              <a:defRPr/>
            </a:pPr>
            <a:endParaRPr lang="en-GB"/>
          </a:p>
        </p:txBody>
      </p:sp>
      <p:sp>
        <p:nvSpPr>
          <p:cNvPr id="217" name="Freeform 216"/>
          <p:cNvSpPr/>
          <p:nvPr/>
        </p:nvSpPr>
        <p:spPr>
          <a:xfrm rot="10135900">
            <a:off x="4386263" y="4151313"/>
            <a:ext cx="927100" cy="420687"/>
          </a:xfrm>
          <a:custGeom>
            <a:avLst/>
            <a:gdLst>
              <a:gd name="connsiteX0" fmla="*/ 0 w 1000259"/>
              <a:gd name="connsiteY0" fmla="*/ 236113 h 446468"/>
              <a:gd name="connsiteX1" fmla="*/ 154547 w 1000259"/>
              <a:gd name="connsiteY1" fmla="*/ 42930 h 446468"/>
              <a:gd name="connsiteX2" fmla="*/ 592428 w 1000259"/>
              <a:gd name="connsiteY2" fmla="*/ 17172 h 446468"/>
              <a:gd name="connsiteX3" fmla="*/ 927279 w 1000259"/>
              <a:gd name="connsiteY3" fmla="*/ 145961 h 446468"/>
              <a:gd name="connsiteX4" fmla="*/ 927279 w 1000259"/>
              <a:gd name="connsiteY4" fmla="*/ 377781 h 446468"/>
              <a:gd name="connsiteX5" fmla="*/ 489397 w 1000259"/>
              <a:gd name="connsiteY5" fmla="*/ 442175 h 446468"/>
              <a:gd name="connsiteX6" fmla="*/ 167425 w 1000259"/>
              <a:gd name="connsiteY6" fmla="*/ 352023 h 446468"/>
              <a:gd name="connsiteX7" fmla="*/ 64394 w 1000259"/>
              <a:gd name="connsiteY7" fmla="*/ 197476 h 446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0259" h="446468">
                <a:moveTo>
                  <a:pt x="0" y="236113"/>
                </a:moveTo>
                <a:cubicBezTo>
                  <a:pt x="27904" y="157766"/>
                  <a:pt x="55809" y="79420"/>
                  <a:pt x="154547" y="42930"/>
                </a:cubicBezTo>
                <a:cubicBezTo>
                  <a:pt x="253285" y="6440"/>
                  <a:pt x="463639" y="0"/>
                  <a:pt x="592428" y="17172"/>
                </a:cubicBezTo>
                <a:cubicBezTo>
                  <a:pt x="721217" y="34344"/>
                  <a:pt x="871471" y="85860"/>
                  <a:pt x="927279" y="145961"/>
                </a:cubicBezTo>
                <a:cubicBezTo>
                  <a:pt x="983088" y="206063"/>
                  <a:pt x="1000259" y="328412"/>
                  <a:pt x="927279" y="377781"/>
                </a:cubicBezTo>
                <a:cubicBezTo>
                  <a:pt x="854299" y="427150"/>
                  <a:pt x="616039" y="446468"/>
                  <a:pt x="489397" y="442175"/>
                </a:cubicBezTo>
                <a:cubicBezTo>
                  <a:pt x="362755" y="437882"/>
                  <a:pt x="238259" y="392806"/>
                  <a:pt x="167425" y="352023"/>
                </a:cubicBezTo>
                <a:cubicBezTo>
                  <a:pt x="96591" y="311240"/>
                  <a:pt x="80492" y="254358"/>
                  <a:pt x="64394" y="197476"/>
                </a:cubicBezTo>
              </a:path>
            </a:pathLst>
          </a:custGeom>
          <a:ln w="190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buFont typeface="Times New Roman" charset="0"/>
              <a:buNone/>
              <a:defRPr/>
            </a:pPr>
            <a:endParaRPr lang="en-GB"/>
          </a:p>
        </p:txBody>
      </p:sp>
      <p:sp>
        <p:nvSpPr>
          <p:cNvPr id="218" name="Freeform 217"/>
          <p:cNvSpPr/>
          <p:nvPr/>
        </p:nvSpPr>
        <p:spPr>
          <a:xfrm rot="10135900">
            <a:off x="3382963" y="5397500"/>
            <a:ext cx="928687" cy="422275"/>
          </a:xfrm>
          <a:custGeom>
            <a:avLst/>
            <a:gdLst>
              <a:gd name="connsiteX0" fmla="*/ 0 w 1000259"/>
              <a:gd name="connsiteY0" fmla="*/ 236113 h 446468"/>
              <a:gd name="connsiteX1" fmla="*/ 154547 w 1000259"/>
              <a:gd name="connsiteY1" fmla="*/ 42930 h 446468"/>
              <a:gd name="connsiteX2" fmla="*/ 592428 w 1000259"/>
              <a:gd name="connsiteY2" fmla="*/ 17172 h 446468"/>
              <a:gd name="connsiteX3" fmla="*/ 927279 w 1000259"/>
              <a:gd name="connsiteY3" fmla="*/ 145961 h 446468"/>
              <a:gd name="connsiteX4" fmla="*/ 927279 w 1000259"/>
              <a:gd name="connsiteY4" fmla="*/ 377781 h 446468"/>
              <a:gd name="connsiteX5" fmla="*/ 489397 w 1000259"/>
              <a:gd name="connsiteY5" fmla="*/ 442175 h 446468"/>
              <a:gd name="connsiteX6" fmla="*/ 167425 w 1000259"/>
              <a:gd name="connsiteY6" fmla="*/ 352023 h 446468"/>
              <a:gd name="connsiteX7" fmla="*/ 64394 w 1000259"/>
              <a:gd name="connsiteY7" fmla="*/ 197476 h 446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0259" h="446468">
                <a:moveTo>
                  <a:pt x="0" y="236113"/>
                </a:moveTo>
                <a:cubicBezTo>
                  <a:pt x="27904" y="157766"/>
                  <a:pt x="55809" y="79420"/>
                  <a:pt x="154547" y="42930"/>
                </a:cubicBezTo>
                <a:cubicBezTo>
                  <a:pt x="253285" y="6440"/>
                  <a:pt x="463639" y="0"/>
                  <a:pt x="592428" y="17172"/>
                </a:cubicBezTo>
                <a:cubicBezTo>
                  <a:pt x="721217" y="34344"/>
                  <a:pt x="871471" y="85860"/>
                  <a:pt x="927279" y="145961"/>
                </a:cubicBezTo>
                <a:cubicBezTo>
                  <a:pt x="983088" y="206063"/>
                  <a:pt x="1000259" y="328412"/>
                  <a:pt x="927279" y="377781"/>
                </a:cubicBezTo>
                <a:cubicBezTo>
                  <a:pt x="854299" y="427150"/>
                  <a:pt x="616039" y="446468"/>
                  <a:pt x="489397" y="442175"/>
                </a:cubicBezTo>
                <a:cubicBezTo>
                  <a:pt x="362755" y="437882"/>
                  <a:pt x="238259" y="392806"/>
                  <a:pt x="167425" y="352023"/>
                </a:cubicBezTo>
                <a:cubicBezTo>
                  <a:pt x="96591" y="311240"/>
                  <a:pt x="80492" y="254358"/>
                  <a:pt x="64394" y="197476"/>
                </a:cubicBezTo>
              </a:path>
            </a:pathLst>
          </a:custGeom>
          <a:ln w="190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buFont typeface="Times New Roman" charset="0"/>
              <a:buNone/>
              <a:defRPr/>
            </a:pPr>
            <a:endParaRPr lang="en-GB"/>
          </a:p>
        </p:txBody>
      </p:sp>
      <p:graphicFrame>
        <p:nvGraphicFramePr>
          <p:cNvPr id="277547" name="Object 43"/>
          <p:cNvGraphicFramePr>
            <a:graphicFrameLocks noChangeAspect="1"/>
          </p:cNvGraphicFramePr>
          <p:nvPr/>
        </p:nvGraphicFramePr>
        <p:xfrm>
          <a:off x="854075" y="6096000"/>
          <a:ext cx="3768725" cy="722313"/>
        </p:xfrm>
        <a:graphic>
          <a:graphicData uri="http://schemas.openxmlformats.org/presentationml/2006/ole">
            <p:oleObj spid="_x0000_s277547" name="Equation" r:id="rId6" imgW="2387600" imgH="457200" progId="">
              <p:embed/>
            </p:oleObj>
          </a:graphicData>
        </a:graphic>
      </p:graphicFrame>
      <p:sp>
        <p:nvSpPr>
          <p:cNvPr id="277627" name="Rectangle 219"/>
          <p:cNvSpPr>
            <a:spLocks noChangeArrowheads="1"/>
          </p:cNvSpPr>
          <p:nvPr/>
        </p:nvSpPr>
        <p:spPr bwMode="auto">
          <a:xfrm>
            <a:off x="115888" y="6240463"/>
            <a:ext cx="708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Note:</a:t>
            </a:r>
            <a:endParaRPr lang="en-GB"/>
          </a:p>
        </p:txBody>
      </p:sp>
      <p:sp>
        <p:nvSpPr>
          <p:cNvPr id="277628" name="Rectangle 220"/>
          <p:cNvSpPr>
            <a:spLocks noChangeArrowheads="1"/>
          </p:cNvSpPr>
          <p:nvPr/>
        </p:nvSpPr>
        <p:spPr bwMode="auto">
          <a:xfrm>
            <a:off x="4781550" y="6122988"/>
            <a:ext cx="43624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the </a:t>
            </a:r>
            <a:r>
              <a:rPr lang="en-US" i="1">
                <a:latin typeface="Calibri" pitchFamily="34" charset="0"/>
              </a:rPr>
              <a:t>Lam-Tung relation</a:t>
            </a:r>
            <a:r>
              <a:rPr lang="en-US">
                <a:latin typeface="Calibri" pitchFamily="34" charset="0"/>
              </a:rPr>
              <a:t> simply derives from</a:t>
            </a:r>
          </a:p>
          <a:p>
            <a:r>
              <a:rPr lang="en-US">
                <a:latin typeface="Calibri" pitchFamily="34" charset="0"/>
              </a:rPr>
              <a:t>rotational invariance + helicity conservation!</a:t>
            </a:r>
            <a:endParaRPr lang="en-GB"/>
          </a:p>
        </p:txBody>
      </p:sp>
      <p:sp>
        <p:nvSpPr>
          <p:cNvPr id="222" name="Rectangle 221"/>
          <p:cNvSpPr/>
          <p:nvPr/>
        </p:nvSpPr>
        <p:spPr>
          <a:xfrm>
            <a:off x="3257550" y="6202363"/>
            <a:ext cx="1404938" cy="43338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anchor="ctr">
            <a:spAutoFit/>
          </a:bodyPr>
          <a:lstStyle/>
          <a:p>
            <a:pPr algn="ctr">
              <a:defRPr/>
            </a:pPr>
            <a:endParaRPr lang="en-GB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643" name="Title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481013"/>
          </a:xfrm>
        </p:spPr>
        <p:txBody>
          <a:bodyPr/>
          <a:lstStyle/>
          <a:p>
            <a:r>
              <a:rPr lang="pt-PT" smtClean="0">
                <a:ea typeface="ＭＳ Ｐゴシック"/>
                <a:cs typeface="ＭＳ Ｐゴシック"/>
              </a:rPr>
              <a:t>Basic meaning of the frame-invariant quantities</a:t>
            </a:r>
          </a:p>
        </p:txBody>
      </p:sp>
      <p:sp>
        <p:nvSpPr>
          <p:cNvPr id="255644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41CEB23-9E64-48C3-8336-B63C42E09FD1}" type="slidenum">
              <a:rPr lang="en-US" smtClean="0">
                <a:latin typeface="Calibri" pitchFamily="34" charset="0"/>
              </a:rPr>
              <a:pPr/>
              <a:t>16</a:t>
            </a:fld>
            <a:endParaRPr lang="en-US" smtClean="0">
              <a:latin typeface="Calibri" pitchFamily="34" charset="0"/>
            </a:endParaRPr>
          </a:p>
        </p:txBody>
      </p:sp>
      <p:sp>
        <p:nvSpPr>
          <p:cNvPr id="255645" name="Rectangle 3"/>
          <p:cNvSpPr>
            <a:spLocks noChangeArrowheads="1"/>
          </p:cNvSpPr>
          <p:nvPr/>
        </p:nvSpPr>
        <p:spPr bwMode="auto">
          <a:xfrm>
            <a:off x="349250" y="658813"/>
            <a:ext cx="8604250" cy="60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en-GB">
                <a:latin typeface="Calibri" pitchFamily="34" charset="0"/>
              </a:rPr>
              <a:t>Let us suppose that, in the collected events, </a:t>
            </a:r>
            <a:r>
              <a:rPr lang="en-GB" i="1">
                <a:latin typeface="Calibri" pitchFamily="34" charset="0"/>
              </a:rPr>
              <a:t>n</a:t>
            </a:r>
            <a:r>
              <a:rPr lang="en-GB">
                <a:latin typeface="Calibri" pitchFamily="34" charset="0"/>
              </a:rPr>
              <a:t> different elementary subprocesses yield angular momentum states of the kind</a:t>
            </a:r>
          </a:p>
          <a:p>
            <a:pPr>
              <a:spcBef>
                <a:spcPts val="600"/>
              </a:spcBef>
            </a:pPr>
            <a:endParaRPr lang="en-GB">
              <a:latin typeface="Calibri" pitchFamily="34" charset="0"/>
            </a:endParaRPr>
          </a:p>
          <a:p>
            <a:pPr>
              <a:spcBef>
                <a:spcPts val="1800"/>
              </a:spcBef>
            </a:pPr>
            <a:r>
              <a:rPr lang="en-GB">
                <a:latin typeface="Calibri" pitchFamily="34" charset="0"/>
              </a:rPr>
              <a:t>(wrt a given quantization axis), each one with probability		        .</a:t>
            </a:r>
          </a:p>
          <a:p>
            <a:pPr>
              <a:spcBef>
                <a:spcPts val="600"/>
              </a:spcBef>
            </a:pPr>
            <a:endParaRPr lang="en-GB">
              <a:latin typeface="Calibri" pitchFamily="34" charset="0"/>
            </a:endParaRPr>
          </a:p>
          <a:p>
            <a:r>
              <a:rPr lang="en-GB">
                <a:latin typeface="Calibri" pitchFamily="34" charset="0"/>
              </a:rPr>
              <a:t>The </a:t>
            </a:r>
            <a:r>
              <a:rPr lang="en-GB" b="1">
                <a:latin typeface="Calibri" pitchFamily="34" charset="0"/>
              </a:rPr>
              <a:t>rotational properties of J=1 angular momentum states</a:t>
            </a:r>
            <a:endParaRPr lang="en-GB">
              <a:latin typeface="Calibri" pitchFamily="34" charset="0"/>
            </a:endParaRPr>
          </a:p>
          <a:p>
            <a:r>
              <a:rPr lang="en-GB">
                <a:latin typeface="Calibri" pitchFamily="34" charset="0"/>
              </a:rPr>
              <a:t>imply that</a:t>
            </a:r>
            <a:endParaRPr lang="en-GB" i="1">
              <a:latin typeface="Calibri" pitchFamily="34" charset="0"/>
            </a:endParaRPr>
          </a:p>
          <a:p>
            <a:endParaRPr lang="en-GB">
              <a:latin typeface="Calibri" pitchFamily="34" charset="0"/>
            </a:endParaRPr>
          </a:p>
          <a:p>
            <a:endParaRPr lang="en-GB">
              <a:latin typeface="Calibri" pitchFamily="34" charset="0"/>
            </a:endParaRPr>
          </a:p>
          <a:p>
            <a:endParaRPr lang="en-GB">
              <a:latin typeface="Calibri" pitchFamily="34" charset="0"/>
            </a:endParaRPr>
          </a:p>
          <a:p>
            <a:r>
              <a:rPr lang="en-GB">
                <a:latin typeface="Calibri" pitchFamily="34" charset="0"/>
              </a:rPr>
              <a:t>The quantity</a:t>
            </a:r>
          </a:p>
          <a:p>
            <a:pPr>
              <a:spcBef>
                <a:spcPts val="1200"/>
              </a:spcBef>
            </a:pPr>
            <a:endParaRPr lang="en-GB">
              <a:latin typeface="Calibri" pitchFamily="34" charset="0"/>
            </a:endParaRPr>
          </a:p>
          <a:p>
            <a:pPr>
              <a:spcBef>
                <a:spcPts val="1200"/>
              </a:spcBef>
            </a:pPr>
            <a:r>
              <a:rPr lang="en-GB">
                <a:latin typeface="Calibri" pitchFamily="34" charset="0"/>
              </a:rPr>
              <a:t>is therefore frame-independent. It can be shown to be equal to</a:t>
            </a:r>
          </a:p>
          <a:p>
            <a:pPr>
              <a:spcBef>
                <a:spcPts val="1200"/>
              </a:spcBef>
            </a:pPr>
            <a:endParaRPr lang="en-GB">
              <a:latin typeface="Calibri" pitchFamily="34" charset="0"/>
            </a:endParaRPr>
          </a:p>
          <a:p>
            <a:pPr>
              <a:spcBef>
                <a:spcPts val="1200"/>
              </a:spcBef>
            </a:pPr>
            <a:endParaRPr lang="en-GB">
              <a:latin typeface="Calibri" pitchFamily="34" charset="0"/>
            </a:endParaRPr>
          </a:p>
          <a:p>
            <a:pPr>
              <a:spcBef>
                <a:spcPts val="600"/>
              </a:spcBef>
            </a:pPr>
            <a:r>
              <a:rPr lang="en-GB">
                <a:latin typeface="Calibri" pitchFamily="34" charset="0"/>
              </a:rPr>
              <a:t>In other words, there always exists </a:t>
            </a:r>
            <a:r>
              <a:rPr lang="en-GB" i="1">
                <a:latin typeface="Calibri" pitchFamily="34" charset="0"/>
              </a:rPr>
              <a:t>a calculable frame-invariant relation</a:t>
            </a:r>
            <a:r>
              <a:rPr lang="en-GB">
                <a:latin typeface="Calibri" pitchFamily="34" charset="0"/>
              </a:rPr>
              <a:t> of the form</a:t>
            </a:r>
          </a:p>
          <a:p>
            <a:pPr>
              <a:spcBef>
                <a:spcPts val="1200"/>
              </a:spcBef>
            </a:pPr>
            <a:endParaRPr lang="en-GB">
              <a:latin typeface="Calibri" pitchFamily="34" charset="0"/>
            </a:endParaRPr>
          </a:p>
        </p:txBody>
      </p:sp>
      <p:graphicFrame>
        <p:nvGraphicFramePr>
          <p:cNvPr id="255636" name="Object 660"/>
          <p:cNvGraphicFramePr>
            <a:graphicFrameLocks noChangeAspect="1"/>
          </p:cNvGraphicFramePr>
          <p:nvPr/>
        </p:nvGraphicFramePr>
        <p:xfrm>
          <a:off x="1630363" y="1338263"/>
          <a:ext cx="5767387" cy="477837"/>
        </p:xfrm>
        <a:graphic>
          <a:graphicData uri="http://schemas.openxmlformats.org/presentationml/2006/ole">
            <p:oleObj spid="_x0000_s255636" name="Equation" r:id="rId4" imgW="3530600" imgH="292100" progId="">
              <p:embed/>
            </p:oleObj>
          </a:graphicData>
        </a:graphic>
      </p:graphicFrame>
      <p:graphicFrame>
        <p:nvGraphicFramePr>
          <p:cNvPr id="255637" name="Object 661"/>
          <p:cNvGraphicFramePr>
            <a:graphicFrameLocks noChangeAspect="1"/>
          </p:cNvGraphicFramePr>
          <p:nvPr/>
        </p:nvGraphicFramePr>
        <p:xfrm>
          <a:off x="2411413" y="3136900"/>
          <a:ext cx="1011237" cy="404813"/>
        </p:xfrm>
        <a:graphic>
          <a:graphicData uri="http://schemas.openxmlformats.org/presentationml/2006/ole">
            <p:oleObj spid="_x0000_s255637" name="Equation" r:id="rId5" imgW="571252" imgH="228501" progId="">
              <p:embed/>
            </p:oleObj>
          </a:graphicData>
        </a:graphic>
      </p:graphicFrame>
      <p:graphicFrame>
        <p:nvGraphicFramePr>
          <p:cNvPr id="255638" name="Object 662"/>
          <p:cNvGraphicFramePr>
            <a:graphicFrameLocks noChangeAspect="1"/>
          </p:cNvGraphicFramePr>
          <p:nvPr/>
        </p:nvGraphicFramePr>
        <p:xfrm>
          <a:off x="1949450" y="3835400"/>
          <a:ext cx="5457825" cy="663575"/>
        </p:xfrm>
        <a:graphic>
          <a:graphicData uri="http://schemas.openxmlformats.org/presentationml/2006/ole">
            <p:oleObj spid="_x0000_s255638" name="Equation" r:id="rId6" imgW="3340100" imgH="406400" progId="">
              <p:embed/>
            </p:oleObj>
          </a:graphicData>
        </a:graphic>
      </p:graphicFrame>
      <p:graphicFrame>
        <p:nvGraphicFramePr>
          <p:cNvPr id="255639" name="Object 663"/>
          <p:cNvGraphicFramePr>
            <a:graphicFrameLocks noChangeAspect="1"/>
          </p:cNvGraphicFramePr>
          <p:nvPr/>
        </p:nvGraphicFramePr>
        <p:xfrm>
          <a:off x="3486150" y="5078413"/>
          <a:ext cx="1824038" cy="725487"/>
        </p:xfrm>
        <a:graphic>
          <a:graphicData uri="http://schemas.openxmlformats.org/presentationml/2006/ole">
            <p:oleObj spid="_x0000_s255639" name="Equation" r:id="rId7" imgW="1117115" imgH="444307" progId="">
              <p:embed/>
            </p:oleObj>
          </a:graphicData>
        </a:graphic>
      </p:graphicFrame>
      <p:graphicFrame>
        <p:nvGraphicFramePr>
          <p:cNvPr id="255640" name="Object 664"/>
          <p:cNvGraphicFramePr>
            <a:graphicFrameLocks noChangeAspect="1"/>
          </p:cNvGraphicFramePr>
          <p:nvPr/>
        </p:nvGraphicFramePr>
        <p:xfrm>
          <a:off x="5753100" y="1790700"/>
          <a:ext cx="1525588" cy="423863"/>
        </p:xfrm>
        <a:graphic>
          <a:graphicData uri="http://schemas.openxmlformats.org/presentationml/2006/ole">
            <p:oleObj spid="_x0000_s255640" name="Equation" r:id="rId8" imgW="1002865" imgH="279279" progId="">
              <p:embed/>
            </p:oleObj>
          </a:graphicData>
        </a:graphic>
      </p:graphicFrame>
      <p:graphicFrame>
        <p:nvGraphicFramePr>
          <p:cNvPr id="255641" name="Object 665"/>
          <p:cNvGraphicFramePr>
            <a:graphicFrameLocks noChangeAspect="1"/>
          </p:cNvGraphicFramePr>
          <p:nvPr/>
        </p:nvGraphicFramePr>
        <p:xfrm>
          <a:off x="2935288" y="6273800"/>
          <a:ext cx="3097212" cy="446088"/>
        </p:xfrm>
        <a:graphic>
          <a:graphicData uri="http://schemas.openxmlformats.org/presentationml/2006/ole">
            <p:oleObj spid="_x0000_s255641" name="Equation" r:id="rId9" imgW="1587500" imgH="228600" progId="">
              <p:embed/>
            </p:oleObj>
          </a:graphicData>
        </a:graphic>
      </p:graphicFrame>
      <p:sp>
        <p:nvSpPr>
          <p:cNvPr id="255646" name="Rectangle 12"/>
          <p:cNvSpPr>
            <a:spLocks noChangeArrowheads="1"/>
          </p:cNvSpPr>
          <p:nvPr/>
        </p:nvSpPr>
        <p:spPr bwMode="auto">
          <a:xfrm>
            <a:off x="2873375" y="6226175"/>
            <a:ext cx="3240088" cy="4667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55647" name="Rectangle 14"/>
          <p:cNvSpPr>
            <a:spLocks noChangeArrowheads="1"/>
          </p:cNvSpPr>
          <p:nvPr/>
        </p:nvSpPr>
        <p:spPr bwMode="auto">
          <a:xfrm>
            <a:off x="641350" y="3163888"/>
            <a:ext cx="80549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i="1">
                <a:solidFill>
                  <a:srgbClr val="FF0000"/>
                </a:solidFill>
                <a:latin typeface="Calibri" pitchFamily="34" charset="0"/>
              </a:rPr>
              <a:t>the combinations                      are independent of the choice of the quantization axis</a:t>
            </a:r>
            <a:endParaRPr lang="en-GB"/>
          </a:p>
        </p:txBody>
      </p:sp>
      <p:graphicFrame>
        <p:nvGraphicFramePr>
          <p:cNvPr id="255642" name="Object 666"/>
          <p:cNvGraphicFramePr>
            <a:graphicFrameLocks noChangeAspect="1"/>
          </p:cNvGraphicFramePr>
          <p:nvPr/>
        </p:nvGraphicFramePr>
        <p:xfrm>
          <a:off x="6118225" y="2405063"/>
          <a:ext cx="2662238" cy="422275"/>
        </p:xfrm>
        <a:graphic>
          <a:graphicData uri="http://schemas.openxmlformats.org/presentationml/2006/ole">
            <p:oleObj spid="_x0000_s255642" name="Equation" r:id="rId10" imgW="1752600" imgH="279400" progId="">
              <p:embed/>
            </p:oleObj>
          </a:graphicData>
        </a:graphic>
      </p:graphicFrame>
      <p:sp>
        <p:nvSpPr>
          <p:cNvPr id="16" name="Rectangle 1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372224" y="4944388"/>
            <a:ext cx="2066925" cy="737047"/>
          </a:xfrm>
          <a:prstGeom prst="rect">
            <a:avLst/>
          </a:prstGeom>
          <a:blipFill rotWithShape="1">
            <a:blip r:embed="rId11"/>
            <a:stretch>
              <a:fillRect/>
            </a:stretch>
          </a:blipFill>
          <a:effectLst>
            <a:outerShdw blurRad="40000" dist="76200" dir="276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pt-PT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967" name="Title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481013"/>
          </a:xfrm>
        </p:spPr>
        <p:txBody>
          <a:bodyPr/>
          <a:lstStyle/>
          <a:p>
            <a:r>
              <a:rPr lang="en-GB" smtClean="0">
                <a:ea typeface="ＭＳ Ｐゴシック"/>
                <a:cs typeface="ＭＳ Ｐゴシック"/>
              </a:rPr>
              <a:t>Simple derivation of the Lam-Tung relation</a:t>
            </a:r>
            <a:endParaRPr lang="pt-PT" smtClean="0">
              <a:ea typeface="ＭＳ Ｐゴシック"/>
              <a:cs typeface="ＭＳ Ｐゴシック"/>
            </a:endParaRPr>
          </a:p>
        </p:txBody>
      </p:sp>
      <p:sp>
        <p:nvSpPr>
          <p:cNvPr id="273968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1F4E61C-A48A-4884-AC25-383B17CEE63A}" type="slidenum">
              <a:rPr lang="en-US" smtClean="0">
                <a:latin typeface="Calibri" pitchFamily="34" charset="0"/>
              </a:rPr>
              <a:pPr/>
              <a:t>17</a:t>
            </a:fld>
            <a:endParaRPr lang="en-US" smtClean="0">
              <a:latin typeface="Calibri" pitchFamily="34" charset="0"/>
            </a:endParaRPr>
          </a:p>
        </p:txBody>
      </p:sp>
      <p:sp>
        <p:nvSpPr>
          <p:cNvPr id="273969" name="Rectangle 3"/>
          <p:cNvSpPr>
            <a:spLocks noChangeArrowheads="1"/>
          </p:cNvSpPr>
          <p:nvPr/>
        </p:nvSpPr>
        <p:spPr bwMode="auto">
          <a:xfrm>
            <a:off x="204788" y="690563"/>
            <a:ext cx="7893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</a:pPr>
            <a:r>
              <a:rPr lang="en-GB">
                <a:latin typeface="Calibri" pitchFamily="34" charset="0"/>
              </a:rPr>
              <a:t>Another consequence of rotational properties of angular momentum eigenstates:</a:t>
            </a:r>
          </a:p>
        </p:txBody>
      </p:sp>
      <p:graphicFrame>
        <p:nvGraphicFramePr>
          <p:cNvPr id="273950" name="Object 1566"/>
          <p:cNvGraphicFramePr>
            <a:graphicFrameLocks noChangeAspect="1"/>
          </p:cNvGraphicFramePr>
          <p:nvPr/>
        </p:nvGraphicFramePr>
        <p:xfrm>
          <a:off x="1054100" y="2354263"/>
          <a:ext cx="4106863" cy="457200"/>
        </p:xfrm>
        <a:graphic>
          <a:graphicData uri="http://schemas.openxmlformats.org/presentationml/2006/ole">
            <p:oleObj spid="_x0000_s273950" name="Equation" r:id="rId4" imgW="2514600" imgH="279400" progId="">
              <p:embed/>
            </p:oleObj>
          </a:graphicData>
        </a:graphic>
      </p:graphicFrame>
      <p:graphicFrame>
        <p:nvGraphicFramePr>
          <p:cNvPr id="273951" name="Object 1567"/>
          <p:cNvGraphicFramePr>
            <a:graphicFrameLocks noChangeAspect="1"/>
          </p:cNvGraphicFramePr>
          <p:nvPr/>
        </p:nvGraphicFramePr>
        <p:xfrm>
          <a:off x="3155950" y="5432425"/>
          <a:ext cx="3525838" cy="725488"/>
        </p:xfrm>
        <a:graphic>
          <a:graphicData uri="http://schemas.openxmlformats.org/presentationml/2006/ole">
            <p:oleObj spid="_x0000_s273951" name="Equation" r:id="rId5" imgW="2159000" imgH="444500" progId="">
              <p:embed/>
            </p:oleObj>
          </a:graphicData>
        </a:graphic>
      </p:graphicFrame>
      <p:sp>
        <p:nvSpPr>
          <p:cNvPr id="273970" name="Rectangle 15"/>
          <p:cNvSpPr>
            <a:spLocks noChangeArrowheads="1"/>
          </p:cNvSpPr>
          <p:nvPr/>
        </p:nvSpPr>
        <p:spPr bwMode="auto">
          <a:xfrm>
            <a:off x="3262313" y="6251575"/>
            <a:ext cx="3937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</a:rPr>
              <a:t>→</a:t>
            </a:r>
            <a:endParaRPr lang="en-GB"/>
          </a:p>
        </p:txBody>
      </p:sp>
      <p:graphicFrame>
        <p:nvGraphicFramePr>
          <p:cNvPr id="273952" name="Object 1568"/>
          <p:cNvGraphicFramePr>
            <a:graphicFrameLocks noChangeAspect="1"/>
          </p:cNvGraphicFramePr>
          <p:nvPr/>
        </p:nvGraphicFramePr>
        <p:xfrm>
          <a:off x="3816350" y="6275388"/>
          <a:ext cx="1347788" cy="373062"/>
        </p:xfrm>
        <a:graphic>
          <a:graphicData uri="http://schemas.openxmlformats.org/presentationml/2006/ole">
            <p:oleObj spid="_x0000_s273952" name="Equation" r:id="rId6" imgW="825500" imgH="228600" progId="">
              <p:embed/>
            </p:oleObj>
          </a:graphicData>
        </a:graphic>
      </p:graphicFrame>
      <p:sp>
        <p:nvSpPr>
          <p:cNvPr id="273971" name="Rectangle 17"/>
          <p:cNvSpPr>
            <a:spLocks noChangeArrowheads="1"/>
          </p:cNvSpPr>
          <p:nvPr/>
        </p:nvSpPr>
        <p:spPr bwMode="auto">
          <a:xfrm>
            <a:off x="5318125" y="6213475"/>
            <a:ext cx="1912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Calibri" pitchFamily="34" charset="0"/>
              </a:rPr>
              <a:t>Lam-Tung identity</a:t>
            </a:r>
          </a:p>
        </p:txBody>
      </p:sp>
      <p:graphicFrame>
        <p:nvGraphicFramePr>
          <p:cNvPr id="273953" name="Object 1569"/>
          <p:cNvGraphicFramePr>
            <a:graphicFrameLocks noChangeAspect="1"/>
          </p:cNvGraphicFramePr>
          <p:nvPr/>
        </p:nvGraphicFramePr>
        <p:xfrm>
          <a:off x="2770188" y="4913313"/>
          <a:ext cx="3467100" cy="457200"/>
        </p:xfrm>
        <a:graphic>
          <a:graphicData uri="http://schemas.openxmlformats.org/presentationml/2006/ole">
            <p:oleObj spid="_x0000_s273953" name="Equation" r:id="rId7" imgW="2120900" imgH="279400" progId="">
              <p:embed/>
            </p:oleObj>
          </a:graphicData>
        </a:graphic>
      </p:graphicFrame>
      <p:grpSp>
        <p:nvGrpSpPr>
          <p:cNvPr id="273972" name="Group 19"/>
          <p:cNvGrpSpPr>
            <a:grpSpLocks/>
          </p:cNvGrpSpPr>
          <p:nvPr/>
        </p:nvGrpSpPr>
        <p:grpSpPr bwMode="auto">
          <a:xfrm>
            <a:off x="1935163" y="1104900"/>
            <a:ext cx="5192712" cy="736600"/>
            <a:chOff x="1814716" y="1201730"/>
            <a:chExt cx="5192185" cy="735684"/>
          </a:xfrm>
        </p:grpSpPr>
        <p:graphicFrame>
          <p:nvGraphicFramePr>
            <p:cNvPr id="273954" name="Object 1570"/>
            <p:cNvGraphicFramePr>
              <a:graphicFrameLocks noChangeAspect="1"/>
            </p:cNvGraphicFramePr>
            <p:nvPr/>
          </p:nvGraphicFramePr>
          <p:xfrm>
            <a:off x="3308809" y="1201730"/>
            <a:ext cx="3216275" cy="415925"/>
          </p:xfrm>
          <a:graphic>
            <a:graphicData uri="http://schemas.openxmlformats.org/presentationml/2006/ole">
              <p:oleObj spid="_x0000_s273954" name="Equation" r:id="rId8" imgW="2260600" imgH="292100" progId="">
                <p:embed/>
              </p:oleObj>
            </a:graphicData>
          </a:graphic>
        </p:graphicFrame>
        <p:graphicFrame>
          <p:nvGraphicFramePr>
            <p:cNvPr id="273955" name="Object 1571"/>
            <p:cNvGraphicFramePr>
              <a:graphicFrameLocks noChangeAspect="1"/>
            </p:cNvGraphicFramePr>
            <p:nvPr/>
          </p:nvGraphicFramePr>
          <p:xfrm>
            <a:off x="6248076" y="1580920"/>
            <a:ext cx="758825" cy="327025"/>
          </p:xfrm>
          <a:graphic>
            <a:graphicData uri="http://schemas.openxmlformats.org/presentationml/2006/ole">
              <p:oleObj spid="_x0000_s273955" name="Equation" r:id="rId9" imgW="533169" imgH="228501" progId="">
                <p:embed/>
              </p:oleObj>
            </a:graphicData>
          </a:graphic>
        </p:graphicFrame>
        <p:sp>
          <p:nvSpPr>
            <p:cNvPr id="274112" name="Rectangle 21"/>
            <p:cNvSpPr>
              <a:spLocks noChangeArrowheads="1"/>
            </p:cNvSpPr>
            <p:nvPr/>
          </p:nvSpPr>
          <p:spPr bwMode="auto">
            <a:xfrm>
              <a:off x="1814716" y="1214139"/>
              <a:ext cx="4854214" cy="723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>
                  <a:solidFill>
                    <a:srgbClr val="FF0000"/>
                  </a:solidFill>
                  <a:latin typeface="Calibri" pitchFamily="34" charset="0"/>
                </a:rPr>
                <a:t>for each state</a:t>
              </a:r>
            </a:p>
            <a:p>
              <a:pPr>
                <a:spcBef>
                  <a:spcPts val="600"/>
                </a:spcBef>
              </a:pPr>
              <a:r>
                <a:rPr lang="en-GB">
                  <a:solidFill>
                    <a:srgbClr val="FF0000"/>
                  </a:solidFill>
                  <a:latin typeface="Calibri" pitchFamily="34" charset="0"/>
                </a:rPr>
                <a:t>there exists a quantization axis </a:t>
              </a:r>
              <a:r>
                <a:rPr lang="en-GB" i="1">
                  <a:solidFill>
                    <a:srgbClr val="FF0000"/>
                  </a:solidFill>
                  <a:latin typeface="Calibri" pitchFamily="34" charset="0"/>
                </a:rPr>
                <a:t>    </a:t>
              </a:r>
              <a:r>
                <a:rPr lang="en-GB">
                  <a:solidFill>
                    <a:srgbClr val="FF0000"/>
                  </a:solidFill>
                  <a:latin typeface="Calibri" pitchFamily="34" charset="0"/>
                </a:rPr>
                <a:t>     wrt which</a:t>
              </a:r>
              <a:r>
                <a:rPr lang="en-GB">
                  <a:latin typeface="Calibri" pitchFamily="34" charset="0"/>
                </a:rPr>
                <a:t>	 </a:t>
              </a:r>
              <a:endParaRPr lang="en-GB">
                <a:solidFill>
                  <a:srgbClr val="FF0000"/>
                </a:solidFill>
              </a:endParaRPr>
            </a:p>
          </p:txBody>
        </p:sp>
      </p:grpSp>
      <p:sp>
        <p:nvSpPr>
          <p:cNvPr id="273973" name="Rectangle 20"/>
          <p:cNvSpPr>
            <a:spLocks noChangeArrowheads="1"/>
          </p:cNvSpPr>
          <p:nvPr/>
        </p:nvSpPr>
        <p:spPr bwMode="auto">
          <a:xfrm>
            <a:off x="192088" y="1897063"/>
            <a:ext cx="8739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</a:pPr>
            <a:r>
              <a:rPr lang="en-GB">
                <a:latin typeface="Calibri" pitchFamily="34" charset="0"/>
              </a:rPr>
              <a:t>→ dileptons produced in each single elementary subprocess have a distribution of the type</a:t>
            </a:r>
          </a:p>
        </p:txBody>
      </p:sp>
      <p:grpSp>
        <p:nvGrpSpPr>
          <p:cNvPr id="273974" name="Group 95"/>
          <p:cNvGrpSpPr>
            <a:grpSpLocks/>
          </p:cNvGrpSpPr>
          <p:nvPr/>
        </p:nvGrpSpPr>
        <p:grpSpPr bwMode="auto">
          <a:xfrm>
            <a:off x="5426075" y="2354263"/>
            <a:ext cx="3019425" cy="369887"/>
            <a:chOff x="457635" y="2823232"/>
            <a:chExt cx="3018430" cy="370367"/>
          </a:xfrm>
        </p:grpSpPr>
        <p:sp>
          <p:nvSpPr>
            <p:cNvPr id="274111" name="Rectangle 22"/>
            <p:cNvSpPr>
              <a:spLocks noChangeArrowheads="1"/>
            </p:cNvSpPr>
            <p:nvPr/>
          </p:nvSpPr>
          <p:spPr bwMode="auto">
            <a:xfrm>
              <a:off x="457635" y="2823232"/>
              <a:ext cx="3018430" cy="370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GB">
                  <a:latin typeface="Calibri" pitchFamily="34" charset="0"/>
                </a:rPr>
                <a:t>wrt its specific  “              ” axis.</a:t>
              </a:r>
            </a:p>
          </p:txBody>
        </p:sp>
        <p:graphicFrame>
          <p:nvGraphicFramePr>
            <p:cNvPr id="273956" name="Object 1572"/>
            <p:cNvGraphicFramePr>
              <a:graphicFrameLocks noChangeAspect="1"/>
            </p:cNvGraphicFramePr>
            <p:nvPr/>
          </p:nvGraphicFramePr>
          <p:xfrm>
            <a:off x="2058819" y="2829176"/>
            <a:ext cx="757237" cy="327025"/>
          </p:xfrm>
          <a:graphic>
            <a:graphicData uri="http://schemas.openxmlformats.org/presentationml/2006/ole">
              <p:oleObj spid="_x0000_s273956" name="Equation" r:id="rId10" imgW="533169" imgH="228501" progId="">
                <p:embed/>
              </p:oleObj>
            </a:graphicData>
          </a:graphic>
        </p:graphicFrame>
      </p:grpSp>
      <p:sp>
        <p:nvSpPr>
          <p:cNvPr id="273975" name="Rectangle 96"/>
          <p:cNvSpPr>
            <a:spLocks noChangeArrowheads="1"/>
          </p:cNvSpPr>
          <p:nvPr/>
        </p:nvSpPr>
        <p:spPr bwMode="auto">
          <a:xfrm>
            <a:off x="630238" y="4137025"/>
            <a:ext cx="57229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Calibri" pitchFamily="34" charset="0"/>
              </a:rPr>
              <a:t>Due to </a:t>
            </a:r>
            <a:r>
              <a:rPr lang="en-GB">
                <a:solidFill>
                  <a:srgbClr val="FF0000"/>
                </a:solidFill>
                <a:latin typeface="Calibri" pitchFamily="34" charset="0"/>
              </a:rPr>
              <a:t>helicity conservation </a:t>
            </a:r>
            <a:r>
              <a:rPr lang="en-GB">
                <a:latin typeface="Calibri" pitchFamily="34" charset="0"/>
              </a:rPr>
              <a:t>at the </a:t>
            </a:r>
            <a:r>
              <a:rPr lang="en-GB" i="1">
                <a:latin typeface="Calibri" pitchFamily="34" charset="0"/>
              </a:rPr>
              <a:t>q-q-</a:t>
            </a:r>
            <a:r>
              <a:rPr lang="el-GR">
                <a:latin typeface="Calibri" pitchFamily="34" charset="0"/>
                <a:sym typeface="Symbol" pitchFamily="18" charset="2"/>
              </a:rPr>
              <a:t></a:t>
            </a:r>
            <a:r>
              <a:rPr lang="pt-PT" i="1">
                <a:latin typeface="Calibri" pitchFamily="34" charset="0"/>
              </a:rPr>
              <a:t>*</a:t>
            </a:r>
            <a:r>
              <a:rPr lang="en-GB">
                <a:latin typeface="Calibri" pitchFamily="34" charset="0"/>
              </a:rPr>
              <a:t>  (</a:t>
            </a:r>
            <a:r>
              <a:rPr lang="en-GB" i="1">
                <a:latin typeface="Calibri" pitchFamily="34" charset="0"/>
              </a:rPr>
              <a:t>q-q*-</a:t>
            </a:r>
            <a:r>
              <a:rPr lang="el-GR">
                <a:latin typeface="Calibri" pitchFamily="34" charset="0"/>
                <a:sym typeface="Symbol" pitchFamily="18" charset="2"/>
              </a:rPr>
              <a:t></a:t>
            </a:r>
            <a:r>
              <a:rPr lang="pt-PT" i="1">
                <a:latin typeface="Calibri" pitchFamily="34" charset="0"/>
              </a:rPr>
              <a:t>*</a:t>
            </a:r>
            <a:r>
              <a:rPr lang="pt-PT">
                <a:latin typeface="Calibri" pitchFamily="34" charset="0"/>
              </a:rPr>
              <a:t>)</a:t>
            </a:r>
            <a:r>
              <a:rPr lang="pt-PT" i="1">
                <a:latin typeface="Calibri" pitchFamily="34" charset="0"/>
              </a:rPr>
              <a:t> </a:t>
            </a:r>
            <a:r>
              <a:rPr lang="en-GB">
                <a:latin typeface="Calibri" pitchFamily="34" charset="0"/>
              </a:rPr>
              <a:t>vertex,</a:t>
            </a:r>
          </a:p>
          <a:p>
            <a:r>
              <a:rPr lang="en-GB">
                <a:solidFill>
                  <a:srgbClr val="0000FF"/>
                </a:solidFill>
                <a:latin typeface="Calibri" pitchFamily="34" charset="0"/>
              </a:rPr>
              <a:t>                    along the </a:t>
            </a:r>
            <a:r>
              <a:rPr lang="en-GB" i="1">
                <a:solidFill>
                  <a:srgbClr val="0000FF"/>
                </a:solidFill>
                <a:latin typeface="Calibri" pitchFamily="34" charset="0"/>
              </a:rPr>
              <a:t>q</a:t>
            </a:r>
            <a:r>
              <a:rPr lang="en-GB">
                <a:solidFill>
                  <a:srgbClr val="0000FF"/>
                </a:solidFill>
                <a:latin typeface="Calibri" pitchFamily="34" charset="0"/>
              </a:rPr>
              <a:t>-</a:t>
            </a:r>
            <a:r>
              <a:rPr lang="en-GB" i="1">
                <a:solidFill>
                  <a:srgbClr val="0000FF"/>
                </a:solidFill>
                <a:latin typeface="Calibri" pitchFamily="34" charset="0"/>
              </a:rPr>
              <a:t>q (q-q*)</a:t>
            </a:r>
            <a:r>
              <a:rPr lang="en-GB">
                <a:solidFill>
                  <a:srgbClr val="0000FF"/>
                </a:solidFill>
                <a:latin typeface="Calibri" pitchFamily="34" charset="0"/>
              </a:rPr>
              <a:t> scattering direction</a:t>
            </a:r>
            <a:endParaRPr lang="en-GB">
              <a:solidFill>
                <a:srgbClr val="0000FF"/>
              </a:solidFill>
            </a:endParaRPr>
          </a:p>
        </p:txBody>
      </p:sp>
      <p:sp>
        <p:nvSpPr>
          <p:cNvPr id="273976" name="Rounded Rectangle 98"/>
          <p:cNvSpPr>
            <a:spLocks noChangeArrowheads="1"/>
          </p:cNvSpPr>
          <p:nvPr/>
        </p:nvSpPr>
        <p:spPr bwMode="auto">
          <a:xfrm>
            <a:off x="912813" y="3030538"/>
            <a:ext cx="2160587" cy="971550"/>
          </a:xfrm>
          <a:prstGeom prst="roundRect">
            <a:avLst>
              <a:gd name="adj" fmla="val 16667"/>
            </a:avLst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273977" name="Group 101"/>
          <p:cNvGrpSpPr>
            <a:grpSpLocks/>
          </p:cNvGrpSpPr>
          <p:nvPr/>
        </p:nvGrpSpPr>
        <p:grpSpPr bwMode="auto">
          <a:xfrm>
            <a:off x="1038225" y="2957513"/>
            <a:ext cx="712788" cy="369887"/>
            <a:chOff x="3928263" y="3816748"/>
            <a:chExt cx="711619" cy="369332"/>
          </a:xfrm>
        </p:grpSpPr>
        <p:sp>
          <p:nvSpPr>
            <p:cNvPr id="274110" name="Rectangle 100"/>
            <p:cNvSpPr>
              <a:spLocks noChangeArrowheads="1"/>
            </p:cNvSpPr>
            <p:nvPr/>
          </p:nvSpPr>
          <p:spPr bwMode="auto">
            <a:xfrm>
              <a:off x="3928263" y="3816748"/>
              <a:ext cx="694944" cy="3693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endParaRPr lang="en-GB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graphicFrame>
          <p:nvGraphicFramePr>
            <p:cNvPr id="273957" name="Object 1573"/>
            <p:cNvGraphicFramePr>
              <a:graphicFrameLocks noChangeAspect="1"/>
            </p:cNvGraphicFramePr>
            <p:nvPr/>
          </p:nvGraphicFramePr>
          <p:xfrm>
            <a:off x="3955669" y="3823385"/>
            <a:ext cx="684213" cy="352425"/>
          </p:xfrm>
          <a:graphic>
            <a:graphicData uri="http://schemas.openxmlformats.org/presentationml/2006/ole">
              <p:oleObj spid="_x0000_s273957" name="Equation" r:id="rId11" imgW="418918" imgH="215806" progId="">
                <p:embed/>
              </p:oleObj>
            </a:graphicData>
          </a:graphic>
        </p:graphicFrame>
      </p:grpSp>
      <p:sp>
        <p:nvSpPr>
          <p:cNvPr id="273978" name="Rounded Rectangle 102"/>
          <p:cNvSpPr>
            <a:spLocks noChangeArrowheads="1"/>
          </p:cNvSpPr>
          <p:nvPr/>
        </p:nvSpPr>
        <p:spPr bwMode="auto">
          <a:xfrm>
            <a:off x="3144838" y="3027363"/>
            <a:ext cx="3348037" cy="973137"/>
          </a:xfrm>
          <a:prstGeom prst="roundRect">
            <a:avLst>
              <a:gd name="adj" fmla="val 16667"/>
            </a:avLst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73979" name="Rectangle 104"/>
          <p:cNvSpPr>
            <a:spLocks noChangeArrowheads="1"/>
          </p:cNvSpPr>
          <p:nvPr/>
        </p:nvSpPr>
        <p:spPr bwMode="auto">
          <a:xfrm>
            <a:off x="3270250" y="2955925"/>
            <a:ext cx="695325" cy="368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273958" name="Object 1574"/>
          <p:cNvGraphicFramePr>
            <a:graphicFrameLocks noChangeAspect="1"/>
          </p:cNvGraphicFramePr>
          <p:nvPr/>
        </p:nvGraphicFramePr>
        <p:xfrm>
          <a:off x="3297238" y="2952750"/>
          <a:ext cx="684212" cy="373063"/>
        </p:xfrm>
        <a:graphic>
          <a:graphicData uri="http://schemas.openxmlformats.org/presentationml/2006/ole">
            <p:oleObj spid="_x0000_s273958" name="Equation" r:id="rId12" imgW="419100" imgH="228600" progId="">
              <p:embed/>
            </p:oleObj>
          </a:graphicData>
        </a:graphic>
      </p:graphicFrame>
      <p:sp>
        <p:nvSpPr>
          <p:cNvPr id="273980" name="Rectangle 106"/>
          <p:cNvSpPr>
            <a:spLocks noChangeArrowheads="1"/>
          </p:cNvSpPr>
          <p:nvPr/>
        </p:nvSpPr>
        <p:spPr bwMode="auto">
          <a:xfrm>
            <a:off x="74613" y="2832100"/>
            <a:ext cx="8397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000">
                <a:latin typeface="Calibri" pitchFamily="34" charset="0"/>
              </a:rPr>
              <a:t>DY:</a:t>
            </a:r>
            <a:endParaRPr lang="en-GB" sz="4000"/>
          </a:p>
        </p:txBody>
      </p:sp>
      <p:graphicFrame>
        <p:nvGraphicFramePr>
          <p:cNvPr id="273959" name="Object 1575"/>
          <p:cNvGraphicFramePr>
            <a:graphicFrameLocks noChangeAspect="1"/>
          </p:cNvGraphicFramePr>
          <p:nvPr/>
        </p:nvGraphicFramePr>
        <p:xfrm>
          <a:off x="4953000" y="1490663"/>
          <a:ext cx="379413" cy="273050"/>
        </p:xfrm>
        <a:graphic>
          <a:graphicData uri="http://schemas.openxmlformats.org/presentationml/2006/ole">
            <p:oleObj spid="_x0000_s273959" name="Equation" r:id="rId13" imgW="266469" imgH="190335" progId="">
              <p:embed/>
            </p:oleObj>
          </a:graphicData>
        </a:graphic>
      </p:graphicFrame>
      <p:sp>
        <p:nvSpPr>
          <p:cNvPr id="273981" name="Rectangle 112"/>
          <p:cNvSpPr>
            <a:spLocks noChangeArrowheads="1"/>
          </p:cNvSpPr>
          <p:nvPr/>
        </p:nvSpPr>
        <p:spPr bwMode="auto">
          <a:xfrm>
            <a:off x="661988" y="5481638"/>
            <a:ext cx="239395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>
                <a:latin typeface="Calibri" pitchFamily="34" charset="0"/>
              </a:rPr>
              <a:t>sum independent of</a:t>
            </a:r>
          </a:p>
          <a:p>
            <a:r>
              <a:rPr lang="en-GB" sz="1600">
                <a:latin typeface="Calibri" pitchFamily="34" charset="0"/>
              </a:rPr>
              <a:t>spin alignment directions!</a:t>
            </a:r>
            <a:endParaRPr lang="en-GB" sz="1600"/>
          </a:p>
        </p:txBody>
      </p:sp>
      <p:sp>
        <p:nvSpPr>
          <p:cNvPr id="116" name="Freeform 115"/>
          <p:cNvSpPr/>
          <p:nvPr/>
        </p:nvSpPr>
        <p:spPr>
          <a:xfrm>
            <a:off x="2740025" y="6003925"/>
            <a:ext cx="1022350" cy="153988"/>
          </a:xfrm>
          <a:custGeom>
            <a:avLst/>
            <a:gdLst>
              <a:gd name="connsiteX0" fmla="*/ 0 w 986590"/>
              <a:gd name="connsiteY0" fmla="*/ 0 h 244642"/>
              <a:gd name="connsiteX1" fmla="*/ 192506 w 986590"/>
              <a:gd name="connsiteY1" fmla="*/ 192505 h 244642"/>
              <a:gd name="connsiteX2" fmla="*/ 481264 w 986590"/>
              <a:gd name="connsiteY2" fmla="*/ 240632 h 244642"/>
              <a:gd name="connsiteX3" fmla="*/ 806116 w 986590"/>
              <a:gd name="connsiteY3" fmla="*/ 168442 h 244642"/>
              <a:gd name="connsiteX4" fmla="*/ 986590 w 986590"/>
              <a:gd name="connsiteY4" fmla="*/ 24063 h 24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6590" h="244642">
                <a:moveTo>
                  <a:pt x="0" y="0"/>
                </a:moveTo>
                <a:cubicBezTo>
                  <a:pt x="56147" y="76200"/>
                  <a:pt x="112295" y="152400"/>
                  <a:pt x="192506" y="192505"/>
                </a:cubicBezTo>
                <a:cubicBezTo>
                  <a:pt x="272717" y="232610"/>
                  <a:pt x="378996" y="244642"/>
                  <a:pt x="481264" y="240632"/>
                </a:cubicBezTo>
                <a:cubicBezTo>
                  <a:pt x="583532" y="236622"/>
                  <a:pt x="721895" y="204537"/>
                  <a:pt x="806116" y="168442"/>
                </a:cubicBezTo>
                <a:cubicBezTo>
                  <a:pt x="890337" y="132347"/>
                  <a:pt x="938463" y="78205"/>
                  <a:pt x="986590" y="24063"/>
                </a:cubicBezTo>
              </a:path>
            </a:pathLst>
          </a:cu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273983" name="Group 167"/>
          <p:cNvGrpSpPr>
            <a:grpSpLocks/>
          </p:cNvGrpSpPr>
          <p:nvPr/>
        </p:nvGrpSpPr>
        <p:grpSpPr bwMode="auto">
          <a:xfrm rot="-1453740">
            <a:off x="4313238" y="3132138"/>
            <a:ext cx="80962" cy="481012"/>
            <a:chOff x="4316219" y="940926"/>
            <a:chExt cx="114300" cy="679869"/>
          </a:xfrm>
        </p:grpSpPr>
        <p:cxnSp>
          <p:nvCxnSpPr>
            <p:cNvPr id="67" name="Straight Connector 66"/>
            <p:cNvCxnSpPr/>
            <p:nvPr/>
          </p:nvCxnSpPr>
          <p:spPr>
            <a:xfrm rot="2700000">
              <a:off x="4031850" y="1278916"/>
              <a:ext cx="679870" cy="0"/>
            </a:xfrm>
            <a:prstGeom prst="line">
              <a:avLst/>
            </a:pr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4109" name="Freeform 24"/>
            <p:cNvSpPr>
              <a:spLocks/>
            </p:cNvSpPr>
            <p:nvPr/>
          </p:nvSpPr>
          <p:spPr bwMode="auto">
            <a:xfrm rot="15164108" flipV="1">
              <a:off x="4328919" y="1216599"/>
              <a:ext cx="88900" cy="114300"/>
            </a:xfrm>
            <a:custGeom>
              <a:avLst/>
              <a:gdLst>
                <a:gd name="T0" fmla="*/ 2147483647 w 56"/>
                <a:gd name="T1" fmla="*/ 2147483647 h 72"/>
                <a:gd name="T2" fmla="*/ 0 w 56"/>
                <a:gd name="T3" fmla="*/ 2147483647 h 72"/>
                <a:gd name="T4" fmla="*/ 2147483647 w 56"/>
                <a:gd name="T5" fmla="*/ 0 h 72"/>
                <a:gd name="T6" fmla="*/ 0 60000 65536"/>
                <a:gd name="T7" fmla="*/ 0 60000 65536"/>
                <a:gd name="T8" fmla="*/ 0 60000 65536"/>
                <a:gd name="T9" fmla="*/ 0 w 56"/>
                <a:gd name="T10" fmla="*/ 0 h 72"/>
                <a:gd name="T11" fmla="*/ 56 w 56"/>
                <a:gd name="T12" fmla="*/ 72 h 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72">
                  <a:moveTo>
                    <a:pt x="18" y="72"/>
                  </a:moveTo>
                  <a:lnTo>
                    <a:pt x="0" y="17"/>
                  </a:lnTo>
                  <a:lnTo>
                    <a:pt x="56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3984" name="Group 162"/>
          <p:cNvGrpSpPr>
            <a:grpSpLocks/>
          </p:cNvGrpSpPr>
          <p:nvPr/>
        </p:nvGrpSpPr>
        <p:grpSpPr bwMode="auto">
          <a:xfrm rot="900000" flipH="1" flipV="1">
            <a:off x="4584700" y="3735388"/>
            <a:ext cx="484188" cy="77787"/>
            <a:chOff x="1857052" y="5397364"/>
            <a:chExt cx="904329" cy="145094"/>
          </a:xfrm>
        </p:grpSpPr>
        <p:sp>
          <p:nvSpPr>
            <p:cNvPr id="274101" name="Freeform 82"/>
            <p:cNvSpPr>
              <a:spLocks/>
            </p:cNvSpPr>
            <p:nvPr/>
          </p:nvSpPr>
          <p:spPr bwMode="auto">
            <a:xfrm rot="1607666">
              <a:off x="2494958" y="5400795"/>
              <a:ext cx="149225" cy="138113"/>
            </a:xfrm>
            <a:custGeom>
              <a:avLst/>
              <a:gdLst>
                <a:gd name="T0" fmla="*/ 0 w 94"/>
                <a:gd name="T1" fmla="*/ 2147483647 h 87"/>
                <a:gd name="T2" fmla="*/ 2147483647 w 94"/>
                <a:gd name="T3" fmla="*/ 2147483647 h 87"/>
                <a:gd name="T4" fmla="*/ 2147483647 w 94"/>
                <a:gd name="T5" fmla="*/ 2147483647 h 87"/>
                <a:gd name="T6" fmla="*/ 2147483647 w 94"/>
                <a:gd name="T7" fmla="*/ 2147483647 h 87"/>
                <a:gd name="T8" fmla="*/ 2147483647 w 94"/>
                <a:gd name="T9" fmla="*/ 2147483647 h 87"/>
                <a:gd name="T10" fmla="*/ 2147483647 w 94"/>
                <a:gd name="T11" fmla="*/ 2147483647 h 87"/>
                <a:gd name="T12" fmla="*/ 2147483647 w 94"/>
                <a:gd name="T13" fmla="*/ 2147483647 h 87"/>
                <a:gd name="T14" fmla="*/ 2147483647 w 94"/>
                <a:gd name="T15" fmla="*/ 2147483647 h 87"/>
                <a:gd name="T16" fmla="*/ 2147483647 w 94"/>
                <a:gd name="T17" fmla="*/ 2147483647 h 87"/>
                <a:gd name="T18" fmla="*/ 2147483647 w 94"/>
                <a:gd name="T19" fmla="*/ 2147483647 h 87"/>
                <a:gd name="T20" fmla="*/ 2147483647 w 94"/>
                <a:gd name="T21" fmla="*/ 2147483647 h 87"/>
                <a:gd name="T22" fmla="*/ 2147483647 w 94"/>
                <a:gd name="T23" fmla="*/ 2147483647 h 87"/>
                <a:gd name="T24" fmla="*/ 2147483647 w 94"/>
                <a:gd name="T25" fmla="*/ 2147483647 h 87"/>
                <a:gd name="T26" fmla="*/ 2147483647 w 94"/>
                <a:gd name="T27" fmla="*/ 2147483647 h 87"/>
                <a:gd name="T28" fmla="*/ 2147483647 w 94"/>
                <a:gd name="T29" fmla="*/ 2147483647 h 87"/>
                <a:gd name="T30" fmla="*/ 2147483647 w 94"/>
                <a:gd name="T31" fmla="*/ 0 h 8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4"/>
                <a:gd name="T49" fmla="*/ 0 h 87"/>
                <a:gd name="T50" fmla="*/ 94 w 94"/>
                <a:gd name="T51" fmla="*/ 87 h 8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4" h="87">
                  <a:moveTo>
                    <a:pt x="0" y="37"/>
                  </a:moveTo>
                  <a:lnTo>
                    <a:pt x="1" y="50"/>
                  </a:lnTo>
                  <a:lnTo>
                    <a:pt x="7" y="63"/>
                  </a:lnTo>
                  <a:lnTo>
                    <a:pt x="16" y="74"/>
                  </a:lnTo>
                  <a:lnTo>
                    <a:pt x="27" y="83"/>
                  </a:lnTo>
                  <a:lnTo>
                    <a:pt x="41" y="87"/>
                  </a:lnTo>
                  <a:lnTo>
                    <a:pt x="57" y="86"/>
                  </a:lnTo>
                  <a:lnTo>
                    <a:pt x="71" y="81"/>
                  </a:lnTo>
                  <a:lnTo>
                    <a:pt x="83" y="72"/>
                  </a:lnTo>
                  <a:lnTo>
                    <a:pt x="90" y="59"/>
                  </a:lnTo>
                  <a:lnTo>
                    <a:pt x="94" y="45"/>
                  </a:lnTo>
                  <a:lnTo>
                    <a:pt x="94" y="31"/>
                  </a:lnTo>
                  <a:lnTo>
                    <a:pt x="89" y="16"/>
                  </a:lnTo>
                  <a:lnTo>
                    <a:pt x="86" y="11"/>
                  </a:lnTo>
                  <a:lnTo>
                    <a:pt x="79" y="4"/>
                  </a:lnTo>
                  <a:lnTo>
                    <a:pt x="74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4102" name="Freeform 83"/>
            <p:cNvSpPr>
              <a:spLocks/>
            </p:cNvSpPr>
            <p:nvPr/>
          </p:nvSpPr>
          <p:spPr bwMode="auto">
            <a:xfrm rot="1607666">
              <a:off x="2368242" y="5397364"/>
              <a:ext cx="149225" cy="139700"/>
            </a:xfrm>
            <a:custGeom>
              <a:avLst/>
              <a:gdLst>
                <a:gd name="T0" fmla="*/ 0 w 94"/>
                <a:gd name="T1" fmla="*/ 2147483647 h 88"/>
                <a:gd name="T2" fmla="*/ 2147483647 w 94"/>
                <a:gd name="T3" fmla="*/ 2147483647 h 88"/>
                <a:gd name="T4" fmla="*/ 2147483647 w 94"/>
                <a:gd name="T5" fmla="*/ 2147483647 h 88"/>
                <a:gd name="T6" fmla="*/ 2147483647 w 94"/>
                <a:gd name="T7" fmla="*/ 2147483647 h 88"/>
                <a:gd name="T8" fmla="*/ 2147483647 w 94"/>
                <a:gd name="T9" fmla="*/ 2147483647 h 88"/>
                <a:gd name="T10" fmla="*/ 2147483647 w 94"/>
                <a:gd name="T11" fmla="*/ 2147483647 h 88"/>
                <a:gd name="T12" fmla="*/ 2147483647 w 94"/>
                <a:gd name="T13" fmla="*/ 2147483647 h 88"/>
                <a:gd name="T14" fmla="*/ 2147483647 w 94"/>
                <a:gd name="T15" fmla="*/ 2147483647 h 88"/>
                <a:gd name="T16" fmla="*/ 2147483647 w 94"/>
                <a:gd name="T17" fmla="*/ 2147483647 h 88"/>
                <a:gd name="T18" fmla="*/ 2147483647 w 94"/>
                <a:gd name="T19" fmla="*/ 2147483647 h 88"/>
                <a:gd name="T20" fmla="*/ 2147483647 w 94"/>
                <a:gd name="T21" fmla="*/ 2147483647 h 88"/>
                <a:gd name="T22" fmla="*/ 2147483647 w 94"/>
                <a:gd name="T23" fmla="*/ 2147483647 h 88"/>
                <a:gd name="T24" fmla="*/ 2147483647 w 94"/>
                <a:gd name="T25" fmla="*/ 2147483647 h 88"/>
                <a:gd name="T26" fmla="*/ 2147483647 w 94"/>
                <a:gd name="T27" fmla="*/ 2147483647 h 88"/>
                <a:gd name="T28" fmla="*/ 2147483647 w 94"/>
                <a:gd name="T29" fmla="*/ 2147483647 h 88"/>
                <a:gd name="T30" fmla="*/ 2147483647 w 94"/>
                <a:gd name="T31" fmla="*/ 0 h 8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4"/>
                <a:gd name="T49" fmla="*/ 0 h 88"/>
                <a:gd name="T50" fmla="*/ 94 w 94"/>
                <a:gd name="T51" fmla="*/ 88 h 8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4" h="88">
                  <a:moveTo>
                    <a:pt x="0" y="38"/>
                  </a:moveTo>
                  <a:lnTo>
                    <a:pt x="1" y="51"/>
                  </a:lnTo>
                  <a:lnTo>
                    <a:pt x="5" y="64"/>
                  </a:lnTo>
                  <a:lnTo>
                    <a:pt x="14" y="75"/>
                  </a:lnTo>
                  <a:lnTo>
                    <a:pt x="27" y="84"/>
                  </a:lnTo>
                  <a:lnTo>
                    <a:pt x="41" y="88"/>
                  </a:lnTo>
                  <a:lnTo>
                    <a:pt x="55" y="87"/>
                  </a:lnTo>
                  <a:lnTo>
                    <a:pt x="70" y="82"/>
                  </a:lnTo>
                  <a:lnTo>
                    <a:pt x="81" y="73"/>
                  </a:lnTo>
                  <a:lnTo>
                    <a:pt x="90" y="60"/>
                  </a:lnTo>
                  <a:lnTo>
                    <a:pt x="94" y="46"/>
                  </a:lnTo>
                  <a:lnTo>
                    <a:pt x="94" y="31"/>
                  </a:lnTo>
                  <a:lnTo>
                    <a:pt x="89" y="17"/>
                  </a:lnTo>
                  <a:lnTo>
                    <a:pt x="86" y="12"/>
                  </a:lnTo>
                  <a:lnTo>
                    <a:pt x="79" y="4"/>
                  </a:lnTo>
                  <a:lnTo>
                    <a:pt x="73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4103" name="Freeform 84"/>
            <p:cNvSpPr>
              <a:spLocks/>
            </p:cNvSpPr>
            <p:nvPr/>
          </p:nvSpPr>
          <p:spPr bwMode="auto">
            <a:xfrm rot="1607666">
              <a:off x="2238935" y="5401632"/>
              <a:ext cx="150813" cy="136525"/>
            </a:xfrm>
            <a:custGeom>
              <a:avLst/>
              <a:gdLst>
                <a:gd name="T0" fmla="*/ 0 w 95"/>
                <a:gd name="T1" fmla="*/ 2147483647 h 86"/>
                <a:gd name="T2" fmla="*/ 2147483647 w 95"/>
                <a:gd name="T3" fmla="*/ 2147483647 h 86"/>
                <a:gd name="T4" fmla="*/ 2147483647 w 95"/>
                <a:gd name="T5" fmla="*/ 2147483647 h 86"/>
                <a:gd name="T6" fmla="*/ 2147483647 w 95"/>
                <a:gd name="T7" fmla="*/ 2147483647 h 86"/>
                <a:gd name="T8" fmla="*/ 2147483647 w 95"/>
                <a:gd name="T9" fmla="*/ 2147483647 h 86"/>
                <a:gd name="T10" fmla="*/ 2147483647 w 95"/>
                <a:gd name="T11" fmla="*/ 2147483647 h 86"/>
                <a:gd name="T12" fmla="*/ 2147483647 w 95"/>
                <a:gd name="T13" fmla="*/ 2147483647 h 86"/>
                <a:gd name="T14" fmla="*/ 2147483647 w 95"/>
                <a:gd name="T15" fmla="*/ 2147483647 h 86"/>
                <a:gd name="T16" fmla="*/ 2147483647 w 95"/>
                <a:gd name="T17" fmla="*/ 2147483647 h 86"/>
                <a:gd name="T18" fmla="*/ 2147483647 w 95"/>
                <a:gd name="T19" fmla="*/ 2147483647 h 86"/>
                <a:gd name="T20" fmla="*/ 2147483647 w 95"/>
                <a:gd name="T21" fmla="*/ 2147483647 h 86"/>
                <a:gd name="T22" fmla="*/ 2147483647 w 95"/>
                <a:gd name="T23" fmla="*/ 2147483647 h 86"/>
                <a:gd name="T24" fmla="*/ 2147483647 w 95"/>
                <a:gd name="T25" fmla="*/ 2147483647 h 86"/>
                <a:gd name="T26" fmla="*/ 2147483647 w 95"/>
                <a:gd name="T27" fmla="*/ 2147483647 h 86"/>
                <a:gd name="T28" fmla="*/ 2147483647 w 95"/>
                <a:gd name="T29" fmla="*/ 2147483647 h 86"/>
                <a:gd name="T30" fmla="*/ 2147483647 w 95"/>
                <a:gd name="T31" fmla="*/ 2147483647 h 86"/>
                <a:gd name="T32" fmla="*/ 2147483647 w 95"/>
                <a:gd name="T33" fmla="*/ 0 h 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5"/>
                <a:gd name="T52" fmla="*/ 0 h 86"/>
                <a:gd name="T53" fmla="*/ 95 w 95"/>
                <a:gd name="T54" fmla="*/ 86 h 8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5" h="86">
                  <a:moveTo>
                    <a:pt x="0" y="37"/>
                  </a:moveTo>
                  <a:lnTo>
                    <a:pt x="1" y="50"/>
                  </a:lnTo>
                  <a:lnTo>
                    <a:pt x="6" y="63"/>
                  </a:lnTo>
                  <a:lnTo>
                    <a:pt x="15" y="75"/>
                  </a:lnTo>
                  <a:lnTo>
                    <a:pt x="28" y="82"/>
                  </a:lnTo>
                  <a:lnTo>
                    <a:pt x="42" y="86"/>
                  </a:lnTo>
                  <a:lnTo>
                    <a:pt x="57" y="85"/>
                  </a:lnTo>
                  <a:lnTo>
                    <a:pt x="71" y="80"/>
                  </a:lnTo>
                  <a:lnTo>
                    <a:pt x="82" y="71"/>
                  </a:lnTo>
                  <a:lnTo>
                    <a:pt x="91" y="58"/>
                  </a:lnTo>
                  <a:lnTo>
                    <a:pt x="95" y="45"/>
                  </a:lnTo>
                  <a:lnTo>
                    <a:pt x="94" y="31"/>
                  </a:lnTo>
                  <a:lnTo>
                    <a:pt x="89" y="17"/>
                  </a:lnTo>
                  <a:lnTo>
                    <a:pt x="86" y="12"/>
                  </a:lnTo>
                  <a:lnTo>
                    <a:pt x="82" y="7"/>
                  </a:lnTo>
                  <a:lnTo>
                    <a:pt x="78" y="3"/>
                  </a:lnTo>
                  <a:lnTo>
                    <a:pt x="73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4104" name="Freeform 85"/>
            <p:cNvSpPr>
              <a:spLocks/>
            </p:cNvSpPr>
            <p:nvPr/>
          </p:nvSpPr>
          <p:spPr bwMode="auto">
            <a:xfrm rot="1607666">
              <a:off x="2113348" y="5402023"/>
              <a:ext cx="149225" cy="139700"/>
            </a:xfrm>
            <a:custGeom>
              <a:avLst/>
              <a:gdLst>
                <a:gd name="T0" fmla="*/ 0 w 94"/>
                <a:gd name="T1" fmla="*/ 2147483647 h 88"/>
                <a:gd name="T2" fmla="*/ 2147483647 w 94"/>
                <a:gd name="T3" fmla="*/ 2147483647 h 88"/>
                <a:gd name="T4" fmla="*/ 2147483647 w 94"/>
                <a:gd name="T5" fmla="*/ 2147483647 h 88"/>
                <a:gd name="T6" fmla="*/ 2147483647 w 94"/>
                <a:gd name="T7" fmla="*/ 2147483647 h 88"/>
                <a:gd name="T8" fmla="*/ 2147483647 w 94"/>
                <a:gd name="T9" fmla="*/ 2147483647 h 88"/>
                <a:gd name="T10" fmla="*/ 2147483647 w 94"/>
                <a:gd name="T11" fmla="*/ 2147483647 h 88"/>
                <a:gd name="T12" fmla="*/ 2147483647 w 94"/>
                <a:gd name="T13" fmla="*/ 2147483647 h 88"/>
                <a:gd name="T14" fmla="*/ 2147483647 w 94"/>
                <a:gd name="T15" fmla="*/ 2147483647 h 88"/>
                <a:gd name="T16" fmla="*/ 2147483647 w 94"/>
                <a:gd name="T17" fmla="*/ 2147483647 h 88"/>
                <a:gd name="T18" fmla="*/ 2147483647 w 94"/>
                <a:gd name="T19" fmla="*/ 2147483647 h 88"/>
                <a:gd name="T20" fmla="*/ 2147483647 w 94"/>
                <a:gd name="T21" fmla="*/ 2147483647 h 88"/>
                <a:gd name="T22" fmla="*/ 2147483647 w 94"/>
                <a:gd name="T23" fmla="*/ 2147483647 h 88"/>
                <a:gd name="T24" fmla="*/ 2147483647 w 94"/>
                <a:gd name="T25" fmla="*/ 2147483647 h 88"/>
                <a:gd name="T26" fmla="*/ 2147483647 w 94"/>
                <a:gd name="T27" fmla="*/ 2147483647 h 88"/>
                <a:gd name="T28" fmla="*/ 2147483647 w 94"/>
                <a:gd name="T29" fmla="*/ 2147483647 h 88"/>
                <a:gd name="T30" fmla="*/ 2147483647 w 94"/>
                <a:gd name="T31" fmla="*/ 0 h 8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4"/>
                <a:gd name="T49" fmla="*/ 0 h 88"/>
                <a:gd name="T50" fmla="*/ 94 w 94"/>
                <a:gd name="T51" fmla="*/ 88 h 8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4" h="88">
                  <a:moveTo>
                    <a:pt x="0" y="37"/>
                  </a:moveTo>
                  <a:lnTo>
                    <a:pt x="2" y="50"/>
                  </a:lnTo>
                  <a:lnTo>
                    <a:pt x="6" y="63"/>
                  </a:lnTo>
                  <a:lnTo>
                    <a:pt x="15" y="75"/>
                  </a:lnTo>
                  <a:lnTo>
                    <a:pt x="27" y="84"/>
                  </a:lnTo>
                  <a:lnTo>
                    <a:pt x="42" y="88"/>
                  </a:lnTo>
                  <a:lnTo>
                    <a:pt x="56" y="86"/>
                  </a:lnTo>
                  <a:lnTo>
                    <a:pt x="70" y="81"/>
                  </a:lnTo>
                  <a:lnTo>
                    <a:pt x="81" y="72"/>
                  </a:lnTo>
                  <a:lnTo>
                    <a:pt x="90" y="59"/>
                  </a:lnTo>
                  <a:lnTo>
                    <a:pt x="94" y="45"/>
                  </a:lnTo>
                  <a:lnTo>
                    <a:pt x="94" y="31"/>
                  </a:lnTo>
                  <a:lnTo>
                    <a:pt x="89" y="17"/>
                  </a:lnTo>
                  <a:lnTo>
                    <a:pt x="87" y="12"/>
                  </a:lnTo>
                  <a:lnTo>
                    <a:pt x="79" y="4"/>
                  </a:lnTo>
                  <a:lnTo>
                    <a:pt x="74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4105" name="Freeform 86"/>
            <p:cNvSpPr>
              <a:spLocks/>
            </p:cNvSpPr>
            <p:nvPr/>
          </p:nvSpPr>
          <p:spPr bwMode="auto">
            <a:xfrm rot="1607666">
              <a:off x="1984127" y="5405933"/>
              <a:ext cx="149225" cy="136525"/>
            </a:xfrm>
            <a:custGeom>
              <a:avLst/>
              <a:gdLst>
                <a:gd name="T0" fmla="*/ 0 w 94"/>
                <a:gd name="T1" fmla="*/ 2147483647 h 86"/>
                <a:gd name="T2" fmla="*/ 2147483647 w 94"/>
                <a:gd name="T3" fmla="*/ 2147483647 h 86"/>
                <a:gd name="T4" fmla="*/ 2147483647 w 94"/>
                <a:gd name="T5" fmla="*/ 2147483647 h 86"/>
                <a:gd name="T6" fmla="*/ 2147483647 w 94"/>
                <a:gd name="T7" fmla="*/ 2147483647 h 86"/>
                <a:gd name="T8" fmla="*/ 2147483647 w 94"/>
                <a:gd name="T9" fmla="*/ 2147483647 h 86"/>
                <a:gd name="T10" fmla="*/ 2147483647 w 94"/>
                <a:gd name="T11" fmla="*/ 2147483647 h 86"/>
                <a:gd name="T12" fmla="*/ 2147483647 w 94"/>
                <a:gd name="T13" fmla="*/ 2147483647 h 86"/>
                <a:gd name="T14" fmla="*/ 2147483647 w 94"/>
                <a:gd name="T15" fmla="*/ 2147483647 h 86"/>
                <a:gd name="T16" fmla="*/ 2147483647 w 94"/>
                <a:gd name="T17" fmla="*/ 2147483647 h 86"/>
                <a:gd name="T18" fmla="*/ 2147483647 w 94"/>
                <a:gd name="T19" fmla="*/ 2147483647 h 86"/>
                <a:gd name="T20" fmla="*/ 2147483647 w 94"/>
                <a:gd name="T21" fmla="*/ 2147483647 h 86"/>
                <a:gd name="T22" fmla="*/ 2147483647 w 94"/>
                <a:gd name="T23" fmla="*/ 2147483647 h 86"/>
                <a:gd name="T24" fmla="*/ 2147483647 w 94"/>
                <a:gd name="T25" fmla="*/ 2147483647 h 86"/>
                <a:gd name="T26" fmla="*/ 2147483647 w 94"/>
                <a:gd name="T27" fmla="*/ 2147483647 h 86"/>
                <a:gd name="T28" fmla="*/ 2147483647 w 94"/>
                <a:gd name="T29" fmla="*/ 2147483647 h 86"/>
                <a:gd name="T30" fmla="*/ 2147483647 w 94"/>
                <a:gd name="T31" fmla="*/ 2147483647 h 86"/>
                <a:gd name="T32" fmla="*/ 2147483647 w 94"/>
                <a:gd name="T33" fmla="*/ 0 h 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4"/>
                <a:gd name="T52" fmla="*/ 0 h 86"/>
                <a:gd name="T53" fmla="*/ 94 w 94"/>
                <a:gd name="T54" fmla="*/ 86 h 8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4" h="86">
                  <a:moveTo>
                    <a:pt x="0" y="37"/>
                  </a:moveTo>
                  <a:lnTo>
                    <a:pt x="2" y="50"/>
                  </a:lnTo>
                  <a:lnTo>
                    <a:pt x="7" y="63"/>
                  </a:lnTo>
                  <a:lnTo>
                    <a:pt x="16" y="74"/>
                  </a:lnTo>
                  <a:lnTo>
                    <a:pt x="27" y="82"/>
                  </a:lnTo>
                  <a:lnTo>
                    <a:pt x="41" y="86"/>
                  </a:lnTo>
                  <a:lnTo>
                    <a:pt x="57" y="85"/>
                  </a:lnTo>
                  <a:lnTo>
                    <a:pt x="71" y="80"/>
                  </a:lnTo>
                  <a:lnTo>
                    <a:pt x="83" y="71"/>
                  </a:lnTo>
                  <a:lnTo>
                    <a:pt x="90" y="58"/>
                  </a:lnTo>
                  <a:lnTo>
                    <a:pt x="94" y="45"/>
                  </a:lnTo>
                  <a:lnTo>
                    <a:pt x="94" y="31"/>
                  </a:lnTo>
                  <a:lnTo>
                    <a:pt x="89" y="17"/>
                  </a:lnTo>
                  <a:lnTo>
                    <a:pt x="87" y="11"/>
                  </a:lnTo>
                  <a:lnTo>
                    <a:pt x="83" y="6"/>
                  </a:lnTo>
                  <a:lnTo>
                    <a:pt x="79" y="2"/>
                  </a:lnTo>
                  <a:lnTo>
                    <a:pt x="74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4106" name="Freeform 87"/>
            <p:cNvSpPr>
              <a:spLocks/>
            </p:cNvSpPr>
            <p:nvPr/>
          </p:nvSpPr>
          <p:spPr bwMode="auto">
            <a:xfrm rot="1607666">
              <a:off x="1857052" y="5404005"/>
              <a:ext cx="149225" cy="136525"/>
            </a:xfrm>
            <a:custGeom>
              <a:avLst/>
              <a:gdLst>
                <a:gd name="T0" fmla="*/ 0 w 94"/>
                <a:gd name="T1" fmla="*/ 2147483647 h 86"/>
                <a:gd name="T2" fmla="*/ 2147483647 w 94"/>
                <a:gd name="T3" fmla="*/ 2147483647 h 86"/>
                <a:gd name="T4" fmla="*/ 2147483647 w 94"/>
                <a:gd name="T5" fmla="*/ 2147483647 h 86"/>
                <a:gd name="T6" fmla="*/ 2147483647 w 94"/>
                <a:gd name="T7" fmla="*/ 2147483647 h 86"/>
                <a:gd name="T8" fmla="*/ 2147483647 w 94"/>
                <a:gd name="T9" fmla="*/ 2147483647 h 86"/>
                <a:gd name="T10" fmla="*/ 2147483647 w 94"/>
                <a:gd name="T11" fmla="*/ 2147483647 h 86"/>
                <a:gd name="T12" fmla="*/ 2147483647 w 94"/>
                <a:gd name="T13" fmla="*/ 2147483647 h 86"/>
                <a:gd name="T14" fmla="*/ 2147483647 w 94"/>
                <a:gd name="T15" fmla="*/ 2147483647 h 86"/>
                <a:gd name="T16" fmla="*/ 2147483647 w 94"/>
                <a:gd name="T17" fmla="*/ 2147483647 h 86"/>
                <a:gd name="T18" fmla="*/ 2147483647 w 94"/>
                <a:gd name="T19" fmla="*/ 2147483647 h 86"/>
                <a:gd name="T20" fmla="*/ 2147483647 w 94"/>
                <a:gd name="T21" fmla="*/ 2147483647 h 86"/>
                <a:gd name="T22" fmla="*/ 2147483647 w 94"/>
                <a:gd name="T23" fmla="*/ 2147483647 h 86"/>
                <a:gd name="T24" fmla="*/ 2147483647 w 94"/>
                <a:gd name="T25" fmla="*/ 2147483647 h 86"/>
                <a:gd name="T26" fmla="*/ 2147483647 w 94"/>
                <a:gd name="T27" fmla="*/ 2147483647 h 86"/>
                <a:gd name="T28" fmla="*/ 2147483647 w 94"/>
                <a:gd name="T29" fmla="*/ 2147483647 h 86"/>
                <a:gd name="T30" fmla="*/ 2147483647 w 94"/>
                <a:gd name="T31" fmla="*/ 0 h 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4"/>
                <a:gd name="T49" fmla="*/ 0 h 86"/>
                <a:gd name="T50" fmla="*/ 94 w 94"/>
                <a:gd name="T51" fmla="*/ 86 h 8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4" h="86">
                  <a:moveTo>
                    <a:pt x="0" y="37"/>
                  </a:moveTo>
                  <a:lnTo>
                    <a:pt x="1" y="50"/>
                  </a:lnTo>
                  <a:lnTo>
                    <a:pt x="5" y="61"/>
                  </a:lnTo>
                  <a:lnTo>
                    <a:pt x="14" y="73"/>
                  </a:lnTo>
                  <a:lnTo>
                    <a:pt x="27" y="82"/>
                  </a:lnTo>
                  <a:lnTo>
                    <a:pt x="41" y="86"/>
                  </a:lnTo>
                  <a:lnTo>
                    <a:pt x="56" y="85"/>
                  </a:lnTo>
                  <a:lnTo>
                    <a:pt x="70" y="79"/>
                  </a:lnTo>
                  <a:lnTo>
                    <a:pt x="81" y="70"/>
                  </a:lnTo>
                  <a:lnTo>
                    <a:pt x="90" y="57"/>
                  </a:lnTo>
                  <a:lnTo>
                    <a:pt x="94" y="43"/>
                  </a:lnTo>
                  <a:lnTo>
                    <a:pt x="94" y="29"/>
                  </a:lnTo>
                  <a:lnTo>
                    <a:pt x="89" y="15"/>
                  </a:lnTo>
                  <a:lnTo>
                    <a:pt x="85" y="9"/>
                  </a:lnTo>
                  <a:lnTo>
                    <a:pt x="80" y="3"/>
                  </a:lnTo>
                  <a:lnTo>
                    <a:pt x="74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4107" name="Freeform 89"/>
            <p:cNvSpPr>
              <a:spLocks/>
            </p:cNvSpPr>
            <p:nvPr/>
          </p:nvSpPr>
          <p:spPr bwMode="auto">
            <a:xfrm rot="1607666">
              <a:off x="2608981" y="5459108"/>
              <a:ext cx="152400" cy="77788"/>
            </a:xfrm>
            <a:custGeom>
              <a:avLst/>
              <a:gdLst>
                <a:gd name="T0" fmla="*/ 0 w 96"/>
                <a:gd name="T1" fmla="*/ 0 h 49"/>
                <a:gd name="T2" fmla="*/ 2147483647 w 96"/>
                <a:gd name="T3" fmla="*/ 2147483647 h 49"/>
                <a:gd name="T4" fmla="*/ 2147483647 w 96"/>
                <a:gd name="T5" fmla="*/ 2147483647 h 49"/>
                <a:gd name="T6" fmla="*/ 2147483647 w 96"/>
                <a:gd name="T7" fmla="*/ 2147483647 h 49"/>
                <a:gd name="T8" fmla="*/ 2147483647 w 96"/>
                <a:gd name="T9" fmla="*/ 2147483647 h 49"/>
                <a:gd name="T10" fmla="*/ 2147483647 w 96"/>
                <a:gd name="T11" fmla="*/ 2147483647 h 49"/>
                <a:gd name="T12" fmla="*/ 2147483647 w 96"/>
                <a:gd name="T13" fmla="*/ 2147483647 h 49"/>
                <a:gd name="T14" fmla="*/ 2147483647 w 96"/>
                <a:gd name="T15" fmla="*/ 2147483647 h 49"/>
                <a:gd name="T16" fmla="*/ 2147483647 w 96"/>
                <a:gd name="T17" fmla="*/ 2147483647 h 49"/>
                <a:gd name="T18" fmla="*/ 2147483647 w 96"/>
                <a:gd name="T19" fmla="*/ 2147483647 h 49"/>
                <a:gd name="T20" fmla="*/ 2147483647 w 96"/>
                <a:gd name="T21" fmla="*/ 0 h 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6"/>
                <a:gd name="T34" fmla="*/ 0 h 49"/>
                <a:gd name="T35" fmla="*/ 96 w 96"/>
                <a:gd name="T36" fmla="*/ 49 h 4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6" h="49">
                  <a:moveTo>
                    <a:pt x="0" y="0"/>
                  </a:moveTo>
                  <a:lnTo>
                    <a:pt x="2" y="13"/>
                  </a:lnTo>
                  <a:lnTo>
                    <a:pt x="7" y="25"/>
                  </a:lnTo>
                  <a:lnTo>
                    <a:pt x="16" y="36"/>
                  </a:lnTo>
                  <a:lnTo>
                    <a:pt x="27" y="45"/>
                  </a:lnTo>
                  <a:lnTo>
                    <a:pt x="41" y="49"/>
                  </a:lnTo>
                  <a:lnTo>
                    <a:pt x="57" y="48"/>
                  </a:lnTo>
                  <a:lnTo>
                    <a:pt x="71" y="43"/>
                  </a:lnTo>
                  <a:lnTo>
                    <a:pt x="84" y="31"/>
                  </a:lnTo>
                  <a:lnTo>
                    <a:pt x="93" y="17"/>
                  </a:lnTo>
                  <a:lnTo>
                    <a:pt x="96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3985" name="Group 155"/>
          <p:cNvGrpSpPr>
            <a:grpSpLocks/>
          </p:cNvGrpSpPr>
          <p:nvPr/>
        </p:nvGrpSpPr>
        <p:grpSpPr bwMode="auto">
          <a:xfrm rot="-1113289">
            <a:off x="4584700" y="3348038"/>
            <a:ext cx="487363" cy="57150"/>
            <a:chOff x="2982986" y="1572917"/>
            <a:chExt cx="1016346" cy="120201"/>
          </a:xfrm>
        </p:grpSpPr>
        <p:sp>
          <p:nvSpPr>
            <p:cNvPr id="274091" name="Freeform 28"/>
            <p:cNvSpPr>
              <a:spLocks/>
            </p:cNvSpPr>
            <p:nvPr/>
          </p:nvSpPr>
          <p:spPr bwMode="auto">
            <a:xfrm rot="1525323">
              <a:off x="2982986" y="1573897"/>
              <a:ext cx="96838" cy="82550"/>
            </a:xfrm>
            <a:custGeom>
              <a:avLst/>
              <a:gdLst>
                <a:gd name="T0" fmla="*/ 2147483647 w 61"/>
                <a:gd name="T1" fmla="*/ 2147483647 h 52"/>
                <a:gd name="T2" fmla="*/ 2147483647 w 61"/>
                <a:gd name="T3" fmla="*/ 2147483647 h 52"/>
                <a:gd name="T4" fmla="*/ 2147483647 w 61"/>
                <a:gd name="T5" fmla="*/ 2147483647 h 52"/>
                <a:gd name="T6" fmla="*/ 2147483647 w 61"/>
                <a:gd name="T7" fmla="*/ 0 h 52"/>
                <a:gd name="T8" fmla="*/ 2147483647 w 61"/>
                <a:gd name="T9" fmla="*/ 2147483647 h 52"/>
                <a:gd name="T10" fmla="*/ 2147483647 w 61"/>
                <a:gd name="T11" fmla="*/ 2147483647 h 52"/>
                <a:gd name="T12" fmla="*/ 2147483647 w 61"/>
                <a:gd name="T13" fmla="*/ 2147483647 h 52"/>
                <a:gd name="T14" fmla="*/ 0 w 61"/>
                <a:gd name="T15" fmla="*/ 2147483647 h 52"/>
                <a:gd name="T16" fmla="*/ 2147483647 w 61"/>
                <a:gd name="T17" fmla="*/ 2147483647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1"/>
                <a:gd name="T28" fmla="*/ 0 h 52"/>
                <a:gd name="T29" fmla="*/ 61 w 61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1" h="52">
                  <a:moveTo>
                    <a:pt x="61" y="23"/>
                  </a:moveTo>
                  <a:lnTo>
                    <a:pt x="51" y="12"/>
                  </a:lnTo>
                  <a:lnTo>
                    <a:pt x="40" y="4"/>
                  </a:lnTo>
                  <a:lnTo>
                    <a:pt x="29" y="0"/>
                  </a:lnTo>
                  <a:lnTo>
                    <a:pt x="17" y="1"/>
                  </a:lnTo>
                  <a:lnTo>
                    <a:pt x="8" y="9"/>
                  </a:lnTo>
                  <a:lnTo>
                    <a:pt x="2" y="21"/>
                  </a:lnTo>
                  <a:lnTo>
                    <a:pt x="0" y="35"/>
                  </a:lnTo>
                  <a:lnTo>
                    <a:pt x="3" y="5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4092" name="Freeform 30"/>
            <p:cNvSpPr>
              <a:spLocks/>
            </p:cNvSpPr>
            <p:nvPr/>
          </p:nvSpPr>
          <p:spPr bwMode="auto">
            <a:xfrm rot="1525323">
              <a:off x="3073707" y="1606678"/>
              <a:ext cx="98425" cy="79375"/>
            </a:xfrm>
            <a:custGeom>
              <a:avLst/>
              <a:gdLst>
                <a:gd name="T0" fmla="*/ 2147483647 w 62"/>
                <a:gd name="T1" fmla="*/ 0 h 50"/>
                <a:gd name="T2" fmla="*/ 2147483647 w 62"/>
                <a:gd name="T3" fmla="*/ 2147483647 h 50"/>
                <a:gd name="T4" fmla="*/ 2147483647 w 62"/>
                <a:gd name="T5" fmla="*/ 2147483647 h 50"/>
                <a:gd name="T6" fmla="*/ 2147483647 w 62"/>
                <a:gd name="T7" fmla="*/ 2147483647 h 50"/>
                <a:gd name="T8" fmla="*/ 2147483647 w 62"/>
                <a:gd name="T9" fmla="*/ 2147483647 h 50"/>
                <a:gd name="T10" fmla="*/ 2147483647 w 62"/>
                <a:gd name="T11" fmla="*/ 2147483647 h 50"/>
                <a:gd name="T12" fmla="*/ 2147483647 w 62"/>
                <a:gd name="T13" fmla="*/ 2147483647 h 50"/>
                <a:gd name="T14" fmla="*/ 2147483647 w 62"/>
                <a:gd name="T15" fmla="*/ 2147483647 h 50"/>
                <a:gd name="T16" fmla="*/ 0 w 62"/>
                <a:gd name="T17" fmla="*/ 2147483647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2"/>
                <a:gd name="T28" fmla="*/ 0 h 50"/>
                <a:gd name="T29" fmla="*/ 62 w 62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2" h="50">
                  <a:moveTo>
                    <a:pt x="60" y="0"/>
                  </a:moveTo>
                  <a:lnTo>
                    <a:pt x="62" y="15"/>
                  </a:lnTo>
                  <a:lnTo>
                    <a:pt x="59" y="29"/>
                  </a:lnTo>
                  <a:lnTo>
                    <a:pt x="54" y="39"/>
                  </a:lnTo>
                  <a:lnTo>
                    <a:pt x="46" y="47"/>
                  </a:lnTo>
                  <a:lnTo>
                    <a:pt x="34" y="50"/>
                  </a:lnTo>
                  <a:lnTo>
                    <a:pt x="23" y="46"/>
                  </a:lnTo>
                  <a:lnTo>
                    <a:pt x="10" y="38"/>
                  </a:lnTo>
                  <a:lnTo>
                    <a:pt x="0" y="25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4093" name="Freeform 31"/>
            <p:cNvSpPr>
              <a:spLocks/>
            </p:cNvSpPr>
            <p:nvPr/>
          </p:nvSpPr>
          <p:spPr bwMode="auto">
            <a:xfrm rot="1525323">
              <a:off x="3192868" y="1573004"/>
              <a:ext cx="95250" cy="80963"/>
            </a:xfrm>
            <a:custGeom>
              <a:avLst/>
              <a:gdLst>
                <a:gd name="T0" fmla="*/ 2147483647 w 60"/>
                <a:gd name="T1" fmla="*/ 2147483647 h 51"/>
                <a:gd name="T2" fmla="*/ 2147483647 w 60"/>
                <a:gd name="T3" fmla="*/ 2147483647 h 51"/>
                <a:gd name="T4" fmla="*/ 2147483647 w 60"/>
                <a:gd name="T5" fmla="*/ 2147483647 h 51"/>
                <a:gd name="T6" fmla="*/ 2147483647 w 60"/>
                <a:gd name="T7" fmla="*/ 0 h 51"/>
                <a:gd name="T8" fmla="*/ 2147483647 w 60"/>
                <a:gd name="T9" fmla="*/ 2147483647 h 51"/>
                <a:gd name="T10" fmla="*/ 2147483647 w 60"/>
                <a:gd name="T11" fmla="*/ 2147483647 h 51"/>
                <a:gd name="T12" fmla="*/ 2147483647 w 60"/>
                <a:gd name="T13" fmla="*/ 2147483647 h 51"/>
                <a:gd name="T14" fmla="*/ 0 w 60"/>
                <a:gd name="T15" fmla="*/ 2147483647 h 51"/>
                <a:gd name="T16" fmla="*/ 2147483647 w 60"/>
                <a:gd name="T17" fmla="*/ 2147483647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51"/>
                <a:gd name="T29" fmla="*/ 60 w 60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51">
                  <a:moveTo>
                    <a:pt x="60" y="22"/>
                  </a:moveTo>
                  <a:lnTo>
                    <a:pt x="50" y="11"/>
                  </a:lnTo>
                  <a:lnTo>
                    <a:pt x="40" y="3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1" y="20"/>
                  </a:lnTo>
                  <a:lnTo>
                    <a:pt x="0" y="35"/>
                  </a:lnTo>
                  <a:lnTo>
                    <a:pt x="1" y="51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4094" name="Freeform 32"/>
            <p:cNvSpPr>
              <a:spLocks/>
            </p:cNvSpPr>
            <p:nvPr/>
          </p:nvSpPr>
          <p:spPr bwMode="auto">
            <a:xfrm rot="1525323">
              <a:off x="3281738" y="1605367"/>
              <a:ext cx="98425" cy="79375"/>
            </a:xfrm>
            <a:custGeom>
              <a:avLst/>
              <a:gdLst>
                <a:gd name="T0" fmla="*/ 2147483647 w 62"/>
                <a:gd name="T1" fmla="*/ 0 h 50"/>
                <a:gd name="T2" fmla="*/ 2147483647 w 62"/>
                <a:gd name="T3" fmla="*/ 2147483647 h 50"/>
                <a:gd name="T4" fmla="*/ 2147483647 w 62"/>
                <a:gd name="T5" fmla="*/ 2147483647 h 50"/>
                <a:gd name="T6" fmla="*/ 2147483647 w 62"/>
                <a:gd name="T7" fmla="*/ 2147483647 h 50"/>
                <a:gd name="T8" fmla="*/ 2147483647 w 62"/>
                <a:gd name="T9" fmla="*/ 2147483647 h 50"/>
                <a:gd name="T10" fmla="*/ 2147483647 w 62"/>
                <a:gd name="T11" fmla="*/ 2147483647 h 50"/>
                <a:gd name="T12" fmla="*/ 2147483647 w 62"/>
                <a:gd name="T13" fmla="*/ 2147483647 h 50"/>
                <a:gd name="T14" fmla="*/ 2147483647 w 62"/>
                <a:gd name="T15" fmla="*/ 2147483647 h 50"/>
                <a:gd name="T16" fmla="*/ 0 w 62"/>
                <a:gd name="T17" fmla="*/ 2147483647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2"/>
                <a:gd name="T28" fmla="*/ 0 h 50"/>
                <a:gd name="T29" fmla="*/ 62 w 62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2" h="50">
                  <a:moveTo>
                    <a:pt x="61" y="0"/>
                  </a:moveTo>
                  <a:lnTo>
                    <a:pt x="62" y="15"/>
                  </a:lnTo>
                  <a:lnTo>
                    <a:pt x="59" y="30"/>
                  </a:lnTo>
                  <a:lnTo>
                    <a:pt x="54" y="40"/>
                  </a:lnTo>
                  <a:lnTo>
                    <a:pt x="47" y="48"/>
                  </a:lnTo>
                  <a:lnTo>
                    <a:pt x="35" y="50"/>
                  </a:lnTo>
                  <a:lnTo>
                    <a:pt x="23" y="46"/>
                  </a:lnTo>
                  <a:lnTo>
                    <a:pt x="10" y="39"/>
                  </a:lnTo>
                  <a:lnTo>
                    <a:pt x="0" y="26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4095" name="Freeform 33"/>
            <p:cNvSpPr>
              <a:spLocks/>
            </p:cNvSpPr>
            <p:nvPr/>
          </p:nvSpPr>
          <p:spPr bwMode="auto">
            <a:xfrm rot="1525323">
              <a:off x="3699310" y="1601501"/>
              <a:ext cx="96838" cy="82550"/>
            </a:xfrm>
            <a:custGeom>
              <a:avLst/>
              <a:gdLst>
                <a:gd name="T0" fmla="*/ 0 w 61"/>
                <a:gd name="T1" fmla="*/ 2147483647 h 52"/>
                <a:gd name="T2" fmla="*/ 2147483647 w 61"/>
                <a:gd name="T3" fmla="*/ 2147483647 h 52"/>
                <a:gd name="T4" fmla="*/ 2147483647 w 61"/>
                <a:gd name="T5" fmla="*/ 2147483647 h 52"/>
                <a:gd name="T6" fmla="*/ 2147483647 w 61"/>
                <a:gd name="T7" fmla="*/ 2147483647 h 52"/>
                <a:gd name="T8" fmla="*/ 2147483647 w 61"/>
                <a:gd name="T9" fmla="*/ 2147483647 h 52"/>
                <a:gd name="T10" fmla="*/ 2147483647 w 61"/>
                <a:gd name="T11" fmla="*/ 2147483647 h 52"/>
                <a:gd name="T12" fmla="*/ 2147483647 w 61"/>
                <a:gd name="T13" fmla="*/ 2147483647 h 52"/>
                <a:gd name="T14" fmla="*/ 2147483647 w 61"/>
                <a:gd name="T15" fmla="*/ 2147483647 h 52"/>
                <a:gd name="T16" fmla="*/ 2147483647 w 61"/>
                <a:gd name="T17" fmla="*/ 0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1"/>
                <a:gd name="T28" fmla="*/ 0 h 52"/>
                <a:gd name="T29" fmla="*/ 61 w 61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1" h="52">
                  <a:moveTo>
                    <a:pt x="0" y="29"/>
                  </a:moveTo>
                  <a:lnTo>
                    <a:pt x="10" y="40"/>
                  </a:lnTo>
                  <a:lnTo>
                    <a:pt x="21" y="49"/>
                  </a:lnTo>
                  <a:lnTo>
                    <a:pt x="32" y="52"/>
                  </a:lnTo>
                  <a:lnTo>
                    <a:pt x="44" y="50"/>
                  </a:lnTo>
                  <a:lnTo>
                    <a:pt x="53" y="43"/>
                  </a:lnTo>
                  <a:lnTo>
                    <a:pt x="59" y="31"/>
                  </a:lnTo>
                  <a:lnTo>
                    <a:pt x="61" y="17"/>
                  </a:lnTo>
                  <a:lnTo>
                    <a:pt x="59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4096" name="Freeform 34"/>
            <p:cNvSpPr>
              <a:spLocks/>
            </p:cNvSpPr>
            <p:nvPr/>
          </p:nvSpPr>
          <p:spPr bwMode="auto">
            <a:xfrm rot="1525323">
              <a:off x="3608359" y="1572917"/>
              <a:ext cx="100013" cy="79375"/>
            </a:xfrm>
            <a:custGeom>
              <a:avLst/>
              <a:gdLst>
                <a:gd name="T0" fmla="*/ 2147483647 w 63"/>
                <a:gd name="T1" fmla="*/ 2147483647 h 50"/>
                <a:gd name="T2" fmla="*/ 0 w 63"/>
                <a:gd name="T3" fmla="*/ 2147483647 h 50"/>
                <a:gd name="T4" fmla="*/ 2147483647 w 63"/>
                <a:gd name="T5" fmla="*/ 2147483647 h 50"/>
                <a:gd name="T6" fmla="*/ 2147483647 w 63"/>
                <a:gd name="T7" fmla="*/ 2147483647 h 50"/>
                <a:gd name="T8" fmla="*/ 2147483647 w 63"/>
                <a:gd name="T9" fmla="*/ 2147483647 h 50"/>
                <a:gd name="T10" fmla="*/ 2147483647 w 63"/>
                <a:gd name="T11" fmla="*/ 0 h 50"/>
                <a:gd name="T12" fmla="*/ 2147483647 w 63"/>
                <a:gd name="T13" fmla="*/ 2147483647 h 50"/>
                <a:gd name="T14" fmla="*/ 2147483647 w 63"/>
                <a:gd name="T15" fmla="*/ 2147483647 h 50"/>
                <a:gd name="T16" fmla="*/ 2147483647 w 63"/>
                <a:gd name="T17" fmla="*/ 2147483647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"/>
                <a:gd name="T28" fmla="*/ 0 h 50"/>
                <a:gd name="T29" fmla="*/ 63 w 63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" h="50">
                  <a:moveTo>
                    <a:pt x="2" y="50"/>
                  </a:moveTo>
                  <a:lnTo>
                    <a:pt x="0" y="35"/>
                  </a:lnTo>
                  <a:lnTo>
                    <a:pt x="2" y="21"/>
                  </a:lnTo>
                  <a:lnTo>
                    <a:pt x="7" y="10"/>
                  </a:lnTo>
                  <a:lnTo>
                    <a:pt x="16" y="3"/>
                  </a:lnTo>
                  <a:lnTo>
                    <a:pt x="28" y="0"/>
                  </a:lnTo>
                  <a:lnTo>
                    <a:pt x="39" y="4"/>
                  </a:lnTo>
                  <a:lnTo>
                    <a:pt x="52" y="12"/>
                  </a:lnTo>
                  <a:lnTo>
                    <a:pt x="63" y="2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4097" name="Freeform 35"/>
            <p:cNvSpPr>
              <a:spLocks/>
            </p:cNvSpPr>
            <p:nvPr/>
          </p:nvSpPr>
          <p:spPr bwMode="auto">
            <a:xfrm rot="1525323">
              <a:off x="3489993" y="1606925"/>
              <a:ext cx="95250" cy="79375"/>
            </a:xfrm>
            <a:custGeom>
              <a:avLst/>
              <a:gdLst>
                <a:gd name="T0" fmla="*/ 0 w 60"/>
                <a:gd name="T1" fmla="*/ 2147483647 h 50"/>
                <a:gd name="T2" fmla="*/ 2147483647 w 60"/>
                <a:gd name="T3" fmla="*/ 2147483647 h 50"/>
                <a:gd name="T4" fmla="*/ 2147483647 w 60"/>
                <a:gd name="T5" fmla="*/ 2147483647 h 50"/>
                <a:gd name="T6" fmla="*/ 2147483647 w 60"/>
                <a:gd name="T7" fmla="*/ 2147483647 h 50"/>
                <a:gd name="T8" fmla="*/ 2147483647 w 60"/>
                <a:gd name="T9" fmla="*/ 2147483647 h 50"/>
                <a:gd name="T10" fmla="*/ 2147483647 w 60"/>
                <a:gd name="T11" fmla="*/ 2147483647 h 50"/>
                <a:gd name="T12" fmla="*/ 2147483647 w 60"/>
                <a:gd name="T13" fmla="*/ 2147483647 h 50"/>
                <a:gd name="T14" fmla="*/ 2147483647 w 60"/>
                <a:gd name="T15" fmla="*/ 2147483647 h 50"/>
                <a:gd name="T16" fmla="*/ 2147483647 w 60"/>
                <a:gd name="T17" fmla="*/ 0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50"/>
                <a:gd name="T29" fmla="*/ 60 w 60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50">
                  <a:moveTo>
                    <a:pt x="0" y="27"/>
                  </a:moveTo>
                  <a:lnTo>
                    <a:pt x="10" y="38"/>
                  </a:lnTo>
                  <a:lnTo>
                    <a:pt x="22" y="46"/>
                  </a:lnTo>
                  <a:lnTo>
                    <a:pt x="32" y="50"/>
                  </a:lnTo>
                  <a:lnTo>
                    <a:pt x="43" y="47"/>
                  </a:lnTo>
                  <a:lnTo>
                    <a:pt x="52" y="39"/>
                  </a:lnTo>
                  <a:lnTo>
                    <a:pt x="59" y="29"/>
                  </a:lnTo>
                  <a:lnTo>
                    <a:pt x="60" y="15"/>
                  </a:lnTo>
                  <a:lnTo>
                    <a:pt x="59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4098" name="Freeform 36"/>
            <p:cNvSpPr>
              <a:spLocks/>
            </p:cNvSpPr>
            <p:nvPr/>
          </p:nvSpPr>
          <p:spPr bwMode="auto">
            <a:xfrm rot="1525323">
              <a:off x="3398554" y="1573468"/>
              <a:ext cx="100013" cy="80963"/>
            </a:xfrm>
            <a:custGeom>
              <a:avLst/>
              <a:gdLst>
                <a:gd name="T0" fmla="*/ 2147483647 w 63"/>
                <a:gd name="T1" fmla="*/ 2147483647 h 51"/>
                <a:gd name="T2" fmla="*/ 0 w 63"/>
                <a:gd name="T3" fmla="*/ 2147483647 h 51"/>
                <a:gd name="T4" fmla="*/ 2147483647 w 63"/>
                <a:gd name="T5" fmla="*/ 2147483647 h 51"/>
                <a:gd name="T6" fmla="*/ 2147483647 w 63"/>
                <a:gd name="T7" fmla="*/ 2147483647 h 51"/>
                <a:gd name="T8" fmla="*/ 2147483647 w 63"/>
                <a:gd name="T9" fmla="*/ 2147483647 h 51"/>
                <a:gd name="T10" fmla="*/ 2147483647 w 63"/>
                <a:gd name="T11" fmla="*/ 0 h 51"/>
                <a:gd name="T12" fmla="*/ 2147483647 w 63"/>
                <a:gd name="T13" fmla="*/ 2147483647 h 51"/>
                <a:gd name="T14" fmla="*/ 2147483647 w 63"/>
                <a:gd name="T15" fmla="*/ 2147483647 h 51"/>
                <a:gd name="T16" fmla="*/ 2147483647 w 63"/>
                <a:gd name="T17" fmla="*/ 2147483647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"/>
                <a:gd name="T28" fmla="*/ 0 h 51"/>
                <a:gd name="T29" fmla="*/ 63 w 63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" h="51">
                  <a:moveTo>
                    <a:pt x="3" y="51"/>
                  </a:moveTo>
                  <a:lnTo>
                    <a:pt x="0" y="36"/>
                  </a:lnTo>
                  <a:lnTo>
                    <a:pt x="3" y="20"/>
                  </a:lnTo>
                  <a:lnTo>
                    <a:pt x="8" y="10"/>
                  </a:lnTo>
                  <a:lnTo>
                    <a:pt x="17" y="2"/>
                  </a:lnTo>
                  <a:lnTo>
                    <a:pt x="28" y="0"/>
                  </a:lnTo>
                  <a:lnTo>
                    <a:pt x="40" y="4"/>
                  </a:lnTo>
                  <a:lnTo>
                    <a:pt x="53" y="13"/>
                  </a:lnTo>
                  <a:lnTo>
                    <a:pt x="63" y="25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4099" name="Freeform 37"/>
            <p:cNvSpPr>
              <a:spLocks/>
            </p:cNvSpPr>
            <p:nvPr/>
          </p:nvSpPr>
          <p:spPr bwMode="auto">
            <a:xfrm rot="1525323">
              <a:off x="3904082" y="1610568"/>
              <a:ext cx="95250" cy="82550"/>
            </a:xfrm>
            <a:custGeom>
              <a:avLst/>
              <a:gdLst>
                <a:gd name="T0" fmla="*/ 0 w 60"/>
                <a:gd name="T1" fmla="*/ 2147483647 h 52"/>
                <a:gd name="T2" fmla="*/ 2147483647 w 60"/>
                <a:gd name="T3" fmla="*/ 2147483647 h 52"/>
                <a:gd name="T4" fmla="*/ 2147483647 w 60"/>
                <a:gd name="T5" fmla="*/ 2147483647 h 52"/>
                <a:gd name="T6" fmla="*/ 2147483647 w 60"/>
                <a:gd name="T7" fmla="*/ 2147483647 h 52"/>
                <a:gd name="T8" fmla="*/ 2147483647 w 60"/>
                <a:gd name="T9" fmla="*/ 2147483647 h 52"/>
                <a:gd name="T10" fmla="*/ 2147483647 w 60"/>
                <a:gd name="T11" fmla="*/ 2147483647 h 52"/>
                <a:gd name="T12" fmla="*/ 2147483647 w 60"/>
                <a:gd name="T13" fmla="*/ 2147483647 h 52"/>
                <a:gd name="T14" fmla="*/ 2147483647 w 60"/>
                <a:gd name="T15" fmla="*/ 2147483647 h 52"/>
                <a:gd name="T16" fmla="*/ 2147483647 w 60"/>
                <a:gd name="T17" fmla="*/ 0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52"/>
                <a:gd name="T29" fmla="*/ 60 w 60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52">
                  <a:moveTo>
                    <a:pt x="0" y="28"/>
                  </a:moveTo>
                  <a:lnTo>
                    <a:pt x="10" y="40"/>
                  </a:lnTo>
                  <a:lnTo>
                    <a:pt x="20" y="48"/>
                  </a:lnTo>
                  <a:lnTo>
                    <a:pt x="32" y="52"/>
                  </a:lnTo>
                  <a:lnTo>
                    <a:pt x="43" y="50"/>
                  </a:lnTo>
                  <a:lnTo>
                    <a:pt x="52" y="43"/>
                  </a:lnTo>
                  <a:lnTo>
                    <a:pt x="59" y="31"/>
                  </a:lnTo>
                  <a:lnTo>
                    <a:pt x="60" y="17"/>
                  </a:lnTo>
                  <a:lnTo>
                    <a:pt x="59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4100" name="Freeform 38"/>
            <p:cNvSpPr>
              <a:spLocks/>
            </p:cNvSpPr>
            <p:nvPr/>
          </p:nvSpPr>
          <p:spPr bwMode="auto">
            <a:xfrm rot="1525323">
              <a:off x="3812642" y="1578699"/>
              <a:ext cx="100013" cy="80963"/>
            </a:xfrm>
            <a:custGeom>
              <a:avLst/>
              <a:gdLst>
                <a:gd name="T0" fmla="*/ 2147483647 w 63"/>
                <a:gd name="T1" fmla="*/ 2147483647 h 51"/>
                <a:gd name="T2" fmla="*/ 0 w 63"/>
                <a:gd name="T3" fmla="*/ 2147483647 h 51"/>
                <a:gd name="T4" fmla="*/ 2147483647 w 63"/>
                <a:gd name="T5" fmla="*/ 2147483647 h 51"/>
                <a:gd name="T6" fmla="*/ 2147483647 w 63"/>
                <a:gd name="T7" fmla="*/ 2147483647 h 51"/>
                <a:gd name="T8" fmla="*/ 2147483647 w 63"/>
                <a:gd name="T9" fmla="*/ 2147483647 h 51"/>
                <a:gd name="T10" fmla="*/ 2147483647 w 63"/>
                <a:gd name="T11" fmla="*/ 0 h 51"/>
                <a:gd name="T12" fmla="*/ 2147483647 w 63"/>
                <a:gd name="T13" fmla="*/ 2147483647 h 51"/>
                <a:gd name="T14" fmla="*/ 2147483647 w 63"/>
                <a:gd name="T15" fmla="*/ 2147483647 h 51"/>
                <a:gd name="T16" fmla="*/ 2147483647 w 63"/>
                <a:gd name="T17" fmla="*/ 2147483647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"/>
                <a:gd name="T28" fmla="*/ 0 h 51"/>
                <a:gd name="T29" fmla="*/ 63 w 63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" h="51">
                  <a:moveTo>
                    <a:pt x="3" y="51"/>
                  </a:moveTo>
                  <a:lnTo>
                    <a:pt x="0" y="35"/>
                  </a:lnTo>
                  <a:lnTo>
                    <a:pt x="3" y="21"/>
                  </a:lnTo>
                  <a:lnTo>
                    <a:pt x="8" y="9"/>
                  </a:lnTo>
                  <a:lnTo>
                    <a:pt x="17" y="3"/>
                  </a:lnTo>
                  <a:lnTo>
                    <a:pt x="28" y="0"/>
                  </a:lnTo>
                  <a:lnTo>
                    <a:pt x="40" y="4"/>
                  </a:lnTo>
                  <a:lnTo>
                    <a:pt x="53" y="12"/>
                  </a:lnTo>
                  <a:lnTo>
                    <a:pt x="63" y="25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45" name="Straight Connector 44"/>
          <p:cNvCxnSpPr/>
          <p:nvPr/>
        </p:nvCxnSpPr>
        <p:spPr>
          <a:xfrm rot="5400000">
            <a:off x="4472782" y="3572669"/>
            <a:ext cx="233362" cy="0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3987" name="Freeform 24"/>
          <p:cNvSpPr>
            <a:spLocks/>
          </p:cNvSpPr>
          <p:nvPr/>
        </p:nvSpPr>
        <p:spPr bwMode="auto">
          <a:xfrm rot="17864108" flipV="1">
            <a:off x="4555331" y="3523457"/>
            <a:ext cx="60325" cy="80962"/>
          </a:xfrm>
          <a:custGeom>
            <a:avLst/>
            <a:gdLst>
              <a:gd name="T0" fmla="*/ 1076672052 w 9638"/>
              <a:gd name="T1" fmla="*/ 2147483647 h 10000"/>
              <a:gd name="T2" fmla="*/ 0 w 9638"/>
              <a:gd name="T3" fmla="*/ 2147483647 h 10000"/>
              <a:gd name="T4" fmla="*/ 2147483647 w 9638"/>
              <a:gd name="T5" fmla="*/ 0 h 10000"/>
              <a:gd name="T6" fmla="*/ 0 60000 65536"/>
              <a:gd name="T7" fmla="*/ 0 60000 65536"/>
              <a:gd name="T8" fmla="*/ 0 60000 65536"/>
              <a:gd name="T9" fmla="*/ 0 w 9638"/>
              <a:gd name="T10" fmla="*/ 0 h 10000"/>
              <a:gd name="T11" fmla="*/ 9638 w 9638"/>
              <a:gd name="T12" fmla="*/ 10000 h 100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38" h="10000">
                <a:moveTo>
                  <a:pt x="2852" y="10000"/>
                </a:moveTo>
                <a:lnTo>
                  <a:pt x="0" y="2274"/>
                </a:lnTo>
                <a:lnTo>
                  <a:pt x="9638" y="0"/>
                </a:ln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73988" name="Group 173"/>
          <p:cNvGrpSpPr>
            <a:grpSpLocks/>
          </p:cNvGrpSpPr>
          <p:nvPr/>
        </p:nvGrpSpPr>
        <p:grpSpPr bwMode="auto">
          <a:xfrm rot="12450212" flipV="1">
            <a:off x="4325938" y="3535363"/>
            <a:ext cx="80962" cy="479425"/>
            <a:chOff x="4316219" y="940926"/>
            <a:chExt cx="114300" cy="679869"/>
          </a:xfrm>
        </p:grpSpPr>
        <p:cxnSp>
          <p:nvCxnSpPr>
            <p:cNvPr id="48" name="Straight Connector 47"/>
            <p:cNvCxnSpPr/>
            <p:nvPr/>
          </p:nvCxnSpPr>
          <p:spPr>
            <a:xfrm rot="2700000">
              <a:off x="4047473" y="1280588"/>
              <a:ext cx="67986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4090" name="Freeform 24"/>
            <p:cNvSpPr>
              <a:spLocks/>
            </p:cNvSpPr>
            <p:nvPr/>
          </p:nvSpPr>
          <p:spPr bwMode="auto">
            <a:xfrm rot="15164108" flipV="1">
              <a:off x="4328919" y="1216599"/>
              <a:ext cx="88900" cy="114300"/>
            </a:xfrm>
            <a:custGeom>
              <a:avLst/>
              <a:gdLst>
                <a:gd name="T0" fmla="*/ 2147483647 w 56"/>
                <a:gd name="T1" fmla="*/ 2147483647 h 72"/>
                <a:gd name="T2" fmla="*/ 0 w 56"/>
                <a:gd name="T3" fmla="*/ 2147483647 h 72"/>
                <a:gd name="T4" fmla="*/ 2147483647 w 56"/>
                <a:gd name="T5" fmla="*/ 0 h 72"/>
                <a:gd name="T6" fmla="*/ 0 60000 65536"/>
                <a:gd name="T7" fmla="*/ 0 60000 65536"/>
                <a:gd name="T8" fmla="*/ 0 60000 65536"/>
                <a:gd name="T9" fmla="*/ 0 w 56"/>
                <a:gd name="T10" fmla="*/ 0 h 72"/>
                <a:gd name="T11" fmla="*/ 56 w 56"/>
                <a:gd name="T12" fmla="*/ 72 h 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72">
                  <a:moveTo>
                    <a:pt x="18" y="72"/>
                  </a:moveTo>
                  <a:lnTo>
                    <a:pt x="0" y="17"/>
                  </a:lnTo>
                  <a:lnTo>
                    <a:pt x="56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3989" name="Freeform 29"/>
          <p:cNvSpPr>
            <a:spLocks/>
          </p:cNvSpPr>
          <p:nvPr/>
        </p:nvSpPr>
        <p:spPr bwMode="auto">
          <a:xfrm>
            <a:off x="4549775" y="3409950"/>
            <a:ext cx="73025" cy="74613"/>
          </a:xfrm>
          <a:custGeom>
            <a:avLst/>
            <a:gdLst>
              <a:gd name="T0" fmla="*/ 2147483647 w 72"/>
              <a:gd name="T1" fmla="*/ 2147483647 h 73"/>
              <a:gd name="T2" fmla="*/ 2147483647 w 72"/>
              <a:gd name="T3" fmla="*/ 2147483647 h 73"/>
              <a:gd name="T4" fmla="*/ 2147483647 w 72"/>
              <a:gd name="T5" fmla="*/ 2147483647 h 73"/>
              <a:gd name="T6" fmla="*/ 2147483647 w 72"/>
              <a:gd name="T7" fmla="*/ 2147483647 h 73"/>
              <a:gd name="T8" fmla="*/ 2147483647 w 72"/>
              <a:gd name="T9" fmla="*/ 2147483647 h 73"/>
              <a:gd name="T10" fmla="*/ 2147483647 w 72"/>
              <a:gd name="T11" fmla="*/ 2147483647 h 73"/>
              <a:gd name="T12" fmla="*/ 2147483647 w 72"/>
              <a:gd name="T13" fmla="*/ 2147483647 h 73"/>
              <a:gd name="T14" fmla="*/ 2147483647 w 72"/>
              <a:gd name="T15" fmla="*/ 2147483647 h 73"/>
              <a:gd name="T16" fmla="*/ 0 w 72"/>
              <a:gd name="T17" fmla="*/ 2147483647 h 73"/>
              <a:gd name="T18" fmla="*/ 0 w 72"/>
              <a:gd name="T19" fmla="*/ 2147483647 h 73"/>
              <a:gd name="T20" fmla="*/ 2147483647 w 72"/>
              <a:gd name="T21" fmla="*/ 2147483647 h 73"/>
              <a:gd name="T22" fmla="*/ 2147483647 w 72"/>
              <a:gd name="T23" fmla="*/ 2147483647 h 73"/>
              <a:gd name="T24" fmla="*/ 2147483647 w 72"/>
              <a:gd name="T25" fmla="*/ 2147483647 h 73"/>
              <a:gd name="T26" fmla="*/ 2147483647 w 72"/>
              <a:gd name="T27" fmla="*/ 0 h 73"/>
              <a:gd name="T28" fmla="*/ 2147483647 w 72"/>
              <a:gd name="T29" fmla="*/ 2147483647 h 73"/>
              <a:gd name="T30" fmla="*/ 2147483647 w 72"/>
              <a:gd name="T31" fmla="*/ 2147483647 h 73"/>
              <a:gd name="T32" fmla="*/ 2147483647 w 72"/>
              <a:gd name="T33" fmla="*/ 2147483647 h 7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2"/>
              <a:gd name="T52" fmla="*/ 0 h 73"/>
              <a:gd name="T53" fmla="*/ 72 w 72"/>
              <a:gd name="T54" fmla="*/ 73 h 7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2" h="73">
                <a:moveTo>
                  <a:pt x="71" y="29"/>
                </a:moveTo>
                <a:lnTo>
                  <a:pt x="72" y="43"/>
                </a:lnTo>
                <a:lnTo>
                  <a:pt x="67" y="56"/>
                </a:lnTo>
                <a:lnTo>
                  <a:pt x="57" y="66"/>
                </a:lnTo>
                <a:lnTo>
                  <a:pt x="44" y="73"/>
                </a:lnTo>
                <a:lnTo>
                  <a:pt x="30" y="73"/>
                </a:lnTo>
                <a:lnTo>
                  <a:pt x="17" y="67"/>
                </a:lnTo>
                <a:lnTo>
                  <a:pt x="6" y="58"/>
                </a:lnTo>
                <a:lnTo>
                  <a:pt x="0" y="46"/>
                </a:lnTo>
                <a:lnTo>
                  <a:pt x="0" y="31"/>
                </a:lnTo>
                <a:lnTo>
                  <a:pt x="5" y="18"/>
                </a:lnTo>
                <a:lnTo>
                  <a:pt x="14" y="8"/>
                </a:lnTo>
                <a:lnTo>
                  <a:pt x="27" y="2"/>
                </a:lnTo>
                <a:lnTo>
                  <a:pt x="41" y="0"/>
                </a:lnTo>
                <a:lnTo>
                  <a:pt x="54" y="6"/>
                </a:lnTo>
                <a:lnTo>
                  <a:pt x="64" y="16"/>
                </a:lnTo>
                <a:lnTo>
                  <a:pt x="71" y="29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70" name="Straight Connector 69"/>
          <p:cNvCxnSpPr/>
          <p:nvPr/>
        </p:nvCxnSpPr>
        <p:spPr>
          <a:xfrm rot="1246260">
            <a:off x="5319713" y="3354388"/>
            <a:ext cx="481012" cy="0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3991" name="Freeform 24"/>
          <p:cNvSpPr>
            <a:spLocks/>
          </p:cNvSpPr>
          <p:nvPr/>
        </p:nvSpPr>
        <p:spPr bwMode="auto">
          <a:xfrm rot="13710368" flipV="1">
            <a:off x="5515769" y="3313907"/>
            <a:ext cx="63500" cy="80962"/>
          </a:xfrm>
          <a:custGeom>
            <a:avLst/>
            <a:gdLst>
              <a:gd name="T0" fmla="*/ 2147483647 w 56"/>
              <a:gd name="T1" fmla="*/ 2147483647 h 72"/>
              <a:gd name="T2" fmla="*/ 0 w 56"/>
              <a:gd name="T3" fmla="*/ 2147483647 h 72"/>
              <a:gd name="T4" fmla="*/ 2147483647 w 56"/>
              <a:gd name="T5" fmla="*/ 0 h 72"/>
              <a:gd name="T6" fmla="*/ 0 60000 65536"/>
              <a:gd name="T7" fmla="*/ 0 60000 65536"/>
              <a:gd name="T8" fmla="*/ 0 60000 65536"/>
              <a:gd name="T9" fmla="*/ 0 w 56"/>
              <a:gd name="T10" fmla="*/ 0 h 72"/>
              <a:gd name="T11" fmla="*/ 56 w 56"/>
              <a:gd name="T12" fmla="*/ 72 h 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72">
                <a:moveTo>
                  <a:pt x="18" y="72"/>
                </a:moveTo>
                <a:lnTo>
                  <a:pt x="0" y="17"/>
                </a:lnTo>
                <a:lnTo>
                  <a:pt x="56" y="0"/>
                </a:ln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73992" name="Group 187"/>
          <p:cNvGrpSpPr>
            <a:grpSpLocks/>
          </p:cNvGrpSpPr>
          <p:nvPr/>
        </p:nvGrpSpPr>
        <p:grpSpPr bwMode="auto">
          <a:xfrm rot="-1113289">
            <a:off x="5781675" y="3333750"/>
            <a:ext cx="487363" cy="58738"/>
            <a:chOff x="2982986" y="1572917"/>
            <a:chExt cx="1016346" cy="120201"/>
          </a:xfrm>
        </p:grpSpPr>
        <p:sp>
          <p:nvSpPr>
            <p:cNvPr id="274079" name="Freeform 28"/>
            <p:cNvSpPr>
              <a:spLocks/>
            </p:cNvSpPr>
            <p:nvPr/>
          </p:nvSpPr>
          <p:spPr bwMode="auto">
            <a:xfrm rot="1525323">
              <a:off x="2982986" y="1573897"/>
              <a:ext cx="96838" cy="82550"/>
            </a:xfrm>
            <a:custGeom>
              <a:avLst/>
              <a:gdLst>
                <a:gd name="T0" fmla="*/ 2147483647 w 61"/>
                <a:gd name="T1" fmla="*/ 2147483647 h 52"/>
                <a:gd name="T2" fmla="*/ 2147483647 w 61"/>
                <a:gd name="T3" fmla="*/ 2147483647 h 52"/>
                <a:gd name="T4" fmla="*/ 2147483647 w 61"/>
                <a:gd name="T5" fmla="*/ 2147483647 h 52"/>
                <a:gd name="T6" fmla="*/ 2147483647 w 61"/>
                <a:gd name="T7" fmla="*/ 0 h 52"/>
                <a:gd name="T8" fmla="*/ 2147483647 w 61"/>
                <a:gd name="T9" fmla="*/ 2147483647 h 52"/>
                <a:gd name="T10" fmla="*/ 2147483647 w 61"/>
                <a:gd name="T11" fmla="*/ 2147483647 h 52"/>
                <a:gd name="T12" fmla="*/ 2147483647 w 61"/>
                <a:gd name="T13" fmla="*/ 2147483647 h 52"/>
                <a:gd name="T14" fmla="*/ 0 w 61"/>
                <a:gd name="T15" fmla="*/ 2147483647 h 52"/>
                <a:gd name="T16" fmla="*/ 2147483647 w 61"/>
                <a:gd name="T17" fmla="*/ 2147483647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1"/>
                <a:gd name="T28" fmla="*/ 0 h 52"/>
                <a:gd name="T29" fmla="*/ 61 w 61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1" h="52">
                  <a:moveTo>
                    <a:pt x="61" y="23"/>
                  </a:moveTo>
                  <a:lnTo>
                    <a:pt x="51" y="12"/>
                  </a:lnTo>
                  <a:lnTo>
                    <a:pt x="40" y="4"/>
                  </a:lnTo>
                  <a:lnTo>
                    <a:pt x="29" y="0"/>
                  </a:lnTo>
                  <a:lnTo>
                    <a:pt x="17" y="1"/>
                  </a:lnTo>
                  <a:lnTo>
                    <a:pt x="8" y="9"/>
                  </a:lnTo>
                  <a:lnTo>
                    <a:pt x="2" y="21"/>
                  </a:lnTo>
                  <a:lnTo>
                    <a:pt x="0" y="35"/>
                  </a:lnTo>
                  <a:lnTo>
                    <a:pt x="3" y="5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4080" name="Freeform 30"/>
            <p:cNvSpPr>
              <a:spLocks/>
            </p:cNvSpPr>
            <p:nvPr/>
          </p:nvSpPr>
          <p:spPr bwMode="auto">
            <a:xfrm rot="1525323">
              <a:off x="3073707" y="1606678"/>
              <a:ext cx="98425" cy="79375"/>
            </a:xfrm>
            <a:custGeom>
              <a:avLst/>
              <a:gdLst>
                <a:gd name="T0" fmla="*/ 2147483647 w 62"/>
                <a:gd name="T1" fmla="*/ 0 h 50"/>
                <a:gd name="T2" fmla="*/ 2147483647 w 62"/>
                <a:gd name="T3" fmla="*/ 2147483647 h 50"/>
                <a:gd name="T4" fmla="*/ 2147483647 w 62"/>
                <a:gd name="T5" fmla="*/ 2147483647 h 50"/>
                <a:gd name="T6" fmla="*/ 2147483647 w 62"/>
                <a:gd name="T7" fmla="*/ 2147483647 h 50"/>
                <a:gd name="T8" fmla="*/ 2147483647 w 62"/>
                <a:gd name="T9" fmla="*/ 2147483647 h 50"/>
                <a:gd name="T10" fmla="*/ 2147483647 w 62"/>
                <a:gd name="T11" fmla="*/ 2147483647 h 50"/>
                <a:gd name="T12" fmla="*/ 2147483647 w 62"/>
                <a:gd name="T13" fmla="*/ 2147483647 h 50"/>
                <a:gd name="T14" fmla="*/ 2147483647 w 62"/>
                <a:gd name="T15" fmla="*/ 2147483647 h 50"/>
                <a:gd name="T16" fmla="*/ 0 w 62"/>
                <a:gd name="T17" fmla="*/ 2147483647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2"/>
                <a:gd name="T28" fmla="*/ 0 h 50"/>
                <a:gd name="T29" fmla="*/ 62 w 62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2" h="50">
                  <a:moveTo>
                    <a:pt x="60" y="0"/>
                  </a:moveTo>
                  <a:lnTo>
                    <a:pt x="62" y="15"/>
                  </a:lnTo>
                  <a:lnTo>
                    <a:pt x="59" y="29"/>
                  </a:lnTo>
                  <a:lnTo>
                    <a:pt x="54" y="39"/>
                  </a:lnTo>
                  <a:lnTo>
                    <a:pt x="46" y="47"/>
                  </a:lnTo>
                  <a:lnTo>
                    <a:pt x="34" y="50"/>
                  </a:lnTo>
                  <a:lnTo>
                    <a:pt x="23" y="46"/>
                  </a:lnTo>
                  <a:lnTo>
                    <a:pt x="10" y="38"/>
                  </a:lnTo>
                  <a:lnTo>
                    <a:pt x="0" y="25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4081" name="Freeform 31"/>
            <p:cNvSpPr>
              <a:spLocks/>
            </p:cNvSpPr>
            <p:nvPr/>
          </p:nvSpPr>
          <p:spPr bwMode="auto">
            <a:xfrm rot="1525323">
              <a:off x="3192868" y="1573004"/>
              <a:ext cx="95250" cy="80963"/>
            </a:xfrm>
            <a:custGeom>
              <a:avLst/>
              <a:gdLst>
                <a:gd name="T0" fmla="*/ 2147483647 w 60"/>
                <a:gd name="T1" fmla="*/ 2147483647 h 51"/>
                <a:gd name="T2" fmla="*/ 2147483647 w 60"/>
                <a:gd name="T3" fmla="*/ 2147483647 h 51"/>
                <a:gd name="T4" fmla="*/ 2147483647 w 60"/>
                <a:gd name="T5" fmla="*/ 2147483647 h 51"/>
                <a:gd name="T6" fmla="*/ 2147483647 w 60"/>
                <a:gd name="T7" fmla="*/ 0 h 51"/>
                <a:gd name="T8" fmla="*/ 2147483647 w 60"/>
                <a:gd name="T9" fmla="*/ 2147483647 h 51"/>
                <a:gd name="T10" fmla="*/ 2147483647 w 60"/>
                <a:gd name="T11" fmla="*/ 2147483647 h 51"/>
                <a:gd name="T12" fmla="*/ 2147483647 w 60"/>
                <a:gd name="T13" fmla="*/ 2147483647 h 51"/>
                <a:gd name="T14" fmla="*/ 0 w 60"/>
                <a:gd name="T15" fmla="*/ 2147483647 h 51"/>
                <a:gd name="T16" fmla="*/ 2147483647 w 60"/>
                <a:gd name="T17" fmla="*/ 2147483647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51"/>
                <a:gd name="T29" fmla="*/ 60 w 60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51">
                  <a:moveTo>
                    <a:pt x="60" y="22"/>
                  </a:moveTo>
                  <a:lnTo>
                    <a:pt x="50" y="11"/>
                  </a:lnTo>
                  <a:lnTo>
                    <a:pt x="40" y="3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1" y="20"/>
                  </a:lnTo>
                  <a:lnTo>
                    <a:pt x="0" y="35"/>
                  </a:lnTo>
                  <a:lnTo>
                    <a:pt x="1" y="51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4082" name="Freeform 32"/>
            <p:cNvSpPr>
              <a:spLocks/>
            </p:cNvSpPr>
            <p:nvPr/>
          </p:nvSpPr>
          <p:spPr bwMode="auto">
            <a:xfrm rot="1525323">
              <a:off x="3281738" y="1605367"/>
              <a:ext cx="98425" cy="79375"/>
            </a:xfrm>
            <a:custGeom>
              <a:avLst/>
              <a:gdLst>
                <a:gd name="T0" fmla="*/ 2147483647 w 62"/>
                <a:gd name="T1" fmla="*/ 0 h 50"/>
                <a:gd name="T2" fmla="*/ 2147483647 w 62"/>
                <a:gd name="T3" fmla="*/ 2147483647 h 50"/>
                <a:gd name="T4" fmla="*/ 2147483647 w 62"/>
                <a:gd name="T5" fmla="*/ 2147483647 h 50"/>
                <a:gd name="T6" fmla="*/ 2147483647 w 62"/>
                <a:gd name="T7" fmla="*/ 2147483647 h 50"/>
                <a:gd name="T8" fmla="*/ 2147483647 w 62"/>
                <a:gd name="T9" fmla="*/ 2147483647 h 50"/>
                <a:gd name="T10" fmla="*/ 2147483647 w 62"/>
                <a:gd name="T11" fmla="*/ 2147483647 h 50"/>
                <a:gd name="T12" fmla="*/ 2147483647 w 62"/>
                <a:gd name="T13" fmla="*/ 2147483647 h 50"/>
                <a:gd name="T14" fmla="*/ 2147483647 w 62"/>
                <a:gd name="T15" fmla="*/ 2147483647 h 50"/>
                <a:gd name="T16" fmla="*/ 0 w 62"/>
                <a:gd name="T17" fmla="*/ 2147483647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2"/>
                <a:gd name="T28" fmla="*/ 0 h 50"/>
                <a:gd name="T29" fmla="*/ 62 w 62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2" h="50">
                  <a:moveTo>
                    <a:pt x="61" y="0"/>
                  </a:moveTo>
                  <a:lnTo>
                    <a:pt x="62" y="15"/>
                  </a:lnTo>
                  <a:lnTo>
                    <a:pt x="59" y="30"/>
                  </a:lnTo>
                  <a:lnTo>
                    <a:pt x="54" y="40"/>
                  </a:lnTo>
                  <a:lnTo>
                    <a:pt x="47" y="48"/>
                  </a:lnTo>
                  <a:lnTo>
                    <a:pt x="35" y="50"/>
                  </a:lnTo>
                  <a:lnTo>
                    <a:pt x="23" y="46"/>
                  </a:lnTo>
                  <a:lnTo>
                    <a:pt x="10" y="39"/>
                  </a:lnTo>
                  <a:lnTo>
                    <a:pt x="0" y="26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4083" name="Freeform 33"/>
            <p:cNvSpPr>
              <a:spLocks/>
            </p:cNvSpPr>
            <p:nvPr/>
          </p:nvSpPr>
          <p:spPr bwMode="auto">
            <a:xfrm rot="1525323">
              <a:off x="3699310" y="1601501"/>
              <a:ext cx="96838" cy="82550"/>
            </a:xfrm>
            <a:custGeom>
              <a:avLst/>
              <a:gdLst>
                <a:gd name="T0" fmla="*/ 0 w 61"/>
                <a:gd name="T1" fmla="*/ 2147483647 h 52"/>
                <a:gd name="T2" fmla="*/ 2147483647 w 61"/>
                <a:gd name="T3" fmla="*/ 2147483647 h 52"/>
                <a:gd name="T4" fmla="*/ 2147483647 w 61"/>
                <a:gd name="T5" fmla="*/ 2147483647 h 52"/>
                <a:gd name="T6" fmla="*/ 2147483647 w 61"/>
                <a:gd name="T7" fmla="*/ 2147483647 h 52"/>
                <a:gd name="T8" fmla="*/ 2147483647 w 61"/>
                <a:gd name="T9" fmla="*/ 2147483647 h 52"/>
                <a:gd name="T10" fmla="*/ 2147483647 w 61"/>
                <a:gd name="T11" fmla="*/ 2147483647 h 52"/>
                <a:gd name="T12" fmla="*/ 2147483647 w 61"/>
                <a:gd name="T13" fmla="*/ 2147483647 h 52"/>
                <a:gd name="T14" fmla="*/ 2147483647 w 61"/>
                <a:gd name="T15" fmla="*/ 2147483647 h 52"/>
                <a:gd name="T16" fmla="*/ 2147483647 w 61"/>
                <a:gd name="T17" fmla="*/ 0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1"/>
                <a:gd name="T28" fmla="*/ 0 h 52"/>
                <a:gd name="T29" fmla="*/ 61 w 61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1" h="52">
                  <a:moveTo>
                    <a:pt x="0" y="29"/>
                  </a:moveTo>
                  <a:lnTo>
                    <a:pt x="10" y="40"/>
                  </a:lnTo>
                  <a:lnTo>
                    <a:pt x="21" y="49"/>
                  </a:lnTo>
                  <a:lnTo>
                    <a:pt x="32" y="52"/>
                  </a:lnTo>
                  <a:lnTo>
                    <a:pt x="44" y="50"/>
                  </a:lnTo>
                  <a:lnTo>
                    <a:pt x="53" y="43"/>
                  </a:lnTo>
                  <a:lnTo>
                    <a:pt x="59" y="31"/>
                  </a:lnTo>
                  <a:lnTo>
                    <a:pt x="61" y="17"/>
                  </a:lnTo>
                  <a:lnTo>
                    <a:pt x="59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4084" name="Freeform 34"/>
            <p:cNvSpPr>
              <a:spLocks/>
            </p:cNvSpPr>
            <p:nvPr/>
          </p:nvSpPr>
          <p:spPr bwMode="auto">
            <a:xfrm rot="1525323">
              <a:off x="3608359" y="1572917"/>
              <a:ext cx="100013" cy="79375"/>
            </a:xfrm>
            <a:custGeom>
              <a:avLst/>
              <a:gdLst>
                <a:gd name="T0" fmla="*/ 2147483647 w 63"/>
                <a:gd name="T1" fmla="*/ 2147483647 h 50"/>
                <a:gd name="T2" fmla="*/ 0 w 63"/>
                <a:gd name="T3" fmla="*/ 2147483647 h 50"/>
                <a:gd name="T4" fmla="*/ 2147483647 w 63"/>
                <a:gd name="T5" fmla="*/ 2147483647 h 50"/>
                <a:gd name="T6" fmla="*/ 2147483647 w 63"/>
                <a:gd name="T7" fmla="*/ 2147483647 h 50"/>
                <a:gd name="T8" fmla="*/ 2147483647 w 63"/>
                <a:gd name="T9" fmla="*/ 2147483647 h 50"/>
                <a:gd name="T10" fmla="*/ 2147483647 w 63"/>
                <a:gd name="T11" fmla="*/ 0 h 50"/>
                <a:gd name="T12" fmla="*/ 2147483647 w 63"/>
                <a:gd name="T13" fmla="*/ 2147483647 h 50"/>
                <a:gd name="T14" fmla="*/ 2147483647 w 63"/>
                <a:gd name="T15" fmla="*/ 2147483647 h 50"/>
                <a:gd name="T16" fmla="*/ 2147483647 w 63"/>
                <a:gd name="T17" fmla="*/ 2147483647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"/>
                <a:gd name="T28" fmla="*/ 0 h 50"/>
                <a:gd name="T29" fmla="*/ 63 w 63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" h="50">
                  <a:moveTo>
                    <a:pt x="2" y="50"/>
                  </a:moveTo>
                  <a:lnTo>
                    <a:pt x="0" y="35"/>
                  </a:lnTo>
                  <a:lnTo>
                    <a:pt x="2" y="21"/>
                  </a:lnTo>
                  <a:lnTo>
                    <a:pt x="7" y="10"/>
                  </a:lnTo>
                  <a:lnTo>
                    <a:pt x="16" y="3"/>
                  </a:lnTo>
                  <a:lnTo>
                    <a:pt x="28" y="0"/>
                  </a:lnTo>
                  <a:lnTo>
                    <a:pt x="39" y="4"/>
                  </a:lnTo>
                  <a:lnTo>
                    <a:pt x="52" y="12"/>
                  </a:lnTo>
                  <a:lnTo>
                    <a:pt x="63" y="2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4085" name="Freeform 35"/>
            <p:cNvSpPr>
              <a:spLocks/>
            </p:cNvSpPr>
            <p:nvPr/>
          </p:nvSpPr>
          <p:spPr bwMode="auto">
            <a:xfrm rot="1525323">
              <a:off x="3489993" y="1606925"/>
              <a:ext cx="95250" cy="79375"/>
            </a:xfrm>
            <a:custGeom>
              <a:avLst/>
              <a:gdLst>
                <a:gd name="T0" fmla="*/ 0 w 60"/>
                <a:gd name="T1" fmla="*/ 2147483647 h 50"/>
                <a:gd name="T2" fmla="*/ 2147483647 w 60"/>
                <a:gd name="T3" fmla="*/ 2147483647 h 50"/>
                <a:gd name="T4" fmla="*/ 2147483647 w 60"/>
                <a:gd name="T5" fmla="*/ 2147483647 h 50"/>
                <a:gd name="T6" fmla="*/ 2147483647 w 60"/>
                <a:gd name="T7" fmla="*/ 2147483647 h 50"/>
                <a:gd name="T8" fmla="*/ 2147483647 w 60"/>
                <a:gd name="T9" fmla="*/ 2147483647 h 50"/>
                <a:gd name="T10" fmla="*/ 2147483647 w 60"/>
                <a:gd name="T11" fmla="*/ 2147483647 h 50"/>
                <a:gd name="T12" fmla="*/ 2147483647 w 60"/>
                <a:gd name="T13" fmla="*/ 2147483647 h 50"/>
                <a:gd name="T14" fmla="*/ 2147483647 w 60"/>
                <a:gd name="T15" fmla="*/ 2147483647 h 50"/>
                <a:gd name="T16" fmla="*/ 2147483647 w 60"/>
                <a:gd name="T17" fmla="*/ 0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50"/>
                <a:gd name="T29" fmla="*/ 60 w 60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50">
                  <a:moveTo>
                    <a:pt x="0" y="27"/>
                  </a:moveTo>
                  <a:lnTo>
                    <a:pt x="10" y="38"/>
                  </a:lnTo>
                  <a:lnTo>
                    <a:pt x="22" y="46"/>
                  </a:lnTo>
                  <a:lnTo>
                    <a:pt x="32" y="50"/>
                  </a:lnTo>
                  <a:lnTo>
                    <a:pt x="43" y="47"/>
                  </a:lnTo>
                  <a:lnTo>
                    <a:pt x="52" y="39"/>
                  </a:lnTo>
                  <a:lnTo>
                    <a:pt x="59" y="29"/>
                  </a:lnTo>
                  <a:lnTo>
                    <a:pt x="60" y="15"/>
                  </a:lnTo>
                  <a:lnTo>
                    <a:pt x="59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4086" name="Freeform 36"/>
            <p:cNvSpPr>
              <a:spLocks/>
            </p:cNvSpPr>
            <p:nvPr/>
          </p:nvSpPr>
          <p:spPr bwMode="auto">
            <a:xfrm rot="1525323">
              <a:off x="3398554" y="1573468"/>
              <a:ext cx="100013" cy="80963"/>
            </a:xfrm>
            <a:custGeom>
              <a:avLst/>
              <a:gdLst>
                <a:gd name="T0" fmla="*/ 2147483647 w 63"/>
                <a:gd name="T1" fmla="*/ 2147483647 h 51"/>
                <a:gd name="T2" fmla="*/ 0 w 63"/>
                <a:gd name="T3" fmla="*/ 2147483647 h 51"/>
                <a:gd name="T4" fmla="*/ 2147483647 w 63"/>
                <a:gd name="T5" fmla="*/ 2147483647 h 51"/>
                <a:gd name="T6" fmla="*/ 2147483647 w 63"/>
                <a:gd name="T7" fmla="*/ 2147483647 h 51"/>
                <a:gd name="T8" fmla="*/ 2147483647 w 63"/>
                <a:gd name="T9" fmla="*/ 2147483647 h 51"/>
                <a:gd name="T10" fmla="*/ 2147483647 w 63"/>
                <a:gd name="T11" fmla="*/ 0 h 51"/>
                <a:gd name="T12" fmla="*/ 2147483647 w 63"/>
                <a:gd name="T13" fmla="*/ 2147483647 h 51"/>
                <a:gd name="T14" fmla="*/ 2147483647 w 63"/>
                <a:gd name="T15" fmla="*/ 2147483647 h 51"/>
                <a:gd name="T16" fmla="*/ 2147483647 w 63"/>
                <a:gd name="T17" fmla="*/ 2147483647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"/>
                <a:gd name="T28" fmla="*/ 0 h 51"/>
                <a:gd name="T29" fmla="*/ 63 w 63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" h="51">
                  <a:moveTo>
                    <a:pt x="3" y="51"/>
                  </a:moveTo>
                  <a:lnTo>
                    <a:pt x="0" y="36"/>
                  </a:lnTo>
                  <a:lnTo>
                    <a:pt x="3" y="20"/>
                  </a:lnTo>
                  <a:lnTo>
                    <a:pt x="8" y="10"/>
                  </a:lnTo>
                  <a:lnTo>
                    <a:pt x="17" y="2"/>
                  </a:lnTo>
                  <a:lnTo>
                    <a:pt x="28" y="0"/>
                  </a:lnTo>
                  <a:lnTo>
                    <a:pt x="40" y="4"/>
                  </a:lnTo>
                  <a:lnTo>
                    <a:pt x="53" y="13"/>
                  </a:lnTo>
                  <a:lnTo>
                    <a:pt x="63" y="25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4087" name="Freeform 37"/>
            <p:cNvSpPr>
              <a:spLocks/>
            </p:cNvSpPr>
            <p:nvPr/>
          </p:nvSpPr>
          <p:spPr bwMode="auto">
            <a:xfrm rot="1525323">
              <a:off x="3904082" y="1610568"/>
              <a:ext cx="95250" cy="82550"/>
            </a:xfrm>
            <a:custGeom>
              <a:avLst/>
              <a:gdLst>
                <a:gd name="T0" fmla="*/ 0 w 60"/>
                <a:gd name="T1" fmla="*/ 2147483647 h 52"/>
                <a:gd name="T2" fmla="*/ 2147483647 w 60"/>
                <a:gd name="T3" fmla="*/ 2147483647 h 52"/>
                <a:gd name="T4" fmla="*/ 2147483647 w 60"/>
                <a:gd name="T5" fmla="*/ 2147483647 h 52"/>
                <a:gd name="T6" fmla="*/ 2147483647 w 60"/>
                <a:gd name="T7" fmla="*/ 2147483647 h 52"/>
                <a:gd name="T8" fmla="*/ 2147483647 w 60"/>
                <a:gd name="T9" fmla="*/ 2147483647 h 52"/>
                <a:gd name="T10" fmla="*/ 2147483647 w 60"/>
                <a:gd name="T11" fmla="*/ 2147483647 h 52"/>
                <a:gd name="T12" fmla="*/ 2147483647 w 60"/>
                <a:gd name="T13" fmla="*/ 2147483647 h 52"/>
                <a:gd name="T14" fmla="*/ 2147483647 w 60"/>
                <a:gd name="T15" fmla="*/ 2147483647 h 52"/>
                <a:gd name="T16" fmla="*/ 2147483647 w 60"/>
                <a:gd name="T17" fmla="*/ 0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52"/>
                <a:gd name="T29" fmla="*/ 60 w 60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52">
                  <a:moveTo>
                    <a:pt x="0" y="28"/>
                  </a:moveTo>
                  <a:lnTo>
                    <a:pt x="10" y="40"/>
                  </a:lnTo>
                  <a:lnTo>
                    <a:pt x="20" y="48"/>
                  </a:lnTo>
                  <a:lnTo>
                    <a:pt x="32" y="52"/>
                  </a:lnTo>
                  <a:lnTo>
                    <a:pt x="43" y="50"/>
                  </a:lnTo>
                  <a:lnTo>
                    <a:pt x="52" y="43"/>
                  </a:lnTo>
                  <a:lnTo>
                    <a:pt x="59" y="31"/>
                  </a:lnTo>
                  <a:lnTo>
                    <a:pt x="60" y="17"/>
                  </a:lnTo>
                  <a:lnTo>
                    <a:pt x="59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4088" name="Freeform 38"/>
            <p:cNvSpPr>
              <a:spLocks/>
            </p:cNvSpPr>
            <p:nvPr/>
          </p:nvSpPr>
          <p:spPr bwMode="auto">
            <a:xfrm rot="1525323">
              <a:off x="3812642" y="1578699"/>
              <a:ext cx="100013" cy="80963"/>
            </a:xfrm>
            <a:custGeom>
              <a:avLst/>
              <a:gdLst>
                <a:gd name="T0" fmla="*/ 2147483647 w 63"/>
                <a:gd name="T1" fmla="*/ 2147483647 h 51"/>
                <a:gd name="T2" fmla="*/ 0 w 63"/>
                <a:gd name="T3" fmla="*/ 2147483647 h 51"/>
                <a:gd name="T4" fmla="*/ 2147483647 w 63"/>
                <a:gd name="T5" fmla="*/ 2147483647 h 51"/>
                <a:gd name="T6" fmla="*/ 2147483647 w 63"/>
                <a:gd name="T7" fmla="*/ 2147483647 h 51"/>
                <a:gd name="T8" fmla="*/ 2147483647 w 63"/>
                <a:gd name="T9" fmla="*/ 2147483647 h 51"/>
                <a:gd name="T10" fmla="*/ 2147483647 w 63"/>
                <a:gd name="T11" fmla="*/ 0 h 51"/>
                <a:gd name="T12" fmla="*/ 2147483647 w 63"/>
                <a:gd name="T13" fmla="*/ 2147483647 h 51"/>
                <a:gd name="T14" fmla="*/ 2147483647 w 63"/>
                <a:gd name="T15" fmla="*/ 2147483647 h 51"/>
                <a:gd name="T16" fmla="*/ 2147483647 w 63"/>
                <a:gd name="T17" fmla="*/ 2147483647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"/>
                <a:gd name="T28" fmla="*/ 0 h 51"/>
                <a:gd name="T29" fmla="*/ 63 w 63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" h="51">
                  <a:moveTo>
                    <a:pt x="3" y="51"/>
                  </a:moveTo>
                  <a:lnTo>
                    <a:pt x="0" y="35"/>
                  </a:lnTo>
                  <a:lnTo>
                    <a:pt x="3" y="21"/>
                  </a:lnTo>
                  <a:lnTo>
                    <a:pt x="8" y="9"/>
                  </a:lnTo>
                  <a:lnTo>
                    <a:pt x="17" y="3"/>
                  </a:lnTo>
                  <a:lnTo>
                    <a:pt x="28" y="0"/>
                  </a:lnTo>
                  <a:lnTo>
                    <a:pt x="40" y="4"/>
                  </a:lnTo>
                  <a:lnTo>
                    <a:pt x="53" y="12"/>
                  </a:lnTo>
                  <a:lnTo>
                    <a:pt x="63" y="25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73" name="Straight Connector 72"/>
          <p:cNvCxnSpPr/>
          <p:nvPr/>
        </p:nvCxnSpPr>
        <p:spPr>
          <a:xfrm rot="5400000">
            <a:off x="5669757" y="3559969"/>
            <a:ext cx="233362" cy="0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3994" name="Freeform 24"/>
          <p:cNvSpPr>
            <a:spLocks/>
          </p:cNvSpPr>
          <p:nvPr/>
        </p:nvSpPr>
        <p:spPr bwMode="auto">
          <a:xfrm rot="17864108" flipV="1">
            <a:off x="5751513" y="3509963"/>
            <a:ext cx="60325" cy="79375"/>
          </a:xfrm>
          <a:custGeom>
            <a:avLst/>
            <a:gdLst>
              <a:gd name="T0" fmla="*/ 1076672052 w 9638"/>
              <a:gd name="T1" fmla="*/ 2147483647 h 10000"/>
              <a:gd name="T2" fmla="*/ 0 w 9638"/>
              <a:gd name="T3" fmla="*/ 2147483647 h 10000"/>
              <a:gd name="T4" fmla="*/ 2147483647 w 9638"/>
              <a:gd name="T5" fmla="*/ 0 h 10000"/>
              <a:gd name="T6" fmla="*/ 0 60000 65536"/>
              <a:gd name="T7" fmla="*/ 0 60000 65536"/>
              <a:gd name="T8" fmla="*/ 0 60000 65536"/>
              <a:gd name="T9" fmla="*/ 0 w 9638"/>
              <a:gd name="T10" fmla="*/ 0 h 10000"/>
              <a:gd name="T11" fmla="*/ 9638 w 9638"/>
              <a:gd name="T12" fmla="*/ 10000 h 100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38" h="10000">
                <a:moveTo>
                  <a:pt x="2852" y="10000"/>
                </a:moveTo>
                <a:lnTo>
                  <a:pt x="0" y="2274"/>
                </a:lnTo>
                <a:lnTo>
                  <a:pt x="9638" y="0"/>
                </a:ln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73995" name="Group 204"/>
          <p:cNvGrpSpPr>
            <a:grpSpLocks/>
          </p:cNvGrpSpPr>
          <p:nvPr/>
        </p:nvGrpSpPr>
        <p:grpSpPr bwMode="auto">
          <a:xfrm flipH="1">
            <a:off x="5341938" y="3735388"/>
            <a:ext cx="941387" cy="77787"/>
            <a:chOff x="6415029" y="1805178"/>
            <a:chExt cx="1333598" cy="110297"/>
          </a:xfrm>
        </p:grpSpPr>
        <p:grpSp>
          <p:nvGrpSpPr>
            <p:cNvPr id="274070" name="Group 162"/>
            <p:cNvGrpSpPr>
              <a:grpSpLocks/>
            </p:cNvGrpSpPr>
            <p:nvPr/>
          </p:nvGrpSpPr>
          <p:grpSpPr bwMode="auto">
            <a:xfrm rot="900000" flipH="1" flipV="1">
              <a:off x="7061173" y="1805178"/>
              <a:ext cx="687454" cy="110297"/>
              <a:chOff x="1857052" y="5397364"/>
              <a:chExt cx="904329" cy="145094"/>
            </a:xfrm>
          </p:grpSpPr>
          <p:sp>
            <p:nvSpPr>
              <p:cNvPr id="274072" name="Freeform 82"/>
              <p:cNvSpPr>
                <a:spLocks/>
              </p:cNvSpPr>
              <p:nvPr/>
            </p:nvSpPr>
            <p:spPr bwMode="auto">
              <a:xfrm rot="1607666">
                <a:off x="2494958" y="5400795"/>
                <a:ext cx="149225" cy="138113"/>
              </a:xfrm>
              <a:custGeom>
                <a:avLst/>
                <a:gdLst>
                  <a:gd name="T0" fmla="*/ 0 w 94"/>
                  <a:gd name="T1" fmla="*/ 2147483647 h 87"/>
                  <a:gd name="T2" fmla="*/ 2147483647 w 94"/>
                  <a:gd name="T3" fmla="*/ 2147483647 h 87"/>
                  <a:gd name="T4" fmla="*/ 2147483647 w 94"/>
                  <a:gd name="T5" fmla="*/ 2147483647 h 87"/>
                  <a:gd name="T6" fmla="*/ 2147483647 w 94"/>
                  <a:gd name="T7" fmla="*/ 2147483647 h 87"/>
                  <a:gd name="T8" fmla="*/ 2147483647 w 94"/>
                  <a:gd name="T9" fmla="*/ 2147483647 h 87"/>
                  <a:gd name="T10" fmla="*/ 2147483647 w 94"/>
                  <a:gd name="T11" fmla="*/ 2147483647 h 87"/>
                  <a:gd name="T12" fmla="*/ 2147483647 w 94"/>
                  <a:gd name="T13" fmla="*/ 2147483647 h 87"/>
                  <a:gd name="T14" fmla="*/ 2147483647 w 94"/>
                  <a:gd name="T15" fmla="*/ 2147483647 h 87"/>
                  <a:gd name="T16" fmla="*/ 2147483647 w 94"/>
                  <a:gd name="T17" fmla="*/ 2147483647 h 87"/>
                  <a:gd name="T18" fmla="*/ 2147483647 w 94"/>
                  <a:gd name="T19" fmla="*/ 2147483647 h 87"/>
                  <a:gd name="T20" fmla="*/ 2147483647 w 94"/>
                  <a:gd name="T21" fmla="*/ 2147483647 h 87"/>
                  <a:gd name="T22" fmla="*/ 2147483647 w 94"/>
                  <a:gd name="T23" fmla="*/ 2147483647 h 87"/>
                  <a:gd name="T24" fmla="*/ 2147483647 w 94"/>
                  <a:gd name="T25" fmla="*/ 2147483647 h 87"/>
                  <a:gd name="T26" fmla="*/ 2147483647 w 94"/>
                  <a:gd name="T27" fmla="*/ 2147483647 h 87"/>
                  <a:gd name="T28" fmla="*/ 2147483647 w 94"/>
                  <a:gd name="T29" fmla="*/ 2147483647 h 87"/>
                  <a:gd name="T30" fmla="*/ 2147483647 w 94"/>
                  <a:gd name="T31" fmla="*/ 0 h 8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4"/>
                  <a:gd name="T49" fmla="*/ 0 h 87"/>
                  <a:gd name="T50" fmla="*/ 94 w 94"/>
                  <a:gd name="T51" fmla="*/ 87 h 8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4" h="87">
                    <a:moveTo>
                      <a:pt x="0" y="37"/>
                    </a:moveTo>
                    <a:lnTo>
                      <a:pt x="1" y="50"/>
                    </a:lnTo>
                    <a:lnTo>
                      <a:pt x="7" y="63"/>
                    </a:lnTo>
                    <a:lnTo>
                      <a:pt x="16" y="74"/>
                    </a:lnTo>
                    <a:lnTo>
                      <a:pt x="27" y="83"/>
                    </a:lnTo>
                    <a:lnTo>
                      <a:pt x="41" y="87"/>
                    </a:lnTo>
                    <a:lnTo>
                      <a:pt x="57" y="86"/>
                    </a:lnTo>
                    <a:lnTo>
                      <a:pt x="71" y="81"/>
                    </a:lnTo>
                    <a:lnTo>
                      <a:pt x="83" y="72"/>
                    </a:lnTo>
                    <a:lnTo>
                      <a:pt x="90" y="59"/>
                    </a:lnTo>
                    <a:lnTo>
                      <a:pt x="94" y="45"/>
                    </a:lnTo>
                    <a:lnTo>
                      <a:pt x="94" y="31"/>
                    </a:lnTo>
                    <a:lnTo>
                      <a:pt x="89" y="16"/>
                    </a:lnTo>
                    <a:lnTo>
                      <a:pt x="86" y="11"/>
                    </a:lnTo>
                    <a:lnTo>
                      <a:pt x="79" y="4"/>
                    </a:lnTo>
                    <a:lnTo>
                      <a:pt x="74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073" name="Freeform 83"/>
              <p:cNvSpPr>
                <a:spLocks/>
              </p:cNvSpPr>
              <p:nvPr/>
            </p:nvSpPr>
            <p:spPr bwMode="auto">
              <a:xfrm rot="1607666">
                <a:off x="2368242" y="5397364"/>
                <a:ext cx="149225" cy="139700"/>
              </a:xfrm>
              <a:custGeom>
                <a:avLst/>
                <a:gdLst>
                  <a:gd name="T0" fmla="*/ 0 w 94"/>
                  <a:gd name="T1" fmla="*/ 2147483647 h 88"/>
                  <a:gd name="T2" fmla="*/ 2147483647 w 94"/>
                  <a:gd name="T3" fmla="*/ 2147483647 h 88"/>
                  <a:gd name="T4" fmla="*/ 2147483647 w 94"/>
                  <a:gd name="T5" fmla="*/ 2147483647 h 88"/>
                  <a:gd name="T6" fmla="*/ 2147483647 w 94"/>
                  <a:gd name="T7" fmla="*/ 2147483647 h 88"/>
                  <a:gd name="T8" fmla="*/ 2147483647 w 94"/>
                  <a:gd name="T9" fmla="*/ 2147483647 h 88"/>
                  <a:gd name="T10" fmla="*/ 2147483647 w 94"/>
                  <a:gd name="T11" fmla="*/ 2147483647 h 88"/>
                  <a:gd name="T12" fmla="*/ 2147483647 w 94"/>
                  <a:gd name="T13" fmla="*/ 2147483647 h 88"/>
                  <a:gd name="T14" fmla="*/ 2147483647 w 94"/>
                  <a:gd name="T15" fmla="*/ 2147483647 h 88"/>
                  <a:gd name="T16" fmla="*/ 2147483647 w 94"/>
                  <a:gd name="T17" fmla="*/ 2147483647 h 88"/>
                  <a:gd name="T18" fmla="*/ 2147483647 w 94"/>
                  <a:gd name="T19" fmla="*/ 2147483647 h 88"/>
                  <a:gd name="T20" fmla="*/ 2147483647 w 94"/>
                  <a:gd name="T21" fmla="*/ 2147483647 h 88"/>
                  <a:gd name="T22" fmla="*/ 2147483647 w 94"/>
                  <a:gd name="T23" fmla="*/ 2147483647 h 88"/>
                  <a:gd name="T24" fmla="*/ 2147483647 w 94"/>
                  <a:gd name="T25" fmla="*/ 2147483647 h 88"/>
                  <a:gd name="T26" fmla="*/ 2147483647 w 94"/>
                  <a:gd name="T27" fmla="*/ 2147483647 h 88"/>
                  <a:gd name="T28" fmla="*/ 2147483647 w 94"/>
                  <a:gd name="T29" fmla="*/ 2147483647 h 88"/>
                  <a:gd name="T30" fmla="*/ 2147483647 w 94"/>
                  <a:gd name="T31" fmla="*/ 0 h 8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4"/>
                  <a:gd name="T49" fmla="*/ 0 h 88"/>
                  <a:gd name="T50" fmla="*/ 94 w 94"/>
                  <a:gd name="T51" fmla="*/ 88 h 8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4" h="88">
                    <a:moveTo>
                      <a:pt x="0" y="38"/>
                    </a:moveTo>
                    <a:lnTo>
                      <a:pt x="1" y="51"/>
                    </a:lnTo>
                    <a:lnTo>
                      <a:pt x="5" y="64"/>
                    </a:lnTo>
                    <a:lnTo>
                      <a:pt x="14" y="75"/>
                    </a:lnTo>
                    <a:lnTo>
                      <a:pt x="27" y="84"/>
                    </a:lnTo>
                    <a:lnTo>
                      <a:pt x="41" y="88"/>
                    </a:lnTo>
                    <a:lnTo>
                      <a:pt x="55" y="87"/>
                    </a:lnTo>
                    <a:lnTo>
                      <a:pt x="70" y="82"/>
                    </a:lnTo>
                    <a:lnTo>
                      <a:pt x="81" y="73"/>
                    </a:lnTo>
                    <a:lnTo>
                      <a:pt x="90" y="60"/>
                    </a:lnTo>
                    <a:lnTo>
                      <a:pt x="94" y="46"/>
                    </a:lnTo>
                    <a:lnTo>
                      <a:pt x="94" y="31"/>
                    </a:lnTo>
                    <a:lnTo>
                      <a:pt x="89" y="17"/>
                    </a:lnTo>
                    <a:lnTo>
                      <a:pt x="86" y="12"/>
                    </a:lnTo>
                    <a:lnTo>
                      <a:pt x="79" y="4"/>
                    </a:lnTo>
                    <a:lnTo>
                      <a:pt x="73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074" name="Freeform 84"/>
              <p:cNvSpPr>
                <a:spLocks/>
              </p:cNvSpPr>
              <p:nvPr/>
            </p:nvSpPr>
            <p:spPr bwMode="auto">
              <a:xfrm rot="1607666">
                <a:off x="2238935" y="5401632"/>
                <a:ext cx="150813" cy="136525"/>
              </a:xfrm>
              <a:custGeom>
                <a:avLst/>
                <a:gdLst>
                  <a:gd name="T0" fmla="*/ 0 w 95"/>
                  <a:gd name="T1" fmla="*/ 2147483647 h 86"/>
                  <a:gd name="T2" fmla="*/ 2147483647 w 95"/>
                  <a:gd name="T3" fmla="*/ 2147483647 h 86"/>
                  <a:gd name="T4" fmla="*/ 2147483647 w 95"/>
                  <a:gd name="T5" fmla="*/ 2147483647 h 86"/>
                  <a:gd name="T6" fmla="*/ 2147483647 w 95"/>
                  <a:gd name="T7" fmla="*/ 2147483647 h 86"/>
                  <a:gd name="T8" fmla="*/ 2147483647 w 95"/>
                  <a:gd name="T9" fmla="*/ 2147483647 h 86"/>
                  <a:gd name="T10" fmla="*/ 2147483647 w 95"/>
                  <a:gd name="T11" fmla="*/ 2147483647 h 86"/>
                  <a:gd name="T12" fmla="*/ 2147483647 w 95"/>
                  <a:gd name="T13" fmla="*/ 2147483647 h 86"/>
                  <a:gd name="T14" fmla="*/ 2147483647 w 95"/>
                  <a:gd name="T15" fmla="*/ 2147483647 h 86"/>
                  <a:gd name="T16" fmla="*/ 2147483647 w 95"/>
                  <a:gd name="T17" fmla="*/ 2147483647 h 86"/>
                  <a:gd name="T18" fmla="*/ 2147483647 w 95"/>
                  <a:gd name="T19" fmla="*/ 2147483647 h 86"/>
                  <a:gd name="T20" fmla="*/ 2147483647 w 95"/>
                  <a:gd name="T21" fmla="*/ 2147483647 h 86"/>
                  <a:gd name="T22" fmla="*/ 2147483647 w 95"/>
                  <a:gd name="T23" fmla="*/ 2147483647 h 86"/>
                  <a:gd name="T24" fmla="*/ 2147483647 w 95"/>
                  <a:gd name="T25" fmla="*/ 2147483647 h 86"/>
                  <a:gd name="T26" fmla="*/ 2147483647 w 95"/>
                  <a:gd name="T27" fmla="*/ 2147483647 h 86"/>
                  <a:gd name="T28" fmla="*/ 2147483647 w 95"/>
                  <a:gd name="T29" fmla="*/ 2147483647 h 86"/>
                  <a:gd name="T30" fmla="*/ 2147483647 w 95"/>
                  <a:gd name="T31" fmla="*/ 2147483647 h 86"/>
                  <a:gd name="T32" fmla="*/ 2147483647 w 95"/>
                  <a:gd name="T33" fmla="*/ 0 h 8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5"/>
                  <a:gd name="T52" fmla="*/ 0 h 86"/>
                  <a:gd name="T53" fmla="*/ 95 w 95"/>
                  <a:gd name="T54" fmla="*/ 86 h 8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5" h="86">
                    <a:moveTo>
                      <a:pt x="0" y="37"/>
                    </a:moveTo>
                    <a:lnTo>
                      <a:pt x="1" y="50"/>
                    </a:lnTo>
                    <a:lnTo>
                      <a:pt x="6" y="63"/>
                    </a:lnTo>
                    <a:lnTo>
                      <a:pt x="15" y="75"/>
                    </a:lnTo>
                    <a:lnTo>
                      <a:pt x="28" y="82"/>
                    </a:lnTo>
                    <a:lnTo>
                      <a:pt x="42" y="86"/>
                    </a:lnTo>
                    <a:lnTo>
                      <a:pt x="57" y="85"/>
                    </a:lnTo>
                    <a:lnTo>
                      <a:pt x="71" y="80"/>
                    </a:lnTo>
                    <a:lnTo>
                      <a:pt x="82" y="71"/>
                    </a:lnTo>
                    <a:lnTo>
                      <a:pt x="91" y="58"/>
                    </a:lnTo>
                    <a:lnTo>
                      <a:pt x="95" y="45"/>
                    </a:lnTo>
                    <a:lnTo>
                      <a:pt x="94" y="31"/>
                    </a:lnTo>
                    <a:lnTo>
                      <a:pt x="89" y="17"/>
                    </a:lnTo>
                    <a:lnTo>
                      <a:pt x="86" y="12"/>
                    </a:lnTo>
                    <a:lnTo>
                      <a:pt x="82" y="7"/>
                    </a:lnTo>
                    <a:lnTo>
                      <a:pt x="78" y="3"/>
                    </a:lnTo>
                    <a:lnTo>
                      <a:pt x="73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075" name="Freeform 85"/>
              <p:cNvSpPr>
                <a:spLocks/>
              </p:cNvSpPr>
              <p:nvPr/>
            </p:nvSpPr>
            <p:spPr bwMode="auto">
              <a:xfrm rot="1607666">
                <a:off x="2113348" y="5402023"/>
                <a:ext cx="149225" cy="139700"/>
              </a:xfrm>
              <a:custGeom>
                <a:avLst/>
                <a:gdLst>
                  <a:gd name="T0" fmla="*/ 0 w 94"/>
                  <a:gd name="T1" fmla="*/ 2147483647 h 88"/>
                  <a:gd name="T2" fmla="*/ 2147483647 w 94"/>
                  <a:gd name="T3" fmla="*/ 2147483647 h 88"/>
                  <a:gd name="T4" fmla="*/ 2147483647 w 94"/>
                  <a:gd name="T5" fmla="*/ 2147483647 h 88"/>
                  <a:gd name="T6" fmla="*/ 2147483647 w 94"/>
                  <a:gd name="T7" fmla="*/ 2147483647 h 88"/>
                  <a:gd name="T8" fmla="*/ 2147483647 w 94"/>
                  <a:gd name="T9" fmla="*/ 2147483647 h 88"/>
                  <a:gd name="T10" fmla="*/ 2147483647 w 94"/>
                  <a:gd name="T11" fmla="*/ 2147483647 h 88"/>
                  <a:gd name="T12" fmla="*/ 2147483647 w 94"/>
                  <a:gd name="T13" fmla="*/ 2147483647 h 88"/>
                  <a:gd name="T14" fmla="*/ 2147483647 w 94"/>
                  <a:gd name="T15" fmla="*/ 2147483647 h 88"/>
                  <a:gd name="T16" fmla="*/ 2147483647 w 94"/>
                  <a:gd name="T17" fmla="*/ 2147483647 h 88"/>
                  <a:gd name="T18" fmla="*/ 2147483647 w 94"/>
                  <a:gd name="T19" fmla="*/ 2147483647 h 88"/>
                  <a:gd name="T20" fmla="*/ 2147483647 w 94"/>
                  <a:gd name="T21" fmla="*/ 2147483647 h 88"/>
                  <a:gd name="T22" fmla="*/ 2147483647 w 94"/>
                  <a:gd name="T23" fmla="*/ 2147483647 h 88"/>
                  <a:gd name="T24" fmla="*/ 2147483647 w 94"/>
                  <a:gd name="T25" fmla="*/ 2147483647 h 88"/>
                  <a:gd name="T26" fmla="*/ 2147483647 w 94"/>
                  <a:gd name="T27" fmla="*/ 2147483647 h 88"/>
                  <a:gd name="T28" fmla="*/ 2147483647 w 94"/>
                  <a:gd name="T29" fmla="*/ 2147483647 h 88"/>
                  <a:gd name="T30" fmla="*/ 2147483647 w 94"/>
                  <a:gd name="T31" fmla="*/ 0 h 8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4"/>
                  <a:gd name="T49" fmla="*/ 0 h 88"/>
                  <a:gd name="T50" fmla="*/ 94 w 94"/>
                  <a:gd name="T51" fmla="*/ 88 h 8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4" h="88">
                    <a:moveTo>
                      <a:pt x="0" y="37"/>
                    </a:moveTo>
                    <a:lnTo>
                      <a:pt x="2" y="50"/>
                    </a:lnTo>
                    <a:lnTo>
                      <a:pt x="6" y="63"/>
                    </a:lnTo>
                    <a:lnTo>
                      <a:pt x="15" y="75"/>
                    </a:lnTo>
                    <a:lnTo>
                      <a:pt x="27" y="84"/>
                    </a:lnTo>
                    <a:lnTo>
                      <a:pt x="42" y="88"/>
                    </a:lnTo>
                    <a:lnTo>
                      <a:pt x="56" y="86"/>
                    </a:lnTo>
                    <a:lnTo>
                      <a:pt x="70" y="81"/>
                    </a:lnTo>
                    <a:lnTo>
                      <a:pt x="81" y="72"/>
                    </a:lnTo>
                    <a:lnTo>
                      <a:pt x="90" y="59"/>
                    </a:lnTo>
                    <a:lnTo>
                      <a:pt x="94" y="45"/>
                    </a:lnTo>
                    <a:lnTo>
                      <a:pt x="94" y="31"/>
                    </a:lnTo>
                    <a:lnTo>
                      <a:pt x="89" y="17"/>
                    </a:lnTo>
                    <a:lnTo>
                      <a:pt x="87" y="12"/>
                    </a:lnTo>
                    <a:lnTo>
                      <a:pt x="79" y="4"/>
                    </a:lnTo>
                    <a:lnTo>
                      <a:pt x="74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076" name="Freeform 86"/>
              <p:cNvSpPr>
                <a:spLocks/>
              </p:cNvSpPr>
              <p:nvPr/>
            </p:nvSpPr>
            <p:spPr bwMode="auto">
              <a:xfrm rot="1607666">
                <a:off x="1984127" y="5405933"/>
                <a:ext cx="149225" cy="136525"/>
              </a:xfrm>
              <a:custGeom>
                <a:avLst/>
                <a:gdLst>
                  <a:gd name="T0" fmla="*/ 0 w 94"/>
                  <a:gd name="T1" fmla="*/ 2147483647 h 86"/>
                  <a:gd name="T2" fmla="*/ 2147483647 w 94"/>
                  <a:gd name="T3" fmla="*/ 2147483647 h 86"/>
                  <a:gd name="T4" fmla="*/ 2147483647 w 94"/>
                  <a:gd name="T5" fmla="*/ 2147483647 h 86"/>
                  <a:gd name="T6" fmla="*/ 2147483647 w 94"/>
                  <a:gd name="T7" fmla="*/ 2147483647 h 86"/>
                  <a:gd name="T8" fmla="*/ 2147483647 w 94"/>
                  <a:gd name="T9" fmla="*/ 2147483647 h 86"/>
                  <a:gd name="T10" fmla="*/ 2147483647 w 94"/>
                  <a:gd name="T11" fmla="*/ 2147483647 h 86"/>
                  <a:gd name="T12" fmla="*/ 2147483647 w 94"/>
                  <a:gd name="T13" fmla="*/ 2147483647 h 86"/>
                  <a:gd name="T14" fmla="*/ 2147483647 w 94"/>
                  <a:gd name="T15" fmla="*/ 2147483647 h 86"/>
                  <a:gd name="T16" fmla="*/ 2147483647 w 94"/>
                  <a:gd name="T17" fmla="*/ 2147483647 h 86"/>
                  <a:gd name="T18" fmla="*/ 2147483647 w 94"/>
                  <a:gd name="T19" fmla="*/ 2147483647 h 86"/>
                  <a:gd name="T20" fmla="*/ 2147483647 w 94"/>
                  <a:gd name="T21" fmla="*/ 2147483647 h 86"/>
                  <a:gd name="T22" fmla="*/ 2147483647 w 94"/>
                  <a:gd name="T23" fmla="*/ 2147483647 h 86"/>
                  <a:gd name="T24" fmla="*/ 2147483647 w 94"/>
                  <a:gd name="T25" fmla="*/ 2147483647 h 86"/>
                  <a:gd name="T26" fmla="*/ 2147483647 w 94"/>
                  <a:gd name="T27" fmla="*/ 2147483647 h 86"/>
                  <a:gd name="T28" fmla="*/ 2147483647 w 94"/>
                  <a:gd name="T29" fmla="*/ 2147483647 h 86"/>
                  <a:gd name="T30" fmla="*/ 2147483647 w 94"/>
                  <a:gd name="T31" fmla="*/ 2147483647 h 86"/>
                  <a:gd name="T32" fmla="*/ 2147483647 w 94"/>
                  <a:gd name="T33" fmla="*/ 0 h 8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4"/>
                  <a:gd name="T52" fmla="*/ 0 h 86"/>
                  <a:gd name="T53" fmla="*/ 94 w 94"/>
                  <a:gd name="T54" fmla="*/ 86 h 8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4" h="86">
                    <a:moveTo>
                      <a:pt x="0" y="37"/>
                    </a:moveTo>
                    <a:lnTo>
                      <a:pt x="2" y="50"/>
                    </a:lnTo>
                    <a:lnTo>
                      <a:pt x="7" y="63"/>
                    </a:lnTo>
                    <a:lnTo>
                      <a:pt x="16" y="74"/>
                    </a:lnTo>
                    <a:lnTo>
                      <a:pt x="27" y="82"/>
                    </a:lnTo>
                    <a:lnTo>
                      <a:pt x="41" y="86"/>
                    </a:lnTo>
                    <a:lnTo>
                      <a:pt x="57" y="85"/>
                    </a:lnTo>
                    <a:lnTo>
                      <a:pt x="71" y="80"/>
                    </a:lnTo>
                    <a:lnTo>
                      <a:pt x="83" y="71"/>
                    </a:lnTo>
                    <a:lnTo>
                      <a:pt x="90" y="58"/>
                    </a:lnTo>
                    <a:lnTo>
                      <a:pt x="94" y="45"/>
                    </a:lnTo>
                    <a:lnTo>
                      <a:pt x="94" y="31"/>
                    </a:lnTo>
                    <a:lnTo>
                      <a:pt x="89" y="17"/>
                    </a:lnTo>
                    <a:lnTo>
                      <a:pt x="87" y="11"/>
                    </a:lnTo>
                    <a:lnTo>
                      <a:pt x="83" y="6"/>
                    </a:lnTo>
                    <a:lnTo>
                      <a:pt x="79" y="2"/>
                    </a:lnTo>
                    <a:lnTo>
                      <a:pt x="74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077" name="Freeform 87"/>
              <p:cNvSpPr>
                <a:spLocks/>
              </p:cNvSpPr>
              <p:nvPr/>
            </p:nvSpPr>
            <p:spPr bwMode="auto">
              <a:xfrm rot="1607666">
                <a:off x="1857052" y="5404005"/>
                <a:ext cx="149225" cy="136525"/>
              </a:xfrm>
              <a:custGeom>
                <a:avLst/>
                <a:gdLst>
                  <a:gd name="T0" fmla="*/ 0 w 94"/>
                  <a:gd name="T1" fmla="*/ 2147483647 h 86"/>
                  <a:gd name="T2" fmla="*/ 2147483647 w 94"/>
                  <a:gd name="T3" fmla="*/ 2147483647 h 86"/>
                  <a:gd name="T4" fmla="*/ 2147483647 w 94"/>
                  <a:gd name="T5" fmla="*/ 2147483647 h 86"/>
                  <a:gd name="T6" fmla="*/ 2147483647 w 94"/>
                  <a:gd name="T7" fmla="*/ 2147483647 h 86"/>
                  <a:gd name="T8" fmla="*/ 2147483647 w 94"/>
                  <a:gd name="T9" fmla="*/ 2147483647 h 86"/>
                  <a:gd name="T10" fmla="*/ 2147483647 w 94"/>
                  <a:gd name="T11" fmla="*/ 2147483647 h 86"/>
                  <a:gd name="T12" fmla="*/ 2147483647 w 94"/>
                  <a:gd name="T13" fmla="*/ 2147483647 h 86"/>
                  <a:gd name="T14" fmla="*/ 2147483647 w 94"/>
                  <a:gd name="T15" fmla="*/ 2147483647 h 86"/>
                  <a:gd name="T16" fmla="*/ 2147483647 w 94"/>
                  <a:gd name="T17" fmla="*/ 2147483647 h 86"/>
                  <a:gd name="T18" fmla="*/ 2147483647 w 94"/>
                  <a:gd name="T19" fmla="*/ 2147483647 h 86"/>
                  <a:gd name="T20" fmla="*/ 2147483647 w 94"/>
                  <a:gd name="T21" fmla="*/ 2147483647 h 86"/>
                  <a:gd name="T22" fmla="*/ 2147483647 w 94"/>
                  <a:gd name="T23" fmla="*/ 2147483647 h 86"/>
                  <a:gd name="T24" fmla="*/ 2147483647 w 94"/>
                  <a:gd name="T25" fmla="*/ 2147483647 h 86"/>
                  <a:gd name="T26" fmla="*/ 2147483647 w 94"/>
                  <a:gd name="T27" fmla="*/ 2147483647 h 86"/>
                  <a:gd name="T28" fmla="*/ 2147483647 w 94"/>
                  <a:gd name="T29" fmla="*/ 2147483647 h 86"/>
                  <a:gd name="T30" fmla="*/ 2147483647 w 94"/>
                  <a:gd name="T31" fmla="*/ 0 h 8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4"/>
                  <a:gd name="T49" fmla="*/ 0 h 86"/>
                  <a:gd name="T50" fmla="*/ 94 w 94"/>
                  <a:gd name="T51" fmla="*/ 86 h 8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4" h="86">
                    <a:moveTo>
                      <a:pt x="0" y="37"/>
                    </a:moveTo>
                    <a:lnTo>
                      <a:pt x="1" y="50"/>
                    </a:lnTo>
                    <a:lnTo>
                      <a:pt x="5" y="61"/>
                    </a:lnTo>
                    <a:lnTo>
                      <a:pt x="14" y="73"/>
                    </a:lnTo>
                    <a:lnTo>
                      <a:pt x="27" y="82"/>
                    </a:lnTo>
                    <a:lnTo>
                      <a:pt x="41" y="86"/>
                    </a:lnTo>
                    <a:lnTo>
                      <a:pt x="56" y="85"/>
                    </a:lnTo>
                    <a:lnTo>
                      <a:pt x="70" y="79"/>
                    </a:lnTo>
                    <a:lnTo>
                      <a:pt x="81" y="70"/>
                    </a:lnTo>
                    <a:lnTo>
                      <a:pt x="90" y="57"/>
                    </a:lnTo>
                    <a:lnTo>
                      <a:pt x="94" y="43"/>
                    </a:lnTo>
                    <a:lnTo>
                      <a:pt x="94" y="29"/>
                    </a:lnTo>
                    <a:lnTo>
                      <a:pt x="89" y="15"/>
                    </a:lnTo>
                    <a:lnTo>
                      <a:pt x="85" y="9"/>
                    </a:lnTo>
                    <a:lnTo>
                      <a:pt x="80" y="3"/>
                    </a:lnTo>
                    <a:lnTo>
                      <a:pt x="74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078" name="Freeform 89"/>
              <p:cNvSpPr>
                <a:spLocks/>
              </p:cNvSpPr>
              <p:nvPr/>
            </p:nvSpPr>
            <p:spPr bwMode="auto">
              <a:xfrm rot="1607666">
                <a:off x="2608981" y="5459108"/>
                <a:ext cx="152400" cy="77788"/>
              </a:xfrm>
              <a:custGeom>
                <a:avLst/>
                <a:gdLst>
                  <a:gd name="T0" fmla="*/ 0 w 96"/>
                  <a:gd name="T1" fmla="*/ 0 h 49"/>
                  <a:gd name="T2" fmla="*/ 2147483647 w 96"/>
                  <a:gd name="T3" fmla="*/ 2147483647 h 49"/>
                  <a:gd name="T4" fmla="*/ 2147483647 w 96"/>
                  <a:gd name="T5" fmla="*/ 2147483647 h 49"/>
                  <a:gd name="T6" fmla="*/ 2147483647 w 96"/>
                  <a:gd name="T7" fmla="*/ 2147483647 h 49"/>
                  <a:gd name="T8" fmla="*/ 2147483647 w 96"/>
                  <a:gd name="T9" fmla="*/ 2147483647 h 49"/>
                  <a:gd name="T10" fmla="*/ 2147483647 w 96"/>
                  <a:gd name="T11" fmla="*/ 2147483647 h 49"/>
                  <a:gd name="T12" fmla="*/ 2147483647 w 96"/>
                  <a:gd name="T13" fmla="*/ 2147483647 h 49"/>
                  <a:gd name="T14" fmla="*/ 2147483647 w 96"/>
                  <a:gd name="T15" fmla="*/ 2147483647 h 49"/>
                  <a:gd name="T16" fmla="*/ 2147483647 w 96"/>
                  <a:gd name="T17" fmla="*/ 2147483647 h 49"/>
                  <a:gd name="T18" fmla="*/ 2147483647 w 96"/>
                  <a:gd name="T19" fmla="*/ 2147483647 h 49"/>
                  <a:gd name="T20" fmla="*/ 2147483647 w 96"/>
                  <a:gd name="T21" fmla="*/ 0 h 4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6"/>
                  <a:gd name="T34" fmla="*/ 0 h 49"/>
                  <a:gd name="T35" fmla="*/ 96 w 96"/>
                  <a:gd name="T36" fmla="*/ 49 h 4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6" h="49">
                    <a:moveTo>
                      <a:pt x="0" y="0"/>
                    </a:moveTo>
                    <a:lnTo>
                      <a:pt x="2" y="13"/>
                    </a:lnTo>
                    <a:lnTo>
                      <a:pt x="7" y="25"/>
                    </a:lnTo>
                    <a:lnTo>
                      <a:pt x="16" y="36"/>
                    </a:lnTo>
                    <a:lnTo>
                      <a:pt x="27" y="45"/>
                    </a:lnTo>
                    <a:lnTo>
                      <a:pt x="41" y="49"/>
                    </a:lnTo>
                    <a:lnTo>
                      <a:pt x="57" y="48"/>
                    </a:lnTo>
                    <a:lnTo>
                      <a:pt x="71" y="43"/>
                    </a:lnTo>
                    <a:lnTo>
                      <a:pt x="84" y="31"/>
                    </a:lnTo>
                    <a:lnTo>
                      <a:pt x="93" y="17"/>
                    </a:lnTo>
                    <a:lnTo>
                      <a:pt x="96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78" name="Straight Connector 77"/>
            <p:cNvCxnSpPr/>
            <p:nvPr/>
          </p:nvCxnSpPr>
          <p:spPr>
            <a:xfrm rot="20353740" flipV="1">
              <a:off x="6415029" y="1865954"/>
              <a:ext cx="67916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3996" name="Freeform 24"/>
          <p:cNvSpPr>
            <a:spLocks/>
          </p:cNvSpPr>
          <p:nvPr/>
        </p:nvSpPr>
        <p:spPr bwMode="auto">
          <a:xfrm rot="13710368" flipV="1">
            <a:off x="5984876" y="3730625"/>
            <a:ext cx="63500" cy="79375"/>
          </a:xfrm>
          <a:custGeom>
            <a:avLst/>
            <a:gdLst>
              <a:gd name="T0" fmla="*/ 2147483647 w 56"/>
              <a:gd name="T1" fmla="*/ 2147483647 h 72"/>
              <a:gd name="T2" fmla="*/ 0 w 56"/>
              <a:gd name="T3" fmla="*/ 2147483647 h 72"/>
              <a:gd name="T4" fmla="*/ 2147483647 w 56"/>
              <a:gd name="T5" fmla="*/ 0 h 72"/>
              <a:gd name="T6" fmla="*/ 0 60000 65536"/>
              <a:gd name="T7" fmla="*/ 0 60000 65536"/>
              <a:gd name="T8" fmla="*/ 0 60000 65536"/>
              <a:gd name="T9" fmla="*/ 0 w 56"/>
              <a:gd name="T10" fmla="*/ 0 h 72"/>
              <a:gd name="T11" fmla="*/ 56 w 56"/>
              <a:gd name="T12" fmla="*/ 72 h 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72">
                <a:moveTo>
                  <a:pt x="18" y="72"/>
                </a:moveTo>
                <a:lnTo>
                  <a:pt x="0" y="17"/>
                </a:lnTo>
                <a:lnTo>
                  <a:pt x="56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3997" name="Freeform 29"/>
          <p:cNvSpPr>
            <a:spLocks/>
          </p:cNvSpPr>
          <p:nvPr/>
        </p:nvSpPr>
        <p:spPr bwMode="auto">
          <a:xfrm>
            <a:off x="5748338" y="3403600"/>
            <a:ext cx="74612" cy="76200"/>
          </a:xfrm>
          <a:custGeom>
            <a:avLst/>
            <a:gdLst>
              <a:gd name="T0" fmla="*/ 2147483647 w 72"/>
              <a:gd name="T1" fmla="*/ 2147483647 h 73"/>
              <a:gd name="T2" fmla="*/ 2147483647 w 72"/>
              <a:gd name="T3" fmla="*/ 2147483647 h 73"/>
              <a:gd name="T4" fmla="*/ 2147483647 w 72"/>
              <a:gd name="T5" fmla="*/ 2147483647 h 73"/>
              <a:gd name="T6" fmla="*/ 2147483647 w 72"/>
              <a:gd name="T7" fmla="*/ 2147483647 h 73"/>
              <a:gd name="T8" fmla="*/ 2147483647 w 72"/>
              <a:gd name="T9" fmla="*/ 2147483647 h 73"/>
              <a:gd name="T10" fmla="*/ 2147483647 w 72"/>
              <a:gd name="T11" fmla="*/ 2147483647 h 73"/>
              <a:gd name="T12" fmla="*/ 2147483647 w 72"/>
              <a:gd name="T13" fmla="*/ 2147483647 h 73"/>
              <a:gd name="T14" fmla="*/ 2147483647 w 72"/>
              <a:gd name="T15" fmla="*/ 2147483647 h 73"/>
              <a:gd name="T16" fmla="*/ 0 w 72"/>
              <a:gd name="T17" fmla="*/ 2147483647 h 73"/>
              <a:gd name="T18" fmla="*/ 0 w 72"/>
              <a:gd name="T19" fmla="*/ 2147483647 h 73"/>
              <a:gd name="T20" fmla="*/ 2147483647 w 72"/>
              <a:gd name="T21" fmla="*/ 2147483647 h 73"/>
              <a:gd name="T22" fmla="*/ 2147483647 w 72"/>
              <a:gd name="T23" fmla="*/ 2147483647 h 73"/>
              <a:gd name="T24" fmla="*/ 2147483647 w 72"/>
              <a:gd name="T25" fmla="*/ 2147483647 h 73"/>
              <a:gd name="T26" fmla="*/ 2147483647 w 72"/>
              <a:gd name="T27" fmla="*/ 0 h 73"/>
              <a:gd name="T28" fmla="*/ 2147483647 w 72"/>
              <a:gd name="T29" fmla="*/ 2147483647 h 73"/>
              <a:gd name="T30" fmla="*/ 2147483647 w 72"/>
              <a:gd name="T31" fmla="*/ 2147483647 h 73"/>
              <a:gd name="T32" fmla="*/ 2147483647 w 72"/>
              <a:gd name="T33" fmla="*/ 2147483647 h 7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2"/>
              <a:gd name="T52" fmla="*/ 0 h 73"/>
              <a:gd name="T53" fmla="*/ 72 w 72"/>
              <a:gd name="T54" fmla="*/ 73 h 7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2" h="73">
                <a:moveTo>
                  <a:pt x="71" y="29"/>
                </a:moveTo>
                <a:lnTo>
                  <a:pt x="72" y="43"/>
                </a:lnTo>
                <a:lnTo>
                  <a:pt x="67" y="56"/>
                </a:lnTo>
                <a:lnTo>
                  <a:pt x="57" y="66"/>
                </a:lnTo>
                <a:lnTo>
                  <a:pt x="44" y="73"/>
                </a:lnTo>
                <a:lnTo>
                  <a:pt x="30" y="73"/>
                </a:lnTo>
                <a:lnTo>
                  <a:pt x="17" y="67"/>
                </a:lnTo>
                <a:lnTo>
                  <a:pt x="6" y="58"/>
                </a:lnTo>
                <a:lnTo>
                  <a:pt x="0" y="46"/>
                </a:lnTo>
                <a:lnTo>
                  <a:pt x="0" y="31"/>
                </a:lnTo>
                <a:lnTo>
                  <a:pt x="5" y="18"/>
                </a:lnTo>
                <a:lnTo>
                  <a:pt x="14" y="8"/>
                </a:lnTo>
                <a:lnTo>
                  <a:pt x="27" y="2"/>
                </a:lnTo>
                <a:lnTo>
                  <a:pt x="41" y="0"/>
                </a:lnTo>
                <a:lnTo>
                  <a:pt x="54" y="6"/>
                </a:lnTo>
                <a:lnTo>
                  <a:pt x="64" y="16"/>
                </a:lnTo>
                <a:lnTo>
                  <a:pt x="71" y="29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73998" name="Group 426"/>
          <p:cNvGrpSpPr>
            <a:grpSpLocks/>
          </p:cNvGrpSpPr>
          <p:nvPr/>
        </p:nvGrpSpPr>
        <p:grpSpPr bwMode="auto">
          <a:xfrm>
            <a:off x="2338388" y="3541713"/>
            <a:ext cx="501650" cy="60325"/>
            <a:chOff x="2982986" y="1572917"/>
            <a:chExt cx="1016346" cy="120201"/>
          </a:xfrm>
        </p:grpSpPr>
        <p:sp>
          <p:nvSpPr>
            <p:cNvPr id="274060" name="Freeform 28"/>
            <p:cNvSpPr>
              <a:spLocks/>
            </p:cNvSpPr>
            <p:nvPr/>
          </p:nvSpPr>
          <p:spPr bwMode="auto">
            <a:xfrm rot="1525323">
              <a:off x="2982986" y="1573897"/>
              <a:ext cx="96838" cy="82550"/>
            </a:xfrm>
            <a:custGeom>
              <a:avLst/>
              <a:gdLst>
                <a:gd name="T0" fmla="*/ 2147483647 w 61"/>
                <a:gd name="T1" fmla="*/ 2147483647 h 52"/>
                <a:gd name="T2" fmla="*/ 2147483647 w 61"/>
                <a:gd name="T3" fmla="*/ 2147483647 h 52"/>
                <a:gd name="T4" fmla="*/ 2147483647 w 61"/>
                <a:gd name="T5" fmla="*/ 2147483647 h 52"/>
                <a:gd name="T6" fmla="*/ 2147483647 w 61"/>
                <a:gd name="T7" fmla="*/ 0 h 52"/>
                <a:gd name="T8" fmla="*/ 2147483647 w 61"/>
                <a:gd name="T9" fmla="*/ 2147483647 h 52"/>
                <a:gd name="T10" fmla="*/ 2147483647 w 61"/>
                <a:gd name="T11" fmla="*/ 2147483647 h 52"/>
                <a:gd name="T12" fmla="*/ 2147483647 w 61"/>
                <a:gd name="T13" fmla="*/ 2147483647 h 52"/>
                <a:gd name="T14" fmla="*/ 0 w 61"/>
                <a:gd name="T15" fmla="*/ 2147483647 h 52"/>
                <a:gd name="T16" fmla="*/ 2147483647 w 61"/>
                <a:gd name="T17" fmla="*/ 2147483647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1"/>
                <a:gd name="T28" fmla="*/ 0 h 52"/>
                <a:gd name="T29" fmla="*/ 61 w 61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1" h="52">
                  <a:moveTo>
                    <a:pt x="61" y="23"/>
                  </a:moveTo>
                  <a:lnTo>
                    <a:pt x="51" y="12"/>
                  </a:lnTo>
                  <a:lnTo>
                    <a:pt x="40" y="4"/>
                  </a:lnTo>
                  <a:lnTo>
                    <a:pt x="29" y="0"/>
                  </a:lnTo>
                  <a:lnTo>
                    <a:pt x="17" y="1"/>
                  </a:lnTo>
                  <a:lnTo>
                    <a:pt x="8" y="9"/>
                  </a:lnTo>
                  <a:lnTo>
                    <a:pt x="2" y="21"/>
                  </a:lnTo>
                  <a:lnTo>
                    <a:pt x="0" y="35"/>
                  </a:lnTo>
                  <a:lnTo>
                    <a:pt x="3" y="5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4061" name="Freeform 30"/>
            <p:cNvSpPr>
              <a:spLocks/>
            </p:cNvSpPr>
            <p:nvPr/>
          </p:nvSpPr>
          <p:spPr bwMode="auto">
            <a:xfrm rot="1525323">
              <a:off x="3073707" y="1606678"/>
              <a:ext cx="98425" cy="79375"/>
            </a:xfrm>
            <a:custGeom>
              <a:avLst/>
              <a:gdLst>
                <a:gd name="T0" fmla="*/ 2147483647 w 62"/>
                <a:gd name="T1" fmla="*/ 0 h 50"/>
                <a:gd name="T2" fmla="*/ 2147483647 w 62"/>
                <a:gd name="T3" fmla="*/ 2147483647 h 50"/>
                <a:gd name="T4" fmla="*/ 2147483647 w 62"/>
                <a:gd name="T5" fmla="*/ 2147483647 h 50"/>
                <a:gd name="T6" fmla="*/ 2147483647 w 62"/>
                <a:gd name="T7" fmla="*/ 2147483647 h 50"/>
                <a:gd name="T8" fmla="*/ 2147483647 w 62"/>
                <a:gd name="T9" fmla="*/ 2147483647 h 50"/>
                <a:gd name="T10" fmla="*/ 2147483647 w 62"/>
                <a:gd name="T11" fmla="*/ 2147483647 h 50"/>
                <a:gd name="T12" fmla="*/ 2147483647 w 62"/>
                <a:gd name="T13" fmla="*/ 2147483647 h 50"/>
                <a:gd name="T14" fmla="*/ 2147483647 w 62"/>
                <a:gd name="T15" fmla="*/ 2147483647 h 50"/>
                <a:gd name="T16" fmla="*/ 0 w 62"/>
                <a:gd name="T17" fmla="*/ 2147483647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2"/>
                <a:gd name="T28" fmla="*/ 0 h 50"/>
                <a:gd name="T29" fmla="*/ 62 w 62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2" h="50">
                  <a:moveTo>
                    <a:pt x="60" y="0"/>
                  </a:moveTo>
                  <a:lnTo>
                    <a:pt x="62" y="15"/>
                  </a:lnTo>
                  <a:lnTo>
                    <a:pt x="59" y="29"/>
                  </a:lnTo>
                  <a:lnTo>
                    <a:pt x="54" y="39"/>
                  </a:lnTo>
                  <a:lnTo>
                    <a:pt x="46" y="47"/>
                  </a:lnTo>
                  <a:lnTo>
                    <a:pt x="34" y="50"/>
                  </a:lnTo>
                  <a:lnTo>
                    <a:pt x="23" y="46"/>
                  </a:lnTo>
                  <a:lnTo>
                    <a:pt x="10" y="38"/>
                  </a:lnTo>
                  <a:lnTo>
                    <a:pt x="0" y="25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4062" name="Freeform 31"/>
            <p:cNvSpPr>
              <a:spLocks/>
            </p:cNvSpPr>
            <p:nvPr/>
          </p:nvSpPr>
          <p:spPr bwMode="auto">
            <a:xfrm rot="1525323">
              <a:off x="3192868" y="1573004"/>
              <a:ext cx="95250" cy="80963"/>
            </a:xfrm>
            <a:custGeom>
              <a:avLst/>
              <a:gdLst>
                <a:gd name="T0" fmla="*/ 2147483647 w 60"/>
                <a:gd name="T1" fmla="*/ 2147483647 h 51"/>
                <a:gd name="T2" fmla="*/ 2147483647 w 60"/>
                <a:gd name="T3" fmla="*/ 2147483647 h 51"/>
                <a:gd name="T4" fmla="*/ 2147483647 w 60"/>
                <a:gd name="T5" fmla="*/ 2147483647 h 51"/>
                <a:gd name="T6" fmla="*/ 2147483647 w 60"/>
                <a:gd name="T7" fmla="*/ 0 h 51"/>
                <a:gd name="T8" fmla="*/ 2147483647 w 60"/>
                <a:gd name="T9" fmla="*/ 2147483647 h 51"/>
                <a:gd name="T10" fmla="*/ 2147483647 w 60"/>
                <a:gd name="T11" fmla="*/ 2147483647 h 51"/>
                <a:gd name="T12" fmla="*/ 2147483647 w 60"/>
                <a:gd name="T13" fmla="*/ 2147483647 h 51"/>
                <a:gd name="T14" fmla="*/ 0 w 60"/>
                <a:gd name="T15" fmla="*/ 2147483647 h 51"/>
                <a:gd name="T16" fmla="*/ 2147483647 w 60"/>
                <a:gd name="T17" fmla="*/ 2147483647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51"/>
                <a:gd name="T29" fmla="*/ 60 w 60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51">
                  <a:moveTo>
                    <a:pt x="60" y="22"/>
                  </a:moveTo>
                  <a:lnTo>
                    <a:pt x="50" y="11"/>
                  </a:lnTo>
                  <a:lnTo>
                    <a:pt x="40" y="3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1" y="20"/>
                  </a:lnTo>
                  <a:lnTo>
                    <a:pt x="0" y="35"/>
                  </a:lnTo>
                  <a:lnTo>
                    <a:pt x="1" y="51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4063" name="Freeform 32"/>
            <p:cNvSpPr>
              <a:spLocks/>
            </p:cNvSpPr>
            <p:nvPr/>
          </p:nvSpPr>
          <p:spPr bwMode="auto">
            <a:xfrm rot="1525323">
              <a:off x="3281738" y="1605367"/>
              <a:ext cx="98425" cy="79375"/>
            </a:xfrm>
            <a:custGeom>
              <a:avLst/>
              <a:gdLst>
                <a:gd name="T0" fmla="*/ 2147483647 w 62"/>
                <a:gd name="T1" fmla="*/ 0 h 50"/>
                <a:gd name="T2" fmla="*/ 2147483647 w 62"/>
                <a:gd name="T3" fmla="*/ 2147483647 h 50"/>
                <a:gd name="T4" fmla="*/ 2147483647 w 62"/>
                <a:gd name="T5" fmla="*/ 2147483647 h 50"/>
                <a:gd name="T6" fmla="*/ 2147483647 w 62"/>
                <a:gd name="T7" fmla="*/ 2147483647 h 50"/>
                <a:gd name="T8" fmla="*/ 2147483647 w 62"/>
                <a:gd name="T9" fmla="*/ 2147483647 h 50"/>
                <a:gd name="T10" fmla="*/ 2147483647 w 62"/>
                <a:gd name="T11" fmla="*/ 2147483647 h 50"/>
                <a:gd name="T12" fmla="*/ 2147483647 w 62"/>
                <a:gd name="T13" fmla="*/ 2147483647 h 50"/>
                <a:gd name="T14" fmla="*/ 2147483647 w 62"/>
                <a:gd name="T15" fmla="*/ 2147483647 h 50"/>
                <a:gd name="T16" fmla="*/ 0 w 62"/>
                <a:gd name="T17" fmla="*/ 2147483647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2"/>
                <a:gd name="T28" fmla="*/ 0 h 50"/>
                <a:gd name="T29" fmla="*/ 62 w 62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2" h="50">
                  <a:moveTo>
                    <a:pt x="61" y="0"/>
                  </a:moveTo>
                  <a:lnTo>
                    <a:pt x="62" y="15"/>
                  </a:lnTo>
                  <a:lnTo>
                    <a:pt x="59" y="30"/>
                  </a:lnTo>
                  <a:lnTo>
                    <a:pt x="54" y="40"/>
                  </a:lnTo>
                  <a:lnTo>
                    <a:pt x="47" y="48"/>
                  </a:lnTo>
                  <a:lnTo>
                    <a:pt x="35" y="50"/>
                  </a:lnTo>
                  <a:lnTo>
                    <a:pt x="23" y="46"/>
                  </a:lnTo>
                  <a:lnTo>
                    <a:pt x="10" y="39"/>
                  </a:lnTo>
                  <a:lnTo>
                    <a:pt x="0" y="26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4064" name="Freeform 33"/>
            <p:cNvSpPr>
              <a:spLocks/>
            </p:cNvSpPr>
            <p:nvPr/>
          </p:nvSpPr>
          <p:spPr bwMode="auto">
            <a:xfrm rot="1525323">
              <a:off x="3699310" y="1601501"/>
              <a:ext cx="96838" cy="82550"/>
            </a:xfrm>
            <a:custGeom>
              <a:avLst/>
              <a:gdLst>
                <a:gd name="T0" fmla="*/ 0 w 61"/>
                <a:gd name="T1" fmla="*/ 2147483647 h 52"/>
                <a:gd name="T2" fmla="*/ 2147483647 w 61"/>
                <a:gd name="T3" fmla="*/ 2147483647 h 52"/>
                <a:gd name="T4" fmla="*/ 2147483647 w 61"/>
                <a:gd name="T5" fmla="*/ 2147483647 h 52"/>
                <a:gd name="T6" fmla="*/ 2147483647 w 61"/>
                <a:gd name="T7" fmla="*/ 2147483647 h 52"/>
                <a:gd name="T8" fmla="*/ 2147483647 w 61"/>
                <a:gd name="T9" fmla="*/ 2147483647 h 52"/>
                <a:gd name="T10" fmla="*/ 2147483647 w 61"/>
                <a:gd name="T11" fmla="*/ 2147483647 h 52"/>
                <a:gd name="T12" fmla="*/ 2147483647 w 61"/>
                <a:gd name="T13" fmla="*/ 2147483647 h 52"/>
                <a:gd name="T14" fmla="*/ 2147483647 w 61"/>
                <a:gd name="T15" fmla="*/ 2147483647 h 52"/>
                <a:gd name="T16" fmla="*/ 2147483647 w 61"/>
                <a:gd name="T17" fmla="*/ 0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1"/>
                <a:gd name="T28" fmla="*/ 0 h 52"/>
                <a:gd name="T29" fmla="*/ 61 w 61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1" h="52">
                  <a:moveTo>
                    <a:pt x="0" y="29"/>
                  </a:moveTo>
                  <a:lnTo>
                    <a:pt x="10" y="40"/>
                  </a:lnTo>
                  <a:lnTo>
                    <a:pt x="21" y="49"/>
                  </a:lnTo>
                  <a:lnTo>
                    <a:pt x="32" y="52"/>
                  </a:lnTo>
                  <a:lnTo>
                    <a:pt x="44" y="50"/>
                  </a:lnTo>
                  <a:lnTo>
                    <a:pt x="53" y="43"/>
                  </a:lnTo>
                  <a:lnTo>
                    <a:pt x="59" y="31"/>
                  </a:lnTo>
                  <a:lnTo>
                    <a:pt x="61" y="17"/>
                  </a:lnTo>
                  <a:lnTo>
                    <a:pt x="59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4065" name="Freeform 34"/>
            <p:cNvSpPr>
              <a:spLocks/>
            </p:cNvSpPr>
            <p:nvPr/>
          </p:nvSpPr>
          <p:spPr bwMode="auto">
            <a:xfrm rot="1525323">
              <a:off x="3608359" y="1572917"/>
              <a:ext cx="100013" cy="79375"/>
            </a:xfrm>
            <a:custGeom>
              <a:avLst/>
              <a:gdLst>
                <a:gd name="T0" fmla="*/ 2147483647 w 63"/>
                <a:gd name="T1" fmla="*/ 2147483647 h 50"/>
                <a:gd name="T2" fmla="*/ 0 w 63"/>
                <a:gd name="T3" fmla="*/ 2147483647 h 50"/>
                <a:gd name="T4" fmla="*/ 2147483647 w 63"/>
                <a:gd name="T5" fmla="*/ 2147483647 h 50"/>
                <a:gd name="T6" fmla="*/ 2147483647 w 63"/>
                <a:gd name="T7" fmla="*/ 2147483647 h 50"/>
                <a:gd name="T8" fmla="*/ 2147483647 w 63"/>
                <a:gd name="T9" fmla="*/ 2147483647 h 50"/>
                <a:gd name="T10" fmla="*/ 2147483647 w 63"/>
                <a:gd name="T11" fmla="*/ 0 h 50"/>
                <a:gd name="T12" fmla="*/ 2147483647 w 63"/>
                <a:gd name="T13" fmla="*/ 2147483647 h 50"/>
                <a:gd name="T14" fmla="*/ 2147483647 w 63"/>
                <a:gd name="T15" fmla="*/ 2147483647 h 50"/>
                <a:gd name="T16" fmla="*/ 2147483647 w 63"/>
                <a:gd name="T17" fmla="*/ 2147483647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"/>
                <a:gd name="T28" fmla="*/ 0 h 50"/>
                <a:gd name="T29" fmla="*/ 63 w 63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" h="50">
                  <a:moveTo>
                    <a:pt x="2" y="50"/>
                  </a:moveTo>
                  <a:lnTo>
                    <a:pt x="0" y="35"/>
                  </a:lnTo>
                  <a:lnTo>
                    <a:pt x="2" y="21"/>
                  </a:lnTo>
                  <a:lnTo>
                    <a:pt x="7" y="10"/>
                  </a:lnTo>
                  <a:lnTo>
                    <a:pt x="16" y="3"/>
                  </a:lnTo>
                  <a:lnTo>
                    <a:pt x="28" y="0"/>
                  </a:lnTo>
                  <a:lnTo>
                    <a:pt x="39" y="4"/>
                  </a:lnTo>
                  <a:lnTo>
                    <a:pt x="52" y="12"/>
                  </a:lnTo>
                  <a:lnTo>
                    <a:pt x="63" y="2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4066" name="Freeform 35"/>
            <p:cNvSpPr>
              <a:spLocks/>
            </p:cNvSpPr>
            <p:nvPr/>
          </p:nvSpPr>
          <p:spPr bwMode="auto">
            <a:xfrm rot="1525323">
              <a:off x="3489993" y="1606925"/>
              <a:ext cx="95250" cy="79375"/>
            </a:xfrm>
            <a:custGeom>
              <a:avLst/>
              <a:gdLst>
                <a:gd name="T0" fmla="*/ 0 w 60"/>
                <a:gd name="T1" fmla="*/ 2147483647 h 50"/>
                <a:gd name="T2" fmla="*/ 2147483647 w 60"/>
                <a:gd name="T3" fmla="*/ 2147483647 h 50"/>
                <a:gd name="T4" fmla="*/ 2147483647 w 60"/>
                <a:gd name="T5" fmla="*/ 2147483647 h 50"/>
                <a:gd name="T6" fmla="*/ 2147483647 w 60"/>
                <a:gd name="T7" fmla="*/ 2147483647 h 50"/>
                <a:gd name="T8" fmla="*/ 2147483647 w 60"/>
                <a:gd name="T9" fmla="*/ 2147483647 h 50"/>
                <a:gd name="T10" fmla="*/ 2147483647 w 60"/>
                <a:gd name="T11" fmla="*/ 2147483647 h 50"/>
                <a:gd name="T12" fmla="*/ 2147483647 w 60"/>
                <a:gd name="T13" fmla="*/ 2147483647 h 50"/>
                <a:gd name="T14" fmla="*/ 2147483647 w 60"/>
                <a:gd name="T15" fmla="*/ 2147483647 h 50"/>
                <a:gd name="T16" fmla="*/ 2147483647 w 60"/>
                <a:gd name="T17" fmla="*/ 0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50"/>
                <a:gd name="T29" fmla="*/ 60 w 60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50">
                  <a:moveTo>
                    <a:pt x="0" y="27"/>
                  </a:moveTo>
                  <a:lnTo>
                    <a:pt x="10" y="38"/>
                  </a:lnTo>
                  <a:lnTo>
                    <a:pt x="22" y="46"/>
                  </a:lnTo>
                  <a:lnTo>
                    <a:pt x="32" y="50"/>
                  </a:lnTo>
                  <a:lnTo>
                    <a:pt x="43" y="47"/>
                  </a:lnTo>
                  <a:lnTo>
                    <a:pt x="52" y="39"/>
                  </a:lnTo>
                  <a:lnTo>
                    <a:pt x="59" y="29"/>
                  </a:lnTo>
                  <a:lnTo>
                    <a:pt x="60" y="15"/>
                  </a:lnTo>
                  <a:lnTo>
                    <a:pt x="59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4067" name="Freeform 36"/>
            <p:cNvSpPr>
              <a:spLocks/>
            </p:cNvSpPr>
            <p:nvPr/>
          </p:nvSpPr>
          <p:spPr bwMode="auto">
            <a:xfrm rot="1525323">
              <a:off x="3398554" y="1573468"/>
              <a:ext cx="100013" cy="80963"/>
            </a:xfrm>
            <a:custGeom>
              <a:avLst/>
              <a:gdLst>
                <a:gd name="T0" fmla="*/ 2147483647 w 63"/>
                <a:gd name="T1" fmla="*/ 2147483647 h 51"/>
                <a:gd name="T2" fmla="*/ 0 w 63"/>
                <a:gd name="T3" fmla="*/ 2147483647 h 51"/>
                <a:gd name="T4" fmla="*/ 2147483647 w 63"/>
                <a:gd name="T5" fmla="*/ 2147483647 h 51"/>
                <a:gd name="T6" fmla="*/ 2147483647 w 63"/>
                <a:gd name="T7" fmla="*/ 2147483647 h 51"/>
                <a:gd name="T8" fmla="*/ 2147483647 w 63"/>
                <a:gd name="T9" fmla="*/ 2147483647 h 51"/>
                <a:gd name="T10" fmla="*/ 2147483647 w 63"/>
                <a:gd name="T11" fmla="*/ 0 h 51"/>
                <a:gd name="T12" fmla="*/ 2147483647 w 63"/>
                <a:gd name="T13" fmla="*/ 2147483647 h 51"/>
                <a:gd name="T14" fmla="*/ 2147483647 w 63"/>
                <a:gd name="T15" fmla="*/ 2147483647 h 51"/>
                <a:gd name="T16" fmla="*/ 2147483647 w 63"/>
                <a:gd name="T17" fmla="*/ 2147483647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"/>
                <a:gd name="T28" fmla="*/ 0 h 51"/>
                <a:gd name="T29" fmla="*/ 63 w 63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" h="51">
                  <a:moveTo>
                    <a:pt x="3" y="51"/>
                  </a:moveTo>
                  <a:lnTo>
                    <a:pt x="0" y="36"/>
                  </a:lnTo>
                  <a:lnTo>
                    <a:pt x="3" y="20"/>
                  </a:lnTo>
                  <a:lnTo>
                    <a:pt x="8" y="10"/>
                  </a:lnTo>
                  <a:lnTo>
                    <a:pt x="17" y="2"/>
                  </a:lnTo>
                  <a:lnTo>
                    <a:pt x="28" y="0"/>
                  </a:lnTo>
                  <a:lnTo>
                    <a:pt x="40" y="4"/>
                  </a:lnTo>
                  <a:lnTo>
                    <a:pt x="53" y="13"/>
                  </a:lnTo>
                  <a:lnTo>
                    <a:pt x="63" y="25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4068" name="Freeform 37"/>
            <p:cNvSpPr>
              <a:spLocks/>
            </p:cNvSpPr>
            <p:nvPr/>
          </p:nvSpPr>
          <p:spPr bwMode="auto">
            <a:xfrm rot="1525323">
              <a:off x="3904082" y="1610568"/>
              <a:ext cx="95250" cy="82550"/>
            </a:xfrm>
            <a:custGeom>
              <a:avLst/>
              <a:gdLst>
                <a:gd name="T0" fmla="*/ 0 w 60"/>
                <a:gd name="T1" fmla="*/ 2147483647 h 52"/>
                <a:gd name="T2" fmla="*/ 2147483647 w 60"/>
                <a:gd name="T3" fmla="*/ 2147483647 h 52"/>
                <a:gd name="T4" fmla="*/ 2147483647 w 60"/>
                <a:gd name="T5" fmla="*/ 2147483647 h 52"/>
                <a:gd name="T6" fmla="*/ 2147483647 w 60"/>
                <a:gd name="T7" fmla="*/ 2147483647 h 52"/>
                <a:gd name="T8" fmla="*/ 2147483647 w 60"/>
                <a:gd name="T9" fmla="*/ 2147483647 h 52"/>
                <a:gd name="T10" fmla="*/ 2147483647 w 60"/>
                <a:gd name="T11" fmla="*/ 2147483647 h 52"/>
                <a:gd name="T12" fmla="*/ 2147483647 w 60"/>
                <a:gd name="T13" fmla="*/ 2147483647 h 52"/>
                <a:gd name="T14" fmla="*/ 2147483647 w 60"/>
                <a:gd name="T15" fmla="*/ 2147483647 h 52"/>
                <a:gd name="T16" fmla="*/ 2147483647 w 60"/>
                <a:gd name="T17" fmla="*/ 0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52"/>
                <a:gd name="T29" fmla="*/ 60 w 60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52">
                  <a:moveTo>
                    <a:pt x="0" y="28"/>
                  </a:moveTo>
                  <a:lnTo>
                    <a:pt x="10" y="40"/>
                  </a:lnTo>
                  <a:lnTo>
                    <a:pt x="20" y="48"/>
                  </a:lnTo>
                  <a:lnTo>
                    <a:pt x="32" y="52"/>
                  </a:lnTo>
                  <a:lnTo>
                    <a:pt x="43" y="50"/>
                  </a:lnTo>
                  <a:lnTo>
                    <a:pt x="52" y="43"/>
                  </a:lnTo>
                  <a:lnTo>
                    <a:pt x="59" y="31"/>
                  </a:lnTo>
                  <a:lnTo>
                    <a:pt x="60" y="17"/>
                  </a:lnTo>
                  <a:lnTo>
                    <a:pt x="59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4069" name="Freeform 38"/>
            <p:cNvSpPr>
              <a:spLocks/>
            </p:cNvSpPr>
            <p:nvPr/>
          </p:nvSpPr>
          <p:spPr bwMode="auto">
            <a:xfrm rot="1525323">
              <a:off x="3812642" y="1578699"/>
              <a:ext cx="100013" cy="80963"/>
            </a:xfrm>
            <a:custGeom>
              <a:avLst/>
              <a:gdLst>
                <a:gd name="T0" fmla="*/ 2147483647 w 63"/>
                <a:gd name="T1" fmla="*/ 2147483647 h 51"/>
                <a:gd name="T2" fmla="*/ 0 w 63"/>
                <a:gd name="T3" fmla="*/ 2147483647 h 51"/>
                <a:gd name="T4" fmla="*/ 2147483647 w 63"/>
                <a:gd name="T5" fmla="*/ 2147483647 h 51"/>
                <a:gd name="T6" fmla="*/ 2147483647 w 63"/>
                <a:gd name="T7" fmla="*/ 2147483647 h 51"/>
                <a:gd name="T8" fmla="*/ 2147483647 w 63"/>
                <a:gd name="T9" fmla="*/ 2147483647 h 51"/>
                <a:gd name="T10" fmla="*/ 2147483647 w 63"/>
                <a:gd name="T11" fmla="*/ 0 h 51"/>
                <a:gd name="T12" fmla="*/ 2147483647 w 63"/>
                <a:gd name="T13" fmla="*/ 2147483647 h 51"/>
                <a:gd name="T14" fmla="*/ 2147483647 w 63"/>
                <a:gd name="T15" fmla="*/ 2147483647 h 51"/>
                <a:gd name="T16" fmla="*/ 2147483647 w 63"/>
                <a:gd name="T17" fmla="*/ 2147483647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"/>
                <a:gd name="T28" fmla="*/ 0 h 51"/>
                <a:gd name="T29" fmla="*/ 63 w 63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" h="51">
                  <a:moveTo>
                    <a:pt x="3" y="51"/>
                  </a:moveTo>
                  <a:lnTo>
                    <a:pt x="0" y="35"/>
                  </a:lnTo>
                  <a:lnTo>
                    <a:pt x="3" y="21"/>
                  </a:lnTo>
                  <a:lnTo>
                    <a:pt x="8" y="9"/>
                  </a:lnTo>
                  <a:lnTo>
                    <a:pt x="17" y="3"/>
                  </a:lnTo>
                  <a:lnTo>
                    <a:pt x="28" y="0"/>
                  </a:lnTo>
                  <a:lnTo>
                    <a:pt x="40" y="4"/>
                  </a:lnTo>
                  <a:lnTo>
                    <a:pt x="53" y="12"/>
                  </a:lnTo>
                  <a:lnTo>
                    <a:pt x="63" y="25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27" name="Straight Connector 26"/>
          <p:cNvCxnSpPr/>
          <p:nvPr/>
        </p:nvCxnSpPr>
        <p:spPr>
          <a:xfrm rot="2700000">
            <a:off x="1930400" y="3392488"/>
            <a:ext cx="479425" cy="0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8100000">
            <a:off x="1924050" y="3740150"/>
            <a:ext cx="479425" cy="0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4001" name="Freeform 24"/>
          <p:cNvSpPr>
            <a:spLocks/>
          </p:cNvSpPr>
          <p:nvPr/>
        </p:nvSpPr>
        <p:spPr bwMode="auto">
          <a:xfrm rot="15164108" flipV="1">
            <a:off x="2128044" y="3347244"/>
            <a:ext cx="61913" cy="79375"/>
          </a:xfrm>
          <a:custGeom>
            <a:avLst/>
            <a:gdLst>
              <a:gd name="T0" fmla="*/ 2147483647 w 56"/>
              <a:gd name="T1" fmla="*/ 2147483647 h 72"/>
              <a:gd name="T2" fmla="*/ 0 w 56"/>
              <a:gd name="T3" fmla="*/ 2147483647 h 72"/>
              <a:gd name="T4" fmla="*/ 2147483647 w 56"/>
              <a:gd name="T5" fmla="*/ 0 h 72"/>
              <a:gd name="T6" fmla="*/ 0 60000 65536"/>
              <a:gd name="T7" fmla="*/ 0 60000 65536"/>
              <a:gd name="T8" fmla="*/ 0 60000 65536"/>
              <a:gd name="T9" fmla="*/ 0 w 56"/>
              <a:gd name="T10" fmla="*/ 0 h 72"/>
              <a:gd name="T11" fmla="*/ 56 w 56"/>
              <a:gd name="T12" fmla="*/ 72 h 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72">
                <a:moveTo>
                  <a:pt x="18" y="72"/>
                </a:moveTo>
                <a:lnTo>
                  <a:pt x="0" y="17"/>
                </a:lnTo>
                <a:lnTo>
                  <a:pt x="56" y="0"/>
                </a:ln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4002" name="Freeform 24"/>
          <p:cNvSpPr>
            <a:spLocks/>
          </p:cNvSpPr>
          <p:nvPr/>
        </p:nvSpPr>
        <p:spPr bwMode="auto">
          <a:xfrm rot="20564108" flipV="1">
            <a:off x="2149475" y="3675063"/>
            <a:ext cx="63500" cy="80962"/>
          </a:xfrm>
          <a:custGeom>
            <a:avLst/>
            <a:gdLst>
              <a:gd name="T0" fmla="*/ 2147483647 w 56"/>
              <a:gd name="T1" fmla="*/ 2147483647 h 72"/>
              <a:gd name="T2" fmla="*/ 0 w 56"/>
              <a:gd name="T3" fmla="*/ 2147483647 h 72"/>
              <a:gd name="T4" fmla="*/ 2147483647 w 56"/>
              <a:gd name="T5" fmla="*/ 0 h 72"/>
              <a:gd name="T6" fmla="*/ 0 60000 65536"/>
              <a:gd name="T7" fmla="*/ 0 60000 65536"/>
              <a:gd name="T8" fmla="*/ 0 60000 65536"/>
              <a:gd name="T9" fmla="*/ 0 w 56"/>
              <a:gd name="T10" fmla="*/ 0 h 72"/>
              <a:gd name="T11" fmla="*/ 56 w 56"/>
              <a:gd name="T12" fmla="*/ 72 h 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72">
                <a:moveTo>
                  <a:pt x="18" y="72"/>
                </a:moveTo>
                <a:lnTo>
                  <a:pt x="0" y="17"/>
                </a:lnTo>
                <a:lnTo>
                  <a:pt x="56" y="0"/>
                </a:ln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4003" name="Freeform 29"/>
          <p:cNvSpPr>
            <a:spLocks/>
          </p:cNvSpPr>
          <p:nvPr/>
        </p:nvSpPr>
        <p:spPr bwMode="auto">
          <a:xfrm>
            <a:off x="2278063" y="3513138"/>
            <a:ext cx="74612" cy="76200"/>
          </a:xfrm>
          <a:custGeom>
            <a:avLst/>
            <a:gdLst>
              <a:gd name="T0" fmla="*/ 2147483647 w 72"/>
              <a:gd name="T1" fmla="*/ 2147483647 h 73"/>
              <a:gd name="T2" fmla="*/ 2147483647 w 72"/>
              <a:gd name="T3" fmla="*/ 2147483647 h 73"/>
              <a:gd name="T4" fmla="*/ 2147483647 w 72"/>
              <a:gd name="T5" fmla="*/ 2147483647 h 73"/>
              <a:gd name="T6" fmla="*/ 2147483647 w 72"/>
              <a:gd name="T7" fmla="*/ 2147483647 h 73"/>
              <a:gd name="T8" fmla="*/ 2147483647 w 72"/>
              <a:gd name="T9" fmla="*/ 2147483647 h 73"/>
              <a:gd name="T10" fmla="*/ 2147483647 w 72"/>
              <a:gd name="T11" fmla="*/ 2147483647 h 73"/>
              <a:gd name="T12" fmla="*/ 2147483647 w 72"/>
              <a:gd name="T13" fmla="*/ 2147483647 h 73"/>
              <a:gd name="T14" fmla="*/ 2147483647 w 72"/>
              <a:gd name="T15" fmla="*/ 2147483647 h 73"/>
              <a:gd name="T16" fmla="*/ 0 w 72"/>
              <a:gd name="T17" fmla="*/ 2147483647 h 73"/>
              <a:gd name="T18" fmla="*/ 0 w 72"/>
              <a:gd name="T19" fmla="*/ 2147483647 h 73"/>
              <a:gd name="T20" fmla="*/ 2147483647 w 72"/>
              <a:gd name="T21" fmla="*/ 2147483647 h 73"/>
              <a:gd name="T22" fmla="*/ 2147483647 w 72"/>
              <a:gd name="T23" fmla="*/ 2147483647 h 73"/>
              <a:gd name="T24" fmla="*/ 2147483647 w 72"/>
              <a:gd name="T25" fmla="*/ 2147483647 h 73"/>
              <a:gd name="T26" fmla="*/ 2147483647 w 72"/>
              <a:gd name="T27" fmla="*/ 0 h 73"/>
              <a:gd name="T28" fmla="*/ 2147483647 w 72"/>
              <a:gd name="T29" fmla="*/ 2147483647 h 73"/>
              <a:gd name="T30" fmla="*/ 2147483647 w 72"/>
              <a:gd name="T31" fmla="*/ 2147483647 h 73"/>
              <a:gd name="T32" fmla="*/ 2147483647 w 72"/>
              <a:gd name="T33" fmla="*/ 2147483647 h 7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2"/>
              <a:gd name="T52" fmla="*/ 0 h 73"/>
              <a:gd name="T53" fmla="*/ 72 w 72"/>
              <a:gd name="T54" fmla="*/ 73 h 7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2" h="73">
                <a:moveTo>
                  <a:pt x="71" y="29"/>
                </a:moveTo>
                <a:lnTo>
                  <a:pt x="72" y="43"/>
                </a:lnTo>
                <a:lnTo>
                  <a:pt x="67" y="56"/>
                </a:lnTo>
                <a:lnTo>
                  <a:pt x="57" y="66"/>
                </a:lnTo>
                <a:lnTo>
                  <a:pt x="44" y="73"/>
                </a:lnTo>
                <a:lnTo>
                  <a:pt x="30" y="73"/>
                </a:lnTo>
                <a:lnTo>
                  <a:pt x="17" y="67"/>
                </a:lnTo>
                <a:lnTo>
                  <a:pt x="6" y="58"/>
                </a:lnTo>
                <a:lnTo>
                  <a:pt x="0" y="46"/>
                </a:lnTo>
                <a:lnTo>
                  <a:pt x="0" y="31"/>
                </a:lnTo>
                <a:lnTo>
                  <a:pt x="5" y="18"/>
                </a:lnTo>
                <a:lnTo>
                  <a:pt x="14" y="8"/>
                </a:lnTo>
                <a:lnTo>
                  <a:pt x="27" y="2"/>
                </a:lnTo>
                <a:lnTo>
                  <a:pt x="41" y="0"/>
                </a:lnTo>
                <a:lnTo>
                  <a:pt x="54" y="6"/>
                </a:lnTo>
                <a:lnTo>
                  <a:pt x="64" y="16"/>
                </a:lnTo>
                <a:lnTo>
                  <a:pt x="71" y="29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273960" name="Object 1576"/>
          <p:cNvGraphicFramePr>
            <a:graphicFrameLocks noChangeAspect="1"/>
          </p:cNvGraphicFramePr>
          <p:nvPr/>
        </p:nvGraphicFramePr>
        <p:xfrm>
          <a:off x="693738" y="4473575"/>
          <a:ext cx="993775" cy="382588"/>
        </p:xfrm>
        <a:graphic>
          <a:graphicData uri="http://schemas.openxmlformats.org/presentationml/2006/ole">
            <p:oleObj spid="_x0000_s273960" name="Equation" r:id="rId14" imgW="698197" imgH="266584" progId="">
              <p:embed/>
            </p:oleObj>
          </a:graphicData>
        </a:graphic>
      </p:graphicFrame>
      <p:graphicFrame>
        <p:nvGraphicFramePr>
          <p:cNvPr id="273961" name="Object 1577"/>
          <p:cNvGraphicFramePr>
            <a:graphicFrameLocks noChangeAspect="1"/>
          </p:cNvGraphicFramePr>
          <p:nvPr/>
        </p:nvGraphicFramePr>
        <p:xfrm>
          <a:off x="5513388" y="4437063"/>
          <a:ext cx="379412" cy="273050"/>
        </p:xfrm>
        <a:graphic>
          <a:graphicData uri="http://schemas.openxmlformats.org/presentationml/2006/ole">
            <p:oleObj spid="_x0000_s273961" name="Equation" r:id="rId15" imgW="266469" imgH="190335" progId="">
              <p:embed/>
            </p:oleObj>
          </a:graphicData>
        </a:graphic>
      </p:graphicFrame>
      <p:sp>
        <p:nvSpPr>
          <p:cNvPr id="274004" name="Rectangle 126"/>
          <p:cNvSpPr>
            <a:spLocks noChangeArrowheads="1"/>
          </p:cNvSpPr>
          <p:nvPr/>
        </p:nvSpPr>
        <p:spPr bwMode="auto">
          <a:xfrm>
            <a:off x="641350" y="4921250"/>
            <a:ext cx="20415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</a:rPr>
              <a:t>→</a:t>
            </a:r>
            <a:r>
              <a:rPr lang="en-GB"/>
              <a:t> </a:t>
            </a:r>
            <a:r>
              <a:rPr lang="en-GB">
                <a:latin typeface="Calibri" pitchFamily="34" charset="0"/>
              </a:rPr>
              <a:t>for each diagram</a:t>
            </a:r>
            <a:endParaRPr lang="en-GB"/>
          </a:p>
        </p:txBody>
      </p:sp>
      <p:cxnSp>
        <p:nvCxnSpPr>
          <p:cNvPr id="146" name="Straight Connector 145"/>
          <p:cNvCxnSpPr/>
          <p:nvPr/>
        </p:nvCxnSpPr>
        <p:spPr>
          <a:xfrm rot="16200000" flipV="1">
            <a:off x="7300119" y="4658519"/>
            <a:ext cx="7938" cy="635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>
            <a:off x="6405563" y="4665663"/>
            <a:ext cx="2209800" cy="1587"/>
          </a:xfrm>
          <a:prstGeom prst="straightConnector1">
            <a:avLst/>
          </a:prstGeom>
          <a:ln w="9525">
            <a:solidFill>
              <a:srgbClr val="0000FF"/>
            </a:solidFill>
            <a:prstDash val="dash"/>
            <a:headEnd w="sm" len="med"/>
            <a:tail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/>
          <p:nvPr/>
        </p:nvCxnSpPr>
        <p:spPr>
          <a:xfrm>
            <a:off x="7399338" y="4662488"/>
            <a:ext cx="612775" cy="1587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Down Arrow 149"/>
          <p:cNvSpPr/>
          <p:nvPr/>
        </p:nvSpPr>
        <p:spPr>
          <a:xfrm rot="16140000">
            <a:off x="6805612" y="4319588"/>
            <a:ext cx="125413" cy="300038"/>
          </a:xfrm>
          <a:prstGeom prst="downArrow">
            <a:avLst>
              <a:gd name="adj1" fmla="val 27641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3" name="Down Arrow 152"/>
          <p:cNvSpPr/>
          <p:nvPr/>
        </p:nvSpPr>
        <p:spPr>
          <a:xfrm rot="16140000">
            <a:off x="7680326" y="4314825"/>
            <a:ext cx="125412" cy="300037"/>
          </a:xfrm>
          <a:prstGeom prst="downArrow">
            <a:avLst>
              <a:gd name="adj1" fmla="val 27641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155" name="Straight Arrow Connector 154"/>
          <p:cNvCxnSpPr/>
          <p:nvPr/>
        </p:nvCxnSpPr>
        <p:spPr>
          <a:xfrm flipH="1">
            <a:off x="6594475" y="4662488"/>
            <a:ext cx="612775" cy="1587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3962" name="Object 1578"/>
          <p:cNvGraphicFramePr>
            <a:graphicFrameLocks noChangeAspect="1"/>
          </p:cNvGraphicFramePr>
          <p:nvPr/>
        </p:nvGraphicFramePr>
        <p:xfrm>
          <a:off x="8213725" y="4337050"/>
          <a:ext cx="379413" cy="273050"/>
        </p:xfrm>
        <a:graphic>
          <a:graphicData uri="http://schemas.openxmlformats.org/presentationml/2006/ole">
            <p:oleObj spid="_x0000_s273962" name="Equation" r:id="rId16" imgW="266469" imgH="190335" progId="">
              <p:embed/>
            </p:oleObj>
          </a:graphicData>
        </a:graphic>
      </p:graphicFrame>
      <p:sp>
        <p:nvSpPr>
          <p:cNvPr id="161" name="Down Arrow 160"/>
          <p:cNvSpPr/>
          <p:nvPr/>
        </p:nvSpPr>
        <p:spPr>
          <a:xfrm rot="5460000" flipH="1">
            <a:off x="6789737" y="4183063"/>
            <a:ext cx="125413" cy="300038"/>
          </a:xfrm>
          <a:prstGeom prst="downArrow">
            <a:avLst>
              <a:gd name="adj1" fmla="val 27641"/>
              <a:gd name="adj2" fmla="val 50000"/>
            </a:avLst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2" name="Down Arrow 161"/>
          <p:cNvSpPr/>
          <p:nvPr/>
        </p:nvSpPr>
        <p:spPr>
          <a:xfrm rot="5460000" flipH="1">
            <a:off x="7663657" y="4177506"/>
            <a:ext cx="125412" cy="301625"/>
          </a:xfrm>
          <a:prstGeom prst="downArrow">
            <a:avLst>
              <a:gd name="adj1" fmla="val 27641"/>
              <a:gd name="adj2" fmla="val 50000"/>
            </a:avLst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4013" name="Rectangle 123"/>
          <p:cNvSpPr>
            <a:spLocks noChangeArrowheads="1"/>
          </p:cNvSpPr>
          <p:nvPr/>
        </p:nvSpPr>
        <p:spPr bwMode="auto">
          <a:xfrm>
            <a:off x="2527300" y="3216275"/>
            <a:ext cx="3730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>
                <a:latin typeface="Calibri" pitchFamily="34" charset="0"/>
                <a:sym typeface="Symbol" pitchFamily="18" charset="2"/>
              </a:rPr>
              <a:t></a:t>
            </a:r>
            <a:r>
              <a:rPr lang="pt-PT" sz="1600" i="1">
                <a:latin typeface="Calibri" pitchFamily="34" charset="0"/>
              </a:rPr>
              <a:t>*</a:t>
            </a:r>
            <a:endParaRPr lang="en-GB" sz="1600"/>
          </a:p>
        </p:txBody>
      </p:sp>
      <p:sp>
        <p:nvSpPr>
          <p:cNvPr id="274014" name="Rectangle 125"/>
          <p:cNvSpPr>
            <a:spLocks noChangeArrowheads="1"/>
          </p:cNvSpPr>
          <p:nvPr/>
        </p:nvSpPr>
        <p:spPr bwMode="auto">
          <a:xfrm>
            <a:off x="4635500" y="3046413"/>
            <a:ext cx="3730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>
                <a:latin typeface="Calibri" pitchFamily="34" charset="0"/>
                <a:sym typeface="Symbol" pitchFamily="18" charset="2"/>
              </a:rPr>
              <a:t></a:t>
            </a:r>
            <a:r>
              <a:rPr lang="pt-PT" sz="1600" i="1">
                <a:latin typeface="Calibri" pitchFamily="34" charset="0"/>
              </a:rPr>
              <a:t>*</a:t>
            </a:r>
            <a:endParaRPr lang="en-GB" sz="1600"/>
          </a:p>
        </p:txBody>
      </p:sp>
      <p:sp>
        <p:nvSpPr>
          <p:cNvPr id="274015" name="Rectangle 127"/>
          <p:cNvSpPr>
            <a:spLocks noChangeArrowheads="1"/>
          </p:cNvSpPr>
          <p:nvPr/>
        </p:nvSpPr>
        <p:spPr bwMode="auto">
          <a:xfrm>
            <a:off x="5816600" y="3046413"/>
            <a:ext cx="3730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>
                <a:latin typeface="Calibri" pitchFamily="34" charset="0"/>
                <a:sym typeface="Symbol" pitchFamily="18" charset="2"/>
              </a:rPr>
              <a:t></a:t>
            </a:r>
            <a:r>
              <a:rPr lang="pt-PT" sz="1600" i="1">
                <a:latin typeface="Calibri" pitchFamily="34" charset="0"/>
              </a:rPr>
              <a:t>*</a:t>
            </a:r>
            <a:endParaRPr lang="en-GB" sz="1600"/>
          </a:p>
        </p:txBody>
      </p:sp>
      <p:sp>
        <p:nvSpPr>
          <p:cNvPr id="274016" name="Rectangle 128"/>
          <p:cNvSpPr>
            <a:spLocks noChangeArrowheads="1"/>
          </p:cNvSpPr>
          <p:nvPr/>
        </p:nvSpPr>
        <p:spPr bwMode="auto">
          <a:xfrm>
            <a:off x="1963738" y="2978150"/>
            <a:ext cx="2905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i="1">
                <a:latin typeface="Calibri" pitchFamily="34" charset="0"/>
              </a:rPr>
              <a:t>q</a:t>
            </a:r>
            <a:endParaRPr lang="en-GB" sz="1600"/>
          </a:p>
        </p:txBody>
      </p:sp>
      <p:sp>
        <p:nvSpPr>
          <p:cNvPr id="274017" name="Rectangle 129"/>
          <p:cNvSpPr>
            <a:spLocks noChangeArrowheads="1"/>
          </p:cNvSpPr>
          <p:nvPr/>
        </p:nvSpPr>
        <p:spPr bwMode="auto">
          <a:xfrm>
            <a:off x="4110038" y="3008313"/>
            <a:ext cx="2905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i="1">
                <a:latin typeface="Calibri" pitchFamily="34" charset="0"/>
              </a:rPr>
              <a:t>q</a:t>
            </a:r>
            <a:endParaRPr lang="en-GB" sz="1600"/>
          </a:p>
        </p:txBody>
      </p:sp>
      <p:sp>
        <p:nvSpPr>
          <p:cNvPr id="274018" name="Rectangle 130"/>
          <p:cNvSpPr>
            <a:spLocks noChangeArrowheads="1"/>
          </p:cNvSpPr>
          <p:nvPr/>
        </p:nvSpPr>
        <p:spPr bwMode="auto">
          <a:xfrm>
            <a:off x="5300663" y="2998788"/>
            <a:ext cx="2905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i="1">
                <a:latin typeface="Calibri" pitchFamily="34" charset="0"/>
              </a:rPr>
              <a:t>q</a:t>
            </a:r>
            <a:endParaRPr lang="en-GB" sz="1600"/>
          </a:p>
        </p:txBody>
      </p:sp>
      <p:sp>
        <p:nvSpPr>
          <p:cNvPr id="274019" name="Rectangle 131"/>
          <p:cNvSpPr>
            <a:spLocks noChangeArrowheads="1"/>
          </p:cNvSpPr>
          <p:nvPr/>
        </p:nvSpPr>
        <p:spPr bwMode="auto">
          <a:xfrm>
            <a:off x="4576763" y="3379788"/>
            <a:ext cx="3937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i="1">
                <a:latin typeface="Calibri" pitchFamily="34" charset="0"/>
              </a:rPr>
              <a:t>q*</a:t>
            </a:r>
            <a:endParaRPr lang="en-GB" sz="1600"/>
          </a:p>
        </p:txBody>
      </p:sp>
      <p:sp>
        <p:nvSpPr>
          <p:cNvPr id="274020" name="Rectangle 132"/>
          <p:cNvSpPr>
            <a:spLocks noChangeArrowheads="1"/>
          </p:cNvSpPr>
          <p:nvPr/>
        </p:nvSpPr>
        <p:spPr bwMode="auto">
          <a:xfrm>
            <a:off x="5767388" y="3379788"/>
            <a:ext cx="3937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i="1">
                <a:latin typeface="Calibri" pitchFamily="34" charset="0"/>
              </a:rPr>
              <a:t>q*</a:t>
            </a:r>
            <a:endParaRPr lang="en-GB" sz="1600"/>
          </a:p>
        </p:txBody>
      </p:sp>
      <p:sp>
        <p:nvSpPr>
          <p:cNvPr id="274021" name="Rectangle 133"/>
          <p:cNvSpPr>
            <a:spLocks noChangeArrowheads="1"/>
          </p:cNvSpPr>
          <p:nvPr/>
        </p:nvSpPr>
        <p:spPr bwMode="auto">
          <a:xfrm>
            <a:off x="2173288" y="3635375"/>
            <a:ext cx="2905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i="1">
                <a:latin typeface="Calibri" pitchFamily="34" charset="0"/>
              </a:rPr>
              <a:t>q</a:t>
            </a:r>
            <a:endParaRPr lang="en-GB" sz="1600"/>
          </a:p>
        </p:txBody>
      </p:sp>
      <p:sp>
        <p:nvSpPr>
          <p:cNvPr id="274022" name="Rectangle 134"/>
          <p:cNvSpPr>
            <a:spLocks noChangeArrowheads="1"/>
          </p:cNvSpPr>
          <p:nvPr/>
        </p:nvSpPr>
        <p:spPr bwMode="auto">
          <a:xfrm>
            <a:off x="2192338" y="3473450"/>
            <a:ext cx="2905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i="1">
                <a:latin typeface="Calibri" pitchFamily="34" charset="0"/>
              </a:rPr>
              <a:t>_</a:t>
            </a:r>
            <a:endParaRPr lang="en-GB" sz="1600"/>
          </a:p>
        </p:txBody>
      </p:sp>
      <p:sp>
        <p:nvSpPr>
          <p:cNvPr id="274023" name="Rectangle 135"/>
          <p:cNvSpPr>
            <a:spLocks noChangeArrowheads="1"/>
          </p:cNvSpPr>
          <p:nvPr/>
        </p:nvSpPr>
        <p:spPr bwMode="auto">
          <a:xfrm>
            <a:off x="4086225" y="3987800"/>
            <a:ext cx="2905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i="1">
                <a:latin typeface="Calibri" pitchFamily="34" charset="0"/>
              </a:rPr>
              <a:t>_</a:t>
            </a:r>
            <a:endParaRPr lang="en-GB" sz="1600"/>
          </a:p>
        </p:txBody>
      </p:sp>
      <p:sp>
        <p:nvSpPr>
          <p:cNvPr id="274024" name="Rectangle 136"/>
          <p:cNvSpPr>
            <a:spLocks noChangeArrowheads="1"/>
          </p:cNvSpPr>
          <p:nvPr/>
        </p:nvSpPr>
        <p:spPr bwMode="auto">
          <a:xfrm>
            <a:off x="2820988" y="4264025"/>
            <a:ext cx="2905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i="1">
                <a:solidFill>
                  <a:srgbClr val="0000FF"/>
                </a:solidFill>
                <a:latin typeface="Calibri" pitchFamily="34" charset="0"/>
              </a:rPr>
              <a:t>_</a:t>
            </a:r>
            <a:endParaRPr lang="en-GB" sz="1600">
              <a:solidFill>
                <a:srgbClr val="0000FF"/>
              </a:solidFill>
            </a:endParaRPr>
          </a:p>
        </p:txBody>
      </p:sp>
      <p:graphicFrame>
        <p:nvGraphicFramePr>
          <p:cNvPr id="273963" name="Object 1579"/>
          <p:cNvGraphicFramePr>
            <a:graphicFrameLocks noChangeAspect="1"/>
          </p:cNvGraphicFramePr>
          <p:nvPr/>
        </p:nvGraphicFramePr>
        <p:xfrm>
          <a:off x="1004888" y="3378200"/>
          <a:ext cx="904875" cy="327025"/>
        </p:xfrm>
        <a:graphic>
          <a:graphicData uri="http://schemas.openxmlformats.org/presentationml/2006/ole">
            <p:oleObj spid="_x0000_s273963" name="Equation" r:id="rId17" imgW="634725" imgH="228501" progId="">
              <p:embed/>
            </p:oleObj>
          </a:graphicData>
        </a:graphic>
      </p:graphicFrame>
      <p:graphicFrame>
        <p:nvGraphicFramePr>
          <p:cNvPr id="273964" name="Object 1580"/>
          <p:cNvGraphicFramePr>
            <a:graphicFrameLocks noChangeAspect="1"/>
          </p:cNvGraphicFramePr>
          <p:nvPr/>
        </p:nvGraphicFramePr>
        <p:xfrm>
          <a:off x="3235325" y="3381375"/>
          <a:ext cx="904875" cy="327025"/>
        </p:xfrm>
        <a:graphic>
          <a:graphicData uri="http://schemas.openxmlformats.org/presentationml/2006/ole">
            <p:oleObj spid="_x0000_s273964" name="Equation" r:id="rId18" imgW="634725" imgH="228501" progId="">
              <p:embed/>
            </p:oleObj>
          </a:graphicData>
        </a:graphic>
      </p:graphicFrame>
      <p:sp>
        <p:nvSpPr>
          <p:cNvPr id="274025" name="Rounded Rectangle 137"/>
          <p:cNvSpPr>
            <a:spLocks noChangeArrowheads="1"/>
          </p:cNvSpPr>
          <p:nvPr/>
        </p:nvSpPr>
        <p:spPr bwMode="auto">
          <a:xfrm>
            <a:off x="6556375" y="3027363"/>
            <a:ext cx="2160588" cy="971550"/>
          </a:xfrm>
          <a:prstGeom prst="roundRect">
            <a:avLst>
              <a:gd name="adj" fmla="val 16667"/>
            </a:avLst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274026" name="Group 138"/>
          <p:cNvGrpSpPr>
            <a:grpSpLocks/>
          </p:cNvGrpSpPr>
          <p:nvPr/>
        </p:nvGrpSpPr>
        <p:grpSpPr bwMode="auto">
          <a:xfrm>
            <a:off x="6683375" y="2952750"/>
            <a:ext cx="711200" cy="373063"/>
            <a:chOff x="3928263" y="3814259"/>
            <a:chExt cx="711733" cy="373063"/>
          </a:xfrm>
        </p:grpSpPr>
        <p:sp>
          <p:nvSpPr>
            <p:cNvPr id="274059" name="Rectangle 139"/>
            <p:cNvSpPr>
              <a:spLocks noChangeArrowheads="1"/>
            </p:cNvSpPr>
            <p:nvPr/>
          </p:nvSpPr>
          <p:spPr bwMode="auto">
            <a:xfrm>
              <a:off x="3928263" y="3816748"/>
              <a:ext cx="694944" cy="3693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endParaRPr lang="en-GB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graphicFrame>
          <p:nvGraphicFramePr>
            <p:cNvPr id="273965" name="Object 1581"/>
            <p:cNvGraphicFramePr>
              <a:graphicFrameLocks noChangeAspect="1"/>
            </p:cNvGraphicFramePr>
            <p:nvPr/>
          </p:nvGraphicFramePr>
          <p:xfrm>
            <a:off x="3955784" y="3814259"/>
            <a:ext cx="684212" cy="373063"/>
          </p:xfrm>
          <a:graphic>
            <a:graphicData uri="http://schemas.openxmlformats.org/presentationml/2006/ole">
              <p:oleObj spid="_x0000_s273965" name="Equation" r:id="rId19" imgW="419100" imgH="228600" progId="">
                <p:embed/>
              </p:oleObj>
            </a:graphicData>
          </a:graphic>
        </p:graphicFrame>
      </p:grpSp>
      <p:graphicFrame>
        <p:nvGraphicFramePr>
          <p:cNvPr id="273966" name="Object 1582"/>
          <p:cNvGraphicFramePr>
            <a:graphicFrameLocks noChangeAspect="1"/>
          </p:cNvGraphicFramePr>
          <p:nvPr/>
        </p:nvGraphicFramePr>
        <p:xfrm>
          <a:off x="6630988" y="3359150"/>
          <a:ext cx="941387" cy="327025"/>
        </p:xfrm>
        <a:graphic>
          <a:graphicData uri="http://schemas.openxmlformats.org/presentationml/2006/ole">
            <p:oleObj spid="_x0000_s273966" name="Equation" r:id="rId20" imgW="660400" imgH="228600" progId="">
              <p:embed/>
            </p:oleObj>
          </a:graphicData>
        </a:graphic>
      </p:graphicFrame>
      <p:grpSp>
        <p:nvGrpSpPr>
          <p:cNvPr id="274027" name="Group 200"/>
          <p:cNvGrpSpPr>
            <a:grpSpLocks/>
          </p:cNvGrpSpPr>
          <p:nvPr/>
        </p:nvGrpSpPr>
        <p:grpSpPr bwMode="auto">
          <a:xfrm rot="882503">
            <a:off x="7481888" y="3363913"/>
            <a:ext cx="479425" cy="63500"/>
            <a:chOff x="7668155" y="3364201"/>
            <a:chExt cx="480162" cy="62786"/>
          </a:xfrm>
        </p:grpSpPr>
        <p:cxnSp>
          <p:nvCxnSpPr>
            <p:cNvPr id="171" name="Straight Connector 170"/>
            <p:cNvCxnSpPr/>
            <p:nvPr/>
          </p:nvCxnSpPr>
          <p:spPr>
            <a:xfrm rot="1246260">
              <a:off x="7668155" y="3395594"/>
              <a:ext cx="48016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4058" name="Freeform 24"/>
            <p:cNvSpPr>
              <a:spLocks/>
            </p:cNvSpPr>
            <p:nvPr/>
          </p:nvSpPr>
          <p:spPr bwMode="auto">
            <a:xfrm rot="13710368" flipV="1">
              <a:off x="7864948" y="3355231"/>
              <a:ext cx="62786" cy="80725"/>
            </a:xfrm>
            <a:custGeom>
              <a:avLst/>
              <a:gdLst>
                <a:gd name="T0" fmla="*/ 2147483647 w 56"/>
                <a:gd name="T1" fmla="*/ 2147483647 h 72"/>
                <a:gd name="T2" fmla="*/ 0 w 56"/>
                <a:gd name="T3" fmla="*/ 2147483647 h 72"/>
                <a:gd name="T4" fmla="*/ 2147483647 w 56"/>
                <a:gd name="T5" fmla="*/ 0 h 72"/>
                <a:gd name="T6" fmla="*/ 0 60000 65536"/>
                <a:gd name="T7" fmla="*/ 0 60000 65536"/>
                <a:gd name="T8" fmla="*/ 0 60000 65536"/>
                <a:gd name="T9" fmla="*/ 0 w 56"/>
                <a:gd name="T10" fmla="*/ 0 h 72"/>
                <a:gd name="T11" fmla="*/ 56 w 56"/>
                <a:gd name="T12" fmla="*/ 72 h 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72">
                  <a:moveTo>
                    <a:pt x="18" y="72"/>
                  </a:moveTo>
                  <a:lnTo>
                    <a:pt x="0" y="17"/>
                  </a:lnTo>
                  <a:lnTo>
                    <a:pt x="5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4028" name="Group 187"/>
          <p:cNvGrpSpPr>
            <a:grpSpLocks/>
          </p:cNvGrpSpPr>
          <p:nvPr/>
        </p:nvGrpSpPr>
        <p:grpSpPr bwMode="auto">
          <a:xfrm rot="-2130519">
            <a:off x="8107363" y="3368675"/>
            <a:ext cx="487362" cy="57150"/>
            <a:chOff x="2982986" y="1572917"/>
            <a:chExt cx="1016346" cy="120201"/>
          </a:xfrm>
        </p:grpSpPr>
        <p:sp>
          <p:nvSpPr>
            <p:cNvPr id="274047" name="Freeform 28"/>
            <p:cNvSpPr>
              <a:spLocks/>
            </p:cNvSpPr>
            <p:nvPr/>
          </p:nvSpPr>
          <p:spPr bwMode="auto">
            <a:xfrm rot="1525323">
              <a:off x="2982986" y="1573897"/>
              <a:ext cx="96838" cy="82550"/>
            </a:xfrm>
            <a:custGeom>
              <a:avLst/>
              <a:gdLst>
                <a:gd name="T0" fmla="*/ 2147483647 w 61"/>
                <a:gd name="T1" fmla="*/ 2147483647 h 52"/>
                <a:gd name="T2" fmla="*/ 2147483647 w 61"/>
                <a:gd name="T3" fmla="*/ 2147483647 h 52"/>
                <a:gd name="T4" fmla="*/ 2147483647 w 61"/>
                <a:gd name="T5" fmla="*/ 2147483647 h 52"/>
                <a:gd name="T6" fmla="*/ 2147483647 w 61"/>
                <a:gd name="T7" fmla="*/ 0 h 52"/>
                <a:gd name="T8" fmla="*/ 2147483647 w 61"/>
                <a:gd name="T9" fmla="*/ 2147483647 h 52"/>
                <a:gd name="T10" fmla="*/ 2147483647 w 61"/>
                <a:gd name="T11" fmla="*/ 2147483647 h 52"/>
                <a:gd name="T12" fmla="*/ 2147483647 w 61"/>
                <a:gd name="T13" fmla="*/ 2147483647 h 52"/>
                <a:gd name="T14" fmla="*/ 0 w 61"/>
                <a:gd name="T15" fmla="*/ 2147483647 h 52"/>
                <a:gd name="T16" fmla="*/ 2147483647 w 61"/>
                <a:gd name="T17" fmla="*/ 2147483647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1"/>
                <a:gd name="T28" fmla="*/ 0 h 52"/>
                <a:gd name="T29" fmla="*/ 61 w 61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1" h="52">
                  <a:moveTo>
                    <a:pt x="61" y="23"/>
                  </a:moveTo>
                  <a:lnTo>
                    <a:pt x="51" y="12"/>
                  </a:lnTo>
                  <a:lnTo>
                    <a:pt x="40" y="4"/>
                  </a:lnTo>
                  <a:lnTo>
                    <a:pt x="29" y="0"/>
                  </a:lnTo>
                  <a:lnTo>
                    <a:pt x="17" y="1"/>
                  </a:lnTo>
                  <a:lnTo>
                    <a:pt x="8" y="9"/>
                  </a:lnTo>
                  <a:lnTo>
                    <a:pt x="2" y="21"/>
                  </a:lnTo>
                  <a:lnTo>
                    <a:pt x="0" y="35"/>
                  </a:lnTo>
                  <a:lnTo>
                    <a:pt x="3" y="5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4048" name="Freeform 30"/>
            <p:cNvSpPr>
              <a:spLocks/>
            </p:cNvSpPr>
            <p:nvPr/>
          </p:nvSpPr>
          <p:spPr bwMode="auto">
            <a:xfrm rot="1525323">
              <a:off x="3073707" y="1606678"/>
              <a:ext cx="98425" cy="79375"/>
            </a:xfrm>
            <a:custGeom>
              <a:avLst/>
              <a:gdLst>
                <a:gd name="T0" fmla="*/ 2147483647 w 62"/>
                <a:gd name="T1" fmla="*/ 0 h 50"/>
                <a:gd name="T2" fmla="*/ 2147483647 w 62"/>
                <a:gd name="T3" fmla="*/ 2147483647 h 50"/>
                <a:gd name="T4" fmla="*/ 2147483647 w 62"/>
                <a:gd name="T5" fmla="*/ 2147483647 h 50"/>
                <a:gd name="T6" fmla="*/ 2147483647 w 62"/>
                <a:gd name="T7" fmla="*/ 2147483647 h 50"/>
                <a:gd name="T8" fmla="*/ 2147483647 w 62"/>
                <a:gd name="T9" fmla="*/ 2147483647 h 50"/>
                <a:gd name="T10" fmla="*/ 2147483647 w 62"/>
                <a:gd name="T11" fmla="*/ 2147483647 h 50"/>
                <a:gd name="T12" fmla="*/ 2147483647 w 62"/>
                <a:gd name="T13" fmla="*/ 2147483647 h 50"/>
                <a:gd name="T14" fmla="*/ 2147483647 w 62"/>
                <a:gd name="T15" fmla="*/ 2147483647 h 50"/>
                <a:gd name="T16" fmla="*/ 0 w 62"/>
                <a:gd name="T17" fmla="*/ 2147483647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2"/>
                <a:gd name="T28" fmla="*/ 0 h 50"/>
                <a:gd name="T29" fmla="*/ 62 w 62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2" h="50">
                  <a:moveTo>
                    <a:pt x="60" y="0"/>
                  </a:moveTo>
                  <a:lnTo>
                    <a:pt x="62" y="15"/>
                  </a:lnTo>
                  <a:lnTo>
                    <a:pt x="59" y="29"/>
                  </a:lnTo>
                  <a:lnTo>
                    <a:pt x="54" y="39"/>
                  </a:lnTo>
                  <a:lnTo>
                    <a:pt x="46" y="47"/>
                  </a:lnTo>
                  <a:lnTo>
                    <a:pt x="34" y="50"/>
                  </a:lnTo>
                  <a:lnTo>
                    <a:pt x="23" y="46"/>
                  </a:lnTo>
                  <a:lnTo>
                    <a:pt x="10" y="38"/>
                  </a:lnTo>
                  <a:lnTo>
                    <a:pt x="0" y="25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4049" name="Freeform 31"/>
            <p:cNvSpPr>
              <a:spLocks/>
            </p:cNvSpPr>
            <p:nvPr/>
          </p:nvSpPr>
          <p:spPr bwMode="auto">
            <a:xfrm rot="1525323">
              <a:off x="3192868" y="1573004"/>
              <a:ext cx="95250" cy="80963"/>
            </a:xfrm>
            <a:custGeom>
              <a:avLst/>
              <a:gdLst>
                <a:gd name="T0" fmla="*/ 2147483647 w 60"/>
                <a:gd name="T1" fmla="*/ 2147483647 h 51"/>
                <a:gd name="T2" fmla="*/ 2147483647 w 60"/>
                <a:gd name="T3" fmla="*/ 2147483647 h 51"/>
                <a:gd name="T4" fmla="*/ 2147483647 w 60"/>
                <a:gd name="T5" fmla="*/ 2147483647 h 51"/>
                <a:gd name="T6" fmla="*/ 2147483647 w 60"/>
                <a:gd name="T7" fmla="*/ 0 h 51"/>
                <a:gd name="T8" fmla="*/ 2147483647 w 60"/>
                <a:gd name="T9" fmla="*/ 2147483647 h 51"/>
                <a:gd name="T10" fmla="*/ 2147483647 w 60"/>
                <a:gd name="T11" fmla="*/ 2147483647 h 51"/>
                <a:gd name="T12" fmla="*/ 2147483647 w 60"/>
                <a:gd name="T13" fmla="*/ 2147483647 h 51"/>
                <a:gd name="T14" fmla="*/ 0 w 60"/>
                <a:gd name="T15" fmla="*/ 2147483647 h 51"/>
                <a:gd name="T16" fmla="*/ 2147483647 w 60"/>
                <a:gd name="T17" fmla="*/ 2147483647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51"/>
                <a:gd name="T29" fmla="*/ 60 w 60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51">
                  <a:moveTo>
                    <a:pt x="60" y="22"/>
                  </a:moveTo>
                  <a:lnTo>
                    <a:pt x="50" y="11"/>
                  </a:lnTo>
                  <a:lnTo>
                    <a:pt x="40" y="3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1" y="20"/>
                  </a:lnTo>
                  <a:lnTo>
                    <a:pt x="0" y="35"/>
                  </a:lnTo>
                  <a:lnTo>
                    <a:pt x="1" y="51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4050" name="Freeform 32"/>
            <p:cNvSpPr>
              <a:spLocks/>
            </p:cNvSpPr>
            <p:nvPr/>
          </p:nvSpPr>
          <p:spPr bwMode="auto">
            <a:xfrm rot="1525323">
              <a:off x="3281738" y="1605367"/>
              <a:ext cx="98425" cy="79375"/>
            </a:xfrm>
            <a:custGeom>
              <a:avLst/>
              <a:gdLst>
                <a:gd name="T0" fmla="*/ 2147483647 w 62"/>
                <a:gd name="T1" fmla="*/ 0 h 50"/>
                <a:gd name="T2" fmla="*/ 2147483647 w 62"/>
                <a:gd name="T3" fmla="*/ 2147483647 h 50"/>
                <a:gd name="T4" fmla="*/ 2147483647 w 62"/>
                <a:gd name="T5" fmla="*/ 2147483647 h 50"/>
                <a:gd name="T6" fmla="*/ 2147483647 w 62"/>
                <a:gd name="T7" fmla="*/ 2147483647 h 50"/>
                <a:gd name="T8" fmla="*/ 2147483647 w 62"/>
                <a:gd name="T9" fmla="*/ 2147483647 h 50"/>
                <a:gd name="T10" fmla="*/ 2147483647 w 62"/>
                <a:gd name="T11" fmla="*/ 2147483647 h 50"/>
                <a:gd name="T12" fmla="*/ 2147483647 w 62"/>
                <a:gd name="T13" fmla="*/ 2147483647 h 50"/>
                <a:gd name="T14" fmla="*/ 2147483647 w 62"/>
                <a:gd name="T15" fmla="*/ 2147483647 h 50"/>
                <a:gd name="T16" fmla="*/ 0 w 62"/>
                <a:gd name="T17" fmla="*/ 2147483647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2"/>
                <a:gd name="T28" fmla="*/ 0 h 50"/>
                <a:gd name="T29" fmla="*/ 62 w 62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2" h="50">
                  <a:moveTo>
                    <a:pt x="61" y="0"/>
                  </a:moveTo>
                  <a:lnTo>
                    <a:pt x="62" y="15"/>
                  </a:lnTo>
                  <a:lnTo>
                    <a:pt x="59" y="30"/>
                  </a:lnTo>
                  <a:lnTo>
                    <a:pt x="54" y="40"/>
                  </a:lnTo>
                  <a:lnTo>
                    <a:pt x="47" y="48"/>
                  </a:lnTo>
                  <a:lnTo>
                    <a:pt x="35" y="50"/>
                  </a:lnTo>
                  <a:lnTo>
                    <a:pt x="23" y="46"/>
                  </a:lnTo>
                  <a:lnTo>
                    <a:pt x="10" y="39"/>
                  </a:lnTo>
                  <a:lnTo>
                    <a:pt x="0" y="26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4051" name="Freeform 33"/>
            <p:cNvSpPr>
              <a:spLocks/>
            </p:cNvSpPr>
            <p:nvPr/>
          </p:nvSpPr>
          <p:spPr bwMode="auto">
            <a:xfrm rot="1525323">
              <a:off x="3699310" y="1601501"/>
              <a:ext cx="96838" cy="82550"/>
            </a:xfrm>
            <a:custGeom>
              <a:avLst/>
              <a:gdLst>
                <a:gd name="T0" fmla="*/ 0 w 61"/>
                <a:gd name="T1" fmla="*/ 2147483647 h 52"/>
                <a:gd name="T2" fmla="*/ 2147483647 w 61"/>
                <a:gd name="T3" fmla="*/ 2147483647 h 52"/>
                <a:gd name="T4" fmla="*/ 2147483647 w 61"/>
                <a:gd name="T5" fmla="*/ 2147483647 h 52"/>
                <a:gd name="T6" fmla="*/ 2147483647 w 61"/>
                <a:gd name="T7" fmla="*/ 2147483647 h 52"/>
                <a:gd name="T8" fmla="*/ 2147483647 w 61"/>
                <a:gd name="T9" fmla="*/ 2147483647 h 52"/>
                <a:gd name="T10" fmla="*/ 2147483647 w 61"/>
                <a:gd name="T11" fmla="*/ 2147483647 h 52"/>
                <a:gd name="T12" fmla="*/ 2147483647 w 61"/>
                <a:gd name="T13" fmla="*/ 2147483647 h 52"/>
                <a:gd name="T14" fmla="*/ 2147483647 w 61"/>
                <a:gd name="T15" fmla="*/ 2147483647 h 52"/>
                <a:gd name="T16" fmla="*/ 2147483647 w 61"/>
                <a:gd name="T17" fmla="*/ 0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1"/>
                <a:gd name="T28" fmla="*/ 0 h 52"/>
                <a:gd name="T29" fmla="*/ 61 w 61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1" h="52">
                  <a:moveTo>
                    <a:pt x="0" y="29"/>
                  </a:moveTo>
                  <a:lnTo>
                    <a:pt x="10" y="40"/>
                  </a:lnTo>
                  <a:lnTo>
                    <a:pt x="21" y="49"/>
                  </a:lnTo>
                  <a:lnTo>
                    <a:pt x="32" y="52"/>
                  </a:lnTo>
                  <a:lnTo>
                    <a:pt x="44" y="50"/>
                  </a:lnTo>
                  <a:lnTo>
                    <a:pt x="53" y="43"/>
                  </a:lnTo>
                  <a:lnTo>
                    <a:pt x="59" y="31"/>
                  </a:lnTo>
                  <a:lnTo>
                    <a:pt x="61" y="17"/>
                  </a:lnTo>
                  <a:lnTo>
                    <a:pt x="59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4052" name="Freeform 34"/>
            <p:cNvSpPr>
              <a:spLocks/>
            </p:cNvSpPr>
            <p:nvPr/>
          </p:nvSpPr>
          <p:spPr bwMode="auto">
            <a:xfrm rot="1525323">
              <a:off x="3608359" y="1572917"/>
              <a:ext cx="100013" cy="79375"/>
            </a:xfrm>
            <a:custGeom>
              <a:avLst/>
              <a:gdLst>
                <a:gd name="T0" fmla="*/ 2147483647 w 63"/>
                <a:gd name="T1" fmla="*/ 2147483647 h 50"/>
                <a:gd name="T2" fmla="*/ 0 w 63"/>
                <a:gd name="T3" fmla="*/ 2147483647 h 50"/>
                <a:gd name="T4" fmla="*/ 2147483647 w 63"/>
                <a:gd name="T5" fmla="*/ 2147483647 h 50"/>
                <a:gd name="T6" fmla="*/ 2147483647 w 63"/>
                <a:gd name="T7" fmla="*/ 2147483647 h 50"/>
                <a:gd name="T8" fmla="*/ 2147483647 w 63"/>
                <a:gd name="T9" fmla="*/ 2147483647 h 50"/>
                <a:gd name="T10" fmla="*/ 2147483647 w 63"/>
                <a:gd name="T11" fmla="*/ 0 h 50"/>
                <a:gd name="T12" fmla="*/ 2147483647 w 63"/>
                <a:gd name="T13" fmla="*/ 2147483647 h 50"/>
                <a:gd name="T14" fmla="*/ 2147483647 w 63"/>
                <a:gd name="T15" fmla="*/ 2147483647 h 50"/>
                <a:gd name="T16" fmla="*/ 2147483647 w 63"/>
                <a:gd name="T17" fmla="*/ 2147483647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"/>
                <a:gd name="T28" fmla="*/ 0 h 50"/>
                <a:gd name="T29" fmla="*/ 63 w 63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" h="50">
                  <a:moveTo>
                    <a:pt x="2" y="50"/>
                  </a:moveTo>
                  <a:lnTo>
                    <a:pt x="0" y="35"/>
                  </a:lnTo>
                  <a:lnTo>
                    <a:pt x="2" y="21"/>
                  </a:lnTo>
                  <a:lnTo>
                    <a:pt x="7" y="10"/>
                  </a:lnTo>
                  <a:lnTo>
                    <a:pt x="16" y="3"/>
                  </a:lnTo>
                  <a:lnTo>
                    <a:pt x="28" y="0"/>
                  </a:lnTo>
                  <a:lnTo>
                    <a:pt x="39" y="4"/>
                  </a:lnTo>
                  <a:lnTo>
                    <a:pt x="52" y="12"/>
                  </a:lnTo>
                  <a:lnTo>
                    <a:pt x="63" y="2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4053" name="Freeform 35"/>
            <p:cNvSpPr>
              <a:spLocks/>
            </p:cNvSpPr>
            <p:nvPr/>
          </p:nvSpPr>
          <p:spPr bwMode="auto">
            <a:xfrm rot="1525323">
              <a:off x="3489993" y="1606925"/>
              <a:ext cx="95250" cy="79375"/>
            </a:xfrm>
            <a:custGeom>
              <a:avLst/>
              <a:gdLst>
                <a:gd name="T0" fmla="*/ 0 w 60"/>
                <a:gd name="T1" fmla="*/ 2147483647 h 50"/>
                <a:gd name="T2" fmla="*/ 2147483647 w 60"/>
                <a:gd name="T3" fmla="*/ 2147483647 h 50"/>
                <a:gd name="T4" fmla="*/ 2147483647 w 60"/>
                <a:gd name="T5" fmla="*/ 2147483647 h 50"/>
                <a:gd name="T6" fmla="*/ 2147483647 w 60"/>
                <a:gd name="T7" fmla="*/ 2147483647 h 50"/>
                <a:gd name="T8" fmla="*/ 2147483647 w 60"/>
                <a:gd name="T9" fmla="*/ 2147483647 h 50"/>
                <a:gd name="T10" fmla="*/ 2147483647 w 60"/>
                <a:gd name="T11" fmla="*/ 2147483647 h 50"/>
                <a:gd name="T12" fmla="*/ 2147483647 w 60"/>
                <a:gd name="T13" fmla="*/ 2147483647 h 50"/>
                <a:gd name="T14" fmla="*/ 2147483647 w 60"/>
                <a:gd name="T15" fmla="*/ 2147483647 h 50"/>
                <a:gd name="T16" fmla="*/ 2147483647 w 60"/>
                <a:gd name="T17" fmla="*/ 0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50"/>
                <a:gd name="T29" fmla="*/ 60 w 60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50">
                  <a:moveTo>
                    <a:pt x="0" y="27"/>
                  </a:moveTo>
                  <a:lnTo>
                    <a:pt x="10" y="38"/>
                  </a:lnTo>
                  <a:lnTo>
                    <a:pt x="22" y="46"/>
                  </a:lnTo>
                  <a:lnTo>
                    <a:pt x="32" y="50"/>
                  </a:lnTo>
                  <a:lnTo>
                    <a:pt x="43" y="47"/>
                  </a:lnTo>
                  <a:lnTo>
                    <a:pt x="52" y="39"/>
                  </a:lnTo>
                  <a:lnTo>
                    <a:pt x="59" y="29"/>
                  </a:lnTo>
                  <a:lnTo>
                    <a:pt x="60" y="15"/>
                  </a:lnTo>
                  <a:lnTo>
                    <a:pt x="59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4054" name="Freeform 36"/>
            <p:cNvSpPr>
              <a:spLocks/>
            </p:cNvSpPr>
            <p:nvPr/>
          </p:nvSpPr>
          <p:spPr bwMode="auto">
            <a:xfrm rot="1525323">
              <a:off x="3398554" y="1573468"/>
              <a:ext cx="100013" cy="80963"/>
            </a:xfrm>
            <a:custGeom>
              <a:avLst/>
              <a:gdLst>
                <a:gd name="T0" fmla="*/ 2147483647 w 63"/>
                <a:gd name="T1" fmla="*/ 2147483647 h 51"/>
                <a:gd name="T2" fmla="*/ 0 w 63"/>
                <a:gd name="T3" fmla="*/ 2147483647 h 51"/>
                <a:gd name="T4" fmla="*/ 2147483647 w 63"/>
                <a:gd name="T5" fmla="*/ 2147483647 h 51"/>
                <a:gd name="T6" fmla="*/ 2147483647 w 63"/>
                <a:gd name="T7" fmla="*/ 2147483647 h 51"/>
                <a:gd name="T8" fmla="*/ 2147483647 w 63"/>
                <a:gd name="T9" fmla="*/ 2147483647 h 51"/>
                <a:gd name="T10" fmla="*/ 2147483647 w 63"/>
                <a:gd name="T11" fmla="*/ 0 h 51"/>
                <a:gd name="T12" fmla="*/ 2147483647 w 63"/>
                <a:gd name="T13" fmla="*/ 2147483647 h 51"/>
                <a:gd name="T14" fmla="*/ 2147483647 w 63"/>
                <a:gd name="T15" fmla="*/ 2147483647 h 51"/>
                <a:gd name="T16" fmla="*/ 2147483647 w 63"/>
                <a:gd name="T17" fmla="*/ 2147483647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"/>
                <a:gd name="T28" fmla="*/ 0 h 51"/>
                <a:gd name="T29" fmla="*/ 63 w 63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" h="51">
                  <a:moveTo>
                    <a:pt x="3" y="51"/>
                  </a:moveTo>
                  <a:lnTo>
                    <a:pt x="0" y="36"/>
                  </a:lnTo>
                  <a:lnTo>
                    <a:pt x="3" y="20"/>
                  </a:lnTo>
                  <a:lnTo>
                    <a:pt x="8" y="10"/>
                  </a:lnTo>
                  <a:lnTo>
                    <a:pt x="17" y="2"/>
                  </a:lnTo>
                  <a:lnTo>
                    <a:pt x="28" y="0"/>
                  </a:lnTo>
                  <a:lnTo>
                    <a:pt x="40" y="4"/>
                  </a:lnTo>
                  <a:lnTo>
                    <a:pt x="53" y="13"/>
                  </a:lnTo>
                  <a:lnTo>
                    <a:pt x="63" y="25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4055" name="Freeform 37"/>
            <p:cNvSpPr>
              <a:spLocks/>
            </p:cNvSpPr>
            <p:nvPr/>
          </p:nvSpPr>
          <p:spPr bwMode="auto">
            <a:xfrm rot="1525323">
              <a:off x="3904082" y="1610568"/>
              <a:ext cx="95250" cy="82550"/>
            </a:xfrm>
            <a:custGeom>
              <a:avLst/>
              <a:gdLst>
                <a:gd name="T0" fmla="*/ 0 w 60"/>
                <a:gd name="T1" fmla="*/ 2147483647 h 52"/>
                <a:gd name="T2" fmla="*/ 2147483647 w 60"/>
                <a:gd name="T3" fmla="*/ 2147483647 h 52"/>
                <a:gd name="T4" fmla="*/ 2147483647 w 60"/>
                <a:gd name="T5" fmla="*/ 2147483647 h 52"/>
                <a:gd name="T6" fmla="*/ 2147483647 w 60"/>
                <a:gd name="T7" fmla="*/ 2147483647 h 52"/>
                <a:gd name="T8" fmla="*/ 2147483647 w 60"/>
                <a:gd name="T9" fmla="*/ 2147483647 h 52"/>
                <a:gd name="T10" fmla="*/ 2147483647 w 60"/>
                <a:gd name="T11" fmla="*/ 2147483647 h 52"/>
                <a:gd name="T12" fmla="*/ 2147483647 w 60"/>
                <a:gd name="T13" fmla="*/ 2147483647 h 52"/>
                <a:gd name="T14" fmla="*/ 2147483647 w 60"/>
                <a:gd name="T15" fmla="*/ 2147483647 h 52"/>
                <a:gd name="T16" fmla="*/ 2147483647 w 60"/>
                <a:gd name="T17" fmla="*/ 0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52"/>
                <a:gd name="T29" fmla="*/ 60 w 60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52">
                  <a:moveTo>
                    <a:pt x="0" y="28"/>
                  </a:moveTo>
                  <a:lnTo>
                    <a:pt x="10" y="40"/>
                  </a:lnTo>
                  <a:lnTo>
                    <a:pt x="20" y="48"/>
                  </a:lnTo>
                  <a:lnTo>
                    <a:pt x="32" y="52"/>
                  </a:lnTo>
                  <a:lnTo>
                    <a:pt x="43" y="50"/>
                  </a:lnTo>
                  <a:lnTo>
                    <a:pt x="52" y="43"/>
                  </a:lnTo>
                  <a:lnTo>
                    <a:pt x="59" y="31"/>
                  </a:lnTo>
                  <a:lnTo>
                    <a:pt x="60" y="17"/>
                  </a:lnTo>
                  <a:lnTo>
                    <a:pt x="59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4056" name="Freeform 38"/>
            <p:cNvSpPr>
              <a:spLocks/>
            </p:cNvSpPr>
            <p:nvPr/>
          </p:nvSpPr>
          <p:spPr bwMode="auto">
            <a:xfrm rot="1525323">
              <a:off x="3812642" y="1578699"/>
              <a:ext cx="100013" cy="80963"/>
            </a:xfrm>
            <a:custGeom>
              <a:avLst/>
              <a:gdLst>
                <a:gd name="T0" fmla="*/ 2147483647 w 63"/>
                <a:gd name="T1" fmla="*/ 2147483647 h 51"/>
                <a:gd name="T2" fmla="*/ 0 w 63"/>
                <a:gd name="T3" fmla="*/ 2147483647 h 51"/>
                <a:gd name="T4" fmla="*/ 2147483647 w 63"/>
                <a:gd name="T5" fmla="*/ 2147483647 h 51"/>
                <a:gd name="T6" fmla="*/ 2147483647 w 63"/>
                <a:gd name="T7" fmla="*/ 2147483647 h 51"/>
                <a:gd name="T8" fmla="*/ 2147483647 w 63"/>
                <a:gd name="T9" fmla="*/ 2147483647 h 51"/>
                <a:gd name="T10" fmla="*/ 2147483647 w 63"/>
                <a:gd name="T11" fmla="*/ 0 h 51"/>
                <a:gd name="T12" fmla="*/ 2147483647 w 63"/>
                <a:gd name="T13" fmla="*/ 2147483647 h 51"/>
                <a:gd name="T14" fmla="*/ 2147483647 w 63"/>
                <a:gd name="T15" fmla="*/ 2147483647 h 51"/>
                <a:gd name="T16" fmla="*/ 2147483647 w 63"/>
                <a:gd name="T17" fmla="*/ 2147483647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"/>
                <a:gd name="T28" fmla="*/ 0 h 51"/>
                <a:gd name="T29" fmla="*/ 63 w 63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" h="51">
                  <a:moveTo>
                    <a:pt x="3" y="51"/>
                  </a:moveTo>
                  <a:lnTo>
                    <a:pt x="0" y="35"/>
                  </a:lnTo>
                  <a:lnTo>
                    <a:pt x="3" y="21"/>
                  </a:lnTo>
                  <a:lnTo>
                    <a:pt x="8" y="9"/>
                  </a:lnTo>
                  <a:lnTo>
                    <a:pt x="17" y="3"/>
                  </a:lnTo>
                  <a:lnTo>
                    <a:pt x="28" y="0"/>
                  </a:lnTo>
                  <a:lnTo>
                    <a:pt x="40" y="4"/>
                  </a:lnTo>
                  <a:lnTo>
                    <a:pt x="53" y="12"/>
                  </a:lnTo>
                  <a:lnTo>
                    <a:pt x="63" y="25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4029" name="Group 201"/>
          <p:cNvGrpSpPr>
            <a:grpSpLocks/>
          </p:cNvGrpSpPr>
          <p:nvPr/>
        </p:nvGrpSpPr>
        <p:grpSpPr bwMode="auto">
          <a:xfrm rot="-5400000">
            <a:off x="7993062" y="3419476"/>
            <a:ext cx="80963" cy="233362"/>
            <a:chOff x="8089573" y="3483945"/>
            <a:chExt cx="80725" cy="233467"/>
          </a:xfrm>
        </p:grpSpPr>
        <p:cxnSp>
          <p:nvCxnSpPr>
            <p:cNvPr id="184" name="Straight Connector 183"/>
            <p:cNvCxnSpPr/>
            <p:nvPr/>
          </p:nvCxnSpPr>
          <p:spPr>
            <a:xfrm rot="5400000">
              <a:off x="8009246" y="3600679"/>
              <a:ext cx="233467" cy="0"/>
            </a:xfrm>
            <a:prstGeom prst="line">
              <a:avLst/>
            </a:pr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4046" name="Freeform 24"/>
            <p:cNvSpPr>
              <a:spLocks/>
            </p:cNvSpPr>
            <p:nvPr/>
          </p:nvSpPr>
          <p:spPr bwMode="auto">
            <a:xfrm rot="17864108" flipV="1">
              <a:off x="8099679" y="3550332"/>
              <a:ext cx="60513" cy="80725"/>
            </a:xfrm>
            <a:custGeom>
              <a:avLst/>
              <a:gdLst>
                <a:gd name="T0" fmla="*/ 1096969375 w 9638"/>
                <a:gd name="T1" fmla="*/ 2147483647 h 10000"/>
                <a:gd name="T2" fmla="*/ 0 w 9638"/>
                <a:gd name="T3" fmla="*/ 2147483647 h 10000"/>
                <a:gd name="T4" fmla="*/ 2147483647 w 9638"/>
                <a:gd name="T5" fmla="*/ 0 h 10000"/>
                <a:gd name="T6" fmla="*/ 0 60000 65536"/>
                <a:gd name="T7" fmla="*/ 0 60000 65536"/>
                <a:gd name="T8" fmla="*/ 0 60000 65536"/>
                <a:gd name="T9" fmla="*/ 0 w 9638"/>
                <a:gd name="T10" fmla="*/ 0 h 10000"/>
                <a:gd name="T11" fmla="*/ 9638 w 9638"/>
                <a:gd name="T12" fmla="*/ 10000 h 100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38" h="10000">
                  <a:moveTo>
                    <a:pt x="2852" y="10000"/>
                  </a:moveTo>
                  <a:lnTo>
                    <a:pt x="0" y="2274"/>
                  </a:lnTo>
                  <a:lnTo>
                    <a:pt x="9638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4030" name="Group 162"/>
          <p:cNvGrpSpPr>
            <a:grpSpLocks/>
          </p:cNvGrpSpPr>
          <p:nvPr/>
        </p:nvGrpSpPr>
        <p:grpSpPr bwMode="auto">
          <a:xfrm rot="19656782" flipV="1">
            <a:off x="7473950" y="3640138"/>
            <a:ext cx="484188" cy="77787"/>
            <a:chOff x="1857052" y="5397364"/>
            <a:chExt cx="904329" cy="145094"/>
          </a:xfrm>
        </p:grpSpPr>
        <p:sp>
          <p:nvSpPr>
            <p:cNvPr id="274038" name="Freeform 82"/>
            <p:cNvSpPr>
              <a:spLocks/>
            </p:cNvSpPr>
            <p:nvPr/>
          </p:nvSpPr>
          <p:spPr bwMode="auto">
            <a:xfrm rot="1607666">
              <a:off x="2494958" y="5400795"/>
              <a:ext cx="149225" cy="138113"/>
            </a:xfrm>
            <a:custGeom>
              <a:avLst/>
              <a:gdLst>
                <a:gd name="T0" fmla="*/ 0 w 94"/>
                <a:gd name="T1" fmla="*/ 2147483647 h 87"/>
                <a:gd name="T2" fmla="*/ 2147483647 w 94"/>
                <a:gd name="T3" fmla="*/ 2147483647 h 87"/>
                <a:gd name="T4" fmla="*/ 2147483647 w 94"/>
                <a:gd name="T5" fmla="*/ 2147483647 h 87"/>
                <a:gd name="T6" fmla="*/ 2147483647 w 94"/>
                <a:gd name="T7" fmla="*/ 2147483647 h 87"/>
                <a:gd name="T8" fmla="*/ 2147483647 w 94"/>
                <a:gd name="T9" fmla="*/ 2147483647 h 87"/>
                <a:gd name="T10" fmla="*/ 2147483647 w 94"/>
                <a:gd name="T11" fmla="*/ 2147483647 h 87"/>
                <a:gd name="T12" fmla="*/ 2147483647 w 94"/>
                <a:gd name="T13" fmla="*/ 2147483647 h 87"/>
                <a:gd name="T14" fmla="*/ 2147483647 w 94"/>
                <a:gd name="T15" fmla="*/ 2147483647 h 87"/>
                <a:gd name="T16" fmla="*/ 2147483647 w 94"/>
                <a:gd name="T17" fmla="*/ 2147483647 h 87"/>
                <a:gd name="T18" fmla="*/ 2147483647 w 94"/>
                <a:gd name="T19" fmla="*/ 2147483647 h 87"/>
                <a:gd name="T20" fmla="*/ 2147483647 w 94"/>
                <a:gd name="T21" fmla="*/ 2147483647 h 87"/>
                <a:gd name="T22" fmla="*/ 2147483647 w 94"/>
                <a:gd name="T23" fmla="*/ 2147483647 h 87"/>
                <a:gd name="T24" fmla="*/ 2147483647 w 94"/>
                <a:gd name="T25" fmla="*/ 2147483647 h 87"/>
                <a:gd name="T26" fmla="*/ 2147483647 w 94"/>
                <a:gd name="T27" fmla="*/ 2147483647 h 87"/>
                <a:gd name="T28" fmla="*/ 2147483647 w 94"/>
                <a:gd name="T29" fmla="*/ 2147483647 h 87"/>
                <a:gd name="T30" fmla="*/ 2147483647 w 94"/>
                <a:gd name="T31" fmla="*/ 0 h 8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4"/>
                <a:gd name="T49" fmla="*/ 0 h 87"/>
                <a:gd name="T50" fmla="*/ 94 w 94"/>
                <a:gd name="T51" fmla="*/ 87 h 8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4" h="87">
                  <a:moveTo>
                    <a:pt x="0" y="37"/>
                  </a:moveTo>
                  <a:lnTo>
                    <a:pt x="1" y="50"/>
                  </a:lnTo>
                  <a:lnTo>
                    <a:pt x="7" y="63"/>
                  </a:lnTo>
                  <a:lnTo>
                    <a:pt x="16" y="74"/>
                  </a:lnTo>
                  <a:lnTo>
                    <a:pt x="27" y="83"/>
                  </a:lnTo>
                  <a:lnTo>
                    <a:pt x="41" y="87"/>
                  </a:lnTo>
                  <a:lnTo>
                    <a:pt x="57" y="86"/>
                  </a:lnTo>
                  <a:lnTo>
                    <a:pt x="71" y="81"/>
                  </a:lnTo>
                  <a:lnTo>
                    <a:pt x="83" y="72"/>
                  </a:lnTo>
                  <a:lnTo>
                    <a:pt x="90" y="59"/>
                  </a:lnTo>
                  <a:lnTo>
                    <a:pt x="94" y="45"/>
                  </a:lnTo>
                  <a:lnTo>
                    <a:pt x="94" y="31"/>
                  </a:lnTo>
                  <a:lnTo>
                    <a:pt x="89" y="16"/>
                  </a:lnTo>
                  <a:lnTo>
                    <a:pt x="86" y="11"/>
                  </a:lnTo>
                  <a:lnTo>
                    <a:pt x="79" y="4"/>
                  </a:lnTo>
                  <a:lnTo>
                    <a:pt x="74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4039" name="Freeform 83"/>
            <p:cNvSpPr>
              <a:spLocks/>
            </p:cNvSpPr>
            <p:nvPr/>
          </p:nvSpPr>
          <p:spPr bwMode="auto">
            <a:xfrm rot="1607666">
              <a:off x="2368242" y="5397364"/>
              <a:ext cx="149225" cy="139700"/>
            </a:xfrm>
            <a:custGeom>
              <a:avLst/>
              <a:gdLst>
                <a:gd name="T0" fmla="*/ 0 w 94"/>
                <a:gd name="T1" fmla="*/ 2147483647 h 88"/>
                <a:gd name="T2" fmla="*/ 2147483647 w 94"/>
                <a:gd name="T3" fmla="*/ 2147483647 h 88"/>
                <a:gd name="T4" fmla="*/ 2147483647 w 94"/>
                <a:gd name="T5" fmla="*/ 2147483647 h 88"/>
                <a:gd name="T6" fmla="*/ 2147483647 w 94"/>
                <a:gd name="T7" fmla="*/ 2147483647 h 88"/>
                <a:gd name="T8" fmla="*/ 2147483647 w 94"/>
                <a:gd name="T9" fmla="*/ 2147483647 h 88"/>
                <a:gd name="T10" fmla="*/ 2147483647 w 94"/>
                <a:gd name="T11" fmla="*/ 2147483647 h 88"/>
                <a:gd name="T12" fmla="*/ 2147483647 w 94"/>
                <a:gd name="T13" fmla="*/ 2147483647 h 88"/>
                <a:gd name="T14" fmla="*/ 2147483647 w 94"/>
                <a:gd name="T15" fmla="*/ 2147483647 h 88"/>
                <a:gd name="T16" fmla="*/ 2147483647 w 94"/>
                <a:gd name="T17" fmla="*/ 2147483647 h 88"/>
                <a:gd name="T18" fmla="*/ 2147483647 w 94"/>
                <a:gd name="T19" fmla="*/ 2147483647 h 88"/>
                <a:gd name="T20" fmla="*/ 2147483647 w 94"/>
                <a:gd name="T21" fmla="*/ 2147483647 h 88"/>
                <a:gd name="T22" fmla="*/ 2147483647 w 94"/>
                <a:gd name="T23" fmla="*/ 2147483647 h 88"/>
                <a:gd name="T24" fmla="*/ 2147483647 w 94"/>
                <a:gd name="T25" fmla="*/ 2147483647 h 88"/>
                <a:gd name="T26" fmla="*/ 2147483647 w 94"/>
                <a:gd name="T27" fmla="*/ 2147483647 h 88"/>
                <a:gd name="T28" fmla="*/ 2147483647 w 94"/>
                <a:gd name="T29" fmla="*/ 2147483647 h 88"/>
                <a:gd name="T30" fmla="*/ 2147483647 w 94"/>
                <a:gd name="T31" fmla="*/ 0 h 8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4"/>
                <a:gd name="T49" fmla="*/ 0 h 88"/>
                <a:gd name="T50" fmla="*/ 94 w 94"/>
                <a:gd name="T51" fmla="*/ 88 h 8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4" h="88">
                  <a:moveTo>
                    <a:pt x="0" y="38"/>
                  </a:moveTo>
                  <a:lnTo>
                    <a:pt x="1" y="51"/>
                  </a:lnTo>
                  <a:lnTo>
                    <a:pt x="5" y="64"/>
                  </a:lnTo>
                  <a:lnTo>
                    <a:pt x="14" y="75"/>
                  </a:lnTo>
                  <a:lnTo>
                    <a:pt x="27" y="84"/>
                  </a:lnTo>
                  <a:lnTo>
                    <a:pt x="41" y="88"/>
                  </a:lnTo>
                  <a:lnTo>
                    <a:pt x="55" y="87"/>
                  </a:lnTo>
                  <a:lnTo>
                    <a:pt x="70" y="82"/>
                  </a:lnTo>
                  <a:lnTo>
                    <a:pt x="81" y="73"/>
                  </a:lnTo>
                  <a:lnTo>
                    <a:pt x="90" y="60"/>
                  </a:lnTo>
                  <a:lnTo>
                    <a:pt x="94" y="46"/>
                  </a:lnTo>
                  <a:lnTo>
                    <a:pt x="94" y="31"/>
                  </a:lnTo>
                  <a:lnTo>
                    <a:pt x="89" y="17"/>
                  </a:lnTo>
                  <a:lnTo>
                    <a:pt x="86" y="12"/>
                  </a:lnTo>
                  <a:lnTo>
                    <a:pt x="79" y="4"/>
                  </a:lnTo>
                  <a:lnTo>
                    <a:pt x="73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4040" name="Freeform 84"/>
            <p:cNvSpPr>
              <a:spLocks/>
            </p:cNvSpPr>
            <p:nvPr/>
          </p:nvSpPr>
          <p:spPr bwMode="auto">
            <a:xfrm rot="1607666">
              <a:off x="2238935" y="5401632"/>
              <a:ext cx="150813" cy="136525"/>
            </a:xfrm>
            <a:custGeom>
              <a:avLst/>
              <a:gdLst>
                <a:gd name="T0" fmla="*/ 0 w 95"/>
                <a:gd name="T1" fmla="*/ 2147483647 h 86"/>
                <a:gd name="T2" fmla="*/ 2147483647 w 95"/>
                <a:gd name="T3" fmla="*/ 2147483647 h 86"/>
                <a:gd name="T4" fmla="*/ 2147483647 w 95"/>
                <a:gd name="T5" fmla="*/ 2147483647 h 86"/>
                <a:gd name="T6" fmla="*/ 2147483647 w 95"/>
                <a:gd name="T7" fmla="*/ 2147483647 h 86"/>
                <a:gd name="T8" fmla="*/ 2147483647 w 95"/>
                <a:gd name="T9" fmla="*/ 2147483647 h 86"/>
                <a:gd name="T10" fmla="*/ 2147483647 w 95"/>
                <a:gd name="T11" fmla="*/ 2147483647 h 86"/>
                <a:gd name="T12" fmla="*/ 2147483647 w 95"/>
                <a:gd name="T13" fmla="*/ 2147483647 h 86"/>
                <a:gd name="T14" fmla="*/ 2147483647 w 95"/>
                <a:gd name="T15" fmla="*/ 2147483647 h 86"/>
                <a:gd name="T16" fmla="*/ 2147483647 w 95"/>
                <a:gd name="T17" fmla="*/ 2147483647 h 86"/>
                <a:gd name="T18" fmla="*/ 2147483647 w 95"/>
                <a:gd name="T19" fmla="*/ 2147483647 h 86"/>
                <a:gd name="T20" fmla="*/ 2147483647 w 95"/>
                <a:gd name="T21" fmla="*/ 2147483647 h 86"/>
                <a:gd name="T22" fmla="*/ 2147483647 w 95"/>
                <a:gd name="T23" fmla="*/ 2147483647 h 86"/>
                <a:gd name="T24" fmla="*/ 2147483647 w 95"/>
                <a:gd name="T25" fmla="*/ 2147483647 h 86"/>
                <a:gd name="T26" fmla="*/ 2147483647 w 95"/>
                <a:gd name="T27" fmla="*/ 2147483647 h 86"/>
                <a:gd name="T28" fmla="*/ 2147483647 w 95"/>
                <a:gd name="T29" fmla="*/ 2147483647 h 86"/>
                <a:gd name="T30" fmla="*/ 2147483647 w 95"/>
                <a:gd name="T31" fmla="*/ 2147483647 h 86"/>
                <a:gd name="T32" fmla="*/ 2147483647 w 95"/>
                <a:gd name="T33" fmla="*/ 0 h 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5"/>
                <a:gd name="T52" fmla="*/ 0 h 86"/>
                <a:gd name="T53" fmla="*/ 95 w 95"/>
                <a:gd name="T54" fmla="*/ 86 h 8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5" h="86">
                  <a:moveTo>
                    <a:pt x="0" y="37"/>
                  </a:moveTo>
                  <a:lnTo>
                    <a:pt x="1" y="50"/>
                  </a:lnTo>
                  <a:lnTo>
                    <a:pt x="6" y="63"/>
                  </a:lnTo>
                  <a:lnTo>
                    <a:pt x="15" y="75"/>
                  </a:lnTo>
                  <a:lnTo>
                    <a:pt x="28" y="82"/>
                  </a:lnTo>
                  <a:lnTo>
                    <a:pt x="42" y="86"/>
                  </a:lnTo>
                  <a:lnTo>
                    <a:pt x="57" y="85"/>
                  </a:lnTo>
                  <a:lnTo>
                    <a:pt x="71" y="80"/>
                  </a:lnTo>
                  <a:lnTo>
                    <a:pt x="82" y="71"/>
                  </a:lnTo>
                  <a:lnTo>
                    <a:pt x="91" y="58"/>
                  </a:lnTo>
                  <a:lnTo>
                    <a:pt x="95" y="45"/>
                  </a:lnTo>
                  <a:lnTo>
                    <a:pt x="94" y="31"/>
                  </a:lnTo>
                  <a:lnTo>
                    <a:pt x="89" y="17"/>
                  </a:lnTo>
                  <a:lnTo>
                    <a:pt x="86" y="12"/>
                  </a:lnTo>
                  <a:lnTo>
                    <a:pt x="82" y="7"/>
                  </a:lnTo>
                  <a:lnTo>
                    <a:pt x="78" y="3"/>
                  </a:lnTo>
                  <a:lnTo>
                    <a:pt x="73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4041" name="Freeform 85"/>
            <p:cNvSpPr>
              <a:spLocks/>
            </p:cNvSpPr>
            <p:nvPr/>
          </p:nvSpPr>
          <p:spPr bwMode="auto">
            <a:xfrm rot="1607666">
              <a:off x="2113348" y="5402023"/>
              <a:ext cx="149225" cy="139700"/>
            </a:xfrm>
            <a:custGeom>
              <a:avLst/>
              <a:gdLst>
                <a:gd name="T0" fmla="*/ 0 w 94"/>
                <a:gd name="T1" fmla="*/ 2147483647 h 88"/>
                <a:gd name="T2" fmla="*/ 2147483647 w 94"/>
                <a:gd name="T3" fmla="*/ 2147483647 h 88"/>
                <a:gd name="T4" fmla="*/ 2147483647 w 94"/>
                <a:gd name="T5" fmla="*/ 2147483647 h 88"/>
                <a:gd name="T6" fmla="*/ 2147483647 w 94"/>
                <a:gd name="T7" fmla="*/ 2147483647 h 88"/>
                <a:gd name="T8" fmla="*/ 2147483647 w 94"/>
                <a:gd name="T9" fmla="*/ 2147483647 h 88"/>
                <a:gd name="T10" fmla="*/ 2147483647 w 94"/>
                <a:gd name="T11" fmla="*/ 2147483647 h 88"/>
                <a:gd name="T12" fmla="*/ 2147483647 w 94"/>
                <a:gd name="T13" fmla="*/ 2147483647 h 88"/>
                <a:gd name="T14" fmla="*/ 2147483647 w 94"/>
                <a:gd name="T15" fmla="*/ 2147483647 h 88"/>
                <a:gd name="T16" fmla="*/ 2147483647 w 94"/>
                <a:gd name="T17" fmla="*/ 2147483647 h 88"/>
                <a:gd name="T18" fmla="*/ 2147483647 w 94"/>
                <a:gd name="T19" fmla="*/ 2147483647 h 88"/>
                <a:gd name="T20" fmla="*/ 2147483647 w 94"/>
                <a:gd name="T21" fmla="*/ 2147483647 h 88"/>
                <a:gd name="T22" fmla="*/ 2147483647 w 94"/>
                <a:gd name="T23" fmla="*/ 2147483647 h 88"/>
                <a:gd name="T24" fmla="*/ 2147483647 w 94"/>
                <a:gd name="T25" fmla="*/ 2147483647 h 88"/>
                <a:gd name="T26" fmla="*/ 2147483647 w 94"/>
                <a:gd name="T27" fmla="*/ 2147483647 h 88"/>
                <a:gd name="T28" fmla="*/ 2147483647 w 94"/>
                <a:gd name="T29" fmla="*/ 2147483647 h 88"/>
                <a:gd name="T30" fmla="*/ 2147483647 w 94"/>
                <a:gd name="T31" fmla="*/ 0 h 8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4"/>
                <a:gd name="T49" fmla="*/ 0 h 88"/>
                <a:gd name="T50" fmla="*/ 94 w 94"/>
                <a:gd name="T51" fmla="*/ 88 h 8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4" h="88">
                  <a:moveTo>
                    <a:pt x="0" y="37"/>
                  </a:moveTo>
                  <a:lnTo>
                    <a:pt x="2" y="50"/>
                  </a:lnTo>
                  <a:lnTo>
                    <a:pt x="6" y="63"/>
                  </a:lnTo>
                  <a:lnTo>
                    <a:pt x="15" y="75"/>
                  </a:lnTo>
                  <a:lnTo>
                    <a:pt x="27" y="84"/>
                  </a:lnTo>
                  <a:lnTo>
                    <a:pt x="42" y="88"/>
                  </a:lnTo>
                  <a:lnTo>
                    <a:pt x="56" y="86"/>
                  </a:lnTo>
                  <a:lnTo>
                    <a:pt x="70" y="81"/>
                  </a:lnTo>
                  <a:lnTo>
                    <a:pt x="81" y="72"/>
                  </a:lnTo>
                  <a:lnTo>
                    <a:pt x="90" y="59"/>
                  </a:lnTo>
                  <a:lnTo>
                    <a:pt x="94" y="45"/>
                  </a:lnTo>
                  <a:lnTo>
                    <a:pt x="94" y="31"/>
                  </a:lnTo>
                  <a:lnTo>
                    <a:pt x="89" y="17"/>
                  </a:lnTo>
                  <a:lnTo>
                    <a:pt x="87" y="12"/>
                  </a:lnTo>
                  <a:lnTo>
                    <a:pt x="79" y="4"/>
                  </a:lnTo>
                  <a:lnTo>
                    <a:pt x="74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4042" name="Freeform 86"/>
            <p:cNvSpPr>
              <a:spLocks/>
            </p:cNvSpPr>
            <p:nvPr/>
          </p:nvSpPr>
          <p:spPr bwMode="auto">
            <a:xfrm rot="1607666">
              <a:off x="1984127" y="5405933"/>
              <a:ext cx="149225" cy="136525"/>
            </a:xfrm>
            <a:custGeom>
              <a:avLst/>
              <a:gdLst>
                <a:gd name="T0" fmla="*/ 0 w 94"/>
                <a:gd name="T1" fmla="*/ 2147483647 h 86"/>
                <a:gd name="T2" fmla="*/ 2147483647 w 94"/>
                <a:gd name="T3" fmla="*/ 2147483647 h 86"/>
                <a:gd name="T4" fmla="*/ 2147483647 w 94"/>
                <a:gd name="T5" fmla="*/ 2147483647 h 86"/>
                <a:gd name="T6" fmla="*/ 2147483647 w 94"/>
                <a:gd name="T7" fmla="*/ 2147483647 h 86"/>
                <a:gd name="T8" fmla="*/ 2147483647 w 94"/>
                <a:gd name="T9" fmla="*/ 2147483647 h 86"/>
                <a:gd name="T10" fmla="*/ 2147483647 w 94"/>
                <a:gd name="T11" fmla="*/ 2147483647 h 86"/>
                <a:gd name="T12" fmla="*/ 2147483647 w 94"/>
                <a:gd name="T13" fmla="*/ 2147483647 h 86"/>
                <a:gd name="T14" fmla="*/ 2147483647 w 94"/>
                <a:gd name="T15" fmla="*/ 2147483647 h 86"/>
                <a:gd name="T16" fmla="*/ 2147483647 w 94"/>
                <a:gd name="T17" fmla="*/ 2147483647 h 86"/>
                <a:gd name="T18" fmla="*/ 2147483647 w 94"/>
                <a:gd name="T19" fmla="*/ 2147483647 h 86"/>
                <a:gd name="T20" fmla="*/ 2147483647 w 94"/>
                <a:gd name="T21" fmla="*/ 2147483647 h 86"/>
                <a:gd name="T22" fmla="*/ 2147483647 w 94"/>
                <a:gd name="T23" fmla="*/ 2147483647 h 86"/>
                <a:gd name="T24" fmla="*/ 2147483647 w 94"/>
                <a:gd name="T25" fmla="*/ 2147483647 h 86"/>
                <a:gd name="T26" fmla="*/ 2147483647 w 94"/>
                <a:gd name="T27" fmla="*/ 2147483647 h 86"/>
                <a:gd name="T28" fmla="*/ 2147483647 w 94"/>
                <a:gd name="T29" fmla="*/ 2147483647 h 86"/>
                <a:gd name="T30" fmla="*/ 2147483647 w 94"/>
                <a:gd name="T31" fmla="*/ 2147483647 h 86"/>
                <a:gd name="T32" fmla="*/ 2147483647 w 94"/>
                <a:gd name="T33" fmla="*/ 0 h 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4"/>
                <a:gd name="T52" fmla="*/ 0 h 86"/>
                <a:gd name="T53" fmla="*/ 94 w 94"/>
                <a:gd name="T54" fmla="*/ 86 h 8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4" h="86">
                  <a:moveTo>
                    <a:pt x="0" y="37"/>
                  </a:moveTo>
                  <a:lnTo>
                    <a:pt x="2" y="50"/>
                  </a:lnTo>
                  <a:lnTo>
                    <a:pt x="7" y="63"/>
                  </a:lnTo>
                  <a:lnTo>
                    <a:pt x="16" y="74"/>
                  </a:lnTo>
                  <a:lnTo>
                    <a:pt x="27" y="82"/>
                  </a:lnTo>
                  <a:lnTo>
                    <a:pt x="41" y="86"/>
                  </a:lnTo>
                  <a:lnTo>
                    <a:pt x="57" y="85"/>
                  </a:lnTo>
                  <a:lnTo>
                    <a:pt x="71" y="80"/>
                  </a:lnTo>
                  <a:lnTo>
                    <a:pt x="83" y="71"/>
                  </a:lnTo>
                  <a:lnTo>
                    <a:pt x="90" y="58"/>
                  </a:lnTo>
                  <a:lnTo>
                    <a:pt x="94" y="45"/>
                  </a:lnTo>
                  <a:lnTo>
                    <a:pt x="94" y="31"/>
                  </a:lnTo>
                  <a:lnTo>
                    <a:pt x="89" y="17"/>
                  </a:lnTo>
                  <a:lnTo>
                    <a:pt x="87" y="11"/>
                  </a:lnTo>
                  <a:lnTo>
                    <a:pt x="83" y="6"/>
                  </a:lnTo>
                  <a:lnTo>
                    <a:pt x="79" y="2"/>
                  </a:lnTo>
                  <a:lnTo>
                    <a:pt x="74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4043" name="Freeform 87"/>
            <p:cNvSpPr>
              <a:spLocks/>
            </p:cNvSpPr>
            <p:nvPr/>
          </p:nvSpPr>
          <p:spPr bwMode="auto">
            <a:xfrm rot="1607666">
              <a:off x="1857052" y="5404005"/>
              <a:ext cx="149225" cy="136525"/>
            </a:xfrm>
            <a:custGeom>
              <a:avLst/>
              <a:gdLst>
                <a:gd name="T0" fmla="*/ 0 w 94"/>
                <a:gd name="T1" fmla="*/ 2147483647 h 86"/>
                <a:gd name="T2" fmla="*/ 2147483647 w 94"/>
                <a:gd name="T3" fmla="*/ 2147483647 h 86"/>
                <a:gd name="T4" fmla="*/ 2147483647 w 94"/>
                <a:gd name="T5" fmla="*/ 2147483647 h 86"/>
                <a:gd name="T6" fmla="*/ 2147483647 w 94"/>
                <a:gd name="T7" fmla="*/ 2147483647 h 86"/>
                <a:gd name="T8" fmla="*/ 2147483647 w 94"/>
                <a:gd name="T9" fmla="*/ 2147483647 h 86"/>
                <a:gd name="T10" fmla="*/ 2147483647 w 94"/>
                <a:gd name="T11" fmla="*/ 2147483647 h 86"/>
                <a:gd name="T12" fmla="*/ 2147483647 w 94"/>
                <a:gd name="T13" fmla="*/ 2147483647 h 86"/>
                <a:gd name="T14" fmla="*/ 2147483647 w 94"/>
                <a:gd name="T15" fmla="*/ 2147483647 h 86"/>
                <a:gd name="T16" fmla="*/ 2147483647 w 94"/>
                <a:gd name="T17" fmla="*/ 2147483647 h 86"/>
                <a:gd name="T18" fmla="*/ 2147483647 w 94"/>
                <a:gd name="T19" fmla="*/ 2147483647 h 86"/>
                <a:gd name="T20" fmla="*/ 2147483647 w 94"/>
                <a:gd name="T21" fmla="*/ 2147483647 h 86"/>
                <a:gd name="T22" fmla="*/ 2147483647 w 94"/>
                <a:gd name="T23" fmla="*/ 2147483647 h 86"/>
                <a:gd name="T24" fmla="*/ 2147483647 w 94"/>
                <a:gd name="T25" fmla="*/ 2147483647 h 86"/>
                <a:gd name="T26" fmla="*/ 2147483647 w 94"/>
                <a:gd name="T27" fmla="*/ 2147483647 h 86"/>
                <a:gd name="T28" fmla="*/ 2147483647 w 94"/>
                <a:gd name="T29" fmla="*/ 2147483647 h 86"/>
                <a:gd name="T30" fmla="*/ 2147483647 w 94"/>
                <a:gd name="T31" fmla="*/ 0 h 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4"/>
                <a:gd name="T49" fmla="*/ 0 h 86"/>
                <a:gd name="T50" fmla="*/ 94 w 94"/>
                <a:gd name="T51" fmla="*/ 86 h 8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4" h="86">
                  <a:moveTo>
                    <a:pt x="0" y="37"/>
                  </a:moveTo>
                  <a:lnTo>
                    <a:pt x="1" y="50"/>
                  </a:lnTo>
                  <a:lnTo>
                    <a:pt x="5" y="61"/>
                  </a:lnTo>
                  <a:lnTo>
                    <a:pt x="14" y="73"/>
                  </a:lnTo>
                  <a:lnTo>
                    <a:pt x="27" y="82"/>
                  </a:lnTo>
                  <a:lnTo>
                    <a:pt x="41" y="86"/>
                  </a:lnTo>
                  <a:lnTo>
                    <a:pt x="56" y="85"/>
                  </a:lnTo>
                  <a:lnTo>
                    <a:pt x="70" y="79"/>
                  </a:lnTo>
                  <a:lnTo>
                    <a:pt x="81" y="70"/>
                  </a:lnTo>
                  <a:lnTo>
                    <a:pt x="90" y="57"/>
                  </a:lnTo>
                  <a:lnTo>
                    <a:pt x="94" y="43"/>
                  </a:lnTo>
                  <a:lnTo>
                    <a:pt x="94" y="29"/>
                  </a:lnTo>
                  <a:lnTo>
                    <a:pt x="89" y="15"/>
                  </a:lnTo>
                  <a:lnTo>
                    <a:pt x="85" y="9"/>
                  </a:lnTo>
                  <a:lnTo>
                    <a:pt x="80" y="3"/>
                  </a:lnTo>
                  <a:lnTo>
                    <a:pt x="74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4044" name="Freeform 89"/>
            <p:cNvSpPr>
              <a:spLocks/>
            </p:cNvSpPr>
            <p:nvPr/>
          </p:nvSpPr>
          <p:spPr bwMode="auto">
            <a:xfrm rot="1607666">
              <a:off x="2608981" y="5459108"/>
              <a:ext cx="152400" cy="77788"/>
            </a:xfrm>
            <a:custGeom>
              <a:avLst/>
              <a:gdLst>
                <a:gd name="T0" fmla="*/ 0 w 96"/>
                <a:gd name="T1" fmla="*/ 0 h 49"/>
                <a:gd name="T2" fmla="*/ 2147483647 w 96"/>
                <a:gd name="T3" fmla="*/ 2147483647 h 49"/>
                <a:gd name="T4" fmla="*/ 2147483647 w 96"/>
                <a:gd name="T5" fmla="*/ 2147483647 h 49"/>
                <a:gd name="T6" fmla="*/ 2147483647 w 96"/>
                <a:gd name="T7" fmla="*/ 2147483647 h 49"/>
                <a:gd name="T8" fmla="*/ 2147483647 w 96"/>
                <a:gd name="T9" fmla="*/ 2147483647 h 49"/>
                <a:gd name="T10" fmla="*/ 2147483647 w 96"/>
                <a:gd name="T11" fmla="*/ 2147483647 h 49"/>
                <a:gd name="T12" fmla="*/ 2147483647 w 96"/>
                <a:gd name="T13" fmla="*/ 2147483647 h 49"/>
                <a:gd name="T14" fmla="*/ 2147483647 w 96"/>
                <a:gd name="T15" fmla="*/ 2147483647 h 49"/>
                <a:gd name="T16" fmla="*/ 2147483647 w 96"/>
                <a:gd name="T17" fmla="*/ 2147483647 h 49"/>
                <a:gd name="T18" fmla="*/ 2147483647 w 96"/>
                <a:gd name="T19" fmla="*/ 2147483647 h 49"/>
                <a:gd name="T20" fmla="*/ 2147483647 w 96"/>
                <a:gd name="T21" fmla="*/ 0 h 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6"/>
                <a:gd name="T34" fmla="*/ 0 h 49"/>
                <a:gd name="T35" fmla="*/ 96 w 96"/>
                <a:gd name="T36" fmla="*/ 49 h 4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6" h="49">
                  <a:moveTo>
                    <a:pt x="0" y="0"/>
                  </a:moveTo>
                  <a:lnTo>
                    <a:pt x="2" y="13"/>
                  </a:lnTo>
                  <a:lnTo>
                    <a:pt x="7" y="25"/>
                  </a:lnTo>
                  <a:lnTo>
                    <a:pt x="16" y="36"/>
                  </a:lnTo>
                  <a:lnTo>
                    <a:pt x="27" y="45"/>
                  </a:lnTo>
                  <a:lnTo>
                    <a:pt x="41" y="49"/>
                  </a:lnTo>
                  <a:lnTo>
                    <a:pt x="57" y="48"/>
                  </a:lnTo>
                  <a:lnTo>
                    <a:pt x="71" y="43"/>
                  </a:lnTo>
                  <a:lnTo>
                    <a:pt x="84" y="31"/>
                  </a:lnTo>
                  <a:lnTo>
                    <a:pt x="93" y="17"/>
                  </a:lnTo>
                  <a:lnTo>
                    <a:pt x="9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4031" name="Rectangle 197"/>
          <p:cNvSpPr>
            <a:spLocks noChangeArrowheads="1"/>
          </p:cNvSpPr>
          <p:nvPr/>
        </p:nvSpPr>
        <p:spPr bwMode="auto">
          <a:xfrm>
            <a:off x="8162925" y="3067050"/>
            <a:ext cx="3730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>
                <a:latin typeface="Calibri" pitchFamily="34" charset="0"/>
                <a:sym typeface="Symbol" pitchFamily="18" charset="2"/>
              </a:rPr>
              <a:t></a:t>
            </a:r>
            <a:r>
              <a:rPr lang="pt-PT" sz="1600" i="1">
                <a:latin typeface="Calibri" pitchFamily="34" charset="0"/>
              </a:rPr>
              <a:t>*</a:t>
            </a:r>
            <a:endParaRPr lang="en-GB" sz="1600"/>
          </a:p>
        </p:txBody>
      </p:sp>
      <p:sp>
        <p:nvSpPr>
          <p:cNvPr id="274032" name="Rectangle 198"/>
          <p:cNvSpPr>
            <a:spLocks noChangeArrowheads="1"/>
          </p:cNvSpPr>
          <p:nvPr/>
        </p:nvSpPr>
        <p:spPr bwMode="auto">
          <a:xfrm>
            <a:off x="8229600" y="3633788"/>
            <a:ext cx="2905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i="1">
                <a:latin typeface="Calibri" pitchFamily="34" charset="0"/>
              </a:rPr>
              <a:t>q</a:t>
            </a:r>
            <a:endParaRPr lang="en-GB" sz="1600"/>
          </a:p>
        </p:txBody>
      </p:sp>
      <p:sp>
        <p:nvSpPr>
          <p:cNvPr id="274033" name="Rectangle 199"/>
          <p:cNvSpPr>
            <a:spLocks noChangeArrowheads="1"/>
          </p:cNvSpPr>
          <p:nvPr/>
        </p:nvSpPr>
        <p:spPr bwMode="auto">
          <a:xfrm>
            <a:off x="7824788" y="3225800"/>
            <a:ext cx="3921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i="1">
                <a:latin typeface="Calibri" pitchFamily="34" charset="0"/>
              </a:rPr>
              <a:t>q*</a:t>
            </a:r>
            <a:endParaRPr lang="en-GB" sz="1600"/>
          </a:p>
        </p:txBody>
      </p:sp>
      <p:grpSp>
        <p:nvGrpSpPr>
          <p:cNvPr id="274034" name="Group 203"/>
          <p:cNvGrpSpPr>
            <a:grpSpLocks/>
          </p:cNvGrpSpPr>
          <p:nvPr/>
        </p:nvGrpSpPr>
        <p:grpSpPr bwMode="auto">
          <a:xfrm rot="882503">
            <a:off x="8102600" y="3640138"/>
            <a:ext cx="481013" cy="63500"/>
            <a:chOff x="7668155" y="3364201"/>
            <a:chExt cx="480162" cy="62786"/>
          </a:xfrm>
        </p:grpSpPr>
        <p:cxnSp>
          <p:nvCxnSpPr>
            <p:cNvPr id="205" name="Straight Connector 204"/>
            <p:cNvCxnSpPr/>
            <p:nvPr/>
          </p:nvCxnSpPr>
          <p:spPr>
            <a:xfrm rot="1246260">
              <a:off x="7668155" y="3395594"/>
              <a:ext cx="480162" cy="0"/>
            </a:xfrm>
            <a:prstGeom prst="line">
              <a:avLst/>
            </a:pr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4037" name="Freeform 24"/>
            <p:cNvSpPr>
              <a:spLocks/>
            </p:cNvSpPr>
            <p:nvPr/>
          </p:nvSpPr>
          <p:spPr bwMode="auto">
            <a:xfrm rot="13710368" flipV="1">
              <a:off x="7864948" y="3355231"/>
              <a:ext cx="62786" cy="80725"/>
            </a:xfrm>
            <a:custGeom>
              <a:avLst/>
              <a:gdLst>
                <a:gd name="T0" fmla="*/ 2147483647 w 56"/>
                <a:gd name="T1" fmla="*/ 2147483647 h 72"/>
                <a:gd name="T2" fmla="*/ 0 w 56"/>
                <a:gd name="T3" fmla="*/ 2147483647 h 72"/>
                <a:gd name="T4" fmla="*/ 2147483647 w 56"/>
                <a:gd name="T5" fmla="*/ 0 h 72"/>
                <a:gd name="T6" fmla="*/ 0 60000 65536"/>
                <a:gd name="T7" fmla="*/ 0 60000 65536"/>
                <a:gd name="T8" fmla="*/ 0 60000 65536"/>
                <a:gd name="T9" fmla="*/ 0 w 56"/>
                <a:gd name="T10" fmla="*/ 0 h 72"/>
                <a:gd name="T11" fmla="*/ 56 w 56"/>
                <a:gd name="T12" fmla="*/ 72 h 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72">
                  <a:moveTo>
                    <a:pt x="18" y="72"/>
                  </a:moveTo>
                  <a:lnTo>
                    <a:pt x="0" y="17"/>
                  </a:lnTo>
                  <a:lnTo>
                    <a:pt x="56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4035" name="Freeform 29"/>
          <p:cNvSpPr>
            <a:spLocks/>
          </p:cNvSpPr>
          <p:nvPr/>
        </p:nvSpPr>
        <p:spPr bwMode="auto">
          <a:xfrm>
            <a:off x="8105775" y="3494088"/>
            <a:ext cx="74613" cy="76200"/>
          </a:xfrm>
          <a:custGeom>
            <a:avLst/>
            <a:gdLst>
              <a:gd name="T0" fmla="*/ 2147483647 w 72"/>
              <a:gd name="T1" fmla="*/ 2147483647 h 73"/>
              <a:gd name="T2" fmla="*/ 2147483647 w 72"/>
              <a:gd name="T3" fmla="*/ 2147483647 h 73"/>
              <a:gd name="T4" fmla="*/ 2147483647 w 72"/>
              <a:gd name="T5" fmla="*/ 2147483647 h 73"/>
              <a:gd name="T6" fmla="*/ 2147483647 w 72"/>
              <a:gd name="T7" fmla="*/ 2147483647 h 73"/>
              <a:gd name="T8" fmla="*/ 2147483647 w 72"/>
              <a:gd name="T9" fmla="*/ 2147483647 h 73"/>
              <a:gd name="T10" fmla="*/ 2147483647 w 72"/>
              <a:gd name="T11" fmla="*/ 2147483647 h 73"/>
              <a:gd name="T12" fmla="*/ 2147483647 w 72"/>
              <a:gd name="T13" fmla="*/ 2147483647 h 73"/>
              <a:gd name="T14" fmla="*/ 2147483647 w 72"/>
              <a:gd name="T15" fmla="*/ 2147483647 h 73"/>
              <a:gd name="T16" fmla="*/ 0 w 72"/>
              <a:gd name="T17" fmla="*/ 2147483647 h 73"/>
              <a:gd name="T18" fmla="*/ 0 w 72"/>
              <a:gd name="T19" fmla="*/ 2147483647 h 73"/>
              <a:gd name="T20" fmla="*/ 2147483647 w 72"/>
              <a:gd name="T21" fmla="*/ 2147483647 h 73"/>
              <a:gd name="T22" fmla="*/ 2147483647 w 72"/>
              <a:gd name="T23" fmla="*/ 2147483647 h 73"/>
              <a:gd name="T24" fmla="*/ 2147483647 w 72"/>
              <a:gd name="T25" fmla="*/ 2147483647 h 73"/>
              <a:gd name="T26" fmla="*/ 2147483647 w 72"/>
              <a:gd name="T27" fmla="*/ 0 h 73"/>
              <a:gd name="T28" fmla="*/ 2147483647 w 72"/>
              <a:gd name="T29" fmla="*/ 2147483647 h 73"/>
              <a:gd name="T30" fmla="*/ 2147483647 w 72"/>
              <a:gd name="T31" fmla="*/ 2147483647 h 73"/>
              <a:gd name="T32" fmla="*/ 2147483647 w 72"/>
              <a:gd name="T33" fmla="*/ 2147483647 h 7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2"/>
              <a:gd name="T52" fmla="*/ 0 h 73"/>
              <a:gd name="T53" fmla="*/ 72 w 72"/>
              <a:gd name="T54" fmla="*/ 73 h 7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2" h="73">
                <a:moveTo>
                  <a:pt x="71" y="29"/>
                </a:moveTo>
                <a:lnTo>
                  <a:pt x="72" y="43"/>
                </a:lnTo>
                <a:lnTo>
                  <a:pt x="67" y="56"/>
                </a:lnTo>
                <a:lnTo>
                  <a:pt x="57" y="66"/>
                </a:lnTo>
                <a:lnTo>
                  <a:pt x="44" y="73"/>
                </a:lnTo>
                <a:lnTo>
                  <a:pt x="30" y="73"/>
                </a:lnTo>
                <a:lnTo>
                  <a:pt x="17" y="67"/>
                </a:lnTo>
                <a:lnTo>
                  <a:pt x="6" y="58"/>
                </a:lnTo>
                <a:lnTo>
                  <a:pt x="0" y="46"/>
                </a:lnTo>
                <a:lnTo>
                  <a:pt x="0" y="31"/>
                </a:lnTo>
                <a:lnTo>
                  <a:pt x="5" y="18"/>
                </a:lnTo>
                <a:lnTo>
                  <a:pt x="14" y="8"/>
                </a:lnTo>
                <a:lnTo>
                  <a:pt x="27" y="2"/>
                </a:lnTo>
                <a:lnTo>
                  <a:pt x="41" y="0"/>
                </a:lnTo>
                <a:lnTo>
                  <a:pt x="54" y="6"/>
                </a:lnTo>
                <a:lnTo>
                  <a:pt x="64" y="16"/>
                </a:lnTo>
                <a:lnTo>
                  <a:pt x="71" y="29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282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D32E976-374D-448C-85E7-4C26EE88A166}" type="slidenum">
              <a:rPr lang="en-US" smtClean="0">
                <a:latin typeface="Calibri" pitchFamily="34" charset="0"/>
              </a:rPr>
              <a:pPr/>
              <a:t>18</a:t>
            </a:fld>
            <a:endParaRPr lang="en-US" smtClean="0">
              <a:latin typeface="Calibri" pitchFamily="34" charset="0"/>
            </a:endParaRPr>
          </a:p>
        </p:txBody>
      </p:sp>
      <p:sp>
        <p:nvSpPr>
          <p:cNvPr id="260283" name="Rectangle 16"/>
          <p:cNvSpPr>
            <a:spLocks noChangeArrowheads="1"/>
          </p:cNvSpPr>
          <p:nvPr/>
        </p:nvSpPr>
        <p:spPr bwMode="auto">
          <a:xfrm>
            <a:off x="476250" y="952500"/>
            <a:ext cx="8332788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ts val="600"/>
              </a:spcBef>
              <a:buFont typeface="Calibri" pitchFamily="34" charset="0"/>
              <a:buAutoNum type="arabicPeriod"/>
            </a:pPr>
            <a:r>
              <a:rPr lang="en-GB">
                <a:latin typeface="Calibri" pitchFamily="34" charset="0"/>
              </a:rPr>
              <a:t>The </a:t>
            </a:r>
            <a:r>
              <a:rPr lang="en-GB" i="1">
                <a:latin typeface="Calibri" pitchFamily="34" charset="0"/>
              </a:rPr>
              <a:t>existence</a:t>
            </a:r>
            <a:r>
              <a:rPr lang="en-GB">
                <a:latin typeface="Calibri" pitchFamily="34" charset="0"/>
              </a:rPr>
              <a:t> (</a:t>
            </a:r>
            <a:r>
              <a:rPr lang="en-GB" i="1">
                <a:latin typeface="Calibri" pitchFamily="34" charset="0"/>
              </a:rPr>
              <a:t>and frame-independence</a:t>
            </a:r>
            <a:r>
              <a:rPr lang="en-GB">
                <a:latin typeface="Calibri" pitchFamily="34" charset="0"/>
              </a:rPr>
              <a:t>) of the LT relation is the </a:t>
            </a:r>
            <a:r>
              <a:rPr lang="en-GB" i="1">
                <a:latin typeface="Calibri" pitchFamily="34" charset="0"/>
              </a:rPr>
              <a:t>kinematic</a:t>
            </a:r>
            <a:r>
              <a:rPr lang="en-GB">
                <a:latin typeface="Calibri" pitchFamily="34" charset="0"/>
              </a:rPr>
              <a:t> consequence of the rotational properties of  </a:t>
            </a:r>
            <a:r>
              <a:rPr lang="en-GB" i="1">
                <a:latin typeface="Calibri" pitchFamily="34" charset="0"/>
              </a:rPr>
              <a:t>J</a:t>
            </a:r>
            <a:r>
              <a:rPr lang="en-GB">
                <a:latin typeface="Calibri" pitchFamily="34" charset="0"/>
              </a:rPr>
              <a:t> = 1 angular momentum eigenstates</a:t>
            </a:r>
          </a:p>
          <a:p>
            <a:pPr marL="342900" indent="-342900">
              <a:spcBef>
                <a:spcPts val="1200"/>
              </a:spcBef>
              <a:buFont typeface="Calibri" pitchFamily="34" charset="0"/>
              <a:buAutoNum type="arabicPeriod"/>
            </a:pPr>
            <a:r>
              <a:rPr lang="en-GB">
                <a:latin typeface="Calibri" pitchFamily="34" charset="0"/>
              </a:rPr>
              <a:t>Its </a:t>
            </a:r>
            <a:r>
              <a:rPr lang="en-GB" i="1">
                <a:latin typeface="Calibri" pitchFamily="34" charset="0"/>
              </a:rPr>
              <a:t>form</a:t>
            </a:r>
            <a:r>
              <a:rPr lang="en-GB">
                <a:latin typeface="Calibri" pitchFamily="34" charset="0"/>
              </a:rPr>
              <a:t> derives from the </a:t>
            </a:r>
            <a:r>
              <a:rPr lang="en-GB" i="1">
                <a:latin typeface="Calibri" pitchFamily="34" charset="0"/>
              </a:rPr>
              <a:t>dynamical</a:t>
            </a:r>
            <a:r>
              <a:rPr lang="en-GB">
                <a:latin typeface="Calibri" pitchFamily="34" charset="0"/>
              </a:rPr>
              <a:t> input that all contributing processes produce a </a:t>
            </a:r>
            <a:r>
              <a:rPr lang="en-GB" i="1">
                <a:latin typeface="Calibri" pitchFamily="34" charset="0"/>
              </a:rPr>
              <a:t>transversely</a:t>
            </a:r>
            <a:r>
              <a:rPr lang="en-GB">
                <a:latin typeface="Calibri" pitchFamily="34" charset="0"/>
              </a:rPr>
              <a:t> polarized (</a:t>
            </a:r>
            <a:r>
              <a:rPr lang="en-GB" i="1">
                <a:latin typeface="Calibri" pitchFamily="34" charset="0"/>
              </a:rPr>
              <a:t>J</a:t>
            </a:r>
            <a:r>
              <a:rPr lang="en-GB" i="1" baseline="-25000">
                <a:latin typeface="Calibri" pitchFamily="34" charset="0"/>
              </a:rPr>
              <a:t>z</a:t>
            </a:r>
            <a:r>
              <a:rPr lang="en-GB">
                <a:latin typeface="Calibri" pitchFamily="34" charset="0"/>
              </a:rPr>
              <a:t> = ±1) state (wrt whatever axis)</a:t>
            </a:r>
          </a:p>
        </p:txBody>
      </p:sp>
      <p:sp>
        <p:nvSpPr>
          <p:cNvPr id="260284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a typeface="ＭＳ Ｐゴシック"/>
                <a:cs typeface="ＭＳ Ｐゴシック"/>
              </a:rPr>
              <a:t>Essence of the LT relation</a:t>
            </a:r>
          </a:p>
        </p:txBody>
      </p:sp>
      <p:sp>
        <p:nvSpPr>
          <p:cNvPr id="260285" name="Rectangle 21"/>
          <p:cNvSpPr>
            <a:spLocks noChangeArrowheads="1"/>
          </p:cNvSpPr>
          <p:nvPr/>
        </p:nvSpPr>
        <p:spPr bwMode="auto">
          <a:xfrm>
            <a:off x="469900" y="2978150"/>
            <a:ext cx="83566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>
              <a:spcBef>
                <a:spcPts val="1200"/>
              </a:spcBef>
              <a:buFont typeface="Wingdings" pitchFamily="2" charset="2"/>
              <a:buChar char="§"/>
            </a:pPr>
            <a:r>
              <a:rPr lang="en-GB">
                <a:latin typeface="Calibri" pitchFamily="34" charset="0"/>
              </a:rPr>
              <a:t>Corrections to the Lam-Tung relation </a:t>
            </a:r>
            <a:r>
              <a:rPr lang="en-GB">
                <a:solidFill>
                  <a:srgbClr val="000000"/>
                </a:solidFill>
                <a:latin typeface="Calibri" pitchFamily="34" charset="0"/>
              </a:rPr>
              <a:t>(parton-</a:t>
            </a:r>
            <a:r>
              <a:rPr lang="en-GB" i="1">
                <a:solidFill>
                  <a:srgbClr val="000000"/>
                </a:solidFill>
                <a:latin typeface="Calibri" pitchFamily="34" charset="0"/>
              </a:rPr>
              <a:t>k</a:t>
            </a:r>
            <a:r>
              <a:rPr lang="en-GB" baseline="-25000">
                <a:solidFill>
                  <a:srgbClr val="000000"/>
                </a:solidFill>
                <a:latin typeface="Calibri" pitchFamily="34" charset="0"/>
              </a:rPr>
              <a:t>T</a:t>
            </a:r>
            <a:r>
              <a:rPr lang="en-GB">
                <a:solidFill>
                  <a:srgbClr val="000000"/>
                </a:solidFill>
                <a:latin typeface="Calibri" pitchFamily="34" charset="0"/>
              </a:rPr>
              <a:t>, higher-twist effects) </a:t>
            </a:r>
            <a:r>
              <a:rPr lang="en-GB">
                <a:latin typeface="Calibri" pitchFamily="34" charset="0"/>
              </a:rPr>
              <a:t>should continue to yield </a:t>
            </a:r>
            <a:r>
              <a:rPr lang="en-GB" i="1">
                <a:latin typeface="Calibri" pitchFamily="34" charset="0"/>
              </a:rPr>
              <a:t>invariant</a:t>
            </a:r>
            <a:r>
              <a:rPr lang="en-GB">
                <a:latin typeface="Calibri" pitchFamily="34" charset="0"/>
              </a:rPr>
              <a:t> relations.</a:t>
            </a:r>
            <a:br>
              <a:rPr lang="en-GB">
                <a:latin typeface="Calibri" pitchFamily="34" charset="0"/>
              </a:rPr>
            </a:br>
            <a:r>
              <a:rPr lang="en-GB">
                <a:latin typeface="Calibri" pitchFamily="34" charset="0"/>
              </a:rPr>
              <a:t>In the literature, deviations are often searched in the form</a:t>
            </a:r>
          </a:p>
          <a:p>
            <a:pPr marL="273050" indent="-273050">
              <a:spcBef>
                <a:spcPts val="1200"/>
              </a:spcBef>
            </a:pPr>
            <a:r>
              <a:rPr lang="en-GB">
                <a:latin typeface="Calibri" pitchFamily="34" charset="0"/>
              </a:rPr>
              <a:t/>
            </a:r>
            <a:br>
              <a:rPr lang="en-GB">
                <a:latin typeface="Calibri" pitchFamily="34" charset="0"/>
              </a:rPr>
            </a:br>
            <a:r>
              <a:rPr lang="en-GB">
                <a:latin typeface="Calibri" pitchFamily="34" charset="0"/>
              </a:rPr>
              <a:t>But this is not a frame-independent relation. Rather, corrections should be searched in the invariant form</a:t>
            </a:r>
          </a:p>
          <a:p>
            <a:pPr marL="273050" indent="-273050">
              <a:spcBef>
                <a:spcPts val="1200"/>
              </a:spcBef>
            </a:pPr>
            <a:endParaRPr lang="en-GB">
              <a:latin typeface="Calibri" pitchFamily="34" charset="0"/>
            </a:endParaRPr>
          </a:p>
          <a:p>
            <a:pPr marL="273050" indent="-273050">
              <a:spcBef>
                <a:spcPts val="1200"/>
              </a:spcBef>
              <a:buFont typeface="Wingdings" pitchFamily="2" charset="2"/>
              <a:buChar char="§"/>
            </a:pPr>
            <a:r>
              <a:rPr lang="pt-PT">
                <a:latin typeface="Calibri" pitchFamily="34" charset="0"/>
              </a:rPr>
              <a:t>For </a:t>
            </a:r>
            <a:r>
              <a:rPr lang="pt-PT" i="1">
                <a:latin typeface="Calibri" pitchFamily="34" charset="0"/>
              </a:rPr>
              <a:t>any</a:t>
            </a:r>
            <a:r>
              <a:rPr lang="pt-PT">
                <a:latin typeface="Calibri" pitchFamily="34" charset="0"/>
              </a:rPr>
              <a:t> superposition of processes, concerning </a:t>
            </a:r>
            <a:r>
              <a:rPr lang="pt-PT" i="1">
                <a:latin typeface="Calibri" pitchFamily="34" charset="0"/>
              </a:rPr>
              <a:t>any</a:t>
            </a:r>
            <a:r>
              <a:rPr lang="pt-PT">
                <a:latin typeface="Calibri" pitchFamily="34" charset="0"/>
              </a:rPr>
              <a:t> </a:t>
            </a:r>
            <a:r>
              <a:rPr lang="en-GB" i="1">
                <a:latin typeface="Calibri" pitchFamily="34" charset="0"/>
              </a:rPr>
              <a:t>J</a:t>
            </a:r>
            <a:r>
              <a:rPr lang="en-GB">
                <a:latin typeface="Calibri" pitchFamily="34" charset="0"/>
              </a:rPr>
              <a:t> = 1 particle </a:t>
            </a:r>
            <a:br>
              <a:rPr lang="en-GB">
                <a:latin typeface="Calibri" pitchFamily="34" charset="0"/>
              </a:rPr>
            </a:br>
            <a:r>
              <a:rPr lang="en-GB">
                <a:latin typeface="Calibri" pitchFamily="34" charset="0"/>
              </a:rPr>
              <a:t>(even in parity-violating cases: </a:t>
            </a:r>
            <a:r>
              <a:rPr lang="en-GB" i="1">
                <a:latin typeface="Calibri" pitchFamily="34" charset="0"/>
              </a:rPr>
              <a:t>W</a:t>
            </a:r>
            <a:r>
              <a:rPr lang="en-GB">
                <a:latin typeface="Calibri" pitchFamily="34" charset="0"/>
              </a:rPr>
              <a:t>, </a:t>
            </a:r>
            <a:r>
              <a:rPr lang="en-GB" i="1">
                <a:latin typeface="Calibri" pitchFamily="34" charset="0"/>
              </a:rPr>
              <a:t>Z</a:t>
            </a:r>
            <a:r>
              <a:rPr lang="en-GB" i="1" baseline="-25000">
                <a:latin typeface="Calibri" pitchFamily="34" charset="0"/>
              </a:rPr>
              <a:t> </a:t>
            </a:r>
            <a:r>
              <a:rPr lang="en-GB">
                <a:latin typeface="Calibri" pitchFamily="34" charset="0"/>
              </a:rPr>
              <a:t>)</a:t>
            </a:r>
            <a:r>
              <a:rPr lang="pt-PT">
                <a:latin typeface="Calibri" pitchFamily="34" charset="0"/>
              </a:rPr>
              <a:t>, </a:t>
            </a:r>
            <a:br>
              <a:rPr lang="pt-PT">
                <a:latin typeface="Calibri" pitchFamily="34" charset="0"/>
              </a:rPr>
            </a:br>
            <a:r>
              <a:rPr lang="pt-PT">
                <a:latin typeface="Calibri" pitchFamily="34" charset="0"/>
              </a:rPr>
              <a:t>we can always calculate a </a:t>
            </a:r>
            <a:r>
              <a:rPr lang="pt-PT" i="1">
                <a:latin typeface="Calibri" pitchFamily="34" charset="0"/>
              </a:rPr>
              <a:t>frame-invariant</a:t>
            </a:r>
            <a:r>
              <a:rPr lang="pt-PT">
                <a:latin typeface="Calibri" pitchFamily="34" charset="0"/>
              </a:rPr>
              <a:t> relation analogous to the LT relation.</a:t>
            </a:r>
            <a:endParaRPr lang="en-GB"/>
          </a:p>
        </p:txBody>
      </p:sp>
      <p:sp>
        <p:nvSpPr>
          <p:cNvPr id="260286" name="Rectangle 22"/>
          <p:cNvSpPr>
            <a:spLocks noChangeArrowheads="1"/>
          </p:cNvSpPr>
          <p:nvPr/>
        </p:nvSpPr>
        <p:spPr bwMode="auto">
          <a:xfrm>
            <a:off x="476250" y="2601913"/>
            <a:ext cx="16684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Calibri" pitchFamily="34" charset="0"/>
              </a:rPr>
              <a:t>More generally:</a:t>
            </a:r>
            <a:endParaRPr lang="en-GB"/>
          </a:p>
        </p:txBody>
      </p:sp>
      <p:graphicFrame>
        <p:nvGraphicFramePr>
          <p:cNvPr id="260280" name="Object 184"/>
          <p:cNvGraphicFramePr>
            <a:graphicFrameLocks noChangeAspect="1"/>
          </p:cNvGraphicFramePr>
          <p:nvPr/>
        </p:nvGraphicFramePr>
        <p:xfrm>
          <a:off x="3810000" y="3927475"/>
          <a:ext cx="1784350" cy="373063"/>
        </p:xfrm>
        <a:graphic>
          <a:graphicData uri="http://schemas.openxmlformats.org/presentationml/2006/ole">
            <p:oleObj spid="_x0000_s260280" name="Equation" r:id="rId4" imgW="1091726" imgH="228501" progId="">
              <p:embed/>
            </p:oleObj>
          </a:graphicData>
        </a:graphic>
      </p:graphicFrame>
      <p:graphicFrame>
        <p:nvGraphicFramePr>
          <p:cNvPr id="260281" name="Object 185"/>
          <p:cNvGraphicFramePr>
            <a:graphicFrameLocks noChangeAspect="1"/>
          </p:cNvGraphicFramePr>
          <p:nvPr/>
        </p:nvGraphicFramePr>
        <p:xfrm>
          <a:off x="1543050" y="4937125"/>
          <a:ext cx="5722938" cy="415925"/>
        </p:xfrm>
        <a:graphic>
          <a:graphicData uri="http://schemas.openxmlformats.org/presentationml/2006/ole">
            <p:oleObj spid="_x0000_s260281" name="Equation" r:id="rId5" imgW="3505200" imgH="2540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09" name="Title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481012"/>
          </a:xfrm>
        </p:spPr>
        <p:txBody>
          <a:bodyPr/>
          <a:lstStyle/>
          <a:p>
            <a:r>
              <a:rPr lang="pt-PT" smtClean="0">
                <a:ea typeface="ＭＳ Ｐゴシック"/>
                <a:cs typeface="ＭＳ Ｐゴシック"/>
              </a:rPr>
              <a:t>Reference frames are not all equally good</a:t>
            </a:r>
          </a:p>
        </p:txBody>
      </p:sp>
      <p:sp>
        <p:nvSpPr>
          <p:cNvPr id="299010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83A15AD-3E9A-41B7-918E-44EF54EC11DC}" type="slidenum">
              <a:rPr lang="en-US" smtClean="0">
                <a:latin typeface="Calibri" pitchFamily="34" charset="0"/>
              </a:rPr>
              <a:pPr/>
              <a:t>19</a:t>
            </a:fld>
            <a:endParaRPr lang="en-US" smtClean="0">
              <a:latin typeface="Calibri" pitchFamily="34" charset="0"/>
            </a:endParaRPr>
          </a:p>
        </p:txBody>
      </p:sp>
      <p:sp>
        <p:nvSpPr>
          <p:cNvPr id="299011" name="Rectangle 4"/>
          <p:cNvSpPr>
            <a:spLocks noChangeArrowheads="1"/>
          </p:cNvSpPr>
          <p:nvPr/>
        </p:nvSpPr>
        <p:spPr bwMode="auto">
          <a:xfrm>
            <a:off x="717550" y="3201988"/>
            <a:ext cx="79327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Consider  decay.</a:t>
            </a:r>
          </a:p>
          <a:p>
            <a:r>
              <a:rPr lang="en-GB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For simplicity: each experiment has a flat acceptance in its nominal rapidity range:</a:t>
            </a:r>
            <a:endParaRPr lang="en-GB">
              <a:latin typeface="Calibri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127375" y="4151313"/>
          <a:ext cx="3095625" cy="2228850"/>
        </p:xfrm>
        <a:graphic>
          <a:graphicData uri="http://schemas.openxmlformats.org/drawingml/2006/table">
            <a:tbl>
              <a:tblPr/>
              <a:tblGrid>
                <a:gridCol w="1547813"/>
                <a:gridCol w="1547812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charset="0"/>
                        </a:rPr>
                        <a:t>CDF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charset="0"/>
                        </a:rPr>
                        <a:t>|y| &lt; 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charset="0"/>
                        </a:rPr>
                        <a:t>D0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charset="0"/>
                        </a:rPr>
                        <a:t>|y| &lt; 1.8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charset="0"/>
                        </a:rPr>
                        <a:t>ATLAS &amp; CMS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charset="0"/>
                        </a:rPr>
                        <a:t>|y| &lt; 2.5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charset="0"/>
                        </a:rPr>
                        <a:t>ALICE e</a:t>
                      </a:r>
                      <a:r>
                        <a:rPr kumimoji="0" lang="pt-PT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charset="0"/>
                        </a:rPr>
                        <a:t>+</a:t>
                      </a:r>
                      <a:r>
                        <a:rPr kumimoji="0" 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charset="0"/>
                        </a:rPr>
                        <a:t>e</a:t>
                      </a:r>
                      <a:r>
                        <a:rPr kumimoji="0" lang="pt-PT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charset="0"/>
                          <a:sym typeface="Symbol" pitchFamily="18" charset="2"/>
                        </a:rPr>
                        <a:t></a:t>
                      </a:r>
                      <a:endParaRPr kumimoji="0" lang="pt-PT" sz="18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charset="0"/>
                        </a:rPr>
                        <a:t>|y| &lt; 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charset="0"/>
                        </a:rPr>
                        <a:t>ALICE </a:t>
                      </a: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charset="0"/>
                        </a:rPr>
                        <a:t>μ</a:t>
                      </a:r>
                      <a:r>
                        <a:rPr kumimoji="0" lang="pt-PT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charset="0"/>
                        </a:rPr>
                        <a:t>+</a:t>
                      </a: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charset="0"/>
                        </a:rPr>
                        <a:t>μ</a:t>
                      </a:r>
                      <a:r>
                        <a:rPr kumimoji="0" lang="pt-PT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charset="0"/>
                          <a:sym typeface="Symbol" pitchFamily="18" charset="2"/>
                        </a:rPr>
                        <a:t></a:t>
                      </a:r>
                      <a:endParaRPr kumimoji="0" lang="pt-PT" sz="18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charset="0"/>
                        </a:rPr>
                        <a:t>-4 &lt; y &lt; -2.5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charset="0"/>
                        </a:rPr>
                        <a:t>LHCb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charset="0"/>
                        </a:rPr>
                        <a:t>2 &lt; y &lt;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299035" name="Rectangle 12"/>
          <p:cNvSpPr>
            <a:spLocks noChangeArrowheads="1"/>
          </p:cNvSpPr>
          <p:nvPr/>
        </p:nvSpPr>
        <p:spPr bwMode="auto">
          <a:xfrm>
            <a:off x="754063" y="1808163"/>
            <a:ext cx="7561262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Gedankenscenario:</a:t>
            </a:r>
            <a:endParaRPr lang="en-GB">
              <a:latin typeface="Calibri" pitchFamily="34" charset="0"/>
            </a:endParaRPr>
          </a:p>
          <a:p>
            <a:r>
              <a:rPr lang="en-GB">
                <a:latin typeface="Calibri" pitchFamily="34" charset="0"/>
              </a:rPr>
              <a:t>how would different experiments observe a Drell-Yan-like decay distribution</a:t>
            </a:r>
          </a:p>
          <a:p>
            <a:r>
              <a:rPr lang="en-GB">
                <a:latin typeface="Calibri" pitchFamily="34" charset="0"/>
              </a:rPr>
              <a:t>		</a:t>
            </a:r>
            <a:r>
              <a:rPr lang="en-GB" b="1">
                <a:latin typeface="Calibri" pitchFamily="34" charset="0"/>
                <a:sym typeface="Symbol" pitchFamily="18" charset="2"/>
              </a:rPr>
              <a:t>1 + </a:t>
            </a:r>
            <a:r>
              <a:rPr lang="en-GB" b="1">
                <a:latin typeface="Calibri" pitchFamily="34" charset="0"/>
              </a:rPr>
              <a:t>cos</a:t>
            </a:r>
            <a:r>
              <a:rPr lang="en-GB" b="1" baseline="30000">
                <a:latin typeface="Calibri" pitchFamily="34" charset="0"/>
              </a:rPr>
              <a:t>2</a:t>
            </a:r>
            <a:r>
              <a:rPr lang="en-GB" b="1" i="1">
                <a:latin typeface="Calibri" pitchFamily="34" charset="0"/>
              </a:rPr>
              <a:t>θ</a:t>
            </a:r>
            <a:r>
              <a:rPr lang="en-GB" b="1">
                <a:latin typeface="Calibri" pitchFamily="34" charset="0"/>
              </a:rPr>
              <a:t> </a:t>
            </a:r>
            <a:r>
              <a:rPr lang="en-GB">
                <a:latin typeface="Calibri" pitchFamily="34" charset="0"/>
              </a:rPr>
              <a:t>  in the </a:t>
            </a:r>
            <a:r>
              <a:rPr lang="en-GB" b="1">
                <a:latin typeface="Calibri" pitchFamily="34" charset="0"/>
              </a:rPr>
              <a:t>Collins-Soper</a:t>
            </a:r>
            <a:r>
              <a:rPr lang="en-GB">
                <a:latin typeface="Calibri" pitchFamily="34" charset="0"/>
              </a:rPr>
              <a:t> frame</a:t>
            </a:r>
            <a:endParaRPr lang="en-GB">
              <a:solidFill>
                <a:srgbClr val="000000"/>
              </a:solidFill>
              <a:latin typeface="Calibri" pitchFamily="34" charset="0"/>
              <a:sym typeface="Symbol" pitchFamily="18" charset="2"/>
            </a:endParaRPr>
          </a:p>
          <a:p>
            <a:r>
              <a:rPr lang="en-GB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with an arbitrary choice of the reference frame?</a:t>
            </a:r>
            <a:endParaRPr lang="en-GB">
              <a:latin typeface="Calibri" pitchFamily="34" charset="0"/>
            </a:endParaRPr>
          </a:p>
        </p:txBody>
      </p:sp>
      <p:sp>
        <p:nvSpPr>
          <p:cNvPr id="299036" name="Rectangle 6"/>
          <p:cNvSpPr>
            <a:spLocks noChangeArrowheads="1"/>
          </p:cNvSpPr>
          <p:nvPr/>
        </p:nvSpPr>
        <p:spPr bwMode="auto">
          <a:xfrm>
            <a:off x="657225" y="844550"/>
            <a:ext cx="7975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Especially relevant when the production mechanisms and the resulting polarization</a:t>
            </a:r>
          </a:p>
          <a:p>
            <a:r>
              <a:rPr lang="en-GB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are a priori unknown (quarkonium, but also newly discovered particles)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DFC497D-F7DF-4A5E-951F-1469F9564BFF}" type="slidenum">
              <a:rPr lang="en-US" smtClean="0">
                <a:latin typeface="Calibri" pitchFamily="34" charset="0"/>
              </a:rPr>
              <a:pPr/>
              <a:t>2</a:t>
            </a:fld>
            <a:endParaRPr lang="en-US" smtClean="0">
              <a:latin typeface="Calibri" pitchFamily="34" charset="0"/>
            </a:endParaRPr>
          </a:p>
        </p:txBody>
      </p:sp>
      <p:sp>
        <p:nvSpPr>
          <p:cNvPr id="10242" name="Title 19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481013"/>
          </a:xfrm>
        </p:spPr>
        <p:txBody>
          <a:bodyPr/>
          <a:lstStyle/>
          <a:p>
            <a:r>
              <a:rPr lang="en-GB" smtClean="0">
                <a:ea typeface="ＭＳ Ｐゴシック"/>
                <a:cs typeface="ＭＳ Ｐゴシック"/>
              </a:rPr>
              <a:t>A varied menu for the LHC (and AFTER)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60388" y="881063"/>
            <a:ext cx="8172450" cy="321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marL="159843" indent="-159843">
              <a:spcBef>
                <a:spcPts val="544"/>
              </a:spcBef>
              <a:spcAft>
                <a:spcPts val="544"/>
              </a:spcAft>
              <a:buFont typeface="Arial" charset="0"/>
              <a:buChar char="•"/>
              <a:defRPr/>
            </a:pPr>
            <a:r>
              <a:rPr lang="en-US" dirty="0">
                <a:latin typeface="+mn-lt"/>
              </a:rPr>
              <a:t>Measure polarization = determine average angular momentum composition of the particle, through its decay angular distribution </a:t>
            </a:r>
          </a:p>
          <a:p>
            <a:pPr marL="159843" indent="-159843">
              <a:spcBef>
                <a:spcPts val="544"/>
              </a:spcBef>
              <a:spcAft>
                <a:spcPts val="544"/>
              </a:spcAft>
              <a:buFont typeface="Arial" charset="0"/>
              <a:buChar char="•"/>
              <a:defRPr/>
            </a:pPr>
            <a:r>
              <a:rPr lang="en-US" dirty="0">
                <a:latin typeface="+mn-lt"/>
              </a:rPr>
              <a:t>It offers a much closer insight into the quality/topology of the contributing production processes wrt to decay-averaged production cross sections</a:t>
            </a:r>
          </a:p>
          <a:p>
            <a:pPr marL="159843" indent="-159843">
              <a:spcBef>
                <a:spcPts val="544"/>
              </a:spcBef>
              <a:spcAft>
                <a:spcPts val="544"/>
              </a:spcAft>
              <a:buFont typeface="Arial" charset="0"/>
              <a:buChar char="•"/>
              <a:defRPr/>
            </a:pPr>
            <a:r>
              <a:rPr lang="en-US" dirty="0">
                <a:latin typeface="+mn-lt"/>
              </a:rPr>
              <a:t>Polarization analyses are particularly important to (for example):</a:t>
            </a:r>
          </a:p>
          <a:p>
            <a:pPr marL="617043" lvl="1" indent="-159843">
              <a:spcBef>
                <a:spcPts val="544"/>
              </a:spcBef>
              <a:spcAft>
                <a:spcPts val="544"/>
              </a:spcAft>
              <a:buFont typeface="Arial" charset="0"/>
              <a:buChar char="•"/>
              <a:defRPr/>
            </a:pPr>
            <a:r>
              <a:rPr lang="en-US" dirty="0">
                <a:latin typeface="+mn-lt"/>
              </a:rPr>
              <a:t>understand still unexplained production mechanisms </a:t>
            </a:r>
            <a:r>
              <a:rPr lang="pt-PT" dirty="0"/>
              <a:t>[</a:t>
            </a:r>
            <a:r>
              <a:rPr lang="en-US" b="1" i="1" dirty="0">
                <a:solidFill>
                  <a:prstClr val="black"/>
                </a:solidFill>
                <a:latin typeface="+mn-lt"/>
                <a:sym typeface="Symbol"/>
              </a:rPr>
              <a:t>J/</a:t>
            </a:r>
            <a:r>
              <a:rPr lang="el-GR" b="1" i="1" dirty="0">
                <a:latin typeface="+mn-lt"/>
                <a:sym typeface="Symbol" pitchFamily="18" charset="2"/>
              </a:rPr>
              <a:t>ψ</a:t>
            </a:r>
            <a:r>
              <a:rPr lang="pt-PT" b="1" dirty="0">
                <a:latin typeface="+mn-lt"/>
                <a:sym typeface="Symbol" pitchFamily="18" charset="2"/>
              </a:rPr>
              <a:t>, </a:t>
            </a:r>
            <a:r>
              <a:rPr lang="el-GR" b="1" i="1" dirty="0">
                <a:solidFill>
                  <a:prstClr val="black"/>
                </a:solidFill>
                <a:latin typeface="Calibri"/>
                <a:sym typeface="Symbol"/>
              </a:rPr>
              <a:t>χ</a:t>
            </a:r>
            <a:r>
              <a:rPr lang="pt-PT" b="1" i="1" baseline="-25000" dirty="0">
                <a:solidFill>
                  <a:prstClr val="black"/>
                </a:solidFill>
                <a:latin typeface="Calibri"/>
                <a:sym typeface="Symbol"/>
              </a:rPr>
              <a:t>c</a:t>
            </a:r>
            <a:r>
              <a:rPr lang="pt-PT" b="1" baseline="-25000" dirty="0">
                <a:solidFill>
                  <a:prstClr val="black"/>
                </a:solidFill>
                <a:latin typeface="Calibri"/>
                <a:sym typeface="Symbol"/>
              </a:rPr>
              <a:t> </a:t>
            </a:r>
            <a:r>
              <a:rPr lang="pt-PT" b="1" dirty="0">
                <a:solidFill>
                  <a:prstClr val="black"/>
                </a:solidFill>
                <a:latin typeface="Calibri"/>
                <a:sym typeface="Symbol"/>
              </a:rPr>
              <a:t>,</a:t>
            </a:r>
            <a:r>
              <a:rPr lang="el-GR" b="1" dirty="0">
                <a:solidFill>
                  <a:prstClr val="black"/>
                </a:solidFill>
                <a:latin typeface="Calibri"/>
                <a:sym typeface="Symbol"/>
              </a:rPr>
              <a:t> </a:t>
            </a:r>
            <a:r>
              <a:rPr lang="el-GR" b="1" i="1" dirty="0">
                <a:latin typeface="+mn-lt"/>
                <a:sym typeface="Symbol" pitchFamily="18" charset="2"/>
              </a:rPr>
              <a:t>ψ</a:t>
            </a:r>
            <a:r>
              <a:rPr lang="pt-PT" b="1" i="1" dirty="0">
                <a:latin typeface="+mn-lt"/>
                <a:sym typeface="Symbol" pitchFamily="18" charset="2"/>
              </a:rPr>
              <a:t>’</a:t>
            </a:r>
            <a:r>
              <a:rPr lang="pt-PT" b="1" dirty="0">
                <a:latin typeface="+mn-lt"/>
                <a:sym typeface="Symbol" pitchFamily="18" charset="2"/>
              </a:rPr>
              <a:t>, </a:t>
            </a:r>
            <a:r>
              <a:rPr lang="pt-PT" b="1" dirty="0">
                <a:latin typeface="+mn-lt"/>
                <a:sym typeface="Symbol"/>
              </a:rPr>
              <a:t>, </a:t>
            </a:r>
            <a:r>
              <a:rPr lang="el-GR" b="1" i="1" dirty="0">
                <a:solidFill>
                  <a:prstClr val="black"/>
                </a:solidFill>
                <a:latin typeface="Calibri"/>
                <a:sym typeface="Symbol"/>
              </a:rPr>
              <a:t>χ</a:t>
            </a:r>
            <a:r>
              <a:rPr lang="pt-PT" b="1" i="1" baseline="-25000" dirty="0">
                <a:solidFill>
                  <a:prstClr val="black"/>
                </a:solidFill>
                <a:latin typeface="Calibri"/>
                <a:sym typeface="Symbol"/>
              </a:rPr>
              <a:t>b</a:t>
            </a:r>
            <a:r>
              <a:rPr lang="en-US" dirty="0">
                <a:solidFill>
                  <a:prstClr val="black"/>
                </a:solidFill>
                <a:latin typeface="Calibri"/>
                <a:sym typeface="Symbol"/>
              </a:rPr>
              <a:t>]</a:t>
            </a:r>
          </a:p>
          <a:p>
            <a:pPr marL="617043" lvl="1" indent="-159843">
              <a:spcBef>
                <a:spcPts val="544"/>
              </a:spcBef>
              <a:spcAft>
                <a:spcPts val="544"/>
              </a:spcAft>
              <a:buFont typeface="Arial" charset="0"/>
              <a:buChar char="•"/>
              <a:defRPr/>
            </a:pPr>
            <a:r>
              <a:rPr lang="pt-PT" dirty="0">
                <a:latin typeface="+mn-lt"/>
              </a:rPr>
              <a:t>characterize the spin of newly (eventually) discovered resonances</a:t>
            </a:r>
            <a:br>
              <a:rPr lang="pt-PT" dirty="0">
                <a:latin typeface="+mn-lt"/>
              </a:rPr>
            </a:br>
            <a:r>
              <a:rPr lang="pt-PT" dirty="0">
                <a:latin typeface="+mn-lt"/>
              </a:rPr>
              <a:t>[</a:t>
            </a:r>
            <a:r>
              <a:rPr lang="en-US" b="1" i="1" dirty="0">
                <a:latin typeface="+mn-lt"/>
              </a:rPr>
              <a:t>X</a:t>
            </a:r>
            <a:r>
              <a:rPr lang="en-US" b="1" dirty="0">
                <a:latin typeface="+mn-lt"/>
              </a:rPr>
              <a:t>(3872)</a:t>
            </a:r>
            <a:r>
              <a:rPr lang="en-US" dirty="0"/>
              <a:t>, </a:t>
            </a:r>
            <a:r>
              <a:rPr lang="pt-PT" dirty="0">
                <a:latin typeface="+mn-lt"/>
              </a:rPr>
              <a:t>Higgs,</a:t>
            </a:r>
            <a:r>
              <a:rPr lang="pt-PT" i="1" dirty="0">
                <a:latin typeface="+mn-lt"/>
              </a:rPr>
              <a:t> Z’</a:t>
            </a:r>
            <a:r>
              <a:rPr lang="pt-PT" dirty="0">
                <a:latin typeface="+mn-lt"/>
              </a:rPr>
              <a:t>, graviton, ...]</a:t>
            </a:r>
          </a:p>
          <a:p>
            <a:pPr marL="617043" lvl="1" indent="-159843">
              <a:spcBef>
                <a:spcPts val="544"/>
              </a:spcBef>
              <a:spcAft>
                <a:spcPts val="544"/>
              </a:spcAft>
              <a:buFont typeface="Arial" charset="0"/>
              <a:buChar char="•"/>
              <a:defRPr/>
            </a:pPr>
            <a:r>
              <a:rPr lang="pt-PT" dirty="0">
                <a:latin typeface="+mn-lt"/>
              </a:rPr>
              <a:t>Understand the properties of dense and hot matter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057" name="Picture 4" descr="C:\Users\Pietro\Desktop\QQbarPol\toymc\exp_kindep_lambda_thph_11.e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900" y="3838575"/>
            <a:ext cx="395922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1058" name="Title 1"/>
          <p:cNvSpPr>
            <a:spLocks noGrp="1"/>
          </p:cNvSpPr>
          <p:nvPr>
            <p:ph type="title"/>
          </p:nvPr>
        </p:nvSpPr>
        <p:spPr>
          <a:xfrm>
            <a:off x="457200" y="153988"/>
            <a:ext cx="8229600" cy="481012"/>
          </a:xfrm>
        </p:spPr>
        <p:txBody>
          <a:bodyPr/>
          <a:lstStyle/>
          <a:p>
            <a:r>
              <a:rPr lang="pt-PT" smtClean="0">
                <a:ea typeface="ＭＳ Ｐゴシック"/>
                <a:cs typeface="ＭＳ Ｐゴシック"/>
              </a:rPr>
              <a:t>The lucky frame choice</a:t>
            </a:r>
          </a:p>
        </p:txBody>
      </p:sp>
      <p:sp>
        <p:nvSpPr>
          <p:cNvPr id="301059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0BCAB5F-78AE-4F73-81EC-818B57F5DE24}" type="slidenum">
              <a:rPr lang="en-US" smtClean="0">
                <a:latin typeface="Calibri" pitchFamily="34" charset="0"/>
              </a:rPr>
              <a:pPr/>
              <a:t>20</a:t>
            </a:fld>
            <a:endParaRPr lang="en-US" smtClean="0">
              <a:latin typeface="Calibri" pitchFamily="34" charset="0"/>
            </a:endParaRPr>
          </a:p>
        </p:txBody>
      </p:sp>
      <p:pic>
        <p:nvPicPr>
          <p:cNvPr id="301060" name="Picture 2" descr="C:\Users\Pietro\Desktop\QQbarPol\toymc\exp_kindep_lambda_ph_11.ep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87863" y="1042988"/>
            <a:ext cx="3960812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1061" name="Picture 3" descr="C:\Users\Pietro\Desktop\QQbarPol\toymc\exp_kindep_lambda_th_11.ep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9900" y="1042988"/>
            <a:ext cx="3959225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1062" name="Rectangle 7"/>
          <p:cNvSpPr>
            <a:spLocks noChangeArrowheads="1"/>
          </p:cNvSpPr>
          <p:nvPr/>
        </p:nvSpPr>
        <p:spPr bwMode="auto">
          <a:xfrm>
            <a:off x="3773488" y="596900"/>
            <a:ext cx="1641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>
                <a:latin typeface="Calibri" pitchFamily="34" charset="0"/>
              </a:rPr>
              <a:t>(CS in this case)</a:t>
            </a:r>
            <a:endParaRPr lang="pt-PT"/>
          </a:p>
        </p:txBody>
      </p:sp>
      <p:grpSp>
        <p:nvGrpSpPr>
          <p:cNvPr id="301063" name="Group 64"/>
          <p:cNvGrpSpPr>
            <a:grpSpLocks/>
          </p:cNvGrpSpPr>
          <p:nvPr/>
        </p:nvGrpSpPr>
        <p:grpSpPr bwMode="auto">
          <a:xfrm>
            <a:off x="1063625" y="1327150"/>
            <a:ext cx="3221038" cy="0"/>
            <a:chOff x="1057842" y="1326629"/>
            <a:chExt cx="3221015" cy="0"/>
          </a:xfrm>
        </p:grpSpPr>
        <p:grpSp>
          <p:nvGrpSpPr>
            <p:cNvPr id="301122" name="Group 33"/>
            <p:cNvGrpSpPr>
              <a:grpSpLocks/>
            </p:cNvGrpSpPr>
            <p:nvPr/>
          </p:nvGrpSpPr>
          <p:grpSpPr bwMode="auto">
            <a:xfrm>
              <a:off x="1057842" y="1326629"/>
              <a:ext cx="806400" cy="0"/>
              <a:chOff x="1057842" y="1324427"/>
              <a:chExt cx="3224436" cy="0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>
                <a:off x="1057842" y="1324427"/>
                <a:ext cx="64746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2993881" y="1324427"/>
                <a:ext cx="641112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2346419" y="1324427"/>
                <a:ext cx="647461" cy="0"/>
              </a:xfrm>
              <a:prstGeom prst="line">
                <a:avLst/>
              </a:prstGeom>
              <a:ln w="38100">
                <a:solidFill>
                  <a:srgbClr val="00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3634992" y="1324427"/>
                <a:ext cx="647461" cy="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1705303" y="1324427"/>
                <a:ext cx="641116" cy="0"/>
              </a:xfrm>
              <a:prstGeom prst="line">
                <a:avLst/>
              </a:prstGeom>
              <a:ln w="38100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1123" name="Group 46"/>
            <p:cNvGrpSpPr>
              <a:grpSpLocks/>
            </p:cNvGrpSpPr>
            <p:nvPr/>
          </p:nvGrpSpPr>
          <p:grpSpPr bwMode="auto">
            <a:xfrm>
              <a:off x="1862714" y="1326629"/>
              <a:ext cx="806400" cy="0"/>
              <a:chOff x="1057842" y="1324427"/>
              <a:chExt cx="3224436" cy="0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>
                <a:off x="1057782" y="1324427"/>
                <a:ext cx="64746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2993817" y="1324427"/>
                <a:ext cx="641116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2346355" y="1324427"/>
                <a:ext cx="647461" cy="0"/>
              </a:xfrm>
              <a:prstGeom prst="line">
                <a:avLst/>
              </a:prstGeom>
              <a:ln w="38100">
                <a:solidFill>
                  <a:srgbClr val="00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3634933" y="1324427"/>
                <a:ext cx="647461" cy="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1705243" y="1324427"/>
                <a:ext cx="641112" cy="0"/>
              </a:xfrm>
              <a:prstGeom prst="line">
                <a:avLst/>
              </a:prstGeom>
              <a:ln w="38100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1124" name="Group 52"/>
            <p:cNvGrpSpPr>
              <a:grpSpLocks/>
            </p:cNvGrpSpPr>
            <p:nvPr/>
          </p:nvGrpSpPr>
          <p:grpSpPr bwMode="auto">
            <a:xfrm>
              <a:off x="2667586" y="1326629"/>
              <a:ext cx="806400" cy="0"/>
              <a:chOff x="1057842" y="1324427"/>
              <a:chExt cx="3224436" cy="0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>
                <a:off x="1057722" y="1324427"/>
                <a:ext cx="64746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2993761" y="1324427"/>
                <a:ext cx="641112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2346299" y="1324427"/>
                <a:ext cx="647461" cy="0"/>
              </a:xfrm>
              <a:prstGeom prst="line">
                <a:avLst/>
              </a:prstGeom>
              <a:ln w="38100">
                <a:solidFill>
                  <a:srgbClr val="00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3634873" y="1324427"/>
                <a:ext cx="647461" cy="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1705183" y="1324427"/>
                <a:ext cx="641116" cy="0"/>
              </a:xfrm>
              <a:prstGeom prst="line">
                <a:avLst/>
              </a:prstGeom>
              <a:ln w="38100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1125" name="Group 58"/>
            <p:cNvGrpSpPr>
              <a:grpSpLocks/>
            </p:cNvGrpSpPr>
            <p:nvPr/>
          </p:nvGrpSpPr>
          <p:grpSpPr bwMode="auto">
            <a:xfrm>
              <a:off x="3472457" y="1326629"/>
              <a:ext cx="806400" cy="0"/>
              <a:chOff x="1057842" y="1324427"/>
              <a:chExt cx="3224436" cy="0"/>
            </a:xfrm>
          </p:grpSpPr>
          <p:cxnSp>
            <p:nvCxnSpPr>
              <p:cNvPr id="60" name="Straight Connector 59"/>
              <p:cNvCxnSpPr/>
              <p:nvPr/>
            </p:nvCxnSpPr>
            <p:spPr>
              <a:xfrm>
                <a:off x="1057666" y="1324427"/>
                <a:ext cx="64746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2993701" y="1324427"/>
                <a:ext cx="641116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2346239" y="1324427"/>
                <a:ext cx="647461" cy="0"/>
              </a:xfrm>
              <a:prstGeom prst="line">
                <a:avLst/>
              </a:prstGeom>
              <a:ln w="38100">
                <a:solidFill>
                  <a:srgbClr val="00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3634817" y="1324427"/>
                <a:ext cx="647461" cy="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1705128" y="1324427"/>
                <a:ext cx="641112" cy="0"/>
              </a:xfrm>
              <a:prstGeom prst="line">
                <a:avLst/>
              </a:prstGeom>
              <a:ln w="38100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01064" name="Group 65"/>
          <p:cNvGrpSpPr>
            <a:grpSpLocks/>
          </p:cNvGrpSpPr>
          <p:nvPr/>
        </p:nvGrpSpPr>
        <p:grpSpPr bwMode="auto">
          <a:xfrm>
            <a:off x="5086350" y="3190875"/>
            <a:ext cx="3221038" cy="0"/>
            <a:chOff x="1057842" y="1326629"/>
            <a:chExt cx="3221015" cy="0"/>
          </a:xfrm>
        </p:grpSpPr>
        <p:grpSp>
          <p:nvGrpSpPr>
            <p:cNvPr id="301098" name="Group 33"/>
            <p:cNvGrpSpPr>
              <a:grpSpLocks/>
            </p:cNvGrpSpPr>
            <p:nvPr/>
          </p:nvGrpSpPr>
          <p:grpSpPr bwMode="auto">
            <a:xfrm>
              <a:off x="1057842" y="1326629"/>
              <a:ext cx="806399" cy="0"/>
              <a:chOff x="1057842" y="1324427"/>
              <a:chExt cx="3224436" cy="0"/>
            </a:xfrm>
          </p:grpSpPr>
          <p:cxnSp>
            <p:nvCxnSpPr>
              <p:cNvPr id="86" name="Straight Connector 85"/>
              <p:cNvCxnSpPr/>
              <p:nvPr/>
            </p:nvCxnSpPr>
            <p:spPr>
              <a:xfrm>
                <a:off x="1057842" y="1324427"/>
                <a:ext cx="64746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2993883" y="1324427"/>
                <a:ext cx="641113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2346421" y="1324427"/>
                <a:ext cx="647462" cy="0"/>
              </a:xfrm>
              <a:prstGeom prst="line">
                <a:avLst/>
              </a:prstGeom>
              <a:ln w="38100">
                <a:solidFill>
                  <a:srgbClr val="00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3634996" y="1324427"/>
                <a:ext cx="647462" cy="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1705304" y="1324427"/>
                <a:ext cx="641117" cy="0"/>
              </a:xfrm>
              <a:prstGeom prst="line">
                <a:avLst/>
              </a:prstGeom>
              <a:ln w="38100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1099" name="Group 46"/>
            <p:cNvGrpSpPr>
              <a:grpSpLocks/>
            </p:cNvGrpSpPr>
            <p:nvPr/>
          </p:nvGrpSpPr>
          <p:grpSpPr bwMode="auto">
            <a:xfrm>
              <a:off x="1862714" y="1326629"/>
              <a:ext cx="806399" cy="0"/>
              <a:chOff x="1057842" y="1324427"/>
              <a:chExt cx="3224436" cy="0"/>
            </a:xfrm>
          </p:grpSpPr>
          <p:cxnSp>
            <p:nvCxnSpPr>
              <p:cNvPr id="81" name="Straight Connector 80"/>
              <p:cNvCxnSpPr/>
              <p:nvPr/>
            </p:nvCxnSpPr>
            <p:spPr>
              <a:xfrm>
                <a:off x="1057782" y="1324427"/>
                <a:ext cx="64746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2993819" y="1324427"/>
                <a:ext cx="641117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2346357" y="1324427"/>
                <a:ext cx="647462" cy="0"/>
              </a:xfrm>
              <a:prstGeom prst="line">
                <a:avLst/>
              </a:prstGeom>
              <a:ln w="38100">
                <a:solidFill>
                  <a:srgbClr val="00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3634936" y="1324427"/>
                <a:ext cx="647462" cy="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705244" y="1324427"/>
                <a:ext cx="641113" cy="0"/>
              </a:xfrm>
              <a:prstGeom prst="line">
                <a:avLst/>
              </a:prstGeom>
              <a:ln w="38100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1100" name="Group 52"/>
            <p:cNvGrpSpPr>
              <a:grpSpLocks/>
            </p:cNvGrpSpPr>
            <p:nvPr/>
          </p:nvGrpSpPr>
          <p:grpSpPr bwMode="auto">
            <a:xfrm>
              <a:off x="2667586" y="1326629"/>
              <a:ext cx="806399" cy="0"/>
              <a:chOff x="1057842" y="1324427"/>
              <a:chExt cx="3224436" cy="0"/>
            </a:xfrm>
          </p:grpSpPr>
          <p:cxnSp>
            <p:nvCxnSpPr>
              <p:cNvPr id="76" name="Straight Connector 75"/>
              <p:cNvCxnSpPr/>
              <p:nvPr/>
            </p:nvCxnSpPr>
            <p:spPr>
              <a:xfrm>
                <a:off x="1057722" y="1324427"/>
                <a:ext cx="64746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2993763" y="1324427"/>
                <a:ext cx="641113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2346301" y="1324427"/>
                <a:ext cx="647462" cy="0"/>
              </a:xfrm>
              <a:prstGeom prst="line">
                <a:avLst/>
              </a:prstGeom>
              <a:ln w="38100">
                <a:solidFill>
                  <a:srgbClr val="00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3634876" y="1324427"/>
                <a:ext cx="647462" cy="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705184" y="1324427"/>
                <a:ext cx="641117" cy="0"/>
              </a:xfrm>
              <a:prstGeom prst="line">
                <a:avLst/>
              </a:prstGeom>
              <a:ln w="38100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1101" name="Group 58"/>
            <p:cNvGrpSpPr>
              <a:grpSpLocks/>
            </p:cNvGrpSpPr>
            <p:nvPr/>
          </p:nvGrpSpPr>
          <p:grpSpPr bwMode="auto">
            <a:xfrm>
              <a:off x="3472457" y="1326629"/>
              <a:ext cx="806399" cy="0"/>
              <a:chOff x="1057842" y="1324427"/>
              <a:chExt cx="3224436" cy="0"/>
            </a:xfrm>
          </p:grpSpPr>
          <p:cxnSp>
            <p:nvCxnSpPr>
              <p:cNvPr id="71" name="Straight Connector 70"/>
              <p:cNvCxnSpPr/>
              <p:nvPr/>
            </p:nvCxnSpPr>
            <p:spPr>
              <a:xfrm>
                <a:off x="1057666" y="1324427"/>
                <a:ext cx="64746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2993703" y="1324427"/>
                <a:ext cx="641117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2346241" y="1324427"/>
                <a:ext cx="647462" cy="0"/>
              </a:xfrm>
              <a:prstGeom prst="line">
                <a:avLst/>
              </a:prstGeom>
              <a:ln w="38100">
                <a:solidFill>
                  <a:srgbClr val="00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3634820" y="1324427"/>
                <a:ext cx="647462" cy="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1705128" y="1324427"/>
                <a:ext cx="641113" cy="0"/>
              </a:xfrm>
              <a:prstGeom prst="line">
                <a:avLst/>
              </a:prstGeom>
              <a:ln w="38100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01065" name="Group 90"/>
          <p:cNvGrpSpPr>
            <a:grpSpLocks/>
          </p:cNvGrpSpPr>
          <p:nvPr/>
        </p:nvGrpSpPr>
        <p:grpSpPr bwMode="auto">
          <a:xfrm>
            <a:off x="1066800" y="5975350"/>
            <a:ext cx="3221038" cy="0"/>
            <a:chOff x="1057842" y="1326629"/>
            <a:chExt cx="3221015" cy="0"/>
          </a:xfrm>
        </p:grpSpPr>
        <p:grpSp>
          <p:nvGrpSpPr>
            <p:cNvPr id="301074" name="Group 33"/>
            <p:cNvGrpSpPr>
              <a:grpSpLocks/>
            </p:cNvGrpSpPr>
            <p:nvPr/>
          </p:nvGrpSpPr>
          <p:grpSpPr bwMode="auto">
            <a:xfrm>
              <a:off x="1057842" y="1326629"/>
              <a:ext cx="806399" cy="0"/>
              <a:chOff x="1057842" y="1324427"/>
              <a:chExt cx="3224436" cy="0"/>
            </a:xfrm>
          </p:grpSpPr>
          <p:cxnSp>
            <p:nvCxnSpPr>
              <p:cNvPr id="111" name="Straight Connector 110"/>
              <p:cNvCxnSpPr/>
              <p:nvPr/>
            </p:nvCxnSpPr>
            <p:spPr>
              <a:xfrm>
                <a:off x="1057842" y="1324427"/>
                <a:ext cx="64746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>
                <a:off x="2993883" y="1324427"/>
                <a:ext cx="641113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>
                <a:off x="2346421" y="1324427"/>
                <a:ext cx="647462" cy="0"/>
              </a:xfrm>
              <a:prstGeom prst="line">
                <a:avLst/>
              </a:prstGeom>
              <a:ln w="38100">
                <a:solidFill>
                  <a:srgbClr val="00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>
                <a:off x="3634996" y="1324427"/>
                <a:ext cx="647462" cy="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>
                <a:off x="1705304" y="1324427"/>
                <a:ext cx="641117" cy="0"/>
              </a:xfrm>
              <a:prstGeom prst="line">
                <a:avLst/>
              </a:prstGeom>
              <a:ln w="38100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1075" name="Group 46"/>
            <p:cNvGrpSpPr>
              <a:grpSpLocks/>
            </p:cNvGrpSpPr>
            <p:nvPr/>
          </p:nvGrpSpPr>
          <p:grpSpPr bwMode="auto">
            <a:xfrm>
              <a:off x="1862714" y="1326629"/>
              <a:ext cx="806399" cy="0"/>
              <a:chOff x="1057842" y="1324427"/>
              <a:chExt cx="3224436" cy="0"/>
            </a:xfrm>
          </p:grpSpPr>
          <p:cxnSp>
            <p:nvCxnSpPr>
              <p:cNvPr id="106" name="Straight Connector 105"/>
              <p:cNvCxnSpPr/>
              <p:nvPr/>
            </p:nvCxnSpPr>
            <p:spPr>
              <a:xfrm>
                <a:off x="1057782" y="1324427"/>
                <a:ext cx="64746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>
                <a:off x="2993819" y="1324427"/>
                <a:ext cx="641117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>
                <a:off x="2346357" y="1324427"/>
                <a:ext cx="647462" cy="0"/>
              </a:xfrm>
              <a:prstGeom prst="line">
                <a:avLst/>
              </a:prstGeom>
              <a:ln w="38100">
                <a:solidFill>
                  <a:srgbClr val="00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>
                <a:off x="3634936" y="1324427"/>
                <a:ext cx="647462" cy="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>
                <a:off x="1705244" y="1324427"/>
                <a:ext cx="641113" cy="0"/>
              </a:xfrm>
              <a:prstGeom prst="line">
                <a:avLst/>
              </a:prstGeom>
              <a:ln w="38100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1076" name="Group 52"/>
            <p:cNvGrpSpPr>
              <a:grpSpLocks/>
            </p:cNvGrpSpPr>
            <p:nvPr/>
          </p:nvGrpSpPr>
          <p:grpSpPr bwMode="auto">
            <a:xfrm>
              <a:off x="2667586" y="1326629"/>
              <a:ext cx="806399" cy="0"/>
              <a:chOff x="1057842" y="1324427"/>
              <a:chExt cx="3224436" cy="0"/>
            </a:xfrm>
          </p:grpSpPr>
          <p:cxnSp>
            <p:nvCxnSpPr>
              <p:cNvPr id="101" name="Straight Connector 100"/>
              <p:cNvCxnSpPr/>
              <p:nvPr/>
            </p:nvCxnSpPr>
            <p:spPr>
              <a:xfrm>
                <a:off x="1057722" y="1324427"/>
                <a:ext cx="64746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>
                <a:off x="2993763" y="1324427"/>
                <a:ext cx="641113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>
                <a:off x="2346301" y="1324427"/>
                <a:ext cx="647462" cy="0"/>
              </a:xfrm>
              <a:prstGeom prst="line">
                <a:avLst/>
              </a:prstGeom>
              <a:ln w="38100">
                <a:solidFill>
                  <a:srgbClr val="00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>
                <a:off x="3634876" y="1324427"/>
                <a:ext cx="647462" cy="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>
                <a:off x="1705184" y="1324427"/>
                <a:ext cx="641117" cy="0"/>
              </a:xfrm>
              <a:prstGeom prst="line">
                <a:avLst/>
              </a:prstGeom>
              <a:ln w="38100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1077" name="Group 58"/>
            <p:cNvGrpSpPr>
              <a:grpSpLocks/>
            </p:cNvGrpSpPr>
            <p:nvPr/>
          </p:nvGrpSpPr>
          <p:grpSpPr bwMode="auto">
            <a:xfrm>
              <a:off x="3472457" y="1326629"/>
              <a:ext cx="806399" cy="0"/>
              <a:chOff x="1057842" y="1324427"/>
              <a:chExt cx="3224436" cy="0"/>
            </a:xfrm>
          </p:grpSpPr>
          <p:cxnSp>
            <p:nvCxnSpPr>
              <p:cNvPr id="96" name="Straight Connector 95"/>
              <p:cNvCxnSpPr/>
              <p:nvPr/>
            </p:nvCxnSpPr>
            <p:spPr>
              <a:xfrm>
                <a:off x="1057666" y="1324427"/>
                <a:ext cx="64746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2993703" y="1324427"/>
                <a:ext cx="641117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2346241" y="1324427"/>
                <a:ext cx="647462" cy="0"/>
              </a:xfrm>
              <a:prstGeom prst="line">
                <a:avLst/>
              </a:prstGeom>
              <a:ln w="38100">
                <a:solidFill>
                  <a:srgbClr val="00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3634820" y="1324427"/>
                <a:ext cx="647462" cy="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1705128" y="1324427"/>
                <a:ext cx="641113" cy="0"/>
              </a:xfrm>
              <a:prstGeom prst="line">
                <a:avLst/>
              </a:prstGeom>
              <a:ln w="38100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116" name="Table 115"/>
          <p:cNvGraphicFramePr>
            <a:graphicFrameLocks noGrp="1"/>
          </p:cNvGraphicFramePr>
          <p:nvPr/>
        </p:nvGraphicFramePr>
        <p:xfrm>
          <a:off x="4702175" y="3916363"/>
          <a:ext cx="1876425" cy="1371600"/>
        </p:xfrm>
        <a:graphic>
          <a:graphicData uri="http://schemas.openxmlformats.org/drawingml/2006/table">
            <a:tbl>
              <a:tblPr/>
              <a:tblGrid>
                <a:gridCol w="1876425"/>
              </a:tblGrid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charset="0"/>
                        </a:rPr>
                        <a:t>ALICE </a:t>
                      </a: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charset="0"/>
                        </a:rPr>
                        <a:t>μ</a:t>
                      </a:r>
                      <a:r>
                        <a:rPr kumimoji="0" lang="pt-PT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charset="0"/>
                        </a:rPr>
                        <a:t>+</a:t>
                      </a: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charset="0"/>
                        </a:rPr>
                        <a:t>μ</a:t>
                      </a:r>
                      <a:r>
                        <a:rPr kumimoji="0" lang="pt-PT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charset="0"/>
                          <a:sym typeface="Symbol" pitchFamily="18" charset="2"/>
                        </a:rPr>
                        <a:t></a:t>
                      </a:r>
                      <a:r>
                        <a:rPr kumimoji="0" 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charset="0"/>
                          <a:sym typeface="Symbol" pitchFamily="18" charset="2"/>
                        </a:rPr>
                        <a:t> / </a:t>
                      </a:r>
                      <a:r>
                        <a:rPr kumimoji="0" 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charset="0"/>
                        </a:rPr>
                        <a:t>LHCb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charset="0"/>
                        </a:rPr>
                        <a:t>ATLAS / CMS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charset="0"/>
                        </a:rPr>
                        <a:t>D0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charset="0"/>
                        </a:rPr>
                        <a:t>ALICE e</a:t>
                      </a:r>
                      <a:r>
                        <a:rPr kumimoji="0" lang="pt-PT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charset="0"/>
                        </a:rPr>
                        <a:t>+</a:t>
                      </a:r>
                      <a:r>
                        <a:rPr kumimoji="0" 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charset="0"/>
                        </a:rPr>
                        <a:t>e</a:t>
                      </a:r>
                      <a:r>
                        <a:rPr kumimoji="0" lang="pt-PT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charset="0"/>
                          <a:sym typeface="Symbol" pitchFamily="18" charset="2"/>
                        </a:rPr>
                        <a:t></a:t>
                      </a:r>
                      <a:endParaRPr kumimoji="0" lang="pt-PT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charset="0"/>
                        </a:rPr>
                        <a:t>CDF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5" name="Title 1"/>
          <p:cNvSpPr>
            <a:spLocks noGrp="1"/>
          </p:cNvSpPr>
          <p:nvPr>
            <p:ph type="title"/>
          </p:nvPr>
        </p:nvSpPr>
        <p:spPr>
          <a:xfrm>
            <a:off x="457200" y="153988"/>
            <a:ext cx="8229600" cy="481012"/>
          </a:xfrm>
        </p:spPr>
        <p:txBody>
          <a:bodyPr/>
          <a:lstStyle/>
          <a:p>
            <a:r>
              <a:rPr lang="pt-PT" smtClean="0">
                <a:ea typeface="ＭＳ Ｐゴシック"/>
                <a:cs typeface="ＭＳ Ｐゴシック"/>
              </a:rPr>
              <a:t>Less lucky choice</a:t>
            </a:r>
          </a:p>
        </p:txBody>
      </p:sp>
      <p:sp>
        <p:nvSpPr>
          <p:cNvPr id="303106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8B83221-084C-4790-AA82-DB867082D50A}" type="slidenum">
              <a:rPr lang="en-US" smtClean="0">
                <a:latin typeface="Calibri" pitchFamily="34" charset="0"/>
              </a:rPr>
              <a:pPr/>
              <a:t>21</a:t>
            </a:fld>
            <a:endParaRPr lang="en-US" smtClean="0">
              <a:latin typeface="Calibri" pitchFamily="34" charset="0"/>
            </a:endParaRPr>
          </a:p>
        </p:txBody>
      </p:sp>
      <p:pic>
        <p:nvPicPr>
          <p:cNvPr id="303107" name="Picture 2" descr="C:\Users\Pietro\Desktop\QQbarPol\toymc\exp_kindep_lambda_ph_11.e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87863" y="1042988"/>
            <a:ext cx="3960812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3108" name="Picture 4" descr="C:\Users\Pietro\Desktop\QQbarPol\toymc\exp_kindep_lambda_thph_11.ep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9900" y="3838575"/>
            <a:ext cx="395922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3109" name="Picture 3" descr="C:\Users\Pietro\Desktop\QQbarPol\toymc\exp_kindep_lambda_th_11.ep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9900" y="1042988"/>
            <a:ext cx="3959225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>
          <a:xfrm rot="5400000" flipH="1" flipV="1">
            <a:off x="2017713" y="2998788"/>
            <a:ext cx="24765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3111" name="Rectangle 14"/>
          <p:cNvSpPr>
            <a:spLocks noChangeArrowheads="1"/>
          </p:cNvSpPr>
          <p:nvPr/>
        </p:nvSpPr>
        <p:spPr bwMode="auto">
          <a:xfrm>
            <a:off x="3773488" y="596900"/>
            <a:ext cx="167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>
                <a:latin typeface="Calibri" pitchFamily="34" charset="0"/>
              </a:rPr>
              <a:t>(HX in this case)</a:t>
            </a:r>
            <a:endParaRPr lang="pt-PT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5233988" y="4057650"/>
          <a:ext cx="1876425" cy="746125"/>
        </p:xfrm>
        <a:graphic>
          <a:graphicData uri="http://schemas.openxmlformats.org/drawingml/2006/table">
            <a:tbl>
              <a:tblPr/>
              <a:tblGrid>
                <a:gridCol w="1876425"/>
              </a:tblGrid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800" b="1" i="0" u="none" strike="noStrike" cap="none" normalizeH="0" baseline="3000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ea typeface="ＭＳ Ｐゴシック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D60093"/>
                        </a:solidFill>
                        <a:effectLst/>
                        <a:latin typeface="Calibri" pitchFamily="34" charset="0"/>
                        <a:ea typeface="ＭＳ Ｐゴシック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3122" name="Rectangle 7"/>
          <p:cNvSpPr>
            <a:spLocks noChangeArrowheads="1"/>
          </p:cNvSpPr>
          <p:nvPr/>
        </p:nvSpPr>
        <p:spPr bwMode="auto">
          <a:xfrm>
            <a:off x="1957388" y="1295400"/>
            <a:ext cx="11541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i="1">
                <a:latin typeface="Calibri" pitchFamily="34" charset="0"/>
              </a:rPr>
              <a:t>λ</a:t>
            </a:r>
            <a:r>
              <a:rPr lang="el-GR" i="1" baseline="-25000">
                <a:latin typeface="Calibri" pitchFamily="34" charset="0"/>
              </a:rPr>
              <a:t>θ </a:t>
            </a:r>
            <a:r>
              <a:rPr lang="pt-PT">
                <a:latin typeface="Calibri" pitchFamily="34" charset="0"/>
              </a:rPr>
              <a:t> = +0.65</a:t>
            </a:r>
            <a:endParaRPr lang="pt-PT"/>
          </a:p>
        </p:txBody>
      </p:sp>
      <p:cxnSp>
        <p:nvCxnSpPr>
          <p:cNvPr id="21" name="Straight Connector 20"/>
          <p:cNvCxnSpPr/>
          <p:nvPr/>
        </p:nvCxnSpPr>
        <p:spPr>
          <a:xfrm rot="5400000" flipH="1" flipV="1">
            <a:off x="2020887" y="1736726"/>
            <a:ext cx="23177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009775" y="3152775"/>
            <a:ext cx="962025" cy="144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03125" name="Rectangle 19"/>
          <p:cNvSpPr>
            <a:spLocks noChangeArrowheads="1"/>
          </p:cNvSpPr>
          <p:nvPr/>
        </p:nvSpPr>
        <p:spPr bwMode="auto">
          <a:xfrm>
            <a:off x="1916113" y="3035300"/>
            <a:ext cx="1155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i="1">
                <a:latin typeface="Calibri" pitchFamily="34" charset="0"/>
              </a:rPr>
              <a:t>λ</a:t>
            </a:r>
            <a:r>
              <a:rPr lang="el-GR" i="1" baseline="-25000">
                <a:latin typeface="Calibri" pitchFamily="34" charset="0"/>
              </a:rPr>
              <a:t>θ </a:t>
            </a:r>
            <a:r>
              <a:rPr lang="pt-PT">
                <a:latin typeface="Calibri" pitchFamily="34" charset="0"/>
              </a:rPr>
              <a:t> = </a:t>
            </a:r>
            <a:r>
              <a:rPr lang="pt-PT">
                <a:latin typeface="Calibri" pitchFamily="34" charset="0"/>
                <a:sym typeface="Symbol" pitchFamily="18" charset="2"/>
              </a:rPr>
              <a:t></a:t>
            </a:r>
            <a:r>
              <a:rPr lang="pt-PT">
                <a:latin typeface="Calibri" pitchFamily="34" charset="0"/>
              </a:rPr>
              <a:t>0.10</a:t>
            </a:r>
            <a:endParaRPr lang="pt-PT"/>
          </a:p>
        </p:txBody>
      </p:sp>
      <p:sp>
        <p:nvSpPr>
          <p:cNvPr id="14" name="TextBox 13"/>
          <p:cNvSpPr txBox="1"/>
          <p:nvPr/>
        </p:nvSpPr>
        <p:spPr>
          <a:xfrm>
            <a:off x="8567738" y="1166813"/>
            <a:ext cx="55245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400" b="1" dirty="0">
                <a:latin typeface="+mn-lt"/>
                <a:cs typeface="Arial" pitchFamily="34" charset="0"/>
                <a:sym typeface="Symbol"/>
              </a:rPr>
              <a:t>+</a:t>
            </a:r>
            <a:r>
              <a:rPr lang="en-GB" sz="1400" b="1" dirty="0">
                <a:latin typeface="+mn-lt"/>
                <a:cs typeface="Arial" pitchFamily="34" charset="0"/>
              </a:rPr>
              <a:t>1/3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8321675" y="1339850"/>
            <a:ext cx="293688" cy="158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73038" y="3073400"/>
            <a:ext cx="55245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400" b="1" dirty="0">
                <a:latin typeface="+mn-lt"/>
                <a:cs typeface="Arial" pitchFamily="34" charset="0"/>
                <a:sym typeface="Symbol"/>
              </a:rPr>
              <a:t></a:t>
            </a:r>
            <a:r>
              <a:rPr lang="en-GB" sz="1400" b="1" dirty="0">
                <a:latin typeface="+mn-lt"/>
                <a:cs typeface="Arial" pitchFamily="34" charset="0"/>
              </a:rPr>
              <a:t>1/3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66750" y="3222625"/>
            <a:ext cx="293688" cy="158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4702175" y="3916363"/>
          <a:ext cx="1876425" cy="1371600"/>
        </p:xfrm>
        <a:graphic>
          <a:graphicData uri="http://schemas.openxmlformats.org/drawingml/2006/table">
            <a:tbl>
              <a:tblPr/>
              <a:tblGrid>
                <a:gridCol w="1876425"/>
              </a:tblGrid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charset="0"/>
                        </a:rPr>
                        <a:t>ALICE </a:t>
                      </a: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charset="0"/>
                        </a:rPr>
                        <a:t>μ</a:t>
                      </a:r>
                      <a:r>
                        <a:rPr kumimoji="0" lang="pt-PT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charset="0"/>
                        </a:rPr>
                        <a:t>+</a:t>
                      </a: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charset="0"/>
                        </a:rPr>
                        <a:t>μ</a:t>
                      </a:r>
                      <a:r>
                        <a:rPr kumimoji="0" lang="pt-PT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charset="0"/>
                          <a:sym typeface="Symbol" pitchFamily="18" charset="2"/>
                        </a:rPr>
                        <a:t></a:t>
                      </a:r>
                      <a:r>
                        <a:rPr kumimoji="0" 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charset="0"/>
                          <a:sym typeface="Symbol" pitchFamily="18" charset="2"/>
                        </a:rPr>
                        <a:t> / </a:t>
                      </a:r>
                      <a:r>
                        <a:rPr kumimoji="0" 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charset="0"/>
                        </a:rPr>
                        <a:t>LHCb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charset="0"/>
                        </a:rPr>
                        <a:t>ATLAS / CMS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charset="0"/>
                        </a:rPr>
                        <a:t>D0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charset="0"/>
                        </a:rPr>
                        <a:t>ALICE e</a:t>
                      </a:r>
                      <a:r>
                        <a:rPr kumimoji="0" lang="pt-PT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charset="0"/>
                        </a:rPr>
                        <a:t>+</a:t>
                      </a:r>
                      <a:r>
                        <a:rPr kumimoji="0" 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charset="0"/>
                        </a:rPr>
                        <a:t>e</a:t>
                      </a:r>
                      <a:r>
                        <a:rPr kumimoji="0" lang="pt-PT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charset="0"/>
                          <a:sym typeface="Symbol" pitchFamily="18" charset="2"/>
                        </a:rPr>
                        <a:t></a:t>
                      </a:r>
                      <a:endParaRPr kumimoji="0" lang="pt-PT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charset="0"/>
                        </a:rPr>
                        <a:t>CDF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3138" name="Rectangle 22"/>
          <p:cNvSpPr>
            <a:spLocks noChangeArrowheads="1"/>
          </p:cNvSpPr>
          <p:nvPr/>
        </p:nvSpPr>
        <p:spPr bwMode="auto">
          <a:xfrm>
            <a:off x="5241925" y="5502275"/>
            <a:ext cx="3643313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Times New Roman" pitchFamily="18" charset="0"/>
              <a:buNone/>
            </a:pPr>
            <a:r>
              <a:rPr lang="en-GB">
                <a:latin typeface="Calibri" pitchFamily="34" charset="0"/>
              </a:rPr>
              <a:t>artificial dependence on p</a:t>
            </a:r>
            <a:r>
              <a:rPr lang="en-GB" baseline="-25000">
                <a:latin typeface="Calibri" pitchFamily="34" charset="0"/>
              </a:rPr>
              <a:t>T</a:t>
            </a:r>
            <a:endParaRPr lang="en-GB">
              <a:latin typeface="Calibri" pitchFamily="34" charset="0"/>
            </a:endParaRPr>
          </a:p>
          <a:p>
            <a:pPr>
              <a:buFont typeface="Times New Roman" pitchFamily="18" charset="0"/>
              <a:buNone/>
            </a:pPr>
            <a:r>
              <a:rPr lang="en-GB">
                <a:latin typeface="Calibri" pitchFamily="34" charset="0"/>
              </a:rPr>
              <a:t>and on the specific acceptance</a:t>
            </a:r>
          </a:p>
          <a:p>
            <a:pPr>
              <a:buFont typeface="Symbol" pitchFamily="18" charset="2"/>
              <a:buChar char="®"/>
            </a:pPr>
            <a:r>
              <a:rPr lang="en-GB" b="1">
                <a:latin typeface="Calibri" pitchFamily="34" charset="0"/>
                <a:sym typeface="Symbol" pitchFamily="18" charset="2"/>
              </a:rPr>
              <a:t> look for possible “</a:t>
            </a:r>
            <a:r>
              <a:rPr lang="en-GB" b="1">
                <a:latin typeface="Calibri" pitchFamily="34" charset="0"/>
              </a:rPr>
              <a:t>optimal” frame</a:t>
            </a:r>
          </a:p>
          <a:p>
            <a:pPr>
              <a:buFont typeface="Symbol" pitchFamily="18" charset="2"/>
              <a:buChar char="®"/>
            </a:pPr>
            <a:r>
              <a:rPr lang="en-GB" b="1">
                <a:latin typeface="Calibri" pitchFamily="34" charset="0"/>
              </a:rPr>
              <a:t> avoid kinematic integrations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3" name="Title 1"/>
          <p:cNvSpPr>
            <a:spLocks noGrp="1"/>
          </p:cNvSpPr>
          <p:nvPr>
            <p:ph type="title"/>
          </p:nvPr>
        </p:nvSpPr>
        <p:spPr>
          <a:xfrm>
            <a:off x="457200" y="250825"/>
            <a:ext cx="8229600" cy="481013"/>
          </a:xfrm>
        </p:spPr>
        <p:txBody>
          <a:bodyPr/>
          <a:lstStyle/>
          <a:p>
            <a:r>
              <a:rPr lang="pt-PT" smtClean="0">
                <a:ea typeface="ＭＳ Ｐゴシック"/>
                <a:cs typeface="ＭＳ Ｐゴシック"/>
              </a:rPr>
              <a:t>Advantages of “frame-invariant” measurements</a:t>
            </a:r>
          </a:p>
        </p:txBody>
      </p:sp>
      <p:sp>
        <p:nvSpPr>
          <p:cNvPr id="305154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965D80C-B6FC-4A95-A3DA-A11DB2A587DD}" type="slidenum">
              <a:rPr lang="en-US" smtClean="0">
                <a:latin typeface="Calibri" pitchFamily="34" charset="0"/>
              </a:rPr>
              <a:pPr/>
              <a:t>22</a:t>
            </a:fld>
            <a:endParaRPr lang="en-US" smtClean="0">
              <a:latin typeface="Calibri" pitchFamily="34" charset="0"/>
            </a:endParaRPr>
          </a:p>
        </p:txBody>
      </p:sp>
      <p:sp>
        <p:nvSpPr>
          <p:cNvPr id="305155" name="Rectangle 5"/>
          <p:cNvSpPr>
            <a:spLocks noChangeArrowheads="1"/>
          </p:cNvSpPr>
          <p:nvPr/>
        </p:nvSpPr>
        <p:spPr bwMode="auto">
          <a:xfrm>
            <a:off x="3024188" y="3286125"/>
            <a:ext cx="1439862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Times New Roman" pitchFamily="18" charset="0"/>
              <a:buNone/>
            </a:pPr>
            <a:r>
              <a:rPr lang="en-GB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As before:</a:t>
            </a:r>
            <a:endParaRPr lang="en-GB">
              <a:latin typeface="Calibri" pitchFamily="34" charset="0"/>
            </a:endParaRPr>
          </a:p>
        </p:txBody>
      </p:sp>
      <p:sp>
        <p:nvSpPr>
          <p:cNvPr id="305156" name="Rectangle 6"/>
          <p:cNvSpPr>
            <a:spLocks noChangeArrowheads="1"/>
          </p:cNvSpPr>
          <p:nvPr/>
        </p:nvSpPr>
        <p:spPr bwMode="auto">
          <a:xfrm>
            <a:off x="322263" y="1257300"/>
            <a:ext cx="8821737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Times New Roman" pitchFamily="18" charset="0"/>
              <a:buNone/>
            </a:pPr>
            <a:r>
              <a:rPr lang="en-GB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Gedankenscenario:</a:t>
            </a:r>
            <a:endParaRPr lang="en-GB">
              <a:latin typeface="Calibri" pitchFamily="34" charset="0"/>
            </a:endParaRPr>
          </a:p>
          <a:p>
            <a:pPr>
              <a:spcBef>
                <a:spcPts val="1200"/>
              </a:spcBef>
              <a:buFont typeface="Times New Roman" pitchFamily="18" charset="0"/>
              <a:buNone/>
            </a:pPr>
            <a:r>
              <a:rPr lang="en-GB">
                <a:latin typeface="Calibri" pitchFamily="34" charset="0"/>
              </a:rPr>
              <a:t>Consider this (purely hypothetic) mixture of subprocesses for </a:t>
            </a:r>
            <a:r>
              <a:rPr lang="en-GB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 production</a:t>
            </a:r>
            <a:r>
              <a:rPr lang="en-GB">
                <a:latin typeface="Calibri" pitchFamily="34" charset="0"/>
              </a:rPr>
              <a:t>:</a:t>
            </a:r>
          </a:p>
          <a:p>
            <a:pPr>
              <a:spcBef>
                <a:spcPts val="1200"/>
              </a:spcBef>
              <a:buFont typeface="Times New Roman" pitchFamily="18" charset="0"/>
              <a:buNone/>
            </a:pPr>
            <a:r>
              <a:rPr lang="en-GB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  </a:t>
            </a:r>
            <a:r>
              <a:rPr lang="en-GB" b="1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60%</a:t>
            </a:r>
            <a:r>
              <a:rPr lang="en-GB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 of the events have a natural </a:t>
            </a:r>
            <a:r>
              <a:rPr lang="en-GB" b="1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transverse</a:t>
            </a:r>
            <a:r>
              <a:rPr lang="en-GB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 polarization in the </a:t>
            </a:r>
            <a:r>
              <a:rPr lang="en-GB" b="1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CS</a:t>
            </a:r>
            <a:r>
              <a:rPr lang="en-GB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 frame</a:t>
            </a:r>
            <a:endParaRPr lang="en-GB">
              <a:latin typeface="Calibri" pitchFamily="34" charset="0"/>
            </a:endParaRPr>
          </a:p>
          <a:p>
            <a:pPr>
              <a:spcBef>
                <a:spcPts val="1200"/>
              </a:spcBef>
              <a:buFont typeface="Times New Roman" pitchFamily="18" charset="0"/>
              <a:buNone/>
            </a:pPr>
            <a:r>
              <a:rPr lang="en-GB">
                <a:solidFill>
                  <a:srgbClr val="000000"/>
                </a:solidFill>
                <a:sym typeface="Symbol" pitchFamily="18" charset="2"/>
              </a:rPr>
              <a:t>  </a:t>
            </a:r>
            <a:r>
              <a:rPr lang="en-GB" b="1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40%</a:t>
            </a:r>
            <a:r>
              <a:rPr lang="en-GB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 of the events have a natural </a:t>
            </a:r>
            <a:r>
              <a:rPr lang="en-GB" b="1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transverse</a:t>
            </a:r>
            <a:r>
              <a:rPr lang="en-GB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 polarization in the </a:t>
            </a:r>
            <a:r>
              <a:rPr lang="en-GB" b="1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HX </a:t>
            </a:r>
            <a:r>
              <a:rPr lang="en-GB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frame</a:t>
            </a:r>
          </a:p>
          <a:p>
            <a:pPr>
              <a:buFont typeface="Times New Roman" pitchFamily="18" charset="0"/>
              <a:buNone/>
            </a:pPr>
            <a:endParaRPr lang="en-GB">
              <a:latin typeface="Calibri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127375" y="3819525"/>
          <a:ext cx="3095625" cy="2228850"/>
        </p:xfrm>
        <a:graphic>
          <a:graphicData uri="http://schemas.openxmlformats.org/drawingml/2006/table">
            <a:tbl>
              <a:tblPr/>
              <a:tblGrid>
                <a:gridCol w="1547813"/>
                <a:gridCol w="1547812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charset="0"/>
                        </a:rPr>
                        <a:t>CDF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charset="0"/>
                        </a:rPr>
                        <a:t>|y| &lt; 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charset="0"/>
                        </a:rPr>
                        <a:t>D0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charset="0"/>
                        </a:rPr>
                        <a:t>|y| &lt; 1.8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charset="0"/>
                        </a:rPr>
                        <a:t>ATLAS &amp; CMS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charset="0"/>
                        </a:rPr>
                        <a:t>|y| &lt; 2.5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charset="0"/>
                        </a:rPr>
                        <a:t>ALICE e</a:t>
                      </a:r>
                      <a:r>
                        <a:rPr kumimoji="0" lang="pt-PT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charset="0"/>
                        </a:rPr>
                        <a:t>+</a:t>
                      </a:r>
                      <a:r>
                        <a:rPr kumimoji="0" 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charset="0"/>
                        </a:rPr>
                        <a:t>e</a:t>
                      </a:r>
                      <a:r>
                        <a:rPr kumimoji="0" lang="pt-PT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charset="0"/>
                          <a:sym typeface="Symbol" pitchFamily="18" charset="2"/>
                        </a:rPr>
                        <a:t></a:t>
                      </a:r>
                      <a:endParaRPr kumimoji="0" lang="pt-PT" sz="18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charset="0"/>
                        </a:rPr>
                        <a:t>|y| &lt; 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charset="0"/>
                        </a:rPr>
                        <a:t>ALICE </a:t>
                      </a: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charset="0"/>
                        </a:rPr>
                        <a:t>μ</a:t>
                      </a:r>
                      <a:r>
                        <a:rPr kumimoji="0" lang="pt-PT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charset="0"/>
                        </a:rPr>
                        <a:t>+</a:t>
                      </a: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charset="0"/>
                        </a:rPr>
                        <a:t>μ</a:t>
                      </a:r>
                      <a:r>
                        <a:rPr kumimoji="0" lang="pt-PT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charset="0"/>
                          <a:sym typeface="Symbol" pitchFamily="18" charset="2"/>
                        </a:rPr>
                        <a:t></a:t>
                      </a:r>
                      <a:endParaRPr kumimoji="0" lang="pt-PT" sz="18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charset="0"/>
                        </a:rPr>
                        <a:t>-4 &lt; y &lt; -2.5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charset="0"/>
                        </a:rPr>
                        <a:t>LHCb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charset="0"/>
                        </a:rPr>
                        <a:t>2 &lt; y &lt;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1" name="Title 1"/>
          <p:cNvSpPr>
            <a:spLocks noGrp="1"/>
          </p:cNvSpPr>
          <p:nvPr>
            <p:ph type="title"/>
          </p:nvPr>
        </p:nvSpPr>
        <p:spPr>
          <a:xfrm>
            <a:off x="457200" y="153988"/>
            <a:ext cx="8229600" cy="481012"/>
          </a:xfrm>
        </p:spPr>
        <p:txBody>
          <a:bodyPr/>
          <a:lstStyle/>
          <a:p>
            <a:r>
              <a:rPr lang="pt-PT" smtClean="0">
                <a:ea typeface="ＭＳ Ｐゴシック"/>
                <a:cs typeface="ＭＳ Ｐゴシック"/>
              </a:rPr>
              <a:t>Frame choice 1 </a:t>
            </a:r>
          </a:p>
        </p:txBody>
      </p:sp>
      <p:sp>
        <p:nvSpPr>
          <p:cNvPr id="307202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B29DEC3-227E-434C-B614-99FD0A4E6B9C}" type="slidenum">
              <a:rPr lang="en-US" smtClean="0">
                <a:latin typeface="Calibri" pitchFamily="34" charset="0"/>
              </a:rPr>
              <a:pPr/>
              <a:t>23</a:t>
            </a:fld>
            <a:endParaRPr lang="en-US" smtClean="0">
              <a:latin typeface="Calibri" pitchFamily="34" charset="0"/>
            </a:endParaRPr>
          </a:p>
        </p:txBody>
      </p:sp>
      <p:pic>
        <p:nvPicPr>
          <p:cNvPr id="307203" name="Picture 2" descr="C:\Users\Pietro\Desktop\QQbarPol\toymc\exp_kindep_lambda_ph_11.e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87863" y="1042988"/>
            <a:ext cx="3960812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04" name="Picture 4" descr="C:\Users\Pietro\Desktop\QQbarPol\toymc\exp_kindep_lambda_thph_11.ep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9900" y="3838575"/>
            <a:ext cx="395922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05" name="Picture 3" descr="C:\Users\Pietro\Desktop\QQbarPol\toymc\exp_kindep_lambda_th_11.ep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9900" y="1042988"/>
            <a:ext cx="3959225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06" name="Rectangle 14"/>
          <p:cNvSpPr>
            <a:spLocks noChangeArrowheads="1"/>
          </p:cNvSpPr>
          <p:nvPr/>
        </p:nvSpPr>
        <p:spPr bwMode="auto">
          <a:xfrm>
            <a:off x="2859088" y="596900"/>
            <a:ext cx="36242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>
                <a:latin typeface="Calibri" pitchFamily="34" charset="0"/>
              </a:rPr>
              <a:t>All experiments choose the CS frame</a:t>
            </a:r>
            <a:endParaRPr lang="pt-PT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073650" y="4176713"/>
          <a:ext cx="1876425" cy="1371600"/>
        </p:xfrm>
        <a:graphic>
          <a:graphicData uri="http://schemas.openxmlformats.org/drawingml/2006/table">
            <a:tbl>
              <a:tblPr/>
              <a:tblGrid>
                <a:gridCol w="1876425"/>
              </a:tblGrid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charset="0"/>
                        </a:rPr>
                        <a:t>ALICE </a:t>
                      </a: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charset="0"/>
                        </a:rPr>
                        <a:t>μ</a:t>
                      </a:r>
                      <a:r>
                        <a:rPr kumimoji="0" lang="pt-PT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charset="0"/>
                        </a:rPr>
                        <a:t>+</a:t>
                      </a: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charset="0"/>
                        </a:rPr>
                        <a:t>μ</a:t>
                      </a:r>
                      <a:r>
                        <a:rPr kumimoji="0" lang="pt-PT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charset="0"/>
                          <a:sym typeface="Symbol" pitchFamily="18" charset="2"/>
                        </a:rPr>
                        <a:t></a:t>
                      </a:r>
                      <a:r>
                        <a:rPr kumimoji="0" 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charset="0"/>
                          <a:sym typeface="Symbol" pitchFamily="18" charset="2"/>
                        </a:rPr>
                        <a:t> / </a:t>
                      </a:r>
                      <a:r>
                        <a:rPr kumimoji="0" 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charset="0"/>
                        </a:rPr>
                        <a:t>LHCb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charset="0"/>
                        </a:rPr>
                        <a:t>ATLAS / CMS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charset="0"/>
                        </a:rPr>
                        <a:t>D0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charset="0"/>
                        </a:rPr>
                        <a:t>ALICE e</a:t>
                      </a:r>
                      <a:r>
                        <a:rPr kumimoji="0" lang="pt-PT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charset="0"/>
                        </a:rPr>
                        <a:t>+</a:t>
                      </a:r>
                      <a:r>
                        <a:rPr kumimoji="0" 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charset="0"/>
                        </a:rPr>
                        <a:t>e</a:t>
                      </a:r>
                      <a:r>
                        <a:rPr kumimoji="0" lang="pt-PT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charset="0"/>
                          <a:sym typeface="Symbol" pitchFamily="18" charset="2"/>
                        </a:rPr>
                        <a:t></a:t>
                      </a:r>
                      <a:endParaRPr kumimoji="0" lang="pt-PT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charset="0"/>
                        </a:rPr>
                        <a:t>CDF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49" name="Title 1"/>
          <p:cNvSpPr>
            <a:spLocks noGrp="1"/>
          </p:cNvSpPr>
          <p:nvPr>
            <p:ph type="title"/>
          </p:nvPr>
        </p:nvSpPr>
        <p:spPr>
          <a:xfrm>
            <a:off x="457200" y="153988"/>
            <a:ext cx="8229600" cy="481012"/>
          </a:xfrm>
        </p:spPr>
        <p:txBody>
          <a:bodyPr/>
          <a:lstStyle/>
          <a:p>
            <a:r>
              <a:rPr lang="pt-PT" smtClean="0">
                <a:ea typeface="ＭＳ Ｐゴシック"/>
                <a:cs typeface="ＭＳ Ｐゴシック"/>
              </a:rPr>
              <a:t>Frame choice 2</a:t>
            </a:r>
          </a:p>
        </p:txBody>
      </p:sp>
      <p:sp>
        <p:nvSpPr>
          <p:cNvPr id="309250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B35D727-1493-4F60-8E2B-CFEFBB45B30F}" type="slidenum">
              <a:rPr lang="en-US" smtClean="0">
                <a:latin typeface="Calibri" pitchFamily="34" charset="0"/>
              </a:rPr>
              <a:pPr/>
              <a:t>24</a:t>
            </a:fld>
            <a:endParaRPr lang="en-US" smtClean="0">
              <a:latin typeface="Calibri" pitchFamily="34" charset="0"/>
            </a:endParaRPr>
          </a:p>
        </p:txBody>
      </p:sp>
      <p:pic>
        <p:nvPicPr>
          <p:cNvPr id="309251" name="Picture 2" descr="C:\Users\Pietro\Desktop\QQbarPol\toymc\exp_kindep_lambda_ph_11.e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87863" y="1042988"/>
            <a:ext cx="3960812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252" name="Picture 4" descr="C:\Users\Pietro\Desktop\QQbarPol\toymc\exp_kindep_lambda_thph_11.ep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9900" y="3838575"/>
            <a:ext cx="395922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253" name="Picture 3" descr="C:\Users\Pietro\Desktop\QQbarPol\toymc\exp_kindep_lambda_th_11.ep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9900" y="1042988"/>
            <a:ext cx="3959225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254" name="Rectangle 14"/>
          <p:cNvSpPr>
            <a:spLocks noChangeArrowheads="1"/>
          </p:cNvSpPr>
          <p:nvPr/>
        </p:nvSpPr>
        <p:spPr bwMode="auto">
          <a:xfrm>
            <a:off x="2835275" y="596900"/>
            <a:ext cx="3659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>
                <a:latin typeface="Calibri" pitchFamily="34" charset="0"/>
              </a:rPr>
              <a:t>All experiments choose the HX frame</a:t>
            </a:r>
            <a:endParaRPr lang="pt-PT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073650" y="4176713"/>
          <a:ext cx="1876425" cy="1371600"/>
        </p:xfrm>
        <a:graphic>
          <a:graphicData uri="http://schemas.openxmlformats.org/drawingml/2006/table">
            <a:tbl>
              <a:tblPr/>
              <a:tblGrid>
                <a:gridCol w="1876425"/>
              </a:tblGrid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charset="0"/>
                        </a:rPr>
                        <a:t>ALICE </a:t>
                      </a: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charset="0"/>
                        </a:rPr>
                        <a:t>μ</a:t>
                      </a:r>
                      <a:r>
                        <a:rPr kumimoji="0" lang="pt-PT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charset="0"/>
                        </a:rPr>
                        <a:t>+</a:t>
                      </a: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charset="0"/>
                        </a:rPr>
                        <a:t>μ</a:t>
                      </a:r>
                      <a:r>
                        <a:rPr kumimoji="0" lang="pt-PT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charset="0"/>
                          <a:sym typeface="Symbol" pitchFamily="18" charset="2"/>
                        </a:rPr>
                        <a:t></a:t>
                      </a:r>
                      <a:r>
                        <a:rPr kumimoji="0" 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charset="0"/>
                          <a:sym typeface="Symbol" pitchFamily="18" charset="2"/>
                        </a:rPr>
                        <a:t> / </a:t>
                      </a:r>
                      <a:r>
                        <a:rPr kumimoji="0" 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charset="0"/>
                        </a:rPr>
                        <a:t>LHCb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charset="0"/>
                        </a:rPr>
                        <a:t>ATLAS / CMS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charset="0"/>
                        </a:rPr>
                        <a:t>D0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charset="0"/>
                        </a:rPr>
                        <a:t>ALICE e</a:t>
                      </a:r>
                      <a:r>
                        <a:rPr kumimoji="0" lang="pt-PT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charset="0"/>
                        </a:rPr>
                        <a:t>+</a:t>
                      </a:r>
                      <a:r>
                        <a:rPr kumimoji="0" 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charset="0"/>
                        </a:rPr>
                        <a:t>e</a:t>
                      </a:r>
                      <a:r>
                        <a:rPr kumimoji="0" lang="pt-PT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charset="0"/>
                          <a:sym typeface="Symbol" pitchFamily="18" charset="2"/>
                        </a:rPr>
                        <a:t></a:t>
                      </a:r>
                      <a:endParaRPr kumimoji="0" lang="pt-PT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charset="0"/>
                        </a:rPr>
                        <a:t>CDF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9263" name="Rectangle 8"/>
          <p:cNvSpPr>
            <a:spLocks noChangeArrowheads="1"/>
          </p:cNvSpPr>
          <p:nvPr/>
        </p:nvSpPr>
        <p:spPr bwMode="auto">
          <a:xfrm>
            <a:off x="6564313" y="5819775"/>
            <a:ext cx="2011362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Calibri" pitchFamily="34" charset="0"/>
              </a:rPr>
              <a:t>No “optimal” frame in this case...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363" name="Title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29600" cy="481013"/>
          </a:xfrm>
        </p:spPr>
        <p:txBody>
          <a:bodyPr/>
          <a:lstStyle/>
          <a:p>
            <a:r>
              <a:rPr lang="pt-PT" i="1" smtClean="0">
                <a:ea typeface="ＭＳ Ｐゴシック"/>
                <a:cs typeface="ＭＳ Ｐゴシック"/>
              </a:rPr>
              <a:t>Any</a:t>
            </a:r>
            <a:r>
              <a:rPr lang="pt-PT" smtClean="0">
                <a:ea typeface="ＭＳ Ｐゴシック"/>
                <a:cs typeface="ＭＳ Ｐゴシック"/>
              </a:rPr>
              <a:t> frame choice</a:t>
            </a:r>
          </a:p>
        </p:txBody>
      </p:sp>
      <p:sp>
        <p:nvSpPr>
          <p:cNvPr id="268364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7EF55E5-B6DC-46E3-AECF-346608763AAE}" type="slidenum">
              <a:rPr lang="en-US" smtClean="0">
                <a:latin typeface="Calibri" pitchFamily="34" charset="0"/>
              </a:rPr>
              <a:pPr/>
              <a:t>25</a:t>
            </a:fld>
            <a:endParaRPr lang="en-US" smtClean="0">
              <a:latin typeface="Calibri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476250" y="877888"/>
            <a:ext cx="6310313" cy="3508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Times New Roman" charset="0"/>
              <a:buNone/>
              <a:defRPr/>
            </a:pPr>
            <a:r>
              <a:rPr lang="pt-PT" dirty="0">
                <a:latin typeface="+mn-lt"/>
              </a:rPr>
              <a:t>The experiments measure an invariant quantity, for example</a:t>
            </a:r>
          </a:p>
        </p:txBody>
      </p:sp>
      <p:pic>
        <p:nvPicPr>
          <p:cNvPr id="268366" name="Picture 3" descr="C:\Users\Pietro\Desktop\QQbarPol\toymc\exp_kindep_lambda_th_11.ep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3" y="1347788"/>
            <a:ext cx="3959225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8367" name="Group 46"/>
          <p:cNvGrpSpPr>
            <a:grpSpLocks/>
          </p:cNvGrpSpPr>
          <p:nvPr/>
        </p:nvGrpSpPr>
        <p:grpSpPr bwMode="auto">
          <a:xfrm>
            <a:off x="1036638" y="1617663"/>
            <a:ext cx="3219450" cy="0"/>
            <a:chOff x="1543050" y="1038225"/>
            <a:chExt cx="3219450" cy="0"/>
          </a:xfrm>
        </p:grpSpPr>
        <p:cxnSp>
          <p:nvCxnSpPr>
            <p:cNvPr id="62" name="Straight Connector 61"/>
            <p:cNvCxnSpPr/>
            <p:nvPr/>
          </p:nvCxnSpPr>
          <p:spPr bwMode="auto">
            <a:xfrm>
              <a:off x="1543050" y="1038225"/>
              <a:ext cx="16192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 bwMode="auto">
            <a:xfrm>
              <a:off x="2027237" y="1038225"/>
              <a:ext cx="16033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 bwMode="auto">
            <a:xfrm>
              <a:off x="1865312" y="1038225"/>
              <a:ext cx="161925" cy="0"/>
            </a:xfrm>
            <a:prstGeom prst="line">
              <a:avLst/>
            </a:prstGeom>
            <a:ln w="3810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 bwMode="auto">
            <a:xfrm>
              <a:off x="2187575" y="1038225"/>
              <a:ext cx="161925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 bwMode="auto">
            <a:xfrm>
              <a:off x="1704975" y="1038225"/>
              <a:ext cx="160337" cy="0"/>
            </a:xfrm>
            <a:prstGeom prst="line">
              <a:avLst/>
            </a:prstGeom>
            <a:ln w="381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 bwMode="auto">
            <a:xfrm>
              <a:off x="2347912" y="1038225"/>
              <a:ext cx="16033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 bwMode="auto">
            <a:xfrm>
              <a:off x="2830512" y="1038225"/>
              <a:ext cx="16192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 bwMode="auto">
            <a:xfrm>
              <a:off x="2670175" y="1038225"/>
              <a:ext cx="160337" cy="0"/>
            </a:xfrm>
            <a:prstGeom prst="line">
              <a:avLst/>
            </a:prstGeom>
            <a:ln w="3810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 bwMode="auto">
            <a:xfrm>
              <a:off x="2992437" y="1038225"/>
              <a:ext cx="160338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 bwMode="auto">
            <a:xfrm>
              <a:off x="2508250" y="1038225"/>
              <a:ext cx="161925" cy="0"/>
            </a:xfrm>
            <a:prstGeom prst="line">
              <a:avLst/>
            </a:prstGeom>
            <a:ln w="381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 bwMode="auto">
            <a:xfrm>
              <a:off x="3154362" y="1038225"/>
              <a:ext cx="15875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 bwMode="auto">
            <a:xfrm>
              <a:off x="3635375" y="1038225"/>
              <a:ext cx="16192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 bwMode="auto">
            <a:xfrm>
              <a:off x="3475037" y="1038225"/>
              <a:ext cx="160338" cy="0"/>
            </a:xfrm>
            <a:prstGeom prst="line">
              <a:avLst/>
            </a:prstGeom>
            <a:ln w="3810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 bwMode="auto">
            <a:xfrm>
              <a:off x="3797300" y="1038225"/>
              <a:ext cx="160337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 bwMode="auto">
            <a:xfrm>
              <a:off x="3313112" y="1038225"/>
              <a:ext cx="161925" cy="0"/>
            </a:xfrm>
            <a:prstGeom prst="line">
              <a:avLst/>
            </a:prstGeom>
            <a:ln w="381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 bwMode="auto">
            <a:xfrm>
              <a:off x="3956050" y="1038225"/>
              <a:ext cx="16192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 bwMode="auto">
            <a:xfrm>
              <a:off x="4440237" y="1038225"/>
              <a:ext cx="16033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 bwMode="auto">
            <a:xfrm>
              <a:off x="4278312" y="1038225"/>
              <a:ext cx="161925" cy="0"/>
            </a:xfrm>
            <a:prstGeom prst="line">
              <a:avLst/>
            </a:prstGeom>
            <a:ln w="3810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 bwMode="auto">
            <a:xfrm>
              <a:off x="4600575" y="1038225"/>
              <a:ext cx="161925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 bwMode="auto">
            <a:xfrm>
              <a:off x="4117975" y="1038225"/>
              <a:ext cx="160337" cy="0"/>
            </a:xfrm>
            <a:prstGeom prst="line">
              <a:avLst/>
            </a:prstGeom>
            <a:ln w="381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Rectangle 81"/>
          <p:cNvSpPr/>
          <p:nvPr/>
        </p:nvSpPr>
        <p:spPr bwMode="auto">
          <a:xfrm>
            <a:off x="430213" y="1376363"/>
            <a:ext cx="420687" cy="481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charset="0"/>
              <a:buNone/>
              <a:defRPr/>
            </a:pPr>
            <a:endParaRPr lang="en-GB"/>
          </a:p>
        </p:txBody>
      </p:sp>
      <p:graphicFrame>
        <p:nvGraphicFramePr>
          <p:cNvPr id="268362" name="Object 74"/>
          <p:cNvGraphicFramePr>
            <a:graphicFrameLocks noChangeAspect="1"/>
          </p:cNvGraphicFramePr>
          <p:nvPr/>
        </p:nvGraphicFramePr>
        <p:xfrm>
          <a:off x="447675" y="1401763"/>
          <a:ext cx="319088" cy="492125"/>
        </p:xfrm>
        <a:graphic>
          <a:graphicData uri="http://schemas.openxmlformats.org/presentationml/2006/ole">
            <p:oleObj spid="_x0000_s268362" name="Equation" r:id="rId5" imgW="139579" imgH="215713" progId="">
              <p:embed/>
            </p:oleObj>
          </a:graphicData>
        </a:graphic>
      </p:graphicFrame>
      <p:grpSp>
        <p:nvGrpSpPr>
          <p:cNvPr id="268369" name="Group 57"/>
          <p:cNvGrpSpPr>
            <a:grpSpLocks/>
          </p:cNvGrpSpPr>
          <p:nvPr/>
        </p:nvGrpSpPr>
        <p:grpSpPr bwMode="auto">
          <a:xfrm>
            <a:off x="6191250" y="693738"/>
            <a:ext cx="1484313" cy="742950"/>
            <a:chOff x="2926996" y="1204361"/>
            <a:chExt cx="1485200" cy="743459"/>
          </a:xfrm>
        </p:grpSpPr>
        <p:grpSp>
          <p:nvGrpSpPr>
            <p:cNvPr id="268384" name="Group 45"/>
            <p:cNvGrpSpPr>
              <a:grpSpLocks/>
            </p:cNvGrpSpPr>
            <p:nvPr/>
          </p:nvGrpSpPr>
          <p:grpSpPr bwMode="auto">
            <a:xfrm>
              <a:off x="2945538" y="1204361"/>
              <a:ext cx="1466658" cy="743459"/>
              <a:chOff x="2215288" y="4812512"/>
              <a:chExt cx="1466658" cy="743459"/>
            </a:xfrm>
          </p:grpSpPr>
          <p:sp>
            <p:nvSpPr>
              <p:cNvPr id="268386" name="Rectangle 37"/>
              <p:cNvSpPr>
                <a:spLocks noChangeArrowheads="1"/>
              </p:cNvSpPr>
              <p:nvPr/>
            </p:nvSpPr>
            <p:spPr bwMode="auto">
              <a:xfrm>
                <a:off x="2215288" y="4980471"/>
                <a:ext cx="503664" cy="40011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2000" i="1">
                    <a:latin typeface="Calibri" pitchFamily="34" charset="0"/>
                  </a:rPr>
                  <a:t>λ</a:t>
                </a:r>
                <a:r>
                  <a:rPr lang="en-GB" sz="2000">
                    <a:latin typeface="Calibri" pitchFamily="34" charset="0"/>
                  </a:rPr>
                  <a:t> =</a:t>
                </a:r>
                <a:endParaRPr lang="en-GB" sz="2000"/>
              </a:p>
            </p:txBody>
          </p:sp>
          <p:sp>
            <p:nvSpPr>
              <p:cNvPr id="268387" name="Rectangle 38"/>
              <p:cNvSpPr>
                <a:spLocks noChangeArrowheads="1"/>
              </p:cNvSpPr>
              <p:nvPr/>
            </p:nvSpPr>
            <p:spPr bwMode="auto">
              <a:xfrm>
                <a:off x="2572860" y="4812512"/>
                <a:ext cx="1109086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2000">
                    <a:latin typeface="Calibri" pitchFamily="34" charset="0"/>
                  </a:rPr>
                  <a:t> </a:t>
                </a:r>
                <a:r>
                  <a:rPr lang="en-GB" sz="2000" i="1">
                    <a:solidFill>
                      <a:srgbClr val="FF0000"/>
                    </a:solidFill>
                    <a:latin typeface="Calibri" pitchFamily="34" charset="0"/>
                  </a:rPr>
                  <a:t>λ</a:t>
                </a:r>
                <a:r>
                  <a:rPr lang="en-GB" sz="2000" i="1" baseline="-25000">
                    <a:solidFill>
                      <a:srgbClr val="FF0000"/>
                    </a:solidFill>
                    <a:latin typeface="Calibri" pitchFamily="34" charset="0"/>
                  </a:rPr>
                  <a:t>θ</a:t>
                </a:r>
                <a:r>
                  <a:rPr lang="en-GB" sz="2000">
                    <a:latin typeface="Calibri" pitchFamily="34" charset="0"/>
                  </a:rPr>
                  <a:t> + 3 </a:t>
                </a:r>
                <a:r>
                  <a:rPr lang="en-GB" sz="2000" i="1">
                    <a:solidFill>
                      <a:srgbClr val="0000FF"/>
                    </a:solidFill>
                    <a:latin typeface="Calibri" pitchFamily="34" charset="0"/>
                  </a:rPr>
                  <a:t>λ</a:t>
                </a:r>
                <a:r>
                  <a:rPr lang="en-GB" sz="2000" i="1" baseline="-25000">
                    <a:solidFill>
                      <a:srgbClr val="0000FF"/>
                    </a:solidFill>
                    <a:latin typeface="Calibri" pitchFamily="34" charset="0"/>
                  </a:rPr>
                  <a:t>φ</a:t>
                </a:r>
                <a:endParaRPr lang="en-GB" sz="2000"/>
              </a:p>
            </p:txBody>
          </p:sp>
          <p:sp>
            <p:nvSpPr>
              <p:cNvPr id="268388" name="Rectangle 39"/>
              <p:cNvSpPr>
                <a:spLocks noChangeArrowheads="1"/>
              </p:cNvSpPr>
              <p:nvPr/>
            </p:nvSpPr>
            <p:spPr bwMode="auto">
              <a:xfrm>
                <a:off x="2721333" y="5155861"/>
                <a:ext cx="855171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2000">
                    <a:latin typeface="Calibri" pitchFamily="34" charset="0"/>
                  </a:rPr>
                  <a:t> 1 </a:t>
                </a:r>
                <a:r>
                  <a:rPr lang="en-GB" sz="2000">
                    <a:latin typeface="Calibri" pitchFamily="34" charset="0"/>
                    <a:sym typeface="Symbol" pitchFamily="18" charset="2"/>
                  </a:rPr>
                  <a:t></a:t>
                </a:r>
                <a:r>
                  <a:rPr lang="en-GB" sz="2000">
                    <a:latin typeface="Calibri" pitchFamily="34" charset="0"/>
                  </a:rPr>
                  <a:t> </a:t>
                </a:r>
                <a:r>
                  <a:rPr lang="en-GB" sz="2000" i="1">
                    <a:solidFill>
                      <a:srgbClr val="0000FF"/>
                    </a:solidFill>
                    <a:latin typeface="Calibri" pitchFamily="34" charset="0"/>
                  </a:rPr>
                  <a:t>λ</a:t>
                </a:r>
                <a:r>
                  <a:rPr lang="en-GB" sz="2000" i="1" baseline="-25000">
                    <a:solidFill>
                      <a:srgbClr val="0000FF"/>
                    </a:solidFill>
                    <a:latin typeface="Calibri" pitchFamily="34" charset="0"/>
                  </a:rPr>
                  <a:t>φ</a:t>
                </a:r>
                <a:endParaRPr lang="en-GB" sz="2000"/>
              </a:p>
            </p:txBody>
          </p:sp>
          <p:cxnSp>
            <p:nvCxnSpPr>
              <p:cNvPr id="90" name="Straight Connector 89"/>
              <p:cNvCxnSpPr/>
              <p:nvPr/>
            </p:nvCxnSpPr>
            <p:spPr>
              <a:xfrm>
                <a:off x="2690754" y="5200127"/>
                <a:ext cx="92447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8385" name="Rectangle 36"/>
            <p:cNvSpPr>
              <a:spLocks noChangeArrowheads="1"/>
            </p:cNvSpPr>
            <p:nvPr/>
          </p:nvSpPr>
          <p:spPr bwMode="auto">
            <a:xfrm>
              <a:off x="2926996" y="1264464"/>
              <a:ext cx="30008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i="1">
                  <a:latin typeface="Calibri" pitchFamily="34" charset="0"/>
                </a:rPr>
                <a:t>~</a:t>
              </a:r>
              <a:endParaRPr lang="en-GB"/>
            </a:p>
          </p:txBody>
        </p:sp>
      </p:grpSp>
      <p:sp>
        <p:nvSpPr>
          <p:cNvPr id="268370" name="Rectangle 51"/>
          <p:cNvSpPr>
            <a:spLocks noChangeArrowheads="1"/>
          </p:cNvSpPr>
          <p:nvPr/>
        </p:nvSpPr>
        <p:spPr bwMode="auto">
          <a:xfrm>
            <a:off x="6835775" y="2114550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i="1">
                <a:latin typeface="Calibri" pitchFamily="34" charset="0"/>
              </a:rPr>
              <a:t>~</a:t>
            </a:r>
            <a:endParaRPr lang="en-GB" sz="2000">
              <a:latin typeface="Calibri" pitchFamily="34" charset="0"/>
            </a:endParaRPr>
          </a:p>
        </p:txBody>
      </p:sp>
      <p:sp>
        <p:nvSpPr>
          <p:cNvPr id="268371" name="Rectangle 93"/>
          <p:cNvSpPr>
            <a:spLocks noChangeArrowheads="1"/>
          </p:cNvSpPr>
          <p:nvPr/>
        </p:nvSpPr>
        <p:spPr bwMode="auto">
          <a:xfrm>
            <a:off x="284163" y="4541838"/>
            <a:ext cx="79946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>
              <a:buFont typeface="Arial" charset="0"/>
              <a:buChar char="•"/>
            </a:pPr>
            <a:r>
              <a:rPr lang="en-GB">
                <a:latin typeface="Calibri" pitchFamily="34" charset="0"/>
              </a:rPr>
              <a:t>are immune to “extrinsic” kinematic dependencies</a:t>
            </a:r>
          </a:p>
          <a:p>
            <a:pPr marL="174625" indent="-174625">
              <a:buFont typeface="Arial" charset="0"/>
              <a:buChar char="•"/>
            </a:pPr>
            <a:r>
              <a:rPr lang="en-GB">
                <a:latin typeface="Calibri" pitchFamily="34" charset="0"/>
              </a:rPr>
              <a:t>minimize the acceptance-dependence of the measurement</a:t>
            </a:r>
          </a:p>
          <a:p>
            <a:pPr marL="174625" indent="-174625">
              <a:buFont typeface="Arial" charset="0"/>
              <a:buChar char="•"/>
            </a:pPr>
            <a:r>
              <a:rPr lang="en-GB">
                <a:latin typeface="Calibri" pitchFamily="34" charset="0"/>
              </a:rPr>
              <a:t>facilitate the comparison between experiments, and between data and theory</a:t>
            </a:r>
          </a:p>
          <a:p>
            <a:pPr marL="174625" indent="-174625">
              <a:buFont typeface="Arial" charset="0"/>
              <a:buChar char="•"/>
            </a:pPr>
            <a:r>
              <a:rPr lang="en-GB">
                <a:latin typeface="Calibri" pitchFamily="34" charset="0"/>
              </a:rPr>
              <a:t>can be used as a cross-check: is the measured </a:t>
            </a:r>
            <a:r>
              <a:rPr lang="el-GR" i="1">
                <a:latin typeface="Calibri" pitchFamily="34" charset="0"/>
              </a:rPr>
              <a:t>λ</a:t>
            </a:r>
            <a:r>
              <a:rPr lang="pt-PT">
                <a:latin typeface="Calibri" pitchFamily="34" charset="0"/>
              </a:rPr>
              <a:t> identical in different frames?</a:t>
            </a:r>
            <a:br>
              <a:rPr lang="pt-PT">
                <a:latin typeface="Calibri" pitchFamily="34" charset="0"/>
              </a:rPr>
            </a:br>
            <a:r>
              <a:rPr lang="pt-PT">
                <a:latin typeface="Calibri" pitchFamily="34" charset="0"/>
              </a:rPr>
              <a:t>(not trivial: spurious </a:t>
            </a:r>
            <a:r>
              <a:rPr lang="en-GB">
                <a:latin typeface="Calibri" pitchFamily="34" charset="0"/>
              </a:rPr>
              <a:t>anisotropies induced by the detector do not have </a:t>
            </a:r>
            <a:br>
              <a:rPr lang="en-GB">
                <a:latin typeface="Calibri" pitchFamily="34" charset="0"/>
              </a:rPr>
            </a:br>
            <a:r>
              <a:rPr lang="en-GB">
                <a:latin typeface="Calibri" pitchFamily="34" charset="0"/>
              </a:rPr>
              <a:t>the qualities of a J = 1 decay distribution)</a:t>
            </a:r>
          </a:p>
        </p:txBody>
      </p:sp>
      <p:sp>
        <p:nvSpPr>
          <p:cNvPr id="95" name="Rectangle 53"/>
          <p:cNvSpPr>
            <a:spLocks noChangeArrowheads="1"/>
          </p:cNvSpPr>
          <p:nvPr/>
        </p:nvSpPr>
        <p:spPr bwMode="auto">
          <a:xfrm>
            <a:off x="280988" y="4181475"/>
            <a:ext cx="27368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n-lt"/>
              </a:rPr>
              <a:t>Frame-invariant quantities </a:t>
            </a:r>
          </a:p>
        </p:txBody>
      </p:sp>
      <p:graphicFrame>
        <p:nvGraphicFramePr>
          <p:cNvPr id="96" name="Table 95"/>
          <p:cNvGraphicFramePr>
            <a:graphicFrameLocks noGrp="1"/>
          </p:cNvGraphicFramePr>
          <p:nvPr/>
        </p:nvGraphicFramePr>
        <p:xfrm>
          <a:off x="4529138" y="1519238"/>
          <a:ext cx="1876425" cy="1371600"/>
        </p:xfrm>
        <a:graphic>
          <a:graphicData uri="http://schemas.openxmlformats.org/drawingml/2006/table">
            <a:tbl>
              <a:tblPr/>
              <a:tblGrid>
                <a:gridCol w="1876425"/>
              </a:tblGrid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charset="0"/>
                        </a:rPr>
                        <a:t>ALICE </a:t>
                      </a: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charset="0"/>
                        </a:rPr>
                        <a:t>μ</a:t>
                      </a:r>
                      <a:r>
                        <a:rPr kumimoji="0" lang="pt-PT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charset="0"/>
                        </a:rPr>
                        <a:t>+</a:t>
                      </a: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charset="0"/>
                        </a:rPr>
                        <a:t>μ</a:t>
                      </a:r>
                      <a:r>
                        <a:rPr kumimoji="0" lang="pt-PT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charset="0"/>
                          <a:sym typeface="Symbol" pitchFamily="18" charset="2"/>
                        </a:rPr>
                        <a:t></a:t>
                      </a:r>
                      <a:r>
                        <a:rPr kumimoji="0" 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charset="0"/>
                          <a:sym typeface="Symbol" pitchFamily="18" charset="2"/>
                        </a:rPr>
                        <a:t> / </a:t>
                      </a:r>
                      <a:r>
                        <a:rPr kumimoji="0" 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charset="0"/>
                        </a:rPr>
                        <a:t>LHCb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charset="0"/>
                        </a:rPr>
                        <a:t>ATLAS / CMS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charset="0"/>
                        </a:rPr>
                        <a:t>D0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charset="0"/>
                        </a:rPr>
                        <a:t>ALICE e</a:t>
                      </a:r>
                      <a:r>
                        <a:rPr kumimoji="0" lang="pt-PT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charset="0"/>
                        </a:rPr>
                        <a:t>+</a:t>
                      </a:r>
                      <a:r>
                        <a:rPr kumimoji="0" 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charset="0"/>
                        </a:rPr>
                        <a:t>e</a:t>
                      </a:r>
                      <a:r>
                        <a:rPr kumimoji="0" lang="pt-PT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charset="0"/>
                          <a:sym typeface="Symbol" pitchFamily="18" charset="2"/>
                        </a:rPr>
                        <a:t></a:t>
                      </a:r>
                      <a:endParaRPr kumimoji="0" lang="pt-PT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charset="0"/>
                        </a:rPr>
                        <a:t>CDF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8381" name="Rectangle 50"/>
          <p:cNvSpPr>
            <a:spLocks noChangeArrowheads="1"/>
          </p:cNvSpPr>
          <p:nvPr/>
        </p:nvSpPr>
        <p:spPr bwMode="auto">
          <a:xfrm>
            <a:off x="6299200" y="2216150"/>
            <a:ext cx="2659063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>
                <a:latin typeface="Calibri" pitchFamily="34" charset="0"/>
              </a:rPr>
              <a:t>Using </a:t>
            </a:r>
            <a:r>
              <a:rPr lang="en-GB" sz="2000" i="1">
                <a:latin typeface="Calibri" pitchFamily="34" charset="0"/>
              </a:rPr>
              <a:t>λ</a:t>
            </a:r>
            <a:r>
              <a:rPr lang="pt-PT">
                <a:latin typeface="Calibri" pitchFamily="34" charset="0"/>
              </a:rPr>
              <a:t> we measure an “intrinsic quality” of the polarization</a:t>
            </a:r>
          </a:p>
          <a:p>
            <a:r>
              <a:rPr lang="pt-PT">
                <a:latin typeface="Calibri" pitchFamily="34" charset="0"/>
              </a:rPr>
              <a:t>(always transverse and kinematics-independent, in this case)</a:t>
            </a:r>
          </a:p>
        </p:txBody>
      </p:sp>
      <p:sp>
        <p:nvSpPr>
          <p:cNvPr id="268382" name="Rectangle 51"/>
          <p:cNvSpPr>
            <a:spLocks noChangeArrowheads="1"/>
          </p:cNvSpPr>
          <p:nvPr/>
        </p:nvSpPr>
        <p:spPr bwMode="auto">
          <a:xfrm>
            <a:off x="4725988" y="5257800"/>
            <a:ext cx="312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i="1">
                <a:latin typeface="Calibri" pitchFamily="34" charset="0"/>
              </a:rPr>
              <a:t>~</a:t>
            </a:r>
            <a:endParaRPr lang="en-GB" sz="2000">
              <a:latin typeface="Calibri" pitchFamily="34" charset="0"/>
            </a:endParaRPr>
          </a:p>
        </p:txBody>
      </p:sp>
      <p:sp>
        <p:nvSpPr>
          <p:cNvPr id="268383" name="Rectangle 97"/>
          <p:cNvSpPr>
            <a:spLocks noChangeArrowheads="1"/>
          </p:cNvSpPr>
          <p:nvPr/>
        </p:nvSpPr>
        <p:spPr bwMode="auto">
          <a:xfrm>
            <a:off x="6456363" y="6146800"/>
            <a:ext cx="248126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>
                <a:solidFill>
                  <a:srgbClr val="000000"/>
                </a:solidFill>
                <a:latin typeface="Calibri" pitchFamily="34" charset="0"/>
              </a:rPr>
              <a:t>[PRD </a:t>
            </a:r>
            <a:r>
              <a:rPr lang="en-GB" sz="1600">
                <a:solidFill>
                  <a:srgbClr val="231F20"/>
                </a:solidFill>
                <a:latin typeface="Calibri" pitchFamily="34" charset="0"/>
              </a:rPr>
              <a:t>81, 111502(R) (2010),</a:t>
            </a:r>
          </a:p>
          <a:p>
            <a:r>
              <a:rPr lang="en-GB" sz="1600">
                <a:solidFill>
                  <a:srgbClr val="231F20"/>
                </a:solidFill>
                <a:latin typeface="Calibri" pitchFamily="34" charset="0"/>
              </a:rPr>
              <a:t> EPJC 69, 657 (2010)]</a:t>
            </a:r>
            <a:endParaRPr lang="en-GB" sz="16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5" name="Title 1"/>
          <p:cNvSpPr>
            <a:spLocks noGrp="1"/>
          </p:cNvSpPr>
          <p:nvPr>
            <p:ph type="title"/>
          </p:nvPr>
        </p:nvSpPr>
        <p:spPr>
          <a:xfrm>
            <a:off x="457200" y="100013"/>
            <a:ext cx="8229600" cy="481012"/>
          </a:xfrm>
        </p:spPr>
        <p:txBody>
          <a:bodyPr/>
          <a:lstStyle/>
          <a:p>
            <a:r>
              <a:rPr lang="pt-PT" smtClean="0">
                <a:ea typeface="ＭＳ Ｐゴシック"/>
                <a:cs typeface="ＭＳ Ｐゴシック"/>
              </a:rPr>
              <a:t>Some remarks on methodology</a:t>
            </a:r>
          </a:p>
        </p:txBody>
      </p:sp>
      <p:sp>
        <p:nvSpPr>
          <p:cNvPr id="313346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34CD7D2-D781-4EA8-BFD3-4F9DB3B476F5}" type="slidenum">
              <a:rPr lang="en-US" smtClean="0">
                <a:latin typeface="Calibri" pitchFamily="34" charset="0"/>
              </a:rPr>
              <a:pPr/>
              <a:t>26</a:t>
            </a:fld>
            <a:endParaRPr lang="en-US" smtClean="0">
              <a:latin typeface="Calibri" pitchFamily="34" charset="0"/>
            </a:endParaRPr>
          </a:p>
        </p:txBody>
      </p:sp>
      <p:sp>
        <p:nvSpPr>
          <p:cNvPr id="313347" name="Rectangle 3"/>
          <p:cNvSpPr>
            <a:spLocks noChangeArrowheads="1"/>
          </p:cNvSpPr>
          <p:nvPr/>
        </p:nvSpPr>
        <p:spPr bwMode="auto">
          <a:xfrm>
            <a:off x="273050" y="5113338"/>
            <a:ext cx="79930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indent="-182563">
              <a:spcBef>
                <a:spcPts val="1200"/>
              </a:spcBef>
              <a:buFont typeface="Arial" charset="0"/>
              <a:buChar char="•"/>
            </a:pPr>
            <a:r>
              <a:rPr lang="en-GB">
                <a:latin typeface="Calibri" pitchFamily="34" charset="0"/>
              </a:rPr>
              <a:t>In the analyses we must avoid simplifications that make the present results sometimes difficult to be interpreted:</a:t>
            </a:r>
          </a:p>
        </p:txBody>
      </p:sp>
      <p:sp>
        <p:nvSpPr>
          <p:cNvPr id="313348" name="Rectangle 4"/>
          <p:cNvSpPr>
            <a:spLocks noChangeArrowheads="1"/>
          </p:cNvSpPr>
          <p:nvPr/>
        </p:nvSpPr>
        <p:spPr bwMode="auto">
          <a:xfrm>
            <a:off x="738188" y="5708650"/>
            <a:ext cx="51927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4638" indent="-274638">
              <a:buFont typeface="Symbol" pitchFamily="18" charset="2"/>
              <a:buChar char="-"/>
            </a:pPr>
            <a:r>
              <a:rPr lang="en-GB">
                <a:latin typeface="Calibri" pitchFamily="34" charset="0"/>
              </a:rPr>
              <a:t>only </a:t>
            </a:r>
            <a:r>
              <a:rPr lang="el-GR" i="1">
                <a:latin typeface="Calibri" pitchFamily="34" charset="0"/>
              </a:rPr>
              <a:t>λ</a:t>
            </a:r>
            <a:r>
              <a:rPr lang="el-GR" baseline="-25000">
                <a:latin typeface="Calibri" pitchFamily="34" charset="0"/>
              </a:rPr>
              <a:t>θ</a:t>
            </a:r>
            <a:r>
              <a:rPr lang="el-GR">
                <a:latin typeface="Calibri" pitchFamily="34" charset="0"/>
              </a:rPr>
              <a:t> </a:t>
            </a:r>
            <a:r>
              <a:rPr lang="pt-PT">
                <a:latin typeface="Calibri" pitchFamily="34" charset="0"/>
              </a:rPr>
              <a:t>measured</a:t>
            </a:r>
            <a:r>
              <a:rPr lang="en-GB">
                <a:latin typeface="Calibri" pitchFamily="34" charset="0"/>
              </a:rPr>
              <a:t>, azimuthal dependence ignored</a:t>
            </a:r>
          </a:p>
          <a:p>
            <a:pPr marL="274638" indent="-274638">
              <a:buFont typeface="Symbol" pitchFamily="18" charset="2"/>
              <a:buChar char="-"/>
            </a:pPr>
            <a:r>
              <a:rPr lang="en-GB">
                <a:latin typeface="Calibri" pitchFamily="34" charset="0"/>
              </a:rPr>
              <a:t>one polarization frame “arbitrarily” chosen </a:t>
            </a:r>
            <a:r>
              <a:rPr lang="en-GB" i="1">
                <a:latin typeface="Calibri" pitchFamily="34" charset="0"/>
              </a:rPr>
              <a:t>a priori</a:t>
            </a:r>
          </a:p>
          <a:p>
            <a:pPr marL="274638" indent="-274638">
              <a:buFont typeface="Symbol" pitchFamily="18" charset="2"/>
              <a:buChar char="-"/>
            </a:pPr>
            <a:r>
              <a:rPr lang="en-GB">
                <a:latin typeface="Calibri" pitchFamily="34" charset="0"/>
              </a:rPr>
              <a:t>no rapidity dependence</a:t>
            </a:r>
          </a:p>
        </p:txBody>
      </p:sp>
      <p:sp>
        <p:nvSpPr>
          <p:cNvPr id="313349" name="TextBox 5"/>
          <p:cNvSpPr txBox="1">
            <a:spLocks noChangeArrowheads="1"/>
          </p:cNvSpPr>
          <p:nvPr/>
        </p:nvSpPr>
        <p:spPr bwMode="auto">
          <a:xfrm>
            <a:off x="273050" y="630238"/>
            <a:ext cx="88709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>
              <a:buFont typeface="Arial" charset="0"/>
              <a:buChar char="•"/>
            </a:pPr>
            <a:r>
              <a:rPr lang="en-GB">
                <a:latin typeface="Calibri" pitchFamily="34" charset="0"/>
              </a:rPr>
              <a:t>Measurements are challenging</a:t>
            </a:r>
            <a:endParaRPr lang="en-US">
              <a:latin typeface="Calibri" pitchFamily="34" charset="0"/>
            </a:endParaRPr>
          </a:p>
          <a:p>
            <a:pPr marL="719138" lvl="1" indent="-261938">
              <a:buFont typeface="Courier New" pitchFamily="49" charset="0"/>
              <a:buChar char="o"/>
            </a:pPr>
            <a:r>
              <a:rPr lang="en-US">
                <a:latin typeface="Calibri" pitchFamily="34" charset="0"/>
              </a:rPr>
              <a:t>A typical collider experiment imposes p</a:t>
            </a:r>
            <a:r>
              <a:rPr lang="en-US" baseline="-25000">
                <a:latin typeface="Calibri" pitchFamily="34" charset="0"/>
              </a:rPr>
              <a:t>T</a:t>
            </a:r>
            <a:r>
              <a:rPr lang="en-US">
                <a:latin typeface="Calibri" pitchFamily="34" charset="0"/>
              </a:rPr>
              <a:t> cuts on the single muons;</a:t>
            </a:r>
            <a:br>
              <a:rPr lang="en-US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>this creates </a:t>
            </a:r>
            <a:r>
              <a:rPr lang="en-GB">
                <a:latin typeface="Calibri" pitchFamily="34" charset="0"/>
              </a:rPr>
              <a:t>zero-acceptance domains in decay distributions from “low” masses</a:t>
            </a:r>
            <a:r>
              <a:rPr lang="en-US">
                <a:latin typeface="Calibri" pitchFamily="34" charset="0"/>
              </a:rPr>
              <a:t>:</a:t>
            </a:r>
          </a:p>
        </p:txBody>
      </p:sp>
      <p:sp>
        <p:nvSpPr>
          <p:cNvPr id="313350" name="Rectangle 5"/>
          <p:cNvSpPr>
            <a:spLocks noChangeArrowheads="1"/>
          </p:cNvSpPr>
          <p:nvPr/>
        </p:nvSpPr>
        <p:spPr bwMode="auto">
          <a:xfrm>
            <a:off x="274638" y="4178300"/>
            <a:ext cx="7794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19138" lvl="1" indent="-261938">
              <a:buFont typeface="Courier New" pitchFamily="49" charset="0"/>
              <a:buChar char="o"/>
            </a:pPr>
            <a:r>
              <a:rPr lang="en-GB">
                <a:latin typeface="Calibri" pitchFamily="34" charset="0"/>
              </a:rPr>
              <a:t>This spurious “polarization” must be accurately taken into account.</a:t>
            </a:r>
            <a:endParaRPr lang="en-US">
              <a:latin typeface="Calibri" pitchFamily="34" charset="0"/>
            </a:endParaRPr>
          </a:p>
          <a:p>
            <a:pPr marL="719138" lvl="1" indent="-261938">
              <a:buFont typeface="Courier New" pitchFamily="49" charset="0"/>
              <a:buChar char="o"/>
            </a:pPr>
            <a:r>
              <a:rPr lang="en-US">
                <a:latin typeface="Calibri" pitchFamily="34" charset="0"/>
              </a:rPr>
              <a:t>Large holes strongly reduce the precision in the extracted parameters</a:t>
            </a:r>
          </a:p>
        </p:txBody>
      </p:sp>
      <p:pic>
        <p:nvPicPr>
          <p:cNvPr id="313351" name="Picture 1" descr="C:\Users\Pietro\Desktop\QQbarPol\Presentation\costhphi_accept.eps"/>
          <p:cNvPicPr>
            <a:picLocks noChangeAspect="1" noChangeArrowheads="1"/>
          </p:cNvPicPr>
          <p:nvPr/>
        </p:nvPicPr>
        <p:blipFill>
          <a:blip r:embed="rId3"/>
          <a:srcRect t="7520" r="3708"/>
          <a:stretch>
            <a:fillRect/>
          </a:stretch>
        </p:blipFill>
        <p:spPr bwMode="auto">
          <a:xfrm>
            <a:off x="981075" y="1774825"/>
            <a:ext cx="4810125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3352" name="Rectangle 20"/>
          <p:cNvSpPr>
            <a:spLocks noChangeArrowheads="1"/>
          </p:cNvSpPr>
          <p:nvPr/>
        </p:nvSpPr>
        <p:spPr bwMode="auto">
          <a:xfrm>
            <a:off x="2498725" y="3824288"/>
            <a:ext cx="849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b="1">
                <a:solidFill>
                  <a:srgbClr val="009900"/>
                </a:solidFill>
                <a:latin typeface="Calibri" pitchFamily="34" charset="0"/>
              </a:rPr>
              <a:t>cos</a:t>
            </a:r>
            <a:r>
              <a:rPr lang="el-GR" b="1" i="1">
                <a:solidFill>
                  <a:srgbClr val="009900"/>
                </a:solidFill>
                <a:latin typeface="Calibri" pitchFamily="34" charset="0"/>
              </a:rPr>
              <a:t>θ</a:t>
            </a:r>
            <a:r>
              <a:rPr lang="pt-PT" b="1" baseline="-25000">
                <a:solidFill>
                  <a:srgbClr val="009900"/>
                </a:solidFill>
                <a:latin typeface="Calibri" pitchFamily="34" charset="0"/>
              </a:rPr>
              <a:t>HX</a:t>
            </a:r>
            <a:endParaRPr lang="pt-PT" b="1">
              <a:solidFill>
                <a:srgbClr val="009900"/>
              </a:solidFill>
              <a:latin typeface="Calibri" pitchFamily="34" charset="0"/>
            </a:endParaRPr>
          </a:p>
        </p:txBody>
      </p:sp>
      <p:sp>
        <p:nvSpPr>
          <p:cNvPr id="313353" name="Rectangle 21"/>
          <p:cNvSpPr>
            <a:spLocks noChangeArrowheads="1"/>
          </p:cNvSpPr>
          <p:nvPr/>
        </p:nvSpPr>
        <p:spPr bwMode="auto">
          <a:xfrm>
            <a:off x="3262313" y="1736725"/>
            <a:ext cx="542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b="1" i="1">
                <a:solidFill>
                  <a:srgbClr val="FF8E01"/>
                </a:solidFill>
                <a:latin typeface="Calibri" pitchFamily="34" charset="0"/>
              </a:rPr>
              <a:t>φ</a:t>
            </a:r>
            <a:r>
              <a:rPr lang="pt-PT" b="1" baseline="-25000">
                <a:solidFill>
                  <a:srgbClr val="FF8E01"/>
                </a:solidFill>
                <a:latin typeface="Calibri" pitchFamily="34" charset="0"/>
              </a:rPr>
              <a:t>CS</a:t>
            </a:r>
            <a:r>
              <a:rPr lang="pt-PT" b="1">
                <a:solidFill>
                  <a:srgbClr val="FF8E0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13354" name="Rectangle 23"/>
          <p:cNvSpPr>
            <a:spLocks noChangeArrowheads="1"/>
          </p:cNvSpPr>
          <p:nvPr/>
        </p:nvSpPr>
        <p:spPr bwMode="auto">
          <a:xfrm>
            <a:off x="5051425" y="3824288"/>
            <a:ext cx="8032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b="1">
                <a:solidFill>
                  <a:srgbClr val="FF8E01"/>
                </a:solidFill>
                <a:latin typeface="Calibri" pitchFamily="34" charset="0"/>
              </a:rPr>
              <a:t>cos</a:t>
            </a:r>
            <a:r>
              <a:rPr lang="el-GR" b="1" i="1">
                <a:solidFill>
                  <a:srgbClr val="FF8E01"/>
                </a:solidFill>
                <a:latin typeface="Calibri" pitchFamily="34" charset="0"/>
              </a:rPr>
              <a:t>θ</a:t>
            </a:r>
            <a:r>
              <a:rPr lang="pt-PT" b="1" baseline="-25000">
                <a:solidFill>
                  <a:srgbClr val="FF8E01"/>
                </a:solidFill>
                <a:latin typeface="Calibri" pitchFamily="34" charset="0"/>
              </a:rPr>
              <a:t>CS</a:t>
            </a:r>
            <a:endParaRPr lang="pt-PT" b="1">
              <a:solidFill>
                <a:srgbClr val="FF8E01"/>
              </a:solidFill>
              <a:latin typeface="Calibri" pitchFamily="34" charset="0"/>
            </a:endParaRPr>
          </a:p>
        </p:txBody>
      </p:sp>
      <p:sp>
        <p:nvSpPr>
          <p:cNvPr id="313355" name="Rectangle 22"/>
          <p:cNvSpPr>
            <a:spLocks noChangeArrowheads="1"/>
          </p:cNvSpPr>
          <p:nvPr/>
        </p:nvSpPr>
        <p:spPr bwMode="auto">
          <a:xfrm>
            <a:off x="730250" y="1736725"/>
            <a:ext cx="5286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 i="1">
                <a:solidFill>
                  <a:srgbClr val="009900"/>
                </a:solidFill>
                <a:latin typeface="Calibri" pitchFamily="34" charset="0"/>
              </a:rPr>
              <a:t>φ</a:t>
            </a:r>
            <a:r>
              <a:rPr lang="pt-PT" b="1" baseline="-25000">
                <a:solidFill>
                  <a:srgbClr val="009900"/>
                </a:solidFill>
                <a:latin typeface="Calibri" pitchFamily="34" charset="0"/>
              </a:rPr>
              <a:t>HX</a:t>
            </a:r>
            <a:endParaRPr lang="pt-PT" b="1">
              <a:solidFill>
                <a:srgbClr val="009900"/>
              </a:solidFill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62125" y="1549400"/>
            <a:ext cx="86042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Times New Roman" charset="0"/>
              <a:buNone/>
              <a:defRPr/>
            </a:pPr>
            <a:r>
              <a:rPr lang="en-GB" dirty="0">
                <a:latin typeface="+mn-lt"/>
              </a:rPr>
              <a:t>helicity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040188" y="1554163"/>
            <a:ext cx="141605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Times New Roman" charset="0"/>
              <a:buNone/>
              <a:defRPr/>
            </a:pPr>
            <a:r>
              <a:rPr lang="en-GB" dirty="0">
                <a:latin typeface="+mn-lt"/>
              </a:rPr>
              <a:t>Collins-Soper</a:t>
            </a:r>
          </a:p>
        </p:txBody>
      </p:sp>
      <p:sp>
        <p:nvSpPr>
          <p:cNvPr id="313358" name="Rectangle 24"/>
          <p:cNvSpPr>
            <a:spLocks noChangeArrowheads="1"/>
          </p:cNvSpPr>
          <p:nvPr/>
        </p:nvSpPr>
        <p:spPr bwMode="auto">
          <a:xfrm>
            <a:off x="5910263" y="1952625"/>
            <a:ext cx="3086100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</a:pPr>
            <a:r>
              <a:rPr lang="pt-PT">
                <a:latin typeface="Calibri" pitchFamily="34" charset="0"/>
                <a:sym typeface="Symbol" pitchFamily="18" charset="2"/>
              </a:rPr>
              <a:t>Toy MC with</a:t>
            </a:r>
          </a:p>
          <a:p>
            <a:r>
              <a:rPr lang="en-GB" i="1">
                <a:latin typeface="Calibri" pitchFamily="34" charset="0"/>
              </a:rPr>
              <a:t>p</a:t>
            </a:r>
            <a:r>
              <a:rPr lang="en-GB" baseline="-25000">
                <a:latin typeface="Calibri" pitchFamily="34" charset="0"/>
              </a:rPr>
              <a:t>T</a:t>
            </a:r>
            <a:r>
              <a:rPr lang="en-GB">
                <a:latin typeface="Calibri" pitchFamily="34" charset="0"/>
              </a:rPr>
              <a:t>(</a:t>
            </a:r>
            <a:r>
              <a:rPr lang="el-GR" i="1">
                <a:latin typeface="Calibri" pitchFamily="34" charset="0"/>
              </a:rPr>
              <a:t>μ</a:t>
            </a:r>
            <a:r>
              <a:rPr lang="en-GB">
                <a:latin typeface="Calibri" pitchFamily="34" charset="0"/>
              </a:rPr>
              <a:t>) &gt; 3 GeV/c (both muons)</a:t>
            </a:r>
            <a:endParaRPr lang="pt-PT">
              <a:latin typeface="Calibri" pitchFamily="34" charset="0"/>
              <a:sym typeface="Symbol" pitchFamily="18" charset="2"/>
            </a:endParaRPr>
          </a:p>
          <a:p>
            <a:endParaRPr lang="pt-PT">
              <a:latin typeface="Calibri" pitchFamily="34" charset="0"/>
              <a:sym typeface="Symbol" pitchFamily="18" charset="2"/>
            </a:endParaRPr>
          </a:p>
          <a:p>
            <a:r>
              <a:rPr lang="pt-PT">
                <a:latin typeface="Calibri" pitchFamily="34" charset="0"/>
                <a:sym typeface="Symbol" pitchFamily="18" charset="2"/>
              </a:rPr>
              <a:t>Reconstructed</a:t>
            </a:r>
          </a:p>
          <a:p>
            <a:r>
              <a:rPr lang="pt-PT" i="1">
                <a:latin typeface="Calibri" pitchFamily="34" charset="0"/>
                <a:sym typeface="Symbol" pitchFamily="18" charset="2"/>
              </a:rPr>
              <a:t>unpolarized</a:t>
            </a:r>
            <a:r>
              <a:rPr lang="pt-PT">
                <a:latin typeface="Calibri" pitchFamily="34" charset="0"/>
                <a:sym typeface="Symbol" pitchFamily="18" charset="2"/>
              </a:rPr>
              <a:t> </a:t>
            </a:r>
            <a:r>
              <a:rPr lang="el-GR">
                <a:latin typeface="Calibri" pitchFamily="34" charset="0"/>
                <a:sym typeface="Symbol" pitchFamily="18" charset="2"/>
              </a:rPr>
              <a:t></a:t>
            </a:r>
            <a:r>
              <a:rPr lang="pt-PT">
                <a:latin typeface="Calibri" pitchFamily="34" charset="0"/>
                <a:sym typeface="Symbol" pitchFamily="18" charset="2"/>
              </a:rPr>
              <a:t>(1S)</a:t>
            </a:r>
          </a:p>
          <a:p>
            <a:pPr>
              <a:spcBef>
                <a:spcPts val="1200"/>
              </a:spcBef>
            </a:pPr>
            <a:r>
              <a:rPr lang="en-GB" i="1">
                <a:latin typeface="Calibri" pitchFamily="34" charset="0"/>
              </a:rPr>
              <a:t>p</a:t>
            </a:r>
            <a:r>
              <a:rPr lang="en-GB" baseline="-25000">
                <a:latin typeface="Calibri" pitchFamily="34" charset="0"/>
              </a:rPr>
              <a:t>T</a:t>
            </a:r>
            <a:r>
              <a:rPr lang="en-GB">
                <a:latin typeface="Calibri" pitchFamily="34" charset="0"/>
              </a:rPr>
              <a:t>(</a:t>
            </a:r>
            <a:r>
              <a:rPr lang="el-GR">
                <a:latin typeface="Calibri" pitchFamily="34" charset="0"/>
                <a:sym typeface="Symbol" pitchFamily="18" charset="2"/>
              </a:rPr>
              <a:t></a:t>
            </a:r>
            <a:r>
              <a:rPr lang="en-GB">
                <a:latin typeface="Calibri" pitchFamily="34" charset="0"/>
              </a:rPr>
              <a:t>) &gt; 10 GeV/c, |</a:t>
            </a:r>
            <a:r>
              <a:rPr lang="en-GB" i="1">
                <a:latin typeface="Calibri" pitchFamily="34" charset="0"/>
              </a:rPr>
              <a:t>y</a:t>
            </a:r>
            <a:r>
              <a:rPr lang="en-GB">
                <a:latin typeface="Calibri" pitchFamily="34" charset="0"/>
              </a:rPr>
              <a:t>(</a:t>
            </a:r>
            <a:r>
              <a:rPr lang="el-GR">
                <a:latin typeface="Calibri" pitchFamily="34" charset="0"/>
                <a:sym typeface="Symbol" pitchFamily="18" charset="2"/>
              </a:rPr>
              <a:t></a:t>
            </a:r>
            <a:r>
              <a:rPr lang="en-GB">
                <a:latin typeface="Calibri" pitchFamily="34" charset="0"/>
              </a:rPr>
              <a:t>)| &lt;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3" name="Title 1"/>
          <p:cNvSpPr>
            <a:spLocks noGrp="1"/>
          </p:cNvSpPr>
          <p:nvPr>
            <p:ph type="title"/>
          </p:nvPr>
        </p:nvSpPr>
        <p:spPr>
          <a:xfrm>
            <a:off x="457200" y="100013"/>
            <a:ext cx="8229600" cy="481012"/>
          </a:xfrm>
        </p:spPr>
        <p:txBody>
          <a:bodyPr/>
          <a:lstStyle/>
          <a:p>
            <a:r>
              <a:rPr lang="pt-PT" smtClean="0">
                <a:ea typeface="ＭＳ Ｐゴシック"/>
                <a:cs typeface="ＭＳ Ｐゴシック"/>
              </a:rPr>
              <a:t>Some remarks on methodology</a:t>
            </a:r>
          </a:p>
        </p:txBody>
      </p:sp>
      <p:sp>
        <p:nvSpPr>
          <p:cNvPr id="315394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9699128-B87F-4216-99E6-BEAD018E447E}" type="slidenum">
              <a:rPr lang="en-US" smtClean="0">
                <a:latin typeface="Calibri" pitchFamily="34" charset="0"/>
              </a:rPr>
              <a:pPr/>
              <a:t>27</a:t>
            </a:fld>
            <a:endParaRPr lang="en-US" smtClean="0">
              <a:latin typeface="Calibri" pitchFamily="34" charset="0"/>
            </a:endParaRPr>
          </a:p>
        </p:txBody>
      </p:sp>
      <p:sp>
        <p:nvSpPr>
          <p:cNvPr id="17414" name="Text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273050" y="630238"/>
            <a:ext cx="8870950" cy="5332678"/>
          </a:xfrm>
          <a:prstGeom prst="rect">
            <a:avLst/>
          </a:prstGeom>
          <a:blipFill rotWithShape="1">
            <a:blip r:embed="rId3"/>
            <a:stretch>
              <a:fillRect l="-481" t="-571" b="-800"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pt-PT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1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056F4AA-D3DC-4D5E-BF33-BA6F1E05E204}" type="slidenum">
              <a:rPr lang="en-US" smtClean="0">
                <a:latin typeface="Calibri" pitchFamily="34" charset="0"/>
              </a:rPr>
              <a:pPr/>
              <a:t>28</a:t>
            </a:fld>
            <a:endParaRPr lang="en-US" smtClean="0">
              <a:latin typeface="Calibri" pitchFamily="34" charset="0"/>
            </a:endParaRPr>
          </a:p>
        </p:txBody>
      </p:sp>
      <p:grpSp>
        <p:nvGrpSpPr>
          <p:cNvPr id="317442" name="Grupo 5"/>
          <p:cNvGrpSpPr>
            <a:grpSpLocks/>
          </p:cNvGrpSpPr>
          <p:nvPr/>
        </p:nvGrpSpPr>
        <p:grpSpPr bwMode="auto">
          <a:xfrm>
            <a:off x="1214438" y="1219200"/>
            <a:ext cx="6162675" cy="1104900"/>
            <a:chOff x="1328738" y="1441450"/>
            <a:chExt cx="6162675" cy="1104900"/>
          </a:xfrm>
        </p:grpSpPr>
        <p:pic>
          <p:nvPicPr>
            <p:cNvPr id="317452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28738" y="1441450"/>
              <a:ext cx="2371725" cy="1104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453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709988" y="1628775"/>
              <a:ext cx="3781425" cy="704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Rectângulo 6"/>
          <p:cNvSpPr/>
          <p:nvPr/>
        </p:nvSpPr>
        <p:spPr>
          <a:xfrm>
            <a:off x="6146800" y="2609850"/>
            <a:ext cx="207010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PT" dirty="0" err="1">
                <a:solidFill>
                  <a:prstClr val="black"/>
                </a:solidFill>
                <a:latin typeface="Calibri"/>
              </a:rPr>
              <a:t>dimuon</a:t>
            </a:r>
            <a:r>
              <a:rPr lang="pt-PT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PT" dirty="0" err="1">
                <a:solidFill>
                  <a:prstClr val="black"/>
                </a:solidFill>
                <a:latin typeface="Calibri"/>
              </a:rPr>
              <a:t>efficiency</a:t>
            </a:r>
            <a:r>
              <a:rPr lang="pt-PT" dirty="0">
                <a:solidFill>
                  <a:prstClr val="black"/>
                </a:solidFill>
                <a:latin typeface="Calibri"/>
              </a:rPr>
              <a:t> as </a:t>
            </a:r>
            <a:r>
              <a:rPr lang="pt-PT" dirty="0" err="1">
                <a:solidFill>
                  <a:prstClr val="black"/>
                </a:solidFill>
                <a:latin typeface="Calibri"/>
              </a:rPr>
              <a:t>function</a:t>
            </a:r>
            <a:r>
              <a:rPr lang="pt-PT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PT" dirty="0" err="1">
                <a:solidFill>
                  <a:prstClr val="black"/>
                </a:solidFill>
                <a:latin typeface="Calibri"/>
              </a:rPr>
              <a:t>of</a:t>
            </a:r>
            <a:r>
              <a:rPr lang="pt-PT" dirty="0">
                <a:solidFill>
                  <a:prstClr val="black"/>
                </a:solidFill>
                <a:latin typeface="Calibri"/>
              </a:rPr>
              <a:t> muon momenta</a:t>
            </a:r>
            <a:endParaRPr lang="en-GB" sz="1500" i="1" dirty="0">
              <a:latin typeface="+mn-lt"/>
            </a:endParaRPr>
          </a:p>
        </p:txBody>
      </p:sp>
      <p:sp>
        <p:nvSpPr>
          <p:cNvPr id="8" name="Rectângulo 7"/>
          <p:cNvSpPr/>
          <p:nvPr/>
        </p:nvSpPr>
        <p:spPr>
          <a:xfrm>
            <a:off x="3911600" y="2622550"/>
            <a:ext cx="207010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PT" dirty="0">
                <a:solidFill>
                  <a:prstClr val="black"/>
                </a:solidFill>
                <a:latin typeface="Calibri"/>
              </a:rPr>
              <a:t>general </a:t>
            </a:r>
            <a:r>
              <a:rPr lang="pt-PT" dirty="0" err="1">
                <a:solidFill>
                  <a:prstClr val="black"/>
                </a:solidFill>
                <a:latin typeface="Calibri"/>
              </a:rPr>
              <a:t>shape</a:t>
            </a:r>
            <a:r>
              <a:rPr lang="pt-PT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PT" dirty="0" err="1">
                <a:solidFill>
                  <a:prstClr val="black"/>
                </a:solidFill>
                <a:latin typeface="Calibri"/>
              </a:rPr>
              <a:t>of</a:t>
            </a:r>
            <a:r>
              <a:rPr lang="pt-PT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PT" dirty="0" err="1">
                <a:solidFill>
                  <a:prstClr val="black"/>
                </a:solidFill>
                <a:latin typeface="Calibri"/>
              </a:rPr>
              <a:t>the</a:t>
            </a:r>
            <a:r>
              <a:rPr lang="pt-PT" dirty="0">
                <a:solidFill>
                  <a:prstClr val="black"/>
                </a:solidFill>
                <a:latin typeface="Calibri"/>
              </a:rPr>
              <a:t> angular </a:t>
            </a:r>
            <a:r>
              <a:rPr lang="pt-PT" dirty="0" err="1">
                <a:solidFill>
                  <a:prstClr val="black"/>
                </a:solidFill>
                <a:latin typeface="Calibri"/>
              </a:rPr>
              <a:t>distribution</a:t>
            </a:r>
            <a:endParaRPr lang="en-GB" sz="1500" i="1" dirty="0">
              <a:latin typeface="+mn-lt"/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1371600" y="2635250"/>
            <a:ext cx="2070100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PT" dirty="0" err="1">
                <a:solidFill>
                  <a:prstClr val="black"/>
                </a:solidFill>
                <a:latin typeface="Calibri"/>
              </a:rPr>
              <a:t>uniform</a:t>
            </a:r>
            <a:r>
              <a:rPr lang="pt-PT" dirty="0">
                <a:solidFill>
                  <a:prstClr val="black"/>
                </a:solidFill>
                <a:latin typeface="Calibri"/>
              </a:rPr>
              <a:t> integral </a:t>
            </a:r>
            <a:r>
              <a:rPr lang="pt-PT" dirty="0" err="1">
                <a:solidFill>
                  <a:prstClr val="black"/>
                </a:solidFill>
                <a:latin typeface="Calibri"/>
              </a:rPr>
              <a:t>of</a:t>
            </a:r>
            <a:r>
              <a:rPr lang="pt-PT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PT" i="1" dirty="0">
                <a:solidFill>
                  <a:prstClr val="black"/>
                </a:solidFill>
                <a:latin typeface="Calibri"/>
              </a:rPr>
              <a:t>W </a:t>
            </a:r>
            <a:r>
              <a:rPr lang="el-GR" i="1" dirty="0">
                <a:solidFill>
                  <a:prstClr val="black"/>
                </a:solidFill>
                <a:latin typeface="Calibri"/>
              </a:rPr>
              <a:t>ε</a:t>
            </a:r>
            <a:r>
              <a:rPr lang="pt-PT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PT" dirty="0" err="1">
                <a:solidFill>
                  <a:prstClr val="black"/>
                </a:solidFill>
                <a:latin typeface="Calibri"/>
              </a:rPr>
              <a:t>over</a:t>
            </a:r>
            <a:r>
              <a:rPr lang="pt-PT" dirty="0">
                <a:solidFill>
                  <a:prstClr val="black"/>
                </a:solidFill>
                <a:latin typeface="Calibri"/>
              </a:rPr>
              <a:t> cos</a:t>
            </a:r>
            <a:r>
              <a:rPr lang="el-GR" i="1" dirty="0">
                <a:solidFill>
                  <a:prstClr val="black"/>
                </a:solidFill>
                <a:latin typeface="Calibri"/>
              </a:rPr>
              <a:t>θ</a:t>
            </a:r>
            <a:r>
              <a:rPr lang="pt-PT" dirty="0">
                <a:solidFill>
                  <a:prstClr val="black"/>
                </a:solidFill>
                <a:latin typeface="Calibri"/>
              </a:rPr>
              <a:t>, </a:t>
            </a:r>
            <a:r>
              <a:rPr lang="el-GR" i="1" dirty="0">
                <a:solidFill>
                  <a:prstClr val="black"/>
                </a:solidFill>
                <a:latin typeface="Calibri"/>
              </a:rPr>
              <a:t>φ</a:t>
            </a:r>
            <a:r>
              <a:rPr lang="pt-PT" dirty="0">
                <a:solidFill>
                  <a:prstClr val="black"/>
                </a:solidFill>
                <a:latin typeface="Calibri"/>
              </a:rPr>
              <a:t> (</a:t>
            </a:r>
            <a:r>
              <a:rPr lang="pt-PT" dirty="0" err="1">
                <a:solidFill>
                  <a:prstClr val="black"/>
                </a:solidFill>
                <a:latin typeface="Calibri"/>
              </a:rPr>
              <a:t>with</a:t>
            </a:r>
            <a:r>
              <a:rPr lang="pt-PT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PT" dirty="0" err="1">
                <a:solidFill>
                  <a:prstClr val="black"/>
                </a:solidFill>
                <a:latin typeface="Calibri"/>
              </a:rPr>
              <a:t>distributions</a:t>
            </a:r>
            <a:r>
              <a:rPr lang="pt-PT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PT" dirty="0" err="1">
                <a:solidFill>
                  <a:prstClr val="black"/>
                </a:solidFill>
                <a:latin typeface="Calibri"/>
              </a:rPr>
              <a:t>of</a:t>
            </a:r>
            <a:r>
              <a:rPr lang="pt-PT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PT" dirty="0" err="1">
                <a:solidFill>
                  <a:prstClr val="black"/>
                </a:solidFill>
                <a:latin typeface="Calibri"/>
              </a:rPr>
              <a:t>remaining</a:t>
            </a:r>
            <a:r>
              <a:rPr lang="pt-PT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PT" dirty="0" err="1">
                <a:solidFill>
                  <a:prstClr val="black"/>
                </a:solidFill>
                <a:latin typeface="Calibri"/>
              </a:rPr>
              <a:t>lepton</a:t>
            </a:r>
            <a:r>
              <a:rPr lang="pt-PT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PT" dirty="0" err="1">
                <a:solidFill>
                  <a:prstClr val="black"/>
                </a:solidFill>
                <a:latin typeface="Calibri"/>
              </a:rPr>
              <a:t>degrees</a:t>
            </a:r>
            <a:r>
              <a:rPr lang="pt-PT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PT" dirty="0" err="1">
                <a:solidFill>
                  <a:prstClr val="black"/>
                </a:solidFill>
                <a:latin typeface="Calibri"/>
              </a:rPr>
              <a:t>of</a:t>
            </a:r>
            <a:r>
              <a:rPr lang="pt-PT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PT" dirty="0" err="1">
                <a:solidFill>
                  <a:prstClr val="black"/>
                </a:solidFill>
                <a:latin typeface="Calibri"/>
              </a:rPr>
              <a:t>freedom</a:t>
            </a:r>
            <a:r>
              <a:rPr lang="pt-PT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PT" dirty="0" err="1">
                <a:solidFill>
                  <a:prstClr val="black"/>
                </a:solidFill>
                <a:latin typeface="Calibri"/>
              </a:rPr>
              <a:t>taken</a:t>
            </a:r>
            <a:r>
              <a:rPr lang="pt-PT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PT" dirty="0" err="1">
                <a:solidFill>
                  <a:prstClr val="black"/>
                </a:solidFill>
                <a:latin typeface="Calibri"/>
              </a:rPr>
              <a:t>from</a:t>
            </a:r>
            <a:r>
              <a:rPr lang="pt-PT" dirty="0">
                <a:solidFill>
                  <a:prstClr val="black"/>
                </a:solidFill>
                <a:latin typeface="Calibri"/>
              </a:rPr>
              <a:t> data)</a:t>
            </a:r>
            <a:endParaRPr lang="en-GB" sz="1500" i="1" dirty="0">
              <a:latin typeface="+mn-lt"/>
            </a:endParaRPr>
          </a:p>
        </p:txBody>
      </p:sp>
      <p:cxnSp>
        <p:nvCxnSpPr>
          <p:cNvPr id="11" name="Conexão recta unidireccional 10"/>
          <p:cNvCxnSpPr/>
          <p:nvPr/>
        </p:nvCxnSpPr>
        <p:spPr>
          <a:xfrm flipV="1">
            <a:off x="2654300" y="2114550"/>
            <a:ext cx="3937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xão recta unidireccional 12"/>
          <p:cNvCxnSpPr/>
          <p:nvPr/>
        </p:nvCxnSpPr>
        <p:spPr>
          <a:xfrm flipH="1" flipV="1">
            <a:off x="3937000" y="2051050"/>
            <a:ext cx="203200" cy="520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xão recta unidireccional 14"/>
          <p:cNvCxnSpPr/>
          <p:nvPr/>
        </p:nvCxnSpPr>
        <p:spPr>
          <a:xfrm flipH="1" flipV="1">
            <a:off x="6223000" y="2051050"/>
            <a:ext cx="228600" cy="546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44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12825" y="4746625"/>
            <a:ext cx="7162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50" name="Title 1"/>
          <p:cNvSpPr txBox="1">
            <a:spLocks/>
          </p:cNvSpPr>
          <p:nvPr/>
        </p:nvSpPr>
        <p:spPr bwMode="auto">
          <a:xfrm>
            <a:off x="457200" y="100013"/>
            <a:ext cx="82296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t-PT" sz="2800" b="1">
                <a:solidFill>
                  <a:srgbClr val="558ED5"/>
                </a:solidFill>
                <a:latin typeface="Calibri" pitchFamily="34" charset="0"/>
                <a:ea typeface="ＭＳ Ｐゴシック"/>
                <a:cs typeface="ＭＳ Ｐゴシック"/>
              </a:rPr>
              <a:t>Some remarks on methodology</a:t>
            </a:r>
          </a:p>
        </p:txBody>
      </p:sp>
      <p:sp>
        <p:nvSpPr>
          <p:cNvPr id="317451" name="Title 1"/>
          <p:cNvSpPr>
            <a:spLocks noGrp="1"/>
          </p:cNvSpPr>
          <p:nvPr>
            <p:ph type="title"/>
          </p:nvPr>
        </p:nvSpPr>
        <p:spPr>
          <a:xfrm>
            <a:off x="2301875" y="549275"/>
            <a:ext cx="4527550" cy="784225"/>
          </a:xfrm>
        </p:spPr>
        <p:txBody>
          <a:bodyPr/>
          <a:lstStyle/>
          <a:p>
            <a:r>
              <a:rPr lang="pt-PT" smtClean="0">
                <a:solidFill>
                  <a:srgbClr val="C00000"/>
                </a:solidFill>
                <a:ea typeface="ＭＳ Ｐゴシック"/>
                <a:cs typeface="ＭＳ Ｐゴシック"/>
                <a:sym typeface="Symbol" pitchFamily="18" charset="2"/>
              </a:rPr>
              <a:t>Definition of the PPD</a:t>
            </a:r>
            <a:endParaRPr lang="pt-PT" smtClean="0">
              <a:solidFill>
                <a:srgbClr val="C00000"/>
              </a:solidFill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48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7075" y="1146175"/>
            <a:ext cx="7867650" cy="569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9490" name="Title 1"/>
          <p:cNvSpPr>
            <a:spLocks noGrp="1"/>
          </p:cNvSpPr>
          <p:nvPr>
            <p:ph type="title"/>
          </p:nvPr>
        </p:nvSpPr>
        <p:spPr>
          <a:xfrm>
            <a:off x="2914650" y="608013"/>
            <a:ext cx="3400425" cy="496887"/>
          </a:xfrm>
        </p:spPr>
        <p:txBody>
          <a:bodyPr/>
          <a:lstStyle/>
          <a:p>
            <a:r>
              <a:rPr lang="pt-PT" smtClean="0">
                <a:solidFill>
                  <a:srgbClr val="C00000"/>
                </a:solidFill>
                <a:ea typeface="ＭＳ Ｐゴシック"/>
                <a:cs typeface="ＭＳ Ｐゴシック"/>
                <a:sym typeface="Symbol" pitchFamily="18" charset="2"/>
              </a:rPr>
              <a:t>Extraction of results</a:t>
            </a:r>
            <a:endParaRPr lang="pt-PT" smtClean="0">
              <a:solidFill>
                <a:srgbClr val="C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319491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498A757-E49B-4122-AB3A-B29559AA719F}" type="slidenum">
              <a:rPr lang="en-US" smtClean="0">
                <a:latin typeface="Calibri" pitchFamily="34" charset="0"/>
              </a:rPr>
              <a:pPr/>
              <a:t>29</a:t>
            </a:fld>
            <a:endParaRPr lang="en-US" smtClean="0">
              <a:latin typeface="Calibri" pitchFamily="34" charset="0"/>
            </a:endParaRPr>
          </a:p>
        </p:txBody>
      </p:sp>
      <p:sp>
        <p:nvSpPr>
          <p:cNvPr id="319492" name="Title 1"/>
          <p:cNvSpPr txBox="1">
            <a:spLocks/>
          </p:cNvSpPr>
          <p:nvPr/>
        </p:nvSpPr>
        <p:spPr bwMode="auto">
          <a:xfrm>
            <a:off x="457200" y="100013"/>
            <a:ext cx="82296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t-PT" sz="2800" b="1">
                <a:solidFill>
                  <a:srgbClr val="558ED5"/>
                </a:solidFill>
                <a:latin typeface="Calibri" pitchFamily="34" charset="0"/>
                <a:ea typeface="ＭＳ Ｐゴシック"/>
                <a:cs typeface="ＭＳ Ｐゴシック"/>
              </a:rPr>
              <a:t>Some remarks on methodology</a:t>
            </a:r>
          </a:p>
        </p:txBody>
      </p:sp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47750" y="1809750"/>
            <a:ext cx="6477000" cy="391582"/>
          </a:xfrm>
          <a:prstGeom prst="rect">
            <a:avLst/>
          </a:prstGeom>
          <a:blipFill rotWithShape="1">
            <a:blip r:embed="rId4"/>
            <a:stretch>
              <a:fillRect t="-6250" b="-20313"/>
            </a:stretch>
          </a:blipFill>
        </p:spPr>
        <p:txBody>
          <a:bodyPr/>
          <a:lstStyle/>
          <a:p>
            <a:pPr>
              <a:defRPr/>
            </a:pPr>
            <a:r>
              <a:rPr lang="pt-PT">
                <a:noFill/>
              </a:rPr>
              <a:t> </a:t>
            </a:r>
          </a:p>
        </p:txBody>
      </p:sp>
      <p:sp>
        <p:nvSpPr>
          <p:cNvPr id="7" name="TextBox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28700" y="2782357"/>
            <a:ext cx="6477000" cy="391582"/>
          </a:xfrm>
          <a:prstGeom prst="rect">
            <a:avLst/>
          </a:prstGeom>
          <a:blipFill rotWithShape="1">
            <a:blip r:embed="rId5"/>
            <a:stretch>
              <a:fillRect t="-6154" b="-18462"/>
            </a:stretch>
          </a:blipFill>
        </p:spPr>
        <p:txBody>
          <a:bodyPr/>
          <a:lstStyle/>
          <a:p>
            <a:pPr>
              <a:defRPr/>
            </a:pPr>
            <a:r>
              <a:rPr lang="pt-PT">
                <a:noFill/>
              </a:rPr>
              <a:t> </a:t>
            </a:r>
          </a:p>
        </p:txBody>
      </p:sp>
      <p:sp>
        <p:nvSpPr>
          <p:cNvPr id="319495" name="Rectangle 3"/>
          <p:cNvSpPr>
            <a:spLocks noChangeArrowheads="1"/>
          </p:cNvSpPr>
          <p:nvPr/>
        </p:nvSpPr>
        <p:spPr bwMode="auto">
          <a:xfrm>
            <a:off x="727075" y="3200400"/>
            <a:ext cx="7867650" cy="3619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pt-PT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>
          <a:xfrm>
            <a:off x="457200" y="19050"/>
            <a:ext cx="8229600" cy="495300"/>
          </a:xfrm>
        </p:spPr>
        <p:txBody>
          <a:bodyPr/>
          <a:lstStyle/>
          <a:p>
            <a:r>
              <a:rPr lang="pt-PT" smtClean="0">
                <a:solidFill>
                  <a:srgbClr val="0070C0"/>
                </a:solidFill>
                <a:ea typeface="ＭＳ Ｐゴシック"/>
                <a:cs typeface="ＭＳ Ｐゴシック"/>
              </a:rPr>
              <a:t>Task list</a:t>
            </a:r>
          </a:p>
        </p:txBody>
      </p:sp>
      <p:sp>
        <p:nvSpPr>
          <p:cNvPr id="12290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B39C8D2-8639-4FF6-A1FE-397D35CE7361}" type="slidenum">
              <a:rPr lang="en-US" smtClean="0">
                <a:latin typeface="Calibri" pitchFamily="34" charset="0"/>
              </a:rPr>
              <a:pPr/>
              <a:t>3</a:t>
            </a:fld>
            <a:endParaRPr lang="en-US" smtClean="0">
              <a:latin typeface="Calibri" pitchFamily="34" charset="0"/>
            </a:endParaRPr>
          </a:p>
        </p:txBody>
      </p:sp>
      <p:sp>
        <p:nvSpPr>
          <p:cNvPr id="12291" name="Rectângulo 11"/>
          <p:cNvSpPr>
            <a:spLocks noChangeArrowheads="1"/>
          </p:cNvSpPr>
          <p:nvPr/>
        </p:nvSpPr>
        <p:spPr bwMode="auto">
          <a:xfrm>
            <a:off x="209550" y="452438"/>
            <a:ext cx="8788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>
                <a:solidFill>
                  <a:srgbClr val="000000"/>
                </a:solidFill>
                <a:latin typeface="Calibri" pitchFamily="34" charset="0"/>
              </a:rPr>
              <a:t>One assumes that the production of </a:t>
            </a:r>
            <a:r>
              <a:rPr lang="pt-PT" b="1">
                <a:solidFill>
                  <a:srgbClr val="000000"/>
                </a:solidFill>
                <a:latin typeface="Calibri" pitchFamily="34" charset="0"/>
              </a:rPr>
              <a:t>quark-antiquark states</a:t>
            </a:r>
            <a:r>
              <a:rPr lang="pt-PT">
                <a:solidFill>
                  <a:srgbClr val="000000"/>
                </a:solidFill>
                <a:latin typeface="Calibri" pitchFamily="34" charset="0"/>
              </a:rPr>
              <a:t> can be described using </a:t>
            </a:r>
            <a:r>
              <a:rPr lang="pt-PT" b="1">
                <a:solidFill>
                  <a:srgbClr val="000000"/>
                </a:solidFill>
                <a:latin typeface="Calibri" pitchFamily="34" charset="0"/>
              </a:rPr>
              <a:t>perturbative QCD</a:t>
            </a:r>
            <a:r>
              <a:rPr lang="pt-PT">
                <a:solidFill>
                  <a:srgbClr val="000000"/>
                </a:solidFill>
                <a:latin typeface="Calibri" pitchFamily="34" charset="0"/>
              </a:rPr>
              <a:t>, as long as we “</a:t>
            </a:r>
            <a:r>
              <a:rPr lang="pt-PT" b="1">
                <a:solidFill>
                  <a:srgbClr val="000000"/>
                </a:solidFill>
                <a:latin typeface="Calibri" pitchFamily="34" charset="0"/>
              </a:rPr>
              <a:t>factor out</a:t>
            </a:r>
            <a:r>
              <a:rPr lang="pt-PT">
                <a:solidFill>
                  <a:srgbClr val="000000"/>
                </a:solidFill>
                <a:latin typeface="Calibri" pitchFamily="34" charset="0"/>
              </a:rPr>
              <a:t>” long-distance bound-state effects</a:t>
            </a:r>
          </a:p>
        </p:txBody>
      </p:sp>
      <p:sp>
        <p:nvSpPr>
          <p:cNvPr id="12292" name="Rectângulo 6"/>
          <p:cNvSpPr>
            <a:spLocks noChangeArrowheads="1"/>
          </p:cNvSpPr>
          <p:nvPr/>
        </p:nvSpPr>
        <p:spPr bwMode="auto">
          <a:xfrm>
            <a:off x="209550" y="1100138"/>
            <a:ext cx="85153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>
                <a:solidFill>
                  <a:srgbClr val="000000"/>
                </a:solidFill>
                <a:latin typeface="Calibri" pitchFamily="34" charset="0"/>
              </a:rPr>
              <a:t>An inescapable prediction of the semi-perturbative approach (NRQCD) is that</a:t>
            </a:r>
          </a:p>
          <a:p>
            <a:r>
              <a:rPr lang="pt-PT">
                <a:solidFill>
                  <a:srgbClr val="000000"/>
                </a:solidFill>
                <a:latin typeface="Calibri" pitchFamily="34" charset="0"/>
              </a:rPr>
              <a:t>“high” p</a:t>
            </a:r>
            <a:r>
              <a:rPr lang="pt-PT" baseline="-25000">
                <a:solidFill>
                  <a:srgbClr val="000000"/>
                </a:solidFill>
                <a:latin typeface="Calibri" pitchFamily="34" charset="0"/>
              </a:rPr>
              <a:t>T</a:t>
            </a:r>
            <a:r>
              <a:rPr lang="pt-PT">
                <a:solidFill>
                  <a:srgbClr val="000000"/>
                </a:solidFill>
                <a:latin typeface="Calibri" pitchFamily="34" charset="0"/>
              </a:rPr>
              <a:t> quarkonia come from fragmenting gluons and are fully tranversely polarized</a:t>
            </a:r>
            <a:endParaRPr lang="en-GB"/>
          </a:p>
        </p:txBody>
      </p:sp>
      <p:sp>
        <p:nvSpPr>
          <p:cNvPr id="12293" name="Rectângulo 4"/>
          <p:cNvSpPr>
            <a:spLocks noChangeArrowheads="1"/>
          </p:cNvSpPr>
          <p:nvPr/>
        </p:nvSpPr>
        <p:spPr bwMode="auto">
          <a:xfrm>
            <a:off x="342900" y="1865313"/>
            <a:ext cx="1762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>
                <a:solidFill>
                  <a:srgbClr val="000000"/>
                </a:solidFill>
                <a:latin typeface="Calibri" pitchFamily="34" charset="0"/>
              </a:rPr>
              <a:t>Despite good success in describing cross sections...</a:t>
            </a:r>
          </a:p>
        </p:txBody>
      </p:sp>
      <p:pic>
        <p:nvPicPr>
          <p:cNvPr id="122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05025" y="1809750"/>
            <a:ext cx="63436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7" name="Title 1"/>
          <p:cNvSpPr>
            <a:spLocks noGrp="1"/>
          </p:cNvSpPr>
          <p:nvPr>
            <p:ph type="title"/>
          </p:nvPr>
        </p:nvSpPr>
        <p:spPr>
          <a:xfrm>
            <a:off x="457200" y="90488"/>
            <a:ext cx="8229600" cy="481012"/>
          </a:xfrm>
        </p:spPr>
        <p:txBody>
          <a:bodyPr/>
          <a:lstStyle/>
          <a:p>
            <a:r>
              <a:rPr lang="pt-PT" smtClean="0">
                <a:ea typeface="ＭＳ Ｐゴシック"/>
                <a:cs typeface="ＭＳ Ｐゴシック"/>
              </a:rPr>
              <a:t>Quarkonium polarization: a “puzzle”</a:t>
            </a:r>
          </a:p>
        </p:txBody>
      </p:sp>
      <p:sp>
        <p:nvSpPr>
          <p:cNvPr id="321538" name="Slide Number Placeholder 4"/>
          <p:cNvSpPr txBox="1">
            <a:spLocks/>
          </p:cNvSpPr>
          <p:nvPr/>
        </p:nvSpPr>
        <p:spPr bwMode="auto">
          <a:xfrm>
            <a:off x="7010400" y="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99955DCC-EBF6-40E1-95D5-EB2D805CC023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algn="r"/>
              <a:t>30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21539" name="Rectangle 20"/>
          <p:cNvSpPr>
            <a:spLocks noChangeArrowheads="1"/>
          </p:cNvSpPr>
          <p:nvPr/>
        </p:nvSpPr>
        <p:spPr bwMode="auto">
          <a:xfrm>
            <a:off x="285750" y="623888"/>
            <a:ext cx="8629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15950" lvl="1" indent="-158750">
              <a:spcBef>
                <a:spcPts val="550"/>
              </a:spcBef>
              <a:spcAft>
                <a:spcPts val="550"/>
              </a:spcAft>
              <a:buFont typeface="Arial" charset="0"/>
              <a:buChar char="•"/>
            </a:pPr>
            <a:r>
              <a:rPr lang="en-US">
                <a:solidFill>
                  <a:srgbClr val="000000"/>
                </a:solidFill>
                <a:latin typeface="Calibri" pitchFamily="34" charset="0"/>
              </a:rPr>
              <a:t>J/</a:t>
            </a:r>
            <a:r>
              <a:rPr lang="en-US">
                <a:solidFill>
                  <a:srgbClr val="000000"/>
                </a:solidFill>
                <a:latin typeface="Cambria Math" pitchFamily="18" charset="0"/>
              </a:rPr>
              <a:t>𝜓</a:t>
            </a:r>
            <a:r>
              <a:rPr lang="en-US">
                <a:solidFill>
                  <a:srgbClr val="000000"/>
                </a:solidFill>
                <a:latin typeface="Calibri" pitchFamily="34" charset="0"/>
              </a:rPr>
              <a:t>: Measurements at Tevatron , LHC (ALICE)</a:t>
            </a:r>
          </a:p>
        </p:txBody>
      </p:sp>
      <p:grpSp>
        <p:nvGrpSpPr>
          <p:cNvPr id="321540" name="Group 1117"/>
          <p:cNvGrpSpPr>
            <a:grpSpLocks/>
          </p:cNvGrpSpPr>
          <p:nvPr/>
        </p:nvGrpSpPr>
        <p:grpSpPr bwMode="auto">
          <a:xfrm>
            <a:off x="376238" y="1528763"/>
            <a:ext cx="4210050" cy="2452687"/>
            <a:chOff x="2492077" y="1709530"/>
            <a:chExt cx="5257763" cy="3063172"/>
          </a:xfrm>
        </p:grpSpPr>
        <p:sp>
          <p:nvSpPr>
            <p:cNvPr id="321559" name="Rectangle 520"/>
            <p:cNvSpPr>
              <a:spLocks noChangeArrowheads="1"/>
            </p:cNvSpPr>
            <p:nvPr/>
          </p:nvSpPr>
          <p:spPr bwMode="auto">
            <a:xfrm>
              <a:off x="3240634" y="1709530"/>
              <a:ext cx="4412621" cy="2456952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5166" tIns="92583" rIns="185166" bIns="92583"/>
            <a:lstStyle/>
            <a:p>
              <a:endParaRPr lang="pt-PT">
                <a:latin typeface="Calibri" pitchFamily="34" charset="0"/>
              </a:endParaRPr>
            </a:p>
          </p:txBody>
        </p:sp>
        <p:sp>
          <p:nvSpPr>
            <p:cNvPr id="321560" name="Freeform 522"/>
            <p:cNvSpPr>
              <a:spLocks/>
            </p:cNvSpPr>
            <p:nvPr/>
          </p:nvSpPr>
          <p:spPr bwMode="auto">
            <a:xfrm>
              <a:off x="6871352" y="4466397"/>
              <a:ext cx="61351" cy="224160"/>
            </a:xfrm>
            <a:custGeom>
              <a:avLst/>
              <a:gdLst>
                <a:gd name="T0" fmla="*/ 0 w 47"/>
                <a:gd name="T1" fmla="*/ 0 h 161"/>
                <a:gd name="T2" fmla="*/ 2147483647 w 47"/>
                <a:gd name="T3" fmla="*/ 0 h 161"/>
                <a:gd name="T4" fmla="*/ 2147483647 w 47"/>
                <a:gd name="T5" fmla="*/ 2147483647 h 161"/>
                <a:gd name="T6" fmla="*/ 2147483647 w 47"/>
                <a:gd name="T7" fmla="*/ 2147483647 h 161"/>
                <a:gd name="T8" fmla="*/ 2147483647 w 47"/>
                <a:gd name="T9" fmla="*/ 2147483647 h 161"/>
                <a:gd name="T10" fmla="*/ 2147483647 w 47"/>
                <a:gd name="T11" fmla="*/ 2147483647 h 161"/>
                <a:gd name="T12" fmla="*/ 2147483647 w 47"/>
                <a:gd name="T13" fmla="*/ 2147483647 h 161"/>
                <a:gd name="T14" fmla="*/ 0 w 47"/>
                <a:gd name="T15" fmla="*/ 2147483647 h 161"/>
                <a:gd name="T16" fmla="*/ 0 w 47"/>
                <a:gd name="T17" fmla="*/ 0 h 1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7"/>
                <a:gd name="T28" fmla="*/ 0 h 161"/>
                <a:gd name="T29" fmla="*/ 47 w 47"/>
                <a:gd name="T30" fmla="*/ 161 h 16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7" h="161">
                  <a:moveTo>
                    <a:pt x="0" y="0"/>
                  </a:moveTo>
                  <a:lnTo>
                    <a:pt x="47" y="0"/>
                  </a:lnTo>
                  <a:lnTo>
                    <a:pt x="47" y="23"/>
                  </a:lnTo>
                  <a:lnTo>
                    <a:pt x="24" y="23"/>
                  </a:lnTo>
                  <a:lnTo>
                    <a:pt x="24" y="140"/>
                  </a:lnTo>
                  <a:lnTo>
                    <a:pt x="47" y="140"/>
                  </a:lnTo>
                  <a:lnTo>
                    <a:pt x="47" y="161"/>
                  </a:lnTo>
                  <a:lnTo>
                    <a:pt x="0" y="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round/>
              <a:headEnd/>
              <a:tailEnd/>
            </a:ln>
          </p:spPr>
          <p:txBody>
            <a:bodyPr lIns="185166" tIns="92583" rIns="185166" bIns="92583"/>
            <a:lstStyle/>
            <a:p>
              <a:endParaRPr lang="en-US"/>
            </a:p>
          </p:txBody>
        </p:sp>
        <p:sp>
          <p:nvSpPr>
            <p:cNvPr id="321561" name="Freeform 523"/>
            <p:cNvSpPr>
              <a:spLocks/>
            </p:cNvSpPr>
            <p:nvPr/>
          </p:nvSpPr>
          <p:spPr bwMode="auto">
            <a:xfrm>
              <a:off x="6940536" y="4463612"/>
              <a:ext cx="157947" cy="182391"/>
            </a:xfrm>
            <a:custGeom>
              <a:avLst/>
              <a:gdLst>
                <a:gd name="T0" fmla="*/ 2147483647 w 121"/>
                <a:gd name="T1" fmla="*/ 0 h 131"/>
                <a:gd name="T2" fmla="*/ 2147483647 w 121"/>
                <a:gd name="T3" fmla="*/ 2147483647 h 131"/>
                <a:gd name="T4" fmla="*/ 2147483647 w 121"/>
                <a:gd name="T5" fmla="*/ 2147483647 h 131"/>
                <a:gd name="T6" fmla="*/ 2147483647 w 121"/>
                <a:gd name="T7" fmla="*/ 2147483647 h 131"/>
                <a:gd name="T8" fmla="*/ 2147483647 w 121"/>
                <a:gd name="T9" fmla="*/ 2147483647 h 131"/>
                <a:gd name="T10" fmla="*/ 2147483647 w 121"/>
                <a:gd name="T11" fmla="*/ 2147483647 h 131"/>
                <a:gd name="T12" fmla="*/ 2147483647 w 121"/>
                <a:gd name="T13" fmla="*/ 2147483647 h 131"/>
                <a:gd name="T14" fmla="*/ 2147483647 w 121"/>
                <a:gd name="T15" fmla="*/ 2147483647 h 131"/>
                <a:gd name="T16" fmla="*/ 2147483647 w 121"/>
                <a:gd name="T17" fmla="*/ 2147483647 h 131"/>
                <a:gd name="T18" fmla="*/ 2147483647 w 121"/>
                <a:gd name="T19" fmla="*/ 2147483647 h 131"/>
                <a:gd name="T20" fmla="*/ 2147483647 w 121"/>
                <a:gd name="T21" fmla="*/ 2147483647 h 131"/>
                <a:gd name="T22" fmla="*/ 2147483647 w 121"/>
                <a:gd name="T23" fmla="*/ 2147483647 h 131"/>
                <a:gd name="T24" fmla="*/ 2147483647 w 121"/>
                <a:gd name="T25" fmla="*/ 2147483647 h 131"/>
                <a:gd name="T26" fmla="*/ 2147483647 w 121"/>
                <a:gd name="T27" fmla="*/ 2147483647 h 131"/>
                <a:gd name="T28" fmla="*/ 2147483647 w 121"/>
                <a:gd name="T29" fmla="*/ 2147483647 h 131"/>
                <a:gd name="T30" fmla="*/ 2147483647 w 121"/>
                <a:gd name="T31" fmla="*/ 2147483647 h 131"/>
                <a:gd name="T32" fmla="*/ 2147483647 w 121"/>
                <a:gd name="T33" fmla="*/ 2147483647 h 131"/>
                <a:gd name="T34" fmla="*/ 2147483647 w 121"/>
                <a:gd name="T35" fmla="*/ 2147483647 h 131"/>
                <a:gd name="T36" fmla="*/ 2147483647 w 121"/>
                <a:gd name="T37" fmla="*/ 2147483647 h 131"/>
                <a:gd name="T38" fmla="*/ 2147483647 w 121"/>
                <a:gd name="T39" fmla="*/ 2147483647 h 131"/>
                <a:gd name="T40" fmla="*/ 2147483647 w 121"/>
                <a:gd name="T41" fmla="*/ 2147483647 h 131"/>
                <a:gd name="T42" fmla="*/ 2147483647 w 121"/>
                <a:gd name="T43" fmla="*/ 2147483647 h 131"/>
                <a:gd name="T44" fmla="*/ 2147483647 w 121"/>
                <a:gd name="T45" fmla="*/ 2147483647 h 131"/>
                <a:gd name="T46" fmla="*/ 2147483647 w 121"/>
                <a:gd name="T47" fmla="*/ 2147483647 h 131"/>
                <a:gd name="T48" fmla="*/ 2147483647 w 121"/>
                <a:gd name="T49" fmla="*/ 2147483647 h 131"/>
                <a:gd name="T50" fmla="*/ 2147483647 w 121"/>
                <a:gd name="T51" fmla="*/ 2147483647 h 131"/>
                <a:gd name="T52" fmla="*/ 2147483647 w 121"/>
                <a:gd name="T53" fmla="*/ 2147483647 h 131"/>
                <a:gd name="T54" fmla="*/ 2147483647 w 121"/>
                <a:gd name="T55" fmla="*/ 2147483647 h 131"/>
                <a:gd name="T56" fmla="*/ 2147483647 w 121"/>
                <a:gd name="T57" fmla="*/ 2147483647 h 131"/>
                <a:gd name="T58" fmla="*/ 2147483647 w 121"/>
                <a:gd name="T59" fmla="*/ 2147483647 h 131"/>
                <a:gd name="T60" fmla="*/ 2147483647 w 121"/>
                <a:gd name="T61" fmla="*/ 2147483647 h 131"/>
                <a:gd name="T62" fmla="*/ 2147483647 w 121"/>
                <a:gd name="T63" fmla="*/ 2147483647 h 131"/>
                <a:gd name="T64" fmla="*/ 2147483647 w 121"/>
                <a:gd name="T65" fmla="*/ 2147483647 h 131"/>
                <a:gd name="T66" fmla="*/ 2147483647 w 121"/>
                <a:gd name="T67" fmla="*/ 2147483647 h 131"/>
                <a:gd name="T68" fmla="*/ 2147483647 w 121"/>
                <a:gd name="T69" fmla="*/ 2147483647 h 131"/>
                <a:gd name="T70" fmla="*/ 2147483647 w 121"/>
                <a:gd name="T71" fmla="*/ 2147483647 h 131"/>
                <a:gd name="T72" fmla="*/ 2147483647 w 121"/>
                <a:gd name="T73" fmla="*/ 2147483647 h 131"/>
                <a:gd name="T74" fmla="*/ 2147483647 w 121"/>
                <a:gd name="T75" fmla="*/ 2147483647 h 131"/>
                <a:gd name="T76" fmla="*/ 2147483647 w 121"/>
                <a:gd name="T77" fmla="*/ 2147483647 h 131"/>
                <a:gd name="T78" fmla="*/ 2147483647 w 121"/>
                <a:gd name="T79" fmla="*/ 2147483647 h 131"/>
                <a:gd name="T80" fmla="*/ 2147483647 w 121"/>
                <a:gd name="T81" fmla="*/ 2147483647 h 131"/>
                <a:gd name="T82" fmla="*/ 2147483647 w 121"/>
                <a:gd name="T83" fmla="*/ 2147483647 h 131"/>
                <a:gd name="T84" fmla="*/ 2147483647 w 121"/>
                <a:gd name="T85" fmla="*/ 2147483647 h 131"/>
                <a:gd name="T86" fmla="*/ 0 w 121"/>
                <a:gd name="T87" fmla="*/ 2147483647 h 131"/>
                <a:gd name="T88" fmla="*/ 2147483647 w 121"/>
                <a:gd name="T89" fmla="*/ 2147483647 h 131"/>
                <a:gd name="T90" fmla="*/ 2147483647 w 121"/>
                <a:gd name="T91" fmla="*/ 2147483647 h 131"/>
                <a:gd name="T92" fmla="*/ 2147483647 w 121"/>
                <a:gd name="T93" fmla="*/ 2147483647 h 131"/>
                <a:gd name="T94" fmla="*/ 2147483647 w 121"/>
                <a:gd name="T95" fmla="*/ 2147483647 h 131"/>
                <a:gd name="T96" fmla="*/ 2147483647 w 121"/>
                <a:gd name="T97" fmla="*/ 2147483647 h 131"/>
                <a:gd name="T98" fmla="*/ 2147483647 w 121"/>
                <a:gd name="T99" fmla="*/ 2147483647 h 131"/>
                <a:gd name="T100" fmla="*/ 2147483647 w 121"/>
                <a:gd name="T101" fmla="*/ 0 h 13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1"/>
                <a:gd name="T154" fmla="*/ 0 h 131"/>
                <a:gd name="T155" fmla="*/ 121 w 121"/>
                <a:gd name="T156" fmla="*/ 131 h 13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1" h="131">
                  <a:moveTo>
                    <a:pt x="64" y="0"/>
                  </a:moveTo>
                  <a:lnTo>
                    <a:pt x="85" y="3"/>
                  </a:lnTo>
                  <a:lnTo>
                    <a:pt x="101" y="12"/>
                  </a:lnTo>
                  <a:lnTo>
                    <a:pt x="113" y="23"/>
                  </a:lnTo>
                  <a:lnTo>
                    <a:pt x="118" y="39"/>
                  </a:lnTo>
                  <a:lnTo>
                    <a:pt x="95" y="44"/>
                  </a:lnTo>
                  <a:lnTo>
                    <a:pt x="92" y="38"/>
                  </a:lnTo>
                  <a:lnTo>
                    <a:pt x="88" y="33"/>
                  </a:lnTo>
                  <a:lnTo>
                    <a:pt x="83" y="28"/>
                  </a:lnTo>
                  <a:lnTo>
                    <a:pt x="79" y="25"/>
                  </a:lnTo>
                  <a:lnTo>
                    <a:pt x="75" y="23"/>
                  </a:lnTo>
                  <a:lnTo>
                    <a:pt x="69" y="23"/>
                  </a:lnTo>
                  <a:lnTo>
                    <a:pt x="64" y="21"/>
                  </a:lnTo>
                  <a:lnTo>
                    <a:pt x="48" y="25"/>
                  </a:lnTo>
                  <a:lnTo>
                    <a:pt x="36" y="33"/>
                  </a:lnTo>
                  <a:lnTo>
                    <a:pt x="30" y="41"/>
                  </a:lnTo>
                  <a:lnTo>
                    <a:pt x="27" y="51"/>
                  </a:lnTo>
                  <a:lnTo>
                    <a:pt x="25" y="64"/>
                  </a:lnTo>
                  <a:lnTo>
                    <a:pt x="28" y="83"/>
                  </a:lnTo>
                  <a:lnTo>
                    <a:pt x="36" y="98"/>
                  </a:lnTo>
                  <a:lnTo>
                    <a:pt x="48" y="106"/>
                  </a:lnTo>
                  <a:lnTo>
                    <a:pt x="64" y="109"/>
                  </a:lnTo>
                  <a:lnTo>
                    <a:pt x="69" y="108"/>
                  </a:lnTo>
                  <a:lnTo>
                    <a:pt x="82" y="104"/>
                  </a:lnTo>
                  <a:lnTo>
                    <a:pt x="92" y="101"/>
                  </a:lnTo>
                  <a:lnTo>
                    <a:pt x="97" y="98"/>
                  </a:lnTo>
                  <a:lnTo>
                    <a:pt x="97" y="83"/>
                  </a:lnTo>
                  <a:lnTo>
                    <a:pt x="66" y="83"/>
                  </a:lnTo>
                  <a:lnTo>
                    <a:pt x="66" y="60"/>
                  </a:lnTo>
                  <a:lnTo>
                    <a:pt x="121" y="60"/>
                  </a:lnTo>
                  <a:lnTo>
                    <a:pt x="121" y="111"/>
                  </a:lnTo>
                  <a:lnTo>
                    <a:pt x="116" y="114"/>
                  </a:lnTo>
                  <a:lnTo>
                    <a:pt x="111" y="119"/>
                  </a:lnTo>
                  <a:lnTo>
                    <a:pt x="105" y="122"/>
                  </a:lnTo>
                  <a:lnTo>
                    <a:pt x="97" y="126"/>
                  </a:lnTo>
                  <a:lnTo>
                    <a:pt x="82" y="129"/>
                  </a:lnTo>
                  <a:lnTo>
                    <a:pt x="66" y="131"/>
                  </a:lnTo>
                  <a:lnTo>
                    <a:pt x="48" y="129"/>
                  </a:lnTo>
                  <a:lnTo>
                    <a:pt x="30" y="121"/>
                  </a:lnTo>
                  <a:lnTo>
                    <a:pt x="22" y="116"/>
                  </a:lnTo>
                  <a:lnTo>
                    <a:pt x="14" y="108"/>
                  </a:lnTo>
                  <a:lnTo>
                    <a:pt x="9" y="100"/>
                  </a:lnTo>
                  <a:lnTo>
                    <a:pt x="2" y="83"/>
                  </a:lnTo>
                  <a:lnTo>
                    <a:pt x="0" y="64"/>
                  </a:lnTo>
                  <a:lnTo>
                    <a:pt x="4" y="46"/>
                  </a:lnTo>
                  <a:lnTo>
                    <a:pt x="10" y="30"/>
                  </a:lnTo>
                  <a:lnTo>
                    <a:pt x="20" y="17"/>
                  </a:lnTo>
                  <a:lnTo>
                    <a:pt x="27" y="10"/>
                  </a:lnTo>
                  <a:lnTo>
                    <a:pt x="33" y="5"/>
                  </a:lnTo>
                  <a:lnTo>
                    <a:pt x="48" y="2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round/>
              <a:headEnd/>
              <a:tailEnd/>
            </a:ln>
          </p:spPr>
          <p:txBody>
            <a:bodyPr lIns="185166" tIns="92583" rIns="185166" bIns="92583"/>
            <a:lstStyle/>
            <a:p>
              <a:endParaRPr lang="en-US"/>
            </a:p>
          </p:txBody>
        </p:sp>
        <p:sp>
          <p:nvSpPr>
            <p:cNvPr id="321562" name="Freeform 524"/>
            <p:cNvSpPr>
              <a:spLocks noEditPoints="1"/>
            </p:cNvSpPr>
            <p:nvPr/>
          </p:nvSpPr>
          <p:spPr bwMode="auto">
            <a:xfrm>
              <a:off x="7119368" y="4510950"/>
              <a:ext cx="112260" cy="135053"/>
            </a:xfrm>
            <a:custGeom>
              <a:avLst/>
              <a:gdLst>
                <a:gd name="T0" fmla="*/ 2147483647 w 86"/>
                <a:gd name="T1" fmla="*/ 2147483647 h 97"/>
                <a:gd name="T2" fmla="*/ 2147483647 w 86"/>
                <a:gd name="T3" fmla="*/ 2147483647 h 97"/>
                <a:gd name="T4" fmla="*/ 2147483647 w 86"/>
                <a:gd name="T5" fmla="*/ 2147483647 h 97"/>
                <a:gd name="T6" fmla="*/ 2147483647 w 86"/>
                <a:gd name="T7" fmla="*/ 2147483647 h 97"/>
                <a:gd name="T8" fmla="*/ 2147483647 w 86"/>
                <a:gd name="T9" fmla="*/ 2147483647 h 97"/>
                <a:gd name="T10" fmla="*/ 2147483647 w 86"/>
                <a:gd name="T11" fmla="*/ 2147483647 h 97"/>
                <a:gd name="T12" fmla="*/ 2147483647 w 86"/>
                <a:gd name="T13" fmla="*/ 2147483647 h 97"/>
                <a:gd name="T14" fmla="*/ 2147483647 w 86"/>
                <a:gd name="T15" fmla="*/ 2147483647 h 97"/>
                <a:gd name="T16" fmla="*/ 2147483647 w 86"/>
                <a:gd name="T17" fmla="*/ 2147483647 h 97"/>
                <a:gd name="T18" fmla="*/ 2147483647 w 86"/>
                <a:gd name="T19" fmla="*/ 2147483647 h 97"/>
                <a:gd name="T20" fmla="*/ 2147483647 w 86"/>
                <a:gd name="T21" fmla="*/ 2147483647 h 97"/>
                <a:gd name="T22" fmla="*/ 2147483647 w 86"/>
                <a:gd name="T23" fmla="*/ 2147483647 h 97"/>
                <a:gd name="T24" fmla="*/ 2147483647 w 86"/>
                <a:gd name="T25" fmla="*/ 2147483647 h 97"/>
                <a:gd name="T26" fmla="*/ 2147483647 w 86"/>
                <a:gd name="T27" fmla="*/ 0 h 97"/>
                <a:gd name="T28" fmla="*/ 2147483647 w 86"/>
                <a:gd name="T29" fmla="*/ 2147483647 h 97"/>
                <a:gd name="T30" fmla="*/ 2147483647 w 86"/>
                <a:gd name="T31" fmla="*/ 2147483647 h 97"/>
                <a:gd name="T32" fmla="*/ 2147483647 w 86"/>
                <a:gd name="T33" fmla="*/ 2147483647 h 97"/>
                <a:gd name="T34" fmla="*/ 2147483647 w 86"/>
                <a:gd name="T35" fmla="*/ 2147483647 h 97"/>
                <a:gd name="T36" fmla="*/ 2147483647 w 86"/>
                <a:gd name="T37" fmla="*/ 2147483647 h 97"/>
                <a:gd name="T38" fmla="*/ 2147483647 w 86"/>
                <a:gd name="T39" fmla="*/ 2147483647 h 97"/>
                <a:gd name="T40" fmla="*/ 2147483647 w 86"/>
                <a:gd name="T41" fmla="*/ 2147483647 h 97"/>
                <a:gd name="T42" fmla="*/ 2147483647 w 86"/>
                <a:gd name="T43" fmla="*/ 2147483647 h 97"/>
                <a:gd name="T44" fmla="*/ 2147483647 w 86"/>
                <a:gd name="T45" fmla="*/ 2147483647 h 97"/>
                <a:gd name="T46" fmla="*/ 2147483647 w 86"/>
                <a:gd name="T47" fmla="*/ 2147483647 h 97"/>
                <a:gd name="T48" fmla="*/ 2147483647 w 86"/>
                <a:gd name="T49" fmla="*/ 2147483647 h 97"/>
                <a:gd name="T50" fmla="*/ 2147483647 w 86"/>
                <a:gd name="T51" fmla="*/ 2147483647 h 97"/>
                <a:gd name="T52" fmla="*/ 2147483647 w 86"/>
                <a:gd name="T53" fmla="*/ 2147483647 h 97"/>
                <a:gd name="T54" fmla="*/ 2147483647 w 86"/>
                <a:gd name="T55" fmla="*/ 2147483647 h 97"/>
                <a:gd name="T56" fmla="*/ 2147483647 w 86"/>
                <a:gd name="T57" fmla="*/ 2147483647 h 97"/>
                <a:gd name="T58" fmla="*/ 2147483647 w 86"/>
                <a:gd name="T59" fmla="*/ 2147483647 h 97"/>
                <a:gd name="T60" fmla="*/ 2147483647 w 86"/>
                <a:gd name="T61" fmla="*/ 2147483647 h 97"/>
                <a:gd name="T62" fmla="*/ 2147483647 w 86"/>
                <a:gd name="T63" fmla="*/ 2147483647 h 97"/>
                <a:gd name="T64" fmla="*/ 2147483647 w 86"/>
                <a:gd name="T65" fmla="*/ 2147483647 h 97"/>
                <a:gd name="T66" fmla="*/ 2147483647 w 86"/>
                <a:gd name="T67" fmla="*/ 2147483647 h 97"/>
                <a:gd name="T68" fmla="*/ 2147483647 w 86"/>
                <a:gd name="T69" fmla="*/ 2147483647 h 97"/>
                <a:gd name="T70" fmla="*/ 2147483647 w 86"/>
                <a:gd name="T71" fmla="*/ 2147483647 h 97"/>
                <a:gd name="T72" fmla="*/ 2147483647 w 86"/>
                <a:gd name="T73" fmla="*/ 2147483647 h 97"/>
                <a:gd name="T74" fmla="*/ 2147483647 w 86"/>
                <a:gd name="T75" fmla="*/ 2147483647 h 97"/>
                <a:gd name="T76" fmla="*/ 0 w 86"/>
                <a:gd name="T77" fmla="*/ 2147483647 h 97"/>
                <a:gd name="T78" fmla="*/ 2147483647 w 86"/>
                <a:gd name="T79" fmla="*/ 2147483647 h 97"/>
                <a:gd name="T80" fmla="*/ 2147483647 w 86"/>
                <a:gd name="T81" fmla="*/ 2147483647 h 97"/>
                <a:gd name="T82" fmla="*/ 2147483647 w 86"/>
                <a:gd name="T83" fmla="*/ 2147483647 h 97"/>
                <a:gd name="T84" fmla="*/ 2147483647 w 86"/>
                <a:gd name="T85" fmla="*/ 0 h 9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6"/>
                <a:gd name="T130" fmla="*/ 0 h 97"/>
                <a:gd name="T131" fmla="*/ 86 w 86"/>
                <a:gd name="T132" fmla="*/ 97 h 9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6" h="97">
                  <a:moveTo>
                    <a:pt x="39" y="20"/>
                  </a:moveTo>
                  <a:lnTo>
                    <a:pt x="33" y="22"/>
                  </a:lnTo>
                  <a:lnTo>
                    <a:pt x="29" y="25"/>
                  </a:lnTo>
                  <a:lnTo>
                    <a:pt x="26" y="30"/>
                  </a:lnTo>
                  <a:lnTo>
                    <a:pt x="25" y="35"/>
                  </a:lnTo>
                  <a:lnTo>
                    <a:pt x="23" y="41"/>
                  </a:lnTo>
                  <a:lnTo>
                    <a:pt x="62" y="41"/>
                  </a:lnTo>
                  <a:lnTo>
                    <a:pt x="62" y="35"/>
                  </a:lnTo>
                  <a:lnTo>
                    <a:pt x="60" y="30"/>
                  </a:lnTo>
                  <a:lnTo>
                    <a:pt x="57" y="25"/>
                  </a:lnTo>
                  <a:lnTo>
                    <a:pt x="54" y="22"/>
                  </a:lnTo>
                  <a:lnTo>
                    <a:pt x="49" y="20"/>
                  </a:lnTo>
                  <a:lnTo>
                    <a:pt x="39" y="20"/>
                  </a:lnTo>
                  <a:close/>
                  <a:moveTo>
                    <a:pt x="43" y="0"/>
                  </a:moveTo>
                  <a:lnTo>
                    <a:pt x="60" y="4"/>
                  </a:lnTo>
                  <a:lnTo>
                    <a:pt x="75" y="13"/>
                  </a:lnTo>
                  <a:lnTo>
                    <a:pt x="82" y="25"/>
                  </a:lnTo>
                  <a:lnTo>
                    <a:pt x="85" y="40"/>
                  </a:lnTo>
                  <a:lnTo>
                    <a:pt x="86" y="56"/>
                  </a:lnTo>
                  <a:lnTo>
                    <a:pt x="23" y="56"/>
                  </a:lnTo>
                  <a:lnTo>
                    <a:pt x="26" y="69"/>
                  </a:lnTo>
                  <a:lnTo>
                    <a:pt x="33" y="75"/>
                  </a:lnTo>
                  <a:lnTo>
                    <a:pt x="38" y="77"/>
                  </a:lnTo>
                  <a:lnTo>
                    <a:pt x="44" y="79"/>
                  </a:lnTo>
                  <a:lnTo>
                    <a:pt x="49" y="77"/>
                  </a:lnTo>
                  <a:lnTo>
                    <a:pt x="56" y="75"/>
                  </a:lnTo>
                  <a:lnTo>
                    <a:pt x="57" y="70"/>
                  </a:lnTo>
                  <a:lnTo>
                    <a:pt x="60" y="66"/>
                  </a:lnTo>
                  <a:lnTo>
                    <a:pt x="85" y="69"/>
                  </a:lnTo>
                  <a:lnTo>
                    <a:pt x="78" y="82"/>
                  </a:lnTo>
                  <a:lnTo>
                    <a:pt x="75" y="87"/>
                  </a:lnTo>
                  <a:lnTo>
                    <a:pt x="70" y="90"/>
                  </a:lnTo>
                  <a:lnTo>
                    <a:pt x="59" y="95"/>
                  </a:lnTo>
                  <a:lnTo>
                    <a:pt x="44" y="97"/>
                  </a:lnTo>
                  <a:lnTo>
                    <a:pt x="29" y="95"/>
                  </a:lnTo>
                  <a:lnTo>
                    <a:pt x="18" y="90"/>
                  </a:lnTo>
                  <a:lnTo>
                    <a:pt x="8" y="82"/>
                  </a:lnTo>
                  <a:lnTo>
                    <a:pt x="2" y="67"/>
                  </a:lnTo>
                  <a:lnTo>
                    <a:pt x="0" y="49"/>
                  </a:lnTo>
                  <a:lnTo>
                    <a:pt x="3" y="30"/>
                  </a:lnTo>
                  <a:lnTo>
                    <a:pt x="13" y="13"/>
                  </a:lnTo>
                  <a:lnTo>
                    <a:pt x="25" y="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round/>
              <a:headEnd/>
              <a:tailEnd/>
            </a:ln>
          </p:spPr>
          <p:txBody>
            <a:bodyPr lIns="185166" tIns="92583" rIns="185166" bIns="92583"/>
            <a:lstStyle/>
            <a:p>
              <a:endParaRPr lang="en-US"/>
            </a:p>
          </p:txBody>
        </p:sp>
        <p:sp>
          <p:nvSpPr>
            <p:cNvPr id="321563" name="Freeform 525"/>
            <p:cNvSpPr>
              <a:spLocks/>
            </p:cNvSpPr>
            <p:nvPr/>
          </p:nvSpPr>
          <p:spPr bwMode="auto">
            <a:xfrm>
              <a:off x="7238154" y="4466397"/>
              <a:ext cx="157947" cy="176822"/>
            </a:xfrm>
            <a:custGeom>
              <a:avLst/>
              <a:gdLst>
                <a:gd name="T0" fmla="*/ 0 w 121"/>
                <a:gd name="T1" fmla="*/ 0 h 127"/>
                <a:gd name="T2" fmla="*/ 2147483647 w 121"/>
                <a:gd name="T3" fmla="*/ 0 h 127"/>
                <a:gd name="T4" fmla="*/ 2147483647 w 121"/>
                <a:gd name="T5" fmla="*/ 2147483647 h 127"/>
                <a:gd name="T6" fmla="*/ 2147483647 w 121"/>
                <a:gd name="T7" fmla="*/ 0 h 127"/>
                <a:gd name="T8" fmla="*/ 2147483647 w 121"/>
                <a:gd name="T9" fmla="*/ 0 h 127"/>
                <a:gd name="T10" fmla="*/ 2147483647 w 121"/>
                <a:gd name="T11" fmla="*/ 2147483647 h 127"/>
                <a:gd name="T12" fmla="*/ 2147483647 w 121"/>
                <a:gd name="T13" fmla="*/ 2147483647 h 127"/>
                <a:gd name="T14" fmla="*/ 0 w 121"/>
                <a:gd name="T15" fmla="*/ 0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1"/>
                <a:gd name="T25" fmla="*/ 0 h 127"/>
                <a:gd name="T26" fmla="*/ 121 w 121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1" h="127">
                  <a:moveTo>
                    <a:pt x="0" y="0"/>
                  </a:moveTo>
                  <a:lnTo>
                    <a:pt x="26" y="0"/>
                  </a:lnTo>
                  <a:lnTo>
                    <a:pt x="61" y="94"/>
                  </a:lnTo>
                  <a:lnTo>
                    <a:pt x="95" y="0"/>
                  </a:lnTo>
                  <a:lnTo>
                    <a:pt x="121" y="0"/>
                  </a:lnTo>
                  <a:lnTo>
                    <a:pt x="72" y="127"/>
                  </a:lnTo>
                  <a:lnTo>
                    <a:pt x="49" y="1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round/>
              <a:headEnd/>
              <a:tailEnd/>
            </a:ln>
          </p:spPr>
          <p:txBody>
            <a:bodyPr lIns="185166" tIns="92583" rIns="185166" bIns="92583"/>
            <a:lstStyle/>
            <a:p>
              <a:endParaRPr lang="en-US"/>
            </a:p>
          </p:txBody>
        </p:sp>
        <p:sp>
          <p:nvSpPr>
            <p:cNvPr id="321564" name="Freeform 526"/>
            <p:cNvSpPr>
              <a:spLocks/>
            </p:cNvSpPr>
            <p:nvPr/>
          </p:nvSpPr>
          <p:spPr bwMode="auto">
            <a:xfrm>
              <a:off x="7389574" y="4466397"/>
              <a:ext cx="67878" cy="176822"/>
            </a:xfrm>
            <a:custGeom>
              <a:avLst/>
              <a:gdLst>
                <a:gd name="T0" fmla="*/ 2147483647 w 52"/>
                <a:gd name="T1" fmla="*/ 0 h 127"/>
                <a:gd name="T2" fmla="*/ 2147483647 w 52"/>
                <a:gd name="T3" fmla="*/ 0 h 127"/>
                <a:gd name="T4" fmla="*/ 2147483647 w 52"/>
                <a:gd name="T5" fmla="*/ 2147483647 h 127"/>
                <a:gd name="T6" fmla="*/ 0 w 52"/>
                <a:gd name="T7" fmla="*/ 2147483647 h 127"/>
                <a:gd name="T8" fmla="*/ 2147483647 w 52"/>
                <a:gd name="T9" fmla="*/ 0 h 1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127"/>
                <a:gd name="T17" fmla="*/ 52 w 52"/>
                <a:gd name="T18" fmla="*/ 127 h 1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127">
                  <a:moveTo>
                    <a:pt x="34" y="0"/>
                  </a:moveTo>
                  <a:lnTo>
                    <a:pt x="52" y="0"/>
                  </a:lnTo>
                  <a:lnTo>
                    <a:pt x="21" y="127"/>
                  </a:lnTo>
                  <a:lnTo>
                    <a:pt x="0" y="12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round/>
              <a:headEnd/>
              <a:tailEnd/>
            </a:ln>
          </p:spPr>
          <p:txBody>
            <a:bodyPr lIns="185166" tIns="92583" rIns="185166" bIns="92583"/>
            <a:lstStyle/>
            <a:p>
              <a:endParaRPr lang="en-US"/>
            </a:p>
          </p:txBody>
        </p:sp>
        <p:sp>
          <p:nvSpPr>
            <p:cNvPr id="321565" name="Freeform 527"/>
            <p:cNvSpPr>
              <a:spLocks/>
            </p:cNvSpPr>
            <p:nvPr/>
          </p:nvSpPr>
          <p:spPr bwMode="auto">
            <a:xfrm>
              <a:off x="7465284" y="4510950"/>
              <a:ext cx="110955" cy="135053"/>
            </a:xfrm>
            <a:custGeom>
              <a:avLst/>
              <a:gdLst>
                <a:gd name="T0" fmla="*/ 2147483647 w 85"/>
                <a:gd name="T1" fmla="*/ 0 h 97"/>
                <a:gd name="T2" fmla="*/ 2147483647 w 85"/>
                <a:gd name="T3" fmla="*/ 2147483647 h 97"/>
                <a:gd name="T4" fmla="*/ 2147483647 w 85"/>
                <a:gd name="T5" fmla="*/ 2147483647 h 97"/>
                <a:gd name="T6" fmla="*/ 2147483647 w 85"/>
                <a:gd name="T7" fmla="*/ 2147483647 h 97"/>
                <a:gd name="T8" fmla="*/ 2147483647 w 85"/>
                <a:gd name="T9" fmla="*/ 2147483647 h 97"/>
                <a:gd name="T10" fmla="*/ 2147483647 w 85"/>
                <a:gd name="T11" fmla="*/ 2147483647 h 97"/>
                <a:gd name="T12" fmla="*/ 2147483647 w 85"/>
                <a:gd name="T13" fmla="*/ 2147483647 h 97"/>
                <a:gd name="T14" fmla="*/ 2147483647 w 85"/>
                <a:gd name="T15" fmla="*/ 2147483647 h 97"/>
                <a:gd name="T16" fmla="*/ 2147483647 w 85"/>
                <a:gd name="T17" fmla="*/ 2147483647 h 97"/>
                <a:gd name="T18" fmla="*/ 2147483647 w 85"/>
                <a:gd name="T19" fmla="*/ 2147483647 h 97"/>
                <a:gd name="T20" fmla="*/ 2147483647 w 85"/>
                <a:gd name="T21" fmla="*/ 2147483647 h 97"/>
                <a:gd name="T22" fmla="*/ 2147483647 w 85"/>
                <a:gd name="T23" fmla="*/ 2147483647 h 97"/>
                <a:gd name="T24" fmla="*/ 2147483647 w 85"/>
                <a:gd name="T25" fmla="*/ 2147483647 h 97"/>
                <a:gd name="T26" fmla="*/ 2147483647 w 85"/>
                <a:gd name="T27" fmla="*/ 2147483647 h 97"/>
                <a:gd name="T28" fmla="*/ 2147483647 w 85"/>
                <a:gd name="T29" fmla="*/ 2147483647 h 97"/>
                <a:gd name="T30" fmla="*/ 2147483647 w 85"/>
                <a:gd name="T31" fmla="*/ 2147483647 h 97"/>
                <a:gd name="T32" fmla="*/ 2147483647 w 85"/>
                <a:gd name="T33" fmla="*/ 2147483647 h 97"/>
                <a:gd name="T34" fmla="*/ 2147483647 w 85"/>
                <a:gd name="T35" fmla="*/ 2147483647 h 97"/>
                <a:gd name="T36" fmla="*/ 2147483647 w 85"/>
                <a:gd name="T37" fmla="*/ 2147483647 h 97"/>
                <a:gd name="T38" fmla="*/ 2147483647 w 85"/>
                <a:gd name="T39" fmla="*/ 2147483647 h 97"/>
                <a:gd name="T40" fmla="*/ 2147483647 w 85"/>
                <a:gd name="T41" fmla="*/ 2147483647 h 97"/>
                <a:gd name="T42" fmla="*/ 2147483647 w 85"/>
                <a:gd name="T43" fmla="*/ 2147483647 h 97"/>
                <a:gd name="T44" fmla="*/ 2147483647 w 85"/>
                <a:gd name="T45" fmla="*/ 2147483647 h 97"/>
                <a:gd name="T46" fmla="*/ 2147483647 w 85"/>
                <a:gd name="T47" fmla="*/ 2147483647 h 97"/>
                <a:gd name="T48" fmla="*/ 2147483647 w 85"/>
                <a:gd name="T49" fmla="*/ 2147483647 h 97"/>
                <a:gd name="T50" fmla="*/ 2147483647 w 85"/>
                <a:gd name="T51" fmla="*/ 2147483647 h 97"/>
                <a:gd name="T52" fmla="*/ 2147483647 w 85"/>
                <a:gd name="T53" fmla="*/ 2147483647 h 97"/>
                <a:gd name="T54" fmla="*/ 2147483647 w 85"/>
                <a:gd name="T55" fmla="*/ 2147483647 h 97"/>
                <a:gd name="T56" fmla="*/ 2147483647 w 85"/>
                <a:gd name="T57" fmla="*/ 2147483647 h 97"/>
                <a:gd name="T58" fmla="*/ 2147483647 w 85"/>
                <a:gd name="T59" fmla="*/ 2147483647 h 97"/>
                <a:gd name="T60" fmla="*/ 2147483647 w 85"/>
                <a:gd name="T61" fmla="*/ 2147483647 h 97"/>
                <a:gd name="T62" fmla="*/ 2147483647 w 85"/>
                <a:gd name="T63" fmla="*/ 2147483647 h 97"/>
                <a:gd name="T64" fmla="*/ 2147483647 w 85"/>
                <a:gd name="T65" fmla="*/ 2147483647 h 97"/>
                <a:gd name="T66" fmla="*/ 2147483647 w 85"/>
                <a:gd name="T67" fmla="*/ 2147483647 h 97"/>
                <a:gd name="T68" fmla="*/ 2147483647 w 85"/>
                <a:gd name="T69" fmla="*/ 2147483647 h 97"/>
                <a:gd name="T70" fmla="*/ 2147483647 w 85"/>
                <a:gd name="T71" fmla="*/ 2147483647 h 97"/>
                <a:gd name="T72" fmla="*/ 0 w 85"/>
                <a:gd name="T73" fmla="*/ 2147483647 h 97"/>
                <a:gd name="T74" fmla="*/ 2147483647 w 85"/>
                <a:gd name="T75" fmla="*/ 2147483647 h 97"/>
                <a:gd name="T76" fmla="*/ 2147483647 w 85"/>
                <a:gd name="T77" fmla="*/ 2147483647 h 97"/>
                <a:gd name="T78" fmla="*/ 2147483647 w 85"/>
                <a:gd name="T79" fmla="*/ 2147483647 h 97"/>
                <a:gd name="T80" fmla="*/ 2147483647 w 85"/>
                <a:gd name="T81" fmla="*/ 2147483647 h 97"/>
                <a:gd name="T82" fmla="*/ 2147483647 w 85"/>
                <a:gd name="T83" fmla="*/ 0 h 9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5"/>
                <a:gd name="T127" fmla="*/ 0 h 97"/>
                <a:gd name="T128" fmla="*/ 85 w 85"/>
                <a:gd name="T129" fmla="*/ 97 h 9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5" h="97">
                  <a:moveTo>
                    <a:pt x="43" y="0"/>
                  </a:moveTo>
                  <a:lnTo>
                    <a:pt x="59" y="2"/>
                  </a:lnTo>
                  <a:lnTo>
                    <a:pt x="70" y="9"/>
                  </a:lnTo>
                  <a:lnTo>
                    <a:pt x="80" y="22"/>
                  </a:lnTo>
                  <a:lnTo>
                    <a:pt x="83" y="30"/>
                  </a:lnTo>
                  <a:lnTo>
                    <a:pt x="61" y="35"/>
                  </a:lnTo>
                  <a:lnTo>
                    <a:pt x="57" y="25"/>
                  </a:lnTo>
                  <a:lnTo>
                    <a:pt x="54" y="23"/>
                  </a:lnTo>
                  <a:lnTo>
                    <a:pt x="53" y="22"/>
                  </a:lnTo>
                  <a:lnTo>
                    <a:pt x="48" y="20"/>
                  </a:lnTo>
                  <a:lnTo>
                    <a:pt x="38" y="20"/>
                  </a:lnTo>
                  <a:lnTo>
                    <a:pt x="28" y="30"/>
                  </a:lnTo>
                  <a:lnTo>
                    <a:pt x="27" y="35"/>
                  </a:lnTo>
                  <a:lnTo>
                    <a:pt x="25" y="41"/>
                  </a:lnTo>
                  <a:lnTo>
                    <a:pt x="25" y="56"/>
                  </a:lnTo>
                  <a:lnTo>
                    <a:pt x="27" y="62"/>
                  </a:lnTo>
                  <a:lnTo>
                    <a:pt x="28" y="67"/>
                  </a:lnTo>
                  <a:lnTo>
                    <a:pt x="31" y="70"/>
                  </a:lnTo>
                  <a:lnTo>
                    <a:pt x="33" y="74"/>
                  </a:lnTo>
                  <a:lnTo>
                    <a:pt x="36" y="77"/>
                  </a:lnTo>
                  <a:lnTo>
                    <a:pt x="41" y="79"/>
                  </a:lnTo>
                  <a:lnTo>
                    <a:pt x="49" y="79"/>
                  </a:lnTo>
                  <a:lnTo>
                    <a:pt x="56" y="75"/>
                  </a:lnTo>
                  <a:lnTo>
                    <a:pt x="57" y="70"/>
                  </a:lnTo>
                  <a:lnTo>
                    <a:pt x="61" y="66"/>
                  </a:lnTo>
                  <a:lnTo>
                    <a:pt x="62" y="61"/>
                  </a:lnTo>
                  <a:lnTo>
                    <a:pt x="85" y="64"/>
                  </a:lnTo>
                  <a:lnTo>
                    <a:pt x="83" y="72"/>
                  </a:lnTo>
                  <a:lnTo>
                    <a:pt x="80" y="77"/>
                  </a:lnTo>
                  <a:lnTo>
                    <a:pt x="77" y="83"/>
                  </a:lnTo>
                  <a:lnTo>
                    <a:pt x="70" y="87"/>
                  </a:lnTo>
                  <a:lnTo>
                    <a:pt x="61" y="95"/>
                  </a:lnTo>
                  <a:lnTo>
                    <a:pt x="43" y="97"/>
                  </a:lnTo>
                  <a:lnTo>
                    <a:pt x="27" y="93"/>
                  </a:lnTo>
                  <a:lnTo>
                    <a:pt x="12" y="83"/>
                  </a:lnTo>
                  <a:lnTo>
                    <a:pt x="4" y="69"/>
                  </a:lnTo>
                  <a:lnTo>
                    <a:pt x="0" y="49"/>
                  </a:lnTo>
                  <a:lnTo>
                    <a:pt x="2" y="35"/>
                  </a:lnTo>
                  <a:lnTo>
                    <a:pt x="5" y="23"/>
                  </a:lnTo>
                  <a:lnTo>
                    <a:pt x="12" y="13"/>
                  </a:lnTo>
                  <a:lnTo>
                    <a:pt x="27" y="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round/>
              <a:headEnd/>
              <a:tailEnd/>
            </a:ln>
          </p:spPr>
          <p:txBody>
            <a:bodyPr lIns="185166" tIns="92583" rIns="185166" bIns="92583"/>
            <a:lstStyle/>
            <a:p>
              <a:endParaRPr lang="en-US"/>
            </a:p>
          </p:txBody>
        </p:sp>
        <p:sp>
          <p:nvSpPr>
            <p:cNvPr id="321566" name="Freeform 528"/>
            <p:cNvSpPr>
              <a:spLocks/>
            </p:cNvSpPr>
            <p:nvPr/>
          </p:nvSpPr>
          <p:spPr bwMode="auto">
            <a:xfrm>
              <a:off x="7585377" y="4466397"/>
              <a:ext cx="58741" cy="224160"/>
            </a:xfrm>
            <a:custGeom>
              <a:avLst/>
              <a:gdLst>
                <a:gd name="T0" fmla="*/ 0 w 45"/>
                <a:gd name="T1" fmla="*/ 0 h 161"/>
                <a:gd name="T2" fmla="*/ 2147483647 w 45"/>
                <a:gd name="T3" fmla="*/ 0 h 161"/>
                <a:gd name="T4" fmla="*/ 2147483647 w 45"/>
                <a:gd name="T5" fmla="*/ 2147483647 h 161"/>
                <a:gd name="T6" fmla="*/ 0 w 45"/>
                <a:gd name="T7" fmla="*/ 2147483647 h 161"/>
                <a:gd name="T8" fmla="*/ 0 w 45"/>
                <a:gd name="T9" fmla="*/ 2147483647 h 161"/>
                <a:gd name="T10" fmla="*/ 2147483647 w 45"/>
                <a:gd name="T11" fmla="*/ 2147483647 h 161"/>
                <a:gd name="T12" fmla="*/ 2147483647 w 45"/>
                <a:gd name="T13" fmla="*/ 2147483647 h 161"/>
                <a:gd name="T14" fmla="*/ 0 w 45"/>
                <a:gd name="T15" fmla="*/ 2147483647 h 161"/>
                <a:gd name="T16" fmla="*/ 0 w 45"/>
                <a:gd name="T17" fmla="*/ 0 h 1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"/>
                <a:gd name="T28" fmla="*/ 0 h 161"/>
                <a:gd name="T29" fmla="*/ 45 w 45"/>
                <a:gd name="T30" fmla="*/ 161 h 16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" h="161">
                  <a:moveTo>
                    <a:pt x="0" y="0"/>
                  </a:moveTo>
                  <a:lnTo>
                    <a:pt x="45" y="0"/>
                  </a:lnTo>
                  <a:lnTo>
                    <a:pt x="45" y="161"/>
                  </a:lnTo>
                  <a:lnTo>
                    <a:pt x="0" y="161"/>
                  </a:lnTo>
                  <a:lnTo>
                    <a:pt x="0" y="140"/>
                  </a:lnTo>
                  <a:lnTo>
                    <a:pt x="21" y="140"/>
                  </a:lnTo>
                  <a:lnTo>
                    <a:pt x="21" y="23"/>
                  </a:ln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round/>
              <a:headEnd/>
              <a:tailEnd/>
            </a:ln>
          </p:spPr>
          <p:txBody>
            <a:bodyPr lIns="185166" tIns="92583" rIns="185166" bIns="92583"/>
            <a:lstStyle/>
            <a:p>
              <a:endParaRPr lang="en-US"/>
            </a:p>
          </p:txBody>
        </p:sp>
        <p:sp>
          <p:nvSpPr>
            <p:cNvPr id="321567" name="Freeform 529"/>
            <p:cNvSpPr>
              <a:spLocks/>
            </p:cNvSpPr>
            <p:nvPr/>
          </p:nvSpPr>
          <p:spPr bwMode="auto">
            <a:xfrm>
              <a:off x="6702962" y="4657141"/>
              <a:ext cx="84848" cy="115561"/>
            </a:xfrm>
            <a:custGeom>
              <a:avLst/>
              <a:gdLst>
                <a:gd name="T0" fmla="*/ 0 w 65"/>
                <a:gd name="T1" fmla="*/ 0 h 83"/>
                <a:gd name="T2" fmla="*/ 2147483647 w 65"/>
                <a:gd name="T3" fmla="*/ 0 h 83"/>
                <a:gd name="T4" fmla="*/ 2147483647 w 65"/>
                <a:gd name="T5" fmla="*/ 2147483647 h 83"/>
                <a:gd name="T6" fmla="*/ 2147483647 w 65"/>
                <a:gd name="T7" fmla="*/ 2147483647 h 83"/>
                <a:gd name="T8" fmla="*/ 2147483647 w 65"/>
                <a:gd name="T9" fmla="*/ 2147483647 h 83"/>
                <a:gd name="T10" fmla="*/ 2147483647 w 65"/>
                <a:gd name="T11" fmla="*/ 2147483647 h 83"/>
                <a:gd name="T12" fmla="*/ 2147483647 w 65"/>
                <a:gd name="T13" fmla="*/ 2147483647 h 83"/>
                <a:gd name="T14" fmla="*/ 0 w 65"/>
                <a:gd name="T15" fmla="*/ 2147483647 h 83"/>
                <a:gd name="T16" fmla="*/ 0 w 65"/>
                <a:gd name="T17" fmla="*/ 0 h 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5"/>
                <a:gd name="T28" fmla="*/ 0 h 83"/>
                <a:gd name="T29" fmla="*/ 65 w 65"/>
                <a:gd name="T30" fmla="*/ 83 h 8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5" h="83">
                  <a:moveTo>
                    <a:pt x="0" y="0"/>
                  </a:moveTo>
                  <a:lnTo>
                    <a:pt x="65" y="0"/>
                  </a:lnTo>
                  <a:lnTo>
                    <a:pt x="65" y="14"/>
                  </a:lnTo>
                  <a:lnTo>
                    <a:pt x="41" y="14"/>
                  </a:lnTo>
                  <a:lnTo>
                    <a:pt x="41" y="83"/>
                  </a:lnTo>
                  <a:lnTo>
                    <a:pt x="25" y="83"/>
                  </a:lnTo>
                  <a:lnTo>
                    <a:pt x="25" y="14"/>
                  </a:ln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round/>
              <a:headEnd/>
              <a:tailEnd/>
            </a:ln>
          </p:spPr>
          <p:txBody>
            <a:bodyPr lIns="185166" tIns="92583" rIns="185166" bIns="92583"/>
            <a:lstStyle/>
            <a:p>
              <a:endParaRPr lang="en-US"/>
            </a:p>
          </p:txBody>
        </p:sp>
        <p:sp>
          <p:nvSpPr>
            <p:cNvPr id="321568" name="Freeform 530"/>
            <p:cNvSpPr>
              <a:spLocks noEditPoints="1"/>
            </p:cNvSpPr>
            <p:nvPr/>
          </p:nvSpPr>
          <p:spPr bwMode="auto">
            <a:xfrm>
              <a:off x="6576345" y="4510950"/>
              <a:ext cx="116176" cy="179607"/>
            </a:xfrm>
            <a:custGeom>
              <a:avLst/>
              <a:gdLst>
                <a:gd name="T0" fmla="*/ 2147483647 w 89"/>
                <a:gd name="T1" fmla="*/ 2147483647 h 129"/>
                <a:gd name="T2" fmla="*/ 2147483647 w 89"/>
                <a:gd name="T3" fmla="*/ 2147483647 h 129"/>
                <a:gd name="T4" fmla="*/ 2147483647 w 89"/>
                <a:gd name="T5" fmla="*/ 2147483647 h 129"/>
                <a:gd name="T6" fmla="*/ 2147483647 w 89"/>
                <a:gd name="T7" fmla="*/ 2147483647 h 129"/>
                <a:gd name="T8" fmla="*/ 2147483647 w 89"/>
                <a:gd name="T9" fmla="*/ 2147483647 h 129"/>
                <a:gd name="T10" fmla="*/ 2147483647 w 89"/>
                <a:gd name="T11" fmla="*/ 2147483647 h 129"/>
                <a:gd name="T12" fmla="*/ 2147483647 w 89"/>
                <a:gd name="T13" fmla="*/ 2147483647 h 129"/>
                <a:gd name="T14" fmla="*/ 2147483647 w 89"/>
                <a:gd name="T15" fmla="*/ 2147483647 h 129"/>
                <a:gd name="T16" fmla="*/ 2147483647 w 89"/>
                <a:gd name="T17" fmla="*/ 2147483647 h 129"/>
                <a:gd name="T18" fmla="*/ 2147483647 w 89"/>
                <a:gd name="T19" fmla="*/ 2147483647 h 129"/>
                <a:gd name="T20" fmla="*/ 2147483647 w 89"/>
                <a:gd name="T21" fmla="*/ 2147483647 h 129"/>
                <a:gd name="T22" fmla="*/ 2147483647 w 89"/>
                <a:gd name="T23" fmla="*/ 2147483647 h 129"/>
                <a:gd name="T24" fmla="*/ 2147483647 w 89"/>
                <a:gd name="T25" fmla="*/ 2147483647 h 129"/>
                <a:gd name="T26" fmla="*/ 2147483647 w 89"/>
                <a:gd name="T27" fmla="*/ 2147483647 h 129"/>
                <a:gd name="T28" fmla="*/ 2147483647 w 89"/>
                <a:gd name="T29" fmla="*/ 2147483647 h 129"/>
                <a:gd name="T30" fmla="*/ 2147483647 w 89"/>
                <a:gd name="T31" fmla="*/ 2147483647 h 129"/>
                <a:gd name="T32" fmla="*/ 2147483647 w 89"/>
                <a:gd name="T33" fmla="*/ 2147483647 h 129"/>
                <a:gd name="T34" fmla="*/ 2147483647 w 89"/>
                <a:gd name="T35" fmla="*/ 2147483647 h 129"/>
                <a:gd name="T36" fmla="*/ 2147483647 w 89"/>
                <a:gd name="T37" fmla="*/ 2147483647 h 129"/>
                <a:gd name="T38" fmla="*/ 2147483647 w 89"/>
                <a:gd name="T39" fmla="*/ 2147483647 h 129"/>
                <a:gd name="T40" fmla="*/ 2147483647 w 89"/>
                <a:gd name="T41" fmla="*/ 2147483647 h 129"/>
                <a:gd name="T42" fmla="*/ 2147483647 w 89"/>
                <a:gd name="T43" fmla="*/ 2147483647 h 129"/>
                <a:gd name="T44" fmla="*/ 2147483647 w 89"/>
                <a:gd name="T45" fmla="*/ 0 h 129"/>
                <a:gd name="T46" fmla="*/ 2147483647 w 89"/>
                <a:gd name="T47" fmla="*/ 2147483647 h 129"/>
                <a:gd name="T48" fmla="*/ 2147483647 w 89"/>
                <a:gd name="T49" fmla="*/ 2147483647 h 129"/>
                <a:gd name="T50" fmla="*/ 2147483647 w 89"/>
                <a:gd name="T51" fmla="*/ 2147483647 h 129"/>
                <a:gd name="T52" fmla="*/ 2147483647 w 89"/>
                <a:gd name="T53" fmla="*/ 2147483647 h 129"/>
                <a:gd name="T54" fmla="*/ 2147483647 w 89"/>
                <a:gd name="T55" fmla="*/ 2147483647 h 129"/>
                <a:gd name="T56" fmla="*/ 2147483647 w 89"/>
                <a:gd name="T57" fmla="*/ 2147483647 h 129"/>
                <a:gd name="T58" fmla="*/ 2147483647 w 89"/>
                <a:gd name="T59" fmla="*/ 2147483647 h 129"/>
                <a:gd name="T60" fmla="*/ 2147483647 w 89"/>
                <a:gd name="T61" fmla="*/ 2147483647 h 129"/>
                <a:gd name="T62" fmla="*/ 2147483647 w 89"/>
                <a:gd name="T63" fmla="*/ 2147483647 h 129"/>
                <a:gd name="T64" fmla="*/ 2147483647 w 89"/>
                <a:gd name="T65" fmla="*/ 2147483647 h 129"/>
                <a:gd name="T66" fmla="*/ 2147483647 w 89"/>
                <a:gd name="T67" fmla="*/ 2147483647 h 129"/>
                <a:gd name="T68" fmla="*/ 2147483647 w 89"/>
                <a:gd name="T69" fmla="*/ 2147483647 h 129"/>
                <a:gd name="T70" fmla="*/ 2147483647 w 89"/>
                <a:gd name="T71" fmla="*/ 2147483647 h 129"/>
                <a:gd name="T72" fmla="*/ 2147483647 w 89"/>
                <a:gd name="T73" fmla="*/ 2147483647 h 129"/>
                <a:gd name="T74" fmla="*/ 2147483647 w 89"/>
                <a:gd name="T75" fmla="*/ 2147483647 h 129"/>
                <a:gd name="T76" fmla="*/ 0 w 89"/>
                <a:gd name="T77" fmla="*/ 2147483647 h 129"/>
                <a:gd name="T78" fmla="*/ 0 w 89"/>
                <a:gd name="T79" fmla="*/ 2147483647 h 129"/>
                <a:gd name="T80" fmla="*/ 2147483647 w 89"/>
                <a:gd name="T81" fmla="*/ 2147483647 h 129"/>
                <a:gd name="T82" fmla="*/ 2147483647 w 89"/>
                <a:gd name="T83" fmla="*/ 2147483647 h 129"/>
                <a:gd name="T84" fmla="*/ 2147483647 w 89"/>
                <a:gd name="T85" fmla="*/ 2147483647 h 129"/>
                <a:gd name="T86" fmla="*/ 2147483647 w 89"/>
                <a:gd name="T87" fmla="*/ 2147483647 h 129"/>
                <a:gd name="T88" fmla="*/ 2147483647 w 89"/>
                <a:gd name="T89" fmla="*/ 0 h 12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9"/>
                <a:gd name="T136" fmla="*/ 0 h 129"/>
                <a:gd name="T137" fmla="*/ 89 w 89"/>
                <a:gd name="T138" fmla="*/ 129 h 12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9" h="129">
                  <a:moveTo>
                    <a:pt x="40" y="20"/>
                  </a:moveTo>
                  <a:lnTo>
                    <a:pt x="37" y="22"/>
                  </a:lnTo>
                  <a:lnTo>
                    <a:pt x="32" y="23"/>
                  </a:lnTo>
                  <a:lnTo>
                    <a:pt x="29" y="26"/>
                  </a:lnTo>
                  <a:lnTo>
                    <a:pt x="27" y="30"/>
                  </a:lnTo>
                  <a:lnTo>
                    <a:pt x="24" y="35"/>
                  </a:lnTo>
                  <a:lnTo>
                    <a:pt x="24" y="61"/>
                  </a:lnTo>
                  <a:lnTo>
                    <a:pt x="26" y="67"/>
                  </a:lnTo>
                  <a:lnTo>
                    <a:pt x="34" y="75"/>
                  </a:lnTo>
                  <a:lnTo>
                    <a:pt x="40" y="77"/>
                  </a:lnTo>
                  <a:lnTo>
                    <a:pt x="45" y="79"/>
                  </a:lnTo>
                  <a:lnTo>
                    <a:pt x="50" y="79"/>
                  </a:lnTo>
                  <a:lnTo>
                    <a:pt x="53" y="77"/>
                  </a:lnTo>
                  <a:lnTo>
                    <a:pt x="63" y="67"/>
                  </a:lnTo>
                  <a:lnTo>
                    <a:pt x="65" y="62"/>
                  </a:lnTo>
                  <a:lnTo>
                    <a:pt x="65" y="56"/>
                  </a:lnTo>
                  <a:lnTo>
                    <a:pt x="66" y="49"/>
                  </a:lnTo>
                  <a:lnTo>
                    <a:pt x="66" y="43"/>
                  </a:lnTo>
                  <a:lnTo>
                    <a:pt x="63" y="30"/>
                  </a:lnTo>
                  <a:lnTo>
                    <a:pt x="57" y="23"/>
                  </a:lnTo>
                  <a:lnTo>
                    <a:pt x="50" y="20"/>
                  </a:lnTo>
                  <a:lnTo>
                    <a:pt x="40" y="20"/>
                  </a:lnTo>
                  <a:close/>
                  <a:moveTo>
                    <a:pt x="52" y="0"/>
                  </a:moveTo>
                  <a:lnTo>
                    <a:pt x="66" y="4"/>
                  </a:lnTo>
                  <a:lnTo>
                    <a:pt x="78" y="13"/>
                  </a:lnTo>
                  <a:lnTo>
                    <a:pt x="84" y="23"/>
                  </a:lnTo>
                  <a:lnTo>
                    <a:pt x="87" y="35"/>
                  </a:lnTo>
                  <a:lnTo>
                    <a:pt x="89" y="49"/>
                  </a:lnTo>
                  <a:lnTo>
                    <a:pt x="87" y="69"/>
                  </a:lnTo>
                  <a:lnTo>
                    <a:pt x="78" y="83"/>
                  </a:lnTo>
                  <a:lnTo>
                    <a:pt x="66" y="93"/>
                  </a:lnTo>
                  <a:lnTo>
                    <a:pt x="52" y="97"/>
                  </a:lnTo>
                  <a:lnTo>
                    <a:pt x="43" y="97"/>
                  </a:lnTo>
                  <a:lnTo>
                    <a:pt x="39" y="95"/>
                  </a:lnTo>
                  <a:lnTo>
                    <a:pt x="35" y="93"/>
                  </a:lnTo>
                  <a:lnTo>
                    <a:pt x="29" y="87"/>
                  </a:lnTo>
                  <a:lnTo>
                    <a:pt x="24" y="83"/>
                  </a:lnTo>
                  <a:lnTo>
                    <a:pt x="24" y="129"/>
                  </a:lnTo>
                  <a:lnTo>
                    <a:pt x="0" y="129"/>
                  </a:lnTo>
                  <a:lnTo>
                    <a:pt x="0" y="4"/>
                  </a:lnTo>
                  <a:lnTo>
                    <a:pt x="24" y="4"/>
                  </a:lnTo>
                  <a:lnTo>
                    <a:pt x="24" y="15"/>
                  </a:lnTo>
                  <a:lnTo>
                    <a:pt x="34" y="5"/>
                  </a:lnTo>
                  <a:lnTo>
                    <a:pt x="42" y="2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round/>
              <a:headEnd/>
              <a:tailEnd/>
            </a:ln>
          </p:spPr>
          <p:txBody>
            <a:bodyPr lIns="185166" tIns="92583" rIns="185166" bIns="92583"/>
            <a:lstStyle/>
            <a:p>
              <a:endParaRPr lang="en-US"/>
            </a:p>
          </p:txBody>
        </p:sp>
        <p:sp>
          <p:nvSpPr>
            <p:cNvPr id="321569" name="Line 591"/>
            <p:cNvSpPr>
              <a:spLocks noChangeShapeType="1"/>
            </p:cNvSpPr>
            <p:nvPr/>
          </p:nvSpPr>
          <p:spPr bwMode="auto">
            <a:xfrm>
              <a:off x="4045278" y="4068602"/>
              <a:ext cx="1306" cy="9467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lIns="185166" tIns="92583" rIns="185166" bIns="92583"/>
            <a:lstStyle/>
            <a:p>
              <a:endParaRPr lang="en-US"/>
            </a:p>
          </p:txBody>
        </p:sp>
        <p:sp>
          <p:nvSpPr>
            <p:cNvPr id="321570" name="Line 601"/>
            <p:cNvSpPr>
              <a:spLocks noChangeShapeType="1"/>
            </p:cNvSpPr>
            <p:nvPr/>
          </p:nvSpPr>
          <p:spPr bwMode="auto">
            <a:xfrm>
              <a:off x="4447324" y="4068602"/>
              <a:ext cx="1306" cy="9467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lIns="185166" tIns="92583" rIns="185166" bIns="92583"/>
            <a:lstStyle/>
            <a:p>
              <a:endParaRPr lang="en-US"/>
            </a:p>
          </p:txBody>
        </p:sp>
        <p:sp>
          <p:nvSpPr>
            <p:cNvPr id="321571" name="Line 611"/>
            <p:cNvSpPr>
              <a:spLocks noChangeShapeType="1"/>
            </p:cNvSpPr>
            <p:nvPr/>
          </p:nvSpPr>
          <p:spPr bwMode="auto">
            <a:xfrm>
              <a:off x="4846761" y="4068602"/>
              <a:ext cx="1306" cy="9467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lIns="185166" tIns="92583" rIns="185166" bIns="92583"/>
            <a:lstStyle/>
            <a:p>
              <a:endParaRPr lang="en-US"/>
            </a:p>
          </p:txBody>
        </p:sp>
        <p:sp>
          <p:nvSpPr>
            <p:cNvPr id="321572" name="Line 621"/>
            <p:cNvSpPr>
              <a:spLocks noChangeShapeType="1"/>
            </p:cNvSpPr>
            <p:nvPr/>
          </p:nvSpPr>
          <p:spPr bwMode="auto">
            <a:xfrm>
              <a:off x="5247502" y="4068602"/>
              <a:ext cx="1306" cy="9467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lIns="185166" tIns="92583" rIns="185166" bIns="92583"/>
            <a:lstStyle/>
            <a:p>
              <a:endParaRPr lang="en-US"/>
            </a:p>
          </p:txBody>
        </p:sp>
        <p:sp>
          <p:nvSpPr>
            <p:cNvPr id="321573" name="Line 631"/>
            <p:cNvSpPr>
              <a:spLocks noChangeShapeType="1"/>
            </p:cNvSpPr>
            <p:nvPr/>
          </p:nvSpPr>
          <p:spPr bwMode="auto">
            <a:xfrm>
              <a:off x="5649548" y="4068602"/>
              <a:ext cx="1306" cy="9467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lIns="185166" tIns="92583" rIns="185166" bIns="92583"/>
            <a:lstStyle/>
            <a:p>
              <a:endParaRPr lang="en-US"/>
            </a:p>
          </p:txBody>
        </p:sp>
        <p:sp>
          <p:nvSpPr>
            <p:cNvPr id="321574" name="Line 641"/>
            <p:cNvSpPr>
              <a:spLocks noChangeShapeType="1"/>
            </p:cNvSpPr>
            <p:nvPr/>
          </p:nvSpPr>
          <p:spPr bwMode="auto">
            <a:xfrm>
              <a:off x="6048985" y="4068602"/>
              <a:ext cx="1306" cy="9467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lIns="185166" tIns="92583" rIns="185166" bIns="92583"/>
            <a:lstStyle/>
            <a:p>
              <a:endParaRPr lang="en-US"/>
            </a:p>
          </p:txBody>
        </p:sp>
        <p:sp>
          <p:nvSpPr>
            <p:cNvPr id="321575" name="Line 651"/>
            <p:cNvSpPr>
              <a:spLocks noChangeShapeType="1"/>
            </p:cNvSpPr>
            <p:nvPr/>
          </p:nvSpPr>
          <p:spPr bwMode="auto">
            <a:xfrm>
              <a:off x="6451031" y="4068602"/>
              <a:ext cx="1306" cy="9467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lIns="185166" tIns="92583" rIns="185166" bIns="92583"/>
            <a:lstStyle/>
            <a:p>
              <a:endParaRPr lang="en-US"/>
            </a:p>
          </p:txBody>
        </p:sp>
        <p:sp>
          <p:nvSpPr>
            <p:cNvPr id="321576" name="Line 661"/>
            <p:cNvSpPr>
              <a:spLocks noChangeShapeType="1"/>
            </p:cNvSpPr>
            <p:nvPr/>
          </p:nvSpPr>
          <p:spPr bwMode="auto">
            <a:xfrm>
              <a:off x="6849161" y="4068602"/>
              <a:ext cx="1306" cy="9467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lIns="185166" tIns="92583" rIns="185166" bIns="92583"/>
            <a:lstStyle/>
            <a:p>
              <a:endParaRPr lang="en-US"/>
            </a:p>
          </p:txBody>
        </p:sp>
        <p:sp>
          <p:nvSpPr>
            <p:cNvPr id="321577" name="Line 671"/>
            <p:cNvSpPr>
              <a:spLocks noChangeShapeType="1"/>
            </p:cNvSpPr>
            <p:nvPr/>
          </p:nvSpPr>
          <p:spPr bwMode="auto">
            <a:xfrm>
              <a:off x="7251208" y="4068602"/>
              <a:ext cx="1306" cy="9467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lIns="185166" tIns="92583" rIns="185166" bIns="92583"/>
            <a:lstStyle/>
            <a:p>
              <a:endParaRPr lang="en-US"/>
            </a:p>
          </p:txBody>
        </p:sp>
        <p:sp>
          <p:nvSpPr>
            <p:cNvPr id="321578" name="Line 586"/>
            <p:cNvSpPr>
              <a:spLocks noChangeShapeType="1"/>
            </p:cNvSpPr>
            <p:nvPr/>
          </p:nvSpPr>
          <p:spPr bwMode="auto">
            <a:xfrm>
              <a:off x="3842948" y="4069362"/>
              <a:ext cx="1306" cy="9391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lIns="185166" tIns="92583" rIns="185166" bIns="92583"/>
            <a:lstStyle/>
            <a:p>
              <a:endParaRPr lang="en-US"/>
            </a:p>
          </p:txBody>
        </p:sp>
        <p:sp>
          <p:nvSpPr>
            <p:cNvPr id="321579" name="Line 596"/>
            <p:cNvSpPr>
              <a:spLocks noChangeShapeType="1"/>
            </p:cNvSpPr>
            <p:nvPr/>
          </p:nvSpPr>
          <p:spPr bwMode="auto">
            <a:xfrm>
              <a:off x="4244997" y="4069362"/>
              <a:ext cx="1306" cy="9391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lIns="185166" tIns="92583" rIns="185166" bIns="92583"/>
            <a:lstStyle/>
            <a:p>
              <a:endParaRPr lang="en-US"/>
            </a:p>
          </p:txBody>
        </p:sp>
        <p:sp>
          <p:nvSpPr>
            <p:cNvPr id="321580" name="Line 606"/>
            <p:cNvSpPr>
              <a:spLocks noChangeShapeType="1"/>
            </p:cNvSpPr>
            <p:nvPr/>
          </p:nvSpPr>
          <p:spPr bwMode="auto">
            <a:xfrm>
              <a:off x="4648348" y="4069362"/>
              <a:ext cx="1306" cy="9391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lIns="185166" tIns="92583" rIns="185166" bIns="92583"/>
            <a:lstStyle/>
            <a:p>
              <a:endParaRPr lang="en-US"/>
            </a:p>
          </p:txBody>
        </p:sp>
        <p:sp>
          <p:nvSpPr>
            <p:cNvPr id="321581" name="Line 616"/>
            <p:cNvSpPr>
              <a:spLocks noChangeShapeType="1"/>
            </p:cNvSpPr>
            <p:nvPr/>
          </p:nvSpPr>
          <p:spPr bwMode="auto">
            <a:xfrm>
              <a:off x="5046478" y="4069362"/>
              <a:ext cx="1306" cy="9391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lIns="185166" tIns="92583" rIns="185166" bIns="92583"/>
            <a:lstStyle/>
            <a:p>
              <a:endParaRPr lang="en-US"/>
            </a:p>
          </p:txBody>
        </p:sp>
        <p:sp>
          <p:nvSpPr>
            <p:cNvPr id="321582" name="Line 626"/>
            <p:cNvSpPr>
              <a:spLocks noChangeShapeType="1"/>
            </p:cNvSpPr>
            <p:nvPr/>
          </p:nvSpPr>
          <p:spPr bwMode="auto">
            <a:xfrm>
              <a:off x="5447220" y="4069362"/>
              <a:ext cx="1306" cy="9391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lIns="185166" tIns="92583" rIns="185166" bIns="92583"/>
            <a:lstStyle/>
            <a:p>
              <a:endParaRPr lang="en-US"/>
            </a:p>
          </p:txBody>
        </p:sp>
        <p:sp>
          <p:nvSpPr>
            <p:cNvPr id="321583" name="Line 636"/>
            <p:cNvSpPr>
              <a:spLocks noChangeShapeType="1"/>
            </p:cNvSpPr>
            <p:nvPr/>
          </p:nvSpPr>
          <p:spPr bwMode="auto">
            <a:xfrm>
              <a:off x="5846656" y="4069362"/>
              <a:ext cx="1306" cy="9391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lIns="185166" tIns="92583" rIns="185166" bIns="92583"/>
            <a:lstStyle/>
            <a:p>
              <a:endParaRPr lang="en-US"/>
            </a:p>
          </p:txBody>
        </p:sp>
        <p:sp>
          <p:nvSpPr>
            <p:cNvPr id="321584" name="Line 646"/>
            <p:cNvSpPr>
              <a:spLocks noChangeShapeType="1"/>
            </p:cNvSpPr>
            <p:nvPr/>
          </p:nvSpPr>
          <p:spPr bwMode="auto">
            <a:xfrm>
              <a:off x="6248702" y="4069362"/>
              <a:ext cx="1306" cy="9391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lIns="185166" tIns="92583" rIns="185166" bIns="92583"/>
            <a:lstStyle/>
            <a:p>
              <a:endParaRPr lang="en-US"/>
            </a:p>
          </p:txBody>
        </p:sp>
        <p:sp>
          <p:nvSpPr>
            <p:cNvPr id="321585" name="Line 656"/>
            <p:cNvSpPr>
              <a:spLocks noChangeShapeType="1"/>
            </p:cNvSpPr>
            <p:nvPr/>
          </p:nvSpPr>
          <p:spPr bwMode="auto">
            <a:xfrm>
              <a:off x="6650749" y="4069362"/>
              <a:ext cx="1306" cy="9391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lIns="185166" tIns="92583" rIns="185166" bIns="92583"/>
            <a:lstStyle/>
            <a:p>
              <a:endParaRPr lang="en-US"/>
            </a:p>
          </p:txBody>
        </p:sp>
        <p:sp>
          <p:nvSpPr>
            <p:cNvPr id="321586" name="Line 666"/>
            <p:cNvSpPr>
              <a:spLocks noChangeShapeType="1"/>
            </p:cNvSpPr>
            <p:nvPr/>
          </p:nvSpPr>
          <p:spPr bwMode="auto">
            <a:xfrm>
              <a:off x="7048880" y="4069362"/>
              <a:ext cx="1306" cy="9391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lIns="185166" tIns="92583" rIns="185166" bIns="92583"/>
            <a:lstStyle/>
            <a:p>
              <a:endParaRPr lang="en-US"/>
            </a:p>
          </p:txBody>
        </p:sp>
        <p:sp>
          <p:nvSpPr>
            <p:cNvPr id="321587" name="Line 676"/>
            <p:cNvSpPr>
              <a:spLocks noChangeShapeType="1"/>
            </p:cNvSpPr>
            <p:nvPr/>
          </p:nvSpPr>
          <p:spPr bwMode="auto">
            <a:xfrm>
              <a:off x="7450926" y="4069362"/>
              <a:ext cx="1306" cy="9391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lIns="185166" tIns="92583" rIns="185166" bIns="92583"/>
            <a:lstStyle/>
            <a:p>
              <a:endParaRPr lang="en-US"/>
            </a:p>
          </p:txBody>
        </p:sp>
        <p:sp>
          <p:nvSpPr>
            <p:cNvPr id="321588" name="Freeform 687"/>
            <p:cNvSpPr>
              <a:spLocks/>
            </p:cNvSpPr>
            <p:nvPr/>
          </p:nvSpPr>
          <p:spPr bwMode="auto">
            <a:xfrm>
              <a:off x="3584491" y="4224137"/>
              <a:ext cx="95291" cy="153153"/>
            </a:xfrm>
            <a:custGeom>
              <a:avLst/>
              <a:gdLst>
                <a:gd name="T0" fmla="*/ 2147483647 w 73"/>
                <a:gd name="T1" fmla="*/ 0 h 110"/>
                <a:gd name="T2" fmla="*/ 2147483647 w 73"/>
                <a:gd name="T3" fmla="*/ 0 h 110"/>
                <a:gd name="T4" fmla="*/ 2147483647 w 73"/>
                <a:gd name="T5" fmla="*/ 2147483647 h 110"/>
                <a:gd name="T6" fmla="*/ 2147483647 w 73"/>
                <a:gd name="T7" fmla="*/ 2147483647 h 110"/>
                <a:gd name="T8" fmla="*/ 2147483647 w 73"/>
                <a:gd name="T9" fmla="*/ 2147483647 h 110"/>
                <a:gd name="T10" fmla="*/ 2147483647 w 73"/>
                <a:gd name="T11" fmla="*/ 2147483647 h 110"/>
                <a:gd name="T12" fmla="*/ 2147483647 w 73"/>
                <a:gd name="T13" fmla="*/ 2147483647 h 110"/>
                <a:gd name="T14" fmla="*/ 2147483647 w 73"/>
                <a:gd name="T15" fmla="*/ 2147483647 h 110"/>
                <a:gd name="T16" fmla="*/ 2147483647 w 73"/>
                <a:gd name="T17" fmla="*/ 2147483647 h 110"/>
                <a:gd name="T18" fmla="*/ 2147483647 w 73"/>
                <a:gd name="T19" fmla="*/ 2147483647 h 110"/>
                <a:gd name="T20" fmla="*/ 2147483647 w 73"/>
                <a:gd name="T21" fmla="*/ 2147483647 h 110"/>
                <a:gd name="T22" fmla="*/ 2147483647 w 73"/>
                <a:gd name="T23" fmla="*/ 2147483647 h 110"/>
                <a:gd name="T24" fmla="*/ 2147483647 w 73"/>
                <a:gd name="T25" fmla="*/ 2147483647 h 110"/>
                <a:gd name="T26" fmla="*/ 2147483647 w 73"/>
                <a:gd name="T27" fmla="*/ 2147483647 h 110"/>
                <a:gd name="T28" fmla="*/ 2147483647 w 73"/>
                <a:gd name="T29" fmla="*/ 2147483647 h 110"/>
                <a:gd name="T30" fmla="*/ 2147483647 w 73"/>
                <a:gd name="T31" fmla="*/ 2147483647 h 110"/>
                <a:gd name="T32" fmla="*/ 2147483647 w 73"/>
                <a:gd name="T33" fmla="*/ 2147483647 h 110"/>
                <a:gd name="T34" fmla="*/ 2147483647 w 73"/>
                <a:gd name="T35" fmla="*/ 2147483647 h 110"/>
                <a:gd name="T36" fmla="*/ 2147483647 w 73"/>
                <a:gd name="T37" fmla="*/ 2147483647 h 110"/>
                <a:gd name="T38" fmla="*/ 2147483647 w 73"/>
                <a:gd name="T39" fmla="*/ 2147483647 h 110"/>
                <a:gd name="T40" fmla="*/ 2147483647 w 73"/>
                <a:gd name="T41" fmla="*/ 2147483647 h 110"/>
                <a:gd name="T42" fmla="*/ 2147483647 w 73"/>
                <a:gd name="T43" fmla="*/ 2147483647 h 110"/>
                <a:gd name="T44" fmla="*/ 2147483647 w 73"/>
                <a:gd name="T45" fmla="*/ 2147483647 h 110"/>
                <a:gd name="T46" fmla="*/ 2147483647 w 73"/>
                <a:gd name="T47" fmla="*/ 2147483647 h 110"/>
                <a:gd name="T48" fmla="*/ 0 w 73"/>
                <a:gd name="T49" fmla="*/ 2147483647 h 110"/>
                <a:gd name="T50" fmla="*/ 2147483647 w 73"/>
                <a:gd name="T51" fmla="*/ 2147483647 h 110"/>
                <a:gd name="T52" fmla="*/ 2147483647 w 73"/>
                <a:gd name="T53" fmla="*/ 2147483647 h 110"/>
                <a:gd name="T54" fmla="*/ 2147483647 w 73"/>
                <a:gd name="T55" fmla="*/ 2147483647 h 110"/>
                <a:gd name="T56" fmla="*/ 2147483647 w 73"/>
                <a:gd name="T57" fmla="*/ 2147483647 h 110"/>
                <a:gd name="T58" fmla="*/ 2147483647 w 73"/>
                <a:gd name="T59" fmla="*/ 2147483647 h 110"/>
                <a:gd name="T60" fmla="*/ 2147483647 w 73"/>
                <a:gd name="T61" fmla="*/ 2147483647 h 110"/>
                <a:gd name="T62" fmla="*/ 2147483647 w 73"/>
                <a:gd name="T63" fmla="*/ 2147483647 h 110"/>
                <a:gd name="T64" fmla="*/ 2147483647 w 73"/>
                <a:gd name="T65" fmla="*/ 2147483647 h 110"/>
                <a:gd name="T66" fmla="*/ 2147483647 w 73"/>
                <a:gd name="T67" fmla="*/ 2147483647 h 110"/>
                <a:gd name="T68" fmla="*/ 2147483647 w 73"/>
                <a:gd name="T69" fmla="*/ 2147483647 h 110"/>
                <a:gd name="T70" fmla="*/ 2147483647 w 73"/>
                <a:gd name="T71" fmla="*/ 2147483647 h 110"/>
                <a:gd name="T72" fmla="*/ 2147483647 w 73"/>
                <a:gd name="T73" fmla="*/ 2147483647 h 110"/>
                <a:gd name="T74" fmla="*/ 2147483647 w 73"/>
                <a:gd name="T75" fmla="*/ 2147483647 h 110"/>
                <a:gd name="T76" fmla="*/ 2147483647 w 73"/>
                <a:gd name="T77" fmla="*/ 2147483647 h 110"/>
                <a:gd name="T78" fmla="*/ 2147483647 w 73"/>
                <a:gd name="T79" fmla="*/ 2147483647 h 110"/>
                <a:gd name="T80" fmla="*/ 2147483647 w 73"/>
                <a:gd name="T81" fmla="*/ 2147483647 h 110"/>
                <a:gd name="T82" fmla="*/ 2147483647 w 73"/>
                <a:gd name="T83" fmla="*/ 2147483647 h 110"/>
                <a:gd name="T84" fmla="*/ 2147483647 w 73"/>
                <a:gd name="T85" fmla="*/ 2147483647 h 110"/>
                <a:gd name="T86" fmla="*/ 2147483647 w 73"/>
                <a:gd name="T87" fmla="*/ 0 h 11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3"/>
                <a:gd name="T133" fmla="*/ 0 h 110"/>
                <a:gd name="T134" fmla="*/ 73 w 73"/>
                <a:gd name="T135" fmla="*/ 110 h 11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3" h="110">
                  <a:moveTo>
                    <a:pt x="15" y="0"/>
                  </a:moveTo>
                  <a:lnTo>
                    <a:pt x="68" y="0"/>
                  </a:lnTo>
                  <a:lnTo>
                    <a:pt x="68" y="21"/>
                  </a:lnTo>
                  <a:lnTo>
                    <a:pt x="31" y="21"/>
                  </a:lnTo>
                  <a:lnTo>
                    <a:pt x="28" y="40"/>
                  </a:lnTo>
                  <a:lnTo>
                    <a:pt x="32" y="37"/>
                  </a:lnTo>
                  <a:lnTo>
                    <a:pt x="37" y="35"/>
                  </a:lnTo>
                  <a:lnTo>
                    <a:pt x="41" y="35"/>
                  </a:lnTo>
                  <a:lnTo>
                    <a:pt x="57" y="39"/>
                  </a:lnTo>
                  <a:lnTo>
                    <a:pt x="63" y="45"/>
                  </a:lnTo>
                  <a:lnTo>
                    <a:pt x="72" y="57"/>
                  </a:lnTo>
                  <a:lnTo>
                    <a:pt x="73" y="71"/>
                  </a:lnTo>
                  <a:lnTo>
                    <a:pt x="73" y="78"/>
                  </a:lnTo>
                  <a:lnTo>
                    <a:pt x="72" y="84"/>
                  </a:lnTo>
                  <a:lnTo>
                    <a:pt x="68" y="91"/>
                  </a:lnTo>
                  <a:lnTo>
                    <a:pt x="65" y="96"/>
                  </a:lnTo>
                  <a:lnTo>
                    <a:pt x="57" y="104"/>
                  </a:lnTo>
                  <a:lnTo>
                    <a:pt x="47" y="109"/>
                  </a:lnTo>
                  <a:lnTo>
                    <a:pt x="37" y="110"/>
                  </a:lnTo>
                  <a:lnTo>
                    <a:pt x="23" y="109"/>
                  </a:lnTo>
                  <a:lnTo>
                    <a:pt x="11" y="101"/>
                  </a:lnTo>
                  <a:lnTo>
                    <a:pt x="6" y="96"/>
                  </a:lnTo>
                  <a:lnTo>
                    <a:pt x="3" y="91"/>
                  </a:lnTo>
                  <a:lnTo>
                    <a:pt x="2" y="84"/>
                  </a:lnTo>
                  <a:lnTo>
                    <a:pt x="0" y="76"/>
                  </a:lnTo>
                  <a:lnTo>
                    <a:pt x="19" y="75"/>
                  </a:lnTo>
                  <a:lnTo>
                    <a:pt x="19" y="79"/>
                  </a:lnTo>
                  <a:lnTo>
                    <a:pt x="23" y="84"/>
                  </a:lnTo>
                  <a:lnTo>
                    <a:pt x="26" y="86"/>
                  </a:lnTo>
                  <a:lnTo>
                    <a:pt x="29" y="89"/>
                  </a:lnTo>
                  <a:lnTo>
                    <a:pt x="32" y="91"/>
                  </a:lnTo>
                  <a:lnTo>
                    <a:pt x="41" y="91"/>
                  </a:lnTo>
                  <a:lnTo>
                    <a:pt x="44" y="89"/>
                  </a:lnTo>
                  <a:lnTo>
                    <a:pt x="50" y="83"/>
                  </a:lnTo>
                  <a:lnTo>
                    <a:pt x="52" y="78"/>
                  </a:lnTo>
                  <a:lnTo>
                    <a:pt x="52" y="66"/>
                  </a:lnTo>
                  <a:lnTo>
                    <a:pt x="50" y="63"/>
                  </a:lnTo>
                  <a:lnTo>
                    <a:pt x="44" y="57"/>
                  </a:lnTo>
                  <a:lnTo>
                    <a:pt x="41" y="55"/>
                  </a:lnTo>
                  <a:lnTo>
                    <a:pt x="32" y="55"/>
                  </a:lnTo>
                  <a:lnTo>
                    <a:pt x="28" y="57"/>
                  </a:lnTo>
                  <a:lnTo>
                    <a:pt x="21" y="63"/>
                  </a:lnTo>
                  <a:lnTo>
                    <a:pt x="2" y="6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round/>
              <a:headEnd/>
              <a:tailEnd/>
            </a:ln>
          </p:spPr>
          <p:txBody>
            <a:bodyPr lIns="185166" tIns="92583" rIns="185166" bIns="92583"/>
            <a:lstStyle/>
            <a:p>
              <a:endParaRPr lang="en-US"/>
            </a:p>
          </p:txBody>
        </p:sp>
        <p:sp>
          <p:nvSpPr>
            <p:cNvPr id="321589" name="Freeform 689"/>
            <p:cNvSpPr>
              <a:spLocks/>
            </p:cNvSpPr>
            <p:nvPr/>
          </p:nvSpPr>
          <p:spPr bwMode="auto">
            <a:xfrm>
              <a:off x="3994369" y="4225528"/>
              <a:ext cx="92680" cy="151761"/>
            </a:xfrm>
            <a:custGeom>
              <a:avLst/>
              <a:gdLst>
                <a:gd name="T0" fmla="*/ 0 w 71"/>
                <a:gd name="T1" fmla="*/ 0 h 109"/>
                <a:gd name="T2" fmla="*/ 2147483647 w 71"/>
                <a:gd name="T3" fmla="*/ 0 h 109"/>
                <a:gd name="T4" fmla="*/ 2147483647 w 71"/>
                <a:gd name="T5" fmla="*/ 2147483647 h 109"/>
                <a:gd name="T6" fmla="*/ 2147483647 w 71"/>
                <a:gd name="T7" fmla="*/ 2147483647 h 109"/>
                <a:gd name="T8" fmla="*/ 2147483647 w 71"/>
                <a:gd name="T9" fmla="*/ 2147483647 h 109"/>
                <a:gd name="T10" fmla="*/ 2147483647 w 71"/>
                <a:gd name="T11" fmla="*/ 2147483647 h 109"/>
                <a:gd name="T12" fmla="*/ 2147483647 w 71"/>
                <a:gd name="T13" fmla="*/ 2147483647 h 109"/>
                <a:gd name="T14" fmla="*/ 2147483647 w 71"/>
                <a:gd name="T15" fmla="*/ 2147483647 h 109"/>
                <a:gd name="T16" fmla="*/ 2147483647 w 71"/>
                <a:gd name="T17" fmla="*/ 2147483647 h 109"/>
                <a:gd name="T18" fmla="*/ 2147483647 w 71"/>
                <a:gd name="T19" fmla="*/ 2147483647 h 109"/>
                <a:gd name="T20" fmla="*/ 2147483647 w 71"/>
                <a:gd name="T21" fmla="*/ 2147483647 h 109"/>
                <a:gd name="T22" fmla="*/ 2147483647 w 71"/>
                <a:gd name="T23" fmla="*/ 2147483647 h 109"/>
                <a:gd name="T24" fmla="*/ 2147483647 w 71"/>
                <a:gd name="T25" fmla="*/ 2147483647 h 109"/>
                <a:gd name="T26" fmla="*/ 2147483647 w 71"/>
                <a:gd name="T27" fmla="*/ 2147483647 h 109"/>
                <a:gd name="T28" fmla="*/ 0 w 71"/>
                <a:gd name="T29" fmla="*/ 2147483647 h 109"/>
                <a:gd name="T30" fmla="*/ 0 w 71"/>
                <a:gd name="T31" fmla="*/ 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1"/>
                <a:gd name="T49" fmla="*/ 0 h 109"/>
                <a:gd name="T50" fmla="*/ 71 w 71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1" h="109">
                  <a:moveTo>
                    <a:pt x="0" y="0"/>
                  </a:moveTo>
                  <a:lnTo>
                    <a:pt x="71" y="0"/>
                  </a:lnTo>
                  <a:lnTo>
                    <a:pt x="71" y="16"/>
                  </a:lnTo>
                  <a:lnTo>
                    <a:pt x="65" y="22"/>
                  </a:lnTo>
                  <a:lnTo>
                    <a:pt x="60" y="31"/>
                  </a:lnTo>
                  <a:lnTo>
                    <a:pt x="53" y="42"/>
                  </a:lnTo>
                  <a:lnTo>
                    <a:pt x="39" y="75"/>
                  </a:lnTo>
                  <a:lnTo>
                    <a:pt x="35" y="92"/>
                  </a:lnTo>
                  <a:lnTo>
                    <a:pt x="35" y="109"/>
                  </a:lnTo>
                  <a:lnTo>
                    <a:pt x="14" y="109"/>
                  </a:lnTo>
                  <a:lnTo>
                    <a:pt x="16" y="86"/>
                  </a:lnTo>
                  <a:lnTo>
                    <a:pt x="24" y="63"/>
                  </a:lnTo>
                  <a:lnTo>
                    <a:pt x="34" y="40"/>
                  </a:lnTo>
                  <a:lnTo>
                    <a:pt x="47" y="2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round/>
              <a:headEnd/>
              <a:tailEnd/>
            </a:ln>
          </p:spPr>
          <p:txBody>
            <a:bodyPr lIns="185166" tIns="92583" rIns="185166" bIns="92583"/>
            <a:lstStyle/>
            <a:p>
              <a:endParaRPr lang="en-US"/>
            </a:p>
          </p:txBody>
        </p:sp>
        <p:sp>
          <p:nvSpPr>
            <p:cNvPr id="321590" name="Freeform 691"/>
            <p:cNvSpPr>
              <a:spLocks noEditPoints="1"/>
            </p:cNvSpPr>
            <p:nvPr/>
          </p:nvSpPr>
          <p:spPr bwMode="auto">
            <a:xfrm>
              <a:off x="4395110" y="4221352"/>
              <a:ext cx="93985" cy="155938"/>
            </a:xfrm>
            <a:custGeom>
              <a:avLst/>
              <a:gdLst>
                <a:gd name="T0" fmla="*/ 2147483647 w 72"/>
                <a:gd name="T1" fmla="*/ 2147483647 h 112"/>
                <a:gd name="T2" fmla="*/ 2147483647 w 72"/>
                <a:gd name="T3" fmla="*/ 2147483647 h 112"/>
                <a:gd name="T4" fmla="*/ 2147483647 w 72"/>
                <a:gd name="T5" fmla="*/ 2147483647 h 112"/>
                <a:gd name="T6" fmla="*/ 2147483647 w 72"/>
                <a:gd name="T7" fmla="*/ 2147483647 h 112"/>
                <a:gd name="T8" fmla="*/ 2147483647 w 72"/>
                <a:gd name="T9" fmla="*/ 2147483647 h 112"/>
                <a:gd name="T10" fmla="*/ 2147483647 w 72"/>
                <a:gd name="T11" fmla="*/ 2147483647 h 112"/>
                <a:gd name="T12" fmla="*/ 2147483647 w 72"/>
                <a:gd name="T13" fmla="*/ 2147483647 h 112"/>
                <a:gd name="T14" fmla="*/ 2147483647 w 72"/>
                <a:gd name="T15" fmla="*/ 2147483647 h 112"/>
                <a:gd name="T16" fmla="*/ 2147483647 w 72"/>
                <a:gd name="T17" fmla="*/ 2147483647 h 112"/>
                <a:gd name="T18" fmla="*/ 2147483647 w 72"/>
                <a:gd name="T19" fmla="*/ 2147483647 h 112"/>
                <a:gd name="T20" fmla="*/ 2147483647 w 72"/>
                <a:gd name="T21" fmla="*/ 2147483647 h 112"/>
                <a:gd name="T22" fmla="*/ 2147483647 w 72"/>
                <a:gd name="T23" fmla="*/ 2147483647 h 112"/>
                <a:gd name="T24" fmla="*/ 2147483647 w 72"/>
                <a:gd name="T25" fmla="*/ 2147483647 h 112"/>
                <a:gd name="T26" fmla="*/ 2147483647 w 72"/>
                <a:gd name="T27" fmla="*/ 2147483647 h 112"/>
                <a:gd name="T28" fmla="*/ 2147483647 w 72"/>
                <a:gd name="T29" fmla="*/ 2147483647 h 112"/>
                <a:gd name="T30" fmla="*/ 2147483647 w 72"/>
                <a:gd name="T31" fmla="*/ 2147483647 h 112"/>
                <a:gd name="T32" fmla="*/ 2147483647 w 72"/>
                <a:gd name="T33" fmla="*/ 2147483647 h 112"/>
                <a:gd name="T34" fmla="*/ 2147483647 w 72"/>
                <a:gd name="T35" fmla="*/ 2147483647 h 112"/>
                <a:gd name="T36" fmla="*/ 2147483647 w 72"/>
                <a:gd name="T37" fmla="*/ 2147483647 h 112"/>
                <a:gd name="T38" fmla="*/ 2147483647 w 72"/>
                <a:gd name="T39" fmla="*/ 2147483647 h 112"/>
                <a:gd name="T40" fmla="*/ 2147483647 w 72"/>
                <a:gd name="T41" fmla="*/ 2147483647 h 112"/>
                <a:gd name="T42" fmla="*/ 2147483647 w 72"/>
                <a:gd name="T43" fmla="*/ 2147483647 h 112"/>
                <a:gd name="T44" fmla="*/ 2147483647 w 72"/>
                <a:gd name="T45" fmla="*/ 2147483647 h 112"/>
                <a:gd name="T46" fmla="*/ 2147483647 w 72"/>
                <a:gd name="T47" fmla="*/ 2147483647 h 112"/>
                <a:gd name="T48" fmla="*/ 2147483647 w 72"/>
                <a:gd name="T49" fmla="*/ 2147483647 h 112"/>
                <a:gd name="T50" fmla="*/ 2147483647 w 72"/>
                <a:gd name="T51" fmla="*/ 2147483647 h 112"/>
                <a:gd name="T52" fmla="*/ 2147483647 w 72"/>
                <a:gd name="T53" fmla="*/ 2147483647 h 112"/>
                <a:gd name="T54" fmla="*/ 2147483647 w 72"/>
                <a:gd name="T55" fmla="*/ 2147483647 h 112"/>
                <a:gd name="T56" fmla="*/ 2147483647 w 72"/>
                <a:gd name="T57" fmla="*/ 2147483647 h 112"/>
                <a:gd name="T58" fmla="*/ 0 w 72"/>
                <a:gd name="T59" fmla="*/ 2147483647 h 112"/>
                <a:gd name="T60" fmla="*/ 2147483647 w 72"/>
                <a:gd name="T61" fmla="*/ 2147483647 h 112"/>
                <a:gd name="T62" fmla="*/ 2147483647 w 72"/>
                <a:gd name="T63" fmla="*/ 2147483647 h 112"/>
                <a:gd name="T64" fmla="*/ 2147483647 w 72"/>
                <a:gd name="T65" fmla="*/ 0 h 1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2"/>
                <a:gd name="T100" fmla="*/ 0 h 112"/>
                <a:gd name="T101" fmla="*/ 72 w 72"/>
                <a:gd name="T102" fmla="*/ 112 h 11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2" h="112">
                  <a:moveTo>
                    <a:pt x="31" y="20"/>
                  </a:moveTo>
                  <a:lnTo>
                    <a:pt x="28" y="21"/>
                  </a:lnTo>
                  <a:lnTo>
                    <a:pt x="23" y="26"/>
                  </a:lnTo>
                  <a:lnTo>
                    <a:pt x="22" y="29"/>
                  </a:lnTo>
                  <a:lnTo>
                    <a:pt x="22" y="41"/>
                  </a:lnTo>
                  <a:lnTo>
                    <a:pt x="23" y="44"/>
                  </a:lnTo>
                  <a:lnTo>
                    <a:pt x="27" y="49"/>
                  </a:lnTo>
                  <a:lnTo>
                    <a:pt x="30" y="50"/>
                  </a:lnTo>
                  <a:lnTo>
                    <a:pt x="33" y="50"/>
                  </a:lnTo>
                  <a:lnTo>
                    <a:pt x="38" y="52"/>
                  </a:lnTo>
                  <a:lnTo>
                    <a:pt x="43" y="50"/>
                  </a:lnTo>
                  <a:lnTo>
                    <a:pt x="46" y="49"/>
                  </a:lnTo>
                  <a:lnTo>
                    <a:pt x="49" y="46"/>
                  </a:lnTo>
                  <a:lnTo>
                    <a:pt x="51" y="41"/>
                  </a:lnTo>
                  <a:lnTo>
                    <a:pt x="51" y="29"/>
                  </a:lnTo>
                  <a:lnTo>
                    <a:pt x="49" y="26"/>
                  </a:lnTo>
                  <a:lnTo>
                    <a:pt x="46" y="24"/>
                  </a:lnTo>
                  <a:lnTo>
                    <a:pt x="43" y="21"/>
                  </a:lnTo>
                  <a:lnTo>
                    <a:pt x="40" y="20"/>
                  </a:lnTo>
                  <a:lnTo>
                    <a:pt x="31" y="20"/>
                  </a:lnTo>
                  <a:close/>
                  <a:moveTo>
                    <a:pt x="36" y="0"/>
                  </a:moveTo>
                  <a:lnTo>
                    <a:pt x="44" y="2"/>
                  </a:lnTo>
                  <a:lnTo>
                    <a:pt x="51" y="3"/>
                  </a:lnTo>
                  <a:lnTo>
                    <a:pt x="61" y="13"/>
                  </a:lnTo>
                  <a:lnTo>
                    <a:pt x="67" y="23"/>
                  </a:lnTo>
                  <a:lnTo>
                    <a:pt x="70" y="37"/>
                  </a:lnTo>
                  <a:lnTo>
                    <a:pt x="72" y="57"/>
                  </a:lnTo>
                  <a:lnTo>
                    <a:pt x="70" y="75"/>
                  </a:lnTo>
                  <a:lnTo>
                    <a:pt x="67" y="88"/>
                  </a:lnTo>
                  <a:lnTo>
                    <a:pt x="61" y="99"/>
                  </a:lnTo>
                  <a:lnTo>
                    <a:pt x="53" y="106"/>
                  </a:lnTo>
                  <a:lnTo>
                    <a:pt x="44" y="111"/>
                  </a:lnTo>
                  <a:lnTo>
                    <a:pt x="33" y="112"/>
                  </a:lnTo>
                  <a:lnTo>
                    <a:pt x="27" y="112"/>
                  </a:lnTo>
                  <a:lnTo>
                    <a:pt x="22" y="111"/>
                  </a:lnTo>
                  <a:lnTo>
                    <a:pt x="12" y="104"/>
                  </a:lnTo>
                  <a:lnTo>
                    <a:pt x="9" y="101"/>
                  </a:lnTo>
                  <a:lnTo>
                    <a:pt x="5" y="96"/>
                  </a:lnTo>
                  <a:lnTo>
                    <a:pt x="4" y="90"/>
                  </a:lnTo>
                  <a:lnTo>
                    <a:pt x="2" y="81"/>
                  </a:lnTo>
                  <a:lnTo>
                    <a:pt x="23" y="80"/>
                  </a:lnTo>
                  <a:lnTo>
                    <a:pt x="23" y="85"/>
                  </a:lnTo>
                  <a:lnTo>
                    <a:pt x="25" y="88"/>
                  </a:lnTo>
                  <a:lnTo>
                    <a:pt x="28" y="90"/>
                  </a:lnTo>
                  <a:lnTo>
                    <a:pt x="30" y="91"/>
                  </a:lnTo>
                  <a:lnTo>
                    <a:pt x="33" y="93"/>
                  </a:lnTo>
                  <a:lnTo>
                    <a:pt x="40" y="93"/>
                  </a:lnTo>
                  <a:lnTo>
                    <a:pt x="43" y="91"/>
                  </a:lnTo>
                  <a:lnTo>
                    <a:pt x="46" y="86"/>
                  </a:lnTo>
                  <a:lnTo>
                    <a:pt x="49" y="83"/>
                  </a:lnTo>
                  <a:lnTo>
                    <a:pt x="53" y="70"/>
                  </a:lnTo>
                  <a:lnTo>
                    <a:pt x="53" y="62"/>
                  </a:lnTo>
                  <a:lnTo>
                    <a:pt x="49" y="65"/>
                  </a:lnTo>
                  <a:lnTo>
                    <a:pt x="44" y="68"/>
                  </a:lnTo>
                  <a:lnTo>
                    <a:pt x="38" y="70"/>
                  </a:lnTo>
                  <a:lnTo>
                    <a:pt x="25" y="70"/>
                  </a:lnTo>
                  <a:lnTo>
                    <a:pt x="17" y="67"/>
                  </a:lnTo>
                  <a:lnTo>
                    <a:pt x="10" y="62"/>
                  </a:lnTo>
                  <a:lnTo>
                    <a:pt x="2" y="50"/>
                  </a:lnTo>
                  <a:lnTo>
                    <a:pt x="0" y="36"/>
                  </a:lnTo>
                  <a:lnTo>
                    <a:pt x="0" y="29"/>
                  </a:lnTo>
                  <a:lnTo>
                    <a:pt x="2" y="21"/>
                  </a:lnTo>
                  <a:lnTo>
                    <a:pt x="5" y="15"/>
                  </a:lnTo>
                  <a:lnTo>
                    <a:pt x="15" y="5"/>
                  </a:lnTo>
                  <a:lnTo>
                    <a:pt x="28" y="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round/>
              <a:headEnd/>
              <a:tailEnd/>
            </a:ln>
          </p:spPr>
          <p:txBody>
            <a:bodyPr lIns="185166" tIns="92583" rIns="185166" bIns="92583"/>
            <a:lstStyle/>
            <a:p>
              <a:endParaRPr lang="en-US"/>
            </a:p>
          </p:txBody>
        </p:sp>
        <p:sp>
          <p:nvSpPr>
            <p:cNvPr id="321591" name="Freeform 692"/>
            <p:cNvSpPr>
              <a:spLocks/>
            </p:cNvSpPr>
            <p:nvPr/>
          </p:nvSpPr>
          <p:spPr bwMode="auto">
            <a:xfrm>
              <a:off x="5543816" y="4222744"/>
              <a:ext cx="61351" cy="154545"/>
            </a:xfrm>
            <a:custGeom>
              <a:avLst/>
              <a:gdLst>
                <a:gd name="T0" fmla="*/ 2147483647 w 47"/>
                <a:gd name="T1" fmla="*/ 0 h 111"/>
                <a:gd name="T2" fmla="*/ 2147483647 w 47"/>
                <a:gd name="T3" fmla="*/ 0 h 111"/>
                <a:gd name="T4" fmla="*/ 2147483647 w 47"/>
                <a:gd name="T5" fmla="*/ 2147483647 h 111"/>
                <a:gd name="T6" fmla="*/ 2147483647 w 47"/>
                <a:gd name="T7" fmla="*/ 2147483647 h 111"/>
                <a:gd name="T8" fmla="*/ 2147483647 w 47"/>
                <a:gd name="T9" fmla="*/ 2147483647 h 111"/>
                <a:gd name="T10" fmla="*/ 2147483647 w 47"/>
                <a:gd name="T11" fmla="*/ 2147483647 h 111"/>
                <a:gd name="T12" fmla="*/ 0 w 47"/>
                <a:gd name="T13" fmla="*/ 2147483647 h 111"/>
                <a:gd name="T14" fmla="*/ 0 w 47"/>
                <a:gd name="T15" fmla="*/ 2147483647 h 111"/>
                <a:gd name="T16" fmla="*/ 2147483647 w 47"/>
                <a:gd name="T17" fmla="*/ 2147483647 h 111"/>
                <a:gd name="T18" fmla="*/ 2147483647 w 47"/>
                <a:gd name="T19" fmla="*/ 2147483647 h 111"/>
                <a:gd name="T20" fmla="*/ 2147483647 w 47"/>
                <a:gd name="T21" fmla="*/ 2147483647 h 111"/>
                <a:gd name="T22" fmla="*/ 2147483647 w 47"/>
                <a:gd name="T23" fmla="*/ 2147483647 h 111"/>
                <a:gd name="T24" fmla="*/ 2147483647 w 47"/>
                <a:gd name="T25" fmla="*/ 2147483647 h 111"/>
                <a:gd name="T26" fmla="*/ 2147483647 w 47"/>
                <a:gd name="T27" fmla="*/ 0 h 11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7"/>
                <a:gd name="T43" fmla="*/ 0 h 111"/>
                <a:gd name="T44" fmla="*/ 47 w 47"/>
                <a:gd name="T45" fmla="*/ 111 h 11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7" h="111">
                  <a:moveTo>
                    <a:pt x="30" y="0"/>
                  </a:moveTo>
                  <a:lnTo>
                    <a:pt x="47" y="0"/>
                  </a:lnTo>
                  <a:lnTo>
                    <a:pt x="47" y="111"/>
                  </a:lnTo>
                  <a:lnTo>
                    <a:pt x="27" y="111"/>
                  </a:lnTo>
                  <a:lnTo>
                    <a:pt x="27" y="31"/>
                  </a:lnTo>
                  <a:lnTo>
                    <a:pt x="14" y="41"/>
                  </a:lnTo>
                  <a:lnTo>
                    <a:pt x="0" y="49"/>
                  </a:lnTo>
                  <a:lnTo>
                    <a:pt x="0" y="28"/>
                  </a:lnTo>
                  <a:lnTo>
                    <a:pt x="4" y="26"/>
                  </a:lnTo>
                  <a:lnTo>
                    <a:pt x="11" y="23"/>
                  </a:lnTo>
                  <a:lnTo>
                    <a:pt x="17" y="18"/>
                  </a:lnTo>
                  <a:lnTo>
                    <a:pt x="22" y="13"/>
                  </a:lnTo>
                  <a:lnTo>
                    <a:pt x="27" y="7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round/>
              <a:headEnd/>
              <a:tailEnd/>
            </a:ln>
          </p:spPr>
          <p:txBody>
            <a:bodyPr lIns="185166" tIns="92583" rIns="185166" bIns="92583"/>
            <a:lstStyle/>
            <a:p>
              <a:endParaRPr lang="en-US"/>
            </a:p>
          </p:txBody>
        </p:sp>
        <p:sp>
          <p:nvSpPr>
            <p:cNvPr id="321592" name="Freeform 694"/>
            <p:cNvSpPr>
              <a:spLocks/>
            </p:cNvSpPr>
            <p:nvPr/>
          </p:nvSpPr>
          <p:spPr bwMode="auto">
            <a:xfrm>
              <a:off x="4742332" y="4222744"/>
              <a:ext cx="61351" cy="154545"/>
            </a:xfrm>
            <a:custGeom>
              <a:avLst/>
              <a:gdLst>
                <a:gd name="T0" fmla="*/ 2147483647 w 47"/>
                <a:gd name="T1" fmla="*/ 0 h 111"/>
                <a:gd name="T2" fmla="*/ 2147483647 w 47"/>
                <a:gd name="T3" fmla="*/ 0 h 111"/>
                <a:gd name="T4" fmla="*/ 2147483647 w 47"/>
                <a:gd name="T5" fmla="*/ 2147483647 h 111"/>
                <a:gd name="T6" fmla="*/ 2147483647 w 47"/>
                <a:gd name="T7" fmla="*/ 2147483647 h 111"/>
                <a:gd name="T8" fmla="*/ 2147483647 w 47"/>
                <a:gd name="T9" fmla="*/ 2147483647 h 111"/>
                <a:gd name="T10" fmla="*/ 2147483647 w 47"/>
                <a:gd name="T11" fmla="*/ 2147483647 h 111"/>
                <a:gd name="T12" fmla="*/ 0 w 47"/>
                <a:gd name="T13" fmla="*/ 2147483647 h 111"/>
                <a:gd name="T14" fmla="*/ 0 w 47"/>
                <a:gd name="T15" fmla="*/ 2147483647 h 111"/>
                <a:gd name="T16" fmla="*/ 2147483647 w 47"/>
                <a:gd name="T17" fmla="*/ 2147483647 h 111"/>
                <a:gd name="T18" fmla="*/ 2147483647 w 47"/>
                <a:gd name="T19" fmla="*/ 2147483647 h 111"/>
                <a:gd name="T20" fmla="*/ 2147483647 w 47"/>
                <a:gd name="T21" fmla="*/ 2147483647 h 111"/>
                <a:gd name="T22" fmla="*/ 2147483647 w 47"/>
                <a:gd name="T23" fmla="*/ 2147483647 h 111"/>
                <a:gd name="T24" fmla="*/ 2147483647 w 47"/>
                <a:gd name="T25" fmla="*/ 2147483647 h 111"/>
                <a:gd name="T26" fmla="*/ 2147483647 w 47"/>
                <a:gd name="T27" fmla="*/ 0 h 11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7"/>
                <a:gd name="T43" fmla="*/ 0 h 111"/>
                <a:gd name="T44" fmla="*/ 47 w 47"/>
                <a:gd name="T45" fmla="*/ 111 h 11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7" h="111">
                  <a:moveTo>
                    <a:pt x="31" y="0"/>
                  </a:moveTo>
                  <a:lnTo>
                    <a:pt x="47" y="0"/>
                  </a:lnTo>
                  <a:lnTo>
                    <a:pt x="47" y="111"/>
                  </a:lnTo>
                  <a:lnTo>
                    <a:pt x="27" y="111"/>
                  </a:lnTo>
                  <a:lnTo>
                    <a:pt x="27" y="31"/>
                  </a:lnTo>
                  <a:lnTo>
                    <a:pt x="14" y="41"/>
                  </a:lnTo>
                  <a:lnTo>
                    <a:pt x="0" y="49"/>
                  </a:lnTo>
                  <a:lnTo>
                    <a:pt x="0" y="28"/>
                  </a:lnTo>
                  <a:lnTo>
                    <a:pt x="5" y="26"/>
                  </a:lnTo>
                  <a:lnTo>
                    <a:pt x="11" y="23"/>
                  </a:lnTo>
                  <a:lnTo>
                    <a:pt x="18" y="18"/>
                  </a:lnTo>
                  <a:lnTo>
                    <a:pt x="23" y="13"/>
                  </a:lnTo>
                  <a:lnTo>
                    <a:pt x="27" y="7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round/>
              <a:headEnd/>
              <a:tailEnd/>
            </a:ln>
          </p:spPr>
          <p:txBody>
            <a:bodyPr lIns="185166" tIns="92583" rIns="185166" bIns="92583"/>
            <a:lstStyle/>
            <a:p>
              <a:endParaRPr lang="en-US"/>
            </a:p>
          </p:txBody>
        </p:sp>
        <p:sp>
          <p:nvSpPr>
            <p:cNvPr id="321593" name="Freeform 695"/>
            <p:cNvSpPr>
              <a:spLocks/>
            </p:cNvSpPr>
            <p:nvPr/>
          </p:nvSpPr>
          <p:spPr bwMode="auto">
            <a:xfrm>
              <a:off x="4851982" y="4222744"/>
              <a:ext cx="62657" cy="154545"/>
            </a:xfrm>
            <a:custGeom>
              <a:avLst/>
              <a:gdLst>
                <a:gd name="T0" fmla="*/ 2147483647 w 48"/>
                <a:gd name="T1" fmla="*/ 0 h 111"/>
                <a:gd name="T2" fmla="*/ 2147483647 w 48"/>
                <a:gd name="T3" fmla="*/ 0 h 111"/>
                <a:gd name="T4" fmla="*/ 2147483647 w 48"/>
                <a:gd name="T5" fmla="*/ 2147483647 h 111"/>
                <a:gd name="T6" fmla="*/ 2147483647 w 48"/>
                <a:gd name="T7" fmla="*/ 2147483647 h 111"/>
                <a:gd name="T8" fmla="*/ 2147483647 w 48"/>
                <a:gd name="T9" fmla="*/ 2147483647 h 111"/>
                <a:gd name="T10" fmla="*/ 2147483647 w 48"/>
                <a:gd name="T11" fmla="*/ 2147483647 h 111"/>
                <a:gd name="T12" fmla="*/ 0 w 48"/>
                <a:gd name="T13" fmla="*/ 2147483647 h 111"/>
                <a:gd name="T14" fmla="*/ 0 w 48"/>
                <a:gd name="T15" fmla="*/ 2147483647 h 111"/>
                <a:gd name="T16" fmla="*/ 2147483647 w 48"/>
                <a:gd name="T17" fmla="*/ 2147483647 h 111"/>
                <a:gd name="T18" fmla="*/ 2147483647 w 48"/>
                <a:gd name="T19" fmla="*/ 2147483647 h 111"/>
                <a:gd name="T20" fmla="*/ 2147483647 w 48"/>
                <a:gd name="T21" fmla="*/ 2147483647 h 111"/>
                <a:gd name="T22" fmla="*/ 2147483647 w 48"/>
                <a:gd name="T23" fmla="*/ 2147483647 h 111"/>
                <a:gd name="T24" fmla="*/ 2147483647 w 48"/>
                <a:gd name="T25" fmla="*/ 2147483647 h 111"/>
                <a:gd name="T26" fmla="*/ 2147483647 w 48"/>
                <a:gd name="T27" fmla="*/ 0 h 11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8"/>
                <a:gd name="T43" fmla="*/ 0 h 111"/>
                <a:gd name="T44" fmla="*/ 48 w 48"/>
                <a:gd name="T45" fmla="*/ 111 h 11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8" h="111">
                  <a:moveTo>
                    <a:pt x="31" y="0"/>
                  </a:moveTo>
                  <a:lnTo>
                    <a:pt x="48" y="0"/>
                  </a:lnTo>
                  <a:lnTo>
                    <a:pt x="48" y="111"/>
                  </a:lnTo>
                  <a:lnTo>
                    <a:pt x="28" y="111"/>
                  </a:lnTo>
                  <a:lnTo>
                    <a:pt x="28" y="31"/>
                  </a:lnTo>
                  <a:lnTo>
                    <a:pt x="15" y="41"/>
                  </a:lnTo>
                  <a:lnTo>
                    <a:pt x="0" y="49"/>
                  </a:lnTo>
                  <a:lnTo>
                    <a:pt x="0" y="28"/>
                  </a:lnTo>
                  <a:lnTo>
                    <a:pt x="5" y="26"/>
                  </a:lnTo>
                  <a:lnTo>
                    <a:pt x="12" y="23"/>
                  </a:lnTo>
                  <a:lnTo>
                    <a:pt x="18" y="18"/>
                  </a:lnTo>
                  <a:lnTo>
                    <a:pt x="23" y="13"/>
                  </a:lnTo>
                  <a:lnTo>
                    <a:pt x="28" y="7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round/>
              <a:headEnd/>
              <a:tailEnd/>
            </a:ln>
          </p:spPr>
          <p:txBody>
            <a:bodyPr lIns="185166" tIns="92583" rIns="185166" bIns="92583"/>
            <a:lstStyle/>
            <a:p>
              <a:endParaRPr lang="en-US"/>
            </a:p>
          </p:txBody>
        </p:sp>
        <p:sp>
          <p:nvSpPr>
            <p:cNvPr id="321594" name="Freeform 703"/>
            <p:cNvSpPr>
              <a:spLocks/>
            </p:cNvSpPr>
            <p:nvPr/>
          </p:nvSpPr>
          <p:spPr bwMode="auto">
            <a:xfrm>
              <a:off x="7654549" y="4224137"/>
              <a:ext cx="95291" cy="153153"/>
            </a:xfrm>
            <a:custGeom>
              <a:avLst/>
              <a:gdLst>
                <a:gd name="T0" fmla="*/ 2147483647 w 73"/>
                <a:gd name="T1" fmla="*/ 0 h 110"/>
                <a:gd name="T2" fmla="*/ 2147483647 w 73"/>
                <a:gd name="T3" fmla="*/ 0 h 110"/>
                <a:gd name="T4" fmla="*/ 2147483647 w 73"/>
                <a:gd name="T5" fmla="*/ 2147483647 h 110"/>
                <a:gd name="T6" fmla="*/ 2147483647 w 73"/>
                <a:gd name="T7" fmla="*/ 2147483647 h 110"/>
                <a:gd name="T8" fmla="*/ 2147483647 w 73"/>
                <a:gd name="T9" fmla="*/ 2147483647 h 110"/>
                <a:gd name="T10" fmla="*/ 2147483647 w 73"/>
                <a:gd name="T11" fmla="*/ 2147483647 h 110"/>
                <a:gd name="T12" fmla="*/ 2147483647 w 73"/>
                <a:gd name="T13" fmla="*/ 2147483647 h 110"/>
                <a:gd name="T14" fmla="*/ 2147483647 w 73"/>
                <a:gd name="T15" fmla="*/ 2147483647 h 110"/>
                <a:gd name="T16" fmla="*/ 2147483647 w 73"/>
                <a:gd name="T17" fmla="*/ 2147483647 h 110"/>
                <a:gd name="T18" fmla="*/ 2147483647 w 73"/>
                <a:gd name="T19" fmla="*/ 2147483647 h 110"/>
                <a:gd name="T20" fmla="*/ 2147483647 w 73"/>
                <a:gd name="T21" fmla="*/ 2147483647 h 110"/>
                <a:gd name="T22" fmla="*/ 2147483647 w 73"/>
                <a:gd name="T23" fmla="*/ 2147483647 h 110"/>
                <a:gd name="T24" fmla="*/ 2147483647 w 73"/>
                <a:gd name="T25" fmla="*/ 2147483647 h 110"/>
                <a:gd name="T26" fmla="*/ 2147483647 w 73"/>
                <a:gd name="T27" fmla="*/ 2147483647 h 110"/>
                <a:gd name="T28" fmla="*/ 2147483647 w 73"/>
                <a:gd name="T29" fmla="*/ 2147483647 h 110"/>
                <a:gd name="T30" fmla="*/ 2147483647 w 73"/>
                <a:gd name="T31" fmla="*/ 2147483647 h 110"/>
                <a:gd name="T32" fmla="*/ 2147483647 w 73"/>
                <a:gd name="T33" fmla="*/ 2147483647 h 110"/>
                <a:gd name="T34" fmla="*/ 2147483647 w 73"/>
                <a:gd name="T35" fmla="*/ 2147483647 h 110"/>
                <a:gd name="T36" fmla="*/ 2147483647 w 73"/>
                <a:gd name="T37" fmla="*/ 2147483647 h 110"/>
                <a:gd name="T38" fmla="*/ 2147483647 w 73"/>
                <a:gd name="T39" fmla="*/ 2147483647 h 110"/>
                <a:gd name="T40" fmla="*/ 2147483647 w 73"/>
                <a:gd name="T41" fmla="*/ 2147483647 h 110"/>
                <a:gd name="T42" fmla="*/ 2147483647 w 73"/>
                <a:gd name="T43" fmla="*/ 2147483647 h 110"/>
                <a:gd name="T44" fmla="*/ 2147483647 w 73"/>
                <a:gd name="T45" fmla="*/ 2147483647 h 110"/>
                <a:gd name="T46" fmla="*/ 2147483647 w 73"/>
                <a:gd name="T47" fmla="*/ 2147483647 h 110"/>
                <a:gd name="T48" fmla="*/ 2147483647 w 73"/>
                <a:gd name="T49" fmla="*/ 2147483647 h 110"/>
                <a:gd name="T50" fmla="*/ 0 w 73"/>
                <a:gd name="T51" fmla="*/ 2147483647 h 110"/>
                <a:gd name="T52" fmla="*/ 2147483647 w 73"/>
                <a:gd name="T53" fmla="*/ 2147483647 h 110"/>
                <a:gd name="T54" fmla="*/ 2147483647 w 73"/>
                <a:gd name="T55" fmla="*/ 2147483647 h 110"/>
                <a:gd name="T56" fmla="*/ 2147483647 w 73"/>
                <a:gd name="T57" fmla="*/ 2147483647 h 110"/>
                <a:gd name="T58" fmla="*/ 2147483647 w 73"/>
                <a:gd name="T59" fmla="*/ 2147483647 h 110"/>
                <a:gd name="T60" fmla="*/ 2147483647 w 73"/>
                <a:gd name="T61" fmla="*/ 2147483647 h 110"/>
                <a:gd name="T62" fmla="*/ 2147483647 w 73"/>
                <a:gd name="T63" fmla="*/ 2147483647 h 110"/>
                <a:gd name="T64" fmla="*/ 2147483647 w 73"/>
                <a:gd name="T65" fmla="*/ 2147483647 h 110"/>
                <a:gd name="T66" fmla="*/ 2147483647 w 73"/>
                <a:gd name="T67" fmla="*/ 2147483647 h 110"/>
                <a:gd name="T68" fmla="*/ 2147483647 w 73"/>
                <a:gd name="T69" fmla="*/ 2147483647 h 110"/>
                <a:gd name="T70" fmla="*/ 2147483647 w 73"/>
                <a:gd name="T71" fmla="*/ 2147483647 h 110"/>
                <a:gd name="T72" fmla="*/ 2147483647 w 73"/>
                <a:gd name="T73" fmla="*/ 2147483647 h 110"/>
                <a:gd name="T74" fmla="*/ 2147483647 w 73"/>
                <a:gd name="T75" fmla="*/ 2147483647 h 110"/>
                <a:gd name="T76" fmla="*/ 2147483647 w 73"/>
                <a:gd name="T77" fmla="*/ 2147483647 h 110"/>
                <a:gd name="T78" fmla="*/ 2147483647 w 73"/>
                <a:gd name="T79" fmla="*/ 2147483647 h 110"/>
                <a:gd name="T80" fmla="*/ 2147483647 w 73"/>
                <a:gd name="T81" fmla="*/ 2147483647 h 110"/>
                <a:gd name="T82" fmla="*/ 2147483647 w 73"/>
                <a:gd name="T83" fmla="*/ 2147483647 h 110"/>
                <a:gd name="T84" fmla="*/ 2147483647 w 73"/>
                <a:gd name="T85" fmla="*/ 2147483647 h 110"/>
                <a:gd name="T86" fmla="*/ 2147483647 w 73"/>
                <a:gd name="T87" fmla="*/ 2147483647 h 110"/>
                <a:gd name="T88" fmla="*/ 2147483647 w 73"/>
                <a:gd name="T89" fmla="*/ 0 h 11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3"/>
                <a:gd name="T136" fmla="*/ 0 h 110"/>
                <a:gd name="T137" fmla="*/ 73 w 73"/>
                <a:gd name="T138" fmla="*/ 110 h 11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3" h="110">
                  <a:moveTo>
                    <a:pt x="15" y="0"/>
                  </a:moveTo>
                  <a:lnTo>
                    <a:pt x="69" y="0"/>
                  </a:lnTo>
                  <a:lnTo>
                    <a:pt x="69" y="21"/>
                  </a:lnTo>
                  <a:lnTo>
                    <a:pt x="31" y="21"/>
                  </a:lnTo>
                  <a:lnTo>
                    <a:pt x="28" y="40"/>
                  </a:lnTo>
                  <a:lnTo>
                    <a:pt x="33" y="37"/>
                  </a:lnTo>
                  <a:lnTo>
                    <a:pt x="38" y="35"/>
                  </a:lnTo>
                  <a:lnTo>
                    <a:pt x="43" y="35"/>
                  </a:lnTo>
                  <a:lnTo>
                    <a:pt x="51" y="37"/>
                  </a:lnTo>
                  <a:lnTo>
                    <a:pt x="57" y="39"/>
                  </a:lnTo>
                  <a:lnTo>
                    <a:pt x="64" y="45"/>
                  </a:lnTo>
                  <a:lnTo>
                    <a:pt x="72" y="57"/>
                  </a:lnTo>
                  <a:lnTo>
                    <a:pt x="73" y="71"/>
                  </a:lnTo>
                  <a:lnTo>
                    <a:pt x="73" y="78"/>
                  </a:lnTo>
                  <a:lnTo>
                    <a:pt x="72" y="84"/>
                  </a:lnTo>
                  <a:lnTo>
                    <a:pt x="69" y="91"/>
                  </a:lnTo>
                  <a:lnTo>
                    <a:pt x="65" y="96"/>
                  </a:lnTo>
                  <a:lnTo>
                    <a:pt x="57" y="104"/>
                  </a:lnTo>
                  <a:lnTo>
                    <a:pt x="47" y="109"/>
                  </a:lnTo>
                  <a:lnTo>
                    <a:pt x="38" y="110"/>
                  </a:lnTo>
                  <a:lnTo>
                    <a:pt x="23" y="109"/>
                  </a:lnTo>
                  <a:lnTo>
                    <a:pt x="12" y="101"/>
                  </a:lnTo>
                  <a:lnTo>
                    <a:pt x="7" y="96"/>
                  </a:lnTo>
                  <a:lnTo>
                    <a:pt x="3" y="91"/>
                  </a:lnTo>
                  <a:lnTo>
                    <a:pt x="2" y="84"/>
                  </a:lnTo>
                  <a:lnTo>
                    <a:pt x="0" y="76"/>
                  </a:lnTo>
                  <a:lnTo>
                    <a:pt x="20" y="75"/>
                  </a:lnTo>
                  <a:lnTo>
                    <a:pt x="20" y="79"/>
                  </a:lnTo>
                  <a:lnTo>
                    <a:pt x="23" y="84"/>
                  </a:lnTo>
                  <a:lnTo>
                    <a:pt x="26" y="86"/>
                  </a:lnTo>
                  <a:lnTo>
                    <a:pt x="30" y="89"/>
                  </a:lnTo>
                  <a:lnTo>
                    <a:pt x="33" y="91"/>
                  </a:lnTo>
                  <a:lnTo>
                    <a:pt x="41" y="91"/>
                  </a:lnTo>
                  <a:lnTo>
                    <a:pt x="44" y="89"/>
                  </a:lnTo>
                  <a:lnTo>
                    <a:pt x="51" y="83"/>
                  </a:lnTo>
                  <a:lnTo>
                    <a:pt x="52" y="78"/>
                  </a:lnTo>
                  <a:lnTo>
                    <a:pt x="52" y="66"/>
                  </a:lnTo>
                  <a:lnTo>
                    <a:pt x="51" y="63"/>
                  </a:lnTo>
                  <a:lnTo>
                    <a:pt x="44" y="57"/>
                  </a:lnTo>
                  <a:lnTo>
                    <a:pt x="41" y="55"/>
                  </a:lnTo>
                  <a:lnTo>
                    <a:pt x="33" y="55"/>
                  </a:lnTo>
                  <a:lnTo>
                    <a:pt x="28" y="57"/>
                  </a:lnTo>
                  <a:lnTo>
                    <a:pt x="21" y="63"/>
                  </a:lnTo>
                  <a:lnTo>
                    <a:pt x="2" y="6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round/>
              <a:headEnd/>
              <a:tailEnd/>
            </a:ln>
          </p:spPr>
          <p:txBody>
            <a:bodyPr lIns="185166" tIns="92583" rIns="185166" bIns="92583"/>
            <a:lstStyle/>
            <a:p>
              <a:endParaRPr lang="en-US"/>
            </a:p>
          </p:txBody>
        </p:sp>
        <p:sp>
          <p:nvSpPr>
            <p:cNvPr id="321595" name="Freeform 705"/>
            <p:cNvSpPr>
              <a:spLocks noEditPoints="1"/>
            </p:cNvSpPr>
            <p:nvPr/>
          </p:nvSpPr>
          <p:spPr bwMode="auto">
            <a:xfrm>
              <a:off x="2693101" y="1878290"/>
              <a:ext cx="169695" cy="136445"/>
            </a:xfrm>
            <a:custGeom>
              <a:avLst/>
              <a:gdLst>
                <a:gd name="T0" fmla="*/ 2147483647 w 130"/>
                <a:gd name="T1" fmla="*/ 2147483647 h 98"/>
                <a:gd name="T2" fmla="*/ 2147483647 w 130"/>
                <a:gd name="T3" fmla="*/ 2147483647 h 98"/>
                <a:gd name="T4" fmla="*/ 2147483647 w 130"/>
                <a:gd name="T5" fmla="*/ 2147483647 h 98"/>
                <a:gd name="T6" fmla="*/ 2147483647 w 130"/>
                <a:gd name="T7" fmla="*/ 2147483647 h 98"/>
                <a:gd name="T8" fmla="*/ 2147483647 w 130"/>
                <a:gd name="T9" fmla="*/ 2147483647 h 98"/>
                <a:gd name="T10" fmla="*/ 2147483647 w 130"/>
                <a:gd name="T11" fmla="*/ 2147483647 h 98"/>
                <a:gd name="T12" fmla="*/ 2147483647 w 130"/>
                <a:gd name="T13" fmla="*/ 2147483647 h 98"/>
                <a:gd name="T14" fmla="*/ 2147483647 w 130"/>
                <a:gd name="T15" fmla="*/ 2147483647 h 98"/>
                <a:gd name="T16" fmla="*/ 2147483647 w 130"/>
                <a:gd name="T17" fmla="*/ 2147483647 h 98"/>
                <a:gd name="T18" fmla="*/ 2147483647 w 130"/>
                <a:gd name="T19" fmla="*/ 0 h 98"/>
                <a:gd name="T20" fmla="*/ 2147483647 w 130"/>
                <a:gd name="T21" fmla="*/ 2147483647 h 98"/>
                <a:gd name="T22" fmla="*/ 2147483647 w 130"/>
                <a:gd name="T23" fmla="*/ 2147483647 h 98"/>
                <a:gd name="T24" fmla="*/ 2147483647 w 130"/>
                <a:gd name="T25" fmla="*/ 2147483647 h 98"/>
                <a:gd name="T26" fmla="*/ 2147483647 w 130"/>
                <a:gd name="T27" fmla="*/ 2147483647 h 98"/>
                <a:gd name="T28" fmla="*/ 2147483647 w 130"/>
                <a:gd name="T29" fmla="*/ 2147483647 h 98"/>
                <a:gd name="T30" fmla="*/ 2147483647 w 130"/>
                <a:gd name="T31" fmla="*/ 2147483647 h 98"/>
                <a:gd name="T32" fmla="*/ 2147483647 w 130"/>
                <a:gd name="T33" fmla="*/ 2147483647 h 98"/>
                <a:gd name="T34" fmla="*/ 2147483647 w 130"/>
                <a:gd name="T35" fmla="*/ 2147483647 h 98"/>
                <a:gd name="T36" fmla="*/ 2147483647 w 130"/>
                <a:gd name="T37" fmla="*/ 2147483647 h 98"/>
                <a:gd name="T38" fmla="*/ 2147483647 w 130"/>
                <a:gd name="T39" fmla="*/ 2147483647 h 98"/>
                <a:gd name="T40" fmla="*/ 2147483647 w 130"/>
                <a:gd name="T41" fmla="*/ 2147483647 h 98"/>
                <a:gd name="T42" fmla="*/ 2147483647 w 130"/>
                <a:gd name="T43" fmla="*/ 2147483647 h 98"/>
                <a:gd name="T44" fmla="*/ 2147483647 w 130"/>
                <a:gd name="T45" fmla="*/ 2147483647 h 98"/>
                <a:gd name="T46" fmla="*/ 2147483647 w 130"/>
                <a:gd name="T47" fmla="*/ 2147483647 h 98"/>
                <a:gd name="T48" fmla="*/ 2147483647 w 130"/>
                <a:gd name="T49" fmla="*/ 2147483647 h 98"/>
                <a:gd name="T50" fmla="*/ 2147483647 w 130"/>
                <a:gd name="T51" fmla="*/ 2147483647 h 98"/>
                <a:gd name="T52" fmla="*/ 2147483647 w 130"/>
                <a:gd name="T53" fmla="*/ 2147483647 h 98"/>
                <a:gd name="T54" fmla="*/ 2147483647 w 130"/>
                <a:gd name="T55" fmla="*/ 2147483647 h 98"/>
                <a:gd name="T56" fmla="*/ 2147483647 w 130"/>
                <a:gd name="T57" fmla="*/ 2147483647 h 98"/>
                <a:gd name="T58" fmla="*/ 2147483647 w 130"/>
                <a:gd name="T59" fmla="*/ 2147483647 h 98"/>
                <a:gd name="T60" fmla="*/ 2147483647 w 130"/>
                <a:gd name="T61" fmla="*/ 2147483647 h 98"/>
                <a:gd name="T62" fmla="*/ 2147483647 w 130"/>
                <a:gd name="T63" fmla="*/ 2147483647 h 98"/>
                <a:gd name="T64" fmla="*/ 2147483647 w 130"/>
                <a:gd name="T65" fmla="*/ 2147483647 h 98"/>
                <a:gd name="T66" fmla="*/ 2147483647 w 130"/>
                <a:gd name="T67" fmla="*/ 2147483647 h 98"/>
                <a:gd name="T68" fmla="*/ 2147483647 w 130"/>
                <a:gd name="T69" fmla="*/ 2147483647 h 98"/>
                <a:gd name="T70" fmla="*/ 2147483647 w 130"/>
                <a:gd name="T71" fmla="*/ 2147483647 h 98"/>
                <a:gd name="T72" fmla="*/ 2147483647 w 130"/>
                <a:gd name="T73" fmla="*/ 2147483647 h 98"/>
                <a:gd name="T74" fmla="*/ 0 w 130"/>
                <a:gd name="T75" fmla="*/ 2147483647 h 98"/>
                <a:gd name="T76" fmla="*/ 2147483647 w 130"/>
                <a:gd name="T77" fmla="*/ 2147483647 h 98"/>
                <a:gd name="T78" fmla="*/ 2147483647 w 130"/>
                <a:gd name="T79" fmla="*/ 2147483647 h 98"/>
                <a:gd name="T80" fmla="*/ 2147483647 w 130"/>
                <a:gd name="T81" fmla="*/ 2147483647 h 98"/>
                <a:gd name="T82" fmla="*/ 2147483647 w 130"/>
                <a:gd name="T83" fmla="*/ 2147483647 h 98"/>
                <a:gd name="T84" fmla="*/ 2147483647 w 130"/>
                <a:gd name="T85" fmla="*/ 2147483647 h 98"/>
                <a:gd name="T86" fmla="*/ 2147483647 w 130"/>
                <a:gd name="T87" fmla="*/ 2147483647 h 9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0"/>
                <a:gd name="T133" fmla="*/ 0 h 98"/>
                <a:gd name="T134" fmla="*/ 130 w 130"/>
                <a:gd name="T135" fmla="*/ 98 h 9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0" h="98">
                  <a:moveTo>
                    <a:pt x="46" y="29"/>
                  </a:moveTo>
                  <a:lnTo>
                    <a:pt x="31" y="31"/>
                  </a:lnTo>
                  <a:lnTo>
                    <a:pt x="23" y="33"/>
                  </a:lnTo>
                  <a:lnTo>
                    <a:pt x="16" y="36"/>
                  </a:lnTo>
                  <a:lnTo>
                    <a:pt x="12" y="39"/>
                  </a:lnTo>
                  <a:lnTo>
                    <a:pt x="10" y="43"/>
                  </a:lnTo>
                  <a:lnTo>
                    <a:pt x="7" y="44"/>
                  </a:lnTo>
                  <a:lnTo>
                    <a:pt x="7" y="54"/>
                  </a:lnTo>
                  <a:lnTo>
                    <a:pt x="8" y="59"/>
                  </a:lnTo>
                  <a:lnTo>
                    <a:pt x="12" y="62"/>
                  </a:lnTo>
                  <a:lnTo>
                    <a:pt x="18" y="64"/>
                  </a:lnTo>
                  <a:lnTo>
                    <a:pt x="26" y="65"/>
                  </a:lnTo>
                  <a:lnTo>
                    <a:pt x="34" y="65"/>
                  </a:lnTo>
                  <a:lnTo>
                    <a:pt x="51" y="64"/>
                  </a:lnTo>
                  <a:lnTo>
                    <a:pt x="62" y="60"/>
                  </a:lnTo>
                  <a:lnTo>
                    <a:pt x="65" y="57"/>
                  </a:lnTo>
                  <a:lnTo>
                    <a:pt x="69" y="47"/>
                  </a:lnTo>
                  <a:lnTo>
                    <a:pt x="69" y="29"/>
                  </a:lnTo>
                  <a:lnTo>
                    <a:pt x="46" y="29"/>
                  </a:lnTo>
                  <a:close/>
                  <a:moveTo>
                    <a:pt x="93" y="0"/>
                  </a:moveTo>
                  <a:lnTo>
                    <a:pt x="96" y="0"/>
                  </a:lnTo>
                  <a:lnTo>
                    <a:pt x="96" y="5"/>
                  </a:lnTo>
                  <a:lnTo>
                    <a:pt x="86" y="5"/>
                  </a:lnTo>
                  <a:lnTo>
                    <a:pt x="83" y="8"/>
                  </a:lnTo>
                  <a:lnTo>
                    <a:pt x="83" y="12"/>
                  </a:lnTo>
                  <a:lnTo>
                    <a:pt x="90" y="13"/>
                  </a:lnTo>
                  <a:lnTo>
                    <a:pt x="96" y="13"/>
                  </a:lnTo>
                  <a:lnTo>
                    <a:pt x="109" y="16"/>
                  </a:lnTo>
                  <a:lnTo>
                    <a:pt x="114" y="20"/>
                  </a:lnTo>
                  <a:lnTo>
                    <a:pt x="119" y="25"/>
                  </a:lnTo>
                  <a:lnTo>
                    <a:pt x="122" y="26"/>
                  </a:lnTo>
                  <a:lnTo>
                    <a:pt x="124" y="29"/>
                  </a:lnTo>
                  <a:lnTo>
                    <a:pt x="127" y="31"/>
                  </a:lnTo>
                  <a:lnTo>
                    <a:pt x="129" y="36"/>
                  </a:lnTo>
                  <a:lnTo>
                    <a:pt x="130" y="39"/>
                  </a:lnTo>
                  <a:lnTo>
                    <a:pt x="130" y="64"/>
                  </a:lnTo>
                  <a:lnTo>
                    <a:pt x="129" y="69"/>
                  </a:lnTo>
                  <a:lnTo>
                    <a:pt x="127" y="72"/>
                  </a:lnTo>
                  <a:lnTo>
                    <a:pt x="124" y="77"/>
                  </a:lnTo>
                  <a:lnTo>
                    <a:pt x="121" y="80"/>
                  </a:lnTo>
                  <a:lnTo>
                    <a:pt x="116" y="83"/>
                  </a:lnTo>
                  <a:lnTo>
                    <a:pt x="112" y="85"/>
                  </a:lnTo>
                  <a:lnTo>
                    <a:pt x="95" y="85"/>
                  </a:lnTo>
                  <a:lnTo>
                    <a:pt x="91" y="86"/>
                  </a:lnTo>
                  <a:lnTo>
                    <a:pt x="88" y="86"/>
                  </a:lnTo>
                  <a:lnTo>
                    <a:pt x="86" y="90"/>
                  </a:lnTo>
                  <a:lnTo>
                    <a:pt x="86" y="96"/>
                  </a:lnTo>
                  <a:lnTo>
                    <a:pt x="85" y="98"/>
                  </a:lnTo>
                  <a:lnTo>
                    <a:pt x="83" y="95"/>
                  </a:lnTo>
                  <a:lnTo>
                    <a:pt x="83" y="80"/>
                  </a:lnTo>
                  <a:lnTo>
                    <a:pt x="88" y="75"/>
                  </a:lnTo>
                  <a:lnTo>
                    <a:pt x="93" y="72"/>
                  </a:lnTo>
                  <a:lnTo>
                    <a:pt x="95" y="70"/>
                  </a:lnTo>
                  <a:lnTo>
                    <a:pt x="106" y="70"/>
                  </a:lnTo>
                  <a:lnTo>
                    <a:pt x="114" y="69"/>
                  </a:lnTo>
                  <a:lnTo>
                    <a:pt x="121" y="65"/>
                  </a:lnTo>
                  <a:lnTo>
                    <a:pt x="124" y="60"/>
                  </a:lnTo>
                  <a:lnTo>
                    <a:pt x="126" y="54"/>
                  </a:lnTo>
                  <a:lnTo>
                    <a:pt x="122" y="44"/>
                  </a:lnTo>
                  <a:lnTo>
                    <a:pt x="119" y="38"/>
                  </a:lnTo>
                  <a:lnTo>
                    <a:pt x="114" y="36"/>
                  </a:lnTo>
                  <a:lnTo>
                    <a:pt x="109" y="33"/>
                  </a:lnTo>
                  <a:lnTo>
                    <a:pt x="99" y="31"/>
                  </a:lnTo>
                  <a:lnTo>
                    <a:pt x="83" y="29"/>
                  </a:lnTo>
                  <a:lnTo>
                    <a:pt x="82" y="44"/>
                  </a:lnTo>
                  <a:lnTo>
                    <a:pt x="75" y="57"/>
                  </a:lnTo>
                  <a:lnTo>
                    <a:pt x="72" y="62"/>
                  </a:lnTo>
                  <a:lnTo>
                    <a:pt x="67" y="67"/>
                  </a:lnTo>
                  <a:lnTo>
                    <a:pt x="62" y="70"/>
                  </a:lnTo>
                  <a:lnTo>
                    <a:pt x="43" y="80"/>
                  </a:lnTo>
                  <a:lnTo>
                    <a:pt x="29" y="82"/>
                  </a:lnTo>
                  <a:lnTo>
                    <a:pt x="23" y="82"/>
                  </a:lnTo>
                  <a:lnTo>
                    <a:pt x="18" y="80"/>
                  </a:lnTo>
                  <a:lnTo>
                    <a:pt x="8" y="73"/>
                  </a:lnTo>
                  <a:lnTo>
                    <a:pt x="2" y="64"/>
                  </a:lnTo>
                  <a:lnTo>
                    <a:pt x="0" y="57"/>
                  </a:lnTo>
                  <a:lnTo>
                    <a:pt x="0" y="51"/>
                  </a:lnTo>
                  <a:lnTo>
                    <a:pt x="2" y="43"/>
                  </a:lnTo>
                  <a:lnTo>
                    <a:pt x="7" y="33"/>
                  </a:lnTo>
                  <a:lnTo>
                    <a:pt x="10" y="29"/>
                  </a:lnTo>
                  <a:lnTo>
                    <a:pt x="20" y="23"/>
                  </a:lnTo>
                  <a:lnTo>
                    <a:pt x="28" y="20"/>
                  </a:lnTo>
                  <a:lnTo>
                    <a:pt x="44" y="15"/>
                  </a:lnTo>
                  <a:lnTo>
                    <a:pt x="69" y="15"/>
                  </a:lnTo>
                  <a:lnTo>
                    <a:pt x="70" y="10"/>
                  </a:lnTo>
                  <a:lnTo>
                    <a:pt x="72" y="7"/>
                  </a:lnTo>
                  <a:lnTo>
                    <a:pt x="75" y="5"/>
                  </a:lnTo>
                  <a:lnTo>
                    <a:pt x="85" y="2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round/>
              <a:headEnd/>
              <a:tailEnd/>
            </a:ln>
          </p:spPr>
          <p:txBody>
            <a:bodyPr lIns="185166" tIns="92583" rIns="185166" bIns="92583"/>
            <a:lstStyle/>
            <a:p>
              <a:endParaRPr lang="en-US"/>
            </a:p>
          </p:txBody>
        </p:sp>
        <p:sp>
          <p:nvSpPr>
            <p:cNvPr id="321596" name="Freeform 706"/>
            <p:cNvSpPr>
              <a:spLocks/>
            </p:cNvSpPr>
            <p:nvPr/>
          </p:nvSpPr>
          <p:spPr bwMode="auto">
            <a:xfrm>
              <a:off x="2492077" y="2035619"/>
              <a:ext cx="254543" cy="192137"/>
            </a:xfrm>
            <a:custGeom>
              <a:avLst/>
              <a:gdLst>
                <a:gd name="T0" fmla="*/ 2147483647 w 195"/>
                <a:gd name="T1" fmla="*/ 0 h 138"/>
                <a:gd name="T2" fmla="*/ 2147483647 w 195"/>
                <a:gd name="T3" fmla="*/ 0 h 138"/>
                <a:gd name="T4" fmla="*/ 2147483647 w 195"/>
                <a:gd name="T5" fmla="*/ 2147483647 h 138"/>
                <a:gd name="T6" fmla="*/ 2147483647 w 195"/>
                <a:gd name="T7" fmla="*/ 2147483647 h 138"/>
                <a:gd name="T8" fmla="*/ 2147483647 w 195"/>
                <a:gd name="T9" fmla="*/ 2147483647 h 138"/>
                <a:gd name="T10" fmla="*/ 2147483647 w 195"/>
                <a:gd name="T11" fmla="*/ 2147483647 h 138"/>
                <a:gd name="T12" fmla="*/ 2147483647 w 195"/>
                <a:gd name="T13" fmla="*/ 2147483647 h 138"/>
                <a:gd name="T14" fmla="*/ 2147483647 w 195"/>
                <a:gd name="T15" fmla="*/ 2147483647 h 138"/>
                <a:gd name="T16" fmla="*/ 2147483647 w 195"/>
                <a:gd name="T17" fmla="*/ 2147483647 h 138"/>
                <a:gd name="T18" fmla="*/ 2147483647 w 195"/>
                <a:gd name="T19" fmla="*/ 2147483647 h 138"/>
                <a:gd name="T20" fmla="*/ 2147483647 w 195"/>
                <a:gd name="T21" fmla="*/ 2147483647 h 138"/>
                <a:gd name="T22" fmla="*/ 2147483647 w 195"/>
                <a:gd name="T23" fmla="*/ 2147483647 h 138"/>
                <a:gd name="T24" fmla="*/ 2147483647 w 195"/>
                <a:gd name="T25" fmla="*/ 2147483647 h 138"/>
                <a:gd name="T26" fmla="*/ 2147483647 w 195"/>
                <a:gd name="T27" fmla="*/ 2147483647 h 138"/>
                <a:gd name="T28" fmla="*/ 2147483647 w 195"/>
                <a:gd name="T29" fmla="*/ 2147483647 h 138"/>
                <a:gd name="T30" fmla="*/ 2147483647 w 195"/>
                <a:gd name="T31" fmla="*/ 2147483647 h 138"/>
                <a:gd name="T32" fmla="*/ 2147483647 w 195"/>
                <a:gd name="T33" fmla="*/ 2147483647 h 138"/>
                <a:gd name="T34" fmla="*/ 2147483647 w 195"/>
                <a:gd name="T35" fmla="*/ 2147483647 h 138"/>
                <a:gd name="T36" fmla="*/ 2147483647 w 195"/>
                <a:gd name="T37" fmla="*/ 2147483647 h 138"/>
                <a:gd name="T38" fmla="*/ 2147483647 w 195"/>
                <a:gd name="T39" fmla="*/ 2147483647 h 138"/>
                <a:gd name="T40" fmla="*/ 2147483647 w 195"/>
                <a:gd name="T41" fmla="*/ 2147483647 h 138"/>
                <a:gd name="T42" fmla="*/ 2147483647 w 195"/>
                <a:gd name="T43" fmla="*/ 2147483647 h 138"/>
                <a:gd name="T44" fmla="*/ 2147483647 w 195"/>
                <a:gd name="T45" fmla="*/ 2147483647 h 138"/>
                <a:gd name="T46" fmla="*/ 2147483647 w 195"/>
                <a:gd name="T47" fmla="*/ 2147483647 h 138"/>
                <a:gd name="T48" fmla="*/ 2147483647 w 195"/>
                <a:gd name="T49" fmla="*/ 2147483647 h 138"/>
                <a:gd name="T50" fmla="*/ 2147483647 w 195"/>
                <a:gd name="T51" fmla="*/ 2147483647 h 138"/>
                <a:gd name="T52" fmla="*/ 2147483647 w 195"/>
                <a:gd name="T53" fmla="*/ 2147483647 h 138"/>
                <a:gd name="T54" fmla="*/ 2147483647 w 195"/>
                <a:gd name="T55" fmla="*/ 2147483647 h 138"/>
                <a:gd name="T56" fmla="*/ 2147483647 w 195"/>
                <a:gd name="T57" fmla="*/ 2147483647 h 138"/>
                <a:gd name="T58" fmla="*/ 2147483647 w 195"/>
                <a:gd name="T59" fmla="*/ 2147483647 h 138"/>
                <a:gd name="T60" fmla="*/ 2147483647 w 195"/>
                <a:gd name="T61" fmla="*/ 2147483647 h 138"/>
                <a:gd name="T62" fmla="*/ 2147483647 w 195"/>
                <a:gd name="T63" fmla="*/ 2147483647 h 138"/>
                <a:gd name="T64" fmla="*/ 2147483647 w 195"/>
                <a:gd name="T65" fmla="*/ 2147483647 h 138"/>
                <a:gd name="T66" fmla="*/ 2147483647 w 195"/>
                <a:gd name="T67" fmla="*/ 2147483647 h 138"/>
                <a:gd name="T68" fmla="*/ 2147483647 w 195"/>
                <a:gd name="T69" fmla="*/ 2147483647 h 138"/>
                <a:gd name="T70" fmla="*/ 2147483647 w 195"/>
                <a:gd name="T71" fmla="*/ 2147483647 h 138"/>
                <a:gd name="T72" fmla="*/ 2147483647 w 195"/>
                <a:gd name="T73" fmla="*/ 2147483647 h 138"/>
                <a:gd name="T74" fmla="*/ 0 w 195"/>
                <a:gd name="T75" fmla="*/ 2147483647 h 138"/>
                <a:gd name="T76" fmla="*/ 0 w 195"/>
                <a:gd name="T77" fmla="*/ 2147483647 h 138"/>
                <a:gd name="T78" fmla="*/ 2147483647 w 195"/>
                <a:gd name="T79" fmla="*/ 2147483647 h 138"/>
                <a:gd name="T80" fmla="*/ 2147483647 w 195"/>
                <a:gd name="T81" fmla="*/ 2147483647 h 138"/>
                <a:gd name="T82" fmla="*/ 2147483647 w 195"/>
                <a:gd name="T83" fmla="*/ 2147483647 h 138"/>
                <a:gd name="T84" fmla="*/ 2147483647 w 195"/>
                <a:gd name="T85" fmla="*/ 2147483647 h 138"/>
                <a:gd name="T86" fmla="*/ 2147483647 w 195"/>
                <a:gd name="T87" fmla="*/ 2147483647 h 138"/>
                <a:gd name="T88" fmla="*/ 2147483647 w 195"/>
                <a:gd name="T89" fmla="*/ 2147483647 h 138"/>
                <a:gd name="T90" fmla="*/ 2147483647 w 195"/>
                <a:gd name="T91" fmla="*/ 2147483647 h 138"/>
                <a:gd name="T92" fmla="*/ 2147483647 w 195"/>
                <a:gd name="T93" fmla="*/ 2147483647 h 138"/>
                <a:gd name="T94" fmla="*/ 2147483647 w 195"/>
                <a:gd name="T95" fmla="*/ 2147483647 h 138"/>
                <a:gd name="T96" fmla="*/ 2147483647 w 195"/>
                <a:gd name="T97" fmla="*/ 2147483647 h 138"/>
                <a:gd name="T98" fmla="*/ 2147483647 w 195"/>
                <a:gd name="T99" fmla="*/ 2147483647 h 138"/>
                <a:gd name="T100" fmla="*/ 2147483647 w 195"/>
                <a:gd name="T101" fmla="*/ 2147483647 h 138"/>
                <a:gd name="T102" fmla="*/ 2147483647 w 195"/>
                <a:gd name="T103" fmla="*/ 2147483647 h 138"/>
                <a:gd name="T104" fmla="*/ 2147483647 w 195"/>
                <a:gd name="T105" fmla="*/ 2147483647 h 138"/>
                <a:gd name="T106" fmla="*/ 2147483647 w 195"/>
                <a:gd name="T107" fmla="*/ 2147483647 h 138"/>
                <a:gd name="T108" fmla="*/ 2147483647 w 195"/>
                <a:gd name="T109" fmla="*/ 0 h 13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95"/>
                <a:gd name="T166" fmla="*/ 0 h 138"/>
                <a:gd name="T167" fmla="*/ 195 w 195"/>
                <a:gd name="T168" fmla="*/ 138 h 13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95" h="138">
                  <a:moveTo>
                    <a:pt x="151" y="0"/>
                  </a:moveTo>
                  <a:lnTo>
                    <a:pt x="157" y="0"/>
                  </a:lnTo>
                  <a:lnTo>
                    <a:pt x="174" y="1"/>
                  </a:lnTo>
                  <a:lnTo>
                    <a:pt x="185" y="8"/>
                  </a:lnTo>
                  <a:lnTo>
                    <a:pt x="190" y="14"/>
                  </a:lnTo>
                  <a:lnTo>
                    <a:pt x="193" y="19"/>
                  </a:lnTo>
                  <a:lnTo>
                    <a:pt x="195" y="26"/>
                  </a:lnTo>
                  <a:lnTo>
                    <a:pt x="195" y="30"/>
                  </a:lnTo>
                  <a:lnTo>
                    <a:pt x="193" y="34"/>
                  </a:lnTo>
                  <a:lnTo>
                    <a:pt x="192" y="39"/>
                  </a:lnTo>
                  <a:lnTo>
                    <a:pt x="185" y="42"/>
                  </a:lnTo>
                  <a:lnTo>
                    <a:pt x="179" y="47"/>
                  </a:lnTo>
                  <a:lnTo>
                    <a:pt x="166" y="52"/>
                  </a:lnTo>
                  <a:lnTo>
                    <a:pt x="148" y="57"/>
                  </a:lnTo>
                  <a:lnTo>
                    <a:pt x="97" y="66"/>
                  </a:lnTo>
                  <a:lnTo>
                    <a:pt x="192" y="112"/>
                  </a:lnTo>
                  <a:lnTo>
                    <a:pt x="192" y="138"/>
                  </a:lnTo>
                  <a:lnTo>
                    <a:pt x="61" y="74"/>
                  </a:lnTo>
                  <a:lnTo>
                    <a:pt x="50" y="78"/>
                  </a:lnTo>
                  <a:lnTo>
                    <a:pt x="42" y="79"/>
                  </a:lnTo>
                  <a:lnTo>
                    <a:pt x="35" y="83"/>
                  </a:lnTo>
                  <a:lnTo>
                    <a:pt x="29" y="84"/>
                  </a:lnTo>
                  <a:lnTo>
                    <a:pt x="24" y="89"/>
                  </a:lnTo>
                  <a:lnTo>
                    <a:pt x="22" y="92"/>
                  </a:lnTo>
                  <a:lnTo>
                    <a:pt x="19" y="97"/>
                  </a:lnTo>
                  <a:lnTo>
                    <a:pt x="19" y="107"/>
                  </a:lnTo>
                  <a:lnTo>
                    <a:pt x="21" y="110"/>
                  </a:lnTo>
                  <a:lnTo>
                    <a:pt x="22" y="112"/>
                  </a:lnTo>
                  <a:lnTo>
                    <a:pt x="24" y="115"/>
                  </a:lnTo>
                  <a:lnTo>
                    <a:pt x="30" y="122"/>
                  </a:lnTo>
                  <a:lnTo>
                    <a:pt x="35" y="123"/>
                  </a:lnTo>
                  <a:lnTo>
                    <a:pt x="42" y="123"/>
                  </a:lnTo>
                  <a:lnTo>
                    <a:pt x="42" y="128"/>
                  </a:lnTo>
                  <a:lnTo>
                    <a:pt x="22" y="127"/>
                  </a:lnTo>
                  <a:lnTo>
                    <a:pt x="8" y="117"/>
                  </a:lnTo>
                  <a:lnTo>
                    <a:pt x="4" y="115"/>
                  </a:lnTo>
                  <a:lnTo>
                    <a:pt x="1" y="110"/>
                  </a:lnTo>
                  <a:lnTo>
                    <a:pt x="0" y="105"/>
                  </a:lnTo>
                  <a:lnTo>
                    <a:pt x="0" y="96"/>
                  </a:lnTo>
                  <a:lnTo>
                    <a:pt x="4" y="86"/>
                  </a:lnTo>
                  <a:lnTo>
                    <a:pt x="21" y="78"/>
                  </a:lnTo>
                  <a:lnTo>
                    <a:pt x="45" y="68"/>
                  </a:lnTo>
                  <a:lnTo>
                    <a:pt x="140" y="48"/>
                  </a:lnTo>
                  <a:lnTo>
                    <a:pt x="157" y="44"/>
                  </a:lnTo>
                  <a:lnTo>
                    <a:pt x="169" y="37"/>
                  </a:lnTo>
                  <a:lnTo>
                    <a:pt x="172" y="34"/>
                  </a:lnTo>
                  <a:lnTo>
                    <a:pt x="174" y="27"/>
                  </a:lnTo>
                  <a:lnTo>
                    <a:pt x="174" y="19"/>
                  </a:lnTo>
                  <a:lnTo>
                    <a:pt x="172" y="16"/>
                  </a:lnTo>
                  <a:lnTo>
                    <a:pt x="170" y="14"/>
                  </a:lnTo>
                  <a:lnTo>
                    <a:pt x="169" y="11"/>
                  </a:lnTo>
                  <a:lnTo>
                    <a:pt x="162" y="8"/>
                  </a:lnTo>
                  <a:lnTo>
                    <a:pt x="157" y="6"/>
                  </a:lnTo>
                  <a:lnTo>
                    <a:pt x="151" y="4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round/>
              <a:headEnd/>
              <a:tailEnd/>
            </a:ln>
          </p:spPr>
          <p:txBody>
            <a:bodyPr lIns="185166" tIns="92583" rIns="185166" bIns="92583"/>
            <a:lstStyle/>
            <a:p>
              <a:endParaRPr lang="en-US"/>
            </a:p>
          </p:txBody>
        </p:sp>
        <p:sp>
          <p:nvSpPr>
            <p:cNvPr id="321597" name="Line 715"/>
            <p:cNvSpPr>
              <a:spLocks noChangeShapeType="1"/>
            </p:cNvSpPr>
            <p:nvPr/>
          </p:nvSpPr>
          <p:spPr bwMode="auto">
            <a:xfrm flipH="1">
              <a:off x="3244367" y="3821933"/>
              <a:ext cx="169695" cy="139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lIns="185166" tIns="92583" rIns="185166" bIns="92583"/>
            <a:lstStyle/>
            <a:p>
              <a:endParaRPr lang="en-US"/>
            </a:p>
          </p:txBody>
        </p:sp>
        <p:sp>
          <p:nvSpPr>
            <p:cNvPr id="321598" name="Line 716"/>
            <p:cNvSpPr>
              <a:spLocks noChangeShapeType="1"/>
            </p:cNvSpPr>
            <p:nvPr/>
          </p:nvSpPr>
          <p:spPr bwMode="auto">
            <a:xfrm flipH="1">
              <a:off x="3244367" y="3706373"/>
              <a:ext cx="86153" cy="139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lIns="185166" tIns="92583" rIns="185166" bIns="92583"/>
            <a:lstStyle/>
            <a:p>
              <a:endParaRPr lang="en-US"/>
            </a:p>
          </p:txBody>
        </p:sp>
        <p:sp>
          <p:nvSpPr>
            <p:cNvPr id="321599" name="Line 718"/>
            <p:cNvSpPr>
              <a:spLocks noChangeShapeType="1"/>
            </p:cNvSpPr>
            <p:nvPr/>
          </p:nvSpPr>
          <p:spPr bwMode="auto">
            <a:xfrm flipH="1">
              <a:off x="3244367" y="3590811"/>
              <a:ext cx="86153" cy="139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lIns="185166" tIns="92583" rIns="185166" bIns="92583"/>
            <a:lstStyle/>
            <a:p>
              <a:endParaRPr lang="en-US"/>
            </a:p>
          </p:txBody>
        </p:sp>
        <p:sp>
          <p:nvSpPr>
            <p:cNvPr id="321600" name="Line 719"/>
            <p:cNvSpPr>
              <a:spLocks noChangeShapeType="1"/>
            </p:cNvSpPr>
            <p:nvPr/>
          </p:nvSpPr>
          <p:spPr bwMode="auto">
            <a:xfrm flipH="1">
              <a:off x="3244367" y="3476644"/>
              <a:ext cx="86153" cy="139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lIns="185166" tIns="92583" rIns="185166" bIns="92583"/>
            <a:lstStyle/>
            <a:p>
              <a:endParaRPr lang="en-US"/>
            </a:p>
          </p:txBody>
        </p:sp>
        <p:sp>
          <p:nvSpPr>
            <p:cNvPr id="321601" name="Line 720"/>
            <p:cNvSpPr>
              <a:spLocks noChangeShapeType="1"/>
            </p:cNvSpPr>
            <p:nvPr/>
          </p:nvSpPr>
          <p:spPr bwMode="auto">
            <a:xfrm flipH="1">
              <a:off x="3244367" y="3361083"/>
              <a:ext cx="169695" cy="139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lIns="185166" tIns="92583" rIns="185166" bIns="92583"/>
            <a:lstStyle/>
            <a:p>
              <a:endParaRPr lang="en-US"/>
            </a:p>
          </p:txBody>
        </p:sp>
        <p:sp>
          <p:nvSpPr>
            <p:cNvPr id="321602" name="Line 721"/>
            <p:cNvSpPr>
              <a:spLocks noChangeShapeType="1"/>
            </p:cNvSpPr>
            <p:nvPr/>
          </p:nvSpPr>
          <p:spPr bwMode="auto">
            <a:xfrm flipH="1">
              <a:off x="3244367" y="3245523"/>
              <a:ext cx="86153" cy="139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lIns="185166" tIns="92583" rIns="185166" bIns="92583"/>
            <a:lstStyle/>
            <a:p>
              <a:endParaRPr lang="en-US"/>
            </a:p>
          </p:txBody>
        </p:sp>
        <p:sp>
          <p:nvSpPr>
            <p:cNvPr id="321603" name="Line 722"/>
            <p:cNvSpPr>
              <a:spLocks noChangeShapeType="1"/>
            </p:cNvSpPr>
            <p:nvPr/>
          </p:nvSpPr>
          <p:spPr bwMode="auto">
            <a:xfrm flipH="1">
              <a:off x="3244367" y="3129962"/>
              <a:ext cx="86153" cy="139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lIns="185166" tIns="92583" rIns="185166" bIns="92583"/>
            <a:lstStyle/>
            <a:p>
              <a:endParaRPr lang="en-US"/>
            </a:p>
          </p:txBody>
        </p:sp>
        <p:sp>
          <p:nvSpPr>
            <p:cNvPr id="321604" name="Line 723"/>
            <p:cNvSpPr>
              <a:spLocks noChangeShapeType="1"/>
            </p:cNvSpPr>
            <p:nvPr/>
          </p:nvSpPr>
          <p:spPr bwMode="auto">
            <a:xfrm flipH="1">
              <a:off x="3244367" y="3017187"/>
              <a:ext cx="86153" cy="139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lIns="185166" tIns="92583" rIns="185166" bIns="92583"/>
            <a:lstStyle/>
            <a:p>
              <a:endParaRPr lang="en-US"/>
            </a:p>
          </p:txBody>
        </p:sp>
        <p:sp>
          <p:nvSpPr>
            <p:cNvPr id="321605" name="Line 724"/>
            <p:cNvSpPr>
              <a:spLocks noChangeShapeType="1"/>
            </p:cNvSpPr>
            <p:nvPr/>
          </p:nvSpPr>
          <p:spPr bwMode="auto">
            <a:xfrm flipH="1">
              <a:off x="3244367" y="2901626"/>
              <a:ext cx="169695" cy="139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lIns="185166" tIns="92583" rIns="185166" bIns="92583"/>
            <a:lstStyle/>
            <a:p>
              <a:endParaRPr lang="en-US"/>
            </a:p>
          </p:txBody>
        </p:sp>
        <p:sp>
          <p:nvSpPr>
            <p:cNvPr id="321606" name="Line 725"/>
            <p:cNvSpPr>
              <a:spLocks noChangeShapeType="1"/>
            </p:cNvSpPr>
            <p:nvPr/>
          </p:nvSpPr>
          <p:spPr bwMode="auto">
            <a:xfrm flipH="1">
              <a:off x="3244367" y="2786066"/>
              <a:ext cx="86153" cy="139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lIns="185166" tIns="92583" rIns="185166" bIns="92583"/>
            <a:lstStyle/>
            <a:p>
              <a:endParaRPr lang="en-US"/>
            </a:p>
          </p:txBody>
        </p:sp>
        <p:sp>
          <p:nvSpPr>
            <p:cNvPr id="321607" name="Line 726"/>
            <p:cNvSpPr>
              <a:spLocks noChangeShapeType="1"/>
            </p:cNvSpPr>
            <p:nvPr/>
          </p:nvSpPr>
          <p:spPr bwMode="auto">
            <a:xfrm flipH="1">
              <a:off x="3244367" y="2669113"/>
              <a:ext cx="86153" cy="139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lIns="185166" tIns="92583" rIns="185166" bIns="92583"/>
            <a:lstStyle/>
            <a:p>
              <a:endParaRPr lang="en-US"/>
            </a:p>
          </p:txBody>
        </p:sp>
        <p:sp>
          <p:nvSpPr>
            <p:cNvPr id="321608" name="Line 727"/>
            <p:cNvSpPr>
              <a:spLocks noChangeShapeType="1"/>
            </p:cNvSpPr>
            <p:nvPr/>
          </p:nvSpPr>
          <p:spPr bwMode="auto">
            <a:xfrm flipH="1">
              <a:off x="3244367" y="2556337"/>
              <a:ext cx="86153" cy="139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lIns="185166" tIns="92583" rIns="185166" bIns="92583"/>
            <a:lstStyle/>
            <a:p>
              <a:endParaRPr lang="en-US"/>
            </a:p>
          </p:txBody>
        </p:sp>
        <p:sp>
          <p:nvSpPr>
            <p:cNvPr id="321609" name="Line 728"/>
            <p:cNvSpPr>
              <a:spLocks noChangeShapeType="1"/>
            </p:cNvSpPr>
            <p:nvPr/>
          </p:nvSpPr>
          <p:spPr bwMode="auto">
            <a:xfrm flipH="1">
              <a:off x="3244367" y="2440777"/>
              <a:ext cx="169695" cy="139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lIns="185166" tIns="92583" rIns="185166" bIns="92583"/>
            <a:lstStyle/>
            <a:p>
              <a:endParaRPr lang="en-US"/>
            </a:p>
          </p:txBody>
        </p:sp>
        <p:sp>
          <p:nvSpPr>
            <p:cNvPr id="321610" name="Line 729"/>
            <p:cNvSpPr>
              <a:spLocks noChangeShapeType="1"/>
            </p:cNvSpPr>
            <p:nvPr/>
          </p:nvSpPr>
          <p:spPr bwMode="auto">
            <a:xfrm flipH="1">
              <a:off x="3244367" y="2325215"/>
              <a:ext cx="86153" cy="139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lIns="185166" tIns="92583" rIns="185166" bIns="92583"/>
            <a:lstStyle/>
            <a:p>
              <a:endParaRPr lang="en-US"/>
            </a:p>
          </p:txBody>
        </p:sp>
        <p:sp>
          <p:nvSpPr>
            <p:cNvPr id="321611" name="Line 730"/>
            <p:cNvSpPr>
              <a:spLocks noChangeShapeType="1"/>
            </p:cNvSpPr>
            <p:nvPr/>
          </p:nvSpPr>
          <p:spPr bwMode="auto">
            <a:xfrm flipH="1">
              <a:off x="3244367" y="2209655"/>
              <a:ext cx="86153" cy="139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lIns="185166" tIns="92583" rIns="185166" bIns="92583"/>
            <a:lstStyle/>
            <a:p>
              <a:endParaRPr lang="en-US"/>
            </a:p>
          </p:txBody>
        </p:sp>
        <p:sp>
          <p:nvSpPr>
            <p:cNvPr id="321612" name="Line 731"/>
            <p:cNvSpPr>
              <a:spLocks noChangeShapeType="1"/>
            </p:cNvSpPr>
            <p:nvPr/>
          </p:nvSpPr>
          <p:spPr bwMode="auto">
            <a:xfrm flipH="1">
              <a:off x="3244367" y="2094095"/>
              <a:ext cx="86153" cy="139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lIns="185166" tIns="92583" rIns="185166" bIns="92583"/>
            <a:lstStyle/>
            <a:p>
              <a:endParaRPr lang="en-US"/>
            </a:p>
          </p:txBody>
        </p:sp>
        <p:sp>
          <p:nvSpPr>
            <p:cNvPr id="321613" name="Line 732"/>
            <p:cNvSpPr>
              <a:spLocks noChangeShapeType="1"/>
            </p:cNvSpPr>
            <p:nvPr/>
          </p:nvSpPr>
          <p:spPr bwMode="auto">
            <a:xfrm flipH="1">
              <a:off x="3244367" y="1979926"/>
              <a:ext cx="169695" cy="139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lIns="185166" tIns="92583" rIns="185166" bIns="92583"/>
            <a:lstStyle/>
            <a:p>
              <a:endParaRPr lang="en-US"/>
            </a:p>
          </p:txBody>
        </p:sp>
        <p:sp>
          <p:nvSpPr>
            <p:cNvPr id="321614" name="Line 734"/>
            <p:cNvSpPr>
              <a:spLocks noChangeShapeType="1"/>
            </p:cNvSpPr>
            <p:nvPr/>
          </p:nvSpPr>
          <p:spPr bwMode="auto">
            <a:xfrm flipH="1">
              <a:off x="3244367" y="1979926"/>
              <a:ext cx="169695" cy="139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lIns="185166" tIns="92583" rIns="185166" bIns="92583"/>
            <a:lstStyle/>
            <a:p>
              <a:endParaRPr lang="en-US"/>
            </a:p>
          </p:txBody>
        </p:sp>
        <p:sp>
          <p:nvSpPr>
            <p:cNvPr id="321615" name="Rectangle 743"/>
            <p:cNvSpPr>
              <a:spLocks noChangeArrowheads="1"/>
            </p:cNvSpPr>
            <p:nvPr/>
          </p:nvSpPr>
          <p:spPr bwMode="auto">
            <a:xfrm>
              <a:off x="2864898" y="3851170"/>
              <a:ext cx="53520" cy="25061"/>
            </a:xfrm>
            <a:prstGeom prst="rect">
              <a:avLst/>
            </a:prstGeom>
            <a:solidFill>
              <a:srgbClr val="000000"/>
            </a:solidFill>
            <a:ln w="0">
              <a:noFill/>
              <a:miter lim="800000"/>
              <a:headEnd/>
              <a:tailEnd/>
            </a:ln>
          </p:spPr>
          <p:txBody>
            <a:bodyPr lIns="185166" tIns="92583" rIns="185166" bIns="92583"/>
            <a:lstStyle/>
            <a:p>
              <a:endParaRPr lang="pt-PT">
                <a:latin typeface="Calibri" pitchFamily="34" charset="0"/>
              </a:endParaRPr>
            </a:p>
          </p:txBody>
        </p:sp>
        <p:sp>
          <p:nvSpPr>
            <p:cNvPr id="321616" name="Freeform 744"/>
            <p:cNvSpPr>
              <a:spLocks noEditPoints="1"/>
            </p:cNvSpPr>
            <p:nvPr/>
          </p:nvSpPr>
          <p:spPr bwMode="auto">
            <a:xfrm>
              <a:off x="2928861" y="3762063"/>
              <a:ext cx="95291" cy="157329"/>
            </a:xfrm>
            <a:custGeom>
              <a:avLst/>
              <a:gdLst>
                <a:gd name="T0" fmla="*/ 2147483647 w 73"/>
                <a:gd name="T1" fmla="*/ 2147483647 h 113"/>
                <a:gd name="T2" fmla="*/ 2147483647 w 73"/>
                <a:gd name="T3" fmla="*/ 2147483647 h 113"/>
                <a:gd name="T4" fmla="*/ 2147483647 w 73"/>
                <a:gd name="T5" fmla="*/ 2147483647 h 113"/>
                <a:gd name="T6" fmla="*/ 2147483647 w 73"/>
                <a:gd name="T7" fmla="*/ 2147483647 h 113"/>
                <a:gd name="T8" fmla="*/ 2147483647 w 73"/>
                <a:gd name="T9" fmla="*/ 2147483647 h 113"/>
                <a:gd name="T10" fmla="*/ 2147483647 w 73"/>
                <a:gd name="T11" fmla="*/ 2147483647 h 113"/>
                <a:gd name="T12" fmla="*/ 2147483647 w 73"/>
                <a:gd name="T13" fmla="*/ 2147483647 h 113"/>
                <a:gd name="T14" fmla="*/ 2147483647 w 73"/>
                <a:gd name="T15" fmla="*/ 2147483647 h 113"/>
                <a:gd name="T16" fmla="*/ 2147483647 w 73"/>
                <a:gd name="T17" fmla="*/ 2147483647 h 113"/>
                <a:gd name="T18" fmla="*/ 2147483647 w 73"/>
                <a:gd name="T19" fmla="*/ 2147483647 h 113"/>
                <a:gd name="T20" fmla="*/ 2147483647 w 73"/>
                <a:gd name="T21" fmla="*/ 2147483647 h 113"/>
                <a:gd name="T22" fmla="*/ 2147483647 w 73"/>
                <a:gd name="T23" fmla="*/ 2147483647 h 113"/>
                <a:gd name="T24" fmla="*/ 2147483647 w 73"/>
                <a:gd name="T25" fmla="*/ 2147483647 h 113"/>
                <a:gd name="T26" fmla="*/ 2147483647 w 73"/>
                <a:gd name="T27" fmla="*/ 2147483647 h 113"/>
                <a:gd name="T28" fmla="*/ 2147483647 w 73"/>
                <a:gd name="T29" fmla="*/ 2147483647 h 113"/>
                <a:gd name="T30" fmla="*/ 2147483647 w 73"/>
                <a:gd name="T31" fmla="*/ 2147483647 h 113"/>
                <a:gd name="T32" fmla="*/ 2147483647 w 73"/>
                <a:gd name="T33" fmla="*/ 2147483647 h 113"/>
                <a:gd name="T34" fmla="*/ 2147483647 w 73"/>
                <a:gd name="T35" fmla="*/ 2147483647 h 113"/>
                <a:gd name="T36" fmla="*/ 2147483647 w 73"/>
                <a:gd name="T37" fmla="*/ 2147483647 h 113"/>
                <a:gd name="T38" fmla="*/ 2147483647 w 73"/>
                <a:gd name="T39" fmla="*/ 2147483647 h 113"/>
                <a:gd name="T40" fmla="*/ 2147483647 w 73"/>
                <a:gd name="T41" fmla="*/ 2147483647 h 113"/>
                <a:gd name="T42" fmla="*/ 2147483647 w 73"/>
                <a:gd name="T43" fmla="*/ 2147483647 h 113"/>
                <a:gd name="T44" fmla="*/ 2147483647 w 73"/>
                <a:gd name="T45" fmla="*/ 2147483647 h 113"/>
                <a:gd name="T46" fmla="*/ 2147483647 w 73"/>
                <a:gd name="T47" fmla="*/ 2147483647 h 113"/>
                <a:gd name="T48" fmla="*/ 2147483647 w 73"/>
                <a:gd name="T49" fmla="*/ 2147483647 h 113"/>
                <a:gd name="T50" fmla="*/ 2147483647 w 73"/>
                <a:gd name="T51" fmla="*/ 2147483647 h 113"/>
                <a:gd name="T52" fmla="*/ 2147483647 w 73"/>
                <a:gd name="T53" fmla="*/ 2147483647 h 113"/>
                <a:gd name="T54" fmla="*/ 2147483647 w 73"/>
                <a:gd name="T55" fmla="*/ 2147483647 h 113"/>
                <a:gd name="T56" fmla="*/ 2147483647 w 73"/>
                <a:gd name="T57" fmla="*/ 0 h 113"/>
                <a:gd name="T58" fmla="*/ 2147483647 w 73"/>
                <a:gd name="T59" fmla="*/ 2147483647 h 113"/>
                <a:gd name="T60" fmla="*/ 2147483647 w 73"/>
                <a:gd name="T61" fmla="*/ 2147483647 h 113"/>
                <a:gd name="T62" fmla="*/ 2147483647 w 73"/>
                <a:gd name="T63" fmla="*/ 2147483647 h 113"/>
                <a:gd name="T64" fmla="*/ 2147483647 w 73"/>
                <a:gd name="T65" fmla="*/ 2147483647 h 113"/>
                <a:gd name="T66" fmla="*/ 2147483647 w 73"/>
                <a:gd name="T67" fmla="*/ 2147483647 h 113"/>
                <a:gd name="T68" fmla="*/ 2147483647 w 73"/>
                <a:gd name="T69" fmla="*/ 2147483647 h 113"/>
                <a:gd name="T70" fmla="*/ 2147483647 w 73"/>
                <a:gd name="T71" fmla="*/ 2147483647 h 113"/>
                <a:gd name="T72" fmla="*/ 2147483647 w 73"/>
                <a:gd name="T73" fmla="*/ 2147483647 h 113"/>
                <a:gd name="T74" fmla="*/ 2147483647 w 73"/>
                <a:gd name="T75" fmla="*/ 2147483647 h 113"/>
                <a:gd name="T76" fmla="*/ 2147483647 w 73"/>
                <a:gd name="T77" fmla="*/ 2147483647 h 113"/>
                <a:gd name="T78" fmla="*/ 2147483647 w 73"/>
                <a:gd name="T79" fmla="*/ 2147483647 h 113"/>
                <a:gd name="T80" fmla="*/ 2147483647 w 73"/>
                <a:gd name="T81" fmla="*/ 2147483647 h 113"/>
                <a:gd name="T82" fmla="*/ 2147483647 w 73"/>
                <a:gd name="T83" fmla="*/ 2147483647 h 113"/>
                <a:gd name="T84" fmla="*/ 2147483647 w 73"/>
                <a:gd name="T85" fmla="*/ 2147483647 h 113"/>
                <a:gd name="T86" fmla="*/ 2147483647 w 73"/>
                <a:gd name="T87" fmla="*/ 2147483647 h 113"/>
                <a:gd name="T88" fmla="*/ 2147483647 w 73"/>
                <a:gd name="T89" fmla="*/ 2147483647 h 113"/>
                <a:gd name="T90" fmla="*/ 0 w 73"/>
                <a:gd name="T91" fmla="*/ 2147483647 h 113"/>
                <a:gd name="T92" fmla="*/ 2147483647 w 73"/>
                <a:gd name="T93" fmla="*/ 2147483647 h 113"/>
                <a:gd name="T94" fmla="*/ 2147483647 w 73"/>
                <a:gd name="T95" fmla="*/ 2147483647 h 113"/>
                <a:gd name="T96" fmla="*/ 2147483647 w 73"/>
                <a:gd name="T97" fmla="*/ 2147483647 h 113"/>
                <a:gd name="T98" fmla="*/ 2147483647 w 73"/>
                <a:gd name="T99" fmla="*/ 2147483647 h 113"/>
                <a:gd name="T100" fmla="*/ 2147483647 w 73"/>
                <a:gd name="T101" fmla="*/ 2147483647 h 113"/>
                <a:gd name="T102" fmla="*/ 2147483647 w 73"/>
                <a:gd name="T103" fmla="*/ 2147483647 h 113"/>
                <a:gd name="T104" fmla="*/ 2147483647 w 73"/>
                <a:gd name="T105" fmla="*/ 0 h 11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3"/>
                <a:gd name="T160" fmla="*/ 0 h 113"/>
                <a:gd name="T161" fmla="*/ 73 w 73"/>
                <a:gd name="T162" fmla="*/ 113 h 11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3" h="113">
                  <a:moveTo>
                    <a:pt x="31" y="20"/>
                  </a:moveTo>
                  <a:lnTo>
                    <a:pt x="29" y="21"/>
                  </a:lnTo>
                  <a:lnTo>
                    <a:pt x="26" y="23"/>
                  </a:lnTo>
                  <a:lnTo>
                    <a:pt x="24" y="26"/>
                  </a:lnTo>
                  <a:lnTo>
                    <a:pt x="24" y="31"/>
                  </a:lnTo>
                  <a:lnTo>
                    <a:pt x="22" y="36"/>
                  </a:lnTo>
                  <a:lnTo>
                    <a:pt x="22" y="41"/>
                  </a:lnTo>
                  <a:lnTo>
                    <a:pt x="21" y="48"/>
                  </a:lnTo>
                  <a:lnTo>
                    <a:pt x="21" y="77"/>
                  </a:lnTo>
                  <a:lnTo>
                    <a:pt x="24" y="87"/>
                  </a:lnTo>
                  <a:lnTo>
                    <a:pt x="26" y="90"/>
                  </a:lnTo>
                  <a:lnTo>
                    <a:pt x="29" y="92"/>
                  </a:lnTo>
                  <a:lnTo>
                    <a:pt x="31" y="93"/>
                  </a:lnTo>
                  <a:lnTo>
                    <a:pt x="42" y="93"/>
                  </a:lnTo>
                  <a:lnTo>
                    <a:pt x="44" y="92"/>
                  </a:lnTo>
                  <a:lnTo>
                    <a:pt x="47" y="90"/>
                  </a:lnTo>
                  <a:lnTo>
                    <a:pt x="47" y="87"/>
                  </a:lnTo>
                  <a:lnTo>
                    <a:pt x="48" y="82"/>
                  </a:lnTo>
                  <a:lnTo>
                    <a:pt x="50" y="78"/>
                  </a:lnTo>
                  <a:lnTo>
                    <a:pt x="50" y="72"/>
                  </a:lnTo>
                  <a:lnTo>
                    <a:pt x="52" y="65"/>
                  </a:lnTo>
                  <a:lnTo>
                    <a:pt x="52" y="41"/>
                  </a:lnTo>
                  <a:lnTo>
                    <a:pt x="50" y="31"/>
                  </a:lnTo>
                  <a:lnTo>
                    <a:pt x="48" y="26"/>
                  </a:lnTo>
                  <a:lnTo>
                    <a:pt x="47" y="23"/>
                  </a:lnTo>
                  <a:lnTo>
                    <a:pt x="44" y="21"/>
                  </a:lnTo>
                  <a:lnTo>
                    <a:pt x="42" y="20"/>
                  </a:lnTo>
                  <a:lnTo>
                    <a:pt x="31" y="20"/>
                  </a:lnTo>
                  <a:close/>
                  <a:moveTo>
                    <a:pt x="37" y="0"/>
                  </a:moveTo>
                  <a:lnTo>
                    <a:pt x="50" y="4"/>
                  </a:lnTo>
                  <a:lnTo>
                    <a:pt x="57" y="7"/>
                  </a:lnTo>
                  <a:lnTo>
                    <a:pt x="62" y="12"/>
                  </a:lnTo>
                  <a:lnTo>
                    <a:pt x="68" y="23"/>
                  </a:lnTo>
                  <a:lnTo>
                    <a:pt x="71" y="38"/>
                  </a:lnTo>
                  <a:lnTo>
                    <a:pt x="73" y="57"/>
                  </a:lnTo>
                  <a:lnTo>
                    <a:pt x="71" y="75"/>
                  </a:lnTo>
                  <a:lnTo>
                    <a:pt x="68" y="90"/>
                  </a:lnTo>
                  <a:lnTo>
                    <a:pt x="62" y="101"/>
                  </a:lnTo>
                  <a:lnTo>
                    <a:pt x="57" y="106"/>
                  </a:lnTo>
                  <a:lnTo>
                    <a:pt x="44" y="113"/>
                  </a:lnTo>
                  <a:lnTo>
                    <a:pt x="37" y="113"/>
                  </a:lnTo>
                  <a:lnTo>
                    <a:pt x="21" y="109"/>
                  </a:lnTo>
                  <a:lnTo>
                    <a:pt x="9" y="100"/>
                  </a:lnTo>
                  <a:lnTo>
                    <a:pt x="5" y="90"/>
                  </a:lnTo>
                  <a:lnTo>
                    <a:pt x="1" y="75"/>
                  </a:lnTo>
                  <a:lnTo>
                    <a:pt x="0" y="57"/>
                  </a:lnTo>
                  <a:lnTo>
                    <a:pt x="1" y="38"/>
                  </a:lnTo>
                  <a:lnTo>
                    <a:pt x="5" y="23"/>
                  </a:lnTo>
                  <a:lnTo>
                    <a:pt x="11" y="12"/>
                  </a:lnTo>
                  <a:lnTo>
                    <a:pt x="16" y="7"/>
                  </a:lnTo>
                  <a:lnTo>
                    <a:pt x="22" y="4"/>
                  </a:lnTo>
                  <a:lnTo>
                    <a:pt x="29" y="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round/>
              <a:headEnd/>
              <a:tailEnd/>
            </a:ln>
          </p:spPr>
          <p:txBody>
            <a:bodyPr lIns="185166" tIns="92583" rIns="185166" bIns="92583"/>
            <a:lstStyle/>
            <a:p>
              <a:endParaRPr lang="en-US"/>
            </a:p>
          </p:txBody>
        </p:sp>
        <p:sp>
          <p:nvSpPr>
            <p:cNvPr id="321617" name="Rectangle 745"/>
            <p:cNvSpPr>
              <a:spLocks noChangeArrowheads="1"/>
            </p:cNvSpPr>
            <p:nvPr/>
          </p:nvSpPr>
          <p:spPr bwMode="auto">
            <a:xfrm>
              <a:off x="3045036" y="3887370"/>
              <a:ext cx="27413" cy="29239"/>
            </a:xfrm>
            <a:prstGeom prst="rect">
              <a:avLst/>
            </a:prstGeom>
            <a:solidFill>
              <a:srgbClr val="000000"/>
            </a:solidFill>
            <a:ln w="0">
              <a:noFill/>
              <a:miter lim="800000"/>
              <a:headEnd/>
              <a:tailEnd/>
            </a:ln>
          </p:spPr>
          <p:txBody>
            <a:bodyPr lIns="185166" tIns="92583" rIns="185166" bIns="92583"/>
            <a:lstStyle/>
            <a:p>
              <a:endParaRPr lang="pt-PT">
                <a:latin typeface="Calibri" pitchFamily="34" charset="0"/>
              </a:endParaRPr>
            </a:p>
          </p:txBody>
        </p:sp>
        <p:sp>
          <p:nvSpPr>
            <p:cNvPr id="321618" name="Freeform 746"/>
            <p:cNvSpPr>
              <a:spLocks noEditPoints="1"/>
            </p:cNvSpPr>
            <p:nvPr/>
          </p:nvSpPr>
          <p:spPr bwMode="auto">
            <a:xfrm>
              <a:off x="3092029" y="3764848"/>
              <a:ext cx="101817" cy="151761"/>
            </a:xfrm>
            <a:custGeom>
              <a:avLst/>
              <a:gdLst>
                <a:gd name="T0" fmla="*/ 2147483647 w 78"/>
                <a:gd name="T1" fmla="*/ 2147483647 h 109"/>
                <a:gd name="T2" fmla="*/ 2147483647 w 78"/>
                <a:gd name="T3" fmla="*/ 2147483647 h 109"/>
                <a:gd name="T4" fmla="*/ 2147483647 w 78"/>
                <a:gd name="T5" fmla="*/ 2147483647 h 109"/>
                <a:gd name="T6" fmla="*/ 2147483647 w 78"/>
                <a:gd name="T7" fmla="*/ 2147483647 h 109"/>
                <a:gd name="T8" fmla="*/ 2147483647 w 78"/>
                <a:gd name="T9" fmla="*/ 0 h 109"/>
                <a:gd name="T10" fmla="*/ 2147483647 w 78"/>
                <a:gd name="T11" fmla="*/ 0 h 109"/>
                <a:gd name="T12" fmla="*/ 2147483647 w 78"/>
                <a:gd name="T13" fmla="*/ 2147483647 h 109"/>
                <a:gd name="T14" fmla="*/ 2147483647 w 78"/>
                <a:gd name="T15" fmla="*/ 2147483647 h 109"/>
                <a:gd name="T16" fmla="*/ 2147483647 w 78"/>
                <a:gd name="T17" fmla="*/ 2147483647 h 109"/>
                <a:gd name="T18" fmla="*/ 2147483647 w 78"/>
                <a:gd name="T19" fmla="*/ 2147483647 h 109"/>
                <a:gd name="T20" fmla="*/ 2147483647 w 78"/>
                <a:gd name="T21" fmla="*/ 2147483647 h 109"/>
                <a:gd name="T22" fmla="*/ 2147483647 w 78"/>
                <a:gd name="T23" fmla="*/ 2147483647 h 109"/>
                <a:gd name="T24" fmla="*/ 2147483647 w 78"/>
                <a:gd name="T25" fmla="*/ 2147483647 h 109"/>
                <a:gd name="T26" fmla="*/ 0 w 78"/>
                <a:gd name="T27" fmla="*/ 2147483647 h 109"/>
                <a:gd name="T28" fmla="*/ 0 w 78"/>
                <a:gd name="T29" fmla="*/ 2147483647 h 109"/>
                <a:gd name="T30" fmla="*/ 2147483647 w 78"/>
                <a:gd name="T31" fmla="*/ 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8"/>
                <a:gd name="T49" fmla="*/ 0 h 109"/>
                <a:gd name="T50" fmla="*/ 78 w 7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8" h="109">
                  <a:moveTo>
                    <a:pt x="42" y="33"/>
                  </a:moveTo>
                  <a:lnTo>
                    <a:pt x="20" y="67"/>
                  </a:lnTo>
                  <a:lnTo>
                    <a:pt x="42" y="67"/>
                  </a:lnTo>
                  <a:lnTo>
                    <a:pt x="42" y="33"/>
                  </a:lnTo>
                  <a:close/>
                  <a:moveTo>
                    <a:pt x="46" y="0"/>
                  </a:moveTo>
                  <a:lnTo>
                    <a:pt x="63" y="0"/>
                  </a:lnTo>
                  <a:lnTo>
                    <a:pt x="63" y="67"/>
                  </a:lnTo>
                  <a:lnTo>
                    <a:pt x="78" y="67"/>
                  </a:lnTo>
                  <a:lnTo>
                    <a:pt x="78" y="86"/>
                  </a:lnTo>
                  <a:lnTo>
                    <a:pt x="63" y="86"/>
                  </a:lnTo>
                  <a:lnTo>
                    <a:pt x="63" y="109"/>
                  </a:lnTo>
                  <a:lnTo>
                    <a:pt x="42" y="109"/>
                  </a:lnTo>
                  <a:lnTo>
                    <a:pt x="42" y="86"/>
                  </a:lnTo>
                  <a:lnTo>
                    <a:pt x="0" y="86"/>
                  </a:lnTo>
                  <a:lnTo>
                    <a:pt x="0" y="67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round/>
              <a:headEnd/>
              <a:tailEnd/>
            </a:ln>
          </p:spPr>
          <p:txBody>
            <a:bodyPr lIns="185166" tIns="92583" rIns="185166" bIns="92583"/>
            <a:lstStyle/>
            <a:p>
              <a:endParaRPr lang="en-US"/>
            </a:p>
          </p:txBody>
        </p:sp>
        <p:sp>
          <p:nvSpPr>
            <p:cNvPr id="321619" name="Rectangle 747"/>
            <p:cNvSpPr>
              <a:spLocks noChangeArrowheads="1"/>
            </p:cNvSpPr>
            <p:nvPr/>
          </p:nvSpPr>
          <p:spPr bwMode="auto">
            <a:xfrm>
              <a:off x="2877951" y="3390322"/>
              <a:ext cx="52214" cy="25061"/>
            </a:xfrm>
            <a:prstGeom prst="rect">
              <a:avLst/>
            </a:prstGeom>
            <a:solidFill>
              <a:srgbClr val="000000"/>
            </a:solidFill>
            <a:ln w="0">
              <a:noFill/>
              <a:miter lim="800000"/>
              <a:headEnd/>
              <a:tailEnd/>
            </a:ln>
          </p:spPr>
          <p:txBody>
            <a:bodyPr lIns="185166" tIns="92583" rIns="185166" bIns="92583"/>
            <a:lstStyle/>
            <a:p>
              <a:endParaRPr lang="pt-PT">
                <a:latin typeface="Calibri" pitchFamily="34" charset="0"/>
              </a:endParaRPr>
            </a:p>
          </p:txBody>
        </p:sp>
        <p:sp>
          <p:nvSpPr>
            <p:cNvPr id="321620" name="Freeform 748"/>
            <p:cNvSpPr>
              <a:spLocks noEditPoints="1"/>
            </p:cNvSpPr>
            <p:nvPr/>
          </p:nvSpPr>
          <p:spPr bwMode="auto">
            <a:xfrm>
              <a:off x="2940609" y="3302607"/>
              <a:ext cx="96596" cy="155938"/>
            </a:xfrm>
            <a:custGeom>
              <a:avLst/>
              <a:gdLst>
                <a:gd name="T0" fmla="*/ 2147483647 w 74"/>
                <a:gd name="T1" fmla="*/ 2147483647 h 112"/>
                <a:gd name="T2" fmla="*/ 2147483647 w 74"/>
                <a:gd name="T3" fmla="*/ 2147483647 h 112"/>
                <a:gd name="T4" fmla="*/ 2147483647 w 74"/>
                <a:gd name="T5" fmla="*/ 2147483647 h 112"/>
                <a:gd name="T6" fmla="*/ 2147483647 w 74"/>
                <a:gd name="T7" fmla="*/ 2147483647 h 112"/>
                <a:gd name="T8" fmla="*/ 2147483647 w 74"/>
                <a:gd name="T9" fmla="*/ 2147483647 h 112"/>
                <a:gd name="T10" fmla="*/ 2147483647 w 74"/>
                <a:gd name="T11" fmla="*/ 2147483647 h 112"/>
                <a:gd name="T12" fmla="*/ 2147483647 w 74"/>
                <a:gd name="T13" fmla="*/ 2147483647 h 112"/>
                <a:gd name="T14" fmla="*/ 2147483647 w 74"/>
                <a:gd name="T15" fmla="*/ 2147483647 h 112"/>
                <a:gd name="T16" fmla="*/ 2147483647 w 74"/>
                <a:gd name="T17" fmla="*/ 2147483647 h 112"/>
                <a:gd name="T18" fmla="*/ 2147483647 w 74"/>
                <a:gd name="T19" fmla="*/ 2147483647 h 112"/>
                <a:gd name="T20" fmla="*/ 2147483647 w 74"/>
                <a:gd name="T21" fmla="*/ 2147483647 h 112"/>
                <a:gd name="T22" fmla="*/ 2147483647 w 74"/>
                <a:gd name="T23" fmla="*/ 2147483647 h 112"/>
                <a:gd name="T24" fmla="*/ 2147483647 w 74"/>
                <a:gd name="T25" fmla="*/ 2147483647 h 112"/>
                <a:gd name="T26" fmla="*/ 2147483647 w 74"/>
                <a:gd name="T27" fmla="*/ 2147483647 h 112"/>
                <a:gd name="T28" fmla="*/ 2147483647 w 74"/>
                <a:gd name="T29" fmla="*/ 2147483647 h 112"/>
                <a:gd name="T30" fmla="*/ 2147483647 w 74"/>
                <a:gd name="T31" fmla="*/ 2147483647 h 112"/>
                <a:gd name="T32" fmla="*/ 2147483647 w 74"/>
                <a:gd name="T33" fmla="*/ 2147483647 h 112"/>
                <a:gd name="T34" fmla="*/ 2147483647 w 74"/>
                <a:gd name="T35" fmla="*/ 2147483647 h 112"/>
                <a:gd name="T36" fmla="*/ 2147483647 w 74"/>
                <a:gd name="T37" fmla="*/ 2147483647 h 112"/>
                <a:gd name="T38" fmla="*/ 2147483647 w 74"/>
                <a:gd name="T39" fmla="*/ 2147483647 h 112"/>
                <a:gd name="T40" fmla="*/ 2147483647 w 74"/>
                <a:gd name="T41" fmla="*/ 2147483647 h 112"/>
                <a:gd name="T42" fmla="*/ 2147483647 w 74"/>
                <a:gd name="T43" fmla="*/ 2147483647 h 112"/>
                <a:gd name="T44" fmla="*/ 2147483647 w 74"/>
                <a:gd name="T45" fmla="*/ 2147483647 h 112"/>
                <a:gd name="T46" fmla="*/ 2147483647 w 74"/>
                <a:gd name="T47" fmla="*/ 2147483647 h 112"/>
                <a:gd name="T48" fmla="*/ 2147483647 w 74"/>
                <a:gd name="T49" fmla="*/ 2147483647 h 112"/>
                <a:gd name="T50" fmla="*/ 2147483647 w 74"/>
                <a:gd name="T51" fmla="*/ 2147483647 h 112"/>
                <a:gd name="T52" fmla="*/ 2147483647 w 74"/>
                <a:gd name="T53" fmla="*/ 2147483647 h 112"/>
                <a:gd name="T54" fmla="*/ 2147483647 w 74"/>
                <a:gd name="T55" fmla="*/ 2147483647 h 112"/>
                <a:gd name="T56" fmla="*/ 2147483647 w 74"/>
                <a:gd name="T57" fmla="*/ 0 h 112"/>
                <a:gd name="T58" fmla="*/ 2147483647 w 74"/>
                <a:gd name="T59" fmla="*/ 2147483647 h 112"/>
                <a:gd name="T60" fmla="*/ 2147483647 w 74"/>
                <a:gd name="T61" fmla="*/ 2147483647 h 112"/>
                <a:gd name="T62" fmla="*/ 2147483647 w 74"/>
                <a:gd name="T63" fmla="*/ 2147483647 h 112"/>
                <a:gd name="T64" fmla="*/ 2147483647 w 74"/>
                <a:gd name="T65" fmla="*/ 2147483647 h 112"/>
                <a:gd name="T66" fmla="*/ 2147483647 w 74"/>
                <a:gd name="T67" fmla="*/ 2147483647 h 112"/>
                <a:gd name="T68" fmla="*/ 2147483647 w 74"/>
                <a:gd name="T69" fmla="*/ 2147483647 h 112"/>
                <a:gd name="T70" fmla="*/ 2147483647 w 74"/>
                <a:gd name="T71" fmla="*/ 2147483647 h 112"/>
                <a:gd name="T72" fmla="*/ 2147483647 w 74"/>
                <a:gd name="T73" fmla="*/ 2147483647 h 112"/>
                <a:gd name="T74" fmla="*/ 2147483647 w 74"/>
                <a:gd name="T75" fmla="*/ 2147483647 h 112"/>
                <a:gd name="T76" fmla="*/ 2147483647 w 74"/>
                <a:gd name="T77" fmla="*/ 2147483647 h 112"/>
                <a:gd name="T78" fmla="*/ 2147483647 w 74"/>
                <a:gd name="T79" fmla="*/ 2147483647 h 112"/>
                <a:gd name="T80" fmla="*/ 2147483647 w 74"/>
                <a:gd name="T81" fmla="*/ 2147483647 h 112"/>
                <a:gd name="T82" fmla="*/ 2147483647 w 74"/>
                <a:gd name="T83" fmla="*/ 2147483647 h 112"/>
                <a:gd name="T84" fmla="*/ 2147483647 w 74"/>
                <a:gd name="T85" fmla="*/ 2147483647 h 112"/>
                <a:gd name="T86" fmla="*/ 2147483647 w 74"/>
                <a:gd name="T87" fmla="*/ 2147483647 h 112"/>
                <a:gd name="T88" fmla="*/ 2147483647 w 74"/>
                <a:gd name="T89" fmla="*/ 2147483647 h 112"/>
                <a:gd name="T90" fmla="*/ 0 w 74"/>
                <a:gd name="T91" fmla="*/ 2147483647 h 112"/>
                <a:gd name="T92" fmla="*/ 2147483647 w 74"/>
                <a:gd name="T93" fmla="*/ 2147483647 h 112"/>
                <a:gd name="T94" fmla="*/ 2147483647 w 74"/>
                <a:gd name="T95" fmla="*/ 2147483647 h 112"/>
                <a:gd name="T96" fmla="*/ 2147483647 w 74"/>
                <a:gd name="T97" fmla="*/ 2147483647 h 112"/>
                <a:gd name="T98" fmla="*/ 2147483647 w 74"/>
                <a:gd name="T99" fmla="*/ 2147483647 h 112"/>
                <a:gd name="T100" fmla="*/ 2147483647 w 74"/>
                <a:gd name="T101" fmla="*/ 2147483647 h 112"/>
                <a:gd name="T102" fmla="*/ 2147483647 w 74"/>
                <a:gd name="T103" fmla="*/ 2147483647 h 112"/>
                <a:gd name="T104" fmla="*/ 2147483647 w 74"/>
                <a:gd name="T105" fmla="*/ 0 h 1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4"/>
                <a:gd name="T160" fmla="*/ 0 h 112"/>
                <a:gd name="T161" fmla="*/ 74 w 74"/>
                <a:gd name="T162" fmla="*/ 112 h 1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4" h="112">
                  <a:moveTo>
                    <a:pt x="31" y="19"/>
                  </a:moveTo>
                  <a:lnTo>
                    <a:pt x="30" y="21"/>
                  </a:lnTo>
                  <a:lnTo>
                    <a:pt x="26" y="23"/>
                  </a:lnTo>
                  <a:lnTo>
                    <a:pt x="25" y="26"/>
                  </a:lnTo>
                  <a:lnTo>
                    <a:pt x="25" y="31"/>
                  </a:lnTo>
                  <a:lnTo>
                    <a:pt x="23" y="36"/>
                  </a:lnTo>
                  <a:lnTo>
                    <a:pt x="23" y="40"/>
                  </a:lnTo>
                  <a:lnTo>
                    <a:pt x="22" y="47"/>
                  </a:lnTo>
                  <a:lnTo>
                    <a:pt x="22" y="76"/>
                  </a:lnTo>
                  <a:lnTo>
                    <a:pt x="25" y="86"/>
                  </a:lnTo>
                  <a:lnTo>
                    <a:pt x="26" y="89"/>
                  </a:lnTo>
                  <a:lnTo>
                    <a:pt x="30" y="91"/>
                  </a:lnTo>
                  <a:lnTo>
                    <a:pt x="31" y="93"/>
                  </a:lnTo>
                  <a:lnTo>
                    <a:pt x="43" y="93"/>
                  </a:lnTo>
                  <a:lnTo>
                    <a:pt x="44" y="91"/>
                  </a:lnTo>
                  <a:lnTo>
                    <a:pt x="48" y="89"/>
                  </a:lnTo>
                  <a:lnTo>
                    <a:pt x="48" y="86"/>
                  </a:lnTo>
                  <a:lnTo>
                    <a:pt x="49" y="81"/>
                  </a:lnTo>
                  <a:lnTo>
                    <a:pt x="51" y="78"/>
                  </a:lnTo>
                  <a:lnTo>
                    <a:pt x="51" y="71"/>
                  </a:lnTo>
                  <a:lnTo>
                    <a:pt x="53" y="65"/>
                  </a:lnTo>
                  <a:lnTo>
                    <a:pt x="53" y="40"/>
                  </a:lnTo>
                  <a:lnTo>
                    <a:pt x="51" y="31"/>
                  </a:lnTo>
                  <a:lnTo>
                    <a:pt x="49" y="26"/>
                  </a:lnTo>
                  <a:lnTo>
                    <a:pt x="48" y="23"/>
                  </a:lnTo>
                  <a:lnTo>
                    <a:pt x="44" y="21"/>
                  </a:lnTo>
                  <a:lnTo>
                    <a:pt x="43" y="19"/>
                  </a:lnTo>
                  <a:lnTo>
                    <a:pt x="31" y="19"/>
                  </a:lnTo>
                  <a:close/>
                  <a:moveTo>
                    <a:pt x="38" y="0"/>
                  </a:moveTo>
                  <a:lnTo>
                    <a:pt x="51" y="3"/>
                  </a:lnTo>
                  <a:lnTo>
                    <a:pt x="57" y="6"/>
                  </a:lnTo>
                  <a:lnTo>
                    <a:pt x="62" y="11"/>
                  </a:lnTo>
                  <a:lnTo>
                    <a:pt x="69" y="23"/>
                  </a:lnTo>
                  <a:lnTo>
                    <a:pt x="72" y="37"/>
                  </a:lnTo>
                  <a:lnTo>
                    <a:pt x="74" y="57"/>
                  </a:lnTo>
                  <a:lnTo>
                    <a:pt x="72" y="75"/>
                  </a:lnTo>
                  <a:lnTo>
                    <a:pt x="69" y="89"/>
                  </a:lnTo>
                  <a:lnTo>
                    <a:pt x="62" y="101"/>
                  </a:lnTo>
                  <a:lnTo>
                    <a:pt x="57" y="106"/>
                  </a:lnTo>
                  <a:lnTo>
                    <a:pt x="44" y="112"/>
                  </a:lnTo>
                  <a:lnTo>
                    <a:pt x="38" y="112"/>
                  </a:lnTo>
                  <a:lnTo>
                    <a:pt x="22" y="109"/>
                  </a:lnTo>
                  <a:lnTo>
                    <a:pt x="10" y="99"/>
                  </a:lnTo>
                  <a:lnTo>
                    <a:pt x="5" y="89"/>
                  </a:lnTo>
                  <a:lnTo>
                    <a:pt x="2" y="75"/>
                  </a:lnTo>
                  <a:lnTo>
                    <a:pt x="0" y="57"/>
                  </a:lnTo>
                  <a:lnTo>
                    <a:pt x="2" y="37"/>
                  </a:lnTo>
                  <a:lnTo>
                    <a:pt x="5" y="23"/>
                  </a:lnTo>
                  <a:lnTo>
                    <a:pt x="12" y="11"/>
                  </a:lnTo>
                  <a:lnTo>
                    <a:pt x="17" y="6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round/>
              <a:headEnd/>
              <a:tailEnd/>
            </a:ln>
          </p:spPr>
          <p:txBody>
            <a:bodyPr lIns="185166" tIns="92583" rIns="185166" bIns="92583"/>
            <a:lstStyle/>
            <a:p>
              <a:endParaRPr lang="en-US"/>
            </a:p>
          </p:txBody>
        </p:sp>
        <p:sp>
          <p:nvSpPr>
            <p:cNvPr id="321621" name="Rectangle 749"/>
            <p:cNvSpPr>
              <a:spLocks noChangeArrowheads="1"/>
            </p:cNvSpPr>
            <p:nvPr/>
          </p:nvSpPr>
          <p:spPr bwMode="auto">
            <a:xfrm>
              <a:off x="3058089" y="3426521"/>
              <a:ext cx="27413" cy="30631"/>
            </a:xfrm>
            <a:prstGeom prst="rect">
              <a:avLst/>
            </a:prstGeom>
            <a:solidFill>
              <a:srgbClr val="000000"/>
            </a:solidFill>
            <a:ln w="0">
              <a:noFill/>
              <a:miter lim="800000"/>
              <a:headEnd/>
              <a:tailEnd/>
            </a:ln>
          </p:spPr>
          <p:txBody>
            <a:bodyPr lIns="185166" tIns="92583" rIns="185166" bIns="92583"/>
            <a:lstStyle/>
            <a:p>
              <a:endParaRPr lang="pt-PT">
                <a:latin typeface="Calibri" pitchFamily="34" charset="0"/>
              </a:endParaRPr>
            </a:p>
          </p:txBody>
        </p:sp>
        <p:sp>
          <p:nvSpPr>
            <p:cNvPr id="321622" name="Freeform 750"/>
            <p:cNvSpPr>
              <a:spLocks/>
            </p:cNvSpPr>
            <p:nvPr/>
          </p:nvSpPr>
          <p:spPr bwMode="auto">
            <a:xfrm>
              <a:off x="3108998" y="3302607"/>
              <a:ext cx="93985" cy="154545"/>
            </a:xfrm>
            <a:custGeom>
              <a:avLst/>
              <a:gdLst>
                <a:gd name="T0" fmla="*/ 2147483647 w 72"/>
                <a:gd name="T1" fmla="*/ 0 h 111"/>
                <a:gd name="T2" fmla="*/ 2147483647 w 72"/>
                <a:gd name="T3" fmla="*/ 0 h 111"/>
                <a:gd name="T4" fmla="*/ 2147483647 w 72"/>
                <a:gd name="T5" fmla="*/ 2147483647 h 111"/>
                <a:gd name="T6" fmla="*/ 2147483647 w 72"/>
                <a:gd name="T7" fmla="*/ 2147483647 h 111"/>
                <a:gd name="T8" fmla="*/ 2147483647 w 72"/>
                <a:gd name="T9" fmla="*/ 2147483647 h 111"/>
                <a:gd name="T10" fmla="*/ 2147483647 w 72"/>
                <a:gd name="T11" fmla="*/ 2147483647 h 111"/>
                <a:gd name="T12" fmla="*/ 2147483647 w 72"/>
                <a:gd name="T13" fmla="*/ 2147483647 h 111"/>
                <a:gd name="T14" fmla="*/ 2147483647 w 72"/>
                <a:gd name="T15" fmla="*/ 2147483647 h 111"/>
                <a:gd name="T16" fmla="*/ 2147483647 w 72"/>
                <a:gd name="T17" fmla="*/ 2147483647 h 111"/>
                <a:gd name="T18" fmla="*/ 2147483647 w 72"/>
                <a:gd name="T19" fmla="*/ 2147483647 h 111"/>
                <a:gd name="T20" fmla="*/ 2147483647 w 72"/>
                <a:gd name="T21" fmla="*/ 2147483647 h 111"/>
                <a:gd name="T22" fmla="*/ 2147483647 w 72"/>
                <a:gd name="T23" fmla="*/ 2147483647 h 111"/>
                <a:gd name="T24" fmla="*/ 2147483647 w 72"/>
                <a:gd name="T25" fmla="*/ 2147483647 h 111"/>
                <a:gd name="T26" fmla="*/ 2147483647 w 72"/>
                <a:gd name="T27" fmla="*/ 2147483647 h 111"/>
                <a:gd name="T28" fmla="*/ 2147483647 w 72"/>
                <a:gd name="T29" fmla="*/ 2147483647 h 111"/>
                <a:gd name="T30" fmla="*/ 2147483647 w 72"/>
                <a:gd name="T31" fmla="*/ 2147483647 h 111"/>
                <a:gd name="T32" fmla="*/ 2147483647 w 72"/>
                <a:gd name="T33" fmla="*/ 2147483647 h 111"/>
                <a:gd name="T34" fmla="*/ 2147483647 w 72"/>
                <a:gd name="T35" fmla="*/ 2147483647 h 111"/>
                <a:gd name="T36" fmla="*/ 2147483647 w 72"/>
                <a:gd name="T37" fmla="*/ 2147483647 h 111"/>
                <a:gd name="T38" fmla="*/ 2147483647 w 72"/>
                <a:gd name="T39" fmla="*/ 2147483647 h 111"/>
                <a:gd name="T40" fmla="*/ 2147483647 w 72"/>
                <a:gd name="T41" fmla="*/ 2147483647 h 111"/>
                <a:gd name="T42" fmla="*/ 0 w 72"/>
                <a:gd name="T43" fmla="*/ 2147483647 h 111"/>
                <a:gd name="T44" fmla="*/ 0 w 72"/>
                <a:gd name="T45" fmla="*/ 2147483647 h 111"/>
                <a:gd name="T46" fmla="*/ 2147483647 w 72"/>
                <a:gd name="T47" fmla="*/ 2147483647 h 111"/>
                <a:gd name="T48" fmla="*/ 2147483647 w 72"/>
                <a:gd name="T49" fmla="*/ 2147483647 h 111"/>
                <a:gd name="T50" fmla="*/ 2147483647 w 72"/>
                <a:gd name="T51" fmla="*/ 2147483647 h 111"/>
                <a:gd name="T52" fmla="*/ 2147483647 w 72"/>
                <a:gd name="T53" fmla="*/ 2147483647 h 111"/>
                <a:gd name="T54" fmla="*/ 2147483647 w 72"/>
                <a:gd name="T55" fmla="*/ 2147483647 h 111"/>
                <a:gd name="T56" fmla="*/ 2147483647 w 72"/>
                <a:gd name="T57" fmla="*/ 2147483647 h 111"/>
                <a:gd name="T58" fmla="*/ 2147483647 w 72"/>
                <a:gd name="T59" fmla="*/ 2147483647 h 111"/>
                <a:gd name="T60" fmla="*/ 2147483647 w 72"/>
                <a:gd name="T61" fmla="*/ 2147483647 h 111"/>
                <a:gd name="T62" fmla="*/ 2147483647 w 72"/>
                <a:gd name="T63" fmla="*/ 2147483647 h 111"/>
                <a:gd name="T64" fmla="*/ 2147483647 w 72"/>
                <a:gd name="T65" fmla="*/ 2147483647 h 111"/>
                <a:gd name="T66" fmla="*/ 2147483647 w 72"/>
                <a:gd name="T67" fmla="*/ 2147483647 h 111"/>
                <a:gd name="T68" fmla="*/ 2147483647 w 72"/>
                <a:gd name="T69" fmla="*/ 2147483647 h 111"/>
                <a:gd name="T70" fmla="*/ 2147483647 w 72"/>
                <a:gd name="T71" fmla="*/ 2147483647 h 111"/>
                <a:gd name="T72" fmla="*/ 2147483647 w 72"/>
                <a:gd name="T73" fmla="*/ 2147483647 h 111"/>
                <a:gd name="T74" fmla="*/ 2147483647 w 72"/>
                <a:gd name="T75" fmla="*/ 2147483647 h 111"/>
                <a:gd name="T76" fmla="*/ 2147483647 w 72"/>
                <a:gd name="T77" fmla="*/ 2147483647 h 111"/>
                <a:gd name="T78" fmla="*/ 2147483647 w 72"/>
                <a:gd name="T79" fmla="*/ 2147483647 h 111"/>
                <a:gd name="T80" fmla="*/ 2147483647 w 72"/>
                <a:gd name="T81" fmla="*/ 2147483647 h 111"/>
                <a:gd name="T82" fmla="*/ 2147483647 w 72"/>
                <a:gd name="T83" fmla="*/ 2147483647 h 111"/>
                <a:gd name="T84" fmla="*/ 2147483647 w 72"/>
                <a:gd name="T85" fmla="*/ 2147483647 h 111"/>
                <a:gd name="T86" fmla="*/ 2147483647 w 72"/>
                <a:gd name="T87" fmla="*/ 2147483647 h 111"/>
                <a:gd name="T88" fmla="*/ 2147483647 w 72"/>
                <a:gd name="T89" fmla="*/ 2147483647 h 111"/>
                <a:gd name="T90" fmla="*/ 2147483647 w 72"/>
                <a:gd name="T91" fmla="*/ 2147483647 h 111"/>
                <a:gd name="T92" fmla="*/ 2147483647 w 72"/>
                <a:gd name="T93" fmla="*/ 0 h 1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2"/>
                <a:gd name="T142" fmla="*/ 0 h 111"/>
                <a:gd name="T143" fmla="*/ 72 w 72"/>
                <a:gd name="T144" fmla="*/ 111 h 11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2" h="111">
                  <a:moveTo>
                    <a:pt x="37" y="0"/>
                  </a:moveTo>
                  <a:lnTo>
                    <a:pt x="46" y="0"/>
                  </a:lnTo>
                  <a:lnTo>
                    <a:pt x="52" y="3"/>
                  </a:lnTo>
                  <a:lnTo>
                    <a:pt x="57" y="5"/>
                  </a:lnTo>
                  <a:lnTo>
                    <a:pt x="62" y="8"/>
                  </a:lnTo>
                  <a:lnTo>
                    <a:pt x="67" y="13"/>
                  </a:lnTo>
                  <a:lnTo>
                    <a:pt x="70" y="19"/>
                  </a:lnTo>
                  <a:lnTo>
                    <a:pt x="72" y="24"/>
                  </a:lnTo>
                  <a:lnTo>
                    <a:pt x="72" y="31"/>
                  </a:lnTo>
                  <a:lnTo>
                    <a:pt x="70" y="37"/>
                  </a:lnTo>
                  <a:lnTo>
                    <a:pt x="68" y="45"/>
                  </a:lnTo>
                  <a:lnTo>
                    <a:pt x="67" y="49"/>
                  </a:lnTo>
                  <a:lnTo>
                    <a:pt x="65" y="54"/>
                  </a:lnTo>
                  <a:lnTo>
                    <a:pt x="55" y="63"/>
                  </a:lnTo>
                  <a:lnTo>
                    <a:pt x="52" y="68"/>
                  </a:lnTo>
                  <a:lnTo>
                    <a:pt x="47" y="71"/>
                  </a:lnTo>
                  <a:lnTo>
                    <a:pt x="34" y="84"/>
                  </a:lnTo>
                  <a:lnTo>
                    <a:pt x="33" y="88"/>
                  </a:lnTo>
                  <a:lnTo>
                    <a:pt x="33" y="89"/>
                  </a:lnTo>
                  <a:lnTo>
                    <a:pt x="72" y="89"/>
                  </a:lnTo>
                  <a:lnTo>
                    <a:pt x="72" y="111"/>
                  </a:lnTo>
                  <a:lnTo>
                    <a:pt x="0" y="111"/>
                  </a:lnTo>
                  <a:lnTo>
                    <a:pt x="0" y="104"/>
                  </a:lnTo>
                  <a:lnTo>
                    <a:pt x="3" y="94"/>
                  </a:lnTo>
                  <a:lnTo>
                    <a:pt x="10" y="84"/>
                  </a:lnTo>
                  <a:lnTo>
                    <a:pt x="23" y="71"/>
                  </a:lnTo>
                  <a:lnTo>
                    <a:pt x="31" y="65"/>
                  </a:lnTo>
                  <a:lnTo>
                    <a:pt x="37" y="58"/>
                  </a:lnTo>
                  <a:lnTo>
                    <a:pt x="41" y="54"/>
                  </a:lnTo>
                  <a:lnTo>
                    <a:pt x="44" y="50"/>
                  </a:lnTo>
                  <a:lnTo>
                    <a:pt x="46" y="47"/>
                  </a:lnTo>
                  <a:lnTo>
                    <a:pt x="49" y="42"/>
                  </a:lnTo>
                  <a:lnTo>
                    <a:pt x="50" y="39"/>
                  </a:lnTo>
                  <a:lnTo>
                    <a:pt x="50" y="29"/>
                  </a:lnTo>
                  <a:lnTo>
                    <a:pt x="47" y="23"/>
                  </a:lnTo>
                  <a:lnTo>
                    <a:pt x="41" y="19"/>
                  </a:lnTo>
                  <a:lnTo>
                    <a:pt x="33" y="19"/>
                  </a:lnTo>
                  <a:lnTo>
                    <a:pt x="29" y="21"/>
                  </a:lnTo>
                  <a:lnTo>
                    <a:pt x="24" y="26"/>
                  </a:lnTo>
                  <a:lnTo>
                    <a:pt x="23" y="29"/>
                  </a:lnTo>
                  <a:lnTo>
                    <a:pt x="23" y="36"/>
                  </a:lnTo>
                  <a:lnTo>
                    <a:pt x="2" y="34"/>
                  </a:lnTo>
                  <a:lnTo>
                    <a:pt x="5" y="18"/>
                  </a:lnTo>
                  <a:lnTo>
                    <a:pt x="8" y="13"/>
                  </a:lnTo>
                  <a:lnTo>
                    <a:pt x="13" y="8"/>
                  </a:lnTo>
                  <a:lnTo>
                    <a:pt x="18" y="5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round/>
              <a:headEnd/>
              <a:tailEnd/>
            </a:ln>
          </p:spPr>
          <p:txBody>
            <a:bodyPr lIns="185166" tIns="92583" rIns="185166" bIns="92583"/>
            <a:lstStyle/>
            <a:p>
              <a:endParaRPr lang="en-US"/>
            </a:p>
          </p:txBody>
        </p:sp>
        <p:sp>
          <p:nvSpPr>
            <p:cNvPr id="321623" name="Freeform 751"/>
            <p:cNvSpPr>
              <a:spLocks noEditPoints="1"/>
            </p:cNvSpPr>
            <p:nvPr/>
          </p:nvSpPr>
          <p:spPr bwMode="auto">
            <a:xfrm>
              <a:off x="3105082" y="2833403"/>
              <a:ext cx="92680" cy="155938"/>
            </a:xfrm>
            <a:custGeom>
              <a:avLst/>
              <a:gdLst>
                <a:gd name="T0" fmla="*/ 2147483647 w 71"/>
                <a:gd name="T1" fmla="*/ 2147483647 h 112"/>
                <a:gd name="T2" fmla="*/ 2147483647 w 71"/>
                <a:gd name="T3" fmla="*/ 2147483647 h 112"/>
                <a:gd name="T4" fmla="*/ 2147483647 w 71"/>
                <a:gd name="T5" fmla="*/ 2147483647 h 112"/>
                <a:gd name="T6" fmla="*/ 2147483647 w 71"/>
                <a:gd name="T7" fmla="*/ 2147483647 h 112"/>
                <a:gd name="T8" fmla="*/ 2147483647 w 71"/>
                <a:gd name="T9" fmla="*/ 2147483647 h 112"/>
                <a:gd name="T10" fmla="*/ 2147483647 w 71"/>
                <a:gd name="T11" fmla="*/ 2147483647 h 112"/>
                <a:gd name="T12" fmla="*/ 2147483647 w 71"/>
                <a:gd name="T13" fmla="*/ 2147483647 h 112"/>
                <a:gd name="T14" fmla="*/ 2147483647 w 71"/>
                <a:gd name="T15" fmla="*/ 2147483647 h 112"/>
                <a:gd name="T16" fmla="*/ 2147483647 w 71"/>
                <a:gd name="T17" fmla="*/ 2147483647 h 112"/>
                <a:gd name="T18" fmla="*/ 2147483647 w 71"/>
                <a:gd name="T19" fmla="*/ 2147483647 h 112"/>
                <a:gd name="T20" fmla="*/ 2147483647 w 71"/>
                <a:gd name="T21" fmla="*/ 2147483647 h 112"/>
                <a:gd name="T22" fmla="*/ 2147483647 w 71"/>
                <a:gd name="T23" fmla="*/ 2147483647 h 112"/>
                <a:gd name="T24" fmla="*/ 2147483647 w 71"/>
                <a:gd name="T25" fmla="*/ 2147483647 h 112"/>
                <a:gd name="T26" fmla="*/ 2147483647 w 71"/>
                <a:gd name="T27" fmla="*/ 2147483647 h 112"/>
                <a:gd name="T28" fmla="*/ 2147483647 w 71"/>
                <a:gd name="T29" fmla="*/ 2147483647 h 112"/>
                <a:gd name="T30" fmla="*/ 2147483647 w 71"/>
                <a:gd name="T31" fmla="*/ 2147483647 h 112"/>
                <a:gd name="T32" fmla="*/ 2147483647 w 71"/>
                <a:gd name="T33" fmla="*/ 2147483647 h 112"/>
                <a:gd name="T34" fmla="*/ 2147483647 w 71"/>
                <a:gd name="T35" fmla="*/ 2147483647 h 112"/>
                <a:gd name="T36" fmla="*/ 2147483647 w 71"/>
                <a:gd name="T37" fmla="*/ 2147483647 h 112"/>
                <a:gd name="T38" fmla="*/ 2147483647 w 71"/>
                <a:gd name="T39" fmla="*/ 2147483647 h 112"/>
                <a:gd name="T40" fmla="*/ 2147483647 w 71"/>
                <a:gd name="T41" fmla="*/ 2147483647 h 112"/>
                <a:gd name="T42" fmla="*/ 2147483647 w 71"/>
                <a:gd name="T43" fmla="*/ 2147483647 h 112"/>
                <a:gd name="T44" fmla="*/ 2147483647 w 71"/>
                <a:gd name="T45" fmla="*/ 2147483647 h 112"/>
                <a:gd name="T46" fmla="*/ 2147483647 w 71"/>
                <a:gd name="T47" fmla="*/ 2147483647 h 112"/>
                <a:gd name="T48" fmla="*/ 2147483647 w 71"/>
                <a:gd name="T49" fmla="*/ 2147483647 h 112"/>
                <a:gd name="T50" fmla="*/ 2147483647 w 71"/>
                <a:gd name="T51" fmla="*/ 0 h 112"/>
                <a:gd name="T52" fmla="*/ 2147483647 w 71"/>
                <a:gd name="T53" fmla="*/ 2147483647 h 112"/>
                <a:gd name="T54" fmla="*/ 2147483647 w 71"/>
                <a:gd name="T55" fmla="*/ 2147483647 h 112"/>
                <a:gd name="T56" fmla="*/ 2147483647 w 71"/>
                <a:gd name="T57" fmla="*/ 2147483647 h 112"/>
                <a:gd name="T58" fmla="*/ 2147483647 w 71"/>
                <a:gd name="T59" fmla="*/ 2147483647 h 112"/>
                <a:gd name="T60" fmla="*/ 2147483647 w 71"/>
                <a:gd name="T61" fmla="*/ 2147483647 h 112"/>
                <a:gd name="T62" fmla="*/ 2147483647 w 71"/>
                <a:gd name="T63" fmla="*/ 2147483647 h 112"/>
                <a:gd name="T64" fmla="*/ 2147483647 w 71"/>
                <a:gd name="T65" fmla="*/ 2147483647 h 112"/>
                <a:gd name="T66" fmla="*/ 2147483647 w 71"/>
                <a:gd name="T67" fmla="*/ 2147483647 h 112"/>
                <a:gd name="T68" fmla="*/ 2147483647 w 71"/>
                <a:gd name="T69" fmla="*/ 2147483647 h 112"/>
                <a:gd name="T70" fmla="*/ 2147483647 w 71"/>
                <a:gd name="T71" fmla="*/ 2147483647 h 112"/>
                <a:gd name="T72" fmla="*/ 2147483647 w 71"/>
                <a:gd name="T73" fmla="*/ 2147483647 h 112"/>
                <a:gd name="T74" fmla="*/ 2147483647 w 71"/>
                <a:gd name="T75" fmla="*/ 2147483647 h 112"/>
                <a:gd name="T76" fmla="*/ 2147483647 w 71"/>
                <a:gd name="T77" fmla="*/ 2147483647 h 112"/>
                <a:gd name="T78" fmla="*/ 2147483647 w 71"/>
                <a:gd name="T79" fmla="*/ 2147483647 h 112"/>
                <a:gd name="T80" fmla="*/ 2147483647 w 71"/>
                <a:gd name="T81" fmla="*/ 2147483647 h 112"/>
                <a:gd name="T82" fmla="*/ 2147483647 w 71"/>
                <a:gd name="T83" fmla="*/ 2147483647 h 112"/>
                <a:gd name="T84" fmla="*/ 2147483647 w 71"/>
                <a:gd name="T85" fmla="*/ 2147483647 h 112"/>
                <a:gd name="T86" fmla="*/ 0 w 71"/>
                <a:gd name="T87" fmla="*/ 2147483647 h 112"/>
                <a:gd name="T88" fmla="*/ 2147483647 w 71"/>
                <a:gd name="T89" fmla="*/ 2147483647 h 112"/>
                <a:gd name="T90" fmla="*/ 2147483647 w 71"/>
                <a:gd name="T91" fmla="*/ 2147483647 h 112"/>
                <a:gd name="T92" fmla="*/ 2147483647 w 71"/>
                <a:gd name="T93" fmla="*/ 2147483647 h 112"/>
                <a:gd name="T94" fmla="*/ 2147483647 w 71"/>
                <a:gd name="T95" fmla="*/ 2147483647 h 112"/>
                <a:gd name="T96" fmla="*/ 2147483647 w 71"/>
                <a:gd name="T97" fmla="*/ 2147483647 h 112"/>
                <a:gd name="T98" fmla="*/ 2147483647 w 71"/>
                <a:gd name="T99" fmla="*/ 2147483647 h 112"/>
                <a:gd name="T100" fmla="*/ 2147483647 w 71"/>
                <a:gd name="T101" fmla="*/ 0 h 11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1"/>
                <a:gd name="T154" fmla="*/ 0 h 112"/>
                <a:gd name="T155" fmla="*/ 71 w 71"/>
                <a:gd name="T156" fmla="*/ 112 h 11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1" h="112">
                  <a:moveTo>
                    <a:pt x="31" y="19"/>
                  </a:moveTo>
                  <a:lnTo>
                    <a:pt x="29" y="21"/>
                  </a:lnTo>
                  <a:lnTo>
                    <a:pt x="26" y="23"/>
                  </a:lnTo>
                  <a:lnTo>
                    <a:pt x="24" y="26"/>
                  </a:lnTo>
                  <a:lnTo>
                    <a:pt x="24" y="31"/>
                  </a:lnTo>
                  <a:lnTo>
                    <a:pt x="21" y="40"/>
                  </a:lnTo>
                  <a:lnTo>
                    <a:pt x="21" y="76"/>
                  </a:lnTo>
                  <a:lnTo>
                    <a:pt x="24" y="86"/>
                  </a:lnTo>
                  <a:lnTo>
                    <a:pt x="26" y="89"/>
                  </a:lnTo>
                  <a:lnTo>
                    <a:pt x="29" y="91"/>
                  </a:lnTo>
                  <a:lnTo>
                    <a:pt x="31" y="93"/>
                  </a:lnTo>
                  <a:lnTo>
                    <a:pt x="40" y="93"/>
                  </a:lnTo>
                  <a:lnTo>
                    <a:pt x="42" y="91"/>
                  </a:lnTo>
                  <a:lnTo>
                    <a:pt x="45" y="89"/>
                  </a:lnTo>
                  <a:lnTo>
                    <a:pt x="47" y="86"/>
                  </a:lnTo>
                  <a:lnTo>
                    <a:pt x="47" y="81"/>
                  </a:lnTo>
                  <a:lnTo>
                    <a:pt x="49" y="78"/>
                  </a:lnTo>
                  <a:lnTo>
                    <a:pt x="50" y="71"/>
                  </a:lnTo>
                  <a:lnTo>
                    <a:pt x="50" y="40"/>
                  </a:lnTo>
                  <a:lnTo>
                    <a:pt x="49" y="31"/>
                  </a:lnTo>
                  <a:lnTo>
                    <a:pt x="47" y="26"/>
                  </a:lnTo>
                  <a:lnTo>
                    <a:pt x="45" y="23"/>
                  </a:lnTo>
                  <a:lnTo>
                    <a:pt x="42" y="21"/>
                  </a:lnTo>
                  <a:lnTo>
                    <a:pt x="40" y="19"/>
                  </a:lnTo>
                  <a:lnTo>
                    <a:pt x="31" y="19"/>
                  </a:lnTo>
                  <a:close/>
                  <a:moveTo>
                    <a:pt x="37" y="0"/>
                  </a:moveTo>
                  <a:lnTo>
                    <a:pt x="50" y="3"/>
                  </a:lnTo>
                  <a:lnTo>
                    <a:pt x="55" y="6"/>
                  </a:lnTo>
                  <a:lnTo>
                    <a:pt x="60" y="11"/>
                  </a:lnTo>
                  <a:lnTo>
                    <a:pt x="66" y="23"/>
                  </a:lnTo>
                  <a:lnTo>
                    <a:pt x="70" y="37"/>
                  </a:lnTo>
                  <a:lnTo>
                    <a:pt x="71" y="57"/>
                  </a:lnTo>
                  <a:lnTo>
                    <a:pt x="70" y="75"/>
                  </a:lnTo>
                  <a:lnTo>
                    <a:pt x="66" y="89"/>
                  </a:lnTo>
                  <a:lnTo>
                    <a:pt x="60" y="101"/>
                  </a:lnTo>
                  <a:lnTo>
                    <a:pt x="55" y="106"/>
                  </a:lnTo>
                  <a:lnTo>
                    <a:pt x="50" y="109"/>
                  </a:lnTo>
                  <a:lnTo>
                    <a:pt x="44" y="112"/>
                  </a:lnTo>
                  <a:lnTo>
                    <a:pt x="37" y="112"/>
                  </a:lnTo>
                  <a:lnTo>
                    <a:pt x="21" y="109"/>
                  </a:lnTo>
                  <a:lnTo>
                    <a:pt x="10" y="99"/>
                  </a:lnTo>
                  <a:lnTo>
                    <a:pt x="5" y="89"/>
                  </a:lnTo>
                  <a:lnTo>
                    <a:pt x="1" y="75"/>
                  </a:lnTo>
                  <a:lnTo>
                    <a:pt x="0" y="57"/>
                  </a:lnTo>
                  <a:lnTo>
                    <a:pt x="1" y="37"/>
                  </a:lnTo>
                  <a:lnTo>
                    <a:pt x="5" y="23"/>
                  </a:lnTo>
                  <a:lnTo>
                    <a:pt x="11" y="11"/>
                  </a:lnTo>
                  <a:lnTo>
                    <a:pt x="16" y="6"/>
                  </a:lnTo>
                  <a:lnTo>
                    <a:pt x="23" y="3"/>
                  </a:lnTo>
                  <a:lnTo>
                    <a:pt x="29" y="1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round/>
              <a:headEnd/>
              <a:tailEnd/>
            </a:ln>
          </p:spPr>
          <p:txBody>
            <a:bodyPr lIns="185166" tIns="92583" rIns="185166" bIns="92583"/>
            <a:lstStyle/>
            <a:p>
              <a:endParaRPr lang="en-US"/>
            </a:p>
          </p:txBody>
        </p:sp>
        <p:sp>
          <p:nvSpPr>
            <p:cNvPr id="321624" name="Freeform 752"/>
            <p:cNvSpPr>
              <a:spLocks noEditPoints="1"/>
            </p:cNvSpPr>
            <p:nvPr/>
          </p:nvSpPr>
          <p:spPr bwMode="auto">
            <a:xfrm>
              <a:off x="2943219" y="2371161"/>
              <a:ext cx="93985" cy="155938"/>
            </a:xfrm>
            <a:custGeom>
              <a:avLst/>
              <a:gdLst>
                <a:gd name="T0" fmla="*/ 2147483647 w 72"/>
                <a:gd name="T1" fmla="*/ 2147483647 h 112"/>
                <a:gd name="T2" fmla="*/ 2147483647 w 72"/>
                <a:gd name="T3" fmla="*/ 2147483647 h 112"/>
                <a:gd name="T4" fmla="*/ 2147483647 w 72"/>
                <a:gd name="T5" fmla="*/ 2147483647 h 112"/>
                <a:gd name="T6" fmla="*/ 2147483647 w 72"/>
                <a:gd name="T7" fmla="*/ 2147483647 h 112"/>
                <a:gd name="T8" fmla="*/ 2147483647 w 72"/>
                <a:gd name="T9" fmla="*/ 2147483647 h 112"/>
                <a:gd name="T10" fmla="*/ 2147483647 w 72"/>
                <a:gd name="T11" fmla="*/ 2147483647 h 112"/>
                <a:gd name="T12" fmla="*/ 2147483647 w 72"/>
                <a:gd name="T13" fmla="*/ 2147483647 h 112"/>
                <a:gd name="T14" fmla="*/ 2147483647 w 72"/>
                <a:gd name="T15" fmla="*/ 2147483647 h 112"/>
                <a:gd name="T16" fmla="*/ 2147483647 w 72"/>
                <a:gd name="T17" fmla="*/ 2147483647 h 112"/>
                <a:gd name="T18" fmla="*/ 2147483647 w 72"/>
                <a:gd name="T19" fmla="*/ 2147483647 h 112"/>
                <a:gd name="T20" fmla="*/ 2147483647 w 72"/>
                <a:gd name="T21" fmla="*/ 2147483647 h 112"/>
                <a:gd name="T22" fmla="*/ 2147483647 w 72"/>
                <a:gd name="T23" fmla="*/ 2147483647 h 112"/>
                <a:gd name="T24" fmla="*/ 2147483647 w 72"/>
                <a:gd name="T25" fmla="*/ 2147483647 h 112"/>
                <a:gd name="T26" fmla="*/ 2147483647 w 72"/>
                <a:gd name="T27" fmla="*/ 2147483647 h 112"/>
                <a:gd name="T28" fmla="*/ 2147483647 w 72"/>
                <a:gd name="T29" fmla="*/ 2147483647 h 112"/>
                <a:gd name="T30" fmla="*/ 2147483647 w 72"/>
                <a:gd name="T31" fmla="*/ 2147483647 h 112"/>
                <a:gd name="T32" fmla="*/ 2147483647 w 72"/>
                <a:gd name="T33" fmla="*/ 2147483647 h 112"/>
                <a:gd name="T34" fmla="*/ 2147483647 w 72"/>
                <a:gd name="T35" fmla="*/ 2147483647 h 112"/>
                <a:gd name="T36" fmla="*/ 2147483647 w 72"/>
                <a:gd name="T37" fmla="*/ 2147483647 h 112"/>
                <a:gd name="T38" fmla="*/ 2147483647 w 72"/>
                <a:gd name="T39" fmla="*/ 2147483647 h 112"/>
                <a:gd name="T40" fmla="*/ 2147483647 w 72"/>
                <a:gd name="T41" fmla="*/ 2147483647 h 112"/>
                <a:gd name="T42" fmla="*/ 2147483647 w 72"/>
                <a:gd name="T43" fmla="*/ 2147483647 h 112"/>
                <a:gd name="T44" fmla="*/ 2147483647 w 72"/>
                <a:gd name="T45" fmla="*/ 2147483647 h 112"/>
                <a:gd name="T46" fmla="*/ 2147483647 w 72"/>
                <a:gd name="T47" fmla="*/ 2147483647 h 112"/>
                <a:gd name="T48" fmla="*/ 2147483647 w 72"/>
                <a:gd name="T49" fmla="*/ 2147483647 h 112"/>
                <a:gd name="T50" fmla="*/ 2147483647 w 72"/>
                <a:gd name="T51" fmla="*/ 0 h 112"/>
                <a:gd name="T52" fmla="*/ 2147483647 w 72"/>
                <a:gd name="T53" fmla="*/ 2147483647 h 112"/>
                <a:gd name="T54" fmla="*/ 2147483647 w 72"/>
                <a:gd name="T55" fmla="*/ 2147483647 h 112"/>
                <a:gd name="T56" fmla="*/ 2147483647 w 72"/>
                <a:gd name="T57" fmla="*/ 2147483647 h 112"/>
                <a:gd name="T58" fmla="*/ 2147483647 w 72"/>
                <a:gd name="T59" fmla="*/ 2147483647 h 112"/>
                <a:gd name="T60" fmla="*/ 2147483647 w 72"/>
                <a:gd name="T61" fmla="*/ 2147483647 h 112"/>
                <a:gd name="T62" fmla="*/ 2147483647 w 72"/>
                <a:gd name="T63" fmla="*/ 2147483647 h 112"/>
                <a:gd name="T64" fmla="*/ 2147483647 w 72"/>
                <a:gd name="T65" fmla="*/ 2147483647 h 112"/>
                <a:gd name="T66" fmla="*/ 2147483647 w 72"/>
                <a:gd name="T67" fmla="*/ 2147483647 h 112"/>
                <a:gd name="T68" fmla="*/ 2147483647 w 72"/>
                <a:gd name="T69" fmla="*/ 2147483647 h 112"/>
                <a:gd name="T70" fmla="*/ 2147483647 w 72"/>
                <a:gd name="T71" fmla="*/ 2147483647 h 112"/>
                <a:gd name="T72" fmla="*/ 2147483647 w 72"/>
                <a:gd name="T73" fmla="*/ 2147483647 h 112"/>
                <a:gd name="T74" fmla="*/ 2147483647 w 72"/>
                <a:gd name="T75" fmla="*/ 2147483647 h 112"/>
                <a:gd name="T76" fmla="*/ 2147483647 w 72"/>
                <a:gd name="T77" fmla="*/ 2147483647 h 112"/>
                <a:gd name="T78" fmla="*/ 2147483647 w 72"/>
                <a:gd name="T79" fmla="*/ 2147483647 h 112"/>
                <a:gd name="T80" fmla="*/ 2147483647 w 72"/>
                <a:gd name="T81" fmla="*/ 2147483647 h 112"/>
                <a:gd name="T82" fmla="*/ 2147483647 w 72"/>
                <a:gd name="T83" fmla="*/ 2147483647 h 112"/>
                <a:gd name="T84" fmla="*/ 2147483647 w 72"/>
                <a:gd name="T85" fmla="*/ 2147483647 h 112"/>
                <a:gd name="T86" fmla="*/ 0 w 72"/>
                <a:gd name="T87" fmla="*/ 2147483647 h 112"/>
                <a:gd name="T88" fmla="*/ 2147483647 w 72"/>
                <a:gd name="T89" fmla="*/ 2147483647 h 112"/>
                <a:gd name="T90" fmla="*/ 2147483647 w 72"/>
                <a:gd name="T91" fmla="*/ 2147483647 h 112"/>
                <a:gd name="T92" fmla="*/ 2147483647 w 72"/>
                <a:gd name="T93" fmla="*/ 2147483647 h 112"/>
                <a:gd name="T94" fmla="*/ 2147483647 w 72"/>
                <a:gd name="T95" fmla="*/ 2147483647 h 112"/>
                <a:gd name="T96" fmla="*/ 2147483647 w 72"/>
                <a:gd name="T97" fmla="*/ 2147483647 h 112"/>
                <a:gd name="T98" fmla="*/ 2147483647 w 72"/>
                <a:gd name="T99" fmla="*/ 2147483647 h 112"/>
                <a:gd name="T100" fmla="*/ 2147483647 w 72"/>
                <a:gd name="T101" fmla="*/ 0 h 11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2"/>
                <a:gd name="T154" fmla="*/ 0 h 112"/>
                <a:gd name="T155" fmla="*/ 72 w 72"/>
                <a:gd name="T156" fmla="*/ 112 h 11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2" h="112">
                  <a:moveTo>
                    <a:pt x="31" y="19"/>
                  </a:moveTo>
                  <a:lnTo>
                    <a:pt x="29" y="21"/>
                  </a:lnTo>
                  <a:lnTo>
                    <a:pt x="26" y="22"/>
                  </a:lnTo>
                  <a:lnTo>
                    <a:pt x="24" y="26"/>
                  </a:lnTo>
                  <a:lnTo>
                    <a:pt x="24" y="30"/>
                  </a:lnTo>
                  <a:lnTo>
                    <a:pt x="21" y="40"/>
                  </a:lnTo>
                  <a:lnTo>
                    <a:pt x="21" y="76"/>
                  </a:lnTo>
                  <a:lnTo>
                    <a:pt x="24" y="86"/>
                  </a:lnTo>
                  <a:lnTo>
                    <a:pt x="26" y="89"/>
                  </a:lnTo>
                  <a:lnTo>
                    <a:pt x="29" y="91"/>
                  </a:lnTo>
                  <a:lnTo>
                    <a:pt x="31" y="92"/>
                  </a:lnTo>
                  <a:lnTo>
                    <a:pt x="41" y="92"/>
                  </a:lnTo>
                  <a:lnTo>
                    <a:pt x="42" y="91"/>
                  </a:lnTo>
                  <a:lnTo>
                    <a:pt x="46" y="89"/>
                  </a:lnTo>
                  <a:lnTo>
                    <a:pt x="47" y="86"/>
                  </a:lnTo>
                  <a:lnTo>
                    <a:pt x="47" y="81"/>
                  </a:lnTo>
                  <a:lnTo>
                    <a:pt x="49" y="78"/>
                  </a:lnTo>
                  <a:lnTo>
                    <a:pt x="51" y="71"/>
                  </a:lnTo>
                  <a:lnTo>
                    <a:pt x="51" y="40"/>
                  </a:lnTo>
                  <a:lnTo>
                    <a:pt x="49" y="30"/>
                  </a:lnTo>
                  <a:lnTo>
                    <a:pt x="47" y="26"/>
                  </a:lnTo>
                  <a:lnTo>
                    <a:pt x="46" y="22"/>
                  </a:lnTo>
                  <a:lnTo>
                    <a:pt x="42" y="21"/>
                  </a:lnTo>
                  <a:lnTo>
                    <a:pt x="41" y="19"/>
                  </a:lnTo>
                  <a:lnTo>
                    <a:pt x="31" y="19"/>
                  </a:lnTo>
                  <a:close/>
                  <a:moveTo>
                    <a:pt x="37" y="0"/>
                  </a:moveTo>
                  <a:lnTo>
                    <a:pt x="51" y="3"/>
                  </a:lnTo>
                  <a:lnTo>
                    <a:pt x="55" y="6"/>
                  </a:lnTo>
                  <a:lnTo>
                    <a:pt x="60" y="11"/>
                  </a:lnTo>
                  <a:lnTo>
                    <a:pt x="67" y="22"/>
                  </a:lnTo>
                  <a:lnTo>
                    <a:pt x="70" y="37"/>
                  </a:lnTo>
                  <a:lnTo>
                    <a:pt x="72" y="57"/>
                  </a:lnTo>
                  <a:lnTo>
                    <a:pt x="70" y="74"/>
                  </a:lnTo>
                  <a:lnTo>
                    <a:pt x="67" y="89"/>
                  </a:lnTo>
                  <a:lnTo>
                    <a:pt x="60" y="100"/>
                  </a:lnTo>
                  <a:lnTo>
                    <a:pt x="55" y="105"/>
                  </a:lnTo>
                  <a:lnTo>
                    <a:pt x="51" y="109"/>
                  </a:lnTo>
                  <a:lnTo>
                    <a:pt x="44" y="112"/>
                  </a:lnTo>
                  <a:lnTo>
                    <a:pt x="37" y="112"/>
                  </a:lnTo>
                  <a:lnTo>
                    <a:pt x="21" y="109"/>
                  </a:lnTo>
                  <a:lnTo>
                    <a:pt x="10" y="99"/>
                  </a:lnTo>
                  <a:lnTo>
                    <a:pt x="5" y="89"/>
                  </a:lnTo>
                  <a:lnTo>
                    <a:pt x="2" y="74"/>
                  </a:lnTo>
                  <a:lnTo>
                    <a:pt x="0" y="57"/>
                  </a:lnTo>
                  <a:lnTo>
                    <a:pt x="2" y="37"/>
                  </a:lnTo>
                  <a:lnTo>
                    <a:pt x="5" y="22"/>
                  </a:lnTo>
                  <a:lnTo>
                    <a:pt x="11" y="11"/>
                  </a:lnTo>
                  <a:lnTo>
                    <a:pt x="16" y="6"/>
                  </a:lnTo>
                  <a:lnTo>
                    <a:pt x="23" y="3"/>
                  </a:lnTo>
                  <a:lnTo>
                    <a:pt x="29" y="1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round/>
              <a:headEnd/>
              <a:tailEnd/>
            </a:ln>
          </p:spPr>
          <p:txBody>
            <a:bodyPr lIns="185166" tIns="92583" rIns="185166" bIns="92583"/>
            <a:lstStyle/>
            <a:p>
              <a:endParaRPr lang="en-US"/>
            </a:p>
          </p:txBody>
        </p:sp>
        <p:sp>
          <p:nvSpPr>
            <p:cNvPr id="321625" name="Rectangle 753"/>
            <p:cNvSpPr>
              <a:spLocks noChangeArrowheads="1"/>
            </p:cNvSpPr>
            <p:nvPr/>
          </p:nvSpPr>
          <p:spPr bwMode="auto">
            <a:xfrm>
              <a:off x="3060700" y="2495075"/>
              <a:ext cx="27413" cy="29239"/>
            </a:xfrm>
            <a:prstGeom prst="rect">
              <a:avLst/>
            </a:prstGeom>
            <a:solidFill>
              <a:srgbClr val="000000"/>
            </a:solidFill>
            <a:ln w="0">
              <a:noFill/>
              <a:miter lim="800000"/>
              <a:headEnd/>
              <a:tailEnd/>
            </a:ln>
          </p:spPr>
          <p:txBody>
            <a:bodyPr lIns="185166" tIns="92583" rIns="185166" bIns="92583"/>
            <a:lstStyle/>
            <a:p>
              <a:endParaRPr lang="pt-PT">
                <a:latin typeface="Calibri" pitchFamily="34" charset="0"/>
              </a:endParaRPr>
            </a:p>
          </p:txBody>
        </p:sp>
        <p:sp>
          <p:nvSpPr>
            <p:cNvPr id="321626" name="Freeform 754"/>
            <p:cNvSpPr>
              <a:spLocks/>
            </p:cNvSpPr>
            <p:nvPr/>
          </p:nvSpPr>
          <p:spPr bwMode="auto">
            <a:xfrm>
              <a:off x="3108998" y="2371162"/>
              <a:ext cx="95291" cy="153153"/>
            </a:xfrm>
            <a:custGeom>
              <a:avLst/>
              <a:gdLst>
                <a:gd name="T0" fmla="*/ 2147483647 w 73"/>
                <a:gd name="T1" fmla="*/ 0 h 110"/>
                <a:gd name="T2" fmla="*/ 2147483647 w 73"/>
                <a:gd name="T3" fmla="*/ 2147483647 h 110"/>
                <a:gd name="T4" fmla="*/ 2147483647 w 73"/>
                <a:gd name="T5" fmla="*/ 2147483647 h 110"/>
                <a:gd name="T6" fmla="*/ 2147483647 w 73"/>
                <a:gd name="T7" fmla="*/ 2147483647 h 110"/>
                <a:gd name="T8" fmla="*/ 2147483647 w 73"/>
                <a:gd name="T9" fmla="*/ 2147483647 h 110"/>
                <a:gd name="T10" fmla="*/ 2147483647 w 73"/>
                <a:gd name="T11" fmla="*/ 2147483647 h 110"/>
                <a:gd name="T12" fmla="*/ 2147483647 w 73"/>
                <a:gd name="T13" fmla="*/ 2147483647 h 110"/>
                <a:gd name="T14" fmla="*/ 2147483647 w 73"/>
                <a:gd name="T15" fmla="*/ 2147483647 h 110"/>
                <a:gd name="T16" fmla="*/ 2147483647 w 73"/>
                <a:gd name="T17" fmla="*/ 2147483647 h 110"/>
                <a:gd name="T18" fmla="*/ 2147483647 w 73"/>
                <a:gd name="T19" fmla="*/ 2147483647 h 110"/>
                <a:gd name="T20" fmla="*/ 2147483647 w 73"/>
                <a:gd name="T21" fmla="*/ 2147483647 h 110"/>
                <a:gd name="T22" fmla="*/ 2147483647 w 73"/>
                <a:gd name="T23" fmla="*/ 2147483647 h 110"/>
                <a:gd name="T24" fmla="*/ 2147483647 w 73"/>
                <a:gd name="T25" fmla="*/ 2147483647 h 110"/>
                <a:gd name="T26" fmla="*/ 2147483647 w 73"/>
                <a:gd name="T27" fmla="*/ 2147483647 h 110"/>
                <a:gd name="T28" fmla="*/ 2147483647 w 73"/>
                <a:gd name="T29" fmla="*/ 2147483647 h 110"/>
                <a:gd name="T30" fmla="*/ 2147483647 w 73"/>
                <a:gd name="T31" fmla="*/ 2147483647 h 110"/>
                <a:gd name="T32" fmla="*/ 2147483647 w 73"/>
                <a:gd name="T33" fmla="*/ 2147483647 h 110"/>
                <a:gd name="T34" fmla="*/ 2147483647 w 73"/>
                <a:gd name="T35" fmla="*/ 2147483647 h 110"/>
                <a:gd name="T36" fmla="*/ 2147483647 w 73"/>
                <a:gd name="T37" fmla="*/ 2147483647 h 110"/>
                <a:gd name="T38" fmla="*/ 2147483647 w 73"/>
                <a:gd name="T39" fmla="*/ 2147483647 h 110"/>
                <a:gd name="T40" fmla="*/ 2147483647 w 73"/>
                <a:gd name="T41" fmla="*/ 2147483647 h 110"/>
                <a:gd name="T42" fmla="*/ 0 w 73"/>
                <a:gd name="T43" fmla="*/ 2147483647 h 110"/>
                <a:gd name="T44" fmla="*/ 2147483647 w 73"/>
                <a:gd name="T45" fmla="*/ 2147483647 h 110"/>
                <a:gd name="T46" fmla="*/ 2147483647 w 73"/>
                <a:gd name="T47" fmla="*/ 2147483647 h 110"/>
                <a:gd name="T48" fmla="*/ 2147483647 w 73"/>
                <a:gd name="T49" fmla="*/ 2147483647 h 110"/>
                <a:gd name="T50" fmla="*/ 2147483647 w 73"/>
                <a:gd name="T51" fmla="*/ 2147483647 h 110"/>
                <a:gd name="T52" fmla="*/ 2147483647 w 73"/>
                <a:gd name="T53" fmla="*/ 2147483647 h 110"/>
                <a:gd name="T54" fmla="*/ 2147483647 w 73"/>
                <a:gd name="T55" fmla="*/ 2147483647 h 110"/>
                <a:gd name="T56" fmla="*/ 2147483647 w 73"/>
                <a:gd name="T57" fmla="*/ 2147483647 h 110"/>
                <a:gd name="T58" fmla="*/ 2147483647 w 73"/>
                <a:gd name="T59" fmla="*/ 2147483647 h 110"/>
                <a:gd name="T60" fmla="*/ 2147483647 w 73"/>
                <a:gd name="T61" fmla="*/ 2147483647 h 110"/>
                <a:gd name="T62" fmla="*/ 2147483647 w 73"/>
                <a:gd name="T63" fmla="*/ 2147483647 h 110"/>
                <a:gd name="T64" fmla="*/ 2147483647 w 73"/>
                <a:gd name="T65" fmla="*/ 2147483647 h 110"/>
                <a:gd name="T66" fmla="*/ 2147483647 w 73"/>
                <a:gd name="T67" fmla="*/ 2147483647 h 110"/>
                <a:gd name="T68" fmla="*/ 2147483647 w 73"/>
                <a:gd name="T69" fmla="*/ 2147483647 h 110"/>
                <a:gd name="T70" fmla="*/ 2147483647 w 73"/>
                <a:gd name="T71" fmla="*/ 2147483647 h 110"/>
                <a:gd name="T72" fmla="*/ 2147483647 w 73"/>
                <a:gd name="T73" fmla="*/ 2147483647 h 110"/>
                <a:gd name="T74" fmla="*/ 2147483647 w 73"/>
                <a:gd name="T75" fmla="*/ 2147483647 h 110"/>
                <a:gd name="T76" fmla="*/ 2147483647 w 73"/>
                <a:gd name="T77" fmla="*/ 2147483647 h 110"/>
                <a:gd name="T78" fmla="*/ 2147483647 w 73"/>
                <a:gd name="T79" fmla="*/ 2147483647 h 110"/>
                <a:gd name="T80" fmla="*/ 2147483647 w 73"/>
                <a:gd name="T81" fmla="*/ 2147483647 h 110"/>
                <a:gd name="T82" fmla="*/ 2147483647 w 73"/>
                <a:gd name="T83" fmla="*/ 2147483647 h 110"/>
                <a:gd name="T84" fmla="*/ 2147483647 w 73"/>
                <a:gd name="T85" fmla="*/ 2147483647 h 110"/>
                <a:gd name="T86" fmla="*/ 2147483647 w 73"/>
                <a:gd name="T87" fmla="*/ 2147483647 h 110"/>
                <a:gd name="T88" fmla="*/ 2147483647 w 73"/>
                <a:gd name="T89" fmla="*/ 2147483647 h 110"/>
                <a:gd name="T90" fmla="*/ 2147483647 w 73"/>
                <a:gd name="T91" fmla="*/ 2147483647 h 110"/>
                <a:gd name="T92" fmla="*/ 2147483647 w 73"/>
                <a:gd name="T93" fmla="*/ 0 h 11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3"/>
                <a:gd name="T142" fmla="*/ 0 h 110"/>
                <a:gd name="T143" fmla="*/ 73 w 73"/>
                <a:gd name="T144" fmla="*/ 110 h 11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3" h="110">
                  <a:moveTo>
                    <a:pt x="39" y="0"/>
                  </a:moveTo>
                  <a:lnTo>
                    <a:pt x="49" y="1"/>
                  </a:lnTo>
                  <a:lnTo>
                    <a:pt x="57" y="4"/>
                  </a:lnTo>
                  <a:lnTo>
                    <a:pt x="63" y="8"/>
                  </a:lnTo>
                  <a:lnTo>
                    <a:pt x="68" y="14"/>
                  </a:lnTo>
                  <a:lnTo>
                    <a:pt x="72" y="22"/>
                  </a:lnTo>
                  <a:lnTo>
                    <a:pt x="73" y="30"/>
                  </a:lnTo>
                  <a:lnTo>
                    <a:pt x="72" y="37"/>
                  </a:lnTo>
                  <a:lnTo>
                    <a:pt x="70" y="45"/>
                  </a:lnTo>
                  <a:lnTo>
                    <a:pt x="68" y="48"/>
                  </a:lnTo>
                  <a:lnTo>
                    <a:pt x="62" y="58"/>
                  </a:lnTo>
                  <a:lnTo>
                    <a:pt x="57" y="63"/>
                  </a:lnTo>
                  <a:lnTo>
                    <a:pt x="54" y="68"/>
                  </a:lnTo>
                  <a:lnTo>
                    <a:pt x="49" y="71"/>
                  </a:lnTo>
                  <a:lnTo>
                    <a:pt x="41" y="79"/>
                  </a:lnTo>
                  <a:lnTo>
                    <a:pt x="37" y="81"/>
                  </a:lnTo>
                  <a:lnTo>
                    <a:pt x="34" y="84"/>
                  </a:lnTo>
                  <a:lnTo>
                    <a:pt x="33" y="87"/>
                  </a:lnTo>
                  <a:lnTo>
                    <a:pt x="33" y="89"/>
                  </a:lnTo>
                  <a:lnTo>
                    <a:pt x="73" y="89"/>
                  </a:lnTo>
                  <a:lnTo>
                    <a:pt x="73" y="110"/>
                  </a:lnTo>
                  <a:lnTo>
                    <a:pt x="0" y="110"/>
                  </a:lnTo>
                  <a:lnTo>
                    <a:pt x="2" y="102"/>
                  </a:lnTo>
                  <a:lnTo>
                    <a:pt x="5" y="96"/>
                  </a:lnTo>
                  <a:lnTo>
                    <a:pt x="7" y="89"/>
                  </a:lnTo>
                  <a:lnTo>
                    <a:pt x="11" y="84"/>
                  </a:lnTo>
                  <a:lnTo>
                    <a:pt x="16" y="78"/>
                  </a:lnTo>
                  <a:lnTo>
                    <a:pt x="23" y="71"/>
                  </a:lnTo>
                  <a:lnTo>
                    <a:pt x="31" y="65"/>
                  </a:lnTo>
                  <a:lnTo>
                    <a:pt x="46" y="50"/>
                  </a:lnTo>
                  <a:lnTo>
                    <a:pt x="47" y="47"/>
                  </a:lnTo>
                  <a:lnTo>
                    <a:pt x="50" y="42"/>
                  </a:lnTo>
                  <a:lnTo>
                    <a:pt x="52" y="39"/>
                  </a:lnTo>
                  <a:lnTo>
                    <a:pt x="52" y="29"/>
                  </a:lnTo>
                  <a:lnTo>
                    <a:pt x="49" y="22"/>
                  </a:lnTo>
                  <a:lnTo>
                    <a:pt x="42" y="19"/>
                  </a:lnTo>
                  <a:lnTo>
                    <a:pt x="33" y="19"/>
                  </a:lnTo>
                  <a:lnTo>
                    <a:pt x="29" y="21"/>
                  </a:lnTo>
                  <a:lnTo>
                    <a:pt x="24" y="26"/>
                  </a:lnTo>
                  <a:lnTo>
                    <a:pt x="24" y="29"/>
                  </a:lnTo>
                  <a:lnTo>
                    <a:pt x="23" y="35"/>
                  </a:lnTo>
                  <a:lnTo>
                    <a:pt x="2" y="34"/>
                  </a:lnTo>
                  <a:lnTo>
                    <a:pt x="3" y="26"/>
                  </a:lnTo>
                  <a:lnTo>
                    <a:pt x="7" y="17"/>
                  </a:lnTo>
                  <a:lnTo>
                    <a:pt x="13" y="8"/>
                  </a:lnTo>
                  <a:lnTo>
                    <a:pt x="24" y="3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round/>
              <a:headEnd/>
              <a:tailEnd/>
            </a:ln>
          </p:spPr>
          <p:txBody>
            <a:bodyPr lIns="185166" tIns="92583" rIns="185166" bIns="92583"/>
            <a:lstStyle/>
            <a:p>
              <a:endParaRPr lang="en-US"/>
            </a:p>
          </p:txBody>
        </p:sp>
        <p:sp>
          <p:nvSpPr>
            <p:cNvPr id="321627" name="Freeform 755"/>
            <p:cNvSpPr>
              <a:spLocks noEditPoints="1"/>
            </p:cNvSpPr>
            <p:nvPr/>
          </p:nvSpPr>
          <p:spPr bwMode="auto">
            <a:xfrm>
              <a:off x="2935387" y="1913096"/>
              <a:ext cx="92680" cy="155938"/>
            </a:xfrm>
            <a:custGeom>
              <a:avLst/>
              <a:gdLst>
                <a:gd name="T0" fmla="*/ 2147483647 w 71"/>
                <a:gd name="T1" fmla="*/ 2147483647 h 112"/>
                <a:gd name="T2" fmla="*/ 2147483647 w 71"/>
                <a:gd name="T3" fmla="*/ 2147483647 h 112"/>
                <a:gd name="T4" fmla="*/ 2147483647 w 71"/>
                <a:gd name="T5" fmla="*/ 2147483647 h 112"/>
                <a:gd name="T6" fmla="*/ 2147483647 w 71"/>
                <a:gd name="T7" fmla="*/ 2147483647 h 112"/>
                <a:gd name="T8" fmla="*/ 2147483647 w 71"/>
                <a:gd name="T9" fmla="*/ 2147483647 h 112"/>
                <a:gd name="T10" fmla="*/ 2147483647 w 71"/>
                <a:gd name="T11" fmla="*/ 2147483647 h 112"/>
                <a:gd name="T12" fmla="*/ 2147483647 w 71"/>
                <a:gd name="T13" fmla="*/ 2147483647 h 112"/>
                <a:gd name="T14" fmla="*/ 2147483647 w 71"/>
                <a:gd name="T15" fmla="*/ 2147483647 h 112"/>
                <a:gd name="T16" fmla="*/ 2147483647 w 71"/>
                <a:gd name="T17" fmla="*/ 2147483647 h 112"/>
                <a:gd name="T18" fmla="*/ 2147483647 w 71"/>
                <a:gd name="T19" fmla="*/ 2147483647 h 112"/>
                <a:gd name="T20" fmla="*/ 2147483647 w 71"/>
                <a:gd name="T21" fmla="*/ 2147483647 h 112"/>
                <a:gd name="T22" fmla="*/ 2147483647 w 71"/>
                <a:gd name="T23" fmla="*/ 2147483647 h 112"/>
                <a:gd name="T24" fmla="*/ 2147483647 w 71"/>
                <a:gd name="T25" fmla="*/ 2147483647 h 112"/>
                <a:gd name="T26" fmla="*/ 2147483647 w 71"/>
                <a:gd name="T27" fmla="*/ 2147483647 h 112"/>
                <a:gd name="T28" fmla="*/ 2147483647 w 71"/>
                <a:gd name="T29" fmla="*/ 2147483647 h 112"/>
                <a:gd name="T30" fmla="*/ 2147483647 w 71"/>
                <a:gd name="T31" fmla="*/ 2147483647 h 112"/>
                <a:gd name="T32" fmla="*/ 2147483647 w 71"/>
                <a:gd name="T33" fmla="*/ 2147483647 h 112"/>
                <a:gd name="T34" fmla="*/ 2147483647 w 71"/>
                <a:gd name="T35" fmla="*/ 2147483647 h 112"/>
                <a:gd name="T36" fmla="*/ 2147483647 w 71"/>
                <a:gd name="T37" fmla="*/ 2147483647 h 112"/>
                <a:gd name="T38" fmla="*/ 2147483647 w 71"/>
                <a:gd name="T39" fmla="*/ 2147483647 h 112"/>
                <a:gd name="T40" fmla="*/ 2147483647 w 71"/>
                <a:gd name="T41" fmla="*/ 2147483647 h 112"/>
                <a:gd name="T42" fmla="*/ 2147483647 w 71"/>
                <a:gd name="T43" fmla="*/ 2147483647 h 112"/>
                <a:gd name="T44" fmla="*/ 2147483647 w 71"/>
                <a:gd name="T45" fmla="*/ 2147483647 h 112"/>
                <a:gd name="T46" fmla="*/ 2147483647 w 71"/>
                <a:gd name="T47" fmla="*/ 2147483647 h 112"/>
                <a:gd name="T48" fmla="*/ 2147483647 w 71"/>
                <a:gd name="T49" fmla="*/ 2147483647 h 112"/>
                <a:gd name="T50" fmla="*/ 2147483647 w 71"/>
                <a:gd name="T51" fmla="*/ 0 h 112"/>
                <a:gd name="T52" fmla="*/ 2147483647 w 71"/>
                <a:gd name="T53" fmla="*/ 2147483647 h 112"/>
                <a:gd name="T54" fmla="*/ 2147483647 w 71"/>
                <a:gd name="T55" fmla="*/ 2147483647 h 112"/>
                <a:gd name="T56" fmla="*/ 2147483647 w 71"/>
                <a:gd name="T57" fmla="*/ 2147483647 h 112"/>
                <a:gd name="T58" fmla="*/ 2147483647 w 71"/>
                <a:gd name="T59" fmla="*/ 2147483647 h 112"/>
                <a:gd name="T60" fmla="*/ 2147483647 w 71"/>
                <a:gd name="T61" fmla="*/ 2147483647 h 112"/>
                <a:gd name="T62" fmla="*/ 2147483647 w 71"/>
                <a:gd name="T63" fmla="*/ 2147483647 h 112"/>
                <a:gd name="T64" fmla="*/ 2147483647 w 71"/>
                <a:gd name="T65" fmla="*/ 2147483647 h 112"/>
                <a:gd name="T66" fmla="*/ 2147483647 w 71"/>
                <a:gd name="T67" fmla="*/ 2147483647 h 112"/>
                <a:gd name="T68" fmla="*/ 2147483647 w 71"/>
                <a:gd name="T69" fmla="*/ 2147483647 h 112"/>
                <a:gd name="T70" fmla="*/ 2147483647 w 71"/>
                <a:gd name="T71" fmla="*/ 2147483647 h 112"/>
                <a:gd name="T72" fmla="*/ 2147483647 w 71"/>
                <a:gd name="T73" fmla="*/ 2147483647 h 112"/>
                <a:gd name="T74" fmla="*/ 2147483647 w 71"/>
                <a:gd name="T75" fmla="*/ 2147483647 h 112"/>
                <a:gd name="T76" fmla="*/ 2147483647 w 71"/>
                <a:gd name="T77" fmla="*/ 2147483647 h 112"/>
                <a:gd name="T78" fmla="*/ 2147483647 w 71"/>
                <a:gd name="T79" fmla="*/ 2147483647 h 112"/>
                <a:gd name="T80" fmla="*/ 2147483647 w 71"/>
                <a:gd name="T81" fmla="*/ 2147483647 h 112"/>
                <a:gd name="T82" fmla="*/ 2147483647 w 71"/>
                <a:gd name="T83" fmla="*/ 2147483647 h 112"/>
                <a:gd name="T84" fmla="*/ 2147483647 w 71"/>
                <a:gd name="T85" fmla="*/ 2147483647 h 112"/>
                <a:gd name="T86" fmla="*/ 0 w 71"/>
                <a:gd name="T87" fmla="*/ 2147483647 h 112"/>
                <a:gd name="T88" fmla="*/ 2147483647 w 71"/>
                <a:gd name="T89" fmla="*/ 2147483647 h 112"/>
                <a:gd name="T90" fmla="*/ 2147483647 w 71"/>
                <a:gd name="T91" fmla="*/ 2147483647 h 112"/>
                <a:gd name="T92" fmla="*/ 2147483647 w 71"/>
                <a:gd name="T93" fmla="*/ 2147483647 h 112"/>
                <a:gd name="T94" fmla="*/ 2147483647 w 71"/>
                <a:gd name="T95" fmla="*/ 2147483647 h 112"/>
                <a:gd name="T96" fmla="*/ 2147483647 w 71"/>
                <a:gd name="T97" fmla="*/ 2147483647 h 112"/>
                <a:gd name="T98" fmla="*/ 2147483647 w 71"/>
                <a:gd name="T99" fmla="*/ 2147483647 h 112"/>
                <a:gd name="T100" fmla="*/ 2147483647 w 71"/>
                <a:gd name="T101" fmla="*/ 0 h 11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1"/>
                <a:gd name="T154" fmla="*/ 0 h 112"/>
                <a:gd name="T155" fmla="*/ 71 w 71"/>
                <a:gd name="T156" fmla="*/ 112 h 11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1" h="112">
                  <a:moveTo>
                    <a:pt x="30" y="19"/>
                  </a:moveTo>
                  <a:lnTo>
                    <a:pt x="29" y="21"/>
                  </a:lnTo>
                  <a:lnTo>
                    <a:pt x="26" y="22"/>
                  </a:lnTo>
                  <a:lnTo>
                    <a:pt x="24" y="26"/>
                  </a:lnTo>
                  <a:lnTo>
                    <a:pt x="24" y="31"/>
                  </a:lnTo>
                  <a:lnTo>
                    <a:pt x="21" y="40"/>
                  </a:lnTo>
                  <a:lnTo>
                    <a:pt x="21" y="76"/>
                  </a:lnTo>
                  <a:lnTo>
                    <a:pt x="24" y="86"/>
                  </a:lnTo>
                  <a:lnTo>
                    <a:pt x="26" y="89"/>
                  </a:lnTo>
                  <a:lnTo>
                    <a:pt x="29" y="91"/>
                  </a:lnTo>
                  <a:lnTo>
                    <a:pt x="30" y="92"/>
                  </a:lnTo>
                  <a:lnTo>
                    <a:pt x="40" y="92"/>
                  </a:lnTo>
                  <a:lnTo>
                    <a:pt x="42" y="91"/>
                  </a:lnTo>
                  <a:lnTo>
                    <a:pt x="45" y="89"/>
                  </a:lnTo>
                  <a:lnTo>
                    <a:pt x="47" y="86"/>
                  </a:lnTo>
                  <a:lnTo>
                    <a:pt x="47" y="81"/>
                  </a:lnTo>
                  <a:lnTo>
                    <a:pt x="48" y="78"/>
                  </a:lnTo>
                  <a:lnTo>
                    <a:pt x="50" y="71"/>
                  </a:lnTo>
                  <a:lnTo>
                    <a:pt x="50" y="40"/>
                  </a:lnTo>
                  <a:lnTo>
                    <a:pt x="48" y="31"/>
                  </a:lnTo>
                  <a:lnTo>
                    <a:pt x="47" y="26"/>
                  </a:lnTo>
                  <a:lnTo>
                    <a:pt x="45" y="22"/>
                  </a:lnTo>
                  <a:lnTo>
                    <a:pt x="42" y="21"/>
                  </a:lnTo>
                  <a:lnTo>
                    <a:pt x="40" y="19"/>
                  </a:lnTo>
                  <a:lnTo>
                    <a:pt x="30" y="19"/>
                  </a:lnTo>
                  <a:close/>
                  <a:moveTo>
                    <a:pt x="37" y="0"/>
                  </a:moveTo>
                  <a:lnTo>
                    <a:pt x="50" y="3"/>
                  </a:lnTo>
                  <a:lnTo>
                    <a:pt x="55" y="6"/>
                  </a:lnTo>
                  <a:lnTo>
                    <a:pt x="60" y="11"/>
                  </a:lnTo>
                  <a:lnTo>
                    <a:pt x="66" y="22"/>
                  </a:lnTo>
                  <a:lnTo>
                    <a:pt x="70" y="37"/>
                  </a:lnTo>
                  <a:lnTo>
                    <a:pt x="71" y="57"/>
                  </a:lnTo>
                  <a:lnTo>
                    <a:pt x="70" y="75"/>
                  </a:lnTo>
                  <a:lnTo>
                    <a:pt x="66" y="89"/>
                  </a:lnTo>
                  <a:lnTo>
                    <a:pt x="60" y="101"/>
                  </a:lnTo>
                  <a:lnTo>
                    <a:pt x="55" y="105"/>
                  </a:lnTo>
                  <a:lnTo>
                    <a:pt x="50" y="109"/>
                  </a:lnTo>
                  <a:lnTo>
                    <a:pt x="43" y="112"/>
                  </a:lnTo>
                  <a:lnTo>
                    <a:pt x="37" y="112"/>
                  </a:lnTo>
                  <a:lnTo>
                    <a:pt x="21" y="109"/>
                  </a:lnTo>
                  <a:lnTo>
                    <a:pt x="9" y="99"/>
                  </a:lnTo>
                  <a:lnTo>
                    <a:pt x="4" y="89"/>
                  </a:lnTo>
                  <a:lnTo>
                    <a:pt x="1" y="75"/>
                  </a:lnTo>
                  <a:lnTo>
                    <a:pt x="0" y="57"/>
                  </a:lnTo>
                  <a:lnTo>
                    <a:pt x="1" y="37"/>
                  </a:lnTo>
                  <a:lnTo>
                    <a:pt x="4" y="22"/>
                  </a:lnTo>
                  <a:lnTo>
                    <a:pt x="11" y="11"/>
                  </a:lnTo>
                  <a:lnTo>
                    <a:pt x="16" y="6"/>
                  </a:lnTo>
                  <a:lnTo>
                    <a:pt x="22" y="3"/>
                  </a:lnTo>
                  <a:lnTo>
                    <a:pt x="29" y="1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round/>
              <a:headEnd/>
              <a:tailEnd/>
            </a:ln>
          </p:spPr>
          <p:txBody>
            <a:bodyPr lIns="185166" tIns="92583" rIns="185166" bIns="92583"/>
            <a:lstStyle/>
            <a:p>
              <a:endParaRPr lang="en-US"/>
            </a:p>
          </p:txBody>
        </p:sp>
        <p:sp>
          <p:nvSpPr>
            <p:cNvPr id="321628" name="Rectangle 756"/>
            <p:cNvSpPr>
              <a:spLocks noChangeArrowheads="1"/>
            </p:cNvSpPr>
            <p:nvPr/>
          </p:nvSpPr>
          <p:spPr bwMode="auto">
            <a:xfrm>
              <a:off x="3051563" y="2037010"/>
              <a:ext cx="27413" cy="29239"/>
            </a:xfrm>
            <a:prstGeom prst="rect">
              <a:avLst/>
            </a:prstGeom>
            <a:solidFill>
              <a:srgbClr val="000000"/>
            </a:solidFill>
            <a:ln w="0">
              <a:noFill/>
              <a:miter lim="800000"/>
              <a:headEnd/>
              <a:tailEnd/>
            </a:ln>
          </p:spPr>
          <p:txBody>
            <a:bodyPr lIns="185166" tIns="92583" rIns="185166" bIns="92583"/>
            <a:lstStyle/>
            <a:p>
              <a:endParaRPr lang="pt-PT">
                <a:latin typeface="Calibri" pitchFamily="34" charset="0"/>
              </a:endParaRPr>
            </a:p>
          </p:txBody>
        </p:sp>
        <p:sp>
          <p:nvSpPr>
            <p:cNvPr id="321629" name="Freeform 757"/>
            <p:cNvSpPr>
              <a:spLocks noEditPoints="1"/>
            </p:cNvSpPr>
            <p:nvPr/>
          </p:nvSpPr>
          <p:spPr bwMode="auto">
            <a:xfrm>
              <a:off x="3098556" y="1914488"/>
              <a:ext cx="101817" cy="151761"/>
            </a:xfrm>
            <a:custGeom>
              <a:avLst/>
              <a:gdLst>
                <a:gd name="T0" fmla="*/ 2147483647 w 78"/>
                <a:gd name="T1" fmla="*/ 2147483647 h 109"/>
                <a:gd name="T2" fmla="*/ 2147483647 w 78"/>
                <a:gd name="T3" fmla="*/ 2147483647 h 109"/>
                <a:gd name="T4" fmla="*/ 2147483647 w 78"/>
                <a:gd name="T5" fmla="*/ 2147483647 h 109"/>
                <a:gd name="T6" fmla="*/ 2147483647 w 78"/>
                <a:gd name="T7" fmla="*/ 2147483647 h 109"/>
                <a:gd name="T8" fmla="*/ 2147483647 w 78"/>
                <a:gd name="T9" fmla="*/ 0 h 109"/>
                <a:gd name="T10" fmla="*/ 2147483647 w 78"/>
                <a:gd name="T11" fmla="*/ 0 h 109"/>
                <a:gd name="T12" fmla="*/ 2147483647 w 78"/>
                <a:gd name="T13" fmla="*/ 2147483647 h 109"/>
                <a:gd name="T14" fmla="*/ 2147483647 w 78"/>
                <a:gd name="T15" fmla="*/ 2147483647 h 109"/>
                <a:gd name="T16" fmla="*/ 2147483647 w 78"/>
                <a:gd name="T17" fmla="*/ 2147483647 h 109"/>
                <a:gd name="T18" fmla="*/ 2147483647 w 78"/>
                <a:gd name="T19" fmla="*/ 2147483647 h 109"/>
                <a:gd name="T20" fmla="*/ 2147483647 w 78"/>
                <a:gd name="T21" fmla="*/ 2147483647 h 109"/>
                <a:gd name="T22" fmla="*/ 2147483647 w 78"/>
                <a:gd name="T23" fmla="*/ 2147483647 h 109"/>
                <a:gd name="T24" fmla="*/ 2147483647 w 78"/>
                <a:gd name="T25" fmla="*/ 2147483647 h 109"/>
                <a:gd name="T26" fmla="*/ 0 w 78"/>
                <a:gd name="T27" fmla="*/ 2147483647 h 109"/>
                <a:gd name="T28" fmla="*/ 0 w 78"/>
                <a:gd name="T29" fmla="*/ 2147483647 h 109"/>
                <a:gd name="T30" fmla="*/ 2147483647 w 78"/>
                <a:gd name="T31" fmla="*/ 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8"/>
                <a:gd name="T49" fmla="*/ 0 h 109"/>
                <a:gd name="T50" fmla="*/ 78 w 7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8" h="109">
                  <a:moveTo>
                    <a:pt x="42" y="33"/>
                  </a:moveTo>
                  <a:lnTo>
                    <a:pt x="18" y="67"/>
                  </a:lnTo>
                  <a:lnTo>
                    <a:pt x="42" y="67"/>
                  </a:lnTo>
                  <a:lnTo>
                    <a:pt x="42" y="33"/>
                  </a:lnTo>
                  <a:close/>
                  <a:moveTo>
                    <a:pt x="45" y="0"/>
                  </a:moveTo>
                  <a:lnTo>
                    <a:pt x="63" y="0"/>
                  </a:lnTo>
                  <a:lnTo>
                    <a:pt x="63" y="67"/>
                  </a:lnTo>
                  <a:lnTo>
                    <a:pt x="78" y="67"/>
                  </a:lnTo>
                  <a:lnTo>
                    <a:pt x="78" y="87"/>
                  </a:lnTo>
                  <a:lnTo>
                    <a:pt x="63" y="87"/>
                  </a:lnTo>
                  <a:lnTo>
                    <a:pt x="63" y="109"/>
                  </a:lnTo>
                  <a:lnTo>
                    <a:pt x="42" y="109"/>
                  </a:lnTo>
                  <a:lnTo>
                    <a:pt x="42" y="87"/>
                  </a:lnTo>
                  <a:lnTo>
                    <a:pt x="0" y="87"/>
                  </a:lnTo>
                  <a:lnTo>
                    <a:pt x="0" y="6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round/>
              <a:headEnd/>
              <a:tailEnd/>
            </a:ln>
          </p:spPr>
          <p:txBody>
            <a:bodyPr lIns="185166" tIns="92583" rIns="185166" bIns="92583"/>
            <a:lstStyle/>
            <a:p>
              <a:endParaRPr lang="en-US"/>
            </a:p>
          </p:txBody>
        </p:sp>
        <p:grpSp>
          <p:nvGrpSpPr>
            <p:cNvPr id="321630" name="Group 942"/>
            <p:cNvGrpSpPr>
              <a:grpSpLocks/>
            </p:cNvGrpSpPr>
            <p:nvPr/>
          </p:nvGrpSpPr>
          <p:grpSpPr bwMode="auto">
            <a:xfrm>
              <a:off x="3272550" y="2901626"/>
              <a:ext cx="4380786" cy="1393"/>
              <a:chOff x="3272550" y="2901626"/>
              <a:chExt cx="4380786" cy="1393"/>
            </a:xfrm>
          </p:grpSpPr>
          <p:sp>
            <p:nvSpPr>
              <p:cNvPr id="321706" name="Line 780"/>
              <p:cNvSpPr>
                <a:spLocks noChangeShapeType="1"/>
              </p:cNvSpPr>
              <p:nvPr/>
            </p:nvSpPr>
            <p:spPr bwMode="auto">
              <a:xfrm>
                <a:off x="3272550" y="2901626"/>
                <a:ext cx="37856" cy="1393"/>
              </a:xfrm>
              <a:prstGeom prst="line">
                <a:avLst/>
              </a:prstGeom>
              <a:noFill/>
              <a:ln w="3175">
                <a:solidFill>
                  <a:srgbClr val="9999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707" name="Line 781"/>
              <p:cNvSpPr>
                <a:spLocks noChangeShapeType="1"/>
              </p:cNvSpPr>
              <p:nvPr/>
            </p:nvSpPr>
            <p:spPr bwMode="auto">
              <a:xfrm>
                <a:off x="3346956" y="2901626"/>
                <a:ext cx="37856" cy="1393"/>
              </a:xfrm>
              <a:prstGeom prst="line">
                <a:avLst/>
              </a:prstGeom>
              <a:noFill/>
              <a:ln w="3175">
                <a:solidFill>
                  <a:srgbClr val="9999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708" name="Line 782"/>
              <p:cNvSpPr>
                <a:spLocks noChangeShapeType="1"/>
              </p:cNvSpPr>
              <p:nvPr/>
            </p:nvSpPr>
            <p:spPr bwMode="auto">
              <a:xfrm>
                <a:off x="3421361" y="2901626"/>
                <a:ext cx="37856" cy="1393"/>
              </a:xfrm>
              <a:prstGeom prst="line">
                <a:avLst/>
              </a:prstGeom>
              <a:noFill/>
              <a:ln w="3175">
                <a:solidFill>
                  <a:srgbClr val="9999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709" name="Line 783"/>
              <p:cNvSpPr>
                <a:spLocks noChangeShapeType="1"/>
              </p:cNvSpPr>
              <p:nvPr/>
            </p:nvSpPr>
            <p:spPr bwMode="auto">
              <a:xfrm>
                <a:off x="3495767" y="2901626"/>
                <a:ext cx="35245" cy="1393"/>
              </a:xfrm>
              <a:prstGeom prst="line">
                <a:avLst/>
              </a:prstGeom>
              <a:noFill/>
              <a:ln w="3175">
                <a:solidFill>
                  <a:srgbClr val="9999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710" name="Line 784"/>
              <p:cNvSpPr>
                <a:spLocks noChangeShapeType="1"/>
              </p:cNvSpPr>
              <p:nvPr/>
            </p:nvSpPr>
            <p:spPr bwMode="auto">
              <a:xfrm>
                <a:off x="3570172" y="2901626"/>
                <a:ext cx="35245" cy="1393"/>
              </a:xfrm>
              <a:prstGeom prst="line">
                <a:avLst/>
              </a:prstGeom>
              <a:noFill/>
              <a:ln w="3175">
                <a:solidFill>
                  <a:srgbClr val="9999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711" name="Line 788"/>
              <p:cNvSpPr>
                <a:spLocks noChangeShapeType="1"/>
              </p:cNvSpPr>
              <p:nvPr/>
            </p:nvSpPr>
            <p:spPr bwMode="auto">
              <a:xfrm>
                <a:off x="3866489" y="2901626"/>
                <a:ext cx="36550" cy="1393"/>
              </a:xfrm>
              <a:prstGeom prst="line">
                <a:avLst/>
              </a:prstGeom>
              <a:noFill/>
              <a:ln w="3175">
                <a:solidFill>
                  <a:srgbClr val="9999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712" name="Line 789"/>
              <p:cNvSpPr>
                <a:spLocks noChangeShapeType="1"/>
              </p:cNvSpPr>
              <p:nvPr/>
            </p:nvSpPr>
            <p:spPr bwMode="auto">
              <a:xfrm>
                <a:off x="3940894" y="2901626"/>
                <a:ext cx="36550" cy="1393"/>
              </a:xfrm>
              <a:prstGeom prst="line">
                <a:avLst/>
              </a:prstGeom>
              <a:noFill/>
              <a:ln w="3175">
                <a:solidFill>
                  <a:srgbClr val="9999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713" name="Line 790"/>
              <p:cNvSpPr>
                <a:spLocks noChangeShapeType="1"/>
              </p:cNvSpPr>
              <p:nvPr/>
            </p:nvSpPr>
            <p:spPr bwMode="auto">
              <a:xfrm>
                <a:off x="4013994" y="2901626"/>
                <a:ext cx="37856" cy="1393"/>
              </a:xfrm>
              <a:prstGeom prst="line">
                <a:avLst/>
              </a:prstGeom>
              <a:noFill/>
              <a:ln w="3175">
                <a:solidFill>
                  <a:srgbClr val="9999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714" name="Line 791"/>
              <p:cNvSpPr>
                <a:spLocks noChangeShapeType="1"/>
              </p:cNvSpPr>
              <p:nvPr/>
            </p:nvSpPr>
            <p:spPr bwMode="auto">
              <a:xfrm>
                <a:off x="4088400" y="2901626"/>
                <a:ext cx="37856" cy="1393"/>
              </a:xfrm>
              <a:prstGeom prst="line">
                <a:avLst/>
              </a:prstGeom>
              <a:noFill/>
              <a:ln w="3175">
                <a:solidFill>
                  <a:srgbClr val="9999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715" name="Line 792"/>
              <p:cNvSpPr>
                <a:spLocks noChangeShapeType="1"/>
              </p:cNvSpPr>
              <p:nvPr/>
            </p:nvSpPr>
            <p:spPr bwMode="auto">
              <a:xfrm>
                <a:off x="4162805" y="2901626"/>
                <a:ext cx="37856" cy="1393"/>
              </a:xfrm>
              <a:prstGeom prst="line">
                <a:avLst/>
              </a:prstGeom>
              <a:noFill/>
              <a:ln w="3175">
                <a:solidFill>
                  <a:srgbClr val="9999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716" name="Line 793"/>
              <p:cNvSpPr>
                <a:spLocks noChangeShapeType="1"/>
              </p:cNvSpPr>
              <p:nvPr/>
            </p:nvSpPr>
            <p:spPr bwMode="auto">
              <a:xfrm>
                <a:off x="4237211" y="2901626"/>
                <a:ext cx="37856" cy="1393"/>
              </a:xfrm>
              <a:prstGeom prst="line">
                <a:avLst/>
              </a:prstGeom>
              <a:noFill/>
              <a:ln w="3175">
                <a:solidFill>
                  <a:srgbClr val="9999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717" name="Line 794"/>
              <p:cNvSpPr>
                <a:spLocks noChangeShapeType="1"/>
              </p:cNvSpPr>
              <p:nvPr/>
            </p:nvSpPr>
            <p:spPr bwMode="auto">
              <a:xfrm>
                <a:off x="4311616" y="2901626"/>
                <a:ext cx="37856" cy="1393"/>
              </a:xfrm>
              <a:prstGeom prst="line">
                <a:avLst/>
              </a:prstGeom>
              <a:noFill/>
              <a:ln w="3175">
                <a:solidFill>
                  <a:srgbClr val="9999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718" name="Line 795"/>
              <p:cNvSpPr>
                <a:spLocks noChangeShapeType="1"/>
              </p:cNvSpPr>
              <p:nvPr/>
            </p:nvSpPr>
            <p:spPr bwMode="auto">
              <a:xfrm>
                <a:off x="4386022" y="2901626"/>
                <a:ext cx="37856" cy="1393"/>
              </a:xfrm>
              <a:prstGeom prst="line">
                <a:avLst/>
              </a:prstGeom>
              <a:noFill/>
              <a:ln w="3175">
                <a:solidFill>
                  <a:srgbClr val="9999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719" name="Line 796"/>
              <p:cNvSpPr>
                <a:spLocks noChangeShapeType="1"/>
              </p:cNvSpPr>
              <p:nvPr/>
            </p:nvSpPr>
            <p:spPr bwMode="auto">
              <a:xfrm>
                <a:off x="4459122" y="2901626"/>
                <a:ext cx="36550" cy="1393"/>
              </a:xfrm>
              <a:prstGeom prst="line">
                <a:avLst/>
              </a:prstGeom>
              <a:noFill/>
              <a:ln w="3175">
                <a:solidFill>
                  <a:srgbClr val="9999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720" name="Line 797"/>
              <p:cNvSpPr>
                <a:spLocks noChangeShapeType="1"/>
              </p:cNvSpPr>
              <p:nvPr/>
            </p:nvSpPr>
            <p:spPr bwMode="auto">
              <a:xfrm>
                <a:off x="4533527" y="2901626"/>
                <a:ext cx="36550" cy="1393"/>
              </a:xfrm>
              <a:prstGeom prst="line">
                <a:avLst/>
              </a:prstGeom>
              <a:noFill/>
              <a:ln w="3175">
                <a:solidFill>
                  <a:srgbClr val="9999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721" name="Line 798"/>
              <p:cNvSpPr>
                <a:spLocks noChangeShapeType="1"/>
              </p:cNvSpPr>
              <p:nvPr/>
            </p:nvSpPr>
            <p:spPr bwMode="auto">
              <a:xfrm>
                <a:off x="4607933" y="2901626"/>
                <a:ext cx="36550" cy="1393"/>
              </a:xfrm>
              <a:prstGeom prst="line">
                <a:avLst/>
              </a:prstGeom>
              <a:noFill/>
              <a:ln w="3175">
                <a:solidFill>
                  <a:srgbClr val="9999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722" name="Line 799"/>
              <p:cNvSpPr>
                <a:spLocks noChangeShapeType="1"/>
              </p:cNvSpPr>
              <p:nvPr/>
            </p:nvSpPr>
            <p:spPr bwMode="auto">
              <a:xfrm>
                <a:off x="4682338" y="2901626"/>
                <a:ext cx="36550" cy="1393"/>
              </a:xfrm>
              <a:prstGeom prst="line">
                <a:avLst/>
              </a:prstGeom>
              <a:noFill/>
              <a:ln w="3175">
                <a:solidFill>
                  <a:srgbClr val="9999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723" name="Line 800"/>
              <p:cNvSpPr>
                <a:spLocks noChangeShapeType="1"/>
              </p:cNvSpPr>
              <p:nvPr/>
            </p:nvSpPr>
            <p:spPr bwMode="auto">
              <a:xfrm>
                <a:off x="4756744" y="2901626"/>
                <a:ext cx="36550" cy="1393"/>
              </a:xfrm>
              <a:prstGeom prst="line">
                <a:avLst/>
              </a:prstGeom>
              <a:noFill/>
              <a:ln w="3175">
                <a:solidFill>
                  <a:srgbClr val="9999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724" name="Line 801"/>
              <p:cNvSpPr>
                <a:spLocks noChangeShapeType="1"/>
              </p:cNvSpPr>
              <p:nvPr/>
            </p:nvSpPr>
            <p:spPr bwMode="auto">
              <a:xfrm>
                <a:off x="4831149" y="2901626"/>
                <a:ext cx="36550" cy="1393"/>
              </a:xfrm>
              <a:prstGeom prst="line">
                <a:avLst/>
              </a:prstGeom>
              <a:noFill/>
              <a:ln w="3175">
                <a:solidFill>
                  <a:srgbClr val="9999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725" name="Line 802"/>
              <p:cNvSpPr>
                <a:spLocks noChangeShapeType="1"/>
              </p:cNvSpPr>
              <p:nvPr/>
            </p:nvSpPr>
            <p:spPr bwMode="auto">
              <a:xfrm>
                <a:off x="4905555" y="2901626"/>
                <a:ext cx="36550" cy="1393"/>
              </a:xfrm>
              <a:prstGeom prst="line">
                <a:avLst/>
              </a:prstGeom>
              <a:noFill/>
              <a:ln w="3175">
                <a:solidFill>
                  <a:srgbClr val="9999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726" name="Line 803"/>
              <p:cNvSpPr>
                <a:spLocks noChangeShapeType="1"/>
              </p:cNvSpPr>
              <p:nvPr/>
            </p:nvSpPr>
            <p:spPr bwMode="auto">
              <a:xfrm>
                <a:off x="4978655" y="2901626"/>
                <a:ext cx="37856" cy="1393"/>
              </a:xfrm>
              <a:prstGeom prst="line">
                <a:avLst/>
              </a:prstGeom>
              <a:noFill/>
              <a:ln w="3175">
                <a:solidFill>
                  <a:srgbClr val="9999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727" name="Line 804"/>
              <p:cNvSpPr>
                <a:spLocks noChangeShapeType="1"/>
              </p:cNvSpPr>
              <p:nvPr/>
            </p:nvSpPr>
            <p:spPr bwMode="auto">
              <a:xfrm>
                <a:off x="5053060" y="2901626"/>
                <a:ext cx="37856" cy="1393"/>
              </a:xfrm>
              <a:prstGeom prst="line">
                <a:avLst/>
              </a:prstGeom>
              <a:noFill/>
              <a:ln w="3175">
                <a:solidFill>
                  <a:srgbClr val="9999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728" name="Line 805"/>
              <p:cNvSpPr>
                <a:spLocks noChangeShapeType="1"/>
              </p:cNvSpPr>
              <p:nvPr/>
            </p:nvSpPr>
            <p:spPr bwMode="auto">
              <a:xfrm>
                <a:off x="5127466" y="2901626"/>
                <a:ext cx="37856" cy="1393"/>
              </a:xfrm>
              <a:prstGeom prst="line">
                <a:avLst/>
              </a:prstGeom>
              <a:noFill/>
              <a:ln w="3175">
                <a:solidFill>
                  <a:srgbClr val="9999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729" name="Line 806"/>
              <p:cNvSpPr>
                <a:spLocks noChangeShapeType="1"/>
              </p:cNvSpPr>
              <p:nvPr/>
            </p:nvSpPr>
            <p:spPr bwMode="auto">
              <a:xfrm>
                <a:off x="5200566" y="2901626"/>
                <a:ext cx="39161" cy="1393"/>
              </a:xfrm>
              <a:prstGeom prst="line">
                <a:avLst/>
              </a:prstGeom>
              <a:noFill/>
              <a:ln w="3175">
                <a:solidFill>
                  <a:srgbClr val="9999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730" name="Line 807"/>
              <p:cNvSpPr>
                <a:spLocks noChangeShapeType="1"/>
              </p:cNvSpPr>
              <p:nvPr/>
            </p:nvSpPr>
            <p:spPr bwMode="auto">
              <a:xfrm>
                <a:off x="5274971" y="2901626"/>
                <a:ext cx="39161" cy="1393"/>
              </a:xfrm>
              <a:prstGeom prst="line">
                <a:avLst/>
              </a:prstGeom>
              <a:noFill/>
              <a:ln w="3175">
                <a:solidFill>
                  <a:srgbClr val="9999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731" name="Line 808"/>
              <p:cNvSpPr>
                <a:spLocks noChangeShapeType="1"/>
              </p:cNvSpPr>
              <p:nvPr/>
            </p:nvSpPr>
            <p:spPr bwMode="auto">
              <a:xfrm>
                <a:off x="5349377" y="2901626"/>
                <a:ext cx="36550" cy="1393"/>
              </a:xfrm>
              <a:prstGeom prst="line">
                <a:avLst/>
              </a:prstGeom>
              <a:noFill/>
              <a:ln w="3175">
                <a:solidFill>
                  <a:srgbClr val="9999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732" name="Line 809"/>
              <p:cNvSpPr>
                <a:spLocks noChangeShapeType="1"/>
              </p:cNvSpPr>
              <p:nvPr/>
            </p:nvSpPr>
            <p:spPr bwMode="auto">
              <a:xfrm>
                <a:off x="5423782" y="2901626"/>
                <a:ext cx="36550" cy="1393"/>
              </a:xfrm>
              <a:prstGeom prst="line">
                <a:avLst/>
              </a:prstGeom>
              <a:noFill/>
              <a:ln w="3175">
                <a:solidFill>
                  <a:srgbClr val="9999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733" name="Line 810"/>
              <p:cNvSpPr>
                <a:spLocks noChangeShapeType="1"/>
              </p:cNvSpPr>
              <p:nvPr/>
            </p:nvSpPr>
            <p:spPr bwMode="auto">
              <a:xfrm>
                <a:off x="5498188" y="2901626"/>
                <a:ext cx="36550" cy="1393"/>
              </a:xfrm>
              <a:prstGeom prst="line">
                <a:avLst/>
              </a:prstGeom>
              <a:noFill/>
              <a:ln w="3175">
                <a:solidFill>
                  <a:srgbClr val="9999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734" name="Line 811"/>
              <p:cNvSpPr>
                <a:spLocks noChangeShapeType="1"/>
              </p:cNvSpPr>
              <p:nvPr/>
            </p:nvSpPr>
            <p:spPr bwMode="auto">
              <a:xfrm>
                <a:off x="5572593" y="2901626"/>
                <a:ext cx="36550" cy="1393"/>
              </a:xfrm>
              <a:prstGeom prst="line">
                <a:avLst/>
              </a:prstGeom>
              <a:noFill/>
              <a:ln w="3175">
                <a:solidFill>
                  <a:srgbClr val="9999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735" name="Line 812"/>
              <p:cNvSpPr>
                <a:spLocks noChangeShapeType="1"/>
              </p:cNvSpPr>
              <p:nvPr/>
            </p:nvSpPr>
            <p:spPr bwMode="auto">
              <a:xfrm>
                <a:off x="5646999" y="2901626"/>
                <a:ext cx="36550" cy="1393"/>
              </a:xfrm>
              <a:prstGeom prst="line">
                <a:avLst/>
              </a:prstGeom>
              <a:noFill/>
              <a:ln w="3175">
                <a:solidFill>
                  <a:srgbClr val="9999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736" name="Line 813"/>
              <p:cNvSpPr>
                <a:spLocks noChangeShapeType="1"/>
              </p:cNvSpPr>
              <p:nvPr/>
            </p:nvSpPr>
            <p:spPr bwMode="auto">
              <a:xfrm>
                <a:off x="5721404" y="2901626"/>
                <a:ext cx="36550" cy="1393"/>
              </a:xfrm>
              <a:prstGeom prst="line">
                <a:avLst/>
              </a:prstGeom>
              <a:noFill/>
              <a:ln w="3175">
                <a:solidFill>
                  <a:srgbClr val="9999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737" name="Line 814"/>
              <p:cNvSpPr>
                <a:spLocks noChangeShapeType="1"/>
              </p:cNvSpPr>
              <p:nvPr/>
            </p:nvSpPr>
            <p:spPr bwMode="auto">
              <a:xfrm>
                <a:off x="5795810" y="2901626"/>
                <a:ext cx="36550" cy="1393"/>
              </a:xfrm>
              <a:prstGeom prst="line">
                <a:avLst/>
              </a:prstGeom>
              <a:noFill/>
              <a:ln w="3175">
                <a:solidFill>
                  <a:srgbClr val="9999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738" name="Line 815"/>
              <p:cNvSpPr>
                <a:spLocks noChangeShapeType="1"/>
              </p:cNvSpPr>
              <p:nvPr/>
            </p:nvSpPr>
            <p:spPr bwMode="auto">
              <a:xfrm>
                <a:off x="5868910" y="2901626"/>
                <a:ext cx="37856" cy="1393"/>
              </a:xfrm>
              <a:prstGeom prst="line">
                <a:avLst/>
              </a:prstGeom>
              <a:noFill/>
              <a:ln w="3175">
                <a:solidFill>
                  <a:srgbClr val="9999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739" name="Line 816"/>
              <p:cNvSpPr>
                <a:spLocks noChangeShapeType="1"/>
              </p:cNvSpPr>
              <p:nvPr/>
            </p:nvSpPr>
            <p:spPr bwMode="auto">
              <a:xfrm>
                <a:off x="5943315" y="2901626"/>
                <a:ext cx="37856" cy="1393"/>
              </a:xfrm>
              <a:prstGeom prst="line">
                <a:avLst/>
              </a:prstGeom>
              <a:noFill/>
              <a:ln w="3175">
                <a:solidFill>
                  <a:srgbClr val="9999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740" name="Line 817"/>
              <p:cNvSpPr>
                <a:spLocks noChangeShapeType="1"/>
              </p:cNvSpPr>
              <p:nvPr/>
            </p:nvSpPr>
            <p:spPr bwMode="auto">
              <a:xfrm>
                <a:off x="6016415" y="2901626"/>
                <a:ext cx="39161" cy="1393"/>
              </a:xfrm>
              <a:prstGeom prst="line">
                <a:avLst/>
              </a:prstGeom>
              <a:noFill/>
              <a:ln w="3175">
                <a:solidFill>
                  <a:srgbClr val="9999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741" name="Line 818"/>
              <p:cNvSpPr>
                <a:spLocks noChangeShapeType="1"/>
              </p:cNvSpPr>
              <p:nvPr/>
            </p:nvSpPr>
            <p:spPr bwMode="auto">
              <a:xfrm>
                <a:off x="6090821" y="2901626"/>
                <a:ext cx="39161" cy="1393"/>
              </a:xfrm>
              <a:prstGeom prst="line">
                <a:avLst/>
              </a:prstGeom>
              <a:noFill/>
              <a:ln w="3175">
                <a:solidFill>
                  <a:srgbClr val="9999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742" name="Line 819"/>
              <p:cNvSpPr>
                <a:spLocks noChangeShapeType="1"/>
              </p:cNvSpPr>
              <p:nvPr/>
            </p:nvSpPr>
            <p:spPr bwMode="auto">
              <a:xfrm>
                <a:off x="6165226" y="2901626"/>
                <a:ext cx="39161" cy="1393"/>
              </a:xfrm>
              <a:prstGeom prst="line">
                <a:avLst/>
              </a:prstGeom>
              <a:noFill/>
              <a:ln w="3175">
                <a:solidFill>
                  <a:srgbClr val="9999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743" name="Line 820"/>
              <p:cNvSpPr>
                <a:spLocks noChangeShapeType="1"/>
              </p:cNvSpPr>
              <p:nvPr/>
            </p:nvSpPr>
            <p:spPr bwMode="auto">
              <a:xfrm>
                <a:off x="6239632" y="2901626"/>
                <a:ext cx="39161" cy="1393"/>
              </a:xfrm>
              <a:prstGeom prst="line">
                <a:avLst/>
              </a:prstGeom>
              <a:noFill/>
              <a:ln w="3175">
                <a:solidFill>
                  <a:srgbClr val="9999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744" name="Line 821"/>
              <p:cNvSpPr>
                <a:spLocks noChangeShapeType="1"/>
              </p:cNvSpPr>
              <p:nvPr/>
            </p:nvSpPr>
            <p:spPr bwMode="auto">
              <a:xfrm>
                <a:off x="6314037" y="2901626"/>
                <a:ext cx="36550" cy="1393"/>
              </a:xfrm>
              <a:prstGeom prst="line">
                <a:avLst/>
              </a:prstGeom>
              <a:noFill/>
              <a:ln w="3175">
                <a:solidFill>
                  <a:srgbClr val="9999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745" name="Line 822"/>
              <p:cNvSpPr>
                <a:spLocks noChangeShapeType="1"/>
              </p:cNvSpPr>
              <p:nvPr/>
            </p:nvSpPr>
            <p:spPr bwMode="auto">
              <a:xfrm>
                <a:off x="6388443" y="2901626"/>
                <a:ext cx="36550" cy="1393"/>
              </a:xfrm>
              <a:prstGeom prst="line">
                <a:avLst/>
              </a:prstGeom>
              <a:noFill/>
              <a:ln w="3175">
                <a:solidFill>
                  <a:srgbClr val="9999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746" name="Line 823"/>
              <p:cNvSpPr>
                <a:spLocks noChangeShapeType="1"/>
              </p:cNvSpPr>
              <p:nvPr/>
            </p:nvSpPr>
            <p:spPr bwMode="auto">
              <a:xfrm>
                <a:off x="6462848" y="2901626"/>
                <a:ext cx="36550" cy="1393"/>
              </a:xfrm>
              <a:prstGeom prst="line">
                <a:avLst/>
              </a:prstGeom>
              <a:noFill/>
              <a:ln w="3175">
                <a:solidFill>
                  <a:srgbClr val="9999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747" name="Line 824"/>
              <p:cNvSpPr>
                <a:spLocks noChangeShapeType="1"/>
              </p:cNvSpPr>
              <p:nvPr/>
            </p:nvSpPr>
            <p:spPr bwMode="auto">
              <a:xfrm>
                <a:off x="6537254" y="2901626"/>
                <a:ext cx="36550" cy="1393"/>
              </a:xfrm>
              <a:prstGeom prst="line">
                <a:avLst/>
              </a:prstGeom>
              <a:noFill/>
              <a:ln w="3175">
                <a:solidFill>
                  <a:srgbClr val="9999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748" name="Line 825"/>
              <p:cNvSpPr>
                <a:spLocks noChangeShapeType="1"/>
              </p:cNvSpPr>
              <p:nvPr/>
            </p:nvSpPr>
            <p:spPr bwMode="auto">
              <a:xfrm>
                <a:off x="6611659" y="2901626"/>
                <a:ext cx="36550" cy="1393"/>
              </a:xfrm>
              <a:prstGeom prst="line">
                <a:avLst/>
              </a:prstGeom>
              <a:noFill/>
              <a:ln w="3175">
                <a:solidFill>
                  <a:srgbClr val="9999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749" name="Line 826"/>
              <p:cNvSpPr>
                <a:spLocks noChangeShapeType="1"/>
              </p:cNvSpPr>
              <p:nvPr/>
            </p:nvSpPr>
            <p:spPr bwMode="auto">
              <a:xfrm>
                <a:off x="6686065" y="2901626"/>
                <a:ext cx="36550" cy="1393"/>
              </a:xfrm>
              <a:prstGeom prst="line">
                <a:avLst/>
              </a:prstGeom>
              <a:noFill/>
              <a:ln w="3175">
                <a:solidFill>
                  <a:srgbClr val="9999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750" name="Line 827"/>
              <p:cNvSpPr>
                <a:spLocks noChangeShapeType="1"/>
              </p:cNvSpPr>
              <p:nvPr/>
            </p:nvSpPr>
            <p:spPr bwMode="auto">
              <a:xfrm>
                <a:off x="6760470" y="2901626"/>
                <a:ext cx="36550" cy="1393"/>
              </a:xfrm>
              <a:prstGeom prst="line">
                <a:avLst/>
              </a:prstGeom>
              <a:noFill/>
              <a:ln w="3175">
                <a:solidFill>
                  <a:srgbClr val="9999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751" name="Line 828"/>
              <p:cNvSpPr>
                <a:spLocks noChangeShapeType="1"/>
              </p:cNvSpPr>
              <p:nvPr/>
            </p:nvSpPr>
            <p:spPr bwMode="auto">
              <a:xfrm>
                <a:off x="6832265" y="2901626"/>
                <a:ext cx="39161" cy="1393"/>
              </a:xfrm>
              <a:prstGeom prst="line">
                <a:avLst/>
              </a:prstGeom>
              <a:noFill/>
              <a:ln w="3175">
                <a:solidFill>
                  <a:srgbClr val="9999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752" name="Line 829"/>
              <p:cNvSpPr>
                <a:spLocks noChangeShapeType="1"/>
              </p:cNvSpPr>
              <p:nvPr/>
            </p:nvSpPr>
            <p:spPr bwMode="auto">
              <a:xfrm>
                <a:off x="6906670" y="2901626"/>
                <a:ext cx="39161" cy="1393"/>
              </a:xfrm>
              <a:prstGeom prst="line">
                <a:avLst/>
              </a:prstGeom>
              <a:noFill/>
              <a:ln w="3175">
                <a:solidFill>
                  <a:srgbClr val="9999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753" name="Line 830"/>
              <p:cNvSpPr>
                <a:spLocks noChangeShapeType="1"/>
              </p:cNvSpPr>
              <p:nvPr/>
            </p:nvSpPr>
            <p:spPr bwMode="auto">
              <a:xfrm>
                <a:off x="6981076" y="2901626"/>
                <a:ext cx="39161" cy="1393"/>
              </a:xfrm>
              <a:prstGeom prst="line">
                <a:avLst/>
              </a:prstGeom>
              <a:noFill/>
              <a:ln w="3175">
                <a:solidFill>
                  <a:srgbClr val="9999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754" name="Line 831"/>
              <p:cNvSpPr>
                <a:spLocks noChangeShapeType="1"/>
              </p:cNvSpPr>
              <p:nvPr/>
            </p:nvSpPr>
            <p:spPr bwMode="auto">
              <a:xfrm>
                <a:off x="7055481" y="2901626"/>
                <a:ext cx="39161" cy="1393"/>
              </a:xfrm>
              <a:prstGeom prst="line">
                <a:avLst/>
              </a:prstGeom>
              <a:noFill/>
              <a:ln w="3175">
                <a:solidFill>
                  <a:srgbClr val="9999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755" name="Line 832"/>
              <p:cNvSpPr>
                <a:spLocks noChangeShapeType="1"/>
              </p:cNvSpPr>
              <p:nvPr/>
            </p:nvSpPr>
            <p:spPr bwMode="auto">
              <a:xfrm>
                <a:off x="7129887" y="2901626"/>
                <a:ext cx="39161" cy="1393"/>
              </a:xfrm>
              <a:prstGeom prst="line">
                <a:avLst/>
              </a:prstGeom>
              <a:noFill/>
              <a:ln w="3175">
                <a:solidFill>
                  <a:srgbClr val="9999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756" name="Line 833"/>
              <p:cNvSpPr>
                <a:spLocks noChangeShapeType="1"/>
              </p:cNvSpPr>
              <p:nvPr/>
            </p:nvSpPr>
            <p:spPr bwMode="auto">
              <a:xfrm>
                <a:off x="7204292" y="2901626"/>
                <a:ext cx="39161" cy="1393"/>
              </a:xfrm>
              <a:prstGeom prst="line">
                <a:avLst/>
              </a:prstGeom>
              <a:noFill/>
              <a:ln w="3175">
                <a:solidFill>
                  <a:srgbClr val="9999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757" name="Line 834"/>
              <p:cNvSpPr>
                <a:spLocks noChangeShapeType="1"/>
              </p:cNvSpPr>
              <p:nvPr/>
            </p:nvSpPr>
            <p:spPr bwMode="auto">
              <a:xfrm>
                <a:off x="7278698" y="2901626"/>
                <a:ext cx="36550" cy="1393"/>
              </a:xfrm>
              <a:prstGeom prst="line">
                <a:avLst/>
              </a:prstGeom>
              <a:noFill/>
              <a:ln w="3175">
                <a:solidFill>
                  <a:srgbClr val="9999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758" name="Line 835"/>
              <p:cNvSpPr>
                <a:spLocks noChangeShapeType="1"/>
              </p:cNvSpPr>
              <p:nvPr/>
            </p:nvSpPr>
            <p:spPr bwMode="auto">
              <a:xfrm>
                <a:off x="7353103" y="2901626"/>
                <a:ext cx="36550" cy="1393"/>
              </a:xfrm>
              <a:prstGeom prst="line">
                <a:avLst/>
              </a:prstGeom>
              <a:noFill/>
              <a:ln w="3175">
                <a:solidFill>
                  <a:srgbClr val="9999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759" name="Line 836"/>
              <p:cNvSpPr>
                <a:spLocks noChangeShapeType="1"/>
              </p:cNvSpPr>
              <p:nvPr/>
            </p:nvSpPr>
            <p:spPr bwMode="auto">
              <a:xfrm>
                <a:off x="7427509" y="2901626"/>
                <a:ext cx="36550" cy="1393"/>
              </a:xfrm>
              <a:prstGeom prst="line">
                <a:avLst/>
              </a:prstGeom>
              <a:noFill/>
              <a:ln w="3175">
                <a:solidFill>
                  <a:srgbClr val="9999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760" name="Line 837"/>
              <p:cNvSpPr>
                <a:spLocks noChangeShapeType="1"/>
              </p:cNvSpPr>
              <p:nvPr/>
            </p:nvSpPr>
            <p:spPr bwMode="auto">
              <a:xfrm>
                <a:off x="7501914" y="2901626"/>
                <a:ext cx="36550" cy="1393"/>
              </a:xfrm>
              <a:prstGeom prst="line">
                <a:avLst/>
              </a:prstGeom>
              <a:noFill/>
              <a:ln w="3175">
                <a:solidFill>
                  <a:srgbClr val="9999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761" name="Line 838"/>
              <p:cNvSpPr>
                <a:spLocks noChangeShapeType="1"/>
              </p:cNvSpPr>
              <p:nvPr/>
            </p:nvSpPr>
            <p:spPr bwMode="auto">
              <a:xfrm>
                <a:off x="7576320" y="2901626"/>
                <a:ext cx="36550" cy="1393"/>
              </a:xfrm>
              <a:prstGeom prst="line">
                <a:avLst/>
              </a:prstGeom>
              <a:noFill/>
              <a:ln w="3175">
                <a:solidFill>
                  <a:srgbClr val="9999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762" name="Line 839"/>
              <p:cNvSpPr>
                <a:spLocks noChangeShapeType="1"/>
              </p:cNvSpPr>
              <p:nvPr/>
            </p:nvSpPr>
            <p:spPr bwMode="auto">
              <a:xfrm>
                <a:off x="7650725" y="2901626"/>
                <a:ext cx="2611" cy="1393"/>
              </a:xfrm>
              <a:prstGeom prst="line">
                <a:avLst/>
              </a:prstGeom>
              <a:noFill/>
              <a:ln w="3175">
                <a:solidFill>
                  <a:srgbClr val="9999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1631" name="Group 440"/>
            <p:cNvGrpSpPr>
              <a:grpSpLocks/>
            </p:cNvGrpSpPr>
            <p:nvPr/>
          </p:nvGrpSpPr>
          <p:grpSpPr bwMode="auto">
            <a:xfrm>
              <a:off x="3638054" y="2830619"/>
              <a:ext cx="4015292" cy="707287"/>
              <a:chOff x="3827290" y="2185300"/>
              <a:chExt cx="4015292" cy="707287"/>
            </a:xfrm>
          </p:grpSpPr>
          <p:sp>
            <p:nvSpPr>
              <p:cNvPr id="321651" name="Line 785"/>
              <p:cNvSpPr>
                <a:spLocks noChangeShapeType="1"/>
              </p:cNvSpPr>
              <p:nvPr/>
            </p:nvSpPr>
            <p:spPr bwMode="auto">
              <a:xfrm>
                <a:off x="3832511" y="2256307"/>
                <a:ext cx="36550" cy="1393"/>
              </a:xfrm>
              <a:prstGeom prst="line">
                <a:avLst/>
              </a:prstGeom>
              <a:noFill/>
              <a:ln w="7">
                <a:noFill/>
                <a:round/>
                <a:headEnd/>
                <a:tailEnd/>
              </a:ln>
            </p:spPr>
            <p:txBody>
              <a:bodyPr lIns="185166" tIns="92583" rIns="185166" bIns="92583"/>
              <a:lstStyle/>
              <a:p>
                <a:endParaRPr lang="en-US"/>
              </a:p>
            </p:txBody>
          </p:sp>
          <p:sp>
            <p:nvSpPr>
              <p:cNvPr id="321652" name="Line 787"/>
              <p:cNvSpPr>
                <a:spLocks noChangeShapeType="1"/>
              </p:cNvSpPr>
              <p:nvPr/>
            </p:nvSpPr>
            <p:spPr bwMode="auto">
              <a:xfrm>
                <a:off x="3981323" y="2256307"/>
                <a:ext cx="36550" cy="1393"/>
              </a:xfrm>
              <a:prstGeom prst="line">
                <a:avLst/>
              </a:prstGeom>
              <a:noFill/>
              <a:ln w="7">
                <a:noFill/>
                <a:round/>
                <a:headEnd/>
                <a:tailEnd/>
              </a:ln>
            </p:spPr>
            <p:txBody>
              <a:bodyPr lIns="185166" tIns="92583" rIns="185166" bIns="92583"/>
              <a:lstStyle/>
              <a:p>
                <a:endParaRPr lang="en-US"/>
              </a:p>
            </p:txBody>
          </p:sp>
          <p:sp>
            <p:nvSpPr>
              <p:cNvPr id="321653" name="Rectangle 840"/>
              <p:cNvSpPr>
                <a:spLocks noChangeArrowheads="1"/>
              </p:cNvSpPr>
              <p:nvPr/>
            </p:nvSpPr>
            <p:spPr bwMode="auto">
              <a:xfrm>
                <a:off x="3835122" y="2253523"/>
                <a:ext cx="67879" cy="20884"/>
              </a:xfrm>
              <a:prstGeom prst="rect">
                <a:avLst/>
              </a:prstGeom>
              <a:solidFill>
                <a:srgbClr val="0033CC"/>
              </a:solidFill>
              <a:ln w="0">
                <a:noFill/>
                <a:miter lim="800000"/>
                <a:headEnd/>
                <a:tailEnd/>
              </a:ln>
            </p:spPr>
            <p:txBody>
              <a:bodyPr lIns="185166" tIns="92583" rIns="185166" bIns="92583"/>
              <a:lstStyle/>
              <a:p>
                <a:endParaRPr lang="pt-PT">
                  <a:latin typeface="Calibri" pitchFamily="34" charset="0"/>
                </a:endParaRPr>
              </a:p>
            </p:txBody>
          </p:sp>
          <p:sp>
            <p:nvSpPr>
              <p:cNvPr id="321654" name="Rectangle 841"/>
              <p:cNvSpPr>
                <a:spLocks noChangeArrowheads="1"/>
              </p:cNvSpPr>
              <p:nvPr/>
            </p:nvSpPr>
            <p:spPr bwMode="auto">
              <a:xfrm>
                <a:off x="3827290" y="2242384"/>
                <a:ext cx="18275" cy="43161"/>
              </a:xfrm>
              <a:prstGeom prst="rect">
                <a:avLst/>
              </a:prstGeom>
              <a:solidFill>
                <a:srgbClr val="0033CC"/>
              </a:solidFill>
              <a:ln w="0">
                <a:noFill/>
                <a:miter lim="800000"/>
                <a:headEnd/>
                <a:tailEnd/>
              </a:ln>
            </p:spPr>
            <p:txBody>
              <a:bodyPr lIns="185166" tIns="92583" rIns="185166" bIns="92583"/>
              <a:lstStyle/>
              <a:p>
                <a:endParaRPr lang="pt-PT">
                  <a:latin typeface="Calibri" pitchFamily="34" charset="0"/>
                </a:endParaRPr>
              </a:p>
            </p:txBody>
          </p:sp>
          <p:sp>
            <p:nvSpPr>
              <p:cNvPr id="321655" name="Rectangle 842"/>
              <p:cNvSpPr>
                <a:spLocks noChangeArrowheads="1"/>
              </p:cNvSpPr>
              <p:nvPr/>
            </p:nvSpPr>
            <p:spPr bwMode="auto">
              <a:xfrm>
                <a:off x="3964353" y="2253523"/>
                <a:ext cx="67879" cy="20884"/>
              </a:xfrm>
              <a:prstGeom prst="rect">
                <a:avLst/>
              </a:prstGeom>
              <a:solidFill>
                <a:srgbClr val="0033CC"/>
              </a:solidFill>
              <a:ln w="0">
                <a:noFill/>
                <a:miter lim="800000"/>
                <a:headEnd/>
                <a:tailEnd/>
              </a:ln>
            </p:spPr>
            <p:txBody>
              <a:bodyPr lIns="185166" tIns="92583" rIns="185166" bIns="92583"/>
              <a:lstStyle/>
              <a:p>
                <a:endParaRPr lang="pt-PT">
                  <a:latin typeface="Calibri" pitchFamily="34" charset="0"/>
                </a:endParaRPr>
              </a:p>
            </p:txBody>
          </p:sp>
          <p:sp>
            <p:nvSpPr>
              <p:cNvPr id="321656" name="Rectangle 843"/>
              <p:cNvSpPr>
                <a:spLocks noChangeArrowheads="1"/>
              </p:cNvSpPr>
              <p:nvPr/>
            </p:nvSpPr>
            <p:spPr bwMode="auto">
              <a:xfrm>
                <a:off x="4024400" y="2242384"/>
                <a:ext cx="19581" cy="43161"/>
              </a:xfrm>
              <a:prstGeom prst="rect">
                <a:avLst/>
              </a:prstGeom>
              <a:solidFill>
                <a:srgbClr val="0033CC"/>
              </a:solidFill>
              <a:ln w="0">
                <a:noFill/>
                <a:miter lim="800000"/>
                <a:headEnd/>
                <a:tailEnd/>
              </a:ln>
            </p:spPr>
            <p:txBody>
              <a:bodyPr lIns="185166" tIns="92583" rIns="185166" bIns="92583"/>
              <a:lstStyle/>
              <a:p>
                <a:endParaRPr lang="pt-PT">
                  <a:latin typeface="Calibri" pitchFamily="34" charset="0"/>
                </a:endParaRPr>
              </a:p>
            </p:txBody>
          </p:sp>
          <p:sp>
            <p:nvSpPr>
              <p:cNvPr id="321657" name="Rectangle 844"/>
              <p:cNvSpPr>
                <a:spLocks noChangeArrowheads="1"/>
              </p:cNvSpPr>
              <p:nvPr/>
            </p:nvSpPr>
            <p:spPr bwMode="auto">
              <a:xfrm>
                <a:off x="3926497" y="2195046"/>
                <a:ext cx="19581" cy="15315"/>
              </a:xfrm>
              <a:prstGeom prst="rect">
                <a:avLst/>
              </a:prstGeom>
              <a:solidFill>
                <a:srgbClr val="0033CC"/>
              </a:solidFill>
              <a:ln w="0">
                <a:noFill/>
                <a:miter lim="800000"/>
                <a:headEnd/>
                <a:tailEnd/>
              </a:ln>
            </p:spPr>
            <p:txBody>
              <a:bodyPr lIns="185166" tIns="92583" rIns="185166" bIns="92583"/>
              <a:lstStyle/>
              <a:p>
                <a:endParaRPr lang="pt-PT">
                  <a:latin typeface="Calibri" pitchFamily="34" charset="0"/>
                </a:endParaRPr>
              </a:p>
            </p:txBody>
          </p:sp>
          <p:sp>
            <p:nvSpPr>
              <p:cNvPr id="321658" name="Rectangle 845"/>
              <p:cNvSpPr>
                <a:spLocks noChangeArrowheads="1"/>
              </p:cNvSpPr>
              <p:nvPr/>
            </p:nvSpPr>
            <p:spPr bwMode="auto">
              <a:xfrm>
                <a:off x="3913444" y="2185300"/>
                <a:ext cx="40466" cy="20884"/>
              </a:xfrm>
              <a:prstGeom prst="rect">
                <a:avLst/>
              </a:prstGeom>
              <a:solidFill>
                <a:srgbClr val="0033CC"/>
              </a:solidFill>
              <a:ln w="0">
                <a:noFill/>
                <a:miter lim="800000"/>
                <a:headEnd/>
                <a:tailEnd/>
              </a:ln>
            </p:spPr>
            <p:txBody>
              <a:bodyPr lIns="185166" tIns="92583" rIns="185166" bIns="92583"/>
              <a:lstStyle/>
              <a:p>
                <a:endParaRPr lang="pt-PT">
                  <a:latin typeface="Calibri" pitchFamily="34" charset="0"/>
                </a:endParaRPr>
              </a:p>
            </p:txBody>
          </p:sp>
          <p:sp>
            <p:nvSpPr>
              <p:cNvPr id="321659" name="Rectangle 846"/>
              <p:cNvSpPr>
                <a:spLocks noChangeArrowheads="1"/>
              </p:cNvSpPr>
              <p:nvPr/>
            </p:nvSpPr>
            <p:spPr bwMode="auto">
              <a:xfrm>
                <a:off x="3926497" y="2318960"/>
                <a:ext cx="19581" cy="16707"/>
              </a:xfrm>
              <a:prstGeom prst="rect">
                <a:avLst/>
              </a:prstGeom>
              <a:solidFill>
                <a:srgbClr val="0033CC"/>
              </a:solidFill>
              <a:ln w="0">
                <a:noFill/>
                <a:miter lim="800000"/>
                <a:headEnd/>
                <a:tailEnd/>
              </a:ln>
            </p:spPr>
            <p:txBody>
              <a:bodyPr lIns="185166" tIns="92583" rIns="185166" bIns="92583"/>
              <a:lstStyle/>
              <a:p>
                <a:endParaRPr lang="pt-PT">
                  <a:latin typeface="Calibri" pitchFamily="34" charset="0"/>
                </a:endParaRPr>
              </a:p>
            </p:txBody>
          </p:sp>
          <p:sp>
            <p:nvSpPr>
              <p:cNvPr id="321660" name="Rectangle 847"/>
              <p:cNvSpPr>
                <a:spLocks noChangeArrowheads="1"/>
              </p:cNvSpPr>
              <p:nvPr/>
            </p:nvSpPr>
            <p:spPr bwMode="auto">
              <a:xfrm>
                <a:off x="3913444" y="2325922"/>
                <a:ext cx="40466" cy="20884"/>
              </a:xfrm>
              <a:prstGeom prst="rect">
                <a:avLst/>
              </a:prstGeom>
              <a:solidFill>
                <a:srgbClr val="0033CC"/>
              </a:solidFill>
              <a:ln w="0">
                <a:noFill/>
                <a:miter lim="800000"/>
                <a:headEnd/>
                <a:tailEnd/>
              </a:ln>
            </p:spPr>
            <p:txBody>
              <a:bodyPr lIns="185166" tIns="92583" rIns="185166" bIns="92583"/>
              <a:lstStyle/>
              <a:p>
                <a:endParaRPr lang="pt-PT">
                  <a:latin typeface="Calibri" pitchFamily="34" charset="0"/>
                </a:endParaRPr>
              </a:p>
            </p:txBody>
          </p:sp>
          <p:sp>
            <p:nvSpPr>
              <p:cNvPr id="321661" name="Rectangle 848"/>
              <p:cNvSpPr>
                <a:spLocks noChangeArrowheads="1"/>
              </p:cNvSpPr>
              <p:nvPr/>
            </p:nvSpPr>
            <p:spPr bwMode="auto">
              <a:xfrm>
                <a:off x="4034844" y="2279977"/>
                <a:ext cx="70489" cy="20884"/>
              </a:xfrm>
              <a:prstGeom prst="rect">
                <a:avLst/>
              </a:prstGeom>
              <a:solidFill>
                <a:srgbClr val="0033CC"/>
              </a:solidFill>
              <a:ln w="0">
                <a:noFill/>
                <a:miter lim="800000"/>
                <a:headEnd/>
                <a:tailEnd/>
              </a:ln>
            </p:spPr>
            <p:txBody>
              <a:bodyPr lIns="185166" tIns="92583" rIns="185166" bIns="92583"/>
              <a:lstStyle/>
              <a:p>
                <a:endParaRPr lang="pt-PT">
                  <a:latin typeface="Calibri" pitchFamily="34" charset="0"/>
                </a:endParaRPr>
              </a:p>
            </p:txBody>
          </p:sp>
          <p:sp>
            <p:nvSpPr>
              <p:cNvPr id="321662" name="Rectangle 849"/>
              <p:cNvSpPr>
                <a:spLocks noChangeArrowheads="1"/>
              </p:cNvSpPr>
              <p:nvPr/>
            </p:nvSpPr>
            <p:spPr bwMode="auto">
              <a:xfrm>
                <a:off x="4024400" y="2268838"/>
                <a:ext cx="19581" cy="43161"/>
              </a:xfrm>
              <a:prstGeom prst="rect">
                <a:avLst/>
              </a:prstGeom>
              <a:solidFill>
                <a:srgbClr val="0033CC"/>
              </a:solidFill>
              <a:ln w="0">
                <a:noFill/>
                <a:miter lim="800000"/>
                <a:headEnd/>
                <a:tailEnd/>
              </a:ln>
            </p:spPr>
            <p:txBody>
              <a:bodyPr lIns="185166" tIns="92583" rIns="185166" bIns="92583"/>
              <a:lstStyle/>
              <a:p>
                <a:endParaRPr lang="pt-PT">
                  <a:latin typeface="Calibri" pitchFamily="34" charset="0"/>
                </a:endParaRPr>
              </a:p>
            </p:txBody>
          </p:sp>
          <p:sp>
            <p:nvSpPr>
              <p:cNvPr id="321663" name="Rectangle 850"/>
              <p:cNvSpPr>
                <a:spLocks noChangeArrowheads="1"/>
              </p:cNvSpPr>
              <p:nvPr/>
            </p:nvSpPr>
            <p:spPr bwMode="auto">
              <a:xfrm>
                <a:off x="4162768" y="2279977"/>
                <a:ext cx="69185" cy="20884"/>
              </a:xfrm>
              <a:prstGeom prst="rect">
                <a:avLst/>
              </a:prstGeom>
              <a:solidFill>
                <a:srgbClr val="0033CC"/>
              </a:solidFill>
              <a:ln w="0">
                <a:noFill/>
                <a:miter lim="800000"/>
                <a:headEnd/>
                <a:tailEnd/>
              </a:ln>
            </p:spPr>
            <p:txBody>
              <a:bodyPr lIns="185166" tIns="92583" rIns="185166" bIns="92583"/>
              <a:lstStyle/>
              <a:p>
                <a:endParaRPr lang="pt-PT">
                  <a:latin typeface="Calibri" pitchFamily="34" charset="0"/>
                </a:endParaRPr>
              </a:p>
            </p:txBody>
          </p:sp>
          <p:sp>
            <p:nvSpPr>
              <p:cNvPr id="321664" name="Rectangle 851"/>
              <p:cNvSpPr>
                <a:spLocks noChangeArrowheads="1"/>
              </p:cNvSpPr>
              <p:nvPr/>
            </p:nvSpPr>
            <p:spPr bwMode="auto">
              <a:xfrm>
                <a:off x="4226731" y="2268838"/>
                <a:ext cx="18275" cy="43161"/>
              </a:xfrm>
              <a:prstGeom prst="rect">
                <a:avLst/>
              </a:prstGeom>
              <a:solidFill>
                <a:srgbClr val="0033CC"/>
              </a:solidFill>
              <a:ln w="0">
                <a:noFill/>
                <a:miter lim="800000"/>
                <a:headEnd/>
                <a:tailEnd/>
              </a:ln>
            </p:spPr>
            <p:txBody>
              <a:bodyPr lIns="185166" tIns="92583" rIns="185166" bIns="92583"/>
              <a:lstStyle/>
              <a:p>
                <a:endParaRPr lang="pt-PT">
                  <a:latin typeface="Calibri" pitchFamily="34" charset="0"/>
                </a:endParaRPr>
              </a:p>
            </p:txBody>
          </p:sp>
          <p:sp>
            <p:nvSpPr>
              <p:cNvPr id="321665" name="Rectangle 852"/>
              <p:cNvSpPr>
                <a:spLocks noChangeArrowheads="1"/>
              </p:cNvSpPr>
              <p:nvPr/>
            </p:nvSpPr>
            <p:spPr bwMode="auto">
              <a:xfrm>
                <a:off x="4126218" y="2221500"/>
                <a:ext cx="19581" cy="16707"/>
              </a:xfrm>
              <a:prstGeom prst="rect">
                <a:avLst/>
              </a:prstGeom>
              <a:solidFill>
                <a:srgbClr val="0033CC"/>
              </a:solidFill>
              <a:ln w="0">
                <a:noFill/>
                <a:miter lim="800000"/>
                <a:headEnd/>
                <a:tailEnd/>
              </a:ln>
            </p:spPr>
            <p:txBody>
              <a:bodyPr lIns="185166" tIns="92583" rIns="185166" bIns="92583"/>
              <a:lstStyle/>
              <a:p>
                <a:endParaRPr lang="pt-PT">
                  <a:latin typeface="Calibri" pitchFamily="34" charset="0"/>
                </a:endParaRPr>
              </a:p>
            </p:txBody>
          </p:sp>
          <p:sp>
            <p:nvSpPr>
              <p:cNvPr id="321666" name="Rectangle 853"/>
              <p:cNvSpPr>
                <a:spLocks noChangeArrowheads="1"/>
              </p:cNvSpPr>
              <p:nvPr/>
            </p:nvSpPr>
            <p:spPr bwMode="auto">
              <a:xfrm>
                <a:off x="4113165" y="2210362"/>
                <a:ext cx="40466" cy="20884"/>
              </a:xfrm>
              <a:prstGeom prst="rect">
                <a:avLst/>
              </a:prstGeom>
              <a:solidFill>
                <a:srgbClr val="0033CC"/>
              </a:solidFill>
              <a:ln w="0">
                <a:noFill/>
                <a:miter lim="800000"/>
                <a:headEnd/>
                <a:tailEnd/>
              </a:ln>
            </p:spPr>
            <p:txBody>
              <a:bodyPr lIns="185166" tIns="92583" rIns="185166" bIns="92583"/>
              <a:lstStyle/>
              <a:p>
                <a:endParaRPr lang="pt-PT">
                  <a:latin typeface="Calibri" pitchFamily="34" charset="0"/>
                </a:endParaRPr>
              </a:p>
            </p:txBody>
          </p:sp>
          <p:sp>
            <p:nvSpPr>
              <p:cNvPr id="321667" name="Rectangle 854"/>
              <p:cNvSpPr>
                <a:spLocks noChangeArrowheads="1"/>
              </p:cNvSpPr>
              <p:nvPr/>
            </p:nvSpPr>
            <p:spPr bwMode="auto">
              <a:xfrm>
                <a:off x="4126218" y="2341237"/>
                <a:ext cx="19581" cy="16707"/>
              </a:xfrm>
              <a:prstGeom prst="rect">
                <a:avLst/>
              </a:prstGeom>
              <a:solidFill>
                <a:srgbClr val="0033CC"/>
              </a:solidFill>
              <a:ln w="0">
                <a:noFill/>
                <a:miter lim="800000"/>
                <a:headEnd/>
                <a:tailEnd/>
              </a:ln>
            </p:spPr>
            <p:txBody>
              <a:bodyPr lIns="185166" tIns="92583" rIns="185166" bIns="92583"/>
              <a:lstStyle/>
              <a:p>
                <a:endParaRPr lang="pt-PT">
                  <a:latin typeface="Calibri" pitchFamily="34" charset="0"/>
                </a:endParaRPr>
              </a:p>
            </p:txBody>
          </p:sp>
          <p:sp>
            <p:nvSpPr>
              <p:cNvPr id="321668" name="Rectangle 855"/>
              <p:cNvSpPr>
                <a:spLocks noChangeArrowheads="1"/>
              </p:cNvSpPr>
              <p:nvPr/>
            </p:nvSpPr>
            <p:spPr bwMode="auto">
              <a:xfrm>
                <a:off x="4113165" y="2348198"/>
                <a:ext cx="40466" cy="20884"/>
              </a:xfrm>
              <a:prstGeom prst="rect">
                <a:avLst/>
              </a:prstGeom>
              <a:solidFill>
                <a:srgbClr val="0033CC"/>
              </a:solidFill>
              <a:ln w="0">
                <a:noFill/>
                <a:miter lim="800000"/>
                <a:headEnd/>
                <a:tailEnd/>
              </a:ln>
            </p:spPr>
            <p:txBody>
              <a:bodyPr lIns="185166" tIns="92583" rIns="185166" bIns="92583"/>
              <a:lstStyle/>
              <a:p>
                <a:endParaRPr lang="pt-PT">
                  <a:latin typeface="Calibri" pitchFamily="34" charset="0"/>
                </a:endParaRPr>
              </a:p>
            </p:txBody>
          </p:sp>
          <p:sp>
            <p:nvSpPr>
              <p:cNvPr id="321669" name="Rectangle 856"/>
              <p:cNvSpPr>
                <a:spLocks noChangeArrowheads="1"/>
              </p:cNvSpPr>
              <p:nvPr/>
            </p:nvSpPr>
            <p:spPr bwMode="auto">
              <a:xfrm>
                <a:off x="4234564" y="2420598"/>
                <a:ext cx="129231" cy="20884"/>
              </a:xfrm>
              <a:prstGeom prst="rect">
                <a:avLst/>
              </a:prstGeom>
              <a:solidFill>
                <a:srgbClr val="0033CC"/>
              </a:solidFill>
              <a:ln w="0">
                <a:noFill/>
                <a:miter lim="800000"/>
                <a:headEnd/>
                <a:tailEnd/>
              </a:ln>
            </p:spPr>
            <p:txBody>
              <a:bodyPr lIns="185166" tIns="92583" rIns="185166" bIns="92583"/>
              <a:lstStyle/>
              <a:p>
                <a:endParaRPr lang="pt-PT">
                  <a:latin typeface="Calibri" pitchFamily="34" charset="0"/>
                </a:endParaRPr>
              </a:p>
            </p:txBody>
          </p:sp>
          <p:sp>
            <p:nvSpPr>
              <p:cNvPr id="321670" name="Rectangle 857"/>
              <p:cNvSpPr>
                <a:spLocks noChangeArrowheads="1"/>
              </p:cNvSpPr>
              <p:nvPr/>
            </p:nvSpPr>
            <p:spPr bwMode="auto">
              <a:xfrm>
                <a:off x="4226731" y="2412244"/>
                <a:ext cx="18275" cy="43161"/>
              </a:xfrm>
              <a:prstGeom prst="rect">
                <a:avLst/>
              </a:prstGeom>
              <a:solidFill>
                <a:srgbClr val="0033CC"/>
              </a:solidFill>
              <a:ln w="0">
                <a:noFill/>
                <a:miter lim="800000"/>
                <a:headEnd/>
                <a:tailEnd/>
              </a:ln>
            </p:spPr>
            <p:txBody>
              <a:bodyPr lIns="185166" tIns="92583" rIns="185166" bIns="92583"/>
              <a:lstStyle/>
              <a:p>
                <a:endParaRPr lang="pt-PT">
                  <a:latin typeface="Calibri" pitchFamily="34" charset="0"/>
                </a:endParaRPr>
              </a:p>
            </p:txBody>
          </p:sp>
          <p:sp>
            <p:nvSpPr>
              <p:cNvPr id="321671" name="Rectangle 858"/>
              <p:cNvSpPr>
                <a:spLocks noChangeArrowheads="1"/>
              </p:cNvSpPr>
              <p:nvPr/>
            </p:nvSpPr>
            <p:spPr bwMode="auto">
              <a:xfrm>
                <a:off x="4426451" y="2420598"/>
                <a:ext cx="210163" cy="20884"/>
              </a:xfrm>
              <a:prstGeom prst="rect">
                <a:avLst/>
              </a:prstGeom>
              <a:solidFill>
                <a:srgbClr val="0033CC"/>
              </a:solidFill>
              <a:ln w="0">
                <a:noFill/>
                <a:miter lim="800000"/>
                <a:headEnd/>
                <a:tailEnd/>
              </a:ln>
            </p:spPr>
            <p:txBody>
              <a:bodyPr lIns="185166" tIns="92583" rIns="185166" bIns="92583"/>
              <a:lstStyle/>
              <a:p>
                <a:endParaRPr lang="pt-PT">
                  <a:latin typeface="Calibri" pitchFamily="34" charset="0"/>
                </a:endParaRPr>
              </a:p>
            </p:txBody>
          </p:sp>
          <p:sp>
            <p:nvSpPr>
              <p:cNvPr id="321672" name="Rectangle 859"/>
              <p:cNvSpPr>
                <a:spLocks noChangeArrowheads="1"/>
              </p:cNvSpPr>
              <p:nvPr/>
            </p:nvSpPr>
            <p:spPr bwMode="auto">
              <a:xfrm>
                <a:off x="4627476" y="2412244"/>
                <a:ext cx="19581" cy="43161"/>
              </a:xfrm>
              <a:prstGeom prst="rect">
                <a:avLst/>
              </a:prstGeom>
              <a:solidFill>
                <a:srgbClr val="0033CC"/>
              </a:solidFill>
              <a:ln w="0">
                <a:noFill/>
                <a:miter lim="800000"/>
                <a:headEnd/>
                <a:tailEnd/>
              </a:ln>
            </p:spPr>
            <p:txBody>
              <a:bodyPr lIns="185166" tIns="92583" rIns="185166" bIns="92583"/>
              <a:lstStyle/>
              <a:p>
                <a:endParaRPr lang="pt-PT">
                  <a:latin typeface="Calibri" pitchFamily="34" charset="0"/>
                </a:endParaRPr>
              </a:p>
            </p:txBody>
          </p:sp>
          <p:sp>
            <p:nvSpPr>
              <p:cNvPr id="321673" name="Rectangle 860"/>
              <p:cNvSpPr>
                <a:spLocks noChangeArrowheads="1"/>
              </p:cNvSpPr>
              <p:nvPr/>
            </p:nvSpPr>
            <p:spPr bwMode="auto">
              <a:xfrm>
                <a:off x="4387290" y="2371868"/>
                <a:ext cx="19581" cy="5569"/>
              </a:xfrm>
              <a:prstGeom prst="rect">
                <a:avLst/>
              </a:prstGeom>
              <a:solidFill>
                <a:srgbClr val="0033CC"/>
              </a:solidFill>
              <a:ln w="0">
                <a:noFill/>
                <a:miter lim="800000"/>
                <a:headEnd/>
                <a:tailEnd/>
              </a:ln>
            </p:spPr>
            <p:txBody>
              <a:bodyPr lIns="185166" tIns="92583" rIns="185166" bIns="92583"/>
              <a:lstStyle/>
              <a:p>
                <a:endParaRPr lang="pt-PT">
                  <a:latin typeface="Calibri" pitchFamily="34" charset="0"/>
                </a:endParaRPr>
              </a:p>
            </p:txBody>
          </p:sp>
          <p:sp>
            <p:nvSpPr>
              <p:cNvPr id="321674" name="Rectangle 861"/>
              <p:cNvSpPr>
                <a:spLocks noChangeArrowheads="1"/>
              </p:cNvSpPr>
              <p:nvPr/>
            </p:nvSpPr>
            <p:spPr bwMode="auto">
              <a:xfrm>
                <a:off x="4372931" y="2362121"/>
                <a:ext cx="40466" cy="20884"/>
              </a:xfrm>
              <a:prstGeom prst="rect">
                <a:avLst/>
              </a:prstGeom>
              <a:solidFill>
                <a:srgbClr val="0033CC"/>
              </a:solidFill>
              <a:ln w="0">
                <a:noFill/>
                <a:miter lim="800000"/>
                <a:headEnd/>
                <a:tailEnd/>
              </a:ln>
            </p:spPr>
            <p:txBody>
              <a:bodyPr lIns="185166" tIns="92583" rIns="185166" bIns="92583"/>
              <a:lstStyle/>
              <a:p>
                <a:endParaRPr lang="pt-PT">
                  <a:latin typeface="Calibri" pitchFamily="34" charset="0"/>
                </a:endParaRPr>
              </a:p>
            </p:txBody>
          </p:sp>
          <p:sp>
            <p:nvSpPr>
              <p:cNvPr id="321675" name="Rectangle 862"/>
              <p:cNvSpPr>
                <a:spLocks noChangeArrowheads="1"/>
              </p:cNvSpPr>
              <p:nvPr/>
            </p:nvSpPr>
            <p:spPr bwMode="auto">
              <a:xfrm>
                <a:off x="4387290" y="2487427"/>
                <a:ext cx="19581" cy="6962"/>
              </a:xfrm>
              <a:prstGeom prst="rect">
                <a:avLst/>
              </a:prstGeom>
              <a:solidFill>
                <a:srgbClr val="0033CC"/>
              </a:solidFill>
              <a:ln w="0">
                <a:noFill/>
                <a:miter lim="800000"/>
                <a:headEnd/>
                <a:tailEnd/>
              </a:ln>
            </p:spPr>
            <p:txBody>
              <a:bodyPr lIns="185166" tIns="92583" rIns="185166" bIns="92583"/>
              <a:lstStyle/>
              <a:p>
                <a:endParaRPr lang="pt-PT">
                  <a:latin typeface="Calibri" pitchFamily="34" charset="0"/>
                </a:endParaRPr>
              </a:p>
            </p:txBody>
          </p:sp>
          <p:sp>
            <p:nvSpPr>
              <p:cNvPr id="321676" name="Rectangle 863"/>
              <p:cNvSpPr>
                <a:spLocks noChangeArrowheads="1"/>
              </p:cNvSpPr>
              <p:nvPr/>
            </p:nvSpPr>
            <p:spPr bwMode="auto">
              <a:xfrm>
                <a:off x="4372931" y="2484644"/>
                <a:ext cx="40466" cy="20884"/>
              </a:xfrm>
              <a:prstGeom prst="rect">
                <a:avLst/>
              </a:prstGeom>
              <a:solidFill>
                <a:srgbClr val="0033CC"/>
              </a:solidFill>
              <a:ln w="0">
                <a:noFill/>
                <a:miter lim="800000"/>
                <a:headEnd/>
                <a:tailEnd/>
              </a:ln>
            </p:spPr>
            <p:txBody>
              <a:bodyPr lIns="185166" tIns="92583" rIns="185166" bIns="92583"/>
              <a:lstStyle/>
              <a:p>
                <a:endParaRPr lang="pt-PT">
                  <a:latin typeface="Calibri" pitchFamily="34" charset="0"/>
                </a:endParaRPr>
              </a:p>
            </p:txBody>
          </p:sp>
          <p:sp>
            <p:nvSpPr>
              <p:cNvPr id="321677" name="Rectangle 864"/>
              <p:cNvSpPr>
                <a:spLocks noChangeArrowheads="1"/>
              </p:cNvSpPr>
              <p:nvPr/>
            </p:nvSpPr>
            <p:spPr bwMode="auto">
              <a:xfrm>
                <a:off x="4636614" y="2462366"/>
                <a:ext cx="189278" cy="19492"/>
              </a:xfrm>
              <a:prstGeom prst="rect">
                <a:avLst/>
              </a:prstGeom>
              <a:solidFill>
                <a:srgbClr val="0033CC"/>
              </a:solidFill>
              <a:ln w="0">
                <a:noFill/>
                <a:miter lim="800000"/>
                <a:headEnd/>
                <a:tailEnd/>
              </a:ln>
            </p:spPr>
            <p:txBody>
              <a:bodyPr lIns="185166" tIns="92583" rIns="185166" bIns="92583"/>
              <a:lstStyle/>
              <a:p>
                <a:endParaRPr lang="pt-PT">
                  <a:latin typeface="Calibri" pitchFamily="34" charset="0"/>
                </a:endParaRPr>
              </a:p>
            </p:txBody>
          </p:sp>
          <p:sp>
            <p:nvSpPr>
              <p:cNvPr id="321678" name="Rectangle 865"/>
              <p:cNvSpPr>
                <a:spLocks noChangeArrowheads="1"/>
              </p:cNvSpPr>
              <p:nvPr/>
            </p:nvSpPr>
            <p:spPr bwMode="auto">
              <a:xfrm>
                <a:off x="4627476" y="2451228"/>
                <a:ext cx="19581" cy="43161"/>
              </a:xfrm>
              <a:prstGeom prst="rect">
                <a:avLst/>
              </a:prstGeom>
              <a:solidFill>
                <a:srgbClr val="0033CC"/>
              </a:solidFill>
              <a:ln w="0">
                <a:noFill/>
                <a:miter lim="800000"/>
                <a:headEnd/>
                <a:tailEnd/>
              </a:ln>
            </p:spPr>
            <p:txBody>
              <a:bodyPr lIns="185166" tIns="92583" rIns="185166" bIns="92583"/>
              <a:lstStyle/>
              <a:p>
                <a:endParaRPr lang="pt-PT">
                  <a:latin typeface="Calibri" pitchFamily="34" charset="0"/>
                </a:endParaRPr>
              </a:p>
            </p:txBody>
          </p:sp>
          <p:sp>
            <p:nvSpPr>
              <p:cNvPr id="321679" name="Rectangle 866"/>
              <p:cNvSpPr>
                <a:spLocks noChangeArrowheads="1"/>
              </p:cNvSpPr>
              <p:nvPr/>
            </p:nvSpPr>
            <p:spPr bwMode="auto">
              <a:xfrm>
                <a:off x="4887243" y="2462366"/>
                <a:ext cx="348531" cy="19492"/>
              </a:xfrm>
              <a:prstGeom prst="rect">
                <a:avLst/>
              </a:prstGeom>
              <a:solidFill>
                <a:srgbClr val="0033CC"/>
              </a:solidFill>
              <a:ln w="0">
                <a:noFill/>
                <a:miter lim="800000"/>
                <a:headEnd/>
                <a:tailEnd/>
              </a:ln>
            </p:spPr>
            <p:txBody>
              <a:bodyPr lIns="185166" tIns="92583" rIns="185166" bIns="92583"/>
              <a:lstStyle/>
              <a:p>
                <a:endParaRPr lang="pt-PT">
                  <a:latin typeface="Calibri" pitchFamily="34" charset="0"/>
                </a:endParaRPr>
              </a:p>
            </p:txBody>
          </p:sp>
          <p:sp>
            <p:nvSpPr>
              <p:cNvPr id="321680" name="Rectangle 867"/>
              <p:cNvSpPr>
                <a:spLocks noChangeArrowheads="1"/>
              </p:cNvSpPr>
              <p:nvPr/>
            </p:nvSpPr>
            <p:spPr bwMode="auto">
              <a:xfrm>
                <a:off x="5226637" y="2451228"/>
                <a:ext cx="19581" cy="43161"/>
              </a:xfrm>
              <a:prstGeom prst="rect">
                <a:avLst/>
              </a:prstGeom>
              <a:solidFill>
                <a:srgbClr val="0033CC"/>
              </a:solidFill>
              <a:ln w="0">
                <a:noFill/>
                <a:miter lim="800000"/>
                <a:headEnd/>
                <a:tailEnd/>
              </a:ln>
            </p:spPr>
            <p:txBody>
              <a:bodyPr lIns="185166" tIns="92583" rIns="185166" bIns="92583"/>
              <a:lstStyle/>
              <a:p>
                <a:endParaRPr lang="pt-PT">
                  <a:latin typeface="Calibri" pitchFamily="34" charset="0"/>
                </a:endParaRPr>
              </a:p>
            </p:txBody>
          </p:sp>
          <p:sp>
            <p:nvSpPr>
              <p:cNvPr id="321681" name="Rectangle 868"/>
              <p:cNvSpPr>
                <a:spLocks noChangeArrowheads="1"/>
              </p:cNvSpPr>
              <p:nvPr/>
            </p:nvSpPr>
            <p:spPr bwMode="auto">
              <a:xfrm>
                <a:off x="4846778" y="2405282"/>
                <a:ext cx="18275" cy="13924"/>
              </a:xfrm>
              <a:prstGeom prst="rect">
                <a:avLst/>
              </a:prstGeom>
              <a:solidFill>
                <a:srgbClr val="0033CC"/>
              </a:solidFill>
              <a:ln w="0">
                <a:noFill/>
                <a:miter lim="800000"/>
                <a:headEnd/>
                <a:tailEnd/>
              </a:ln>
            </p:spPr>
            <p:txBody>
              <a:bodyPr lIns="185166" tIns="92583" rIns="185166" bIns="92583"/>
              <a:lstStyle/>
              <a:p>
                <a:endParaRPr lang="pt-PT">
                  <a:latin typeface="Calibri" pitchFamily="34" charset="0"/>
                </a:endParaRPr>
              </a:p>
            </p:txBody>
          </p:sp>
          <p:sp>
            <p:nvSpPr>
              <p:cNvPr id="321682" name="Rectangle 869"/>
              <p:cNvSpPr>
                <a:spLocks noChangeArrowheads="1"/>
              </p:cNvSpPr>
              <p:nvPr/>
            </p:nvSpPr>
            <p:spPr bwMode="auto">
              <a:xfrm>
                <a:off x="4837640" y="2396930"/>
                <a:ext cx="40466" cy="19492"/>
              </a:xfrm>
              <a:prstGeom prst="rect">
                <a:avLst/>
              </a:prstGeom>
              <a:solidFill>
                <a:srgbClr val="0033CC"/>
              </a:solidFill>
              <a:ln w="0">
                <a:noFill/>
                <a:miter lim="800000"/>
                <a:headEnd/>
                <a:tailEnd/>
              </a:ln>
            </p:spPr>
            <p:txBody>
              <a:bodyPr lIns="185166" tIns="92583" rIns="185166" bIns="92583"/>
              <a:lstStyle/>
              <a:p>
                <a:endParaRPr lang="pt-PT">
                  <a:latin typeface="Calibri" pitchFamily="34" charset="0"/>
                </a:endParaRPr>
              </a:p>
            </p:txBody>
          </p:sp>
          <p:sp>
            <p:nvSpPr>
              <p:cNvPr id="321683" name="Rectangle 870"/>
              <p:cNvSpPr>
                <a:spLocks noChangeArrowheads="1"/>
              </p:cNvSpPr>
              <p:nvPr/>
            </p:nvSpPr>
            <p:spPr bwMode="auto">
              <a:xfrm>
                <a:off x="4846778" y="2523627"/>
                <a:ext cx="18275" cy="12532"/>
              </a:xfrm>
              <a:prstGeom prst="rect">
                <a:avLst/>
              </a:prstGeom>
              <a:solidFill>
                <a:srgbClr val="0033CC"/>
              </a:solidFill>
              <a:ln w="0">
                <a:noFill/>
                <a:miter lim="800000"/>
                <a:headEnd/>
                <a:tailEnd/>
              </a:ln>
            </p:spPr>
            <p:txBody>
              <a:bodyPr lIns="185166" tIns="92583" rIns="185166" bIns="92583"/>
              <a:lstStyle/>
              <a:p>
                <a:endParaRPr lang="pt-PT">
                  <a:latin typeface="Calibri" pitchFamily="34" charset="0"/>
                </a:endParaRPr>
              </a:p>
            </p:txBody>
          </p:sp>
          <p:sp>
            <p:nvSpPr>
              <p:cNvPr id="321684" name="Rectangle 871"/>
              <p:cNvSpPr>
                <a:spLocks noChangeArrowheads="1"/>
              </p:cNvSpPr>
              <p:nvPr/>
            </p:nvSpPr>
            <p:spPr bwMode="auto">
              <a:xfrm>
                <a:off x="4837640" y="2527805"/>
                <a:ext cx="40466" cy="20884"/>
              </a:xfrm>
              <a:prstGeom prst="rect">
                <a:avLst/>
              </a:prstGeom>
              <a:solidFill>
                <a:srgbClr val="0033CC"/>
              </a:solidFill>
              <a:ln w="0">
                <a:noFill/>
                <a:miter lim="800000"/>
                <a:headEnd/>
                <a:tailEnd/>
              </a:ln>
            </p:spPr>
            <p:txBody>
              <a:bodyPr lIns="185166" tIns="92583" rIns="185166" bIns="92583"/>
              <a:lstStyle/>
              <a:p>
                <a:endParaRPr lang="pt-PT">
                  <a:latin typeface="Calibri" pitchFamily="34" charset="0"/>
                </a:endParaRPr>
              </a:p>
            </p:txBody>
          </p:sp>
          <p:sp>
            <p:nvSpPr>
              <p:cNvPr id="321685" name="Rectangle 872"/>
              <p:cNvSpPr>
                <a:spLocks noChangeArrowheads="1"/>
              </p:cNvSpPr>
              <p:nvPr/>
            </p:nvSpPr>
            <p:spPr bwMode="auto">
              <a:xfrm>
                <a:off x="5235776" y="2566789"/>
                <a:ext cx="311981" cy="19492"/>
              </a:xfrm>
              <a:prstGeom prst="rect">
                <a:avLst/>
              </a:prstGeom>
              <a:solidFill>
                <a:srgbClr val="0033CC"/>
              </a:solidFill>
              <a:ln w="0">
                <a:noFill/>
                <a:miter lim="800000"/>
                <a:headEnd/>
                <a:tailEnd/>
              </a:ln>
            </p:spPr>
            <p:txBody>
              <a:bodyPr lIns="185166" tIns="92583" rIns="185166" bIns="92583"/>
              <a:lstStyle/>
              <a:p>
                <a:endParaRPr lang="pt-PT">
                  <a:latin typeface="Calibri" pitchFamily="34" charset="0"/>
                </a:endParaRPr>
              </a:p>
            </p:txBody>
          </p:sp>
          <p:sp>
            <p:nvSpPr>
              <p:cNvPr id="321686" name="Rectangle 873"/>
              <p:cNvSpPr>
                <a:spLocks noChangeArrowheads="1"/>
              </p:cNvSpPr>
              <p:nvPr/>
            </p:nvSpPr>
            <p:spPr bwMode="auto">
              <a:xfrm>
                <a:off x="5226637" y="2557043"/>
                <a:ext cx="19581" cy="43161"/>
              </a:xfrm>
              <a:prstGeom prst="rect">
                <a:avLst/>
              </a:prstGeom>
              <a:solidFill>
                <a:srgbClr val="0033CC"/>
              </a:solidFill>
              <a:ln w="0">
                <a:noFill/>
                <a:miter lim="800000"/>
                <a:headEnd/>
                <a:tailEnd/>
              </a:ln>
            </p:spPr>
            <p:txBody>
              <a:bodyPr lIns="185166" tIns="92583" rIns="185166" bIns="92583"/>
              <a:lstStyle/>
              <a:p>
                <a:endParaRPr lang="pt-PT">
                  <a:latin typeface="Calibri" pitchFamily="34" charset="0"/>
                </a:endParaRPr>
              </a:p>
            </p:txBody>
          </p:sp>
          <p:sp>
            <p:nvSpPr>
              <p:cNvPr id="321687" name="Rectangle 874"/>
              <p:cNvSpPr>
                <a:spLocks noChangeArrowheads="1"/>
              </p:cNvSpPr>
              <p:nvPr/>
            </p:nvSpPr>
            <p:spPr bwMode="auto">
              <a:xfrm>
                <a:off x="5607803" y="2566789"/>
                <a:ext cx="630490" cy="19492"/>
              </a:xfrm>
              <a:prstGeom prst="rect">
                <a:avLst/>
              </a:prstGeom>
              <a:solidFill>
                <a:srgbClr val="0033CC"/>
              </a:solidFill>
              <a:ln w="0">
                <a:noFill/>
                <a:miter lim="800000"/>
                <a:headEnd/>
                <a:tailEnd/>
              </a:ln>
            </p:spPr>
            <p:txBody>
              <a:bodyPr lIns="185166" tIns="92583" rIns="185166" bIns="92583"/>
              <a:lstStyle/>
              <a:p>
                <a:endParaRPr lang="pt-PT">
                  <a:latin typeface="Calibri" pitchFamily="34" charset="0"/>
                </a:endParaRPr>
              </a:p>
            </p:txBody>
          </p:sp>
          <p:sp>
            <p:nvSpPr>
              <p:cNvPr id="321688" name="Rectangle 875"/>
              <p:cNvSpPr>
                <a:spLocks noChangeArrowheads="1"/>
              </p:cNvSpPr>
              <p:nvPr/>
            </p:nvSpPr>
            <p:spPr bwMode="auto">
              <a:xfrm>
                <a:off x="6229154" y="2557043"/>
                <a:ext cx="19581" cy="43161"/>
              </a:xfrm>
              <a:prstGeom prst="rect">
                <a:avLst/>
              </a:prstGeom>
              <a:solidFill>
                <a:srgbClr val="0033CC"/>
              </a:solidFill>
              <a:ln w="0">
                <a:noFill/>
                <a:miter lim="800000"/>
                <a:headEnd/>
                <a:tailEnd/>
              </a:ln>
            </p:spPr>
            <p:txBody>
              <a:bodyPr lIns="185166" tIns="92583" rIns="185166" bIns="92583"/>
              <a:lstStyle/>
              <a:p>
                <a:endParaRPr lang="pt-PT">
                  <a:latin typeface="Calibri" pitchFamily="34" charset="0"/>
                </a:endParaRPr>
              </a:p>
            </p:txBody>
          </p:sp>
          <p:sp>
            <p:nvSpPr>
              <p:cNvPr id="321689" name="Rectangle 876"/>
              <p:cNvSpPr>
                <a:spLocks noChangeArrowheads="1"/>
              </p:cNvSpPr>
              <p:nvPr/>
            </p:nvSpPr>
            <p:spPr bwMode="auto">
              <a:xfrm>
                <a:off x="5567338" y="2477682"/>
                <a:ext cx="18275" cy="45946"/>
              </a:xfrm>
              <a:prstGeom prst="rect">
                <a:avLst/>
              </a:prstGeom>
              <a:solidFill>
                <a:srgbClr val="0033CC"/>
              </a:solidFill>
              <a:ln w="0">
                <a:noFill/>
                <a:miter lim="800000"/>
                <a:headEnd/>
                <a:tailEnd/>
              </a:ln>
            </p:spPr>
            <p:txBody>
              <a:bodyPr lIns="185166" tIns="92583" rIns="185166" bIns="92583"/>
              <a:lstStyle/>
              <a:p>
                <a:endParaRPr lang="pt-PT">
                  <a:latin typeface="Calibri" pitchFamily="34" charset="0"/>
                </a:endParaRPr>
              </a:p>
            </p:txBody>
          </p:sp>
          <p:sp>
            <p:nvSpPr>
              <p:cNvPr id="321690" name="Rectangle 877"/>
              <p:cNvSpPr>
                <a:spLocks noChangeArrowheads="1"/>
              </p:cNvSpPr>
              <p:nvPr/>
            </p:nvSpPr>
            <p:spPr bwMode="auto">
              <a:xfrm>
                <a:off x="5558199" y="2469328"/>
                <a:ext cx="40466" cy="19492"/>
              </a:xfrm>
              <a:prstGeom prst="rect">
                <a:avLst/>
              </a:prstGeom>
              <a:solidFill>
                <a:srgbClr val="0033CC"/>
              </a:solidFill>
              <a:ln w="0">
                <a:noFill/>
                <a:miter lim="800000"/>
                <a:headEnd/>
                <a:tailEnd/>
              </a:ln>
            </p:spPr>
            <p:txBody>
              <a:bodyPr lIns="185166" tIns="92583" rIns="185166" bIns="92583"/>
              <a:lstStyle/>
              <a:p>
                <a:endParaRPr lang="pt-PT">
                  <a:latin typeface="Calibri" pitchFamily="34" charset="0"/>
                </a:endParaRPr>
              </a:p>
            </p:txBody>
          </p:sp>
          <p:sp>
            <p:nvSpPr>
              <p:cNvPr id="321691" name="Rectangle 878"/>
              <p:cNvSpPr>
                <a:spLocks noChangeArrowheads="1"/>
              </p:cNvSpPr>
              <p:nvPr/>
            </p:nvSpPr>
            <p:spPr bwMode="auto">
              <a:xfrm>
                <a:off x="5567338" y="2632226"/>
                <a:ext cx="18275" cy="44553"/>
              </a:xfrm>
              <a:prstGeom prst="rect">
                <a:avLst/>
              </a:prstGeom>
              <a:solidFill>
                <a:srgbClr val="0033CC"/>
              </a:solidFill>
              <a:ln w="0">
                <a:noFill/>
                <a:miter lim="800000"/>
                <a:headEnd/>
                <a:tailEnd/>
              </a:ln>
            </p:spPr>
            <p:txBody>
              <a:bodyPr lIns="185166" tIns="92583" rIns="185166" bIns="92583"/>
              <a:lstStyle/>
              <a:p>
                <a:endParaRPr lang="pt-PT">
                  <a:latin typeface="Calibri" pitchFamily="34" charset="0"/>
                </a:endParaRPr>
              </a:p>
            </p:txBody>
          </p:sp>
          <p:sp>
            <p:nvSpPr>
              <p:cNvPr id="321692" name="Rectangle 879"/>
              <p:cNvSpPr>
                <a:spLocks noChangeArrowheads="1"/>
              </p:cNvSpPr>
              <p:nvPr/>
            </p:nvSpPr>
            <p:spPr bwMode="auto">
              <a:xfrm>
                <a:off x="5558199" y="2671211"/>
                <a:ext cx="40466" cy="19492"/>
              </a:xfrm>
              <a:prstGeom prst="rect">
                <a:avLst/>
              </a:prstGeom>
              <a:solidFill>
                <a:srgbClr val="0033CC"/>
              </a:solidFill>
              <a:ln w="0">
                <a:noFill/>
                <a:miter lim="800000"/>
                <a:headEnd/>
                <a:tailEnd/>
              </a:ln>
            </p:spPr>
            <p:txBody>
              <a:bodyPr lIns="185166" tIns="92583" rIns="185166" bIns="92583"/>
              <a:lstStyle/>
              <a:p>
                <a:endParaRPr lang="pt-PT">
                  <a:latin typeface="Calibri" pitchFamily="34" charset="0"/>
                </a:endParaRPr>
              </a:p>
            </p:txBody>
          </p:sp>
          <p:sp>
            <p:nvSpPr>
              <p:cNvPr id="321693" name="Rectangle 880"/>
              <p:cNvSpPr>
                <a:spLocks noChangeArrowheads="1"/>
              </p:cNvSpPr>
              <p:nvPr/>
            </p:nvSpPr>
            <p:spPr bwMode="auto">
              <a:xfrm>
                <a:off x="6238293" y="2676780"/>
                <a:ext cx="571748" cy="20884"/>
              </a:xfrm>
              <a:prstGeom prst="rect">
                <a:avLst/>
              </a:prstGeom>
              <a:solidFill>
                <a:srgbClr val="0033CC"/>
              </a:solidFill>
              <a:ln w="0">
                <a:noFill/>
                <a:miter lim="800000"/>
                <a:headEnd/>
                <a:tailEnd/>
              </a:ln>
            </p:spPr>
            <p:txBody>
              <a:bodyPr lIns="185166" tIns="92583" rIns="185166" bIns="92583"/>
              <a:lstStyle/>
              <a:p>
                <a:endParaRPr lang="pt-PT">
                  <a:latin typeface="Calibri" pitchFamily="34" charset="0"/>
                </a:endParaRPr>
              </a:p>
            </p:txBody>
          </p:sp>
          <p:sp>
            <p:nvSpPr>
              <p:cNvPr id="321694" name="Rectangle 881"/>
              <p:cNvSpPr>
                <a:spLocks noChangeArrowheads="1"/>
              </p:cNvSpPr>
              <p:nvPr/>
            </p:nvSpPr>
            <p:spPr bwMode="auto">
              <a:xfrm>
                <a:off x="6229154" y="2665642"/>
                <a:ext cx="19581" cy="43161"/>
              </a:xfrm>
              <a:prstGeom prst="rect">
                <a:avLst/>
              </a:prstGeom>
              <a:solidFill>
                <a:srgbClr val="0033CC"/>
              </a:solidFill>
              <a:ln w="0">
                <a:noFill/>
                <a:miter lim="800000"/>
                <a:headEnd/>
                <a:tailEnd/>
              </a:ln>
            </p:spPr>
            <p:txBody>
              <a:bodyPr lIns="185166" tIns="92583" rIns="185166" bIns="92583"/>
              <a:lstStyle/>
              <a:p>
                <a:endParaRPr lang="pt-PT">
                  <a:latin typeface="Calibri" pitchFamily="34" charset="0"/>
                </a:endParaRPr>
              </a:p>
            </p:txBody>
          </p:sp>
          <p:sp>
            <p:nvSpPr>
              <p:cNvPr id="321695" name="Rectangle 882"/>
              <p:cNvSpPr>
                <a:spLocks noChangeArrowheads="1"/>
              </p:cNvSpPr>
              <p:nvPr/>
            </p:nvSpPr>
            <p:spPr bwMode="auto">
              <a:xfrm>
                <a:off x="6868783" y="2676780"/>
                <a:ext cx="973799" cy="20884"/>
              </a:xfrm>
              <a:prstGeom prst="rect">
                <a:avLst/>
              </a:prstGeom>
              <a:solidFill>
                <a:srgbClr val="0033CC"/>
              </a:solidFill>
              <a:ln w="0">
                <a:noFill/>
                <a:miter lim="800000"/>
                <a:headEnd/>
                <a:tailEnd/>
              </a:ln>
            </p:spPr>
            <p:txBody>
              <a:bodyPr lIns="185166" tIns="92583" rIns="185166" bIns="92583"/>
              <a:lstStyle/>
              <a:p>
                <a:endParaRPr lang="pt-PT">
                  <a:latin typeface="Calibri" pitchFamily="34" charset="0"/>
                </a:endParaRPr>
              </a:p>
            </p:txBody>
          </p:sp>
          <p:sp>
            <p:nvSpPr>
              <p:cNvPr id="321696" name="Rectangle 883"/>
              <p:cNvSpPr>
                <a:spLocks noChangeArrowheads="1"/>
              </p:cNvSpPr>
              <p:nvPr/>
            </p:nvSpPr>
            <p:spPr bwMode="auto">
              <a:xfrm>
                <a:off x="6830928" y="2477683"/>
                <a:ext cx="19581" cy="154545"/>
              </a:xfrm>
              <a:prstGeom prst="rect">
                <a:avLst/>
              </a:prstGeom>
              <a:solidFill>
                <a:srgbClr val="0033CC"/>
              </a:solidFill>
              <a:ln w="0">
                <a:noFill/>
                <a:miter lim="800000"/>
                <a:headEnd/>
                <a:tailEnd/>
              </a:ln>
            </p:spPr>
            <p:txBody>
              <a:bodyPr lIns="185166" tIns="92583" rIns="185166" bIns="92583"/>
              <a:lstStyle/>
              <a:p>
                <a:endParaRPr lang="pt-PT">
                  <a:latin typeface="Calibri" pitchFamily="34" charset="0"/>
                </a:endParaRPr>
              </a:p>
            </p:txBody>
          </p:sp>
          <p:sp>
            <p:nvSpPr>
              <p:cNvPr id="321697" name="Rectangle 884"/>
              <p:cNvSpPr>
                <a:spLocks noChangeArrowheads="1"/>
              </p:cNvSpPr>
              <p:nvPr/>
            </p:nvSpPr>
            <p:spPr bwMode="auto">
              <a:xfrm>
                <a:off x="6817873" y="2469328"/>
                <a:ext cx="40466" cy="19492"/>
              </a:xfrm>
              <a:prstGeom prst="rect">
                <a:avLst/>
              </a:prstGeom>
              <a:solidFill>
                <a:srgbClr val="0033CC"/>
              </a:solidFill>
              <a:ln w="0">
                <a:noFill/>
                <a:miter lim="800000"/>
                <a:headEnd/>
                <a:tailEnd/>
              </a:ln>
            </p:spPr>
            <p:txBody>
              <a:bodyPr lIns="185166" tIns="92583" rIns="185166" bIns="92583"/>
              <a:lstStyle/>
              <a:p>
                <a:endParaRPr lang="pt-PT">
                  <a:latin typeface="Calibri" pitchFamily="34" charset="0"/>
                </a:endParaRPr>
              </a:p>
            </p:txBody>
          </p:sp>
          <p:sp>
            <p:nvSpPr>
              <p:cNvPr id="321698" name="Rectangle 885"/>
              <p:cNvSpPr>
                <a:spLocks noChangeArrowheads="1"/>
              </p:cNvSpPr>
              <p:nvPr/>
            </p:nvSpPr>
            <p:spPr bwMode="auto">
              <a:xfrm>
                <a:off x="6830928" y="2738042"/>
                <a:ext cx="19581" cy="154545"/>
              </a:xfrm>
              <a:prstGeom prst="rect">
                <a:avLst/>
              </a:prstGeom>
              <a:solidFill>
                <a:srgbClr val="0033CC"/>
              </a:solidFill>
              <a:ln w="0">
                <a:noFill/>
                <a:miter lim="800000"/>
                <a:headEnd/>
                <a:tailEnd/>
              </a:ln>
            </p:spPr>
            <p:txBody>
              <a:bodyPr lIns="185166" tIns="92583" rIns="185166" bIns="92583"/>
              <a:lstStyle/>
              <a:p>
                <a:endParaRPr lang="pt-PT">
                  <a:latin typeface="Calibri" pitchFamily="34" charset="0"/>
                </a:endParaRPr>
              </a:p>
            </p:txBody>
          </p:sp>
          <p:sp>
            <p:nvSpPr>
              <p:cNvPr id="321699" name="Rectangle 886"/>
              <p:cNvSpPr>
                <a:spLocks noChangeArrowheads="1"/>
              </p:cNvSpPr>
              <p:nvPr/>
            </p:nvSpPr>
            <p:spPr bwMode="auto">
              <a:xfrm>
                <a:off x="6817873" y="2872055"/>
                <a:ext cx="40466" cy="19492"/>
              </a:xfrm>
              <a:prstGeom prst="rect">
                <a:avLst/>
              </a:prstGeom>
              <a:solidFill>
                <a:srgbClr val="0033CC"/>
              </a:solidFill>
              <a:ln w="0">
                <a:noFill/>
                <a:miter lim="800000"/>
                <a:headEnd/>
                <a:tailEnd/>
              </a:ln>
            </p:spPr>
            <p:txBody>
              <a:bodyPr lIns="185166" tIns="92583" rIns="185166" bIns="92583"/>
              <a:lstStyle/>
              <a:p>
                <a:endParaRPr lang="pt-PT">
                  <a:latin typeface="Calibri" pitchFamily="34" charset="0"/>
                </a:endParaRPr>
              </a:p>
            </p:txBody>
          </p:sp>
          <p:sp>
            <p:nvSpPr>
              <p:cNvPr id="321700" name="Freeform 887"/>
              <p:cNvSpPr>
                <a:spLocks/>
              </p:cNvSpPr>
              <p:nvPr/>
            </p:nvSpPr>
            <p:spPr bwMode="auto">
              <a:xfrm>
                <a:off x="6790460" y="2633618"/>
                <a:ext cx="95292" cy="103030"/>
              </a:xfrm>
              <a:custGeom>
                <a:avLst/>
                <a:gdLst>
                  <a:gd name="T0" fmla="*/ 2147483647 w 73"/>
                  <a:gd name="T1" fmla="*/ 0 h 74"/>
                  <a:gd name="T2" fmla="*/ 0 w 73"/>
                  <a:gd name="T3" fmla="*/ 2147483647 h 74"/>
                  <a:gd name="T4" fmla="*/ 2147483647 w 73"/>
                  <a:gd name="T5" fmla="*/ 2147483647 h 74"/>
                  <a:gd name="T6" fmla="*/ 2147483647 w 73"/>
                  <a:gd name="T7" fmla="*/ 0 h 7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3"/>
                  <a:gd name="T13" fmla="*/ 0 h 74"/>
                  <a:gd name="T14" fmla="*/ 73 w 73"/>
                  <a:gd name="T15" fmla="*/ 74 h 7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3" h="74">
                    <a:moveTo>
                      <a:pt x="38" y="0"/>
                    </a:moveTo>
                    <a:lnTo>
                      <a:pt x="0" y="74"/>
                    </a:lnTo>
                    <a:lnTo>
                      <a:pt x="73" y="74"/>
                    </a:lnTo>
                    <a:lnTo>
                      <a:pt x="38" y="0"/>
                    </a:lnTo>
                  </a:path>
                </a:pathLst>
              </a:custGeom>
              <a:solidFill>
                <a:srgbClr val="0033CC"/>
              </a:solidFill>
              <a:ln w="3175">
                <a:noFill/>
                <a:round/>
                <a:headEnd/>
                <a:tailEnd/>
              </a:ln>
            </p:spPr>
            <p:txBody>
              <a:bodyPr lIns="185166" tIns="92583" rIns="185166" bIns="92583"/>
              <a:lstStyle/>
              <a:p>
                <a:endParaRPr lang="en-US"/>
              </a:p>
            </p:txBody>
          </p:sp>
          <p:sp>
            <p:nvSpPr>
              <p:cNvPr id="321701" name="Freeform 888"/>
              <p:cNvSpPr>
                <a:spLocks/>
              </p:cNvSpPr>
              <p:nvPr/>
            </p:nvSpPr>
            <p:spPr bwMode="auto">
              <a:xfrm>
                <a:off x="5526870" y="2525020"/>
                <a:ext cx="95292" cy="103030"/>
              </a:xfrm>
              <a:custGeom>
                <a:avLst/>
                <a:gdLst>
                  <a:gd name="T0" fmla="*/ 2147483647 w 73"/>
                  <a:gd name="T1" fmla="*/ 0 h 74"/>
                  <a:gd name="T2" fmla="*/ 0 w 73"/>
                  <a:gd name="T3" fmla="*/ 2147483647 h 74"/>
                  <a:gd name="T4" fmla="*/ 2147483647 w 73"/>
                  <a:gd name="T5" fmla="*/ 2147483647 h 74"/>
                  <a:gd name="T6" fmla="*/ 2147483647 w 73"/>
                  <a:gd name="T7" fmla="*/ 0 h 7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3"/>
                  <a:gd name="T13" fmla="*/ 0 h 74"/>
                  <a:gd name="T14" fmla="*/ 73 w 73"/>
                  <a:gd name="T15" fmla="*/ 74 h 7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3" h="74">
                    <a:moveTo>
                      <a:pt x="37" y="0"/>
                    </a:moveTo>
                    <a:lnTo>
                      <a:pt x="0" y="74"/>
                    </a:lnTo>
                    <a:lnTo>
                      <a:pt x="73" y="74"/>
                    </a:lnTo>
                    <a:lnTo>
                      <a:pt x="37" y="0"/>
                    </a:lnTo>
                  </a:path>
                </a:pathLst>
              </a:custGeom>
              <a:solidFill>
                <a:srgbClr val="0033CC"/>
              </a:solidFill>
              <a:ln w="3175">
                <a:noFill/>
                <a:round/>
                <a:headEnd/>
                <a:tailEnd/>
              </a:ln>
            </p:spPr>
            <p:txBody>
              <a:bodyPr lIns="185166" tIns="92583" rIns="185166" bIns="92583"/>
              <a:lstStyle/>
              <a:p>
                <a:endParaRPr lang="en-US"/>
              </a:p>
            </p:txBody>
          </p:sp>
          <p:sp>
            <p:nvSpPr>
              <p:cNvPr id="321702" name="Freeform 889"/>
              <p:cNvSpPr>
                <a:spLocks/>
              </p:cNvSpPr>
              <p:nvPr/>
            </p:nvSpPr>
            <p:spPr bwMode="auto">
              <a:xfrm>
                <a:off x="4806311" y="2419206"/>
                <a:ext cx="95292" cy="101638"/>
              </a:xfrm>
              <a:custGeom>
                <a:avLst/>
                <a:gdLst>
                  <a:gd name="T0" fmla="*/ 2147483647 w 73"/>
                  <a:gd name="T1" fmla="*/ 0 h 73"/>
                  <a:gd name="T2" fmla="*/ 0 w 73"/>
                  <a:gd name="T3" fmla="*/ 2147483647 h 73"/>
                  <a:gd name="T4" fmla="*/ 2147483647 w 73"/>
                  <a:gd name="T5" fmla="*/ 2147483647 h 73"/>
                  <a:gd name="T6" fmla="*/ 2147483647 w 73"/>
                  <a:gd name="T7" fmla="*/ 0 h 7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3"/>
                  <a:gd name="T13" fmla="*/ 0 h 73"/>
                  <a:gd name="T14" fmla="*/ 73 w 73"/>
                  <a:gd name="T15" fmla="*/ 73 h 7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3" h="73">
                    <a:moveTo>
                      <a:pt x="37" y="0"/>
                    </a:moveTo>
                    <a:lnTo>
                      <a:pt x="0" y="73"/>
                    </a:lnTo>
                    <a:lnTo>
                      <a:pt x="73" y="73"/>
                    </a:lnTo>
                    <a:lnTo>
                      <a:pt x="37" y="0"/>
                    </a:lnTo>
                  </a:path>
                </a:pathLst>
              </a:custGeom>
              <a:solidFill>
                <a:srgbClr val="0033CC"/>
              </a:solidFill>
              <a:ln w="3175">
                <a:noFill/>
                <a:round/>
                <a:headEnd/>
                <a:tailEnd/>
              </a:ln>
            </p:spPr>
            <p:txBody>
              <a:bodyPr lIns="185166" tIns="92583" rIns="185166" bIns="92583"/>
              <a:lstStyle/>
              <a:p>
                <a:endParaRPr lang="en-US"/>
              </a:p>
            </p:txBody>
          </p:sp>
          <p:sp>
            <p:nvSpPr>
              <p:cNvPr id="321703" name="Freeform 890"/>
              <p:cNvSpPr>
                <a:spLocks/>
              </p:cNvSpPr>
              <p:nvPr/>
            </p:nvSpPr>
            <p:spPr bwMode="auto">
              <a:xfrm>
                <a:off x="4346824" y="2380221"/>
                <a:ext cx="96597" cy="101638"/>
              </a:xfrm>
              <a:custGeom>
                <a:avLst/>
                <a:gdLst>
                  <a:gd name="T0" fmla="*/ 2147483647 w 74"/>
                  <a:gd name="T1" fmla="*/ 0 h 73"/>
                  <a:gd name="T2" fmla="*/ 0 w 74"/>
                  <a:gd name="T3" fmla="*/ 2147483647 h 73"/>
                  <a:gd name="T4" fmla="*/ 2147483647 w 74"/>
                  <a:gd name="T5" fmla="*/ 2147483647 h 73"/>
                  <a:gd name="T6" fmla="*/ 2147483647 w 74"/>
                  <a:gd name="T7" fmla="*/ 0 h 7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4"/>
                  <a:gd name="T13" fmla="*/ 0 h 73"/>
                  <a:gd name="T14" fmla="*/ 74 w 74"/>
                  <a:gd name="T15" fmla="*/ 73 h 7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4" h="73">
                    <a:moveTo>
                      <a:pt x="38" y="0"/>
                    </a:moveTo>
                    <a:lnTo>
                      <a:pt x="0" y="73"/>
                    </a:lnTo>
                    <a:lnTo>
                      <a:pt x="74" y="73"/>
                    </a:lnTo>
                    <a:lnTo>
                      <a:pt x="38" y="0"/>
                    </a:lnTo>
                  </a:path>
                </a:pathLst>
              </a:custGeom>
              <a:solidFill>
                <a:srgbClr val="0033CC"/>
              </a:solidFill>
              <a:ln w="3175">
                <a:noFill/>
                <a:round/>
                <a:headEnd/>
                <a:tailEnd/>
              </a:ln>
            </p:spPr>
            <p:txBody>
              <a:bodyPr lIns="185166" tIns="92583" rIns="185166" bIns="92583"/>
              <a:lstStyle/>
              <a:p>
                <a:endParaRPr lang="en-US"/>
              </a:p>
            </p:txBody>
          </p:sp>
          <p:sp>
            <p:nvSpPr>
              <p:cNvPr id="321704" name="Freeform 891"/>
              <p:cNvSpPr>
                <a:spLocks/>
              </p:cNvSpPr>
              <p:nvPr/>
            </p:nvSpPr>
            <p:spPr bwMode="auto">
              <a:xfrm>
                <a:off x="4085751" y="2238207"/>
                <a:ext cx="95292" cy="101638"/>
              </a:xfrm>
              <a:custGeom>
                <a:avLst/>
                <a:gdLst>
                  <a:gd name="T0" fmla="*/ 2147483647 w 73"/>
                  <a:gd name="T1" fmla="*/ 0 h 73"/>
                  <a:gd name="T2" fmla="*/ 0 w 73"/>
                  <a:gd name="T3" fmla="*/ 2147483647 h 73"/>
                  <a:gd name="T4" fmla="*/ 2147483647 w 73"/>
                  <a:gd name="T5" fmla="*/ 2147483647 h 73"/>
                  <a:gd name="T6" fmla="*/ 2147483647 w 73"/>
                  <a:gd name="T7" fmla="*/ 0 h 7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3"/>
                  <a:gd name="T13" fmla="*/ 0 h 73"/>
                  <a:gd name="T14" fmla="*/ 73 w 73"/>
                  <a:gd name="T15" fmla="*/ 73 h 7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3" h="73">
                    <a:moveTo>
                      <a:pt x="38" y="0"/>
                    </a:moveTo>
                    <a:lnTo>
                      <a:pt x="0" y="73"/>
                    </a:lnTo>
                    <a:lnTo>
                      <a:pt x="73" y="73"/>
                    </a:lnTo>
                    <a:lnTo>
                      <a:pt x="38" y="0"/>
                    </a:lnTo>
                  </a:path>
                </a:pathLst>
              </a:custGeom>
              <a:solidFill>
                <a:srgbClr val="0033CC"/>
              </a:solidFill>
              <a:ln w="3175">
                <a:noFill/>
                <a:round/>
                <a:headEnd/>
                <a:tailEnd/>
              </a:ln>
            </p:spPr>
            <p:txBody>
              <a:bodyPr lIns="185166" tIns="92583" rIns="185166" bIns="92583"/>
              <a:lstStyle/>
              <a:p>
                <a:endParaRPr lang="en-US"/>
              </a:p>
            </p:txBody>
          </p:sp>
          <p:sp>
            <p:nvSpPr>
              <p:cNvPr id="321705" name="Freeform 892"/>
              <p:cNvSpPr>
                <a:spLocks/>
              </p:cNvSpPr>
              <p:nvPr/>
            </p:nvSpPr>
            <p:spPr bwMode="auto">
              <a:xfrm>
                <a:off x="3886031" y="2213146"/>
                <a:ext cx="95292" cy="101638"/>
              </a:xfrm>
              <a:custGeom>
                <a:avLst/>
                <a:gdLst>
                  <a:gd name="T0" fmla="*/ 2147483647 w 73"/>
                  <a:gd name="T1" fmla="*/ 0 h 73"/>
                  <a:gd name="T2" fmla="*/ 0 w 73"/>
                  <a:gd name="T3" fmla="*/ 2147483647 h 73"/>
                  <a:gd name="T4" fmla="*/ 2147483647 w 73"/>
                  <a:gd name="T5" fmla="*/ 2147483647 h 73"/>
                  <a:gd name="T6" fmla="*/ 2147483647 w 73"/>
                  <a:gd name="T7" fmla="*/ 0 h 7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3"/>
                  <a:gd name="T13" fmla="*/ 0 h 73"/>
                  <a:gd name="T14" fmla="*/ 73 w 73"/>
                  <a:gd name="T15" fmla="*/ 73 h 7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3" h="73">
                    <a:moveTo>
                      <a:pt x="38" y="0"/>
                    </a:moveTo>
                    <a:lnTo>
                      <a:pt x="0" y="73"/>
                    </a:lnTo>
                    <a:lnTo>
                      <a:pt x="73" y="73"/>
                    </a:lnTo>
                    <a:lnTo>
                      <a:pt x="38" y="0"/>
                    </a:lnTo>
                  </a:path>
                </a:pathLst>
              </a:custGeom>
              <a:solidFill>
                <a:srgbClr val="0033CC"/>
              </a:solidFill>
              <a:ln w="3175">
                <a:noFill/>
                <a:round/>
                <a:headEnd/>
                <a:tailEnd/>
              </a:ln>
            </p:spPr>
            <p:txBody>
              <a:bodyPr lIns="185166" tIns="92583" rIns="185166" bIns="92583"/>
              <a:lstStyle/>
              <a:p>
                <a:endParaRPr lang="en-US"/>
              </a:p>
            </p:txBody>
          </p:sp>
        </p:grpSp>
        <p:sp>
          <p:nvSpPr>
            <p:cNvPr id="321632" name="Freeform 684"/>
            <p:cNvSpPr>
              <a:spLocks/>
            </p:cNvSpPr>
            <p:nvPr/>
          </p:nvSpPr>
          <p:spPr bwMode="auto">
            <a:xfrm>
              <a:off x="7543605" y="4222744"/>
              <a:ext cx="92680" cy="154545"/>
            </a:xfrm>
            <a:custGeom>
              <a:avLst/>
              <a:gdLst>
                <a:gd name="T0" fmla="*/ 2147483647 w 71"/>
                <a:gd name="T1" fmla="*/ 0 h 111"/>
                <a:gd name="T2" fmla="*/ 2147483647 w 71"/>
                <a:gd name="T3" fmla="*/ 0 h 111"/>
                <a:gd name="T4" fmla="*/ 2147483647 w 71"/>
                <a:gd name="T5" fmla="*/ 2147483647 h 111"/>
                <a:gd name="T6" fmla="*/ 2147483647 w 71"/>
                <a:gd name="T7" fmla="*/ 2147483647 h 111"/>
                <a:gd name="T8" fmla="*/ 2147483647 w 71"/>
                <a:gd name="T9" fmla="*/ 2147483647 h 111"/>
                <a:gd name="T10" fmla="*/ 2147483647 w 71"/>
                <a:gd name="T11" fmla="*/ 2147483647 h 111"/>
                <a:gd name="T12" fmla="*/ 2147483647 w 71"/>
                <a:gd name="T13" fmla="*/ 2147483647 h 111"/>
                <a:gd name="T14" fmla="*/ 2147483647 w 71"/>
                <a:gd name="T15" fmla="*/ 2147483647 h 111"/>
                <a:gd name="T16" fmla="*/ 2147483647 w 71"/>
                <a:gd name="T17" fmla="*/ 2147483647 h 111"/>
                <a:gd name="T18" fmla="*/ 2147483647 w 71"/>
                <a:gd name="T19" fmla="*/ 2147483647 h 111"/>
                <a:gd name="T20" fmla="*/ 2147483647 w 71"/>
                <a:gd name="T21" fmla="*/ 2147483647 h 111"/>
                <a:gd name="T22" fmla="*/ 2147483647 w 71"/>
                <a:gd name="T23" fmla="*/ 2147483647 h 111"/>
                <a:gd name="T24" fmla="*/ 2147483647 w 71"/>
                <a:gd name="T25" fmla="*/ 2147483647 h 111"/>
                <a:gd name="T26" fmla="*/ 2147483647 w 71"/>
                <a:gd name="T27" fmla="*/ 2147483647 h 111"/>
                <a:gd name="T28" fmla="*/ 2147483647 w 71"/>
                <a:gd name="T29" fmla="*/ 2147483647 h 111"/>
                <a:gd name="T30" fmla="*/ 2147483647 w 71"/>
                <a:gd name="T31" fmla="*/ 2147483647 h 111"/>
                <a:gd name="T32" fmla="*/ 2147483647 w 71"/>
                <a:gd name="T33" fmla="*/ 2147483647 h 111"/>
                <a:gd name="T34" fmla="*/ 2147483647 w 71"/>
                <a:gd name="T35" fmla="*/ 2147483647 h 111"/>
                <a:gd name="T36" fmla="*/ 2147483647 w 71"/>
                <a:gd name="T37" fmla="*/ 2147483647 h 111"/>
                <a:gd name="T38" fmla="*/ 2147483647 w 71"/>
                <a:gd name="T39" fmla="*/ 2147483647 h 111"/>
                <a:gd name="T40" fmla="*/ 2147483647 w 71"/>
                <a:gd name="T41" fmla="*/ 2147483647 h 111"/>
                <a:gd name="T42" fmla="*/ 2147483647 w 71"/>
                <a:gd name="T43" fmla="*/ 2147483647 h 111"/>
                <a:gd name="T44" fmla="*/ 2147483647 w 71"/>
                <a:gd name="T45" fmla="*/ 2147483647 h 111"/>
                <a:gd name="T46" fmla="*/ 0 w 71"/>
                <a:gd name="T47" fmla="*/ 2147483647 h 111"/>
                <a:gd name="T48" fmla="*/ 0 w 71"/>
                <a:gd name="T49" fmla="*/ 2147483647 h 111"/>
                <a:gd name="T50" fmla="*/ 2147483647 w 71"/>
                <a:gd name="T51" fmla="*/ 2147483647 h 111"/>
                <a:gd name="T52" fmla="*/ 2147483647 w 71"/>
                <a:gd name="T53" fmla="*/ 2147483647 h 111"/>
                <a:gd name="T54" fmla="*/ 2147483647 w 71"/>
                <a:gd name="T55" fmla="*/ 2147483647 h 111"/>
                <a:gd name="T56" fmla="*/ 2147483647 w 71"/>
                <a:gd name="T57" fmla="*/ 2147483647 h 111"/>
                <a:gd name="T58" fmla="*/ 2147483647 w 71"/>
                <a:gd name="T59" fmla="*/ 2147483647 h 111"/>
                <a:gd name="T60" fmla="*/ 2147483647 w 71"/>
                <a:gd name="T61" fmla="*/ 2147483647 h 111"/>
                <a:gd name="T62" fmla="*/ 2147483647 w 71"/>
                <a:gd name="T63" fmla="*/ 2147483647 h 111"/>
                <a:gd name="T64" fmla="*/ 2147483647 w 71"/>
                <a:gd name="T65" fmla="*/ 2147483647 h 111"/>
                <a:gd name="T66" fmla="*/ 2147483647 w 71"/>
                <a:gd name="T67" fmla="*/ 2147483647 h 111"/>
                <a:gd name="T68" fmla="*/ 2147483647 w 71"/>
                <a:gd name="T69" fmla="*/ 2147483647 h 111"/>
                <a:gd name="T70" fmla="*/ 2147483647 w 71"/>
                <a:gd name="T71" fmla="*/ 2147483647 h 111"/>
                <a:gd name="T72" fmla="*/ 2147483647 w 71"/>
                <a:gd name="T73" fmla="*/ 2147483647 h 111"/>
                <a:gd name="T74" fmla="*/ 2147483647 w 71"/>
                <a:gd name="T75" fmla="*/ 2147483647 h 111"/>
                <a:gd name="T76" fmla="*/ 2147483647 w 71"/>
                <a:gd name="T77" fmla="*/ 2147483647 h 111"/>
                <a:gd name="T78" fmla="*/ 2147483647 w 71"/>
                <a:gd name="T79" fmla="*/ 2147483647 h 111"/>
                <a:gd name="T80" fmla="*/ 2147483647 w 71"/>
                <a:gd name="T81" fmla="*/ 2147483647 h 111"/>
                <a:gd name="T82" fmla="*/ 2147483647 w 71"/>
                <a:gd name="T83" fmla="*/ 2147483647 h 111"/>
                <a:gd name="T84" fmla="*/ 2147483647 w 71"/>
                <a:gd name="T85" fmla="*/ 2147483647 h 111"/>
                <a:gd name="T86" fmla="*/ 2147483647 w 71"/>
                <a:gd name="T87" fmla="*/ 2147483647 h 111"/>
                <a:gd name="T88" fmla="*/ 2147483647 w 71"/>
                <a:gd name="T89" fmla="*/ 2147483647 h 111"/>
                <a:gd name="T90" fmla="*/ 2147483647 w 71"/>
                <a:gd name="T91" fmla="*/ 2147483647 h 111"/>
                <a:gd name="T92" fmla="*/ 2147483647 w 71"/>
                <a:gd name="T93" fmla="*/ 2147483647 h 111"/>
                <a:gd name="T94" fmla="*/ 2147483647 w 71"/>
                <a:gd name="T95" fmla="*/ 2147483647 h 111"/>
                <a:gd name="T96" fmla="*/ 2147483647 w 71"/>
                <a:gd name="T97" fmla="*/ 0 h 11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1"/>
                <a:gd name="T148" fmla="*/ 0 h 111"/>
                <a:gd name="T149" fmla="*/ 71 w 71"/>
                <a:gd name="T150" fmla="*/ 111 h 11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1" h="111">
                  <a:moveTo>
                    <a:pt x="37" y="0"/>
                  </a:moveTo>
                  <a:lnTo>
                    <a:pt x="45" y="0"/>
                  </a:lnTo>
                  <a:lnTo>
                    <a:pt x="52" y="3"/>
                  </a:lnTo>
                  <a:lnTo>
                    <a:pt x="57" y="5"/>
                  </a:lnTo>
                  <a:lnTo>
                    <a:pt x="62" y="8"/>
                  </a:lnTo>
                  <a:lnTo>
                    <a:pt x="66" y="13"/>
                  </a:lnTo>
                  <a:lnTo>
                    <a:pt x="70" y="20"/>
                  </a:lnTo>
                  <a:lnTo>
                    <a:pt x="71" y="24"/>
                  </a:lnTo>
                  <a:lnTo>
                    <a:pt x="71" y="31"/>
                  </a:lnTo>
                  <a:lnTo>
                    <a:pt x="70" y="37"/>
                  </a:lnTo>
                  <a:lnTo>
                    <a:pt x="68" y="46"/>
                  </a:lnTo>
                  <a:lnTo>
                    <a:pt x="66" y="49"/>
                  </a:lnTo>
                  <a:lnTo>
                    <a:pt x="65" y="54"/>
                  </a:lnTo>
                  <a:lnTo>
                    <a:pt x="55" y="64"/>
                  </a:lnTo>
                  <a:lnTo>
                    <a:pt x="52" y="68"/>
                  </a:lnTo>
                  <a:lnTo>
                    <a:pt x="47" y="72"/>
                  </a:lnTo>
                  <a:lnTo>
                    <a:pt x="42" y="78"/>
                  </a:lnTo>
                  <a:lnTo>
                    <a:pt x="37" y="81"/>
                  </a:lnTo>
                  <a:lnTo>
                    <a:pt x="34" y="85"/>
                  </a:lnTo>
                  <a:lnTo>
                    <a:pt x="32" y="88"/>
                  </a:lnTo>
                  <a:lnTo>
                    <a:pt x="32" y="90"/>
                  </a:lnTo>
                  <a:lnTo>
                    <a:pt x="71" y="90"/>
                  </a:lnTo>
                  <a:lnTo>
                    <a:pt x="71" y="111"/>
                  </a:lnTo>
                  <a:lnTo>
                    <a:pt x="0" y="111"/>
                  </a:lnTo>
                  <a:lnTo>
                    <a:pt x="0" y="104"/>
                  </a:lnTo>
                  <a:lnTo>
                    <a:pt x="3" y="94"/>
                  </a:lnTo>
                  <a:lnTo>
                    <a:pt x="9" y="85"/>
                  </a:lnTo>
                  <a:lnTo>
                    <a:pt x="22" y="72"/>
                  </a:lnTo>
                  <a:lnTo>
                    <a:pt x="31" y="65"/>
                  </a:lnTo>
                  <a:lnTo>
                    <a:pt x="37" y="59"/>
                  </a:lnTo>
                  <a:lnTo>
                    <a:pt x="40" y="54"/>
                  </a:lnTo>
                  <a:lnTo>
                    <a:pt x="44" y="50"/>
                  </a:lnTo>
                  <a:lnTo>
                    <a:pt x="45" y="47"/>
                  </a:lnTo>
                  <a:lnTo>
                    <a:pt x="49" y="42"/>
                  </a:lnTo>
                  <a:lnTo>
                    <a:pt x="50" y="39"/>
                  </a:lnTo>
                  <a:lnTo>
                    <a:pt x="50" y="29"/>
                  </a:lnTo>
                  <a:lnTo>
                    <a:pt x="47" y="23"/>
                  </a:lnTo>
                  <a:lnTo>
                    <a:pt x="40" y="20"/>
                  </a:lnTo>
                  <a:lnTo>
                    <a:pt x="32" y="20"/>
                  </a:lnTo>
                  <a:lnTo>
                    <a:pt x="29" y="21"/>
                  </a:lnTo>
                  <a:lnTo>
                    <a:pt x="24" y="26"/>
                  </a:lnTo>
                  <a:lnTo>
                    <a:pt x="22" y="29"/>
                  </a:lnTo>
                  <a:lnTo>
                    <a:pt x="22" y="36"/>
                  </a:lnTo>
                  <a:lnTo>
                    <a:pt x="1" y="34"/>
                  </a:lnTo>
                  <a:lnTo>
                    <a:pt x="5" y="18"/>
                  </a:lnTo>
                  <a:lnTo>
                    <a:pt x="8" y="13"/>
                  </a:lnTo>
                  <a:lnTo>
                    <a:pt x="13" y="8"/>
                  </a:lnTo>
                  <a:lnTo>
                    <a:pt x="18" y="5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round/>
              <a:headEnd/>
              <a:tailEnd/>
            </a:ln>
          </p:spPr>
          <p:txBody>
            <a:bodyPr lIns="185166" tIns="92583" rIns="185166" bIns="92583"/>
            <a:lstStyle/>
            <a:p>
              <a:endParaRPr lang="en-US"/>
            </a:p>
          </p:txBody>
        </p:sp>
        <p:sp>
          <p:nvSpPr>
            <p:cNvPr id="321633" name="Freeform 703"/>
            <p:cNvSpPr>
              <a:spLocks/>
            </p:cNvSpPr>
            <p:nvPr/>
          </p:nvSpPr>
          <p:spPr bwMode="auto">
            <a:xfrm>
              <a:off x="5648243" y="4224137"/>
              <a:ext cx="95291" cy="153153"/>
            </a:xfrm>
            <a:custGeom>
              <a:avLst/>
              <a:gdLst>
                <a:gd name="T0" fmla="*/ 2147483647 w 73"/>
                <a:gd name="T1" fmla="*/ 0 h 110"/>
                <a:gd name="T2" fmla="*/ 2147483647 w 73"/>
                <a:gd name="T3" fmla="*/ 0 h 110"/>
                <a:gd name="T4" fmla="*/ 2147483647 w 73"/>
                <a:gd name="T5" fmla="*/ 2147483647 h 110"/>
                <a:gd name="T6" fmla="*/ 2147483647 w 73"/>
                <a:gd name="T7" fmla="*/ 2147483647 h 110"/>
                <a:gd name="T8" fmla="*/ 2147483647 w 73"/>
                <a:gd name="T9" fmla="*/ 2147483647 h 110"/>
                <a:gd name="T10" fmla="*/ 2147483647 w 73"/>
                <a:gd name="T11" fmla="*/ 2147483647 h 110"/>
                <a:gd name="T12" fmla="*/ 2147483647 w 73"/>
                <a:gd name="T13" fmla="*/ 2147483647 h 110"/>
                <a:gd name="T14" fmla="*/ 2147483647 w 73"/>
                <a:gd name="T15" fmla="*/ 2147483647 h 110"/>
                <a:gd name="T16" fmla="*/ 2147483647 w 73"/>
                <a:gd name="T17" fmla="*/ 2147483647 h 110"/>
                <a:gd name="T18" fmla="*/ 2147483647 w 73"/>
                <a:gd name="T19" fmla="*/ 2147483647 h 110"/>
                <a:gd name="T20" fmla="*/ 2147483647 w 73"/>
                <a:gd name="T21" fmla="*/ 2147483647 h 110"/>
                <a:gd name="T22" fmla="*/ 2147483647 w 73"/>
                <a:gd name="T23" fmla="*/ 2147483647 h 110"/>
                <a:gd name="T24" fmla="*/ 2147483647 w 73"/>
                <a:gd name="T25" fmla="*/ 2147483647 h 110"/>
                <a:gd name="T26" fmla="*/ 2147483647 w 73"/>
                <a:gd name="T27" fmla="*/ 2147483647 h 110"/>
                <a:gd name="T28" fmla="*/ 2147483647 w 73"/>
                <a:gd name="T29" fmla="*/ 2147483647 h 110"/>
                <a:gd name="T30" fmla="*/ 2147483647 w 73"/>
                <a:gd name="T31" fmla="*/ 2147483647 h 110"/>
                <a:gd name="T32" fmla="*/ 2147483647 w 73"/>
                <a:gd name="T33" fmla="*/ 2147483647 h 110"/>
                <a:gd name="T34" fmla="*/ 2147483647 w 73"/>
                <a:gd name="T35" fmla="*/ 2147483647 h 110"/>
                <a:gd name="T36" fmla="*/ 2147483647 w 73"/>
                <a:gd name="T37" fmla="*/ 2147483647 h 110"/>
                <a:gd name="T38" fmla="*/ 2147483647 w 73"/>
                <a:gd name="T39" fmla="*/ 2147483647 h 110"/>
                <a:gd name="T40" fmla="*/ 2147483647 w 73"/>
                <a:gd name="T41" fmla="*/ 2147483647 h 110"/>
                <a:gd name="T42" fmla="*/ 2147483647 w 73"/>
                <a:gd name="T43" fmla="*/ 2147483647 h 110"/>
                <a:gd name="T44" fmla="*/ 2147483647 w 73"/>
                <a:gd name="T45" fmla="*/ 2147483647 h 110"/>
                <a:gd name="T46" fmla="*/ 2147483647 w 73"/>
                <a:gd name="T47" fmla="*/ 2147483647 h 110"/>
                <a:gd name="T48" fmla="*/ 2147483647 w 73"/>
                <a:gd name="T49" fmla="*/ 2147483647 h 110"/>
                <a:gd name="T50" fmla="*/ 0 w 73"/>
                <a:gd name="T51" fmla="*/ 2147483647 h 110"/>
                <a:gd name="T52" fmla="*/ 2147483647 w 73"/>
                <a:gd name="T53" fmla="*/ 2147483647 h 110"/>
                <a:gd name="T54" fmla="*/ 2147483647 w 73"/>
                <a:gd name="T55" fmla="*/ 2147483647 h 110"/>
                <a:gd name="T56" fmla="*/ 2147483647 w 73"/>
                <a:gd name="T57" fmla="*/ 2147483647 h 110"/>
                <a:gd name="T58" fmla="*/ 2147483647 w 73"/>
                <a:gd name="T59" fmla="*/ 2147483647 h 110"/>
                <a:gd name="T60" fmla="*/ 2147483647 w 73"/>
                <a:gd name="T61" fmla="*/ 2147483647 h 110"/>
                <a:gd name="T62" fmla="*/ 2147483647 w 73"/>
                <a:gd name="T63" fmla="*/ 2147483647 h 110"/>
                <a:gd name="T64" fmla="*/ 2147483647 w 73"/>
                <a:gd name="T65" fmla="*/ 2147483647 h 110"/>
                <a:gd name="T66" fmla="*/ 2147483647 w 73"/>
                <a:gd name="T67" fmla="*/ 2147483647 h 110"/>
                <a:gd name="T68" fmla="*/ 2147483647 w 73"/>
                <a:gd name="T69" fmla="*/ 2147483647 h 110"/>
                <a:gd name="T70" fmla="*/ 2147483647 w 73"/>
                <a:gd name="T71" fmla="*/ 2147483647 h 110"/>
                <a:gd name="T72" fmla="*/ 2147483647 w 73"/>
                <a:gd name="T73" fmla="*/ 2147483647 h 110"/>
                <a:gd name="T74" fmla="*/ 2147483647 w 73"/>
                <a:gd name="T75" fmla="*/ 2147483647 h 110"/>
                <a:gd name="T76" fmla="*/ 2147483647 w 73"/>
                <a:gd name="T77" fmla="*/ 2147483647 h 110"/>
                <a:gd name="T78" fmla="*/ 2147483647 w 73"/>
                <a:gd name="T79" fmla="*/ 2147483647 h 110"/>
                <a:gd name="T80" fmla="*/ 2147483647 w 73"/>
                <a:gd name="T81" fmla="*/ 2147483647 h 110"/>
                <a:gd name="T82" fmla="*/ 2147483647 w 73"/>
                <a:gd name="T83" fmla="*/ 2147483647 h 110"/>
                <a:gd name="T84" fmla="*/ 2147483647 w 73"/>
                <a:gd name="T85" fmla="*/ 2147483647 h 110"/>
                <a:gd name="T86" fmla="*/ 2147483647 w 73"/>
                <a:gd name="T87" fmla="*/ 2147483647 h 110"/>
                <a:gd name="T88" fmla="*/ 2147483647 w 73"/>
                <a:gd name="T89" fmla="*/ 0 h 11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3"/>
                <a:gd name="T136" fmla="*/ 0 h 110"/>
                <a:gd name="T137" fmla="*/ 73 w 73"/>
                <a:gd name="T138" fmla="*/ 110 h 11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3" h="110">
                  <a:moveTo>
                    <a:pt x="15" y="0"/>
                  </a:moveTo>
                  <a:lnTo>
                    <a:pt x="69" y="0"/>
                  </a:lnTo>
                  <a:lnTo>
                    <a:pt x="69" y="21"/>
                  </a:lnTo>
                  <a:lnTo>
                    <a:pt x="31" y="21"/>
                  </a:lnTo>
                  <a:lnTo>
                    <a:pt x="28" y="40"/>
                  </a:lnTo>
                  <a:lnTo>
                    <a:pt x="33" y="37"/>
                  </a:lnTo>
                  <a:lnTo>
                    <a:pt x="38" y="35"/>
                  </a:lnTo>
                  <a:lnTo>
                    <a:pt x="43" y="35"/>
                  </a:lnTo>
                  <a:lnTo>
                    <a:pt x="51" y="37"/>
                  </a:lnTo>
                  <a:lnTo>
                    <a:pt x="57" y="39"/>
                  </a:lnTo>
                  <a:lnTo>
                    <a:pt x="64" y="45"/>
                  </a:lnTo>
                  <a:lnTo>
                    <a:pt x="72" y="57"/>
                  </a:lnTo>
                  <a:lnTo>
                    <a:pt x="73" y="71"/>
                  </a:lnTo>
                  <a:lnTo>
                    <a:pt x="73" y="78"/>
                  </a:lnTo>
                  <a:lnTo>
                    <a:pt x="72" y="84"/>
                  </a:lnTo>
                  <a:lnTo>
                    <a:pt x="69" y="91"/>
                  </a:lnTo>
                  <a:lnTo>
                    <a:pt x="65" y="96"/>
                  </a:lnTo>
                  <a:lnTo>
                    <a:pt x="57" y="104"/>
                  </a:lnTo>
                  <a:lnTo>
                    <a:pt x="47" y="109"/>
                  </a:lnTo>
                  <a:lnTo>
                    <a:pt x="38" y="110"/>
                  </a:lnTo>
                  <a:lnTo>
                    <a:pt x="23" y="109"/>
                  </a:lnTo>
                  <a:lnTo>
                    <a:pt x="12" y="101"/>
                  </a:lnTo>
                  <a:lnTo>
                    <a:pt x="7" y="96"/>
                  </a:lnTo>
                  <a:lnTo>
                    <a:pt x="3" y="91"/>
                  </a:lnTo>
                  <a:lnTo>
                    <a:pt x="2" y="84"/>
                  </a:lnTo>
                  <a:lnTo>
                    <a:pt x="0" y="76"/>
                  </a:lnTo>
                  <a:lnTo>
                    <a:pt x="20" y="75"/>
                  </a:lnTo>
                  <a:lnTo>
                    <a:pt x="20" y="79"/>
                  </a:lnTo>
                  <a:lnTo>
                    <a:pt x="23" y="84"/>
                  </a:lnTo>
                  <a:lnTo>
                    <a:pt x="26" y="86"/>
                  </a:lnTo>
                  <a:lnTo>
                    <a:pt x="30" y="89"/>
                  </a:lnTo>
                  <a:lnTo>
                    <a:pt x="33" y="91"/>
                  </a:lnTo>
                  <a:lnTo>
                    <a:pt x="41" y="91"/>
                  </a:lnTo>
                  <a:lnTo>
                    <a:pt x="44" y="89"/>
                  </a:lnTo>
                  <a:lnTo>
                    <a:pt x="51" y="83"/>
                  </a:lnTo>
                  <a:lnTo>
                    <a:pt x="52" y="78"/>
                  </a:lnTo>
                  <a:lnTo>
                    <a:pt x="52" y="66"/>
                  </a:lnTo>
                  <a:lnTo>
                    <a:pt x="51" y="63"/>
                  </a:lnTo>
                  <a:lnTo>
                    <a:pt x="44" y="57"/>
                  </a:lnTo>
                  <a:lnTo>
                    <a:pt x="41" y="55"/>
                  </a:lnTo>
                  <a:lnTo>
                    <a:pt x="33" y="55"/>
                  </a:lnTo>
                  <a:lnTo>
                    <a:pt x="28" y="57"/>
                  </a:lnTo>
                  <a:lnTo>
                    <a:pt x="21" y="63"/>
                  </a:lnTo>
                  <a:lnTo>
                    <a:pt x="2" y="6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round/>
              <a:headEnd/>
              <a:tailEnd/>
            </a:ln>
          </p:spPr>
          <p:txBody>
            <a:bodyPr lIns="185166" tIns="92583" rIns="185166" bIns="92583"/>
            <a:lstStyle/>
            <a:p>
              <a:endParaRPr lang="en-US"/>
            </a:p>
          </p:txBody>
        </p:sp>
        <p:sp>
          <p:nvSpPr>
            <p:cNvPr id="321634" name="Freeform 698"/>
            <p:cNvSpPr>
              <a:spLocks/>
            </p:cNvSpPr>
            <p:nvPr/>
          </p:nvSpPr>
          <p:spPr bwMode="auto">
            <a:xfrm>
              <a:off x="5143074" y="4222744"/>
              <a:ext cx="61351" cy="154545"/>
            </a:xfrm>
            <a:custGeom>
              <a:avLst/>
              <a:gdLst>
                <a:gd name="T0" fmla="*/ 2147483647 w 47"/>
                <a:gd name="T1" fmla="*/ 0 h 111"/>
                <a:gd name="T2" fmla="*/ 2147483647 w 47"/>
                <a:gd name="T3" fmla="*/ 0 h 111"/>
                <a:gd name="T4" fmla="*/ 2147483647 w 47"/>
                <a:gd name="T5" fmla="*/ 2147483647 h 111"/>
                <a:gd name="T6" fmla="*/ 2147483647 w 47"/>
                <a:gd name="T7" fmla="*/ 2147483647 h 111"/>
                <a:gd name="T8" fmla="*/ 2147483647 w 47"/>
                <a:gd name="T9" fmla="*/ 2147483647 h 111"/>
                <a:gd name="T10" fmla="*/ 2147483647 w 47"/>
                <a:gd name="T11" fmla="*/ 2147483647 h 111"/>
                <a:gd name="T12" fmla="*/ 0 w 47"/>
                <a:gd name="T13" fmla="*/ 2147483647 h 111"/>
                <a:gd name="T14" fmla="*/ 0 w 47"/>
                <a:gd name="T15" fmla="*/ 2147483647 h 111"/>
                <a:gd name="T16" fmla="*/ 2147483647 w 47"/>
                <a:gd name="T17" fmla="*/ 2147483647 h 111"/>
                <a:gd name="T18" fmla="*/ 2147483647 w 47"/>
                <a:gd name="T19" fmla="*/ 2147483647 h 111"/>
                <a:gd name="T20" fmla="*/ 2147483647 w 47"/>
                <a:gd name="T21" fmla="*/ 2147483647 h 111"/>
                <a:gd name="T22" fmla="*/ 2147483647 w 47"/>
                <a:gd name="T23" fmla="*/ 2147483647 h 111"/>
                <a:gd name="T24" fmla="*/ 2147483647 w 47"/>
                <a:gd name="T25" fmla="*/ 2147483647 h 111"/>
                <a:gd name="T26" fmla="*/ 2147483647 w 47"/>
                <a:gd name="T27" fmla="*/ 0 h 11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7"/>
                <a:gd name="T43" fmla="*/ 0 h 111"/>
                <a:gd name="T44" fmla="*/ 47 w 47"/>
                <a:gd name="T45" fmla="*/ 111 h 11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7" h="111">
                  <a:moveTo>
                    <a:pt x="31" y="0"/>
                  </a:moveTo>
                  <a:lnTo>
                    <a:pt x="47" y="0"/>
                  </a:lnTo>
                  <a:lnTo>
                    <a:pt x="47" y="111"/>
                  </a:lnTo>
                  <a:lnTo>
                    <a:pt x="27" y="111"/>
                  </a:lnTo>
                  <a:lnTo>
                    <a:pt x="27" y="31"/>
                  </a:lnTo>
                  <a:lnTo>
                    <a:pt x="14" y="41"/>
                  </a:lnTo>
                  <a:lnTo>
                    <a:pt x="0" y="49"/>
                  </a:lnTo>
                  <a:lnTo>
                    <a:pt x="0" y="28"/>
                  </a:lnTo>
                  <a:lnTo>
                    <a:pt x="5" y="26"/>
                  </a:lnTo>
                  <a:lnTo>
                    <a:pt x="11" y="23"/>
                  </a:lnTo>
                  <a:lnTo>
                    <a:pt x="18" y="18"/>
                  </a:lnTo>
                  <a:lnTo>
                    <a:pt x="23" y="13"/>
                  </a:lnTo>
                  <a:lnTo>
                    <a:pt x="27" y="7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round/>
              <a:headEnd/>
              <a:tailEnd/>
            </a:ln>
          </p:spPr>
          <p:txBody>
            <a:bodyPr lIns="185166" tIns="92583" rIns="185166" bIns="92583"/>
            <a:lstStyle/>
            <a:p>
              <a:endParaRPr lang="en-US"/>
            </a:p>
          </p:txBody>
        </p:sp>
        <p:sp>
          <p:nvSpPr>
            <p:cNvPr id="321635" name="Freeform 699"/>
            <p:cNvSpPr>
              <a:spLocks/>
            </p:cNvSpPr>
            <p:nvPr/>
          </p:nvSpPr>
          <p:spPr bwMode="auto">
            <a:xfrm>
              <a:off x="5246196" y="4221352"/>
              <a:ext cx="93985" cy="155938"/>
            </a:xfrm>
            <a:custGeom>
              <a:avLst/>
              <a:gdLst>
                <a:gd name="T0" fmla="*/ 2147483647 w 72"/>
                <a:gd name="T1" fmla="*/ 2147483647 h 112"/>
                <a:gd name="T2" fmla="*/ 2147483647 w 72"/>
                <a:gd name="T3" fmla="*/ 2147483647 h 112"/>
                <a:gd name="T4" fmla="*/ 2147483647 w 72"/>
                <a:gd name="T5" fmla="*/ 2147483647 h 112"/>
                <a:gd name="T6" fmla="*/ 2147483647 w 72"/>
                <a:gd name="T7" fmla="*/ 2147483647 h 112"/>
                <a:gd name="T8" fmla="*/ 2147483647 w 72"/>
                <a:gd name="T9" fmla="*/ 2147483647 h 112"/>
                <a:gd name="T10" fmla="*/ 2147483647 w 72"/>
                <a:gd name="T11" fmla="*/ 2147483647 h 112"/>
                <a:gd name="T12" fmla="*/ 2147483647 w 72"/>
                <a:gd name="T13" fmla="*/ 2147483647 h 112"/>
                <a:gd name="T14" fmla="*/ 2147483647 w 72"/>
                <a:gd name="T15" fmla="*/ 2147483647 h 112"/>
                <a:gd name="T16" fmla="*/ 2147483647 w 72"/>
                <a:gd name="T17" fmla="*/ 2147483647 h 112"/>
                <a:gd name="T18" fmla="*/ 2147483647 w 72"/>
                <a:gd name="T19" fmla="*/ 2147483647 h 112"/>
                <a:gd name="T20" fmla="*/ 2147483647 w 72"/>
                <a:gd name="T21" fmla="*/ 2147483647 h 112"/>
                <a:gd name="T22" fmla="*/ 2147483647 w 72"/>
                <a:gd name="T23" fmla="*/ 2147483647 h 112"/>
                <a:gd name="T24" fmla="*/ 0 w 72"/>
                <a:gd name="T25" fmla="*/ 2147483647 h 112"/>
                <a:gd name="T26" fmla="*/ 2147483647 w 72"/>
                <a:gd name="T27" fmla="*/ 2147483647 h 112"/>
                <a:gd name="T28" fmla="*/ 2147483647 w 72"/>
                <a:gd name="T29" fmla="*/ 2147483647 h 112"/>
                <a:gd name="T30" fmla="*/ 2147483647 w 72"/>
                <a:gd name="T31" fmla="*/ 2147483647 h 112"/>
                <a:gd name="T32" fmla="*/ 2147483647 w 72"/>
                <a:gd name="T33" fmla="*/ 2147483647 h 112"/>
                <a:gd name="T34" fmla="*/ 2147483647 w 72"/>
                <a:gd name="T35" fmla="*/ 2147483647 h 112"/>
                <a:gd name="T36" fmla="*/ 2147483647 w 72"/>
                <a:gd name="T37" fmla="*/ 2147483647 h 112"/>
                <a:gd name="T38" fmla="*/ 2147483647 w 72"/>
                <a:gd name="T39" fmla="*/ 2147483647 h 112"/>
                <a:gd name="T40" fmla="*/ 2147483647 w 72"/>
                <a:gd name="T41" fmla="*/ 2147483647 h 112"/>
                <a:gd name="T42" fmla="*/ 2147483647 w 72"/>
                <a:gd name="T43" fmla="*/ 2147483647 h 112"/>
                <a:gd name="T44" fmla="*/ 2147483647 w 72"/>
                <a:gd name="T45" fmla="*/ 2147483647 h 112"/>
                <a:gd name="T46" fmla="*/ 2147483647 w 72"/>
                <a:gd name="T47" fmla="*/ 2147483647 h 112"/>
                <a:gd name="T48" fmla="*/ 2147483647 w 72"/>
                <a:gd name="T49" fmla="*/ 2147483647 h 112"/>
                <a:gd name="T50" fmla="*/ 2147483647 w 72"/>
                <a:gd name="T51" fmla="*/ 2147483647 h 112"/>
                <a:gd name="T52" fmla="*/ 2147483647 w 72"/>
                <a:gd name="T53" fmla="*/ 2147483647 h 112"/>
                <a:gd name="T54" fmla="*/ 2147483647 w 72"/>
                <a:gd name="T55" fmla="*/ 2147483647 h 112"/>
                <a:gd name="T56" fmla="*/ 2147483647 w 72"/>
                <a:gd name="T57" fmla="*/ 2147483647 h 112"/>
                <a:gd name="T58" fmla="*/ 2147483647 w 72"/>
                <a:gd name="T59" fmla="*/ 2147483647 h 112"/>
                <a:gd name="T60" fmla="*/ 2147483647 w 72"/>
                <a:gd name="T61" fmla="*/ 2147483647 h 112"/>
                <a:gd name="T62" fmla="*/ 2147483647 w 72"/>
                <a:gd name="T63" fmla="*/ 0 h 1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2"/>
                <a:gd name="T97" fmla="*/ 0 h 112"/>
                <a:gd name="T98" fmla="*/ 72 w 72"/>
                <a:gd name="T99" fmla="*/ 112 h 1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2" h="112">
                  <a:moveTo>
                    <a:pt x="36" y="0"/>
                  </a:moveTo>
                  <a:lnTo>
                    <a:pt x="44" y="2"/>
                  </a:lnTo>
                  <a:lnTo>
                    <a:pt x="53" y="5"/>
                  </a:lnTo>
                  <a:lnTo>
                    <a:pt x="59" y="10"/>
                  </a:lnTo>
                  <a:lnTo>
                    <a:pt x="64" y="16"/>
                  </a:lnTo>
                  <a:lnTo>
                    <a:pt x="67" y="23"/>
                  </a:lnTo>
                  <a:lnTo>
                    <a:pt x="67" y="36"/>
                  </a:lnTo>
                  <a:lnTo>
                    <a:pt x="64" y="42"/>
                  </a:lnTo>
                  <a:lnTo>
                    <a:pt x="59" y="49"/>
                  </a:lnTo>
                  <a:lnTo>
                    <a:pt x="51" y="54"/>
                  </a:lnTo>
                  <a:lnTo>
                    <a:pt x="57" y="55"/>
                  </a:lnTo>
                  <a:lnTo>
                    <a:pt x="67" y="62"/>
                  </a:lnTo>
                  <a:lnTo>
                    <a:pt x="70" y="67"/>
                  </a:lnTo>
                  <a:lnTo>
                    <a:pt x="72" y="72"/>
                  </a:lnTo>
                  <a:lnTo>
                    <a:pt x="72" y="85"/>
                  </a:lnTo>
                  <a:lnTo>
                    <a:pt x="70" y="91"/>
                  </a:lnTo>
                  <a:lnTo>
                    <a:pt x="66" y="98"/>
                  </a:lnTo>
                  <a:lnTo>
                    <a:pt x="56" y="107"/>
                  </a:lnTo>
                  <a:lnTo>
                    <a:pt x="51" y="109"/>
                  </a:lnTo>
                  <a:lnTo>
                    <a:pt x="43" y="112"/>
                  </a:lnTo>
                  <a:lnTo>
                    <a:pt x="30" y="112"/>
                  </a:lnTo>
                  <a:lnTo>
                    <a:pt x="23" y="111"/>
                  </a:lnTo>
                  <a:lnTo>
                    <a:pt x="17" y="107"/>
                  </a:lnTo>
                  <a:lnTo>
                    <a:pt x="12" y="103"/>
                  </a:lnTo>
                  <a:lnTo>
                    <a:pt x="2" y="90"/>
                  </a:lnTo>
                  <a:lnTo>
                    <a:pt x="0" y="80"/>
                  </a:lnTo>
                  <a:lnTo>
                    <a:pt x="22" y="77"/>
                  </a:lnTo>
                  <a:lnTo>
                    <a:pt x="22" y="81"/>
                  </a:lnTo>
                  <a:lnTo>
                    <a:pt x="23" y="86"/>
                  </a:lnTo>
                  <a:lnTo>
                    <a:pt x="27" y="88"/>
                  </a:lnTo>
                  <a:lnTo>
                    <a:pt x="30" y="91"/>
                  </a:lnTo>
                  <a:lnTo>
                    <a:pt x="33" y="93"/>
                  </a:lnTo>
                  <a:lnTo>
                    <a:pt x="41" y="93"/>
                  </a:lnTo>
                  <a:lnTo>
                    <a:pt x="44" y="91"/>
                  </a:lnTo>
                  <a:lnTo>
                    <a:pt x="46" y="88"/>
                  </a:lnTo>
                  <a:lnTo>
                    <a:pt x="49" y="85"/>
                  </a:lnTo>
                  <a:lnTo>
                    <a:pt x="51" y="81"/>
                  </a:lnTo>
                  <a:lnTo>
                    <a:pt x="51" y="72"/>
                  </a:lnTo>
                  <a:lnTo>
                    <a:pt x="49" y="68"/>
                  </a:lnTo>
                  <a:lnTo>
                    <a:pt x="44" y="64"/>
                  </a:lnTo>
                  <a:lnTo>
                    <a:pt x="41" y="62"/>
                  </a:lnTo>
                  <a:lnTo>
                    <a:pt x="35" y="62"/>
                  </a:lnTo>
                  <a:lnTo>
                    <a:pt x="30" y="64"/>
                  </a:lnTo>
                  <a:lnTo>
                    <a:pt x="31" y="46"/>
                  </a:lnTo>
                  <a:lnTo>
                    <a:pt x="38" y="44"/>
                  </a:lnTo>
                  <a:lnTo>
                    <a:pt x="43" y="42"/>
                  </a:lnTo>
                  <a:lnTo>
                    <a:pt x="46" y="36"/>
                  </a:lnTo>
                  <a:lnTo>
                    <a:pt x="46" y="28"/>
                  </a:lnTo>
                  <a:lnTo>
                    <a:pt x="44" y="24"/>
                  </a:lnTo>
                  <a:lnTo>
                    <a:pt x="41" y="21"/>
                  </a:lnTo>
                  <a:lnTo>
                    <a:pt x="38" y="20"/>
                  </a:lnTo>
                  <a:lnTo>
                    <a:pt x="33" y="20"/>
                  </a:lnTo>
                  <a:lnTo>
                    <a:pt x="30" y="21"/>
                  </a:lnTo>
                  <a:lnTo>
                    <a:pt x="25" y="26"/>
                  </a:lnTo>
                  <a:lnTo>
                    <a:pt x="23" y="29"/>
                  </a:lnTo>
                  <a:lnTo>
                    <a:pt x="23" y="34"/>
                  </a:lnTo>
                  <a:lnTo>
                    <a:pt x="2" y="31"/>
                  </a:lnTo>
                  <a:lnTo>
                    <a:pt x="5" y="18"/>
                  </a:lnTo>
                  <a:lnTo>
                    <a:pt x="9" y="13"/>
                  </a:lnTo>
                  <a:lnTo>
                    <a:pt x="14" y="8"/>
                  </a:lnTo>
                  <a:lnTo>
                    <a:pt x="20" y="3"/>
                  </a:lnTo>
                  <a:lnTo>
                    <a:pt x="25" y="2"/>
                  </a:lnTo>
                  <a:lnTo>
                    <a:pt x="30" y="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round/>
              <a:headEnd/>
              <a:tailEnd/>
            </a:ln>
          </p:spPr>
          <p:txBody>
            <a:bodyPr lIns="185166" tIns="92583" rIns="185166" bIns="92583"/>
            <a:lstStyle/>
            <a:p>
              <a:endParaRPr lang="en-US"/>
            </a:p>
          </p:txBody>
        </p:sp>
        <p:sp>
          <p:nvSpPr>
            <p:cNvPr id="321636" name="Freeform 689"/>
            <p:cNvSpPr>
              <a:spLocks/>
            </p:cNvSpPr>
            <p:nvPr/>
          </p:nvSpPr>
          <p:spPr bwMode="auto">
            <a:xfrm>
              <a:off x="6020267" y="4225528"/>
              <a:ext cx="92680" cy="151761"/>
            </a:xfrm>
            <a:custGeom>
              <a:avLst/>
              <a:gdLst>
                <a:gd name="T0" fmla="*/ 0 w 71"/>
                <a:gd name="T1" fmla="*/ 0 h 109"/>
                <a:gd name="T2" fmla="*/ 2147483647 w 71"/>
                <a:gd name="T3" fmla="*/ 0 h 109"/>
                <a:gd name="T4" fmla="*/ 2147483647 w 71"/>
                <a:gd name="T5" fmla="*/ 2147483647 h 109"/>
                <a:gd name="T6" fmla="*/ 2147483647 w 71"/>
                <a:gd name="T7" fmla="*/ 2147483647 h 109"/>
                <a:gd name="T8" fmla="*/ 2147483647 w 71"/>
                <a:gd name="T9" fmla="*/ 2147483647 h 109"/>
                <a:gd name="T10" fmla="*/ 2147483647 w 71"/>
                <a:gd name="T11" fmla="*/ 2147483647 h 109"/>
                <a:gd name="T12" fmla="*/ 2147483647 w 71"/>
                <a:gd name="T13" fmla="*/ 2147483647 h 109"/>
                <a:gd name="T14" fmla="*/ 2147483647 w 71"/>
                <a:gd name="T15" fmla="*/ 2147483647 h 109"/>
                <a:gd name="T16" fmla="*/ 2147483647 w 71"/>
                <a:gd name="T17" fmla="*/ 2147483647 h 109"/>
                <a:gd name="T18" fmla="*/ 2147483647 w 71"/>
                <a:gd name="T19" fmla="*/ 2147483647 h 109"/>
                <a:gd name="T20" fmla="*/ 2147483647 w 71"/>
                <a:gd name="T21" fmla="*/ 2147483647 h 109"/>
                <a:gd name="T22" fmla="*/ 2147483647 w 71"/>
                <a:gd name="T23" fmla="*/ 2147483647 h 109"/>
                <a:gd name="T24" fmla="*/ 2147483647 w 71"/>
                <a:gd name="T25" fmla="*/ 2147483647 h 109"/>
                <a:gd name="T26" fmla="*/ 2147483647 w 71"/>
                <a:gd name="T27" fmla="*/ 2147483647 h 109"/>
                <a:gd name="T28" fmla="*/ 0 w 71"/>
                <a:gd name="T29" fmla="*/ 2147483647 h 109"/>
                <a:gd name="T30" fmla="*/ 0 w 71"/>
                <a:gd name="T31" fmla="*/ 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1"/>
                <a:gd name="T49" fmla="*/ 0 h 109"/>
                <a:gd name="T50" fmla="*/ 71 w 71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1" h="109">
                  <a:moveTo>
                    <a:pt x="0" y="0"/>
                  </a:moveTo>
                  <a:lnTo>
                    <a:pt x="71" y="0"/>
                  </a:lnTo>
                  <a:lnTo>
                    <a:pt x="71" y="16"/>
                  </a:lnTo>
                  <a:lnTo>
                    <a:pt x="65" y="22"/>
                  </a:lnTo>
                  <a:lnTo>
                    <a:pt x="60" y="31"/>
                  </a:lnTo>
                  <a:lnTo>
                    <a:pt x="53" y="42"/>
                  </a:lnTo>
                  <a:lnTo>
                    <a:pt x="39" y="75"/>
                  </a:lnTo>
                  <a:lnTo>
                    <a:pt x="35" y="92"/>
                  </a:lnTo>
                  <a:lnTo>
                    <a:pt x="35" y="109"/>
                  </a:lnTo>
                  <a:lnTo>
                    <a:pt x="14" y="109"/>
                  </a:lnTo>
                  <a:lnTo>
                    <a:pt x="16" y="86"/>
                  </a:lnTo>
                  <a:lnTo>
                    <a:pt x="24" y="63"/>
                  </a:lnTo>
                  <a:lnTo>
                    <a:pt x="34" y="40"/>
                  </a:lnTo>
                  <a:lnTo>
                    <a:pt x="47" y="2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round/>
              <a:headEnd/>
              <a:tailEnd/>
            </a:ln>
          </p:spPr>
          <p:txBody>
            <a:bodyPr lIns="185166" tIns="92583" rIns="185166" bIns="92583"/>
            <a:lstStyle/>
            <a:p>
              <a:endParaRPr lang="en-US"/>
            </a:p>
          </p:txBody>
        </p:sp>
        <p:sp>
          <p:nvSpPr>
            <p:cNvPr id="321637" name="Freeform 691"/>
            <p:cNvSpPr>
              <a:spLocks noEditPoints="1"/>
            </p:cNvSpPr>
            <p:nvPr/>
          </p:nvSpPr>
          <p:spPr bwMode="auto">
            <a:xfrm>
              <a:off x="6452336" y="4221352"/>
              <a:ext cx="93985" cy="155938"/>
            </a:xfrm>
            <a:custGeom>
              <a:avLst/>
              <a:gdLst>
                <a:gd name="T0" fmla="*/ 2147483647 w 72"/>
                <a:gd name="T1" fmla="*/ 2147483647 h 112"/>
                <a:gd name="T2" fmla="*/ 2147483647 w 72"/>
                <a:gd name="T3" fmla="*/ 2147483647 h 112"/>
                <a:gd name="T4" fmla="*/ 2147483647 w 72"/>
                <a:gd name="T5" fmla="*/ 2147483647 h 112"/>
                <a:gd name="T6" fmla="*/ 2147483647 w 72"/>
                <a:gd name="T7" fmla="*/ 2147483647 h 112"/>
                <a:gd name="T8" fmla="*/ 2147483647 w 72"/>
                <a:gd name="T9" fmla="*/ 2147483647 h 112"/>
                <a:gd name="T10" fmla="*/ 2147483647 w 72"/>
                <a:gd name="T11" fmla="*/ 2147483647 h 112"/>
                <a:gd name="T12" fmla="*/ 2147483647 w 72"/>
                <a:gd name="T13" fmla="*/ 2147483647 h 112"/>
                <a:gd name="T14" fmla="*/ 2147483647 w 72"/>
                <a:gd name="T15" fmla="*/ 2147483647 h 112"/>
                <a:gd name="T16" fmla="*/ 2147483647 w 72"/>
                <a:gd name="T17" fmla="*/ 2147483647 h 112"/>
                <a:gd name="T18" fmla="*/ 2147483647 w 72"/>
                <a:gd name="T19" fmla="*/ 2147483647 h 112"/>
                <a:gd name="T20" fmla="*/ 2147483647 w 72"/>
                <a:gd name="T21" fmla="*/ 2147483647 h 112"/>
                <a:gd name="T22" fmla="*/ 2147483647 w 72"/>
                <a:gd name="T23" fmla="*/ 2147483647 h 112"/>
                <a:gd name="T24" fmla="*/ 2147483647 w 72"/>
                <a:gd name="T25" fmla="*/ 2147483647 h 112"/>
                <a:gd name="T26" fmla="*/ 2147483647 w 72"/>
                <a:gd name="T27" fmla="*/ 2147483647 h 112"/>
                <a:gd name="T28" fmla="*/ 2147483647 w 72"/>
                <a:gd name="T29" fmla="*/ 2147483647 h 112"/>
                <a:gd name="T30" fmla="*/ 2147483647 w 72"/>
                <a:gd name="T31" fmla="*/ 2147483647 h 112"/>
                <a:gd name="T32" fmla="*/ 2147483647 w 72"/>
                <a:gd name="T33" fmla="*/ 2147483647 h 112"/>
                <a:gd name="T34" fmla="*/ 2147483647 w 72"/>
                <a:gd name="T35" fmla="*/ 2147483647 h 112"/>
                <a:gd name="T36" fmla="*/ 2147483647 w 72"/>
                <a:gd name="T37" fmla="*/ 2147483647 h 112"/>
                <a:gd name="T38" fmla="*/ 2147483647 w 72"/>
                <a:gd name="T39" fmla="*/ 2147483647 h 112"/>
                <a:gd name="T40" fmla="*/ 2147483647 w 72"/>
                <a:gd name="T41" fmla="*/ 2147483647 h 112"/>
                <a:gd name="T42" fmla="*/ 2147483647 w 72"/>
                <a:gd name="T43" fmla="*/ 2147483647 h 112"/>
                <a:gd name="T44" fmla="*/ 2147483647 w 72"/>
                <a:gd name="T45" fmla="*/ 2147483647 h 112"/>
                <a:gd name="T46" fmla="*/ 2147483647 w 72"/>
                <a:gd name="T47" fmla="*/ 2147483647 h 112"/>
                <a:gd name="T48" fmla="*/ 2147483647 w 72"/>
                <a:gd name="T49" fmla="*/ 2147483647 h 112"/>
                <a:gd name="T50" fmla="*/ 2147483647 w 72"/>
                <a:gd name="T51" fmla="*/ 2147483647 h 112"/>
                <a:gd name="T52" fmla="*/ 2147483647 w 72"/>
                <a:gd name="T53" fmla="*/ 2147483647 h 112"/>
                <a:gd name="T54" fmla="*/ 2147483647 w 72"/>
                <a:gd name="T55" fmla="*/ 2147483647 h 112"/>
                <a:gd name="T56" fmla="*/ 2147483647 w 72"/>
                <a:gd name="T57" fmla="*/ 2147483647 h 112"/>
                <a:gd name="T58" fmla="*/ 0 w 72"/>
                <a:gd name="T59" fmla="*/ 2147483647 h 112"/>
                <a:gd name="T60" fmla="*/ 2147483647 w 72"/>
                <a:gd name="T61" fmla="*/ 2147483647 h 112"/>
                <a:gd name="T62" fmla="*/ 2147483647 w 72"/>
                <a:gd name="T63" fmla="*/ 2147483647 h 112"/>
                <a:gd name="T64" fmla="*/ 2147483647 w 72"/>
                <a:gd name="T65" fmla="*/ 0 h 1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2"/>
                <a:gd name="T100" fmla="*/ 0 h 112"/>
                <a:gd name="T101" fmla="*/ 72 w 72"/>
                <a:gd name="T102" fmla="*/ 112 h 11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2" h="112">
                  <a:moveTo>
                    <a:pt x="31" y="20"/>
                  </a:moveTo>
                  <a:lnTo>
                    <a:pt x="28" y="21"/>
                  </a:lnTo>
                  <a:lnTo>
                    <a:pt x="23" y="26"/>
                  </a:lnTo>
                  <a:lnTo>
                    <a:pt x="22" y="29"/>
                  </a:lnTo>
                  <a:lnTo>
                    <a:pt x="22" y="41"/>
                  </a:lnTo>
                  <a:lnTo>
                    <a:pt x="23" y="44"/>
                  </a:lnTo>
                  <a:lnTo>
                    <a:pt x="27" y="49"/>
                  </a:lnTo>
                  <a:lnTo>
                    <a:pt x="30" y="50"/>
                  </a:lnTo>
                  <a:lnTo>
                    <a:pt x="33" y="50"/>
                  </a:lnTo>
                  <a:lnTo>
                    <a:pt x="38" y="52"/>
                  </a:lnTo>
                  <a:lnTo>
                    <a:pt x="43" y="50"/>
                  </a:lnTo>
                  <a:lnTo>
                    <a:pt x="46" y="49"/>
                  </a:lnTo>
                  <a:lnTo>
                    <a:pt x="49" y="46"/>
                  </a:lnTo>
                  <a:lnTo>
                    <a:pt x="51" y="41"/>
                  </a:lnTo>
                  <a:lnTo>
                    <a:pt x="51" y="29"/>
                  </a:lnTo>
                  <a:lnTo>
                    <a:pt x="49" y="26"/>
                  </a:lnTo>
                  <a:lnTo>
                    <a:pt x="46" y="24"/>
                  </a:lnTo>
                  <a:lnTo>
                    <a:pt x="43" y="21"/>
                  </a:lnTo>
                  <a:lnTo>
                    <a:pt x="40" y="20"/>
                  </a:lnTo>
                  <a:lnTo>
                    <a:pt x="31" y="20"/>
                  </a:lnTo>
                  <a:close/>
                  <a:moveTo>
                    <a:pt x="36" y="0"/>
                  </a:moveTo>
                  <a:lnTo>
                    <a:pt x="44" y="2"/>
                  </a:lnTo>
                  <a:lnTo>
                    <a:pt x="51" y="3"/>
                  </a:lnTo>
                  <a:lnTo>
                    <a:pt x="61" y="13"/>
                  </a:lnTo>
                  <a:lnTo>
                    <a:pt x="67" y="23"/>
                  </a:lnTo>
                  <a:lnTo>
                    <a:pt x="70" y="37"/>
                  </a:lnTo>
                  <a:lnTo>
                    <a:pt x="72" y="57"/>
                  </a:lnTo>
                  <a:lnTo>
                    <a:pt x="70" y="75"/>
                  </a:lnTo>
                  <a:lnTo>
                    <a:pt x="67" y="88"/>
                  </a:lnTo>
                  <a:lnTo>
                    <a:pt x="61" y="99"/>
                  </a:lnTo>
                  <a:lnTo>
                    <a:pt x="53" y="106"/>
                  </a:lnTo>
                  <a:lnTo>
                    <a:pt x="44" y="111"/>
                  </a:lnTo>
                  <a:lnTo>
                    <a:pt x="33" y="112"/>
                  </a:lnTo>
                  <a:lnTo>
                    <a:pt x="27" y="112"/>
                  </a:lnTo>
                  <a:lnTo>
                    <a:pt x="22" y="111"/>
                  </a:lnTo>
                  <a:lnTo>
                    <a:pt x="12" y="104"/>
                  </a:lnTo>
                  <a:lnTo>
                    <a:pt x="9" y="101"/>
                  </a:lnTo>
                  <a:lnTo>
                    <a:pt x="5" y="96"/>
                  </a:lnTo>
                  <a:lnTo>
                    <a:pt x="4" y="90"/>
                  </a:lnTo>
                  <a:lnTo>
                    <a:pt x="2" y="81"/>
                  </a:lnTo>
                  <a:lnTo>
                    <a:pt x="23" y="80"/>
                  </a:lnTo>
                  <a:lnTo>
                    <a:pt x="23" y="85"/>
                  </a:lnTo>
                  <a:lnTo>
                    <a:pt x="25" y="88"/>
                  </a:lnTo>
                  <a:lnTo>
                    <a:pt x="28" y="90"/>
                  </a:lnTo>
                  <a:lnTo>
                    <a:pt x="30" y="91"/>
                  </a:lnTo>
                  <a:lnTo>
                    <a:pt x="33" y="93"/>
                  </a:lnTo>
                  <a:lnTo>
                    <a:pt x="40" y="93"/>
                  </a:lnTo>
                  <a:lnTo>
                    <a:pt x="43" y="91"/>
                  </a:lnTo>
                  <a:lnTo>
                    <a:pt x="46" y="86"/>
                  </a:lnTo>
                  <a:lnTo>
                    <a:pt x="49" y="83"/>
                  </a:lnTo>
                  <a:lnTo>
                    <a:pt x="53" y="70"/>
                  </a:lnTo>
                  <a:lnTo>
                    <a:pt x="53" y="62"/>
                  </a:lnTo>
                  <a:lnTo>
                    <a:pt x="49" y="65"/>
                  </a:lnTo>
                  <a:lnTo>
                    <a:pt x="44" y="68"/>
                  </a:lnTo>
                  <a:lnTo>
                    <a:pt x="38" y="70"/>
                  </a:lnTo>
                  <a:lnTo>
                    <a:pt x="25" y="70"/>
                  </a:lnTo>
                  <a:lnTo>
                    <a:pt x="17" y="67"/>
                  </a:lnTo>
                  <a:lnTo>
                    <a:pt x="10" y="62"/>
                  </a:lnTo>
                  <a:lnTo>
                    <a:pt x="2" y="50"/>
                  </a:lnTo>
                  <a:lnTo>
                    <a:pt x="0" y="36"/>
                  </a:lnTo>
                  <a:lnTo>
                    <a:pt x="0" y="29"/>
                  </a:lnTo>
                  <a:lnTo>
                    <a:pt x="2" y="21"/>
                  </a:lnTo>
                  <a:lnTo>
                    <a:pt x="5" y="15"/>
                  </a:lnTo>
                  <a:lnTo>
                    <a:pt x="15" y="5"/>
                  </a:lnTo>
                  <a:lnTo>
                    <a:pt x="28" y="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round/>
              <a:headEnd/>
              <a:tailEnd/>
            </a:ln>
          </p:spPr>
          <p:txBody>
            <a:bodyPr lIns="185166" tIns="92583" rIns="185166" bIns="92583"/>
            <a:lstStyle/>
            <a:p>
              <a:endParaRPr lang="en-US"/>
            </a:p>
          </p:txBody>
        </p:sp>
        <p:sp>
          <p:nvSpPr>
            <p:cNvPr id="321638" name="Freeform 695"/>
            <p:cNvSpPr>
              <a:spLocks/>
            </p:cNvSpPr>
            <p:nvPr/>
          </p:nvSpPr>
          <p:spPr bwMode="auto">
            <a:xfrm>
              <a:off x="6877879" y="4222744"/>
              <a:ext cx="62657" cy="154545"/>
            </a:xfrm>
            <a:custGeom>
              <a:avLst/>
              <a:gdLst>
                <a:gd name="T0" fmla="*/ 2147483647 w 48"/>
                <a:gd name="T1" fmla="*/ 0 h 111"/>
                <a:gd name="T2" fmla="*/ 2147483647 w 48"/>
                <a:gd name="T3" fmla="*/ 0 h 111"/>
                <a:gd name="T4" fmla="*/ 2147483647 w 48"/>
                <a:gd name="T5" fmla="*/ 2147483647 h 111"/>
                <a:gd name="T6" fmla="*/ 2147483647 w 48"/>
                <a:gd name="T7" fmla="*/ 2147483647 h 111"/>
                <a:gd name="T8" fmla="*/ 2147483647 w 48"/>
                <a:gd name="T9" fmla="*/ 2147483647 h 111"/>
                <a:gd name="T10" fmla="*/ 2147483647 w 48"/>
                <a:gd name="T11" fmla="*/ 2147483647 h 111"/>
                <a:gd name="T12" fmla="*/ 0 w 48"/>
                <a:gd name="T13" fmla="*/ 2147483647 h 111"/>
                <a:gd name="T14" fmla="*/ 0 w 48"/>
                <a:gd name="T15" fmla="*/ 2147483647 h 111"/>
                <a:gd name="T16" fmla="*/ 2147483647 w 48"/>
                <a:gd name="T17" fmla="*/ 2147483647 h 111"/>
                <a:gd name="T18" fmla="*/ 2147483647 w 48"/>
                <a:gd name="T19" fmla="*/ 2147483647 h 111"/>
                <a:gd name="T20" fmla="*/ 2147483647 w 48"/>
                <a:gd name="T21" fmla="*/ 2147483647 h 111"/>
                <a:gd name="T22" fmla="*/ 2147483647 w 48"/>
                <a:gd name="T23" fmla="*/ 2147483647 h 111"/>
                <a:gd name="T24" fmla="*/ 2147483647 w 48"/>
                <a:gd name="T25" fmla="*/ 2147483647 h 111"/>
                <a:gd name="T26" fmla="*/ 2147483647 w 48"/>
                <a:gd name="T27" fmla="*/ 0 h 11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8"/>
                <a:gd name="T43" fmla="*/ 0 h 111"/>
                <a:gd name="T44" fmla="*/ 48 w 48"/>
                <a:gd name="T45" fmla="*/ 111 h 11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8" h="111">
                  <a:moveTo>
                    <a:pt x="31" y="0"/>
                  </a:moveTo>
                  <a:lnTo>
                    <a:pt x="48" y="0"/>
                  </a:lnTo>
                  <a:lnTo>
                    <a:pt x="48" y="111"/>
                  </a:lnTo>
                  <a:lnTo>
                    <a:pt x="28" y="111"/>
                  </a:lnTo>
                  <a:lnTo>
                    <a:pt x="28" y="31"/>
                  </a:lnTo>
                  <a:lnTo>
                    <a:pt x="15" y="41"/>
                  </a:lnTo>
                  <a:lnTo>
                    <a:pt x="0" y="49"/>
                  </a:lnTo>
                  <a:lnTo>
                    <a:pt x="0" y="28"/>
                  </a:lnTo>
                  <a:lnTo>
                    <a:pt x="5" y="26"/>
                  </a:lnTo>
                  <a:lnTo>
                    <a:pt x="12" y="23"/>
                  </a:lnTo>
                  <a:lnTo>
                    <a:pt x="18" y="18"/>
                  </a:lnTo>
                  <a:lnTo>
                    <a:pt x="23" y="13"/>
                  </a:lnTo>
                  <a:lnTo>
                    <a:pt x="28" y="7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round/>
              <a:headEnd/>
              <a:tailEnd/>
            </a:ln>
          </p:spPr>
          <p:txBody>
            <a:bodyPr lIns="185166" tIns="92583" rIns="185166" bIns="92583"/>
            <a:lstStyle/>
            <a:p>
              <a:endParaRPr lang="en-US"/>
            </a:p>
          </p:txBody>
        </p:sp>
        <p:sp>
          <p:nvSpPr>
            <p:cNvPr id="321639" name="Freeform 699"/>
            <p:cNvSpPr>
              <a:spLocks/>
            </p:cNvSpPr>
            <p:nvPr/>
          </p:nvSpPr>
          <p:spPr bwMode="auto">
            <a:xfrm>
              <a:off x="7265556" y="4221352"/>
              <a:ext cx="93985" cy="155938"/>
            </a:xfrm>
            <a:custGeom>
              <a:avLst/>
              <a:gdLst>
                <a:gd name="T0" fmla="*/ 2147483647 w 72"/>
                <a:gd name="T1" fmla="*/ 2147483647 h 112"/>
                <a:gd name="T2" fmla="*/ 2147483647 w 72"/>
                <a:gd name="T3" fmla="*/ 2147483647 h 112"/>
                <a:gd name="T4" fmla="*/ 2147483647 w 72"/>
                <a:gd name="T5" fmla="*/ 2147483647 h 112"/>
                <a:gd name="T6" fmla="*/ 2147483647 w 72"/>
                <a:gd name="T7" fmla="*/ 2147483647 h 112"/>
                <a:gd name="T8" fmla="*/ 2147483647 w 72"/>
                <a:gd name="T9" fmla="*/ 2147483647 h 112"/>
                <a:gd name="T10" fmla="*/ 2147483647 w 72"/>
                <a:gd name="T11" fmla="*/ 2147483647 h 112"/>
                <a:gd name="T12" fmla="*/ 2147483647 w 72"/>
                <a:gd name="T13" fmla="*/ 2147483647 h 112"/>
                <a:gd name="T14" fmla="*/ 2147483647 w 72"/>
                <a:gd name="T15" fmla="*/ 2147483647 h 112"/>
                <a:gd name="T16" fmla="*/ 2147483647 w 72"/>
                <a:gd name="T17" fmla="*/ 2147483647 h 112"/>
                <a:gd name="T18" fmla="*/ 2147483647 w 72"/>
                <a:gd name="T19" fmla="*/ 2147483647 h 112"/>
                <a:gd name="T20" fmla="*/ 2147483647 w 72"/>
                <a:gd name="T21" fmla="*/ 2147483647 h 112"/>
                <a:gd name="T22" fmla="*/ 2147483647 w 72"/>
                <a:gd name="T23" fmla="*/ 2147483647 h 112"/>
                <a:gd name="T24" fmla="*/ 0 w 72"/>
                <a:gd name="T25" fmla="*/ 2147483647 h 112"/>
                <a:gd name="T26" fmla="*/ 2147483647 w 72"/>
                <a:gd name="T27" fmla="*/ 2147483647 h 112"/>
                <a:gd name="T28" fmla="*/ 2147483647 w 72"/>
                <a:gd name="T29" fmla="*/ 2147483647 h 112"/>
                <a:gd name="T30" fmla="*/ 2147483647 w 72"/>
                <a:gd name="T31" fmla="*/ 2147483647 h 112"/>
                <a:gd name="T32" fmla="*/ 2147483647 w 72"/>
                <a:gd name="T33" fmla="*/ 2147483647 h 112"/>
                <a:gd name="T34" fmla="*/ 2147483647 w 72"/>
                <a:gd name="T35" fmla="*/ 2147483647 h 112"/>
                <a:gd name="T36" fmla="*/ 2147483647 w 72"/>
                <a:gd name="T37" fmla="*/ 2147483647 h 112"/>
                <a:gd name="T38" fmla="*/ 2147483647 w 72"/>
                <a:gd name="T39" fmla="*/ 2147483647 h 112"/>
                <a:gd name="T40" fmla="*/ 2147483647 w 72"/>
                <a:gd name="T41" fmla="*/ 2147483647 h 112"/>
                <a:gd name="T42" fmla="*/ 2147483647 w 72"/>
                <a:gd name="T43" fmla="*/ 2147483647 h 112"/>
                <a:gd name="T44" fmla="*/ 2147483647 w 72"/>
                <a:gd name="T45" fmla="*/ 2147483647 h 112"/>
                <a:gd name="T46" fmla="*/ 2147483647 w 72"/>
                <a:gd name="T47" fmla="*/ 2147483647 h 112"/>
                <a:gd name="T48" fmla="*/ 2147483647 w 72"/>
                <a:gd name="T49" fmla="*/ 2147483647 h 112"/>
                <a:gd name="T50" fmla="*/ 2147483647 w 72"/>
                <a:gd name="T51" fmla="*/ 2147483647 h 112"/>
                <a:gd name="T52" fmla="*/ 2147483647 w 72"/>
                <a:gd name="T53" fmla="*/ 2147483647 h 112"/>
                <a:gd name="T54" fmla="*/ 2147483647 w 72"/>
                <a:gd name="T55" fmla="*/ 2147483647 h 112"/>
                <a:gd name="T56" fmla="*/ 2147483647 w 72"/>
                <a:gd name="T57" fmla="*/ 2147483647 h 112"/>
                <a:gd name="T58" fmla="*/ 2147483647 w 72"/>
                <a:gd name="T59" fmla="*/ 2147483647 h 112"/>
                <a:gd name="T60" fmla="*/ 2147483647 w 72"/>
                <a:gd name="T61" fmla="*/ 2147483647 h 112"/>
                <a:gd name="T62" fmla="*/ 2147483647 w 72"/>
                <a:gd name="T63" fmla="*/ 0 h 1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2"/>
                <a:gd name="T97" fmla="*/ 0 h 112"/>
                <a:gd name="T98" fmla="*/ 72 w 72"/>
                <a:gd name="T99" fmla="*/ 112 h 1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2" h="112">
                  <a:moveTo>
                    <a:pt x="36" y="0"/>
                  </a:moveTo>
                  <a:lnTo>
                    <a:pt x="44" y="2"/>
                  </a:lnTo>
                  <a:lnTo>
                    <a:pt x="53" y="5"/>
                  </a:lnTo>
                  <a:lnTo>
                    <a:pt x="59" y="10"/>
                  </a:lnTo>
                  <a:lnTo>
                    <a:pt x="64" y="16"/>
                  </a:lnTo>
                  <a:lnTo>
                    <a:pt x="67" y="23"/>
                  </a:lnTo>
                  <a:lnTo>
                    <a:pt x="67" y="36"/>
                  </a:lnTo>
                  <a:lnTo>
                    <a:pt x="64" y="42"/>
                  </a:lnTo>
                  <a:lnTo>
                    <a:pt x="59" y="49"/>
                  </a:lnTo>
                  <a:lnTo>
                    <a:pt x="51" y="54"/>
                  </a:lnTo>
                  <a:lnTo>
                    <a:pt x="57" y="55"/>
                  </a:lnTo>
                  <a:lnTo>
                    <a:pt x="67" y="62"/>
                  </a:lnTo>
                  <a:lnTo>
                    <a:pt x="70" y="67"/>
                  </a:lnTo>
                  <a:lnTo>
                    <a:pt x="72" y="72"/>
                  </a:lnTo>
                  <a:lnTo>
                    <a:pt x="72" y="85"/>
                  </a:lnTo>
                  <a:lnTo>
                    <a:pt x="70" y="91"/>
                  </a:lnTo>
                  <a:lnTo>
                    <a:pt x="66" y="98"/>
                  </a:lnTo>
                  <a:lnTo>
                    <a:pt x="56" y="107"/>
                  </a:lnTo>
                  <a:lnTo>
                    <a:pt x="51" y="109"/>
                  </a:lnTo>
                  <a:lnTo>
                    <a:pt x="43" y="112"/>
                  </a:lnTo>
                  <a:lnTo>
                    <a:pt x="30" y="112"/>
                  </a:lnTo>
                  <a:lnTo>
                    <a:pt x="23" y="111"/>
                  </a:lnTo>
                  <a:lnTo>
                    <a:pt x="17" y="107"/>
                  </a:lnTo>
                  <a:lnTo>
                    <a:pt x="12" y="103"/>
                  </a:lnTo>
                  <a:lnTo>
                    <a:pt x="2" y="90"/>
                  </a:lnTo>
                  <a:lnTo>
                    <a:pt x="0" y="80"/>
                  </a:lnTo>
                  <a:lnTo>
                    <a:pt x="22" y="77"/>
                  </a:lnTo>
                  <a:lnTo>
                    <a:pt x="22" y="81"/>
                  </a:lnTo>
                  <a:lnTo>
                    <a:pt x="23" y="86"/>
                  </a:lnTo>
                  <a:lnTo>
                    <a:pt x="27" y="88"/>
                  </a:lnTo>
                  <a:lnTo>
                    <a:pt x="30" y="91"/>
                  </a:lnTo>
                  <a:lnTo>
                    <a:pt x="33" y="93"/>
                  </a:lnTo>
                  <a:lnTo>
                    <a:pt x="41" y="93"/>
                  </a:lnTo>
                  <a:lnTo>
                    <a:pt x="44" y="91"/>
                  </a:lnTo>
                  <a:lnTo>
                    <a:pt x="46" y="88"/>
                  </a:lnTo>
                  <a:lnTo>
                    <a:pt x="49" y="85"/>
                  </a:lnTo>
                  <a:lnTo>
                    <a:pt x="51" y="81"/>
                  </a:lnTo>
                  <a:lnTo>
                    <a:pt x="51" y="72"/>
                  </a:lnTo>
                  <a:lnTo>
                    <a:pt x="49" y="68"/>
                  </a:lnTo>
                  <a:lnTo>
                    <a:pt x="44" y="64"/>
                  </a:lnTo>
                  <a:lnTo>
                    <a:pt x="41" y="62"/>
                  </a:lnTo>
                  <a:lnTo>
                    <a:pt x="35" y="62"/>
                  </a:lnTo>
                  <a:lnTo>
                    <a:pt x="30" y="64"/>
                  </a:lnTo>
                  <a:lnTo>
                    <a:pt x="31" y="46"/>
                  </a:lnTo>
                  <a:lnTo>
                    <a:pt x="38" y="44"/>
                  </a:lnTo>
                  <a:lnTo>
                    <a:pt x="43" y="42"/>
                  </a:lnTo>
                  <a:lnTo>
                    <a:pt x="46" y="36"/>
                  </a:lnTo>
                  <a:lnTo>
                    <a:pt x="46" y="28"/>
                  </a:lnTo>
                  <a:lnTo>
                    <a:pt x="44" y="24"/>
                  </a:lnTo>
                  <a:lnTo>
                    <a:pt x="41" y="21"/>
                  </a:lnTo>
                  <a:lnTo>
                    <a:pt x="38" y="20"/>
                  </a:lnTo>
                  <a:lnTo>
                    <a:pt x="33" y="20"/>
                  </a:lnTo>
                  <a:lnTo>
                    <a:pt x="30" y="21"/>
                  </a:lnTo>
                  <a:lnTo>
                    <a:pt x="25" y="26"/>
                  </a:lnTo>
                  <a:lnTo>
                    <a:pt x="23" y="29"/>
                  </a:lnTo>
                  <a:lnTo>
                    <a:pt x="23" y="34"/>
                  </a:lnTo>
                  <a:lnTo>
                    <a:pt x="2" y="31"/>
                  </a:lnTo>
                  <a:lnTo>
                    <a:pt x="5" y="18"/>
                  </a:lnTo>
                  <a:lnTo>
                    <a:pt x="9" y="13"/>
                  </a:lnTo>
                  <a:lnTo>
                    <a:pt x="14" y="8"/>
                  </a:lnTo>
                  <a:lnTo>
                    <a:pt x="20" y="3"/>
                  </a:lnTo>
                  <a:lnTo>
                    <a:pt x="25" y="2"/>
                  </a:lnTo>
                  <a:lnTo>
                    <a:pt x="30" y="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round/>
              <a:headEnd/>
              <a:tailEnd/>
            </a:ln>
          </p:spPr>
          <p:txBody>
            <a:bodyPr lIns="185166" tIns="92583" rIns="185166" bIns="92583"/>
            <a:lstStyle/>
            <a:p>
              <a:endParaRPr lang="en-US"/>
            </a:p>
          </p:txBody>
        </p:sp>
        <p:sp>
          <p:nvSpPr>
            <p:cNvPr id="321640" name="Freeform 683"/>
            <p:cNvSpPr>
              <a:spLocks/>
            </p:cNvSpPr>
            <p:nvPr/>
          </p:nvSpPr>
          <p:spPr bwMode="auto">
            <a:xfrm>
              <a:off x="5918450" y="4222744"/>
              <a:ext cx="61351" cy="154545"/>
            </a:xfrm>
            <a:custGeom>
              <a:avLst/>
              <a:gdLst>
                <a:gd name="T0" fmla="*/ 2147483647 w 47"/>
                <a:gd name="T1" fmla="*/ 0 h 111"/>
                <a:gd name="T2" fmla="*/ 2147483647 w 47"/>
                <a:gd name="T3" fmla="*/ 0 h 111"/>
                <a:gd name="T4" fmla="*/ 2147483647 w 47"/>
                <a:gd name="T5" fmla="*/ 2147483647 h 111"/>
                <a:gd name="T6" fmla="*/ 2147483647 w 47"/>
                <a:gd name="T7" fmla="*/ 2147483647 h 111"/>
                <a:gd name="T8" fmla="*/ 2147483647 w 47"/>
                <a:gd name="T9" fmla="*/ 2147483647 h 111"/>
                <a:gd name="T10" fmla="*/ 2147483647 w 47"/>
                <a:gd name="T11" fmla="*/ 2147483647 h 111"/>
                <a:gd name="T12" fmla="*/ 0 w 47"/>
                <a:gd name="T13" fmla="*/ 2147483647 h 111"/>
                <a:gd name="T14" fmla="*/ 0 w 47"/>
                <a:gd name="T15" fmla="*/ 2147483647 h 111"/>
                <a:gd name="T16" fmla="*/ 2147483647 w 47"/>
                <a:gd name="T17" fmla="*/ 2147483647 h 111"/>
                <a:gd name="T18" fmla="*/ 2147483647 w 47"/>
                <a:gd name="T19" fmla="*/ 2147483647 h 111"/>
                <a:gd name="T20" fmla="*/ 2147483647 w 47"/>
                <a:gd name="T21" fmla="*/ 2147483647 h 111"/>
                <a:gd name="T22" fmla="*/ 2147483647 w 47"/>
                <a:gd name="T23" fmla="*/ 2147483647 h 111"/>
                <a:gd name="T24" fmla="*/ 2147483647 w 47"/>
                <a:gd name="T25" fmla="*/ 2147483647 h 111"/>
                <a:gd name="T26" fmla="*/ 2147483647 w 47"/>
                <a:gd name="T27" fmla="*/ 0 h 11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7"/>
                <a:gd name="T43" fmla="*/ 0 h 111"/>
                <a:gd name="T44" fmla="*/ 47 w 47"/>
                <a:gd name="T45" fmla="*/ 111 h 11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7" h="111">
                  <a:moveTo>
                    <a:pt x="31" y="0"/>
                  </a:moveTo>
                  <a:lnTo>
                    <a:pt x="47" y="0"/>
                  </a:lnTo>
                  <a:lnTo>
                    <a:pt x="47" y="111"/>
                  </a:lnTo>
                  <a:lnTo>
                    <a:pt x="28" y="111"/>
                  </a:lnTo>
                  <a:lnTo>
                    <a:pt x="28" y="31"/>
                  </a:lnTo>
                  <a:lnTo>
                    <a:pt x="15" y="41"/>
                  </a:lnTo>
                  <a:lnTo>
                    <a:pt x="0" y="49"/>
                  </a:lnTo>
                  <a:lnTo>
                    <a:pt x="0" y="28"/>
                  </a:lnTo>
                  <a:lnTo>
                    <a:pt x="5" y="26"/>
                  </a:lnTo>
                  <a:lnTo>
                    <a:pt x="12" y="23"/>
                  </a:lnTo>
                  <a:lnTo>
                    <a:pt x="18" y="18"/>
                  </a:lnTo>
                  <a:lnTo>
                    <a:pt x="23" y="13"/>
                  </a:lnTo>
                  <a:lnTo>
                    <a:pt x="28" y="7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round/>
              <a:headEnd/>
              <a:tailEnd/>
            </a:ln>
          </p:spPr>
          <p:txBody>
            <a:bodyPr lIns="185166" tIns="92583" rIns="185166" bIns="92583"/>
            <a:lstStyle/>
            <a:p>
              <a:endParaRPr lang="en-US"/>
            </a:p>
          </p:txBody>
        </p:sp>
        <p:sp>
          <p:nvSpPr>
            <p:cNvPr id="321641" name="Freeform 683"/>
            <p:cNvSpPr>
              <a:spLocks/>
            </p:cNvSpPr>
            <p:nvPr/>
          </p:nvSpPr>
          <p:spPr bwMode="auto">
            <a:xfrm>
              <a:off x="6346604" y="4222744"/>
              <a:ext cx="61351" cy="154545"/>
            </a:xfrm>
            <a:custGeom>
              <a:avLst/>
              <a:gdLst>
                <a:gd name="T0" fmla="*/ 2147483647 w 47"/>
                <a:gd name="T1" fmla="*/ 0 h 111"/>
                <a:gd name="T2" fmla="*/ 2147483647 w 47"/>
                <a:gd name="T3" fmla="*/ 0 h 111"/>
                <a:gd name="T4" fmla="*/ 2147483647 w 47"/>
                <a:gd name="T5" fmla="*/ 2147483647 h 111"/>
                <a:gd name="T6" fmla="*/ 2147483647 w 47"/>
                <a:gd name="T7" fmla="*/ 2147483647 h 111"/>
                <a:gd name="T8" fmla="*/ 2147483647 w 47"/>
                <a:gd name="T9" fmla="*/ 2147483647 h 111"/>
                <a:gd name="T10" fmla="*/ 2147483647 w 47"/>
                <a:gd name="T11" fmla="*/ 2147483647 h 111"/>
                <a:gd name="T12" fmla="*/ 0 w 47"/>
                <a:gd name="T13" fmla="*/ 2147483647 h 111"/>
                <a:gd name="T14" fmla="*/ 0 w 47"/>
                <a:gd name="T15" fmla="*/ 2147483647 h 111"/>
                <a:gd name="T16" fmla="*/ 2147483647 w 47"/>
                <a:gd name="T17" fmla="*/ 2147483647 h 111"/>
                <a:gd name="T18" fmla="*/ 2147483647 w 47"/>
                <a:gd name="T19" fmla="*/ 2147483647 h 111"/>
                <a:gd name="T20" fmla="*/ 2147483647 w 47"/>
                <a:gd name="T21" fmla="*/ 2147483647 h 111"/>
                <a:gd name="T22" fmla="*/ 2147483647 w 47"/>
                <a:gd name="T23" fmla="*/ 2147483647 h 111"/>
                <a:gd name="T24" fmla="*/ 2147483647 w 47"/>
                <a:gd name="T25" fmla="*/ 2147483647 h 111"/>
                <a:gd name="T26" fmla="*/ 2147483647 w 47"/>
                <a:gd name="T27" fmla="*/ 0 h 11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7"/>
                <a:gd name="T43" fmla="*/ 0 h 111"/>
                <a:gd name="T44" fmla="*/ 47 w 47"/>
                <a:gd name="T45" fmla="*/ 111 h 11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7" h="111">
                  <a:moveTo>
                    <a:pt x="31" y="0"/>
                  </a:moveTo>
                  <a:lnTo>
                    <a:pt x="47" y="0"/>
                  </a:lnTo>
                  <a:lnTo>
                    <a:pt x="47" y="111"/>
                  </a:lnTo>
                  <a:lnTo>
                    <a:pt x="28" y="111"/>
                  </a:lnTo>
                  <a:lnTo>
                    <a:pt x="28" y="31"/>
                  </a:lnTo>
                  <a:lnTo>
                    <a:pt x="15" y="41"/>
                  </a:lnTo>
                  <a:lnTo>
                    <a:pt x="0" y="49"/>
                  </a:lnTo>
                  <a:lnTo>
                    <a:pt x="0" y="28"/>
                  </a:lnTo>
                  <a:lnTo>
                    <a:pt x="5" y="26"/>
                  </a:lnTo>
                  <a:lnTo>
                    <a:pt x="12" y="23"/>
                  </a:lnTo>
                  <a:lnTo>
                    <a:pt x="18" y="18"/>
                  </a:lnTo>
                  <a:lnTo>
                    <a:pt x="23" y="13"/>
                  </a:lnTo>
                  <a:lnTo>
                    <a:pt x="28" y="7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round/>
              <a:headEnd/>
              <a:tailEnd/>
            </a:ln>
          </p:spPr>
          <p:txBody>
            <a:bodyPr lIns="185166" tIns="92583" rIns="185166" bIns="92583"/>
            <a:lstStyle/>
            <a:p>
              <a:endParaRPr lang="en-US"/>
            </a:p>
          </p:txBody>
        </p:sp>
        <p:sp>
          <p:nvSpPr>
            <p:cNvPr id="321642" name="Freeform 684"/>
            <p:cNvSpPr>
              <a:spLocks/>
            </p:cNvSpPr>
            <p:nvPr/>
          </p:nvSpPr>
          <p:spPr bwMode="auto">
            <a:xfrm>
              <a:off x="6760397" y="4222744"/>
              <a:ext cx="92680" cy="154545"/>
            </a:xfrm>
            <a:custGeom>
              <a:avLst/>
              <a:gdLst>
                <a:gd name="T0" fmla="*/ 2147483647 w 71"/>
                <a:gd name="T1" fmla="*/ 0 h 111"/>
                <a:gd name="T2" fmla="*/ 2147483647 w 71"/>
                <a:gd name="T3" fmla="*/ 0 h 111"/>
                <a:gd name="T4" fmla="*/ 2147483647 w 71"/>
                <a:gd name="T5" fmla="*/ 2147483647 h 111"/>
                <a:gd name="T6" fmla="*/ 2147483647 w 71"/>
                <a:gd name="T7" fmla="*/ 2147483647 h 111"/>
                <a:gd name="T8" fmla="*/ 2147483647 w 71"/>
                <a:gd name="T9" fmla="*/ 2147483647 h 111"/>
                <a:gd name="T10" fmla="*/ 2147483647 w 71"/>
                <a:gd name="T11" fmla="*/ 2147483647 h 111"/>
                <a:gd name="T12" fmla="*/ 2147483647 w 71"/>
                <a:gd name="T13" fmla="*/ 2147483647 h 111"/>
                <a:gd name="T14" fmla="*/ 2147483647 w 71"/>
                <a:gd name="T15" fmla="*/ 2147483647 h 111"/>
                <a:gd name="T16" fmla="*/ 2147483647 w 71"/>
                <a:gd name="T17" fmla="*/ 2147483647 h 111"/>
                <a:gd name="T18" fmla="*/ 2147483647 w 71"/>
                <a:gd name="T19" fmla="*/ 2147483647 h 111"/>
                <a:gd name="T20" fmla="*/ 2147483647 w 71"/>
                <a:gd name="T21" fmla="*/ 2147483647 h 111"/>
                <a:gd name="T22" fmla="*/ 2147483647 w 71"/>
                <a:gd name="T23" fmla="*/ 2147483647 h 111"/>
                <a:gd name="T24" fmla="*/ 2147483647 w 71"/>
                <a:gd name="T25" fmla="*/ 2147483647 h 111"/>
                <a:gd name="T26" fmla="*/ 2147483647 w 71"/>
                <a:gd name="T27" fmla="*/ 2147483647 h 111"/>
                <a:gd name="T28" fmla="*/ 2147483647 w 71"/>
                <a:gd name="T29" fmla="*/ 2147483647 h 111"/>
                <a:gd name="T30" fmla="*/ 2147483647 w 71"/>
                <a:gd name="T31" fmla="*/ 2147483647 h 111"/>
                <a:gd name="T32" fmla="*/ 2147483647 w 71"/>
                <a:gd name="T33" fmla="*/ 2147483647 h 111"/>
                <a:gd name="T34" fmla="*/ 2147483647 w 71"/>
                <a:gd name="T35" fmla="*/ 2147483647 h 111"/>
                <a:gd name="T36" fmla="*/ 2147483647 w 71"/>
                <a:gd name="T37" fmla="*/ 2147483647 h 111"/>
                <a:gd name="T38" fmla="*/ 2147483647 w 71"/>
                <a:gd name="T39" fmla="*/ 2147483647 h 111"/>
                <a:gd name="T40" fmla="*/ 2147483647 w 71"/>
                <a:gd name="T41" fmla="*/ 2147483647 h 111"/>
                <a:gd name="T42" fmla="*/ 2147483647 w 71"/>
                <a:gd name="T43" fmla="*/ 2147483647 h 111"/>
                <a:gd name="T44" fmla="*/ 2147483647 w 71"/>
                <a:gd name="T45" fmla="*/ 2147483647 h 111"/>
                <a:gd name="T46" fmla="*/ 0 w 71"/>
                <a:gd name="T47" fmla="*/ 2147483647 h 111"/>
                <a:gd name="T48" fmla="*/ 0 w 71"/>
                <a:gd name="T49" fmla="*/ 2147483647 h 111"/>
                <a:gd name="T50" fmla="*/ 2147483647 w 71"/>
                <a:gd name="T51" fmla="*/ 2147483647 h 111"/>
                <a:gd name="T52" fmla="*/ 2147483647 w 71"/>
                <a:gd name="T53" fmla="*/ 2147483647 h 111"/>
                <a:gd name="T54" fmla="*/ 2147483647 w 71"/>
                <a:gd name="T55" fmla="*/ 2147483647 h 111"/>
                <a:gd name="T56" fmla="*/ 2147483647 w 71"/>
                <a:gd name="T57" fmla="*/ 2147483647 h 111"/>
                <a:gd name="T58" fmla="*/ 2147483647 w 71"/>
                <a:gd name="T59" fmla="*/ 2147483647 h 111"/>
                <a:gd name="T60" fmla="*/ 2147483647 w 71"/>
                <a:gd name="T61" fmla="*/ 2147483647 h 111"/>
                <a:gd name="T62" fmla="*/ 2147483647 w 71"/>
                <a:gd name="T63" fmla="*/ 2147483647 h 111"/>
                <a:gd name="T64" fmla="*/ 2147483647 w 71"/>
                <a:gd name="T65" fmla="*/ 2147483647 h 111"/>
                <a:gd name="T66" fmla="*/ 2147483647 w 71"/>
                <a:gd name="T67" fmla="*/ 2147483647 h 111"/>
                <a:gd name="T68" fmla="*/ 2147483647 w 71"/>
                <a:gd name="T69" fmla="*/ 2147483647 h 111"/>
                <a:gd name="T70" fmla="*/ 2147483647 w 71"/>
                <a:gd name="T71" fmla="*/ 2147483647 h 111"/>
                <a:gd name="T72" fmla="*/ 2147483647 w 71"/>
                <a:gd name="T73" fmla="*/ 2147483647 h 111"/>
                <a:gd name="T74" fmla="*/ 2147483647 w 71"/>
                <a:gd name="T75" fmla="*/ 2147483647 h 111"/>
                <a:gd name="T76" fmla="*/ 2147483647 w 71"/>
                <a:gd name="T77" fmla="*/ 2147483647 h 111"/>
                <a:gd name="T78" fmla="*/ 2147483647 w 71"/>
                <a:gd name="T79" fmla="*/ 2147483647 h 111"/>
                <a:gd name="T80" fmla="*/ 2147483647 w 71"/>
                <a:gd name="T81" fmla="*/ 2147483647 h 111"/>
                <a:gd name="T82" fmla="*/ 2147483647 w 71"/>
                <a:gd name="T83" fmla="*/ 2147483647 h 111"/>
                <a:gd name="T84" fmla="*/ 2147483647 w 71"/>
                <a:gd name="T85" fmla="*/ 2147483647 h 111"/>
                <a:gd name="T86" fmla="*/ 2147483647 w 71"/>
                <a:gd name="T87" fmla="*/ 2147483647 h 111"/>
                <a:gd name="T88" fmla="*/ 2147483647 w 71"/>
                <a:gd name="T89" fmla="*/ 2147483647 h 111"/>
                <a:gd name="T90" fmla="*/ 2147483647 w 71"/>
                <a:gd name="T91" fmla="*/ 2147483647 h 111"/>
                <a:gd name="T92" fmla="*/ 2147483647 w 71"/>
                <a:gd name="T93" fmla="*/ 2147483647 h 111"/>
                <a:gd name="T94" fmla="*/ 2147483647 w 71"/>
                <a:gd name="T95" fmla="*/ 2147483647 h 111"/>
                <a:gd name="T96" fmla="*/ 2147483647 w 71"/>
                <a:gd name="T97" fmla="*/ 0 h 11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1"/>
                <a:gd name="T148" fmla="*/ 0 h 111"/>
                <a:gd name="T149" fmla="*/ 71 w 71"/>
                <a:gd name="T150" fmla="*/ 111 h 11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1" h="111">
                  <a:moveTo>
                    <a:pt x="37" y="0"/>
                  </a:moveTo>
                  <a:lnTo>
                    <a:pt x="45" y="0"/>
                  </a:lnTo>
                  <a:lnTo>
                    <a:pt x="52" y="3"/>
                  </a:lnTo>
                  <a:lnTo>
                    <a:pt x="57" y="5"/>
                  </a:lnTo>
                  <a:lnTo>
                    <a:pt x="62" y="8"/>
                  </a:lnTo>
                  <a:lnTo>
                    <a:pt x="66" y="13"/>
                  </a:lnTo>
                  <a:lnTo>
                    <a:pt x="70" y="20"/>
                  </a:lnTo>
                  <a:lnTo>
                    <a:pt x="71" y="24"/>
                  </a:lnTo>
                  <a:lnTo>
                    <a:pt x="71" y="31"/>
                  </a:lnTo>
                  <a:lnTo>
                    <a:pt x="70" y="37"/>
                  </a:lnTo>
                  <a:lnTo>
                    <a:pt x="68" y="46"/>
                  </a:lnTo>
                  <a:lnTo>
                    <a:pt x="66" y="49"/>
                  </a:lnTo>
                  <a:lnTo>
                    <a:pt x="65" y="54"/>
                  </a:lnTo>
                  <a:lnTo>
                    <a:pt x="55" y="64"/>
                  </a:lnTo>
                  <a:lnTo>
                    <a:pt x="52" y="68"/>
                  </a:lnTo>
                  <a:lnTo>
                    <a:pt x="47" y="72"/>
                  </a:lnTo>
                  <a:lnTo>
                    <a:pt x="42" y="78"/>
                  </a:lnTo>
                  <a:lnTo>
                    <a:pt x="37" y="81"/>
                  </a:lnTo>
                  <a:lnTo>
                    <a:pt x="34" y="85"/>
                  </a:lnTo>
                  <a:lnTo>
                    <a:pt x="32" y="88"/>
                  </a:lnTo>
                  <a:lnTo>
                    <a:pt x="32" y="90"/>
                  </a:lnTo>
                  <a:lnTo>
                    <a:pt x="71" y="90"/>
                  </a:lnTo>
                  <a:lnTo>
                    <a:pt x="71" y="111"/>
                  </a:lnTo>
                  <a:lnTo>
                    <a:pt x="0" y="111"/>
                  </a:lnTo>
                  <a:lnTo>
                    <a:pt x="0" y="104"/>
                  </a:lnTo>
                  <a:lnTo>
                    <a:pt x="3" y="94"/>
                  </a:lnTo>
                  <a:lnTo>
                    <a:pt x="9" y="85"/>
                  </a:lnTo>
                  <a:lnTo>
                    <a:pt x="22" y="72"/>
                  </a:lnTo>
                  <a:lnTo>
                    <a:pt x="31" y="65"/>
                  </a:lnTo>
                  <a:lnTo>
                    <a:pt x="37" y="59"/>
                  </a:lnTo>
                  <a:lnTo>
                    <a:pt x="40" y="54"/>
                  </a:lnTo>
                  <a:lnTo>
                    <a:pt x="44" y="50"/>
                  </a:lnTo>
                  <a:lnTo>
                    <a:pt x="45" y="47"/>
                  </a:lnTo>
                  <a:lnTo>
                    <a:pt x="49" y="42"/>
                  </a:lnTo>
                  <a:lnTo>
                    <a:pt x="50" y="39"/>
                  </a:lnTo>
                  <a:lnTo>
                    <a:pt x="50" y="29"/>
                  </a:lnTo>
                  <a:lnTo>
                    <a:pt x="47" y="23"/>
                  </a:lnTo>
                  <a:lnTo>
                    <a:pt x="40" y="20"/>
                  </a:lnTo>
                  <a:lnTo>
                    <a:pt x="32" y="20"/>
                  </a:lnTo>
                  <a:lnTo>
                    <a:pt x="29" y="21"/>
                  </a:lnTo>
                  <a:lnTo>
                    <a:pt x="24" y="26"/>
                  </a:lnTo>
                  <a:lnTo>
                    <a:pt x="22" y="29"/>
                  </a:lnTo>
                  <a:lnTo>
                    <a:pt x="22" y="36"/>
                  </a:lnTo>
                  <a:lnTo>
                    <a:pt x="1" y="34"/>
                  </a:lnTo>
                  <a:lnTo>
                    <a:pt x="5" y="18"/>
                  </a:lnTo>
                  <a:lnTo>
                    <a:pt x="8" y="13"/>
                  </a:lnTo>
                  <a:lnTo>
                    <a:pt x="13" y="8"/>
                  </a:lnTo>
                  <a:lnTo>
                    <a:pt x="18" y="5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round/>
              <a:headEnd/>
              <a:tailEnd/>
            </a:ln>
          </p:spPr>
          <p:txBody>
            <a:bodyPr lIns="185166" tIns="92583" rIns="185166" bIns="92583"/>
            <a:lstStyle/>
            <a:p>
              <a:endParaRPr lang="en-US"/>
            </a:p>
          </p:txBody>
        </p:sp>
        <p:sp>
          <p:nvSpPr>
            <p:cNvPr id="321643" name="Freeform 684"/>
            <p:cNvSpPr>
              <a:spLocks/>
            </p:cNvSpPr>
            <p:nvPr/>
          </p:nvSpPr>
          <p:spPr bwMode="auto">
            <a:xfrm>
              <a:off x="7152002" y="4222744"/>
              <a:ext cx="92680" cy="154545"/>
            </a:xfrm>
            <a:custGeom>
              <a:avLst/>
              <a:gdLst>
                <a:gd name="T0" fmla="*/ 2147483647 w 71"/>
                <a:gd name="T1" fmla="*/ 0 h 111"/>
                <a:gd name="T2" fmla="*/ 2147483647 w 71"/>
                <a:gd name="T3" fmla="*/ 0 h 111"/>
                <a:gd name="T4" fmla="*/ 2147483647 w 71"/>
                <a:gd name="T5" fmla="*/ 2147483647 h 111"/>
                <a:gd name="T6" fmla="*/ 2147483647 w 71"/>
                <a:gd name="T7" fmla="*/ 2147483647 h 111"/>
                <a:gd name="T8" fmla="*/ 2147483647 w 71"/>
                <a:gd name="T9" fmla="*/ 2147483647 h 111"/>
                <a:gd name="T10" fmla="*/ 2147483647 w 71"/>
                <a:gd name="T11" fmla="*/ 2147483647 h 111"/>
                <a:gd name="T12" fmla="*/ 2147483647 w 71"/>
                <a:gd name="T13" fmla="*/ 2147483647 h 111"/>
                <a:gd name="T14" fmla="*/ 2147483647 w 71"/>
                <a:gd name="T15" fmla="*/ 2147483647 h 111"/>
                <a:gd name="T16" fmla="*/ 2147483647 w 71"/>
                <a:gd name="T17" fmla="*/ 2147483647 h 111"/>
                <a:gd name="T18" fmla="*/ 2147483647 w 71"/>
                <a:gd name="T19" fmla="*/ 2147483647 h 111"/>
                <a:gd name="T20" fmla="*/ 2147483647 w 71"/>
                <a:gd name="T21" fmla="*/ 2147483647 h 111"/>
                <a:gd name="T22" fmla="*/ 2147483647 w 71"/>
                <a:gd name="T23" fmla="*/ 2147483647 h 111"/>
                <a:gd name="T24" fmla="*/ 2147483647 w 71"/>
                <a:gd name="T25" fmla="*/ 2147483647 h 111"/>
                <a:gd name="T26" fmla="*/ 2147483647 w 71"/>
                <a:gd name="T27" fmla="*/ 2147483647 h 111"/>
                <a:gd name="T28" fmla="*/ 2147483647 w 71"/>
                <a:gd name="T29" fmla="*/ 2147483647 h 111"/>
                <a:gd name="T30" fmla="*/ 2147483647 w 71"/>
                <a:gd name="T31" fmla="*/ 2147483647 h 111"/>
                <a:gd name="T32" fmla="*/ 2147483647 w 71"/>
                <a:gd name="T33" fmla="*/ 2147483647 h 111"/>
                <a:gd name="T34" fmla="*/ 2147483647 w 71"/>
                <a:gd name="T35" fmla="*/ 2147483647 h 111"/>
                <a:gd name="T36" fmla="*/ 2147483647 w 71"/>
                <a:gd name="T37" fmla="*/ 2147483647 h 111"/>
                <a:gd name="T38" fmla="*/ 2147483647 w 71"/>
                <a:gd name="T39" fmla="*/ 2147483647 h 111"/>
                <a:gd name="T40" fmla="*/ 2147483647 w 71"/>
                <a:gd name="T41" fmla="*/ 2147483647 h 111"/>
                <a:gd name="T42" fmla="*/ 2147483647 w 71"/>
                <a:gd name="T43" fmla="*/ 2147483647 h 111"/>
                <a:gd name="T44" fmla="*/ 2147483647 w 71"/>
                <a:gd name="T45" fmla="*/ 2147483647 h 111"/>
                <a:gd name="T46" fmla="*/ 0 w 71"/>
                <a:gd name="T47" fmla="*/ 2147483647 h 111"/>
                <a:gd name="T48" fmla="*/ 0 w 71"/>
                <a:gd name="T49" fmla="*/ 2147483647 h 111"/>
                <a:gd name="T50" fmla="*/ 2147483647 w 71"/>
                <a:gd name="T51" fmla="*/ 2147483647 h 111"/>
                <a:gd name="T52" fmla="*/ 2147483647 w 71"/>
                <a:gd name="T53" fmla="*/ 2147483647 h 111"/>
                <a:gd name="T54" fmla="*/ 2147483647 w 71"/>
                <a:gd name="T55" fmla="*/ 2147483647 h 111"/>
                <a:gd name="T56" fmla="*/ 2147483647 w 71"/>
                <a:gd name="T57" fmla="*/ 2147483647 h 111"/>
                <a:gd name="T58" fmla="*/ 2147483647 w 71"/>
                <a:gd name="T59" fmla="*/ 2147483647 h 111"/>
                <a:gd name="T60" fmla="*/ 2147483647 w 71"/>
                <a:gd name="T61" fmla="*/ 2147483647 h 111"/>
                <a:gd name="T62" fmla="*/ 2147483647 w 71"/>
                <a:gd name="T63" fmla="*/ 2147483647 h 111"/>
                <a:gd name="T64" fmla="*/ 2147483647 w 71"/>
                <a:gd name="T65" fmla="*/ 2147483647 h 111"/>
                <a:gd name="T66" fmla="*/ 2147483647 w 71"/>
                <a:gd name="T67" fmla="*/ 2147483647 h 111"/>
                <a:gd name="T68" fmla="*/ 2147483647 w 71"/>
                <a:gd name="T69" fmla="*/ 2147483647 h 111"/>
                <a:gd name="T70" fmla="*/ 2147483647 w 71"/>
                <a:gd name="T71" fmla="*/ 2147483647 h 111"/>
                <a:gd name="T72" fmla="*/ 2147483647 w 71"/>
                <a:gd name="T73" fmla="*/ 2147483647 h 111"/>
                <a:gd name="T74" fmla="*/ 2147483647 w 71"/>
                <a:gd name="T75" fmla="*/ 2147483647 h 111"/>
                <a:gd name="T76" fmla="*/ 2147483647 w 71"/>
                <a:gd name="T77" fmla="*/ 2147483647 h 111"/>
                <a:gd name="T78" fmla="*/ 2147483647 w 71"/>
                <a:gd name="T79" fmla="*/ 2147483647 h 111"/>
                <a:gd name="T80" fmla="*/ 2147483647 w 71"/>
                <a:gd name="T81" fmla="*/ 2147483647 h 111"/>
                <a:gd name="T82" fmla="*/ 2147483647 w 71"/>
                <a:gd name="T83" fmla="*/ 2147483647 h 111"/>
                <a:gd name="T84" fmla="*/ 2147483647 w 71"/>
                <a:gd name="T85" fmla="*/ 2147483647 h 111"/>
                <a:gd name="T86" fmla="*/ 2147483647 w 71"/>
                <a:gd name="T87" fmla="*/ 2147483647 h 111"/>
                <a:gd name="T88" fmla="*/ 2147483647 w 71"/>
                <a:gd name="T89" fmla="*/ 2147483647 h 111"/>
                <a:gd name="T90" fmla="*/ 2147483647 w 71"/>
                <a:gd name="T91" fmla="*/ 2147483647 h 111"/>
                <a:gd name="T92" fmla="*/ 2147483647 w 71"/>
                <a:gd name="T93" fmla="*/ 2147483647 h 111"/>
                <a:gd name="T94" fmla="*/ 2147483647 w 71"/>
                <a:gd name="T95" fmla="*/ 2147483647 h 111"/>
                <a:gd name="T96" fmla="*/ 2147483647 w 71"/>
                <a:gd name="T97" fmla="*/ 0 h 11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1"/>
                <a:gd name="T148" fmla="*/ 0 h 111"/>
                <a:gd name="T149" fmla="*/ 71 w 71"/>
                <a:gd name="T150" fmla="*/ 111 h 11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1" h="111">
                  <a:moveTo>
                    <a:pt x="37" y="0"/>
                  </a:moveTo>
                  <a:lnTo>
                    <a:pt x="45" y="0"/>
                  </a:lnTo>
                  <a:lnTo>
                    <a:pt x="52" y="3"/>
                  </a:lnTo>
                  <a:lnTo>
                    <a:pt x="57" y="5"/>
                  </a:lnTo>
                  <a:lnTo>
                    <a:pt x="62" y="8"/>
                  </a:lnTo>
                  <a:lnTo>
                    <a:pt x="66" y="13"/>
                  </a:lnTo>
                  <a:lnTo>
                    <a:pt x="70" y="20"/>
                  </a:lnTo>
                  <a:lnTo>
                    <a:pt x="71" y="24"/>
                  </a:lnTo>
                  <a:lnTo>
                    <a:pt x="71" y="31"/>
                  </a:lnTo>
                  <a:lnTo>
                    <a:pt x="70" y="37"/>
                  </a:lnTo>
                  <a:lnTo>
                    <a:pt x="68" y="46"/>
                  </a:lnTo>
                  <a:lnTo>
                    <a:pt x="66" y="49"/>
                  </a:lnTo>
                  <a:lnTo>
                    <a:pt x="65" y="54"/>
                  </a:lnTo>
                  <a:lnTo>
                    <a:pt x="55" y="64"/>
                  </a:lnTo>
                  <a:lnTo>
                    <a:pt x="52" y="68"/>
                  </a:lnTo>
                  <a:lnTo>
                    <a:pt x="47" y="72"/>
                  </a:lnTo>
                  <a:lnTo>
                    <a:pt x="42" y="78"/>
                  </a:lnTo>
                  <a:lnTo>
                    <a:pt x="37" y="81"/>
                  </a:lnTo>
                  <a:lnTo>
                    <a:pt x="34" y="85"/>
                  </a:lnTo>
                  <a:lnTo>
                    <a:pt x="32" y="88"/>
                  </a:lnTo>
                  <a:lnTo>
                    <a:pt x="32" y="90"/>
                  </a:lnTo>
                  <a:lnTo>
                    <a:pt x="71" y="90"/>
                  </a:lnTo>
                  <a:lnTo>
                    <a:pt x="71" y="111"/>
                  </a:lnTo>
                  <a:lnTo>
                    <a:pt x="0" y="111"/>
                  </a:lnTo>
                  <a:lnTo>
                    <a:pt x="0" y="104"/>
                  </a:lnTo>
                  <a:lnTo>
                    <a:pt x="3" y="94"/>
                  </a:lnTo>
                  <a:lnTo>
                    <a:pt x="9" y="85"/>
                  </a:lnTo>
                  <a:lnTo>
                    <a:pt x="22" y="72"/>
                  </a:lnTo>
                  <a:lnTo>
                    <a:pt x="31" y="65"/>
                  </a:lnTo>
                  <a:lnTo>
                    <a:pt x="37" y="59"/>
                  </a:lnTo>
                  <a:lnTo>
                    <a:pt x="40" y="54"/>
                  </a:lnTo>
                  <a:lnTo>
                    <a:pt x="44" y="50"/>
                  </a:lnTo>
                  <a:lnTo>
                    <a:pt x="45" y="47"/>
                  </a:lnTo>
                  <a:lnTo>
                    <a:pt x="49" y="42"/>
                  </a:lnTo>
                  <a:lnTo>
                    <a:pt x="50" y="39"/>
                  </a:lnTo>
                  <a:lnTo>
                    <a:pt x="50" y="29"/>
                  </a:lnTo>
                  <a:lnTo>
                    <a:pt x="47" y="23"/>
                  </a:lnTo>
                  <a:lnTo>
                    <a:pt x="40" y="20"/>
                  </a:lnTo>
                  <a:lnTo>
                    <a:pt x="32" y="20"/>
                  </a:lnTo>
                  <a:lnTo>
                    <a:pt x="29" y="21"/>
                  </a:lnTo>
                  <a:lnTo>
                    <a:pt x="24" y="26"/>
                  </a:lnTo>
                  <a:lnTo>
                    <a:pt x="22" y="29"/>
                  </a:lnTo>
                  <a:lnTo>
                    <a:pt x="22" y="36"/>
                  </a:lnTo>
                  <a:lnTo>
                    <a:pt x="1" y="34"/>
                  </a:lnTo>
                  <a:lnTo>
                    <a:pt x="5" y="18"/>
                  </a:lnTo>
                  <a:lnTo>
                    <a:pt x="8" y="13"/>
                  </a:lnTo>
                  <a:lnTo>
                    <a:pt x="13" y="8"/>
                  </a:lnTo>
                  <a:lnTo>
                    <a:pt x="18" y="5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round/>
              <a:headEnd/>
              <a:tailEnd/>
            </a:ln>
          </p:spPr>
          <p:txBody>
            <a:bodyPr lIns="185166" tIns="92583" rIns="185166" bIns="92583"/>
            <a:lstStyle/>
            <a:p>
              <a:endParaRPr lang="en-US"/>
            </a:p>
          </p:txBody>
        </p:sp>
        <p:sp>
          <p:nvSpPr>
            <p:cNvPr id="321644" name="Line 591"/>
            <p:cNvSpPr>
              <a:spLocks noChangeShapeType="1"/>
            </p:cNvSpPr>
            <p:nvPr/>
          </p:nvSpPr>
          <p:spPr bwMode="auto">
            <a:xfrm>
              <a:off x="3641723" y="4063725"/>
              <a:ext cx="1306" cy="9467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lIns="185166" tIns="92583" rIns="185166" bIns="92583"/>
            <a:lstStyle/>
            <a:p>
              <a:endParaRPr lang="en-US"/>
            </a:p>
          </p:txBody>
        </p:sp>
        <p:sp>
          <p:nvSpPr>
            <p:cNvPr id="321645" name="Line 586"/>
            <p:cNvSpPr>
              <a:spLocks noChangeShapeType="1"/>
            </p:cNvSpPr>
            <p:nvPr/>
          </p:nvSpPr>
          <p:spPr bwMode="auto">
            <a:xfrm>
              <a:off x="3439393" y="4064485"/>
              <a:ext cx="1306" cy="9391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lIns="185166" tIns="92583" rIns="185166" bIns="92583"/>
            <a:lstStyle/>
            <a:p>
              <a:endParaRPr lang="en-US"/>
            </a:p>
          </p:txBody>
        </p:sp>
        <p:grpSp>
          <p:nvGrpSpPr>
            <p:cNvPr id="115" name="Group 1089"/>
            <p:cNvGrpSpPr/>
            <p:nvPr/>
          </p:nvGrpSpPr>
          <p:grpSpPr>
            <a:xfrm>
              <a:off x="3435350" y="1827213"/>
              <a:ext cx="3217863" cy="2254249"/>
              <a:chOff x="3435350" y="1827213"/>
              <a:chExt cx="3217863" cy="2254249"/>
            </a:xfrm>
            <a:solidFill>
              <a:srgbClr val="D60093"/>
            </a:solidFill>
          </p:grpSpPr>
          <p:sp>
            <p:nvSpPr>
              <p:cNvPr id="120" name="Line 88"/>
              <p:cNvSpPr>
                <a:spLocks noChangeShapeType="1"/>
              </p:cNvSpPr>
              <p:nvPr/>
            </p:nvSpPr>
            <p:spPr bwMode="auto">
              <a:xfrm flipV="1">
                <a:off x="3538538" y="2312988"/>
                <a:ext cx="1588" cy="290512"/>
              </a:xfrm>
              <a:prstGeom prst="line">
                <a:avLst/>
              </a:prstGeom>
              <a:grpFill/>
              <a:ln w="12700">
                <a:solidFill>
                  <a:srgbClr val="D6009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PT">
                  <a:solidFill>
                    <a:srgbClr val="FF0000"/>
                  </a:solidFill>
                </a:endParaRPr>
              </a:p>
            </p:txBody>
          </p:sp>
          <p:sp>
            <p:nvSpPr>
              <p:cNvPr id="121" name="Line 89"/>
              <p:cNvSpPr>
                <a:spLocks noChangeShapeType="1"/>
              </p:cNvSpPr>
              <p:nvPr/>
            </p:nvSpPr>
            <p:spPr bwMode="auto">
              <a:xfrm flipV="1">
                <a:off x="3540126" y="1827213"/>
                <a:ext cx="0" cy="520202"/>
              </a:xfrm>
              <a:prstGeom prst="line">
                <a:avLst/>
              </a:prstGeom>
              <a:grpFill/>
              <a:ln w="12700">
                <a:solidFill>
                  <a:srgbClr val="D6009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PT">
                  <a:solidFill>
                    <a:srgbClr val="FF0000"/>
                  </a:solidFill>
                </a:endParaRPr>
              </a:p>
            </p:txBody>
          </p:sp>
          <p:sp>
            <p:nvSpPr>
              <p:cNvPr id="122" name="Line 90"/>
              <p:cNvSpPr>
                <a:spLocks noChangeShapeType="1"/>
              </p:cNvSpPr>
              <p:nvPr/>
            </p:nvSpPr>
            <p:spPr bwMode="auto">
              <a:xfrm>
                <a:off x="3435350" y="2212975"/>
                <a:ext cx="73025" cy="1587"/>
              </a:xfrm>
              <a:prstGeom prst="line">
                <a:avLst/>
              </a:prstGeom>
              <a:grpFill/>
              <a:ln w="12700">
                <a:solidFill>
                  <a:srgbClr val="D6009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PT">
                  <a:solidFill>
                    <a:srgbClr val="FF0000"/>
                  </a:solidFill>
                </a:endParaRPr>
              </a:p>
            </p:txBody>
          </p:sp>
          <p:sp>
            <p:nvSpPr>
              <p:cNvPr id="123" name="Line 91"/>
              <p:cNvSpPr>
                <a:spLocks noChangeShapeType="1"/>
              </p:cNvSpPr>
              <p:nvPr/>
            </p:nvSpPr>
            <p:spPr bwMode="auto">
              <a:xfrm>
                <a:off x="3567113" y="2212975"/>
                <a:ext cx="69850" cy="1587"/>
              </a:xfrm>
              <a:prstGeom prst="line">
                <a:avLst/>
              </a:prstGeom>
              <a:grpFill/>
              <a:ln w="12700">
                <a:solidFill>
                  <a:srgbClr val="D6009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PT">
                  <a:solidFill>
                    <a:srgbClr val="FF0000"/>
                  </a:solidFill>
                </a:endParaRPr>
              </a:p>
            </p:txBody>
          </p:sp>
          <p:sp>
            <p:nvSpPr>
              <p:cNvPr id="124" name="Freeform 92"/>
              <p:cNvSpPr>
                <a:spLocks/>
              </p:cNvSpPr>
              <p:nvPr/>
            </p:nvSpPr>
            <p:spPr bwMode="auto">
              <a:xfrm>
                <a:off x="3508375" y="2184852"/>
                <a:ext cx="58738" cy="67056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52" y="5"/>
                  </a:cxn>
                  <a:cxn ang="0">
                    <a:pos x="64" y="18"/>
                  </a:cxn>
                  <a:cxn ang="0">
                    <a:pos x="72" y="41"/>
                  </a:cxn>
                  <a:cxn ang="0">
                    <a:pos x="75" y="65"/>
                  </a:cxn>
                  <a:cxn ang="0">
                    <a:pos x="72" y="90"/>
                  </a:cxn>
                  <a:cxn ang="0">
                    <a:pos x="64" y="110"/>
                  </a:cxn>
                  <a:cxn ang="0">
                    <a:pos x="52" y="124"/>
                  </a:cxn>
                  <a:cxn ang="0">
                    <a:pos x="38" y="128"/>
                  </a:cxn>
                  <a:cxn ang="0">
                    <a:pos x="24" y="124"/>
                  </a:cxn>
                  <a:cxn ang="0">
                    <a:pos x="11" y="110"/>
                  </a:cxn>
                  <a:cxn ang="0">
                    <a:pos x="3" y="90"/>
                  </a:cxn>
                  <a:cxn ang="0">
                    <a:pos x="0" y="65"/>
                  </a:cxn>
                  <a:cxn ang="0">
                    <a:pos x="3" y="41"/>
                  </a:cxn>
                  <a:cxn ang="0">
                    <a:pos x="11" y="18"/>
                  </a:cxn>
                  <a:cxn ang="0">
                    <a:pos x="24" y="5"/>
                  </a:cxn>
                  <a:cxn ang="0">
                    <a:pos x="38" y="0"/>
                  </a:cxn>
                </a:cxnLst>
                <a:rect l="0" t="0" r="r" b="b"/>
                <a:pathLst>
                  <a:path w="75" h="128">
                    <a:moveTo>
                      <a:pt x="38" y="0"/>
                    </a:moveTo>
                    <a:lnTo>
                      <a:pt x="52" y="5"/>
                    </a:lnTo>
                    <a:lnTo>
                      <a:pt x="64" y="18"/>
                    </a:lnTo>
                    <a:lnTo>
                      <a:pt x="72" y="41"/>
                    </a:lnTo>
                    <a:lnTo>
                      <a:pt x="75" y="65"/>
                    </a:lnTo>
                    <a:lnTo>
                      <a:pt x="72" y="90"/>
                    </a:lnTo>
                    <a:lnTo>
                      <a:pt x="64" y="110"/>
                    </a:lnTo>
                    <a:lnTo>
                      <a:pt x="52" y="124"/>
                    </a:lnTo>
                    <a:lnTo>
                      <a:pt x="38" y="128"/>
                    </a:lnTo>
                    <a:lnTo>
                      <a:pt x="24" y="124"/>
                    </a:lnTo>
                    <a:lnTo>
                      <a:pt x="11" y="110"/>
                    </a:lnTo>
                    <a:lnTo>
                      <a:pt x="3" y="90"/>
                    </a:lnTo>
                    <a:lnTo>
                      <a:pt x="0" y="65"/>
                    </a:lnTo>
                    <a:lnTo>
                      <a:pt x="3" y="41"/>
                    </a:lnTo>
                    <a:lnTo>
                      <a:pt x="11" y="18"/>
                    </a:lnTo>
                    <a:lnTo>
                      <a:pt x="24" y="5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12700">
                <a:solidFill>
                  <a:srgbClr val="D6009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PT">
                  <a:solidFill>
                    <a:srgbClr val="FF0000"/>
                  </a:solidFill>
                </a:endParaRPr>
              </a:p>
            </p:txBody>
          </p:sp>
          <p:sp>
            <p:nvSpPr>
              <p:cNvPr id="125" name="Line 93"/>
              <p:cNvSpPr>
                <a:spLocks noChangeShapeType="1"/>
              </p:cNvSpPr>
              <p:nvPr/>
            </p:nvSpPr>
            <p:spPr bwMode="auto">
              <a:xfrm flipV="1">
                <a:off x="3732213" y="2974975"/>
                <a:ext cx="1588" cy="171450"/>
              </a:xfrm>
              <a:prstGeom prst="line">
                <a:avLst/>
              </a:prstGeom>
              <a:grpFill/>
              <a:ln w="12700">
                <a:solidFill>
                  <a:srgbClr val="D6009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PT">
                  <a:solidFill>
                    <a:srgbClr val="FF0000"/>
                  </a:solidFill>
                </a:endParaRPr>
              </a:p>
            </p:txBody>
          </p:sp>
          <p:sp>
            <p:nvSpPr>
              <p:cNvPr id="126" name="Line 94"/>
              <p:cNvSpPr>
                <a:spLocks noChangeShapeType="1"/>
              </p:cNvSpPr>
              <p:nvPr/>
            </p:nvSpPr>
            <p:spPr bwMode="auto">
              <a:xfrm flipV="1">
                <a:off x="3733801" y="2603499"/>
                <a:ext cx="0" cy="405831"/>
              </a:xfrm>
              <a:prstGeom prst="line">
                <a:avLst/>
              </a:prstGeom>
              <a:grpFill/>
              <a:ln w="12700">
                <a:solidFill>
                  <a:srgbClr val="D6009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PT">
                  <a:solidFill>
                    <a:srgbClr val="FF0000"/>
                  </a:solidFill>
                </a:endParaRPr>
              </a:p>
            </p:txBody>
          </p:sp>
          <p:sp>
            <p:nvSpPr>
              <p:cNvPr id="127" name="Line 95"/>
              <p:cNvSpPr>
                <a:spLocks noChangeShapeType="1"/>
              </p:cNvSpPr>
              <p:nvPr/>
            </p:nvSpPr>
            <p:spPr bwMode="auto">
              <a:xfrm>
                <a:off x="3636963" y="2874963"/>
                <a:ext cx="66675" cy="1587"/>
              </a:xfrm>
              <a:prstGeom prst="line">
                <a:avLst/>
              </a:prstGeom>
              <a:grpFill/>
              <a:ln w="12700">
                <a:solidFill>
                  <a:srgbClr val="D6009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PT">
                  <a:solidFill>
                    <a:srgbClr val="FF0000"/>
                  </a:solidFill>
                </a:endParaRPr>
              </a:p>
            </p:txBody>
          </p:sp>
          <p:sp>
            <p:nvSpPr>
              <p:cNvPr id="128" name="Line 96"/>
              <p:cNvSpPr>
                <a:spLocks noChangeShapeType="1"/>
              </p:cNvSpPr>
              <p:nvPr/>
            </p:nvSpPr>
            <p:spPr bwMode="auto">
              <a:xfrm>
                <a:off x="3762375" y="2874963"/>
                <a:ext cx="74613" cy="1587"/>
              </a:xfrm>
              <a:prstGeom prst="line">
                <a:avLst/>
              </a:prstGeom>
              <a:grpFill/>
              <a:ln w="12700">
                <a:solidFill>
                  <a:srgbClr val="D6009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PT">
                  <a:solidFill>
                    <a:srgbClr val="FF0000"/>
                  </a:solidFill>
                </a:endParaRPr>
              </a:p>
            </p:txBody>
          </p:sp>
          <p:sp>
            <p:nvSpPr>
              <p:cNvPr id="129" name="Freeform 97"/>
              <p:cNvSpPr>
                <a:spLocks/>
              </p:cNvSpPr>
              <p:nvPr/>
            </p:nvSpPr>
            <p:spPr bwMode="auto">
              <a:xfrm>
                <a:off x="3703638" y="2850014"/>
                <a:ext cx="58738" cy="66008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1" y="5"/>
                  </a:cxn>
                  <a:cxn ang="0">
                    <a:pos x="62" y="18"/>
                  </a:cxn>
                  <a:cxn ang="0">
                    <a:pos x="72" y="38"/>
                  </a:cxn>
                  <a:cxn ang="0">
                    <a:pos x="74" y="63"/>
                  </a:cxn>
                  <a:cxn ang="0">
                    <a:pos x="72" y="88"/>
                  </a:cxn>
                  <a:cxn ang="0">
                    <a:pos x="62" y="108"/>
                  </a:cxn>
                  <a:cxn ang="0">
                    <a:pos x="51" y="122"/>
                  </a:cxn>
                  <a:cxn ang="0">
                    <a:pos x="36" y="126"/>
                  </a:cxn>
                  <a:cxn ang="0">
                    <a:pos x="22" y="122"/>
                  </a:cxn>
                  <a:cxn ang="0">
                    <a:pos x="10" y="108"/>
                  </a:cxn>
                  <a:cxn ang="0">
                    <a:pos x="2" y="88"/>
                  </a:cxn>
                  <a:cxn ang="0">
                    <a:pos x="0" y="63"/>
                  </a:cxn>
                  <a:cxn ang="0">
                    <a:pos x="2" y="38"/>
                  </a:cxn>
                  <a:cxn ang="0">
                    <a:pos x="10" y="18"/>
                  </a:cxn>
                  <a:cxn ang="0">
                    <a:pos x="22" y="5"/>
                  </a:cxn>
                  <a:cxn ang="0">
                    <a:pos x="36" y="0"/>
                  </a:cxn>
                </a:cxnLst>
                <a:rect l="0" t="0" r="r" b="b"/>
                <a:pathLst>
                  <a:path w="74" h="126">
                    <a:moveTo>
                      <a:pt x="36" y="0"/>
                    </a:moveTo>
                    <a:lnTo>
                      <a:pt x="51" y="5"/>
                    </a:lnTo>
                    <a:lnTo>
                      <a:pt x="62" y="18"/>
                    </a:lnTo>
                    <a:lnTo>
                      <a:pt x="72" y="38"/>
                    </a:lnTo>
                    <a:lnTo>
                      <a:pt x="74" y="63"/>
                    </a:lnTo>
                    <a:lnTo>
                      <a:pt x="72" y="88"/>
                    </a:lnTo>
                    <a:lnTo>
                      <a:pt x="62" y="108"/>
                    </a:lnTo>
                    <a:lnTo>
                      <a:pt x="51" y="122"/>
                    </a:lnTo>
                    <a:lnTo>
                      <a:pt x="36" y="126"/>
                    </a:lnTo>
                    <a:lnTo>
                      <a:pt x="22" y="122"/>
                    </a:lnTo>
                    <a:lnTo>
                      <a:pt x="10" y="108"/>
                    </a:lnTo>
                    <a:lnTo>
                      <a:pt x="2" y="88"/>
                    </a:lnTo>
                    <a:lnTo>
                      <a:pt x="0" y="63"/>
                    </a:lnTo>
                    <a:lnTo>
                      <a:pt x="2" y="38"/>
                    </a:lnTo>
                    <a:lnTo>
                      <a:pt x="10" y="18"/>
                    </a:lnTo>
                    <a:lnTo>
                      <a:pt x="22" y="5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12700">
                <a:solidFill>
                  <a:srgbClr val="D6009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PT">
                  <a:solidFill>
                    <a:srgbClr val="FF0000"/>
                  </a:solidFill>
                </a:endParaRPr>
              </a:p>
            </p:txBody>
          </p:sp>
          <p:sp>
            <p:nvSpPr>
              <p:cNvPr id="130" name="Line 98"/>
              <p:cNvSpPr>
                <a:spLocks noChangeShapeType="1"/>
              </p:cNvSpPr>
              <p:nvPr/>
            </p:nvSpPr>
            <p:spPr bwMode="auto">
              <a:xfrm flipV="1">
                <a:off x="4013200" y="2592388"/>
                <a:ext cx="1588" cy="79375"/>
              </a:xfrm>
              <a:prstGeom prst="line">
                <a:avLst/>
              </a:prstGeom>
              <a:grpFill/>
              <a:ln w="12700">
                <a:solidFill>
                  <a:srgbClr val="D6009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PT">
                  <a:solidFill>
                    <a:srgbClr val="FF0000"/>
                  </a:solidFill>
                </a:endParaRPr>
              </a:p>
            </p:txBody>
          </p:sp>
          <p:sp>
            <p:nvSpPr>
              <p:cNvPr id="131" name="Line 99"/>
              <p:cNvSpPr>
                <a:spLocks noChangeShapeType="1"/>
              </p:cNvSpPr>
              <p:nvPr/>
            </p:nvSpPr>
            <p:spPr bwMode="auto">
              <a:xfrm flipV="1">
                <a:off x="4014788" y="2312988"/>
                <a:ext cx="0" cy="300558"/>
              </a:xfrm>
              <a:prstGeom prst="line">
                <a:avLst/>
              </a:prstGeom>
              <a:grpFill/>
              <a:ln w="12700">
                <a:solidFill>
                  <a:srgbClr val="D6009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PT">
                  <a:solidFill>
                    <a:srgbClr val="FF0000"/>
                  </a:solidFill>
                </a:endParaRPr>
              </a:p>
            </p:txBody>
          </p:sp>
          <p:sp>
            <p:nvSpPr>
              <p:cNvPr id="132" name="Line 100"/>
              <p:cNvSpPr>
                <a:spLocks noChangeShapeType="1"/>
              </p:cNvSpPr>
              <p:nvPr/>
            </p:nvSpPr>
            <p:spPr bwMode="auto">
              <a:xfrm>
                <a:off x="3836988" y="2489200"/>
                <a:ext cx="146050" cy="1587"/>
              </a:xfrm>
              <a:prstGeom prst="line">
                <a:avLst/>
              </a:prstGeom>
              <a:grpFill/>
              <a:ln w="12700">
                <a:solidFill>
                  <a:srgbClr val="D6009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PT">
                  <a:solidFill>
                    <a:srgbClr val="FF0000"/>
                  </a:solidFill>
                </a:endParaRPr>
              </a:p>
            </p:txBody>
          </p:sp>
          <p:sp>
            <p:nvSpPr>
              <p:cNvPr id="133" name="Line 101"/>
              <p:cNvSpPr>
                <a:spLocks noChangeShapeType="1"/>
              </p:cNvSpPr>
              <p:nvPr/>
            </p:nvSpPr>
            <p:spPr bwMode="auto">
              <a:xfrm>
                <a:off x="4041775" y="2489200"/>
                <a:ext cx="198438" cy="1587"/>
              </a:xfrm>
              <a:prstGeom prst="line">
                <a:avLst/>
              </a:prstGeom>
              <a:grpFill/>
              <a:ln w="12700">
                <a:solidFill>
                  <a:srgbClr val="D6009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PT">
                  <a:solidFill>
                    <a:srgbClr val="FF0000"/>
                  </a:solidFill>
                </a:endParaRPr>
              </a:p>
            </p:txBody>
          </p:sp>
          <p:sp>
            <p:nvSpPr>
              <p:cNvPr id="134" name="Freeform 102"/>
              <p:cNvSpPr>
                <a:spLocks/>
              </p:cNvSpPr>
              <p:nvPr/>
            </p:nvSpPr>
            <p:spPr bwMode="auto">
              <a:xfrm>
                <a:off x="3983038" y="2464252"/>
                <a:ext cx="58738" cy="67056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52" y="4"/>
                  </a:cxn>
                  <a:cxn ang="0">
                    <a:pos x="64" y="18"/>
                  </a:cxn>
                  <a:cxn ang="0">
                    <a:pos x="72" y="38"/>
                  </a:cxn>
                  <a:cxn ang="0">
                    <a:pos x="74" y="63"/>
                  </a:cxn>
                  <a:cxn ang="0">
                    <a:pos x="72" y="88"/>
                  </a:cxn>
                  <a:cxn ang="0">
                    <a:pos x="64" y="108"/>
                  </a:cxn>
                  <a:cxn ang="0">
                    <a:pos x="52" y="124"/>
                  </a:cxn>
                  <a:cxn ang="0">
                    <a:pos x="38" y="128"/>
                  </a:cxn>
                  <a:cxn ang="0">
                    <a:pos x="23" y="124"/>
                  </a:cxn>
                  <a:cxn ang="0">
                    <a:pos x="10" y="108"/>
                  </a:cxn>
                  <a:cxn ang="0">
                    <a:pos x="3" y="88"/>
                  </a:cxn>
                  <a:cxn ang="0">
                    <a:pos x="0" y="63"/>
                  </a:cxn>
                  <a:cxn ang="0">
                    <a:pos x="3" y="38"/>
                  </a:cxn>
                  <a:cxn ang="0">
                    <a:pos x="10" y="18"/>
                  </a:cxn>
                  <a:cxn ang="0">
                    <a:pos x="23" y="4"/>
                  </a:cxn>
                  <a:cxn ang="0">
                    <a:pos x="38" y="0"/>
                  </a:cxn>
                </a:cxnLst>
                <a:rect l="0" t="0" r="r" b="b"/>
                <a:pathLst>
                  <a:path w="74" h="128">
                    <a:moveTo>
                      <a:pt x="38" y="0"/>
                    </a:moveTo>
                    <a:lnTo>
                      <a:pt x="52" y="4"/>
                    </a:lnTo>
                    <a:lnTo>
                      <a:pt x="64" y="18"/>
                    </a:lnTo>
                    <a:lnTo>
                      <a:pt x="72" y="38"/>
                    </a:lnTo>
                    <a:lnTo>
                      <a:pt x="74" y="63"/>
                    </a:lnTo>
                    <a:lnTo>
                      <a:pt x="72" y="88"/>
                    </a:lnTo>
                    <a:lnTo>
                      <a:pt x="64" y="108"/>
                    </a:lnTo>
                    <a:lnTo>
                      <a:pt x="52" y="124"/>
                    </a:lnTo>
                    <a:lnTo>
                      <a:pt x="38" y="128"/>
                    </a:lnTo>
                    <a:lnTo>
                      <a:pt x="23" y="124"/>
                    </a:lnTo>
                    <a:lnTo>
                      <a:pt x="10" y="108"/>
                    </a:lnTo>
                    <a:lnTo>
                      <a:pt x="3" y="88"/>
                    </a:lnTo>
                    <a:lnTo>
                      <a:pt x="0" y="63"/>
                    </a:lnTo>
                    <a:lnTo>
                      <a:pt x="3" y="38"/>
                    </a:lnTo>
                    <a:lnTo>
                      <a:pt x="10" y="18"/>
                    </a:lnTo>
                    <a:lnTo>
                      <a:pt x="23" y="4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12700">
                <a:solidFill>
                  <a:srgbClr val="D6009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PT">
                  <a:solidFill>
                    <a:srgbClr val="FF0000"/>
                  </a:solidFill>
                </a:endParaRPr>
              </a:p>
            </p:txBody>
          </p:sp>
          <p:sp>
            <p:nvSpPr>
              <p:cNvPr id="135" name="Line 103"/>
              <p:cNvSpPr>
                <a:spLocks noChangeShapeType="1"/>
              </p:cNvSpPr>
              <p:nvPr/>
            </p:nvSpPr>
            <p:spPr bwMode="auto">
              <a:xfrm flipV="1">
                <a:off x="4411663" y="2263775"/>
                <a:ext cx="1588" cy="117475"/>
              </a:xfrm>
              <a:prstGeom prst="line">
                <a:avLst/>
              </a:prstGeom>
              <a:grpFill/>
              <a:ln w="12700">
                <a:solidFill>
                  <a:srgbClr val="D6009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PT">
                  <a:solidFill>
                    <a:srgbClr val="FF0000"/>
                  </a:solidFill>
                </a:endParaRPr>
              </a:p>
            </p:txBody>
          </p:sp>
          <p:sp>
            <p:nvSpPr>
              <p:cNvPr id="136" name="Line 104"/>
              <p:cNvSpPr>
                <a:spLocks noChangeShapeType="1"/>
              </p:cNvSpPr>
              <p:nvPr/>
            </p:nvSpPr>
            <p:spPr bwMode="auto">
              <a:xfrm flipV="1">
                <a:off x="4413251" y="1944687"/>
                <a:ext cx="0" cy="320840"/>
              </a:xfrm>
              <a:prstGeom prst="line">
                <a:avLst/>
              </a:prstGeom>
              <a:grpFill/>
              <a:ln w="12700">
                <a:solidFill>
                  <a:srgbClr val="D6009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PT">
                  <a:solidFill>
                    <a:srgbClr val="FF0000"/>
                  </a:solidFill>
                </a:endParaRPr>
              </a:p>
            </p:txBody>
          </p:sp>
          <p:sp>
            <p:nvSpPr>
              <p:cNvPr id="137" name="Line 105"/>
              <p:cNvSpPr>
                <a:spLocks noChangeShapeType="1"/>
              </p:cNvSpPr>
              <p:nvPr/>
            </p:nvSpPr>
            <p:spPr bwMode="auto">
              <a:xfrm>
                <a:off x="4240213" y="2160588"/>
                <a:ext cx="141288" cy="1587"/>
              </a:xfrm>
              <a:prstGeom prst="line">
                <a:avLst/>
              </a:prstGeom>
              <a:grpFill/>
              <a:ln w="12700">
                <a:solidFill>
                  <a:srgbClr val="D6009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PT">
                  <a:solidFill>
                    <a:srgbClr val="FF0000"/>
                  </a:solidFill>
                </a:endParaRPr>
              </a:p>
            </p:txBody>
          </p:sp>
          <p:sp>
            <p:nvSpPr>
              <p:cNvPr id="138" name="Line 106"/>
              <p:cNvSpPr>
                <a:spLocks noChangeShapeType="1"/>
              </p:cNvSpPr>
              <p:nvPr/>
            </p:nvSpPr>
            <p:spPr bwMode="auto">
              <a:xfrm>
                <a:off x="4438650" y="2160588"/>
                <a:ext cx="203200" cy="1587"/>
              </a:xfrm>
              <a:prstGeom prst="line">
                <a:avLst/>
              </a:prstGeom>
              <a:grpFill/>
              <a:ln w="12700">
                <a:solidFill>
                  <a:srgbClr val="D6009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PT">
                  <a:solidFill>
                    <a:srgbClr val="FF0000"/>
                  </a:solidFill>
                </a:endParaRPr>
              </a:p>
            </p:txBody>
          </p:sp>
          <p:sp>
            <p:nvSpPr>
              <p:cNvPr id="139" name="Freeform 107"/>
              <p:cNvSpPr>
                <a:spLocks/>
              </p:cNvSpPr>
              <p:nvPr/>
            </p:nvSpPr>
            <p:spPr bwMode="auto">
              <a:xfrm>
                <a:off x="4381500" y="2135639"/>
                <a:ext cx="58738" cy="67056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52" y="4"/>
                  </a:cxn>
                  <a:cxn ang="0">
                    <a:pos x="64" y="18"/>
                  </a:cxn>
                  <a:cxn ang="0">
                    <a:pos x="72" y="38"/>
                  </a:cxn>
                  <a:cxn ang="0">
                    <a:pos x="74" y="63"/>
                  </a:cxn>
                  <a:cxn ang="0">
                    <a:pos x="72" y="87"/>
                  </a:cxn>
                  <a:cxn ang="0">
                    <a:pos x="64" y="108"/>
                  </a:cxn>
                  <a:cxn ang="0">
                    <a:pos x="52" y="123"/>
                  </a:cxn>
                  <a:cxn ang="0">
                    <a:pos x="38" y="128"/>
                  </a:cxn>
                  <a:cxn ang="0">
                    <a:pos x="24" y="123"/>
                  </a:cxn>
                  <a:cxn ang="0">
                    <a:pos x="11" y="108"/>
                  </a:cxn>
                  <a:cxn ang="0">
                    <a:pos x="3" y="87"/>
                  </a:cxn>
                  <a:cxn ang="0">
                    <a:pos x="0" y="63"/>
                  </a:cxn>
                  <a:cxn ang="0">
                    <a:pos x="3" y="38"/>
                  </a:cxn>
                  <a:cxn ang="0">
                    <a:pos x="11" y="18"/>
                  </a:cxn>
                  <a:cxn ang="0">
                    <a:pos x="24" y="4"/>
                  </a:cxn>
                  <a:cxn ang="0">
                    <a:pos x="38" y="0"/>
                  </a:cxn>
                </a:cxnLst>
                <a:rect l="0" t="0" r="r" b="b"/>
                <a:pathLst>
                  <a:path w="74" h="128">
                    <a:moveTo>
                      <a:pt x="38" y="0"/>
                    </a:moveTo>
                    <a:lnTo>
                      <a:pt x="52" y="4"/>
                    </a:lnTo>
                    <a:lnTo>
                      <a:pt x="64" y="18"/>
                    </a:lnTo>
                    <a:lnTo>
                      <a:pt x="72" y="38"/>
                    </a:lnTo>
                    <a:lnTo>
                      <a:pt x="74" y="63"/>
                    </a:lnTo>
                    <a:lnTo>
                      <a:pt x="72" y="87"/>
                    </a:lnTo>
                    <a:lnTo>
                      <a:pt x="64" y="108"/>
                    </a:lnTo>
                    <a:lnTo>
                      <a:pt x="52" y="123"/>
                    </a:lnTo>
                    <a:lnTo>
                      <a:pt x="38" y="128"/>
                    </a:lnTo>
                    <a:lnTo>
                      <a:pt x="24" y="123"/>
                    </a:lnTo>
                    <a:lnTo>
                      <a:pt x="11" y="108"/>
                    </a:lnTo>
                    <a:lnTo>
                      <a:pt x="3" y="87"/>
                    </a:lnTo>
                    <a:lnTo>
                      <a:pt x="0" y="63"/>
                    </a:lnTo>
                    <a:lnTo>
                      <a:pt x="3" y="38"/>
                    </a:lnTo>
                    <a:lnTo>
                      <a:pt x="11" y="18"/>
                    </a:lnTo>
                    <a:lnTo>
                      <a:pt x="24" y="4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12700">
                <a:solidFill>
                  <a:srgbClr val="D6009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PT">
                  <a:solidFill>
                    <a:srgbClr val="FF0000"/>
                  </a:solidFill>
                </a:endParaRPr>
              </a:p>
            </p:txBody>
          </p:sp>
          <p:sp>
            <p:nvSpPr>
              <p:cNvPr id="140" name="Line 108"/>
              <p:cNvSpPr>
                <a:spLocks noChangeShapeType="1"/>
              </p:cNvSpPr>
              <p:nvPr/>
            </p:nvSpPr>
            <p:spPr bwMode="auto">
              <a:xfrm flipV="1">
                <a:off x="4808538" y="2406650"/>
                <a:ext cx="1588" cy="214312"/>
              </a:xfrm>
              <a:prstGeom prst="line">
                <a:avLst/>
              </a:prstGeom>
              <a:grpFill/>
              <a:ln w="12700">
                <a:solidFill>
                  <a:srgbClr val="D6009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PT">
                  <a:solidFill>
                    <a:srgbClr val="FF0000"/>
                  </a:solidFill>
                </a:endParaRPr>
              </a:p>
            </p:txBody>
          </p:sp>
          <p:sp>
            <p:nvSpPr>
              <p:cNvPr id="141" name="Line 109"/>
              <p:cNvSpPr>
                <a:spLocks noChangeShapeType="1"/>
              </p:cNvSpPr>
              <p:nvPr/>
            </p:nvSpPr>
            <p:spPr bwMode="auto">
              <a:xfrm flipV="1">
                <a:off x="4810126" y="1984375"/>
                <a:ext cx="0" cy="444926"/>
              </a:xfrm>
              <a:prstGeom prst="line">
                <a:avLst/>
              </a:prstGeom>
              <a:grpFill/>
              <a:ln w="12700">
                <a:solidFill>
                  <a:srgbClr val="D6009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PT">
                  <a:solidFill>
                    <a:srgbClr val="FF0000"/>
                  </a:solidFill>
                </a:endParaRPr>
              </a:p>
            </p:txBody>
          </p:sp>
          <p:sp>
            <p:nvSpPr>
              <p:cNvPr id="142" name="Line 110"/>
              <p:cNvSpPr>
                <a:spLocks noChangeShapeType="1"/>
              </p:cNvSpPr>
              <p:nvPr/>
            </p:nvSpPr>
            <p:spPr bwMode="auto">
              <a:xfrm>
                <a:off x="4641850" y="2306638"/>
                <a:ext cx="139700" cy="1587"/>
              </a:xfrm>
              <a:prstGeom prst="line">
                <a:avLst/>
              </a:prstGeom>
              <a:grpFill/>
              <a:ln w="12700">
                <a:solidFill>
                  <a:srgbClr val="D6009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PT">
                  <a:solidFill>
                    <a:srgbClr val="FF0000"/>
                  </a:solidFill>
                </a:endParaRPr>
              </a:p>
            </p:txBody>
          </p:sp>
          <p:sp>
            <p:nvSpPr>
              <p:cNvPr id="143" name="Line 111"/>
              <p:cNvSpPr>
                <a:spLocks noChangeShapeType="1"/>
              </p:cNvSpPr>
              <p:nvPr/>
            </p:nvSpPr>
            <p:spPr bwMode="auto">
              <a:xfrm>
                <a:off x="4838700" y="2306638"/>
                <a:ext cx="204788" cy="1587"/>
              </a:xfrm>
              <a:prstGeom prst="line">
                <a:avLst/>
              </a:prstGeom>
              <a:grpFill/>
              <a:ln w="12700">
                <a:solidFill>
                  <a:srgbClr val="D6009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PT">
                  <a:solidFill>
                    <a:srgbClr val="FF0000"/>
                  </a:solidFill>
                </a:endParaRPr>
              </a:p>
            </p:txBody>
          </p:sp>
          <p:sp>
            <p:nvSpPr>
              <p:cNvPr id="144" name="Freeform 112"/>
              <p:cNvSpPr>
                <a:spLocks/>
              </p:cNvSpPr>
              <p:nvPr/>
            </p:nvSpPr>
            <p:spPr bwMode="auto">
              <a:xfrm>
                <a:off x="4779963" y="2281689"/>
                <a:ext cx="58738" cy="66008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51" y="4"/>
                  </a:cxn>
                  <a:cxn ang="0">
                    <a:pos x="63" y="18"/>
                  </a:cxn>
                  <a:cxn ang="0">
                    <a:pos x="72" y="38"/>
                  </a:cxn>
                  <a:cxn ang="0">
                    <a:pos x="75" y="63"/>
                  </a:cxn>
                  <a:cxn ang="0">
                    <a:pos x="72" y="88"/>
                  </a:cxn>
                  <a:cxn ang="0">
                    <a:pos x="63" y="108"/>
                  </a:cxn>
                  <a:cxn ang="0">
                    <a:pos x="51" y="122"/>
                  </a:cxn>
                  <a:cxn ang="0">
                    <a:pos x="37" y="126"/>
                  </a:cxn>
                  <a:cxn ang="0">
                    <a:pos x="22" y="122"/>
                  </a:cxn>
                  <a:cxn ang="0">
                    <a:pos x="11" y="108"/>
                  </a:cxn>
                  <a:cxn ang="0">
                    <a:pos x="3" y="88"/>
                  </a:cxn>
                  <a:cxn ang="0">
                    <a:pos x="0" y="63"/>
                  </a:cxn>
                  <a:cxn ang="0">
                    <a:pos x="3" y="38"/>
                  </a:cxn>
                  <a:cxn ang="0">
                    <a:pos x="11" y="18"/>
                  </a:cxn>
                  <a:cxn ang="0">
                    <a:pos x="22" y="4"/>
                  </a:cxn>
                  <a:cxn ang="0">
                    <a:pos x="37" y="0"/>
                  </a:cxn>
                </a:cxnLst>
                <a:rect l="0" t="0" r="r" b="b"/>
                <a:pathLst>
                  <a:path w="75" h="126">
                    <a:moveTo>
                      <a:pt x="37" y="0"/>
                    </a:moveTo>
                    <a:lnTo>
                      <a:pt x="51" y="4"/>
                    </a:lnTo>
                    <a:lnTo>
                      <a:pt x="63" y="18"/>
                    </a:lnTo>
                    <a:lnTo>
                      <a:pt x="72" y="38"/>
                    </a:lnTo>
                    <a:lnTo>
                      <a:pt x="75" y="63"/>
                    </a:lnTo>
                    <a:lnTo>
                      <a:pt x="72" y="88"/>
                    </a:lnTo>
                    <a:lnTo>
                      <a:pt x="63" y="108"/>
                    </a:lnTo>
                    <a:lnTo>
                      <a:pt x="51" y="122"/>
                    </a:lnTo>
                    <a:lnTo>
                      <a:pt x="37" y="126"/>
                    </a:lnTo>
                    <a:lnTo>
                      <a:pt x="22" y="122"/>
                    </a:lnTo>
                    <a:lnTo>
                      <a:pt x="11" y="108"/>
                    </a:lnTo>
                    <a:lnTo>
                      <a:pt x="3" y="88"/>
                    </a:lnTo>
                    <a:lnTo>
                      <a:pt x="0" y="63"/>
                    </a:lnTo>
                    <a:lnTo>
                      <a:pt x="3" y="38"/>
                    </a:lnTo>
                    <a:lnTo>
                      <a:pt x="11" y="18"/>
                    </a:lnTo>
                    <a:lnTo>
                      <a:pt x="22" y="4"/>
                    </a:lnTo>
                    <a:lnTo>
                      <a:pt x="37" y="0"/>
                    </a:lnTo>
                    <a:close/>
                  </a:path>
                </a:pathLst>
              </a:custGeom>
              <a:grpFill/>
              <a:ln w="12700">
                <a:solidFill>
                  <a:srgbClr val="D6009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PT">
                  <a:solidFill>
                    <a:srgbClr val="FF0000"/>
                  </a:solidFill>
                </a:endParaRPr>
              </a:p>
            </p:txBody>
          </p:sp>
          <p:sp>
            <p:nvSpPr>
              <p:cNvPr id="145" name="Line 113"/>
              <p:cNvSpPr>
                <a:spLocks noChangeShapeType="1"/>
              </p:cNvSpPr>
              <p:nvPr/>
            </p:nvSpPr>
            <p:spPr bwMode="auto">
              <a:xfrm flipV="1">
                <a:off x="5284788" y="2749550"/>
                <a:ext cx="1588" cy="282575"/>
              </a:xfrm>
              <a:prstGeom prst="line">
                <a:avLst/>
              </a:prstGeom>
              <a:grpFill/>
              <a:ln w="12700">
                <a:solidFill>
                  <a:srgbClr val="D6009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PT">
                  <a:solidFill>
                    <a:srgbClr val="FF0000"/>
                  </a:solidFill>
                </a:endParaRPr>
              </a:p>
            </p:txBody>
          </p:sp>
          <p:sp>
            <p:nvSpPr>
              <p:cNvPr id="146" name="Line 114"/>
              <p:cNvSpPr>
                <a:spLocks noChangeShapeType="1"/>
              </p:cNvSpPr>
              <p:nvPr/>
            </p:nvSpPr>
            <p:spPr bwMode="auto">
              <a:xfrm flipV="1">
                <a:off x="5286376" y="2263774"/>
                <a:ext cx="0" cy="540840"/>
              </a:xfrm>
              <a:prstGeom prst="line">
                <a:avLst/>
              </a:prstGeom>
              <a:grpFill/>
              <a:ln w="12700">
                <a:solidFill>
                  <a:srgbClr val="D6009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PT">
                  <a:solidFill>
                    <a:srgbClr val="FF0000"/>
                  </a:solidFill>
                </a:endParaRPr>
              </a:p>
            </p:txBody>
          </p:sp>
          <p:sp>
            <p:nvSpPr>
              <p:cNvPr id="147" name="Line 115"/>
              <p:cNvSpPr>
                <a:spLocks noChangeShapeType="1"/>
              </p:cNvSpPr>
              <p:nvPr/>
            </p:nvSpPr>
            <p:spPr bwMode="auto">
              <a:xfrm>
                <a:off x="5043488" y="2646363"/>
                <a:ext cx="211138" cy="1587"/>
              </a:xfrm>
              <a:prstGeom prst="line">
                <a:avLst/>
              </a:prstGeom>
              <a:grpFill/>
              <a:ln w="12700">
                <a:solidFill>
                  <a:srgbClr val="D6009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PT">
                  <a:solidFill>
                    <a:srgbClr val="FF0000"/>
                  </a:solidFill>
                </a:endParaRPr>
              </a:p>
            </p:txBody>
          </p:sp>
          <p:sp>
            <p:nvSpPr>
              <p:cNvPr id="148" name="Line 116"/>
              <p:cNvSpPr>
                <a:spLocks noChangeShapeType="1"/>
              </p:cNvSpPr>
              <p:nvPr/>
            </p:nvSpPr>
            <p:spPr bwMode="auto">
              <a:xfrm>
                <a:off x="5314950" y="2646363"/>
                <a:ext cx="331788" cy="1587"/>
              </a:xfrm>
              <a:prstGeom prst="line">
                <a:avLst/>
              </a:prstGeom>
              <a:grpFill/>
              <a:ln w="12700">
                <a:solidFill>
                  <a:srgbClr val="D6009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PT">
                  <a:solidFill>
                    <a:srgbClr val="FF0000"/>
                  </a:solidFill>
                </a:endParaRPr>
              </a:p>
            </p:txBody>
          </p:sp>
          <p:sp>
            <p:nvSpPr>
              <p:cNvPr id="149" name="Freeform 117"/>
              <p:cNvSpPr>
                <a:spLocks/>
              </p:cNvSpPr>
              <p:nvPr/>
            </p:nvSpPr>
            <p:spPr bwMode="auto">
              <a:xfrm>
                <a:off x="5254625" y="2621414"/>
                <a:ext cx="60325" cy="67056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52" y="4"/>
                  </a:cxn>
                  <a:cxn ang="0">
                    <a:pos x="64" y="18"/>
                  </a:cxn>
                  <a:cxn ang="0">
                    <a:pos x="72" y="38"/>
                  </a:cxn>
                  <a:cxn ang="0">
                    <a:pos x="74" y="63"/>
                  </a:cxn>
                  <a:cxn ang="0">
                    <a:pos x="72" y="88"/>
                  </a:cxn>
                  <a:cxn ang="0">
                    <a:pos x="64" y="108"/>
                  </a:cxn>
                  <a:cxn ang="0">
                    <a:pos x="52" y="124"/>
                  </a:cxn>
                  <a:cxn ang="0">
                    <a:pos x="38" y="128"/>
                  </a:cxn>
                  <a:cxn ang="0">
                    <a:pos x="23" y="124"/>
                  </a:cxn>
                  <a:cxn ang="0">
                    <a:pos x="12" y="108"/>
                  </a:cxn>
                  <a:cxn ang="0">
                    <a:pos x="2" y="88"/>
                  </a:cxn>
                  <a:cxn ang="0">
                    <a:pos x="0" y="63"/>
                  </a:cxn>
                  <a:cxn ang="0">
                    <a:pos x="2" y="38"/>
                  </a:cxn>
                  <a:cxn ang="0">
                    <a:pos x="12" y="18"/>
                  </a:cxn>
                  <a:cxn ang="0">
                    <a:pos x="23" y="4"/>
                  </a:cxn>
                  <a:cxn ang="0">
                    <a:pos x="38" y="0"/>
                  </a:cxn>
                </a:cxnLst>
                <a:rect l="0" t="0" r="r" b="b"/>
                <a:pathLst>
                  <a:path w="74" h="128">
                    <a:moveTo>
                      <a:pt x="38" y="0"/>
                    </a:moveTo>
                    <a:lnTo>
                      <a:pt x="52" y="4"/>
                    </a:lnTo>
                    <a:lnTo>
                      <a:pt x="64" y="18"/>
                    </a:lnTo>
                    <a:lnTo>
                      <a:pt x="72" y="38"/>
                    </a:lnTo>
                    <a:lnTo>
                      <a:pt x="74" y="63"/>
                    </a:lnTo>
                    <a:lnTo>
                      <a:pt x="72" y="88"/>
                    </a:lnTo>
                    <a:lnTo>
                      <a:pt x="64" y="108"/>
                    </a:lnTo>
                    <a:lnTo>
                      <a:pt x="52" y="124"/>
                    </a:lnTo>
                    <a:lnTo>
                      <a:pt x="38" y="128"/>
                    </a:lnTo>
                    <a:lnTo>
                      <a:pt x="23" y="124"/>
                    </a:lnTo>
                    <a:lnTo>
                      <a:pt x="12" y="108"/>
                    </a:lnTo>
                    <a:lnTo>
                      <a:pt x="2" y="88"/>
                    </a:lnTo>
                    <a:lnTo>
                      <a:pt x="0" y="63"/>
                    </a:lnTo>
                    <a:lnTo>
                      <a:pt x="2" y="38"/>
                    </a:lnTo>
                    <a:lnTo>
                      <a:pt x="12" y="18"/>
                    </a:lnTo>
                    <a:lnTo>
                      <a:pt x="23" y="4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12700">
                <a:solidFill>
                  <a:srgbClr val="D6009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PT">
                  <a:solidFill>
                    <a:srgbClr val="FF0000"/>
                  </a:solidFill>
                </a:endParaRPr>
              </a:p>
            </p:txBody>
          </p:sp>
          <p:sp>
            <p:nvSpPr>
              <p:cNvPr id="150" name="Line 118"/>
              <p:cNvSpPr>
                <a:spLocks noChangeShapeType="1"/>
              </p:cNvSpPr>
              <p:nvPr/>
            </p:nvSpPr>
            <p:spPr bwMode="auto">
              <a:xfrm flipV="1">
                <a:off x="5989638" y="3657600"/>
                <a:ext cx="1588" cy="422275"/>
              </a:xfrm>
              <a:prstGeom prst="line">
                <a:avLst/>
              </a:prstGeom>
              <a:grpFill/>
              <a:ln w="12700">
                <a:solidFill>
                  <a:srgbClr val="D6009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PT">
                  <a:solidFill>
                    <a:srgbClr val="FF0000"/>
                  </a:solidFill>
                </a:endParaRPr>
              </a:p>
            </p:txBody>
          </p:sp>
          <p:sp>
            <p:nvSpPr>
              <p:cNvPr id="151" name="Line 119"/>
              <p:cNvSpPr>
                <a:spLocks noChangeShapeType="1"/>
              </p:cNvSpPr>
              <p:nvPr/>
            </p:nvSpPr>
            <p:spPr bwMode="auto">
              <a:xfrm flipV="1">
                <a:off x="5991226" y="3032124"/>
                <a:ext cx="0" cy="700538"/>
              </a:xfrm>
              <a:prstGeom prst="line">
                <a:avLst/>
              </a:prstGeom>
              <a:grpFill/>
              <a:ln w="12700">
                <a:solidFill>
                  <a:srgbClr val="D6009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PT">
                  <a:solidFill>
                    <a:srgbClr val="FF0000"/>
                  </a:solidFill>
                </a:endParaRPr>
              </a:p>
            </p:txBody>
          </p:sp>
          <p:sp>
            <p:nvSpPr>
              <p:cNvPr id="152" name="Line 120"/>
              <p:cNvSpPr>
                <a:spLocks noChangeShapeType="1"/>
              </p:cNvSpPr>
              <p:nvPr/>
            </p:nvSpPr>
            <p:spPr bwMode="auto">
              <a:xfrm>
                <a:off x="5646738" y="3557588"/>
                <a:ext cx="314325" cy="1587"/>
              </a:xfrm>
              <a:prstGeom prst="line">
                <a:avLst/>
              </a:prstGeom>
              <a:grpFill/>
              <a:ln w="12700">
                <a:solidFill>
                  <a:srgbClr val="D6009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PT">
                  <a:solidFill>
                    <a:srgbClr val="FF0000"/>
                  </a:solidFill>
                </a:endParaRPr>
              </a:p>
            </p:txBody>
          </p:sp>
          <p:sp>
            <p:nvSpPr>
              <p:cNvPr id="153" name="Line 121"/>
              <p:cNvSpPr>
                <a:spLocks noChangeShapeType="1"/>
              </p:cNvSpPr>
              <p:nvPr/>
            </p:nvSpPr>
            <p:spPr bwMode="auto">
              <a:xfrm>
                <a:off x="6019800" y="3557588"/>
                <a:ext cx="631825" cy="1587"/>
              </a:xfrm>
              <a:prstGeom prst="line">
                <a:avLst/>
              </a:prstGeom>
              <a:grpFill/>
              <a:ln w="12700">
                <a:solidFill>
                  <a:srgbClr val="D6009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PT">
                  <a:solidFill>
                    <a:srgbClr val="FF0000"/>
                  </a:solidFill>
                </a:endParaRPr>
              </a:p>
            </p:txBody>
          </p:sp>
          <p:sp>
            <p:nvSpPr>
              <p:cNvPr id="154" name="Freeform 122"/>
              <p:cNvSpPr>
                <a:spLocks/>
              </p:cNvSpPr>
              <p:nvPr/>
            </p:nvSpPr>
            <p:spPr bwMode="auto">
              <a:xfrm>
                <a:off x="5961063" y="3529464"/>
                <a:ext cx="58738" cy="67056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51" y="5"/>
                  </a:cxn>
                  <a:cxn ang="0">
                    <a:pos x="63" y="20"/>
                  </a:cxn>
                  <a:cxn ang="0">
                    <a:pos x="71" y="41"/>
                  </a:cxn>
                  <a:cxn ang="0">
                    <a:pos x="73" y="65"/>
                  </a:cxn>
                  <a:cxn ang="0">
                    <a:pos x="71" y="90"/>
                  </a:cxn>
                  <a:cxn ang="0">
                    <a:pos x="63" y="110"/>
                  </a:cxn>
                  <a:cxn ang="0">
                    <a:pos x="51" y="124"/>
                  </a:cxn>
                  <a:cxn ang="0">
                    <a:pos x="37" y="128"/>
                  </a:cxn>
                  <a:cxn ang="0">
                    <a:pos x="23" y="124"/>
                  </a:cxn>
                  <a:cxn ang="0">
                    <a:pos x="11" y="110"/>
                  </a:cxn>
                  <a:cxn ang="0">
                    <a:pos x="3" y="90"/>
                  </a:cxn>
                  <a:cxn ang="0">
                    <a:pos x="0" y="65"/>
                  </a:cxn>
                  <a:cxn ang="0">
                    <a:pos x="3" y="41"/>
                  </a:cxn>
                  <a:cxn ang="0">
                    <a:pos x="11" y="20"/>
                  </a:cxn>
                  <a:cxn ang="0">
                    <a:pos x="23" y="5"/>
                  </a:cxn>
                  <a:cxn ang="0">
                    <a:pos x="37" y="0"/>
                  </a:cxn>
                </a:cxnLst>
                <a:rect l="0" t="0" r="r" b="b"/>
                <a:pathLst>
                  <a:path w="73" h="128">
                    <a:moveTo>
                      <a:pt x="37" y="0"/>
                    </a:moveTo>
                    <a:lnTo>
                      <a:pt x="51" y="5"/>
                    </a:lnTo>
                    <a:lnTo>
                      <a:pt x="63" y="20"/>
                    </a:lnTo>
                    <a:lnTo>
                      <a:pt x="71" y="41"/>
                    </a:lnTo>
                    <a:lnTo>
                      <a:pt x="73" y="65"/>
                    </a:lnTo>
                    <a:lnTo>
                      <a:pt x="71" y="90"/>
                    </a:lnTo>
                    <a:lnTo>
                      <a:pt x="63" y="110"/>
                    </a:lnTo>
                    <a:lnTo>
                      <a:pt x="51" y="124"/>
                    </a:lnTo>
                    <a:lnTo>
                      <a:pt x="37" y="128"/>
                    </a:lnTo>
                    <a:lnTo>
                      <a:pt x="23" y="124"/>
                    </a:lnTo>
                    <a:lnTo>
                      <a:pt x="11" y="110"/>
                    </a:lnTo>
                    <a:lnTo>
                      <a:pt x="3" y="90"/>
                    </a:lnTo>
                    <a:lnTo>
                      <a:pt x="0" y="65"/>
                    </a:lnTo>
                    <a:lnTo>
                      <a:pt x="3" y="41"/>
                    </a:lnTo>
                    <a:lnTo>
                      <a:pt x="11" y="20"/>
                    </a:lnTo>
                    <a:lnTo>
                      <a:pt x="23" y="5"/>
                    </a:lnTo>
                    <a:lnTo>
                      <a:pt x="37" y="0"/>
                    </a:lnTo>
                    <a:close/>
                  </a:path>
                </a:pathLst>
              </a:custGeom>
              <a:grpFill/>
              <a:ln w="12700">
                <a:solidFill>
                  <a:srgbClr val="D6009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PT">
                  <a:solidFill>
                    <a:srgbClr val="FF0000"/>
                  </a:solidFill>
                </a:endParaRPr>
              </a:p>
            </p:txBody>
          </p:sp>
          <p:sp>
            <p:nvSpPr>
              <p:cNvPr id="155" name="Line 125"/>
              <p:cNvSpPr>
                <a:spLocks noChangeShapeType="1"/>
              </p:cNvSpPr>
              <p:nvPr/>
            </p:nvSpPr>
            <p:spPr bwMode="auto">
              <a:xfrm>
                <a:off x="3517900" y="2489200"/>
                <a:ext cx="41275" cy="1587"/>
              </a:xfrm>
              <a:prstGeom prst="line">
                <a:avLst/>
              </a:prstGeom>
              <a:grpFill/>
              <a:ln w="12700">
                <a:solidFill>
                  <a:srgbClr val="D6009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PT">
                  <a:solidFill>
                    <a:srgbClr val="FF0000"/>
                  </a:solidFill>
                </a:endParaRPr>
              </a:p>
            </p:txBody>
          </p:sp>
          <p:sp>
            <p:nvSpPr>
              <p:cNvPr id="156" name="Line 126"/>
              <p:cNvSpPr>
                <a:spLocks noChangeShapeType="1"/>
              </p:cNvSpPr>
              <p:nvPr/>
            </p:nvSpPr>
            <p:spPr bwMode="auto">
              <a:xfrm>
                <a:off x="3517900" y="1941513"/>
                <a:ext cx="41275" cy="1587"/>
              </a:xfrm>
              <a:prstGeom prst="line">
                <a:avLst/>
              </a:prstGeom>
              <a:grpFill/>
              <a:ln w="12700">
                <a:solidFill>
                  <a:srgbClr val="D6009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PT">
                  <a:solidFill>
                    <a:srgbClr val="FF0000"/>
                  </a:solidFill>
                </a:endParaRPr>
              </a:p>
            </p:txBody>
          </p:sp>
          <p:sp>
            <p:nvSpPr>
              <p:cNvPr id="157" name="Line 127"/>
              <p:cNvSpPr>
                <a:spLocks noChangeShapeType="1"/>
              </p:cNvSpPr>
              <p:nvPr/>
            </p:nvSpPr>
            <p:spPr bwMode="auto">
              <a:xfrm flipV="1">
                <a:off x="3435350" y="2141538"/>
                <a:ext cx="1588" cy="147637"/>
              </a:xfrm>
              <a:prstGeom prst="line">
                <a:avLst/>
              </a:prstGeom>
              <a:grpFill/>
              <a:ln w="12700">
                <a:solidFill>
                  <a:srgbClr val="D6009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PT">
                  <a:solidFill>
                    <a:srgbClr val="FF0000"/>
                  </a:solidFill>
                </a:endParaRPr>
              </a:p>
            </p:txBody>
          </p:sp>
          <p:sp>
            <p:nvSpPr>
              <p:cNvPr id="158" name="Line 128"/>
              <p:cNvSpPr>
                <a:spLocks noChangeShapeType="1"/>
              </p:cNvSpPr>
              <p:nvPr/>
            </p:nvSpPr>
            <p:spPr bwMode="auto">
              <a:xfrm flipV="1">
                <a:off x="3636963" y="2141538"/>
                <a:ext cx="1588" cy="147637"/>
              </a:xfrm>
              <a:prstGeom prst="line">
                <a:avLst/>
              </a:prstGeom>
              <a:grpFill/>
              <a:ln w="12700">
                <a:solidFill>
                  <a:srgbClr val="D6009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PT">
                  <a:solidFill>
                    <a:srgbClr val="FF0000"/>
                  </a:solidFill>
                </a:endParaRPr>
              </a:p>
            </p:txBody>
          </p:sp>
          <p:sp>
            <p:nvSpPr>
              <p:cNvPr id="159" name="Line 131"/>
              <p:cNvSpPr>
                <a:spLocks noChangeShapeType="1"/>
              </p:cNvSpPr>
              <p:nvPr/>
            </p:nvSpPr>
            <p:spPr bwMode="auto">
              <a:xfrm>
                <a:off x="3713163" y="3103563"/>
                <a:ext cx="39688" cy="1587"/>
              </a:xfrm>
              <a:prstGeom prst="line">
                <a:avLst/>
              </a:prstGeom>
              <a:grpFill/>
              <a:ln w="12700">
                <a:solidFill>
                  <a:srgbClr val="D6009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PT">
                  <a:solidFill>
                    <a:srgbClr val="FF0000"/>
                  </a:solidFill>
                </a:endParaRPr>
              </a:p>
            </p:txBody>
          </p:sp>
          <p:sp>
            <p:nvSpPr>
              <p:cNvPr id="160" name="Line 132"/>
              <p:cNvSpPr>
                <a:spLocks noChangeShapeType="1"/>
              </p:cNvSpPr>
              <p:nvPr/>
            </p:nvSpPr>
            <p:spPr bwMode="auto">
              <a:xfrm>
                <a:off x="3713163" y="2646363"/>
                <a:ext cx="39688" cy="1587"/>
              </a:xfrm>
              <a:prstGeom prst="line">
                <a:avLst/>
              </a:prstGeom>
              <a:grpFill/>
              <a:ln w="12700">
                <a:solidFill>
                  <a:srgbClr val="D6009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PT">
                  <a:solidFill>
                    <a:srgbClr val="FF0000"/>
                  </a:solidFill>
                </a:endParaRPr>
              </a:p>
            </p:txBody>
          </p:sp>
          <p:sp>
            <p:nvSpPr>
              <p:cNvPr id="161" name="Line 133"/>
              <p:cNvSpPr>
                <a:spLocks noChangeShapeType="1"/>
              </p:cNvSpPr>
              <p:nvPr/>
            </p:nvSpPr>
            <p:spPr bwMode="auto">
              <a:xfrm flipV="1">
                <a:off x="3636963" y="2806700"/>
                <a:ext cx="1588" cy="136525"/>
              </a:xfrm>
              <a:prstGeom prst="line">
                <a:avLst/>
              </a:prstGeom>
              <a:grpFill/>
              <a:ln w="12700">
                <a:solidFill>
                  <a:srgbClr val="D6009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PT">
                  <a:solidFill>
                    <a:srgbClr val="FF0000"/>
                  </a:solidFill>
                </a:endParaRPr>
              </a:p>
            </p:txBody>
          </p:sp>
          <p:sp>
            <p:nvSpPr>
              <p:cNvPr id="162" name="Line 134"/>
              <p:cNvSpPr>
                <a:spLocks noChangeShapeType="1"/>
              </p:cNvSpPr>
              <p:nvPr/>
            </p:nvSpPr>
            <p:spPr bwMode="auto">
              <a:xfrm flipV="1">
                <a:off x="3836988" y="2806700"/>
                <a:ext cx="1588" cy="136525"/>
              </a:xfrm>
              <a:prstGeom prst="line">
                <a:avLst/>
              </a:prstGeom>
              <a:grpFill/>
              <a:ln w="12700">
                <a:solidFill>
                  <a:srgbClr val="D6009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PT">
                  <a:solidFill>
                    <a:srgbClr val="FF0000"/>
                  </a:solidFill>
                </a:endParaRPr>
              </a:p>
            </p:txBody>
          </p:sp>
          <p:sp>
            <p:nvSpPr>
              <p:cNvPr id="163" name="Line 137"/>
              <p:cNvSpPr>
                <a:spLocks noChangeShapeType="1"/>
              </p:cNvSpPr>
              <p:nvPr/>
            </p:nvSpPr>
            <p:spPr bwMode="auto">
              <a:xfrm>
                <a:off x="3992563" y="2652713"/>
                <a:ext cx="39688" cy="1587"/>
              </a:xfrm>
              <a:prstGeom prst="line">
                <a:avLst/>
              </a:prstGeom>
              <a:grpFill/>
              <a:ln w="12700">
                <a:solidFill>
                  <a:srgbClr val="D6009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PT">
                  <a:solidFill>
                    <a:srgbClr val="FF0000"/>
                  </a:solidFill>
                </a:endParaRPr>
              </a:p>
            </p:txBody>
          </p:sp>
          <p:sp>
            <p:nvSpPr>
              <p:cNvPr id="164" name="Line 138"/>
              <p:cNvSpPr>
                <a:spLocks noChangeShapeType="1"/>
              </p:cNvSpPr>
              <p:nvPr/>
            </p:nvSpPr>
            <p:spPr bwMode="auto">
              <a:xfrm>
                <a:off x="3992563" y="2324100"/>
                <a:ext cx="39688" cy="1587"/>
              </a:xfrm>
              <a:prstGeom prst="line">
                <a:avLst/>
              </a:prstGeom>
              <a:grpFill/>
              <a:ln w="12700">
                <a:solidFill>
                  <a:srgbClr val="D6009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PT">
                  <a:solidFill>
                    <a:srgbClr val="FF0000"/>
                  </a:solidFill>
                </a:endParaRPr>
              </a:p>
            </p:txBody>
          </p:sp>
          <p:sp>
            <p:nvSpPr>
              <p:cNvPr id="165" name="Line 139"/>
              <p:cNvSpPr>
                <a:spLocks noChangeShapeType="1"/>
              </p:cNvSpPr>
              <p:nvPr/>
            </p:nvSpPr>
            <p:spPr bwMode="auto">
              <a:xfrm flipV="1">
                <a:off x="3836988" y="2420938"/>
                <a:ext cx="1588" cy="142875"/>
              </a:xfrm>
              <a:prstGeom prst="line">
                <a:avLst/>
              </a:prstGeom>
              <a:grpFill/>
              <a:ln w="12700">
                <a:solidFill>
                  <a:srgbClr val="D6009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PT">
                  <a:solidFill>
                    <a:srgbClr val="FF0000"/>
                  </a:solidFill>
                </a:endParaRPr>
              </a:p>
            </p:txBody>
          </p:sp>
          <p:sp>
            <p:nvSpPr>
              <p:cNvPr id="166" name="Line 140"/>
              <p:cNvSpPr>
                <a:spLocks noChangeShapeType="1"/>
              </p:cNvSpPr>
              <p:nvPr/>
            </p:nvSpPr>
            <p:spPr bwMode="auto">
              <a:xfrm flipV="1">
                <a:off x="4240213" y="2420938"/>
                <a:ext cx="1588" cy="142875"/>
              </a:xfrm>
              <a:prstGeom prst="line">
                <a:avLst/>
              </a:prstGeom>
              <a:grpFill/>
              <a:ln w="12700">
                <a:solidFill>
                  <a:srgbClr val="D6009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PT">
                  <a:solidFill>
                    <a:srgbClr val="FF0000"/>
                  </a:solidFill>
                </a:endParaRPr>
              </a:p>
            </p:txBody>
          </p:sp>
          <p:sp>
            <p:nvSpPr>
              <p:cNvPr id="167" name="Line 143"/>
              <p:cNvSpPr>
                <a:spLocks noChangeShapeType="1"/>
              </p:cNvSpPr>
              <p:nvPr/>
            </p:nvSpPr>
            <p:spPr bwMode="auto">
              <a:xfrm>
                <a:off x="4389438" y="2374900"/>
                <a:ext cx="41275" cy="1587"/>
              </a:xfrm>
              <a:prstGeom prst="line">
                <a:avLst/>
              </a:prstGeom>
              <a:grpFill/>
              <a:ln w="12700">
                <a:solidFill>
                  <a:srgbClr val="D6009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PT">
                  <a:solidFill>
                    <a:srgbClr val="FF0000"/>
                  </a:solidFill>
                </a:endParaRPr>
              </a:p>
            </p:txBody>
          </p:sp>
          <p:sp>
            <p:nvSpPr>
              <p:cNvPr id="168" name="Line 144"/>
              <p:cNvSpPr>
                <a:spLocks noChangeShapeType="1"/>
              </p:cNvSpPr>
              <p:nvPr/>
            </p:nvSpPr>
            <p:spPr bwMode="auto">
              <a:xfrm>
                <a:off x="4389438" y="1944688"/>
                <a:ext cx="41275" cy="1587"/>
              </a:xfrm>
              <a:prstGeom prst="line">
                <a:avLst/>
              </a:prstGeom>
              <a:grpFill/>
              <a:ln w="12700">
                <a:solidFill>
                  <a:srgbClr val="D6009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PT">
                  <a:solidFill>
                    <a:srgbClr val="FF0000"/>
                  </a:solidFill>
                </a:endParaRPr>
              </a:p>
            </p:txBody>
          </p:sp>
          <p:sp>
            <p:nvSpPr>
              <p:cNvPr id="169" name="Line 145"/>
              <p:cNvSpPr>
                <a:spLocks noChangeShapeType="1"/>
              </p:cNvSpPr>
              <p:nvPr/>
            </p:nvSpPr>
            <p:spPr bwMode="auto">
              <a:xfrm flipV="1">
                <a:off x="4240213" y="2092325"/>
                <a:ext cx="1588" cy="139700"/>
              </a:xfrm>
              <a:prstGeom prst="line">
                <a:avLst/>
              </a:prstGeom>
              <a:grpFill/>
              <a:ln w="12700">
                <a:solidFill>
                  <a:srgbClr val="D6009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PT">
                  <a:solidFill>
                    <a:srgbClr val="FF0000"/>
                  </a:solidFill>
                </a:endParaRPr>
              </a:p>
            </p:txBody>
          </p:sp>
          <p:sp>
            <p:nvSpPr>
              <p:cNvPr id="170" name="Line 146"/>
              <p:cNvSpPr>
                <a:spLocks noChangeShapeType="1"/>
              </p:cNvSpPr>
              <p:nvPr/>
            </p:nvSpPr>
            <p:spPr bwMode="auto">
              <a:xfrm flipV="1">
                <a:off x="4641850" y="2092325"/>
                <a:ext cx="1588" cy="139700"/>
              </a:xfrm>
              <a:prstGeom prst="line">
                <a:avLst/>
              </a:prstGeom>
              <a:grpFill/>
              <a:ln w="12700">
                <a:solidFill>
                  <a:srgbClr val="D6009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PT">
                  <a:solidFill>
                    <a:srgbClr val="FF0000"/>
                  </a:solidFill>
                </a:endParaRPr>
              </a:p>
            </p:txBody>
          </p:sp>
          <p:sp>
            <p:nvSpPr>
              <p:cNvPr id="171" name="Line 149"/>
              <p:cNvSpPr>
                <a:spLocks noChangeShapeType="1"/>
              </p:cNvSpPr>
              <p:nvPr/>
            </p:nvSpPr>
            <p:spPr bwMode="auto">
              <a:xfrm>
                <a:off x="4789488" y="2620963"/>
                <a:ext cx="42863" cy="1587"/>
              </a:xfrm>
              <a:prstGeom prst="line">
                <a:avLst/>
              </a:prstGeom>
              <a:grpFill/>
              <a:ln w="12700">
                <a:solidFill>
                  <a:srgbClr val="D6009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PT">
                  <a:solidFill>
                    <a:srgbClr val="FF0000"/>
                  </a:solidFill>
                </a:endParaRPr>
              </a:p>
            </p:txBody>
          </p:sp>
          <p:sp>
            <p:nvSpPr>
              <p:cNvPr id="172" name="Line 150"/>
              <p:cNvSpPr>
                <a:spLocks noChangeShapeType="1"/>
              </p:cNvSpPr>
              <p:nvPr/>
            </p:nvSpPr>
            <p:spPr bwMode="auto">
              <a:xfrm>
                <a:off x="4789488" y="1984375"/>
                <a:ext cx="42863" cy="1587"/>
              </a:xfrm>
              <a:prstGeom prst="line">
                <a:avLst/>
              </a:prstGeom>
              <a:grpFill/>
              <a:ln w="12700">
                <a:solidFill>
                  <a:srgbClr val="D6009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PT">
                  <a:solidFill>
                    <a:srgbClr val="FF0000"/>
                  </a:solidFill>
                </a:endParaRPr>
              </a:p>
            </p:txBody>
          </p:sp>
          <p:sp>
            <p:nvSpPr>
              <p:cNvPr id="173" name="Line 151"/>
              <p:cNvSpPr>
                <a:spLocks noChangeShapeType="1"/>
              </p:cNvSpPr>
              <p:nvPr/>
            </p:nvSpPr>
            <p:spPr bwMode="auto">
              <a:xfrm flipV="1">
                <a:off x="4641850" y="2238375"/>
                <a:ext cx="1588" cy="136525"/>
              </a:xfrm>
              <a:prstGeom prst="line">
                <a:avLst/>
              </a:prstGeom>
              <a:grpFill/>
              <a:ln w="12700">
                <a:solidFill>
                  <a:srgbClr val="D6009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PT">
                  <a:solidFill>
                    <a:srgbClr val="FF0000"/>
                  </a:solidFill>
                </a:endParaRPr>
              </a:p>
            </p:txBody>
          </p:sp>
          <p:sp>
            <p:nvSpPr>
              <p:cNvPr id="174" name="Line 152"/>
              <p:cNvSpPr>
                <a:spLocks noChangeShapeType="1"/>
              </p:cNvSpPr>
              <p:nvPr/>
            </p:nvSpPr>
            <p:spPr bwMode="auto">
              <a:xfrm flipV="1">
                <a:off x="5043488" y="2238375"/>
                <a:ext cx="1588" cy="136525"/>
              </a:xfrm>
              <a:prstGeom prst="line">
                <a:avLst/>
              </a:prstGeom>
              <a:grpFill/>
              <a:ln w="12700">
                <a:solidFill>
                  <a:srgbClr val="D6009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PT">
                  <a:solidFill>
                    <a:srgbClr val="FF0000"/>
                  </a:solidFill>
                </a:endParaRPr>
              </a:p>
            </p:txBody>
          </p:sp>
          <p:sp>
            <p:nvSpPr>
              <p:cNvPr id="175" name="Line 155"/>
              <p:cNvSpPr>
                <a:spLocks noChangeShapeType="1"/>
              </p:cNvSpPr>
              <p:nvPr/>
            </p:nvSpPr>
            <p:spPr bwMode="auto">
              <a:xfrm>
                <a:off x="5264150" y="3032125"/>
                <a:ext cx="41275" cy="1587"/>
              </a:xfrm>
              <a:prstGeom prst="line">
                <a:avLst/>
              </a:prstGeom>
              <a:grpFill/>
              <a:ln w="12700">
                <a:solidFill>
                  <a:srgbClr val="D6009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PT">
                  <a:solidFill>
                    <a:srgbClr val="FF0000"/>
                  </a:solidFill>
                </a:endParaRPr>
              </a:p>
            </p:txBody>
          </p:sp>
          <p:sp>
            <p:nvSpPr>
              <p:cNvPr id="176" name="Line 156"/>
              <p:cNvSpPr>
                <a:spLocks noChangeShapeType="1"/>
              </p:cNvSpPr>
              <p:nvPr/>
            </p:nvSpPr>
            <p:spPr bwMode="auto">
              <a:xfrm>
                <a:off x="5264150" y="2263775"/>
                <a:ext cx="41275" cy="1587"/>
              </a:xfrm>
              <a:prstGeom prst="line">
                <a:avLst/>
              </a:prstGeom>
              <a:grpFill/>
              <a:ln w="12700">
                <a:solidFill>
                  <a:srgbClr val="D6009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PT">
                  <a:solidFill>
                    <a:srgbClr val="FF0000"/>
                  </a:solidFill>
                </a:endParaRPr>
              </a:p>
            </p:txBody>
          </p:sp>
          <p:sp>
            <p:nvSpPr>
              <p:cNvPr id="177" name="Line 157"/>
              <p:cNvSpPr>
                <a:spLocks noChangeShapeType="1"/>
              </p:cNvSpPr>
              <p:nvPr/>
            </p:nvSpPr>
            <p:spPr bwMode="auto">
              <a:xfrm flipV="1">
                <a:off x="5043488" y="2578100"/>
                <a:ext cx="1588" cy="139700"/>
              </a:xfrm>
              <a:prstGeom prst="line">
                <a:avLst/>
              </a:prstGeom>
              <a:grpFill/>
              <a:ln w="12700">
                <a:solidFill>
                  <a:srgbClr val="D6009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PT">
                  <a:solidFill>
                    <a:srgbClr val="FF0000"/>
                  </a:solidFill>
                </a:endParaRPr>
              </a:p>
            </p:txBody>
          </p:sp>
          <p:sp>
            <p:nvSpPr>
              <p:cNvPr id="178" name="Line 158"/>
              <p:cNvSpPr>
                <a:spLocks noChangeShapeType="1"/>
              </p:cNvSpPr>
              <p:nvPr/>
            </p:nvSpPr>
            <p:spPr bwMode="auto">
              <a:xfrm flipV="1">
                <a:off x="5646738" y="2578100"/>
                <a:ext cx="1588" cy="139700"/>
              </a:xfrm>
              <a:prstGeom prst="line">
                <a:avLst/>
              </a:prstGeom>
              <a:grpFill/>
              <a:ln w="12700">
                <a:solidFill>
                  <a:srgbClr val="D6009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PT">
                  <a:solidFill>
                    <a:srgbClr val="FF0000"/>
                  </a:solidFill>
                </a:endParaRPr>
              </a:p>
            </p:txBody>
          </p:sp>
          <p:sp>
            <p:nvSpPr>
              <p:cNvPr id="179" name="Line 161"/>
              <p:cNvSpPr>
                <a:spLocks noChangeShapeType="1"/>
              </p:cNvSpPr>
              <p:nvPr/>
            </p:nvSpPr>
            <p:spPr bwMode="auto">
              <a:xfrm>
                <a:off x="5970588" y="4079875"/>
                <a:ext cx="39688" cy="1587"/>
              </a:xfrm>
              <a:prstGeom prst="line">
                <a:avLst/>
              </a:prstGeom>
              <a:grpFill/>
              <a:ln w="12700">
                <a:solidFill>
                  <a:srgbClr val="D6009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PT">
                  <a:solidFill>
                    <a:srgbClr val="FF0000"/>
                  </a:solidFill>
                </a:endParaRPr>
              </a:p>
            </p:txBody>
          </p:sp>
          <p:sp>
            <p:nvSpPr>
              <p:cNvPr id="180" name="Line 162"/>
              <p:cNvSpPr>
                <a:spLocks noChangeShapeType="1"/>
              </p:cNvSpPr>
              <p:nvPr/>
            </p:nvSpPr>
            <p:spPr bwMode="auto">
              <a:xfrm>
                <a:off x="5970588" y="3032125"/>
                <a:ext cx="39688" cy="1587"/>
              </a:xfrm>
              <a:prstGeom prst="line">
                <a:avLst/>
              </a:prstGeom>
              <a:grpFill/>
              <a:ln w="12700">
                <a:solidFill>
                  <a:srgbClr val="D6009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PT">
                  <a:solidFill>
                    <a:srgbClr val="FF0000"/>
                  </a:solidFill>
                </a:endParaRPr>
              </a:p>
            </p:txBody>
          </p:sp>
          <p:sp>
            <p:nvSpPr>
              <p:cNvPr id="181" name="Line 163"/>
              <p:cNvSpPr>
                <a:spLocks noChangeShapeType="1"/>
              </p:cNvSpPr>
              <p:nvPr/>
            </p:nvSpPr>
            <p:spPr bwMode="auto">
              <a:xfrm flipV="1">
                <a:off x="5646738" y="3486150"/>
                <a:ext cx="1588" cy="147637"/>
              </a:xfrm>
              <a:prstGeom prst="line">
                <a:avLst/>
              </a:prstGeom>
              <a:grpFill/>
              <a:ln w="12700">
                <a:solidFill>
                  <a:srgbClr val="D6009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PT">
                  <a:solidFill>
                    <a:srgbClr val="FF0000"/>
                  </a:solidFill>
                </a:endParaRPr>
              </a:p>
            </p:txBody>
          </p:sp>
          <p:sp>
            <p:nvSpPr>
              <p:cNvPr id="182" name="Line 164"/>
              <p:cNvSpPr>
                <a:spLocks noChangeShapeType="1"/>
              </p:cNvSpPr>
              <p:nvPr/>
            </p:nvSpPr>
            <p:spPr bwMode="auto">
              <a:xfrm flipV="1">
                <a:off x="6651625" y="3486150"/>
                <a:ext cx="1588" cy="147637"/>
              </a:xfrm>
              <a:prstGeom prst="line">
                <a:avLst/>
              </a:prstGeom>
              <a:grpFill/>
              <a:ln w="12700">
                <a:solidFill>
                  <a:srgbClr val="D6009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PT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321647" name="Line 713"/>
            <p:cNvSpPr>
              <a:spLocks noChangeShapeType="1"/>
            </p:cNvSpPr>
            <p:nvPr/>
          </p:nvSpPr>
          <p:spPr bwMode="auto">
            <a:xfrm flipH="1">
              <a:off x="3248350" y="4051851"/>
              <a:ext cx="86153" cy="139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lIns="185166" tIns="92583" rIns="185166" bIns="92583"/>
            <a:lstStyle/>
            <a:p>
              <a:endParaRPr lang="en-US"/>
            </a:p>
          </p:txBody>
        </p:sp>
        <p:sp>
          <p:nvSpPr>
            <p:cNvPr id="321648" name="Line 714"/>
            <p:cNvSpPr>
              <a:spLocks noChangeShapeType="1"/>
            </p:cNvSpPr>
            <p:nvPr/>
          </p:nvSpPr>
          <p:spPr bwMode="auto">
            <a:xfrm flipH="1">
              <a:off x="3248350" y="3936290"/>
              <a:ext cx="86153" cy="139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lIns="185166" tIns="92583" rIns="185166" bIns="92583"/>
            <a:lstStyle/>
            <a:p>
              <a:endParaRPr lang="en-US"/>
            </a:p>
          </p:txBody>
        </p:sp>
        <p:sp>
          <p:nvSpPr>
            <p:cNvPr id="321649" name="Line 730"/>
            <p:cNvSpPr>
              <a:spLocks noChangeShapeType="1"/>
            </p:cNvSpPr>
            <p:nvPr/>
          </p:nvSpPr>
          <p:spPr bwMode="auto">
            <a:xfrm flipH="1">
              <a:off x="3250395" y="1861464"/>
              <a:ext cx="86153" cy="139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lIns="185166" tIns="92583" rIns="185166" bIns="92583"/>
            <a:lstStyle/>
            <a:p>
              <a:endParaRPr lang="en-US"/>
            </a:p>
          </p:txBody>
        </p:sp>
        <p:sp>
          <p:nvSpPr>
            <p:cNvPr id="321650" name="Line 731"/>
            <p:cNvSpPr>
              <a:spLocks noChangeShapeType="1"/>
            </p:cNvSpPr>
            <p:nvPr/>
          </p:nvSpPr>
          <p:spPr bwMode="auto">
            <a:xfrm flipH="1">
              <a:off x="3250395" y="1745904"/>
              <a:ext cx="86153" cy="139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lIns="185166" tIns="92583" rIns="185166" bIns="92583"/>
            <a:lstStyle/>
            <a:p>
              <a:endParaRPr lang="en-US"/>
            </a:p>
          </p:txBody>
        </p:sp>
      </p:grpSp>
      <p:sp>
        <p:nvSpPr>
          <p:cNvPr id="321541" name="Rectangle 448"/>
          <p:cNvSpPr>
            <a:spLocks noChangeArrowheads="1"/>
          </p:cNvSpPr>
          <p:nvPr/>
        </p:nvSpPr>
        <p:spPr bwMode="auto">
          <a:xfrm>
            <a:off x="4446588" y="1363663"/>
            <a:ext cx="1087437" cy="5857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1600" b="1">
                <a:solidFill>
                  <a:srgbClr val="D60093"/>
                </a:solidFill>
                <a:latin typeface="Calibri" pitchFamily="34" charset="0"/>
              </a:rPr>
              <a:t>CDF Run I</a:t>
            </a:r>
            <a:endParaRPr lang="pt-PT" sz="1600">
              <a:solidFill>
                <a:srgbClr val="D60093"/>
              </a:solidFill>
              <a:latin typeface="Calibri" pitchFamily="34" charset="0"/>
            </a:endParaRPr>
          </a:p>
          <a:p>
            <a:r>
              <a:rPr lang="pt-PT" sz="1600" b="1">
                <a:solidFill>
                  <a:srgbClr val="0000FF"/>
                </a:solidFill>
                <a:latin typeface="Calibri" pitchFamily="34" charset="0"/>
              </a:rPr>
              <a:t>CDF Run II</a:t>
            </a:r>
            <a:endParaRPr lang="pt-PT" sz="160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321542" name="Rectangle 1559"/>
          <p:cNvSpPr>
            <a:spLocks noChangeArrowheads="1"/>
          </p:cNvSpPr>
          <p:nvPr/>
        </p:nvSpPr>
        <p:spPr bwMode="auto">
          <a:xfrm>
            <a:off x="6276975" y="2428875"/>
            <a:ext cx="26177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b="1">
                <a:solidFill>
                  <a:srgbClr val="3333FF"/>
                </a:solidFill>
                <a:latin typeface="Calibri" pitchFamily="34" charset="0"/>
              </a:rPr>
              <a:t>CDF II </a:t>
            </a:r>
            <a:r>
              <a:rPr lang="pt-PT">
                <a:latin typeface="Calibri" pitchFamily="34" charset="0"/>
              </a:rPr>
              <a:t> vs  </a:t>
            </a:r>
            <a:r>
              <a:rPr lang="pt-PT" b="1">
                <a:solidFill>
                  <a:srgbClr val="D60093"/>
                </a:solidFill>
                <a:latin typeface="Calibri" pitchFamily="34" charset="0"/>
              </a:rPr>
              <a:t>CDF I</a:t>
            </a:r>
          </a:p>
          <a:p>
            <a:r>
              <a:rPr lang="pt-PT">
                <a:latin typeface="Calibri" pitchFamily="34" charset="0"/>
              </a:rPr>
              <a:t>→ not known what caused the change</a:t>
            </a:r>
            <a:endParaRPr lang="pt-PT" b="1">
              <a:solidFill>
                <a:srgbClr val="009900"/>
              </a:solidFill>
              <a:latin typeface="Calibri" pitchFamily="34" charset="0"/>
            </a:endParaRPr>
          </a:p>
        </p:txBody>
      </p:sp>
      <p:cxnSp>
        <p:nvCxnSpPr>
          <p:cNvPr id="297" name="Straight Connector 296"/>
          <p:cNvCxnSpPr/>
          <p:nvPr/>
        </p:nvCxnSpPr>
        <p:spPr>
          <a:xfrm>
            <a:off x="6370638" y="2738438"/>
            <a:ext cx="14430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1544" name="Rectangle 442"/>
          <p:cNvSpPr>
            <a:spLocks noChangeArrowheads="1"/>
          </p:cNvSpPr>
          <p:nvPr/>
        </p:nvSpPr>
        <p:spPr bwMode="auto">
          <a:xfrm>
            <a:off x="1181100" y="2911475"/>
            <a:ext cx="14906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Helicity frame</a:t>
            </a:r>
            <a:endParaRPr lang="pt-PT"/>
          </a:p>
        </p:txBody>
      </p:sp>
      <p:sp>
        <p:nvSpPr>
          <p:cNvPr id="299" name="TextBox 298"/>
          <p:cNvSpPr txBox="1"/>
          <p:nvPr/>
        </p:nvSpPr>
        <p:spPr>
          <a:xfrm>
            <a:off x="6115050" y="2441575"/>
            <a:ext cx="36671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pt-PT" dirty="0">
                <a:latin typeface="+mn-lt"/>
              </a:rPr>
              <a:t> </a:t>
            </a:r>
          </a:p>
        </p:txBody>
      </p:sp>
      <p:sp>
        <p:nvSpPr>
          <p:cNvPr id="321546" name="Rectangle 1041"/>
          <p:cNvSpPr>
            <a:spLocks noChangeArrowheads="1"/>
          </p:cNvSpPr>
          <p:nvPr/>
        </p:nvSpPr>
        <p:spPr bwMode="auto">
          <a:xfrm>
            <a:off x="1041400" y="1190625"/>
            <a:ext cx="2176463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itchFamily="34" charset="0"/>
              </a:rPr>
              <a:t>J/</a:t>
            </a:r>
            <a:r>
              <a:rPr lang="el-GR" b="1">
                <a:latin typeface="Calibri" pitchFamily="34" charset="0"/>
              </a:rPr>
              <a:t>ψ</a:t>
            </a:r>
            <a:r>
              <a:rPr lang="pt-PT" b="1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, pp </a:t>
            </a:r>
            <a:r>
              <a:rPr lang="pt-PT" b="1">
                <a:latin typeface="Calibri" pitchFamily="34" charset="0"/>
              </a:rPr>
              <a:t>√s = 1.96 TeV</a:t>
            </a:r>
            <a:endParaRPr lang="pt-PT" b="1"/>
          </a:p>
        </p:txBody>
      </p:sp>
      <p:sp>
        <p:nvSpPr>
          <p:cNvPr id="321547" name="Rectangle 1042"/>
          <p:cNvSpPr>
            <a:spLocks noChangeArrowheads="1"/>
          </p:cNvSpPr>
          <p:nvPr/>
        </p:nvSpPr>
        <p:spPr bwMode="auto">
          <a:xfrm>
            <a:off x="4592638" y="2206625"/>
            <a:ext cx="1066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D60093"/>
                </a:solidFill>
                <a:latin typeface="Calibri" pitchFamily="34" charset="0"/>
              </a:rPr>
              <a:t>|y| &lt; 0.4 </a:t>
            </a:r>
            <a:endParaRPr lang="pt-PT"/>
          </a:p>
        </p:txBody>
      </p:sp>
      <p:sp>
        <p:nvSpPr>
          <p:cNvPr id="321548" name="Rectangle 1043"/>
          <p:cNvSpPr>
            <a:spLocks noChangeArrowheads="1"/>
          </p:cNvSpPr>
          <p:nvPr/>
        </p:nvSpPr>
        <p:spPr bwMode="auto">
          <a:xfrm>
            <a:off x="4587875" y="2484438"/>
            <a:ext cx="10810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  <a:latin typeface="Calibri" pitchFamily="34" charset="0"/>
              </a:rPr>
              <a:t>|y| &lt; 0.6 </a:t>
            </a:r>
            <a:endParaRPr lang="pt-PT">
              <a:solidFill>
                <a:srgbClr val="0000FF"/>
              </a:solidFill>
            </a:endParaRPr>
          </a:p>
        </p:txBody>
      </p:sp>
      <p:sp>
        <p:nvSpPr>
          <p:cNvPr id="321549" name="Rectangle 448"/>
          <p:cNvSpPr>
            <a:spLocks noChangeArrowheads="1"/>
          </p:cNvSpPr>
          <p:nvPr/>
        </p:nvSpPr>
        <p:spPr bwMode="auto">
          <a:xfrm>
            <a:off x="4538663" y="3048000"/>
            <a:ext cx="16367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rgbClr val="D60093"/>
                </a:solidFill>
                <a:latin typeface="Calibri" pitchFamily="34" charset="0"/>
              </a:rPr>
              <a:t>PRL 85, 2886 (2000)</a:t>
            </a:r>
            <a:endParaRPr lang="pt-PT" sz="1200">
              <a:solidFill>
                <a:srgbClr val="D60093"/>
              </a:solidFill>
              <a:latin typeface="Calibri" pitchFamily="34" charset="0"/>
            </a:endParaRPr>
          </a:p>
          <a:p>
            <a:r>
              <a:rPr lang="en-US" sz="1200">
                <a:solidFill>
                  <a:srgbClr val="0000FF"/>
                </a:solidFill>
                <a:latin typeface="Calibri" pitchFamily="34" charset="0"/>
              </a:rPr>
              <a:t>PRL 99, 132001 (2007)</a:t>
            </a:r>
            <a:endParaRPr lang="pt-PT" sz="120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321550" name="Rectangle 1048"/>
          <p:cNvSpPr>
            <a:spLocks noChangeArrowheads="1"/>
          </p:cNvSpPr>
          <p:nvPr/>
        </p:nvSpPr>
        <p:spPr bwMode="auto">
          <a:xfrm>
            <a:off x="1631950" y="1008063"/>
            <a:ext cx="3079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b="1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_</a:t>
            </a:r>
            <a:endParaRPr lang="en-GB"/>
          </a:p>
        </p:txBody>
      </p:sp>
      <p:pic>
        <p:nvPicPr>
          <p:cNvPr id="32155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" y="4057650"/>
            <a:ext cx="3138487" cy="274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994401" y="1528171"/>
            <a:ext cx="2921000" cy="646331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pt-PT">
                <a:noFill/>
              </a:rPr>
              <a:t> </a:t>
            </a:r>
          </a:p>
        </p:txBody>
      </p:sp>
      <p:sp>
        <p:nvSpPr>
          <p:cNvPr id="307" name="TextBox 30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283200" y="3928471"/>
            <a:ext cx="3695701" cy="1236364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pt-PT">
                <a:noFill/>
              </a:rPr>
              <a:t> </a:t>
            </a:r>
          </a:p>
        </p:txBody>
      </p:sp>
      <p:sp>
        <p:nvSpPr>
          <p:cNvPr id="321554" name="Rectangle 1041"/>
          <p:cNvSpPr>
            <a:spLocks noChangeArrowheads="1"/>
          </p:cNvSpPr>
          <p:nvPr/>
        </p:nvSpPr>
        <p:spPr bwMode="auto">
          <a:xfrm>
            <a:off x="1028700" y="3781425"/>
            <a:ext cx="2176463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itchFamily="34" charset="0"/>
              </a:rPr>
              <a:t>J/</a:t>
            </a:r>
            <a:r>
              <a:rPr lang="el-GR" b="1">
                <a:latin typeface="Calibri" pitchFamily="34" charset="0"/>
              </a:rPr>
              <a:t>ψ</a:t>
            </a:r>
            <a:r>
              <a:rPr lang="pt-PT" b="1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, pp </a:t>
            </a:r>
            <a:r>
              <a:rPr lang="pt-PT" b="1">
                <a:latin typeface="Calibri" pitchFamily="34" charset="0"/>
              </a:rPr>
              <a:t>√s = 7 TeV</a:t>
            </a:r>
            <a:endParaRPr lang="pt-PT" b="1"/>
          </a:p>
        </p:txBody>
      </p:sp>
      <p:sp>
        <p:nvSpPr>
          <p:cNvPr id="321555" name="Rectangle 448"/>
          <p:cNvSpPr>
            <a:spLocks noChangeArrowheads="1"/>
          </p:cNvSpPr>
          <p:nvPr/>
        </p:nvSpPr>
        <p:spPr bwMode="auto">
          <a:xfrm>
            <a:off x="3595688" y="4081463"/>
            <a:ext cx="704850" cy="3381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1600" b="1">
                <a:solidFill>
                  <a:srgbClr val="0000FF"/>
                </a:solidFill>
                <a:latin typeface="Calibri" pitchFamily="34" charset="0"/>
              </a:rPr>
              <a:t>ALICE</a:t>
            </a:r>
            <a:endParaRPr lang="pt-PT" sz="160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321556" name="Rectangle 448"/>
          <p:cNvSpPr>
            <a:spLocks noChangeArrowheads="1"/>
          </p:cNvSpPr>
          <p:nvPr/>
        </p:nvSpPr>
        <p:spPr bwMode="auto">
          <a:xfrm>
            <a:off x="3624263" y="6235700"/>
            <a:ext cx="18208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rgbClr val="0000FF"/>
                </a:solidFill>
                <a:latin typeface="Calibri" pitchFamily="34" charset="0"/>
              </a:rPr>
              <a:t>PRL 108, 082001 (2012)</a:t>
            </a:r>
            <a:endParaRPr lang="pt-PT" sz="120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62363" y="4978400"/>
            <a:ext cx="201453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PT" sz="1600" dirty="0">
                <a:solidFill>
                  <a:srgbClr val="D60093"/>
                </a:solidFill>
              </a:rPr>
              <a:t>2.5 &lt; y &lt; 4</a:t>
            </a:r>
            <a:r>
              <a:rPr lang="pt-PT" sz="1600" dirty="0">
                <a:solidFill>
                  <a:srgbClr val="D60093"/>
                </a:solidFill>
              </a:rPr>
              <a:t>, </a:t>
            </a:r>
            <a:endParaRPr lang="pt-PT" sz="1600" dirty="0">
              <a:solidFill>
                <a:srgbClr val="D60093"/>
              </a:solidFill>
            </a:endParaRPr>
          </a:p>
          <a:p>
            <a:pPr>
              <a:defRPr/>
            </a:pPr>
            <a:r>
              <a:rPr lang="pt-PT" sz="1600" dirty="0">
                <a:solidFill>
                  <a:srgbClr val="D60093"/>
                </a:solidFill>
              </a:rPr>
              <a:t>2 &lt; p</a:t>
            </a:r>
            <a:r>
              <a:rPr lang="pt-PT" sz="1600" baseline="-25000" dirty="0">
                <a:solidFill>
                  <a:srgbClr val="D60093"/>
                </a:solidFill>
              </a:rPr>
              <a:t>T </a:t>
            </a:r>
            <a:r>
              <a:rPr lang="pt-PT" sz="1600" dirty="0">
                <a:solidFill>
                  <a:srgbClr val="D60093"/>
                </a:solidFill>
              </a:rPr>
              <a:t>&lt; </a:t>
            </a:r>
            <a:r>
              <a:rPr lang="pt-PT" sz="1600" dirty="0">
                <a:solidFill>
                  <a:srgbClr val="D60093"/>
                </a:solidFill>
              </a:rPr>
              <a:t>8 </a:t>
            </a:r>
            <a:r>
              <a:rPr lang="pt-PT" sz="1600" dirty="0">
                <a:solidFill>
                  <a:srgbClr val="D60093"/>
                </a:solidFill>
              </a:rPr>
              <a:t>GeV/c</a:t>
            </a:r>
            <a:endParaRPr lang="pt-PT" sz="1600" dirty="0">
              <a:solidFill>
                <a:srgbClr val="D60093"/>
              </a:solidFill>
              <a:latin typeface="+mn-lt"/>
            </a:endParaRPr>
          </a:p>
        </p:txBody>
      </p:sp>
      <p:pic>
        <p:nvPicPr>
          <p:cNvPr id="321558" name="Picture 3" descr="C:\Users\joao\AppData\Local\Microsoft\Windows\Temporary Internet Files\Content.IE5\B0DCB0XT\MP900439244[1]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00" y="4830763"/>
            <a:ext cx="4445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5" name="Title 1"/>
          <p:cNvSpPr>
            <a:spLocks noGrp="1"/>
          </p:cNvSpPr>
          <p:nvPr>
            <p:ph type="title"/>
          </p:nvPr>
        </p:nvSpPr>
        <p:spPr>
          <a:xfrm>
            <a:off x="457200" y="90488"/>
            <a:ext cx="8229600" cy="481012"/>
          </a:xfrm>
        </p:spPr>
        <p:txBody>
          <a:bodyPr/>
          <a:lstStyle/>
          <a:p>
            <a:r>
              <a:rPr lang="pt-PT" smtClean="0">
                <a:ea typeface="ＭＳ Ｐゴシック"/>
                <a:cs typeface="ＭＳ Ｐゴシック"/>
              </a:rPr>
              <a:t>Quarkonium polarization: a “puzzle”</a:t>
            </a:r>
          </a:p>
        </p:txBody>
      </p:sp>
      <p:sp>
        <p:nvSpPr>
          <p:cNvPr id="323586" name="Slide Number Placeholder 4"/>
          <p:cNvSpPr txBox="1">
            <a:spLocks/>
          </p:cNvSpPr>
          <p:nvPr/>
        </p:nvSpPr>
        <p:spPr bwMode="auto">
          <a:xfrm>
            <a:off x="7010400" y="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2CCC4C3B-BAB2-4612-B382-B2EE2145E945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algn="r"/>
              <a:t>31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23587" name="Rectangle 20"/>
          <p:cNvSpPr>
            <a:spLocks noChangeArrowheads="1"/>
          </p:cNvSpPr>
          <p:nvPr/>
        </p:nvSpPr>
        <p:spPr bwMode="auto">
          <a:xfrm>
            <a:off x="285750" y="623888"/>
            <a:ext cx="8629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15950" lvl="1" indent="-158750">
              <a:spcBef>
                <a:spcPts val="550"/>
              </a:spcBef>
              <a:spcAft>
                <a:spcPts val="550"/>
              </a:spcAft>
              <a:buFont typeface="Arial" charset="0"/>
              <a:buChar char="•"/>
            </a:pPr>
            <a:r>
              <a:rPr lang="en-US">
                <a:solidFill>
                  <a:srgbClr val="000000"/>
                </a:solidFill>
                <a:latin typeface="Calibri" pitchFamily="34" charset="0"/>
              </a:rPr>
              <a:t>J/</a:t>
            </a:r>
            <a:r>
              <a:rPr lang="en-US">
                <a:solidFill>
                  <a:srgbClr val="000000"/>
                </a:solidFill>
                <a:latin typeface="Cambria Math" pitchFamily="18" charset="0"/>
              </a:rPr>
              <a:t>𝜓</a:t>
            </a:r>
            <a:r>
              <a:rPr lang="en-US">
                <a:solidFill>
                  <a:srgbClr val="000000"/>
                </a:solidFill>
                <a:latin typeface="Calibri" pitchFamily="34" charset="0"/>
              </a:rPr>
              <a:t>: HERA-B</a:t>
            </a:r>
          </a:p>
        </p:txBody>
      </p:sp>
      <p:pic>
        <p:nvPicPr>
          <p:cNvPr id="32358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2263" y="993775"/>
            <a:ext cx="540067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3589" name="Rectangle 1041"/>
          <p:cNvSpPr>
            <a:spLocks noChangeArrowheads="1"/>
          </p:cNvSpPr>
          <p:nvPr/>
        </p:nvSpPr>
        <p:spPr bwMode="auto">
          <a:xfrm>
            <a:off x="2413000" y="747713"/>
            <a:ext cx="3436938" cy="369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itchFamily="34" charset="0"/>
              </a:rPr>
              <a:t>J/</a:t>
            </a:r>
            <a:r>
              <a:rPr lang="el-GR" b="1">
                <a:latin typeface="Calibri" pitchFamily="34" charset="0"/>
              </a:rPr>
              <a:t>ψ</a:t>
            </a:r>
            <a:r>
              <a:rPr lang="pt-PT" b="1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, p-Cu and p-W </a:t>
            </a:r>
            <a:r>
              <a:rPr lang="pt-PT" b="1">
                <a:latin typeface="Calibri" pitchFamily="34" charset="0"/>
              </a:rPr>
              <a:t>√s = 41.6 GeV</a:t>
            </a:r>
            <a:endParaRPr lang="pt-PT" b="1"/>
          </a:p>
        </p:txBody>
      </p:sp>
      <p:sp>
        <p:nvSpPr>
          <p:cNvPr id="306" name="TextBox 30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722938" y="1281112"/>
            <a:ext cx="3319463" cy="94808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pt-PT">
                <a:noFill/>
              </a:rPr>
              <a:t> </a:t>
            </a:r>
          </a:p>
        </p:txBody>
      </p:sp>
      <p:sp>
        <p:nvSpPr>
          <p:cNvPr id="311" name="TextBox 31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859258" y="4597400"/>
            <a:ext cx="2014742" cy="830997"/>
          </a:xfrm>
          <a:prstGeom prst="rect">
            <a:avLst/>
          </a:prstGeom>
          <a:blipFill rotWithShape="1">
            <a:blip r:embed="rId5"/>
            <a:stretch>
              <a:fillRect l="-1511" t="-2206" b="-8088"/>
            </a:stretch>
          </a:blipFill>
        </p:spPr>
        <p:txBody>
          <a:bodyPr/>
          <a:lstStyle/>
          <a:p>
            <a:pPr>
              <a:defRPr/>
            </a:pPr>
            <a:r>
              <a:rPr lang="pt-PT">
                <a:noFill/>
              </a:rPr>
              <a:t> </a:t>
            </a:r>
          </a:p>
        </p:txBody>
      </p:sp>
      <p:sp>
        <p:nvSpPr>
          <p:cNvPr id="323592" name="Rectangle 448"/>
          <p:cNvSpPr>
            <a:spLocks noChangeArrowheads="1"/>
          </p:cNvSpPr>
          <p:nvPr/>
        </p:nvSpPr>
        <p:spPr bwMode="auto">
          <a:xfrm>
            <a:off x="6053138" y="6048375"/>
            <a:ext cx="18208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rgbClr val="0000FF"/>
                </a:solidFill>
                <a:latin typeface="Calibri" pitchFamily="34" charset="0"/>
              </a:rPr>
              <a:t>EPJ C60 517 (2009)</a:t>
            </a:r>
            <a:endParaRPr lang="pt-PT" sz="1200">
              <a:solidFill>
                <a:srgbClr val="0000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3" name="Title 1"/>
          <p:cNvSpPr>
            <a:spLocks noGrp="1"/>
          </p:cNvSpPr>
          <p:nvPr>
            <p:ph type="title"/>
          </p:nvPr>
        </p:nvSpPr>
        <p:spPr>
          <a:xfrm>
            <a:off x="457200" y="90488"/>
            <a:ext cx="8229600" cy="481012"/>
          </a:xfrm>
        </p:spPr>
        <p:txBody>
          <a:bodyPr/>
          <a:lstStyle/>
          <a:p>
            <a:r>
              <a:rPr lang="pt-PT" smtClean="0">
                <a:ea typeface="ＭＳ Ｐゴシック"/>
                <a:cs typeface="ＭＳ Ｐゴシック"/>
              </a:rPr>
              <a:t>Quarkonium polarization: a “puzzle”</a:t>
            </a:r>
          </a:p>
        </p:txBody>
      </p:sp>
      <p:sp>
        <p:nvSpPr>
          <p:cNvPr id="325634" name="Slide Number Placeholder 4"/>
          <p:cNvSpPr txBox="1">
            <a:spLocks/>
          </p:cNvSpPr>
          <p:nvPr/>
        </p:nvSpPr>
        <p:spPr bwMode="auto">
          <a:xfrm>
            <a:off x="7010400" y="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78ED501E-494C-4143-9B33-F415DFCC41F9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algn="r"/>
              <a:t>32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25635" name="Rectangle 20"/>
          <p:cNvSpPr>
            <a:spLocks noChangeArrowheads="1"/>
          </p:cNvSpPr>
          <p:nvPr/>
        </p:nvSpPr>
        <p:spPr bwMode="auto">
          <a:xfrm>
            <a:off x="285750" y="623888"/>
            <a:ext cx="8629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15950" lvl="1" indent="-158750">
              <a:spcBef>
                <a:spcPts val="550"/>
              </a:spcBef>
              <a:spcAft>
                <a:spcPts val="550"/>
              </a:spcAft>
              <a:buFont typeface="Arial" charset="0"/>
              <a:buChar char="•"/>
            </a:pPr>
            <a:r>
              <a:rPr lang="en-US">
                <a:solidFill>
                  <a:srgbClr val="000000"/>
                </a:solidFill>
                <a:latin typeface="Calibri" pitchFamily="34" charset="0"/>
              </a:rPr>
              <a:t>J/</a:t>
            </a:r>
            <a:r>
              <a:rPr lang="en-US">
                <a:solidFill>
                  <a:srgbClr val="000000"/>
                </a:solidFill>
                <a:latin typeface="Cambria Math" pitchFamily="18" charset="0"/>
              </a:rPr>
              <a:t>𝜓</a:t>
            </a:r>
            <a:r>
              <a:rPr lang="en-US">
                <a:solidFill>
                  <a:srgbClr val="000000"/>
                </a:solidFill>
                <a:latin typeface="Calibri" pitchFamily="34" charset="0"/>
              </a:rPr>
              <a:t>: Other fixed target experiments (</a:t>
            </a:r>
            <a:r>
              <a:rPr lang="en-US" b="1">
                <a:solidFill>
                  <a:srgbClr val="000000"/>
                </a:solidFill>
                <a:latin typeface="Calibri" pitchFamily="34" charset="0"/>
              </a:rPr>
              <a:t>E537</a:t>
            </a:r>
            <a:r>
              <a:rPr lang="en-US">
                <a:solidFill>
                  <a:srgbClr val="000000"/>
                </a:solidFill>
                <a:latin typeface="Calibri" pitchFamily="34" charset="0"/>
              </a:rPr>
              <a:t>-</a:t>
            </a:r>
            <a:r>
              <a:rPr lang="en-US" b="1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>
                <a:solidFill>
                  <a:srgbClr val="000000"/>
                </a:solidFill>
                <a:latin typeface="Calibri" pitchFamily="34" charset="0"/>
              </a:rPr>
              <a:t>fixed target A=(Cu, W, Be)) </a:t>
            </a:r>
          </a:p>
        </p:txBody>
      </p:sp>
      <p:sp>
        <p:nvSpPr>
          <p:cNvPr id="306" name="TextBox 30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722938" y="1281112"/>
            <a:ext cx="3319463" cy="92333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pt-PT">
                <a:noFill/>
              </a:rPr>
              <a:t> </a:t>
            </a:r>
          </a:p>
        </p:txBody>
      </p:sp>
      <p:sp>
        <p:nvSpPr>
          <p:cNvPr id="311" name="TextBox 31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191448" y="4597400"/>
            <a:ext cx="2014742" cy="584775"/>
          </a:xfrm>
          <a:prstGeom prst="rect">
            <a:avLst/>
          </a:prstGeom>
          <a:blipFill rotWithShape="1">
            <a:blip r:embed="rId4"/>
            <a:stretch>
              <a:fillRect l="-1818" t="-3125" b="-11458"/>
            </a:stretch>
          </a:blipFill>
        </p:spPr>
        <p:txBody>
          <a:bodyPr/>
          <a:lstStyle/>
          <a:p>
            <a:pPr>
              <a:defRPr/>
            </a:pPr>
            <a:r>
              <a:rPr lang="pt-PT">
                <a:noFill/>
              </a:rPr>
              <a:t> </a:t>
            </a:r>
          </a:p>
        </p:txBody>
      </p:sp>
      <p:pic>
        <p:nvPicPr>
          <p:cNvPr id="325638" name="Picture 2"/>
          <p:cNvPicPr>
            <a:picLocks noChangeAspect="1" noChangeArrowheads="1"/>
          </p:cNvPicPr>
          <p:nvPr/>
        </p:nvPicPr>
        <p:blipFill>
          <a:blip r:embed="rId5"/>
          <a:srcRect t="4105"/>
          <a:stretch>
            <a:fillRect/>
          </a:stretch>
        </p:blipFill>
        <p:spPr bwMode="auto">
          <a:xfrm>
            <a:off x="133350" y="1604963"/>
            <a:ext cx="5143500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5" name="Rectangle 104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416405" y="1347959"/>
            <a:ext cx="3436937" cy="369332"/>
          </a:xfrm>
          <a:prstGeom prst="rect">
            <a:avLst/>
          </a:prstGeom>
          <a:blipFill rotWithShape="1">
            <a:blip r:embed="rId6"/>
            <a:stretch>
              <a:fillRect t="-6349" b="-22222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pt-PT">
                <a:noFill/>
              </a:rPr>
              <a:t> </a:t>
            </a:r>
          </a:p>
        </p:txBody>
      </p:sp>
      <p:sp>
        <p:nvSpPr>
          <p:cNvPr id="3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634274" y="4376389"/>
            <a:ext cx="3001197" cy="646331"/>
          </a:xfrm>
          <a:prstGeom prst="rect">
            <a:avLst/>
          </a:prstGeom>
          <a:blipFill rotWithShape="1">
            <a:blip r:embed="rId7"/>
            <a:stretch>
              <a:fillRect t="-2727" r="-1613" b="-11818"/>
            </a:stretch>
          </a:blipFill>
        </p:spPr>
        <p:txBody>
          <a:bodyPr/>
          <a:lstStyle/>
          <a:p>
            <a:pPr>
              <a:defRPr/>
            </a:pPr>
            <a:r>
              <a:rPr lang="pt-PT">
                <a:noFill/>
              </a:rPr>
              <a:t> </a:t>
            </a:r>
          </a:p>
        </p:txBody>
      </p:sp>
      <p:sp>
        <p:nvSpPr>
          <p:cNvPr id="325641" name="Rectangle 448"/>
          <p:cNvSpPr>
            <a:spLocks noChangeArrowheads="1"/>
          </p:cNvSpPr>
          <p:nvPr/>
        </p:nvSpPr>
        <p:spPr bwMode="auto">
          <a:xfrm>
            <a:off x="5259388" y="5402263"/>
            <a:ext cx="182086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rgbClr val="0000FF"/>
                </a:solidFill>
                <a:latin typeface="Calibri" pitchFamily="34" charset="0"/>
              </a:rPr>
              <a:t>PRD 48, 5076 (1993)</a:t>
            </a:r>
            <a:endParaRPr lang="pt-PT" sz="1200">
              <a:solidFill>
                <a:srgbClr val="0000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1" name="Title 1"/>
          <p:cNvSpPr>
            <a:spLocks noGrp="1"/>
          </p:cNvSpPr>
          <p:nvPr>
            <p:ph type="title"/>
          </p:nvPr>
        </p:nvSpPr>
        <p:spPr>
          <a:xfrm>
            <a:off x="457200" y="90488"/>
            <a:ext cx="8229600" cy="481012"/>
          </a:xfrm>
        </p:spPr>
        <p:txBody>
          <a:bodyPr/>
          <a:lstStyle/>
          <a:p>
            <a:r>
              <a:rPr lang="pt-PT" smtClean="0">
                <a:ea typeface="ＭＳ Ｐゴシック"/>
                <a:cs typeface="ＭＳ Ｐゴシック"/>
              </a:rPr>
              <a:t>Quarkonium polarization: a “puzzle”</a:t>
            </a:r>
          </a:p>
        </p:txBody>
      </p:sp>
      <p:sp>
        <p:nvSpPr>
          <p:cNvPr id="327682" name="Slide Number Placeholder 4"/>
          <p:cNvSpPr txBox="1">
            <a:spLocks/>
          </p:cNvSpPr>
          <p:nvPr/>
        </p:nvSpPr>
        <p:spPr bwMode="auto">
          <a:xfrm>
            <a:off x="7010400" y="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177B390D-0014-4D1F-8ECD-3242C1E7D01E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algn="r"/>
              <a:t>33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27683" name="Rectangle 20"/>
          <p:cNvSpPr>
            <a:spLocks noChangeArrowheads="1"/>
          </p:cNvSpPr>
          <p:nvPr/>
        </p:nvSpPr>
        <p:spPr bwMode="auto">
          <a:xfrm>
            <a:off x="285750" y="623888"/>
            <a:ext cx="8629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15950" lvl="1" indent="-158750">
              <a:spcBef>
                <a:spcPts val="550"/>
              </a:spcBef>
              <a:spcAft>
                <a:spcPts val="550"/>
              </a:spcAft>
              <a:buFont typeface="Arial" charset="0"/>
              <a:buChar char="•"/>
            </a:pPr>
            <a:r>
              <a:rPr lang="en-US">
                <a:solidFill>
                  <a:srgbClr val="000000"/>
                </a:solidFill>
                <a:latin typeface="Calibri" pitchFamily="34" charset="0"/>
              </a:rPr>
              <a:t>J/</a:t>
            </a:r>
            <a:r>
              <a:rPr lang="en-US">
                <a:solidFill>
                  <a:srgbClr val="000000"/>
                </a:solidFill>
                <a:latin typeface="Cambria Math" pitchFamily="18" charset="0"/>
              </a:rPr>
              <a:t>𝜓</a:t>
            </a:r>
            <a:r>
              <a:rPr lang="en-US">
                <a:solidFill>
                  <a:srgbClr val="000000"/>
                </a:solidFill>
                <a:latin typeface="Calibri" pitchFamily="34" charset="0"/>
              </a:rPr>
              <a:t>: Other fixed target experiments</a:t>
            </a:r>
          </a:p>
        </p:txBody>
      </p:sp>
      <p:pic>
        <p:nvPicPr>
          <p:cNvPr id="32768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6000" y="942975"/>
            <a:ext cx="656590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68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9588" y="2828925"/>
            <a:ext cx="3219450" cy="396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67821" y="3637053"/>
            <a:ext cx="246499" cy="369332"/>
          </a:xfrm>
          <a:prstGeom prst="rect">
            <a:avLst/>
          </a:prstGeom>
          <a:blipFill rotWithShape="1">
            <a:blip r:embed="rId5"/>
            <a:stretch>
              <a:fillRect r="-57500" b="-1667"/>
            </a:stretch>
          </a:blipFill>
        </p:spPr>
        <p:txBody>
          <a:bodyPr/>
          <a:lstStyle/>
          <a:p>
            <a:pPr>
              <a:defRPr/>
            </a:pPr>
            <a:r>
              <a:rPr lang="pt-PT">
                <a:noFill/>
              </a:rPr>
              <a:t> </a:t>
            </a:r>
          </a:p>
        </p:txBody>
      </p:sp>
      <p:sp>
        <p:nvSpPr>
          <p:cNvPr id="15" name="TextBox 1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88330" y="5104547"/>
            <a:ext cx="246499" cy="394082"/>
          </a:xfrm>
          <a:prstGeom prst="rect">
            <a:avLst/>
          </a:prstGeom>
          <a:blipFill rotWithShape="1">
            <a:blip r:embed="rId6"/>
            <a:stretch>
              <a:fillRect r="-72500" b="-9231"/>
            </a:stretch>
          </a:blipFill>
        </p:spPr>
        <p:txBody>
          <a:bodyPr/>
          <a:lstStyle/>
          <a:p>
            <a:pPr>
              <a:defRPr/>
            </a:pPr>
            <a:r>
              <a:rPr lang="pt-PT">
                <a:noFill/>
              </a:rPr>
              <a:t> </a:t>
            </a:r>
          </a:p>
        </p:txBody>
      </p:sp>
      <p:sp>
        <p:nvSpPr>
          <p:cNvPr id="16" name="TextBox 1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79465" y="5844289"/>
            <a:ext cx="599323" cy="394082"/>
          </a:xfrm>
          <a:prstGeom prst="rect">
            <a:avLst/>
          </a:prstGeom>
          <a:blipFill rotWithShape="1">
            <a:blip r:embed="rId7"/>
            <a:stretch>
              <a:fillRect r="-10204" b="-10938"/>
            </a:stretch>
          </a:blipFill>
        </p:spPr>
        <p:txBody>
          <a:bodyPr/>
          <a:lstStyle/>
          <a:p>
            <a:pPr>
              <a:defRPr/>
            </a:pPr>
            <a:r>
              <a:rPr lang="pt-PT">
                <a:noFill/>
              </a:rPr>
              <a:t>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78238" y="3092450"/>
            <a:ext cx="3051175" cy="3698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PT" dirty="0"/>
              <a:t>Chicago-Iowa-Princeton Coll.</a:t>
            </a:r>
            <a:endParaRPr lang="pt-PT" dirty="0"/>
          </a:p>
        </p:txBody>
      </p:sp>
      <p:sp>
        <p:nvSpPr>
          <p:cNvPr id="18" name="Rectangle 104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354760" y="2582724"/>
            <a:ext cx="3436937" cy="369332"/>
          </a:xfrm>
          <a:prstGeom prst="rect">
            <a:avLst/>
          </a:prstGeom>
          <a:blipFill rotWithShape="1">
            <a:blip r:embed="rId8"/>
            <a:stretch>
              <a:fillRect t="-6452" b="-24194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pt-PT">
                <a:noFill/>
              </a:rPr>
              <a:t> </a:t>
            </a:r>
          </a:p>
        </p:txBody>
      </p:sp>
      <p:sp>
        <p:nvSpPr>
          <p:cNvPr id="327691" name="Rectangle 448"/>
          <p:cNvSpPr>
            <a:spLocks noChangeArrowheads="1"/>
          </p:cNvSpPr>
          <p:nvPr/>
        </p:nvSpPr>
        <p:spPr bwMode="auto">
          <a:xfrm>
            <a:off x="3568700" y="6213475"/>
            <a:ext cx="14557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rgbClr val="0000FF"/>
                </a:solidFill>
                <a:latin typeface="Calibri" pitchFamily="34" charset="0"/>
              </a:rPr>
              <a:t>PRL 58, 2523 (1987)</a:t>
            </a:r>
          </a:p>
        </p:txBody>
      </p:sp>
      <p:sp>
        <p:nvSpPr>
          <p:cNvPr id="22" name="TextBox 2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728972" y="3729253"/>
            <a:ext cx="3319463" cy="948080"/>
          </a:xfrm>
          <a:prstGeom prst="rect">
            <a:avLst/>
          </a:prstGeom>
          <a:blipFill rotWithShape="1">
            <a:blip r:embed="rId9"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pt-PT">
                <a:noFill/>
              </a:rPr>
              <a:t> </a:t>
            </a:r>
          </a:p>
        </p:txBody>
      </p:sp>
      <p:sp>
        <p:nvSpPr>
          <p:cNvPr id="7" name="Oval 6"/>
          <p:cNvSpPr/>
          <p:nvPr/>
        </p:nvSpPr>
        <p:spPr>
          <a:xfrm>
            <a:off x="3103563" y="4151313"/>
            <a:ext cx="400050" cy="6699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endParaRPr lang="pt-PT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462451" y="1116201"/>
            <a:ext cx="256289" cy="215444"/>
          </a:xfrm>
          <a:prstGeom prst="rect">
            <a:avLst/>
          </a:prstGeom>
          <a:blipFill rotWithShape="1">
            <a:blip r:embed="rId10"/>
            <a:stretch>
              <a:fillRect l="-9524" r="-2381" b="-17143"/>
            </a:stretch>
          </a:blipFill>
        </p:spPr>
        <p:txBody>
          <a:bodyPr/>
          <a:lstStyle/>
          <a:p>
            <a:pPr>
              <a:defRPr/>
            </a:pPr>
            <a:r>
              <a:rPr lang="pt-PT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72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888" y="2544763"/>
            <a:ext cx="4413250" cy="304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9730" name="Title 1"/>
          <p:cNvSpPr>
            <a:spLocks noGrp="1"/>
          </p:cNvSpPr>
          <p:nvPr>
            <p:ph type="title"/>
          </p:nvPr>
        </p:nvSpPr>
        <p:spPr>
          <a:xfrm>
            <a:off x="457200" y="90488"/>
            <a:ext cx="8229600" cy="481012"/>
          </a:xfrm>
        </p:spPr>
        <p:txBody>
          <a:bodyPr/>
          <a:lstStyle/>
          <a:p>
            <a:r>
              <a:rPr lang="pt-PT" smtClean="0">
                <a:ea typeface="ＭＳ Ｐゴシック"/>
                <a:cs typeface="ＭＳ Ｐゴシック"/>
              </a:rPr>
              <a:t>Quarkonium polarization: a “puzzle”</a:t>
            </a:r>
          </a:p>
        </p:txBody>
      </p:sp>
      <p:sp>
        <p:nvSpPr>
          <p:cNvPr id="329731" name="Slide Number Placeholder 4"/>
          <p:cNvSpPr txBox="1">
            <a:spLocks/>
          </p:cNvSpPr>
          <p:nvPr/>
        </p:nvSpPr>
        <p:spPr bwMode="auto">
          <a:xfrm>
            <a:off x="6629400" y="58420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97F3F6B3-484D-4012-9518-8EC1F2D40845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algn="r"/>
              <a:t>34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29732" name="Rectangle 20"/>
          <p:cNvSpPr>
            <a:spLocks noChangeArrowheads="1"/>
          </p:cNvSpPr>
          <p:nvPr/>
        </p:nvSpPr>
        <p:spPr bwMode="auto">
          <a:xfrm>
            <a:off x="285750" y="623888"/>
            <a:ext cx="8629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15950" lvl="1" indent="-158750">
              <a:spcBef>
                <a:spcPts val="550"/>
              </a:spcBef>
              <a:spcAft>
                <a:spcPts val="550"/>
              </a:spcAft>
              <a:buFont typeface="Arial" charset="0"/>
              <a:buChar char="•"/>
            </a:pPr>
            <a:r>
              <a:rPr lang="en-US">
                <a:solidFill>
                  <a:srgbClr val="000000"/>
                </a:solidFill>
                <a:latin typeface="Calibri" pitchFamily="34" charset="0"/>
              </a:rPr>
              <a:t>𝜰(nS): Measurements at Tevatron (</a:t>
            </a:r>
            <a:r>
              <a:rPr lang="en-US" b="1">
                <a:solidFill>
                  <a:srgbClr val="000000"/>
                </a:solidFill>
                <a:latin typeface="Calibri" pitchFamily="34" charset="0"/>
              </a:rPr>
              <a:t>2002-2012</a:t>
            </a:r>
            <a:r>
              <a:rPr lang="en-US">
                <a:solidFill>
                  <a:srgbClr val="000000"/>
                </a:solidFill>
                <a:latin typeface="Calibri" pitchFamily="34" charset="0"/>
              </a:rPr>
              <a:t>) </a:t>
            </a:r>
          </a:p>
        </p:txBody>
      </p:sp>
      <p:sp>
        <p:nvSpPr>
          <p:cNvPr id="3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702301" y="1236071"/>
            <a:ext cx="2921000" cy="92333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pt-PT">
                <a:noFill/>
              </a:rPr>
              <a:t> </a:t>
            </a:r>
          </a:p>
        </p:txBody>
      </p:sp>
      <p:sp>
        <p:nvSpPr>
          <p:cNvPr id="501" name="Rectangle 1025"/>
          <p:cNvSpPr>
            <a:spLocks noChangeArrowheads="1"/>
          </p:cNvSpPr>
          <p:nvPr/>
        </p:nvSpPr>
        <p:spPr bwMode="auto">
          <a:xfrm>
            <a:off x="6481763" y="5203825"/>
            <a:ext cx="2406650" cy="12001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PT" b="1" dirty="0">
                <a:solidFill>
                  <a:srgbClr val="3333FF"/>
                </a:solidFill>
              </a:rPr>
              <a:t>CDF </a:t>
            </a:r>
            <a:r>
              <a:rPr lang="pt-PT" dirty="0"/>
              <a:t> vs  </a:t>
            </a:r>
            <a:r>
              <a:rPr lang="pt-PT" b="1" dirty="0">
                <a:solidFill>
                  <a:srgbClr val="D60093"/>
                </a:solidFill>
              </a:rPr>
              <a:t>D0 </a:t>
            </a:r>
            <a:r>
              <a:rPr lang="pt-PT" b="1" dirty="0">
                <a:solidFill>
                  <a:schemeClr val="bg1"/>
                </a:solidFill>
              </a:rPr>
              <a:t>:</a:t>
            </a:r>
            <a:r>
              <a:rPr lang="pt-PT" b="1" dirty="0">
                <a:solidFill>
                  <a:srgbClr val="D60093"/>
                </a:solidFill>
              </a:rPr>
              <a:t/>
            </a:r>
            <a:br>
              <a:rPr lang="pt-PT" b="1" dirty="0">
                <a:solidFill>
                  <a:srgbClr val="D60093"/>
                </a:solidFill>
              </a:rPr>
            </a:br>
            <a:r>
              <a:rPr lang="pt-PT" dirty="0"/>
              <a:t>C</a:t>
            </a:r>
            <a:r>
              <a:rPr lang="pt-PT" dirty="0"/>
              <a:t>an a strong </a:t>
            </a:r>
            <a:r>
              <a:rPr lang="pt-PT" i="1" dirty="0"/>
              <a:t>rapidity dependence</a:t>
            </a:r>
            <a:r>
              <a:rPr lang="pt-PT" dirty="0"/>
              <a:t> justify the discrepancy?</a:t>
            </a:r>
            <a:endParaRPr lang="pt-PT" b="1" dirty="0">
              <a:solidFill>
                <a:srgbClr val="009900"/>
              </a:solidFill>
            </a:endParaRPr>
          </a:p>
        </p:txBody>
      </p:sp>
      <p:sp>
        <p:nvSpPr>
          <p:cNvPr id="506" name="Rectangle 1030"/>
          <p:cNvSpPr>
            <a:spLocks noChangeArrowheads="1"/>
          </p:cNvSpPr>
          <p:nvPr/>
        </p:nvSpPr>
        <p:spPr bwMode="auto">
          <a:xfrm>
            <a:off x="4565650" y="4448175"/>
            <a:ext cx="10810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D60093"/>
                </a:solidFill>
                <a:latin typeface="Calibri" pitchFamily="34" charset="0"/>
              </a:rPr>
              <a:t>|y| &lt; 1.8 </a:t>
            </a:r>
            <a:endParaRPr lang="pt-PT"/>
          </a:p>
        </p:txBody>
      </p:sp>
      <p:sp>
        <p:nvSpPr>
          <p:cNvPr id="507" name="Rectangle 1031"/>
          <p:cNvSpPr>
            <a:spLocks noChangeArrowheads="1"/>
          </p:cNvSpPr>
          <p:nvPr/>
        </p:nvSpPr>
        <p:spPr bwMode="auto">
          <a:xfrm>
            <a:off x="4573588" y="4167188"/>
            <a:ext cx="10810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  <a:latin typeface="Calibri" pitchFamily="34" charset="0"/>
              </a:rPr>
              <a:t>|y| &lt; 0.6 </a:t>
            </a:r>
            <a:endParaRPr lang="pt-PT">
              <a:solidFill>
                <a:srgbClr val="0000FF"/>
              </a:solidFill>
            </a:endParaRPr>
          </a:p>
        </p:txBody>
      </p:sp>
      <p:sp>
        <p:nvSpPr>
          <p:cNvPr id="329737" name="Rectangle 1034"/>
          <p:cNvSpPr>
            <a:spLocks noChangeArrowheads="1"/>
          </p:cNvSpPr>
          <p:nvPr/>
        </p:nvSpPr>
        <p:spPr bwMode="auto">
          <a:xfrm>
            <a:off x="1216025" y="2247900"/>
            <a:ext cx="2328863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b="1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</a:t>
            </a:r>
            <a:r>
              <a:rPr lang="pt-PT" b="1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(1S), pp </a:t>
            </a:r>
            <a:r>
              <a:rPr lang="pt-PT" b="1">
                <a:latin typeface="Calibri" pitchFamily="34" charset="0"/>
              </a:rPr>
              <a:t>√s = 1.96 TeV</a:t>
            </a:r>
            <a:endParaRPr lang="pt-PT" b="1"/>
          </a:p>
        </p:txBody>
      </p:sp>
      <p:sp>
        <p:nvSpPr>
          <p:cNvPr id="512" name="Rectangle 448"/>
          <p:cNvSpPr>
            <a:spLocks noChangeArrowheads="1"/>
          </p:cNvSpPr>
          <p:nvPr/>
        </p:nvSpPr>
        <p:spPr bwMode="auto">
          <a:xfrm>
            <a:off x="4556125" y="4979988"/>
            <a:ext cx="17113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1200">
                <a:solidFill>
                  <a:srgbClr val="0000FF"/>
                </a:solidFill>
                <a:latin typeface="Calibri" pitchFamily="34" charset="0"/>
              </a:rPr>
              <a:t>PRL 88, 161802 (2002)</a:t>
            </a:r>
          </a:p>
          <a:p>
            <a:r>
              <a:rPr lang="pt-PT" sz="1200">
                <a:solidFill>
                  <a:srgbClr val="0000FF"/>
                </a:solidFill>
                <a:latin typeface="Calibri" pitchFamily="34" charset="0"/>
              </a:rPr>
              <a:t>PRL 108, 151802 (2012)</a:t>
            </a:r>
          </a:p>
          <a:p>
            <a:r>
              <a:rPr lang="en-US" sz="1200">
                <a:solidFill>
                  <a:srgbClr val="D60093"/>
                </a:solidFill>
                <a:latin typeface="Calibri" pitchFamily="34" charset="0"/>
              </a:rPr>
              <a:t>PRL 101, 182004 (2008)</a:t>
            </a:r>
            <a:endParaRPr lang="pt-PT" sz="1200">
              <a:solidFill>
                <a:srgbClr val="D60093"/>
              </a:solidFill>
              <a:latin typeface="Calibri" pitchFamily="34" charset="0"/>
            </a:endParaRPr>
          </a:p>
        </p:txBody>
      </p:sp>
      <p:sp>
        <p:nvSpPr>
          <p:cNvPr id="329739" name="Rectangle 1046"/>
          <p:cNvSpPr>
            <a:spLocks noChangeArrowheads="1"/>
          </p:cNvSpPr>
          <p:nvPr/>
        </p:nvSpPr>
        <p:spPr bwMode="auto">
          <a:xfrm>
            <a:off x="1979613" y="2078038"/>
            <a:ext cx="3079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b="1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_</a:t>
            </a:r>
            <a:endParaRPr lang="en-GB"/>
          </a:p>
        </p:txBody>
      </p:sp>
      <p:sp>
        <p:nvSpPr>
          <p:cNvPr id="514" name="Rectangle 1031"/>
          <p:cNvSpPr>
            <a:spLocks noChangeArrowheads="1"/>
          </p:cNvSpPr>
          <p:nvPr/>
        </p:nvSpPr>
        <p:spPr bwMode="auto">
          <a:xfrm>
            <a:off x="4573588" y="3836988"/>
            <a:ext cx="29019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  <a:latin typeface="Calibri" pitchFamily="34" charset="0"/>
              </a:rPr>
              <a:t>|y| &lt; 0.4 </a:t>
            </a:r>
            <a:r>
              <a:rPr lang="pt-PT" b="1">
                <a:latin typeface="Calibri" pitchFamily="34" charset="0"/>
              </a:rPr>
              <a:t>√s = 1.8 TeV</a:t>
            </a:r>
            <a:r>
              <a:rPr lang="en-US">
                <a:solidFill>
                  <a:srgbClr val="0000FF"/>
                </a:solidFill>
                <a:latin typeface="Calibri" pitchFamily="34" charset="0"/>
              </a:rPr>
              <a:t> (2002) </a:t>
            </a:r>
            <a:endParaRPr lang="pt-PT">
              <a:solidFill>
                <a:srgbClr val="0000FF"/>
              </a:solidFill>
            </a:endParaRPr>
          </a:p>
        </p:txBody>
      </p:sp>
      <p:sp>
        <p:nvSpPr>
          <p:cNvPr id="515" name="TextBox 51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702301" y="2201271"/>
            <a:ext cx="2921000" cy="1257652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pt-PT">
                <a:noFill/>
              </a:rPr>
              <a:t> 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889000" y="3898900"/>
            <a:ext cx="3516313" cy="127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6" grpId="0"/>
      <p:bldP spid="507" grpId="0"/>
      <p:bldP spid="512" grpId="0"/>
      <p:bldP spid="5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777" name="Picture 2"/>
          <p:cNvPicPr>
            <a:picLocks noChangeAspect="1" noChangeArrowheads="1"/>
          </p:cNvPicPr>
          <p:nvPr/>
        </p:nvPicPr>
        <p:blipFill>
          <a:blip r:embed="rId3"/>
          <a:srcRect t="1419" b="-2"/>
          <a:stretch>
            <a:fillRect/>
          </a:stretch>
        </p:blipFill>
        <p:spPr bwMode="auto">
          <a:xfrm>
            <a:off x="49213" y="2620963"/>
            <a:ext cx="6189662" cy="342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1778" name="Title 1"/>
          <p:cNvSpPr>
            <a:spLocks noGrp="1"/>
          </p:cNvSpPr>
          <p:nvPr>
            <p:ph type="title"/>
          </p:nvPr>
        </p:nvSpPr>
        <p:spPr>
          <a:xfrm>
            <a:off x="457200" y="90488"/>
            <a:ext cx="8229600" cy="481012"/>
          </a:xfrm>
        </p:spPr>
        <p:txBody>
          <a:bodyPr/>
          <a:lstStyle/>
          <a:p>
            <a:r>
              <a:rPr lang="pt-PT" smtClean="0">
                <a:ea typeface="ＭＳ Ｐゴシック"/>
                <a:cs typeface="ＭＳ Ｐゴシック"/>
              </a:rPr>
              <a:t>Quarkonium polarization: a “puzzle”</a:t>
            </a:r>
          </a:p>
        </p:txBody>
      </p:sp>
      <p:sp>
        <p:nvSpPr>
          <p:cNvPr id="331779" name="Slide Number Placeholder 4"/>
          <p:cNvSpPr txBox="1">
            <a:spLocks/>
          </p:cNvSpPr>
          <p:nvPr/>
        </p:nvSpPr>
        <p:spPr bwMode="auto">
          <a:xfrm>
            <a:off x="6629400" y="58420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E282636-D36E-414E-8154-BB8F4FC54BB2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algn="r"/>
              <a:t>35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31780" name="Rectangle 20"/>
          <p:cNvSpPr>
            <a:spLocks noChangeArrowheads="1"/>
          </p:cNvSpPr>
          <p:nvPr/>
        </p:nvSpPr>
        <p:spPr bwMode="auto">
          <a:xfrm>
            <a:off x="285750" y="623888"/>
            <a:ext cx="8629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15950" lvl="1" indent="-158750">
              <a:spcBef>
                <a:spcPts val="550"/>
              </a:spcBef>
              <a:spcAft>
                <a:spcPts val="550"/>
              </a:spcAft>
              <a:buFont typeface="Arial" charset="0"/>
              <a:buChar char="•"/>
            </a:pPr>
            <a:r>
              <a:rPr lang="en-US">
                <a:solidFill>
                  <a:srgbClr val="000000"/>
                </a:solidFill>
                <a:latin typeface="Calibri" pitchFamily="34" charset="0"/>
              </a:rPr>
              <a:t>𝜰(nS): Measurements at Tevatron (</a:t>
            </a:r>
            <a:r>
              <a:rPr lang="en-US" b="1">
                <a:solidFill>
                  <a:srgbClr val="000000"/>
                </a:solidFill>
                <a:latin typeface="Calibri" pitchFamily="34" charset="0"/>
              </a:rPr>
              <a:t>2002-2012</a:t>
            </a:r>
            <a:r>
              <a:rPr lang="en-US">
                <a:solidFill>
                  <a:srgbClr val="000000"/>
                </a:solidFill>
                <a:latin typeface="Calibri" pitchFamily="34" charset="0"/>
              </a:rPr>
              <a:t>) </a:t>
            </a:r>
          </a:p>
        </p:txBody>
      </p:sp>
      <p:sp>
        <p:nvSpPr>
          <p:cNvPr id="3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702301" y="1236071"/>
            <a:ext cx="2921000" cy="92333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pt-PT">
                <a:noFill/>
              </a:rPr>
              <a:t> </a:t>
            </a:r>
          </a:p>
        </p:txBody>
      </p:sp>
      <p:sp>
        <p:nvSpPr>
          <p:cNvPr id="331782" name="Rectangle 1034"/>
          <p:cNvSpPr>
            <a:spLocks noChangeArrowheads="1"/>
          </p:cNvSpPr>
          <p:nvPr/>
        </p:nvSpPr>
        <p:spPr bwMode="auto">
          <a:xfrm>
            <a:off x="1216025" y="2247900"/>
            <a:ext cx="2328863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b="1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</a:t>
            </a:r>
            <a:r>
              <a:rPr lang="pt-PT" b="1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(1S), pp </a:t>
            </a:r>
            <a:r>
              <a:rPr lang="pt-PT" b="1">
                <a:latin typeface="Calibri" pitchFamily="34" charset="0"/>
              </a:rPr>
              <a:t>√s = 1.96 TeV</a:t>
            </a:r>
            <a:endParaRPr lang="pt-PT" b="1"/>
          </a:p>
        </p:txBody>
      </p:sp>
      <p:sp>
        <p:nvSpPr>
          <p:cNvPr id="331783" name="Rectangle 1046"/>
          <p:cNvSpPr>
            <a:spLocks noChangeArrowheads="1"/>
          </p:cNvSpPr>
          <p:nvPr/>
        </p:nvSpPr>
        <p:spPr bwMode="auto">
          <a:xfrm>
            <a:off x="1979613" y="2078038"/>
            <a:ext cx="3079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b="1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_</a:t>
            </a:r>
            <a:endParaRPr lang="en-GB"/>
          </a:p>
        </p:txBody>
      </p:sp>
      <p:sp>
        <p:nvSpPr>
          <p:cNvPr id="515" name="TextBox 51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702301" y="2201271"/>
            <a:ext cx="2921000" cy="1257652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pt-PT">
                <a:noFill/>
              </a:rPr>
              <a:t> 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889000" y="3898900"/>
            <a:ext cx="3516313" cy="127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82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870075"/>
            <a:ext cx="5162550" cy="341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3826" name="Title 1"/>
          <p:cNvSpPr>
            <a:spLocks noGrp="1"/>
          </p:cNvSpPr>
          <p:nvPr>
            <p:ph type="title"/>
          </p:nvPr>
        </p:nvSpPr>
        <p:spPr>
          <a:xfrm>
            <a:off x="457200" y="90488"/>
            <a:ext cx="8229600" cy="481012"/>
          </a:xfrm>
        </p:spPr>
        <p:txBody>
          <a:bodyPr/>
          <a:lstStyle/>
          <a:p>
            <a:r>
              <a:rPr lang="pt-PT" smtClean="0">
                <a:ea typeface="ＭＳ Ｐゴシック"/>
                <a:cs typeface="ＭＳ Ｐゴシック"/>
              </a:rPr>
              <a:t>Quarkonium polarization: a “puzzle”</a:t>
            </a:r>
          </a:p>
        </p:txBody>
      </p:sp>
      <p:sp>
        <p:nvSpPr>
          <p:cNvPr id="333827" name="Slide Number Placeholder 4"/>
          <p:cNvSpPr txBox="1">
            <a:spLocks/>
          </p:cNvSpPr>
          <p:nvPr/>
        </p:nvSpPr>
        <p:spPr bwMode="auto">
          <a:xfrm>
            <a:off x="7010400" y="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CF731152-71D5-4B9F-A336-67A445276C51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algn="r"/>
              <a:t>36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33828" name="Rectangle 20"/>
          <p:cNvSpPr>
            <a:spLocks noChangeArrowheads="1"/>
          </p:cNvSpPr>
          <p:nvPr/>
        </p:nvSpPr>
        <p:spPr bwMode="auto">
          <a:xfrm>
            <a:off x="285750" y="623888"/>
            <a:ext cx="8629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15950" lvl="1" indent="-158750">
              <a:spcBef>
                <a:spcPts val="550"/>
              </a:spcBef>
              <a:spcAft>
                <a:spcPts val="550"/>
              </a:spcAft>
              <a:buFont typeface="Arial" charset="0"/>
              <a:buChar char="•"/>
            </a:pPr>
            <a:r>
              <a:rPr lang="en-US">
                <a:solidFill>
                  <a:srgbClr val="000000"/>
                </a:solidFill>
                <a:latin typeface="Calibri" pitchFamily="34" charset="0"/>
              </a:rPr>
              <a:t>𝜰(nS): Measurements at LHC (</a:t>
            </a:r>
            <a:r>
              <a:rPr lang="en-US" b="1">
                <a:solidFill>
                  <a:srgbClr val="000000"/>
                </a:solidFill>
                <a:latin typeface="Calibri" pitchFamily="34" charset="0"/>
              </a:rPr>
              <a:t>CMS</a:t>
            </a:r>
            <a:r>
              <a:rPr lang="en-US">
                <a:solidFill>
                  <a:srgbClr val="000000"/>
                </a:solidFill>
                <a:latin typeface="Calibri" pitchFamily="34" charset="0"/>
              </a:rPr>
              <a:t>) </a:t>
            </a:r>
          </a:p>
        </p:txBody>
      </p:sp>
      <p:sp>
        <p:nvSpPr>
          <p:cNvPr id="333829" name="Rectangle 1034"/>
          <p:cNvSpPr>
            <a:spLocks noChangeArrowheads="1"/>
          </p:cNvSpPr>
          <p:nvPr/>
        </p:nvSpPr>
        <p:spPr bwMode="auto">
          <a:xfrm>
            <a:off x="1216025" y="1574800"/>
            <a:ext cx="2328863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b="1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</a:t>
            </a:r>
            <a:r>
              <a:rPr lang="pt-PT" b="1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(nS), pp </a:t>
            </a:r>
            <a:r>
              <a:rPr lang="pt-PT" b="1">
                <a:latin typeface="Calibri" pitchFamily="34" charset="0"/>
              </a:rPr>
              <a:t>√s = 7 TeV</a:t>
            </a:r>
            <a:endParaRPr lang="pt-PT" b="1"/>
          </a:p>
        </p:txBody>
      </p:sp>
      <p:sp>
        <p:nvSpPr>
          <p:cNvPr id="3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818909" y="2099671"/>
            <a:ext cx="3198092" cy="1236364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pt-PT">
                <a:noFill/>
              </a:rPr>
              <a:t> </a:t>
            </a:r>
          </a:p>
        </p:txBody>
      </p:sp>
      <p:sp>
        <p:nvSpPr>
          <p:cNvPr id="216" name="Rectangle 448"/>
          <p:cNvSpPr>
            <a:spLocks noChangeArrowheads="1"/>
          </p:cNvSpPr>
          <p:nvPr/>
        </p:nvSpPr>
        <p:spPr bwMode="auto">
          <a:xfrm>
            <a:off x="2574925" y="5386388"/>
            <a:ext cx="2873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1200">
                <a:solidFill>
                  <a:srgbClr val="0000FF"/>
                </a:solidFill>
                <a:latin typeface="Calibri" pitchFamily="34" charset="0"/>
              </a:rPr>
              <a:t>arXiv:1209.2922[hep-ex] to appear in PRL</a:t>
            </a:r>
          </a:p>
        </p:txBody>
      </p:sp>
      <p:sp>
        <p:nvSpPr>
          <p:cNvPr id="333832" name="Rectangle 1031"/>
          <p:cNvSpPr>
            <a:spLocks noChangeArrowheads="1"/>
          </p:cNvSpPr>
          <p:nvPr/>
        </p:nvSpPr>
        <p:spPr bwMode="auto">
          <a:xfrm>
            <a:off x="5818188" y="3756025"/>
            <a:ext cx="14747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  <a:latin typeface="Calibri" pitchFamily="34" charset="0"/>
              </a:rPr>
              <a:t>0.6&lt;|y| &lt; 1.2 </a:t>
            </a:r>
            <a:endParaRPr lang="pt-PT">
              <a:solidFill>
                <a:srgbClr val="0000FF"/>
              </a:solidFill>
            </a:endParaRPr>
          </a:p>
        </p:txBody>
      </p:sp>
      <p:sp>
        <p:nvSpPr>
          <p:cNvPr id="333833" name="Rectangle 1031"/>
          <p:cNvSpPr>
            <a:spLocks noChangeArrowheads="1"/>
          </p:cNvSpPr>
          <p:nvPr/>
        </p:nvSpPr>
        <p:spPr bwMode="auto">
          <a:xfrm>
            <a:off x="5818188" y="3463925"/>
            <a:ext cx="10144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  <a:latin typeface="Calibri" pitchFamily="34" charset="0"/>
              </a:rPr>
              <a:t>|y| &lt; 0.6</a:t>
            </a:r>
            <a:endParaRPr lang="pt-PT">
              <a:solidFill>
                <a:srgbClr val="0000FF"/>
              </a:solidFill>
            </a:endParaRPr>
          </a:p>
        </p:txBody>
      </p:sp>
      <p:sp>
        <p:nvSpPr>
          <p:cNvPr id="11" name="Rectangle 103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5818909" y="4032251"/>
            <a:ext cx="1907317" cy="369332"/>
          </a:xfrm>
          <a:prstGeom prst="rect">
            <a:avLst/>
          </a:prstGeom>
          <a:blipFill rotWithShape="1">
            <a:blip r:embed="rId5"/>
            <a:stretch>
              <a:fillRect l="-2885" t="-8197" r="-1923" b="-24590"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pt-PT">
                <a:noFill/>
              </a:rPr>
              <a:t> </a:t>
            </a:r>
          </a:p>
        </p:txBody>
      </p:sp>
      <p:sp>
        <p:nvSpPr>
          <p:cNvPr id="333835" name="Rectangle 448"/>
          <p:cNvSpPr>
            <a:spLocks noChangeArrowheads="1"/>
          </p:cNvSpPr>
          <p:nvPr/>
        </p:nvSpPr>
        <p:spPr bwMode="auto">
          <a:xfrm>
            <a:off x="4116388" y="6291263"/>
            <a:ext cx="2873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1200">
                <a:solidFill>
                  <a:srgbClr val="D60093"/>
                </a:solidFill>
                <a:latin typeface="Calibri" pitchFamily="34" charset="0"/>
              </a:rPr>
              <a:t>Comparison with CDF results</a:t>
            </a:r>
          </a:p>
        </p:txBody>
      </p:sp>
      <p:pic>
        <p:nvPicPr>
          <p:cNvPr id="333836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4413" y="4500563"/>
            <a:ext cx="287337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87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870075"/>
            <a:ext cx="5162550" cy="341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5874" name="Title 1"/>
          <p:cNvSpPr>
            <a:spLocks noGrp="1"/>
          </p:cNvSpPr>
          <p:nvPr>
            <p:ph type="title"/>
          </p:nvPr>
        </p:nvSpPr>
        <p:spPr>
          <a:xfrm>
            <a:off x="457200" y="90488"/>
            <a:ext cx="8229600" cy="481012"/>
          </a:xfrm>
        </p:spPr>
        <p:txBody>
          <a:bodyPr/>
          <a:lstStyle/>
          <a:p>
            <a:r>
              <a:rPr lang="pt-PT" smtClean="0">
                <a:ea typeface="ＭＳ Ｐゴシック"/>
                <a:cs typeface="ＭＳ Ｐゴシック"/>
              </a:rPr>
              <a:t>Quarkonium polarization: a “puzzle”</a:t>
            </a:r>
          </a:p>
        </p:txBody>
      </p:sp>
      <p:sp>
        <p:nvSpPr>
          <p:cNvPr id="335875" name="Slide Number Placeholder 4"/>
          <p:cNvSpPr txBox="1">
            <a:spLocks/>
          </p:cNvSpPr>
          <p:nvPr/>
        </p:nvSpPr>
        <p:spPr bwMode="auto">
          <a:xfrm>
            <a:off x="7010400" y="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0FEBEF4C-057F-4E11-8A52-92ACDB7D9626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algn="r"/>
              <a:t>37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35876" name="Rectangle 20"/>
          <p:cNvSpPr>
            <a:spLocks noChangeArrowheads="1"/>
          </p:cNvSpPr>
          <p:nvPr/>
        </p:nvSpPr>
        <p:spPr bwMode="auto">
          <a:xfrm>
            <a:off x="285750" y="623888"/>
            <a:ext cx="8629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15950" lvl="1" indent="-158750">
              <a:spcBef>
                <a:spcPts val="550"/>
              </a:spcBef>
              <a:spcAft>
                <a:spcPts val="550"/>
              </a:spcAft>
              <a:buFont typeface="Arial" charset="0"/>
              <a:buChar char="•"/>
            </a:pPr>
            <a:r>
              <a:rPr lang="en-US">
                <a:solidFill>
                  <a:srgbClr val="000000"/>
                </a:solidFill>
                <a:latin typeface="Calibri" pitchFamily="34" charset="0"/>
              </a:rPr>
              <a:t>𝜰(nS): Measurements at LHC (</a:t>
            </a:r>
            <a:r>
              <a:rPr lang="en-US" b="1">
                <a:solidFill>
                  <a:srgbClr val="000000"/>
                </a:solidFill>
                <a:latin typeface="Calibri" pitchFamily="34" charset="0"/>
              </a:rPr>
              <a:t>CMS</a:t>
            </a:r>
            <a:r>
              <a:rPr lang="en-US">
                <a:solidFill>
                  <a:srgbClr val="000000"/>
                </a:solidFill>
                <a:latin typeface="Calibri" pitchFamily="34" charset="0"/>
              </a:rPr>
              <a:t>) </a:t>
            </a:r>
          </a:p>
        </p:txBody>
      </p:sp>
      <p:sp>
        <p:nvSpPr>
          <p:cNvPr id="335877" name="Rectangle 1034"/>
          <p:cNvSpPr>
            <a:spLocks noChangeArrowheads="1"/>
          </p:cNvSpPr>
          <p:nvPr/>
        </p:nvSpPr>
        <p:spPr bwMode="auto">
          <a:xfrm>
            <a:off x="1216025" y="1574800"/>
            <a:ext cx="2328863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b="1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</a:t>
            </a:r>
            <a:r>
              <a:rPr lang="pt-PT" b="1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(nS), pp </a:t>
            </a:r>
            <a:r>
              <a:rPr lang="pt-PT" b="1">
                <a:latin typeface="Calibri" pitchFamily="34" charset="0"/>
              </a:rPr>
              <a:t>√s = 7 TeV</a:t>
            </a:r>
            <a:endParaRPr lang="pt-PT" b="1"/>
          </a:p>
        </p:txBody>
      </p:sp>
      <p:sp>
        <p:nvSpPr>
          <p:cNvPr id="3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818909" y="2099671"/>
            <a:ext cx="3198092" cy="1236364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pt-PT">
                <a:noFill/>
              </a:rPr>
              <a:t> </a:t>
            </a:r>
          </a:p>
        </p:txBody>
      </p:sp>
      <p:sp>
        <p:nvSpPr>
          <p:cNvPr id="216" name="Rectangle 448"/>
          <p:cNvSpPr>
            <a:spLocks noChangeArrowheads="1"/>
          </p:cNvSpPr>
          <p:nvPr/>
        </p:nvSpPr>
        <p:spPr bwMode="auto">
          <a:xfrm>
            <a:off x="2574925" y="5386388"/>
            <a:ext cx="2873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1200">
                <a:solidFill>
                  <a:srgbClr val="0000FF"/>
                </a:solidFill>
                <a:latin typeface="Calibri" pitchFamily="34" charset="0"/>
              </a:rPr>
              <a:t>arXiv:1209.2922[hep-ex] to appear in PRL</a:t>
            </a:r>
          </a:p>
        </p:txBody>
      </p:sp>
      <p:sp>
        <p:nvSpPr>
          <p:cNvPr id="335880" name="Rectangle 1031"/>
          <p:cNvSpPr>
            <a:spLocks noChangeArrowheads="1"/>
          </p:cNvSpPr>
          <p:nvPr/>
        </p:nvSpPr>
        <p:spPr bwMode="auto">
          <a:xfrm>
            <a:off x="5818188" y="3756025"/>
            <a:ext cx="14747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  <a:latin typeface="Calibri" pitchFamily="34" charset="0"/>
              </a:rPr>
              <a:t>0.6&lt;|y| &lt; 1.2 </a:t>
            </a:r>
            <a:endParaRPr lang="pt-PT">
              <a:solidFill>
                <a:srgbClr val="0000FF"/>
              </a:solidFill>
            </a:endParaRPr>
          </a:p>
        </p:txBody>
      </p:sp>
      <p:sp>
        <p:nvSpPr>
          <p:cNvPr id="335881" name="Rectangle 1031"/>
          <p:cNvSpPr>
            <a:spLocks noChangeArrowheads="1"/>
          </p:cNvSpPr>
          <p:nvPr/>
        </p:nvSpPr>
        <p:spPr bwMode="auto">
          <a:xfrm>
            <a:off x="5818188" y="3463925"/>
            <a:ext cx="10144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  <a:latin typeface="Calibri" pitchFamily="34" charset="0"/>
              </a:rPr>
              <a:t>|y| &lt; 0.6</a:t>
            </a:r>
            <a:endParaRPr lang="pt-PT">
              <a:solidFill>
                <a:srgbClr val="0000FF"/>
              </a:solidFill>
            </a:endParaRPr>
          </a:p>
        </p:txBody>
      </p:sp>
      <p:sp>
        <p:nvSpPr>
          <p:cNvPr id="11" name="Rectangle 103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5818909" y="4032251"/>
            <a:ext cx="1907317" cy="369332"/>
          </a:xfrm>
          <a:prstGeom prst="rect">
            <a:avLst/>
          </a:prstGeom>
          <a:blipFill rotWithShape="1">
            <a:blip r:embed="rId5"/>
            <a:stretch>
              <a:fillRect l="-2885" t="-8197" r="-1923" b="-24590"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pt-PT">
                <a:noFill/>
              </a:rPr>
              <a:t> </a:t>
            </a:r>
          </a:p>
        </p:txBody>
      </p:sp>
      <p:sp>
        <p:nvSpPr>
          <p:cNvPr id="335883" name="Rectangle 448"/>
          <p:cNvSpPr>
            <a:spLocks noChangeArrowheads="1"/>
          </p:cNvSpPr>
          <p:nvPr/>
        </p:nvSpPr>
        <p:spPr bwMode="auto">
          <a:xfrm>
            <a:off x="4116388" y="6291263"/>
            <a:ext cx="2873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1200">
                <a:solidFill>
                  <a:srgbClr val="D60093"/>
                </a:solidFill>
                <a:latin typeface="Calibri" pitchFamily="34" charset="0"/>
              </a:rPr>
              <a:t>Comparison with CDF results</a:t>
            </a:r>
          </a:p>
        </p:txBody>
      </p:sp>
      <p:pic>
        <p:nvPicPr>
          <p:cNvPr id="335884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4413" y="4500563"/>
            <a:ext cx="287337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5885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0" y="4589463"/>
            <a:ext cx="2771775" cy="214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2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713" y="2430463"/>
            <a:ext cx="5640387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22" name="Title 1"/>
          <p:cNvSpPr>
            <a:spLocks noGrp="1"/>
          </p:cNvSpPr>
          <p:nvPr>
            <p:ph type="title"/>
          </p:nvPr>
        </p:nvSpPr>
        <p:spPr>
          <a:xfrm>
            <a:off x="457200" y="90488"/>
            <a:ext cx="8229600" cy="481012"/>
          </a:xfrm>
        </p:spPr>
        <p:txBody>
          <a:bodyPr/>
          <a:lstStyle/>
          <a:p>
            <a:r>
              <a:rPr lang="pt-PT" smtClean="0">
                <a:ea typeface="ＭＳ Ｐゴシック"/>
                <a:cs typeface="ＭＳ Ｐゴシック"/>
              </a:rPr>
              <a:t>Quarkonium polarization: a “puzzle”</a:t>
            </a:r>
          </a:p>
        </p:txBody>
      </p:sp>
      <p:sp>
        <p:nvSpPr>
          <p:cNvPr id="337923" name="Slide Number Placeholder 4"/>
          <p:cNvSpPr txBox="1">
            <a:spLocks/>
          </p:cNvSpPr>
          <p:nvPr/>
        </p:nvSpPr>
        <p:spPr bwMode="auto">
          <a:xfrm>
            <a:off x="7010400" y="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0CF1D533-D981-4A20-8E05-B70450A1EE86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algn="r"/>
              <a:t>38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37924" name="Rectangle 20"/>
          <p:cNvSpPr>
            <a:spLocks noChangeArrowheads="1"/>
          </p:cNvSpPr>
          <p:nvPr/>
        </p:nvSpPr>
        <p:spPr bwMode="auto">
          <a:xfrm>
            <a:off x="285750" y="623888"/>
            <a:ext cx="8629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15950" lvl="1" indent="-158750">
              <a:spcBef>
                <a:spcPts val="550"/>
              </a:spcBef>
              <a:spcAft>
                <a:spcPts val="550"/>
              </a:spcAft>
              <a:buFont typeface="Arial" charset="0"/>
              <a:buChar char="•"/>
            </a:pPr>
            <a:r>
              <a:rPr lang="en-US">
                <a:solidFill>
                  <a:srgbClr val="000000"/>
                </a:solidFill>
                <a:latin typeface="Calibri" pitchFamily="34" charset="0"/>
              </a:rPr>
              <a:t>𝜰(nS): Measurements at LHC (</a:t>
            </a:r>
            <a:r>
              <a:rPr lang="en-US" b="1">
                <a:solidFill>
                  <a:srgbClr val="000000"/>
                </a:solidFill>
                <a:latin typeface="Calibri" pitchFamily="34" charset="0"/>
              </a:rPr>
              <a:t>CMS</a:t>
            </a:r>
            <a:r>
              <a:rPr lang="en-US">
                <a:solidFill>
                  <a:srgbClr val="000000"/>
                </a:solidFill>
                <a:latin typeface="Calibri" pitchFamily="34" charset="0"/>
              </a:rPr>
              <a:t>) </a:t>
            </a:r>
          </a:p>
        </p:txBody>
      </p:sp>
      <p:sp>
        <p:nvSpPr>
          <p:cNvPr id="337925" name="Rectangle 1034"/>
          <p:cNvSpPr>
            <a:spLocks noChangeArrowheads="1"/>
          </p:cNvSpPr>
          <p:nvPr/>
        </p:nvSpPr>
        <p:spPr bwMode="auto">
          <a:xfrm>
            <a:off x="1216025" y="1574800"/>
            <a:ext cx="2328863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b="1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</a:t>
            </a:r>
            <a:r>
              <a:rPr lang="pt-PT" b="1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(nS), pp </a:t>
            </a:r>
            <a:r>
              <a:rPr lang="pt-PT" b="1">
                <a:latin typeface="Calibri" pitchFamily="34" charset="0"/>
              </a:rPr>
              <a:t>√s = 7 TeV</a:t>
            </a:r>
            <a:endParaRPr lang="pt-PT" b="1"/>
          </a:p>
        </p:txBody>
      </p:sp>
      <p:sp>
        <p:nvSpPr>
          <p:cNvPr id="3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818909" y="2099671"/>
            <a:ext cx="3198092" cy="1236364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pt-PT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69" name="Title 1"/>
          <p:cNvSpPr>
            <a:spLocks noGrp="1"/>
          </p:cNvSpPr>
          <p:nvPr>
            <p:ph type="title"/>
          </p:nvPr>
        </p:nvSpPr>
        <p:spPr>
          <a:xfrm>
            <a:off x="457200" y="90488"/>
            <a:ext cx="8229600" cy="481012"/>
          </a:xfrm>
        </p:spPr>
        <p:txBody>
          <a:bodyPr/>
          <a:lstStyle/>
          <a:p>
            <a:r>
              <a:rPr lang="pt-PT" smtClean="0">
                <a:ea typeface="ＭＳ Ｐゴシック"/>
                <a:cs typeface="ＭＳ Ｐゴシック"/>
              </a:rPr>
              <a:t>Quarkonium polarization: a “puzzle”</a:t>
            </a:r>
          </a:p>
        </p:txBody>
      </p:sp>
      <p:sp>
        <p:nvSpPr>
          <p:cNvPr id="339970" name="Slide Number Placeholder 4"/>
          <p:cNvSpPr txBox="1">
            <a:spLocks/>
          </p:cNvSpPr>
          <p:nvPr/>
        </p:nvSpPr>
        <p:spPr bwMode="auto">
          <a:xfrm>
            <a:off x="7010400" y="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9EA5FD23-7466-47FF-B698-553D42544529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algn="r"/>
              <a:t>39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39971" name="Rectangle 20"/>
          <p:cNvSpPr>
            <a:spLocks noChangeArrowheads="1"/>
          </p:cNvSpPr>
          <p:nvPr/>
        </p:nvSpPr>
        <p:spPr bwMode="auto">
          <a:xfrm>
            <a:off x="285750" y="623888"/>
            <a:ext cx="8629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15950" lvl="1" indent="-158750">
              <a:spcBef>
                <a:spcPts val="550"/>
              </a:spcBef>
              <a:spcAft>
                <a:spcPts val="550"/>
              </a:spcAft>
              <a:buFont typeface="Arial" charset="0"/>
              <a:buChar char="•"/>
            </a:pPr>
            <a:r>
              <a:rPr lang="en-US">
                <a:solidFill>
                  <a:srgbClr val="000000"/>
                </a:solidFill>
                <a:latin typeface="Calibri" pitchFamily="34" charset="0"/>
              </a:rPr>
              <a:t>𝜰(nS): Mesurements at LHC (</a:t>
            </a:r>
            <a:r>
              <a:rPr lang="en-US" b="1">
                <a:solidFill>
                  <a:srgbClr val="000000"/>
                </a:solidFill>
                <a:latin typeface="Calibri" pitchFamily="34" charset="0"/>
              </a:rPr>
              <a:t>CMS</a:t>
            </a:r>
            <a:r>
              <a:rPr lang="en-US">
                <a:solidFill>
                  <a:srgbClr val="000000"/>
                </a:solidFill>
                <a:latin typeface="Calibri" pitchFamily="34" charset="0"/>
              </a:rPr>
              <a:t>) </a:t>
            </a:r>
          </a:p>
        </p:txBody>
      </p:sp>
      <p:sp>
        <p:nvSpPr>
          <p:cNvPr id="339972" name="Rectangle 1034"/>
          <p:cNvSpPr>
            <a:spLocks noChangeArrowheads="1"/>
          </p:cNvSpPr>
          <p:nvPr/>
        </p:nvSpPr>
        <p:spPr bwMode="auto">
          <a:xfrm>
            <a:off x="1216025" y="1574800"/>
            <a:ext cx="2328863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b="1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</a:t>
            </a:r>
            <a:r>
              <a:rPr lang="pt-PT" b="1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(nS), pp </a:t>
            </a:r>
            <a:r>
              <a:rPr lang="pt-PT" b="1">
                <a:latin typeface="Calibri" pitchFamily="34" charset="0"/>
              </a:rPr>
              <a:t>√s = 7 TeV</a:t>
            </a:r>
            <a:endParaRPr lang="pt-PT" b="1"/>
          </a:p>
        </p:txBody>
      </p:sp>
      <p:pic>
        <p:nvPicPr>
          <p:cNvPr id="3399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" y="1968500"/>
            <a:ext cx="346075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997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5525" y="3648075"/>
            <a:ext cx="3421063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818909" y="2099671"/>
            <a:ext cx="3198092" cy="1236364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pt-PT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457200" y="19050"/>
            <a:ext cx="8229600" cy="495300"/>
          </a:xfrm>
        </p:spPr>
        <p:txBody>
          <a:bodyPr/>
          <a:lstStyle/>
          <a:p>
            <a:r>
              <a:rPr lang="pt-PT" smtClean="0">
                <a:solidFill>
                  <a:srgbClr val="0070C0"/>
                </a:solidFill>
                <a:ea typeface="ＭＳ Ｐゴシック"/>
                <a:cs typeface="ＭＳ Ｐゴシック"/>
              </a:rPr>
              <a:t>Task list</a:t>
            </a:r>
          </a:p>
        </p:txBody>
      </p:sp>
      <p:sp>
        <p:nvSpPr>
          <p:cNvPr id="14338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1E8814B-7C7D-4036-A6BD-40FF3C30E051}" type="slidenum">
              <a:rPr lang="en-US" smtClean="0">
                <a:latin typeface="Calibri" pitchFamily="34" charset="0"/>
              </a:rPr>
              <a:pPr/>
              <a:t>4</a:t>
            </a:fld>
            <a:endParaRPr lang="en-US" smtClean="0">
              <a:latin typeface="Calibri" pitchFamily="34" charset="0"/>
            </a:endParaRPr>
          </a:p>
        </p:txBody>
      </p:sp>
      <p:sp>
        <p:nvSpPr>
          <p:cNvPr id="14339" name="Rectângulo 11"/>
          <p:cNvSpPr>
            <a:spLocks noChangeArrowheads="1"/>
          </p:cNvSpPr>
          <p:nvPr/>
        </p:nvSpPr>
        <p:spPr bwMode="auto">
          <a:xfrm>
            <a:off x="209550" y="452438"/>
            <a:ext cx="8788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>
                <a:solidFill>
                  <a:srgbClr val="000000"/>
                </a:solidFill>
                <a:latin typeface="Calibri" pitchFamily="34" charset="0"/>
              </a:rPr>
              <a:t>One assumes that the production of </a:t>
            </a:r>
            <a:r>
              <a:rPr lang="pt-PT" b="1">
                <a:solidFill>
                  <a:srgbClr val="000000"/>
                </a:solidFill>
                <a:latin typeface="Calibri" pitchFamily="34" charset="0"/>
              </a:rPr>
              <a:t>quark-antiquark states</a:t>
            </a:r>
            <a:r>
              <a:rPr lang="pt-PT">
                <a:solidFill>
                  <a:srgbClr val="000000"/>
                </a:solidFill>
                <a:latin typeface="Calibri" pitchFamily="34" charset="0"/>
              </a:rPr>
              <a:t> can be described using </a:t>
            </a:r>
            <a:r>
              <a:rPr lang="pt-PT" b="1">
                <a:solidFill>
                  <a:srgbClr val="000000"/>
                </a:solidFill>
                <a:latin typeface="Calibri" pitchFamily="34" charset="0"/>
              </a:rPr>
              <a:t>perturbative QCD</a:t>
            </a:r>
            <a:r>
              <a:rPr lang="pt-PT">
                <a:solidFill>
                  <a:srgbClr val="000000"/>
                </a:solidFill>
                <a:latin typeface="Calibri" pitchFamily="34" charset="0"/>
              </a:rPr>
              <a:t>, as long as we “</a:t>
            </a:r>
            <a:r>
              <a:rPr lang="pt-PT" b="1">
                <a:solidFill>
                  <a:srgbClr val="000000"/>
                </a:solidFill>
                <a:latin typeface="Calibri" pitchFamily="34" charset="0"/>
              </a:rPr>
              <a:t>factor out</a:t>
            </a:r>
            <a:r>
              <a:rPr lang="pt-PT">
                <a:solidFill>
                  <a:srgbClr val="000000"/>
                </a:solidFill>
                <a:latin typeface="Calibri" pitchFamily="34" charset="0"/>
              </a:rPr>
              <a:t>” long-distance bound-state effects</a:t>
            </a:r>
          </a:p>
        </p:txBody>
      </p:sp>
      <p:sp>
        <p:nvSpPr>
          <p:cNvPr id="14340" name="Rectângulo 6"/>
          <p:cNvSpPr>
            <a:spLocks noChangeArrowheads="1"/>
          </p:cNvSpPr>
          <p:nvPr/>
        </p:nvSpPr>
        <p:spPr bwMode="auto">
          <a:xfrm>
            <a:off x="209550" y="1100138"/>
            <a:ext cx="85153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>
                <a:solidFill>
                  <a:srgbClr val="000000"/>
                </a:solidFill>
                <a:latin typeface="Calibri" pitchFamily="34" charset="0"/>
              </a:rPr>
              <a:t>An inescapable prediction of the semi-perturbative approach (NRQCD) is that</a:t>
            </a:r>
          </a:p>
          <a:p>
            <a:r>
              <a:rPr lang="pt-PT">
                <a:solidFill>
                  <a:srgbClr val="000000"/>
                </a:solidFill>
                <a:latin typeface="Calibri" pitchFamily="34" charset="0"/>
              </a:rPr>
              <a:t>“high” p</a:t>
            </a:r>
            <a:r>
              <a:rPr lang="pt-PT" baseline="-25000">
                <a:solidFill>
                  <a:srgbClr val="000000"/>
                </a:solidFill>
                <a:latin typeface="Calibri" pitchFamily="34" charset="0"/>
              </a:rPr>
              <a:t>T</a:t>
            </a:r>
            <a:r>
              <a:rPr lang="pt-PT">
                <a:solidFill>
                  <a:srgbClr val="000000"/>
                </a:solidFill>
                <a:latin typeface="Calibri" pitchFamily="34" charset="0"/>
              </a:rPr>
              <a:t> quarkonia come from fragmenting gluons and are fully tranversely polarized</a:t>
            </a:r>
            <a:endParaRPr lang="en-GB"/>
          </a:p>
        </p:txBody>
      </p:sp>
      <p:sp>
        <p:nvSpPr>
          <p:cNvPr id="8" name="Rectangle 79"/>
          <p:cNvSpPr>
            <a:spLocks noChangeArrowheads="1"/>
          </p:cNvSpPr>
          <p:nvPr/>
        </p:nvSpPr>
        <p:spPr bwMode="auto">
          <a:xfrm>
            <a:off x="5502275" y="1941513"/>
            <a:ext cx="3435350" cy="58420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PT" b="1" dirty="0">
                <a:solidFill>
                  <a:srgbClr val="000000"/>
                </a:solidFill>
                <a:latin typeface="Calibri" charset="0"/>
              </a:rPr>
              <a:t>NRQCD </a:t>
            </a:r>
            <a:r>
              <a:rPr lang="pt-PT" b="1" dirty="0" err="1">
                <a:solidFill>
                  <a:srgbClr val="000000"/>
                </a:solidFill>
                <a:latin typeface="Calibri" charset="0"/>
              </a:rPr>
              <a:t>factorization</a:t>
            </a:r>
            <a:r>
              <a:rPr lang="pt-PT" b="1" baseline="30000" dirty="0">
                <a:latin typeface="Calibri" charset="0"/>
              </a:rPr>
              <a:t/>
            </a:r>
            <a:br>
              <a:rPr lang="pt-PT" b="1" baseline="30000" dirty="0">
                <a:latin typeface="Calibri" charset="0"/>
              </a:rPr>
            </a:br>
            <a:r>
              <a:rPr lang="pt-PT" sz="1400" dirty="0">
                <a:solidFill>
                  <a:srgbClr val="000000"/>
                </a:solidFill>
                <a:latin typeface="Calibri" charset="0"/>
              </a:rPr>
              <a:t>Braaten, Kniehl &amp; Lee, PRD62, 094005 (2000)</a:t>
            </a:r>
            <a:endParaRPr lang="pt-PT" sz="1400" b="1" baseline="30000" dirty="0">
              <a:latin typeface="Calibri" charset="0"/>
            </a:endParaRPr>
          </a:p>
        </p:txBody>
      </p:sp>
      <p:sp>
        <p:nvSpPr>
          <p:cNvPr id="14342" name="Rectangle 79"/>
          <p:cNvSpPr>
            <a:spLocks noChangeArrowheads="1"/>
          </p:cNvSpPr>
          <p:nvPr/>
        </p:nvSpPr>
        <p:spPr bwMode="auto">
          <a:xfrm>
            <a:off x="5499100" y="2646363"/>
            <a:ext cx="2593975" cy="585787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00FF"/>
                </a:solidFill>
                <a:latin typeface="Calibri" pitchFamily="34" charset="0"/>
              </a:rPr>
              <a:t>CDF Run II</a:t>
            </a:r>
            <a:endParaRPr lang="pt-PT" b="1">
              <a:solidFill>
                <a:srgbClr val="0000FF"/>
              </a:solidFill>
              <a:latin typeface="Calibri" pitchFamily="34" charset="0"/>
              <a:sym typeface="Symbol" pitchFamily="18" charset="2"/>
            </a:endParaRPr>
          </a:p>
          <a:p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CDF Coll., PRL 99, 132001 (2007)</a:t>
            </a:r>
            <a:endParaRPr lang="pt-PT" sz="14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6" name="Rectângulo 5"/>
          <p:cNvSpPr/>
          <p:nvPr/>
        </p:nvSpPr>
        <p:spPr>
          <a:xfrm>
            <a:off x="195263" y="3708400"/>
            <a:ext cx="8166100" cy="30924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pt-PT" dirty="0" err="1">
                <a:solidFill>
                  <a:prstClr val="black"/>
                </a:solidFill>
                <a:latin typeface="Calibri"/>
              </a:rPr>
              <a:t>But</a:t>
            </a:r>
            <a:r>
              <a:rPr lang="pt-PT" dirty="0">
                <a:solidFill>
                  <a:prstClr val="black"/>
                </a:solidFill>
                <a:latin typeface="Calibri"/>
              </a:rPr>
              <a:t>:</a:t>
            </a:r>
            <a:endParaRPr lang="pt-PT" u="sng" dirty="0">
              <a:solidFill>
                <a:prstClr val="black"/>
              </a:solidFill>
              <a:latin typeface="Calibri"/>
            </a:endParaRPr>
          </a:p>
          <a:p>
            <a:pPr marL="177800" indent="-1778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PT" dirty="0">
                <a:solidFill>
                  <a:prstClr val="black"/>
                </a:solidFill>
                <a:latin typeface="Calibri"/>
              </a:rPr>
              <a:t>the current experimental situation is contradictory and incomplete, as it was emphasized in </a:t>
            </a:r>
            <a:r>
              <a:rPr lang="en-GB" dirty="0">
                <a:latin typeface="+mn-lt"/>
              </a:rPr>
              <a:t>Eur. Phys. J. C69, 657 (2010)</a:t>
            </a:r>
            <a:br>
              <a:rPr lang="en-GB" dirty="0">
                <a:latin typeface="+mn-lt"/>
              </a:rPr>
            </a:br>
            <a:r>
              <a:rPr lang="pt-PT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PT" dirty="0">
                <a:solidFill>
                  <a:prstClr val="black"/>
                </a:solidFill>
                <a:latin typeface="Calibri"/>
                <a:sym typeface="Symbol"/>
              </a:rPr>
              <a:t> </a:t>
            </a:r>
            <a:r>
              <a:rPr lang="pt-PT" dirty="0">
                <a:solidFill>
                  <a:srgbClr val="FF0000"/>
                </a:solidFill>
                <a:latin typeface="Calibri"/>
                <a:sym typeface="Symbol"/>
              </a:rPr>
              <a:t>improve </a:t>
            </a:r>
            <a:r>
              <a:rPr lang="pt-PT" dirty="0" err="1">
                <a:solidFill>
                  <a:srgbClr val="FF0000"/>
                </a:solidFill>
                <a:latin typeface="Calibri"/>
                <a:sym typeface="Symbol"/>
              </a:rPr>
              <a:t>drastically</a:t>
            </a:r>
            <a:r>
              <a:rPr lang="pt-PT" dirty="0">
                <a:solidFill>
                  <a:srgbClr val="FF0000"/>
                </a:solidFill>
                <a:latin typeface="Calibri"/>
                <a:sym typeface="Symbol"/>
              </a:rPr>
              <a:t> </a:t>
            </a:r>
            <a:r>
              <a:rPr lang="pt-PT" dirty="0" err="1">
                <a:solidFill>
                  <a:srgbClr val="FF0000"/>
                </a:solidFill>
                <a:latin typeface="Calibri"/>
              </a:rPr>
              <a:t>the</a:t>
            </a:r>
            <a:r>
              <a:rPr lang="pt-PT" dirty="0">
                <a:solidFill>
                  <a:srgbClr val="FF0000"/>
                </a:solidFill>
                <a:latin typeface="Calibri"/>
              </a:rPr>
              <a:t> </a:t>
            </a:r>
            <a:r>
              <a:rPr lang="pt-PT" dirty="0" err="1">
                <a:solidFill>
                  <a:srgbClr val="FF0000"/>
                </a:solidFill>
                <a:latin typeface="Calibri"/>
              </a:rPr>
              <a:t>quality</a:t>
            </a:r>
            <a:r>
              <a:rPr lang="pt-PT" dirty="0">
                <a:solidFill>
                  <a:srgbClr val="FF0000"/>
                </a:solidFill>
                <a:latin typeface="Calibri"/>
              </a:rPr>
              <a:t> </a:t>
            </a:r>
            <a:r>
              <a:rPr lang="pt-PT" dirty="0" err="1">
                <a:solidFill>
                  <a:srgbClr val="FF0000"/>
                </a:solidFill>
                <a:latin typeface="Calibri"/>
              </a:rPr>
              <a:t>of</a:t>
            </a:r>
            <a:r>
              <a:rPr lang="pt-PT" dirty="0">
                <a:solidFill>
                  <a:srgbClr val="FF0000"/>
                </a:solidFill>
                <a:latin typeface="Calibri"/>
              </a:rPr>
              <a:t> </a:t>
            </a:r>
            <a:r>
              <a:rPr lang="pt-PT" dirty="0" err="1">
                <a:solidFill>
                  <a:srgbClr val="FF0000"/>
                </a:solidFill>
                <a:latin typeface="Calibri"/>
              </a:rPr>
              <a:t>the</a:t>
            </a:r>
            <a:r>
              <a:rPr lang="pt-PT" dirty="0">
                <a:solidFill>
                  <a:srgbClr val="FF0000"/>
                </a:solidFill>
                <a:latin typeface="Calibri"/>
              </a:rPr>
              <a:t> experimental </a:t>
            </a:r>
            <a:r>
              <a:rPr lang="pt-PT" dirty="0" err="1">
                <a:solidFill>
                  <a:srgbClr val="FF0000"/>
                </a:solidFill>
                <a:latin typeface="Calibri"/>
              </a:rPr>
              <a:t>information</a:t>
            </a:r>
            <a:endParaRPr lang="pt-PT" dirty="0">
              <a:solidFill>
                <a:srgbClr val="FF0000"/>
              </a:solidFill>
              <a:latin typeface="+mn-lt"/>
            </a:endParaRPr>
          </a:p>
          <a:p>
            <a:pPr marL="177800" indent="-1778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</a:rPr>
              <a:t>maybe the theory is only valid at asymptotically high </a:t>
            </a:r>
            <a:r>
              <a:rPr lang="pt-PT" dirty="0" err="1">
                <a:solidFill>
                  <a:prstClr val="black"/>
                </a:solidFill>
                <a:latin typeface="Calibri"/>
              </a:rPr>
              <a:t>p</a:t>
            </a:r>
            <a:r>
              <a:rPr lang="pt-PT" baseline="-25000" dirty="0" err="1">
                <a:solidFill>
                  <a:prstClr val="black"/>
                </a:solidFill>
                <a:latin typeface="Calibri"/>
              </a:rPr>
              <a:t>T</a:t>
            </a:r>
            <a:r>
              <a:rPr lang="pt-PT" dirty="0">
                <a:solidFill>
                  <a:prstClr val="black"/>
                </a:solidFill>
                <a:latin typeface="Calibri"/>
              </a:rPr>
              <a:t> </a:t>
            </a:r>
            <a:br>
              <a:rPr lang="pt-PT" dirty="0">
                <a:solidFill>
                  <a:prstClr val="black"/>
                </a:solidFill>
                <a:latin typeface="Calibri"/>
              </a:rPr>
            </a:br>
            <a:r>
              <a:rPr lang="pt-PT" dirty="0">
                <a:solidFill>
                  <a:prstClr val="black"/>
                </a:solidFill>
                <a:latin typeface="Calibri"/>
                <a:sym typeface="Symbol"/>
              </a:rPr>
              <a:t> </a:t>
            </a:r>
            <a:r>
              <a:rPr lang="pt-PT" dirty="0" err="1">
                <a:solidFill>
                  <a:srgbClr val="FF0000"/>
                </a:solidFill>
                <a:latin typeface="Calibri"/>
                <a:sym typeface="Symbol"/>
              </a:rPr>
              <a:t>extend</a:t>
            </a:r>
            <a:r>
              <a:rPr lang="pt-PT" dirty="0">
                <a:solidFill>
                  <a:srgbClr val="FF0000"/>
                </a:solidFill>
                <a:latin typeface="Calibri"/>
                <a:sym typeface="Symbol"/>
              </a:rPr>
              <a:t> </a:t>
            </a:r>
            <a:r>
              <a:rPr lang="pt-PT" dirty="0" err="1">
                <a:solidFill>
                  <a:srgbClr val="FF0000"/>
                </a:solidFill>
                <a:latin typeface="Calibri"/>
                <a:sym typeface="Symbol"/>
              </a:rPr>
              <a:t>measurements</a:t>
            </a:r>
            <a:r>
              <a:rPr lang="pt-PT" dirty="0">
                <a:solidFill>
                  <a:srgbClr val="FF0000"/>
                </a:solidFill>
                <a:latin typeface="Calibri"/>
                <a:sym typeface="Symbol"/>
              </a:rPr>
              <a:t> to </a:t>
            </a:r>
            <a:r>
              <a:rPr lang="pt-PT" i="1" dirty="0" err="1">
                <a:solidFill>
                  <a:srgbClr val="FF0000"/>
                </a:solidFill>
                <a:latin typeface="Calibri"/>
              </a:rPr>
              <a:t>p</a:t>
            </a:r>
            <a:r>
              <a:rPr lang="pt-PT" baseline="-25000" dirty="0" err="1">
                <a:solidFill>
                  <a:srgbClr val="FF0000"/>
                </a:solidFill>
                <a:latin typeface="Calibri"/>
              </a:rPr>
              <a:t>T</a:t>
            </a:r>
            <a:r>
              <a:rPr lang="pt-PT" dirty="0">
                <a:solidFill>
                  <a:srgbClr val="FF0000"/>
                </a:solidFill>
                <a:latin typeface="Calibri"/>
              </a:rPr>
              <a:t> &gt;&gt; </a:t>
            </a:r>
            <a:r>
              <a:rPr lang="pt-PT" i="1" dirty="0">
                <a:solidFill>
                  <a:srgbClr val="FF0000"/>
                </a:solidFill>
                <a:latin typeface="Calibri"/>
              </a:rPr>
              <a:t>M</a:t>
            </a:r>
          </a:p>
          <a:p>
            <a:pPr marL="177800" indent="-1778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PT" dirty="0" err="1">
                <a:solidFill>
                  <a:prstClr val="black"/>
                </a:solidFill>
                <a:latin typeface="Calibri"/>
              </a:rPr>
              <a:t>contributions</a:t>
            </a:r>
            <a:r>
              <a:rPr lang="pt-PT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PT" dirty="0" err="1">
                <a:solidFill>
                  <a:prstClr val="black"/>
                </a:solidFill>
                <a:latin typeface="Calibri"/>
              </a:rPr>
              <a:t>of</a:t>
            </a:r>
            <a:r>
              <a:rPr lang="pt-PT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PT" dirty="0" err="1">
                <a:solidFill>
                  <a:prstClr val="black"/>
                </a:solidFill>
                <a:latin typeface="Calibri"/>
              </a:rPr>
              <a:t>intermediate</a:t>
            </a:r>
            <a:r>
              <a:rPr lang="pt-PT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PT" i="1" dirty="0">
                <a:solidFill>
                  <a:prstClr val="black"/>
                </a:solidFill>
                <a:latin typeface="Calibri"/>
              </a:rPr>
              <a:t>P</a:t>
            </a:r>
            <a:r>
              <a:rPr lang="pt-PT" dirty="0">
                <a:solidFill>
                  <a:prstClr val="black"/>
                </a:solidFill>
                <a:latin typeface="Calibri"/>
              </a:rPr>
              <a:t>-</a:t>
            </a:r>
            <a:r>
              <a:rPr lang="pt-PT" dirty="0" err="1">
                <a:solidFill>
                  <a:prstClr val="black"/>
                </a:solidFill>
                <a:latin typeface="Calibri"/>
              </a:rPr>
              <a:t>wave</a:t>
            </a:r>
            <a:r>
              <a:rPr lang="pt-PT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PT" dirty="0" err="1">
                <a:solidFill>
                  <a:prstClr val="black"/>
                </a:solidFill>
                <a:latin typeface="Calibri"/>
              </a:rPr>
              <a:t>states</a:t>
            </a:r>
            <a:r>
              <a:rPr lang="pt-PT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PT" dirty="0" err="1">
                <a:solidFill>
                  <a:prstClr val="black"/>
                </a:solidFill>
                <a:latin typeface="Calibri"/>
              </a:rPr>
              <a:t>have</a:t>
            </a:r>
            <a:r>
              <a:rPr lang="pt-PT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PT" dirty="0" err="1">
                <a:solidFill>
                  <a:prstClr val="black"/>
                </a:solidFill>
                <a:latin typeface="Calibri"/>
              </a:rPr>
              <a:t>not</a:t>
            </a:r>
            <a:r>
              <a:rPr lang="pt-PT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PT" dirty="0" err="1">
                <a:solidFill>
                  <a:prstClr val="black"/>
                </a:solidFill>
                <a:latin typeface="Calibri"/>
              </a:rPr>
              <a:t>been</a:t>
            </a:r>
            <a:r>
              <a:rPr lang="pt-PT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PT" dirty="0" err="1">
                <a:solidFill>
                  <a:prstClr val="black"/>
                </a:solidFill>
                <a:latin typeface="Calibri"/>
              </a:rPr>
              <a:t>fully</a:t>
            </a:r>
            <a:r>
              <a:rPr lang="pt-PT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PT" dirty="0" err="1">
                <a:solidFill>
                  <a:prstClr val="black"/>
                </a:solidFill>
                <a:latin typeface="Calibri"/>
              </a:rPr>
              <a:t>calculated</a:t>
            </a:r>
            <a:r>
              <a:rPr lang="pt-PT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PT" dirty="0" err="1">
                <a:solidFill>
                  <a:prstClr val="black"/>
                </a:solidFill>
                <a:latin typeface="Calibri"/>
              </a:rPr>
              <a:t>yet</a:t>
            </a:r>
            <a:r>
              <a:rPr lang="pt-PT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PT" dirty="0" err="1">
                <a:solidFill>
                  <a:prstClr val="black"/>
                </a:solidFill>
                <a:latin typeface="Calibri"/>
              </a:rPr>
              <a:t>and</a:t>
            </a:r>
            <a:r>
              <a:rPr lang="pt-PT" dirty="0">
                <a:solidFill>
                  <a:prstClr val="black"/>
                </a:solidFill>
                <a:latin typeface="Calibri"/>
              </a:rPr>
              <a:t> are </a:t>
            </a:r>
            <a:r>
              <a:rPr lang="pt-PT" dirty="0" err="1">
                <a:solidFill>
                  <a:prstClr val="black"/>
                </a:solidFill>
                <a:latin typeface="Calibri"/>
              </a:rPr>
              <a:t>still</a:t>
            </a:r>
            <a:r>
              <a:rPr lang="pt-PT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PT" dirty="0" err="1">
                <a:solidFill>
                  <a:prstClr val="black"/>
                </a:solidFill>
                <a:latin typeface="Calibri"/>
              </a:rPr>
              <a:t>unknown</a:t>
            </a:r>
            <a:r>
              <a:rPr lang="pt-PT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PT" dirty="0" err="1">
                <a:solidFill>
                  <a:prstClr val="black"/>
                </a:solidFill>
                <a:latin typeface="Calibri"/>
              </a:rPr>
              <a:t>experimentally</a:t>
            </a:r>
            <a:r>
              <a:rPr lang="pt-PT" dirty="0">
                <a:solidFill>
                  <a:prstClr val="black"/>
                </a:solidFill>
                <a:latin typeface="Calibri"/>
              </a:rPr>
              <a:t/>
            </a:r>
            <a:br>
              <a:rPr lang="pt-PT" dirty="0">
                <a:solidFill>
                  <a:prstClr val="black"/>
                </a:solidFill>
                <a:latin typeface="Calibri"/>
              </a:rPr>
            </a:br>
            <a:r>
              <a:rPr lang="pt-PT" dirty="0">
                <a:solidFill>
                  <a:prstClr val="black"/>
                </a:solidFill>
                <a:latin typeface="Calibri"/>
                <a:sym typeface="Symbol"/>
              </a:rPr>
              <a:t> </a:t>
            </a:r>
            <a:r>
              <a:rPr lang="pt-PT" dirty="0" err="1">
                <a:solidFill>
                  <a:srgbClr val="FF0000"/>
                </a:solidFill>
                <a:latin typeface="Calibri"/>
                <a:sym typeface="Symbol"/>
              </a:rPr>
              <a:t>measure</a:t>
            </a:r>
            <a:r>
              <a:rPr lang="pt-PT" dirty="0">
                <a:solidFill>
                  <a:srgbClr val="FF0000"/>
                </a:solidFill>
                <a:latin typeface="Calibri"/>
                <a:sym typeface="Symbol"/>
              </a:rPr>
              <a:t> </a:t>
            </a:r>
            <a:r>
              <a:rPr lang="pt-PT" dirty="0" err="1">
                <a:solidFill>
                  <a:srgbClr val="FF0000"/>
                </a:solidFill>
                <a:latin typeface="Calibri"/>
                <a:sym typeface="Symbol"/>
              </a:rPr>
              <a:t>polarizations</a:t>
            </a:r>
            <a:r>
              <a:rPr lang="pt-PT" dirty="0">
                <a:solidFill>
                  <a:srgbClr val="FF0000"/>
                </a:solidFill>
                <a:latin typeface="Calibri"/>
                <a:sym typeface="Symbol"/>
              </a:rPr>
              <a:t> </a:t>
            </a:r>
            <a:r>
              <a:rPr lang="pt-PT" dirty="0" err="1">
                <a:solidFill>
                  <a:srgbClr val="FF0000"/>
                </a:solidFill>
                <a:latin typeface="Calibri"/>
                <a:sym typeface="Symbol"/>
              </a:rPr>
              <a:t>of</a:t>
            </a:r>
            <a:r>
              <a:rPr lang="pt-PT" dirty="0">
                <a:solidFill>
                  <a:srgbClr val="FF0000"/>
                </a:solidFill>
                <a:latin typeface="Calibri"/>
                <a:sym typeface="Symbol"/>
              </a:rPr>
              <a:t> </a:t>
            </a:r>
            <a:r>
              <a:rPr lang="pt-PT" i="1" dirty="0" err="1">
                <a:solidFill>
                  <a:srgbClr val="FF0000"/>
                </a:solidFill>
                <a:latin typeface="Calibri"/>
                <a:sym typeface="Symbol"/>
              </a:rPr>
              <a:t>directly</a:t>
            </a:r>
            <a:r>
              <a:rPr lang="pt-PT" dirty="0">
                <a:solidFill>
                  <a:srgbClr val="FF0000"/>
                </a:solidFill>
                <a:latin typeface="Calibri"/>
                <a:sym typeface="Symbol"/>
              </a:rPr>
              <a:t> </a:t>
            </a:r>
            <a:r>
              <a:rPr lang="pt-PT" dirty="0" err="1">
                <a:solidFill>
                  <a:srgbClr val="FF0000"/>
                </a:solidFill>
                <a:latin typeface="Calibri"/>
                <a:sym typeface="Symbol"/>
              </a:rPr>
              <a:t>produced</a:t>
            </a:r>
            <a:r>
              <a:rPr lang="pt-PT" dirty="0">
                <a:solidFill>
                  <a:srgbClr val="FF0000"/>
                </a:solidFill>
                <a:latin typeface="Calibri"/>
                <a:sym typeface="Symbol"/>
              </a:rPr>
              <a:t> </a:t>
            </a:r>
            <a:r>
              <a:rPr lang="pt-PT" dirty="0" err="1">
                <a:solidFill>
                  <a:srgbClr val="FF0000"/>
                </a:solidFill>
                <a:latin typeface="Calibri"/>
                <a:sym typeface="Symbol"/>
              </a:rPr>
              <a:t>states</a:t>
            </a:r>
            <a:r>
              <a:rPr lang="pt-PT" dirty="0">
                <a:solidFill>
                  <a:srgbClr val="FF0000"/>
                </a:solidFill>
                <a:latin typeface="Calibri"/>
                <a:sym typeface="Symbol"/>
              </a:rPr>
              <a:t>, </a:t>
            </a:r>
            <a:r>
              <a:rPr lang="el-GR" i="1" dirty="0">
                <a:solidFill>
                  <a:srgbClr val="FF0000"/>
                </a:solidFill>
                <a:latin typeface="Calibri"/>
                <a:sym typeface="Symbol"/>
              </a:rPr>
              <a:t>ψ</a:t>
            </a:r>
            <a:r>
              <a:rPr lang="pt-PT" i="1" dirty="0">
                <a:solidFill>
                  <a:srgbClr val="FF0000"/>
                </a:solidFill>
                <a:latin typeface="Calibri"/>
                <a:sym typeface="Symbol"/>
              </a:rPr>
              <a:t>’</a:t>
            </a:r>
            <a:r>
              <a:rPr lang="pt-PT" dirty="0">
                <a:solidFill>
                  <a:srgbClr val="FF0000"/>
                </a:solidFill>
                <a:latin typeface="Calibri"/>
                <a:sym typeface="Symbol"/>
              </a:rPr>
              <a:t> </a:t>
            </a:r>
            <a:r>
              <a:rPr lang="pt-PT" dirty="0" err="1">
                <a:solidFill>
                  <a:srgbClr val="FF0000"/>
                </a:solidFill>
                <a:latin typeface="Calibri"/>
                <a:sym typeface="Symbol"/>
              </a:rPr>
              <a:t>and</a:t>
            </a:r>
            <a:r>
              <a:rPr lang="pt-PT" dirty="0">
                <a:solidFill>
                  <a:srgbClr val="FF0000"/>
                </a:solidFill>
                <a:latin typeface="Calibri"/>
                <a:sym typeface="Symbol"/>
              </a:rPr>
              <a:t> (3S)</a:t>
            </a:r>
            <a:r>
              <a:rPr lang="pt-PT" dirty="0">
                <a:solidFill>
                  <a:prstClr val="black"/>
                </a:solidFill>
                <a:latin typeface="Calibri"/>
                <a:sym typeface="Symbol"/>
              </a:rPr>
              <a:t/>
            </a:r>
            <a:br>
              <a:rPr lang="pt-PT" dirty="0">
                <a:solidFill>
                  <a:prstClr val="black"/>
                </a:solidFill>
                <a:latin typeface="Calibri"/>
                <a:sym typeface="Symbol"/>
              </a:rPr>
            </a:br>
            <a:r>
              <a:rPr lang="pt-PT" dirty="0">
                <a:solidFill>
                  <a:prstClr val="black"/>
                </a:solidFill>
                <a:latin typeface="Calibri"/>
                <a:sym typeface="Symbol"/>
              </a:rPr>
              <a:t> </a:t>
            </a:r>
            <a:r>
              <a:rPr lang="pt-PT" dirty="0" err="1">
                <a:solidFill>
                  <a:srgbClr val="FF0000"/>
                </a:solidFill>
                <a:latin typeface="Calibri"/>
                <a:sym typeface="Symbol"/>
              </a:rPr>
              <a:t>measure</a:t>
            </a:r>
            <a:r>
              <a:rPr lang="pt-PT" dirty="0">
                <a:solidFill>
                  <a:srgbClr val="FF0000"/>
                </a:solidFill>
                <a:latin typeface="Calibri"/>
                <a:sym typeface="Symbol"/>
              </a:rPr>
              <a:t> </a:t>
            </a:r>
            <a:r>
              <a:rPr lang="pt-PT" dirty="0" err="1">
                <a:solidFill>
                  <a:srgbClr val="FF0000"/>
                </a:solidFill>
                <a:latin typeface="Calibri"/>
                <a:sym typeface="Symbol"/>
              </a:rPr>
              <a:t>polarizations</a:t>
            </a:r>
            <a:r>
              <a:rPr lang="pt-PT" dirty="0">
                <a:solidFill>
                  <a:srgbClr val="FF0000"/>
                </a:solidFill>
                <a:latin typeface="Calibri"/>
                <a:sym typeface="Symbol"/>
              </a:rPr>
              <a:t> </a:t>
            </a:r>
            <a:r>
              <a:rPr lang="pt-PT" dirty="0" err="1">
                <a:solidFill>
                  <a:srgbClr val="FF0000"/>
                </a:solidFill>
                <a:latin typeface="Calibri"/>
                <a:sym typeface="Symbol"/>
              </a:rPr>
              <a:t>of</a:t>
            </a:r>
            <a:r>
              <a:rPr lang="pt-PT" dirty="0">
                <a:solidFill>
                  <a:srgbClr val="FF0000"/>
                </a:solidFill>
                <a:latin typeface="Calibri"/>
                <a:sym typeface="Symbol"/>
              </a:rPr>
              <a:t> </a:t>
            </a:r>
            <a:r>
              <a:rPr lang="pt-PT" i="1" dirty="0">
                <a:solidFill>
                  <a:srgbClr val="FF0000"/>
                </a:solidFill>
                <a:latin typeface="Calibri"/>
                <a:sym typeface="Symbol"/>
              </a:rPr>
              <a:t>P</a:t>
            </a:r>
            <a:r>
              <a:rPr lang="pt-PT" dirty="0">
                <a:solidFill>
                  <a:srgbClr val="FF0000"/>
                </a:solidFill>
                <a:latin typeface="Calibri"/>
                <a:sym typeface="Symbol"/>
              </a:rPr>
              <a:t>-</a:t>
            </a:r>
            <a:r>
              <a:rPr lang="pt-PT" dirty="0" err="1">
                <a:solidFill>
                  <a:srgbClr val="FF0000"/>
                </a:solidFill>
                <a:latin typeface="Calibri"/>
                <a:sym typeface="Symbol"/>
              </a:rPr>
              <a:t>wave</a:t>
            </a:r>
            <a:r>
              <a:rPr lang="pt-PT" dirty="0">
                <a:solidFill>
                  <a:srgbClr val="FF0000"/>
                </a:solidFill>
                <a:latin typeface="Calibri"/>
                <a:sym typeface="Symbol"/>
              </a:rPr>
              <a:t> </a:t>
            </a:r>
            <a:r>
              <a:rPr lang="pt-PT" dirty="0" err="1">
                <a:solidFill>
                  <a:srgbClr val="FF0000"/>
                </a:solidFill>
                <a:latin typeface="Calibri"/>
                <a:sym typeface="Symbol"/>
              </a:rPr>
              <a:t>states</a:t>
            </a:r>
            <a:r>
              <a:rPr lang="pt-PT" dirty="0">
                <a:solidFill>
                  <a:srgbClr val="FF0000"/>
                </a:solidFill>
                <a:latin typeface="Calibri"/>
                <a:sym typeface="Symbol"/>
              </a:rPr>
              <a:t>, </a:t>
            </a:r>
            <a:r>
              <a:rPr lang="el-GR" dirty="0">
                <a:solidFill>
                  <a:srgbClr val="FF0000"/>
                </a:solidFill>
                <a:latin typeface="Calibri"/>
                <a:sym typeface="Symbol"/>
              </a:rPr>
              <a:t>χ</a:t>
            </a:r>
            <a:r>
              <a:rPr lang="pt-PT" baseline="-25000" dirty="0">
                <a:solidFill>
                  <a:srgbClr val="FF0000"/>
                </a:solidFill>
                <a:latin typeface="Calibri"/>
                <a:sym typeface="Symbol"/>
              </a:rPr>
              <a:t>c</a:t>
            </a:r>
            <a:r>
              <a:rPr lang="pt-PT" dirty="0">
                <a:solidFill>
                  <a:srgbClr val="FF0000"/>
                </a:solidFill>
                <a:latin typeface="Calibri"/>
                <a:sym typeface="Symbol"/>
              </a:rPr>
              <a:t> </a:t>
            </a:r>
            <a:r>
              <a:rPr lang="pt-PT" dirty="0" err="1">
                <a:solidFill>
                  <a:srgbClr val="FF0000"/>
                </a:solidFill>
                <a:latin typeface="Calibri"/>
                <a:sym typeface="Symbol"/>
              </a:rPr>
              <a:t>and</a:t>
            </a:r>
            <a:r>
              <a:rPr lang="pt-PT" dirty="0">
                <a:solidFill>
                  <a:srgbClr val="FF0000"/>
                </a:solidFill>
                <a:latin typeface="Calibri"/>
                <a:sym typeface="Symbol"/>
              </a:rPr>
              <a:t> </a:t>
            </a:r>
            <a:r>
              <a:rPr lang="el-GR" dirty="0">
                <a:solidFill>
                  <a:srgbClr val="FF0000"/>
                </a:solidFill>
                <a:latin typeface="Calibri"/>
                <a:sym typeface="Symbol"/>
              </a:rPr>
              <a:t>χ</a:t>
            </a:r>
            <a:r>
              <a:rPr lang="pt-PT" baseline="-25000" dirty="0">
                <a:solidFill>
                  <a:srgbClr val="FF0000"/>
                </a:solidFill>
                <a:latin typeface="Calibri"/>
                <a:sym typeface="Symbol"/>
              </a:rPr>
              <a:t>b</a:t>
            </a:r>
            <a:r>
              <a:rPr lang="pt-PT" dirty="0">
                <a:solidFill>
                  <a:srgbClr val="FF0000"/>
                </a:solidFill>
                <a:latin typeface="Calibri"/>
                <a:sym typeface="Symbol"/>
              </a:rPr>
              <a:t>, </a:t>
            </a:r>
            <a:r>
              <a:rPr lang="pt-PT" dirty="0" err="1">
                <a:solidFill>
                  <a:srgbClr val="FF0000"/>
                </a:solidFill>
                <a:latin typeface="Calibri"/>
                <a:sym typeface="Symbol"/>
              </a:rPr>
              <a:t>and</a:t>
            </a:r>
            <a:r>
              <a:rPr lang="pt-PT" dirty="0">
                <a:solidFill>
                  <a:srgbClr val="FF0000"/>
                </a:solidFill>
                <a:latin typeface="Calibri"/>
                <a:sym typeface="Symbol"/>
              </a:rPr>
              <a:t> </a:t>
            </a:r>
            <a:r>
              <a:rPr lang="pt-PT" dirty="0" err="1">
                <a:solidFill>
                  <a:srgbClr val="FF0000"/>
                </a:solidFill>
                <a:latin typeface="Calibri"/>
                <a:sym typeface="Symbol"/>
              </a:rPr>
              <a:t>their</a:t>
            </a:r>
            <a:r>
              <a:rPr lang="pt-PT" dirty="0">
                <a:solidFill>
                  <a:srgbClr val="FF0000"/>
                </a:solidFill>
                <a:latin typeface="Calibri"/>
                <a:sym typeface="Symbol"/>
              </a:rPr>
              <a:t> </a:t>
            </a:r>
            <a:r>
              <a:rPr lang="pt-PT" dirty="0" err="1">
                <a:solidFill>
                  <a:srgbClr val="FF0000"/>
                </a:solidFill>
                <a:latin typeface="Calibri"/>
                <a:sym typeface="Symbol"/>
              </a:rPr>
              <a:t>feeddown</a:t>
            </a:r>
            <a:r>
              <a:rPr lang="pt-PT" dirty="0">
                <a:solidFill>
                  <a:srgbClr val="FF0000"/>
                </a:solidFill>
                <a:latin typeface="Calibri"/>
                <a:sym typeface="Symbol"/>
              </a:rPr>
              <a:t> to </a:t>
            </a:r>
            <a:r>
              <a:rPr lang="pt-PT" i="1" dirty="0">
                <a:solidFill>
                  <a:srgbClr val="FF0000"/>
                </a:solidFill>
                <a:latin typeface="Calibri"/>
                <a:sym typeface="Symbol"/>
              </a:rPr>
              <a:t>S</a:t>
            </a:r>
            <a:r>
              <a:rPr lang="pt-PT" dirty="0">
                <a:solidFill>
                  <a:srgbClr val="FF0000"/>
                </a:solidFill>
                <a:latin typeface="Calibri"/>
                <a:sym typeface="Symbol"/>
              </a:rPr>
              <a:t> </a:t>
            </a:r>
            <a:r>
              <a:rPr lang="pt-PT" dirty="0" err="1">
                <a:solidFill>
                  <a:srgbClr val="FF0000"/>
                </a:solidFill>
                <a:latin typeface="Calibri"/>
                <a:sym typeface="Symbol"/>
              </a:rPr>
              <a:t>states</a:t>
            </a:r>
            <a:endParaRPr lang="pt-PT" dirty="0">
              <a:solidFill>
                <a:srgbClr val="FF0000"/>
              </a:solidFill>
              <a:latin typeface="Calibri"/>
            </a:endParaRPr>
          </a:p>
        </p:txBody>
      </p:sp>
      <p:grpSp>
        <p:nvGrpSpPr>
          <p:cNvPr id="14344" name="Grupo 16"/>
          <p:cNvGrpSpPr>
            <a:grpSpLocks/>
          </p:cNvGrpSpPr>
          <p:nvPr/>
        </p:nvGrpSpPr>
        <p:grpSpPr bwMode="auto">
          <a:xfrm>
            <a:off x="2363788" y="1806575"/>
            <a:ext cx="3122612" cy="2273300"/>
            <a:chOff x="2363079" y="1806866"/>
            <a:chExt cx="3123321" cy="2273644"/>
          </a:xfrm>
        </p:grpSpPr>
        <p:grpSp>
          <p:nvGrpSpPr>
            <p:cNvPr id="14346" name="Grupo 14"/>
            <p:cNvGrpSpPr>
              <a:grpSpLocks/>
            </p:cNvGrpSpPr>
            <p:nvPr/>
          </p:nvGrpSpPr>
          <p:grpSpPr bwMode="auto">
            <a:xfrm>
              <a:off x="2363079" y="1806866"/>
              <a:ext cx="3123321" cy="2273644"/>
              <a:chOff x="1448679" y="2138336"/>
              <a:chExt cx="3123321" cy="2273644"/>
            </a:xfrm>
          </p:grpSpPr>
          <p:pic>
            <p:nvPicPr>
              <p:cNvPr id="14348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448679" y="2138336"/>
                <a:ext cx="3123321" cy="22736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349" name="Rectangle 24"/>
              <p:cNvSpPr>
                <a:spLocks noChangeArrowheads="1"/>
              </p:cNvSpPr>
              <p:nvPr/>
            </p:nvSpPr>
            <p:spPr bwMode="auto">
              <a:xfrm>
                <a:off x="2005612" y="3574528"/>
                <a:ext cx="116049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>
                    <a:solidFill>
                      <a:srgbClr val="000000"/>
                    </a:solidFill>
                    <a:latin typeface="Calibri" pitchFamily="34" charset="0"/>
                  </a:rPr>
                  <a:t>HX frame</a:t>
                </a:r>
                <a:endParaRPr lang="en-GB"/>
              </a:p>
            </p:txBody>
          </p:sp>
          <p:sp>
            <p:nvSpPr>
              <p:cNvPr id="14350" name="Rectângulo 13"/>
              <p:cNvSpPr>
                <a:spLocks noChangeArrowheads="1"/>
              </p:cNvSpPr>
              <p:nvPr/>
            </p:nvSpPr>
            <p:spPr bwMode="auto">
              <a:xfrm>
                <a:off x="2013542" y="2257856"/>
                <a:ext cx="156404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 b="1">
                    <a:solidFill>
                      <a:srgbClr val="000000"/>
                    </a:solidFill>
                    <a:latin typeface="Calibri" pitchFamily="34" charset="0"/>
                  </a:rPr>
                  <a:t>J/</a:t>
                </a:r>
                <a:r>
                  <a:rPr lang="el-GR" b="1">
                    <a:solidFill>
                      <a:srgbClr val="000000"/>
                    </a:solidFill>
                    <a:latin typeface="Calibri" pitchFamily="34" charset="0"/>
                  </a:rPr>
                  <a:t>ψ</a:t>
                </a:r>
                <a:r>
                  <a:rPr lang="pt-PT" b="1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  <a:r>
                  <a:rPr lang="pt-PT" b="1" i="1">
                    <a:latin typeface="Calibri" pitchFamily="34" charset="0"/>
                    <a:sym typeface="Symbol" pitchFamily="18" charset="2"/>
                  </a:rPr>
                  <a:t>@</a:t>
                </a:r>
                <a:r>
                  <a:rPr lang="pt-PT" b="1">
                    <a:latin typeface="Calibri" pitchFamily="34" charset="0"/>
                    <a:sym typeface="Symbol" pitchFamily="18" charset="2"/>
                  </a:rPr>
                  <a:t>1.96</a:t>
                </a:r>
                <a:r>
                  <a:rPr lang="pt-PT" sz="300" b="1">
                    <a:latin typeface="Calibri" pitchFamily="34" charset="0"/>
                    <a:sym typeface="Symbol" pitchFamily="18" charset="2"/>
                  </a:rPr>
                  <a:t> </a:t>
                </a:r>
                <a:r>
                  <a:rPr lang="pt-PT" sz="1600" b="1">
                    <a:latin typeface="Calibri" pitchFamily="34" charset="0"/>
                    <a:sym typeface="Symbol" pitchFamily="18" charset="2"/>
                  </a:rPr>
                  <a:t>TeV</a:t>
                </a:r>
                <a:endParaRPr lang="en-GB" b="1"/>
              </a:p>
            </p:txBody>
          </p:sp>
        </p:grpSp>
        <p:sp>
          <p:nvSpPr>
            <p:cNvPr id="13" name="Freeform 29"/>
            <p:cNvSpPr/>
            <p:nvPr/>
          </p:nvSpPr>
          <p:spPr>
            <a:xfrm>
              <a:off x="2929945" y="2221267"/>
              <a:ext cx="2456421" cy="636683"/>
            </a:xfrm>
            <a:custGeom>
              <a:avLst/>
              <a:gdLst>
                <a:gd name="connsiteX0" fmla="*/ 100940 w 4086101"/>
                <a:gd name="connsiteY0" fmla="*/ 703613 h 1016330"/>
                <a:gd name="connsiteX1" fmla="*/ 700644 w 4086101"/>
                <a:gd name="connsiteY1" fmla="*/ 454231 h 1016330"/>
                <a:gd name="connsiteX2" fmla="*/ 1579418 w 4086101"/>
                <a:gd name="connsiteY2" fmla="*/ 222662 h 1016330"/>
                <a:gd name="connsiteX3" fmla="*/ 2523506 w 4086101"/>
                <a:gd name="connsiteY3" fmla="*/ 97971 h 1016330"/>
                <a:gd name="connsiteX4" fmla="*/ 3800104 w 4086101"/>
                <a:gd name="connsiteY4" fmla="*/ 14844 h 1016330"/>
                <a:gd name="connsiteX5" fmla="*/ 4019797 w 4086101"/>
                <a:gd name="connsiteY5" fmla="*/ 8906 h 1016330"/>
                <a:gd name="connsiteX6" fmla="*/ 4019797 w 4086101"/>
                <a:gd name="connsiteY6" fmla="*/ 8906 h 1016330"/>
                <a:gd name="connsiteX7" fmla="*/ 4025735 w 4086101"/>
                <a:gd name="connsiteY7" fmla="*/ 145473 h 1016330"/>
                <a:gd name="connsiteX8" fmla="*/ 3657600 w 4086101"/>
                <a:gd name="connsiteY8" fmla="*/ 151410 h 1016330"/>
                <a:gd name="connsiteX9" fmla="*/ 2695699 w 4086101"/>
                <a:gd name="connsiteY9" fmla="*/ 228600 h 1016330"/>
                <a:gd name="connsiteX10" fmla="*/ 1573480 w 4086101"/>
                <a:gd name="connsiteY10" fmla="*/ 359229 h 1016330"/>
                <a:gd name="connsiteX11" fmla="*/ 920337 w 4086101"/>
                <a:gd name="connsiteY11" fmla="*/ 525483 h 1016330"/>
                <a:gd name="connsiteX12" fmla="*/ 397823 w 4086101"/>
                <a:gd name="connsiteY12" fmla="*/ 774865 h 1016330"/>
                <a:gd name="connsiteX13" fmla="*/ 95002 w 4086101"/>
                <a:gd name="connsiteY13" fmla="*/ 1006434 h 1016330"/>
                <a:gd name="connsiteX14" fmla="*/ 100940 w 4086101"/>
                <a:gd name="connsiteY14" fmla="*/ 703613 h 1016330"/>
                <a:gd name="connsiteX0" fmla="*/ 56408 w 4041569"/>
                <a:gd name="connsiteY0" fmla="*/ 703613 h 1016330"/>
                <a:gd name="connsiteX1" fmla="*/ 656112 w 4041569"/>
                <a:gd name="connsiteY1" fmla="*/ 454231 h 1016330"/>
                <a:gd name="connsiteX2" fmla="*/ 1534886 w 4041569"/>
                <a:gd name="connsiteY2" fmla="*/ 222662 h 1016330"/>
                <a:gd name="connsiteX3" fmla="*/ 2478974 w 4041569"/>
                <a:gd name="connsiteY3" fmla="*/ 97971 h 1016330"/>
                <a:gd name="connsiteX4" fmla="*/ 3755572 w 4041569"/>
                <a:gd name="connsiteY4" fmla="*/ 14844 h 1016330"/>
                <a:gd name="connsiteX5" fmla="*/ 3975265 w 4041569"/>
                <a:gd name="connsiteY5" fmla="*/ 8906 h 1016330"/>
                <a:gd name="connsiteX6" fmla="*/ 3975265 w 4041569"/>
                <a:gd name="connsiteY6" fmla="*/ 8906 h 1016330"/>
                <a:gd name="connsiteX7" fmla="*/ 3981203 w 4041569"/>
                <a:gd name="connsiteY7" fmla="*/ 145473 h 1016330"/>
                <a:gd name="connsiteX8" fmla="*/ 3613068 w 4041569"/>
                <a:gd name="connsiteY8" fmla="*/ 151410 h 1016330"/>
                <a:gd name="connsiteX9" fmla="*/ 2651167 w 4041569"/>
                <a:gd name="connsiteY9" fmla="*/ 228600 h 1016330"/>
                <a:gd name="connsiteX10" fmla="*/ 1528948 w 4041569"/>
                <a:gd name="connsiteY10" fmla="*/ 359229 h 1016330"/>
                <a:gd name="connsiteX11" fmla="*/ 875805 w 4041569"/>
                <a:gd name="connsiteY11" fmla="*/ 525483 h 1016330"/>
                <a:gd name="connsiteX12" fmla="*/ 353291 w 4041569"/>
                <a:gd name="connsiteY12" fmla="*/ 774865 h 1016330"/>
                <a:gd name="connsiteX13" fmla="*/ 50470 w 4041569"/>
                <a:gd name="connsiteY13" fmla="*/ 1006434 h 1016330"/>
                <a:gd name="connsiteX14" fmla="*/ 56408 w 4041569"/>
                <a:gd name="connsiteY14" fmla="*/ 703613 h 1016330"/>
                <a:gd name="connsiteX0" fmla="*/ 5938 w 3991099"/>
                <a:gd name="connsiteY0" fmla="*/ 703613 h 1016330"/>
                <a:gd name="connsiteX1" fmla="*/ 605642 w 3991099"/>
                <a:gd name="connsiteY1" fmla="*/ 454231 h 1016330"/>
                <a:gd name="connsiteX2" fmla="*/ 1484416 w 3991099"/>
                <a:gd name="connsiteY2" fmla="*/ 222662 h 1016330"/>
                <a:gd name="connsiteX3" fmla="*/ 2428504 w 3991099"/>
                <a:gd name="connsiteY3" fmla="*/ 97971 h 1016330"/>
                <a:gd name="connsiteX4" fmla="*/ 3705102 w 3991099"/>
                <a:gd name="connsiteY4" fmla="*/ 14844 h 1016330"/>
                <a:gd name="connsiteX5" fmla="*/ 3924795 w 3991099"/>
                <a:gd name="connsiteY5" fmla="*/ 8906 h 1016330"/>
                <a:gd name="connsiteX6" fmla="*/ 3924795 w 3991099"/>
                <a:gd name="connsiteY6" fmla="*/ 8906 h 1016330"/>
                <a:gd name="connsiteX7" fmla="*/ 3930733 w 3991099"/>
                <a:gd name="connsiteY7" fmla="*/ 145473 h 1016330"/>
                <a:gd name="connsiteX8" fmla="*/ 3562598 w 3991099"/>
                <a:gd name="connsiteY8" fmla="*/ 151410 h 1016330"/>
                <a:gd name="connsiteX9" fmla="*/ 2600697 w 3991099"/>
                <a:gd name="connsiteY9" fmla="*/ 228600 h 1016330"/>
                <a:gd name="connsiteX10" fmla="*/ 1478478 w 3991099"/>
                <a:gd name="connsiteY10" fmla="*/ 359229 h 1016330"/>
                <a:gd name="connsiteX11" fmla="*/ 825335 w 3991099"/>
                <a:gd name="connsiteY11" fmla="*/ 525483 h 1016330"/>
                <a:gd name="connsiteX12" fmla="*/ 302821 w 3991099"/>
                <a:gd name="connsiteY12" fmla="*/ 774865 h 1016330"/>
                <a:gd name="connsiteX13" fmla="*/ 0 w 3991099"/>
                <a:gd name="connsiteY13" fmla="*/ 1006434 h 1016330"/>
                <a:gd name="connsiteX14" fmla="*/ 5938 w 3991099"/>
                <a:gd name="connsiteY14" fmla="*/ 703613 h 1016330"/>
                <a:gd name="connsiteX0" fmla="*/ 5938 w 3991099"/>
                <a:gd name="connsiteY0" fmla="*/ 703613 h 1006434"/>
                <a:gd name="connsiteX1" fmla="*/ 605642 w 3991099"/>
                <a:gd name="connsiteY1" fmla="*/ 454231 h 1006434"/>
                <a:gd name="connsiteX2" fmla="*/ 1484416 w 3991099"/>
                <a:gd name="connsiteY2" fmla="*/ 222662 h 1006434"/>
                <a:gd name="connsiteX3" fmla="*/ 2428504 w 3991099"/>
                <a:gd name="connsiteY3" fmla="*/ 97971 h 1006434"/>
                <a:gd name="connsiteX4" fmla="*/ 3705102 w 3991099"/>
                <a:gd name="connsiteY4" fmla="*/ 14844 h 1006434"/>
                <a:gd name="connsiteX5" fmla="*/ 3924795 w 3991099"/>
                <a:gd name="connsiteY5" fmla="*/ 8906 h 1006434"/>
                <a:gd name="connsiteX6" fmla="*/ 3924795 w 3991099"/>
                <a:gd name="connsiteY6" fmla="*/ 8906 h 1006434"/>
                <a:gd name="connsiteX7" fmla="*/ 3930733 w 3991099"/>
                <a:gd name="connsiteY7" fmla="*/ 145473 h 1006434"/>
                <a:gd name="connsiteX8" fmla="*/ 3562598 w 3991099"/>
                <a:gd name="connsiteY8" fmla="*/ 151410 h 1006434"/>
                <a:gd name="connsiteX9" fmla="*/ 2600697 w 3991099"/>
                <a:gd name="connsiteY9" fmla="*/ 228600 h 1006434"/>
                <a:gd name="connsiteX10" fmla="*/ 1478478 w 3991099"/>
                <a:gd name="connsiteY10" fmla="*/ 359229 h 1006434"/>
                <a:gd name="connsiteX11" fmla="*/ 825335 w 3991099"/>
                <a:gd name="connsiteY11" fmla="*/ 525483 h 1006434"/>
                <a:gd name="connsiteX12" fmla="*/ 302821 w 3991099"/>
                <a:gd name="connsiteY12" fmla="*/ 774865 h 1006434"/>
                <a:gd name="connsiteX13" fmla="*/ 0 w 3991099"/>
                <a:gd name="connsiteY13" fmla="*/ 1006434 h 1006434"/>
                <a:gd name="connsiteX14" fmla="*/ 5938 w 3991099"/>
                <a:gd name="connsiteY14" fmla="*/ 703613 h 1006434"/>
                <a:gd name="connsiteX0" fmla="*/ 5938 w 3991099"/>
                <a:gd name="connsiteY0" fmla="*/ 703613 h 1006434"/>
                <a:gd name="connsiteX1" fmla="*/ 605642 w 3991099"/>
                <a:gd name="connsiteY1" fmla="*/ 454231 h 1006434"/>
                <a:gd name="connsiteX2" fmla="*/ 1484416 w 3991099"/>
                <a:gd name="connsiteY2" fmla="*/ 222662 h 1006434"/>
                <a:gd name="connsiteX3" fmla="*/ 2428504 w 3991099"/>
                <a:gd name="connsiteY3" fmla="*/ 97971 h 1006434"/>
                <a:gd name="connsiteX4" fmla="*/ 3705102 w 3991099"/>
                <a:gd name="connsiteY4" fmla="*/ 14844 h 1006434"/>
                <a:gd name="connsiteX5" fmla="*/ 3924795 w 3991099"/>
                <a:gd name="connsiteY5" fmla="*/ 8906 h 1006434"/>
                <a:gd name="connsiteX6" fmla="*/ 3924795 w 3991099"/>
                <a:gd name="connsiteY6" fmla="*/ 8906 h 1006434"/>
                <a:gd name="connsiteX7" fmla="*/ 3930733 w 3991099"/>
                <a:gd name="connsiteY7" fmla="*/ 145473 h 1006434"/>
                <a:gd name="connsiteX8" fmla="*/ 3562598 w 3991099"/>
                <a:gd name="connsiteY8" fmla="*/ 151410 h 1006434"/>
                <a:gd name="connsiteX9" fmla="*/ 2600697 w 3991099"/>
                <a:gd name="connsiteY9" fmla="*/ 228600 h 1006434"/>
                <a:gd name="connsiteX10" fmla="*/ 1478478 w 3991099"/>
                <a:gd name="connsiteY10" fmla="*/ 359229 h 1006434"/>
                <a:gd name="connsiteX11" fmla="*/ 825335 w 3991099"/>
                <a:gd name="connsiteY11" fmla="*/ 525483 h 1006434"/>
                <a:gd name="connsiteX12" fmla="*/ 302821 w 3991099"/>
                <a:gd name="connsiteY12" fmla="*/ 774865 h 1006434"/>
                <a:gd name="connsiteX13" fmla="*/ 0 w 3991099"/>
                <a:gd name="connsiteY13" fmla="*/ 1006434 h 1006434"/>
                <a:gd name="connsiteX14" fmla="*/ 5938 w 3991099"/>
                <a:gd name="connsiteY14" fmla="*/ 703613 h 1006434"/>
                <a:gd name="connsiteX0" fmla="*/ 5938 w 3991099"/>
                <a:gd name="connsiteY0" fmla="*/ 703613 h 1006434"/>
                <a:gd name="connsiteX1" fmla="*/ 605642 w 3991099"/>
                <a:gd name="connsiteY1" fmla="*/ 454231 h 1006434"/>
                <a:gd name="connsiteX2" fmla="*/ 1484416 w 3991099"/>
                <a:gd name="connsiteY2" fmla="*/ 222662 h 1006434"/>
                <a:gd name="connsiteX3" fmla="*/ 2428504 w 3991099"/>
                <a:gd name="connsiteY3" fmla="*/ 97971 h 1006434"/>
                <a:gd name="connsiteX4" fmla="*/ 3705102 w 3991099"/>
                <a:gd name="connsiteY4" fmla="*/ 14844 h 1006434"/>
                <a:gd name="connsiteX5" fmla="*/ 3924795 w 3991099"/>
                <a:gd name="connsiteY5" fmla="*/ 8906 h 1006434"/>
                <a:gd name="connsiteX6" fmla="*/ 3924795 w 3991099"/>
                <a:gd name="connsiteY6" fmla="*/ 8906 h 1006434"/>
                <a:gd name="connsiteX7" fmla="*/ 3930733 w 3991099"/>
                <a:gd name="connsiteY7" fmla="*/ 145473 h 1006434"/>
                <a:gd name="connsiteX8" fmla="*/ 3562598 w 3991099"/>
                <a:gd name="connsiteY8" fmla="*/ 151410 h 1006434"/>
                <a:gd name="connsiteX9" fmla="*/ 2600697 w 3991099"/>
                <a:gd name="connsiteY9" fmla="*/ 228600 h 1006434"/>
                <a:gd name="connsiteX10" fmla="*/ 1478478 w 3991099"/>
                <a:gd name="connsiteY10" fmla="*/ 359229 h 1006434"/>
                <a:gd name="connsiteX11" fmla="*/ 825335 w 3991099"/>
                <a:gd name="connsiteY11" fmla="*/ 525483 h 1006434"/>
                <a:gd name="connsiteX12" fmla="*/ 302821 w 3991099"/>
                <a:gd name="connsiteY12" fmla="*/ 774865 h 1006434"/>
                <a:gd name="connsiteX13" fmla="*/ 0 w 3991099"/>
                <a:gd name="connsiteY13" fmla="*/ 1006434 h 1006434"/>
                <a:gd name="connsiteX14" fmla="*/ 5938 w 3991099"/>
                <a:gd name="connsiteY14" fmla="*/ 703613 h 1006434"/>
                <a:gd name="connsiteX0" fmla="*/ 5938 w 3991099"/>
                <a:gd name="connsiteY0" fmla="*/ 703613 h 1006434"/>
                <a:gd name="connsiteX1" fmla="*/ 605642 w 3991099"/>
                <a:gd name="connsiteY1" fmla="*/ 454231 h 1006434"/>
                <a:gd name="connsiteX2" fmla="*/ 1484416 w 3991099"/>
                <a:gd name="connsiteY2" fmla="*/ 222662 h 1006434"/>
                <a:gd name="connsiteX3" fmla="*/ 2428504 w 3991099"/>
                <a:gd name="connsiteY3" fmla="*/ 97971 h 1006434"/>
                <a:gd name="connsiteX4" fmla="*/ 3705102 w 3991099"/>
                <a:gd name="connsiteY4" fmla="*/ 14844 h 1006434"/>
                <a:gd name="connsiteX5" fmla="*/ 3924795 w 3991099"/>
                <a:gd name="connsiteY5" fmla="*/ 8906 h 1006434"/>
                <a:gd name="connsiteX6" fmla="*/ 3924795 w 3991099"/>
                <a:gd name="connsiteY6" fmla="*/ 8906 h 1006434"/>
                <a:gd name="connsiteX7" fmla="*/ 3930733 w 3991099"/>
                <a:gd name="connsiteY7" fmla="*/ 145473 h 1006434"/>
                <a:gd name="connsiteX8" fmla="*/ 3562598 w 3991099"/>
                <a:gd name="connsiteY8" fmla="*/ 151410 h 1006434"/>
                <a:gd name="connsiteX9" fmla="*/ 2600697 w 3991099"/>
                <a:gd name="connsiteY9" fmla="*/ 228600 h 1006434"/>
                <a:gd name="connsiteX10" fmla="*/ 1478478 w 3991099"/>
                <a:gd name="connsiteY10" fmla="*/ 359229 h 1006434"/>
                <a:gd name="connsiteX11" fmla="*/ 825335 w 3991099"/>
                <a:gd name="connsiteY11" fmla="*/ 525483 h 1006434"/>
                <a:gd name="connsiteX12" fmla="*/ 302821 w 3991099"/>
                <a:gd name="connsiteY12" fmla="*/ 774865 h 1006434"/>
                <a:gd name="connsiteX13" fmla="*/ 0 w 3991099"/>
                <a:gd name="connsiteY13" fmla="*/ 1006434 h 1006434"/>
                <a:gd name="connsiteX14" fmla="*/ 5938 w 3991099"/>
                <a:gd name="connsiteY14" fmla="*/ 703613 h 1006434"/>
                <a:gd name="connsiteX0" fmla="*/ 5938 w 3991099"/>
                <a:gd name="connsiteY0" fmla="*/ 703613 h 1006434"/>
                <a:gd name="connsiteX1" fmla="*/ 1484416 w 3991099"/>
                <a:gd name="connsiteY1" fmla="*/ 222662 h 1006434"/>
                <a:gd name="connsiteX2" fmla="*/ 2428504 w 3991099"/>
                <a:gd name="connsiteY2" fmla="*/ 97971 h 1006434"/>
                <a:gd name="connsiteX3" fmla="*/ 3705102 w 3991099"/>
                <a:gd name="connsiteY3" fmla="*/ 14844 h 1006434"/>
                <a:gd name="connsiteX4" fmla="*/ 3924795 w 3991099"/>
                <a:gd name="connsiteY4" fmla="*/ 8906 h 1006434"/>
                <a:gd name="connsiteX5" fmla="*/ 3924795 w 3991099"/>
                <a:gd name="connsiteY5" fmla="*/ 8906 h 1006434"/>
                <a:gd name="connsiteX6" fmla="*/ 3930733 w 3991099"/>
                <a:gd name="connsiteY6" fmla="*/ 145473 h 1006434"/>
                <a:gd name="connsiteX7" fmla="*/ 3562598 w 3991099"/>
                <a:gd name="connsiteY7" fmla="*/ 151410 h 1006434"/>
                <a:gd name="connsiteX8" fmla="*/ 2600697 w 3991099"/>
                <a:gd name="connsiteY8" fmla="*/ 228600 h 1006434"/>
                <a:gd name="connsiteX9" fmla="*/ 1478478 w 3991099"/>
                <a:gd name="connsiteY9" fmla="*/ 359229 h 1006434"/>
                <a:gd name="connsiteX10" fmla="*/ 825335 w 3991099"/>
                <a:gd name="connsiteY10" fmla="*/ 525483 h 1006434"/>
                <a:gd name="connsiteX11" fmla="*/ 302821 w 3991099"/>
                <a:gd name="connsiteY11" fmla="*/ 774865 h 1006434"/>
                <a:gd name="connsiteX12" fmla="*/ 0 w 3991099"/>
                <a:gd name="connsiteY12" fmla="*/ 1006434 h 1006434"/>
                <a:gd name="connsiteX13" fmla="*/ 5938 w 3991099"/>
                <a:gd name="connsiteY13" fmla="*/ 703613 h 1006434"/>
                <a:gd name="connsiteX0" fmla="*/ 5938 w 3991099"/>
                <a:gd name="connsiteY0" fmla="*/ 703613 h 1006434"/>
                <a:gd name="connsiteX1" fmla="*/ 1056904 w 3991099"/>
                <a:gd name="connsiteY1" fmla="*/ 317664 h 1006434"/>
                <a:gd name="connsiteX2" fmla="*/ 2428504 w 3991099"/>
                <a:gd name="connsiteY2" fmla="*/ 97971 h 1006434"/>
                <a:gd name="connsiteX3" fmla="*/ 3705102 w 3991099"/>
                <a:gd name="connsiteY3" fmla="*/ 14844 h 1006434"/>
                <a:gd name="connsiteX4" fmla="*/ 3924795 w 3991099"/>
                <a:gd name="connsiteY4" fmla="*/ 8906 h 1006434"/>
                <a:gd name="connsiteX5" fmla="*/ 3924795 w 3991099"/>
                <a:gd name="connsiteY5" fmla="*/ 8906 h 1006434"/>
                <a:gd name="connsiteX6" fmla="*/ 3930733 w 3991099"/>
                <a:gd name="connsiteY6" fmla="*/ 145473 h 1006434"/>
                <a:gd name="connsiteX7" fmla="*/ 3562598 w 3991099"/>
                <a:gd name="connsiteY7" fmla="*/ 151410 h 1006434"/>
                <a:gd name="connsiteX8" fmla="*/ 2600697 w 3991099"/>
                <a:gd name="connsiteY8" fmla="*/ 228600 h 1006434"/>
                <a:gd name="connsiteX9" fmla="*/ 1478478 w 3991099"/>
                <a:gd name="connsiteY9" fmla="*/ 359229 h 1006434"/>
                <a:gd name="connsiteX10" fmla="*/ 825335 w 3991099"/>
                <a:gd name="connsiteY10" fmla="*/ 525483 h 1006434"/>
                <a:gd name="connsiteX11" fmla="*/ 302821 w 3991099"/>
                <a:gd name="connsiteY11" fmla="*/ 774865 h 1006434"/>
                <a:gd name="connsiteX12" fmla="*/ 0 w 3991099"/>
                <a:gd name="connsiteY12" fmla="*/ 1006434 h 1006434"/>
                <a:gd name="connsiteX13" fmla="*/ 5938 w 3991099"/>
                <a:gd name="connsiteY13" fmla="*/ 703613 h 1006434"/>
                <a:gd name="connsiteX0" fmla="*/ 5938 w 3954484"/>
                <a:gd name="connsiteY0" fmla="*/ 920338 h 1223159"/>
                <a:gd name="connsiteX1" fmla="*/ 1056904 w 3954484"/>
                <a:gd name="connsiteY1" fmla="*/ 534389 h 1223159"/>
                <a:gd name="connsiteX2" fmla="*/ 2428504 w 3954484"/>
                <a:gd name="connsiteY2" fmla="*/ 314696 h 1223159"/>
                <a:gd name="connsiteX3" fmla="*/ 3705102 w 3954484"/>
                <a:gd name="connsiteY3" fmla="*/ 231569 h 1223159"/>
                <a:gd name="connsiteX4" fmla="*/ 3924795 w 3954484"/>
                <a:gd name="connsiteY4" fmla="*/ 225631 h 1223159"/>
                <a:gd name="connsiteX5" fmla="*/ 3924795 w 3954484"/>
                <a:gd name="connsiteY5" fmla="*/ 225631 h 1223159"/>
                <a:gd name="connsiteX6" fmla="*/ 3930733 w 3954484"/>
                <a:gd name="connsiteY6" fmla="*/ 362198 h 1223159"/>
                <a:gd name="connsiteX7" fmla="*/ 3562598 w 3954484"/>
                <a:gd name="connsiteY7" fmla="*/ 368135 h 1223159"/>
                <a:gd name="connsiteX8" fmla="*/ 2600697 w 3954484"/>
                <a:gd name="connsiteY8" fmla="*/ 445325 h 1223159"/>
                <a:gd name="connsiteX9" fmla="*/ 1478478 w 3954484"/>
                <a:gd name="connsiteY9" fmla="*/ 575954 h 1223159"/>
                <a:gd name="connsiteX10" fmla="*/ 825335 w 3954484"/>
                <a:gd name="connsiteY10" fmla="*/ 742208 h 1223159"/>
                <a:gd name="connsiteX11" fmla="*/ 302821 w 3954484"/>
                <a:gd name="connsiteY11" fmla="*/ 991590 h 1223159"/>
                <a:gd name="connsiteX12" fmla="*/ 0 w 3954484"/>
                <a:gd name="connsiteY12" fmla="*/ 1223159 h 1223159"/>
                <a:gd name="connsiteX13" fmla="*/ 5938 w 3954484"/>
                <a:gd name="connsiteY13" fmla="*/ 920338 h 1223159"/>
                <a:gd name="connsiteX0" fmla="*/ 5938 w 3954484"/>
                <a:gd name="connsiteY0" fmla="*/ 920338 h 1223159"/>
                <a:gd name="connsiteX1" fmla="*/ 1056904 w 3954484"/>
                <a:gd name="connsiteY1" fmla="*/ 534389 h 1223159"/>
                <a:gd name="connsiteX2" fmla="*/ 2428504 w 3954484"/>
                <a:gd name="connsiteY2" fmla="*/ 314696 h 1223159"/>
                <a:gd name="connsiteX3" fmla="*/ 3705102 w 3954484"/>
                <a:gd name="connsiteY3" fmla="*/ 231569 h 1223159"/>
                <a:gd name="connsiteX4" fmla="*/ 3924795 w 3954484"/>
                <a:gd name="connsiteY4" fmla="*/ 225631 h 1223159"/>
                <a:gd name="connsiteX5" fmla="*/ 3924795 w 3954484"/>
                <a:gd name="connsiteY5" fmla="*/ 225631 h 1223159"/>
                <a:gd name="connsiteX6" fmla="*/ 3930733 w 3954484"/>
                <a:gd name="connsiteY6" fmla="*/ 362198 h 1223159"/>
                <a:gd name="connsiteX7" fmla="*/ 3562598 w 3954484"/>
                <a:gd name="connsiteY7" fmla="*/ 368135 h 1223159"/>
                <a:gd name="connsiteX8" fmla="*/ 2600697 w 3954484"/>
                <a:gd name="connsiteY8" fmla="*/ 445325 h 1223159"/>
                <a:gd name="connsiteX9" fmla="*/ 1478478 w 3954484"/>
                <a:gd name="connsiteY9" fmla="*/ 575954 h 1223159"/>
                <a:gd name="connsiteX10" fmla="*/ 825335 w 3954484"/>
                <a:gd name="connsiteY10" fmla="*/ 742208 h 1223159"/>
                <a:gd name="connsiteX11" fmla="*/ 302821 w 3954484"/>
                <a:gd name="connsiteY11" fmla="*/ 991590 h 1223159"/>
                <a:gd name="connsiteX12" fmla="*/ 0 w 3954484"/>
                <a:gd name="connsiteY12" fmla="*/ 1223159 h 1223159"/>
                <a:gd name="connsiteX13" fmla="*/ 5938 w 3954484"/>
                <a:gd name="connsiteY13" fmla="*/ 920338 h 1223159"/>
                <a:gd name="connsiteX0" fmla="*/ 5938 w 3954484"/>
                <a:gd name="connsiteY0" fmla="*/ 703613 h 1006434"/>
                <a:gd name="connsiteX1" fmla="*/ 1056904 w 3954484"/>
                <a:gd name="connsiteY1" fmla="*/ 317664 h 1006434"/>
                <a:gd name="connsiteX2" fmla="*/ 2428504 w 3954484"/>
                <a:gd name="connsiteY2" fmla="*/ 97971 h 1006434"/>
                <a:gd name="connsiteX3" fmla="*/ 3705102 w 3954484"/>
                <a:gd name="connsiteY3" fmla="*/ 14844 h 1006434"/>
                <a:gd name="connsiteX4" fmla="*/ 3924795 w 3954484"/>
                <a:gd name="connsiteY4" fmla="*/ 8906 h 1006434"/>
                <a:gd name="connsiteX5" fmla="*/ 3930733 w 3954484"/>
                <a:gd name="connsiteY5" fmla="*/ 145473 h 1006434"/>
                <a:gd name="connsiteX6" fmla="*/ 3562598 w 3954484"/>
                <a:gd name="connsiteY6" fmla="*/ 151410 h 1006434"/>
                <a:gd name="connsiteX7" fmla="*/ 2600697 w 3954484"/>
                <a:gd name="connsiteY7" fmla="*/ 228600 h 1006434"/>
                <a:gd name="connsiteX8" fmla="*/ 1478478 w 3954484"/>
                <a:gd name="connsiteY8" fmla="*/ 359229 h 1006434"/>
                <a:gd name="connsiteX9" fmla="*/ 825335 w 3954484"/>
                <a:gd name="connsiteY9" fmla="*/ 525483 h 1006434"/>
                <a:gd name="connsiteX10" fmla="*/ 302821 w 3954484"/>
                <a:gd name="connsiteY10" fmla="*/ 774865 h 1006434"/>
                <a:gd name="connsiteX11" fmla="*/ 0 w 3954484"/>
                <a:gd name="connsiteY11" fmla="*/ 1006434 h 1006434"/>
                <a:gd name="connsiteX12" fmla="*/ 5938 w 3954484"/>
                <a:gd name="connsiteY12" fmla="*/ 703613 h 1006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54484" h="1006434">
                  <a:moveTo>
                    <a:pt x="5938" y="703613"/>
                  </a:moveTo>
                  <a:cubicBezTo>
                    <a:pt x="253341" y="572984"/>
                    <a:pt x="653143" y="418604"/>
                    <a:pt x="1056904" y="317664"/>
                  </a:cubicBezTo>
                  <a:cubicBezTo>
                    <a:pt x="1460665" y="216724"/>
                    <a:pt x="1987138" y="148441"/>
                    <a:pt x="2428504" y="97971"/>
                  </a:cubicBezTo>
                  <a:cubicBezTo>
                    <a:pt x="2869870" y="47501"/>
                    <a:pt x="3455720" y="29688"/>
                    <a:pt x="3705102" y="14844"/>
                  </a:cubicBezTo>
                  <a:cubicBezTo>
                    <a:pt x="3954484" y="0"/>
                    <a:pt x="3924795" y="8906"/>
                    <a:pt x="3924795" y="8906"/>
                  </a:cubicBezTo>
                  <a:lnTo>
                    <a:pt x="3930733" y="145473"/>
                  </a:lnTo>
                  <a:cubicBezTo>
                    <a:pt x="3603172" y="151411"/>
                    <a:pt x="3784271" y="137556"/>
                    <a:pt x="3562598" y="151410"/>
                  </a:cubicBezTo>
                  <a:cubicBezTo>
                    <a:pt x="3340925" y="165264"/>
                    <a:pt x="2948050" y="193964"/>
                    <a:pt x="2600697" y="228600"/>
                  </a:cubicBezTo>
                  <a:cubicBezTo>
                    <a:pt x="2253344" y="263236"/>
                    <a:pt x="1774371" y="309749"/>
                    <a:pt x="1478478" y="359229"/>
                  </a:cubicBezTo>
                  <a:cubicBezTo>
                    <a:pt x="1182585" y="408709"/>
                    <a:pt x="1021278" y="456210"/>
                    <a:pt x="825335" y="525483"/>
                  </a:cubicBezTo>
                  <a:cubicBezTo>
                    <a:pt x="629392" y="594756"/>
                    <a:pt x="440377" y="694707"/>
                    <a:pt x="302821" y="774865"/>
                  </a:cubicBezTo>
                  <a:cubicBezTo>
                    <a:pt x="165265" y="855024"/>
                    <a:pt x="282039" y="772886"/>
                    <a:pt x="0" y="1006434"/>
                  </a:cubicBezTo>
                  <a:cubicBezTo>
                    <a:pt x="8907" y="450273"/>
                    <a:pt x="11876" y="831273"/>
                    <a:pt x="5938" y="703613"/>
                  </a:cubicBezTo>
                  <a:close/>
                </a:path>
              </a:pathLst>
            </a:custGeom>
            <a:solidFill>
              <a:schemeClr val="bg2">
                <a:lumMod val="90000"/>
                <a:alpha val="49804"/>
              </a:schemeClr>
            </a:solidFill>
            <a:ln>
              <a:noFill/>
            </a:ln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endParaRPr lang="en-GB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4345" name="Rectângulo 4"/>
          <p:cNvSpPr>
            <a:spLocks noChangeArrowheads="1"/>
          </p:cNvSpPr>
          <p:nvPr/>
        </p:nvSpPr>
        <p:spPr bwMode="auto">
          <a:xfrm>
            <a:off x="563563" y="1865313"/>
            <a:ext cx="21685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>
                <a:solidFill>
                  <a:srgbClr val="000000"/>
                </a:solidFill>
                <a:latin typeface="Calibri" pitchFamily="34" charset="0"/>
              </a:rPr>
              <a:t>The first comparisons with data were not promising…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7" name="Title 1"/>
          <p:cNvSpPr>
            <a:spLocks noGrp="1"/>
          </p:cNvSpPr>
          <p:nvPr>
            <p:ph type="title"/>
          </p:nvPr>
        </p:nvSpPr>
        <p:spPr>
          <a:xfrm>
            <a:off x="457200" y="90488"/>
            <a:ext cx="8229600" cy="481012"/>
          </a:xfrm>
        </p:spPr>
        <p:txBody>
          <a:bodyPr/>
          <a:lstStyle/>
          <a:p>
            <a:r>
              <a:rPr lang="pt-PT" smtClean="0">
                <a:ea typeface="ＭＳ Ｐゴシック"/>
                <a:cs typeface="ＭＳ Ｐゴシック"/>
              </a:rPr>
              <a:t>Quarkonium polarization: a “puzzle”</a:t>
            </a:r>
          </a:p>
        </p:txBody>
      </p:sp>
      <p:sp>
        <p:nvSpPr>
          <p:cNvPr id="342018" name="Slide Number Placeholder 4"/>
          <p:cNvSpPr txBox="1">
            <a:spLocks/>
          </p:cNvSpPr>
          <p:nvPr/>
        </p:nvSpPr>
        <p:spPr bwMode="auto">
          <a:xfrm>
            <a:off x="7010400" y="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6E269727-A4D6-4F19-A5C7-D2D6142CC19A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algn="r"/>
              <a:t>40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42019" name="Rectangle 20"/>
          <p:cNvSpPr>
            <a:spLocks noChangeArrowheads="1"/>
          </p:cNvSpPr>
          <p:nvPr/>
        </p:nvSpPr>
        <p:spPr bwMode="auto">
          <a:xfrm>
            <a:off x="285750" y="623888"/>
            <a:ext cx="8629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15950" lvl="1" indent="-158750">
              <a:spcBef>
                <a:spcPts val="550"/>
              </a:spcBef>
              <a:spcAft>
                <a:spcPts val="550"/>
              </a:spcAft>
              <a:buFont typeface="Arial" charset="0"/>
              <a:buChar char="•"/>
            </a:pPr>
            <a:r>
              <a:rPr lang="en-US">
                <a:solidFill>
                  <a:srgbClr val="000000"/>
                </a:solidFill>
                <a:latin typeface="Calibri" pitchFamily="34" charset="0"/>
              </a:rPr>
              <a:t>𝜰(nS): E866/NuSea</a:t>
            </a:r>
          </a:p>
        </p:txBody>
      </p:sp>
      <p:sp>
        <p:nvSpPr>
          <p:cNvPr id="342020" name="Rectangle 1034"/>
          <p:cNvSpPr>
            <a:spLocks noChangeArrowheads="1"/>
          </p:cNvSpPr>
          <p:nvPr/>
        </p:nvSpPr>
        <p:spPr bwMode="auto">
          <a:xfrm>
            <a:off x="711200" y="1574800"/>
            <a:ext cx="2851150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b="1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</a:t>
            </a:r>
            <a:r>
              <a:rPr lang="pt-PT" b="1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(nS), p-Cu </a:t>
            </a:r>
            <a:r>
              <a:rPr lang="pt-PT" b="1">
                <a:latin typeface="Calibri" pitchFamily="34" charset="0"/>
              </a:rPr>
              <a:t>√s = 38.8 GeV</a:t>
            </a:r>
            <a:endParaRPr lang="pt-PT" b="1"/>
          </a:p>
        </p:txBody>
      </p:sp>
      <p:sp>
        <p:nvSpPr>
          <p:cNvPr id="3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818909" y="2099671"/>
            <a:ext cx="3198092" cy="92333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pt-PT">
                <a:noFill/>
              </a:rPr>
              <a:t> </a:t>
            </a:r>
          </a:p>
        </p:txBody>
      </p:sp>
      <p:pic>
        <p:nvPicPr>
          <p:cNvPr id="3420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8" y="1976438"/>
            <a:ext cx="3798887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202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16475" y="3343275"/>
            <a:ext cx="31432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2024" name="Rectangle 1031"/>
          <p:cNvSpPr>
            <a:spLocks noChangeArrowheads="1"/>
          </p:cNvSpPr>
          <p:nvPr/>
        </p:nvSpPr>
        <p:spPr bwMode="auto">
          <a:xfrm>
            <a:off x="5924550" y="6296025"/>
            <a:ext cx="1512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  <a:latin typeface="Calibri" pitchFamily="34" charset="0"/>
              </a:rPr>
              <a:t>p</a:t>
            </a:r>
            <a:r>
              <a:rPr lang="en-US" baseline="-25000">
                <a:solidFill>
                  <a:srgbClr val="0000FF"/>
                </a:solidFill>
                <a:latin typeface="Calibri" pitchFamily="34" charset="0"/>
              </a:rPr>
              <a:t>T</a:t>
            </a:r>
            <a:r>
              <a:rPr lang="en-US">
                <a:solidFill>
                  <a:srgbClr val="0000FF"/>
                </a:solidFill>
                <a:latin typeface="Calibri" pitchFamily="34" charset="0"/>
              </a:rPr>
              <a:t>&gt; 1.8 GeV/c </a:t>
            </a:r>
            <a:endParaRPr lang="pt-PT">
              <a:solidFill>
                <a:srgbClr val="0000FF"/>
              </a:solidFill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527300" y="993775"/>
            <a:ext cx="6388100" cy="1884363"/>
            <a:chOff x="2528047" y="993959"/>
            <a:chExt cx="6387352" cy="1883712"/>
          </a:xfrm>
        </p:grpSpPr>
        <p:sp>
          <p:nvSpPr>
            <p:cNvPr id="2" name="TextBox 1"/>
            <p:cNvSpPr txBox="1"/>
            <p:nvPr/>
          </p:nvSpPr>
          <p:spPr>
            <a:xfrm>
              <a:off x="3928058" y="993959"/>
              <a:ext cx="4987341" cy="64589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r>
                <a:rPr lang="pt-PT">
                  <a:solidFill>
                    <a:srgbClr val="000000"/>
                  </a:solidFill>
                  <a:cs typeface="Arial" charset="0"/>
                </a:rPr>
                <a:t>Most reasonable explanation is that most </a:t>
              </a:r>
              <a:r>
                <a:rPr lang="pt-PT">
                  <a:solidFill>
                    <a:srgbClr val="000000"/>
                  </a:solidFill>
                  <a:latin typeface="Cambria Math" pitchFamily="18" charset="0"/>
                  <a:cs typeface="Arial" charset="0"/>
                </a:rPr>
                <a:t>𝜰(1S) come from </a:t>
              </a:r>
              <a:r>
                <a:rPr lang="pt-PT">
                  <a:solidFill>
                    <a:srgbClr val="000000"/>
                  </a:solidFill>
                  <a:latin typeface="Cambria Math" pitchFamily="18" charset="0"/>
                  <a:cs typeface="Arial" charset="0"/>
                  <a:sym typeface="Symbol" pitchFamily="18" charset="2"/>
                </a:rPr>
                <a:t></a:t>
              </a:r>
              <a:r>
                <a:rPr lang="pt-PT" baseline="-25000">
                  <a:solidFill>
                    <a:srgbClr val="000000"/>
                  </a:solidFill>
                  <a:latin typeface="Cambria Math" pitchFamily="18" charset="0"/>
                  <a:cs typeface="Arial" charset="0"/>
                  <a:sym typeface="Symbol" pitchFamily="18" charset="2"/>
                </a:rPr>
                <a:t>b </a:t>
              </a:r>
              <a:r>
                <a:rPr lang="pt-PT">
                  <a:solidFill>
                    <a:srgbClr val="000000"/>
                  </a:solidFill>
                  <a:cs typeface="Arial" charset="0"/>
                  <a:sym typeface="Symbol" pitchFamily="18" charset="2"/>
                </a:rPr>
                <a:t>and have very different polarization</a:t>
              </a:r>
              <a:endParaRPr lang="pt-PT">
                <a:solidFill>
                  <a:srgbClr val="000000"/>
                </a:solidFill>
                <a:cs typeface="Arial" charset="0"/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H="1">
              <a:off x="2528047" y="1639849"/>
              <a:ext cx="2073032" cy="123782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8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6225" y="2259013"/>
            <a:ext cx="5392738" cy="395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6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9400" y="2260600"/>
            <a:ext cx="5392738" cy="394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4067" name="Title 1"/>
          <p:cNvSpPr>
            <a:spLocks noGrp="1"/>
          </p:cNvSpPr>
          <p:nvPr>
            <p:ph type="title"/>
          </p:nvPr>
        </p:nvSpPr>
        <p:spPr>
          <a:xfrm>
            <a:off x="457200" y="95250"/>
            <a:ext cx="8229600" cy="536575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Direct vs. prompt J/</a:t>
            </a:r>
            <a:r>
              <a:rPr lang="el-GR" smtClean="0">
                <a:ea typeface="ＭＳ Ｐゴシック"/>
                <a:cs typeface="ＭＳ Ｐゴシック"/>
              </a:rPr>
              <a:t>ψ</a:t>
            </a:r>
            <a:endParaRPr lang="pt-PT" smtClean="0">
              <a:ea typeface="ＭＳ Ｐゴシック"/>
              <a:cs typeface="ＭＳ Ｐゴシック"/>
            </a:endParaRPr>
          </a:p>
        </p:txBody>
      </p:sp>
      <p:sp>
        <p:nvSpPr>
          <p:cNvPr id="344068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40E229D-6872-4E6B-B0B4-ED74D58ECEAD}" type="slidenum">
              <a:rPr lang="en-US" smtClean="0">
                <a:latin typeface="Calibri" pitchFamily="34" charset="0"/>
              </a:rPr>
              <a:pPr/>
              <a:t>41</a:t>
            </a:fld>
            <a:endParaRPr lang="en-US" smtClean="0">
              <a:latin typeface="Calibri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7164388" y="1738313"/>
            <a:ext cx="1023937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dirty="0">
                <a:latin typeface="+mn-lt"/>
              </a:rPr>
              <a:t>CDF data</a:t>
            </a:r>
            <a:endParaRPr lang="en-GB" dirty="0">
              <a:latin typeface="+mn-lt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279400" y="1727200"/>
            <a:ext cx="4017963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2563" indent="-182563">
              <a:buFont typeface="Arial" pitchFamily="34" charset="0"/>
              <a:buChar char="•"/>
              <a:defRPr/>
            </a:pPr>
            <a:r>
              <a:rPr lang="pt-PT" dirty="0">
                <a:latin typeface="+mn-lt"/>
              </a:rPr>
              <a:t>the </a:t>
            </a:r>
            <a:r>
              <a:rPr lang="en-GB" b="1" dirty="0">
                <a:latin typeface="+mn-lt"/>
              </a:rPr>
              <a:t>χ</a:t>
            </a:r>
            <a:r>
              <a:rPr lang="en-GB" b="1" baseline="-25000" dirty="0">
                <a:latin typeface="+mn-lt"/>
              </a:rPr>
              <a:t>c</a:t>
            </a:r>
            <a:r>
              <a:rPr lang="pt-PT" b="1" dirty="0">
                <a:latin typeface="+mn-lt"/>
              </a:rPr>
              <a:t> polarizations</a:t>
            </a:r>
            <a:endParaRPr lang="en-GB" dirty="0">
              <a:latin typeface="+mn-lt"/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 rot="16200000" flipH="1">
            <a:off x="6054725" y="2963863"/>
            <a:ext cx="387350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6300788" y="2860675"/>
            <a:ext cx="1519237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PT" dirty="0">
                <a:latin typeface="+mn-lt"/>
              </a:rPr>
              <a:t>taking</a:t>
            </a:r>
          </a:p>
          <a:p>
            <a:pPr>
              <a:defRPr/>
            </a:pPr>
            <a:r>
              <a:rPr lang="pt-PT" dirty="0">
                <a:latin typeface="+mn-lt"/>
              </a:rPr>
              <a:t>central values</a:t>
            </a:r>
            <a:endParaRPr lang="en-GB" dirty="0">
              <a:latin typeface="+mn-lt"/>
            </a:endParaRPr>
          </a:p>
        </p:txBody>
      </p:sp>
      <p:grpSp>
        <p:nvGrpSpPr>
          <p:cNvPr id="2" name="Group 79"/>
          <p:cNvGrpSpPr/>
          <p:nvPr/>
        </p:nvGrpSpPr>
        <p:grpSpPr>
          <a:xfrm>
            <a:off x="1827558" y="2616949"/>
            <a:ext cx="321749" cy="149078"/>
            <a:chOff x="6353118" y="2224217"/>
            <a:chExt cx="321749" cy="149078"/>
          </a:xfrm>
          <a:solidFill>
            <a:schemeClr val="bg1">
              <a:lumMod val="65000"/>
            </a:schemeClr>
          </a:solidFill>
        </p:grpSpPr>
        <p:sp>
          <p:nvSpPr>
            <p:cNvPr id="75" name="Rectangle 74"/>
            <p:cNvSpPr/>
            <p:nvPr/>
          </p:nvSpPr>
          <p:spPr>
            <a:xfrm>
              <a:off x="6481267" y="2270465"/>
              <a:ext cx="58522" cy="58522"/>
            </a:xfrm>
            <a:prstGeom prst="rect">
              <a:avLst/>
            </a:prstGeom>
            <a:grpFill/>
            <a:ln w="190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cxnSp>
          <p:nvCxnSpPr>
            <p:cNvPr id="76" name="Straight Connector 75"/>
            <p:cNvCxnSpPr/>
            <p:nvPr/>
          </p:nvCxnSpPr>
          <p:spPr>
            <a:xfrm>
              <a:off x="6353118" y="2302264"/>
              <a:ext cx="321749" cy="0"/>
            </a:xfrm>
            <a:prstGeom prst="line">
              <a:avLst/>
            </a:prstGeom>
            <a:grpFill/>
            <a:ln w="19050">
              <a:solidFill>
                <a:schemeClr val="bg1">
                  <a:lumMod val="65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440533" y="2298756"/>
              <a:ext cx="149078" cy="0"/>
            </a:xfrm>
            <a:prstGeom prst="line">
              <a:avLst/>
            </a:prstGeom>
            <a:grpFill/>
            <a:ln w="19050">
              <a:solidFill>
                <a:schemeClr val="bg1">
                  <a:lumMod val="65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Rectangle 77"/>
          <p:cNvSpPr/>
          <p:nvPr/>
        </p:nvSpPr>
        <p:spPr>
          <a:xfrm>
            <a:off x="2354263" y="2776538"/>
            <a:ext cx="2351087" cy="4651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t-PT" dirty="0">
                <a:latin typeface="+mn-lt"/>
              </a:rPr>
              <a:t>extrapolated direct </a:t>
            </a:r>
            <a:r>
              <a:rPr lang="en-US" dirty="0">
                <a:latin typeface="+mn-lt"/>
              </a:rPr>
              <a:t>J/</a:t>
            </a:r>
            <a:r>
              <a:rPr lang="el-GR" dirty="0">
                <a:latin typeface="+mn-lt"/>
              </a:rPr>
              <a:t>ψ</a:t>
            </a:r>
            <a:endParaRPr lang="en-GB" dirty="0">
              <a:latin typeface="+mn-lt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6073775" y="3711575"/>
            <a:ext cx="2519363" cy="6477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+mn-lt"/>
              </a:rPr>
              <a:t>possible combinations of</a:t>
            </a:r>
          </a:p>
          <a:p>
            <a:pPr>
              <a:defRPr/>
            </a:pPr>
            <a:r>
              <a:rPr lang="en-GB" dirty="0">
                <a:latin typeface="+mn-lt"/>
              </a:rPr>
              <a:t>pure χ</a:t>
            </a:r>
            <a:r>
              <a:rPr lang="en-GB" baseline="-25000" dirty="0">
                <a:latin typeface="+mn-lt"/>
              </a:rPr>
              <a:t>c</a:t>
            </a:r>
            <a:r>
              <a:rPr lang="en-GB" dirty="0">
                <a:latin typeface="+mn-lt"/>
              </a:rPr>
              <a:t> helicity states</a:t>
            </a:r>
            <a:endParaRPr lang="en-GB" dirty="0">
              <a:latin typeface="+mn-lt"/>
            </a:endParaRPr>
          </a:p>
        </p:txBody>
      </p:sp>
      <p:graphicFrame>
        <p:nvGraphicFramePr>
          <p:cNvPr id="80" name="Table 79"/>
          <p:cNvGraphicFramePr>
            <a:graphicFrameLocks noGrp="1"/>
          </p:cNvGraphicFramePr>
          <p:nvPr/>
        </p:nvGraphicFramePr>
        <p:xfrm>
          <a:off x="7099300" y="4375150"/>
          <a:ext cx="1535113" cy="1920875"/>
        </p:xfrm>
        <a:graphic>
          <a:graphicData uri="http://schemas.openxmlformats.org/drawingml/2006/table">
            <a:tbl>
              <a:tblPr/>
              <a:tblGrid>
                <a:gridCol w="766763"/>
                <a:gridCol w="768350"/>
              </a:tblGrid>
              <a:tr h="21748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charset="0"/>
                        </a:rPr>
                        <a:t>h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charset="0"/>
                        </a:rPr>
                        <a:t>(χ</a:t>
                      </a:r>
                      <a:r>
                        <a:rPr kumimoji="0" lang="en-GB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charset="0"/>
                        </a:rPr>
                        <a:t>c1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charset="0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charset="0"/>
                        </a:rPr>
                        <a:t>h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charset="0"/>
                        </a:rPr>
                        <a:t>(χ</a:t>
                      </a:r>
                      <a:r>
                        <a:rPr kumimoji="0" lang="en-GB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charset="0"/>
                        </a:rPr>
                        <a:t>c2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charset="0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charset="0"/>
                        </a:rPr>
                        <a:t>±1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charset="0"/>
                        </a:rPr>
                        <a:t>±1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charset="0"/>
                        </a:rPr>
                        <a:t>±1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charset="0"/>
                        </a:rPr>
                        <a:t>±1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charset="0"/>
                        </a:rPr>
                        <a:t>±2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charset="0"/>
                        </a:rPr>
                        <a:t>±1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Arial" charset="0"/>
                        </a:rPr>
                        <a:t>±2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3" name="Group 99"/>
          <p:cNvGrpSpPr>
            <a:grpSpLocks/>
          </p:cNvGrpSpPr>
          <p:nvPr/>
        </p:nvGrpSpPr>
        <p:grpSpPr bwMode="auto">
          <a:xfrm>
            <a:off x="6297613" y="4773613"/>
            <a:ext cx="738187" cy="1360487"/>
            <a:chOff x="6045290" y="5259662"/>
            <a:chExt cx="738553" cy="1359870"/>
          </a:xfrm>
        </p:grpSpPr>
        <p:cxnSp>
          <p:nvCxnSpPr>
            <p:cNvPr id="82" name="Straight Connector 81"/>
            <p:cNvCxnSpPr/>
            <p:nvPr/>
          </p:nvCxnSpPr>
          <p:spPr>
            <a:xfrm>
              <a:off x="6045290" y="5259662"/>
              <a:ext cx="738553" cy="0"/>
            </a:xfrm>
            <a:prstGeom prst="line">
              <a:avLst/>
            </a:prstGeom>
            <a:ln w="28575">
              <a:solidFill>
                <a:srgbClr val="00FA00"/>
              </a:solidFill>
              <a:prstDash val="sysDash"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6045290" y="5531001"/>
              <a:ext cx="738553" cy="0"/>
            </a:xfrm>
            <a:prstGeom prst="line">
              <a:avLst/>
            </a:prstGeom>
            <a:ln w="28575">
              <a:solidFill>
                <a:srgbClr val="0000FF"/>
              </a:solidFill>
              <a:prstDash val="sysDash"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6045290" y="5803927"/>
              <a:ext cx="738553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6045290" y="6075267"/>
              <a:ext cx="738553" cy="0"/>
            </a:xfrm>
            <a:prstGeom prst="line">
              <a:avLst/>
            </a:prstGeom>
            <a:ln w="28575">
              <a:solidFill>
                <a:srgbClr val="00FA00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6045290" y="6348193"/>
              <a:ext cx="738553" cy="0"/>
            </a:xfrm>
            <a:prstGeom prst="line">
              <a:avLst/>
            </a:prstGeom>
            <a:ln w="28575">
              <a:solidFill>
                <a:srgbClr val="0000FF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6045290" y="6619532"/>
              <a:ext cx="738553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87"/>
          <p:cNvSpPr/>
          <p:nvPr/>
        </p:nvSpPr>
        <p:spPr>
          <a:xfrm>
            <a:off x="6183313" y="4346575"/>
            <a:ext cx="2411412" cy="197167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grpSp>
        <p:nvGrpSpPr>
          <p:cNvPr id="4" name="Group 100"/>
          <p:cNvGrpSpPr>
            <a:grpSpLocks/>
          </p:cNvGrpSpPr>
          <p:nvPr/>
        </p:nvGrpSpPr>
        <p:grpSpPr bwMode="auto">
          <a:xfrm>
            <a:off x="1692275" y="2947988"/>
            <a:ext cx="595313" cy="252412"/>
            <a:chOff x="6045290" y="5259662"/>
            <a:chExt cx="738553" cy="1359870"/>
          </a:xfrm>
        </p:grpSpPr>
        <p:cxnSp>
          <p:nvCxnSpPr>
            <p:cNvPr id="90" name="Straight Connector 89"/>
            <p:cNvCxnSpPr/>
            <p:nvPr/>
          </p:nvCxnSpPr>
          <p:spPr>
            <a:xfrm>
              <a:off x="6045290" y="5259662"/>
              <a:ext cx="738553" cy="0"/>
            </a:xfrm>
            <a:prstGeom prst="line">
              <a:avLst/>
            </a:prstGeom>
            <a:ln w="28575">
              <a:solidFill>
                <a:srgbClr val="00FA00"/>
              </a:solidFill>
              <a:prstDash val="sysDash"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6045290" y="5533347"/>
              <a:ext cx="738553" cy="0"/>
            </a:xfrm>
            <a:prstGeom prst="line">
              <a:avLst/>
            </a:prstGeom>
            <a:ln w="28575">
              <a:solidFill>
                <a:srgbClr val="0000FF"/>
              </a:solidFill>
              <a:prstDash val="sysDash"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6045290" y="5807032"/>
              <a:ext cx="738553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6045290" y="6072162"/>
              <a:ext cx="738553" cy="0"/>
            </a:xfrm>
            <a:prstGeom prst="line">
              <a:avLst/>
            </a:prstGeom>
            <a:ln w="28575">
              <a:solidFill>
                <a:srgbClr val="00FA00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6045290" y="6345847"/>
              <a:ext cx="738553" cy="0"/>
            </a:xfrm>
            <a:prstGeom prst="line">
              <a:avLst/>
            </a:prstGeom>
            <a:ln w="28575">
              <a:solidFill>
                <a:srgbClr val="0000FF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6045290" y="6619532"/>
              <a:ext cx="738553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ctangle 36"/>
          <p:cNvSpPr/>
          <p:nvPr/>
        </p:nvSpPr>
        <p:spPr>
          <a:xfrm>
            <a:off x="268288" y="828675"/>
            <a:ext cx="7783512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PT" dirty="0">
                <a:latin typeface="+mn-lt"/>
              </a:rPr>
              <a:t>The </a:t>
            </a:r>
            <a:r>
              <a:rPr lang="pt-PT" u="sng" dirty="0">
                <a:latin typeface="+mn-lt"/>
              </a:rPr>
              <a:t>direct</a:t>
            </a:r>
            <a:r>
              <a:rPr lang="pt-PT" dirty="0">
                <a:latin typeface="+mn-lt"/>
              </a:rPr>
              <a:t>-</a:t>
            </a:r>
            <a:r>
              <a:rPr lang="en-US" dirty="0">
                <a:latin typeface="+mn-lt"/>
              </a:rPr>
              <a:t>J/</a:t>
            </a:r>
            <a:r>
              <a:rPr lang="el-GR" dirty="0">
                <a:latin typeface="+mn-lt"/>
              </a:rPr>
              <a:t>ψ</a:t>
            </a:r>
            <a:r>
              <a:rPr lang="pt-PT" dirty="0">
                <a:latin typeface="+mn-lt"/>
              </a:rPr>
              <a:t> polarization (cleanest theory prediction) can be derived from</a:t>
            </a:r>
          </a:p>
          <a:p>
            <a:pPr>
              <a:defRPr/>
            </a:pPr>
            <a:r>
              <a:rPr lang="pt-PT" dirty="0">
                <a:latin typeface="+mn-lt"/>
              </a:rPr>
              <a:t>the </a:t>
            </a:r>
            <a:r>
              <a:rPr lang="pt-PT" u="sng" dirty="0">
                <a:latin typeface="+mn-lt"/>
              </a:rPr>
              <a:t>prompt</a:t>
            </a:r>
            <a:r>
              <a:rPr lang="pt-PT" dirty="0">
                <a:latin typeface="+mn-lt"/>
              </a:rPr>
              <a:t>-</a:t>
            </a:r>
            <a:r>
              <a:rPr lang="en-US" dirty="0">
                <a:latin typeface="+mn-lt"/>
              </a:rPr>
              <a:t>J/</a:t>
            </a:r>
            <a:r>
              <a:rPr lang="el-GR" dirty="0">
                <a:latin typeface="+mn-lt"/>
              </a:rPr>
              <a:t>ψ</a:t>
            </a:r>
            <a:r>
              <a:rPr lang="pt-PT" dirty="0">
                <a:latin typeface="+mn-lt"/>
              </a:rPr>
              <a:t> polarization measurement of CDF knowing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74638" y="1422400"/>
            <a:ext cx="4017962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2563" indent="-182563">
              <a:buFont typeface="Arial" pitchFamily="34" charset="0"/>
              <a:buChar char="•"/>
              <a:defRPr/>
            </a:pPr>
            <a:r>
              <a:rPr lang="pt-PT" dirty="0">
                <a:latin typeface="+mn-lt"/>
              </a:rPr>
              <a:t>the </a:t>
            </a:r>
            <a:r>
              <a:rPr lang="en-GB" b="1" dirty="0">
                <a:latin typeface="+mn-lt"/>
              </a:rPr>
              <a:t>χ</a:t>
            </a:r>
            <a:r>
              <a:rPr lang="en-GB" b="1" baseline="-25000" dirty="0">
                <a:latin typeface="+mn-lt"/>
              </a:rPr>
              <a:t>c</a:t>
            </a:r>
            <a:r>
              <a:rPr lang="pt-PT" b="1" dirty="0">
                <a:latin typeface="+mn-lt"/>
              </a:rPr>
              <a:t>-to-</a:t>
            </a:r>
            <a:r>
              <a:rPr lang="en-US" b="1" dirty="0">
                <a:latin typeface="+mn-lt"/>
              </a:rPr>
              <a:t>J/</a:t>
            </a:r>
            <a:r>
              <a:rPr lang="el-GR" b="1" dirty="0">
                <a:latin typeface="+mn-lt"/>
              </a:rPr>
              <a:t>ψ</a:t>
            </a:r>
            <a:r>
              <a:rPr lang="pt-PT" b="1" dirty="0">
                <a:latin typeface="+mn-lt"/>
              </a:rPr>
              <a:t> feed-down fractions</a:t>
            </a:r>
            <a:endParaRPr lang="pt-PT" dirty="0">
              <a:latin typeface="+mn-lt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355850" y="2490788"/>
            <a:ext cx="169227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dirty="0">
                <a:latin typeface="+mn-lt"/>
              </a:rPr>
              <a:t>CDF prompt </a:t>
            </a:r>
            <a:r>
              <a:rPr lang="en-US" dirty="0">
                <a:latin typeface="+mn-lt"/>
              </a:rPr>
              <a:t>J/</a:t>
            </a:r>
            <a:r>
              <a:rPr lang="el-GR" dirty="0">
                <a:latin typeface="+mn-lt"/>
              </a:rPr>
              <a:t>ψ</a:t>
            </a:r>
            <a:endParaRPr lang="pt-PT" dirty="0">
              <a:latin typeface="+mn-lt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1150938" y="5159375"/>
            <a:ext cx="1322387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prstClr val="black"/>
                </a:solidFill>
                <a:latin typeface="+mn-lt"/>
              </a:rPr>
              <a:t>helicity frame</a:t>
            </a:r>
            <a:endParaRPr lang="en-GB" sz="1600" dirty="0">
              <a:latin typeface="+mn-lt"/>
            </a:endParaRPr>
          </a:p>
        </p:txBody>
      </p:sp>
      <p:cxnSp>
        <p:nvCxnSpPr>
          <p:cNvPr id="96" name="Straight Arrow Connector 95"/>
          <p:cNvCxnSpPr/>
          <p:nvPr/>
        </p:nvCxnSpPr>
        <p:spPr>
          <a:xfrm rot="10800000">
            <a:off x="5597525" y="4578350"/>
            <a:ext cx="585788" cy="158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10800000">
            <a:off x="5613400" y="3157538"/>
            <a:ext cx="635000" cy="1587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ectangle 3"/>
          <p:cNvSpPr>
            <a:spLocks noChangeArrowheads="1"/>
          </p:cNvSpPr>
          <p:nvPr/>
        </p:nvSpPr>
        <p:spPr bwMode="auto">
          <a:xfrm>
            <a:off x="5675313" y="2046288"/>
            <a:ext cx="2393950" cy="723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pt-PT" dirty="0">
                <a:latin typeface="+mn-lt"/>
              </a:rPr>
              <a:t>R(</a:t>
            </a:r>
            <a:r>
              <a:rPr lang="el-GR" dirty="0">
                <a:latin typeface="+mn-lt"/>
              </a:rPr>
              <a:t>χ</a:t>
            </a:r>
            <a:r>
              <a:rPr lang="pt-PT" baseline="-25000" dirty="0">
                <a:latin typeface="+mn-lt"/>
              </a:rPr>
              <a:t>c1</a:t>
            </a:r>
            <a:r>
              <a:rPr lang="pt-PT" dirty="0">
                <a:latin typeface="+mn-lt"/>
              </a:rPr>
              <a:t>)+R(</a:t>
            </a:r>
            <a:r>
              <a:rPr lang="el-GR" dirty="0">
                <a:latin typeface="+mn-lt"/>
              </a:rPr>
              <a:t>χ</a:t>
            </a:r>
            <a:r>
              <a:rPr lang="pt-PT" baseline="-25000" dirty="0">
                <a:latin typeface="+mn-lt"/>
              </a:rPr>
              <a:t>c2</a:t>
            </a:r>
            <a:r>
              <a:rPr lang="pt-PT" dirty="0">
                <a:latin typeface="+mn-lt"/>
              </a:rPr>
              <a:t>) = 30 ± 6 </a:t>
            </a:r>
            <a:r>
              <a:rPr lang="pt-PT" dirty="0">
                <a:latin typeface="+mn-lt"/>
              </a:rPr>
              <a:t>%</a:t>
            </a:r>
          </a:p>
          <a:p>
            <a:pPr algn="ctr">
              <a:spcBef>
                <a:spcPts val="600"/>
              </a:spcBef>
              <a:defRPr/>
            </a:pPr>
            <a:r>
              <a:rPr lang="pt-PT" dirty="0">
                <a:latin typeface="+mn-lt"/>
              </a:rPr>
              <a:t> R(</a:t>
            </a:r>
            <a:r>
              <a:rPr lang="el-GR" dirty="0">
                <a:latin typeface="+mn-lt"/>
              </a:rPr>
              <a:t>χ</a:t>
            </a:r>
            <a:r>
              <a:rPr lang="pt-PT" baseline="-25000" dirty="0">
                <a:latin typeface="+mn-lt"/>
              </a:rPr>
              <a:t>c2</a:t>
            </a:r>
            <a:r>
              <a:rPr lang="pt-PT" dirty="0">
                <a:latin typeface="+mn-lt"/>
              </a:rPr>
              <a:t>)/R(</a:t>
            </a:r>
            <a:r>
              <a:rPr lang="el-GR" dirty="0">
                <a:latin typeface="+mn-lt"/>
              </a:rPr>
              <a:t>χ</a:t>
            </a:r>
            <a:r>
              <a:rPr lang="pt-PT" baseline="-25000" dirty="0">
                <a:latin typeface="+mn-lt"/>
              </a:rPr>
              <a:t>c1</a:t>
            </a:r>
            <a:r>
              <a:rPr lang="pt-PT" dirty="0">
                <a:latin typeface="+mn-lt"/>
              </a:rPr>
              <a:t>) = 40 ± 2 %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183313" y="3271838"/>
            <a:ext cx="2660650" cy="258445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using the values</a:t>
            </a:r>
            <a:r>
              <a:rPr lang="pt-PT">
                <a:latin typeface="Calibri" pitchFamily="34" charset="0"/>
              </a:rPr>
              <a:t/>
            </a:r>
            <a:br>
              <a:rPr lang="pt-PT">
                <a:latin typeface="Calibri" pitchFamily="34" charset="0"/>
              </a:rPr>
            </a:br>
            <a:r>
              <a:rPr lang="pt-PT">
                <a:latin typeface="Calibri" pitchFamily="34" charset="0"/>
              </a:rPr>
              <a:t>R(</a:t>
            </a:r>
            <a:r>
              <a:rPr lang="el-GR">
                <a:latin typeface="Calibri" pitchFamily="34" charset="0"/>
              </a:rPr>
              <a:t>χ</a:t>
            </a:r>
            <a:r>
              <a:rPr lang="pt-PT" baseline="-25000">
                <a:latin typeface="Calibri" pitchFamily="34" charset="0"/>
              </a:rPr>
              <a:t>c1</a:t>
            </a:r>
            <a:r>
              <a:rPr lang="pt-PT">
                <a:latin typeface="Calibri" pitchFamily="34" charset="0"/>
              </a:rPr>
              <a:t>)+R(</a:t>
            </a:r>
            <a:r>
              <a:rPr lang="el-GR">
                <a:latin typeface="Calibri" pitchFamily="34" charset="0"/>
              </a:rPr>
              <a:t>χ</a:t>
            </a:r>
            <a:r>
              <a:rPr lang="pt-PT" baseline="-25000">
                <a:latin typeface="Calibri" pitchFamily="34" charset="0"/>
              </a:rPr>
              <a:t>c2</a:t>
            </a:r>
            <a:r>
              <a:rPr lang="pt-PT">
                <a:latin typeface="Calibri" pitchFamily="34" charset="0"/>
              </a:rPr>
              <a:t>) = 42 %  (+2σ)</a:t>
            </a:r>
            <a:br>
              <a:rPr lang="pt-PT">
                <a:latin typeface="Calibri" pitchFamily="34" charset="0"/>
              </a:rPr>
            </a:br>
            <a:r>
              <a:rPr lang="pt-PT">
                <a:latin typeface="Calibri" pitchFamily="34" charset="0"/>
              </a:rPr>
              <a:t>R(</a:t>
            </a:r>
            <a:r>
              <a:rPr lang="el-GR">
                <a:latin typeface="Calibri" pitchFamily="34" charset="0"/>
              </a:rPr>
              <a:t>χ</a:t>
            </a:r>
            <a:r>
              <a:rPr lang="pt-PT" baseline="-25000">
                <a:latin typeface="Calibri" pitchFamily="34" charset="0"/>
              </a:rPr>
              <a:t>c2</a:t>
            </a:r>
            <a:r>
              <a:rPr lang="pt-PT">
                <a:latin typeface="Calibri" pitchFamily="34" charset="0"/>
              </a:rPr>
              <a:t>)/R(</a:t>
            </a:r>
            <a:r>
              <a:rPr lang="el-GR">
                <a:latin typeface="Calibri" pitchFamily="34" charset="0"/>
              </a:rPr>
              <a:t>χ</a:t>
            </a:r>
            <a:r>
              <a:rPr lang="pt-PT" baseline="-25000">
                <a:latin typeface="Calibri" pitchFamily="34" charset="0"/>
              </a:rPr>
              <a:t>c1</a:t>
            </a:r>
            <a:r>
              <a:rPr lang="pt-PT">
                <a:latin typeface="Calibri" pitchFamily="34" charset="0"/>
              </a:rPr>
              <a:t>) = 38 %  (-1</a:t>
            </a:r>
            <a:r>
              <a:rPr lang="pt-PT">
                <a:solidFill>
                  <a:srgbClr val="000000"/>
                </a:solidFill>
                <a:latin typeface="Calibri" pitchFamily="34" charset="0"/>
              </a:rPr>
              <a:t>σ</a:t>
            </a:r>
            <a:r>
              <a:rPr lang="pt-PT">
                <a:latin typeface="Calibri" pitchFamily="34" charset="0"/>
              </a:rPr>
              <a:t>)</a:t>
            </a:r>
            <a:br>
              <a:rPr lang="pt-PT">
                <a:latin typeface="Calibri" pitchFamily="34" charset="0"/>
              </a:rPr>
            </a:br>
            <a:r>
              <a:rPr lang="pt-PT">
                <a:latin typeface="Calibri" pitchFamily="34" charset="0"/>
              </a:rPr>
              <a:t/>
            </a:r>
            <a:br>
              <a:rPr lang="pt-PT">
                <a:latin typeface="Calibri" pitchFamily="34" charset="0"/>
              </a:rPr>
            </a:br>
            <a:r>
              <a:rPr lang="pt-PT">
                <a:latin typeface="Calibri" pitchFamily="34" charset="0"/>
              </a:rPr>
              <a:t>the CSM prediction of direct-</a:t>
            </a:r>
            <a:r>
              <a:rPr lang="en-US">
                <a:latin typeface="Calibri" pitchFamily="34" charset="0"/>
              </a:rPr>
              <a:t>J/</a:t>
            </a:r>
            <a:r>
              <a:rPr lang="el-GR">
                <a:latin typeface="Calibri" pitchFamily="34" charset="0"/>
              </a:rPr>
              <a:t>ψ</a:t>
            </a:r>
            <a:r>
              <a:rPr lang="pt-PT">
                <a:latin typeface="Calibri" pitchFamily="34" charset="0"/>
              </a:rPr>
              <a:t> polarization </a:t>
            </a:r>
            <a:r>
              <a:rPr lang="en-US">
                <a:latin typeface="Calibri" pitchFamily="34" charset="0"/>
              </a:rPr>
              <a:t>agrees very well with </a:t>
            </a:r>
            <a:r>
              <a:rPr lang="pt-PT">
                <a:latin typeface="Calibri" pitchFamily="34" charset="0"/>
              </a:rPr>
              <a:t>the CDF data </a:t>
            </a:r>
            <a:r>
              <a:rPr lang="en-GB" i="1">
                <a:latin typeface="Calibri" pitchFamily="34" charset="0"/>
              </a:rPr>
              <a:t>in the scenario</a:t>
            </a:r>
          </a:p>
          <a:p>
            <a:r>
              <a:rPr lang="en-GB" i="1">
                <a:solidFill>
                  <a:srgbClr val="FF0000"/>
                </a:solidFill>
                <a:latin typeface="Calibri" pitchFamily="34" charset="0"/>
              </a:rPr>
              <a:t>h</a:t>
            </a:r>
            <a:r>
              <a:rPr lang="en-GB">
                <a:solidFill>
                  <a:srgbClr val="FF0000"/>
                </a:solidFill>
                <a:latin typeface="Calibri" pitchFamily="34" charset="0"/>
              </a:rPr>
              <a:t>(χ</a:t>
            </a:r>
            <a:r>
              <a:rPr lang="en-GB" baseline="-25000">
                <a:solidFill>
                  <a:srgbClr val="FF0000"/>
                </a:solidFill>
                <a:latin typeface="Calibri" pitchFamily="34" charset="0"/>
              </a:rPr>
              <a:t>c1</a:t>
            </a:r>
            <a:r>
              <a:rPr lang="en-GB">
                <a:solidFill>
                  <a:srgbClr val="FF0000"/>
                </a:solidFill>
                <a:latin typeface="Calibri" pitchFamily="34" charset="0"/>
              </a:rPr>
              <a:t>) = 0 and </a:t>
            </a:r>
            <a:r>
              <a:rPr lang="en-GB" i="1">
                <a:solidFill>
                  <a:srgbClr val="FF0000"/>
                </a:solidFill>
                <a:latin typeface="Calibri" pitchFamily="34" charset="0"/>
              </a:rPr>
              <a:t>h</a:t>
            </a:r>
            <a:r>
              <a:rPr lang="en-GB">
                <a:solidFill>
                  <a:srgbClr val="FF0000"/>
                </a:solidFill>
                <a:latin typeface="Calibri" pitchFamily="34" charset="0"/>
              </a:rPr>
              <a:t>(χ</a:t>
            </a:r>
            <a:r>
              <a:rPr lang="en-GB" baseline="-25000">
                <a:solidFill>
                  <a:srgbClr val="FF0000"/>
                </a:solidFill>
                <a:latin typeface="Calibri" pitchFamily="34" charset="0"/>
              </a:rPr>
              <a:t>c2</a:t>
            </a:r>
            <a:r>
              <a:rPr lang="en-GB">
                <a:solidFill>
                  <a:srgbClr val="FF0000"/>
                </a:solidFill>
                <a:latin typeface="Calibri" pitchFamily="34" charset="0"/>
              </a:rPr>
              <a:t>) = ±2</a:t>
            </a:r>
          </a:p>
        </p:txBody>
      </p:sp>
      <p:grpSp>
        <p:nvGrpSpPr>
          <p:cNvPr id="5" name="Group 50"/>
          <p:cNvGrpSpPr>
            <a:grpSpLocks/>
          </p:cNvGrpSpPr>
          <p:nvPr/>
        </p:nvGrpSpPr>
        <p:grpSpPr bwMode="auto">
          <a:xfrm>
            <a:off x="284163" y="2260600"/>
            <a:ext cx="5391150" cy="3949700"/>
            <a:chOff x="284102" y="2260264"/>
            <a:chExt cx="5391912" cy="3950017"/>
          </a:xfrm>
        </p:grpSpPr>
        <p:pic>
          <p:nvPicPr>
            <p:cNvPr id="344106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4102" y="2260264"/>
              <a:ext cx="5391912" cy="39500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79"/>
            <p:cNvGrpSpPr/>
            <p:nvPr/>
          </p:nvGrpSpPr>
          <p:grpSpPr>
            <a:xfrm>
              <a:off x="1827558" y="2616949"/>
              <a:ext cx="321749" cy="149078"/>
              <a:chOff x="6353118" y="2224217"/>
              <a:chExt cx="321749" cy="149078"/>
            </a:xfrm>
            <a:solidFill>
              <a:schemeClr val="bg1">
                <a:lumMod val="65000"/>
              </a:schemeClr>
            </a:solidFill>
          </p:grpSpPr>
          <p:sp>
            <p:nvSpPr>
              <p:cNvPr id="59" name="Rectangle 58"/>
              <p:cNvSpPr/>
              <p:nvPr/>
            </p:nvSpPr>
            <p:spPr>
              <a:xfrm>
                <a:off x="6481267" y="2270465"/>
                <a:ext cx="58522" cy="58522"/>
              </a:xfrm>
              <a:prstGeom prst="rect">
                <a:avLst/>
              </a:prstGeom>
              <a:grpFill/>
              <a:ln w="1905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cxnSp>
            <p:nvCxnSpPr>
              <p:cNvPr id="60" name="Straight Connector 59"/>
              <p:cNvCxnSpPr/>
              <p:nvPr/>
            </p:nvCxnSpPr>
            <p:spPr>
              <a:xfrm>
                <a:off x="6353118" y="2302264"/>
                <a:ext cx="321749" cy="0"/>
              </a:xfrm>
              <a:prstGeom prst="line">
                <a:avLst/>
              </a:prstGeom>
              <a:grpFill/>
              <a:ln w="19050">
                <a:solidFill>
                  <a:schemeClr val="bg1">
                    <a:lumMod val="65000"/>
                  </a:schemeClr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>
                <a:off x="6440533" y="2298756"/>
                <a:ext cx="149078" cy="0"/>
              </a:xfrm>
              <a:prstGeom prst="line">
                <a:avLst/>
              </a:prstGeom>
              <a:grpFill/>
              <a:ln w="19050">
                <a:solidFill>
                  <a:schemeClr val="bg1">
                    <a:lumMod val="65000"/>
                  </a:schemeClr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Rectangle 53"/>
            <p:cNvSpPr/>
            <p:nvPr/>
          </p:nvSpPr>
          <p:spPr>
            <a:xfrm>
              <a:off x="2354495" y="2501583"/>
              <a:ext cx="2349832" cy="12002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PT" dirty="0">
                  <a:latin typeface="+mn-lt"/>
                </a:rPr>
                <a:t>CDF prompt</a:t>
              </a:r>
              <a:r>
                <a:rPr lang="en-US" dirty="0">
                  <a:latin typeface="+mn-lt"/>
                </a:rPr>
                <a:t> J/</a:t>
              </a:r>
              <a:r>
                <a:rPr lang="el-GR" dirty="0">
                  <a:latin typeface="+mn-lt"/>
                </a:rPr>
                <a:t>ψ</a:t>
              </a:r>
              <a:r>
                <a:rPr lang="pt-PT" dirty="0">
                  <a:latin typeface="+mn-lt"/>
                </a:rPr>
                <a:t> 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pt-PT" dirty="0">
                  <a:latin typeface="+mn-lt"/>
                </a:rPr>
                <a:t>extrapolated direct </a:t>
              </a:r>
              <a:r>
                <a:rPr lang="en-US" dirty="0">
                  <a:latin typeface="+mn-lt"/>
                </a:rPr>
                <a:t>J/</a:t>
              </a:r>
              <a:r>
                <a:rPr lang="el-GR" dirty="0">
                  <a:latin typeface="+mn-lt"/>
                </a:rPr>
                <a:t>ψ</a:t>
              </a:r>
              <a:endParaRPr lang="pt-PT" dirty="0">
                <a:latin typeface="+mn-lt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pt-PT" dirty="0">
                  <a:latin typeface="+mn-lt"/>
                </a:rPr>
                <a:t>CSM direct </a:t>
              </a:r>
              <a:r>
                <a:rPr lang="en-US" dirty="0">
                  <a:latin typeface="+mn-lt"/>
                </a:rPr>
                <a:t>J/</a:t>
              </a:r>
              <a:r>
                <a:rPr lang="el-GR" dirty="0">
                  <a:latin typeface="+mn-lt"/>
                </a:rPr>
                <a:t>ψ</a:t>
              </a:r>
              <a:endParaRPr lang="en-GB" i="1" dirty="0">
                <a:latin typeface="+mn-lt"/>
              </a:endParaRPr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1692413" y="3082655"/>
              <a:ext cx="595397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Freeform 55"/>
            <p:cNvSpPr/>
            <p:nvPr/>
          </p:nvSpPr>
          <p:spPr>
            <a:xfrm>
              <a:off x="1703528" y="4867148"/>
              <a:ext cx="3192913" cy="63505"/>
            </a:xfrm>
            <a:custGeom>
              <a:avLst/>
              <a:gdLst>
                <a:gd name="connsiteX0" fmla="*/ 0 w 2647950"/>
                <a:gd name="connsiteY0" fmla="*/ 0 h 57150"/>
                <a:gd name="connsiteX1" fmla="*/ 390525 w 2647950"/>
                <a:gd name="connsiteY1" fmla="*/ 28575 h 57150"/>
                <a:gd name="connsiteX2" fmla="*/ 390525 w 2647950"/>
                <a:gd name="connsiteY2" fmla="*/ 28575 h 57150"/>
                <a:gd name="connsiteX3" fmla="*/ 990600 w 2647950"/>
                <a:gd name="connsiteY3" fmla="*/ 57150 h 57150"/>
                <a:gd name="connsiteX4" fmla="*/ 990600 w 2647950"/>
                <a:gd name="connsiteY4" fmla="*/ 57150 h 57150"/>
                <a:gd name="connsiteX5" fmla="*/ 1981200 w 2647950"/>
                <a:gd name="connsiteY5" fmla="*/ 47625 h 57150"/>
                <a:gd name="connsiteX6" fmla="*/ 2647950 w 2647950"/>
                <a:gd name="connsiteY6" fmla="*/ 28575 h 57150"/>
                <a:gd name="connsiteX0" fmla="*/ 0 w 3376999"/>
                <a:gd name="connsiteY0" fmla="*/ 0 h 57150"/>
                <a:gd name="connsiteX1" fmla="*/ 390525 w 3376999"/>
                <a:gd name="connsiteY1" fmla="*/ 28575 h 57150"/>
                <a:gd name="connsiteX2" fmla="*/ 390525 w 3376999"/>
                <a:gd name="connsiteY2" fmla="*/ 28575 h 57150"/>
                <a:gd name="connsiteX3" fmla="*/ 990600 w 3376999"/>
                <a:gd name="connsiteY3" fmla="*/ 57150 h 57150"/>
                <a:gd name="connsiteX4" fmla="*/ 990600 w 3376999"/>
                <a:gd name="connsiteY4" fmla="*/ 57150 h 57150"/>
                <a:gd name="connsiteX5" fmla="*/ 1981200 w 3376999"/>
                <a:gd name="connsiteY5" fmla="*/ 47625 h 57150"/>
                <a:gd name="connsiteX6" fmla="*/ 3376999 w 3376999"/>
                <a:gd name="connsiteY6" fmla="*/ 16219 h 57150"/>
                <a:gd name="connsiteX0" fmla="*/ 0 w 3277550"/>
                <a:gd name="connsiteY0" fmla="*/ 0 h 57150"/>
                <a:gd name="connsiteX1" fmla="*/ 291076 w 3277550"/>
                <a:gd name="connsiteY1" fmla="*/ 28575 h 57150"/>
                <a:gd name="connsiteX2" fmla="*/ 291076 w 3277550"/>
                <a:gd name="connsiteY2" fmla="*/ 28575 h 57150"/>
                <a:gd name="connsiteX3" fmla="*/ 891151 w 3277550"/>
                <a:gd name="connsiteY3" fmla="*/ 57150 h 57150"/>
                <a:gd name="connsiteX4" fmla="*/ 891151 w 3277550"/>
                <a:gd name="connsiteY4" fmla="*/ 57150 h 57150"/>
                <a:gd name="connsiteX5" fmla="*/ 1881751 w 3277550"/>
                <a:gd name="connsiteY5" fmla="*/ 47625 h 57150"/>
                <a:gd name="connsiteX6" fmla="*/ 3277550 w 3277550"/>
                <a:gd name="connsiteY6" fmla="*/ 16219 h 57150"/>
                <a:gd name="connsiteX0" fmla="*/ 0 w 2599010"/>
                <a:gd name="connsiteY0" fmla="*/ 0 h 57150"/>
                <a:gd name="connsiteX1" fmla="*/ 291076 w 2599010"/>
                <a:gd name="connsiteY1" fmla="*/ 28575 h 57150"/>
                <a:gd name="connsiteX2" fmla="*/ 291076 w 2599010"/>
                <a:gd name="connsiteY2" fmla="*/ 28575 h 57150"/>
                <a:gd name="connsiteX3" fmla="*/ 891151 w 2599010"/>
                <a:gd name="connsiteY3" fmla="*/ 57150 h 57150"/>
                <a:gd name="connsiteX4" fmla="*/ 891151 w 2599010"/>
                <a:gd name="connsiteY4" fmla="*/ 57150 h 57150"/>
                <a:gd name="connsiteX5" fmla="*/ 1881751 w 2599010"/>
                <a:gd name="connsiteY5" fmla="*/ 47625 h 57150"/>
                <a:gd name="connsiteX6" fmla="*/ 2599010 w 2599010"/>
                <a:gd name="connsiteY6" fmla="*/ 35269 h 57150"/>
                <a:gd name="connsiteX0" fmla="*/ 0 w 2593830"/>
                <a:gd name="connsiteY0" fmla="*/ 0 h 57150"/>
                <a:gd name="connsiteX1" fmla="*/ 291076 w 2593830"/>
                <a:gd name="connsiteY1" fmla="*/ 28575 h 57150"/>
                <a:gd name="connsiteX2" fmla="*/ 291076 w 2593830"/>
                <a:gd name="connsiteY2" fmla="*/ 28575 h 57150"/>
                <a:gd name="connsiteX3" fmla="*/ 891151 w 2593830"/>
                <a:gd name="connsiteY3" fmla="*/ 57150 h 57150"/>
                <a:gd name="connsiteX4" fmla="*/ 891151 w 2593830"/>
                <a:gd name="connsiteY4" fmla="*/ 57150 h 57150"/>
                <a:gd name="connsiteX5" fmla="*/ 1881751 w 2593830"/>
                <a:gd name="connsiteY5" fmla="*/ 47625 h 57150"/>
                <a:gd name="connsiteX6" fmla="*/ 2593830 w 2593830"/>
                <a:gd name="connsiteY6" fmla="*/ 41619 h 57150"/>
                <a:gd name="connsiteX0" fmla="*/ 0 w 2583471"/>
                <a:gd name="connsiteY0" fmla="*/ 0 h 57150"/>
                <a:gd name="connsiteX1" fmla="*/ 291076 w 2583471"/>
                <a:gd name="connsiteY1" fmla="*/ 28575 h 57150"/>
                <a:gd name="connsiteX2" fmla="*/ 291076 w 2583471"/>
                <a:gd name="connsiteY2" fmla="*/ 28575 h 57150"/>
                <a:gd name="connsiteX3" fmla="*/ 891151 w 2583471"/>
                <a:gd name="connsiteY3" fmla="*/ 57150 h 57150"/>
                <a:gd name="connsiteX4" fmla="*/ 891151 w 2583471"/>
                <a:gd name="connsiteY4" fmla="*/ 57150 h 57150"/>
                <a:gd name="connsiteX5" fmla="*/ 1881751 w 2583471"/>
                <a:gd name="connsiteY5" fmla="*/ 47625 h 57150"/>
                <a:gd name="connsiteX6" fmla="*/ 2583471 w 2583471"/>
                <a:gd name="connsiteY6" fmla="*/ 35269 h 57150"/>
                <a:gd name="connsiteX0" fmla="*/ 0 w 2604190"/>
                <a:gd name="connsiteY0" fmla="*/ 0 h 63500"/>
                <a:gd name="connsiteX1" fmla="*/ 311795 w 2604190"/>
                <a:gd name="connsiteY1" fmla="*/ 34925 h 63500"/>
                <a:gd name="connsiteX2" fmla="*/ 311795 w 2604190"/>
                <a:gd name="connsiteY2" fmla="*/ 34925 h 63500"/>
                <a:gd name="connsiteX3" fmla="*/ 911870 w 2604190"/>
                <a:gd name="connsiteY3" fmla="*/ 63500 h 63500"/>
                <a:gd name="connsiteX4" fmla="*/ 911870 w 2604190"/>
                <a:gd name="connsiteY4" fmla="*/ 63500 h 63500"/>
                <a:gd name="connsiteX5" fmla="*/ 1902470 w 2604190"/>
                <a:gd name="connsiteY5" fmla="*/ 53975 h 63500"/>
                <a:gd name="connsiteX6" fmla="*/ 2604190 w 2604190"/>
                <a:gd name="connsiteY6" fmla="*/ 41619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04190" h="63500">
                  <a:moveTo>
                    <a:pt x="0" y="0"/>
                  </a:moveTo>
                  <a:lnTo>
                    <a:pt x="311795" y="34925"/>
                  </a:lnTo>
                  <a:lnTo>
                    <a:pt x="311795" y="34925"/>
                  </a:lnTo>
                  <a:lnTo>
                    <a:pt x="911870" y="63500"/>
                  </a:lnTo>
                  <a:lnTo>
                    <a:pt x="911870" y="63500"/>
                  </a:lnTo>
                  <a:lnTo>
                    <a:pt x="1902470" y="53975"/>
                  </a:lnTo>
                  <a:lnTo>
                    <a:pt x="2604190" y="41619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1684475" y="3460510"/>
              <a:ext cx="595396" cy="0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57"/>
            <p:cNvSpPr/>
            <p:nvPr/>
          </p:nvSpPr>
          <p:spPr>
            <a:xfrm>
              <a:off x="1151000" y="5159272"/>
              <a:ext cx="1322574" cy="338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prstClr val="black"/>
                  </a:solidFill>
                  <a:latin typeface="+mn-lt"/>
                </a:rPr>
                <a:t>helicity frame</a:t>
              </a:r>
              <a:endParaRPr lang="en-GB" sz="1600" dirty="0">
                <a:latin typeface="+mn-lt"/>
              </a:endParaRPr>
            </a:p>
          </p:txBody>
        </p:sp>
      </p:grpSp>
      <p:cxnSp>
        <p:nvCxnSpPr>
          <p:cNvPr id="40" name="Straight Arrow Connector 39"/>
          <p:cNvCxnSpPr/>
          <p:nvPr/>
        </p:nvCxnSpPr>
        <p:spPr>
          <a:xfrm rot="10800000">
            <a:off x="5597525" y="4578350"/>
            <a:ext cx="585788" cy="158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2874963" y="6242050"/>
            <a:ext cx="2952750" cy="3683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dirty="0">
                <a:latin typeface="+mn-lt"/>
              </a:rPr>
              <a:t>χ</a:t>
            </a:r>
            <a:r>
              <a:rPr lang="pt-PT" baseline="-25000" dirty="0">
                <a:latin typeface="+mn-lt"/>
              </a:rPr>
              <a:t>c</a:t>
            </a:r>
            <a:r>
              <a:rPr lang="pt-PT" dirty="0">
                <a:latin typeface="+mn-lt"/>
              </a:rPr>
              <a:t> measurements are crucial !</a:t>
            </a:r>
            <a:endParaRPr lang="en-GB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7800" y="5861050"/>
            <a:ext cx="2295525" cy="6461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pt-PT">
                <a:solidFill>
                  <a:srgbClr val="000000"/>
                </a:solidFill>
                <a:cs typeface="Arial" charset="0"/>
              </a:rPr>
              <a:t>Direct-</a:t>
            </a:r>
            <a:r>
              <a:rPr lang="en-US">
                <a:solidFill>
                  <a:srgbClr val="000000"/>
                </a:solidFill>
                <a:cs typeface="Arial" charset="0"/>
              </a:rPr>
              <a:t>J/</a:t>
            </a:r>
            <a:r>
              <a:rPr lang="el-GR">
                <a:solidFill>
                  <a:srgbClr val="000000"/>
                </a:solidFill>
                <a:cs typeface="Arial" charset="0"/>
              </a:rPr>
              <a:t>ψ</a:t>
            </a:r>
            <a:r>
              <a:rPr lang="pt-PT">
                <a:solidFill>
                  <a:srgbClr val="000000"/>
                </a:solidFill>
                <a:cs typeface="Arial" charset="0"/>
              </a:rPr>
              <a:t>: </a:t>
            </a:r>
            <a:r>
              <a:rPr lang="pt-PT">
                <a:solidFill>
                  <a:srgbClr val="000000"/>
                </a:solidFill>
                <a:latin typeface="Cambria Math" pitchFamily="18" charset="0"/>
                <a:cs typeface="Arial" charset="0"/>
              </a:rPr>
              <a:t>𝜆</a:t>
            </a:r>
            <a:r>
              <a:rPr lang="pt-PT" baseline="-25000">
                <a:solidFill>
                  <a:srgbClr val="000000"/>
                </a:solidFill>
                <a:latin typeface="Cambria Math" pitchFamily="18" charset="0"/>
                <a:cs typeface="Arial" charset="0"/>
                <a:sym typeface="Symbol" pitchFamily="18" charset="2"/>
              </a:rPr>
              <a:t></a:t>
            </a:r>
            <a:r>
              <a:rPr lang="pt-PT">
                <a:solidFill>
                  <a:srgbClr val="000000"/>
                </a:solidFill>
                <a:cs typeface="Arial" charset="0"/>
              </a:rPr>
              <a:t> = -0.6</a:t>
            </a:r>
          </a:p>
          <a:p>
            <a:r>
              <a:rPr lang="pt-PT">
                <a:solidFill>
                  <a:srgbClr val="000000"/>
                </a:solidFill>
                <a:cs typeface="Arial" charset="0"/>
              </a:rPr>
              <a:t>From </a:t>
            </a:r>
            <a:r>
              <a:rPr lang="pt-PT">
                <a:solidFill>
                  <a:srgbClr val="000000"/>
                </a:solidFill>
                <a:cs typeface="Arial" charset="0"/>
                <a:sym typeface="Symbol" pitchFamily="18" charset="2"/>
              </a:rPr>
              <a:t></a:t>
            </a:r>
            <a:r>
              <a:rPr lang="pt-PT" baseline="-25000">
                <a:solidFill>
                  <a:srgbClr val="000000"/>
                </a:solidFill>
                <a:cs typeface="Arial" charset="0"/>
                <a:sym typeface="Symbol" pitchFamily="18" charset="2"/>
              </a:rPr>
              <a:t>c</a:t>
            </a:r>
            <a:r>
              <a:rPr lang="pt-PT">
                <a:solidFill>
                  <a:srgbClr val="000000"/>
                </a:solidFill>
                <a:cs typeface="Arial" charset="0"/>
                <a:sym typeface="Symbol" pitchFamily="18" charset="2"/>
              </a:rPr>
              <a:t>: </a:t>
            </a:r>
            <a:r>
              <a:rPr lang="pt-PT">
                <a:solidFill>
                  <a:srgbClr val="000000"/>
                </a:solidFill>
                <a:latin typeface="Cambria Math" pitchFamily="18" charset="0"/>
                <a:cs typeface="Arial" charset="0"/>
              </a:rPr>
              <a:t>𝜆</a:t>
            </a:r>
            <a:r>
              <a:rPr lang="pt-PT" baseline="-25000">
                <a:solidFill>
                  <a:srgbClr val="000000"/>
                </a:solidFill>
                <a:latin typeface="Cambria Math" pitchFamily="18" charset="0"/>
                <a:cs typeface="Arial" charset="0"/>
                <a:sym typeface="Symbol" pitchFamily="18" charset="2"/>
              </a:rPr>
              <a:t></a:t>
            </a:r>
            <a:r>
              <a:rPr lang="pt-PT">
                <a:solidFill>
                  <a:srgbClr val="000000"/>
                </a:solidFill>
                <a:cs typeface="Arial" charset="0"/>
              </a:rPr>
              <a:t> = +1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08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  <p:bldP spid="73" grpId="0"/>
      <p:bldP spid="73" grpId="1"/>
      <p:bldP spid="78" grpId="0"/>
      <p:bldP spid="79" grpId="0"/>
      <p:bldP spid="79" grpId="1"/>
      <p:bldP spid="88" grpId="0" animBg="1"/>
      <p:bldP spid="88" grpId="1" animBg="1"/>
      <p:bldP spid="37" grpId="0"/>
      <p:bldP spid="38" grpId="0"/>
      <p:bldP spid="39" grpId="0"/>
      <p:bldP spid="97" grpId="0"/>
      <p:bldP spid="67" grpId="0" animBg="1"/>
      <p:bldP spid="41" grpId="0" animBg="1"/>
      <p:bldP spid="62" grpId="0" animBg="1"/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PT" dirty="0" smtClean="0"/>
              <a:t>A lot of measurements to do...</a:t>
            </a:r>
            <a:endParaRPr lang="pt-PT" dirty="0"/>
          </a:p>
        </p:txBody>
      </p:sp>
      <p:sp>
        <p:nvSpPr>
          <p:cNvPr id="3461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Measurement of </a:t>
            </a:r>
            <a:r>
              <a:rPr lang="en-US" smtClean="0">
                <a:ea typeface="ＭＳ Ｐゴシック"/>
                <a:cs typeface="ＭＳ Ｐゴシック"/>
                <a:sym typeface="Symbol" pitchFamily="18" charset="2"/>
              </a:rPr>
              <a:t></a:t>
            </a:r>
            <a:r>
              <a:rPr lang="en-US" baseline="-25000" smtClean="0">
                <a:ea typeface="ＭＳ Ｐゴシック"/>
                <a:cs typeface="ＭＳ Ｐゴシック"/>
                <a:sym typeface="Symbol" pitchFamily="18" charset="2"/>
              </a:rPr>
              <a:t>c0</a:t>
            </a:r>
            <a:r>
              <a:rPr lang="en-US" smtClean="0">
                <a:ea typeface="ＭＳ Ｐゴシック"/>
                <a:cs typeface="ＭＳ Ｐゴシック"/>
              </a:rPr>
              <a:t>(1P), </a:t>
            </a:r>
            <a:r>
              <a:rPr lang="en-US" smtClean="0">
                <a:ea typeface="ＭＳ Ｐゴシック"/>
                <a:cs typeface="ＭＳ Ｐゴシック"/>
                <a:sym typeface="Symbol" pitchFamily="18" charset="2"/>
              </a:rPr>
              <a:t></a:t>
            </a:r>
            <a:r>
              <a:rPr lang="en-US" baseline="-25000" smtClean="0">
                <a:ea typeface="ＭＳ Ｐゴシック"/>
                <a:cs typeface="ＭＳ Ｐゴシック"/>
                <a:sym typeface="Symbol" pitchFamily="18" charset="2"/>
              </a:rPr>
              <a:t>c1</a:t>
            </a:r>
            <a:r>
              <a:rPr lang="en-US" smtClean="0">
                <a:ea typeface="ＭＳ Ｐゴシック"/>
                <a:cs typeface="ＭＳ Ｐゴシック"/>
              </a:rPr>
              <a:t>(1P) and </a:t>
            </a:r>
            <a:r>
              <a:rPr lang="en-US" smtClean="0">
                <a:ea typeface="ＭＳ Ｐゴシック"/>
                <a:cs typeface="ＭＳ Ｐゴシック"/>
                <a:sym typeface="Symbol" pitchFamily="18" charset="2"/>
              </a:rPr>
              <a:t></a:t>
            </a:r>
            <a:r>
              <a:rPr lang="en-US" baseline="-25000" smtClean="0">
                <a:ea typeface="ＭＳ Ｐゴシック"/>
                <a:cs typeface="ＭＳ Ｐゴシック"/>
                <a:sym typeface="Symbol" pitchFamily="18" charset="2"/>
              </a:rPr>
              <a:t>c2</a:t>
            </a:r>
            <a:r>
              <a:rPr lang="en-US" smtClean="0">
                <a:ea typeface="ＭＳ Ｐゴシック"/>
                <a:cs typeface="ＭＳ Ｐゴシック"/>
              </a:rPr>
              <a:t>(1P) production cross sections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Measurement of </a:t>
            </a:r>
            <a:r>
              <a:rPr lang="en-US" smtClean="0">
                <a:ea typeface="ＭＳ Ｐゴシック"/>
                <a:cs typeface="ＭＳ Ｐゴシック"/>
                <a:sym typeface="Symbol" pitchFamily="18" charset="2"/>
              </a:rPr>
              <a:t></a:t>
            </a:r>
            <a:r>
              <a:rPr lang="en-US" baseline="-25000" smtClean="0">
                <a:ea typeface="ＭＳ Ｐゴシック"/>
                <a:cs typeface="ＭＳ Ｐゴシック"/>
                <a:sym typeface="Symbol" pitchFamily="18" charset="2"/>
              </a:rPr>
              <a:t>b </a:t>
            </a:r>
            <a:r>
              <a:rPr lang="en-US" smtClean="0">
                <a:ea typeface="ＭＳ Ｐゴシック"/>
                <a:cs typeface="ＭＳ Ｐゴシック"/>
              </a:rPr>
              <a:t>(1P), </a:t>
            </a:r>
            <a:r>
              <a:rPr lang="en-US" smtClean="0">
                <a:ea typeface="ＭＳ Ｐゴシック"/>
                <a:cs typeface="ＭＳ Ｐゴシック"/>
                <a:sym typeface="Symbol" pitchFamily="18" charset="2"/>
              </a:rPr>
              <a:t></a:t>
            </a:r>
            <a:r>
              <a:rPr lang="en-US" baseline="-25000" smtClean="0">
                <a:ea typeface="ＭＳ Ｐゴシック"/>
                <a:cs typeface="ＭＳ Ｐゴシック"/>
                <a:sym typeface="Symbol" pitchFamily="18" charset="2"/>
              </a:rPr>
              <a:t>b</a:t>
            </a:r>
            <a:r>
              <a:rPr lang="en-US" smtClean="0">
                <a:ea typeface="ＭＳ Ｐゴシック"/>
                <a:cs typeface="ＭＳ Ｐゴシック"/>
              </a:rPr>
              <a:t>(2P) and </a:t>
            </a:r>
            <a:r>
              <a:rPr lang="en-US" smtClean="0">
                <a:ea typeface="ＭＳ Ｐゴシック"/>
                <a:cs typeface="ＭＳ Ｐゴシック"/>
                <a:sym typeface="Symbol" pitchFamily="18" charset="2"/>
              </a:rPr>
              <a:t></a:t>
            </a:r>
            <a:r>
              <a:rPr lang="en-US" baseline="-25000" smtClean="0">
                <a:ea typeface="ＭＳ Ｐゴシック"/>
                <a:cs typeface="ＭＳ Ｐゴシック"/>
                <a:sym typeface="Symbol" pitchFamily="18" charset="2"/>
              </a:rPr>
              <a:t>b</a:t>
            </a:r>
            <a:r>
              <a:rPr lang="en-US" smtClean="0">
                <a:ea typeface="ＭＳ Ｐゴシック"/>
                <a:cs typeface="ＭＳ Ｐゴシック"/>
              </a:rPr>
              <a:t>(3P) production cross sections;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Measurement of the relative production yields of J = 1 and J = 2 </a:t>
            </a:r>
            <a:r>
              <a:rPr lang="en-US" smtClean="0">
                <a:ea typeface="ＭＳ Ｐゴシック"/>
                <a:cs typeface="ＭＳ Ｐゴシック"/>
                <a:sym typeface="Symbol" pitchFamily="18" charset="2"/>
              </a:rPr>
              <a:t></a:t>
            </a:r>
            <a:r>
              <a:rPr lang="en-US" baseline="-25000" smtClean="0">
                <a:ea typeface="ＭＳ Ｐゴシック"/>
                <a:cs typeface="ＭＳ Ｐゴシック"/>
                <a:sym typeface="Symbol" pitchFamily="18" charset="2"/>
              </a:rPr>
              <a:t>b</a:t>
            </a:r>
            <a:r>
              <a:rPr lang="en-US" smtClean="0">
                <a:ea typeface="ＭＳ Ｐゴシック"/>
                <a:cs typeface="ＭＳ Ｐゴシック"/>
              </a:rPr>
              <a:t> states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Measurement of the </a:t>
            </a:r>
            <a:r>
              <a:rPr lang="en-US" smtClean="0">
                <a:ea typeface="ＭＳ Ｐゴシック"/>
                <a:cs typeface="ＭＳ Ｐゴシック"/>
                <a:sym typeface="Symbol" pitchFamily="18" charset="2"/>
              </a:rPr>
              <a:t></a:t>
            </a:r>
            <a:r>
              <a:rPr lang="en-US" baseline="-25000" smtClean="0">
                <a:ea typeface="ＭＳ Ｐゴシック"/>
                <a:cs typeface="ＭＳ Ｐゴシック"/>
                <a:sym typeface="Symbol" pitchFamily="18" charset="2"/>
              </a:rPr>
              <a:t>c1 </a:t>
            </a:r>
            <a:r>
              <a:rPr lang="en-US" smtClean="0">
                <a:ea typeface="ＭＳ Ｐゴシック"/>
                <a:cs typeface="ＭＳ Ｐゴシック"/>
              </a:rPr>
              <a:t>(1P) and </a:t>
            </a:r>
            <a:r>
              <a:rPr lang="en-US" smtClean="0">
                <a:ea typeface="ＭＳ Ｐゴシック"/>
                <a:cs typeface="ＭＳ Ｐゴシック"/>
                <a:sym typeface="Symbol" pitchFamily="18" charset="2"/>
              </a:rPr>
              <a:t></a:t>
            </a:r>
            <a:r>
              <a:rPr lang="en-US" baseline="-25000" smtClean="0">
                <a:ea typeface="ＭＳ Ｐゴシック"/>
                <a:cs typeface="ＭＳ Ｐゴシック"/>
                <a:sym typeface="Symbol" pitchFamily="18" charset="2"/>
              </a:rPr>
              <a:t>c2</a:t>
            </a:r>
            <a:r>
              <a:rPr lang="en-US" smtClean="0">
                <a:ea typeface="ＭＳ Ｐゴシック"/>
                <a:cs typeface="ＭＳ Ｐゴシック"/>
              </a:rPr>
              <a:t>(1P) polarizations versus p</a:t>
            </a:r>
            <a:r>
              <a:rPr lang="en-US" baseline="-25000" smtClean="0">
                <a:ea typeface="ＭＳ Ｐゴシック"/>
                <a:cs typeface="ＭＳ Ｐゴシック"/>
              </a:rPr>
              <a:t>T</a:t>
            </a:r>
            <a:r>
              <a:rPr lang="en-US" smtClean="0">
                <a:ea typeface="ＭＳ Ｐゴシック"/>
                <a:cs typeface="ＭＳ Ｐゴシック"/>
              </a:rPr>
              <a:t> and rapidity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Measurement of the </a:t>
            </a:r>
            <a:r>
              <a:rPr lang="en-US" smtClean="0">
                <a:ea typeface="ＭＳ Ｐゴシック"/>
                <a:cs typeface="ＭＳ Ｐゴシック"/>
                <a:sym typeface="Symbol" pitchFamily="18" charset="2"/>
              </a:rPr>
              <a:t></a:t>
            </a:r>
            <a:r>
              <a:rPr lang="en-US" baseline="-25000" smtClean="0">
                <a:ea typeface="ＭＳ Ｐゴシック"/>
                <a:cs typeface="ＭＳ Ｐゴシック"/>
                <a:sym typeface="Symbol" pitchFamily="18" charset="2"/>
              </a:rPr>
              <a:t>b </a:t>
            </a:r>
            <a:r>
              <a:rPr lang="en-US" smtClean="0">
                <a:ea typeface="ＭＳ Ｐゴシック"/>
                <a:cs typeface="ＭＳ Ｐゴシック"/>
              </a:rPr>
              <a:t>(1P) and </a:t>
            </a:r>
            <a:r>
              <a:rPr lang="en-US" smtClean="0">
                <a:ea typeface="ＭＳ Ｐゴシック"/>
                <a:cs typeface="ＭＳ Ｐゴシック"/>
                <a:sym typeface="Symbol" pitchFamily="18" charset="2"/>
              </a:rPr>
              <a:t></a:t>
            </a:r>
            <a:r>
              <a:rPr lang="en-US" baseline="-25000" smtClean="0">
                <a:ea typeface="ＭＳ Ｐゴシック"/>
                <a:cs typeface="ＭＳ Ｐゴシック"/>
                <a:sym typeface="Symbol" pitchFamily="18" charset="2"/>
              </a:rPr>
              <a:t>b </a:t>
            </a:r>
            <a:r>
              <a:rPr lang="en-US" smtClean="0">
                <a:ea typeface="ＭＳ Ｐゴシック"/>
                <a:cs typeface="ＭＳ Ｐゴシック"/>
              </a:rPr>
              <a:t>(2P) polarizations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…</a:t>
            </a:r>
            <a:endParaRPr lang="pt-PT" smtClean="0">
              <a:ea typeface="ＭＳ Ｐゴシック"/>
              <a:cs typeface="ＭＳ Ｐゴシック"/>
            </a:endParaRPr>
          </a:p>
        </p:txBody>
      </p:sp>
      <p:sp>
        <p:nvSpPr>
          <p:cNvPr id="346115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524D0F8-0F3F-482B-8EEE-D9935BD7317B}" type="slidenum">
              <a:rPr lang="en-US" smtClean="0">
                <a:latin typeface="Calibri" pitchFamily="34" charset="0"/>
              </a:rPr>
              <a:pPr/>
              <a:t>42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13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81350" y="808038"/>
            <a:ext cx="5310188" cy="203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7138" name="Title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29600" cy="481013"/>
          </a:xfrm>
        </p:spPr>
        <p:txBody>
          <a:bodyPr/>
          <a:lstStyle/>
          <a:p>
            <a:r>
              <a:rPr lang="pt-PT" smtClean="0">
                <a:ea typeface="ＭＳ Ｐゴシック"/>
                <a:cs typeface="ＭＳ Ｐゴシック"/>
              </a:rPr>
              <a:t>J/</a:t>
            </a:r>
            <a:r>
              <a:rPr lang="el-GR" smtClean="0">
                <a:ea typeface="ＭＳ Ｐゴシック"/>
                <a:cs typeface="ＭＳ Ｐゴシック"/>
              </a:rPr>
              <a:t>ψ</a:t>
            </a:r>
            <a:r>
              <a:rPr lang="en-US" smtClean="0">
                <a:ea typeface="ＭＳ Ｐゴシック"/>
                <a:cs typeface="ＭＳ Ｐゴシック"/>
              </a:rPr>
              <a:t> </a:t>
            </a:r>
            <a:r>
              <a:rPr lang="pt-PT" smtClean="0">
                <a:ea typeface="ＭＳ Ｐゴシック"/>
                <a:cs typeface="ＭＳ Ｐゴシック"/>
              </a:rPr>
              <a:t>polarization as a signal of colour deconfinement?</a:t>
            </a:r>
          </a:p>
        </p:txBody>
      </p:sp>
      <p:sp>
        <p:nvSpPr>
          <p:cNvPr id="347139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675DEC-CBBF-4EDA-8A77-C4215DA1D2EF}" type="slidenum">
              <a:rPr lang="en-US" smtClean="0">
                <a:latin typeface="Calibri" pitchFamily="34" charset="0"/>
              </a:rPr>
              <a:pPr/>
              <a:t>43</a:t>
            </a:fld>
            <a:endParaRPr lang="en-US" smtClean="0">
              <a:latin typeface="Calibri" pitchFamily="34" charset="0"/>
            </a:endParaRPr>
          </a:p>
        </p:txBody>
      </p:sp>
      <p:grpSp>
        <p:nvGrpSpPr>
          <p:cNvPr id="347140" name="Group 98"/>
          <p:cNvGrpSpPr>
            <a:grpSpLocks/>
          </p:cNvGrpSpPr>
          <p:nvPr/>
        </p:nvGrpSpPr>
        <p:grpSpPr bwMode="auto">
          <a:xfrm>
            <a:off x="55563" y="811213"/>
            <a:ext cx="2552700" cy="1789112"/>
            <a:chOff x="5340364" y="2990215"/>
            <a:chExt cx="2552369" cy="1789113"/>
          </a:xfrm>
        </p:grpSpPr>
        <p:pic>
          <p:nvPicPr>
            <p:cNvPr id="347168" name="Picture 363"/>
            <p:cNvPicPr>
              <a:picLocks noChangeAspect="1" noChangeArrowheads="1"/>
            </p:cNvPicPr>
            <p:nvPr/>
          </p:nvPicPr>
          <p:blipFill>
            <a:blip r:embed="rId4"/>
            <a:srcRect l="5164" b="9756"/>
            <a:stretch>
              <a:fillRect/>
            </a:stretch>
          </p:blipFill>
          <p:spPr bwMode="auto">
            <a:xfrm>
              <a:off x="5568633" y="2990215"/>
              <a:ext cx="2324100" cy="1649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" name="Rectangle 10"/>
            <p:cNvSpPr>
              <a:spLocks noChangeArrowheads="1"/>
            </p:cNvSpPr>
            <p:nvPr/>
          </p:nvSpPr>
          <p:spPr bwMode="auto">
            <a:xfrm>
              <a:off x="5843536" y="4214178"/>
              <a:ext cx="1228566" cy="1968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r">
                <a:lnSpc>
                  <a:spcPct val="80000"/>
                </a:lnSpc>
                <a:spcBef>
                  <a:spcPct val="50000"/>
                </a:spcBef>
                <a:defRPr/>
              </a:pPr>
              <a:endParaRPr lang="pt-PT" sz="1600">
                <a:latin typeface="+mn-lt"/>
              </a:endParaRPr>
            </a:p>
          </p:txBody>
        </p:sp>
        <p:sp>
          <p:nvSpPr>
            <p:cNvPr id="48" name="Rectangle 11"/>
            <p:cNvSpPr>
              <a:spLocks noChangeArrowheads="1"/>
            </p:cNvSpPr>
            <p:nvPr/>
          </p:nvSpPr>
          <p:spPr bwMode="auto">
            <a:xfrm>
              <a:off x="7014959" y="3658552"/>
              <a:ext cx="796822" cy="1000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r">
                <a:lnSpc>
                  <a:spcPct val="80000"/>
                </a:lnSpc>
                <a:spcBef>
                  <a:spcPct val="50000"/>
                </a:spcBef>
                <a:defRPr/>
              </a:pPr>
              <a:endParaRPr lang="pt-PT" sz="1600">
                <a:latin typeface="+mn-lt"/>
              </a:endParaRPr>
            </a:p>
          </p:txBody>
        </p:sp>
        <p:sp>
          <p:nvSpPr>
            <p:cNvPr id="49" name="Rectangle 84"/>
            <p:cNvSpPr>
              <a:spLocks noChangeArrowheads="1"/>
            </p:cNvSpPr>
            <p:nvPr/>
          </p:nvSpPr>
          <p:spPr bwMode="auto">
            <a:xfrm>
              <a:off x="6987975" y="3515677"/>
              <a:ext cx="717457" cy="1587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r">
                <a:lnSpc>
                  <a:spcPct val="80000"/>
                </a:lnSpc>
                <a:spcBef>
                  <a:spcPct val="50000"/>
                </a:spcBef>
                <a:defRPr/>
              </a:pPr>
              <a:endParaRPr lang="pt-PT" sz="1600">
                <a:latin typeface="+mn-lt"/>
              </a:endParaRPr>
            </a:p>
          </p:txBody>
        </p:sp>
        <p:sp>
          <p:nvSpPr>
            <p:cNvPr id="50" name="Rectangle 85"/>
            <p:cNvSpPr>
              <a:spLocks noChangeArrowheads="1"/>
            </p:cNvSpPr>
            <p:nvPr/>
          </p:nvSpPr>
          <p:spPr bwMode="auto">
            <a:xfrm>
              <a:off x="7210197" y="3439477"/>
              <a:ext cx="392061" cy="107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r">
                <a:lnSpc>
                  <a:spcPct val="80000"/>
                </a:lnSpc>
                <a:spcBef>
                  <a:spcPct val="50000"/>
                </a:spcBef>
                <a:defRPr/>
              </a:pPr>
              <a:endParaRPr lang="pt-PT" sz="1600">
                <a:latin typeface="+mn-lt"/>
              </a:endParaRPr>
            </a:p>
          </p:txBody>
        </p:sp>
        <p:sp>
          <p:nvSpPr>
            <p:cNvPr id="51" name="Rectangle 86"/>
            <p:cNvSpPr>
              <a:spLocks noChangeArrowheads="1"/>
            </p:cNvSpPr>
            <p:nvPr/>
          </p:nvSpPr>
          <p:spPr bwMode="auto">
            <a:xfrm>
              <a:off x="7091149" y="3456940"/>
              <a:ext cx="87302" cy="107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r">
                <a:lnSpc>
                  <a:spcPct val="80000"/>
                </a:lnSpc>
                <a:spcBef>
                  <a:spcPct val="50000"/>
                </a:spcBef>
                <a:defRPr/>
              </a:pPr>
              <a:endParaRPr lang="pt-PT" sz="1600">
                <a:latin typeface="+mn-lt"/>
              </a:endParaRPr>
            </a:p>
          </p:txBody>
        </p:sp>
        <p:sp>
          <p:nvSpPr>
            <p:cNvPr id="52" name="Rectangle 20"/>
            <p:cNvSpPr>
              <a:spLocks noChangeArrowheads="1"/>
            </p:cNvSpPr>
            <p:nvPr/>
          </p:nvSpPr>
          <p:spPr bwMode="auto">
            <a:xfrm>
              <a:off x="5878456" y="3085465"/>
              <a:ext cx="658728" cy="2667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PT" sz="1600">
                  <a:latin typeface="+mn-lt"/>
                </a:rPr>
                <a:t>             </a:t>
              </a:r>
            </a:p>
          </p:txBody>
        </p:sp>
        <p:sp>
          <p:nvSpPr>
            <p:cNvPr id="347175" name="Rectangle 23"/>
            <p:cNvSpPr>
              <a:spLocks noChangeArrowheads="1"/>
            </p:cNvSpPr>
            <p:nvPr/>
          </p:nvSpPr>
          <p:spPr bwMode="auto">
            <a:xfrm>
              <a:off x="5340364" y="3556953"/>
              <a:ext cx="298450" cy="268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sz="1600" b="1" i="1">
                  <a:latin typeface="Calibri" pitchFamily="34" charset="0"/>
                </a:rPr>
                <a:t>λ</a:t>
              </a:r>
              <a:r>
                <a:rPr lang="el-GR" sz="1600" b="1" i="1" baseline="-25000">
                  <a:latin typeface="Calibri" pitchFamily="34" charset="0"/>
                </a:rPr>
                <a:t>θ</a:t>
              </a:r>
              <a:endParaRPr lang="pt-PT" sz="1600" i="1">
                <a:latin typeface="Calibri" pitchFamily="34" charset="0"/>
              </a:endParaRPr>
            </a:p>
          </p:txBody>
        </p:sp>
        <p:sp>
          <p:nvSpPr>
            <p:cNvPr id="347176" name="Rectangle 55"/>
            <p:cNvSpPr>
              <a:spLocks noChangeArrowheads="1"/>
            </p:cNvSpPr>
            <p:nvPr/>
          </p:nvSpPr>
          <p:spPr bwMode="auto">
            <a:xfrm rot="-431494">
              <a:off x="6622733" y="3379153"/>
              <a:ext cx="733425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rgbClr val="00F4EE"/>
                  </a:solidFill>
                  <a:latin typeface="Calibri" pitchFamily="34" charset="0"/>
                </a:rPr>
                <a:t>NRQCD</a:t>
              </a:r>
              <a:endParaRPr lang="pt-PT" sz="1400">
                <a:solidFill>
                  <a:srgbClr val="00F4EE"/>
                </a:solidFill>
                <a:latin typeface="Calibri" pitchFamily="34" charset="0"/>
              </a:endParaRPr>
            </a:p>
          </p:txBody>
        </p:sp>
        <p:sp>
          <p:nvSpPr>
            <p:cNvPr id="347177" name="Rectangle 29"/>
            <p:cNvSpPr>
              <a:spLocks noChangeArrowheads="1"/>
            </p:cNvSpPr>
            <p:nvPr/>
          </p:nvSpPr>
          <p:spPr bwMode="auto">
            <a:xfrm>
              <a:off x="7102158" y="4631690"/>
              <a:ext cx="652462" cy="147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PT" sz="1200" b="1">
                  <a:solidFill>
                    <a:srgbClr val="161616"/>
                  </a:solidFill>
                </a:rPr>
                <a:t>p</a:t>
              </a:r>
              <a:r>
                <a:rPr lang="pt-PT" sz="1200" b="1" baseline="-25000">
                  <a:solidFill>
                    <a:srgbClr val="161616"/>
                  </a:solidFill>
                </a:rPr>
                <a:t>T</a:t>
              </a:r>
              <a:r>
                <a:rPr lang="pt-PT" sz="1200" b="1">
                  <a:solidFill>
                    <a:srgbClr val="161616"/>
                  </a:solidFill>
                </a:rPr>
                <a:t>  [GeV/c]</a:t>
              </a:r>
              <a:endParaRPr lang="pt-PT" sz="1200" b="1"/>
            </a:p>
          </p:txBody>
        </p:sp>
      </p:grpSp>
      <p:sp>
        <p:nvSpPr>
          <p:cNvPr id="347141" name="TextBox 57"/>
          <p:cNvSpPr txBox="1">
            <a:spLocks noChangeArrowheads="1"/>
          </p:cNvSpPr>
          <p:nvPr/>
        </p:nvSpPr>
        <p:spPr bwMode="auto">
          <a:xfrm>
            <a:off x="8199438" y="855663"/>
            <a:ext cx="8207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600" b="1">
                <a:latin typeface="Calibri" pitchFamily="34" charset="0"/>
                <a:sym typeface="Symbol" pitchFamily="18" charset="2"/>
              </a:rPr>
              <a:t>≈ 0.7</a:t>
            </a:r>
            <a:endParaRPr lang="en-GB" sz="1600" b="1">
              <a:latin typeface="Calibri" pitchFamily="34" charset="0"/>
            </a:endParaRPr>
          </a:p>
        </p:txBody>
      </p:sp>
      <p:sp>
        <p:nvSpPr>
          <p:cNvPr id="347142" name="TextBox 83"/>
          <p:cNvSpPr txBox="1">
            <a:spLocks noChangeArrowheads="1"/>
          </p:cNvSpPr>
          <p:nvPr/>
        </p:nvSpPr>
        <p:spPr bwMode="auto">
          <a:xfrm>
            <a:off x="2290763" y="873125"/>
            <a:ext cx="8191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600" b="1">
                <a:latin typeface="Calibri" pitchFamily="34" charset="0"/>
                <a:sym typeface="Symbol" pitchFamily="18" charset="2"/>
              </a:rPr>
              <a:t>≈ 0.7</a:t>
            </a:r>
            <a:endParaRPr lang="en-GB" sz="1600" b="1">
              <a:latin typeface="Calibri" pitchFamily="34" charset="0"/>
            </a:endParaRPr>
          </a:p>
        </p:txBody>
      </p:sp>
      <p:sp>
        <p:nvSpPr>
          <p:cNvPr id="347143" name="Rectangle 84"/>
          <p:cNvSpPr>
            <a:spLocks noChangeArrowheads="1"/>
          </p:cNvSpPr>
          <p:nvPr/>
        </p:nvSpPr>
        <p:spPr bwMode="auto">
          <a:xfrm>
            <a:off x="284163" y="6240463"/>
            <a:ext cx="86963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>
              <a:buFont typeface="Arial" charset="0"/>
              <a:buChar char="•"/>
            </a:pPr>
            <a:r>
              <a:rPr lang="en-GB">
                <a:latin typeface="Calibri" pitchFamily="34" charset="0"/>
              </a:rPr>
              <a:t>As the </a:t>
            </a:r>
            <a:r>
              <a:rPr lang="el-GR" i="1">
                <a:latin typeface="Calibri" pitchFamily="34" charset="0"/>
              </a:rPr>
              <a:t>χ</a:t>
            </a:r>
            <a:r>
              <a:rPr lang="en-US" baseline="-25000">
                <a:latin typeface="Calibri" pitchFamily="34" charset="0"/>
              </a:rPr>
              <a:t>c</a:t>
            </a:r>
            <a:r>
              <a:rPr lang="en-GB">
                <a:latin typeface="Calibri" pitchFamily="34" charset="0"/>
              </a:rPr>
              <a:t> (and </a:t>
            </a:r>
            <a:r>
              <a:rPr lang="el-GR">
                <a:latin typeface="Calibri" pitchFamily="34" charset="0"/>
              </a:rPr>
              <a:t>ψ</a:t>
            </a:r>
            <a:r>
              <a:rPr lang="en-GB">
                <a:latin typeface="Calibri" pitchFamily="34" charset="0"/>
              </a:rPr>
              <a:t>’) mesons get dissolved by the QGP, </a:t>
            </a:r>
            <a:r>
              <a:rPr lang="el-GR" i="1">
                <a:latin typeface="Calibri" pitchFamily="34" charset="0"/>
              </a:rPr>
              <a:t>λ</a:t>
            </a:r>
            <a:r>
              <a:rPr lang="el-GR" i="1" baseline="-25000">
                <a:latin typeface="Calibri" pitchFamily="34" charset="0"/>
              </a:rPr>
              <a:t>θ</a:t>
            </a:r>
            <a:r>
              <a:rPr lang="en-GB">
                <a:latin typeface="Calibri" pitchFamily="34" charset="0"/>
              </a:rPr>
              <a:t> should </a:t>
            </a:r>
            <a:r>
              <a:rPr lang="en-GB" i="1">
                <a:latin typeface="Calibri" pitchFamily="34" charset="0"/>
              </a:rPr>
              <a:t>change to its direct value</a:t>
            </a:r>
            <a:r>
              <a:rPr lang="en-GB">
                <a:latin typeface="Calibri" pitchFamily="34" charset="0"/>
              </a:rPr>
              <a:t>						</a:t>
            </a:r>
          </a:p>
        </p:txBody>
      </p:sp>
      <p:sp>
        <p:nvSpPr>
          <p:cNvPr id="101" name="Freeform 100"/>
          <p:cNvSpPr/>
          <p:nvPr/>
        </p:nvSpPr>
        <p:spPr>
          <a:xfrm>
            <a:off x="2482850" y="862013"/>
            <a:ext cx="658813" cy="377825"/>
          </a:xfrm>
          <a:custGeom>
            <a:avLst/>
            <a:gdLst>
              <a:gd name="connsiteX0" fmla="*/ 0 w 1000259"/>
              <a:gd name="connsiteY0" fmla="*/ 236113 h 446468"/>
              <a:gd name="connsiteX1" fmla="*/ 154547 w 1000259"/>
              <a:gd name="connsiteY1" fmla="*/ 42930 h 446468"/>
              <a:gd name="connsiteX2" fmla="*/ 592428 w 1000259"/>
              <a:gd name="connsiteY2" fmla="*/ 17172 h 446468"/>
              <a:gd name="connsiteX3" fmla="*/ 927279 w 1000259"/>
              <a:gd name="connsiteY3" fmla="*/ 145961 h 446468"/>
              <a:gd name="connsiteX4" fmla="*/ 927279 w 1000259"/>
              <a:gd name="connsiteY4" fmla="*/ 377781 h 446468"/>
              <a:gd name="connsiteX5" fmla="*/ 489397 w 1000259"/>
              <a:gd name="connsiteY5" fmla="*/ 442175 h 446468"/>
              <a:gd name="connsiteX6" fmla="*/ 167425 w 1000259"/>
              <a:gd name="connsiteY6" fmla="*/ 352023 h 446468"/>
              <a:gd name="connsiteX7" fmla="*/ 64394 w 1000259"/>
              <a:gd name="connsiteY7" fmla="*/ 197476 h 446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0259" h="446468">
                <a:moveTo>
                  <a:pt x="0" y="236113"/>
                </a:moveTo>
                <a:cubicBezTo>
                  <a:pt x="27904" y="157766"/>
                  <a:pt x="55809" y="79420"/>
                  <a:pt x="154547" y="42930"/>
                </a:cubicBezTo>
                <a:cubicBezTo>
                  <a:pt x="253285" y="6440"/>
                  <a:pt x="463639" y="0"/>
                  <a:pt x="592428" y="17172"/>
                </a:cubicBezTo>
                <a:cubicBezTo>
                  <a:pt x="721217" y="34344"/>
                  <a:pt x="871471" y="85860"/>
                  <a:pt x="927279" y="145961"/>
                </a:cubicBezTo>
                <a:cubicBezTo>
                  <a:pt x="983088" y="206063"/>
                  <a:pt x="1000259" y="328412"/>
                  <a:pt x="927279" y="377781"/>
                </a:cubicBezTo>
                <a:cubicBezTo>
                  <a:pt x="854299" y="427150"/>
                  <a:pt x="616039" y="446468"/>
                  <a:pt x="489397" y="442175"/>
                </a:cubicBezTo>
                <a:cubicBezTo>
                  <a:pt x="362755" y="437882"/>
                  <a:pt x="238259" y="392806"/>
                  <a:pt x="167425" y="352023"/>
                </a:cubicBezTo>
                <a:cubicBezTo>
                  <a:pt x="96591" y="311240"/>
                  <a:pt x="80492" y="254358"/>
                  <a:pt x="64394" y="197476"/>
                </a:cubicBezTo>
              </a:path>
            </a:pathLst>
          </a:cu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buFont typeface="Times New Roman" charset="0"/>
              <a:buNone/>
              <a:defRPr/>
            </a:pPr>
            <a:endParaRPr lang="en-GB" dirty="0"/>
          </a:p>
        </p:txBody>
      </p:sp>
      <p:sp>
        <p:nvSpPr>
          <p:cNvPr id="102" name="Freeform 101"/>
          <p:cNvSpPr/>
          <p:nvPr/>
        </p:nvSpPr>
        <p:spPr>
          <a:xfrm>
            <a:off x="8402638" y="846138"/>
            <a:ext cx="658812" cy="377825"/>
          </a:xfrm>
          <a:custGeom>
            <a:avLst/>
            <a:gdLst>
              <a:gd name="connsiteX0" fmla="*/ 0 w 1000259"/>
              <a:gd name="connsiteY0" fmla="*/ 236113 h 446468"/>
              <a:gd name="connsiteX1" fmla="*/ 154547 w 1000259"/>
              <a:gd name="connsiteY1" fmla="*/ 42930 h 446468"/>
              <a:gd name="connsiteX2" fmla="*/ 592428 w 1000259"/>
              <a:gd name="connsiteY2" fmla="*/ 17172 h 446468"/>
              <a:gd name="connsiteX3" fmla="*/ 927279 w 1000259"/>
              <a:gd name="connsiteY3" fmla="*/ 145961 h 446468"/>
              <a:gd name="connsiteX4" fmla="*/ 927279 w 1000259"/>
              <a:gd name="connsiteY4" fmla="*/ 377781 h 446468"/>
              <a:gd name="connsiteX5" fmla="*/ 489397 w 1000259"/>
              <a:gd name="connsiteY5" fmla="*/ 442175 h 446468"/>
              <a:gd name="connsiteX6" fmla="*/ 167425 w 1000259"/>
              <a:gd name="connsiteY6" fmla="*/ 352023 h 446468"/>
              <a:gd name="connsiteX7" fmla="*/ 64394 w 1000259"/>
              <a:gd name="connsiteY7" fmla="*/ 197476 h 446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0259" h="446468">
                <a:moveTo>
                  <a:pt x="0" y="236113"/>
                </a:moveTo>
                <a:cubicBezTo>
                  <a:pt x="27904" y="157766"/>
                  <a:pt x="55809" y="79420"/>
                  <a:pt x="154547" y="42930"/>
                </a:cubicBezTo>
                <a:cubicBezTo>
                  <a:pt x="253285" y="6440"/>
                  <a:pt x="463639" y="0"/>
                  <a:pt x="592428" y="17172"/>
                </a:cubicBezTo>
                <a:cubicBezTo>
                  <a:pt x="721217" y="34344"/>
                  <a:pt x="871471" y="85860"/>
                  <a:pt x="927279" y="145961"/>
                </a:cubicBezTo>
                <a:cubicBezTo>
                  <a:pt x="983088" y="206063"/>
                  <a:pt x="1000259" y="328412"/>
                  <a:pt x="927279" y="377781"/>
                </a:cubicBezTo>
                <a:cubicBezTo>
                  <a:pt x="854299" y="427150"/>
                  <a:pt x="616039" y="446468"/>
                  <a:pt x="489397" y="442175"/>
                </a:cubicBezTo>
                <a:cubicBezTo>
                  <a:pt x="362755" y="437882"/>
                  <a:pt x="238259" y="392806"/>
                  <a:pt x="167425" y="352023"/>
                </a:cubicBezTo>
                <a:cubicBezTo>
                  <a:pt x="96591" y="311240"/>
                  <a:pt x="80492" y="254358"/>
                  <a:pt x="64394" y="197476"/>
                </a:cubicBezTo>
              </a:path>
            </a:pathLst>
          </a:cu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buFont typeface="Times New Roman" charset="0"/>
              <a:buNone/>
              <a:defRPr/>
            </a:pPr>
            <a:endParaRPr lang="en-GB" dirty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7710488" y="1019175"/>
            <a:ext cx="612775" cy="9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2057400" y="1030288"/>
            <a:ext cx="403225" cy="365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7148" name="Rectangle 35"/>
          <p:cNvSpPr>
            <a:spLocks noChangeArrowheads="1"/>
          </p:cNvSpPr>
          <p:nvPr/>
        </p:nvSpPr>
        <p:spPr bwMode="auto">
          <a:xfrm>
            <a:off x="1514475" y="1908175"/>
            <a:ext cx="10588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</a:rPr>
              <a:t>HX frame</a:t>
            </a:r>
            <a:endParaRPr lang="en-GB"/>
          </a:p>
        </p:txBody>
      </p:sp>
      <p:sp>
        <p:nvSpPr>
          <p:cNvPr id="347149" name="Rectangle 36"/>
          <p:cNvSpPr>
            <a:spLocks noChangeArrowheads="1"/>
          </p:cNvSpPr>
          <p:nvPr/>
        </p:nvSpPr>
        <p:spPr bwMode="auto">
          <a:xfrm>
            <a:off x="7289800" y="1952625"/>
            <a:ext cx="10223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</a:rPr>
              <a:t>CS frame</a:t>
            </a:r>
            <a:endParaRPr lang="en-GB"/>
          </a:p>
        </p:txBody>
      </p:sp>
      <p:sp>
        <p:nvSpPr>
          <p:cNvPr id="347150" name="Rectangle 23"/>
          <p:cNvSpPr>
            <a:spLocks noChangeArrowheads="1"/>
          </p:cNvSpPr>
          <p:nvPr/>
        </p:nvSpPr>
        <p:spPr bwMode="auto">
          <a:xfrm>
            <a:off x="3155950" y="1393825"/>
            <a:ext cx="2984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 b="1" i="1">
                <a:latin typeface="Calibri" pitchFamily="34" charset="0"/>
              </a:rPr>
              <a:t>λ</a:t>
            </a:r>
            <a:r>
              <a:rPr lang="el-GR" sz="1600" b="1" i="1" baseline="-25000">
                <a:latin typeface="Calibri" pitchFamily="34" charset="0"/>
              </a:rPr>
              <a:t>θ</a:t>
            </a:r>
            <a:endParaRPr lang="pt-PT" sz="1600" i="1">
              <a:latin typeface="Calibri" pitchFamily="34" charset="0"/>
            </a:endParaRPr>
          </a:p>
        </p:txBody>
      </p:sp>
      <p:sp>
        <p:nvSpPr>
          <p:cNvPr id="347151" name="Rectangle 38"/>
          <p:cNvSpPr>
            <a:spLocks noChangeArrowheads="1"/>
          </p:cNvSpPr>
          <p:nvPr/>
        </p:nvSpPr>
        <p:spPr bwMode="auto">
          <a:xfrm>
            <a:off x="3127375" y="711200"/>
            <a:ext cx="354013" cy="2460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47152" name="Rectangle 39"/>
          <p:cNvSpPr>
            <a:spLocks noChangeArrowheads="1"/>
          </p:cNvSpPr>
          <p:nvPr/>
        </p:nvSpPr>
        <p:spPr bwMode="auto">
          <a:xfrm>
            <a:off x="249238" y="2727325"/>
            <a:ext cx="23066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</a:rPr>
              <a:t>Starting “pp” scenario:</a:t>
            </a:r>
            <a:endParaRPr lang="en-GB"/>
          </a:p>
        </p:txBody>
      </p:sp>
      <p:sp>
        <p:nvSpPr>
          <p:cNvPr id="347153" name="Rectangle 40"/>
          <p:cNvSpPr>
            <a:spLocks noChangeArrowheads="1"/>
          </p:cNvSpPr>
          <p:nvPr/>
        </p:nvSpPr>
        <p:spPr bwMode="auto">
          <a:xfrm>
            <a:off x="2454275" y="2714625"/>
            <a:ext cx="57419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GB">
                <a:latin typeface="Calibri" pitchFamily="34" charset="0"/>
              </a:rPr>
              <a:t>  J/</a:t>
            </a:r>
            <a:r>
              <a:rPr lang="el-GR">
                <a:latin typeface="Calibri" pitchFamily="34" charset="0"/>
              </a:rPr>
              <a:t>ψ</a:t>
            </a:r>
            <a:r>
              <a:rPr lang="pt-PT">
                <a:latin typeface="Calibri" pitchFamily="34" charset="0"/>
              </a:rPr>
              <a:t> significantly polarized (high p</a:t>
            </a:r>
            <a:r>
              <a:rPr lang="pt-PT" baseline="-25000">
                <a:latin typeface="Calibri" pitchFamily="34" charset="0"/>
              </a:rPr>
              <a:t>T</a:t>
            </a:r>
            <a:r>
              <a:rPr lang="pt-PT">
                <a:latin typeface="Calibri" pitchFamily="34" charset="0"/>
              </a:rPr>
              <a:t>)</a:t>
            </a:r>
          </a:p>
          <a:p>
            <a:pPr>
              <a:buFont typeface="Arial" charset="0"/>
              <a:buChar char="•"/>
            </a:pPr>
            <a:r>
              <a:rPr lang="pt-PT">
                <a:latin typeface="Calibri" pitchFamily="34" charset="0"/>
              </a:rPr>
              <a:t>  feeddown from </a:t>
            </a:r>
            <a:r>
              <a:rPr lang="el-GR" i="1">
                <a:latin typeface="Calibri" pitchFamily="34" charset="0"/>
              </a:rPr>
              <a:t>χ</a:t>
            </a:r>
            <a:r>
              <a:rPr lang="en-US" baseline="-25000">
                <a:latin typeface="Calibri" pitchFamily="34" charset="0"/>
              </a:rPr>
              <a:t>c</a:t>
            </a:r>
            <a:r>
              <a:rPr lang="en-US">
                <a:latin typeface="Calibri" pitchFamily="34" charset="0"/>
              </a:rPr>
              <a:t> states (</a:t>
            </a:r>
            <a:r>
              <a:rPr lang="en-GB">
                <a:latin typeface="Calibri" pitchFamily="34" charset="0"/>
                <a:sym typeface="Symbol" pitchFamily="18" charset="2"/>
              </a:rPr>
              <a:t>≈ 30%) smears the polarizations</a:t>
            </a:r>
            <a:endParaRPr lang="en-GB">
              <a:latin typeface="Calibri" pitchFamily="34" charset="0"/>
            </a:endParaRPr>
          </a:p>
        </p:txBody>
      </p:sp>
      <p:grpSp>
        <p:nvGrpSpPr>
          <p:cNvPr id="347154" name="Group 29"/>
          <p:cNvGrpSpPr>
            <a:grpSpLocks/>
          </p:cNvGrpSpPr>
          <p:nvPr/>
        </p:nvGrpSpPr>
        <p:grpSpPr bwMode="auto">
          <a:xfrm>
            <a:off x="2330450" y="3508375"/>
            <a:ext cx="4319588" cy="2584450"/>
            <a:chOff x="2373313" y="3232150"/>
            <a:chExt cx="3508375" cy="2081979"/>
          </a:xfrm>
        </p:grpSpPr>
        <p:pic>
          <p:nvPicPr>
            <p:cNvPr id="347166" name="Picture 42"/>
            <p:cNvPicPr>
              <a:picLocks noChangeAspect="1" noChangeArrowheads="1"/>
            </p:cNvPicPr>
            <p:nvPr/>
          </p:nvPicPr>
          <p:blipFill>
            <a:blip r:embed="rId5"/>
            <a:srcRect t="2122" b="11784"/>
            <a:stretch>
              <a:fillRect/>
            </a:stretch>
          </p:blipFill>
          <p:spPr bwMode="auto">
            <a:xfrm>
              <a:off x="2373313" y="3232150"/>
              <a:ext cx="3508375" cy="2081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7167" name="Freeform 27"/>
            <p:cNvSpPr>
              <a:spLocks noChangeArrowheads="1"/>
            </p:cNvSpPr>
            <p:nvPr/>
          </p:nvSpPr>
          <p:spPr bwMode="auto">
            <a:xfrm>
              <a:off x="2627313" y="4076171"/>
              <a:ext cx="3149600" cy="1204208"/>
            </a:xfrm>
            <a:custGeom>
              <a:avLst/>
              <a:gdLst>
                <a:gd name="T0" fmla="*/ 0 w 3149600"/>
                <a:gd name="T1" fmla="*/ 1595319 h 894645"/>
                <a:gd name="T2" fmla="*/ 1397000 w 3149600"/>
                <a:gd name="T3" fmla="*/ 1595319 h 894645"/>
                <a:gd name="T4" fmla="*/ 2192866 w 3149600"/>
                <a:gd name="T5" fmla="*/ 1441923 h 894645"/>
                <a:gd name="T6" fmla="*/ 2734732 w 3149600"/>
                <a:gd name="T7" fmla="*/ 905038 h 894645"/>
                <a:gd name="T8" fmla="*/ 3149600 w 3149600"/>
                <a:gd name="T9" fmla="*/ 0 h 894645"/>
                <a:gd name="T10" fmla="*/ 3149600 w 3149600"/>
                <a:gd name="T11" fmla="*/ 0 h 8946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49600"/>
                <a:gd name="T19" fmla="*/ 0 h 894645"/>
                <a:gd name="T20" fmla="*/ 3149600 w 3149600"/>
                <a:gd name="T21" fmla="*/ 894645 h 8946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49600" h="894645">
                  <a:moveTo>
                    <a:pt x="0" y="880534"/>
                  </a:moveTo>
                  <a:cubicBezTo>
                    <a:pt x="515761" y="887589"/>
                    <a:pt x="1031522" y="894645"/>
                    <a:pt x="1397000" y="880534"/>
                  </a:cubicBezTo>
                  <a:cubicBezTo>
                    <a:pt x="1762478" y="866423"/>
                    <a:pt x="1969912" y="859367"/>
                    <a:pt x="2192867" y="795867"/>
                  </a:cubicBezTo>
                  <a:cubicBezTo>
                    <a:pt x="2415822" y="732367"/>
                    <a:pt x="2575278" y="632178"/>
                    <a:pt x="2734733" y="499534"/>
                  </a:cubicBezTo>
                  <a:cubicBezTo>
                    <a:pt x="2894188" y="366890"/>
                    <a:pt x="3149600" y="0"/>
                    <a:pt x="3149600" y="0"/>
                  </a:cubicBezTo>
                </a:path>
              </a:pathLst>
            </a:cu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7155" name="Group 102"/>
          <p:cNvGrpSpPr>
            <a:grpSpLocks/>
          </p:cNvGrpSpPr>
          <p:nvPr/>
        </p:nvGrpSpPr>
        <p:grpSpPr bwMode="auto">
          <a:xfrm>
            <a:off x="935038" y="4360863"/>
            <a:ext cx="2193925" cy="1471612"/>
            <a:chOff x="140014" y="3232756"/>
            <a:chExt cx="2184966" cy="1469492"/>
          </a:xfrm>
        </p:grpSpPr>
        <p:sp>
          <p:nvSpPr>
            <p:cNvPr id="46" name="Rounded Rectangle 45"/>
            <p:cNvSpPr>
              <a:spLocks noChangeArrowheads="1"/>
            </p:cNvSpPr>
            <p:nvPr/>
          </p:nvSpPr>
          <p:spPr bwMode="auto">
            <a:xfrm>
              <a:off x="140014" y="3256534"/>
              <a:ext cx="2173898" cy="142986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GB" dirty="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47164" name="Text Box 27"/>
            <p:cNvSpPr txBox="1">
              <a:spLocks noChangeArrowheads="1"/>
            </p:cNvSpPr>
            <p:nvPr/>
          </p:nvSpPr>
          <p:spPr bwMode="auto">
            <a:xfrm>
              <a:off x="167002" y="3613500"/>
              <a:ext cx="2157978" cy="1088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GB">
                  <a:latin typeface="Calibri" pitchFamily="34" charset="0"/>
                </a:rPr>
                <a:t>≈</a:t>
              </a:r>
              <a:r>
                <a:rPr lang="en-US">
                  <a:latin typeface="Calibri" pitchFamily="34" charset="0"/>
                </a:rPr>
                <a:t> 30% from </a:t>
              </a:r>
              <a:r>
                <a:rPr lang="el-GR" i="1">
                  <a:latin typeface="Calibri" pitchFamily="34" charset="0"/>
                </a:rPr>
                <a:t>χ</a:t>
              </a:r>
              <a:r>
                <a:rPr lang="en-US" baseline="-25000">
                  <a:latin typeface="Calibri" pitchFamily="34" charset="0"/>
                </a:rPr>
                <a:t>c</a:t>
              </a:r>
              <a:r>
                <a:rPr lang="en-US">
                  <a:latin typeface="Calibri" pitchFamily="34" charset="0"/>
                </a:rPr>
                <a:t> decays</a:t>
              </a:r>
            </a:p>
            <a:p>
              <a:pPr>
                <a:lnSpc>
                  <a:spcPct val="120000"/>
                </a:lnSpc>
              </a:pPr>
              <a:r>
                <a:rPr lang="en-GB">
                  <a:latin typeface="Calibri" pitchFamily="34" charset="0"/>
                </a:rPr>
                <a:t>≈</a:t>
              </a:r>
              <a:r>
                <a:rPr lang="en-US">
                  <a:latin typeface="Calibri" pitchFamily="34" charset="0"/>
                </a:rPr>
                <a:t> 70% direct J/</a:t>
              </a:r>
              <a:r>
                <a:rPr lang="el-GR">
                  <a:latin typeface="Calibri" pitchFamily="34" charset="0"/>
                </a:rPr>
                <a:t>ψ</a:t>
              </a:r>
              <a:endParaRPr lang="pt-PT">
                <a:latin typeface="Calibri" pitchFamily="34" charset="0"/>
              </a:endParaRPr>
            </a:p>
            <a:p>
              <a:pPr>
                <a:lnSpc>
                  <a:spcPct val="120000"/>
                </a:lnSpc>
              </a:pPr>
              <a:r>
                <a:rPr lang="pt-PT">
                  <a:latin typeface="Calibri" pitchFamily="34" charset="0"/>
                </a:rPr>
                <a:t>            + </a:t>
              </a:r>
              <a:r>
                <a:rPr lang="el-GR">
                  <a:latin typeface="Calibri" pitchFamily="34" charset="0"/>
                </a:rPr>
                <a:t>ψ</a:t>
              </a:r>
              <a:r>
                <a:rPr lang="en-US">
                  <a:latin typeface="Calibri" pitchFamily="34" charset="0"/>
                </a:rPr>
                <a:t>’ decays</a:t>
              </a:r>
            </a:p>
          </p:txBody>
        </p:sp>
        <p:sp>
          <p:nvSpPr>
            <p:cNvPr id="347165" name="Text Box 27"/>
            <p:cNvSpPr txBox="1">
              <a:spLocks noChangeArrowheads="1"/>
            </p:cNvSpPr>
            <p:nvPr/>
          </p:nvSpPr>
          <p:spPr bwMode="auto">
            <a:xfrm>
              <a:off x="632442" y="3232756"/>
              <a:ext cx="1329586" cy="41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>
                  <a:latin typeface="Calibri" pitchFamily="34" charset="0"/>
                </a:rPr>
                <a:t>J/</a:t>
              </a:r>
              <a:r>
                <a:rPr lang="el-GR">
                  <a:latin typeface="Calibri" pitchFamily="34" charset="0"/>
                </a:rPr>
                <a:t>ψ</a:t>
              </a:r>
              <a:r>
                <a:rPr lang="en-US">
                  <a:latin typeface="Calibri" pitchFamily="34" charset="0"/>
                </a:rPr>
                <a:t> cocktail:</a:t>
              </a:r>
            </a:p>
          </p:txBody>
        </p:sp>
      </p:grpSp>
      <p:sp>
        <p:nvSpPr>
          <p:cNvPr id="347156" name="TextBox 28"/>
          <p:cNvSpPr txBox="1">
            <a:spLocks noChangeArrowheads="1"/>
          </p:cNvSpPr>
          <p:nvPr/>
        </p:nvSpPr>
        <p:spPr bwMode="auto">
          <a:xfrm>
            <a:off x="6365875" y="4989513"/>
            <a:ext cx="1917700" cy="3540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8000"/>
                </a:solidFill>
              </a:rPr>
              <a:t>Recombination ?</a:t>
            </a:r>
          </a:p>
        </p:txBody>
      </p:sp>
      <p:sp>
        <p:nvSpPr>
          <p:cNvPr id="347157" name="Rectangle 30"/>
          <p:cNvSpPr>
            <a:spLocks noChangeArrowheads="1"/>
          </p:cNvSpPr>
          <p:nvPr/>
        </p:nvSpPr>
        <p:spPr bwMode="auto">
          <a:xfrm>
            <a:off x="6315075" y="5930900"/>
            <a:ext cx="320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latin typeface="Symbol" pitchFamily="18" charset="2"/>
              </a:rPr>
              <a:t>e</a:t>
            </a:r>
            <a:endParaRPr lang="en-GB" sz="2400"/>
          </a:p>
        </p:txBody>
      </p:sp>
      <p:sp>
        <p:nvSpPr>
          <p:cNvPr id="347158" name="TextBox 28"/>
          <p:cNvSpPr txBox="1">
            <a:spLocks noChangeArrowheads="1"/>
          </p:cNvSpPr>
          <p:nvPr/>
        </p:nvSpPr>
        <p:spPr bwMode="auto">
          <a:xfrm>
            <a:off x="3457575" y="3578225"/>
            <a:ext cx="2582863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Sequential suppression</a:t>
            </a:r>
          </a:p>
        </p:txBody>
      </p:sp>
      <p:sp>
        <p:nvSpPr>
          <p:cNvPr id="347159" name="Rectangle 57"/>
          <p:cNvSpPr>
            <a:spLocks noChangeArrowheads="1"/>
          </p:cNvSpPr>
          <p:nvPr/>
        </p:nvSpPr>
        <p:spPr bwMode="auto">
          <a:xfrm>
            <a:off x="6169025" y="5688013"/>
            <a:ext cx="354013" cy="2460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47160" name="Rectangle 58"/>
          <p:cNvSpPr>
            <a:spLocks noChangeArrowheads="1"/>
          </p:cNvSpPr>
          <p:nvPr/>
        </p:nvSpPr>
        <p:spPr bwMode="auto">
          <a:xfrm>
            <a:off x="2770188" y="3733800"/>
            <a:ext cx="354012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0" name="Rectangle 30"/>
          <p:cNvSpPr>
            <a:spLocks noChangeArrowheads="1"/>
          </p:cNvSpPr>
          <p:nvPr/>
        </p:nvSpPr>
        <p:spPr bwMode="auto">
          <a:xfrm>
            <a:off x="2054225" y="3444875"/>
            <a:ext cx="3730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dirty="0">
                <a:latin typeface="+mn-lt"/>
              </a:rPr>
              <a:t>S</a:t>
            </a:r>
            <a:r>
              <a:rPr lang="en-GB" sz="2400" baseline="-25000" dirty="0">
                <a:latin typeface="+mn-lt"/>
              </a:rPr>
              <a:t>i</a:t>
            </a:r>
            <a:endParaRPr lang="en-GB" sz="2400" baseline="-25000" dirty="0">
              <a:latin typeface="+mn-lt"/>
            </a:endParaRPr>
          </a:p>
        </p:txBody>
      </p:sp>
      <p:sp>
        <p:nvSpPr>
          <p:cNvPr id="347162" name="Rounded Rectangle 58"/>
          <p:cNvSpPr>
            <a:spLocks noChangeArrowheads="1"/>
          </p:cNvSpPr>
          <p:nvPr/>
        </p:nvSpPr>
        <p:spPr bwMode="auto">
          <a:xfrm>
            <a:off x="92075" y="631825"/>
            <a:ext cx="8972550" cy="2773363"/>
          </a:xfrm>
          <a:prstGeom prst="roundRect">
            <a:avLst>
              <a:gd name="adj" fmla="val 7394"/>
            </a:avLst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95250"/>
            <a:ext cx="8229600" cy="5365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n-lt"/>
              </a:rPr>
              <a:t>J/</a:t>
            </a:r>
            <a:r>
              <a:rPr lang="el-GR" dirty="0" smtClean="0">
                <a:latin typeface="+mn-lt"/>
              </a:rPr>
              <a:t>ψ </a:t>
            </a:r>
            <a:r>
              <a:rPr lang="en-US" dirty="0" smtClean="0">
                <a:latin typeface="+mn-lt"/>
              </a:rPr>
              <a:t>polar</a:t>
            </a:r>
            <a:r>
              <a:rPr lang="en-US" dirty="0" smtClean="0"/>
              <a:t>ization as a signal of sequential suppression?</a:t>
            </a:r>
            <a:endParaRPr lang="pt-PT" dirty="0" smtClean="0">
              <a:ea typeface="ＭＳ Ｐゴシック" pitchFamily="34" charset="-128"/>
            </a:endParaRPr>
          </a:p>
        </p:txBody>
      </p:sp>
      <p:sp>
        <p:nvSpPr>
          <p:cNvPr id="349186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A8DD147-816C-417F-97B2-A0810E793DA4}" type="slidenum">
              <a:rPr lang="en-US" smtClean="0">
                <a:latin typeface="Calibri" pitchFamily="34" charset="0"/>
              </a:rPr>
              <a:pPr/>
              <a:t>44</a:t>
            </a:fld>
            <a:endParaRPr lang="en-US" smtClean="0">
              <a:latin typeface="Calibri" pitchFamily="34" charset="0"/>
            </a:endParaRPr>
          </a:p>
        </p:txBody>
      </p:sp>
      <p:pic>
        <p:nvPicPr>
          <p:cNvPr id="35" name="Content Placeholder 12" descr="PromptJpsi_RAA.png"/>
          <p:cNvPicPr>
            <a:picLocks noChangeAspect="1"/>
          </p:cNvPicPr>
          <p:nvPr/>
        </p:nvPicPr>
        <p:blipFill>
          <a:blip r:embed="rId3"/>
          <a:srcRect t="250" r="2977" b="69"/>
          <a:stretch>
            <a:fillRect/>
          </a:stretch>
        </p:blipFill>
        <p:spPr bwMode="auto">
          <a:xfrm>
            <a:off x="382588" y="647700"/>
            <a:ext cx="3579812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33"/>
          <p:cNvSpPr/>
          <p:nvPr/>
        </p:nvSpPr>
        <p:spPr>
          <a:xfrm>
            <a:off x="4083050" y="942975"/>
            <a:ext cx="4718050" cy="1476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CMS data:</a:t>
            </a:r>
          </a:p>
          <a:p>
            <a:pPr marL="185738" indent="-185738"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</a:rPr>
              <a:t>up to 80% of J/</a:t>
            </a:r>
            <a:r>
              <a:rPr lang="el-GR" dirty="0">
                <a:latin typeface="+mn-lt"/>
              </a:rPr>
              <a:t>ψ</a:t>
            </a:r>
            <a:r>
              <a:rPr lang="pt-PT" dirty="0">
                <a:latin typeface="+mn-lt"/>
              </a:rPr>
              <a:t>’s disappear </a:t>
            </a:r>
            <a:r>
              <a:rPr lang="en-US" dirty="0">
                <a:latin typeface="+mn-lt"/>
              </a:rPr>
              <a:t>from pp to Pb-Pb</a:t>
            </a:r>
          </a:p>
          <a:p>
            <a:pPr marL="185738" indent="-185738"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</a:rPr>
              <a:t>more than 50%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(    fraction of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J/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ψ</a:t>
            </a:r>
            <a:r>
              <a:rPr lang="pt-PT" dirty="0">
                <a:solidFill>
                  <a:prstClr val="black"/>
                </a:solidFill>
                <a:latin typeface="Calibri"/>
              </a:rPr>
              <a:t>’s from </a:t>
            </a:r>
            <a:r>
              <a:rPr lang="el-GR" dirty="0">
                <a:latin typeface="+mn-lt"/>
              </a:rPr>
              <a:t>ψ</a:t>
            </a:r>
            <a:r>
              <a:rPr lang="pt-PT" dirty="0">
                <a:latin typeface="+mn-lt"/>
              </a:rPr>
              <a:t>’ and</a:t>
            </a:r>
            <a:r>
              <a:rPr lang="en-US" dirty="0">
                <a:latin typeface="+mn-lt"/>
              </a:rPr>
              <a:t> </a:t>
            </a:r>
            <a:r>
              <a:rPr lang="en-GB" dirty="0">
                <a:latin typeface="+mn-lt"/>
              </a:rPr>
              <a:t>χ</a:t>
            </a:r>
            <a:r>
              <a:rPr lang="en-GB" baseline="-25000" dirty="0">
                <a:latin typeface="+mn-lt"/>
              </a:rPr>
              <a:t>c</a:t>
            </a:r>
            <a:r>
              <a:rPr lang="en-US" dirty="0">
                <a:latin typeface="+mn-lt"/>
              </a:rPr>
              <a:t>)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disappear from peripheral to central collisions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010025" y="2647950"/>
            <a:ext cx="505777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1463" indent="-271463">
              <a:buFont typeface="Calibri" pitchFamily="34" charset="0"/>
              <a:buChar char="→"/>
              <a:defRPr/>
            </a:pPr>
            <a:r>
              <a:rPr lang="pt-PT" b="1" dirty="0">
                <a:latin typeface="+mn-lt"/>
              </a:rPr>
              <a:t>sequential suppression </a:t>
            </a:r>
            <a:r>
              <a:rPr lang="pt-PT" dirty="0">
                <a:latin typeface="+mn-lt"/>
              </a:rPr>
              <a:t>gedankenscenario</a:t>
            </a:r>
            <a:r>
              <a:rPr lang="en-US" dirty="0">
                <a:latin typeface="+mn-lt"/>
              </a:rPr>
              <a:t>: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in central events </a:t>
            </a:r>
            <a:r>
              <a:rPr lang="el-GR" b="1" i="1" dirty="0">
                <a:latin typeface="+mn-lt"/>
              </a:rPr>
              <a:t>ψ</a:t>
            </a:r>
            <a:r>
              <a:rPr lang="pt-PT" b="1" i="1" dirty="0">
                <a:latin typeface="+mn-lt"/>
              </a:rPr>
              <a:t>’ and</a:t>
            </a:r>
            <a:r>
              <a:rPr lang="en-US" b="1" i="1" dirty="0">
                <a:latin typeface="+mn-lt"/>
              </a:rPr>
              <a:t> </a:t>
            </a:r>
            <a:r>
              <a:rPr lang="en-GB" b="1" i="1" dirty="0">
                <a:latin typeface="+mn-lt"/>
              </a:rPr>
              <a:t>χ</a:t>
            </a:r>
            <a:r>
              <a:rPr lang="en-GB" b="1" i="1" baseline="-25000" dirty="0">
                <a:latin typeface="+mn-lt"/>
              </a:rPr>
              <a:t>c</a:t>
            </a:r>
            <a:r>
              <a:rPr lang="en-GB" b="1" i="1" dirty="0">
                <a:latin typeface="+mn-lt"/>
              </a:rPr>
              <a:t> </a:t>
            </a:r>
            <a:r>
              <a:rPr lang="en-US" b="1" i="1" dirty="0">
                <a:latin typeface="+mn-lt"/>
              </a:rPr>
              <a:t>are fully suppressed</a:t>
            </a:r>
            <a:r>
              <a:rPr lang="en-US" dirty="0">
                <a:latin typeface="+mn-lt"/>
              </a:rPr>
              <a:t/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and all J/</a:t>
            </a:r>
            <a:r>
              <a:rPr lang="el-GR" dirty="0">
                <a:latin typeface="+mn-lt"/>
              </a:rPr>
              <a:t>ψ</a:t>
            </a:r>
            <a:r>
              <a:rPr lang="pt-PT" dirty="0">
                <a:latin typeface="+mn-lt"/>
              </a:rPr>
              <a:t>’s are </a:t>
            </a:r>
            <a:r>
              <a:rPr lang="pt-PT" i="1" dirty="0">
                <a:latin typeface="+mn-lt"/>
              </a:rPr>
              <a:t>direct</a:t>
            </a:r>
            <a:endParaRPr lang="en-US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17588" y="3959225"/>
            <a:ext cx="730885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PT" dirty="0">
                <a:latin typeface="+mn-lt"/>
              </a:rPr>
              <a:t>It may be impossible to test this directly:</a:t>
            </a:r>
          </a:p>
          <a:p>
            <a:pPr>
              <a:defRPr/>
            </a:pPr>
            <a:r>
              <a:rPr lang="pt-PT" dirty="0">
                <a:latin typeface="+mn-lt"/>
              </a:rPr>
              <a:t>measuring the </a:t>
            </a:r>
            <a:r>
              <a:rPr lang="en-GB" dirty="0">
                <a:solidFill>
                  <a:prstClr val="black"/>
                </a:solidFill>
                <a:latin typeface="+mn-lt"/>
              </a:rPr>
              <a:t>χ</a:t>
            </a:r>
            <a:r>
              <a:rPr lang="en-GB" baseline="-25000" dirty="0">
                <a:solidFill>
                  <a:prstClr val="black"/>
                </a:solidFill>
                <a:latin typeface="+mn-lt"/>
              </a:rPr>
              <a:t>c</a:t>
            </a:r>
            <a:r>
              <a:rPr lang="pt-PT" dirty="0">
                <a:latin typeface="+mn-lt"/>
              </a:rPr>
              <a:t> yield (</a:t>
            </a:r>
            <a:r>
              <a:rPr lang="en-US" dirty="0">
                <a:latin typeface="+mn-lt"/>
              </a:rPr>
              <a:t>reconstructing </a:t>
            </a:r>
            <a:r>
              <a:rPr lang="en-GB" dirty="0">
                <a:solidFill>
                  <a:prstClr val="black"/>
                </a:solidFill>
                <a:latin typeface="+mn-lt"/>
              </a:rPr>
              <a:t>χ</a:t>
            </a:r>
            <a:r>
              <a:rPr lang="en-GB" baseline="-25000" dirty="0">
                <a:solidFill>
                  <a:prstClr val="black"/>
                </a:solidFill>
                <a:latin typeface="+mn-lt"/>
              </a:rPr>
              <a:t>c</a:t>
            </a:r>
            <a:r>
              <a:rPr lang="en-US" dirty="0">
                <a:latin typeface="+mn-lt"/>
              </a:rPr>
              <a:t> radiative decays) </a:t>
            </a:r>
            <a:r>
              <a:rPr lang="pt-PT" dirty="0">
                <a:latin typeface="+mn-lt"/>
              </a:rPr>
              <a:t>in PbPb collisions is prohibitively difficult </a:t>
            </a:r>
            <a:r>
              <a:rPr lang="en-US" dirty="0">
                <a:latin typeface="+mn-lt"/>
              </a:rPr>
              <a:t>due to the huge number of photons</a:t>
            </a:r>
            <a:endParaRPr lang="en-GB" dirty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8488" y="4954588"/>
            <a:ext cx="8164512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PT" dirty="0">
                <a:latin typeface="+mn-lt"/>
              </a:rPr>
              <a:t>However, </a:t>
            </a:r>
            <a:r>
              <a:rPr lang="pt-PT" u="sng" dirty="0">
                <a:latin typeface="+mn-lt"/>
              </a:rPr>
              <a:t>a </a:t>
            </a:r>
            <a:r>
              <a:rPr lang="pt-PT" b="1" i="1" u="sng" dirty="0">
                <a:latin typeface="+mn-lt"/>
              </a:rPr>
              <a:t>change of </a:t>
            </a:r>
            <a:r>
              <a:rPr lang="en-GB" b="1" i="1" u="sng" dirty="0">
                <a:solidFill>
                  <a:prstClr val="black"/>
                </a:solidFill>
                <a:latin typeface="Calibri"/>
              </a:rPr>
              <a:t>prompt-</a:t>
            </a:r>
            <a:r>
              <a:rPr lang="en-US" b="1" i="1" u="sng" dirty="0">
                <a:solidFill>
                  <a:prstClr val="black"/>
                </a:solidFill>
                <a:latin typeface="Calibri"/>
              </a:rPr>
              <a:t>J/</a:t>
            </a:r>
            <a:r>
              <a:rPr lang="el-GR" b="1" i="1" u="sng" dirty="0">
                <a:solidFill>
                  <a:prstClr val="black"/>
                </a:solidFill>
                <a:latin typeface="Calibri"/>
              </a:rPr>
              <a:t>ψ </a:t>
            </a:r>
            <a:r>
              <a:rPr lang="pt-PT" b="1" i="1" u="sng" dirty="0">
                <a:latin typeface="+mn-lt"/>
              </a:rPr>
              <a:t>polarization </a:t>
            </a:r>
            <a:r>
              <a:rPr lang="pt-PT" u="sng" dirty="0">
                <a:latin typeface="+mn-lt"/>
              </a:rPr>
              <a:t>must occur from pp </a:t>
            </a:r>
            <a:r>
              <a:rPr lang="en-US" u="sng" dirty="0">
                <a:latin typeface="+mn-lt"/>
              </a:rPr>
              <a:t>to central Pb-Pb</a:t>
            </a:r>
            <a:r>
              <a:rPr lang="en-US" dirty="0">
                <a:latin typeface="+mn-lt"/>
              </a:rPr>
              <a:t>!</a:t>
            </a:r>
            <a:endParaRPr lang="pt-PT" dirty="0">
              <a:latin typeface="+mn-lt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760663" y="5454650"/>
            <a:ext cx="35369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 typeface="Calibri" pitchFamily="34" charset="0"/>
              <a:buAutoNum type="arabicParenR"/>
            </a:pPr>
            <a:r>
              <a:rPr lang="en-GB">
                <a:solidFill>
                  <a:srgbClr val="000000"/>
                </a:solidFill>
                <a:latin typeface="Calibri" pitchFamily="34" charset="0"/>
              </a:rPr>
              <a:t>prompt </a:t>
            </a:r>
            <a:r>
              <a:rPr lang="en-US">
                <a:solidFill>
                  <a:srgbClr val="000000"/>
                </a:solidFill>
                <a:latin typeface="Calibri" pitchFamily="34" charset="0"/>
              </a:rPr>
              <a:t>J/</a:t>
            </a:r>
            <a:r>
              <a:rPr lang="el-GR">
                <a:solidFill>
                  <a:srgbClr val="000000"/>
                </a:solidFill>
                <a:latin typeface="Calibri" pitchFamily="34" charset="0"/>
              </a:rPr>
              <a:t>ψ</a:t>
            </a:r>
            <a:r>
              <a:rPr lang="pt-PT">
                <a:solidFill>
                  <a:srgbClr val="000000"/>
                </a:solidFill>
                <a:latin typeface="Calibri" pitchFamily="34" charset="0"/>
              </a:rPr>
              <a:t> polarization in pp</a:t>
            </a:r>
          </a:p>
          <a:p>
            <a:pPr marL="342900" indent="-342900">
              <a:buFont typeface="Calibri" pitchFamily="34" charset="0"/>
              <a:buAutoNum type="arabicParenR"/>
            </a:pPr>
            <a:r>
              <a:rPr lang="en-GB">
                <a:solidFill>
                  <a:srgbClr val="000000"/>
                </a:solidFill>
                <a:latin typeface="Calibri" pitchFamily="34" charset="0"/>
              </a:rPr>
              <a:t>χ</a:t>
            </a:r>
            <a:r>
              <a:rPr lang="en-GB" baseline="-25000">
                <a:solidFill>
                  <a:srgbClr val="000000"/>
                </a:solidFill>
                <a:latin typeface="Calibri" pitchFamily="34" charset="0"/>
              </a:rPr>
              <a:t>c</a:t>
            </a:r>
            <a:r>
              <a:rPr lang="en-GB">
                <a:solidFill>
                  <a:srgbClr val="000000"/>
                </a:solidFill>
                <a:latin typeface="Calibri" pitchFamily="34" charset="0"/>
              </a:rPr>
              <a:t>-to-</a:t>
            </a:r>
            <a:r>
              <a:rPr lang="en-US">
                <a:solidFill>
                  <a:srgbClr val="000000"/>
                </a:solidFill>
                <a:latin typeface="Calibri" pitchFamily="34" charset="0"/>
              </a:rPr>
              <a:t>J/</a:t>
            </a:r>
            <a:r>
              <a:rPr lang="el-GR">
                <a:solidFill>
                  <a:srgbClr val="000000"/>
                </a:solidFill>
                <a:latin typeface="Calibri" pitchFamily="34" charset="0"/>
              </a:rPr>
              <a:t>ψ</a:t>
            </a:r>
            <a:r>
              <a:rPr lang="pt-PT">
                <a:solidFill>
                  <a:srgbClr val="000000"/>
                </a:solidFill>
                <a:latin typeface="Calibri" pitchFamily="34" charset="0"/>
              </a:rPr>
              <a:t> fractions in pp</a:t>
            </a:r>
          </a:p>
          <a:p>
            <a:pPr marL="342900" indent="-342900">
              <a:buFont typeface="Calibri" pitchFamily="34" charset="0"/>
              <a:buAutoNum type="arabicParenR"/>
            </a:pPr>
            <a:r>
              <a:rPr lang="en-GB">
                <a:solidFill>
                  <a:srgbClr val="000000"/>
                </a:solidFill>
                <a:latin typeface="Calibri" pitchFamily="34" charset="0"/>
              </a:rPr>
              <a:t>χ</a:t>
            </a:r>
            <a:r>
              <a:rPr lang="en-GB" baseline="-25000">
                <a:solidFill>
                  <a:srgbClr val="000000"/>
                </a:solidFill>
                <a:latin typeface="Calibri" pitchFamily="34" charset="0"/>
              </a:rPr>
              <a:t>c</a:t>
            </a:r>
            <a:r>
              <a:rPr lang="en-GB">
                <a:solidFill>
                  <a:srgbClr val="000000"/>
                </a:solidFill>
                <a:latin typeface="Calibri" pitchFamily="34" charset="0"/>
              </a:rPr>
              <a:t> polarizations in pp</a:t>
            </a:r>
          </a:p>
          <a:p>
            <a:pPr marL="342900" indent="-342900">
              <a:buFont typeface="Calibri" pitchFamily="34" charset="0"/>
              <a:buAutoNum type="arabicParenR"/>
            </a:pPr>
            <a:r>
              <a:rPr lang="en-GB">
                <a:solidFill>
                  <a:srgbClr val="000000"/>
                </a:solidFill>
                <a:latin typeface="Calibri" pitchFamily="34" charset="0"/>
              </a:rPr>
              <a:t>prompt </a:t>
            </a:r>
            <a:r>
              <a:rPr lang="en-US">
                <a:solidFill>
                  <a:srgbClr val="000000"/>
                </a:solidFill>
                <a:latin typeface="Calibri" pitchFamily="34" charset="0"/>
              </a:rPr>
              <a:t>J/</a:t>
            </a:r>
            <a:r>
              <a:rPr lang="el-GR">
                <a:solidFill>
                  <a:srgbClr val="000000"/>
                </a:solidFill>
                <a:latin typeface="Calibri" pitchFamily="34" charset="0"/>
              </a:rPr>
              <a:t>ψ</a:t>
            </a:r>
            <a:r>
              <a:rPr lang="pt-PT">
                <a:solidFill>
                  <a:srgbClr val="000000"/>
                </a:solidFill>
                <a:latin typeface="Calibri" pitchFamily="34" charset="0"/>
              </a:rPr>
              <a:t> polarization in PbPb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82588" y="5734050"/>
            <a:ext cx="23860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>
                <a:solidFill>
                  <a:srgbClr val="000000"/>
                </a:solidFill>
                <a:latin typeface="Calibri" pitchFamily="34" charset="0"/>
              </a:rPr>
              <a:t>Reasonable sequence of measurements:</a:t>
            </a:r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6961188" y="5810250"/>
            <a:ext cx="1525587" cy="64611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dirty="0">
                <a:solidFill>
                  <a:prstClr val="black"/>
                </a:solidFill>
                <a:latin typeface="+mn-lt"/>
              </a:rPr>
              <a:t>χ</a:t>
            </a:r>
            <a:r>
              <a:rPr lang="en-GB" baseline="-25000" dirty="0">
                <a:solidFill>
                  <a:prstClr val="black"/>
                </a:solidFill>
                <a:latin typeface="+mn-lt"/>
              </a:rPr>
              <a:t>c</a:t>
            </a:r>
            <a:r>
              <a:rPr lang="pt-PT" dirty="0">
                <a:latin typeface="+mn-lt"/>
              </a:rPr>
              <a:t> suppression</a:t>
            </a:r>
          </a:p>
          <a:p>
            <a:pPr algn="ctr">
              <a:defRPr/>
            </a:pPr>
            <a:r>
              <a:rPr lang="pt-PT" dirty="0">
                <a:latin typeface="+mn-lt"/>
              </a:rPr>
              <a:t>in PbPb!</a:t>
            </a:r>
            <a:endParaRPr lang="en-GB" dirty="0">
              <a:latin typeface="+mn-lt"/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4367213" y="1749425"/>
            <a:ext cx="304800" cy="404813"/>
            <a:chOff x="8063794" y="3721871"/>
            <a:chExt cx="305853" cy="403611"/>
          </a:xfrm>
        </p:grpSpPr>
        <p:sp>
          <p:nvSpPr>
            <p:cNvPr id="349202" name="Rectangle 13"/>
            <p:cNvSpPr>
              <a:spLocks noChangeArrowheads="1"/>
            </p:cNvSpPr>
            <p:nvPr/>
          </p:nvSpPr>
          <p:spPr bwMode="auto">
            <a:xfrm rot="962370">
              <a:off x="8063794" y="3721871"/>
              <a:ext cx="30008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Calibri" pitchFamily="34" charset="0"/>
                </a:rPr>
                <a:t>~</a:t>
              </a:r>
              <a:endParaRPr lang="en-GB"/>
            </a:p>
          </p:txBody>
        </p:sp>
        <p:sp>
          <p:nvSpPr>
            <p:cNvPr id="349203" name="Rectangle 14"/>
            <p:cNvSpPr>
              <a:spLocks noChangeArrowheads="1"/>
            </p:cNvSpPr>
            <p:nvPr/>
          </p:nvSpPr>
          <p:spPr bwMode="auto">
            <a:xfrm>
              <a:off x="8069565" y="3756150"/>
              <a:ext cx="30008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Calibri" pitchFamily="34" charset="0"/>
                </a:rPr>
                <a:t>&gt;</a:t>
              </a:r>
              <a:endParaRPr lang="en-GB"/>
            </a:p>
          </p:txBody>
        </p:sp>
      </p:grpSp>
      <p:cxnSp>
        <p:nvCxnSpPr>
          <p:cNvPr id="18" name="Straight Arrow Connector 17"/>
          <p:cNvCxnSpPr/>
          <p:nvPr/>
        </p:nvCxnSpPr>
        <p:spPr>
          <a:xfrm>
            <a:off x="6083300" y="5664200"/>
            <a:ext cx="7874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6248400" y="6261100"/>
            <a:ext cx="635000" cy="203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753100" y="5930900"/>
            <a:ext cx="1079500" cy="139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448300" y="6172200"/>
            <a:ext cx="1397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42" name="Rectangle 2"/>
          <p:cNvSpPr>
            <a:spLocks noChangeArrowheads="1"/>
          </p:cNvSpPr>
          <p:nvPr/>
        </p:nvSpPr>
        <p:spPr bwMode="auto">
          <a:xfrm rot="16200000">
            <a:off x="-690562" y="2085975"/>
            <a:ext cx="20574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pt-PT" sz="1600" dirty="0">
                <a:latin typeface="+mn-lt"/>
                <a:cs typeface="Arial" pitchFamily="34" charset="0"/>
              </a:rPr>
              <a:t>CMS PAS HIN-10-006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72175" y="647700"/>
            <a:ext cx="25146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PT" sz="1200" dirty="0">
                <a:solidFill>
                  <a:schemeClr val="accent2"/>
                </a:solidFill>
                <a:latin typeface="+mn-lt"/>
              </a:rPr>
              <a:t>P. Faccioli, JS, PRD </a:t>
            </a:r>
            <a:r>
              <a:rPr lang="pt-PT" sz="1200" dirty="0">
                <a:solidFill>
                  <a:schemeClr val="accent2"/>
                </a:solidFill>
                <a:latin typeface="+mn-lt"/>
              </a:rPr>
              <a:t>85, 074005 (2012)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15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8" grpId="0"/>
      <p:bldP spid="9" grpId="0"/>
      <p:bldP spid="10" grpId="0"/>
      <p:bldP spid="11" grpId="0"/>
      <p:bldP spid="12" grpId="0" animBg="1"/>
      <p:bldP spid="21504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3" name="Title 1"/>
          <p:cNvSpPr>
            <a:spLocks noGrp="1"/>
          </p:cNvSpPr>
          <p:nvPr>
            <p:ph type="title"/>
          </p:nvPr>
        </p:nvSpPr>
        <p:spPr>
          <a:xfrm>
            <a:off x="457200" y="95250"/>
            <a:ext cx="8229600" cy="536575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J/</a:t>
            </a:r>
            <a:r>
              <a:rPr lang="el-GR" smtClean="0">
                <a:ea typeface="ＭＳ Ｐゴシック"/>
                <a:cs typeface="ＭＳ Ｐゴシック"/>
              </a:rPr>
              <a:t>ψ </a:t>
            </a:r>
            <a:r>
              <a:rPr lang="en-US" smtClean="0">
                <a:ea typeface="ＭＳ Ｐゴシック"/>
                <a:cs typeface="ＭＳ Ｐゴシック"/>
              </a:rPr>
              <a:t>polarization as a signal of sequential suppression?</a:t>
            </a:r>
            <a:endParaRPr lang="pt-PT" smtClean="0">
              <a:ea typeface="ＭＳ Ｐゴシック"/>
              <a:cs typeface="ＭＳ Ｐゴシック"/>
            </a:endParaRPr>
          </a:p>
        </p:txBody>
      </p:sp>
      <p:sp>
        <p:nvSpPr>
          <p:cNvPr id="351234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1ACA1B-4F9C-466A-91DC-A9A6507F9264}" type="slidenum">
              <a:rPr lang="en-US" smtClean="0">
                <a:latin typeface="Calibri" pitchFamily="34" charset="0"/>
              </a:rPr>
              <a:pPr/>
              <a:t>45</a:t>
            </a:fld>
            <a:endParaRPr lang="en-US" smtClean="0">
              <a:latin typeface="Calibri" pitchFamily="34" charset="0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8" y="1612900"/>
            <a:ext cx="4062412" cy="29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9"/>
          <p:cNvGrpSpPr/>
          <p:nvPr/>
        </p:nvGrpSpPr>
        <p:grpSpPr>
          <a:xfrm>
            <a:off x="1159442" y="1881025"/>
            <a:ext cx="242442" cy="112332"/>
            <a:chOff x="6353118" y="2224217"/>
            <a:chExt cx="321749" cy="149078"/>
          </a:xfrm>
          <a:solidFill>
            <a:schemeClr val="bg1">
              <a:lumMod val="65000"/>
            </a:schemeClr>
          </a:solidFill>
        </p:grpSpPr>
        <p:sp>
          <p:nvSpPr>
            <p:cNvPr id="26" name="Rectangle 25"/>
            <p:cNvSpPr/>
            <p:nvPr/>
          </p:nvSpPr>
          <p:spPr>
            <a:xfrm>
              <a:off x="6481267" y="2270465"/>
              <a:ext cx="58522" cy="58522"/>
            </a:xfrm>
            <a:prstGeom prst="rect">
              <a:avLst/>
            </a:prstGeom>
            <a:grpFill/>
            <a:ln w="190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6353118" y="2302264"/>
              <a:ext cx="321749" cy="0"/>
            </a:xfrm>
            <a:prstGeom prst="line">
              <a:avLst/>
            </a:prstGeom>
            <a:grpFill/>
            <a:ln w="19050">
              <a:solidFill>
                <a:schemeClr val="bg1">
                  <a:lumMod val="65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6440533" y="2298756"/>
              <a:ext cx="149078" cy="0"/>
            </a:xfrm>
            <a:prstGeom prst="line">
              <a:avLst/>
            </a:prstGeom>
            <a:grpFill/>
            <a:ln w="19050">
              <a:solidFill>
                <a:schemeClr val="bg1">
                  <a:lumMod val="65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/>
          <p:cNvSpPr/>
          <p:nvPr/>
        </p:nvSpPr>
        <p:spPr>
          <a:xfrm>
            <a:off x="1473200" y="1793875"/>
            <a:ext cx="2211388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sz="1600" dirty="0">
                <a:latin typeface="+mn-lt"/>
              </a:rPr>
              <a:t>CDF prompt</a:t>
            </a:r>
            <a:r>
              <a:rPr lang="en-US" sz="1600" dirty="0">
                <a:latin typeface="+mn-lt"/>
              </a:rPr>
              <a:t> J/</a:t>
            </a:r>
            <a:r>
              <a:rPr lang="el-GR" sz="1600" dirty="0">
                <a:latin typeface="+mn-lt"/>
              </a:rPr>
              <a:t>ψ</a:t>
            </a:r>
            <a:r>
              <a:rPr lang="pt-PT" sz="1600" dirty="0">
                <a:latin typeface="+mn-lt"/>
              </a:rPr>
              <a:t> </a:t>
            </a:r>
          </a:p>
          <a:p>
            <a:pPr>
              <a:defRPr/>
            </a:pPr>
            <a:r>
              <a:rPr lang="pt-PT" sz="1600" dirty="0">
                <a:latin typeface="+mn-lt"/>
              </a:rPr>
              <a:t>Extrapolated* direct </a:t>
            </a:r>
            <a:r>
              <a:rPr lang="en-US" sz="1600" dirty="0">
                <a:latin typeface="+mn-lt"/>
              </a:rPr>
              <a:t>J/</a:t>
            </a:r>
            <a:r>
              <a:rPr lang="el-GR" sz="1600" dirty="0">
                <a:latin typeface="+mn-lt"/>
              </a:rPr>
              <a:t>ψ</a:t>
            </a:r>
            <a:endParaRPr lang="pt-PT" sz="1600" dirty="0">
              <a:latin typeface="+mn-lt"/>
            </a:endParaRPr>
          </a:p>
          <a:p>
            <a:pPr>
              <a:defRPr/>
            </a:pPr>
            <a:r>
              <a:rPr lang="pt-PT" sz="1600" dirty="0">
                <a:latin typeface="+mn-lt"/>
              </a:rPr>
              <a:t>CSM direct </a:t>
            </a:r>
            <a:r>
              <a:rPr lang="en-US" sz="1600" dirty="0">
                <a:latin typeface="+mn-lt"/>
              </a:rPr>
              <a:t>J/</a:t>
            </a:r>
            <a:r>
              <a:rPr lang="el-GR" sz="1600" dirty="0">
                <a:latin typeface="+mn-lt"/>
              </a:rPr>
              <a:t>ψ</a:t>
            </a:r>
            <a:endParaRPr lang="en-GB" sz="1600" i="1" dirty="0">
              <a:latin typeface="+mn-lt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1057275" y="2208213"/>
            <a:ext cx="449263" cy="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Freeform 30"/>
          <p:cNvSpPr/>
          <p:nvPr/>
        </p:nvSpPr>
        <p:spPr>
          <a:xfrm>
            <a:off x="1312863" y="3576638"/>
            <a:ext cx="2405062" cy="47625"/>
          </a:xfrm>
          <a:custGeom>
            <a:avLst/>
            <a:gdLst>
              <a:gd name="connsiteX0" fmla="*/ 0 w 2647950"/>
              <a:gd name="connsiteY0" fmla="*/ 0 h 57150"/>
              <a:gd name="connsiteX1" fmla="*/ 390525 w 2647950"/>
              <a:gd name="connsiteY1" fmla="*/ 28575 h 57150"/>
              <a:gd name="connsiteX2" fmla="*/ 390525 w 2647950"/>
              <a:gd name="connsiteY2" fmla="*/ 28575 h 57150"/>
              <a:gd name="connsiteX3" fmla="*/ 990600 w 2647950"/>
              <a:gd name="connsiteY3" fmla="*/ 57150 h 57150"/>
              <a:gd name="connsiteX4" fmla="*/ 990600 w 2647950"/>
              <a:gd name="connsiteY4" fmla="*/ 57150 h 57150"/>
              <a:gd name="connsiteX5" fmla="*/ 1981200 w 2647950"/>
              <a:gd name="connsiteY5" fmla="*/ 47625 h 57150"/>
              <a:gd name="connsiteX6" fmla="*/ 2647950 w 2647950"/>
              <a:gd name="connsiteY6" fmla="*/ 28575 h 57150"/>
              <a:gd name="connsiteX0" fmla="*/ 0 w 3376999"/>
              <a:gd name="connsiteY0" fmla="*/ 0 h 57150"/>
              <a:gd name="connsiteX1" fmla="*/ 390525 w 3376999"/>
              <a:gd name="connsiteY1" fmla="*/ 28575 h 57150"/>
              <a:gd name="connsiteX2" fmla="*/ 390525 w 3376999"/>
              <a:gd name="connsiteY2" fmla="*/ 28575 h 57150"/>
              <a:gd name="connsiteX3" fmla="*/ 990600 w 3376999"/>
              <a:gd name="connsiteY3" fmla="*/ 57150 h 57150"/>
              <a:gd name="connsiteX4" fmla="*/ 990600 w 3376999"/>
              <a:gd name="connsiteY4" fmla="*/ 57150 h 57150"/>
              <a:gd name="connsiteX5" fmla="*/ 1981200 w 3376999"/>
              <a:gd name="connsiteY5" fmla="*/ 47625 h 57150"/>
              <a:gd name="connsiteX6" fmla="*/ 3376999 w 3376999"/>
              <a:gd name="connsiteY6" fmla="*/ 16219 h 57150"/>
              <a:gd name="connsiteX0" fmla="*/ 0 w 3277550"/>
              <a:gd name="connsiteY0" fmla="*/ 0 h 57150"/>
              <a:gd name="connsiteX1" fmla="*/ 291076 w 3277550"/>
              <a:gd name="connsiteY1" fmla="*/ 28575 h 57150"/>
              <a:gd name="connsiteX2" fmla="*/ 291076 w 3277550"/>
              <a:gd name="connsiteY2" fmla="*/ 28575 h 57150"/>
              <a:gd name="connsiteX3" fmla="*/ 891151 w 3277550"/>
              <a:gd name="connsiteY3" fmla="*/ 57150 h 57150"/>
              <a:gd name="connsiteX4" fmla="*/ 891151 w 3277550"/>
              <a:gd name="connsiteY4" fmla="*/ 57150 h 57150"/>
              <a:gd name="connsiteX5" fmla="*/ 1881751 w 3277550"/>
              <a:gd name="connsiteY5" fmla="*/ 47625 h 57150"/>
              <a:gd name="connsiteX6" fmla="*/ 3277550 w 3277550"/>
              <a:gd name="connsiteY6" fmla="*/ 16219 h 57150"/>
              <a:gd name="connsiteX0" fmla="*/ 0 w 2599010"/>
              <a:gd name="connsiteY0" fmla="*/ 0 h 57150"/>
              <a:gd name="connsiteX1" fmla="*/ 291076 w 2599010"/>
              <a:gd name="connsiteY1" fmla="*/ 28575 h 57150"/>
              <a:gd name="connsiteX2" fmla="*/ 291076 w 2599010"/>
              <a:gd name="connsiteY2" fmla="*/ 28575 h 57150"/>
              <a:gd name="connsiteX3" fmla="*/ 891151 w 2599010"/>
              <a:gd name="connsiteY3" fmla="*/ 57150 h 57150"/>
              <a:gd name="connsiteX4" fmla="*/ 891151 w 2599010"/>
              <a:gd name="connsiteY4" fmla="*/ 57150 h 57150"/>
              <a:gd name="connsiteX5" fmla="*/ 1881751 w 2599010"/>
              <a:gd name="connsiteY5" fmla="*/ 47625 h 57150"/>
              <a:gd name="connsiteX6" fmla="*/ 2599010 w 2599010"/>
              <a:gd name="connsiteY6" fmla="*/ 35269 h 57150"/>
              <a:gd name="connsiteX0" fmla="*/ 0 w 2593830"/>
              <a:gd name="connsiteY0" fmla="*/ 0 h 57150"/>
              <a:gd name="connsiteX1" fmla="*/ 291076 w 2593830"/>
              <a:gd name="connsiteY1" fmla="*/ 28575 h 57150"/>
              <a:gd name="connsiteX2" fmla="*/ 291076 w 2593830"/>
              <a:gd name="connsiteY2" fmla="*/ 28575 h 57150"/>
              <a:gd name="connsiteX3" fmla="*/ 891151 w 2593830"/>
              <a:gd name="connsiteY3" fmla="*/ 57150 h 57150"/>
              <a:gd name="connsiteX4" fmla="*/ 891151 w 2593830"/>
              <a:gd name="connsiteY4" fmla="*/ 57150 h 57150"/>
              <a:gd name="connsiteX5" fmla="*/ 1881751 w 2593830"/>
              <a:gd name="connsiteY5" fmla="*/ 47625 h 57150"/>
              <a:gd name="connsiteX6" fmla="*/ 2593830 w 2593830"/>
              <a:gd name="connsiteY6" fmla="*/ 41619 h 57150"/>
              <a:gd name="connsiteX0" fmla="*/ 0 w 2583471"/>
              <a:gd name="connsiteY0" fmla="*/ 0 h 57150"/>
              <a:gd name="connsiteX1" fmla="*/ 291076 w 2583471"/>
              <a:gd name="connsiteY1" fmla="*/ 28575 h 57150"/>
              <a:gd name="connsiteX2" fmla="*/ 291076 w 2583471"/>
              <a:gd name="connsiteY2" fmla="*/ 28575 h 57150"/>
              <a:gd name="connsiteX3" fmla="*/ 891151 w 2583471"/>
              <a:gd name="connsiteY3" fmla="*/ 57150 h 57150"/>
              <a:gd name="connsiteX4" fmla="*/ 891151 w 2583471"/>
              <a:gd name="connsiteY4" fmla="*/ 57150 h 57150"/>
              <a:gd name="connsiteX5" fmla="*/ 1881751 w 2583471"/>
              <a:gd name="connsiteY5" fmla="*/ 47625 h 57150"/>
              <a:gd name="connsiteX6" fmla="*/ 2583471 w 2583471"/>
              <a:gd name="connsiteY6" fmla="*/ 35269 h 57150"/>
              <a:gd name="connsiteX0" fmla="*/ 0 w 2604190"/>
              <a:gd name="connsiteY0" fmla="*/ 0 h 63500"/>
              <a:gd name="connsiteX1" fmla="*/ 311795 w 2604190"/>
              <a:gd name="connsiteY1" fmla="*/ 34925 h 63500"/>
              <a:gd name="connsiteX2" fmla="*/ 311795 w 2604190"/>
              <a:gd name="connsiteY2" fmla="*/ 34925 h 63500"/>
              <a:gd name="connsiteX3" fmla="*/ 911870 w 2604190"/>
              <a:gd name="connsiteY3" fmla="*/ 63500 h 63500"/>
              <a:gd name="connsiteX4" fmla="*/ 911870 w 2604190"/>
              <a:gd name="connsiteY4" fmla="*/ 63500 h 63500"/>
              <a:gd name="connsiteX5" fmla="*/ 1902470 w 2604190"/>
              <a:gd name="connsiteY5" fmla="*/ 53975 h 63500"/>
              <a:gd name="connsiteX6" fmla="*/ 2604190 w 2604190"/>
              <a:gd name="connsiteY6" fmla="*/ 41619 h 6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04190" h="63500">
                <a:moveTo>
                  <a:pt x="0" y="0"/>
                </a:moveTo>
                <a:lnTo>
                  <a:pt x="311795" y="34925"/>
                </a:lnTo>
                <a:lnTo>
                  <a:pt x="311795" y="34925"/>
                </a:lnTo>
                <a:lnTo>
                  <a:pt x="911870" y="63500"/>
                </a:lnTo>
                <a:lnTo>
                  <a:pt x="911870" y="63500"/>
                </a:lnTo>
                <a:lnTo>
                  <a:pt x="1902470" y="53975"/>
                </a:lnTo>
                <a:lnTo>
                  <a:pt x="2604190" y="41619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1052513" y="2457450"/>
            <a:ext cx="447675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877888" y="4438650"/>
            <a:ext cx="2005012" cy="10461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pt-PT" sz="1600" dirty="0">
                <a:latin typeface="+mn-lt"/>
              </a:rPr>
              <a:t> * </a:t>
            </a:r>
            <a:r>
              <a:rPr lang="pt-PT" dirty="0">
                <a:solidFill>
                  <a:prstClr val="black"/>
                </a:solidFill>
                <a:latin typeface="Calibri"/>
              </a:rPr>
              <a:t>R(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χ</a:t>
            </a:r>
            <a:r>
              <a:rPr lang="pt-PT" baseline="-25000" dirty="0">
                <a:solidFill>
                  <a:prstClr val="black"/>
                </a:solidFill>
                <a:latin typeface="Calibri"/>
              </a:rPr>
              <a:t>c1</a:t>
            </a:r>
            <a:r>
              <a:rPr lang="pt-PT" dirty="0">
                <a:solidFill>
                  <a:prstClr val="black"/>
                </a:solidFill>
                <a:latin typeface="Calibri"/>
              </a:rPr>
              <a:t>)+R(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χ</a:t>
            </a:r>
            <a:r>
              <a:rPr lang="pt-PT" baseline="-25000" dirty="0">
                <a:solidFill>
                  <a:prstClr val="black"/>
                </a:solidFill>
                <a:latin typeface="Calibri"/>
              </a:rPr>
              <a:t>c2</a:t>
            </a:r>
            <a:r>
              <a:rPr lang="pt-PT" dirty="0">
                <a:solidFill>
                  <a:prstClr val="black"/>
                </a:solidFill>
                <a:latin typeface="Calibri"/>
              </a:rPr>
              <a:t>) = 42 %</a:t>
            </a:r>
            <a:br>
              <a:rPr lang="pt-PT" dirty="0">
                <a:solidFill>
                  <a:prstClr val="black"/>
                </a:solidFill>
                <a:latin typeface="Calibri"/>
              </a:rPr>
            </a:br>
            <a:r>
              <a:rPr lang="pt-PT" dirty="0">
                <a:solidFill>
                  <a:prstClr val="black"/>
                </a:solidFill>
                <a:latin typeface="Calibri"/>
              </a:rPr>
              <a:t>    R(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χ</a:t>
            </a:r>
            <a:r>
              <a:rPr lang="pt-PT" baseline="-25000" dirty="0">
                <a:solidFill>
                  <a:prstClr val="black"/>
                </a:solidFill>
                <a:latin typeface="Calibri"/>
              </a:rPr>
              <a:t>c2</a:t>
            </a:r>
            <a:r>
              <a:rPr lang="pt-PT" dirty="0">
                <a:solidFill>
                  <a:prstClr val="black"/>
                </a:solidFill>
                <a:latin typeface="Calibri"/>
              </a:rPr>
              <a:t>)/R(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χ</a:t>
            </a:r>
            <a:r>
              <a:rPr lang="pt-PT" baseline="-25000" dirty="0">
                <a:solidFill>
                  <a:prstClr val="black"/>
                </a:solidFill>
                <a:latin typeface="Calibri"/>
              </a:rPr>
              <a:t>c1</a:t>
            </a:r>
            <a:r>
              <a:rPr lang="pt-PT" dirty="0">
                <a:solidFill>
                  <a:prstClr val="black"/>
                </a:solidFill>
                <a:latin typeface="Calibri"/>
              </a:rPr>
              <a:t>) = 38 %</a:t>
            </a:r>
            <a:r>
              <a:rPr lang="pt-PT" sz="1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PT" sz="1600" dirty="0">
                <a:latin typeface="+mn-lt"/>
              </a:rPr>
              <a:t/>
            </a:r>
            <a:br>
              <a:rPr lang="pt-PT" sz="1600" dirty="0">
                <a:latin typeface="+mn-lt"/>
              </a:rPr>
            </a:br>
            <a:r>
              <a:rPr lang="pt-PT" sz="1600" dirty="0">
                <a:latin typeface="+mn-lt"/>
              </a:rPr>
              <a:t>    </a:t>
            </a:r>
            <a:r>
              <a:rPr lang="en-GB" sz="1600" i="1" dirty="0">
                <a:latin typeface="+mn-lt"/>
              </a:rPr>
              <a:t>h</a:t>
            </a:r>
            <a:r>
              <a:rPr lang="en-GB" sz="1600" dirty="0">
                <a:latin typeface="+mn-lt"/>
              </a:rPr>
              <a:t>(χ</a:t>
            </a:r>
            <a:r>
              <a:rPr lang="en-GB" sz="1600" baseline="-25000" dirty="0">
                <a:latin typeface="+mn-lt"/>
              </a:rPr>
              <a:t>c1</a:t>
            </a:r>
            <a:r>
              <a:rPr lang="en-GB" sz="1600" dirty="0">
                <a:latin typeface="+mn-lt"/>
              </a:rPr>
              <a:t>) = 0</a:t>
            </a:r>
          </a:p>
          <a:p>
            <a:pPr>
              <a:defRPr/>
            </a:pPr>
            <a:r>
              <a:rPr lang="en-GB" sz="1600" i="1" dirty="0">
                <a:latin typeface="+mn-lt"/>
              </a:rPr>
              <a:t>    h</a:t>
            </a:r>
            <a:r>
              <a:rPr lang="en-GB" sz="1600" dirty="0">
                <a:latin typeface="+mn-lt"/>
              </a:rPr>
              <a:t>(χ</a:t>
            </a:r>
            <a:r>
              <a:rPr lang="en-GB" sz="1600" baseline="-25000" dirty="0">
                <a:latin typeface="+mn-lt"/>
              </a:rPr>
              <a:t>c2</a:t>
            </a:r>
            <a:r>
              <a:rPr lang="en-GB" sz="1600" dirty="0">
                <a:latin typeface="+mn-lt"/>
              </a:rPr>
              <a:t>) = ±2</a:t>
            </a:r>
            <a:endParaRPr lang="en-GB" sz="1600" dirty="0">
              <a:latin typeface="+mn-lt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849313" y="3776663"/>
            <a:ext cx="1184275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prstClr val="black"/>
                </a:solidFill>
                <a:latin typeface="+mn-lt"/>
              </a:rPr>
              <a:t>helicity frame</a:t>
            </a:r>
            <a:endParaRPr lang="en-GB" sz="1400" dirty="0">
              <a:latin typeface="+mn-lt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79463" y="1317625"/>
            <a:ext cx="18827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dirty="0">
                <a:latin typeface="+mn-lt"/>
              </a:rPr>
              <a:t>Example scenario:</a:t>
            </a:r>
            <a:endParaRPr lang="en-GB" dirty="0">
              <a:latin typeface="+mn-lt"/>
            </a:endParaRPr>
          </a:p>
        </p:txBody>
      </p:sp>
      <p:sp>
        <p:nvSpPr>
          <p:cNvPr id="59" name="Right Arrow 58"/>
          <p:cNvSpPr/>
          <p:nvPr/>
        </p:nvSpPr>
        <p:spPr>
          <a:xfrm rot="8769281">
            <a:off x="3998913" y="2446338"/>
            <a:ext cx="746125" cy="515937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60" name="Right Arrow 59"/>
          <p:cNvSpPr/>
          <p:nvPr/>
        </p:nvSpPr>
        <p:spPr>
          <a:xfrm rot="11217849">
            <a:off x="3902075" y="3436938"/>
            <a:ext cx="746125" cy="498475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34" name="Rectangle 33"/>
          <p:cNvSpPr/>
          <p:nvPr/>
        </p:nvSpPr>
        <p:spPr>
          <a:xfrm>
            <a:off x="4664075" y="3562350"/>
            <a:ext cx="3300413" cy="368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dirty="0">
                <a:latin typeface="+mn-lt"/>
              </a:rPr>
              <a:t>direct-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J/</a:t>
            </a:r>
            <a:r>
              <a:rPr lang="el-GR" sz="1600" dirty="0">
                <a:solidFill>
                  <a:prstClr val="black"/>
                </a:solidFill>
                <a:latin typeface="Calibri"/>
              </a:rPr>
              <a:t>ψ</a:t>
            </a:r>
            <a:r>
              <a:rPr lang="pt-PT" dirty="0">
                <a:latin typeface="+mn-lt"/>
              </a:rPr>
              <a:t> polarization: </a:t>
            </a:r>
            <a:r>
              <a:rPr lang="el-GR" i="1" dirty="0">
                <a:latin typeface="Calibri" pitchFamily="34" charset="0"/>
              </a:rPr>
              <a:t>λ</a:t>
            </a:r>
            <a:r>
              <a:rPr lang="el-GR" i="1" baseline="-25000" dirty="0">
                <a:latin typeface="Calibri" pitchFamily="34" charset="0"/>
              </a:rPr>
              <a:t>θ</a:t>
            </a:r>
            <a:r>
              <a:rPr lang="pt-PT" dirty="0">
                <a:latin typeface="Calibri" pitchFamily="34" charset="0"/>
              </a:rPr>
              <a:t> </a:t>
            </a:r>
            <a:r>
              <a:rPr lang="pt-PT" dirty="0">
                <a:latin typeface="Calibri" pitchFamily="34" charset="0"/>
                <a:sym typeface="Symbol"/>
              </a:rPr>
              <a:t></a:t>
            </a:r>
            <a:r>
              <a:rPr lang="pt-PT" dirty="0">
                <a:latin typeface="Calibri" pitchFamily="34" charset="0"/>
              </a:rPr>
              <a:t>  – 0.6</a:t>
            </a:r>
            <a:endParaRPr lang="en-GB" dirty="0"/>
          </a:p>
        </p:txBody>
      </p:sp>
      <p:sp>
        <p:nvSpPr>
          <p:cNvPr id="35" name="Rectangle 34"/>
          <p:cNvSpPr/>
          <p:nvPr/>
        </p:nvSpPr>
        <p:spPr>
          <a:xfrm>
            <a:off x="4689475" y="2228850"/>
            <a:ext cx="4100513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dirty="0">
                <a:latin typeface="+mn-lt"/>
              </a:rPr>
              <a:t>prompt-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J/</a:t>
            </a:r>
            <a:r>
              <a:rPr lang="el-GR" sz="1600" dirty="0">
                <a:solidFill>
                  <a:prstClr val="black"/>
                </a:solidFill>
                <a:latin typeface="Calibri"/>
              </a:rPr>
              <a:t>ψ</a:t>
            </a:r>
            <a:r>
              <a:rPr lang="pt-PT" dirty="0">
                <a:latin typeface="+mn-lt"/>
              </a:rPr>
              <a:t> polarization in pp: </a:t>
            </a:r>
            <a:r>
              <a:rPr lang="el-GR" i="1" dirty="0">
                <a:latin typeface="Calibri" pitchFamily="34" charset="0"/>
              </a:rPr>
              <a:t>λ</a:t>
            </a:r>
            <a:r>
              <a:rPr lang="el-GR" i="1" baseline="-25000" dirty="0">
                <a:latin typeface="Calibri" pitchFamily="34" charset="0"/>
              </a:rPr>
              <a:t>θ</a:t>
            </a:r>
            <a:r>
              <a:rPr lang="pt-PT" dirty="0">
                <a:latin typeface="Calibri" pitchFamily="34" charset="0"/>
              </a:rPr>
              <a:t> </a:t>
            </a:r>
            <a:r>
              <a:rPr lang="pt-PT" dirty="0">
                <a:latin typeface="Calibri" pitchFamily="34" charset="0"/>
                <a:sym typeface="Symbol"/>
              </a:rPr>
              <a:t></a:t>
            </a:r>
            <a:r>
              <a:rPr lang="pt-PT" dirty="0">
                <a:latin typeface="Calibri" pitchFamily="34" charset="0"/>
              </a:rPr>
              <a:t>  – 0.15</a:t>
            </a:r>
            <a:endParaRPr lang="en-GB" dirty="0"/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4664075" y="3829050"/>
            <a:ext cx="42005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>
                <a:solidFill>
                  <a:srgbClr val="000000"/>
                </a:solidFill>
                <a:latin typeface="Calibri" pitchFamily="34" charset="0"/>
              </a:rPr>
              <a:t>(assumed to be the same in pp and PbPb)</a:t>
            </a:r>
            <a:endParaRPr lang="en-GB"/>
          </a:p>
        </p:txBody>
      </p:sp>
      <p:pic>
        <p:nvPicPr>
          <p:cNvPr id="270338" name="Picture 2"/>
          <p:cNvPicPr>
            <a:picLocks noChangeAspect="1" noChangeArrowheads="1"/>
          </p:cNvPicPr>
          <p:nvPr/>
        </p:nvPicPr>
        <p:blipFill>
          <a:blip r:embed="rId4"/>
          <a:srcRect t="2" b="3105"/>
          <a:stretch>
            <a:fillRect/>
          </a:stretch>
        </p:blipFill>
        <p:spPr bwMode="auto">
          <a:xfrm>
            <a:off x="4364038" y="4438650"/>
            <a:ext cx="4200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3" grpId="0" animBg="1"/>
      <p:bldP spid="53" grpId="0"/>
      <p:bldP spid="55" grpId="0"/>
      <p:bldP spid="59" grpId="0" animBg="1"/>
      <p:bldP spid="60" grpId="0" animBg="1"/>
      <p:bldP spid="34" grpId="0" animBg="1"/>
      <p:bldP spid="35" grpId="0"/>
      <p:bldP spid="3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1" name="Title 1"/>
          <p:cNvSpPr>
            <a:spLocks noGrp="1"/>
          </p:cNvSpPr>
          <p:nvPr>
            <p:ph type="title"/>
          </p:nvPr>
        </p:nvSpPr>
        <p:spPr>
          <a:xfrm>
            <a:off x="457200" y="95250"/>
            <a:ext cx="8229600" cy="536575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J/</a:t>
            </a:r>
            <a:r>
              <a:rPr lang="el-GR" smtClean="0">
                <a:ea typeface="ＭＳ Ｐゴシック"/>
                <a:cs typeface="ＭＳ Ｐゴシック"/>
              </a:rPr>
              <a:t>ψ </a:t>
            </a:r>
            <a:r>
              <a:rPr lang="en-US" smtClean="0">
                <a:ea typeface="ＭＳ Ｐゴシック"/>
                <a:cs typeface="ＭＳ Ｐゴシック"/>
              </a:rPr>
              <a:t>polarization as a signal of sequential suppression?</a:t>
            </a:r>
            <a:endParaRPr lang="pt-PT" smtClean="0">
              <a:ea typeface="ＭＳ Ｐゴシック"/>
              <a:cs typeface="ＭＳ Ｐゴシック"/>
            </a:endParaRPr>
          </a:p>
        </p:txBody>
      </p:sp>
      <p:sp>
        <p:nvSpPr>
          <p:cNvPr id="35328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B88A2AF-1EBD-465A-B852-E4466A32F731}" type="slidenum">
              <a:rPr lang="en-US" smtClean="0">
                <a:latin typeface="Calibri" pitchFamily="34" charset="0"/>
              </a:rPr>
              <a:pPr/>
              <a:t>46</a:t>
            </a:fld>
            <a:endParaRPr lang="en-US" smtClean="0">
              <a:latin typeface="Calibri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9525" y="5441950"/>
            <a:ext cx="571817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PT" dirty="0">
                <a:solidFill>
                  <a:prstClr val="black"/>
                </a:solidFill>
                <a:latin typeface="Calibri"/>
              </a:rPr>
              <a:t>Simplifying assumptions:</a:t>
            </a:r>
          </a:p>
          <a:p>
            <a:pPr marL="179388" indent="-179388">
              <a:buFont typeface="Arial" pitchFamily="34" charset="0"/>
              <a:buChar char="•"/>
              <a:defRPr/>
            </a:pPr>
            <a:r>
              <a:rPr lang="pt-PT" dirty="0">
                <a:solidFill>
                  <a:prstClr val="black"/>
                </a:solidFill>
                <a:latin typeface="Calibri"/>
              </a:rPr>
              <a:t>direct-J/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ψ </a:t>
            </a:r>
            <a:r>
              <a:rPr lang="pt-PT" dirty="0">
                <a:solidFill>
                  <a:prstClr val="black"/>
                </a:solidFill>
                <a:latin typeface="Calibri"/>
              </a:rPr>
              <a:t>polarization is the same in pp and PbPb</a:t>
            </a:r>
          </a:p>
          <a:p>
            <a:pPr marL="179388" indent="-179388">
              <a:buFont typeface="Arial" pitchFamily="34" charset="0"/>
              <a:buChar char="•"/>
              <a:defRPr/>
            </a:pPr>
            <a:r>
              <a:rPr lang="pt-PT" i="1" dirty="0">
                <a:solidFill>
                  <a:prstClr val="black"/>
                </a:solidFill>
                <a:latin typeface="Calibri"/>
              </a:rPr>
              <a:t>normal</a:t>
            </a:r>
            <a:r>
              <a:rPr lang="pt-PT" dirty="0">
                <a:solidFill>
                  <a:prstClr val="black"/>
                </a:solidFill>
                <a:latin typeface="Calibri"/>
              </a:rPr>
              <a:t> nuclear effects affect J/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ψ</a:t>
            </a:r>
            <a:r>
              <a:rPr lang="pt-PT" dirty="0">
                <a:solidFill>
                  <a:prstClr val="black"/>
                </a:solidFill>
                <a:latin typeface="Calibri"/>
              </a:rPr>
              <a:t> and 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χ</a:t>
            </a:r>
            <a:r>
              <a:rPr lang="en-GB" baseline="-25000" dirty="0">
                <a:solidFill>
                  <a:prstClr val="black"/>
                </a:solidFill>
                <a:latin typeface="Calibri"/>
              </a:rPr>
              <a:t>c</a:t>
            </a:r>
            <a:r>
              <a:rPr lang="pt-PT" dirty="0">
                <a:solidFill>
                  <a:prstClr val="black"/>
                </a:solidFill>
                <a:latin typeface="+mn-lt"/>
              </a:rPr>
              <a:t> </a:t>
            </a:r>
            <a:r>
              <a:rPr lang="en-GB" dirty="0">
                <a:latin typeface="+mn-lt"/>
              </a:rPr>
              <a:t>in similar ways</a:t>
            </a:r>
          </a:p>
          <a:p>
            <a:pPr marL="179388" indent="-179388">
              <a:buFont typeface="Arial" pitchFamily="34" charset="0"/>
              <a:buChar char="•"/>
              <a:defRPr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χ</a:t>
            </a:r>
            <a:r>
              <a:rPr lang="pt-PT" baseline="-25000" dirty="0">
                <a:solidFill>
                  <a:prstClr val="black"/>
                </a:solidFill>
                <a:latin typeface="Calibri"/>
              </a:rPr>
              <a:t>c1</a:t>
            </a:r>
            <a:r>
              <a:rPr lang="pt-PT" dirty="0">
                <a:solidFill>
                  <a:prstClr val="black"/>
                </a:solidFill>
                <a:latin typeface="Calibri"/>
              </a:rPr>
              <a:t> and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χ</a:t>
            </a:r>
            <a:r>
              <a:rPr lang="pt-PT" baseline="-25000" dirty="0">
                <a:solidFill>
                  <a:prstClr val="black"/>
                </a:solidFill>
                <a:latin typeface="Calibri"/>
              </a:rPr>
              <a:t>c2</a:t>
            </a:r>
            <a:r>
              <a:rPr lang="pt-PT" dirty="0">
                <a:solidFill>
                  <a:prstClr val="black"/>
                </a:solidFill>
                <a:latin typeface="Calibri"/>
              </a:rPr>
              <a:t> are equally suppressed in PbPb</a:t>
            </a:r>
            <a:endParaRPr lang="en-GB" dirty="0">
              <a:latin typeface="+mn-lt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63575" y="3625850"/>
            <a:ext cx="7667625" cy="2441575"/>
            <a:chOff x="663532" y="3340100"/>
            <a:chExt cx="7668259" cy="2442210"/>
          </a:xfrm>
        </p:grpSpPr>
        <p:pic>
          <p:nvPicPr>
            <p:cNvPr id="353292" name="Picture 1"/>
            <p:cNvPicPr>
              <a:picLocks noChangeAspect="1" noChangeArrowheads="1"/>
            </p:cNvPicPr>
            <p:nvPr/>
          </p:nvPicPr>
          <p:blipFill>
            <a:blip r:embed="rId3"/>
            <a:srcRect l="7358"/>
            <a:stretch>
              <a:fillRect/>
            </a:stretch>
          </p:blipFill>
          <p:spPr bwMode="auto">
            <a:xfrm>
              <a:off x="4886859" y="3340100"/>
              <a:ext cx="3444932" cy="2442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3293" name="Rectangle 19"/>
            <p:cNvSpPr>
              <a:spLocks noChangeArrowheads="1"/>
            </p:cNvSpPr>
            <p:nvPr/>
          </p:nvSpPr>
          <p:spPr bwMode="auto">
            <a:xfrm>
              <a:off x="663532" y="3407257"/>
              <a:ext cx="2846252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GB">
                  <a:solidFill>
                    <a:srgbClr val="000000"/>
                  </a:solidFill>
                  <a:latin typeface="Calibri" pitchFamily="34" charset="0"/>
                </a:rPr>
                <a:t>... we are observing the disappearance of the χ</a:t>
              </a:r>
              <a:r>
                <a:rPr lang="en-GB" baseline="-25000">
                  <a:solidFill>
                    <a:srgbClr val="000000"/>
                  </a:solidFill>
                  <a:latin typeface="Calibri" pitchFamily="34" charset="0"/>
                </a:rPr>
                <a:t>c</a:t>
              </a:r>
              <a:endParaRPr lang="en-GB">
                <a:solidFill>
                  <a:srgbClr val="000000"/>
                </a:solidFill>
                <a:latin typeface="Calibri" pitchFamily="34" charset="0"/>
              </a:endParaRPr>
            </a:p>
            <a:p>
              <a:pPr algn="r"/>
              <a:r>
                <a:rPr lang="en-GB">
                  <a:solidFill>
                    <a:srgbClr val="000000"/>
                  </a:solidFill>
                  <a:latin typeface="Calibri" pitchFamily="34" charset="0"/>
                </a:rPr>
                <a:t>relative to the </a:t>
              </a:r>
              <a:r>
                <a:rPr lang="pt-PT">
                  <a:solidFill>
                    <a:srgbClr val="000000"/>
                  </a:solidFill>
                  <a:latin typeface="Calibri" pitchFamily="34" charset="0"/>
                </a:rPr>
                <a:t>J/</a:t>
              </a:r>
              <a:r>
                <a:rPr lang="el-GR">
                  <a:solidFill>
                    <a:srgbClr val="000000"/>
                  </a:solidFill>
                  <a:latin typeface="Calibri" pitchFamily="34" charset="0"/>
                </a:rPr>
                <a:t>ψ</a:t>
              </a:r>
              <a:r>
                <a:rPr lang="en-GB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en-GB"/>
            </a:p>
          </p:txBody>
        </p:sp>
        <p:grpSp>
          <p:nvGrpSpPr>
            <p:cNvPr id="353294" name="Group 20"/>
            <p:cNvGrpSpPr>
              <a:grpSpLocks/>
            </p:cNvGrpSpPr>
            <p:nvPr/>
          </p:nvGrpSpPr>
          <p:grpSpPr bwMode="auto">
            <a:xfrm>
              <a:off x="3639046" y="3409434"/>
              <a:ext cx="1375698" cy="636032"/>
              <a:chOff x="3407314" y="3980934"/>
              <a:chExt cx="1375698" cy="636032"/>
            </a:xfrm>
          </p:grpSpPr>
          <p:sp>
            <p:nvSpPr>
              <p:cNvPr id="353295" name="Rectangle 12"/>
              <p:cNvSpPr>
                <a:spLocks noChangeArrowheads="1"/>
              </p:cNvSpPr>
              <p:nvPr/>
            </p:nvSpPr>
            <p:spPr bwMode="auto">
              <a:xfrm>
                <a:off x="3407314" y="3980934"/>
                <a:ext cx="137569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i="1">
                    <a:solidFill>
                      <a:srgbClr val="FF0000"/>
                    </a:solidFill>
                    <a:latin typeface="Calibri" pitchFamily="34" charset="0"/>
                  </a:rPr>
                  <a:t>R</a:t>
                </a:r>
                <a:r>
                  <a:rPr lang="en-GB">
                    <a:solidFill>
                      <a:srgbClr val="FF0000"/>
                    </a:solidFill>
                    <a:latin typeface="Calibri" pitchFamily="34" charset="0"/>
                  </a:rPr>
                  <a:t>(χ</a:t>
                </a:r>
                <a:r>
                  <a:rPr lang="en-GB" baseline="-25000">
                    <a:solidFill>
                      <a:srgbClr val="FF0000"/>
                    </a:solidFill>
                    <a:latin typeface="Calibri" pitchFamily="34" charset="0"/>
                  </a:rPr>
                  <a:t>c</a:t>
                </a:r>
                <a:r>
                  <a:rPr lang="en-GB">
                    <a:solidFill>
                      <a:srgbClr val="FF0000"/>
                    </a:solidFill>
                    <a:latin typeface="Calibri" pitchFamily="34" charset="0"/>
                  </a:rPr>
                  <a:t>) in PbPb</a:t>
                </a:r>
                <a:endParaRPr lang="en-GB">
                  <a:solidFill>
                    <a:srgbClr val="FF0000"/>
                  </a:solidFill>
                </a:endParaRPr>
              </a:p>
            </p:txBody>
          </p:sp>
          <p:sp>
            <p:nvSpPr>
              <p:cNvPr id="353296" name="Rectangle 13"/>
              <p:cNvSpPr>
                <a:spLocks noChangeArrowheads="1"/>
              </p:cNvSpPr>
              <p:nvPr/>
            </p:nvSpPr>
            <p:spPr bwMode="auto">
              <a:xfrm>
                <a:off x="3547014" y="4247634"/>
                <a:ext cx="113845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i="1">
                    <a:solidFill>
                      <a:srgbClr val="FF0000"/>
                    </a:solidFill>
                    <a:latin typeface="Calibri" pitchFamily="34" charset="0"/>
                  </a:rPr>
                  <a:t>R</a:t>
                </a:r>
                <a:r>
                  <a:rPr lang="en-GB">
                    <a:solidFill>
                      <a:srgbClr val="FF0000"/>
                    </a:solidFill>
                    <a:latin typeface="Calibri" pitchFamily="34" charset="0"/>
                  </a:rPr>
                  <a:t>(χ</a:t>
                </a:r>
                <a:r>
                  <a:rPr lang="en-GB" baseline="-25000">
                    <a:solidFill>
                      <a:srgbClr val="FF0000"/>
                    </a:solidFill>
                    <a:latin typeface="Calibri" pitchFamily="34" charset="0"/>
                  </a:rPr>
                  <a:t>c</a:t>
                </a:r>
                <a:r>
                  <a:rPr lang="en-GB">
                    <a:solidFill>
                      <a:srgbClr val="FF0000"/>
                    </a:solidFill>
                    <a:latin typeface="Calibri" pitchFamily="34" charset="0"/>
                  </a:rPr>
                  <a:t>) in pp</a:t>
                </a:r>
                <a:endParaRPr lang="en-GB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3468939" y="4314930"/>
                <a:ext cx="1228827" cy="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298575" y="896938"/>
            <a:ext cx="7032625" cy="2441575"/>
            <a:chOff x="1298532" y="896938"/>
            <a:chExt cx="7033260" cy="2442210"/>
          </a:xfrm>
        </p:grpSpPr>
        <p:pic>
          <p:nvPicPr>
            <p:cNvPr id="353287" name="Picture 2"/>
            <p:cNvPicPr>
              <a:picLocks noChangeAspect="1" noChangeArrowheads="1"/>
            </p:cNvPicPr>
            <p:nvPr/>
          </p:nvPicPr>
          <p:blipFill>
            <a:blip r:embed="rId4"/>
            <a:srcRect l="6401"/>
            <a:stretch>
              <a:fillRect/>
            </a:stretch>
          </p:blipFill>
          <p:spPr bwMode="auto">
            <a:xfrm>
              <a:off x="4851233" y="896938"/>
              <a:ext cx="3480559" cy="2442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3288" name="Rectangle 16"/>
            <p:cNvSpPr>
              <a:spLocks noChangeArrowheads="1"/>
            </p:cNvSpPr>
            <p:nvPr/>
          </p:nvSpPr>
          <p:spPr bwMode="auto">
            <a:xfrm>
              <a:off x="1298532" y="1212334"/>
              <a:ext cx="304762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GB">
                  <a:solidFill>
                    <a:srgbClr val="000000"/>
                  </a:solidFill>
                  <a:latin typeface="Calibri" pitchFamily="34" charset="0"/>
                </a:rPr>
                <a:t>If we measure a change in prompt polarization like this...</a:t>
              </a:r>
              <a:endParaRPr lang="en-GB"/>
            </a:p>
          </p:txBody>
        </p:sp>
        <p:sp>
          <p:nvSpPr>
            <p:cNvPr id="353289" name="Rectangle 11"/>
            <p:cNvSpPr>
              <a:spLocks noChangeArrowheads="1"/>
            </p:cNvSpPr>
            <p:nvPr/>
          </p:nvSpPr>
          <p:spPr bwMode="auto">
            <a:xfrm>
              <a:off x="4577245" y="1183459"/>
              <a:ext cx="39369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sz="2000" i="1">
                  <a:solidFill>
                    <a:srgbClr val="FF0000"/>
                  </a:solidFill>
                  <a:latin typeface="Calibri" pitchFamily="34" charset="0"/>
                </a:rPr>
                <a:t>λ</a:t>
              </a:r>
              <a:r>
                <a:rPr lang="el-GR" sz="2000" i="1" baseline="-25000">
                  <a:solidFill>
                    <a:srgbClr val="FF0000"/>
                  </a:solidFill>
                  <a:latin typeface="Calibri" pitchFamily="34" charset="0"/>
                </a:rPr>
                <a:t>θ</a:t>
              </a:r>
              <a:endParaRPr lang="en-GB" sz="2000">
                <a:solidFill>
                  <a:srgbClr val="FF0000"/>
                </a:solidFill>
              </a:endParaRPr>
            </a:p>
          </p:txBody>
        </p:sp>
        <p:sp>
          <p:nvSpPr>
            <p:cNvPr id="353290" name="Rectangle 21"/>
            <p:cNvSpPr>
              <a:spLocks noChangeArrowheads="1"/>
            </p:cNvSpPr>
            <p:nvPr/>
          </p:nvSpPr>
          <p:spPr bwMode="auto">
            <a:xfrm>
              <a:off x="5092886" y="1110734"/>
              <a:ext cx="108722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>
                  <a:solidFill>
                    <a:srgbClr val="000000"/>
                  </a:solidFill>
                  <a:latin typeface="Calibri" pitchFamily="34" charset="0"/>
                </a:rPr>
                <a:t>“prompt”</a:t>
              </a:r>
              <a:endParaRPr lang="en-GB"/>
            </a:p>
          </p:txBody>
        </p:sp>
        <p:sp>
          <p:nvSpPr>
            <p:cNvPr id="353291" name="Rectangle 22"/>
            <p:cNvSpPr>
              <a:spLocks noChangeArrowheads="1"/>
            </p:cNvSpPr>
            <p:nvPr/>
          </p:nvSpPr>
          <p:spPr bwMode="auto">
            <a:xfrm>
              <a:off x="7366186" y="2164834"/>
              <a:ext cx="91659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>
                  <a:solidFill>
                    <a:srgbClr val="000000"/>
                  </a:solidFill>
                  <a:latin typeface="Calibri" pitchFamily="34" charset="0"/>
                </a:rPr>
                <a:t>“direct”</a:t>
              </a:r>
              <a:endParaRPr lang="en-GB"/>
            </a:p>
          </p:txBody>
        </p:sp>
      </p:grpSp>
      <p:sp>
        <p:nvSpPr>
          <p:cNvPr id="34" name="Down Arrow 33"/>
          <p:cNvSpPr>
            <a:spLocks noChangeArrowheads="1"/>
          </p:cNvSpPr>
          <p:nvPr/>
        </p:nvSpPr>
        <p:spPr bwMode="auto">
          <a:xfrm>
            <a:off x="6103938" y="3141663"/>
            <a:ext cx="990600" cy="49053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29" name="Title 1"/>
          <p:cNvSpPr>
            <a:spLocks noGrp="1"/>
          </p:cNvSpPr>
          <p:nvPr>
            <p:ph type="title"/>
          </p:nvPr>
        </p:nvSpPr>
        <p:spPr>
          <a:xfrm>
            <a:off x="457200" y="95250"/>
            <a:ext cx="8229600" cy="536575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J/</a:t>
            </a:r>
            <a:r>
              <a:rPr lang="el-GR" smtClean="0">
                <a:ea typeface="ＭＳ Ｐゴシック"/>
                <a:cs typeface="ＭＳ Ｐゴシック"/>
              </a:rPr>
              <a:t>ψ </a:t>
            </a:r>
            <a:r>
              <a:rPr lang="en-US" smtClean="0">
                <a:ea typeface="ＭＳ Ｐゴシック"/>
                <a:cs typeface="ＭＳ Ｐゴシック"/>
              </a:rPr>
              <a:t>polarization as a signal of sequential suppression?</a:t>
            </a:r>
            <a:endParaRPr lang="pt-PT" smtClean="0">
              <a:ea typeface="ＭＳ Ｐゴシック"/>
              <a:cs typeface="ＭＳ Ｐゴシック"/>
            </a:endParaRPr>
          </a:p>
        </p:txBody>
      </p:sp>
      <p:sp>
        <p:nvSpPr>
          <p:cNvPr id="355330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4AABD91-4C1A-4854-A032-B145C360AC1F}" type="slidenum">
              <a:rPr lang="en-US" smtClean="0">
                <a:latin typeface="Calibri" pitchFamily="34" charset="0"/>
              </a:rPr>
              <a:pPr/>
              <a:t>47</a:t>
            </a:fld>
            <a:endParaRPr lang="en-US" smtClean="0">
              <a:latin typeface="Calibri" pitchFamily="34" charset="0"/>
            </a:endParaRPr>
          </a:p>
        </p:txBody>
      </p:sp>
      <p:pic>
        <p:nvPicPr>
          <p:cNvPr id="35" name="Picture 6"/>
          <p:cNvPicPr>
            <a:picLocks noChangeAspect="1" noChangeArrowheads="1"/>
          </p:cNvPicPr>
          <p:nvPr/>
        </p:nvPicPr>
        <p:blipFill>
          <a:blip r:embed="rId3"/>
          <a:srcRect b="739"/>
          <a:stretch>
            <a:fillRect/>
          </a:stretch>
        </p:blipFill>
        <p:spPr bwMode="auto">
          <a:xfrm>
            <a:off x="490538" y="2573338"/>
            <a:ext cx="3398837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7"/>
          <p:cNvPicPr>
            <a:picLocks noChangeAspect="1" noChangeArrowheads="1"/>
          </p:cNvPicPr>
          <p:nvPr/>
        </p:nvPicPr>
        <p:blipFill>
          <a:blip r:embed="rId4"/>
          <a:srcRect t="1450"/>
          <a:stretch>
            <a:fillRect/>
          </a:stretch>
        </p:blipFill>
        <p:spPr bwMode="auto">
          <a:xfrm>
            <a:off x="5122863" y="2628900"/>
            <a:ext cx="3398837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Rectangle 36"/>
          <p:cNvSpPr/>
          <p:nvPr/>
        </p:nvSpPr>
        <p:spPr>
          <a:xfrm>
            <a:off x="4216400" y="1138238"/>
            <a:ext cx="3175000" cy="5540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pt-PT" i="1" dirty="0">
                <a:latin typeface="+mn-lt"/>
              </a:rPr>
              <a:t>p</a:t>
            </a:r>
            <a:r>
              <a:rPr lang="pt-PT" baseline="-25000" dirty="0">
                <a:latin typeface="+mn-lt"/>
              </a:rPr>
              <a:t>T</a:t>
            </a:r>
            <a:r>
              <a:rPr lang="pt-PT" dirty="0">
                <a:latin typeface="+mn-lt"/>
              </a:rPr>
              <a:t>(</a:t>
            </a:r>
            <a:r>
              <a:rPr lang="el-GR" i="1" dirty="0">
                <a:latin typeface="+mn-lt"/>
              </a:rPr>
              <a:t>μ</a:t>
            </a:r>
            <a:r>
              <a:rPr lang="pt-PT" dirty="0">
                <a:latin typeface="+mn-lt"/>
              </a:rPr>
              <a:t>) &gt; 3 GeV/</a:t>
            </a:r>
            <a:r>
              <a:rPr lang="pt-PT" i="1" dirty="0">
                <a:latin typeface="+mn-lt"/>
              </a:rPr>
              <a:t>c</a:t>
            </a:r>
            <a:r>
              <a:rPr lang="pt-PT" dirty="0">
                <a:latin typeface="+mn-lt"/>
              </a:rPr>
              <a:t>,</a:t>
            </a:r>
          </a:p>
          <a:p>
            <a:pPr>
              <a:defRPr/>
            </a:pPr>
            <a:r>
              <a:rPr lang="pt-PT" dirty="0">
                <a:latin typeface="+mn-lt"/>
              </a:rPr>
              <a:t>6.5 &lt; </a:t>
            </a:r>
            <a:r>
              <a:rPr lang="pt-PT" i="1" dirty="0">
                <a:latin typeface="+mn-lt"/>
              </a:rPr>
              <a:t>p</a:t>
            </a:r>
            <a:r>
              <a:rPr lang="pt-PT" baseline="-25000" dirty="0">
                <a:latin typeface="+mn-lt"/>
              </a:rPr>
              <a:t>T</a:t>
            </a:r>
            <a:r>
              <a:rPr lang="pt-PT" dirty="0">
                <a:latin typeface="+mn-lt"/>
              </a:rPr>
              <a:t> &lt; 30 GeV/</a:t>
            </a:r>
            <a:r>
              <a:rPr lang="pt-PT" i="1" dirty="0">
                <a:latin typeface="+mn-lt"/>
              </a:rPr>
              <a:t>c</a:t>
            </a:r>
            <a:r>
              <a:rPr lang="pt-PT" dirty="0">
                <a:latin typeface="+mn-lt"/>
              </a:rPr>
              <a:t>, 0 &lt; |</a:t>
            </a:r>
            <a:r>
              <a:rPr lang="pt-PT" i="1" dirty="0">
                <a:latin typeface="+mn-lt"/>
              </a:rPr>
              <a:t>y</a:t>
            </a:r>
            <a:r>
              <a:rPr lang="pt-PT" dirty="0">
                <a:latin typeface="+mn-lt"/>
              </a:rPr>
              <a:t>| &lt; 2.4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600200" y="5951538"/>
            <a:ext cx="6502400" cy="554037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pt-PT" dirty="0">
                <a:latin typeface="+mn-lt"/>
              </a:rPr>
              <a:t>In this scenario, the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χ</a:t>
            </a:r>
            <a:r>
              <a:rPr lang="pt-PT" baseline="-25000" dirty="0">
                <a:solidFill>
                  <a:prstClr val="black"/>
                </a:solidFill>
                <a:latin typeface="Calibri"/>
              </a:rPr>
              <a:t>c</a:t>
            </a:r>
            <a:r>
              <a:rPr lang="pt-PT" dirty="0">
                <a:latin typeface="+mn-lt"/>
              </a:rPr>
              <a:t> disappearance is measurable at ~5</a:t>
            </a:r>
            <a:r>
              <a:rPr lang="el-GR" dirty="0">
                <a:latin typeface="+mn-lt"/>
              </a:rPr>
              <a:t>σ</a:t>
            </a:r>
            <a:r>
              <a:rPr lang="pt-PT" dirty="0">
                <a:latin typeface="+mn-lt"/>
              </a:rPr>
              <a:t> level with</a:t>
            </a:r>
          </a:p>
          <a:p>
            <a:pPr>
              <a:defRPr/>
            </a:pPr>
            <a:r>
              <a:rPr lang="pt-PT" dirty="0">
                <a:latin typeface="+mn-lt"/>
              </a:rPr>
              <a:t>~20k J/</a:t>
            </a:r>
            <a:r>
              <a:rPr lang="el-GR" dirty="0">
                <a:latin typeface="+mn-lt"/>
              </a:rPr>
              <a:t>ψ</a:t>
            </a:r>
            <a:r>
              <a:rPr lang="pt-PT" dirty="0">
                <a:latin typeface="+mn-lt"/>
              </a:rPr>
              <a:t>’s in central Pb-Pb collisions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900488" y="2611438"/>
            <a:ext cx="1385887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PT" dirty="0">
                <a:latin typeface="+mn-lt"/>
              </a:rPr>
              <a:t>efficiency-corrected</a:t>
            </a:r>
          </a:p>
          <a:p>
            <a:pPr>
              <a:defRPr/>
            </a:pPr>
            <a:r>
              <a:rPr lang="pt-PT" dirty="0">
                <a:latin typeface="+mn-lt"/>
              </a:rPr>
              <a:t>|cos</a:t>
            </a:r>
            <a:r>
              <a:rPr lang="el-GR" i="1" dirty="0">
                <a:latin typeface="+mn-lt"/>
              </a:rPr>
              <a:t>θ</a:t>
            </a:r>
            <a:r>
              <a:rPr lang="pt-PT" baseline="-25000" dirty="0">
                <a:latin typeface="+mn-lt"/>
              </a:rPr>
              <a:t>HX</a:t>
            </a:r>
            <a:r>
              <a:rPr lang="pt-PT" dirty="0">
                <a:latin typeface="+mn-lt"/>
              </a:rPr>
              <a:t>| distribution</a:t>
            </a:r>
            <a:endParaRPr lang="en-GB" dirty="0">
              <a:latin typeface="+mn-lt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624013" y="4146550"/>
            <a:ext cx="981075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sz="1600" dirty="0">
                <a:latin typeface="+mn-lt"/>
              </a:rPr>
              <a:t>~20k evts</a:t>
            </a:r>
            <a:endParaRPr lang="en-GB" sz="1600" dirty="0">
              <a:latin typeface="+mn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259513" y="4130675"/>
            <a:ext cx="993775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sz="1600" b="1" dirty="0">
                <a:latin typeface="+mn-lt"/>
              </a:rPr>
              <a:t>~20k evts</a:t>
            </a:r>
            <a:endParaRPr lang="en-GB" sz="1600" b="1" dirty="0">
              <a:latin typeface="+mn-lt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61975" y="1885950"/>
            <a:ext cx="3933825" cy="6461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dirty="0">
                <a:latin typeface="+mn-lt"/>
              </a:rPr>
              <a:t>prompt</a:t>
            </a:r>
            <a:r>
              <a:rPr lang="pt-PT" dirty="0">
                <a:solidFill>
                  <a:prstClr val="black"/>
                </a:solidFill>
                <a:latin typeface="Calibri"/>
              </a:rPr>
              <a:t>-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J/</a:t>
            </a:r>
            <a:r>
              <a:rPr lang="el-GR" sz="1600" dirty="0">
                <a:solidFill>
                  <a:prstClr val="black"/>
                </a:solidFill>
                <a:latin typeface="Calibri"/>
              </a:rPr>
              <a:t>ψ</a:t>
            </a:r>
            <a:r>
              <a:rPr lang="pt-PT" dirty="0">
                <a:latin typeface="+mn-lt"/>
              </a:rPr>
              <a:t> polarization</a:t>
            </a:r>
          </a:p>
          <a:p>
            <a:pPr>
              <a:defRPr/>
            </a:pPr>
            <a:r>
              <a:rPr lang="pt-PT" dirty="0">
                <a:latin typeface="+mn-lt"/>
              </a:rPr>
              <a:t>as observed in </a:t>
            </a:r>
            <a:r>
              <a:rPr lang="pt-PT" b="1" dirty="0">
                <a:latin typeface="+mn-lt"/>
              </a:rPr>
              <a:t>pp</a:t>
            </a:r>
            <a:r>
              <a:rPr lang="pt-PT" dirty="0">
                <a:latin typeface="+mn-lt"/>
              </a:rPr>
              <a:t> (and peripheral PbPb)</a:t>
            </a:r>
            <a:endParaRPr lang="en-GB" dirty="0">
              <a:latin typeface="+mn-lt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629275" y="1885950"/>
            <a:ext cx="2770188" cy="6461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dirty="0">
                <a:latin typeface="+mn-lt"/>
              </a:rPr>
              <a:t>prompt-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J/</a:t>
            </a:r>
            <a:r>
              <a:rPr lang="el-GR" sz="1600" dirty="0">
                <a:solidFill>
                  <a:prstClr val="black"/>
                </a:solidFill>
                <a:latin typeface="Calibri"/>
              </a:rPr>
              <a:t>ψ</a:t>
            </a:r>
            <a:r>
              <a:rPr lang="pt-PT" dirty="0">
                <a:latin typeface="+mn-lt"/>
              </a:rPr>
              <a:t> polarization</a:t>
            </a:r>
          </a:p>
          <a:p>
            <a:pPr>
              <a:defRPr/>
            </a:pPr>
            <a:r>
              <a:rPr lang="pt-PT" dirty="0">
                <a:latin typeface="+mn-lt"/>
              </a:rPr>
              <a:t>as observed in </a:t>
            </a:r>
            <a:r>
              <a:rPr lang="pt-PT" b="1" dirty="0">
                <a:latin typeface="+mn-lt"/>
              </a:rPr>
              <a:t>central PbPb</a:t>
            </a:r>
            <a:endParaRPr lang="en-GB" b="1" dirty="0">
              <a:latin typeface="+mn-lt"/>
            </a:endParaRP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1795463" y="1238250"/>
            <a:ext cx="22479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>
                <a:solidFill>
                  <a:srgbClr val="000000"/>
                </a:solidFill>
                <a:latin typeface="Calibri" pitchFamily="34" charset="0"/>
              </a:rPr>
              <a:t>CMS-like toy MC with </a:t>
            </a:r>
            <a:endParaRPr lang="en-GB"/>
          </a:p>
        </p:txBody>
      </p:sp>
      <p:sp>
        <p:nvSpPr>
          <p:cNvPr id="355341" name="Rectangle 18"/>
          <p:cNvSpPr>
            <a:spLocks noChangeArrowheads="1"/>
          </p:cNvSpPr>
          <p:nvPr/>
        </p:nvSpPr>
        <p:spPr bwMode="auto">
          <a:xfrm>
            <a:off x="485775" y="654050"/>
            <a:ext cx="46132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>
                <a:solidFill>
                  <a:srgbClr val="000000"/>
                </a:solidFill>
                <a:latin typeface="Calibri" pitchFamily="34" charset="0"/>
              </a:rPr>
              <a:t>When will we be sensitive to an effect like this?</a:t>
            </a:r>
            <a:endParaRPr lang="en-GB"/>
          </a:p>
        </p:txBody>
      </p:sp>
      <p:sp>
        <p:nvSpPr>
          <p:cNvPr id="21" name="Right Arrow 20"/>
          <p:cNvSpPr>
            <a:spLocks noChangeArrowheads="1"/>
          </p:cNvSpPr>
          <p:nvPr/>
        </p:nvSpPr>
        <p:spPr bwMode="auto">
          <a:xfrm rot="-7305365">
            <a:off x="2160588" y="5267325"/>
            <a:ext cx="1008062" cy="261938"/>
          </a:xfrm>
          <a:prstGeom prst="rightArrow">
            <a:avLst>
              <a:gd name="adj1" fmla="val 50000"/>
              <a:gd name="adj2" fmla="val 498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2" name="Right Arrow 21"/>
          <p:cNvSpPr>
            <a:spLocks noChangeArrowheads="1"/>
          </p:cNvSpPr>
          <p:nvPr/>
        </p:nvSpPr>
        <p:spPr bwMode="auto">
          <a:xfrm rot="-2979985">
            <a:off x="6109494" y="5272882"/>
            <a:ext cx="1069975" cy="261937"/>
          </a:xfrm>
          <a:prstGeom prst="rightArrow">
            <a:avLst>
              <a:gd name="adj1" fmla="val 50000"/>
              <a:gd name="adj2" fmla="val 4981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706688" y="4006850"/>
            <a:ext cx="1630362" cy="64611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PT" dirty="0">
                <a:solidFill>
                  <a:prstClr val="black"/>
                </a:solidFill>
                <a:latin typeface="Calibri"/>
              </a:rPr>
              <a:t>precise results</a:t>
            </a:r>
          </a:p>
          <a:p>
            <a:pPr algn="ctr">
              <a:defRPr/>
            </a:pPr>
            <a:r>
              <a:rPr lang="pt-PT" dirty="0">
                <a:solidFill>
                  <a:prstClr val="black"/>
                </a:solidFill>
                <a:latin typeface="Calibri"/>
              </a:rPr>
              <a:t>in pp very soon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2" grpId="0"/>
      <p:bldP spid="45" grpId="0" animBg="1"/>
      <p:bldP spid="46" grpId="0" animBg="1"/>
      <p:bldP spid="47" grpId="0"/>
      <p:bldP spid="21" grpId="0" animBg="1"/>
      <p:bldP spid="22" grpId="0" animBg="1"/>
      <p:bldP spid="1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7" name="Title 1"/>
          <p:cNvSpPr>
            <a:spLocks noGrp="1"/>
          </p:cNvSpPr>
          <p:nvPr>
            <p:ph type="title"/>
          </p:nvPr>
        </p:nvSpPr>
        <p:spPr>
          <a:xfrm>
            <a:off x="457200" y="95250"/>
            <a:ext cx="8229600" cy="536575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J/</a:t>
            </a:r>
            <a:r>
              <a:rPr lang="el-GR" smtClean="0">
                <a:ea typeface="ＭＳ Ｐゴシック"/>
                <a:cs typeface="ＭＳ Ｐゴシック"/>
              </a:rPr>
              <a:t>ψ </a:t>
            </a:r>
            <a:r>
              <a:rPr lang="en-US" smtClean="0">
                <a:ea typeface="ＭＳ Ｐゴシック"/>
                <a:cs typeface="ＭＳ Ｐゴシック"/>
              </a:rPr>
              <a:t>polarization as a signal of sequential suppression?</a:t>
            </a:r>
            <a:endParaRPr lang="pt-PT" smtClean="0">
              <a:ea typeface="ＭＳ Ｐゴシック"/>
              <a:cs typeface="ＭＳ Ｐゴシック"/>
            </a:endParaRPr>
          </a:p>
        </p:txBody>
      </p:sp>
      <p:sp>
        <p:nvSpPr>
          <p:cNvPr id="357378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B380493-5936-4221-913A-488E219F1B25}" type="slidenum">
              <a:rPr lang="en-US" smtClean="0">
                <a:latin typeface="Calibri" pitchFamily="34" charset="0"/>
              </a:rPr>
              <a:pPr/>
              <a:t>48</a:t>
            </a:fld>
            <a:endParaRPr lang="en-US" smtClean="0">
              <a:latin typeface="Calibri" pitchFamily="34" charset="0"/>
            </a:endParaRP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1271588" y="1238250"/>
            <a:ext cx="18303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>
                <a:solidFill>
                  <a:srgbClr val="000000"/>
                </a:solidFill>
                <a:latin typeface="Calibri" pitchFamily="34" charset="0"/>
              </a:rPr>
              <a:t>CMS-like toy MC </a:t>
            </a:r>
            <a:endParaRPr lang="en-GB"/>
          </a:p>
        </p:txBody>
      </p:sp>
      <p:sp>
        <p:nvSpPr>
          <p:cNvPr id="357380" name="Rectangle 18"/>
          <p:cNvSpPr>
            <a:spLocks noChangeArrowheads="1"/>
          </p:cNvSpPr>
          <p:nvPr/>
        </p:nvSpPr>
        <p:spPr bwMode="auto">
          <a:xfrm>
            <a:off x="485775" y="654050"/>
            <a:ext cx="46132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>
                <a:solidFill>
                  <a:srgbClr val="000000"/>
                </a:solidFill>
                <a:latin typeface="Calibri" pitchFamily="34" charset="0"/>
              </a:rPr>
              <a:t>When will we be sensitive to an effect like this?</a:t>
            </a:r>
            <a:endParaRPr lang="en-GB"/>
          </a:p>
        </p:txBody>
      </p:sp>
      <p:pic>
        <p:nvPicPr>
          <p:cNvPr id="35738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6725" y="1133475"/>
            <a:ext cx="576580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a typeface="ＭＳ Ｐゴシック"/>
                <a:cs typeface="ＭＳ Ｐゴシック"/>
              </a:rPr>
              <a:t>Summary</a:t>
            </a:r>
          </a:p>
        </p:txBody>
      </p:sp>
      <p:sp>
        <p:nvSpPr>
          <p:cNvPr id="359426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4FA9FF9-B0BF-47AD-8C71-642228D8A6FC}" type="slidenum">
              <a:rPr lang="en-US" smtClean="0">
                <a:latin typeface="Calibri" pitchFamily="34" charset="0"/>
              </a:rPr>
              <a:pPr/>
              <a:t>49</a:t>
            </a:fld>
            <a:endParaRPr lang="en-US" smtClean="0">
              <a:latin typeface="Calibri" pitchFamily="34" charset="0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503238" y="1343025"/>
            <a:ext cx="8137525" cy="387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pt-PT" dirty="0">
                <a:latin typeface="+mn-lt"/>
              </a:rPr>
              <a:t>The new quarkonium </a:t>
            </a:r>
            <a:r>
              <a:rPr lang="pt-PT" dirty="0">
                <a:latin typeface="+mn-lt"/>
              </a:rPr>
              <a:t>polarization </a:t>
            </a:r>
            <a:r>
              <a:rPr lang="pt-PT" dirty="0">
                <a:latin typeface="+mn-lt"/>
              </a:rPr>
              <a:t>measurements have </a:t>
            </a:r>
            <a:r>
              <a:rPr lang="pt-PT" dirty="0">
                <a:latin typeface="+mn-lt"/>
              </a:rPr>
              <a:t>many improvements with respect to previous </a:t>
            </a:r>
            <a:r>
              <a:rPr lang="pt-PT" dirty="0">
                <a:latin typeface="+mn-lt"/>
              </a:rPr>
              <a:t>analyses</a:t>
            </a:r>
            <a:br>
              <a:rPr lang="pt-PT" dirty="0">
                <a:latin typeface="+mn-lt"/>
              </a:rPr>
            </a:br>
            <a:r>
              <a:rPr lang="pt-PT" dirty="0">
                <a:latin typeface="+mn-lt"/>
              </a:rPr>
              <a:t/>
            </a:r>
            <a:br>
              <a:rPr lang="pt-PT" dirty="0">
                <a:latin typeface="+mn-lt"/>
              </a:rPr>
            </a:br>
            <a:r>
              <a:rPr lang="pt-PT" dirty="0">
                <a:latin typeface="+mn-lt"/>
              </a:rPr>
              <a:t>Will</a:t>
            </a:r>
            <a:r>
              <a:rPr lang="pt-PT" dirty="0">
                <a:latin typeface="+mn-lt"/>
              </a:rPr>
              <a:t> we manage </a:t>
            </a:r>
            <a:r>
              <a:rPr lang="pt-PT" dirty="0">
                <a:latin typeface="+mn-lt"/>
              </a:rPr>
              <a:t>to solve </a:t>
            </a:r>
            <a:r>
              <a:rPr lang="pt-PT" dirty="0">
                <a:latin typeface="+mn-lt"/>
              </a:rPr>
              <a:t>an old puzzle?</a:t>
            </a:r>
            <a:br>
              <a:rPr lang="pt-PT" dirty="0">
                <a:latin typeface="+mn-lt"/>
              </a:rPr>
            </a:br>
            <a:endParaRPr lang="pt-PT" dirty="0">
              <a:latin typeface="+mn-lt"/>
            </a:endParaRPr>
          </a:p>
          <a:p>
            <a:pPr marL="176213" indent="-176213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pt-PT" dirty="0">
                <a:latin typeface="+mn-lt"/>
              </a:rPr>
              <a:t>General advice: do not throw away physical information!</a:t>
            </a:r>
            <a:br>
              <a:rPr lang="pt-PT" dirty="0">
                <a:latin typeface="+mn-lt"/>
              </a:rPr>
            </a:br>
            <a:r>
              <a:rPr lang="pt-PT" dirty="0">
                <a:latin typeface="+mn-lt"/>
              </a:rPr>
              <a:t>(azimuthal-angle distribution, </a:t>
            </a:r>
            <a:r>
              <a:rPr lang="pt-PT" dirty="0" err="1">
                <a:latin typeface="+mn-lt"/>
              </a:rPr>
              <a:t>rapidity</a:t>
            </a:r>
            <a:r>
              <a:rPr lang="pt-PT" dirty="0">
                <a:latin typeface="+mn-lt"/>
              </a:rPr>
              <a:t> </a:t>
            </a:r>
            <a:r>
              <a:rPr lang="pt-PT" dirty="0" err="1">
                <a:latin typeface="+mn-lt"/>
              </a:rPr>
              <a:t>dependence</a:t>
            </a:r>
            <a:r>
              <a:rPr lang="pt-PT" dirty="0">
                <a:latin typeface="+mn-lt"/>
              </a:rPr>
              <a:t>, ...)</a:t>
            </a:r>
            <a:br>
              <a:rPr lang="pt-PT" dirty="0">
                <a:latin typeface="+mn-lt"/>
              </a:rPr>
            </a:br>
            <a:endParaRPr lang="pt-PT" dirty="0">
              <a:latin typeface="+mn-lt"/>
            </a:endParaRPr>
          </a:p>
          <a:p>
            <a:pPr marL="176213" indent="-176213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pt-PT" dirty="0">
                <a:latin typeface="+mn-lt"/>
              </a:rPr>
              <a:t>A new method based on rotation-invariant </a:t>
            </a:r>
            <a:r>
              <a:rPr lang="pt-PT" dirty="0" err="1">
                <a:latin typeface="+mn-lt"/>
              </a:rPr>
              <a:t>observables</a:t>
            </a:r>
            <a:r>
              <a:rPr lang="pt-PT" dirty="0">
                <a:latin typeface="+mn-lt"/>
              </a:rPr>
              <a:t> </a:t>
            </a:r>
            <a:r>
              <a:rPr lang="pt-PT" dirty="0" err="1">
                <a:latin typeface="+mn-lt"/>
              </a:rPr>
              <a:t>gives</a:t>
            </a:r>
            <a:r>
              <a:rPr lang="pt-PT" dirty="0">
                <a:latin typeface="+mn-lt"/>
              </a:rPr>
              <a:t> several advantages in the measurement of decay distributions and in the use of </a:t>
            </a:r>
            <a:r>
              <a:rPr lang="pt-PT" dirty="0" err="1">
                <a:latin typeface="+mn-lt"/>
              </a:rPr>
              <a:t>polarization</a:t>
            </a:r>
            <a:r>
              <a:rPr lang="pt-PT" dirty="0">
                <a:latin typeface="+mn-lt"/>
              </a:rPr>
              <a:t> </a:t>
            </a:r>
            <a:r>
              <a:rPr lang="pt-PT" dirty="0" err="1">
                <a:latin typeface="+mn-lt"/>
              </a:rPr>
              <a:t>information</a:t>
            </a:r>
            <a:r>
              <a:rPr lang="pt-PT" dirty="0">
                <a:latin typeface="+mn-lt"/>
              </a:rPr>
              <a:t/>
            </a:r>
            <a:br>
              <a:rPr lang="pt-PT" dirty="0">
                <a:latin typeface="+mn-lt"/>
              </a:rPr>
            </a:br>
            <a:endParaRPr lang="pt-PT" dirty="0">
              <a:latin typeface="+mn-lt"/>
            </a:endParaRPr>
          </a:p>
          <a:p>
            <a:pPr marL="176213" indent="-176213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dirty="0">
                <a:latin typeface="+mn-lt"/>
              </a:rPr>
              <a:t>Charmonium polarization can be used to probe QGP formation</a:t>
            </a:r>
            <a:endParaRPr lang="pt-PT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" y="1149350"/>
            <a:ext cx="4360863" cy="399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extBox 5"/>
          <p:cNvSpPr txBox="1">
            <a:spLocks noChangeArrowheads="1"/>
          </p:cNvSpPr>
          <p:nvPr/>
        </p:nvSpPr>
        <p:spPr bwMode="auto">
          <a:xfrm>
            <a:off x="220663" y="30163"/>
            <a:ext cx="8208962" cy="523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0070C0"/>
                </a:solidFill>
              </a:rPr>
              <a:t>Strongly interrelated measurements</a:t>
            </a:r>
          </a:p>
        </p:txBody>
      </p:sp>
      <p:sp>
        <p:nvSpPr>
          <p:cNvPr id="16387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anchor="t"/>
          <a:lstStyle/>
          <a:p>
            <a:fld id="{34E1E712-9DC5-47C2-9DAF-4EEF4099A61B}" type="slidenum">
              <a:rPr lang="en-US">
                <a:latin typeface="Calibri" pitchFamily="34" charset="0"/>
              </a:rPr>
              <a:pPr/>
              <a:t>5</a:t>
            </a:fld>
            <a:endParaRPr lang="en-US">
              <a:latin typeface="Calibri" pitchFamily="34" charset="0"/>
            </a:endParaRPr>
          </a:p>
        </p:txBody>
      </p:sp>
      <p:sp>
        <p:nvSpPr>
          <p:cNvPr id="16388" name="Rectangle 139"/>
          <p:cNvSpPr>
            <a:spLocks noChangeArrowheads="1"/>
          </p:cNvSpPr>
          <p:nvPr/>
        </p:nvSpPr>
        <p:spPr bwMode="auto">
          <a:xfrm>
            <a:off x="3198813" y="1109663"/>
            <a:ext cx="11890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/>
              <a:t>cc</a:t>
            </a:r>
            <a:r>
              <a:rPr lang="en-US" sz="2000"/>
              <a:t>  family</a:t>
            </a:r>
            <a:endParaRPr lang="en-GB" sz="2400"/>
          </a:p>
        </p:txBody>
      </p:sp>
      <p:cxnSp>
        <p:nvCxnSpPr>
          <p:cNvPr id="145" name="Straight Connector 144"/>
          <p:cNvCxnSpPr/>
          <p:nvPr/>
        </p:nvCxnSpPr>
        <p:spPr>
          <a:xfrm>
            <a:off x="3448050" y="1268413"/>
            <a:ext cx="107950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0" name="Rectangle 149"/>
          <p:cNvSpPr/>
          <p:nvPr/>
        </p:nvSpPr>
        <p:spPr>
          <a:xfrm>
            <a:off x="3213100" y="1182688"/>
            <a:ext cx="1158875" cy="32385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aphicFrame>
        <p:nvGraphicFramePr>
          <p:cNvPr id="16391" name="Chart 13"/>
          <p:cNvGraphicFramePr>
            <a:graphicFrameLocks/>
          </p:cNvGraphicFramePr>
          <p:nvPr/>
        </p:nvGraphicFramePr>
        <p:xfrm>
          <a:off x="5237163" y="4059238"/>
          <a:ext cx="2738437" cy="2100262"/>
        </p:xfrm>
        <a:graphic>
          <a:graphicData uri="http://schemas.openxmlformats.org/presentationml/2006/ole">
            <p:oleObj spid="_x0000_s16391" r:id="rId4" imgW="2737341" imgH="2103302" progId="Excel.Chart.8">
              <p:embed/>
            </p:oleObj>
          </a:graphicData>
        </a:graphic>
      </p:graphicFrame>
      <p:sp>
        <p:nvSpPr>
          <p:cNvPr id="16392" name="Rectangle 15"/>
          <p:cNvSpPr>
            <a:spLocks noChangeArrowheads="1"/>
          </p:cNvSpPr>
          <p:nvPr/>
        </p:nvSpPr>
        <p:spPr bwMode="auto">
          <a:xfrm>
            <a:off x="7600950" y="5335588"/>
            <a:ext cx="12176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6882E"/>
                </a:solidFill>
              </a:rPr>
              <a:t>non-prompt</a:t>
            </a:r>
          </a:p>
          <a:p>
            <a:r>
              <a:rPr lang="en-US" sz="1600" b="1">
                <a:solidFill>
                  <a:srgbClr val="F6882E"/>
                </a:solidFill>
              </a:rPr>
              <a:t>(</a:t>
            </a:r>
            <a:r>
              <a:rPr lang="en-US" sz="1600" b="1" i="1">
                <a:solidFill>
                  <a:srgbClr val="F6882E"/>
                </a:solidFill>
              </a:rPr>
              <a:t>b</a:t>
            </a:r>
            <a:r>
              <a:rPr lang="en-US" sz="1600" b="1">
                <a:solidFill>
                  <a:srgbClr val="F6882E"/>
                </a:solidFill>
              </a:rPr>
              <a:t>-hadrons)</a:t>
            </a:r>
            <a:endParaRPr lang="en-GB" sz="1600" b="1">
              <a:solidFill>
                <a:srgbClr val="F6882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75300" y="4098925"/>
            <a:ext cx="18605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directly produced</a:t>
            </a:r>
            <a:endParaRPr lang="pt-PT" b="1" dirty="0">
              <a:solidFill>
                <a:schemeClr val="tx2">
                  <a:lumMod val="60000"/>
                  <a:lumOff val="40000"/>
                </a:schemeClr>
              </a:solidFill>
              <a:latin typeface="Calibri" charset="0"/>
            </a:endParaRPr>
          </a:p>
        </p:txBody>
      </p:sp>
      <p:sp>
        <p:nvSpPr>
          <p:cNvPr id="16394" name="Rectangle 17"/>
          <p:cNvSpPr>
            <a:spLocks noChangeArrowheads="1"/>
          </p:cNvSpPr>
          <p:nvPr/>
        </p:nvSpPr>
        <p:spPr bwMode="auto">
          <a:xfrm>
            <a:off x="5033963" y="4870450"/>
            <a:ext cx="798512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>
                <a:solidFill>
                  <a:schemeClr val="tx2"/>
                </a:solidFill>
              </a:rPr>
              <a:t>from</a:t>
            </a:r>
          </a:p>
          <a:p>
            <a:pPr algn="ctr"/>
            <a:r>
              <a:rPr lang="el-GR" sz="1600" b="1">
                <a:solidFill>
                  <a:schemeClr val="tx2"/>
                </a:solidFill>
              </a:rPr>
              <a:t>ψ</a:t>
            </a:r>
            <a:r>
              <a:rPr lang="pt-PT" sz="1600" b="1">
                <a:solidFill>
                  <a:schemeClr val="tx2"/>
                </a:solidFill>
              </a:rPr>
              <a:t>(2S</a:t>
            </a:r>
            <a:r>
              <a:rPr lang="pt-PT" b="1">
                <a:solidFill>
                  <a:schemeClr val="tx2"/>
                </a:solidFill>
              </a:rPr>
              <a:t>)</a:t>
            </a:r>
            <a:r>
              <a:rPr lang="en-US" b="1">
                <a:solidFill>
                  <a:schemeClr val="tx2"/>
                </a:solidFill>
              </a:rPr>
              <a:t> </a:t>
            </a:r>
            <a:endParaRPr lang="en-GB" b="1">
              <a:solidFill>
                <a:schemeClr val="tx2"/>
              </a:solidFill>
            </a:endParaRPr>
          </a:p>
        </p:txBody>
      </p:sp>
      <p:sp>
        <p:nvSpPr>
          <p:cNvPr id="16395" name="Rectangle 18"/>
          <p:cNvSpPr>
            <a:spLocks noChangeArrowheads="1"/>
          </p:cNvSpPr>
          <p:nvPr/>
        </p:nvSpPr>
        <p:spPr bwMode="auto">
          <a:xfrm>
            <a:off x="5160963" y="5414963"/>
            <a:ext cx="9969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600" b="1">
                <a:solidFill>
                  <a:srgbClr val="00B050"/>
                </a:solidFill>
              </a:rPr>
              <a:t>from </a:t>
            </a:r>
            <a:r>
              <a:rPr lang="en-GB" b="1">
                <a:solidFill>
                  <a:srgbClr val="00B050"/>
                </a:solidFill>
                <a:sym typeface="Symbol" pitchFamily="18" charset="2"/>
              </a:rPr>
              <a:t></a:t>
            </a:r>
            <a:r>
              <a:rPr lang="en-GB" b="1" baseline="-25000">
                <a:solidFill>
                  <a:srgbClr val="00B050"/>
                </a:solidFill>
              </a:rPr>
              <a:t>c2</a:t>
            </a:r>
            <a:endParaRPr lang="en-GB" b="1">
              <a:solidFill>
                <a:srgbClr val="00B050"/>
              </a:solidFill>
            </a:endParaRPr>
          </a:p>
        </p:txBody>
      </p:sp>
      <p:sp>
        <p:nvSpPr>
          <p:cNvPr id="16396" name="Rectangle 19"/>
          <p:cNvSpPr>
            <a:spLocks noChangeArrowheads="1"/>
          </p:cNvSpPr>
          <p:nvPr/>
        </p:nvSpPr>
        <p:spPr bwMode="auto">
          <a:xfrm>
            <a:off x="6337300" y="5630863"/>
            <a:ext cx="9953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600" b="1">
                <a:solidFill>
                  <a:srgbClr val="92D050"/>
                </a:solidFill>
              </a:rPr>
              <a:t>from </a:t>
            </a:r>
            <a:r>
              <a:rPr lang="en-GB" b="1">
                <a:solidFill>
                  <a:srgbClr val="92D050"/>
                </a:solidFill>
                <a:sym typeface="Symbol" pitchFamily="18" charset="2"/>
              </a:rPr>
              <a:t></a:t>
            </a:r>
            <a:r>
              <a:rPr lang="en-GB" b="1" baseline="-25000">
                <a:solidFill>
                  <a:srgbClr val="92D050"/>
                </a:solidFill>
              </a:rPr>
              <a:t>c1</a:t>
            </a:r>
            <a:endParaRPr lang="en-GB" b="1">
              <a:solidFill>
                <a:srgbClr val="92D050"/>
              </a:solidFill>
            </a:endParaRPr>
          </a:p>
        </p:txBody>
      </p:sp>
      <p:sp>
        <p:nvSpPr>
          <p:cNvPr id="16397" name="Rectangle 26"/>
          <p:cNvSpPr>
            <a:spLocks noChangeArrowheads="1"/>
          </p:cNvSpPr>
          <p:nvPr/>
        </p:nvSpPr>
        <p:spPr bwMode="auto">
          <a:xfrm>
            <a:off x="4889500" y="1220788"/>
            <a:ext cx="39385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>
                <a:latin typeface="Calibri" pitchFamily="34" charset="0"/>
              </a:rPr>
              <a:t>Measuring the properties of all family members is essential to fully understand quarkonium production</a:t>
            </a:r>
            <a:endParaRPr lang="en-GB"/>
          </a:p>
        </p:txBody>
      </p:sp>
      <p:sp>
        <p:nvSpPr>
          <p:cNvPr id="16398" name="Rounded Rectangle 27"/>
          <p:cNvSpPr>
            <a:spLocks noChangeArrowheads="1"/>
          </p:cNvSpPr>
          <p:nvPr/>
        </p:nvSpPr>
        <p:spPr bwMode="auto">
          <a:xfrm>
            <a:off x="4959350" y="4098925"/>
            <a:ext cx="3816350" cy="1944688"/>
          </a:xfrm>
          <a:prstGeom prst="roundRect">
            <a:avLst>
              <a:gd name="adj" fmla="val 11125"/>
            </a:avLst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6399" name="Rectangle 35"/>
          <p:cNvSpPr>
            <a:spLocks noChangeArrowheads="1"/>
          </p:cNvSpPr>
          <p:nvPr/>
        </p:nvSpPr>
        <p:spPr bwMode="auto">
          <a:xfrm>
            <a:off x="7610475" y="3994150"/>
            <a:ext cx="1023938" cy="6477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>
                <a:latin typeface="Calibri" pitchFamily="34" charset="0"/>
              </a:rPr>
              <a:t>J/</a:t>
            </a:r>
            <a:r>
              <a:rPr lang="el-GR">
                <a:latin typeface="Calibri" pitchFamily="34" charset="0"/>
              </a:rPr>
              <a:t>ψ</a:t>
            </a:r>
            <a:r>
              <a:rPr lang="pt-PT">
                <a:latin typeface="Calibri" pitchFamily="34" charset="0"/>
              </a:rPr>
              <a:t> in</a:t>
            </a:r>
            <a:endParaRPr lang="en-GB"/>
          </a:p>
          <a:p>
            <a:pPr algn="ctr"/>
            <a:r>
              <a:rPr lang="pt-PT">
                <a:latin typeface="Calibri" pitchFamily="34" charset="0"/>
              </a:rPr>
              <a:t>CDF data</a:t>
            </a:r>
            <a:endParaRPr lang="en-GB"/>
          </a:p>
        </p:txBody>
      </p:sp>
      <p:sp>
        <p:nvSpPr>
          <p:cNvPr id="16400" name="Rectangle 38"/>
          <p:cNvSpPr>
            <a:spLocks noChangeArrowheads="1"/>
          </p:cNvSpPr>
          <p:nvPr/>
        </p:nvSpPr>
        <p:spPr bwMode="auto">
          <a:xfrm>
            <a:off x="4886325" y="3038475"/>
            <a:ext cx="4100513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>
                <a:latin typeface="Calibri" pitchFamily="34" charset="0"/>
              </a:rPr>
              <a:t>For example, the </a:t>
            </a:r>
            <a:r>
              <a:rPr lang="pt-PT" b="1" i="1">
                <a:solidFill>
                  <a:srgbClr val="FF0000"/>
                </a:solidFill>
                <a:latin typeface="Calibri" pitchFamily="34" charset="0"/>
              </a:rPr>
              <a:t>observed prompt </a:t>
            </a:r>
            <a:r>
              <a:rPr lang="en-GB" b="1" i="1">
                <a:solidFill>
                  <a:srgbClr val="FF0000"/>
                </a:solidFill>
                <a:latin typeface="Calibri" pitchFamily="34" charset="0"/>
              </a:rPr>
              <a:t>J/</a:t>
            </a:r>
            <a:r>
              <a:rPr lang="el-GR" b="1" i="1">
                <a:solidFill>
                  <a:srgbClr val="FF0000"/>
                </a:solidFill>
                <a:latin typeface="Calibri" pitchFamily="34" charset="0"/>
              </a:rPr>
              <a:t>ψ</a:t>
            </a:r>
            <a:r>
              <a:rPr lang="pt-PT" b="1" i="1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pt-PT">
                <a:latin typeface="Calibri" pitchFamily="34" charset="0"/>
              </a:rPr>
              <a:t>embodies production properties of all charmonium states in a global “average”: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>
                <a:ea typeface="ＭＳ Ｐゴシック"/>
                <a:cs typeface="ＭＳ Ｐゴシック"/>
              </a:rPr>
              <a:t>Backup slides</a:t>
            </a:r>
          </a:p>
        </p:txBody>
      </p:sp>
      <p:sp>
        <p:nvSpPr>
          <p:cNvPr id="361474" name="Marcador de Posição do Número do Diapositivo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1D1047A-4D59-4FB4-A0B7-2548A40289EA}" type="slidenum">
              <a:rPr lang="en-US" smtClean="0">
                <a:latin typeface="Calibri" pitchFamily="34" charset="0"/>
              </a:rPr>
              <a:pPr/>
              <a:t>50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599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01A16A3-2D45-42FE-AEF8-5F93AF4CBCE3}" type="slidenum">
              <a:rPr lang="en-US" smtClean="0">
                <a:latin typeface="Calibri" pitchFamily="34" charset="0"/>
              </a:rPr>
              <a:pPr/>
              <a:t>51</a:t>
            </a:fld>
            <a:endParaRPr lang="en-US" smtClean="0">
              <a:latin typeface="Calibri" pitchFamily="34" charset="0"/>
            </a:endParaRPr>
          </a:p>
        </p:txBody>
      </p:sp>
      <p:sp>
        <p:nvSpPr>
          <p:cNvPr id="269600" name="Title 19"/>
          <p:cNvSpPr>
            <a:spLocks noGrp="1"/>
          </p:cNvSpPr>
          <p:nvPr>
            <p:ph type="title"/>
          </p:nvPr>
        </p:nvSpPr>
        <p:spPr>
          <a:xfrm>
            <a:off x="457200" y="65088"/>
            <a:ext cx="8229600" cy="481012"/>
          </a:xfrm>
        </p:spPr>
        <p:txBody>
          <a:bodyPr/>
          <a:lstStyle/>
          <a:p>
            <a:r>
              <a:rPr lang="pt-PT" smtClean="0">
                <a:ea typeface="ＭＳ Ｐゴシック"/>
                <a:cs typeface="ＭＳ Ｐゴシック"/>
              </a:rPr>
              <a:t>Frame-independent angular distribution</a:t>
            </a:r>
            <a:endParaRPr lang="en-GB" smtClean="0">
              <a:ea typeface="ＭＳ Ｐゴシック"/>
              <a:cs typeface="ＭＳ Ｐゴシック"/>
            </a:endParaRPr>
          </a:p>
        </p:txBody>
      </p:sp>
      <p:grpSp>
        <p:nvGrpSpPr>
          <p:cNvPr id="269601" name="Group 31"/>
          <p:cNvGrpSpPr>
            <a:grpSpLocks/>
          </p:cNvGrpSpPr>
          <p:nvPr/>
        </p:nvGrpSpPr>
        <p:grpSpPr bwMode="auto">
          <a:xfrm>
            <a:off x="663575" y="617538"/>
            <a:ext cx="3479800" cy="2068512"/>
            <a:chOff x="3265488" y="3074670"/>
            <a:chExt cx="2988679" cy="1776412"/>
          </a:xfrm>
        </p:grpSpPr>
        <p:graphicFrame>
          <p:nvGraphicFramePr>
            <p:cNvPr id="269594" name="Object 282"/>
            <p:cNvGraphicFramePr>
              <a:graphicFrameLocks noChangeAspect="1"/>
            </p:cNvGraphicFramePr>
            <p:nvPr/>
          </p:nvGraphicFramePr>
          <p:xfrm>
            <a:off x="3265488" y="3111846"/>
            <a:ext cx="1583499" cy="1739236"/>
          </p:xfrm>
          <a:graphic>
            <a:graphicData uri="http://schemas.openxmlformats.org/presentationml/2006/ole">
              <p:oleObj spid="_x0000_s269594" name="Image" r:id="rId4" imgW="8126984" imgH="8926984" progId="">
                <p:embed/>
              </p:oleObj>
            </a:graphicData>
          </a:graphic>
        </p:graphicFrame>
        <p:sp>
          <p:nvSpPr>
            <p:cNvPr id="269628" name="Line 63"/>
            <p:cNvSpPr>
              <a:spLocks noChangeShapeType="1"/>
            </p:cNvSpPr>
            <p:nvPr/>
          </p:nvSpPr>
          <p:spPr bwMode="auto">
            <a:xfrm>
              <a:off x="4199913" y="4073399"/>
              <a:ext cx="416974" cy="2401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69595" name="Object 283"/>
            <p:cNvGraphicFramePr>
              <a:graphicFrameLocks noChangeAspect="1"/>
            </p:cNvGraphicFramePr>
            <p:nvPr/>
          </p:nvGraphicFramePr>
          <p:xfrm>
            <a:off x="4670668" y="3074670"/>
            <a:ext cx="1583499" cy="1739236"/>
          </p:xfrm>
          <a:graphic>
            <a:graphicData uri="http://schemas.openxmlformats.org/presentationml/2006/ole">
              <p:oleObj spid="_x0000_s269595" name="Image" r:id="rId5" imgW="8126984" imgH="8926984" progId="">
                <p:embed/>
              </p:oleObj>
            </a:graphicData>
          </a:graphic>
        </p:graphicFrame>
        <p:sp>
          <p:nvSpPr>
            <p:cNvPr id="269629" name="Line 63"/>
            <p:cNvSpPr>
              <a:spLocks noChangeShapeType="1"/>
            </p:cNvSpPr>
            <p:nvPr/>
          </p:nvSpPr>
          <p:spPr bwMode="auto">
            <a:xfrm>
              <a:off x="5714612" y="4122632"/>
              <a:ext cx="305446" cy="17583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9630" name="Line 63"/>
            <p:cNvSpPr>
              <a:spLocks noChangeShapeType="1"/>
            </p:cNvSpPr>
            <p:nvPr/>
          </p:nvSpPr>
          <p:spPr bwMode="auto">
            <a:xfrm>
              <a:off x="4052220" y="3989327"/>
              <a:ext cx="160330" cy="923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auto">
            <a:xfrm rot="3886404">
              <a:off x="5556779" y="3815617"/>
              <a:ext cx="347648" cy="439030"/>
            </a:xfrm>
            <a:custGeom>
              <a:avLst/>
              <a:gdLst>
                <a:gd name="T0" fmla="*/ 0 w 300"/>
                <a:gd name="T1" fmla="*/ 2147483647 h 339"/>
                <a:gd name="T2" fmla="*/ 2147483647 w 300"/>
                <a:gd name="T3" fmla="*/ 2147483647 h 339"/>
                <a:gd name="T4" fmla="*/ 2147483647 w 300"/>
                <a:gd name="T5" fmla="*/ 2147483647 h 339"/>
                <a:gd name="T6" fmla="*/ 2147483647 w 300"/>
                <a:gd name="T7" fmla="*/ 0 h 339"/>
                <a:gd name="T8" fmla="*/ 2147483647 w 300"/>
                <a:gd name="T9" fmla="*/ 2147483647 h 339"/>
                <a:gd name="T10" fmla="*/ 2147483647 w 300"/>
                <a:gd name="T11" fmla="*/ 2147483647 h 339"/>
                <a:gd name="T12" fmla="*/ 2147483647 w 300"/>
                <a:gd name="T13" fmla="*/ 2147483647 h 339"/>
                <a:gd name="T14" fmla="*/ 0 w 300"/>
                <a:gd name="T15" fmla="*/ 2147483647 h 3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0"/>
                <a:gd name="T25" fmla="*/ 0 h 339"/>
                <a:gd name="T26" fmla="*/ 300 w 300"/>
                <a:gd name="T27" fmla="*/ 339 h 3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0" h="339">
                  <a:moveTo>
                    <a:pt x="0" y="339"/>
                  </a:moveTo>
                  <a:lnTo>
                    <a:pt x="254" y="39"/>
                  </a:lnTo>
                  <a:lnTo>
                    <a:pt x="228" y="24"/>
                  </a:lnTo>
                  <a:lnTo>
                    <a:pt x="300" y="0"/>
                  </a:lnTo>
                  <a:lnTo>
                    <a:pt x="294" y="68"/>
                  </a:lnTo>
                  <a:lnTo>
                    <a:pt x="293" y="65"/>
                  </a:lnTo>
                  <a:lnTo>
                    <a:pt x="270" y="51"/>
                  </a:lnTo>
                  <a:lnTo>
                    <a:pt x="0" y="339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buFont typeface="Times New Roman" charset="0"/>
                <a:buNone/>
                <a:defRPr/>
              </a:pPr>
              <a:endParaRPr lang="pt-PT">
                <a:latin typeface="+mn-lt"/>
              </a:endParaRPr>
            </a:p>
          </p:txBody>
        </p:sp>
        <p:sp>
          <p:nvSpPr>
            <p:cNvPr id="269632" name="Line 63"/>
            <p:cNvSpPr>
              <a:spLocks noChangeShapeType="1"/>
            </p:cNvSpPr>
            <p:nvPr/>
          </p:nvSpPr>
          <p:spPr bwMode="auto">
            <a:xfrm>
              <a:off x="5450887" y="3972335"/>
              <a:ext cx="267884" cy="1542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0"/>
            <p:cNvSpPr>
              <a:spLocks/>
            </p:cNvSpPr>
            <p:nvPr/>
          </p:nvSpPr>
          <p:spPr bwMode="auto">
            <a:xfrm rot="20111943">
              <a:off x="3945849" y="3491847"/>
              <a:ext cx="344952" cy="447171"/>
            </a:xfrm>
            <a:custGeom>
              <a:avLst/>
              <a:gdLst>
                <a:gd name="T0" fmla="*/ 0 w 300"/>
                <a:gd name="T1" fmla="*/ 2147483647 h 339"/>
                <a:gd name="T2" fmla="*/ 2147483647 w 300"/>
                <a:gd name="T3" fmla="*/ 2147483647 h 339"/>
                <a:gd name="T4" fmla="*/ 2147483647 w 300"/>
                <a:gd name="T5" fmla="*/ 2147483647 h 339"/>
                <a:gd name="T6" fmla="*/ 2147483647 w 300"/>
                <a:gd name="T7" fmla="*/ 0 h 339"/>
                <a:gd name="T8" fmla="*/ 2147483647 w 300"/>
                <a:gd name="T9" fmla="*/ 2147483647 h 339"/>
                <a:gd name="T10" fmla="*/ 2147483647 w 300"/>
                <a:gd name="T11" fmla="*/ 2147483647 h 339"/>
                <a:gd name="T12" fmla="*/ 2147483647 w 300"/>
                <a:gd name="T13" fmla="*/ 2147483647 h 339"/>
                <a:gd name="T14" fmla="*/ 0 w 300"/>
                <a:gd name="T15" fmla="*/ 2147483647 h 3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0"/>
                <a:gd name="T25" fmla="*/ 0 h 339"/>
                <a:gd name="T26" fmla="*/ 300 w 300"/>
                <a:gd name="T27" fmla="*/ 339 h 3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0" h="339">
                  <a:moveTo>
                    <a:pt x="0" y="339"/>
                  </a:moveTo>
                  <a:lnTo>
                    <a:pt x="254" y="39"/>
                  </a:lnTo>
                  <a:lnTo>
                    <a:pt x="228" y="24"/>
                  </a:lnTo>
                  <a:lnTo>
                    <a:pt x="300" y="0"/>
                  </a:lnTo>
                  <a:lnTo>
                    <a:pt x="294" y="68"/>
                  </a:lnTo>
                  <a:lnTo>
                    <a:pt x="293" y="65"/>
                  </a:lnTo>
                  <a:lnTo>
                    <a:pt x="270" y="51"/>
                  </a:lnTo>
                  <a:lnTo>
                    <a:pt x="0" y="339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buFont typeface="Times New Roman" charset="0"/>
                <a:buNone/>
                <a:defRPr/>
              </a:pPr>
              <a:endParaRPr lang="pt-PT">
                <a:latin typeface="+mn-lt"/>
              </a:endParaRPr>
            </a:p>
          </p:txBody>
        </p:sp>
        <p:sp>
          <p:nvSpPr>
            <p:cNvPr id="19" name="Arc 18"/>
            <p:cNvSpPr/>
            <p:nvPr/>
          </p:nvSpPr>
          <p:spPr>
            <a:xfrm rot="200148">
              <a:off x="3975845" y="3838132"/>
              <a:ext cx="230422" cy="43490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0" name="Arc 19"/>
            <p:cNvSpPr/>
            <p:nvPr/>
          </p:nvSpPr>
          <p:spPr>
            <a:xfrm rot="4410621">
              <a:off x="5374754" y="3849018"/>
              <a:ext cx="230402" cy="434940"/>
            </a:xfrm>
            <a:prstGeom prst="arc">
              <a:avLst>
                <a:gd name="adj1" fmla="val 16801868"/>
                <a:gd name="adj2" fmla="val 17725827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 rot="20111943">
              <a:off x="3960847" y="3551834"/>
              <a:ext cx="309503" cy="396727"/>
            </a:xfrm>
            <a:custGeom>
              <a:avLst/>
              <a:gdLst>
                <a:gd name="T0" fmla="*/ 0 w 300"/>
                <a:gd name="T1" fmla="*/ 2147483647 h 339"/>
                <a:gd name="T2" fmla="*/ 2147483647 w 300"/>
                <a:gd name="T3" fmla="*/ 2147483647 h 339"/>
                <a:gd name="T4" fmla="*/ 2147483647 w 300"/>
                <a:gd name="T5" fmla="*/ 2147483647 h 339"/>
                <a:gd name="T6" fmla="*/ 2147483647 w 300"/>
                <a:gd name="T7" fmla="*/ 0 h 339"/>
                <a:gd name="T8" fmla="*/ 2147483647 w 300"/>
                <a:gd name="T9" fmla="*/ 2147483647 h 339"/>
                <a:gd name="T10" fmla="*/ 2147483647 w 300"/>
                <a:gd name="T11" fmla="*/ 2147483647 h 339"/>
                <a:gd name="T12" fmla="*/ 2147483647 w 300"/>
                <a:gd name="T13" fmla="*/ 2147483647 h 339"/>
                <a:gd name="T14" fmla="*/ 0 w 300"/>
                <a:gd name="T15" fmla="*/ 2147483647 h 3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0"/>
                <a:gd name="T25" fmla="*/ 0 h 339"/>
                <a:gd name="T26" fmla="*/ 300 w 300"/>
                <a:gd name="T27" fmla="*/ 339 h 339"/>
                <a:gd name="connsiteX0" fmla="*/ 0 w 10633"/>
                <a:gd name="connsiteY0" fmla="*/ 10000 h 10000"/>
                <a:gd name="connsiteX1" fmla="*/ 8467 w 10633"/>
                <a:gd name="connsiteY1" fmla="*/ 1150 h 10000"/>
                <a:gd name="connsiteX2" fmla="*/ 7600 w 10633"/>
                <a:gd name="connsiteY2" fmla="*/ 708 h 10000"/>
                <a:gd name="connsiteX3" fmla="*/ 10000 w 10633"/>
                <a:gd name="connsiteY3" fmla="*/ 0 h 10000"/>
                <a:gd name="connsiteX4" fmla="*/ 9800 w 10633"/>
                <a:gd name="connsiteY4" fmla="*/ 2006 h 10000"/>
                <a:gd name="connsiteX5" fmla="*/ 9000 w 10633"/>
                <a:gd name="connsiteY5" fmla="*/ 1504 h 10000"/>
                <a:gd name="connsiteX6" fmla="*/ 0 w 10633"/>
                <a:gd name="connsiteY6" fmla="*/ 10000 h 10000"/>
                <a:gd name="connsiteX0" fmla="*/ 0 w 10633"/>
                <a:gd name="connsiteY0" fmla="*/ 9828 h 9828"/>
                <a:gd name="connsiteX1" fmla="*/ 8467 w 10633"/>
                <a:gd name="connsiteY1" fmla="*/ 978 h 9828"/>
                <a:gd name="connsiteX2" fmla="*/ 7600 w 10633"/>
                <a:gd name="connsiteY2" fmla="*/ 536 h 9828"/>
                <a:gd name="connsiteX3" fmla="*/ 9800 w 10633"/>
                <a:gd name="connsiteY3" fmla="*/ 1834 h 9828"/>
                <a:gd name="connsiteX4" fmla="*/ 9000 w 10633"/>
                <a:gd name="connsiteY4" fmla="*/ 1332 h 9828"/>
                <a:gd name="connsiteX5" fmla="*/ 0 w 10633"/>
                <a:gd name="connsiteY5" fmla="*/ 9828 h 9828"/>
                <a:gd name="connsiteX0" fmla="*/ 0 w 8464"/>
                <a:gd name="connsiteY0" fmla="*/ 9455 h 9455"/>
                <a:gd name="connsiteX1" fmla="*/ 7963 w 8464"/>
                <a:gd name="connsiteY1" fmla="*/ 450 h 9455"/>
                <a:gd name="connsiteX2" fmla="*/ 7148 w 8464"/>
                <a:gd name="connsiteY2" fmla="*/ 0 h 9455"/>
                <a:gd name="connsiteX3" fmla="*/ 8464 w 8464"/>
                <a:gd name="connsiteY3" fmla="*/ 810 h 9455"/>
                <a:gd name="connsiteX4" fmla="*/ 0 w 8464"/>
                <a:gd name="connsiteY4" fmla="*/ 9455 h 9455"/>
                <a:gd name="connsiteX0" fmla="*/ 0 w 10000"/>
                <a:gd name="connsiteY0" fmla="*/ 9524 h 9524"/>
                <a:gd name="connsiteX1" fmla="*/ 9408 w 10000"/>
                <a:gd name="connsiteY1" fmla="*/ 0 h 9524"/>
                <a:gd name="connsiteX2" fmla="*/ 10000 w 10000"/>
                <a:gd name="connsiteY2" fmla="*/ 381 h 9524"/>
                <a:gd name="connsiteX3" fmla="*/ 0 w 10000"/>
                <a:gd name="connsiteY3" fmla="*/ 9524 h 9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9524">
                  <a:moveTo>
                    <a:pt x="0" y="9524"/>
                  </a:moveTo>
                  <a:lnTo>
                    <a:pt x="9408" y="0"/>
                  </a:lnTo>
                  <a:lnTo>
                    <a:pt x="10000" y="381"/>
                  </a:lnTo>
                  <a:lnTo>
                    <a:pt x="0" y="9524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>
                <a:buFont typeface="Times New Roman" charset="0"/>
                <a:buNone/>
                <a:defRPr/>
              </a:pPr>
              <a:endParaRPr lang="pt-PT">
                <a:latin typeface="+mn-lt"/>
              </a:endParaRPr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 rot="20111943">
              <a:off x="4123098" y="3455037"/>
              <a:ext cx="83170" cy="88617"/>
            </a:xfrm>
            <a:custGeom>
              <a:avLst/>
              <a:gdLst>
                <a:gd name="T0" fmla="*/ 0 w 300"/>
                <a:gd name="T1" fmla="*/ 2147483647 h 339"/>
                <a:gd name="T2" fmla="*/ 2147483647 w 300"/>
                <a:gd name="T3" fmla="*/ 2147483647 h 339"/>
                <a:gd name="T4" fmla="*/ 2147483647 w 300"/>
                <a:gd name="T5" fmla="*/ 2147483647 h 339"/>
                <a:gd name="T6" fmla="*/ 2147483647 w 300"/>
                <a:gd name="T7" fmla="*/ 0 h 339"/>
                <a:gd name="T8" fmla="*/ 2147483647 w 300"/>
                <a:gd name="T9" fmla="*/ 2147483647 h 339"/>
                <a:gd name="T10" fmla="*/ 2147483647 w 300"/>
                <a:gd name="T11" fmla="*/ 2147483647 h 339"/>
                <a:gd name="T12" fmla="*/ 2147483647 w 300"/>
                <a:gd name="T13" fmla="*/ 2147483647 h 339"/>
                <a:gd name="T14" fmla="*/ 0 w 300"/>
                <a:gd name="T15" fmla="*/ 2147483647 h 3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0"/>
                <a:gd name="T25" fmla="*/ 0 h 339"/>
                <a:gd name="T26" fmla="*/ 300 w 300"/>
                <a:gd name="T27" fmla="*/ 339 h 339"/>
                <a:gd name="connsiteX0" fmla="*/ 1400 w 2400"/>
                <a:gd name="connsiteY0" fmla="*/ 1504 h 2006"/>
                <a:gd name="connsiteX1" fmla="*/ 867 w 2400"/>
                <a:gd name="connsiteY1" fmla="*/ 1150 h 2006"/>
                <a:gd name="connsiteX2" fmla="*/ 0 w 2400"/>
                <a:gd name="connsiteY2" fmla="*/ 708 h 2006"/>
                <a:gd name="connsiteX3" fmla="*/ 2400 w 2400"/>
                <a:gd name="connsiteY3" fmla="*/ 0 h 2006"/>
                <a:gd name="connsiteX4" fmla="*/ 2200 w 2400"/>
                <a:gd name="connsiteY4" fmla="*/ 2006 h 2006"/>
                <a:gd name="connsiteX5" fmla="*/ 2167 w 2400"/>
                <a:gd name="connsiteY5" fmla="*/ 1917 h 2006"/>
                <a:gd name="connsiteX6" fmla="*/ 1400 w 2400"/>
                <a:gd name="connsiteY6" fmla="*/ 1504 h 2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00" h="2006">
                  <a:moveTo>
                    <a:pt x="1400" y="1504"/>
                  </a:moveTo>
                  <a:lnTo>
                    <a:pt x="867" y="1150"/>
                  </a:lnTo>
                  <a:lnTo>
                    <a:pt x="0" y="708"/>
                  </a:lnTo>
                  <a:lnTo>
                    <a:pt x="2400" y="0"/>
                  </a:lnTo>
                  <a:cubicBezTo>
                    <a:pt x="2333" y="669"/>
                    <a:pt x="2267" y="1337"/>
                    <a:pt x="2200" y="2006"/>
                  </a:cubicBezTo>
                  <a:cubicBezTo>
                    <a:pt x="2189" y="1976"/>
                    <a:pt x="2178" y="1947"/>
                    <a:pt x="2167" y="1917"/>
                  </a:cubicBezTo>
                  <a:lnTo>
                    <a:pt x="1400" y="1504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Font typeface="Times New Roman" charset="0"/>
                <a:buNone/>
                <a:defRPr/>
              </a:pPr>
              <a:endParaRPr lang="pt-PT">
                <a:latin typeface="+mn-lt"/>
              </a:endParaRPr>
            </a:p>
          </p:txBody>
        </p:sp>
        <p:sp>
          <p:nvSpPr>
            <p:cNvPr id="269638" name="Rectangle 23"/>
            <p:cNvSpPr>
              <a:spLocks noChangeArrowheads="1"/>
            </p:cNvSpPr>
            <p:nvPr/>
          </p:nvSpPr>
          <p:spPr bwMode="auto">
            <a:xfrm rot="769359">
              <a:off x="4163199" y="3498987"/>
              <a:ext cx="10800" cy="3600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endParaRPr lang="en-GB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 rot="3886404">
              <a:off x="5777650" y="3957413"/>
              <a:ext cx="170416" cy="218152"/>
            </a:xfrm>
            <a:custGeom>
              <a:avLst/>
              <a:gdLst>
                <a:gd name="T0" fmla="*/ 0 w 300"/>
                <a:gd name="T1" fmla="*/ 2147483647 h 339"/>
                <a:gd name="T2" fmla="*/ 2147483647 w 300"/>
                <a:gd name="T3" fmla="*/ 2147483647 h 339"/>
                <a:gd name="T4" fmla="*/ 2147483647 w 300"/>
                <a:gd name="T5" fmla="*/ 2147483647 h 339"/>
                <a:gd name="T6" fmla="*/ 2147483647 w 300"/>
                <a:gd name="T7" fmla="*/ 0 h 339"/>
                <a:gd name="T8" fmla="*/ 2147483647 w 300"/>
                <a:gd name="T9" fmla="*/ 2147483647 h 339"/>
                <a:gd name="T10" fmla="*/ 2147483647 w 300"/>
                <a:gd name="T11" fmla="*/ 2147483647 h 339"/>
                <a:gd name="T12" fmla="*/ 2147483647 w 300"/>
                <a:gd name="T13" fmla="*/ 2147483647 h 339"/>
                <a:gd name="T14" fmla="*/ 0 w 300"/>
                <a:gd name="T15" fmla="*/ 2147483647 h 3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0"/>
                <a:gd name="T25" fmla="*/ 0 h 339"/>
                <a:gd name="T26" fmla="*/ 300 w 300"/>
                <a:gd name="T27" fmla="*/ 339 h 339"/>
                <a:gd name="connsiteX0" fmla="*/ 0 w 4573"/>
                <a:gd name="connsiteY0" fmla="*/ 4956 h 4956"/>
                <a:gd name="connsiteX1" fmla="*/ 3040 w 4573"/>
                <a:gd name="connsiteY1" fmla="*/ 1150 h 4956"/>
                <a:gd name="connsiteX2" fmla="*/ 2173 w 4573"/>
                <a:gd name="connsiteY2" fmla="*/ 708 h 4956"/>
                <a:gd name="connsiteX3" fmla="*/ 4573 w 4573"/>
                <a:gd name="connsiteY3" fmla="*/ 0 h 4956"/>
                <a:gd name="connsiteX4" fmla="*/ 4373 w 4573"/>
                <a:gd name="connsiteY4" fmla="*/ 2006 h 4956"/>
                <a:gd name="connsiteX5" fmla="*/ 4340 w 4573"/>
                <a:gd name="connsiteY5" fmla="*/ 1917 h 4956"/>
                <a:gd name="connsiteX6" fmla="*/ 3573 w 4573"/>
                <a:gd name="connsiteY6" fmla="*/ 1504 h 4956"/>
                <a:gd name="connsiteX7" fmla="*/ 0 w 4573"/>
                <a:gd name="connsiteY7" fmla="*/ 4956 h 4956"/>
                <a:gd name="connsiteX0" fmla="*/ 586 w 10586"/>
                <a:gd name="connsiteY0" fmla="*/ 10000 h 10000"/>
                <a:gd name="connsiteX1" fmla="*/ 0 w 10586"/>
                <a:gd name="connsiteY1" fmla="*/ 9863 h 10000"/>
                <a:gd name="connsiteX2" fmla="*/ 7234 w 10586"/>
                <a:gd name="connsiteY2" fmla="*/ 2320 h 10000"/>
                <a:gd name="connsiteX3" fmla="*/ 5338 w 10586"/>
                <a:gd name="connsiteY3" fmla="*/ 1429 h 10000"/>
                <a:gd name="connsiteX4" fmla="*/ 10586 w 10586"/>
                <a:gd name="connsiteY4" fmla="*/ 0 h 10000"/>
                <a:gd name="connsiteX5" fmla="*/ 10149 w 10586"/>
                <a:gd name="connsiteY5" fmla="*/ 4048 h 10000"/>
                <a:gd name="connsiteX6" fmla="*/ 10076 w 10586"/>
                <a:gd name="connsiteY6" fmla="*/ 3868 h 10000"/>
                <a:gd name="connsiteX7" fmla="*/ 8399 w 10586"/>
                <a:gd name="connsiteY7" fmla="*/ 3035 h 10000"/>
                <a:gd name="connsiteX8" fmla="*/ 586 w 10586"/>
                <a:gd name="connsiteY8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86" h="10000">
                  <a:moveTo>
                    <a:pt x="586" y="10000"/>
                  </a:moveTo>
                  <a:lnTo>
                    <a:pt x="0" y="9863"/>
                  </a:lnTo>
                  <a:lnTo>
                    <a:pt x="7234" y="2320"/>
                  </a:lnTo>
                  <a:lnTo>
                    <a:pt x="5338" y="1429"/>
                  </a:lnTo>
                  <a:lnTo>
                    <a:pt x="10586" y="0"/>
                  </a:lnTo>
                  <a:cubicBezTo>
                    <a:pt x="10439" y="1350"/>
                    <a:pt x="10295" y="2698"/>
                    <a:pt x="10149" y="4048"/>
                  </a:cubicBezTo>
                  <a:cubicBezTo>
                    <a:pt x="10125" y="3987"/>
                    <a:pt x="10101" y="3929"/>
                    <a:pt x="10076" y="3868"/>
                  </a:cubicBezTo>
                  <a:lnTo>
                    <a:pt x="8399" y="3035"/>
                  </a:lnTo>
                  <a:lnTo>
                    <a:pt x="586" y="1000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Font typeface="Times New Roman" charset="0"/>
                <a:buNone/>
                <a:defRPr/>
              </a:pPr>
              <a:endParaRPr lang="pt-PT">
                <a:latin typeface="+mn-lt"/>
              </a:endParaRPr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 rot="3886404">
              <a:off x="5518595" y="3900153"/>
              <a:ext cx="177232" cy="219515"/>
            </a:xfrm>
            <a:custGeom>
              <a:avLst/>
              <a:gdLst>
                <a:gd name="T0" fmla="*/ 0 w 300"/>
                <a:gd name="T1" fmla="*/ 2147483647 h 339"/>
                <a:gd name="T2" fmla="*/ 2147483647 w 300"/>
                <a:gd name="T3" fmla="*/ 2147483647 h 339"/>
                <a:gd name="T4" fmla="*/ 2147483647 w 300"/>
                <a:gd name="T5" fmla="*/ 2147483647 h 339"/>
                <a:gd name="T6" fmla="*/ 2147483647 w 300"/>
                <a:gd name="T7" fmla="*/ 0 h 339"/>
                <a:gd name="T8" fmla="*/ 2147483647 w 300"/>
                <a:gd name="T9" fmla="*/ 2147483647 h 339"/>
                <a:gd name="T10" fmla="*/ 2147483647 w 300"/>
                <a:gd name="T11" fmla="*/ 2147483647 h 339"/>
                <a:gd name="T12" fmla="*/ 2147483647 w 300"/>
                <a:gd name="T13" fmla="*/ 2147483647 h 339"/>
                <a:gd name="T14" fmla="*/ 0 w 300"/>
                <a:gd name="T15" fmla="*/ 2147483647 h 3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0"/>
                <a:gd name="T25" fmla="*/ 0 h 339"/>
                <a:gd name="T26" fmla="*/ 300 w 300"/>
                <a:gd name="T27" fmla="*/ 339 h 339"/>
                <a:gd name="connsiteX0" fmla="*/ 0 w 10000"/>
                <a:gd name="connsiteY0" fmla="*/ 10000 h 10000"/>
                <a:gd name="connsiteX1" fmla="*/ 8467 w 10000"/>
                <a:gd name="connsiteY1" fmla="*/ 1150 h 10000"/>
                <a:gd name="connsiteX2" fmla="*/ 10000 w 10000"/>
                <a:gd name="connsiteY2" fmla="*/ 0 h 10000"/>
                <a:gd name="connsiteX3" fmla="*/ 9800 w 10000"/>
                <a:gd name="connsiteY3" fmla="*/ 2006 h 10000"/>
                <a:gd name="connsiteX4" fmla="*/ 9767 w 10000"/>
                <a:gd name="connsiteY4" fmla="*/ 1917 h 10000"/>
                <a:gd name="connsiteX5" fmla="*/ 9000 w 10000"/>
                <a:gd name="connsiteY5" fmla="*/ 1504 h 10000"/>
                <a:gd name="connsiteX6" fmla="*/ 0 w 10000"/>
                <a:gd name="connsiteY6" fmla="*/ 10000 h 10000"/>
                <a:gd name="connsiteX0" fmla="*/ 0 w 9800"/>
                <a:gd name="connsiteY0" fmla="*/ 8850 h 8850"/>
                <a:gd name="connsiteX1" fmla="*/ 8467 w 9800"/>
                <a:gd name="connsiteY1" fmla="*/ 0 h 8850"/>
                <a:gd name="connsiteX2" fmla="*/ 9800 w 9800"/>
                <a:gd name="connsiteY2" fmla="*/ 856 h 8850"/>
                <a:gd name="connsiteX3" fmla="*/ 9767 w 9800"/>
                <a:gd name="connsiteY3" fmla="*/ 767 h 8850"/>
                <a:gd name="connsiteX4" fmla="*/ 9000 w 9800"/>
                <a:gd name="connsiteY4" fmla="*/ 354 h 8850"/>
                <a:gd name="connsiteX5" fmla="*/ 0 w 9800"/>
                <a:gd name="connsiteY5" fmla="*/ 8850 h 8850"/>
                <a:gd name="connsiteX0" fmla="*/ 0 w 10851"/>
                <a:gd name="connsiteY0" fmla="*/ 11106 h 11106"/>
                <a:gd name="connsiteX1" fmla="*/ 8640 w 10851"/>
                <a:gd name="connsiteY1" fmla="*/ 1106 h 11106"/>
                <a:gd name="connsiteX2" fmla="*/ 10000 w 10851"/>
                <a:gd name="connsiteY2" fmla="*/ 2073 h 11106"/>
                <a:gd name="connsiteX3" fmla="*/ 9184 w 10851"/>
                <a:gd name="connsiteY3" fmla="*/ 1506 h 11106"/>
                <a:gd name="connsiteX4" fmla="*/ 0 w 10851"/>
                <a:gd name="connsiteY4" fmla="*/ 11106 h 11106"/>
                <a:gd name="connsiteX0" fmla="*/ 0 w 9184"/>
                <a:gd name="connsiteY0" fmla="*/ 10000 h 10000"/>
                <a:gd name="connsiteX1" fmla="*/ 8640 w 9184"/>
                <a:gd name="connsiteY1" fmla="*/ 0 h 10000"/>
                <a:gd name="connsiteX2" fmla="*/ 9184 w 9184"/>
                <a:gd name="connsiteY2" fmla="*/ 400 h 10000"/>
                <a:gd name="connsiteX3" fmla="*/ 0 w 9184"/>
                <a:gd name="connsiteY3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84" h="10000">
                  <a:moveTo>
                    <a:pt x="0" y="10000"/>
                  </a:moveTo>
                  <a:lnTo>
                    <a:pt x="8640" y="0"/>
                  </a:lnTo>
                  <a:lnTo>
                    <a:pt x="9184" y="400"/>
                  </a:lnTo>
                  <a:lnTo>
                    <a:pt x="0" y="1000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>
                <a:buFont typeface="Times New Roman" charset="0"/>
                <a:buNone/>
                <a:defRPr/>
              </a:pPr>
              <a:endParaRPr lang="pt-PT">
                <a:latin typeface="+mn-lt"/>
              </a:endParaRPr>
            </a:p>
          </p:txBody>
        </p:sp>
        <p:sp>
          <p:nvSpPr>
            <p:cNvPr id="269641" name="Rectangle 43"/>
            <p:cNvSpPr>
              <a:spLocks noChangeArrowheads="1"/>
            </p:cNvSpPr>
            <p:nvPr/>
          </p:nvSpPr>
          <p:spPr bwMode="auto">
            <a:xfrm>
              <a:off x="3378518" y="3354388"/>
              <a:ext cx="38985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rgbClr val="010000"/>
                  </a:solidFill>
                  <a:latin typeface="Times New Roman" pitchFamily="18" charset="0"/>
                  <a:cs typeface="Times New Roman" pitchFamily="18" charset="0"/>
                </a:rPr>
                <a:t>xz</a:t>
              </a:r>
              <a:endParaRPr lang="pt-PT" b="1" i="1">
                <a:solidFill>
                  <a:srgbClr val="00408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9642" name="Rectangle 42"/>
            <p:cNvSpPr>
              <a:spLocks noChangeArrowheads="1"/>
            </p:cNvSpPr>
            <p:nvPr/>
          </p:nvSpPr>
          <p:spPr bwMode="auto">
            <a:xfrm>
              <a:off x="4381500" y="4202113"/>
              <a:ext cx="28725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rgbClr val="010000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endParaRPr lang="pt-PT" b="1" i="1">
                <a:solidFill>
                  <a:srgbClr val="00408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9643" name="Rectangle 42"/>
            <p:cNvSpPr>
              <a:spLocks noChangeArrowheads="1"/>
            </p:cNvSpPr>
            <p:nvPr/>
          </p:nvSpPr>
          <p:spPr bwMode="auto">
            <a:xfrm>
              <a:off x="5745480" y="4171633"/>
              <a:ext cx="28725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rgbClr val="010000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endParaRPr lang="pt-PT" b="1" i="1">
                <a:solidFill>
                  <a:srgbClr val="00408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9644" name="Rectangle 43"/>
            <p:cNvSpPr>
              <a:spLocks noChangeArrowheads="1"/>
            </p:cNvSpPr>
            <p:nvPr/>
          </p:nvSpPr>
          <p:spPr bwMode="auto">
            <a:xfrm>
              <a:off x="4788218" y="3312478"/>
              <a:ext cx="38985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rgbClr val="010000"/>
                  </a:solidFill>
                  <a:latin typeface="Times New Roman" pitchFamily="18" charset="0"/>
                  <a:cs typeface="Times New Roman" pitchFamily="18" charset="0"/>
                </a:rPr>
                <a:t>xz</a:t>
              </a:r>
              <a:endParaRPr lang="pt-PT" b="1" i="1">
                <a:solidFill>
                  <a:srgbClr val="00408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69602" name="Rectangle 34"/>
          <p:cNvSpPr>
            <a:spLocks noChangeArrowheads="1"/>
          </p:cNvSpPr>
          <p:nvPr/>
        </p:nvSpPr>
        <p:spPr bwMode="auto">
          <a:xfrm>
            <a:off x="2617788" y="2527300"/>
            <a:ext cx="14732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Calibri" pitchFamily="34" charset="0"/>
              </a:rPr>
              <a:t>(longitudinal)</a:t>
            </a:r>
            <a:endParaRPr lang="en-GB"/>
          </a:p>
        </p:txBody>
      </p:sp>
      <p:sp>
        <p:nvSpPr>
          <p:cNvPr id="269603" name="Rectangle 35"/>
          <p:cNvSpPr>
            <a:spLocks noChangeArrowheads="1"/>
          </p:cNvSpPr>
          <p:nvPr/>
        </p:nvSpPr>
        <p:spPr bwMode="auto">
          <a:xfrm>
            <a:off x="1019175" y="2541588"/>
            <a:ext cx="12954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Calibri" pitchFamily="34" charset="0"/>
              </a:rPr>
              <a:t>(transverse)</a:t>
            </a:r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4864100" y="1816100"/>
            <a:ext cx="3024188" cy="71596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anchor="ctr">
            <a:spAutoFit/>
          </a:bodyPr>
          <a:lstStyle/>
          <a:p>
            <a:pPr algn="ctr">
              <a:defRPr/>
            </a:pP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269596" name="Object 284"/>
          <p:cNvGraphicFramePr>
            <a:graphicFrameLocks noChangeAspect="1"/>
          </p:cNvGraphicFramePr>
          <p:nvPr/>
        </p:nvGraphicFramePr>
        <p:xfrm>
          <a:off x="2068513" y="1597025"/>
          <a:ext cx="608012" cy="474663"/>
        </p:xfrm>
        <a:graphic>
          <a:graphicData uri="http://schemas.openxmlformats.org/presentationml/2006/ole">
            <p:oleObj spid="_x0000_s269596" name="Equation" r:id="rId6" imgW="457002" imgH="355446" progId="">
              <p:embed/>
            </p:oleObj>
          </a:graphicData>
        </a:graphic>
      </p:graphicFrame>
      <p:sp>
        <p:nvSpPr>
          <p:cNvPr id="269605" name="Rectangle 47"/>
          <p:cNvSpPr>
            <a:spLocks noChangeArrowheads="1"/>
          </p:cNvSpPr>
          <p:nvPr/>
        </p:nvSpPr>
        <p:spPr bwMode="auto">
          <a:xfrm>
            <a:off x="4619625" y="781050"/>
            <a:ext cx="284163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~</a:t>
            </a:r>
            <a:endParaRPr lang="en-GB"/>
          </a:p>
        </p:txBody>
      </p:sp>
      <p:sp>
        <p:nvSpPr>
          <p:cNvPr id="269606" name="Rectangle 58"/>
          <p:cNvSpPr>
            <a:spLocks noChangeArrowheads="1"/>
          </p:cNvSpPr>
          <p:nvPr/>
        </p:nvSpPr>
        <p:spPr bwMode="auto">
          <a:xfrm>
            <a:off x="701675" y="3001963"/>
            <a:ext cx="7950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Calibri" pitchFamily="34" charset="0"/>
              </a:rPr>
              <a:t>Example: </a:t>
            </a:r>
            <a:br>
              <a:rPr lang="en-GB">
                <a:latin typeface="Calibri" pitchFamily="34" charset="0"/>
              </a:rPr>
            </a:br>
            <a:r>
              <a:rPr lang="en-GB">
                <a:latin typeface="Calibri" pitchFamily="34" charset="0"/>
              </a:rPr>
              <a:t>lepton emitted at </a:t>
            </a:r>
            <a:r>
              <a:rPr lang="en-GB">
                <a:solidFill>
                  <a:srgbClr val="0000FF"/>
                </a:solidFill>
                <a:latin typeface="Calibri" pitchFamily="34" charset="0"/>
              </a:rPr>
              <a:t>small cos </a:t>
            </a:r>
            <a:r>
              <a:rPr lang="el-GR" i="1">
                <a:solidFill>
                  <a:srgbClr val="0000FF"/>
                </a:solidFill>
                <a:latin typeface="Calibri" pitchFamily="34" charset="0"/>
              </a:rPr>
              <a:t>α</a:t>
            </a:r>
            <a:r>
              <a:rPr lang="pt-PT" i="1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GB">
                <a:latin typeface="Calibri" pitchFamily="34" charset="0"/>
              </a:rPr>
              <a:t>is more likely to come from </a:t>
            </a:r>
            <a:r>
              <a:rPr lang="en-GB">
                <a:solidFill>
                  <a:srgbClr val="0000FF"/>
                </a:solidFill>
                <a:latin typeface="Calibri" pitchFamily="34" charset="0"/>
              </a:rPr>
              <a:t>directly produced </a:t>
            </a:r>
            <a:r>
              <a:rPr lang="en-GB">
                <a:latin typeface="Calibri" pitchFamily="34" charset="0"/>
              </a:rPr>
              <a:t>W / Z</a:t>
            </a:r>
            <a:endParaRPr lang="en-GB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269607" name="Rectangle 7"/>
          <p:cNvSpPr>
            <a:spLocks noChangeArrowheads="1"/>
          </p:cNvSpPr>
          <p:nvPr/>
        </p:nvSpPr>
        <p:spPr bwMode="auto">
          <a:xfrm>
            <a:off x="4614863" y="890588"/>
            <a:ext cx="37671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i="1">
                <a:latin typeface="Calibri" pitchFamily="34" charset="0"/>
              </a:rPr>
              <a:t>λ</a:t>
            </a:r>
            <a:r>
              <a:rPr lang="en-GB">
                <a:latin typeface="Calibri" pitchFamily="34" charset="0"/>
              </a:rPr>
              <a:t> determines the event distribution </a:t>
            </a:r>
            <a:br>
              <a:rPr lang="en-GB">
                <a:latin typeface="Calibri" pitchFamily="34" charset="0"/>
              </a:rPr>
            </a:br>
            <a:r>
              <a:rPr lang="en-GB">
                <a:latin typeface="Calibri" pitchFamily="34" charset="0"/>
              </a:rPr>
              <a:t>of the angle </a:t>
            </a:r>
            <a:r>
              <a:rPr lang="el-GR" b="1" i="1">
                <a:solidFill>
                  <a:srgbClr val="008000"/>
                </a:solidFill>
                <a:latin typeface="Calibri" pitchFamily="34" charset="0"/>
              </a:rPr>
              <a:t>α</a:t>
            </a:r>
            <a:r>
              <a:rPr lang="pt-PT">
                <a:latin typeface="Calibri" pitchFamily="34" charset="0"/>
              </a:rPr>
              <a:t> of the lepton </a:t>
            </a:r>
            <a:r>
              <a:rPr lang="en-GB">
                <a:latin typeface="Calibri" pitchFamily="34" charset="0"/>
              </a:rPr>
              <a:t>w.r.t. </a:t>
            </a:r>
            <a:br>
              <a:rPr lang="en-GB">
                <a:latin typeface="Calibri" pitchFamily="34" charset="0"/>
              </a:rPr>
            </a:br>
            <a:r>
              <a:rPr lang="en-GB">
                <a:latin typeface="Calibri" pitchFamily="34" charset="0"/>
              </a:rPr>
              <a:t>the </a:t>
            </a:r>
            <a:r>
              <a:rPr lang="en-GB" i="1">
                <a:latin typeface="Calibri" pitchFamily="34" charset="0"/>
              </a:rPr>
              <a:t>y</a:t>
            </a:r>
            <a:r>
              <a:rPr lang="en-GB">
                <a:latin typeface="Calibri" pitchFamily="34" charset="0"/>
              </a:rPr>
              <a:t> axis of the polarization frame:</a:t>
            </a:r>
            <a:endParaRPr lang="en-GB"/>
          </a:p>
        </p:txBody>
      </p:sp>
      <p:graphicFrame>
        <p:nvGraphicFramePr>
          <p:cNvPr id="269597" name="Object 285"/>
          <p:cNvGraphicFramePr>
            <a:graphicFrameLocks noChangeAspect="1"/>
          </p:cNvGraphicFramePr>
          <p:nvPr/>
        </p:nvGraphicFramePr>
        <p:xfrm>
          <a:off x="3863975" y="1728788"/>
          <a:ext cx="574675" cy="233362"/>
        </p:xfrm>
        <a:graphic>
          <a:graphicData uri="http://schemas.openxmlformats.org/presentationml/2006/ole">
            <p:oleObj spid="_x0000_s269597" name="Equation" r:id="rId7" imgW="406048" imgH="164957" progId="">
              <p:embed/>
            </p:oleObj>
          </a:graphicData>
        </a:graphic>
      </p:graphicFrame>
      <p:pic>
        <p:nvPicPr>
          <p:cNvPr id="269608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62513" y="3848100"/>
            <a:ext cx="2659062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Rectangle 41"/>
          <p:cNvSpPr/>
          <p:nvPr/>
        </p:nvSpPr>
        <p:spPr>
          <a:xfrm>
            <a:off x="5708650" y="5207000"/>
            <a:ext cx="145415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i="1" dirty="0">
                <a:solidFill>
                  <a:srgbClr val="0000FF"/>
                </a:solidFill>
                <a:latin typeface="+mn-lt"/>
                <a:ea typeface="ＭＳ Ｐゴシック" charset="-128"/>
              </a:rPr>
              <a:t>WW / ZZ</a:t>
            </a:r>
            <a:r>
              <a:rPr lang="en-US" dirty="0">
                <a:solidFill>
                  <a:srgbClr val="0000FF"/>
                </a:solidFill>
                <a:latin typeface="+mn-lt"/>
                <a:ea typeface="ＭＳ Ｐゴシック" charset="-128"/>
              </a:rPr>
              <a:t> </a:t>
            </a:r>
            <a:br>
              <a:rPr lang="en-US" dirty="0">
                <a:solidFill>
                  <a:srgbClr val="0000FF"/>
                </a:solidFill>
                <a:latin typeface="+mn-lt"/>
                <a:ea typeface="ＭＳ Ｐゴシック" charset="-128"/>
              </a:rPr>
            </a:br>
            <a:r>
              <a:rPr lang="en-US" dirty="0">
                <a:solidFill>
                  <a:srgbClr val="0000FF"/>
                </a:solidFill>
                <a:latin typeface="+mn-lt"/>
                <a:ea typeface="ＭＳ Ｐゴシック" charset="-128"/>
              </a:rPr>
              <a:t>from </a:t>
            </a:r>
            <a:r>
              <a:rPr lang="en-US" i="1" dirty="0">
                <a:solidFill>
                  <a:srgbClr val="0000FF"/>
                </a:solidFill>
                <a:latin typeface="+mn-lt"/>
                <a:ea typeface="ＭＳ Ｐゴシック" charset="-128"/>
              </a:rPr>
              <a:t>q</a:t>
            </a:r>
            <a:r>
              <a:rPr lang="en-US" dirty="0">
                <a:solidFill>
                  <a:srgbClr val="0000FF"/>
                </a:solidFill>
                <a:latin typeface="+mn-lt"/>
                <a:ea typeface="ＭＳ Ｐゴシック" charset="-128"/>
              </a:rPr>
              <a:t>-</a:t>
            </a:r>
            <a:r>
              <a:rPr lang="en-US" i="1" dirty="0" err="1">
                <a:solidFill>
                  <a:srgbClr val="0000FF"/>
                </a:solidFill>
                <a:latin typeface="+mn-lt"/>
                <a:ea typeface="ＭＳ Ｐゴシック" charset="-128"/>
              </a:rPr>
              <a:t>q</a:t>
            </a:r>
            <a:r>
              <a:rPr lang="en-US" dirty="0" err="1">
                <a:solidFill>
                  <a:srgbClr val="0000FF"/>
                </a:solidFill>
                <a:latin typeface="+mn-lt"/>
                <a:ea typeface="ＭＳ Ｐゴシック" charset="-128"/>
              </a:rPr>
              <a:t>bar</a:t>
            </a:r>
            <a:endParaRPr lang="en-GB" dirty="0">
              <a:latin typeface="+mn-lt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rot="5400000" flipH="1" flipV="1">
            <a:off x="6140450" y="4979988"/>
            <a:ext cx="515937" cy="158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611" name="Rectangle 45"/>
          <p:cNvSpPr>
            <a:spLocks noChangeArrowheads="1"/>
          </p:cNvSpPr>
          <p:nvPr/>
        </p:nvSpPr>
        <p:spPr bwMode="auto">
          <a:xfrm>
            <a:off x="5495925" y="3922713"/>
            <a:ext cx="17605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FF0000"/>
                </a:solidFill>
                <a:latin typeface="Calibri" pitchFamily="34" charset="0"/>
              </a:rPr>
              <a:t>WW </a:t>
            </a:r>
            <a:r>
              <a:rPr lang="en-US">
                <a:solidFill>
                  <a:srgbClr val="FF0000"/>
                </a:solidFill>
                <a:latin typeface="Calibri" pitchFamily="34" charset="0"/>
              </a:rPr>
              <a:t>/</a:t>
            </a:r>
            <a:r>
              <a:rPr lang="en-US" i="1">
                <a:solidFill>
                  <a:srgbClr val="FF0000"/>
                </a:solidFill>
                <a:latin typeface="Calibri" pitchFamily="34" charset="0"/>
              </a:rPr>
              <a:t> ZZ </a:t>
            </a:r>
            <a:r>
              <a:rPr lang="en-US">
                <a:solidFill>
                  <a:srgbClr val="FF0000"/>
                </a:solidFill>
                <a:latin typeface="Calibri" pitchFamily="34" charset="0"/>
              </a:rPr>
              <a:t> from </a:t>
            </a:r>
            <a:r>
              <a:rPr lang="en-US" i="1">
                <a:solidFill>
                  <a:srgbClr val="FF0000"/>
                </a:solidFill>
                <a:latin typeface="Calibri" pitchFamily="34" charset="0"/>
              </a:rPr>
              <a:t>H</a:t>
            </a:r>
            <a:endParaRPr lang="en-GB" i="1"/>
          </a:p>
        </p:txBody>
      </p:sp>
      <p:cxnSp>
        <p:nvCxnSpPr>
          <p:cNvPr id="50" name="Straight Arrow Connector 49"/>
          <p:cNvCxnSpPr/>
          <p:nvPr/>
        </p:nvCxnSpPr>
        <p:spPr>
          <a:xfrm rot="10800000" flipV="1">
            <a:off x="5405438" y="4251325"/>
            <a:ext cx="466725" cy="2381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10800000" flipH="1" flipV="1">
            <a:off x="6888163" y="4251325"/>
            <a:ext cx="466725" cy="2381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9614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158875" y="3867150"/>
            <a:ext cx="2646363" cy="25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Rectangle 46"/>
          <p:cNvSpPr/>
          <p:nvPr/>
        </p:nvSpPr>
        <p:spPr>
          <a:xfrm>
            <a:off x="2051050" y="5205413"/>
            <a:ext cx="1165225" cy="5540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i="1" dirty="0">
                <a:solidFill>
                  <a:srgbClr val="0000FF"/>
                </a:solidFill>
                <a:latin typeface="+mn-lt"/>
                <a:ea typeface="ＭＳ Ｐゴシック" charset="-128"/>
              </a:rPr>
              <a:t>W</a:t>
            </a:r>
            <a:r>
              <a:rPr lang="en-US" dirty="0">
                <a:solidFill>
                  <a:srgbClr val="0000FF"/>
                </a:solidFill>
                <a:latin typeface="+mn-lt"/>
                <a:ea typeface="ＭＳ Ｐゴシック" charset="-128"/>
              </a:rPr>
              <a:t> from</a:t>
            </a:r>
          </a:p>
          <a:p>
            <a:pPr algn="ctr">
              <a:defRPr/>
            </a:pPr>
            <a:r>
              <a:rPr lang="en-US" i="1" dirty="0">
                <a:solidFill>
                  <a:srgbClr val="0000FF"/>
                </a:solidFill>
                <a:latin typeface="+mn-lt"/>
                <a:ea typeface="ＭＳ Ｐゴシック" charset="-128"/>
              </a:rPr>
              <a:t>q</a:t>
            </a:r>
            <a:r>
              <a:rPr lang="en-US" dirty="0">
                <a:solidFill>
                  <a:srgbClr val="0000FF"/>
                </a:solidFill>
                <a:latin typeface="+mn-lt"/>
                <a:ea typeface="ＭＳ Ｐゴシック" charset="-128"/>
              </a:rPr>
              <a:t>-</a:t>
            </a:r>
            <a:r>
              <a:rPr lang="en-US" i="1" dirty="0" err="1">
                <a:solidFill>
                  <a:srgbClr val="0000FF"/>
                </a:solidFill>
                <a:latin typeface="+mn-lt"/>
                <a:ea typeface="ＭＳ Ｐゴシック" charset="-128"/>
              </a:rPr>
              <a:t>q</a:t>
            </a:r>
            <a:r>
              <a:rPr lang="en-US" dirty="0" err="1">
                <a:solidFill>
                  <a:srgbClr val="0000FF"/>
                </a:solidFill>
                <a:latin typeface="+mn-lt"/>
                <a:ea typeface="ＭＳ Ｐゴシック" charset="-128"/>
              </a:rPr>
              <a:t>bar</a:t>
            </a:r>
            <a:r>
              <a:rPr lang="en-US" dirty="0">
                <a:solidFill>
                  <a:srgbClr val="0000FF"/>
                </a:solidFill>
                <a:latin typeface="+mn-lt"/>
                <a:ea typeface="ＭＳ Ｐゴシック" charset="-128"/>
              </a:rPr>
              <a:t> / </a:t>
            </a:r>
            <a:r>
              <a:rPr lang="en-US" i="1" dirty="0">
                <a:solidFill>
                  <a:srgbClr val="0000FF"/>
                </a:solidFill>
                <a:latin typeface="+mn-lt"/>
                <a:ea typeface="ＭＳ Ｐゴシック" charset="-128"/>
              </a:rPr>
              <a:t>q</a:t>
            </a:r>
            <a:r>
              <a:rPr lang="en-US" dirty="0">
                <a:solidFill>
                  <a:srgbClr val="0000FF"/>
                </a:solidFill>
                <a:latin typeface="+mn-lt"/>
                <a:ea typeface="ＭＳ Ｐゴシック" charset="-128"/>
              </a:rPr>
              <a:t>-</a:t>
            </a:r>
            <a:r>
              <a:rPr lang="en-US" i="1" dirty="0">
                <a:solidFill>
                  <a:srgbClr val="0000FF"/>
                </a:solidFill>
                <a:latin typeface="+mn-lt"/>
                <a:ea typeface="ＭＳ Ｐゴシック" charset="-128"/>
              </a:rPr>
              <a:t>g</a:t>
            </a:r>
            <a:r>
              <a:rPr lang="en-US" dirty="0">
                <a:latin typeface="+mn-lt"/>
              </a:rPr>
              <a:t> </a:t>
            </a:r>
            <a:endParaRPr lang="en-GB" dirty="0">
              <a:latin typeface="+mn-lt"/>
            </a:endParaRPr>
          </a:p>
        </p:txBody>
      </p:sp>
      <p:sp>
        <p:nvSpPr>
          <p:cNvPr id="269616" name="Rectangle 48"/>
          <p:cNvSpPr>
            <a:spLocks noChangeArrowheads="1"/>
          </p:cNvSpPr>
          <p:nvPr/>
        </p:nvSpPr>
        <p:spPr bwMode="auto">
          <a:xfrm>
            <a:off x="1993900" y="4010025"/>
            <a:ext cx="13017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FF0000"/>
                </a:solidFill>
                <a:latin typeface="Calibri" pitchFamily="34" charset="0"/>
              </a:rPr>
              <a:t>W</a:t>
            </a:r>
            <a:r>
              <a:rPr lang="en-US">
                <a:solidFill>
                  <a:srgbClr val="FF0000"/>
                </a:solidFill>
                <a:latin typeface="Calibri" pitchFamily="34" charset="0"/>
              </a:rPr>
              <a:t> from top</a:t>
            </a:r>
            <a:endParaRPr lang="en-GB"/>
          </a:p>
        </p:txBody>
      </p:sp>
      <p:cxnSp>
        <p:nvCxnSpPr>
          <p:cNvPr id="54" name="Straight Arrow Connector 53"/>
          <p:cNvCxnSpPr/>
          <p:nvPr/>
        </p:nvCxnSpPr>
        <p:spPr>
          <a:xfrm rot="5400000" flipH="1" flipV="1">
            <a:off x="2382044" y="4982369"/>
            <a:ext cx="509588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10800000" flipV="1">
            <a:off x="1687513" y="4333875"/>
            <a:ext cx="460375" cy="2349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10800000" flipH="1" flipV="1">
            <a:off x="3149600" y="4352925"/>
            <a:ext cx="458788" cy="2349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620" name="Rounded Rectangle 102"/>
          <p:cNvSpPr>
            <a:spLocks noChangeArrowheads="1"/>
          </p:cNvSpPr>
          <p:nvPr/>
        </p:nvSpPr>
        <p:spPr bwMode="auto">
          <a:xfrm>
            <a:off x="1012825" y="3687763"/>
            <a:ext cx="3346450" cy="2757487"/>
          </a:xfrm>
          <a:prstGeom prst="roundRect">
            <a:avLst>
              <a:gd name="adj" fmla="val 9509"/>
            </a:avLst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69621" name="Rounded Rectangle 102"/>
          <p:cNvSpPr>
            <a:spLocks noChangeArrowheads="1"/>
          </p:cNvSpPr>
          <p:nvPr/>
        </p:nvSpPr>
        <p:spPr bwMode="auto">
          <a:xfrm>
            <a:off x="4686300" y="3687763"/>
            <a:ext cx="3276600" cy="2768600"/>
          </a:xfrm>
          <a:prstGeom prst="roundRect">
            <a:avLst>
              <a:gd name="adj" fmla="val 9509"/>
            </a:avLst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516813" y="4878388"/>
            <a:ext cx="974725" cy="50323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0" tIns="36000" rIns="0" bIns="36000">
            <a:spAutoFit/>
          </a:bodyPr>
          <a:lstStyle/>
          <a:p>
            <a:pPr algn="r">
              <a:defRPr/>
            </a:pPr>
            <a:r>
              <a:rPr lang="en-US" sz="1600" dirty="0">
                <a:latin typeface="Calibri" charset="0"/>
              </a:rPr>
              <a:t>M(</a:t>
            </a:r>
            <a:r>
              <a:rPr lang="en-US" sz="1600" i="1" dirty="0">
                <a:latin typeface="Calibri" charset="0"/>
              </a:rPr>
              <a:t>H</a:t>
            </a:r>
            <a:r>
              <a:rPr lang="en-US" sz="1600" dirty="0">
                <a:latin typeface="Calibri" charset="0"/>
              </a:rPr>
              <a:t>) = 300</a:t>
            </a:r>
          </a:p>
          <a:p>
            <a:pPr algn="r">
              <a:defRPr/>
            </a:pPr>
            <a:r>
              <a:rPr lang="en-US" sz="1200" dirty="0">
                <a:latin typeface="Calibri" charset="0"/>
              </a:rPr>
              <a:t>GeV/c</a:t>
            </a:r>
            <a:r>
              <a:rPr lang="en-US" sz="1200" baseline="30000" dirty="0">
                <a:latin typeface="Calibri" charset="0"/>
              </a:rPr>
              <a:t>2</a:t>
            </a:r>
            <a:endParaRPr lang="en-GB" sz="1200" baseline="30000" dirty="0"/>
          </a:p>
        </p:txBody>
      </p:sp>
      <p:sp>
        <p:nvSpPr>
          <p:cNvPr id="269623" name="Rectangle 76"/>
          <p:cNvSpPr>
            <a:spLocks noChangeArrowheads="1"/>
          </p:cNvSpPr>
          <p:nvPr/>
        </p:nvSpPr>
        <p:spPr bwMode="auto">
          <a:xfrm>
            <a:off x="2687638" y="6438900"/>
            <a:ext cx="31464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FF"/>
                </a:solidFill>
                <a:latin typeface="Calibri" pitchFamily="34" charset="0"/>
              </a:rPr>
              <a:t>independent of W/Z kinematics</a:t>
            </a:r>
            <a:endParaRPr lang="en-GB">
              <a:solidFill>
                <a:srgbClr val="0000FF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402013" y="5376863"/>
            <a:ext cx="1979612" cy="50482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anchor="ctr">
            <a:spAutoFit/>
          </a:bodyPr>
          <a:lstStyle/>
          <a:p>
            <a:pPr algn="ctr">
              <a:defRPr/>
            </a:pP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269598" name="Object 286"/>
          <p:cNvGraphicFramePr>
            <a:graphicFrameLocks noChangeAspect="1"/>
          </p:cNvGraphicFramePr>
          <p:nvPr/>
        </p:nvGraphicFramePr>
        <p:xfrm>
          <a:off x="3422650" y="5403850"/>
          <a:ext cx="1920875" cy="514350"/>
        </p:xfrm>
        <a:graphic>
          <a:graphicData uri="http://schemas.openxmlformats.org/presentationml/2006/ole">
            <p:oleObj spid="_x0000_s269598" name="Equation" r:id="rId10" imgW="1574800" imgH="419100" progId="">
              <p:embed/>
            </p:oleObj>
          </a:graphicData>
        </a:graphic>
      </p:graphicFrame>
      <p:sp>
        <p:nvSpPr>
          <p:cNvPr id="4" name="Rectangle 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902980" y="1808144"/>
            <a:ext cx="2967928" cy="709425"/>
          </a:xfrm>
          <a:prstGeom prst="rect">
            <a:avLst/>
          </a:prstGeom>
          <a:blipFill rotWithShape="1">
            <a:blip r:embed="rId11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pt-PT">
                <a:noFill/>
              </a:rPr>
              <a:t> </a:t>
            </a:r>
          </a:p>
        </p:txBody>
      </p:sp>
      <p:sp>
        <p:nvSpPr>
          <p:cNvPr id="5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175312" y="2249915"/>
            <a:ext cx="1104194" cy="380617"/>
          </a:xfrm>
          <a:prstGeom prst="rect">
            <a:avLst/>
          </a:prstGeom>
          <a:blipFill rotWithShape="1">
            <a:blip r:embed="rId12"/>
            <a:stretch>
              <a:fillRect t="-3175"/>
            </a:stretch>
          </a:blipFill>
        </p:spPr>
        <p:txBody>
          <a:bodyPr/>
          <a:lstStyle/>
          <a:p>
            <a:pPr>
              <a:defRPr/>
            </a:pPr>
            <a:r>
              <a:rPr lang="pt-PT">
                <a:noFill/>
              </a:rPr>
              <a:t> </a:t>
            </a:r>
          </a:p>
        </p:txBody>
      </p:sp>
      <p:sp>
        <p:nvSpPr>
          <p:cNvPr id="61" name="TextBox 6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422231" y="2291494"/>
            <a:ext cx="1104194" cy="380617"/>
          </a:xfrm>
          <a:prstGeom prst="rect">
            <a:avLst/>
          </a:prstGeom>
          <a:blipFill rotWithShape="1">
            <a:blip r:embed="rId13"/>
            <a:stretch>
              <a:fillRect t="-3226"/>
            </a:stretch>
          </a:blipFill>
        </p:spPr>
        <p:txBody>
          <a:bodyPr/>
          <a:lstStyle/>
          <a:p>
            <a:pPr>
              <a:defRPr/>
            </a:pPr>
            <a:r>
              <a:rPr lang="pt-PT">
                <a:noFill/>
              </a:rPr>
              <a:t>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13"/>
            <a:ext cx="8229600" cy="654050"/>
          </a:xfrm>
        </p:spPr>
        <p:txBody>
          <a:bodyPr/>
          <a:lstStyle/>
          <a:p>
            <a:pPr>
              <a:defRPr/>
            </a:pPr>
            <a:r>
              <a:rPr lang="el-GR" i="1" dirty="0" smtClean="0">
                <a:latin typeface="+mn-lt"/>
              </a:rPr>
              <a:t>λ</a:t>
            </a:r>
            <a:r>
              <a:rPr lang="el-GR" i="1" baseline="-25000" dirty="0" smtClean="0">
                <a:latin typeface="+mn-lt"/>
              </a:rPr>
              <a:t>θ</a:t>
            </a:r>
            <a:r>
              <a:rPr lang="en-GB" dirty="0" smtClean="0">
                <a:latin typeface="+mn-lt"/>
              </a:rPr>
              <a:t>(CS)  </a:t>
            </a:r>
            <a:r>
              <a:rPr lang="en-GB" dirty="0" err="1" smtClean="0">
                <a:latin typeface="+mn-lt"/>
              </a:rPr>
              <a:t>vs</a:t>
            </a:r>
            <a:r>
              <a:rPr lang="en-GB" dirty="0" smtClean="0">
                <a:latin typeface="+mn-lt"/>
              </a:rPr>
              <a:t>  </a:t>
            </a:r>
            <a:r>
              <a:rPr lang="el-GR" i="1" dirty="0" smtClean="0"/>
              <a:t>λ</a:t>
            </a:r>
            <a:endParaRPr lang="en-GB" dirty="0"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113338" y="-171450"/>
            <a:ext cx="423862" cy="585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~</a:t>
            </a:r>
            <a:endParaRPr lang="en-GB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222875" y="4929188"/>
            <a:ext cx="3784600" cy="14779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l-GR" i="1" dirty="0">
                <a:latin typeface="+mn-lt"/>
              </a:rPr>
              <a:t>λ</a:t>
            </a:r>
            <a:r>
              <a:rPr lang="en-GB" dirty="0">
                <a:latin typeface="+mn-lt"/>
              </a:rPr>
              <a:t>, constant, maximal and independent of the process mixture,</a:t>
            </a:r>
          </a:p>
          <a:p>
            <a:pPr>
              <a:defRPr/>
            </a:pPr>
            <a:r>
              <a:rPr lang="en-GB" dirty="0">
                <a:latin typeface="+mn-lt"/>
              </a:rPr>
              <a:t>gives a simpler and more significant representation of the polarization information </a:t>
            </a:r>
            <a:endParaRPr lang="en-GB" dirty="0">
              <a:latin typeface="+mn-lt"/>
            </a:endParaRPr>
          </a:p>
        </p:txBody>
      </p:sp>
      <p:sp>
        <p:nvSpPr>
          <p:cNvPr id="365572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7EABC4-191F-4EF8-ABA5-36C5D1187C67}" type="slidenum">
              <a:rPr lang="en-US" smtClean="0">
                <a:latin typeface="Calibri" pitchFamily="34" charset="0"/>
              </a:rPr>
              <a:pPr/>
              <a:t>52</a:t>
            </a:fld>
            <a:endParaRPr lang="en-US" smtClean="0">
              <a:latin typeface="Calibri" pitchFamily="34" charset="0"/>
            </a:endParaRPr>
          </a:p>
        </p:txBody>
      </p:sp>
      <p:sp>
        <p:nvSpPr>
          <p:cNvPr id="365573" name="Rectangle 51"/>
          <p:cNvSpPr>
            <a:spLocks noChangeArrowheads="1"/>
          </p:cNvSpPr>
          <p:nvPr/>
        </p:nvSpPr>
        <p:spPr bwMode="auto">
          <a:xfrm>
            <a:off x="5205413" y="4806950"/>
            <a:ext cx="312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i="1">
                <a:latin typeface="Calibri" pitchFamily="34" charset="0"/>
              </a:rPr>
              <a:t>~</a:t>
            </a:r>
            <a:endParaRPr lang="en-GB" sz="2000">
              <a:latin typeface="Calibri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36538" y="611188"/>
            <a:ext cx="8689975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n-lt"/>
              </a:rPr>
              <a:t>Example: </a:t>
            </a:r>
            <a:r>
              <a:rPr lang="en-GB" i="1" dirty="0">
                <a:latin typeface="+mn-lt"/>
              </a:rPr>
              <a:t>W</a:t>
            </a:r>
            <a:r>
              <a:rPr lang="en-GB" dirty="0">
                <a:latin typeface="+mn-lt"/>
              </a:rPr>
              <a:t> polarization as a function of contribution of LO QCD corrections, </a:t>
            </a:r>
            <a:r>
              <a:rPr lang="en-GB" i="1" dirty="0" err="1">
                <a:latin typeface="+mn-lt"/>
              </a:rPr>
              <a:t>p</a:t>
            </a:r>
            <a:r>
              <a:rPr lang="en-GB" baseline="-25000" dirty="0" err="1">
                <a:latin typeface="+mn-lt"/>
              </a:rPr>
              <a:t>T</a:t>
            </a:r>
            <a:r>
              <a:rPr lang="en-GB" dirty="0">
                <a:latin typeface="+mn-lt"/>
              </a:rPr>
              <a:t> and </a:t>
            </a:r>
            <a:r>
              <a:rPr lang="en-GB" i="1" dirty="0">
                <a:latin typeface="+mn-lt"/>
              </a:rPr>
              <a:t>y</a:t>
            </a:r>
            <a:r>
              <a:rPr lang="en-GB" dirty="0">
                <a:latin typeface="+mn-lt"/>
              </a:rPr>
              <a:t>:</a:t>
            </a:r>
            <a:endParaRPr lang="en-GB" dirty="0">
              <a:latin typeface="+mn-lt"/>
            </a:endParaRPr>
          </a:p>
        </p:txBody>
      </p:sp>
      <p:pic>
        <p:nvPicPr>
          <p:cNvPr id="3655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0875" y="1392238"/>
            <a:ext cx="4184650" cy="306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55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3525" y="1377950"/>
            <a:ext cx="4183063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5577" name="Group 43"/>
          <p:cNvGrpSpPr>
            <a:grpSpLocks/>
          </p:cNvGrpSpPr>
          <p:nvPr/>
        </p:nvGrpSpPr>
        <p:grpSpPr bwMode="auto">
          <a:xfrm>
            <a:off x="3400425" y="1385888"/>
            <a:ext cx="766763" cy="500062"/>
            <a:chOff x="3378055" y="4780951"/>
            <a:chExt cx="766298" cy="500459"/>
          </a:xfrm>
        </p:grpSpPr>
        <p:sp>
          <p:nvSpPr>
            <p:cNvPr id="365727" name="Rounded Rectangle 42"/>
            <p:cNvSpPr>
              <a:spLocks noChangeArrowheads="1"/>
            </p:cNvSpPr>
            <p:nvPr/>
          </p:nvSpPr>
          <p:spPr bwMode="auto">
            <a:xfrm>
              <a:off x="3429000" y="4870609"/>
              <a:ext cx="628650" cy="40862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endParaRPr lang="en-GB">
                <a:solidFill>
                  <a:srgbClr val="00FA00"/>
                </a:solidFill>
                <a:latin typeface="Calibri" pitchFamily="34" charset="0"/>
              </a:endParaRPr>
            </a:p>
          </p:txBody>
        </p:sp>
        <p:grpSp>
          <p:nvGrpSpPr>
            <p:cNvPr id="365728" name="Group 39"/>
            <p:cNvGrpSpPr>
              <a:grpSpLocks/>
            </p:cNvGrpSpPr>
            <p:nvPr/>
          </p:nvGrpSpPr>
          <p:grpSpPr bwMode="auto">
            <a:xfrm>
              <a:off x="3378055" y="4780951"/>
              <a:ext cx="766298" cy="500459"/>
              <a:chOff x="6498879" y="3137270"/>
              <a:chExt cx="766298" cy="500459"/>
            </a:xfrm>
          </p:grpSpPr>
          <p:sp>
            <p:nvSpPr>
              <p:cNvPr id="365729" name="Rectangle 40"/>
              <p:cNvSpPr>
                <a:spLocks noChangeArrowheads="1"/>
              </p:cNvSpPr>
              <p:nvPr/>
            </p:nvSpPr>
            <p:spPr bwMode="auto">
              <a:xfrm>
                <a:off x="6519460" y="3268397"/>
                <a:ext cx="74571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l-GR" b="1" i="1">
                    <a:solidFill>
                      <a:srgbClr val="00FA00"/>
                    </a:solidFill>
                    <a:latin typeface="Calibri" pitchFamily="34" charset="0"/>
                  </a:rPr>
                  <a:t>λ</a:t>
                </a:r>
                <a:r>
                  <a:rPr lang="pt-PT" b="1">
                    <a:solidFill>
                      <a:srgbClr val="00FA00"/>
                    </a:solidFill>
                    <a:latin typeface="Calibri" pitchFamily="34" charset="0"/>
                  </a:rPr>
                  <a:t> = +1</a:t>
                </a:r>
                <a:endParaRPr lang="en-GB" b="1">
                  <a:solidFill>
                    <a:srgbClr val="00FA00"/>
                  </a:solidFill>
                </a:endParaRPr>
              </a:p>
            </p:txBody>
          </p:sp>
          <p:sp>
            <p:nvSpPr>
              <p:cNvPr id="365730" name="Rectangle 51"/>
              <p:cNvSpPr>
                <a:spLocks noChangeArrowheads="1"/>
              </p:cNvSpPr>
              <p:nvPr/>
            </p:nvSpPr>
            <p:spPr bwMode="auto">
              <a:xfrm>
                <a:off x="6498879" y="3137270"/>
                <a:ext cx="312738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2000" b="1" i="1">
                    <a:solidFill>
                      <a:srgbClr val="00FA00"/>
                    </a:solidFill>
                    <a:latin typeface="Calibri" pitchFamily="34" charset="0"/>
                  </a:rPr>
                  <a:t>~</a:t>
                </a:r>
                <a:endParaRPr lang="en-GB" sz="2000" b="1">
                  <a:solidFill>
                    <a:srgbClr val="00FA00"/>
                  </a:solidFill>
                  <a:latin typeface="Calibri" pitchFamily="34" charset="0"/>
                </a:endParaRPr>
              </a:p>
            </p:txBody>
          </p:sp>
        </p:grpSp>
      </p:grpSp>
      <p:grpSp>
        <p:nvGrpSpPr>
          <p:cNvPr id="365578" name="Group 44"/>
          <p:cNvGrpSpPr>
            <a:grpSpLocks/>
          </p:cNvGrpSpPr>
          <p:nvPr/>
        </p:nvGrpSpPr>
        <p:grpSpPr bwMode="auto">
          <a:xfrm>
            <a:off x="7610475" y="1390650"/>
            <a:ext cx="766763" cy="500063"/>
            <a:chOff x="3378055" y="4780951"/>
            <a:chExt cx="766298" cy="500459"/>
          </a:xfrm>
        </p:grpSpPr>
        <p:sp>
          <p:nvSpPr>
            <p:cNvPr id="365723" name="Rounded Rectangle 45"/>
            <p:cNvSpPr>
              <a:spLocks noChangeArrowheads="1"/>
            </p:cNvSpPr>
            <p:nvPr/>
          </p:nvSpPr>
          <p:spPr bwMode="auto">
            <a:xfrm>
              <a:off x="3429000" y="4870609"/>
              <a:ext cx="628650" cy="40862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endParaRPr lang="en-GB">
                <a:solidFill>
                  <a:srgbClr val="00FA00"/>
                </a:solidFill>
                <a:latin typeface="Calibri" pitchFamily="34" charset="0"/>
              </a:endParaRPr>
            </a:p>
          </p:txBody>
        </p:sp>
        <p:grpSp>
          <p:nvGrpSpPr>
            <p:cNvPr id="365724" name="Group 39"/>
            <p:cNvGrpSpPr>
              <a:grpSpLocks/>
            </p:cNvGrpSpPr>
            <p:nvPr/>
          </p:nvGrpSpPr>
          <p:grpSpPr bwMode="auto">
            <a:xfrm>
              <a:off x="3378055" y="4780951"/>
              <a:ext cx="766298" cy="500459"/>
              <a:chOff x="6498879" y="3137270"/>
              <a:chExt cx="766298" cy="500459"/>
            </a:xfrm>
          </p:grpSpPr>
          <p:sp>
            <p:nvSpPr>
              <p:cNvPr id="365725" name="Rectangle 47"/>
              <p:cNvSpPr>
                <a:spLocks noChangeArrowheads="1"/>
              </p:cNvSpPr>
              <p:nvPr/>
            </p:nvSpPr>
            <p:spPr bwMode="auto">
              <a:xfrm>
                <a:off x="6519460" y="3268397"/>
                <a:ext cx="74571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l-GR" b="1" i="1">
                    <a:solidFill>
                      <a:srgbClr val="00FA00"/>
                    </a:solidFill>
                    <a:latin typeface="Calibri" pitchFamily="34" charset="0"/>
                  </a:rPr>
                  <a:t>λ</a:t>
                </a:r>
                <a:r>
                  <a:rPr lang="pt-PT" b="1">
                    <a:solidFill>
                      <a:srgbClr val="00FA00"/>
                    </a:solidFill>
                    <a:latin typeface="Calibri" pitchFamily="34" charset="0"/>
                  </a:rPr>
                  <a:t> = +1</a:t>
                </a:r>
                <a:endParaRPr lang="en-GB" b="1">
                  <a:solidFill>
                    <a:srgbClr val="00FA00"/>
                  </a:solidFill>
                </a:endParaRPr>
              </a:p>
            </p:txBody>
          </p:sp>
          <p:sp>
            <p:nvSpPr>
              <p:cNvPr id="365726" name="Rectangle 51"/>
              <p:cNvSpPr>
                <a:spLocks noChangeArrowheads="1"/>
              </p:cNvSpPr>
              <p:nvPr/>
            </p:nvSpPr>
            <p:spPr bwMode="auto">
              <a:xfrm>
                <a:off x="6498879" y="3137270"/>
                <a:ext cx="312738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2000" b="1" i="1">
                    <a:solidFill>
                      <a:srgbClr val="00FA00"/>
                    </a:solidFill>
                    <a:latin typeface="Calibri" pitchFamily="34" charset="0"/>
                  </a:rPr>
                  <a:t>~</a:t>
                </a:r>
                <a:endParaRPr lang="en-GB" sz="2000" b="1">
                  <a:solidFill>
                    <a:srgbClr val="00FA00"/>
                  </a:solidFill>
                  <a:latin typeface="Calibri" pitchFamily="34" charset="0"/>
                </a:endParaRPr>
              </a:p>
            </p:txBody>
          </p:sp>
        </p:grpSp>
      </p:grpSp>
      <p:sp>
        <p:nvSpPr>
          <p:cNvPr id="365579" name="Rectangle 49"/>
          <p:cNvSpPr>
            <a:spLocks noChangeArrowheads="1"/>
          </p:cNvSpPr>
          <p:nvPr/>
        </p:nvSpPr>
        <p:spPr bwMode="auto">
          <a:xfrm>
            <a:off x="3775075" y="4067175"/>
            <a:ext cx="590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f</a:t>
            </a:r>
            <a:r>
              <a:rPr lang="en-GB" baseline="-25000"/>
              <a:t>QCD</a:t>
            </a:r>
            <a:endParaRPr lang="en-GB"/>
          </a:p>
        </p:txBody>
      </p:sp>
      <p:sp>
        <p:nvSpPr>
          <p:cNvPr id="365580" name="Rectangle 50"/>
          <p:cNvSpPr>
            <a:spLocks noChangeArrowheads="1"/>
          </p:cNvSpPr>
          <p:nvPr/>
        </p:nvSpPr>
        <p:spPr bwMode="auto">
          <a:xfrm>
            <a:off x="7939088" y="4070350"/>
            <a:ext cx="590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f</a:t>
            </a:r>
            <a:r>
              <a:rPr lang="en-GB" baseline="-25000"/>
              <a:t>QCD</a:t>
            </a:r>
            <a:endParaRPr lang="en-GB"/>
          </a:p>
        </p:txBody>
      </p:sp>
      <p:sp>
        <p:nvSpPr>
          <p:cNvPr id="52" name="Rectangle 51"/>
          <p:cNvSpPr/>
          <p:nvPr/>
        </p:nvSpPr>
        <p:spPr>
          <a:xfrm>
            <a:off x="412750" y="1084263"/>
            <a:ext cx="4205288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+mn-lt"/>
              </a:rPr>
              <a:t>case 1: dominating </a:t>
            </a:r>
            <a:r>
              <a:rPr lang="en-GB" b="1" i="1" dirty="0">
                <a:latin typeface="+mn-lt"/>
              </a:rPr>
              <a:t>q-</a:t>
            </a:r>
            <a:r>
              <a:rPr lang="en-GB" b="1" i="1" dirty="0" err="1">
                <a:latin typeface="+mn-lt"/>
              </a:rPr>
              <a:t>q</a:t>
            </a:r>
            <a:r>
              <a:rPr lang="en-GB" b="1" dirty="0" err="1">
                <a:latin typeface="+mn-lt"/>
              </a:rPr>
              <a:t>bar</a:t>
            </a:r>
            <a:r>
              <a:rPr lang="en-GB" dirty="0">
                <a:latin typeface="+mn-lt"/>
              </a:rPr>
              <a:t> QCD corrections</a:t>
            </a:r>
            <a:endParaRPr lang="en-GB" dirty="0">
              <a:latin typeface="+mn-lt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816475" y="1076325"/>
            <a:ext cx="38941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+mn-lt"/>
              </a:rPr>
              <a:t>case 2: dominating </a:t>
            </a:r>
            <a:r>
              <a:rPr lang="en-GB" b="1" i="1" dirty="0">
                <a:latin typeface="+mn-lt"/>
              </a:rPr>
              <a:t>q-g</a:t>
            </a:r>
            <a:r>
              <a:rPr lang="en-GB" dirty="0">
                <a:latin typeface="+mn-lt"/>
              </a:rPr>
              <a:t> QCD corrections</a:t>
            </a:r>
            <a:endParaRPr lang="en-GB" dirty="0">
              <a:latin typeface="+mn-lt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979488" y="3003550"/>
            <a:ext cx="149225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i="1" dirty="0" err="1">
                <a:solidFill>
                  <a:srgbClr val="0000FF"/>
                </a:solidFill>
                <a:latin typeface="+mn-lt"/>
              </a:rPr>
              <a:t>p</a:t>
            </a:r>
            <a:r>
              <a:rPr lang="en-GB" baseline="-25000" dirty="0" err="1">
                <a:solidFill>
                  <a:srgbClr val="0000FF"/>
                </a:solidFill>
                <a:latin typeface="+mn-lt"/>
              </a:rPr>
              <a:t>T</a:t>
            </a:r>
            <a:r>
              <a:rPr lang="en-GB" dirty="0">
                <a:solidFill>
                  <a:srgbClr val="0000FF"/>
                </a:solidFill>
                <a:latin typeface="+mn-lt"/>
              </a:rPr>
              <a:t> = 50 GeV/c</a:t>
            </a:r>
            <a:endParaRPr lang="en-GB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985838" y="3282950"/>
            <a:ext cx="15557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i="1" dirty="0" err="1">
                <a:solidFill>
                  <a:srgbClr val="FF0000"/>
                </a:solidFill>
                <a:latin typeface="+mn-lt"/>
              </a:rPr>
              <a:t>p</a:t>
            </a:r>
            <a:r>
              <a:rPr lang="en-GB" baseline="-25000" dirty="0" err="1">
                <a:solidFill>
                  <a:srgbClr val="FF0000"/>
                </a:solidFill>
                <a:latin typeface="+mn-lt"/>
              </a:rPr>
              <a:t>T</a:t>
            </a:r>
            <a:r>
              <a:rPr lang="en-GB" dirty="0">
                <a:solidFill>
                  <a:srgbClr val="FF0000"/>
                </a:solidFill>
                <a:latin typeface="+mn-lt"/>
              </a:rPr>
              <a:t> = 200 GeV/c</a:t>
            </a:r>
            <a:endParaRPr lang="en-GB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65585" name="Rectangle 56"/>
          <p:cNvSpPr>
            <a:spLocks noChangeArrowheads="1"/>
          </p:cNvSpPr>
          <p:nvPr/>
        </p:nvSpPr>
        <p:spPr bwMode="auto">
          <a:xfrm rot="1461394">
            <a:off x="7045325" y="2892425"/>
            <a:ext cx="6254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i="1">
                <a:solidFill>
                  <a:srgbClr val="FF0000"/>
                </a:solidFill>
                <a:latin typeface="Calibri" pitchFamily="34" charset="0"/>
              </a:rPr>
              <a:t>y </a:t>
            </a:r>
            <a:r>
              <a:rPr lang="en-GB">
                <a:solidFill>
                  <a:srgbClr val="FF0000"/>
                </a:solidFill>
                <a:latin typeface="Calibri" pitchFamily="34" charset="0"/>
              </a:rPr>
              <a:t>= 0</a:t>
            </a:r>
            <a:endParaRPr lang="en-GB">
              <a:solidFill>
                <a:srgbClr val="FF0000"/>
              </a:solidFill>
            </a:endParaRPr>
          </a:p>
        </p:txBody>
      </p:sp>
      <p:sp>
        <p:nvSpPr>
          <p:cNvPr id="365586" name="Rectangle 57"/>
          <p:cNvSpPr>
            <a:spLocks noChangeArrowheads="1"/>
          </p:cNvSpPr>
          <p:nvPr/>
        </p:nvSpPr>
        <p:spPr bwMode="auto">
          <a:xfrm rot="1305530">
            <a:off x="7188200" y="2616200"/>
            <a:ext cx="6254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i="1">
                <a:solidFill>
                  <a:srgbClr val="FF0000"/>
                </a:solidFill>
                <a:latin typeface="Calibri" pitchFamily="34" charset="0"/>
              </a:rPr>
              <a:t>y </a:t>
            </a:r>
            <a:r>
              <a:rPr lang="en-GB">
                <a:solidFill>
                  <a:srgbClr val="FF0000"/>
                </a:solidFill>
                <a:latin typeface="Calibri" pitchFamily="34" charset="0"/>
              </a:rPr>
              <a:t>= 2</a:t>
            </a:r>
            <a:endParaRPr lang="en-GB">
              <a:solidFill>
                <a:srgbClr val="FF000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189538" y="3008313"/>
            <a:ext cx="149225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i="1" dirty="0" err="1">
                <a:solidFill>
                  <a:srgbClr val="0000FF"/>
                </a:solidFill>
                <a:latin typeface="+mn-lt"/>
              </a:rPr>
              <a:t>p</a:t>
            </a:r>
            <a:r>
              <a:rPr lang="en-GB" baseline="-25000" dirty="0" err="1">
                <a:solidFill>
                  <a:srgbClr val="0000FF"/>
                </a:solidFill>
                <a:latin typeface="+mn-lt"/>
              </a:rPr>
              <a:t>T</a:t>
            </a:r>
            <a:r>
              <a:rPr lang="en-GB" dirty="0">
                <a:solidFill>
                  <a:srgbClr val="0000FF"/>
                </a:solidFill>
                <a:latin typeface="+mn-lt"/>
              </a:rPr>
              <a:t> = 50 GeV/c</a:t>
            </a:r>
            <a:endParaRPr lang="en-GB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195888" y="3286125"/>
            <a:ext cx="155575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i="1" dirty="0" err="1">
                <a:solidFill>
                  <a:srgbClr val="FF0000"/>
                </a:solidFill>
                <a:latin typeface="+mn-lt"/>
              </a:rPr>
              <a:t>p</a:t>
            </a:r>
            <a:r>
              <a:rPr lang="en-GB" baseline="-25000" dirty="0" err="1">
                <a:solidFill>
                  <a:srgbClr val="FF0000"/>
                </a:solidFill>
                <a:latin typeface="+mn-lt"/>
              </a:rPr>
              <a:t>T</a:t>
            </a:r>
            <a:r>
              <a:rPr lang="en-GB" dirty="0">
                <a:solidFill>
                  <a:srgbClr val="FF0000"/>
                </a:solidFill>
                <a:latin typeface="+mn-lt"/>
              </a:rPr>
              <a:t> = 200 GeV/c</a:t>
            </a:r>
            <a:endParaRPr lang="en-GB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65589" name="Rectangle 63"/>
          <p:cNvSpPr>
            <a:spLocks noChangeArrowheads="1"/>
          </p:cNvSpPr>
          <p:nvPr/>
        </p:nvSpPr>
        <p:spPr bwMode="auto">
          <a:xfrm rot="1084287">
            <a:off x="7754938" y="2536825"/>
            <a:ext cx="625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i="1">
                <a:solidFill>
                  <a:srgbClr val="0000FF"/>
                </a:solidFill>
                <a:latin typeface="Calibri" pitchFamily="34" charset="0"/>
              </a:rPr>
              <a:t>y </a:t>
            </a:r>
            <a:r>
              <a:rPr lang="en-GB">
                <a:solidFill>
                  <a:srgbClr val="0000FF"/>
                </a:solidFill>
                <a:latin typeface="Calibri" pitchFamily="34" charset="0"/>
              </a:rPr>
              <a:t>= 0</a:t>
            </a:r>
            <a:endParaRPr lang="en-GB">
              <a:solidFill>
                <a:srgbClr val="0000FF"/>
              </a:solidFill>
            </a:endParaRPr>
          </a:p>
        </p:txBody>
      </p:sp>
      <p:sp>
        <p:nvSpPr>
          <p:cNvPr id="365590" name="Rectangle 64"/>
          <p:cNvSpPr>
            <a:spLocks noChangeArrowheads="1"/>
          </p:cNvSpPr>
          <p:nvPr/>
        </p:nvSpPr>
        <p:spPr bwMode="auto">
          <a:xfrm rot="744136">
            <a:off x="7816850" y="2225675"/>
            <a:ext cx="6254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i="1">
                <a:solidFill>
                  <a:srgbClr val="0000FF"/>
                </a:solidFill>
                <a:latin typeface="Calibri" pitchFamily="34" charset="0"/>
              </a:rPr>
              <a:t>y </a:t>
            </a:r>
            <a:r>
              <a:rPr lang="en-GB">
                <a:solidFill>
                  <a:srgbClr val="0000FF"/>
                </a:solidFill>
                <a:latin typeface="Calibri" pitchFamily="34" charset="0"/>
              </a:rPr>
              <a:t>= 2</a:t>
            </a:r>
            <a:endParaRPr lang="en-GB">
              <a:solidFill>
                <a:srgbClr val="0000FF"/>
              </a:solidFill>
            </a:endParaRPr>
          </a:p>
        </p:txBody>
      </p:sp>
      <p:sp>
        <p:nvSpPr>
          <p:cNvPr id="365591" name="Rectangle 65"/>
          <p:cNvSpPr>
            <a:spLocks noChangeArrowheads="1"/>
          </p:cNvSpPr>
          <p:nvPr/>
        </p:nvSpPr>
        <p:spPr bwMode="auto">
          <a:xfrm>
            <a:off x="2840038" y="2363788"/>
            <a:ext cx="1320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Calibri" pitchFamily="34" charset="0"/>
              </a:rPr>
              <a:t>(indep. of </a:t>
            </a:r>
            <a:r>
              <a:rPr lang="en-GB" i="1">
                <a:solidFill>
                  <a:srgbClr val="000000"/>
                </a:solidFill>
                <a:latin typeface="Calibri" pitchFamily="34" charset="0"/>
              </a:rPr>
              <a:t>y</a:t>
            </a:r>
            <a:r>
              <a:rPr lang="en-GB">
                <a:solidFill>
                  <a:srgbClr val="000000"/>
                </a:solidFill>
                <a:latin typeface="Calibri" pitchFamily="34" charset="0"/>
              </a:rPr>
              <a:t>)</a:t>
            </a:r>
            <a:endParaRPr lang="en-GB"/>
          </a:p>
        </p:txBody>
      </p:sp>
      <p:grpSp>
        <p:nvGrpSpPr>
          <p:cNvPr id="365592" name="Group 66"/>
          <p:cNvGrpSpPr>
            <a:grpSpLocks/>
          </p:cNvGrpSpPr>
          <p:nvPr/>
        </p:nvGrpSpPr>
        <p:grpSpPr bwMode="auto">
          <a:xfrm>
            <a:off x="687388" y="4473575"/>
            <a:ext cx="2901950" cy="2033588"/>
            <a:chOff x="2378075" y="1561885"/>
            <a:chExt cx="4574460" cy="3205973"/>
          </a:xfrm>
        </p:grpSpPr>
        <p:sp>
          <p:nvSpPr>
            <p:cNvPr id="365596" name="Line 20"/>
            <p:cNvSpPr>
              <a:spLocks noChangeShapeType="1"/>
            </p:cNvSpPr>
            <p:nvPr/>
          </p:nvSpPr>
          <p:spPr bwMode="auto">
            <a:xfrm flipH="1">
              <a:off x="2767013" y="4463143"/>
              <a:ext cx="4051300" cy="1588"/>
            </a:xfrm>
            <a:prstGeom prst="line">
              <a:avLst/>
            </a:prstGeom>
            <a:noFill/>
            <a:ln w="2">
              <a:solidFill>
                <a:srgbClr val="1616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5597" name="Line 21"/>
            <p:cNvSpPr>
              <a:spLocks noChangeShapeType="1"/>
            </p:cNvSpPr>
            <p:nvPr/>
          </p:nvSpPr>
          <p:spPr bwMode="auto">
            <a:xfrm flipV="1">
              <a:off x="2767013" y="1565452"/>
              <a:ext cx="0" cy="2896820"/>
            </a:xfrm>
            <a:prstGeom prst="line">
              <a:avLst/>
            </a:prstGeom>
            <a:noFill/>
            <a:ln w="2">
              <a:solidFill>
                <a:srgbClr val="1616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5598" name="Line 22"/>
            <p:cNvSpPr>
              <a:spLocks noChangeShapeType="1"/>
            </p:cNvSpPr>
            <p:nvPr/>
          </p:nvSpPr>
          <p:spPr bwMode="auto">
            <a:xfrm>
              <a:off x="2767013" y="1561885"/>
              <a:ext cx="4051300" cy="1588"/>
            </a:xfrm>
            <a:prstGeom prst="line">
              <a:avLst/>
            </a:prstGeom>
            <a:noFill/>
            <a:ln w="2">
              <a:solidFill>
                <a:srgbClr val="1616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5599" name="Line 23"/>
            <p:cNvSpPr>
              <a:spLocks noChangeShapeType="1"/>
            </p:cNvSpPr>
            <p:nvPr/>
          </p:nvSpPr>
          <p:spPr bwMode="auto">
            <a:xfrm>
              <a:off x="6819901" y="1565453"/>
              <a:ext cx="0" cy="2896819"/>
            </a:xfrm>
            <a:prstGeom prst="line">
              <a:avLst/>
            </a:prstGeom>
            <a:noFill/>
            <a:ln w="2">
              <a:solidFill>
                <a:srgbClr val="1616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5600" name="Line 25"/>
            <p:cNvSpPr>
              <a:spLocks noChangeShapeType="1"/>
            </p:cNvSpPr>
            <p:nvPr/>
          </p:nvSpPr>
          <p:spPr bwMode="auto">
            <a:xfrm flipH="1">
              <a:off x="2767013" y="4463143"/>
              <a:ext cx="80963" cy="1588"/>
            </a:xfrm>
            <a:prstGeom prst="line">
              <a:avLst/>
            </a:prstGeom>
            <a:noFill/>
            <a:ln w="2">
              <a:solidFill>
                <a:srgbClr val="1616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5601" name="Line 30"/>
            <p:cNvSpPr>
              <a:spLocks noChangeShapeType="1"/>
            </p:cNvSpPr>
            <p:nvPr/>
          </p:nvSpPr>
          <p:spPr bwMode="auto">
            <a:xfrm flipH="1">
              <a:off x="2767013" y="4459288"/>
              <a:ext cx="80963" cy="1588"/>
            </a:xfrm>
            <a:prstGeom prst="line">
              <a:avLst/>
            </a:prstGeom>
            <a:noFill/>
            <a:ln w="2">
              <a:solidFill>
                <a:srgbClr val="1616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5602" name="Line 31"/>
            <p:cNvSpPr>
              <a:spLocks noChangeShapeType="1"/>
            </p:cNvSpPr>
            <p:nvPr/>
          </p:nvSpPr>
          <p:spPr bwMode="auto">
            <a:xfrm flipH="1">
              <a:off x="2767013" y="4314825"/>
              <a:ext cx="41275" cy="1588"/>
            </a:xfrm>
            <a:prstGeom prst="line">
              <a:avLst/>
            </a:prstGeom>
            <a:noFill/>
            <a:ln w="2">
              <a:solidFill>
                <a:srgbClr val="1616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5603" name="Line 32"/>
            <p:cNvSpPr>
              <a:spLocks noChangeShapeType="1"/>
            </p:cNvSpPr>
            <p:nvPr/>
          </p:nvSpPr>
          <p:spPr bwMode="auto">
            <a:xfrm flipH="1">
              <a:off x="2767013" y="4170363"/>
              <a:ext cx="41275" cy="1588"/>
            </a:xfrm>
            <a:prstGeom prst="line">
              <a:avLst/>
            </a:prstGeom>
            <a:noFill/>
            <a:ln w="2">
              <a:solidFill>
                <a:srgbClr val="1616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5604" name="Line 33"/>
            <p:cNvSpPr>
              <a:spLocks noChangeShapeType="1"/>
            </p:cNvSpPr>
            <p:nvPr/>
          </p:nvSpPr>
          <p:spPr bwMode="auto">
            <a:xfrm flipH="1">
              <a:off x="2767013" y="4022725"/>
              <a:ext cx="41275" cy="1588"/>
            </a:xfrm>
            <a:prstGeom prst="line">
              <a:avLst/>
            </a:prstGeom>
            <a:noFill/>
            <a:ln w="2">
              <a:solidFill>
                <a:srgbClr val="1616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5605" name="Line 34"/>
            <p:cNvSpPr>
              <a:spLocks noChangeShapeType="1"/>
            </p:cNvSpPr>
            <p:nvPr/>
          </p:nvSpPr>
          <p:spPr bwMode="auto">
            <a:xfrm flipH="1">
              <a:off x="2767013" y="3881438"/>
              <a:ext cx="41275" cy="1588"/>
            </a:xfrm>
            <a:prstGeom prst="line">
              <a:avLst/>
            </a:prstGeom>
            <a:noFill/>
            <a:ln w="2">
              <a:solidFill>
                <a:srgbClr val="1616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5606" name="Line 35"/>
            <p:cNvSpPr>
              <a:spLocks noChangeShapeType="1"/>
            </p:cNvSpPr>
            <p:nvPr/>
          </p:nvSpPr>
          <p:spPr bwMode="auto">
            <a:xfrm flipH="1">
              <a:off x="2767012" y="3736976"/>
              <a:ext cx="4055206" cy="0"/>
            </a:xfrm>
            <a:prstGeom prst="line">
              <a:avLst/>
            </a:prstGeom>
            <a:noFill/>
            <a:ln w="2">
              <a:solidFill>
                <a:srgbClr val="161616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5607" name="Line 36"/>
            <p:cNvSpPr>
              <a:spLocks noChangeShapeType="1"/>
            </p:cNvSpPr>
            <p:nvPr/>
          </p:nvSpPr>
          <p:spPr bwMode="auto">
            <a:xfrm flipH="1">
              <a:off x="2767013" y="3590925"/>
              <a:ext cx="41275" cy="1588"/>
            </a:xfrm>
            <a:prstGeom prst="line">
              <a:avLst/>
            </a:prstGeom>
            <a:noFill/>
            <a:ln w="2">
              <a:solidFill>
                <a:srgbClr val="1616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5608" name="Line 37"/>
            <p:cNvSpPr>
              <a:spLocks noChangeShapeType="1"/>
            </p:cNvSpPr>
            <p:nvPr/>
          </p:nvSpPr>
          <p:spPr bwMode="auto">
            <a:xfrm flipH="1">
              <a:off x="2767013" y="3444875"/>
              <a:ext cx="41275" cy="1588"/>
            </a:xfrm>
            <a:prstGeom prst="line">
              <a:avLst/>
            </a:prstGeom>
            <a:noFill/>
            <a:ln w="2">
              <a:solidFill>
                <a:srgbClr val="1616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5609" name="Line 38"/>
            <p:cNvSpPr>
              <a:spLocks noChangeShapeType="1"/>
            </p:cNvSpPr>
            <p:nvPr/>
          </p:nvSpPr>
          <p:spPr bwMode="auto">
            <a:xfrm flipH="1">
              <a:off x="2767013" y="3302000"/>
              <a:ext cx="41275" cy="1588"/>
            </a:xfrm>
            <a:prstGeom prst="line">
              <a:avLst/>
            </a:prstGeom>
            <a:noFill/>
            <a:ln w="2">
              <a:solidFill>
                <a:srgbClr val="1616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5610" name="Line 39"/>
            <p:cNvSpPr>
              <a:spLocks noChangeShapeType="1"/>
            </p:cNvSpPr>
            <p:nvPr/>
          </p:nvSpPr>
          <p:spPr bwMode="auto">
            <a:xfrm flipH="1">
              <a:off x="2767013" y="3157538"/>
              <a:ext cx="41275" cy="1588"/>
            </a:xfrm>
            <a:prstGeom prst="line">
              <a:avLst/>
            </a:prstGeom>
            <a:noFill/>
            <a:ln w="2">
              <a:solidFill>
                <a:srgbClr val="1616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5611" name="Line 40"/>
            <p:cNvSpPr>
              <a:spLocks noChangeShapeType="1"/>
            </p:cNvSpPr>
            <p:nvPr/>
          </p:nvSpPr>
          <p:spPr bwMode="auto">
            <a:xfrm flipH="1">
              <a:off x="2767013" y="3011488"/>
              <a:ext cx="80963" cy="1588"/>
            </a:xfrm>
            <a:prstGeom prst="line">
              <a:avLst/>
            </a:prstGeom>
            <a:noFill/>
            <a:ln w="2">
              <a:solidFill>
                <a:srgbClr val="1616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5612" name="Line 41"/>
            <p:cNvSpPr>
              <a:spLocks noChangeShapeType="1"/>
            </p:cNvSpPr>
            <p:nvPr/>
          </p:nvSpPr>
          <p:spPr bwMode="auto">
            <a:xfrm flipH="1">
              <a:off x="2767013" y="2867025"/>
              <a:ext cx="41275" cy="1588"/>
            </a:xfrm>
            <a:prstGeom prst="line">
              <a:avLst/>
            </a:prstGeom>
            <a:noFill/>
            <a:ln w="2">
              <a:solidFill>
                <a:srgbClr val="1616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5613" name="Line 42"/>
            <p:cNvSpPr>
              <a:spLocks noChangeShapeType="1"/>
            </p:cNvSpPr>
            <p:nvPr/>
          </p:nvSpPr>
          <p:spPr bwMode="auto">
            <a:xfrm flipH="1">
              <a:off x="2767013" y="2722563"/>
              <a:ext cx="41275" cy="1588"/>
            </a:xfrm>
            <a:prstGeom prst="line">
              <a:avLst/>
            </a:prstGeom>
            <a:noFill/>
            <a:ln w="2">
              <a:solidFill>
                <a:srgbClr val="1616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5614" name="Line 43"/>
            <p:cNvSpPr>
              <a:spLocks noChangeShapeType="1"/>
            </p:cNvSpPr>
            <p:nvPr/>
          </p:nvSpPr>
          <p:spPr bwMode="auto">
            <a:xfrm flipH="1">
              <a:off x="2767013" y="2578100"/>
              <a:ext cx="41275" cy="1588"/>
            </a:xfrm>
            <a:prstGeom prst="line">
              <a:avLst/>
            </a:prstGeom>
            <a:noFill/>
            <a:ln w="2">
              <a:solidFill>
                <a:srgbClr val="1616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5615" name="Line 44"/>
            <p:cNvSpPr>
              <a:spLocks noChangeShapeType="1"/>
            </p:cNvSpPr>
            <p:nvPr/>
          </p:nvSpPr>
          <p:spPr bwMode="auto">
            <a:xfrm flipH="1">
              <a:off x="2767013" y="2433638"/>
              <a:ext cx="41275" cy="1588"/>
            </a:xfrm>
            <a:prstGeom prst="line">
              <a:avLst/>
            </a:prstGeom>
            <a:noFill/>
            <a:ln w="2">
              <a:solidFill>
                <a:srgbClr val="1616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5616" name="Line 45"/>
            <p:cNvSpPr>
              <a:spLocks noChangeShapeType="1"/>
            </p:cNvSpPr>
            <p:nvPr/>
          </p:nvSpPr>
          <p:spPr bwMode="auto">
            <a:xfrm flipH="1">
              <a:off x="2767012" y="2290763"/>
              <a:ext cx="4047255" cy="0"/>
            </a:xfrm>
            <a:prstGeom prst="line">
              <a:avLst/>
            </a:prstGeom>
            <a:noFill/>
            <a:ln w="2">
              <a:solidFill>
                <a:srgbClr val="161616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5617" name="Line 46"/>
            <p:cNvSpPr>
              <a:spLocks noChangeShapeType="1"/>
            </p:cNvSpPr>
            <p:nvPr/>
          </p:nvSpPr>
          <p:spPr bwMode="auto">
            <a:xfrm flipH="1">
              <a:off x="2767013" y="2144713"/>
              <a:ext cx="41275" cy="1588"/>
            </a:xfrm>
            <a:prstGeom prst="line">
              <a:avLst/>
            </a:prstGeom>
            <a:noFill/>
            <a:ln w="2">
              <a:solidFill>
                <a:srgbClr val="1616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5618" name="Line 47"/>
            <p:cNvSpPr>
              <a:spLocks noChangeShapeType="1"/>
            </p:cNvSpPr>
            <p:nvPr/>
          </p:nvSpPr>
          <p:spPr bwMode="auto">
            <a:xfrm flipH="1">
              <a:off x="2767013" y="2000250"/>
              <a:ext cx="41275" cy="1588"/>
            </a:xfrm>
            <a:prstGeom prst="line">
              <a:avLst/>
            </a:prstGeom>
            <a:noFill/>
            <a:ln w="2">
              <a:solidFill>
                <a:srgbClr val="1616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5619" name="Line 48"/>
            <p:cNvSpPr>
              <a:spLocks noChangeShapeType="1"/>
            </p:cNvSpPr>
            <p:nvPr/>
          </p:nvSpPr>
          <p:spPr bwMode="auto">
            <a:xfrm flipH="1">
              <a:off x="2767013" y="1854200"/>
              <a:ext cx="41275" cy="1588"/>
            </a:xfrm>
            <a:prstGeom prst="line">
              <a:avLst/>
            </a:prstGeom>
            <a:noFill/>
            <a:ln w="2">
              <a:solidFill>
                <a:srgbClr val="1616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5620" name="Line 49"/>
            <p:cNvSpPr>
              <a:spLocks noChangeShapeType="1"/>
            </p:cNvSpPr>
            <p:nvPr/>
          </p:nvSpPr>
          <p:spPr bwMode="auto">
            <a:xfrm flipH="1">
              <a:off x="2767013" y="1709738"/>
              <a:ext cx="41275" cy="1588"/>
            </a:xfrm>
            <a:prstGeom prst="line">
              <a:avLst/>
            </a:prstGeom>
            <a:noFill/>
            <a:ln w="2">
              <a:solidFill>
                <a:srgbClr val="1616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5621" name="Line 50"/>
            <p:cNvSpPr>
              <a:spLocks noChangeShapeType="1"/>
            </p:cNvSpPr>
            <p:nvPr/>
          </p:nvSpPr>
          <p:spPr bwMode="auto">
            <a:xfrm flipH="1">
              <a:off x="2767013" y="1566863"/>
              <a:ext cx="80963" cy="1588"/>
            </a:xfrm>
            <a:prstGeom prst="line">
              <a:avLst/>
            </a:prstGeom>
            <a:noFill/>
            <a:ln w="2">
              <a:solidFill>
                <a:srgbClr val="1616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5622" name="Line 51"/>
            <p:cNvSpPr>
              <a:spLocks noChangeShapeType="1"/>
            </p:cNvSpPr>
            <p:nvPr/>
          </p:nvSpPr>
          <p:spPr bwMode="auto">
            <a:xfrm flipH="1">
              <a:off x="2767013" y="1566863"/>
              <a:ext cx="80963" cy="1588"/>
            </a:xfrm>
            <a:prstGeom prst="line">
              <a:avLst/>
            </a:prstGeom>
            <a:noFill/>
            <a:ln w="2">
              <a:solidFill>
                <a:srgbClr val="1616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5623" name="Rectangle 60"/>
            <p:cNvSpPr>
              <a:spLocks noChangeArrowheads="1"/>
            </p:cNvSpPr>
            <p:nvPr/>
          </p:nvSpPr>
          <p:spPr bwMode="auto">
            <a:xfrm>
              <a:off x="2546350" y="3608388"/>
              <a:ext cx="133905" cy="29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PT" sz="1200" b="1">
                  <a:solidFill>
                    <a:srgbClr val="161616"/>
                  </a:solidFill>
                </a:rPr>
                <a:t>0</a:t>
              </a:r>
              <a:endParaRPr lang="pt-PT" sz="1200" b="1"/>
            </a:p>
          </p:txBody>
        </p:sp>
        <p:sp>
          <p:nvSpPr>
            <p:cNvPr id="365624" name="Rectangle 61"/>
            <p:cNvSpPr>
              <a:spLocks noChangeArrowheads="1"/>
            </p:cNvSpPr>
            <p:nvPr/>
          </p:nvSpPr>
          <p:spPr bwMode="auto">
            <a:xfrm>
              <a:off x="2378075" y="2884487"/>
              <a:ext cx="133905" cy="29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PT" sz="1200" b="1">
                  <a:solidFill>
                    <a:srgbClr val="161616"/>
                  </a:solidFill>
                </a:rPr>
                <a:t>0</a:t>
              </a:r>
              <a:endParaRPr lang="pt-PT" sz="1200" b="1"/>
            </a:p>
          </p:txBody>
        </p:sp>
        <p:sp>
          <p:nvSpPr>
            <p:cNvPr id="365625" name="Rectangle 62"/>
            <p:cNvSpPr>
              <a:spLocks noChangeArrowheads="1"/>
            </p:cNvSpPr>
            <p:nvPr/>
          </p:nvSpPr>
          <p:spPr bwMode="auto">
            <a:xfrm>
              <a:off x="2501901" y="2884487"/>
              <a:ext cx="68216" cy="29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PT" sz="1200" b="1">
                  <a:solidFill>
                    <a:srgbClr val="161616"/>
                  </a:solidFill>
                </a:rPr>
                <a:t>.</a:t>
              </a:r>
              <a:endParaRPr lang="pt-PT" sz="1200" b="1"/>
            </a:p>
          </p:txBody>
        </p:sp>
        <p:sp>
          <p:nvSpPr>
            <p:cNvPr id="365626" name="Rectangle 63"/>
            <p:cNvSpPr>
              <a:spLocks noChangeArrowheads="1"/>
            </p:cNvSpPr>
            <p:nvPr/>
          </p:nvSpPr>
          <p:spPr bwMode="auto">
            <a:xfrm>
              <a:off x="2563813" y="2884487"/>
              <a:ext cx="133905" cy="29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PT" sz="1200" b="1">
                  <a:solidFill>
                    <a:srgbClr val="161616"/>
                  </a:solidFill>
                </a:rPr>
                <a:t>5</a:t>
              </a:r>
              <a:endParaRPr lang="pt-PT" sz="1200" b="1"/>
            </a:p>
          </p:txBody>
        </p:sp>
        <p:sp>
          <p:nvSpPr>
            <p:cNvPr id="365627" name="Rectangle 64"/>
            <p:cNvSpPr>
              <a:spLocks noChangeArrowheads="1"/>
            </p:cNvSpPr>
            <p:nvPr/>
          </p:nvSpPr>
          <p:spPr bwMode="auto">
            <a:xfrm>
              <a:off x="2546350" y="2163763"/>
              <a:ext cx="133905" cy="29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PT" sz="1200" b="1">
                  <a:solidFill>
                    <a:srgbClr val="161616"/>
                  </a:solidFill>
                </a:rPr>
                <a:t>1</a:t>
              </a:r>
              <a:endParaRPr lang="pt-PT" sz="1200" b="1"/>
            </a:p>
          </p:txBody>
        </p:sp>
        <p:sp>
          <p:nvSpPr>
            <p:cNvPr id="365628" name="Line 68"/>
            <p:cNvSpPr>
              <a:spLocks noChangeShapeType="1"/>
            </p:cNvSpPr>
            <p:nvPr/>
          </p:nvSpPr>
          <p:spPr bwMode="auto">
            <a:xfrm>
              <a:off x="2767013" y="4463143"/>
              <a:ext cx="4051300" cy="1588"/>
            </a:xfrm>
            <a:prstGeom prst="line">
              <a:avLst/>
            </a:prstGeom>
            <a:noFill/>
            <a:ln w="2">
              <a:solidFill>
                <a:srgbClr val="1616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5629" name="Line 69"/>
            <p:cNvSpPr>
              <a:spLocks noChangeShapeType="1"/>
            </p:cNvSpPr>
            <p:nvPr/>
          </p:nvSpPr>
          <p:spPr bwMode="auto">
            <a:xfrm>
              <a:off x="2767013" y="4383768"/>
              <a:ext cx="1588" cy="79375"/>
            </a:xfrm>
            <a:prstGeom prst="line">
              <a:avLst/>
            </a:prstGeom>
            <a:noFill/>
            <a:ln w="2">
              <a:solidFill>
                <a:srgbClr val="1616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5630" name="Line 70"/>
            <p:cNvSpPr>
              <a:spLocks noChangeShapeType="1"/>
            </p:cNvSpPr>
            <p:nvPr/>
          </p:nvSpPr>
          <p:spPr bwMode="auto">
            <a:xfrm>
              <a:off x="2867025" y="4423455"/>
              <a:ext cx="1588" cy="39688"/>
            </a:xfrm>
            <a:prstGeom prst="line">
              <a:avLst/>
            </a:prstGeom>
            <a:noFill/>
            <a:ln w="2">
              <a:solidFill>
                <a:srgbClr val="1616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5631" name="Line 71"/>
            <p:cNvSpPr>
              <a:spLocks noChangeShapeType="1"/>
            </p:cNvSpPr>
            <p:nvPr/>
          </p:nvSpPr>
          <p:spPr bwMode="auto">
            <a:xfrm>
              <a:off x="2970213" y="4423455"/>
              <a:ext cx="1588" cy="39688"/>
            </a:xfrm>
            <a:prstGeom prst="line">
              <a:avLst/>
            </a:prstGeom>
            <a:noFill/>
            <a:ln w="2">
              <a:solidFill>
                <a:srgbClr val="1616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5632" name="Line 72"/>
            <p:cNvSpPr>
              <a:spLocks noChangeShapeType="1"/>
            </p:cNvSpPr>
            <p:nvPr/>
          </p:nvSpPr>
          <p:spPr bwMode="auto">
            <a:xfrm>
              <a:off x="3068638" y="4423455"/>
              <a:ext cx="1588" cy="39688"/>
            </a:xfrm>
            <a:prstGeom prst="line">
              <a:avLst/>
            </a:prstGeom>
            <a:noFill/>
            <a:ln w="2">
              <a:solidFill>
                <a:srgbClr val="1616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5633" name="Line 73"/>
            <p:cNvSpPr>
              <a:spLocks noChangeShapeType="1"/>
            </p:cNvSpPr>
            <p:nvPr/>
          </p:nvSpPr>
          <p:spPr bwMode="auto">
            <a:xfrm>
              <a:off x="3173413" y="4423455"/>
              <a:ext cx="1588" cy="39688"/>
            </a:xfrm>
            <a:prstGeom prst="line">
              <a:avLst/>
            </a:prstGeom>
            <a:noFill/>
            <a:ln w="2">
              <a:solidFill>
                <a:srgbClr val="1616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5634" name="Line 74"/>
            <p:cNvSpPr>
              <a:spLocks noChangeShapeType="1"/>
            </p:cNvSpPr>
            <p:nvPr/>
          </p:nvSpPr>
          <p:spPr bwMode="auto">
            <a:xfrm>
              <a:off x="3271838" y="4383768"/>
              <a:ext cx="1588" cy="79375"/>
            </a:xfrm>
            <a:prstGeom prst="line">
              <a:avLst/>
            </a:prstGeom>
            <a:noFill/>
            <a:ln w="2">
              <a:solidFill>
                <a:srgbClr val="1616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5635" name="Line 75"/>
            <p:cNvSpPr>
              <a:spLocks noChangeShapeType="1"/>
            </p:cNvSpPr>
            <p:nvPr/>
          </p:nvSpPr>
          <p:spPr bwMode="auto">
            <a:xfrm>
              <a:off x="3375025" y="4423455"/>
              <a:ext cx="1588" cy="39688"/>
            </a:xfrm>
            <a:prstGeom prst="line">
              <a:avLst/>
            </a:prstGeom>
            <a:noFill/>
            <a:ln w="2">
              <a:solidFill>
                <a:srgbClr val="1616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5636" name="Line 76"/>
            <p:cNvSpPr>
              <a:spLocks noChangeShapeType="1"/>
            </p:cNvSpPr>
            <p:nvPr/>
          </p:nvSpPr>
          <p:spPr bwMode="auto">
            <a:xfrm>
              <a:off x="3475038" y="4423455"/>
              <a:ext cx="1588" cy="39688"/>
            </a:xfrm>
            <a:prstGeom prst="line">
              <a:avLst/>
            </a:prstGeom>
            <a:noFill/>
            <a:ln w="2">
              <a:solidFill>
                <a:srgbClr val="1616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5637" name="Line 77"/>
            <p:cNvSpPr>
              <a:spLocks noChangeShapeType="1"/>
            </p:cNvSpPr>
            <p:nvPr/>
          </p:nvSpPr>
          <p:spPr bwMode="auto">
            <a:xfrm>
              <a:off x="3578225" y="4423455"/>
              <a:ext cx="1588" cy="39688"/>
            </a:xfrm>
            <a:prstGeom prst="line">
              <a:avLst/>
            </a:prstGeom>
            <a:noFill/>
            <a:ln w="2">
              <a:solidFill>
                <a:srgbClr val="1616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5638" name="Line 78"/>
            <p:cNvSpPr>
              <a:spLocks noChangeShapeType="1"/>
            </p:cNvSpPr>
            <p:nvPr/>
          </p:nvSpPr>
          <p:spPr bwMode="auto">
            <a:xfrm>
              <a:off x="3676650" y="4423455"/>
              <a:ext cx="1588" cy="39688"/>
            </a:xfrm>
            <a:prstGeom prst="line">
              <a:avLst/>
            </a:prstGeom>
            <a:noFill/>
            <a:ln w="2">
              <a:solidFill>
                <a:srgbClr val="1616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5639" name="Line 79"/>
            <p:cNvSpPr>
              <a:spLocks noChangeShapeType="1"/>
            </p:cNvSpPr>
            <p:nvPr/>
          </p:nvSpPr>
          <p:spPr bwMode="auto">
            <a:xfrm>
              <a:off x="3779838" y="4383768"/>
              <a:ext cx="1588" cy="79375"/>
            </a:xfrm>
            <a:prstGeom prst="line">
              <a:avLst/>
            </a:prstGeom>
            <a:noFill/>
            <a:ln w="2">
              <a:solidFill>
                <a:srgbClr val="1616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5640" name="Line 80"/>
            <p:cNvSpPr>
              <a:spLocks noChangeShapeType="1"/>
            </p:cNvSpPr>
            <p:nvPr/>
          </p:nvSpPr>
          <p:spPr bwMode="auto">
            <a:xfrm>
              <a:off x="3879850" y="4423455"/>
              <a:ext cx="1588" cy="39688"/>
            </a:xfrm>
            <a:prstGeom prst="line">
              <a:avLst/>
            </a:prstGeom>
            <a:noFill/>
            <a:ln w="2">
              <a:solidFill>
                <a:srgbClr val="1616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5641" name="Line 81"/>
            <p:cNvSpPr>
              <a:spLocks noChangeShapeType="1"/>
            </p:cNvSpPr>
            <p:nvPr/>
          </p:nvSpPr>
          <p:spPr bwMode="auto">
            <a:xfrm>
              <a:off x="3983038" y="4423455"/>
              <a:ext cx="1588" cy="39688"/>
            </a:xfrm>
            <a:prstGeom prst="line">
              <a:avLst/>
            </a:prstGeom>
            <a:noFill/>
            <a:ln w="2">
              <a:solidFill>
                <a:srgbClr val="1616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5642" name="Line 82"/>
            <p:cNvSpPr>
              <a:spLocks noChangeShapeType="1"/>
            </p:cNvSpPr>
            <p:nvPr/>
          </p:nvSpPr>
          <p:spPr bwMode="auto">
            <a:xfrm>
              <a:off x="4081463" y="4423455"/>
              <a:ext cx="1588" cy="39688"/>
            </a:xfrm>
            <a:prstGeom prst="line">
              <a:avLst/>
            </a:prstGeom>
            <a:noFill/>
            <a:ln w="2">
              <a:solidFill>
                <a:srgbClr val="1616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5643" name="Line 83"/>
            <p:cNvSpPr>
              <a:spLocks noChangeShapeType="1"/>
            </p:cNvSpPr>
            <p:nvPr/>
          </p:nvSpPr>
          <p:spPr bwMode="auto">
            <a:xfrm>
              <a:off x="4184650" y="4423455"/>
              <a:ext cx="1588" cy="39688"/>
            </a:xfrm>
            <a:prstGeom prst="line">
              <a:avLst/>
            </a:prstGeom>
            <a:noFill/>
            <a:ln w="2">
              <a:solidFill>
                <a:srgbClr val="1616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5644" name="Line 84"/>
            <p:cNvSpPr>
              <a:spLocks noChangeShapeType="1"/>
            </p:cNvSpPr>
            <p:nvPr/>
          </p:nvSpPr>
          <p:spPr bwMode="auto">
            <a:xfrm>
              <a:off x="4284663" y="4383768"/>
              <a:ext cx="1588" cy="79375"/>
            </a:xfrm>
            <a:prstGeom prst="line">
              <a:avLst/>
            </a:prstGeom>
            <a:noFill/>
            <a:ln w="2">
              <a:solidFill>
                <a:srgbClr val="1616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5645" name="Line 85"/>
            <p:cNvSpPr>
              <a:spLocks noChangeShapeType="1"/>
            </p:cNvSpPr>
            <p:nvPr/>
          </p:nvSpPr>
          <p:spPr bwMode="auto">
            <a:xfrm>
              <a:off x="4386263" y="4423455"/>
              <a:ext cx="1588" cy="39688"/>
            </a:xfrm>
            <a:prstGeom prst="line">
              <a:avLst/>
            </a:prstGeom>
            <a:noFill/>
            <a:ln w="2">
              <a:solidFill>
                <a:srgbClr val="1616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5646" name="Line 86"/>
            <p:cNvSpPr>
              <a:spLocks noChangeShapeType="1"/>
            </p:cNvSpPr>
            <p:nvPr/>
          </p:nvSpPr>
          <p:spPr bwMode="auto">
            <a:xfrm>
              <a:off x="4487863" y="4423455"/>
              <a:ext cx="1588" cy="39688"/>
            </a:xfrm>
            <a:prstGeom prst="line">
              <a:avLst/>
            </a:prstGeom>
            <a:noFill/>
            <a:ln w="2">
              <a:solidFill>
                <a:srgbClr val="1616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5647" name="Line 87"/>
            <p:cNvSpPr>
              <a:spLocks noChangeShapeType="1"/>
            </p:cNvSpPr>
            <p:nvPr/>
          </p:nvSpPr>
          <p:spPr bwMode="auto">
            <a:xfrm>
              <a:off x="4589463" y="4423455"/>
              <a:ext cx="1588" cy="39688"/>
            </a:xfrm>
            <a:prstGeom prst="line">
              <a:avLst/>
            </a:prstGeom>
            <a:noFill/>
            <a:ln w="2">
              <a:solidFill>
                <a:srgbClr val="1616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5648" name="Line 88"/>
            <p:cNvSpPr>
              <a:spLocks noChangeShapeType="1"/>
            </p:cNvSpPr>
            <p:nvPr/>
          </p:nvSpPr>
          <p:spPr bwMode="auto">
            <a:xfrm>
              <a:off x="4689475" y="4423455"/>
              <a:ext cx="1588" cy="39688"/>
            </a:xfrm>
            <a:prstGeom prst="line">
              <a:avLst/>
            </a:prstGeom>
            <a:noFill/>
            <a:ln w="2">
              <a:solidFill>
                <a:srgbClr val="1616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5649" name="Line 89"/>
            <p:cNvSpPr>
              <a:spLocks noChangeShapeType="1"/>
            </p:cNvSpPr>
            <p:nvPr/>
          </p:nvSpPr>
          <p:spPr bwMode="auto">
            <a:xfrm>
              <a:off x="4791075" y="4383768"/>
              <a:ext cx="1588" cy="79375"/>
            </a:xfrm>
            <a:prstGeom prst="line">
              <a:avLst/>
            </a:prstGeom>
            <a:noFill/>
            <a:ln w="2">
              <a:solidFill>
                <a:srgbClr val="1616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5650" name="Line 90"/>
            <p:cNvSpPr>
              <a:spLocks noChangeShapeType="1"/>
            </p:cNvSpPr>
            <p:nvPr/>
          </p:nvSpPr>
          <p:spPr bwMode="auto">
            <a:xfrm>
              <a:off x="4894263" y="4423455"/>
              <a:ext cx="1588" cy="39688"/>
            </a:xfrm>
            <a:prstGeom prst="line">
              <a:avLst/>
            </a:prstGeom>
            <a:noFill/>
            <a:ln w="2">
              <a:solidFill>
                <a:srgbClr val="1616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5651" name="Line 91"/>
            <p:cNvSpPr>
              <a:spLocks noChangeShapeType="1"/>
            </p:cNvSpPr>
            <p:nvPr/>
          </p:nvSpPr>
          <p:spPr bwMode="auto">
            <a:xfrm>
              <a:off x="4994275" y="4423455"/>
              <a:ext cx="1588" cy="39688"/>
            </a:xfrm>
            <a:prstGeom prst="line">
              <a:avLst/>
            </a:prstGeom>
            <a:noFill/>
            <a:ln w="2">
              <a:solidFill>
                <a:srgbClr val="1616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5652" name="Line 92"/>
            <p:cNvSpPr>
              <a:spLocks noChangeShapeType="1"/>
            </p:cNvSpPr>
            <p:nvPr/>
          </p:nvSpPr>
          <p:spPr bwMode="auto">
            <a:xfrm>
              <a:off x="5097463" y="4423455"/>
              <a:ext cx="1588" cy="39688"/>
            </a:xfrm>
            <a:prstGeom prst="line">
              <a:avLst/>
            </a:prstGeom>
            <a:noFill/>
            <a:ln w="2">
              <a:solidFill>
                <a:srgbClr val="1616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5653" name="Line 93"/>
            <p:cNvSpPr>
              <a:spLocks noChangeShapeType="1"/>
            </p:cNvSpPr>
            <p:nvPr/>
          </p:nvSpPr>
          <p:spPr bwMode="auto">
            <a:xfrm>
              <a:off x="5195888" y="4423455"/>
              <a:ext cx="1588" cy="39688"/>
            </a:xfrm>
            <a:prstGeom prst="line">
              <a:avLst/>
            </a:prstGeom>
            <a:noFill/>
            <a:ln w="2">
              <a:solidFill>
                <a:srgbClr val="1616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5654" name="Line 94"/>
            <p:cNvSpPr>
              <a:spLocks noChangeShapeType="1"/>
            </p:cNvSpPr>
            <p:nvPr/>
          </p:nvSpPr>
          <p:spPr bwMode="auto">
            <a:xfrm>
              <a:off x="5299075" y="4383768"/>
              <a:ext cx="1588" cy="79375"/>
            </a:xfrm>
            <a:prstGeom prst="line">
              <a:avLst/>
            </a:prstGeom>
            <a:noFill/>
            <a:ln w="2">
              <a:solidFill>
                <a:srgbClr val="1616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5655" name="Line 95"/>
            <p:cNvSpPr>
              <a:spLocks noChangeShapeType="1"/>
            </p:cNvSpPr>
            <p:nvPr/>
          </p:nvSpPr>
          <p:spPr bwMode="auto">
            <a:xfrm>
              <a:off x="5399088" y="4423455"/>
              <a:ext cx="1588" cy="39688"/>
            </a:xfrm>
            <a:prstGeom prst="line">
              <a:avLst/>
            </a:prstGeom>
            <a:noFill/>
            <a:ln w="2">
              <a:solidFill>
                <a:srgbClr val="1616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5656" name="Line 96"/>
            <p:cNvSpPr>
              <a:spLocks noChangeShapeType="1"/>
            </p:cNvSpPr>
            <p:nvPr/>
          </p:nvSpPr>
          <p:spPr bwMode="auto">
            <a:xfrm>
              <a:off x="5502275" y="4423455"/>
              <a:ext cx="1588" cy="39688"/>
            </a:xfrm>
            <a:prstGeom prst="line">
              <a:avLst/>
            </a:prstGeom>
            <a:noFill/>
            <a:ln w="2">
              <a:solidFill>
                <a:srgbClr val="1616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5657" name="Line 97"/>
            <p:cNvSpPr>
              <a:spLocks noChangeShapeType="1"/>
            </p:cNvSpPr>
            <p:nvPr/>
          </p:nvSpPr>
          <p:spPr bwMode="auto">
            <a:xfrm>
              <a:off x="5600700" y="4423455"/>
              <a:ext cx="1588" cy="39688"/>
            </a:xfrm>
            <a:prstGeom prst="line">
              <a:avLst/>
            </a:prstGeom>
            <a:noFill/>
            <a:ln w="2">
              <a:solidFill>
                <a:srgbClr val="1616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5658" name="Line 98"/>
            <p:cNvSpPr>
              <a:spLocks noChangeShapeType="1"/>
            </p:cNvSpPr>
            <p:nvPr/>
          </p:nvSpPr>
          <p:spPr bwMode="auto">
            <a:xfrm>
              <a:off x="5705475" y="4423455"/>
              <a:ext cx="1588" cy="39688"/>
            </a:xfrm>
            <a:prstGeom prst="line">
              <a:avLst/>
            </a:prstGeom>
            <a:noFill/>
            <a:ln w="2">
              <a:solidFill>
                <a:srgbClr val="1616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5659" name="Line 99"/>
            <p:cNvSpPr>
              <a:spLocks noChangeShapeType="1"/>
            </p:cNvSpPr>
            <p:nvPr/>
          </p:nvSpPr>
          <p:spPr bwMode="auto">
            <a:xfrm>
              <a:off x="5803900" y="4383768"/>
              <a:ext cx="1588" cy="79375"/>
            </a:xfrm>
            <a:prstGeom prst="line">
              <a:avLst/>
            </a:prstGeom>
            <a:noFill/>
            <a:ln w="2">
              <a:solidFill>
                <a:srgbClr val="1616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5660" name="Line 100"/>
            <p:cNvSpPr>
              <a:spLocks noChangeShapeType="1"/>
            </p:cNvSpPr>
            <p:nvPr/>
          </p:nvSpPr>
          <p:spPr bwMode="auto">
            <a:xfrm>
              <a:off x="5907088" y="4423455"/>
              <a:ext cx="1588" cy="39688"/>
            </a:xfrm>
            <a:prstGeom prst="line">
              <a:avLst/>
            </a:prstGeom>
            <a:noFill/>
            <a:ln w="2">
              <a:solidFill>
                <a:srgbClr val="1616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5661" name="Line 101"/>
            <p:cNvSpPr>
              <a:spLocks noChangeShapeType="1"/>
            </p:cNvSpPr>
            <p:nvPr/>
          </p:nvSpPr>
          <p:spPr bwMode="auto">
            <a:xfrm>
              <a:off x="6007100" y="4423455"/>
              <a:ext cx="1588" cy="39688"/>
            </a:xfrm>
            <a:prstGeom prst="line">
              <a:avLst/>
            </a:prstGeom>
            <a:noFill/>
            <a:ln w="2">
              <a:solidFill>
                <a:srgbClr val="1616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5662" name="Line 102"/>
            <p:cNvSpPr>
              <a:spLocks noChangeShapeType="1"/>
            </p:cNvSpPr>
            <p:nvPr/>
          </p:nvSpPr>
          <p:spPr bwMode="auto">
            <a:xfrm>
              <a:off x="6110288" y="4423455"/>
              <a:ext cx="1588" cy="39688"/>
            </a:xfrm>
            <a:prstGeom prst="line">
              <a:avLst/>
            </a:prstGeom>
            <a:noFill/>
            <a:ln w="2">
              <a:solidFill>
                <a:srgbClr val="1616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5663" name="Line 103"/>
            <p:cNvSpPr>
              <a:spLocks noChangeShapeType="1"/>
            </p:cNvSpPr>
            <p:nvPr/>
          </p:nvSpPr>
          <p:spPr bwMode="auto">
            <a:xfrm>
              <a:off x="6208713" y="4423455"/>
              <a:ext cx="1588" cy="39688"/>
            </a:xfrm>
            <a:prstGeom prst="line">
              <a:avLst/>
            </a:prstGeom>
            <a:noFill/>
            <a:ln w="2">
              <a:solidFill>
                <a:srgbClr val="1616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5664" name="Line 104"/>
            <p:cNvSpPr>
              <a:spLocks noChangeShapeType="1"/>
            </p:cNvSpPr>
            <p:nvPr/>
          </p:nvSpPr>
          <p:spPr bwMode="auto">
            <a:xfrm>
              <a:off x="6310313" y="4383768"/>
              <a:ext cx="1588" cy="79375"/>
            </a:xfrm>
            <a:prstGeom prst="line">
              <a:avLst/>
            </a:prstGeom>
            <a:noFill/>
            <a:ln w="2">
              <a:solidFill>
                <a:srgbClr val="1616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5665" name="Line 105"/>
            <p:cNvSpPr>
              <a:spLocks noChangeShapeType="1"/>
            </p:cNvSpPr>
            <p:nvPr/>
          </p:nvSpPr>
          <p:spPr bwMode="auto">
            <a:xfrm>
              <a:off x="6411913" y="4423455"/>
              <a:ext cx="1588" cy="39688"/>
            </a:xfrm>
            <a:prstGeom prst="line">
              <a:avLst/>
            </a:prstGeom>
            <a:noFill/>
            <a:ln w="2">
              <a:solidFill>
                <a:srgbClr val="1616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5666" name="Line 106"/>
            <p:cNvSpPr>
              <a:spLocks noChangeShapeType="1"/>
            </p:cNvSpPr>
            <p:nvPr/>
          </p:nvSpPr>
          <p:spPr bwMode="auto">
            <a:xfrm>
              <a:off x="6513513" y="4423455"/>
              <a:ext cx="1588" cy="39688"/>
            </a:xfrm>
            <a:prstGeom prst="line">
              <a:avLst/>
            </a:prstGeom>
            <a:noFill/>
            <a:ln w="2">
              <a:solidFill>
                <a:srgbClr val="1616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5667" name="Line 107"/>
            <p:cNvSpPr>
              <a:spLocks noChangeShapeType="1"/>
            </p:cNvSpPr>
            <p:nvPr/>
          </p:nvSpPr>
          <p:spPr bwMode="auto">
            <a:xfrm>
              <a:off x="6613525" y="4423455"/>
              <a:ext cx="1588" cy="39688"/>
            </a:xfrm>
            <a:prstGeom prst="line">
              <a:avLst/>
            </a:prstGeom>
            <a:noFill/>
            <a:ln w="2">
              <a:solidFill>
                <a:srgbClr val="1616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5668" name="Line 108"/>
            <p:cNvSpPr>
              <a:spLocks noChangeShapeType="1"/>
            </p:cNvSpPr>
            <p:nvPr/>
          </p:nvSpPr>
          <p:spPr bwMode="auto">
            <a:xfrm>
              <a:off x="6715125" y="4423455"/>
              <a:ext cx="1588" cy="39688"/>
            </a:xfrm>
            <a:prstGeom prst="line">
              <a:avLst/>
            </a:prstGeom>
            <a:noFill/>
            <a:ln w="2">
              <a:solidFill>
                <a:srgbClr val="1616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5669" name="Line 109"/>
            <p:cNvSpPr>
              <a:spLocks noChangeShapeType="1"/>
            </p:cNvSpPr>
            <p:nvPr/>
          </p:nvSpPr>
          <p:spPr bwMode="auto">
            <a:xfrm>
              <a:off x="6818313" y="4383768"/>
              <a:ext cx="1588" cy="79375"/>
            </a:xfrm>
            <a:prstGeom prst="line">
              <a:avLst/>
            </a:prstGeom>
            <a:noFill/>
            <a:ln w="2">
              <a:solidFill>
                <a:srgbClr val="16161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5670" name="Rectangle 110"/>
            <p:cNvSpPr>
              <a:spLocks noChangeArrowheads="1"/>
            </p:cNvSpPr>
            <p:nvPr/>
          </p:nvSpPr>
          <p:spPr bwMode="auto">
            <a:xfrm>
              <a:off x="2711450" y="4476808"/>
              <a:ext cx="133905" cy="29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PT" sz="1200" b="1">
                  <a:solidFill>
                    <a:srgbClr val="161616"/>
                  </a:solidFill>
                </a:rPr>
                <a:t>0</a:t>
              </a:r>
              <a:endParaRPr lang="pt-PT" sz="1200" b="1"/>
            </a:p>
          </p:txBody>
        </p:sp>
        <p:sp>
          <p:nvSpPr>
            <p:cNvPr id="365671" name="Rectangle 111"/>
            <p:cNvSpPr>
              <a:spLocks noChangeArrowheads="1"/>
            </p:cNvSpPr>
            <p:nvPr/>
          </p:nvSpPr>
          <p:spPr bwMode="auto">
            <a:xfrm>
              <a:off x="3149821" y="4476808"/>
              <a:ext cx="133905" cy="29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PT" sz="1200" b="1">
                  <a:solidFill>
                    <a:srgbClr val="161616"/>
                  </a:solidFill>
                </a:rPr>
                <a:t>1</a:t>
              </a:r>
              <a:endParaRPr lang="pt-PT" sz="1200" b="1"/>
            </a:p>
          </p:txBody>
        </p:sp>
        <p:sp>
          <p:nvSpPr>
            <p:cNvPr id="365672" name="Rectangle 112"/>
            <p:cNvSpPr>
              <a:spLocks noChangeArrowheads="1"/>
            </p:cNvSpPr>
            <p:nvPr/>
          </p:nvSpPr>
          <p:spPr bwMode="auto">
            <a:xfrm>
              <a:off x="3273645" y="4476808"/>
              <a:ext cx="133905" cy="29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PT" sz="1200" b="1">
                  <a:solidFill>
                    <a:srgbClr val="161616"/>
                  </a:solidFill>
                </a:rPr>
                <a:t>0</a:t>
              </a:r>
              <a:endParaRPr lang="pt-PT" sz="1200" b="1"/>
            </a:p>
          </p:txBody>
        </p:sp>
        <p:sp>
          <p:nvSpPr>
            <p:cNvPr id="365673" name="Rectangle 113"/>
            <p:cNvSpPr>
              <a:spLocks noChangeArrowheads="1"/>
            </p:cNvSpPr>
            <p:nvPr/>
          </p:nvSpPr>
          <p:spPr bwMode="auto">
            <a:xfrm>
              <a:off x="3668124" y="4476808"/>
              <a:ext cx="133905" cy="29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PT" sz="1200" b="1">
                  <a:solidFill>
                    <a:srgbClr val="161616"/>
                  </a:solidFill>
                </a:rPr>
                <a:t>2</a:t>
              </a:r>
              <a:endParaRPr lang="pt-PT" sz="1200" b="1"/>
            </a:p>
          </p:txBody>
        </p:sp>
        <p:sp>
          <p:nvSpPr>
            <p:cNvPr id="365674" name="Rectangle 114"/>
            <p:cNvSpPr>
              <a:spLocks noChangeArrowheads="1"/>
            </p:cNvSpPr>
            <p:nvPr/>
          </p:nvSpPr>
          <p:spPr bwMode="auto">
            <a:xfrm>
              <a:off x="3791950" y="4476808"/>
              <a:ext cx="133905" cy="29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PT" sz="1200" b="1">
                  <a:solidFill>
                    <a:srgbClr val="161616"/>
                  </a:solidFill>
                </a:rPr>
                <a:t>0</a:t>
              </a:r>
              <a:endParaRPr lang="pt-PT" sz="1200" b="1"/>
            </a:p>
          </p:txBody>
        </p:sp>
        <p:sp>
          <p:nvSpPr>
            <p:cNvPr id="365675" name="Rectangle 115"/>
            <p:cNvSpPr>
              <a:spLocks noChangeArrowheads="1"/>
            </p:cNvSpPr>
            <p:nvPr/>
          </p:nvSpPr>
          <p:spPr bwMode="auto">
            <a:xfrm>
              <a:off x="4171801" y="4476808"/>
              <a:ext cx="133905" cy="29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PT" sz="1200" b="1">
                  <a:solidFill>
                    <a:srgbClr val="161616"/>
                  </a:solidFill>
                </a:rPr>
                <a:t>3</a:t>
              </a:r>
              <a:endParaRPr lang="pt-PT" sz="1200" b="1"/>
            </a:p>
          </p:txBody>
        </p:sp>
        <p:sp>
          <p:nvSpPr>
            <p:cNvPr id="365676" name="Rectangle 116"/>
            <p:cNvSpPr>
              <a:spLocks noChangeArrowheads="1"/>
            </p:cNvSpPr>
            <p:nvPr/>
          </p:nvSpPr>
          <p:spPr bwMode="auto">
            <a:xfrm>
              <a:off x="4295625" y="4476808"/>
              <a:ext cx="133905" cy="29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PT" sz="1200" b="1">
                  <a:solidFill>
                    <a:srgbClr val="161616"/>
                  </a:solidFill>
                </a:rPr>
                <a:t>0</a:t>
              </a:r>
              <a:endParaRPr lang="pt-PT" sz="1200" b="1"/>
            </a:p>
          </p:txBody>
        </p:sp>
        <p:sp>
          <p:nvSpPr>
            <p:cNvPr id="365677" name="Rectangle 117"/>
            <p:cNvSpPr>
              <a:spLocks noChangeArrowheads="1"/>
            </p:cNvSpPr>
            <p:nvPr/>
          </p:nvSpPr>
          <p:spPr bwMode="auto">
            <a:xfrm>
              <a:off x="4660844" y="4476808"/>
              <a:ext cx="133905" cy="29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PT" sz="1200" b="1">
                  <a:solidFill>
                    <a:srgbClr val="161616"/>
                  </a:solidFill>
                </a:rPr>
                <a:t>4</a:t>
              </a:r>
              <a:endParaRPr lang="pt-PT" sz="1200" b="1"/>
            </a:p>
          </p:txBody>
        </p:sp>
        <p:sp>
          <p:nvSpPr>
            <p:cNvPr id="365678" name="Rectangle 118"/>
            <p:cNvSpPr>
              <a:spLocks noChangeArrowheads="1"/>
            </p:cNvSpPr>
            <p:nvPr/>
          </p:nvSpPr>
          <p:spPr bwMode="auto">
            <a:xfrm>
              <a:off x="4784670" y="4476808"/>
              <a:ext cx="133905" cy="29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PT" sz="1200" b="1">
                  <a:solidFill>
                    <a:srgbClr val="161616"/>
                  </a:solidFill>
                </a:rPr>
                <a:t>0</a:t>
              </a:r>
              <a:endParaRPr lang="pt-PT" sz="1200" b="1"/>
            </a:p>
          </p:txBody>
        </p:sp>
        <p:sp>
          <p:nvSpPr>
            <p:cNvPr id="365679" name="Rectangle 119"/>
            <p:cNvSpPr>
              <a:spLocks noChangeArrowheads="1"/>
            </p:cNvSpPr>
            <p:nvPr/>
          </p:nvSpPr>
          <p:spPr bwMode="auto">
            <a:xfrm>
              <a:off x="5179150" y="4476808"/>
              <a:ext cx="133905" cy="29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PT" sz="1200" b="1">
                  <a:solidFill>
                    <a:srgbClr val="161616"/>
                  </a:solidFill>
                </a:rPr>
                <a:t>5</a:t>
              </a:r>
              <a:endParaRPr lang="pt-PT" sz="1200" b="1"/>
            </a:p>
          </p:txBody>
        </p:sp>
        <p:sp>
          <p:nvSpPr>
            <p:cNvPr id="365680" name="Rectangle 120"/>
            <p:cNvSpPr>
              <a:spLocks noChangeArrowheads="1"/>
            </p:cNvSpPr>
            <p:nvPr/>
          </p:nvSpPr>
          <p:spPr bwMode="auto">
            <a:xfrm>
              <a:off x="5302975" y="4476808"/>
              <a:ext cx="133905" cy="29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PT" sz="1200" b="1">
                  <a:solidFill>
                    <a:srgbClr val="161616"/>
                  </a:solidFill>
                </a:rPr>
                <a:t>0</a:t>
              </a:r>
              <a:endParaRPr lang="pt-PT" sz="1200" b="1"/>
            </a:p>
          </p:txBody>
        </p:sp>
        <p:sp>
          <p:nvSpPr>
            <p:cNvPr id="365681" name="Rectangle 121"/>
            <p:cNvSpPr>
              <a:spLocks noChangeArrowheads="1"/>
            </p:cNvSpPr>
            <p:nvPr/>
          </p:nvSpPr>
          <p:spPr bwMode="auto">
            <a:xfrm>
              <a:off x="5690141" y="4476808"/>
              <a:ext cx="133905" cy="29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PT" sz="1200" b="1">
                  <a:solidFill>
                    <a:srgbClr val="161616"/>
                  </a:solidFill>
                </a:rPr>
                <a:t>6</a:t>
              </a:r>
              <a:endParaRPr lang="pt-PT" sz="1200" b="1"/>
            </a:p>
          </p:txBody>
        </p:sp>
        <p:sp>
          <p:nvSpPr>
            <p:cNvPr id="365682" name="Rectangle 122"/>
            <p:cNvSpPr>
              <a:spLocks noChangeArrowheads="1"/>
            </p:cNvSpPr>
            <p:nvPr/>
          </p:nvSpPr>
          <p:spPr bwMode="auto">
            <a:xfrm>
              <a:off x="5813965" y="4476808"/>
              <a:ext cx="133905" cy="29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PT" sz="1200" b="1">
                  <a:solidFill>
                    <a:srgbClr val="161616"/>
                  </a:solidFill>
                </a:rPr>
                <a:t>0</a:t>
              </a:r>
              <a:endParaRPr lang="pt-PT" sz="1200" b="1"/>
            </a:p>
          </p:txBody>
        </p:sp>
        <p:sp>
          <p:nvSpPr>
            <p:cNvPr id="365683" name="Rectangle 123"/>
            <p:cNvSpPr>
              <a:spLocks noChangeArrowheads="1"/>
            </p:cNvSpPr>
            <p:nvPr/>
          </p:nvSpPr>
          <p:spPr bwMode="auto">
            <a:xfrm>
              <a:off x="6179184" y="4476808"/>
              <a:ext cx="133905" cy="29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PT" sz="1200" b="1">
                  <a:solidFill>
                    <a:srgbClr val="161616"/>
                  </a:solidFill>
                </a:rPr>
                <a:t>7</a:t>
              </a:r>
              <a:endParaRPr lang="pt-PT" sz="1200" b="1"/>
            </a:p>
          </p:txBody>
        </p:sp>
        <p:sp>
          <p:nvSpPr>
            <p:cNvPr id="365684" name="Rectangle 124"/>
            <p:cNvSpPr>
              <a:spLocks noChangeArrowheads="1"/>
            </p:cNvSpPr>
            <p:nvPr/>
          </p:nvSpPr>
          <p:spPr bwMode="auto">
            <a:xfrm>
              <a:off x="6303010" y="4476808"/>
              <a:ext cx="133905" cy="29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PT" sz="1200" b="1">
                  <a:solidFill>
                    <a:srgbClr val="161616"/>
                  </a:solidFill>
                </a:rPr>
                <a:t>0</a:t>
              </a:r>
              <a:endParaRPr lang="pt-PT" sz="1200" b="1"/>
            </a:p>
          </p:txBody>
        </p:sp>
        <p:sp>
          <p:nvSpPr>
            <p:cNvPr id="365685" name="Rectangle 125"/>
            <p:cNvSpPr>
              <a:spLocks noChangeArrowheads="1"/>
            </p:cNvSpPr>
            <p:nvPr/>
          </p:nvSpPr>
          <p:spPr bwMode="auto">
            <a:xfrm>
              <a:off x="6694804" y="4476808"/>
              <a:ext cx="133905" cy="29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PT" sz="1200" b="1">
                  <a:solidFill>
                    <a:srgbClr val="161616"/>
                  </a:solidFill>
                </a:rPr>
                <a:t>8</a:t>
              </a:r>
              <a:endParaRPr lang="pt-PT" sz="1200" b="1"/>
            </a:p>
          </p:txBody>
        </p:sp>
        <p:sp>
          <p:nvSpPr>
            <p:cNvPr id="365686" name="Rectangle 126"/>
            <p:cNvSpPr>
              <a:spLocks noChangeArrowheads="1"/>
            </p:cNvSpPr>
            <p:nvPr/>
          </p:nvSpPr>
          <p:spPr bwMode="auto">
            <a:xfrm>
              <a:off x="6818630" y="4476808"/>
              <a:ext cx="133905" cy="29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PT" sz="1200" b="1">
                  <a:solidFill>
                    <a:srgbClr val="161616"/>
                  </a:solidFill>
                </a:rPr>
                <a:t>0</a:t>
              </a:r>
              <a:endParaRPr lang="pt-PT" sz="1200" b="1"/>
            </a:p>
          </p:txBody>
        </p:sp>
        <p:grpSp>
          <p:nvGrpSpPr>
            <p:cNvPr id="365687" name="Group 194"/>
            <p:cNvGrpSpPr>
              <a:grpSpLocks/>
            </p:cNvGrpSpPr>
            <p:nvPr/>
          </p:nvGrpSpPr>
          <p:grpSpPr bwMode="auto">
            <a:xfrm>
              <a:off x="3389313" y="2135188"/>
              <a:ext cx="101600" cy="768350"/>
              <a:chOff x="3389313" y="2135188"/>
              <a:chExt cx="101600" cy="768350"/>
            </a:xfrm>
          </p:grpSpPr>
          <p:sp>
            <p:nvSpPr>
              <p:cNvPr id="365716" name="Line 137"/>
              <p:cNvSpPr>
                <a:spLocks noChangeShapeType="1"/>
              </p:cNvSpPr>
              <p:nvPr/>
            </p:nvSpPr>
            <p:spPr bwMode="auto">
              <a:xfrm>
                <a:off x="3389313" y="2159000"/>
                <a:ext cx="101600" cy="1588"/>
              </a:xfrm>
              <a:prstGeom prst="line">
                <a:avLst/>
              </a:prstGeom>
              <a:noFill/>
              <a:ln w="2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717" name="Line 138"/>
              <p:cNvSpPr>
                <a:spLocks noChangeShapeType="1"/>
              </p:cNvSpPr>
              <p:nvPr/>
            </p:nvSpPr>
            <p:spPr bwMode="auto">
              <a:xfrm>
                <a:off x="3389313" y="2882900"/>
                <a:ext cx="101600" cy="1588"/>
              </a:xfrm>
              <a:prstGeom prst="line">
                <a:avLst/>
              </a:prstGeom>
              <a:noFill/>
              <a:ln w="2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718" name="Line 148"/>
              <p:cNvSpPr>
                <a:spLocks noChangeShapeType="1"/>
              </p:cNvSpPr>
              <p:nvPr/>
            </p:nvSpPr>
            <p:spPr bwMode="auto">
              <a:xfrm flipV="1">
                <a:off x="3438525" y="2560638"/>
                <a:ext cx="1588" cy="342900"/>
              </a:xfrm>
              <a:prstGeom prst="line">
                <a:avLst/>
              </a:prstGeom>
              <a:noFill/>
              <a:ln w="2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719" name="Line 149"/>
              <p:cNvSpPr>
                <a:spLocks noChangeShapeType="1"/>
              </p:cNvSpPr>
              <p:nvPr/>
            </p:nvSpPr>
            <p:spPr bwMode="auto">
              <a:xfrm flipV="1">
                <a:off x="3438525" y="2135188"/>
                <a:ext cx="1588" cy="346075"/>
              </a:xfrm>
              <a:prstGeom prst="line">
                <a:avLst/>
              </a:prstGeom>
              <a:noFill/>
              <a:ln w="2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720" name="Line 150"/>
              <p:cNvSpPr>
                <a:spLocks noChangeShapeType="1"/>
              </p:cNvSpPr>
              <p:nvPr/>
            </p:nvSpPr>
            <p:spPr bwMode="auto">
              <a:xfrm flipH="1">
                <a:off x="3402013" y="2484438"/>
                <a:ext cx="36513" cy="74613"/>
              </a:xfrm>
              <a:prstGeom prst="line">
                <a:avLst/>
              </a:prstGeom>
              <a:noFill/>
              <a:ln w="2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721" name="Line 151"/>
              <p:cNvSpPr>
                <a:spLocks noChangeShapeType="1"/>
              </p:cNvSpPr>
              <p:nvPr/>
            </p:nvSpPr>
            <p:spPr bwMode="auto">
              <a:xfrm>
                <a:off x="3402013" y="2559050"/>
                <a:ext cx="74613" cy="1588"/>
              </a:xfrm>
              <a:prstGeom prst="line">
                <a:avLst/>
              </a:prstGeom>
              <a:noFill/>
              <a:ln w="2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722" name="Line 152"/>
              <p:cNvSpPr>
                <a:spLocks noChangeShapeType="1"/>
              </p:cNvSpPr>
              <p:nvPr/>
            </p:nvSpPr>
            <p:spPr bwMode="auto">
              <a:xfrm flipH="1" flipV="1">
                <a:off x="3438525" y="2484438"/>
                <a:ext cx="38100" cy="74613"/>
              </a:xfrm>
              <a:prstGeom prst="line">
                <a:avLst/>
              </a:prstGeom>
              <a:noFill/>
              <a:ln w="2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65688" name="Group 190"/>
            <p:cNvGrpSpPr>
              <a:grpSpLocks/>
            </p:cNvGrpSpPr>
            <p:nvPr/>
          </p:nvGrpSpPr>
          <p:grpSpPr bwMode="auto">
            <a:xfrm>
              <a:off x="4017963" y="2435225"/>
              <a:ext cx="100013" cy="1098551"/>
              <a:chOff x="4017963" y="2435225"/>
              <a:chExt cx="100013" cy="1098551"/>
            </a:xfrm>
          </p:grpSpPr>
          <p:sp>
            <p:nvSpPr>
              <p:cNvPr id="365709" name="Line 139"/>
              <p:cNvSpPr>
                <a:spLocks noChangeShapeType="1"/>
              </p:cNvSpPr>
              <p:nvPr/>
            </p:nvSpPr>
            <p:spPr bwMode="auto">
              <a:xfrm>
                <a:off x="4017963" y="2462213"/>
                <a:ext cx="100013" cy="1588"/>
              </a:xfrm>
              <a:prstGeom prst="line">
                <a:avLst/>
              </a:prstGeom>
              <a:noFill/>
              <a:ln w="2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710" name="Line 140"/>
              <p:cNvSpPr>
                <a:spLocks noChangeShapeType="1"/>
              </p:cNvSpPr>
              <p:nvPr/>
            </p:nvSpPr>
            <p:spPr bwMode="auto">
              <a:xfrm>
                <a:off x="4017963" y="3503613"/>
                <a:ext cx="100013" cy="1588"/>
              </a:xfrm>
              <a:prstGeom prst="line">
                <a:avLst/>
              </a:prstGeom>
              <a:noFill/>
              <a:ln w="2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711" name="Line 153"/>
              <p:cNvSpPr>
                <a:spLocks noChangeShapeType="1"/>
              </p:cNvSpPr>
              <p:nvPr/>
            </p:nvSpPr>
            <p:spPr bwMode="auto">
              <a:xfrm flipV="1">
                <a:off x="4067175" y="3024188"/>
                <a:ext cx="1588" cy="509588"/>
              </a:xfrm>
              <a:prstGeom prst="line">
                <a:avLst/>
              </a:prstGeom>
              <a:noFill/>
              <a:ln w="2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712" name="Line 154"/>
              <p:cNvSpPr>
                <a:spLocks noChangeShapeType="1"/>
              </p:cNvSpPr>
              <p:nvPr/>
            </p:nvSpPr>
            <p:spPr bwMode="auto">
              <a:xfrm flipV="1">
                <a:off x="4067175" y="2435225"/>
                <a:ext cx="1588" cy="506413"/>
              </a:xfrm>
              <a:prstGeom prst="line">
                <a:avLst/>
              </a:prstGeom>
              <a:noFill/>
              <a:ln w="2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713" name="Line 155"/>
              <p:cNvSpPr>
                <a:spLocks noChangeShapeType="1"/>
              </p:cNvSpPr>
              <p:nvPr/>
            </p:nvSpPr>
            <p:spPr bwMode="auto">
              <a:xfrm flipH="1">
                <a:off x="4029075" y="2944813"/>
                <a:ext cx="38100" cy="76200"/>
              </a:xfrm>
              <a:prstGeom prst="line">
                <a:avLst/>
              </a:prstGeom>
              <a:noFill/>
              <a:ln w="2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714" name="Line 156"/>
              <p:cNvSpPr>
                <a:spLocks noChangeShapeType="1"/>
              </p:cNvSpPr>
              <p:nvPr/>
            </p:nvSpPr>
            <p:spPr bwMode="auto">
              <a:xfrm>
                <a:off x="4029075" y="3021013"/>
                <a:ext cx="76200" cy="1588"/>
              </a:xfrm>
              <a:prstGeom prst="line">
                <a:avLst/>
              </a:prstGeom>
              <a:noFill/>
              <a:ln w="2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715" name="Line 157"/>
              <p:cNvSpPr>
                <a:spLocks noChangeShapeType="1"/>
              </p:cNvSpPr>
              <p:nvPr/>
            </p:nvSpPr>
            <p:spPr bwMode="auto">
              <a:xfrm flipH="1" flipV="1">
                <a:off x="4067175" y="2944813"/>
                <a:ext cx="38100" cy="76200"/>
              </a:xfrm>
              <a:prstGeom prst="line">
                <a:avLst/>
              </a:prstGeom>
              <a:noFill/>
              <a:ln w="2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65689" name="Group 189"/>
            <p:cNvGrpSpPr>
              <a:grpSpLocks/>
            </p:cNvGrpSpPr>
            <p:nvPr/>
          </p:nvGrpSpPr>
          <p:grpSpPr bwMode="auto">
            <a:xfrm>
              <a:off x="5394325" y="2971800"/>
              <a:ext cx="103188" cy="1152525"/>
              <a:chOff x="5394325" y="2971800"/>
              <a:chExt cx="103188" cy="1152525"/>
            </a:xfrm>
          </p:grpSpPr>
          <p:sp>
            <p:nvSpPr>
              <p:cNvPr id="365702" name="Line 141"/>
              <p:cNvSpPr>
                <a:spLocks noChangeShapeType="1"/>
              </p:cNvSpPr>
              <p:nvPr/>
            </p:nvSpPr>
            <p:spPr bwMode="auto">
              <a:xfrm>
                <a:off x="5394325" y="2997200"/>
                <a:ext cx="103188" cy="1588"/>
              </a:xfrm>
              <a:prstGeom prst="line">
                <a:avLst/>
              </a:prstGeom>
              <a:noFill/>
              <a:ln w="2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703" name="Line 142"/>
              <p:cNvSpPr>
                <a:spLocks noChangeShapeType="1"/>
              </p:cNvSpPr>
              <p:nvPr/>
            </p:nvSpPr>
            <p:spPr bwMode="auto">
              <a:xfrm>
                <a:off x="5394325" y="4097338"/>
                <a:ext cx="103188" cy="1588"/>
              </a:xfrm>
              <a:prstGeom prst="line">
                <a:avLst/>
              </a:prstGeom>
              <a:noFill/>
              <a:ln w="2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704" name="Line 158"/>
              <p:cNvSpPr>
                <a:spLocks noChangeShapeType="1"/>
              </p:cNvSpPr>
              <p:nvPr/>
            </p:nvSpPr>
            <p:spPr bwMode="auto">
              <a:xfrm flipV="1">
                <a:off x="5445125" y="3587750"/>
                <a:ext cx="1588" cy="536575"/>
              </a:xfrm>
              <a:prstGeom prst="line">
                <a:avLst/>
              </a:prstGeom>
              <a:noFill/>
              <a:ln w="2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705" name="Line 159"/>
              <p:cNvSpPr>
                <a:spLocks noChangeShapeType="1"/>
              </p:cNvSpPr>
              <p:nvPr/>
            </p:nvSpPr>
            <p:spPr bwMode="auto">
              <a:xfrm flipV="1">
                <a:off x="5445125" y="2971800"/>
                <a:ext cx="1588" cy="534988"/>
              </a:xfrm>
              <a:prstGeom prst="line">
                <a:avLst/>
              </a:prstGeom>
              <a:noFill/>
              <a:ln w="2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706" name="Line 160"/>
              <p:cNvSpPr>
                <a:spLocks noChangeShapeType="1"/>
              </p:cNvSpPr>
              <p:nvPr/>
            </p:nvSpPr>
            <p:spPr bwMode="auto">
              <a:xfrm flipH="1">
                <a:off x="5405438" y="3509963"/>
                <a:ext cx="39688" cy="76200"/>
              </a:xfrm>
              <a:prstGeom prst="line">
                <a:avLst/>
              </a:prstGeom>
              <a:noFill/>
              <a:ln w="2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707" name="Line 161"/>
              <p:cNvSpPr>
                <a:spLocks noChangeShapeType="1"/>
              </p:cNvSpPr>
              <p:nvPr/>
            </p:nvSpPr>
            <p:spPr bwMode="auto">
              <a:xfrm>
                <a:off x="5405438" y="3586163"/>
                <a:ext cx="77788" cy="1588"/>
              </a:xfrm>
              <a:prstGeom prst="line">
                <a:avLst/>
              </a:prstGeom>
              <a:noFill/>
              <a:ln w="2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708" name="Line 162"/>
              <p:cNvSpPr>
                <a:spLocks noChangeShapeType="1"/>
              </p:cNvSpPr>
              <p:nvPr/>
            </p:nvSpPr>
            <p:spPr bwMode="auto">
              <a:xfrm flipH="1" flipV="1">
                <a:off x="5445125" y="3509963"/>
                <a:ext cx="38100" cy="76200"/>
              </a:xfrm>
              <a:prstGeom prst="line">
                <a:avLst/>
              </a:prstGeom>
              <a:noFill/>
              <a:ln w="2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2" name="Group 195"/>
            <p:cNvGrpSpPr/>
            <p:nvPr/>
          </p:nvGrpSpPr>
          <p:grpSpPr>
            <a:xfrm>
              <a:off x="3016250" y="2108200"/>
              <a:ext cx="98425" cy="149226"/>
              <a:chOff x="3016250" y="2108200"/>
              <a:chExt cx="98425" cy="149226"/>
            </a:xfrm>
            <a:solidFill>
              <a:srgbClr val="FF0000"/>
            </a:solidFill>
          </p:grpSpPr>
          <p:sp>
            <p:nvSpPr>
              <p:cNvPr id="189" name="Line 127"/>
              <p:cNvSpPr>
                <a:spLocks noChangeShapeType="1"/>
              </p:cNvSpPr>
              <p:nvPr/>
            </p:nvSpPr>
            <p:spPr bwMode="auto">
              <a:xfrm>
                <a:off x="3016250" y="2122488"/>
                <a:ext cx="98425" cy="1588"/>
              </a:xfrm>
              <a:prstGeom prst="line">
                <a:avLst/>
              </a:prstGeom>
              <a:grp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200" b="1"/>
              </a:p>
            </p:txBody>
          </p:sp>
          <p:sp>
            <p:nvSpPr>
              <p:cNvPr id="190" name="Line 128"/>
              <p:cNvSpPr>
                <a:spLocks noChangeShapeType="1"/>
              </p:cNvSpPr>
              <p:nvPr/>
            </p:nvSpPr>
            <p:spPr bwMode="auto">
              <a:xfrm>
                <a:off x="3016250" y="2243138"/>
                <a:ext cx="98425" cy="1588"/>
              </a:xfrm>
              <a:prstGeom prst="line">
                <a:avLst/>
              </a:prstGeom>
              <a:grp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200" b="1"/>
              </a:p>
            </p:txBody>
          </p:sp>
          <p:sp>
            <p:nvSpPr>
              <p:cNvPr id="191" name="Line 163"/>
              <p:cNvSpPr>
                <a:spLocks noChangeShapeType="1"/>
              </p:cNvSpPr>
              <p:nvPr/>
            </p:nvSpPr>
            <p:spPr bwMode="auto">
              <a:xfrm flipV="1">
                <a:off x="3063875" y="2220913"/>
                <a:ext cx="1588" cy="36513"/>
              </a:xfrm>
              <a:prstGeom prst="line">
                <a:avLst/>
              </a:prstGeom>
              <a:grp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200" b="1"/>
              </a:p>
            </p:txBody>
          </p:sp>
          <p:sp>
            <p:nvSpPr>
              <p:cNvPr id="192" name="Line 164"/>
              <p:cNvSpPr>
                <a:spLocks noChangeShapeType="1"/>
              </p:cNvSpPr>
              <p:nvPr/>
            </p:nvSpPr>
            <p:spPr bwMode="auto">
              <a:xfrm flipV="1">
                <a:off x="3063875" y="2108200"/>
                <a:ext cx="1588" cy="31750"/>
              </a:xfrm>
              <a:prstGeom prst="line">
                <a:avLst/>
              </a:prstGeom>
              <a:grp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200" b="1"/>
              </a:p>
            </p:txBody>
          </p:sp>
          <p:sp>
            <p:nvSpPr>
              <p:cNvPr id="193" name="Freeform 165"/>
              <p:cNvSpPr>
                <a:spLocks/>
              </p:cNvSpPr>
              <p:nvPr/>
            </p:nvSpPr>
            <p:spPr bwMode="auto">
              <a:xfrm>
                <a:off x="3027363" y="2141538"/>
                <a:ext cx="74613" cy="76200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66" y="4"/>
                  </a:cxn>
                  <a:cxn ang="0">
                    <a:pos x="81" y="14"/>
                  </a:cxn>
                  <a:cxn ang="0">
                    <a:pos x="91" y="30"/>
                  </a:cxn>
                  <a:cxn ang="0">
                    <a:pos x="95" y="47"/>
                  </a:cxn>
                  <a:cxn ang="0">
                    <a:pos x="91" y="67"/>
                  </a:cxn>
                  <a:cxn ang="0">
                    <a:pos x="81" y="81"/>
                  </a:cxn>
                  <a:cxn ang="0">
                    <a:pos x="66" y="91"/>
                  </a:cxn>
                  <a:cxn ang="0">
                    <a:pos x="48" y="95"/>
                  </a:cxn>
                  <a:cxn ang="0">
                    <a:pos x="30" y="91"/>
                  </a:cxn>
                  <a:cxn ang="0">
                    <a:pos x="14" y="81"/>
                  </a:cxn>
                  <a:cxn ang="0">
                    <a:pos x="4" y="67"/>
                  </a:cxn>
                  <a:cxn ang="0">
                    <a:pos x="0" y="47"/>
                  </a:cxn>
                  <a:cxn ang="0">
                    <a:pos x="4" y="30"/>
                  </a:cxn>
                  <a:cxn ang="0">
                    <a:pos x="14" y="14"/>
                  </a:cxn>
                  <a:cxn ang="0">
                    <a:pos x="30" y="4"/>
                  </a:cxn>
                  <a:cxn ang="0">
                    <a:pos x="48" y="0"/>
                  </a:cxn>
                </a:cxnLst>
                <a:rect l="0" t="0" r="r" b="b"/>
                <a:pathLst>
                  <a:path w="95" h="95">
                    <a:moveTo>
                      <a:pt x="48" y="0"/>
                    </a:moveTo>
                    <a:lnTo>
                      <a:pt x="66" y="4"/>
                    </a:lnTo>
                    <a:lnTo>
                      <a:pt x="81" y="14"/>
                    </a:lnTo>
                    <a:lnTo>
                      <a:pt x="91" y="30"/>
                    </a:lnTo>
                    <a:lnTo>
                      <a:pt x="95" y="47"/>
                    </a:lnTo>
                    <a:lnTo>
                      <a:pt x="91" y="67"/>
                    </a:lnTo>
                    <a:lnTo>
                      <a:pt x="81" y="81"/>
                    </a:lnTo>
                    <a:lnTo>
                      <a:pt x="66" y="91"/>
                    </a:lnTo>
                    <a:lnTo>
                      <a:pt x="48" y="95"/>
                    </a:lnTo>
                    <a:lnTo>
                      <a:pt x="30" y="91"/>
                    </a:lnTo>
                    <a:lnTo>
                      <a:pt x="14" y="81"/>
                    </a:lnTo>
                    <a:lnTo>
                      <a:pt x="4" y="67"/>
                    </a:lnTo>
                    <a:lnTo>
                      <a:pt x="0" y="47"/>
                    </a:lnTo>
                    <a:lnTo>
                      <a:pt x="4" y="30"/>
                    </a:lnTo>
                    <a:lnTo>
                      <a:pt x="14" y="14"/>
                    </a:lnTo>
                    <a:lnTo>
                      <a:pt x="30" y="4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200" b="1"/>
              </a:p>
            </p:txBody>
          </p:sp>
        </p:grpSp>
        <p:grpSp>
          <p:nvGrpSpPr>
            <p:cNvPr id="163" name="Group 193"/>
            <p:cNvGrpSpPr/>
            <p:nvPr/>
          </p:nvGrpSpPr>
          <p:grpSpPr>
            <a:xfrm>
              <a:off x="3419475" y="1844675"/>
              <a:ext cx="100013" cy="366713"/>
              <a:chOff x="3419475" y="1844675"/>
              <a:chExt cx="100013" cy="366713"/>
            </a:xfrm>
            <a:solidFill>
              <a:srgbClr val="FF0000"/>
            </a:solidFill>
          </p:grpSpPr>
          <p:sp>
            <p:nvSpPr>
              <p:cNvPr id="184" name="Line 129"/>
              <p:cNvSpPr>
                <a:spLocks noChangeShapeType="1"/>
              </p:cNvSpPr>
              <p:nvPr/>
            </p:nvSpPr>
            <p:spPr bwMode="auto">
              <a:xfrm>
                <a:off x="3419475" y="1876425"/>
                <a:ext cx="100013" cy="1588"/>
              </a:xfrm>
              <a:prstGeom prst="line">
                <a:avLst/>
              </a:prstGeom>
              <a:grp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200" b="1"/>
              </a:p>
            </p:txBody>
          </p:sp>
          <p:sp>
            <p:nvSpPr>
              <p:cNvPr id="185" name="Line 130"/>
              <p:cNvSpPr>
                <a:spLocks noChangeShapeType="1"/>
              </p:cNvSpPr>
              <p:nvPr/>
            </p:nvSpPr>
            <p:spPr bwMode="auto">
              <a:xfrm>
                <a:off x="3419475" y="2179638"/>
                <a:ext cx="100013" cy="1588"/>
              </a:xfrm>
              <a:prstGeom prst="line">
                <a:avLst/>
              </a:prstGeom>
              <a:grp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200" b="1"/>
              </a:p>
            </p:txBody>
          </p:sp>
          <p:sp>
            <p:nvSpPr>
              <p:cNvPr id="186" name="Line 166"/>
              <p:cNvSpPr>
                <a:spLocks noChangeShapeType="1"/>
              </p:cNvSpPr>
              <p:nvPr/>
            </p:nvSpPr>
            <p:spPr bwMode="auto">
              <a:xfrm flipV="1">
                <a:off x="3470275" y="2068513"/>
                <a:ext cx="1588" cy="142875"/>
              </a:xfrm>
              <a:prstGeom prst="line">
                <a:avLst/>
              </a:prstGeom>
              <a:grp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200" b="1"/>
              </a:p>
            </p:txBody>
          </p:sp>
          <p:sp>
            <p:nvSpPr>
              <p:cNvPr id="187" name="Line 167"/>
              <p:cNvSpPr>
                <a:spLocks noChangeShapeType="1"/>
              </p:cNvSpPr>
              <p:nvPr/>
            </p:nvSpPr>
            <p:spPr bwMode="auto">
              <a:xfrm flipV="1">
                <a:off x="3470275" y="1844675"/>
                <a:ext cx="1588" cy="142875"/>
              </a:xfrm>
              <a:prstGeom prst="line">
                <a:avLst/>
              </a:prstGeom>
              <a:grp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200" b="1"/>
              </a:p>
            </p:txBody>
          </p:sp>
          <p:sp>
            <p:nvSpPr>
              <p:cNvPr id="188" name="Freeform 168"/>
              <p:cNvSpPr>
                <a:spLocks/>
              </p:cNvSpPr>
              <p:nvPr/>
            </p:nvSpPr>
            <p:spPr bwMode="auto">
              <a:xfrm>
                <a:off x="3430588" y="1989138"/>
                <a:ext cx="77788" cy="77788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67" y="4"/>
                  </a:cxn>
                  <a:cxn ang="0">
                    <a:pos x="83" y="14"/>
                  </a:cxn>
                  <a:cxn ang="0">
                    <a:pos x="93" y="30"/>
                  </a:cxn>
                  <a:cxn ang="0">
                    <a:pos x="97" y="48"/>
                  </a:cxn>
                  <a:cxn ang="0">
                    <a:pos x="93" y="68"/>
                  </a:cxn>
                  <a:cxn ang="0">
                    <a:pos x="83" y="84"/>
                  </a:cxn>
                  <a:cxn ang="0">
                    <a:pos x="67" y="94"/>
                  </a:cxn>
                  <a:cxn ang="0">
                    <a:pos x="49" y="98"/>
                  </a:cxn>
                  <a:cxn ang="0">
                    <a:pos x="30" y="94"/>
                  </a:cxn>
                  <a:cxn ang="0">
                    <a:pos x="14" y="84"/>
                  </a:cxn>
                  <a:cxn ang="0">
                    <a:pos x="4" y="68"/>
                  </a:cxn>
                  <a:cxn ang="0">
                    <a:pos x="0" y="48"/>
                  </a:cxn>
                  <a:cxn ang="0">
                    <a:pos x="4" y="30"/>
                  </a:cxn>
                  <a:cxn ang="0">
                    <a:pos x="14" y="14"/>
                  </a:cxn>
                  <a:cxn ang="0">
                    <a:pos x="30" y="4"/>
                  </a:cxn>
                  <a:cxn ang="0">
                    <a:pos x="49" y="0"/>
                  </a:cxn>
                </a:cxnLst>
                <a:rect l="0" t="0" r="r" b="b"/>
                <a:pathLst>
                  <a:path w="97" h="98">
                    <a:moveTo>
                      <a:pt x="49" y="0"/>
                    </a:moveTo>
                    <a:lnTo>
                      <a:pt x="67" y="4"/>
                    </a:lnTo>
                    <a:lnTo>
                      <a:pt x="83" y="14"/>
                    </a:lnTo>
                    <a:lnTo>
                      <a:pt x="93" y="30"/>
                    </a:lnTo>
                    <a:lnTo>
                      <a:pt x="97" y="48"/>
                    </a:lnTo>
                    <a:lnTo>
                      <a:pt x="93" y="68"/>
                    </a:lnTo>
                    <a:lnTo>
                      <a:pt x="83" y="84"/>
                    </a:lnTo>
                    <a:lnTo>
                      <a:pt x="67" y="94"/>
                    </a:lnTo>
                    <a:lnTo>
                      <a:pt x="49" y="98"/>
                    </a:lnTo>
                    <a:lnTo>
                      <a:pt x="30" y="94"/>
                    </a:lnTo>
                    <a:lnTo>
                      <a:pt x="14" y="84"/>
                    </a:lnTo>
                    <a:lnTo>
                      <a:pt x="4" y="68"/>
                    </a:lnTo>
                    <a:lnTo>
                      <a:pt x="0" y="48"/>
                    </a:lnTo>
                    <a:lnTo>
                      <a:pt x="4" y="30"/>
                    </a:lnTo>
                    <a:lnTo>
                      <a:pt x="14" y="14"/>
                    </a:lnTo>
                    <a:lnTo>
                      <a:pt x="30" y="4"/>
                    </a:lnTo>
                    <a:lnTo>
                      <a:pt x="49" y="0"/>
                    </a:lnTo>
                    <a:close/>
                  </a:path>
                </a:pathLst>
              </a:custGeom>
              <a:grp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200" b="1"/>
              </a:p>
            </p:txBody>
          </p:sp>
        </p:grpSp>
        <p:grpSp>
          <p:nvGrpSpPr>
            <p:cNvPr id="164" name="Group 192"/>
            <p:cNvGrpSpPr/>
            <p:nvPr/>
          </p:nvGrpSpPr>
          <p:grpSpPr>
            <a:xfrm>
              <a:off x="4217988" y="2360613"/>
              <a:ext cx="103188" cy="709613"/>
              <a:chOff x="4217988" y="2360613"/>
              <a:chExt cx="103188" cy="709613"/>
            </a:xfrm>
            <a:solidFill>
              <a:srgbClr val="FF0000"/>
            </a:solidFill>
          </p:grpSpPr>
          <p:sp>
            <p:nvSpPr>
              <p:cNvPr id="179" name="Line 131"/>
              <p:cNvSpPr>
                <a:spLocks noChangeShapeType="1"/>
              </p:cNvSpPr>
              <p:nvPr/>
            </p:nvSpPr>
            <p:spPr bwMode="auto">
              <a:xfrm>
                <a:off x="4217988" y="2378075"/>
                <a:ext cx="103188" cy="1588"/>
              </a:xfrm>
              <a:prstGeom prst="line">
                <a:avLst/>
              </a:prstGeom>
              <a:grp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200" b="1"/>
              </a:p>
            </p:txBody>
          </p:sp>
          <p:sp>
            <p:nvSpPr>
              <p:cNvPr id="180" name="Line 132"/>
              <p:cNvSpPr>
                <a:spLocks noChangeShapeType="1"/>
              </p:cNvSpPr>
              <p:nvPr/>
            </p:nvSpPr>
            <p:spPr bwMode="auto">
              <a:xfrm>
                <a:off x="4217988" y="3057525"/>
                <a:ext cx="103188" cy="1588"/>
              </a:xfrm>
              <a:prstGeom prst="line">
                <a:avLst/>
              </a:prstGeom>
              <a:grp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200" b="1"/>
              </a:p>
            </p:txBody>
          </p:sp>
          <p:sp>
            <p:nvSpPr>
              <p:cNvPr id="181" name="Line 169"/>
              <p:cNvSpPr>
                <a:spLocks noChangeShapeType="1"/>
              </p:cNvSpPr>
              <p:nvPr/>
            </p:nvSpPr>
            <p:spPr bwMode="auto">
              <a:xfrm flipV="1">
                <a:off x="4270375" y="2757488"/>
                <a:ext cx="1588" cy="312738"/>
              </a:xfrm>
              <a:prstGeom prst="line">
                <a:avLst/>
              </a:prstGeom>
              <a:grp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200" b="1"/>
              </a:p>
            </p:txBody>
          </p:sp>
          <p:sp>
            <p:nvSpPr>
              <p:cNvPr id="182" name="Line 170"/>
              <p:cNvSpPr>
                <a:spLocks noChangeShapeType="1"/>
              </p:cNvSpPr>
              <p:nvPr/>
            </p:nvSpPr>
            <p:spPr bwMode="auto">
              <a:xfrm flipV="1">
                <a:off x="4270375" y="2360613"/>
                <a:ext cx="1588" cy="315913"/>
              </a:xfrm>
              <a:prstGeom prst="line">
                <a:avLst/>
              </a:prstGeom>
              <a:grp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200" b="1"/>
              </a:p>
            </p:txBody>
          </p:sp>
          <p:sp>
            <p:nvSpPr>
              <p:cNvPr id="183" name="Freeform 171"/>
              <p:cNvSpPr>
                <a:spLocks/>
              </p:cNvSpPr>
              <p:nvPr/>
            </p:nvSpPr>
            <p:spPr bwMode="auto">
              <a:xfrm>
                <a:off x="4232275" y="2679700"/>
                <a:ext cx="76200" cy="74613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65" y="4"/>
                  </a:cxn>
                  <a:cxn ang="0">
                    <a:pos x="81" y="14"/>
                  </a:cxn>
                  <a:cxn ang="0">
                    <a:pos x="91" y="30"/>
                  </a:cxn>
                  <a:cxn ang="0">
                    <a:pos x="95" y="48"/>
                  </a:cxn>
                  <a:cxn ang="0">
                    <a:pos x="91" y="66"/>
                  </a:cxn>
                  <a:cxn ang="0">
                    <a:pos x="81" y="81"/>
                  </a:cxn>
                  <a:cxn ang="0">
                    <a:pos x="65" y="91"/>
                  </a:cxn>
                  <a:cxn ang="0">
                    <a:pos x="47" y="95"/>
                  </a:cxn>
                  <a:cxn ang="0">
                    <a:pos x="27" y="91"/>
                  </a:cxn>
                  <a:cxn ang="0">
                    <a:pos x="13" y="81"/>
                  </a:cxn>
                  <a:cxn ang="0">
                    <a:pos x="3" y="66"/>
                  </a:cxn>
                  <a:cxn ang="0">
                    <a:pos x="0" y="48"/>
                  </a:cxn>
                  <a:cxn ang="0">
                    <a:pos x="3" y="30"/>
                  </a:cxn>
                  <a:cxn ang="0">
                    <a:pos x="13" y="14"/>
                  </a:cxn>
                  <a:cxn ang="0">
                    <a:pos x="27" y="4"/>
                  </a:cxn>
                  <a:cxn ang="0">
                    <a:pos x="47" y="0"/>
                  </a:cxn>
                </a:cxnLst>
                <a:rect l="0" t="0" r="r" b="b"/>
                <a:pathLst>
                  <a:path w="95" h="95">
                    <a:moveTo>
                      <a:pt x="47" y="0"/>
                    </a:moveTo>
                    <a:lnTo>
                      <a:pt x="65" y="4"/>
                    </a:lnTo>
                    <a:lnTo>
                      <a:pt x="81" y="14"/>
                    </a:lnTo>
                    <a:lnTo>
                      <a:pt x="91" y="30"/>
                    </a:lnTo>
                    <a:lnTo>
                      <a:pt x="95" y="48"/>
                    </a:lnTo>
                    <a:lnTo>
                      <a:pt x="91" y="66"/>
                    </a:lnTo>
                    <a:lnTo>
                      <a:pt x="81" y="81"/>
                    </a:lnTo>
                    <a:lnTo>
                      <a:pt x="65" y="91"/>
                    </a:lnTo>
                    <a:lnTo>
                      <a:pt x="47" y="95"/>
                    </a:lnTo>
                    <a:lnTo>
                      <a:pt x="27" y="91"/>
                    </a:lnTo>
                    <a:lnTo>
                      <a:pt x="13" y="81"/>
                    </a:lnTo>
                    <a:lnTo>
                      <a:pt x="3" y="66"/>
                    </a:lnTo>
                    <a:lnTo>
                      <a:pt x="0" y="48"/>
                    </a:lnTo>
                    <a:lnTo>
                      <a:pt x="3" y="30"/>
                    </a:lnTo>
                    <a:lnTo>
                      <a:pt x="13" y="14"/>
                    </a:lnTo>
                    <a:lnTo>
                      <a:pt x="27" y="4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200" b="1"/>
              </a:p>
            </p:txBody>
          </p:sp>
        </p:grpSp>
        <p:grpSp>
          <p:nvGrpSpPr>
            <p:cNvPr id="165" name="Group 191"/>
            <p:cNvGrpSpPr/>
            <p:nvPr/>
          </p:nvGrpSpPr>
          <p:grpSpPr>
            <a:xfrm>
              <a:off x="5513388" y="3275013"/>
              <a:ext cx="103188" cy="1081088"/>
              <a:chOff x="5513388" y="3275013"/>
              <a:chExt cx="103188" cy="1081088"/>
            </a:xfrm>
            <a:solidFill>
              <a:srgbClr val="FF0000"/>
            </a:solidFill>
          </p:grpSpPr>
          <p:sp>
            <p:nvSpPr>
              <p:cNvPr id="174" name="Line 133"/>
              <p:cNvSpPr>
                <a:spLocks noChangeShapeType="1"/>
              </p:cNvSpPr>
              <p:nvPr/>
            </p:nvSpPr>
            <p:spPr bwMode="auto">
              <a:xfrm>
                <a:off x="5513388" y="3390900"/>
                <a:ext cx="103188" cy="1588"/>
              </a:xfrm>
              <a:prstGeom prst="line">
                <a:avLst/>
              </a:prstGeom>
              <a:grp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200" b="1"/>
              </a:p>
            </p:txBody>
          </p:sp>
          <p:sp>
            <p:nvSpPr>
              <p:cNvPr id="175" name="Line 134"/>
              <p:cNvSpPr>
                <a:spLocks noChangeShapeType="1"/>
              </p:cNvSpPr>
              <p:nvPr/>
            </p:nvSpPr>
            <p:spPr bwMode="auto">
              <a:xfrm>
                <a:off x="5513388" y="4240213"/>
                <a:ext cx="103188" cy="1588"/>
              </a:xfrm>
              <a:prstGeom prst="line">
                <a:avLst/>
              </a:prstGeom>
              <a:grp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200" b="1"/>
              </a:p>
            </p:txBody>
          </p:sp>
          <p:sp>
            <p:nvSpPr>
              <p:cNvPr id="176" name="Line 172"/>
              <p:cNvSpPr>
                <a:spLocks noChangeShapeType="1"/>
              </p:cNvSpPr>
              <p:nvPr/>
            </p:nvSpPr>
            <p:spPr bwMode="auto">
              <a:xfrm flipV="1">
                <a:off x="5565775" y="3856038"/>
                <a:ext cx="1588" cy="500063"/>
              </a:xfrm>
              <a:prstGeom prst="line">
                <a:avLst/>
              </a:prstGeom>
              <a:grp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200" b="1"/>
              </a:p>
            </p:txBody>
          </p:sp>
          <p:sp>
            <p:nvSpPr>
              <p:cNvPr id="177" name="Line 173"/>
              <p:cNvSpPr>
                <a:spLocks noChangeShapeType="1"/>
              </p:cNvSpPr>
              <p:nvPr/>
            </p:nvSpPr>
            <p:spPr bwMode="auto">
              <a:xfrm flipV="1">
                <a:off x="5565775" y="3275013"/>
                <a:ext cx="1588" cy="498475"/>
              </a:xfrm>
              <a:prstGeom prst="line">
                <a:avLst/>
              </a:prstGeom>
              <a:grp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200" b="1"/>
              </a:p>
            </p:txBody>
          </p:sp>
          <p:sp>
            <p:nvSpPr>
              <p:cNvPr id="178" name="Freeform 174"/>
              <p:cNvSpPr>
                <a:spLocks/>
              </p:cNvSpPr>
              <p:nvPr/>
            </p:nvSpPr>
            <p:spPr bwMode="auto">
              <a:xfrm>
                <a:off x="5529263" y="3776663"/>
                <a:ext cx="74613" cy="74613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66" y="4"/>
                  </a:cxn>
                  <a:cxn ang="0">
                    <a:pos x="81" y="14"/>
                  </a:cxn>
                  <a:cxn ang="0">
                    <a:pos x="91" y="30"/>
                  </a:cxn>
                  <a:cxn ang="0">
                    <a:pos x="95" y="48"/>
                  </a:cxn>
                  <a:cxn ang="0">
                    <a:pos x="91" y="66"/>
                  </a:cxn>
                  <a:cxn ang="0">
                    <a:pos x="81" y="82"/>
                  </a:cxn>
                  <a:cxn ang="0">
                    <a:pos x="66" y="91"/>
                  </a:cxn>
                  <a:cxn ang="0">
                    <a:pos x="48" y="95"/>
                  </a:cxn>
                  <a:cxn ang="0">
                    <a:pos x="28" y="91"/>
                  </a:cxn>
                  <a:cxn ang="0">
                    <a:pos x="14" y="82"/>
                  </a:cxn>
                  <a:cxn ang="0">
                    <a:pos x="4" y="66"/>
                  </a:cxn>
                  <a:cxn ang="0">
                    <a:pos x="0" y="48"/>
                  </a:cxn>
                  <a:cxn ang="0">
                    <a:pos x="4" y="30"/>
                  </a:cxn>
                  <a:cxn ang="0">
                    <a:pos x="14" y="14"/>
                  </a:cxn>
                  <a:cxn ang="0">
                    <a:pos x="28" y="4"/>
                  </a:cxn>
                  <a:cxn ang="0">
                    <a:pos x="48" y="0"/>
                  </a:cxn>
                </a:cxnLst>
                <a:rect l="0" t="0" r="r" b="b"/>
                <a:pathLst>
                  <a:path w="95" h="95">
                    <a:moveTo>
                      <a:pt x="48" y="0"/>
                    </a:moveTo>
                    <a:lnTo>
                      <a:pt x="66" y="4"/>
                    </a:lnTo>
                    <a:lnTo>
                      <a:pt x="81" y="14"/>
                    </a:lnTo>
                    <a:lnTo>
                      <a:pt x="91" y="30"/>
                    </a:lnTo>
                    <a:lnTo>
                      <a:pt x="95" y="48"/>
                    </a:lnTo>
                    <a:lnTo>
                      <a:pt x="91" y="66"/>
                    </a:lnTo>
                    <a:lnTo>
                      <a:pt x="81" y="82"/>
                    </a:lnTo>
                    <a:lnTo>
                      <a:pt x="66" y="91"/>
                    </a:lnTo>
                    <a:lnTo>
                      <a:pt x="48" y="95"/>
                    </a:lnTo>
                    <a:lnTo>
                      <a:pt x="28" y="91"/>
                    </a:lnTo>
                    <a:lnTo>
                      <a:pt x="14" y="82"/>
                    </a:lnTo>
                    <a:lnTo>
                      <a:pt x="4" y="66"/>
                    </a:lnTo>
                    <a:lnTo>
                      <a:pt x="0" y="48"/>
                    </a:lnTo>
                    <a:lnTo>
                      <a:pt x="4" y="30"/>
                    </a:lnTo>
                    <a:lnTo>
                      <a:pt x="14" y="14"/>
                    </a:lnTo>
                    <a:lnTo>
                      <a:pt x="28" y="4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200" b="1"/>
              </a:p>
            </p:txBody>
          </p:sp>
        </p:grpSp>
        <p:grpSp>
          <p:nvGrpSpPr>
            <p:cNvPr id="365694" name="Group 196"/>
            <p:cNvGrpSpPr>
              <a:grpSpLocks/>
            </p:cNvGrpSpPr>
            <p:nvPr/>
          </p:nvGrpSpPr>
          <p:grpSpPr bwMode="auto">
            <a:xfrm>
              <a:off x="2984500" y="1938338"/>
              <a:ext cx="100013" cy="442912"/>
              <a:chOff x="2984500" y="1938338"/>
              <a:chExt cx="100013" cy="442912"/>
            </a:xfrm>
          </p:grpSpPr>
          <p:sp>
            <p:nvSpPr>
              <p:cNvPr id="365695" name="Line 135"/>
              <p:cNvSpPr>
                <a:spLocks noChangeShapeType="1"/>
              </p:cNvSpPr>
              <p:nvPr/>
            </p:nvSpPr>
            <p:spPr bwMode="auto">
              <a:xfrm>
                <a:off x="2984500" y="1970088"/>
                <a:ext cx="100013" cy="1588"/>
              </a:xfrm>
              <a:prstGeom prst="line">
                <a:avLst/>
              </a:prstGeom>
              <a:noFill/>
              <a:ln w="2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696" name="Line 136"/>
              <p:cNvSpPr>
                <a:spLocks noChangeShapeType="1"/>
              </p:cNvSpPr>
              <p:nvPr/>
            </p:nvSpPr>
            <p:spPr bwMode="auto">
              <a:xfrm>
                <a:off x="2984500" y="2346325"/>
                <a:ext cx="100013" cy="1588"/>
              </a:xfrm>
              <a:prstGeom prst="line">
                <a:avLst/>
              </a:prstGeom>
              <a:noFill/>
              <a:ln w="2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697" name="Line 143"/>
              <p:cNvSpPr>
                <a:spLocks noChangeShapeType="1"/>
              </p:cNvSpPr>
              <p:nvPr/>
            </p:nvSpPr>
            <p:spPr bwMode="auto">
              <a:xfrm flipV="1">
                <a:off x="3033713" y="2200275"/>
                <a:ext cx="1588" cy="180975"/>
              </a:xfrm>
              <a:prstGeom prst="line">
                <a:avLst/>
              </a:prstGeom>
              <a:noFill/>
              <a:ln w="2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698" name="Line 144"/>
              <p:cNvSpPr>
                <a:spLocks noChangeShapeType="1"/>
              </p:cNvSpPr>
              <p:nvPr/>
            </p:nvSpPr>
            <p:spPr bwMode="auto">
              <a:xfrm flipV="1">
                <a:off x="3033713" y="1938338"/>
                <a:ext cx="1588" cy="180975"/>
              </a:xfrm>
              <a:prstGeom prst="line">
                <a:avLst/>
              </a:prstGeom>
              <a:noFill/>
              <a:ln w="2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699" name="Line 145"/>
              <p:cNvSpPr>
                <a:spLocks noChangeShapeType="1"/>
              </p:cNvSpPr>
              <p:nvPr/>
            </p:nvSpPr>
            <p:spPr bwMode="auto">
              <a:xfrm flipH="1">
                <a:off x="2997200" y="2122488"/>
                <a:ext cx="36513" cy="74613"/>
              </a:xfrm>
              <a:prstGeom prst="line">
                <a:avLst/>
              </a:prstGeom>
              <a:noFill/>
              <a:ln w="2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700" name="Line 146"/>
              <p:cNvSpPr>
                <a:spLocks noChangeShapeType="1"/>
              </p:cNvSpPr>
              <p:nvPr/>
            </p:nvSpPr>
            <p:spPr bwMode="auto">
              <a:xfrm>
                <a:off x="2997200" y="2197100"/>
                <a:ext cx="74613" cy="1588"/>
              </a:xfrm>
              <a:prstGeom prst="line">
                <a:avLst/>
              </a:prstGeom>
              <a:noFill/>
              <a:ln w="2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701" name="Line 147"/>
              <p:cNvSpPr>
                <a:spLocks noChangeShapeType="1"/>
              </p:cNvSpPr>
              <p:nvPr/>
            </p:nvSpPr>
            <p:spPr bwMode="auto">
              <a:xfrm flipH="1" flipV="1">
                <a:off x="3033713" y="2122488"/>
                <a:ext cx="38100" cy="74613"/>
              </a:xfrm>
              <a:prstGeom prst="line">
                <a:avLst/>
              </a:prstGeom>
              <a:noFill/>
              <a:ln w="2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4" name="Rectangle 33"/>
          <p:cNvSpPr/>
          <p:nvPr/>
        </p:nvSpPr>
        <p:spPr>
          <a:xfrm>
            <a:off x="2965450" y="4516438"/>
            <a:ext cx="1914525" cy="9223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0000"/>
                </a:solidFill>
                <a:latin typeface="+mn-lt"/>
              </a:rPr>
              <a:t>CDF</a:t>
            </a:r>
            <a:r>
              <a:rPr lang="en-GB" dirty="0">
                <a:latin typeface="+mn-lt"/>
              </a:rPr>
              <a:t>+</a:t>
            </a:r>
            <a:r>
              <a:rPr lang="en-GB" dirty="0">
                <a:solidFill>
                  <a:srgbClr val="0000FF"/>
                </a:solidFill>
                <a:latin typeface="+mn-lt"/>
              </a:rPr>
              <a:t>D0</a:t>
            </a:r>
            <a:r>
              <a:rPr lang="en-GB" dirty="0">
                <a:latin typeface="+mn-lt"/>
              </a:rPr>
              <a:t>:</a:t>
            </a:r>
          </a:p>
          <a:p>
            <a:pPr>
              <a:defRPr/>
            </a:pPr>
            <a:r>
              <a:rPr lang="en-GB" dirty="0">
                <a:latin typeface="+mn-lt"/>
              </a:rPr>
              <a:t>QCD contributions</a:t>
            </a:r>
          </a:p>
          <a:p>
            <a:pPr>
              <a:defRPr/>
            </a:pPr>
            <a:r>
              <a:rPr lang="en-GB" dirty="0">
                <a:latin typeface="+mn-lt"/>
              </a:rPr>
              <a:t>are very large</a:t>
            </a:r>
            <a:endParaRPr lang="en-GB" dirty="0">
              <a:latin typeface="+mn-lt"/>
            </a:endParaRPr>
          </a:p>
        </p:txBody>
      </p:sp>
      <p:sp>
        <p:nvSpPr>
          <p:cNvPr id="365594" name="Rectangle 214"/>
          <p:cNvSpPr>
            <a:spLocks noChangeArrowheads="1"/>
          </p:cNvSpPr>
          <p:nvPr/>
        </p:nvSpPr>
        <p:spPr bwMode="auto">
          <a:xfrm rot="-5400000">
            <a:off x="364332" y="4498181"/>
            <a:ext cx="5778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i="1">
                <a:solidFill>
                  <a:srgbClr val="000000"/>
                </a:solidFill>
                <a:latin typeface="Calibri" pitchFamily="34" charset="0"/>
              </a:rPr>
              <a:t>λ</a:t>
            </a:r>
            <a:r>
              <a:rPr lang="el-GR" i="1" baseline="-25000">
                <a:solidFill>
                  <a:srgbClr val="000000"/>
                </a:solidFill>
                <a:latin typeface="Calibri" pitchFamily="34" charset="0"/>
              </a:rPr>
              <a:t>θ</a:t>
            </a:r>
            <a:r>
              <a:rPr lang="en-GB" baseline="30000">
                <a:solidFill>
                  <a:srgbClr val="000000"/>
                </a:solidFill>
                <a:latin typeface="Calibri" pitchFamily="34" charset="0"/>
              </a:rPr>
              <a:t>CS</a:t>
            </a:r>
            <a:r>
              <a:rPr lang="en-GB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en-GB"/>
          </a:p>
        </p:txBody>
      </p:sp>
      <p:sp>
        <p:nvSpPr>
          <p:cNvPr id="365595" name="Rectangle 215"/>
          <p:cNvSpPr>
            <a:spLocks noChangeArrowheads="1"/>
          </p:cNvSpPr>
          <p:nvPr/>
        </p:nvSpPr>
        <p:spPr bwMode="auto">
          <a:xfrm>
            <a:off x="2592388" y="6407150"/>
            <a:ext cx="10906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Calibri" pitchFamily="34" charset="0"/>
              </a:rPr>
              <a:t>p</a:t>
            </a:r>
            <a:r>
              <a:rPr lang="en-GB" baseline="-25000">
                <a:solidFill>
                  <a:srgbClr val="000000"/>
                </a:solidFill>
                <a:latin typeface="Calibri" pitchFamily="34" charset="0"/>
              </a:rPr>
              <a:t>T</a:t>
            </a:r>
            <a:r>
              <a:rPr lang="en-GB" sz="1600">
                <a:solidFill>
                  <a:srgbClr val="000000"/>
                </a:solidFill>
                <a:latin typeface="Calibri" pitchFamily="34" charset="0"/>
              </a:rPr>
              <a:t> [GeV/c]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13"/>
            <a:ext cx="8229600" cy="654050"/>
          </a:xfrm>
        </p:spPr>
        <p:txBody>
          <a:bodyPr/>
          <a:lstStyle/>
          <a:p>
            <a:pPr>
              <a:defRPr/>
            </a:pPr>
            <a:r>
              <a:rPr lang="el-GR" i="1" dirty="0" smtClean="0">
                <a:latin typeface="+mn-lt"/>
              </a:rPr>
              <a:t>λ</a:t>
            </a:r>
            <a:r>
              <a:rPr lang="el-GR" i="1" baseline="-25000" dirty="0" smtClean="0">
                <a:latin typeface="+mn-lt"/>
              </a:rPr>
              <a:t>θ</a:t>
            </a:r>
            <a:r>
              <a:rPr lang="en-GB" dirty="0" smtClean="0">
                <a:latin typeface="+mn-lt"/>
              </a:rPr>
              <a:t>(CS)  </a:t>
            </a:r>
            <a:r>
              <a:rPr lang="en-GB" dirty="0" err="1" smtClean="0">
                <a:latin typeface="+mn-lt"/>
              </a:rPr>
              <a:t>vs</a:t>
            </a:r>
            <a:r>
              <a:rPr lang="en-GB" dirty="0" smtClean="0">
                <a:latin typeface="+mn-lt"/>
              </a:rPr>
              <a:t>  </a:t>
            </a:r>
            <a:r>
              <a:rPr lang="el-GR" i="1" dirty="0" smtClean="0"/>
              <a:t>λ</a:t>
            </a:r>
            <a:endParaRPr lang="en-GB" dirty="0"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113338" y="-171450"/>
            <a:ext cx="423862" cy="585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~</a:t>
            </a:r>
            <a:endParaRPr lang="en-GB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67619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64BEE35-C48F-4825-B38B-734307D15B5E}" type="slidenum">
              <a:rPr lang="en-US" smtClean="0">
                <a:latin typeface="Calibri" pitchFamily="34" charset="0"/>
              </a:rPr>
              <a:pPr/>
              <a:t>53</a:t>
            </a:fld>
            <a:endParaRPr lang="en-US" smtClean="0">
              <a:latin typeface="Calibri" pitchFamily="34" charset="0"/>
            </a:endParaRPr>
          </a:p>
        </p:txBody>
      </p:sp>
      <p:pic>
        <p:nvPicPr>
          <p:cNvPr id="36762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0875" y="1392238"/>
            <a:ext cx="4184650" cy="306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762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3525" y="1377950"/>
            <a:ext cx="4183063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7622" name="Group 43"/>
          <p:cNvGrpSpPr>
            <a:grpSpLocks/>
          </p:cNvGrpSpPr>
          <p:nvPr/>
        </p:nvGrpSpPr>
        <p:grpSpPr bwMode="auto">
          <a:xfrm>
            <a:off x="3400425" y="1385888"/>
            <a:ext cx="766763" cy="500062"/>
            <a:chOff x="3378055" y="4780951"/>
            <a:chExt cx="766298" cy="500459"/>
          </a:xfrm>
        </p:grpSpPr>
        <p:sp>
          <p:nvSpPr>
            <p:cNvPr id="367644" name="Rounded Rectangle 42"/>
            <p:cNvSpPr>
              <a:spLocks noChangeArrowheads="1"/>
            </p:cNvSpPr>
            <p:nvPr/>
          </p:nvSpPr>
          <p:spPr bwMode="auto">
            <a:xfrm>
              <a:off x="3429000" y="4870609"/>
              <a:ext cx="628650" cy="40862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endParaRPr lang="en-GB">
                <a:solidFill>
                  <a:srgbClr val="00FA00"/>
                </a:solidFill>
                <a:latin typeface="Calibri" pitchFamily="34" charset="0"/>
              </a:endParaRPr>
            </a:p>
          </p:txBody>
        </p:sp>
        <p:grpSp>
          <p:nvGrpSpPr>
            <p:cNvPr id="367645" name="Group 39"/>
            <p:cNvGrpSpPr>
              <a:grpSpLocks/>
            </p:cNvGrpSpPr>
            <p:nvPr/>
          </p:nvGrpSpPr>
          <p:grpSpPr bwMode="auto">
            <a:xfrm>
              <a:off x="3378055" y="4780951"/>
              <a:ext cx="766298" cy="500459"/>
              <a:chOff x="6498879" y="3137270"/>
              <a:chExt cx="766298" cy="500459"/>
            </a:xfrm>
          </p:grpSpPr>
          <p:sp>
            <p:nvSpPr>
              <p:cNvPr id="367646" name="Rectangle 40"/>
              <p:cNvSpPr>
                <a:spLocks noChangeArrowheads="1"/>
              </p:cNvSpPr>
              <p:nvPr/>
            </p:nvSpPr>
            <p:spPr bwMode="auto">
              <a:xfrm>
                <a:off x="6519460" y="3268397"/>
                <a:ext cx="74571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l-GR" b="1" i="1">
                    <a:solidFill>
                      <a:srgbClr val="00FA00"/>
                    </a:solidFill>
                    <a:latin typeface="Calibri" pitchFamily="34" charset="0"/>
                  </a:rPr>
                  <a:t>λ</a:t>
                </a:r>
                <a:r>
                  <a:rPr lang="pt-PT" b="1">
                    <a:solidFill>
                      <a:srgbClr val="00FA00"/>
                    </a:solidFill>
                    <a:latin typeface="Calibri" pitchFamily="34" charset="0"/>
                  </a:rPr>
                  <a:t> = +1</a:t>
                </a:r>
                <a:endParaRPr lang="en-GB" b="1">
                  <a:solidFill>
                    <a:srgbClr val="00FA00"/>
                  </a:solidFill>
                </a:endParaRPr>
              </a:p>
            </p:txBody>
          </p:sp>
          <p:sp>
            <p:nvSpPr>
              <p:cNvPr id="367647" name="Rectangle 51"/>
              <p:cNvSpPr>
                <a:spLocks noChangeArrowheads="1"/>
              </p:cNvSpPr>
              <p:nvPr/>
            </p:nvSpPr>
            <p:spPr bwMode="auto">
              <a:xfrm>
                <a:off x="6498879" y="3137270"/>
                <a:ext cx="312738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2000" b="1" i="1">
                    <a:solidFill>
                      <a:srgbClr val="00FA00"/>
                    </a:solidFill>
                    <a:latin typeface="Calibri" pitchFamily="34" charset="0"/>
                  </a:rPr>
                  <a:t>~</a:t>
                </a:r>
                <a:endParaRPr lang="en-GB" sz="2000" b="1">
                  <a:solidFill>
                    <a:srgbClr val="00FA00"/>
                  </a:solidFill>
                  <a:latin typeface="Calibri" pitchFamily="34" charset="0"/>
                </a:endParaRPr>
              </a:p>
            </p:txBody>
          </p:sp>
        </p:grpSp>
      </p:grpSp>
      <p:grpSp>
        <p:nvGrpSpPr>
          <p:cNvPr id="367623" name="Group 44"/>
          <p:cNvGrpSpPr>
            <a:grpSpLocks/>
          </p:cNvGrpSpPr>
          <p:nvPr/>
        </p:nvGrpSpPr>
        <p:grpSpPr bwMode="auto">
          <a:xfrm>
            <a:off x="7610475" y="1390650"/>
            <a:ext cx="766763" cy="500063"/>
            <a:chOff x="3378055" y="4780951"/>
            <a:chExt cx="766298" cy="500459"/>
          </a:xfrm>
        </p:grpSpPr>
        <p:sp>
          <p:nvSpPr>
            <p:cNvPr id="367640" name="Rounded Rectangle 45"/>
            <p:cNvSpPr>
              <a:spLocks noChangeArrowheads="1"/>
            </p:cNvSpPr>
            <p:nvPr/>
          </p:nvSpPr>
          <p:spPr bwMode="auto">
            <a:xfrm>
              <a:off x="3429000" y="4870609"/>
              <a:ext cx="628650" cy="40862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endParaRPr lang="en-GB">
                <a:solidFill>
                  <a:srgbClr val="00FA00"/>
                </a:solidFill>
                <a:latin typeface="Calibri" pitchFamily="34" charset="0"/>
              </a:endParaRPr>
            </a:p>
          </p:txBody>
        </p:sp>
        <p:grpSp>
          <p:nvGrpSpPr>
            <p:cNvPr id="367641" name="Group 39"/>
            <p:cNvGrpSpPr>
              <a:grpSpLocks/>
            </p:cNvGrpSpPr>
            <p:nvPr/>
          </p:nvGrpSpPr>
          <p:grpSpPr bwMode="auto">
            <a:xfrm>
              <a:off x="3378055" y="4780951"/>
              <a:ext cx="766298" cy="500459"/>
              <a:chOff x="6498879" y="3137270"/>
              <a:chExt cx="766298" cy="500459"/>
            </a:xfrm>
          </p:grpSpPr>
          <p:sp>
            <p:nvSpPr>
              <p:cNvPr id="367642" name="Rectangle 47"/>
              <p:cNvSpPr>
                <a:spLocks noChangeArrowheads="1"/>
              </p:cNvSpPr>
              <p:nvPr/>
            </p:nvSpPr>
            <p:spPr bwMode="auto">
              <a:xfrm>
                <a:off x="6519460" y="3268397"/>
                <a:ext cx="74571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l-GR" b="1" i="1">
                    <a:solidFill>
                      <a:srgbClr val="00FA00"/>
                    </a:solidFill>
                    <a:latin typeface="Calibri" pitchFamily="34" charset="0"/>
                  </a:rPr>
                  <a:t>λ</a:t>
                </a:r>
                <a:r>
                  <a:rPr lang="pt-PT" b="1">
                    <a:solidFill>
                      <a:srgbClr val="00FA00"/>
                    </a:solidFill>
                    <a:latin typeface="Calibri" pitchFamily="34" charset="0"/>
                  </a:rPr>
                  <a:t> = +1</a:t>
                </a:r>
                <a:endParaRPr lang="en-GB" b="1">
                  <a:solidFill>
                    <a:srgbClr val="00FA00"/>
                  </a:solidFill>
                </a:endParaRPr>
              </a:p>
            </p:txBody>
          </p:sp>
          <p:sp>
            <p:nvSpPr>
              <p:cNvPr id="367643" name="Rectangle 51"/>
              <p:cNvSpPr>
                <a:spLocks noChangeArrowheads="1"/>
              </p:cNvSpPr>
              <p:nvPr/>
            </p:nvSpPr>
            <p:spPr bwMode="auto">
              <a:xfrm>
                <a:off x="6498879" y="3137270"/>
                <a:ext cx="312738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2000" b="1" i="1">
                    <a:solidFill>
                      <a:srgbClr val="00FA00"/>
                    </a:solidFill>
                    <a:latin typeface="Calibri" pitchFamily="34" charset="0"/>
                  </a:rPr>
                  <a:t>~</a:t>
                </a:r>
                <a:endParaRPr lang="en-GB" sz="2000" b="1">
                  <a:solidFill>
                    <a:srgbClr val="00FA00"/>
                  </a:solidFill>
                  <a:latin typeface="Calibri" pitchFamily="34" charset="0"/>
                </a:endParaRPr>
              </a:p>
            </p:txBody>
          </p:sp>
        </p:grpSp>
      </p:grpSp>
      <p:sp>
        <p:nvSpPr>
          <p:cNvPr id="367624" name="Rectangle 49"/>
          <p:cNvSpPr>
            <a:spLocks noChangeArrowheads="1"/>
          </p:cNvSpPr>
          <p:nvPr/>
        </p:nvSpPr>
        <p:spPr bwMode="auto">
          <a:xfrm>
            <a:off x="3775075" y="4067175"/>
            <a:ext cx="590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f</a:t>
            </a:r>
            <a:r>
              <a:rPr lang="en-GB" baseline="-25000"/>
              <a:t>QCD</a:t>
            </a:r>
            <a:endParaRPr lang="en-GB"/>
          </a:p>
        </p:txBody>
      </p:sp>
      <p:sp>
        <p:nvSpPr>
          <p:cNvPr id="367625" name="Rectangle 50"/>
          <p:cNvSpPr>
            <a:spLocks noChangeArrowheads="1"/>
          </p:cNvSpPr>
          <p:nvPr/>
        </p:nvSpPr>
        <p:spPr bwMode="auto">
          <a:xfrm>
            <a:off x="7939088" y="4070350"/>
            <a:ext cx="590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f</a:t>
            </a:r>
            <a:r>
              <a:rPr lang="en-GB" baseline="-25000"/>
              <a:t>QCD</a:t>
            </a:r>
            <a:endParaRPr lang="en-GB"/>
          </a:p>
        </p:txBody>
      </p:sp>
      <p:sp>
        <p:nvSpPr>
          <p:cNvPr id="52" name="Rectangle 51"/>
          <p:cNvSpPr/>
          <p:nvPr/>
        </p:nvSpPr>
        <p:spPr>
          <a:xfrm>
            <a:off x="412750" y="1084263"/>
            <a:ext cx="4205288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+mn-lt"/>
              </a:rPr>
              <a:t>case 1: dominating </a:t>
            </a:r>
            <a:r>
              <a:rPr lang="en-GB" b="1" i="1" dirty="0">
                <a:latin typeface="+mn-lt"/>
              </a:rPr>
              <a:t>q-</a:t>
            </a:r>
            <a:r>
              <a:rPr lang="en-GB" b="1" i="1" dirty="0" err="1">
                <a:latin typeface="+mn-lt"/>
              </a:rPr>
              <a:t>q</a:t>
            </a:r>
            <a:r>
              <a:rPr lang="en-GB" b="1" dirty="0" err="1">
                <a:latin typeface="+mn-lt"/>
              </a:rPr>
              <a:t>bar</a:t>
            </a:r>
            <a:r>
              <a:rPr lang="en-GB" dirty="0">
                <a:latin typeface="+mn-lt"/>
              </a:rPr>
              <a:t> QCD corrections</a:t>
            </a:r>
            <a:endParaRPr lang="en-GB" dirty="0">
              <a:latin typeface="+mn-lt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816475" y="1076325"/>
            <a:ext cx="38941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+mn-lt"/>
              </a:rPr>
              <a:t>case 2: dominating </a:t>
            </a:r>
            <a:r>
              <a:rPr lang="en-GB" b="1" i="1" dirty="0">
                <a:latin typeface="+mn-lt"/>
              </a:rPr>
              <a:t>q-g</a:t>
            </a:r>
            <a:r>
              <a:rPr lang="en-GB" dirty="0">
                <a:latin typeface="+mn-lt"/>
              </a:rPr>
              <a:t> QCD corrections</a:t>
            </a:r>
            <a:endParaRPr lang="en-GB" dirty="0">
              <a:latin typeface="+mn-lt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979488" y="3003550"/>
            <a:ext cx="149225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i="1" dirty="0" err="1">
                <a:solidFill>
                  <a:srgbClr val="0000FF"/>
                </a:solidFill>
                <a:latin typeface="+mn-lt"/>
              </a:rPr>
              <a:t>p</a:t>
            </a:r>
            <a:r>
              <a:rPr lang="en-GB" baseline="-25000" dirty="0" err="1">
                <a:solidFill>
                  <a:srgbClr val="0000FF"/>
                </a:solidFill>
                <a:latin typeface="+mn-lt"/>
              </a:rPr>
              <a:t>T</a:t>
            </a:r>
            <a:r>
              <a:rPr lang="en-GB" dirty="0">
                <a:solidFill>
                  <a:srgbClr val="0000FF"/>
                </a:solidFill>
                <a:latin typeface="+mn-lt"/>
              </a:rPr>
              <a:t> = 50 GeV/c</a:t>
            </a:r>
            <a:endParaRPr lang="en-GB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985838" y="3282950"/>
            <a:ext cx="15557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i="1" dirty="0" err="1">
                <a:solidFill>
                  <a:srgbClr val="FF0000"/>
                </a:solidFill>
                <a:latin typeface="+mn-lt"/>
              </a:rPr>
              <a:t>p</a:t>
            </a:r>
            <a:r>
              <a:rPr lang="en-GB" baseline="-25000" dirty="0" err="1">
                <a:solidFill>
                  <a:srgbClr val="FF0000"/>
                </a:solidFill>
                <a:latin typeface="+mn-lt"/>
              </a:rPr>
              <a:t>T</a:t>
            </a:r>
            <a:r>
              <a:rPr lang="en-GB" dirty="0">
                <a:solidFill>
                  <a:srgbClr val="FF0000"/>
                </a:solidFill>
                <a:latin typeface="+mn-lt"/>
              </a:rPr>
              <a:t> = 200 GeV/c</a:t>
            </a:r>
            <a:endParaRPr lang="en-GB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67630" name="Rectangle 56"/>
          <p:cNvSpPr>
            <a:spLocks noChangeArrowheads="1"/>
          </p:cNvSpPr>
          <p:nvPr/>
        </p:nvSpPr>
        <p:spPr bwMode="auto">
          <a:xfrm rot="1461394">
            <a:off x="7045325" y="2892425"/>
            <a:ext cx="6254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i="1">
                <a:solidFill>
                  <a:srgbClr val="FF0000"/>
                </a:solidFill>
                <a:latin typeface="Calibri" pitchFamily="34" charset="0"/>
              </a:rPr>
              <a:t>y </a:t>
            </a:r>
            <a:r>
              <a:rPr lang="en-GB">
                <a:solidFill>
                  <a:srgbClr val="FF0000"/>
                </a:solidFill>
                <a:latin typeface="Calibri" pitchFamily="34" charset="0"/>
              </a:rPr>
              <a:t>= 0</a:t>
            </a:r>
            <a:endParaRPr lang="en-GB">
              <a:solidFill>
                <a:srgbClr val="FF0000"/>
              </a:solidFill>
            </a:endParaRPr>
          </a:p>
        </p:txBody>
      </p:sp>
      <p:sp>
        <p:nvSpPr>
          <p:cNvPr id="367631" name="Rectangle 57"/>
          <p:cNvSpPr>
            <a:spLocks noChangeArrowheads="1"/>
          </p:cNvSpPr>
          <p:nvPr/>
        </p:nvSpPr>
        <p:spPr bwMode="auto">
          <a:xfrm rot="1305530">
            <a:off x="7188200" y="2616200"/>
            <a:ext cx="6254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i="1">
                <a:solidFill>
                  <a:srgbClr val="FF0000"/>
                </a:solidFill>
                <a:latin typeface="Calibri" pitchFamily="34" charset="0"/>
              </a:rPr>
              <a:t>y </a:t>
            </a:r>
            <a:r>
              <a:rPr lang="en-GB">
                <a:solidFill>
                  <a:srgbClr val="FF0000"/>
                </a:solidFill>
                <a:latin typeface="Calibri" pitchFamily="34" charset="0"/>
              </a:rPr>
              <a:t>= 2</a:t>
            </a:r>
            <a:endParaRPr lang="en-GB">
              <a:solidFill>
                <a:srgbClr val="FF000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189538" y="3008313"/>
            <a:ext cx="149225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i="1" dirty="0" err="1">
                <a:solidFill>
                  <a:srgbClr val="0000FF"/>
                </a:solidFill>
                <a:latin typeface="+mn-lt"/>
              </a:rPr>
              <a:t>p</a:t>
            </a:r>
            <a:r>
              <a:rPr lang="en-GB" baseline="-25000" dirty="0" err="1">
                <a:solidFill>
                  <a:srgbClr val="0000FF"/>
                </a:solidFill>
                <a:latin typeface="+mn-lt"/>
              </a:rPr>
              <a:t>T</a:t>
            </a:r>
            <a:r>
              <a:rPr lang="en-GB" dirty="0">
                <a:solidFill>
                  <a:srgbClr val="0000FF"/>
                </a:solidFill>
                <a:latin typeface="+mn-lt"/>
              </a:rPr>
              <a:t> = 50 GeV/c</a:t>
            </a:r>
            <a:endParaRPr lang="en-GB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195888" y="3286125"/>
            <a:ext cx="155575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i="1" dirty="0" err="1">
                <a:solidFill>
                  <a:srgbClr val="FF0000"/>
                </a:solidFill>
                <a:latin typeface="+mn-lt"/>
              </a:rPr>
              <a:t>p</a:t>
            </a:r>
            <a:r>
              <a:rPr lang="en-GB" baseline="-25000" dirty="0" err="1">
                <a:solidFill>
                  <a:srgbClr val="FF0000"/>
                </a:solidFill>
                <a:latin typeface="+mn-lt"/>
              </a:rPr>
              <a:t>T</a:t>
            </a:r>
            <a:r>
              <a:rPr lang="en-GB" dirty="0">
                <a:solidFill>
                  <a:srgbClr val="FF0000"/>
                </a:solidFill>
                <a:latin typeface="+mn-lt"/>
              </a:rPr>
              <a:t> = 200 GeV/c</a:t>
            </a:r>
            <a:endParaRPr lang="en-GB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67634" name="Rectangle 63"/>
          <p:cNvSpPr>
            <a:spLocks noChangeArrowheads="1"/>
          </p:cNvSpPr>
          <p:nvPr/>
        </p:nvSpPr>
        <p:spPr bwMode="auto">
          <a:xfrm rot="1084287">
            <a:off x="7754938" y="2536825"/>
            <a:ext cx="625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i="1">
                <a:solidFill>
                  <a:srgbClr val="0000FF"/>
                </a:solidFill>
                <a:latin typeface="Calibri" pitchFamily="34" charset="0"/>
              </a:rPr>
              <a:t>y </a:t>
            </a:r>
            <a:r>
              <a:rPr lang="en-GB">
                <a:solidFill>
                  <a:srgbClr val="0000FF"/>
                </a:solidFill>
                <a:latin typeface="Calibri" pitchFamily="34" charset="0"/>
              </a:rPr>
              <a:t>= 0</a:t>
            </a:r>
            <a:endParaRPr lang="en-GB">
              <a:solidFill>
                <a:srgbClr val="0000FF"/>
              </a:solidFill>
            </a:endParaRPr>
          </a:p>
        </p:txBody>
      </p:sp>
      <p:sp>
        <p:nvSpPr>
          <p:cNvPr id="367635" name="Rectangle 64"/>
          <p:cNvSpPr>
            <a:spLocks noChangeArrowheads="1"/>
          </p:cNvSpPr>
          <p:nvPr/>
        </p:nvSpPr>
        <p:spPr bwMode="auto">
          <a:xfrm rot="744136">
            <a:off x="7816850" y="2225675"/>
            <a:ext cx="6254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i="1">
                <a:solidFill>
                  <a:srgbClr val="0000FF"/>
                </a:solidFill>
                <a:latin typeface="Calibri" pitchFamily="34" charset="0"/>
              </a:rPr>
              <a:t>y </a:t>
            </a:r>
            <a:r>
              <a:rPr lang="en-GB">
                <a:solidFill>
                  <a:srgbClr val="0000FF"/>
                </a:solidFill>
                <a:latin typeface="Calibri" pitchFamily="34" charset="0"/>
              </a:rPr>
              <a:t>= 2</a:t>
            </a:r>
            <a:endParaRPr lang="en-GB">
              <a:solidFill>
                <a:srgbClr val="0000FF"/>
              </a:solidFill>
            </a:endParaRPr>
          </a:p>
        </p:txBody>
      </p:sp>
      <p:sp>
        <p:nvSpPr>
          <p:cNvPr id="367636" name="Rectangle 65"/>
          <p:cNvSpPr>
            <a:spLocks noChangeArrowheads="1"/>
          </p:cNvSpPr>
          <p:nvPr/>
        </p:nvSpPr>
        <p:spPr bwMode="auto">
          <a:xfrm>
            <a:off x="2840038" y="2363788"/>
            <a:ext cx="1320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Calibri" pitchFamily="34" charset="0"/>
              </a:rPr>
              <a:t>(indep. of </a:t>
            </a:r>
            <a:r>
              <a:rPr lang="en-GB" i="1">
                <a:solidFill>
                  <a:srgbClr val="000000"/>
                </a:solidFill>
                <a:latin typeface="Calibri" pitchFamily="34" charset="0"/>
              </a:rPr>
              <a:t>y</a:t>
            </a:r>
            <a:r>
              <a:rPr lang="en-GB">
                <a:solidFill>
                  <a:srgbClr val="000000"/>
                </a:solidFill>
                <a:latin typeface="Calibri" pitchFamily="34" charset="0"/>
              </a:rPr>
              <a:t>)</a:t>
            </a:r>
            <a:endParaRPr lang="en-GB"/>
          </a:p>
        </p:txBody>
      </p:sp>
      <p:sp>
        <p:nvSpPr>
          <p:cNvPr id="217" name="Rectangle 216"/>
          <p:cNvSpPr/>
          <p:nvPr/>
        </p:nvSpPr>
        <p:spPr>
          <a:xfrm>
            <a:off x="239713" y="5821363"/>
            <a:ext cx="7932737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PT" dirty="0">
                <a:solidFill>
                  <a:prstClr val="black"/>
                </a:solidFill>
                <a:latin typeface="Calibri"/>
              </a:rPr>
              <a:t>Measuring </a:t>
            </a:r>
            <a:r>
              <a:rPr lang="el-GR" i="1" dirty="0">
                <a:solidFill>
                  <a:prstClr val="black"/>
                </a:solidFill>
                <a:latin typeface="Calibri"/>
              </a:rPr>
              <a:t>λ</a:t>
            </a:r>
            <a:r>
              <a:rPr lang="el-GR" i="1" baseline="-25000" dirty="0">
                <a:solidFill>
                  <a:prstClr val="black"/>
                </a:solidFill>
                <a:latin typeface="Calibri"/>
              </a:rPr>
              <a:t>θ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(CS) </a:t>
            </a:r>
            <a:r>
              <a:rPr lang="en-GB" i="1" dirty="0">
                <a:solidFill>
                  <a:prstClr val="black"/>
                </a:solidFill>
                <a:latin typeface="Calibri"/>
              </a:rPr>
              <a:t>as a function of rapidity 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gives information on the gluon content</a:t>
            </a:r>
          </a:p>
          <a:p>
            <a:pPr>
              <a:defRPr/>
            </a:pPr>
            <a:r>
              <a:rPr lang="en-GB" dirty="0">
                <a:solidFill>
                  <a:prstClr val="black"/>
                </a:solidFill>
                <a:latin typeface="Calibri"/>
              </a:rPr>
              <a:t>of the proton!</a:t>
            </a:r>
            <a:endParaRPr lang="en-GB" i="1" dirty="0">
              <a:latin typeface="+mn-lt"/>
            </a:endParaRPr>
          </a:p>
        </p:txBody>
      </p:sp>
      <p:sp>
        <p:nvSpPr>
          <p:cNvPr id="367638" name="Rectangle 51"/>
          <p:cNvSpPr>
            <a:spLocks noChangeArrowheads="1"/>
          </p:cNvSpPr>
          <p:nvPr/>
        </p:nvSpPr>
        <p:spPr bwMode="auto">
          <a:xfrm>
            <a:off x="2028825" y="4492625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i="1">
                <a:latin typeface="Calibri" pitchFamily="34" charset="0"/>
              </a:rPr>
              <a:t>~</a:t>
            </a:r>
            <a:endParaRPr lang="en-GB" sz="2000">
              <a:latin typeface="Calibri" pitchFamily="34" charset="0"/>
            </a:endParaRPr>
          </a:p>
        </p:txBody>
      </p:sp>
      <p:sp>
        <p:nvSpPr>
          <p:cNvPr id="219" name="Rectangle 218"/>
          <p:cNvSpPr/>
          <p:nvPr/>
        </p:nvSpPr>
        <p:spPr>
          <a:xfrm>
            <a:off x="236538" y="4611688"/>
            <a:ext cx="868997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n-lt"/>
              </a:rPr>
              <a:t>On the other hand, </a:t>
            </a:r>
            <a:r>
              <a:rPr lang="el-GR" i="1" dirty="0">
                <a:solidFill>
                  <a:prstClr val="black"/>
                </a:solidFill>
                <a:latin typeface="Calibri"/>
              </a:rPr>
              <a:t>λ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 forgets about the direction of the quantization axis.</a:t>
            </a:r>
          </a:p>
          <a:p>
            <a:pPr>
              <a:defRPr/>
            </a:pPr>
            <a:r>
              <a:rPr lang="en-GB" dirty="0">
                <a:solidFill>
                  <a:prstClr val="black"/>
                </a:solidFill>
                <a:latin typeface="Calibri"/>
              </a:rPr>
              <a:t>In this case, this information is crucial if we want to disentangle the </a:t>
            </a:r>
            <a:r>
              <a:rPr lang="en-GB" i="1" dirty="0" err="1">
                <a:solidFill>
                  <a:prstClr val="black"/>
                </a:solidFill>
                <a:latin typeface="Calibri"/>
              </a:rPr>
              <a:t>qg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 contribution, the only one giving maximum spin-alignment along the boson momentum, resulting in a </a:t>
            </a:r>
            <a:r>
              <a:rPr lang="en-GB" i="1" dirty="0">
                <a:solidFill>
                  <a:prstClr val="black"/>
                </a:solidFill>
                <a:latin typeface="Calibri"/>
              </a:rPr>
              <a:t>rapidity-dependent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i="1" dirty="0">
                <a:solidFill>
                  <a:prstClr val="black"/>
                </a:solidFill>
                <a:latin typeface="Calibri"/>
              </a:rPr>
              <a:t>λ</a:t>
            </a:r>
            <a:r>
              <a:rPr lang="el-GR" i="1" baseline="-25000" dirty="0">
                <a:solidFill>
                  <a:prstClr val="black"/>
                </a:solidFill>
                <a:latin typeface="Calibri"/>
              </a:rPr>
              <a:t>θ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 </a:t>
            </a:r>
            <a:endParaRPr lang="en-GB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5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737704-297F-40DC-A1C4-4D377CD90ACA}" type="slidenum">
              <a:rPr lang="en-US" smtClean="0">
                <a:latin typeface="Calibri" pitchFamily="34" charset="0"/>
              </a:rPr>
              <a:pPr/>
              <a:t>54</a:t>
            </a:fld>
            <a:endParaRPr lang="en-US" smtClean="0">
              <a:latin typeface="Calibri" pitchFamily="34" charset="0"/>
            </a:endParaRPr>
          </a:p>
        </p:txBody>
      </p:sp>
      <p:sp>
        <p:nvSpPr>
          <p:cNvPr id="369666" name="Title 19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481012"/>
          </a:xfrm>
        </p:spPr>
        <p:txBody>
          <a:bodyPr/>
          <a:lstStyle/>
          <a:p>
            <a:r>
              <a:rPr lang="en-GB" smtClean="0">
                <a:ea typeface="ＭＳ Ｐゴシック"/>
                <a:cs typeface="ＭＳ Ｐゴシック"/>
              </a:rPr>
              <a:t>Using polarization to identify processes</a:t>
            </a:r>
          </a:p>
        </p:txBody>
      </p:sp>
      <p:sp>
        <p:nvSpPr>
          <p:cNvPr id="256" name="Rectangle 255"/>
          <p:cNvSpPr/>
          <p:nvPr/>
        </p:nvSpPr>
        <p:spPr>
          <a:xfrm>
            <a:off x="439738" y="1779588"/>
            <a:ext cx="8407400" cy="17541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PT" dirty="0">
                <a:latin typeface="Calibri" charset="0"/>
              </a:rPr>
              <a:t>If the polarization depends on the specific production process (in a known way), it can be used to characterize “signal” and “background” processes.</a:t>
            </a:r>
          </a:p>
          <a:p>
            <a:pPr>
              <a:defRPr/>
            </a:pPr>
            <a:endParaRPr lang="pt-PT" dirty="0">
              <a:latin typeface="Calibri" charset="0"/>
            </a:endParaRPr>
          </a:p>
          <a:p>
            <a:pPr>
              <a:defRPr/>
            </a:pPr>
            <a:r>
              <a:rPr lang="pt-PT" dirty="0">
                <a:latin typeface="Calibri" charset="0"/>
              </a:rPr>
              <a:t>In certain situations the rotation-invariant formalism can allow us to</a:t>
            </a:r>
          </a:p>
          <a:p>
            <a:pPr marL="185738" indent="-185738">
              <a:buFont typeface="Arial" pitchFamily="34" charset="0"/>
              <a:buChar char="•"/>
              <a:defRPr/>
            </a:pPr>
            <a:r>
              <a:rPr lang="pt-PT" dirty="0">
                <a:latin typeface="Calibri" charset="0"/>
              </a:rPr>
              <a:t>estimate relative contributions of signal and background in the distribution of events</a:t>
            </a:r>
          </a:p>
          <a:p>
            <a:pPr marL="185738" indent="-185738">
              <a:buFont typeface="Arial" pitchFamily="34" charset="0"/>
              <a:buChar char="•"/>
              <a:defRPr/>
            </a:pPr>
            <a:r>
              <a:rPr lang="pt-PT" dirty="0">
                <a:latin typeface="Calibri" charset="0"/>
              </a:rPr>
              <a:t>attribute to each event a likelihood to be signal or background (work in progress)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395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8290817-7C13-42A4-98F0-4DAE2F940C96}" type="slidenum">
              <a:rPr lang="en-US" smtClean="0">
                <a:latin typeface="Calibri" pitchFamily="34" charset="0"/>
              </a:rPr>
              <a:pPr/>
              <a:t>55</a:t>
            </a:fld>
            <a:endParaRPr lang="en-US" smtClean="0">
              <a:latin typeface="Calibri" pitchFamily="34" charset="0"/>
            </a:endParaRPr>
          </a:p>
        </p:txBody>
      </p:sp>
      <p:sp>
        <p:nvSpPr>
          <p:cNvPr id="8198" name="Title 19"/>
          <p:cNvSpPr>
            <a:spLocks noGrp="1"/>
          </p:cNvSpPr>
          <p:nvPr>
            <p:ph type="title"/>
          </p:nvPr>
        </p:nvSpPr>
        <p:spPr>
          <a:xfrm>
            <a:off x="168275" y="112713"/>
            <a:ext cx="7964488" cy="48101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Example n. 1: </a:t>
            </a:r>
            <a:r>
              <a:rPr lang="en-US" i="1" dirty="0" smtClean="0">
                <a:solidFill>
                  <a:srgbClr val="FF0000"/>
                </a:solidFill>
                <a:ea typeface="ＭＳ Ｐゴシック" charset="-128"/>
              </a:rPr>
              <a:t>W</a:t>
            </a:r>
            <a:r>
              <a:rPr lang="en-US" dirty="0" smtClean="0">
                <a:solidFill>
                  <a:srgbClr val="FF0000"/>
                </a:solidFill>
                <a:ea typeface="ＭＳ Ｐゴシック" charset="-128"/>
              </a:rPr>
              <a:t> from top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  <a:t>↔ </a:t>
            </a:r>
            <a:r>
              <a:rPr lang="en-US" i="1" dirty="0" smtClean="0">
                <a:solidFill>
                  <a:srgbClr val="0000FF"/>
                </a:solidFill>
                <a:ea typeface="ＭＳ Ｐゴシック" charset="-128"/>
              </a:rPr>
              <a:t>W</a:t>
            </a:r>
            <a:r>
              <a:rPr lang="en-US" dirty="0" smtClean="0">
                <a:solidFill>
                  <a:srgbClr val="0000FF"/>
                </a:solidFill>
                <a:ea typeface="ＭＳ Ｐゴシック" charset="-128"/>
              </a:rPr>
              <a:t> from </a:t>
            </a:r>
            <a:r>
              <a:rPr lang="en-US" i="1" dirty="0" smtClean="0">
                <a:solidFill>
                  <a:srgbClr val="0000FF"/>
                </a:solidFill>
                <a:ea typeface="ＭＳ Ｐゴシック" charset="-128"/>
              </a:rPr>
              <a:t>q</a:t>
            </a:r>
            <a:r>
              <a:rPr lang="en-US" dirty="0" smtClean="0">
                <a:solidFill>
                  <a:srgbClr val="0000FF"/>
                </a:solidFill>
                <a:ea typeface="ＭＳ Ｐゴシック" charset="-128"/>
              </a:rPr>
              <a:t>-</a:t>
            </a:r>
            <a:r>
              <a:rPr lang="en-US" i="1" dirty="0" err="1" smtClean="0">
                <a:solidFill>
                  <a:srgbClr val="0000FF"/>
                </a:solidFill>
                <a:ea typeface="ＭＳ Ｐゴシック" charset="-128"/>
              </a:rPr>
              <a:t>q</a:t>
            </a:r>
            <a:r>
              <a:rPr lang="en-US" dirty="0" err="1" smtClean="0">
                <a:solidFill>
                  <a:srgbClr val="0000FF"/>
                </a:solidFill>
                <a:ea typeface="ＭＳ Ｐゴシック" charset="-128"/>
              </a:rPr>
              <a:t>bar</a:t>
            </a:r>
            <a:r>
              <a:rPr lang="en-US" dirty="0" smtClean="0">
                <a:solidFill>
                  <a:srgbClr val="0000FF"/>
                </a:solidFill>
                <a:ea typeface="ＭＳ Ｐゴシック" charset="-128"/>
              </a:rPr>
              <a:t> and </a:t>
            </a:r>
            <a:r>
              <a:rPr lang="en-US" i="1" dirty="0" smtClean="0">
                <a:solidFill>
                  <a:srgbClr val="0000FF"/>
                </a:solidFill>
                <a:ea typeface="ＭＳ Ｐゴシック" charset="-128"/>
              </a:rPr>
              <a:t>q</a:t>
            </a:r>
            <a:r>
              <a:rPr lang="en-US" dirty="0" smtClean="0">
                <a:solidFill>
                  <a:srgbClr val="0000FF"/>
                </a:solidFill>
                <a:ea typeface="ＭＳ Ｐゴシック" charset="-128"/>
              </a:rPr>
              <a:t>-</a:t>
            </a:r>
            <a:r>
              <a:rPr lang="en-US" i="1" dirty="0" smtClean="0">
                <a:solidFill>
                  <a:srgbClr val="0000FF"/>
                </a:solidFill>
                <a:ea typeface="ＭＳ Ｐゴシック" charset="-128"/>
              </a:rPr>
              <a:t>g</a:t>
            </a:r>
            <a:endParaRPr lang="en-GB" dirty="0" smtClean="0">
              <a:ea typeface="ＭＳ Ｐゴシック" charset="-128"/>
            </a:endParaRPr>
          </a:p>
        </p:txBody>
      </p:sp>
      <p:sp>
        <p:nvSpPr>
          <p:cNvPr id="261397" name="Rectangle 5"/>
          <p:cNvSpPr>
            <a:spLocks noChangeArrowheads="1"/>
          </p:cNvSpPr>
          <p:nvPr/>
        </p:nvSpPr>
        <p:spPr bwMode="auto">
          <a:xfrm>
            <a:off x="4486275" y="1611313"/>
            <a:ext cx="41386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00FF"/>
                </a:solidFill>
                <a:latin typeface="Calibri" pitchFamily="34" charset="0"/>
              </a:rPr>
              <a:t>transversely</a:t>
            </a:r>
            <a:r>
              <a:rPr lang="en-US">
                <a:latin typeface="Calibri" pitchFamily="34" charset="0"/>
              </a:rPr>
              <a:t> polarized,</a:t>
            </a:r>
          </a:p>
          <a:p>
            <a:r>
              <a:rPr lang="en-US">
                <a:latin typeface="Calibri" pitchFamily="34" charset="0"/>
              </a:rPr>
              <a:t>	                    </a:t>
            </a:r>
            <a:r>
              <a:rPr lang="en-US" i="1">
                <a:latin typeface="Calibri" pitchFamily="34" charset="0"/>
              </a:rPr>
              <a:t>wrt 3 different axes:</a:t>
            </a:r>
            <a:endParaRPr lang="en-GB" i="1"/>
          </a:p>
        </p:txBody>
      </p:sp>
      <p:graphicFrame>
        <p:nvGraphicFramePr>
          <p:cNvPr id="261392" name="Object 272"/>
          <p:cNvGraphicFramePr>
            <a:graphicFrameLocks noChangeAspect="1"/>
          </p:cNvGraphicFramePr>
          <p:nvPr/>
        </p:nvGraphicFramePr>
        <p:xfrm>
          <a:off x="577850" y="2393950"/>
          <a:ext cx="1193800" cy="412750"/>
        </p:xfrm>
        <a:graphic>
          <a:graphicData uri="http://schemas.openxmlformats.org/presentationml/2006/ole">
            <p:oleObj spid="_x0000_s261392" name="Equation" r:id="rId4" imgW="812447" imgH="279279" progId="">
              <p:embed/>
            </p:oleObj>
          </a:graphicData>
        </a:graphic>
      </p:graphicFrame>
      <p:sp>
        <p:nvSpPr>
          <p:cNvPr id="261398" name="Rectangle 7"/>
          <p:cNvSpPr>
            <a:spLocks noChangeArrowheads="1"/>
          </p:cNvSpPr>
          <p:nvPr/>
        </p:nvSpPr>
        <p:spPr bwMode="auto">
          <a:xfrm>
            <a:off x="1768475" y="2360613"/>
            <a:ext cx="210185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wrt </a:t>
            </a:r>
            <a:r>
              <a:rPr lang="en-US" i="1">
                <a:latin typeface="Calibri" pitchFamily="34" charset="0"/>
              </a:rPr>
              <a:t>W direction in the top rest frame</a:t>
            </a:r>
          </a:p>
          <a:p>
            <a:r>
              <a:rPr lang="en-US">
                <a:latin typeface="Calibri" pitchFamily="34" charset="0"/>
              </a:rPr>
              <a:t>(top-frame helicity)</a:t>
            </a:r>
            <a:endParaRPr lang="en-GB" i="1"/>
          </a:p>
        </p:txBody>
      </p:sp>
      <p:grpSp>
        <p:nvGrpSpPr>
          <p:cNvPr id="261399" name="Group 167"/>
          <p:cNvGrpSpPr>
            <a:grpSpLocks/>
          </p:cNvGrpSpPr>
          <p:nvPr/>
        </p:nvGrpSpPr>
        <p:grpSpPr bwMode="auto">
          <a:xfrm rot="-1453740">
            <a:off x="4746625" y="3497263"/>
            <a:ext cx="80963" cy="481012"/>
            <a:chOff x="4316219" y="940926"/>
            <a:chExt cx="114300" cy="679869"/>
          </a:xfrm>
        </p:grpSpPr>
        <p:cxnSp>
          <p:nvCxnSpPr>
            <p:cNvPr id="18" name="Straight Connector 17"/>
            <p:cNvCxnSpPr/>
            <p:nvPr/>
          </p:nvCxnSpPr>
          <p:spPr>
            <a:xfrm rot="2700000">
              <a:off x="4031851" y="1278916"/>
              <a:ext cx="679869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1615" name="Freeform 24"/>
            <p:cNvSpPr>
              <a:spLocks/>
            </p:cNvSpPr>
            <p:nvPr/>
          </p:nvSpPr>
          <p:spPr bwMode="auto">
            <a:xfrm rot="15164108" flipV="1">
              <a:off x="4328919" y="1216599"/>
              <a:ext cx="88900" cy="114300"/>
            </a:xfrm>
            <a:custGeom>
              <a:avLst/>
              <a:gdLst>
                <a:gd name="T0" fmla="*/ 2147483647 w 56"/>
                <a:gd name="T1" fmla="*/ 2147483647 h 72"/>
                <a:gd name="T2" fmla="*/ 0 w 56"/>
                <a:gd name="T3" fmla="*/ 2147483647 h 72"/>
                <a:gd name="T4" fmla="*/ 2147483647 w 56"/>
                <a:gd name="T5" fmla="*/ 0 h 72"/>
                <a:gd name="T6" fmla="*/ 0 60000 65536"/>
                <a:gd name="T7" fmla="*/ 0 60000 65536"/>
                <a:gd name="T8" fmla="*/ 0 60000 65536"/>
                <a:gd name="T9" fmla="*/ 0 w 56"/>
                <a:gd name="T10" fmla="*/ 0 h 72"/>
                <a:gd name="T11" fmla="*/ 56 w 56"/>
                <a:gd name="T12" fmla="*/ 72 h 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72">
                  <a:moveTo>
                    <a:pt x="18" y="72"/>
                  </a:moveTo>
                  <a:lnTo>
                    <a:pt x="0" y="17"/>
                  </a:lnTo>
                  <a:lnTo>
                    <a:pt x="56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1400" name="Group 162"/>
          <p:cNvGrpSpPr>
            <a:grpSpLocks/>
          </p:cNvGrpSpPr>
          <p:nvPr/>
        </p:nvGrpSpPr>
        <p:grpSpPr bwMode="auto">
          <a:xfrm rot="900000" flipH="1" flipV="1">
            <a:off x="5018088" y="4100513"/>
            <a:ext cx="484187" cy="77787"/>
            <a:chOff x="1857052" y="5397364"/>
            <a:chExt cx="904329" cy="145094"/>
          </a:xfrm>
        </p:grpSpPr>
        <p:sp>
          <p:nvSpPr>
            <p:cNvPr id="261607" name="Freeform 82"/>
            <p:cNvSpPr>
              <a:spLocks/>
            </p:cNvSpPr>
            <p:nvPr/>
          </p:nvSpPr>
          <p:spPr bwMode="auto">
            <a:xfrm rot="1607666">
              <a:off x="2494958" y="5400795"/>
              <a:ext cx="149225" cy="138113"/>
            </a:xfrm>
            <a:custGeom>
              <a:avLst/>
              <a:gdLst>
                <a:gd name="T0" fmla="*/ 0 w 94"/>
                <a:gd name="T1" fmla="*/ 2147483647 h 87"/>
                <a:gd name="T2" fmla="*/ 2147483647 w 94"/>
                <a:gd name="T3" fmla="*/ 2147483647 h 87"/>
                <a:gd name="T4" fmla="*/ 2147483647 w 94"/>
                <a:gd name="T5" fmla="*/ 2147483647 h 87"/>
                <a:gd name="T6" fmla="*/ 2147483647 w 94"/>
                <a:gd name="T7" fmla="*/ 2147483647 h 87"/>
                <a:gd name="T8" fmla="*/ 2147483647 w 94"/>
                <a:gd name="T9" fmla="*/ 2147483647 h 87"/>
                <a:gd name="T10" fmla="*/ 2147483647 w 94"/>
                <a:gd name="T11" fmla="*/ 2147483647 h 87"/>
                <a:gd name="T12" fmla="*/ 2147483647 w 94"/>
                <a:gd name="T13" fmla="*/ 2147483647 h 87"/>
                <a:gd name="T14" fmla="*/ 2147483647 w 94"/>
                <a:gd name="T15" fmla="*/ 2147483647 h 87"/>
                <a:gd name="T16" fmla="*/ 2147483647 w 94"/>
                <a:gd name="T17" fmla="*/ 2147483647 h 87"/>
                <a:gd name="T18" fmla="*/ 2147483647 w 94"/>
                <a:gd name="T19" fmla="*/ 2147483647 h 87"/>
                <a:gd name="T20" fmla="*/ 2147483647 w 94"/>
                <a:gd name="T21" fmla="*/ 2147483647 h 87"/>
                <a:gd name="T22" fmla="*/ 2147483647 w 94"/>
                <a:gd name="T23" fmla="*/ 2147483647 h 87"/>
                <a:gd name="T24" fmla="*/ 2147483647 w 94"/>
                <a:gd name="T25" fmla="*/ 2147483647 h 87"/>
                <a:gd name="T26" fmla="*/ 2147483647 w 94"/>
                <a:gd name="T27" fmla="*/ 2147483647 h 87"/>
                <a:gd name="T28" fmla="*/ 2147483647 w 94"/>
                <a:gd name="T29" fmla="*/ 2147483647 h 87"/>
                <a:gd name="T30" fmla="*/ 2147483647 w 94"/>
                <a:gd name="T31" fmla="*/ 0 h 8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4"/>
                <a:gd name="T49" fmla="*/ 0 h 87"/>
                <a:gd name="T50" fmla="*/ 94 w 94"/>
                <a:gd name="T51" fmla="*/ 87 h 8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4" h="87">
                  <a:moveTo>
                    <a:pt x="0" y="37"/>
                  </a:moveTo>
                  <a:lnTo>
                    <a:pt x="1" y="50"/>
                  </a:lnTo>
                  <a:lnTo>
                    <a:pt x="7" y="63"/>
                  </a:lnTo>
                  <a:lnTo>
                    <a:pt x="16" y="74"/>
                  </a:lnTo>
                  <a:lnTo>
                    <a:pt x="27" y="83"/>
                  </a:lnTo>
                  <a:lnTo>
                    <a:pt x="41" y="87"/>
                  </a:lnTo>
                  <a:lnTo>
                    <a:pt x="57" y="86"/>
                  </a:lnTo>
                  <a:lnTo>
                    <a:pt x="71" y="81"/>
                  </a:lnTo>
                  <a:lnTo>
                    <a:pt x="83" y="72"/>
                  </a:lnTo>
                  <a:lnTo>
                    <a:pt x="90" y="59"/>
                  </a:lnTo>
                  <a:lnTo>
                    <a:pt x="94" y="45"/>
                  </a:lnTo>
                  <a:lnTo>
                    <a:pt x="94" y="31"/>
                  </a:lnTo>
                  <a:lnTo>
                    <a:pt x="89" y="16"/>
                  </a:lnTo>
                  <a:lnTo>
                    <a:pt x="86" y="11"/>
                  </a:lnTo>
                  <a:lnTo>
                    <a:pt x="79" y="4"/>
                  </a:lnTo>
                  <a:lnTo>
                    <a:pt x="74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608" name="Freeform 83"/>
            <p:cNvSpPr>
              <a:spLocks/>
            </p:cNvSpPr>
            <p:nvPr/>
          </p:nvSpPr>
          <p:spPr bwMode="auto">
            <a:xfrm rot="1607666">
              <a:off x="2368242" y="5397364"/>
              <a:ext cx="149225" cy="139700"/>
            </a:xfrm>
            <a:custGeom>
              <a:avLst/>
              <a:gdLst>
                <a:gd name="T0" fmla="*/ 0 w 94"/>
                <a:gd name="T1" fmla="*/ 2147483647 h 88"/>
                <a:gd name="T2" fmla="*/ 2147483647 w 94"/>
                <a:gd name="T3" fmla="*/ 2147483647 h 88"/>
                <a:gd name="T4" fmla="*/ 2147483647 w 94"/>
                <a:gd name="T5" fmla="*/ 2147483647 h 88"/>
                <a:gd name="T6" fmla="*/ 2147483647 w 94"/>
                <a:gd name="T7" fmla="*/ 2147483647 h 88"/>
                <a:gd name="T8" fmla="*/ 2147483647 w 94"/>
                <a:gd name="T9" fmla="*/ 2147483647 h 88"/>
                <a:gd name="T10" fmla="*/ 2147483647 w 94"/>
                <a:gd name="T11" fmla="*/ 2147483647 h 88"/>
                <a:gd name="T12" fmla="*/ 2147483647 w 94"/>
                <a:gd name="T13" fmla="*/ 2147483647 h 88"/>
                <a:gd name="T14" fmla="*/ 2147483647 w 94"/>
                <a:gd name="T15" fmla="*/ 2147483647 h 88"/>
                <a:gd name="T16" fmla="*/ 2147483647 w 94"/>
                <a:gd name="T17" fmla="*/ 2147483647 h 88"/>
                <a:gd name="T18" fmla="*/ 2147483647 w 94"/>
                <a:gd name="T19" fmla="*/ 2147483647 h 88"/>
                <a:gd name="T20" fmla="*/ 2147483647 w 94"/>
                <a:gd name="T21" fmla="*/ 2147483647 h 88"/>
                <a:gd name="T22" fmla="*/ 2147483647 w 94"/>
                <a:gd name="T23" fmla="*/ 2147483647 h 88"/>
                <a:gd name="T24" fmla="*/ 2147483647 w 94"/>
                <a:gd name="T25" fmla="*/ 2147483647 h 88"/>
                <a:gd name="T26" fmla="*/ 2147483647 w 94"/>
                <a:gd name="T27" fmla="*/ 2147483647 h 88"/>
                <a:gd name="T28" fmla="*/ 2147483647 w 94"/>
                <a:gd name="T29" fmla="*/ 2147483647 h 88"/>
                <a:gd name="T30" fmla="*/ 2147483647 w 94"/>
                <a:gd name="T31" fmla="*/ 0 h 8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4"/>
                <a:gd name="T49" fmla="*/ 0 h 88"/>
                <a:gd name="T50" fmla="*/ 94 w 94"/>
                <a:gd name="T51" fmla="*/ 88 h 8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4" h="88">
                  <a:moveTo>
                    <a:pt x="0" y="38"/>
                  </a:moveTo>
                  <a:lnTo>
                    <a:pt x="1" y="51"/>
                  </a:lnTo>
                  <a:lnTo>
                    <a:pt x="5" y="64"/>
                  </a:lnTo>
                  <a:lnTo>
                    <a:pt x="14" y="75"/>
                  </a:lnTo>
                  <a:lnTo>
                    <a:pt x="27" y="84"/>
                  </a:lnTo>
                  <a:lnTo>
                    <a:pt x="41" y="88"/>
                  </a:lnTo>
                  <a:lnTo>
                    <a:pt x="55" y="87"/>
                  </a:lnTo>
                  <a:lnTo>
                    <a:pt x="70" y="82"/>
                  </a:lnTo>
                  <a:lnTo>
                    <a:pt x="81" y="73"/>
                  </a:lnTo>
                  <a:lnTo>
                    <a:pt x="90" y="60"/>
                  </a:lnTo>
                  <a:lnTo>
                    <a:pt x="94" y="46"/>
                  </a:lnTo>
                  <a:lnTo>
                    <a:pt x="94" y="31"/>
                  </a:lnTo>
                  <a:lnTo>
                    <a:pt x="89" y="17"/>
                  </a:lnTo>
                  <a:lnTo>
                    <a:pt x="86" y="12"/>
                  </a:lnTo>
                  <a:lnTo>
                    <a:pt x="79" y="4"/>
                  </a:lnTo>
                  <a:lnTo>
                    <a:pt x="73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609" name="Freeform 84"/>
            <p:cNvSpPr>
              <a:spLocks/>
            </p:cNvSpPr>
            <p:nvPr/>
          </p:nvSpPr>
          <p:spPr bwMode="auto">
            <a:xfrm rot="1607666">
              <a:off x="2238935" y="5401632"/>
              <a:ext cx="150813" cy="136525"/>
            </a:xfrm>
            <a:custGeom>
              <a:avLst/>
              <a:gdLst>
                <a:gd name="T0" fmla="*/ 0 w 95"/>
                <a:gd name="T1" fmla="*/ 2147483647 h 86"/>
                <a:gd name="T2" fmla="*/ 2147483647 w 95"/>
                <a:gd name="T3" fmla="*/ 2147483647 h 86"/>
                <a:gd name="T4" fmla="*/ 2147483647 w 95"/>
                <a:gd name="T5" fmla="*/ 2147483647 h 86"/>
                <a:gd name="T6" fmla="*/ 2147483647 w 95"/>
                <a:gd name="T7" fmla="*/ 2147483647 h 86"/>
                <a:gd name="T8" fmla="*/ 2147483647 w 95"/>
                <a:gd name="T9" fmla="*/ 2147483647 h 86"/>
                <a:gd name="T10" fmla="*/ 2147483647 w 95"/>
                <a:gd name="T11" fmla="*/ 2147483647 h 86"/>
                <a:gd name="T12" fmla="*/ 2147483647 w 95"/>
                <a:gd name="T13" fmla="*/ 2147483647 h 86"/>
                <a:gd name="T14" fmla="*/ 2147483647 w 95"/>
                <a:gd name="T15" fmla="*/ 2147483647 h 86"/>
                <a:gd name="T16" fmla="*/ 2147483647 w 95"/>
                <a:gd name="T17" fmla="*/ 2147483647 h 86"/>
                <a:gd name="T18" fmla="*/ 2147483647 w 95"/>
                <a:gd name="T19" fmla="*/ 2147483647 h 86"/>
                <a:gd name="T20" fmla="*/ 2147483647 w 95"/>
                <a:gd name="T21" fmla="*/ 2147483647 h 86"/>
                <a:gd name="T22" fmla="*/ 2147483647 w 95"/>
                <a:gd name="T23" fmla="*/ 2147483647 h 86"/>
                <a:gd name="T24" fmla="*/ 2147483647 w 95"/>
                <a:gd name="T25" fmla="*/ 2147483647 h 86"/>
                <a:gd name="T26" fmla="*/ 2147483647 w 95"/>
                <a:gd name="T27" fmla="*/ 2147483647 h 86"/>
                <a:gd name="T28" fmla="*/ 2147483647 w 95"/>
                <a:gd name="T29" fmla="*/ 2147483647 h 86"/>
                <a:gd name="T30" fmla="*/ 2147483647 w 95"/>
                <a:gd name="T31" fmla="*/ 2147483647 h 86"/>
                <a:gd name="T32" fmla="*/ 2147483647 w 95"/>
                <a:gd name="T33" fmla="*/ 0 h 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5"/>
                <a:gd name="T52" fmla="*/ 0 h 86"/>
                <a:gd name="T53" fmla="*/ 95 w 95"/>
                <a:gd name="T54" fmla="*/ 86 h 8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5" h="86">
                  <a:moveTo>
                    <a:pt x="0" y="37"/>
                  </a:moveTo>
                  <a:lnTo>
                    <a:pt x="1" y="50"/>
                  </a:lnTo>
                  <a:lnTo>
                    <a:pt x="6" y="63"/>
                  </a:lnTo>
                  <a:lnTo>
                    <a:pt x="15" y="75"/>
                  </a:lnTo>
                  <a:lnTo>
                    <a:pt x="28" y="82"/>
                  </a:lnTo>
                  <a:lnTo>
                    <a:pt x="42" y="86"/>
                  </a:lnTo>
                  <a:lnTo>
                    <a:pt x="57" y="85"/>
                  </a:lnTo>
                  <a:lnTo>
                    <a:pt x="71" y="80"/>
                  </a:lnTo>
                  <a:lnTo>
                    <a:pt x="82" y="71"/>
                  </a:lnTo>
                  <a:lnTo>
                    <a:pt x="91" y="58"/>
                  </a:lnTo>
                  <a:lnTo>
                    <a:pt x="95" y="45"/>
                  </a:lnTo>
                  <a:lnTo>
                    <a:pt x="94" y="31"/>
                  </a:lnTo>
                  <a:lnTo>
                    <a:pt x="89" y="17"/>
                  </a:lnTo>
                  <a:lnTo>
                    <a:pt x="86" y="12"/>
                  </a:lnTo>
                  <a:lnTo>
                    <a:pt x="82" y="7"/>
                  </a:lnTo>
                  <a:lnTo>
                    <a:pt x="78" y="3"/>
                  </a:lnTo>
                  <a:lnTo>
                    <a:pt x="73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610" name="Freeform 85"/>
            <p:cNvSpPr>
              <a:spLocks/>
            </p:cNvSpPr>
            <p:nvPr/>
          </p:nvSpPr>
          <p:spPr bwMode="auto">
            <a:xfrm rot="1607666">
              <a:off x="2113348" y="5402023"/>
              <a:ext cx="149225" cy="139700"/>
            </a:xfrm>
            <a:custGeom>
              <a:avLst/>
              <a:gdLst>
                <a:gd name="T0" fmla="*/ 0 w 94"/>
                <a:gd name="T1" fmla="*/ 2147483647 h 88"/>
                <a:gd name="T2" fmla="*/ 2147483647 w 94"/>
                <a:gd name="T3" fmla="*/ 2147483647 h 88"/>
                <a:gd name="T4" fmla="*/ 2147483647 w 94"/>
                <a:gd name="T5" fmla="*/ 2147483647 h 88"/>
                <a:gd name="T6" fmla="*/ 2147483647 w 94"/>
                <a:gd name="T7" fmla="*/ 2147483647 h 88"/>
                <a:gd name="T8" fmla="*/ 2147483647 w 94"/>
                <a:gd name="T9" fmla="*/ 2147483647 h 88"/>
                <a:gd name="T10" fmla="*/ 2147483647 w 94"/>
                <a:gd name="T11" fmla="*/ 2147483647 h 88"/>
                <a:gd name="T12" fmla="*/ 2147483647 w 94"/>
                <a:gd name="T13" fmla="*/ 2147483647 h 88"/>
                <a:gd name="T14" fmla="*/ 2147483647 w 94"/>
                <a:gd name="T15" fmla="*/ 2147483647 h 88"/>
                <a:gd name="T16" fmla="*/ 2147483647 w 94"/>
                <a:gd name="T17" fmla="*/ 2147483647 h 88"/>
                <a:gd name="T18" fmla="*/ 2147483647 w 94"/>
                <a:gd name="T19" fmla="*/ 2147483647 h 88"/>
                <a:gd name="T20" fmla="*/ 2147483647 w 94"/>
                <a:gd name="T21" fmla="*/ 2147483647 h 88"/>
                <a:gd name="T22" fmla="*/ 2147483647 w 94"/>
                <a:gd name="T23" fmla="*/ 2147483647 h 88"/>
                <a:gd name="T24" fmla="*/ 2147483647 w 94"/>
                <a:gd name="T25" fmla="*/ 2147483647 h 88"/>
                <a:gd name="T26" fmla="*/ 2147483647 w 94"/>
                <a:gd name="T27" fmla="*/ 2147483647 h 88"/>
                <a:gd name="T28" fmla="*/ 2147483647 w 94"/>
                <a:gd name="T29" fmla="*/ 2147483647 h 88"/>
                <a:gd name="T30" fmla="*/ 2147483647 w 94"/>
                <a:gd name="T31" fmla="*/ 0 h 8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4"/>
                <a:gd name="T49" fmla="*/ 0 h 88"/>
                <a:gd name="T50" fmla="*/ 94 w 94"/>
                <a:gd name="T51" fmla="*/ 88 h 8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4" h="88">
                  <a:moveTo>
                    <a:pt x="0" y="37"/>
                  </a:moveTo>
                  <a:lnTo>
                    <a:pt x="2" y="50"/>
                  </a:lnTo>
                  <a:lnTo>
                    <a:pt x="6" y="63"/>
                  </a:lnTo>
                  <a:lnTo>
                    <a:pt x="15" y="75"/>
                  </a:lnTo>
                  <a:lnTo>
                    <a:pt x="27" y="84"/>
                  </a:lnTo>
                  <a:lnTo>
                    <a:pt x="42" y="88"/>
                  </a:lnTo>
                  <a:lnTo>
                    <a:pt x="56" y="86"/>
                  </a:lnTo>
                  <a:lnTo>
                    <a:pt x="70" y="81"/>
                  </a:lnTo>
                  <a:lnTo>
                    <a:pt x="81" y="72"/>
                  </a:lnTo>
                  <a:lnTo>
                    <a:pt x="90" y="59"/>
                  </a:lnTo>
                  <a:lnTo>
                    <a:pt x="94" y="45"/>
                  </a:lnTo>
                  <a:lnTo>
                    <a:pt x="94" y="31"/>
                  </a:lnTo>
                  <a:lnTo>
                    <a:pt x="89" y="17"/>
                  </a:lnTo>
                  <a:lnTo>
                    <a:pt x="87" y="12"/>
                  </a:lnTo>
                  <a:lnTo>
                    <a:pt x="79" y="4"/>
                  </a:lnTo>
                  <a:lnTo>
                    <a:pt x="74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611" name="Freeform 86"/>
            <p:cNvSpPr>
              <a:spLocks/>
            </p:cNvSpPr>
            <p:nvPr/>
          </p:nvSpPr>
          <p:spPr bwMode="auto">
            <a:xfrm rot="1607666">
              <a:off x="1984127" y="5405933"/>
              <a:ext cx="149225" cy="136525"/>
            </a:xfrm>
            <a:custGeom>
              <a:avLst/>
              <a:gdLst>
                <a:gd name="T0" fmla="*/ 0 w 94"/>
                <a:gd name="T1" fmla="*/ 2147483647 h 86"/>
                <a:gd name="T2" fmla="*/ 2147483647 w 94"/>
                <a:gd name="T3" fmla="*/ 2147483647 h 86"/>
                <a:gd name="T4" fmla="*/ 2147483647 w 94"/>
                <a:gd name="T5" fmla="*/ 2147483647 h 86"/>
                <a:gd name="T6" fmla="*/ 2147483647 w 94"/>
                <a:gd name="T7" fmla="*/ 2147483647 h 86"/>
                <a:gd name="T8" fmla="*/ 2147483647 w 94"/>
                <a:gd name="T9" fmla="*/ 2147483647 h 86"/>
                <a:gd name="T10" fmla="*/ 2147483647 w 94"/>
                <a:gd name="T11" fmla="*/ 2147483647 h 86"/>
                <a:gd name="T12" fmla="*/ 2147483647 w 94"/>
                <a:gd name="T13" fmla="*/ 2147483647 h 86"/>
                <a:gd name="T14" fmla="*/ 2147483647 w 94"/>
                <a:gd name="T15" fmla="*/ 2147483647 h 86"/>
                <a:gd name="T16" fmla="*/ 2147483647 w 94"/>
                <a:gd name="T17" fmla="*/ 2147483647 h 86"/>
                <a:gd name="T18" fmla="*/ 2147483647 w 94"/>
                <a:gd name="T19" fmla="*/ 2147483647 h 86"/>
                <a:gd name="T20" fmla="*/ 2147483647 w 94"/>
                <a:gd name="T21" fmla="*/ 2147483647 h 86"/>
                <a:gd name="T22" fmla="*/ 2147483647 w 94"/>
                <a:gd name="T23" fmla="*/ 2147483647 h 86"/>
                <a:gd name="T24" fmla="*/ 2147483647 w 94"/>
                <a:gd name="T25" fmla="*/ 2147483647 h 86"/>
                <a:gd name="T26" fmla="*/ 2147483647 w 94"/>
                <a:gd name="T27" fmla="*/ 2147483647 h 86"/>
                <a:gd name="T28" fmla="*/ 2147483647 w 94"/>
                <a:gd name="T29" fmla="*/ 2147483647 h 86"/>
                <a:gd name="T30" fmla="*/ 2147483647 w 94"/>
                <a:gd name="T31" fmla="*/ 2147483647 h 86"/>
                <a:gd name="T32" fmla="*/ 2147483647 w 94"/>
                <a:gd name="T33" fmla="*/ 0 h 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4"/>
                <a:gd name="T52" fmla="*/ 0 h 86"/>
                <a:gd name="T53" fmla="*/ 94 w 94"/>
                <a:gd name="T54" fmla="*/ 86 h 8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4" h="86">
                  <a:moveTo>
                    <a:pt x="0" y="37"/>
                  </a:moveTo>
                  <a:lnTo>
                    <a:pt x="2" y="50"/>
                  </a:lnTo>
                  <a:lnTo>
                    <a:pt x="7" y="63"/>
                  </a:lnTo>
                  <a:lnTo>
                    <a:pt x="16" y="74"/>
                  </a:lnTo>
                  <a:lnTo>
                    <a:pt x="27" y="82"/>
                  </a:lnTo>
                  <a:lnTo>
                    <a:pt x="41" y="86"/>
                  </a:lnTo>
                  <a:lnTo>
                    <a:pt x="57" y="85"/>
                  </a:lnTo>
                  <a:lnTo>
                    <a:pt x="71" y="80"/>
                  </a:lnTo>
                  <a:lnTo>
                    <a:pt x="83" y="71"/>
                  </a:lnTo>
                  <a:lnTo>
                    <a:pt x="90" y="58"/>
                  </a:lnTo>
                  <a:lnTo>
                    <a:pt x="94" y="45"/>
                  </a:lnTo>
                  <a:lnTo>
                    <a:pt x="94" y="31"/>
                  </a:lnTo>
                  <a:lnTo>
                    <a:pt x="89" y="17"/>
                  </a:lnTo>
                  <a:lnTo>
                    <a:pt x="87" y="11"/>
                  </a:lnTo>
                  <a:lnTo>
                    <a:pt x="83" y="6"/>
                  </a:lnTo>
                  <a:lnTo>
                    <a:pt x="79" y="2"/>
                  </a:lnTo>
                  <a:lnTo>
                    <a:pt x="74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612" name="Freeform 87"/>
            <p:cNvSpPr>
              <a:spLocks/>
            </p:cNvSpPr>
            <p:nvPr/>
          </p:nvSpPr>
          <p:spPr bwMode="auto">
            <a:xfrm rot="1607666">
              <a:off x="1857052" y="5404005"/>
              <a:ext cx="149225" cy="136525"/>
            </a:xfrm>
            <a:custGeom>
              <a:avLst/>
              <a:gdLst>
                <a:gd name="T0" fmla="*/ 0 w 94"/>
                <a:gd name="T1" fmla="*/ 2147483647 h 86"/>
                <a:gd name="T2" fmla="*/ 2147483647 w 94"/>
                <a:gd name="T3" fmla="*/ 2147483647 h 86"/>
                <a:gd name="T4" fmla="*/ 2147483647 w 94"/>
                <a:gd name="T5" fmla="*/ 2147483647 h 86"/>
                <a:gd name="T6" fmla="*/ 2147483647 w 94"/>
                <a:gd name="T7" fmla="*/ 2147483647 h 86"/>
                <a:gd name="T8" fmla="*/ 2147483647 w 94"/>
                <a:gd name="T9" fmla="*/ 2147483647 h 86"/>
                <a:gd name="T10" fmla="*/ 2147483647 w 94"/>
                <a:gd name="T11" fmla="*/ 2147483647 h 86"/>
                <a:gd name="T12" fmla="*/ 2147483647 w 94"/>
                <a:gd name="T13" fmla="*/ 2147483647 h 86"/>
                <a:gd name="T14" fmla="*/ 2147483647 w 94"/>
                <a:gd name="T15" fmla="*/ 2147483647 h 86"/>
                <a:gd name="T16" fmla="*/ 2147483647 w 94"/>
                <a:gd name="T17" fmla="*/ 2147483647 h 86"/>
                <a:gd name="T18" fmla="*/ 2147483647 w 94"/>
                <a:gd name="T19" fmla="*/ 2147483647 h 86"/>
                <a:gd name="T20" fmla="*/ 2147483647 w 94"/>
                <a:gd name="T21" fmla="*/ 2147483647 h 86"/>
                <a:gd name="T22" fmla="*/ 2147483647 w 94"/>
                <a:gd name="T23" fmla="*/ 2147483647 h 86"/>
                <a:gd name="T24" fmla="*/ 2147483647 w 94"/>
                <a:gd name="T25" fmla="*/ 2147483647 h 86"/>
                <a:gd name="T26" fmla="*/ 2147483647 w 94"/>
                <a:gd name="T27" fmla="*/ 2147483647 h 86"/>
                <a:gd name="T28" fmla="*/ 2147483647 w 94"/>
                <a:gd name="T29" fmla="*/ 2147483647 h 86"/>
                <a:gd name="T30" fmla="*/ 2147483647 w 94"/>
                <a:gd name="T31" fmla="*/ 0 h 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4"/>
                <a:gd name="T49" fmla="*/ 0 h 86"/>
                <a:gd name="T50" fmla="*/ 94 w 94"/>
                <a:gd name="T51" fmla="*/ 86 h 8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4" h="86">
                  <a:moveTo>
                    <a:pt x="0" y="37"/>
                  </a:moveTo>
                  <a:lnTo>
                    <a:pt x="1" y="50"/>
                  </a:lnTo>
                  <a:lnTo>
                    <a:pt x="5" y="61"/>
                  </a:lnTo>
                  <a:lnTo>
                    <a:pt x="14" y="73"/>
                  </a:lnTo>
                  <a:lnTo>
                    <a:pt x="27" y="82"/>
                  </a:lnTo>
                  <a:lnTo>
                    <a:pt x="41" y="86"/>
                  </a:lnTo>
                  <a:lnTo>
                    <a:pt x="56" y="85"/>
                  </a:lnTo>
                  <a:lnTo>
                    <a:pt x="70" y="79"/>
                  </a:lnTo>
                  <a:lnTo>
                    <a:pt x="81" y="70"/>
                  </a:lnTo>
                  <a:lnTo>
                    <a:pt x="90" y="57"/>
                  </a:lnTo>
                  <a:lnTo>
                    <a:pt x="94" y="43"/>
                  </a:lnTo>
                  <a:lnTo>
                    <a:pt x="94" y="29"/>
                  </a:lnTo>
                  <a:lnTo>
                    <a:pt x="89" y="15"/>
                  </a:lnTo>
                  <a:lnTo>
                    <a:pt x="85" y="9"/>
                  </a:lnTo>
                  <a:lnTo>
                    <a:pt x="80" y="3"/>
                  </a:lnTo>
                  <a:lnTo>
                    <a:pt x="74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613" name="Freeform 89"/>
            <p:cNvSpPr>
              <a:spLocks/>
            </p:cNvSpPr>
            <p:nvPr/>
          </p:nvSpPr>
          <p:spPr bwMode="auto">
            <a:xfrm rot="1607666">
              <a:off x="2608981" y="5459108"/>
              <a:ext cx="152400" cy="77788"/>
            </a:xfrm>
            <a:custGeom>
              <a:avLst/>
              <a:gdLst>
                <a:gd name="T0" fmla="*/ 0 w 96"/>
                <a:gd name="T1" fmla="*/ 0 h 49"/>
                <a:gd name="T2" fmla="*/ 2147483647 w 96"/>
                <a:gd name="T3" fmla="*/ 2147483647 h 49"/>
                <a:gd name="T4" fmla="*/ 2147483647 w 96"/>
                <a:gd name="T5" fmla="*/ 2147483647 h 49"/>
                <a:gd name="T6" fmla="*/ 2147483647 w 96"/>
                <a:gd name="T7" fmla="*/ 2147483647 h 49"/>
                <a:gd name="T8" fmla="*/ 2147483647 w 96"/>
                <a:gd name="T9" fmla="*/ 2147483647 h 49"/>
                <a:gd name="T10" fmla="*/ 2147483647 w 96"/>
                <a:gd name="T11" fmla="*/ 2147483647 h 49"/>
                <a:gd name="T12" fmla="*/ 2147483647 w 96"/>
                <a:gd name="T13" fmla="*/ 2147483647 h 49"/>
                <a:gd name="T14" fmla="*/ 2147483647 w 96"/>
                <a:gd name="T15" fmla="*/ 2147483647 h 49"/>
                <a:gd name="T16" fmla="*/ 2147483647 w 96"/>
                <a:gd name="T17" fmla="*/ 2147483647 h 49"/>
                <a:gd name="T18" fmla="*/ 2147483647 w 96"/>
                <a:gd name="T19" fmla="*/ 2147483647 h 49"/>
                <a:gd name="T20" fmla="*/ 2147483647 w 96"/>
                <a:gd name="T21" fmla="*/ 0 h 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6"/>
                <a:gd name="T34" fmla="*/ 0 h 49"/>
                <a:gd name="T35" fmla="*/ 96 w 96"/>
                <a:gd name="T36" fmla="*/ 49 h 4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6" h="49">
                  <a:moveTo>
                    <a:pt x="0" y="0"/>
                  </a:moveTo>
                  <a:lnTo>
                    <a:pt x="2" y="13"/>
                  </a:lnTo>
                  <a:lnTo>
                    <a:pt x="7" y="25"/>
                  </a:lnTo>
                  <a:lnTo>
                    <a:pt x="16" y="36"/>
                  </a:lnTo>
                  <a:lnTo>
                    <a:pt x="27" y="45"/>
                  </a:lnTo>
                  <a:lnTo>
                    <a:pt x="41" y="49"/>
                  </a:lnTo>
                  <a:lnTo>
                    <a:pt x="57" y="48"/>
                  </a:lnTo>
                  <a:lnTo>
                    <a:pt x="71" y="43"/>
                  </a:lnTo>
                  <a:lnTo>
                    <a:pt x="84" y="31"/>
                  </a:lnTo>
                  <a:lnTo>
                    <a:pt x="93" y="17"/>
                  </a:lnTo>
                  <a:lnTo>
                    <a:pt x="96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1401" name="Group 155"/>
          <p:cNvGrpSpPr>
            <a:grpSpLocks/>
          </p:cNvGrpSpPr>
          <p:nvPr/>
        </p:nvGrpSpPr>
        <p:grpSpPr bwMode="auto">
          <a:xfrm rot="-1113289">
            <a:off x="5018088" y="3713163"/>
            <a:ext cx="487362" cy="57150"/>
            <a:chOff x="2982986" y="1572917"/>
            <a:chExt cx="1016346" cy="120201"/>
          </a:xfrm>
        </p:grpSpPr>
        <p:sp>
          <p:nvSpPr>
            <p:cNvPr id="261597" name="Freeform 28"/>
            <p:cNvSpPr>
              <a:spLocks/>
            </p:cNvSpPr>
            <p:nvPr/>
          </p:nvSpPr>
          <p:spPr bwMode="auto">
            <a:xfrm rot="1525323">
              <a:off x="2982986" y="1573897"/>
              <a:ext cx="96838" cy="82550"/>
            </a:xfrm>
            <a:custGeom>
              <a:avLst/>
              <a:gdLst>
                <a:gd name="T0" fmla="*/ 2147483647 w 61"/>
                <a:gd name="T1" fmla="*/ 2147483647 h 52"/>
                <a:gd name="T2" fmla="*/ 2147483647 w 61"/>
                <a:gd name="T3" fmla="*/ 2147483647 h 52"/>
                <a:gd name="T4" fmla="*/ 2147483647 w 61"/>
                <a:gd name="T5" fmla="*/ 2147483647 h 52"/>
                <a:gd name="T6" fmla="*/ 2147483647 w 61"/>
                <a:gd name="T7" fmla="*/ 0 h 52"/>
                <a:gd name="T8" fmla="*/ 2147483647 w 61"/>
                <a:gd name="T9" fmla="*/ 2147483647 h 52"/>
                <a:gd name="T10" fmla="*/ 2147483647 w 61"/>
                <a:gd name="T11" fmla="*/ 2147483647 h 52"/>
                <a:gd name="T12" fmla="*/ 2147483647 w 61"/>
                <a:gd name="T13" fmla="*/ 2147483647 h 52"/>
                <a:gd name="T14" fmla="*/ 0 w 61"/>
                <a:gd name="T15" fmla="*/ 2147483647 h 52"/>
                <a:gd name="T16" fmla="*/ 2147483647 w 61"/>
                <a:gd name="T17" fmla="*/ 2147483647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1"/>
                <a:gd name="T28" fmla="*/ 0 h 52"/>
                <a:gd name="T29" fmla="*/ 61 w 61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1" h="52">
                  <a:moveTo>
                    <a:pt x="61" y="23"/>
                  </a:moveTo>
                  <a:lnTo>
                    <a:pt x="51" y="12"/>
                  </a:lnTo>
                  <a:lnTo>
                    <a:pt x="40" y="4"/>
                  </a:lnTo>
                  <a:lnTo>
                    <a:pt x="29" y="0"/>
                  </a:lnTo>
                  <a:lnTo>
                    <a:pt x="17" y="1"/>
                  </a:lnTo>
                  <a:lnTo>
                    <a:pt x="8" y="9"/>
                  </a:lnTo>
                  <a:lnTo>
                    <a:pt x="2" y="21"/>
                  </a:lnTo>
                  <a:lnTo>
                    <a:pt x="0" y="35"/>
                  </a:lnTo>
                  <a:lnTo>
                    <a:pt x="3" y="5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598" name="Freeform 30"/>
            <p:cNvSpPr>
              <a:spLocks/>
            </p:cNvSpPr>
            <p:nvPr/>
          </p:nvSpPr>
          <p:spPr bwMode="auto">
            <a:xfrm rot="1525323">
              <a:off x="3073707" y="1606678"/>
              <a:ext cx="98425" cy="79375"/>
            </a:xfrm>
            <a:custGeom>
              <a:avLst/>
              <a:gdLst>
                <a:gd name="T0" fmla="*/ 2147483647 w 62"/>
                <a:gd name="T1" fmla="*/ 0 h 50"/>
                <a:gd name="T2" fmla="*/ 2147483647 w 62"/>
                <a:gd name="T3" fmla="*/ 2147483647 h 50"/>
                <a:gd name="T4" fmla="*/ 2147483647 w 62"/>
                <a:gd name="T5" fmla="*/ 2147483647 h 50"/>
                <a:gd name="T6" fmla="*/ 2147483647 w 62"/>
                <a:gd name="T7" fmla="*/ 2147483647 h 50"/>
                <a:gd name="T8" fmla="*/ 2147483647 w 62"/>
                <a:gd name="T9" fmla="*/ 2147483647 h 50"/>
                <a:gd name="T10" fmla="*/ 2147483647 w 62"/>
                <a:gd name="T11" fmla="*/ 2147483647 h 50"/>
                <a:gd name="T12" fmla="*/ 2147483647 w 62"/>
                <a:gd name="T13" fmla="*/ 2147483647 h 50"/>
                <a:gd name="T14" fmla="*/ 2147483647 w 62"/>
                <a:gd name="T15" fmla="*/ 2147483647 h 50"/>
                <a:gd name="T16" fmla="*/ 0 w 62"/>
                <a:gd name="T17" fmla="*/ 2147483647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2"/>
                <a:gd name="T28" fmla="*/ 0 h 50"/>
                <a:gd name="T29" fmla="*/ 62 w 62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2" h="50">
                  <a:moveTo>
                    <a:pt x="60" y="0"/>
                  </a:moveTo>
                  <a:lnTo>
                    <a:pt x="62" y="15"/>
                  </a:lnTo>
                  <a:lnTo>
                    <a:pt x="59" y="29"/>
                  </a:lnTo>
                  <a:lnTo>
                    <a:pt x="54" y="39"/>
                  </a:lnTo>
                  <a:lnTo>
                    <a:pt x="46" y="47"/>
                  </a:lnTo>
                  <a:lnTo>
                    <a:pt x="34" y="50"/>
                  </a:lnTo>
                  <a:lnTo>
                    <a:pt x="23" y="46"/>
                  </a:lnTo>
                  <a:lnTo>
                    <a:pt x="10" y="38"/>
                  </a:lnTo>
                  <a:lnTo>
                    <a:pt x="0" y="25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599" name="Freeform 31"/>
            <p:cNvSpPr>
              <a:spLocks/>
            </p:cNvSpPr>
            <p:nvPr/>
          </p:nvSpPr>
          <p:spPr bwMode="auto">
            <a:xfrm rot="1525323">
              <a:off x="3192868" y="1573004"/>
              <a:ext cx="95250" cy="80963"/>
            </a:xfrm>
            <a:custGeom>
              <a:avLst/>
              <a:gdLst>
                <a:gd name="T0" fmla="*/ 2147483647 w 60"/>
                <a:gd name="T1" fmla="*/ 2147483647 h 51"/>
                <a:gd name="T2" fmla="*/ 2147483647 w 60"/>
                <a:gd name="T3" fmla="*/ 2147483647 h 51"/>
                <a:gd name="T4" fmla="*/ 2147483647 w 60"/>
                <a:gd name="T5" fmla="*/ 2147483647 h 51"/>
                <a:gd name="T6" fmla="*/ 2147483647 w 60"/>
                <a:gd name="T7" fmla="*/ 0 h 51"/>
                <a:gd name="T8" fmla="*/ 2147483647 w 60"/>
                <a:gd name="T9" fmla="*/ 2147483647 h 51"/>
                <a:gd name="T10" fmla="*/ 2147483647 w 60"/>
                <a:gd name="T11" fmla="*/ 2147483647 h 51"/>
                <a:gd name="T12" fmla="*/ 2147483647 w 60"/>
                <a:gd name="T13" fmla="*/ 2147483647 h 51"/>
                <a:gd name="T14" fmla="*/ 0 w 60"/>
                <a:gd name="T15" fmla="*/ 2147483647 h 51"/>
                <a:gd name="T16" fmla="*/ 2147483647 w 60"/>
                <a:gd name="T17" fmla="*/ 2147483647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51"/>
                <a:gd name="T29" fmla="*/ 60 w 60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51">
                  <a:moveTo>
                    <a:pt x="60" y="22"/>
                  </a:moveTo>
                  <a:lnTo>
                    <a:pt x="50" y="11"/>
                  </a:lnTo>
                  <a:lnTo>
                    <a:pt x="40" y="3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1" y="20"/>
                  </a:lnTo>
                  <a:lnTo>
                    <a:pt x="0" y="35"/>
                  </a:lnTo>
                  <a:lnTo>
                    <a:pt x="1" y="51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600" name="Freeform 32"/>
            <p:cNvSpPr>
              <a:spLocks/>
            </p:cNvSpPr>
            <p:nvPr/>
          </p:nvSpPr>
          <p:spPr bwMode="auto">
            <a:xfrm rot="1525323">
              <a:off x="3281738" y="1605367"/>
              <a:ext cx="98425" cy="79375"/>
            </a:xfrm>
            <a:custGeom>
              <a:avLst/>
              <a:gdLst>
                <a:gd name="T0" fmla="*/ 2147483647 w 62"/>
                <a:gd name="T1" fmla="*/ 0 h 50"/>
                <a:gd name="T2" fmla="*/ 2147483647 w 62"/>
                <a:gd name="T3" fmla="*/ 2147483647 h 50"/>
                <a:gd name="T4" fmla="*/ 2147483647 w 62"/>
                <a:gd name="T5" fmla="*/ 2147483647 h 50"/>
                <a:gd name="T6" fmla="*/ 2147483647 w 62"/>
                <a:gd name="T7" fmla="*/ 2147483647 h 50"/>
                <a:gd name="T8" fmla="*/ 2147483647 w 62"/>
                <a:gd name="T9" fmla="*/ 2147483647 h 50"/>
                <a:gd name="T10" fmla="*/ 2147483647 w 62"/>
                <a:gd name="T11" fmla="*/ 2147483647 h 50"/>
                <a:gd name="T12" fmla="*/ 2147483647 w 62"/>
                <a:gd name="T13" fmla="*/ 2147483647 h 50"/>
                <a:gd name="T14" fmla="*/ 2147483647 w 62"/>
                <a:gd name="T15" fmla="*/ 2147483647 h 50"/>
                <a:gd name="T16" fmla="*/ 0 w 62"/>
                <a:gd name="T17" fmla="*/ 2147483647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2"/>
                <a:gd name="T28" fmla="*/ 0 h 50"/>
                <a:gd name="T29" fmla="*/ 62 w 62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2" h="50">
                  <a:moveTo>
                    <a:pt x="61" y="0"/>
                  </a:moveTo>
                  <a:lnTo>
                    <a:pt x="62" y="15"/>
                  </a:lnTo>
                  <a:lnTo>
                    <a:pt x="59" y="30"/>
                  </a:lnTo>
                  <a:lnTo>
                    <a:pt x="54" y="40"/>
                  </a:lnTo>
                  <a:lnTo>
                    <a:pt x="47" y="48"/>
                  </a:lnTo>
                  <a:lnTo>
                    <a:pt x="35" y="50"/>
                  </a:lnTo>
                  <a:lnTo>
                    <a:pt x="23" y="46"/>
                  </a:lnTo>
                  <a:lnTo>
                    <a:pt x="10" y="39"/>
                  </a:lnTo>
                  <a:lnTo>
                    <a:pt x="0" y="26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601" name="Freeform 33"/>
            <p:cNvSpPr>
              <a:spLocks/>
            </p:cNvSpPr>
            <p:nvPr/>
          </p:nvSpPr>
          <p:spPr bwMode="auto">
            <a:xfrm rot="1525323">
              <a:off x="3699310" y="1601501"/>
              <a:ext cx="96838" cy="82550"/>
            </a:xfrm>
            <a:custGeom>
              <a:avLst/>
              <a:gdLst>
                <a:gd name="T0" fmla="*/ 0 w 61"/>
                <a:gd name="T1" fmla="*/ 2147483647 h 52"/>
                <a:gd name="T2" fmla="*/ 2147483647 w 61"/>
                <a:gd name="T3" fmla="*/ 2147483647 h 52"/>
                <a:gd name="T4" fmla="*/ 2147483647 w 61"/>
                <a:gd name="T5" fmla="*/ 2147483647 h 52"/>
                <a:gd name="T6" fmla="*/ 2147483647 w 61"/>
                <a:gd name="T7" fmla="*/ 2147483647 h 52"/>
                <a:gd name="T8" fmla="*/ 2147483647 w 61"/>
                <a:gd name="T9" fmla="*/ 2147483647 h 52"/>
                <a:gd name="T10" fmla="*/ 2147483647 w 61"/>
                <a:gd name="T11" fmla="*/ 2147483647 h 52"/>
                <a:gd name="T12" fmla="*/ 2147483647 w 61"/>
                <a:gd name="T13" fmla="*/ 2147483647 h 52"/>
                <a:gd name="T14" fmla="*/ 2147483647 w 61"/>
                <a:gd name="T15" fmla="*/ 2147483647 h 52"/>
                <a:gd name="T16" fmla="*/ 2147483647 w 61"/>
                <a:gd name="T17" fmla="*/ 0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1"/>
                <a:gd name="T28" fmla="*/ 0 h 52"/>
                <a:gd name="T29" fmla="*/ 61 w 61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1" h="52">
                  <a:moveTo>
                    <a:pt x="0" y="29"/>
                  </a:moveTo>
                  <a:lnTo>
                    <a:pt x="10" y="40"/>
                  </a:lnTo>
                  <a:lnTo>
                    <a:pt x="21" y="49"/>
                  </a:lnTo>
                  <a:lnTo>
                    <a:pt x="32" y="52"/>
                  </a:lnTo>
                  <a:lnTo>
                    <a:pt x="44" y="50"/>
                  </a:lnTo>
                  <a:lnTo>
                    <a:pt x="53" y="43"/>
                  </a:lnTo>
                  <a:lnTo>
                    <a:pt x="59" y="31"/>
                  </a:lnTo>
                  <a:lnTo>
                    <a:pt x="61" y="17"/>
                  </a:lnTo>
                  <a:lnTo>
                    <a:pt x="59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602" name="Freeform 34"/>
            <p:cNvSpPr>
              <a:spLocks/>
            </p:cNvSpPr>
            <p:nvPr/>
          </p:nvSpPr>
          <p:spPr bwMode="auto">
            <a:xfrm rot="1525323">
              <a:off x="3608359" y="1572917"/>
              <a:ext cx="100013" cy="79375"/>
            </a:xfrm>
            <a:custGeom>
              <a:avLst/>
              <a:gdLst>
                <a:gd name="T0" fmla="*/ 2147483647 w 63"/>
                <a:gd name="T1" fmla="*/ 2147483647 h 50"/>
                <a:gd name="T2" fmla="*/ 0 w 63"/>
                <a:gd name="T3" fmla="*/ 2147483647 h 50"/>
                <a:gd name="T4" fmla="*/ 2147483647 w 63"/>
                <a:gd name="T5" fmla="*/ 2147483647 h 50"/>
                <a:gd name="T6" fmla="*/ 2147483647 w 63"/>
                <a:gd name="T7" fmla="*/ 2147483647 h 50"/>
                <a:gd name="T8" fmla="*/ 2147483647 w 63"/>
                <a:gd name="T9" fmla="*/ 2147483647 h 50"/>
                <a:gd name="T10" fmla="*/ 2147483647 w 63"/>
                <a:gd name="T11" fmla="*/ 0 h 50"/>
                <a:gd name="T12" fmla="*/ 2147483647 w 63"/>
                <a:gd name="T13" fmla="*/ 2147483647 h 50"/>
                <a:gd name="T14" fmla="*/ 2147483647 w 63"/>
                <a:gd name="T15" fmla="*/ 2147483647 h 50"/>
                <a:gd name="T16" fmla="*/ 2147483647 w 63"/>
                <a:gd name="T17" fmla="*/ 2147483647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"/>
                <a:gd name="T28" fmla="*/ 0 h 50"/>
                <a:gd name="T29" fmla="*/ 63 w 63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" h="50">
                  <a:moveTo>
                    <a:pt x="2" y="50"/>
                  </a:moveTo>
                  <a:lnTo>
                    <a:pt x="0" y="35"/>
                  </a:lnTo>
                  <a:lnTo>
                    <a:pt x="2" y="21"/>
                  </a:lnTo>
                  <a:lnTo>
                    <a:pt x="7" y="10"/>
                  </a:lnTo>
                  <a:lnTo>
                    <a:pt x="16" y="3"/>
                  </a:lnTo>
                  <a:lnTo>
                    <a:pt x="28" y="0"/>
                  </a:lnTo>
                  <a:lnTo>
                    <a:pt x="39" y="4"/>
                  </a:lnTo>
                  <a:lnTo>
                    <a:pt x="52" y="12"/>
                  </a:lnTo>
                  <a:lnTo>
                    <a:pt x="63" y="2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603" name="Freeform 35"/>
            <p:cNvSpPr>
              <a:spLocks/>
            </p:cNvSpPr>
            <p:nvPr/>
          </p:nvSpPr>
          <p:spPr bwMode="auto">
            <a:xfrm rot="1525323">
              <a:off x="3489993" y="1606925"/>
              <a:ext cx="95250" cy="79375"/>
            </a:xfrm>
            <a:custGeom>
              <a:avLst/>
              <a:gdLst>
                <a:gd name="T0" fmla="*/ 0 w 60"/>
                <a:gd name="T1" fmla="*/ 2147483647 h 50"/>
                <a:gd name="T2" fmla="*/ 2147483647 w 60"/>
                <a:gd name="T3" fmla="*/ 2147483647 h 50"/>
                <a:gd name="T4" fmla="*/ 2147483647 w 60"/>
                <a:gd name="T5" fmla="*/ 2147483647 h 50"/>
                <a:gd name="T6" fmla="*/ 2147483647 w 60"/>
                <a:gd name="T7" fmla="*/ 2147483647 h 50"/>
                <a:gd name="T8" fmla="*/ 2147483647 w 60"/>
                <a:gd name="T9" fmla="*/ 2147483647 h 50"/>
                <a:gd name="T10" fmla="*/ 2147483647 w 60"/>
                <a:gd name="T11" fmla="*/ 2147483647 h 50"/>
                <a:gd name="T12" fmla="*/ 2147483647 w 60"/>
                <a:gd name="T13" fmla="*/ 2147483647 h 50"/>
                <a:gd name="T14" fmla="*/ 2147483647 w 60"/>
                <a:gd name="T15" fmla="*/ 2147483647 h 50"/>
                <a:gd name="T16" fmla="*/ 2147483647 w 60"/>
                <a:gd name="T17" fmla="*/ 0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50"/>
                <a:gd name="T29" fmla="*/ 60 w 60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50">
                  <a:moveTo>
                    <a:pt x="0" y="27"/>
                  </a:moveTo>
                  <a:lnTo>
                    <a:pt x="10" y="38"/>
                  </a:lnTo>
                  <a:lnTo>
                    <a:pt x="22" y="46"/>
                  </a:lnTo>
                  <a:lnTo>
                    <a:pt x="32" y="50"/>
                  </a:lnTo>
                  <a:lnTo>
                    <a:pt x="43" y="47"/>
                  </a:lnTo>
                  <a:lnTo>
                    <a:pt x="52" y="39"/>
                  </a:lnTo>
                  <a:lnTo>
                    <a:pt x="59" y="29"/>
                  </a:lnTo>
                  <a:lnTo>
                    <a:pt x="60" y="15"/>
                  </a:lnTo>
                  <a:lnTo>
                    <a:pt x="59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604" name="Freeform 36"/>
            <p:cNvSpPr>
              <a:spLocks/>
            </p:cNvSpPr>
            <p:nvPr/>
          </p:nvSpPr>
          <p:spPr bwMode="auto">
            <a:xfrm rot="1525323">
              <a:off x="3398554" y="1573468"/>
              <a:ext cx="100013" cy="80963"/>
            </a:xfrm>
            <a:custGeom>
              <a:avLst/>
              <a:gdLst>
                <a:gd name="T0" fmla="*/ 2147483647 w 63"/>
                <a:gd name="T1" fmla="*/ 2147483647 h 51"/>
                <a:gd name="T2" fmla="*/ 0 w 63"/>
                <a:gd name="T3" fmla="*/ 2147483647 h 51"/>
                <a:gd name="T4" fmla="*/ 2147483647 w 63"/>
                <a:gd name="T5" fmla="*/ 2147483647 h 51"/>
                <a:gd name="T6" fmla="*/ 2147483647 w 63"/>
                <a:gd name="T7" fmla="*/ 2147483647 h 51"/>
                <a:gd name="T8" fmla="*/ 2147483647 w 63"/>
                <a:gd name="T9" fmla="*/ 2147483647 h 51"/>
                <a:gd name="T10" fmla="*/ 2147483647 w 63"/>
                <a:gd name="T11" fmla="*/ 0 h 51"/>
                <a:gd name="T12" fmla="*/ 2147483647 w 63"/>
                <a:gd name="T13" fmla="*/ 2147483647 h 51"/>
                <a:gd name="T14" fmla="*/ 2147483647 w 63"/>
                <a:gd name="T15" fmla="*/ 2147483647 h 51"/>
                <a:gd name="T16" fmla="*/ 2147483647 w 63"/>
                <a:gd name="T17" fmla="*/ 2147483647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"/>
                <a:gd name="T28" fmla="*/ 0 h 51"/>
                <a:gd name="T29" fmla="*/ 63 w 63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" h="51">
                  <a:moveTo>
                    <a:pt x="3" y="51"/>
                  </a:moveTo>
                  <a:lnTo>
                    <a:pt x="0" y="36"/>
                  </a:lnTo>
                  <a:lnTo>
                    <a:pt x="3" y="20"/>
                  </a:lnTo>
                  <a:lnTo>
                    <a:pt x="8" y="10"/>
                  </a:lnTo>
                  <a:lnTo>
                    <a:pt x="17" y="2"/>
                  </a:lnTo>
                  <a:lnTo>
                    <a:pt x="28" y="0"/>
                  </a:lnTo>
                  <a:lnTo>
                    <a:pt x="40" y="4"/>
                  </a:lnTo>
                  <a:lnTo>
                    <a:pt x="53" y="13"/>
                  </a:lnTo>
                  <a:lnTo>
                    <a:pt x="63" y="25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605" name="Freeform 37"/>
            <p:cNvSpPr>
              <a:spLocks/>
            </p:cNvSpPr>
            <p:nvPr/>
          </p:nvSpPr>
          <p:spPr bwMode="auto">
            <a:xfrm rot="1525323">
              <a:off x="3904082" y="1610568"/>
              <a:ext cx="95250" cy="82550"/>
            </a:xfrm>
            <a:custGeom>
              <a:avLst/>
              <a:gdLst>
                <a:gd name="T0" fmla="*/ 0 w 60"/>
                <a:gd name="T1" fmla="*/ 2147483647 h 52"/>
                <a:gd name="T2" fmla="*/ 2147483647 w 60"/>
                <a:gd name="T3" fmla="*/ 2147483647 h 52"/>
                <a:gd name="T4" fmla="*/ 2147483647 w 60"/>
                <a:gd name="T5" fmla="*/ 2147483647 h 52"/>
                <a:gd name="T6" fmla="*/ 2147483647 w 60"/>
                <a:gd name="T7" fmla="*/ 2147483647 h 52"/>
                <a:gd name="T8" fmla="*/ 2147483647 w 60"/>
                <a:gd name="T9" fmla="*/ 2147483647 h 52"/>
                <a:gd name="T10" fmla="*/ 2147483647 w 60"/>
                <a:gd name="T11" fmla="*/ 2147483647 h 52"/>
                <a:gd name="T12" fmla="*/ 2147483647 w 60"/>
                <a:gd name="T13" fmla="*/ 2147483647 h 52"/>
                <a:gd name="T14" fmla="*/ 2147483647 w 60"/>
                <a:gd name="T15" fmla="*/ 2147483647 h 52"/>
                <a:gd name="T16" fmla="*/ 2147483647 w 60"/>
                <a:gd name="T17" fmla="*/ 0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52"/>
                <a:gd name="T29" fmla="*/ 60 w 60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52">
                  <a:moveTo>
                    <a:pt x="0" y="28"/>
                  </a:moveTo>
                  <a:lnTo>
                    <a:pt x="10" y="40"/>
                  </a:lnTo>
                  <a:lnTo>
                    <a:pt x="20" y="48"/>
                  </a:lnTo>
                  <a:lnTo>
                    <a:pt x="32" y="52"/>
                  </a:lnTo>
                  <a:lnTo>
                    <a:pt x="43" y="50"/>
                  </a:lnTo>
                  <a:lnTo>
                    <a:pt x="52" y="43"/>
                  </a:lnTo>
                  <a:lnTo>
                    <a:pt x="59" y="31"/>
                  </a:lnTo>
                  <a:lnTo>
                    <a:pt x="60" y="17"/>
                  </a:lnTo>
                  <a:lnTo>
                    <a:pt x="59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606" name="Freeform 38"/>
            <p:cNvSpPr>
              <a:spLocks/>
            </p:cNvSpPr>
            <p:nvPr/>
          </p:nvSpPr>
          <p:spPr bwMode="auto">
            <a:xfrm rot="1525323">
              <a:off x="3812642" y="1578699"/>
              <a:ext cx="100013" cy="80963"/>
            </a:xfrm>
            <a:custGeom>
              <a:avLst/>
              <a:gdLst>
                <a:gd name="T0" fmla="*/ 2147483647 w 63"/>
                <a:gd name="T1" fmla="*/ 2147483647 h 51"/>
                <a:gd name="T2" fmla="*/ 0 w 63"/>
                <a:gd name="T3" fmla="*/ 2147483647 h 51"/>
                <a:gd name="T4" fmla="*/ 2147483647 w 63"/>
                <a:gd name="T5" fmla="*/ 2147483647 h 51"/>
                <a:gd name="T6" fmla="*/ 2147483647 w 63"/>
                <a:gd name="T7" fmla="*/ 2147483647 h 51"/>
                <a:gd name="T8" fmla="*/ 2147483647 w 63"/>
                <a:gd name="T9" fmla="*/ 2147483647 h 51"/>
                <a:gd name="T10" fmla="*/ 2147483647 w 63"/>
                <a:gd name="T11" fmla="*/ 0 h 51"/>
                <a:gd name="T12" fmla="*/ 2147483647 w 63"/>
                <a:gd name="T13" fmla="*/ 2147483647 h 51"/>
                <a:gd name="T14" fmla="*/ 2147483647 w 63"/>
                <a:gd name="T15" fmla="*/ 2147483647 h 51"/>
                <a:gd name="T16" fmla="*/ 2147483647 w 63"/>
                <a:gd name="T17" fmla="*/ 2147483647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"/>
                <a:gd name="T28" fmla="*/ 0 h 51"/>
                <a:gd name="T29" fmla="*/ 63 w 63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" h="51">
                  <a:moveTo>
                    <a:pt x="3" y="51"/>
                  </a:moveTo>
                  <a:lnTo>
                    <a:pt x="0" y="35"/>
                  </a:lnTo>
                  <a:lnTo>
                    <a:pt x="3" y="21"/>
                  </a:lnTo>
                  <a:lnTo>
                    <a:pt x="8" y="9"/>
                  </a:lnTo>
                  <a:lnTo>
                    <a:pt x="17" y="3"/>
                  </a:lnTo>
                  <a:lnTo>
                    <a:pt x="28" y="0"/>
                  </a:lnTo>
                  <a:lnTo>
                    <a:pt x="40" y="4"/>
                  </a:lnTo>
                  <a:lnTo>
                    <a:pt x="53" y="12"/>
                  </a:lnTo>
                  <a:lnTo>
                    <a:pt x="63" y="25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39" name="Straight Connector 38"/>
          <p:cNvCxnSpPr/>
          <p:nvPr/>
        </p:nvCxnSpPr>
        <p:spPr>
          <a:xfrm rot="5400000">
            <a:off x="4906169" y="3937794"/>
            <a:ext cx="233362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1403" name="Freeform 24"/>
          <p:cNvSpPr>
            <a:spLocks/>
          </p:cNvSpPr>
          <p:nvPr/>
        </p:nvSpPr>
        <p:spPr bwMode="auto">
          <a:xfrm rot="17864108" flipV="1">
            <a:off x="4988719" y="3888581"/>
            <a:ext cx="60325" cy="80963"/>
          </a:xfrm>
          <a:custGeom>
            <a:avLst/>
            <a:gdLst>
              <a:gd name="T0" fmla="*/ 1076672052 w 9638"/>
              <a:gd name="T1" fmla="*/ 2147483647 h 10000"/>
              <a:gd name="T2" fmla="*/ 0 w 9638"/>
              <a:gd name="T3" fmla="*/ 2147483647 h 10000"/>
              <a:gd name="T4" fmla="*/ 2147483647 w 9638"/>
              <a:gd name="T5" fmla="*/ 0 h 10000"/>
              <a:gd name="T6" fmla="*/ 0 60000 65536"/>
              <a:gd name="T7" fmla="*/ 0 60000 65536"/>
              <a:gd name="T8" fmla="*/ 0 60000 65536"/>
              <a:gd name="T9" fmla="*/ 0 w 9638"/>
              <a:gd name="T10" fmla="*/ 0 h 10000"/>
              <a:gd name="T11" fmla="*/ 9638 w 9638"/>
              <a:gd name="T12" fmla="*/ 10000 h 100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38" h="10000">
                <a:moveTo>
                  <a:pt x="2852" y="10000"/>
                </a:moveTo>
                <a:lnTo>
                  <a:pt x="0" y="2274"/>
                </a:lnTo>
                <a:lnTo>
                  <a:pt x="9638" y="0"/>
                </a:ln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61404" name="Group 173"/>
          <p:cNvGrpSpPr>
            <a:grpSpLocks/>
          </p:cNvGrpSpPr>
          <p:nvPr/>
        </p:nvGrpSpPr>
        <p:grpSpPr bwMode="auto">
          <a:xfrm rot="12450212" flipV="1">
            <a:off x="4759325" y="3900488"/>
            <a:ext cx="80963" cy="479425"/>
            <a:chOff x="4316219" y="940926"/>
            <a:chExt cx="114300" cy="679869"/>
          </a:xfrm>
        </p:grpSpPr>
        <p:cxnSp>
          <p:nvCxnSpPr>
            <p:cNvPr id="42" name="Straight Connector 41"/>
            <p:cNvCxnSpPr/>
            <p:nvPr/>
          </p:nvCxnSpPr>
          <p:spPr>
            <a:xfrm rot="2700000">
              <a:off x="4047472" y="1280588"/>
              <a:ext cx="67986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1596" name="Freeform 24"/>
            <p:cNvSpPr>
              <a:spLocks/>
            </p:cNvSpPr>
            <p:nvPr/>
          </p:nvSpPr>
          <p:spPr bwMode="auto">
            <a:xfrm rot="15164108" flipV="1">
              <a:off x="4328919" y="1216599"/>
              <a:ext cx="88900" cy="114300"/>
            </a:xfrm>
            <a:custGeom>
              <a:avLst/>
              <a:gdLst>
                <a:gd name="T0" fmla="*/ 2147483647 w 56"/>
                <a:gd name="T1" fmla="*/ 2147483647 h 72"/>
                <a:gd name="T2" fmla="*/ 0 w 56"/>
                <a:gd name="T3" fmla="*/ 2147483647 h 72"/>
                <a:gd name="T4" fmla="*/ 2147483647 w 56"/>
                <a:gd name="T5" fmla="*/ 0 h 72"/>
                <a:gd name="T6" fmla="*/ 0 60000 65536"/>
                <a:gd name="T7" fmla="*/ 0 60000 65536"/>
                <a:gd name="T8" fmla="*/ 0 60000 65536"/>
                <a:gd name="T9" fmla="*/ 0 w 56"/>
                <a:gd name="T10" fmla="*/ 0 h 72"/>
                <a:gd name="T11" fmla="*/ 56 w 56"/>
                <a:gd name="T12" fmla="*/ 72 h 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72">
                  <a:moveTo>
                    <a:pt x="18" y="72"/>
                  </a:moveTo>
                  <a:lnTo>
                    <a:pt x="0" y="17"/>
                  </a:lnTo>
                  <a:lnTo>
                    <a:pt x="56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1405" name="Freeform 29"/>
          <p:cNvSpPr>
            <a:spLocks/>
          </p:cNvSpPr>
          <p:nvPr/>
        </p:nvSpPr>
        <p:spPr bwMode="auto">
          <a:xfrm>
            <a:off x="4983163" y="3775075"/>
            <a:ext cx="73025" cy="74613"/>
          </a:xfrm>
          <a:custGeom>
            <a:avLst/>
            <a:gdLst>
              <a:gd name="T0" fmla="*/ 2147483647 w 72"/>
              <a:gd name="T1" fmla="*/ 2147483647 h 73"/>
              <a:gd name="T2" fmla="*/ 2147483647 w 72"/>
              <a:gd name="T3" fmla="*/ 2147483647 h 73"/>
              <a:gd name="T4" fmla="*/ 2147483647 w 72"/>
              <a:gd name="T5" fmla="*/ 2147483647 h 73"/>
              <a:gd name="T6" fmla="*/ 2147483647 w 72"/>
              <a:gd name="T7" fmla="*/ 2147483647 h 73"/>
              <a:gd name="T8" fmla="*/ 2147483647 w 72"/>
              <a:gd name="T9" fmla="*/ 2147483647 h 73"/>
              <a:gd name="T10" fmla="*/ 2147483647 w 72"/>
              <a:gd name="T11" fmla="*/ 2147483647 h 73"/>
              <a:gd name="T12" fmla="*/ 2147483647 w 72"/>
              <a:gd name="T13" fmla="*/ 2147483647 h 73"/>
              <a:gd name="T14" fmla="*/ 2147483647 w 72"/>
              <a:gd name="T15" fmla="*/ 2147483647 h 73"/>
              <a:gd name="T16" fmla="*/ 0 w 72"/>
              <a:gd name="T17" fmla="*/ 2147483647 h 73"/>
              <a:gd name="T18" fmla="*/ 0 w 72"/>
              <a:gd name="T19" fmla="*/ 2147483647 h 73"/>
              <a:gd name="T20" fmla="*/ 2147483647 w 72"/>
              <a:gd name="T21" fmla="*/ 2147483647 h 73"/>
              <a:gd name="T22" fmla="*/ 2147483647 w 72"/>
              <a:gd name="T23" fmla="*/ 2147483647 h 73"/>
              <a:gd name="T24" fmla="*/ 2147483647 w 72"/>
              <a:gd name="T25" fmla="*/ 2147483647 h 73"/>
              <a:gd name="T26" fmla="*/ 2147483647 w 72"/>
              <a:gd name="T27" fmla="*/ 0 h 73"/>
              <a:gd name="T28" fmla="*/ 2147483647 w 72"/>
              <a:gd name="T29" fmla="*/ 2147483647 h 73"/>
              <a:gd name="T30" fmla="*/ 2147483647 w 72"/>
              <a:gd name="T31" fmla="*/ 2147483647 h 73"/>
              <a:gd name="T32" fmla="*/ 2147483647 w 72"/>
              <a:gd name="T33" fmla="*/ 2147483647 h 7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2"/>
              <a:gd name="T52" fmla="*/ 0 h 73"/>
              <a:gd name="T53" fmla="*/ 72 w 72"/>
              <a:gd name="T54" fmla="*/ 73 h 7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2" h="73">
                <a:moveTo>
                  <a:pt x="71" y="29"/>
                </a:moveTo>
                <a:lnTo>
                  <a:pt x="72" y="43"/>
                </a:lnTo>
                <a:lnTo>
                  <a:pt x="67" y="56"/>
                </a:lnTo>
                <a:lnTo>
                  <a:pt x="57" y="66"/>
                </a:lnTo>
                <a:lnTo>
                  <a:pt x="44" y="73"/>
                </a:lnTo>
                <a:lnTo>
                  <a:pt x="30" y="73"/>
                </a:lnTo>
                <a:lnTo>
                  <a:pt x="17" y="67"/>
                </a:lnTo>
                <a:lnTo>
                  <a:pt x="6" y="58"/>
                </a:lnTo>
                <a:lnTo>
                  <a:pt x="0" y="46"/>
                </a:lnTo>
                <a:lnTo>
                  <a:pt x="0" y="31"/>
                </a:lnTo>
                <a:lnTo>
                  <a:pt x="5" y="18"/>
                </a:lnTo>
                <a:lnTo>
                  <a:pt x="14" y="8"/>
                </a:lnTo>
                <a:lnTo>
                  <a:pt x="27" y="2"/>
                </a:lnTo>
                <a:lnTo>
                  <a:pt x="41" y="0"/>
                </a:lnTo>
                <a:lnTo>
                  <a:pt x="54" y="6"/>
                </a:lnTo>
                <a:lnTo>
                  <a:pt x="64" y="16"/>
                </a:lnTo>
                <a:lnTo>
                  <a:pt x="71" y="29"/>
                </a:lnTo>
                <a:close/>
              </a:path>
            </a:pathLst>
          </a:custGeom>
          <a:solidFill>
            <a:srgbClr val="0000FF"/>
          </a:solidFill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 rot="1246260">
            <a:off x="5753100" y="3719513"/>
            <a:ext cx="481013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1407" name="Freeform 24"/>
          <p:cNvSpPr>
            <a:spLocks/>
          </p:cNvSpPr>
          <p:nvPr/>
        </p:nvSpPr>
        <p:spPr bwMode="auto">
          <a:xfrm rot="13710368" flipV="1">
            <a:off x="5949157" y="3679031"/>
            <a:ext cx="63500" cy="80963"/>
          </a:xfrm>
          <a:custGeom>
            <a:avLst/>
            <a:gdLst>
              <a:gd name="T0" fmla="*/ 2147483647 w 56"/>
              <a:gd name="T1" fmla="*/ 2147483647 h 72"/>
              <a:gd name="T2" fmla="*/ 0 w 56"/>
              <a:gd name="T3" fmla="*/ 2147483647 h 72"/>
              <a:gd name="T4" fmla="*/ 2147483647 w 56"/>
              <a:gd name="T5" fmla="*/ 0 h 72"/>
              <a:gd name="T6" fmla="*/ 0 60000 65536"/>
              <a:gd name="T7" fmla="*/ 0 60000 65536"/>
              <a:gd name="T8" fmla="*/ 0 60000 65536"/>
              <a:gd name="T9" fmla="*/ 0 w 56"/>
              <a:gd name="T10" fmla="*/ 0 h 72"/>
              <a:gd name="T11" fmla="*/ 56 w 56"/>
              <a:gd name="T12" fmla="*/ 72 h 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72">
                <a:moveTo>
                  <a:pt x="18" y="72"/>
                </a:moveTo>
                <a:lnTo>
                  <a:pt x="0" y="17"/>
                </a:lnTo>
                <a:lnTo>
                  <a:pt x="56" y="0"/>
                </a:ln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61408" name="Group 187"/>
          <p:cNvGrpSpPr>
            <a:grpSpLocks/>
          </p:cNvGrpSpPr>
          <p:nvPr/>
        </p:nvGrpSpPr>
        <p:grpSpPr bwMode="auto">
          <a:xfrm rot="-1113289">
            <a:off x="6215063" y="3698875"/>
            <a:ext cx="487362" cy="58738"/>
            <a:chOff x="2982986" y="1572917"/>
            <a:chExt cx="1016346" cy="120201"/>
          </a:xfrm>
        </p:grpSpPr>
        <p:sp>
          <p:nvSpPr>
            <p:cNvPr id="261585" name="Freeform 28"/>
            <p:cNvSpPr>
              <a:spLocks/>
            </p:cNvSpPr>
            <p:nvPr/>
          </p:nvSpPr>
          <p:spPr bwMode="auto">
            <a:xfrm rot="1525323">
              <a:off x="2982986" y="1573897"/>
              <a:ext cx="96838" cy="82550"/>
            </a:xfrm>
            <a:custGeom>
              <a:avLst/>
              <a:gdLst>
                <a:gd name="T0" fmla="*/ 2147483647 w 61"/>
                <a:gd name="T1" fmla="*/ 2147483647 h 52"/>
                <a:gd name="T2" fmla="*/ 2147483647 w 61"/>
                <a:gd name="T3" fmla="*/ 2147483647 h 52"/>
                <a:gd name="T4" fmla="*/ 2147483647 w 61"/>
                <a:gd name="T5" fmla="*/ 2147483647 h 52"/>
                <a:gd name="T6" fmla="*/ 2147483647 w 61"/>
                <a:gd name="T7" fmla="*/ 0 h 52"/>
                <a:gd name="T8" fmla="*/ 2147483647 w 61"/>
                <a:gd name="T9" fmla="*/ 2147483647 h 52"/>
                <a:gd name="T10" fmla="*/ 2147483647 w 61"/>
                <a:gd name="T11" fmla="*/ 2147483647 h 52"/>
                <a:gd name="T12" fmla="*/ 2147483647 w 61"/>
                <a:gd name="T13" fmla="*/ 2147483647 h 52"/>
                <a:gd name="T14" fmla="*/ 0 w 61"/>
                <a:gd name="T15" fmla="*/ 2147483647 h 52"/>
                <a:gd name="T16" fmla="*/ 2147483647 w 61"/>
                <a:gd name="T17" fmla="*/ 2147483647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1"/>
                <a:gd name="T28" fmla="*/ 0 h 52"/>
                <a:gd name="T29" fmla="*/ 61 w 61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1" h="52">
                  <a:moveTo>
                    <a:pt x="61" y="23"/>
                  </a:moveTo>
                  <a:lnTo>
                    <a:pt x="51" y="12"/>
                  </a:lnTo>
                  <a:lnTo>
                    <a:pt x="40" y="4"/>
                  </a:lnTo>
                  <a:lnTo>
                    <a:pt x="29" y="0"/>
                  </a:lnTo>
                  <a:lnTo>
                    <a:pt x="17" y="1"/>
                  </a:lnTo>
                  <a:lnTo>
                    <a:pt x="8" y="9"/>
                  </a:lnTo>
                  <a:lnTo>
                    <a:pt x="2" y="21"/>
                  </a:lnTo>
                  <a:lnTo>
                    <a:pt x="0" y="35"/>
                  </a:lnTo>
                  <a:lnTo>
                    <a:pt x="3" y="5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586" name="Freeform 30"/>
            <p:cNvSpPr>
              <a:spLocks/>
            </p:cNvSpPr>
            <p:nvPr/>
          </p:nvSpPr>
          <p:spPr bwMode="auto">
            <a:xfrm rot="1525323">
              <a:off x="3073707" y="1606678"/>
              <a:ext cx="98425" cy="79375"/>
            </a:xfrm>
            <a:custGeom>
              <a:avLst/>
              <a:gdLst>
                <a:gd name="T0" fmla="*/ 2147483647 w 62"/>
                <a:gd name="T1" fmla="*/ 0 h 50"/>
                <a:gd name="T2" fmla="*/ 2147483647 w 62"/>
                <a:gd name="T3" fmla="*/ 2147483647 h 50"/>
                <a:gd name="T4" fmla="*/ 2147483647 w 62"/>
                <a:gd name="T5" fmla="*/ 2147483647 h 50"/>
                <a:gd name="T6" fmla="*/ 2147483647 w 62"/>
                <a:gd name="T7" fmla="*/ 2147483647 h 50"/>
                <a:gd name="T8" fmla="*/ 2147483647 w 62"/>
                <a:gd name="T9" fmla="*/ 2147483647 h 50"/>
                <a:gd name="T10" fmla="*/ 2147483647 w 62"/>
                <a:gd name="T11" fmla="*/ 2147483647 h 50"/>
                <a:gd name="T12" fmla="*/ 2147483647 w 62"/>
                <a:gd name="T13" fmla="*/ 2147483647 h 50"/>
                <a:gd name="T14" fmla="*/ 2147483647 w 62"/>
                <a:gd name="T15" fmla="*/ 2147483647 h 50"/>
                <a:gd name="T16" fmla="*/ 0 w 62"/>
                <a:gd name="T17" fmla="*/ 2147483647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2"/>
                <a:gd name="T28" fmla="*/ 0 h 50"/>
                <a:gd name="T29" fmla="*/ 62 w 62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2" h="50">
                  <a:moveTo>
                    <a:pt x="60" y="0"/>
                  </a:moveTo>
                  <a:lnTo>
                    <a:pt x="62" y="15"/>
                  </a:lnTo>
                  <a:lnTo>
                    <a:pt x="59" y="29"/>
                  </a:lnTo>
                  <a:lnTo>
                    <a:pt x="54" y="39"/>
                  </a:lnTo>
                  <a:lnTo>
                    <a:pt x="46" y="47"/>
                  </a:lnTo>
                  <a:lnTo>
                    <a:pt x="34" y="50"/>
                  </a:lnTo>
                  <a:lnTo>
                    <a:pt x="23" y="46"/>
                  </a:lnTo>
                  <a:lnTo>
                    <a:pt x="10" y="38"/>
                  </a:lnTo>
                  <a:lnTo>
                    <a:pt x="0" y="25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587" name="Freeform 31"/>
            <p:cNvSpPr>
              <a:spLocks/>
            </p:cNvSpPr>
            <p:nvPr/>
          </p:nvSpPr>
          <p:spPr bwMode="auto">
            <a:xfrm rot="1525323">
              <a:off x="3192868" y="1573004"/>
              <a:ext cx="95250" cy="80963"/>
            </a:xfrm>
            <a:custGeom>
              <a:avLst/>
              <a:gdLst>
                <a:gd name="T0" fmla="*/ 2147483647 w 60"/>
                <a:gd name="T1" fmla="*/ 2147483647 h 51"/>
                <a:gd name="T2" fmla="*/ 2147483647 w 60"/>
                <a:gd name="T3" fmla="*/ 2147483647 h 51"/>
                <a:gd name="T4" fmla="*/ 2147483647 w 60"/>
                <a:gd name="T5" fmla="*/ 2147483647 h 51"/>
                <a:gd name="T6" fmla="*/ 2147483647 w 60"/>
                <a:gd name="T7" fmla="*/ 0 h 51"/>
                <a:gd name="T8" fmla="*/ 2147483647 w 60"/>
                <a:gd name="T9" fmla="*/ 2147483647 h 51"/>
                <a:gd name="T10" fmla="*/ 2147483647 w 60"/>
                <a:gd name="T11" fmla="*/ 2147483647 h 51"/>
                <a:gd name="T12" fmla="*/ 2147483647 w 60"/>
                <a:gd name="T13" fmla="*/ 2147483647 h 51"/>
                <a:gd name="T14" fmla="*/ 0 w 60"/>
                <a:gd name="T15" fmla="*/ 2147483647 h 51"/>
                <a:gd name="T16" fmla="*/ 2147483647 w 60"/>
                <a:gd name="T17" fmla="*/ 2147483647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51"/>
                <a:gd name="T29" fmla="*/ 60 w 60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51">
                  <a:moveTo>
                    <a:pt x="60" y="22"/>
                  </a:moveTo>
                  <a:lnTo>
                    <a:pt x="50" y="11"/>
                  </a:lnTo>
                  <a:lnTo>
                    <a:pt x="40" y="3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1" y="20"/>
                  </a:lnTo>
                  <a:lnTo>
                    <a:pt x="0" y="35"/>
                  </a:lnTo>
                  <a:lnTo>
                    <a:pt x="1" y="51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588" name="Freeform 32"/>
            <p:cNvSpPr>
              <a:spLocks/>
            </p:cNvSpPr>
            <p:nvPr/>
          </p:nvSpPr>
          <p:spPr bwMode="auto">
            <a:xfrm rot="1525323">
              <a:off x="3281738" y="1605367"/>
              <a:ext cx="98425" cy="79375"/>
            </a:xfrm>
            <a:custGeom>
              <a:avLst/>
              <a:gdLst>
                <a:gd name="T0" fmla="*/ 2147483647 w 62"/>
                <a:gd name="T1" fmla="*/ 0 h 50"/>
                <a:gd name="T2" fmla="*/ 2147483647 w 62"/>
                <a:gd name="T3" fmla="*/ 2147483647 h 50"/>
                <a:gd name="T4" fmla="*/ 2147483647 w 62"/>
                <a:gd name="T5" fmla="*/ 2147483647 h 50"/>
                <a:gd name="T6" fmla="*/ 2147483647 w 62"/>
                <a:gd name="T7" fmla="*/ 2147483647 h 50"/>
                <a:gd name="T8" fmla="*/ 2147483647 w 62"/>
                <a:gd name="T9" fmla="*/ 2147483647 h 50"/>
                <a:gd name="T10" fmla="*/ 2147483647 w 62"/>
                <a:gd name="T11" fmla="*/ 2147483647 h 50"/>
                <a:gd name="T12" fmla="*/ 2147483647 w 62"/>
                <a:gd name="T13" fmla="*/ 2147483647 h 50"/>
                <a:gd name="T14" fmla="*/ 2147483647 w 62"/>
                <a:gd name="T15" fmla="*/ 2147483647 h 50"/>
                <a:gd name="T16" fmla="*/ 0 w 62"/>
                <a:gd name="T17" fmla="*/ 2147483647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2"/>
                <a:gd name="T28" fmla="*/ 0 h 50"/>
                <a:gd name="T29" fmla="*/ 62 w 62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2" h="50">
                  <a:moveTo>
                    <a:pt x="61" y="0"/>
                  </a:moveTo>
                  <a:lnTo>
                    <a:pt x="62" y="15"/>
                  </a:lnTo>
                  <a:lnTo>
                    <a:pt x="59" y="30"/>
                  </a:lnTo>
                  <a:lnTo>
                    <a:pt x="54" y="40"/>
                  </a:lnTo>
                  <a:lnTo>
                    <a:pt x="47" y="48"/>
                  </a:lnTo>
                  <a:lnTo>
                    <a:pt x="35" y="50"/>
                  </a:lnTo>
                  <a:lnTo>
                    <a:pt x="23" y="46"/>
                  </a:lnTo>
                  <a:lnTo>
                    <a:pt x="10" y="39"/>
                  </a:lnTo>
                  <a:lnTo>
                    <a:pt x="0" y="26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589" name="Freeform 33"/>
            <p:cNvSpPr>
              <a:spLocks/>
            </p:cNvSpPr>
            <p:nvPr/>
          </p:nvSpPr>
          <p:spPr bwMode="auto">
            <a:xfrm rot="1525323">
              <a:off x="3699310" y="1601501"/>
              <a:ext cx="96838" cy="82550"/>
            </a:xfrm>
            <a:custGeom>
              <a:avLst/>
              <a:gdLst>
                <a:gd name="T0" fmla="*/ 0 w 61"/>
                <a:gd name="T1" fmla="*/ 2147483647 h 52"/>
                <a:gd name="T2" fmla="*/ 2147483647 w 61"/>
                <a:gd name="T3" fmla="*/ 2147483647 h 52"/>
                <a:gd name="T4" fmla="*/ 2147483647 w 61"/>
                <a:gd name="T5" fmla="*/ 2147483647 h 52"/>
                <a:gd name="T6" fmla="*/ 2147483647 w 61"/>
                <a:gd name="T7" fmla="*/ 2147483647 h 52"/>
                <a:gd name="T8" fmla="*/ 2147483647 w 61"/>
                <a:gd name="T9" fmla="*/ 2147483647 h 52"/>
                <a:gd name="T10" fmla="*/ 2147483647 w 61"/>
                <a:gd name="T11" fmla="*/ 2147483647 h 52"/>
                <a:gd name="T12" fmla="*/ 2147483647 w 61"/>
                <a:gd name="T13" fmla="*/ 2147483647 h 52"/>
                <a:gd name="T14" fmla="*/ 2147483647 w 61"/>
                <a:gd name="T15" fmla="*/ 2147483647 h 52"/>
                <a:gd name="T16" fmla="*/ 2147483647 w 61"/>
                <a:gd name="T17" fmla="*/ 0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1"/>
                <a:gd name="T28" fmla="*/ 0 h 52"/>
                <a:gd name="T29" fmla="*/ 61 w 61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1" h="52">
                  <a:moveTo>
                    <a:pt x="0" y="29"/>
                  </a:moveTo>
                  <a:lnTo>
                    <a:pt x="10" y="40"/>
                  </a:lnTo>
                  <a:lnTo>
                    <a:pt x="21" y="49"/>
                  </a:lnTo>
                  <a:lnTo>
                    <a:pt x="32" y="52"/>
                  </a:lnTo>
                  <a:lnTo>
                    <a:pt x="44" y="50"/>
                  </a:lnTo>
                  <a:lnTo>
                    <a:pt x="53" y="43"/>
                  </a:lnTo>
                  <a:lnTo>
                    <a:pt x="59" y="31"/>
                  </a:lnTo>
                  <a:lnTo>
                    <a:pt x="61" y="17"/>
                  </a:lnTo>
                  <a:lnTo>
                    <a:pt x="59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590" name="Freeform 34"/>
            <p:cNvSpPr>
              <a:spLocks/>
            </p:cNvSpPr>
            <p:nvPr/>
          </p:nvSpPr>
          <p:spPr bwMode="auto">
            <a:xfrm rot="1525323">
              <a:off x="3608359" y="1572917"/>
              <a:ext cx="100013" cy="79375"/>
            </a:xfrm>
            <a:custGeom>
              <a:avLst/>
              <a:gdLst>
                <a:gd name="T0" fmla="*/ 2147483647 w 63"/>
                <a:gd name="T1" fmla="*/ 2147483647 h 50"/>
                <a:gd name="T2" fmla="*/ 0 w 63"/>
                <a:gd name="T3" fmla="*/ 2147483647 h 50"/>
                <a:gd name="T4" fmla="*/ 2147483647 w 63"/>
                <a:gd name="T5" fmla="*/ 2147483647 h 50"/>
                <a:gd name="T6" fmla="*/ 2147483647 w 63"/>
                <a:gd name="T7" fmla="*/ 2147483647 h 50"/>
                <a:gd name="T8" fmla="*/ 2147483647 w 63"/>
                <a:gd name="T9" fmla="*/ 2147483647 h 50"/>
                <a:gd name="T10" fmla="*/ 2147483647 w 63"/>
                <a:gd name="T11" fmla="*/ 0 h 50"/>
                <a:gd name="T12" fmla="*/ 2147483647 w 63"/>
                <a:gd name="T13" fmla="*/ 2147483647 h 50"/>
                <a:gd name="T14" fmla="*/ 2147483647 w 63"/>
                <a:gd name="T15" fmla="*/ 2147483647 h 50"/>
                <a:gd name="T16" fmla="*/ 2147483647 w 63"/>
                <a:gd name="T17" fmla="*/ 2147483647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"/>
                <a:gd name="T28" fmla="*/ 0 h 50"/>
                <a:gd name="T29" fmla="*/ 63 w 63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" h="50">
                  <a:moveTo>
                    <a:pt x="2" y="50"/>
                  </a:moveTo>
                  <a:lnTo>
                    <a:pt x="0" y="35"/>
                  </a:lnTo>
                  <a:lnTo>
                    <a:pt x="2" y="21"/>
                  </a:lnTo>
                  <a:lnTo>
                    <a:pt x="7" y="10"/>
                  </a:lnTo>
                  <a:lnTo>
                    <a:pt x="16" y="3"/>
                  </a:lnTo>
                  <a:lnTo>
                    <a:pt x="28" y="0"/>
                  </a:lnTo>
                  <a:lnTo>
                    <a:pt x="39" y="4"/>
                  </a:lnTo>
                  <a:lnTo>
                    <a:pt x="52" y="12"/>
                  </a:lnTo>
                  <a:lnTo>
                    <a:pt x="63" y="2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591" name="Freeform 35"/>
            <p:cNvSpPr>
              <a:spLocks/>
            </p:cNvSpPr>
            <p:nvPr/>
          </p:nvSpPr>
          <p:spPr bwMode="auto">
            <a:xfrm rot="1525323">
              <a:off x="3489993" y="1606925"/>
              <a:ext cx="95250" cy="79375"/>
            </a:xfrm>
            <a:custGeom>
              <a:avLst/>
              <a:gdLst>
                <a:gd name="T0" fmla="*/ 0 w 60"/>
                <a:gd name="T1" fmla="*/ 2147483647 h 50"/>
                <a:gd name="T2" fmla="*/ 2147483647 w 60"/>
                <a:gd name="T3" fmla="*/ 2147483647 h 50"/>
                <a:gd name="T4" fmla="*/ 2147483647 w 60"/>
                <a:gd name="T5" fmla="*/ 2147483647 h 50"/>
                <a:gd name="T6" fmla="*/ 2147483647 w 60"/>
                <a:gd name="T7" fmla="*/ 2147483647 h 50"/>
                <a:gd name="T8" fmla="*/ 2147483647 w 60"/>
                <a:gd name="T9" fmla="*/ 2147483647 h 50"/>
                <a:gd name="T10" fmla="*/ 2147483647 w 60"/>
                <a:gd name="T11" fmla="*/ 2147483647 h 50"/>
                <a:gd name="T12" fmla="*/ 2147483647 w 60"/>
                <a:gd name="T13" fmla="*/ 2147483647 h 50"/>
                <a:gd name="T14" fmla="*/ 2147483647 w 60"/>
                <a:gd name="T15" fmla="*/ 2147483647 h 50"/>
                <a:gd name="T16" fmla="*/ 2147483647 w 60"/>
                <a:gd name="T17" fmla="*/ 0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50"/>
                <a:gd name="T29" fmla="*/ 60 w 60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50">
                  <a:moveTo>
                    <a:pt x="0" y="27"/>
                  </a:moveTo>
                  <a:lnTo>
                    <a:pt x="10" y="38"/>
                  </a:lnTo>
                  <a:lnTo>
                    <a:pt x="22" y="46"/>
                  </a:lnTo>
                  <a:lnTo>
                    <a:pt x="32" y="50"/>
                  </a:lnTo>
                  <a:lnTo>
                    <a:pt x="43" y="47"/>
                  </a:lnTo>
                  <a:lnTo>
                    <a:pt x="52" y="39"/>
                  </a:lnTo>
                  <a:lnTo>
                    <a:pt x="59" y="29"/>
                  </a:lnTo>
                  <a:lnTo>
                    <a:pt x="60" y="15"/>
                  </a:lnTo>
                  <a:lnTo>
                    <a:pt x="59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592" name="Freeform 36"/>
            <p:cNvSpPr>
              <a:spLocks/>
            </p:cNvSpPr>
            <p:nvPr/>
          </p:nvSpPr>
          <p:spPr bwMode="auto">
            <a:xfrm rot="1525323">
              <a:off x="3398554" y="1573468"/>
              <a:ext cx="100013" cy="80963"/>
            </a:xfrm>
            <a:custGeom>
              <a:avLst/>
              <a:gdLst>
                <a:gd name="T0" fmla="*/ 2147483647 w 63"/>
                <a:gd name="T1" fmla="*/ 2147483647 h 51"/>
                <a:gd name="T2" fmla="*/ 0 w 63"/>
                <a:gd name="T3" fmla="*/ 2147483647 h 51"/>
                <a:gd name="T4" fmla="*/ 2147483647 w 63"/>
                <a:gd name="T5" fmla="*/ 2147483647 h 51"/>
                <a:gd name="T6" fmla="*/ 2147483647 w 63"/>
                <a:gd name="T7" fmla="*/ 2147483647 h 51"/>
                <a:gd name="T8" fmla="*/ 2147483647 w 63"/>
                <a:gd name="T9" fmla="*/ 2147483647 h 51"/>
                <a:gd name="T10" fmla="*/ 2147483647 w 63"/>
                <a:gd name="T11" fmla="*/ 0 h 51"/>
                <a:gd name="T12" fmla="*/ 2147483647 w 63"/>
                <a:gd name="T13" fmla="*/ 2147483647 h 51"/>
                <a:gd name="T14" fmla="*/ 2147483647 w 63"/>
                <a:gd name="T15" fmla="*/ 2147483647 h 51"/>
                <a:gd name="T16" fmla="*/ 2147483647 w 63"/>
                <a:gd name="T17" fmla="*/ 2147483647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"/>
                <a:gd name="T28" fmla="*/ 0 h 51"/>
                <a:gd name="T29" fmla="*/ 63 w 63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" h="51">
                  <a:moveTo>
                    <a:pt x="3" y="51"/>
                  </a:moveTo>
                  <a:lnTo>
                    <a:pt x="0" y="36"/>
                  </a:lnTo>
                  <a:lnTo>
                    <a:pt x="3" y="20"/>
                  </a:lnTo>
                  <a:lnTo>
                    <a:pt x="8" y="10"/>
                  </a:lnTo>
                  <a:lnTo>
                    <a:pt x="17" y="2"/>
                  </a:lnTo>
                  <a:lnTo>
                    <a:pt x="28" y="0"/>
                  </a:lnTo>
                  <a:lnTo>
                    <a:pt x="40" y="4"/>
                  </a:lnTo>
                  <a:lnTo>
                    <a:pt x="53" y="13"/>
                  </a:lnTo>
                  <a:lnTo>
                    <a:pt x="63" y="25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593" name="Freeform 37"/>
            <p:cNvSpPr>
              <a:spLocks/>
            </p:cNvSpPr>
            <p:nvPr/>
          </p:nvSpPr>
          <p:spPr bwMode="auto">
            <a:xfrm rot="1525323">
              <a:off x="3904082" y="1610568"/>
              <a:ext cx="95250" cy="82550"/>
            </a:xfrm>
            <a:custGeom>
              <a:avLst/>
              <a:gdLst>
                <a:gd name="T0" fmla="*/ 0 w 60"/>
                <a:gd name="T1" fmla="*/ 2147483647 h 52"/>
                <a:gd name="T2" fmla="*/ 2147483647 w 60"/>
                <a:gd name="T3" fmla="*/ 2147483647 h 52"/>
                <a:gd name="T4" fmla="*/ 2147483647 w 60"/>
                <a:gd name="T5" fmla="*/ 2147483647 h 52"/>
                <a:gd name="T6" fmla="*/ 2147483647 w 60"/>
                <a:gd name="T7" fmla="*/ 2147483647 h 52"/>
                <a:gd name="T8" fmla="*/ 2147483647 w 60"/>
                <a:gd name="T9" fmla="*/ 2147483647 h 52"/>
                <a:gd name="T10" fmla="*/ 2147483647 w 60"/>
                <a:gd name="T11" fmla="*/ 2147483647 h 52"/>
                <a:gd name="T12" fmla="*/ 2147483647 w 60"/>
                <a:gd name="T13" fmla="*/ 2147483647 h 52"/>
                <a:gd name="T14" fmla="*/ 2147483647 w 60"/>
                <a:gd name="T15" fmla="*/ 2147483647 h 52"/>
                <a:gd name="T16" fmla="*/ 2147483647 w 60"/>
                <a:gd name="T17" fmla="*/ 0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52"/>
                <a:gd name="T29" fmla="*/ 60 w 60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52">
                  <a:moveTo>
                    <a:pt x="0" y="28"/>
                  </a:moveTo>
                  <a:lnTo>
                    <a:pt x="10" y="40"/>
                  </a:lnTo>
                  <a:lnTo>
                    <a:pt x="20" y="48"/>
                  </a:lnTo>
                  <a:lnTo>
                    <a:pt x="32" y="52"/>
                  </a:lnTo>
                  <a:lnTo>
                    <a:pt x="43" y="50"/>
                  </a:lnTo>
                  <a:lnTo>
                    <a:pt x="52" y="43"/>
                  </a:lnTo>
                  <a:lnTo>
                    <a:pt x="59" y="31"/>
                  </a:lnTo>
                  <a:lnTo>
                    <a:pt x="60" y="17"/>
                  </a:lnTo>
                  <a:lnTo>
                    <a:pt x="59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594" name="Freeform 38"/>
            <p:cNvSpPr>
              <a:spLocks/>
            </p:cNvSpPr>
            <p:nvPr/>
          </p:nvSpPr>
          <p:spPr bwMode="auto">
            <a:xfrm rot="1525323">
              <a:off x="3812642" y="1578699"/>
              <a:ext cx="100013" cy="80963"/>
            </a:xfrm>
            <a:custGeom>
              <a:avLst/>
              <a:gdLst>
                <a:gd name="T0" fmla="*/ 2147483647 w 63"/>
                <a:gd name="T1" fmla="*/ 2147483647 h 51"/>
                <a:gd name="T2" fmla="*/ 0 w 63"/>
                <a:gd name="T3" fmla="*/ 2147483647 h 51"/>
                <a:gd name="T4" fmla="*/ 2147483647 w 63"/>
                <a:gd name="T5" fmla="*/ 2147483647 h 51"/>
                <a:gd name="T6" fmla="*/ 2147483647 w 63"/>
                <a:gd name="T7" fmla="*/ 2147483647 h 51"/>
                <a:gd name="T8" fmla="*/ 2147483647 w 63"/>
                <a:gd name="T9" fmla="*/ 2147483647 h 51"/>
                <a:gd name="T10" fmla="*/ 2147483647 w 63"/>
                <a:gd name="T11" fmla="*/ 0 h 51"/>
                <a:gd name="T12" fmla="*/ 2147483647 w 63"/>
                <a:gd name="T13" fmla="*/ 2147483647 h 51"/>
                <a:gd name="T14" fmla="*/ 2147483647 w 63"/>
                <a:gd name="T15" fmla="*/ 2147483647 h 51"/>
                <a:gd name="T16" fmla="*/ 2147483647 w 63"/>
                <a:gd name="T17" fmla="*/ 2147483647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"/>
                <a:gd name="T28" fmla="*/ 0 h 51"/>
                <a:gd name="T29" fmla="*/ 63 w 63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" h="51">
                  <a:moveTo>
                    <a:pt x="3" y="51"/>
                  </a:moveTo>
                  <a:lnTo>
                    <a:pt x="0" y="35"/>
                  </a:lnTo>
                  <a:lnTo>
                    <a:pt x="3" y="21"/>
                  </a:lnTo>
                  <a:lnTo>
                    <a:pt x="8" y="9"/>
                  </a:lnTo>
                  <a:lnTo>
                    <a:pt x="17" y="3"/>
                  </a:lnTo>
                  <a:lnTo>
                    <a:pt x="28" y="0"/>
                  </a:lnTo>
                  <a:lnTo>
                    <a:pt x="40" y="4"/>
                  </a:lnTo>
                  <a:lnTo>
                    <a:pt x="53" y="12"/>
                  </a:lnTo>
                  <a:lnTo>
                    <a:pt x="63" y="25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58" name="Straight Connector 57"/>
          <p:cNvCxnSpPr/>
          <p:nvPr/>
        </p:nvCxnSpPr>
        <p:spPr>
          <a:xfrm rot="5400000">
            <a:off x="6103144" y="3925094"/>
            <a:ext cx="233362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1410" name="Freeform 24"/>
          <p:cNvSpPr>
            <a:spLocks/>
          </p:cNvSpPr>
          <p:nvPr/>
        </p:nvSpPr>
        <p:spPr bwMode="auto">
          <a:xfrm rot="17864108" flipV="1">
            <a:off x="6184900" y="3875088"/>
            <a:ext cx="60325" cy="79375"/>
          </a:xfrm>
          <a:custGeom>
            <a:avLst/>
            <a:gdLst>
              <a:gd name="T0" fmla="*/ 1076672052 w 9638"/>
              <a:gd name="T1" fmla="*/ 2147483647 h 10000"/>
              <a:gd name="T2" fmla="*/ 0 w 9638"/>
              <a:gd name="T3" fmla="*/ 2147483647 h 10000"/>
              <a:gd name="T4" fmla="*/ 2147483647 w 9638"/>
              <a:gd name="T5" fmla="*/ 0 h 10000"/>
              <a:gd name="T6" fmla="*/ 0 60000 65536"/>
              <a:gd name="T7" fmla="*/ 0 60000 65536"/>
              <a:gd name="T8" fmla="*/ 0 60000 65536"/>
              <a:gd name="T9" fmla="*/ 0 w 9638"/>
              <a:gd name="T10" fmla="*/ 0 h 10000"/>
              <a:gd name="T11" fmla="*/ 9638 w 9638"/>
              <a:gd name="T12" fmla="*/ 10000 h 100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38" h="10000">
                <a:moveTo>
                  <a:pt x="2852" y="10000"/>
                </a:moveTo>
                <a:lnTo>
                  <a:pt x="0" y="2274"/>
                </a:lnTo>
                <a:lnTo>
                  <a:pt x="9638" y="0"/>
                </a:ln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61411" name="Group 204"/>
          <p:cNvGrpSpPr>
            <a:grpSpLocks/>
          </p:cNvGrpSpPr>
          <p:nvPr/>
        </p:nvGrpSpPr>
        <p:grpSpPr bwMode="auto">
          <a:xfrm flipH="1">
            <a:off x="5775325" y="4100513"/>
            <a:ext cx="941388" cy="77787"/>
            <a:chOff x="6415029" y="1805178"/>
            <a:chExt cx="1333598" cy="110297"/>
          </a:xfrm>
        </p:grpSpPr>
        <p:grpSp>
          <p:nvGrpSpPr>
            <p:cNvPr id="261576" name="Group 162"/>
            <p:cNvGrpSpPr>
              <a:grpSpLocks/>
            </p:cNvGrpSpPr>
            <p:nvPr/>
          </p:nvGrpSpPr>
          <p:grpSpPr bwMode="auto">
            <a:xfrm rot="900000" flipH="1" flipV="1">
              <a:off x="7061173" y="1805176"/>
              <a:ext cx="687454" cy="110297"/>
              <a:chOff x="1857052" y="5397364"/>
              <a:chExt cx="904329" cy="145094"/>
            </a:xfrm>
          </p:grpSpPr>
          <p:sp>
            <p:nvSpPr>
              <p:cNvPr id="261578" name="Freeform 82"/>
              <p:cNvSpPr>
                <a:spLocks/>
              </p:cNvSpPr>
              <p:nvPr/>
            </p:nvSpPr>
            <p:spPr bwMode="auto">
              <a:xfrm rot="1607666">
                <a:off x="2494958" y="5400795"/>
                <a:ext cx="149225" cy="138113"/>
              </a:xfrm>
              <a:custGeom>
                <a:avLst/>
                <a:gdLst>
                  <a:gd name="T0" fmla="*/ 0 w 94"/>
                  <a:gd name="T1" fmla="*/ 2147483647 h 87"/>
                  <a:gd name="T2" fmla="*/ 2147483647 w 94"/>
                  <a:gd name="T3" fmla="*/ 2147483647 h 87"/>
                  <a:gd name="T4" fmla="*/ 2147483647 w 94"/>
                  <a:gd name="T5" fmla="*/ 2147483647 h 87"/>
                  <a:gd name="T6" fmla="*/ 2147483647 w 94"/>
                  <a:gd name="T7" fmla="*/ 2147483647 h 87"/>
                  <a:gd name="T8" fmla="*/ 2147483647 w 94"/>
                  <a:gd name="T9" fmla="*/ 2147483647 h 87"/>
                  <a:gd name="T10" fmla="*/ 2147483647 w 94"/>
                  <a:gd name="T11" fmla="*/ 2147483647 h 87"/>
                  <a:gd name="T12" fmla="*/ 2147483647 w 94"/>
                  <a:gd name="T13" fmla="*/ 2147483647 h 87"/>
                  <a:gd name="T14" fmla="*/ 2147483647 w 94"/>
                  <a:gd name="T15" fmla="*/ 2147483647 h 87"/>
                  <a:gd name="T16" fmla="*/ 2147483647 w 94"/>
                  <a:gd name="T17" fmla="*/ 2147483647 h 87"/>
                  <a:gd name="T18" fmla="*/ 2147483647 w 94"/>
                  <a:gd name="T19" fmla="*/ 2147483647 h 87"/>
                  <a:gd name="T20" fmla="*/ 2147483647 w 94"/>
                  <a:gd name="T21" fmla="*/ 2147483647 h 87"/>
                  <a:gd name="T22" fmla="*/ 2147483647 w 94"/>
                  <a:gd name="T23" fmla="*/ 2147483647 h 87"/>
                  <a:gd name="T24" fmla="*/ 2147483647 w 94"/>
                  <a:gd name="T25" fmla="*/ 2147483647 h 87"/>
                  <a:gd name="T26" fmla="*/ 2147483647 w 94"/>
                  <a:gd name="T27" fmla="*/ 2147483647 h 87"/>
                  <a:gd name="T28" fmla="*/ 2147483647 w 94"/>
                  <a:gd name="T29" fmla="*/ 2147483647 h 87"/>
                  <a:gd name="T30" fmla="*/ 2147483647 w 94"/>
                  <a:gd name="T31" fmla="*/ 0 h 8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4"/>
                  <a:gd name="T49" fmla="*/ 0 h 87"/>
                  <a:gd name="T50" fmla="*/ 94 w 94"/>
                  <a:gd name="T51" fmla="*/ 87 h 8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4" h="87">
                    <a:moveTo>
                      <a:pt x="0" y="37"/>
                    </a:moveTo>
                    <a:lnTo>
                      <a:pt x="1" y="50"/>
                    </a:lnTo>
                    <a:lnTo>
                      <a:pt x="7" y="63"/>
                    </a:lnTo>
                    <a:lnTo>
                      <a:pt x="16" y="74"/>
                    </a:lnTo>
                    <a:lnTo>
                      <a:pt x="27" y="83"/>
                    </a:lnTo>
                    <a:lnTo>
                      <a:pt x="41" y="87"/>
                    </a:lnTo>
                    <a:lnTo>
                      <a:pt x="57" y="86"/>
                    </a:lnTo>
                    <a:lnTo>
                      <a:pt x="71" y="81"/>
                    </a:lnTo>
                    <a:lnTo>
                      <a:pt x="83" y="72"/>
                    </a:lnTo>
                    <a:lnTo>
                      <a:pt x="90" y="59"/>
                    </a:lnTo>
                    <a:lnTo>
                      <a:pt x="94" y="45"/>
                    </a:lnTo>
                    <a:lnTo>
                      <a:pt x="94" y="31"/>
                    </a:lnTo>
                    <a:lnTo>
                      <a:pt x="89" y="16"/>
                    </a:lnTo>
                    <a:lnTo>
                      <a:pt x="86" y="11"/>
                    </a:lnTo>
                    <a:lnTo>
                      <a:pt x="79" y="4"/>
                    </a:lnTo>
                    <a:lnTo>
                      <a:pt x="74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579" name="Freeform 83"/>
              <p:cNvSpPr>
                <a:spLocks/>
              </p:cNvSpPr>
              <p:nvPr/>
            </p:nvSpPr>
            <p:spPr bwMode="auto">
              <a:xfrm rot="1607666">
                <a:off x="2368242" y="5397364"/>
                <a:ext cx="149225" cy="139700"/>
              </a:xfrm>
              <a:custGeom>
                <a:avLst/>
                <a:gdLst>
                  <a:gd name="T0" fmla="*/ 0 w 94"/>
                  <a:gd name="T1" fmla="*/ 2147483647 h 88"/>
                  <a:gd name="T2" fmla="*/ 2147483647 w 94"/>
                  <a:gd name="T3" fmla="*/ 2147483647 h 88"/>
                  <a:gd name="T4" fmla="*/ 2147483647 w 94"/>
                  <a:gd name="T5" fmla="*/ 2147483647 h 88"/>
                  <a:gd name="T6" fmla="*/ 2147483647 w 94"/>
                  <a:gd name="T7" fmla="*/ 2147483647 h 88"/>
                  <a:gd name="T8" fmla="*/ 2147483647 w 94"/>
                  <a:gd name="T9" fmla="*/ 2147483647 h 88"/>
                  <a:gd name="T10" fmla="*/ 2147483647 w 94"/>
                  <a:gd name="T11" fmla="*/ 2147483647 h 88"/>
                  <a:gd name="T12" fmla="*/ 2147483647 w 94"/>
                  <a:gd name="T13" fmla="*/ 2147483647 h 88"/>
                  <a:gd name="T14" fmla="*/ 2147483647 w 94"/>
                  <a:gd name="T15" fmla="*/ 2147483647 h 88"/>
                  <a:gd name="T16" fmla="*/ 2147483647 w 94"/>
                  <a:gd name="T17" fmla="*/ 2147483647 h 88"/>
                  <a:gd name="T18" fmla="*/ 2147483647 w 94"/>
                  <a:gd name="T19" fmla="*/ 2147483647 h 88"/>
                  <a:gd name="T20" fmla="*/ 2147483647 w 94"/>
                  <a:gd name="T21" fmla="*/ 2147483647 h 88"/>
                  <a:gd name="T22" fmla="*/ 2147483647 w 94"/>
                  <a:gd name="T23" fmla="*/ 2147483647 h 88"/>
                  <a:gd name="T24" fmla="*/ 2147483647 w 94"/>
                  <a:gd name="T25" fmla="*/ 2147483647 h 88"/>
                  <a:gd name="T26" fmla="*/ 2147483647 w 94"/>
                  <a:gd name="T27" fmla="*/ 2147483647 h 88"/>
                  <a:gd name="T28" fmla="*/ 2147483647 w 94"/>
                  <a:gd name="T29" fmla="*/ 2147483647 h 88"/>
                  <a:gd name="T30" fmla="*/ 2147483647 w 94"/>
                  <a:gd name="T31" fmla="*/ 0 h 8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4"/>
                  <a:gd name="T49" fmla="*/ 0 h 88"/>
                  <a:gd name="T50" fmla="*/ 94 w 94"/>
                  <a:gd name="T51" fmla="*/ 88 h 8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4" h="88">
                    <a:moveTo>
                      <a:pt x="0" y="38"/>
                    </a:moveTo>
                    <a:lnTo>
                      <a:pt x="1" y="51"/>
                    </a:lnTo>
                    <a:lnTo>
                      <a:pt x="5" y="64"/>
                    </a:lnTo>
                    <a:lnTo>
                      <a:pt x="14" y="75"/>
                    </a:lnTo>
                    <a:lnTo>
                      <a:pt x="27" y="84"/>
                    </a:lnTo>
                    <a:lnTo>
                      <a:pt x="41" y="88"/>
                    </a:lnTo>
                    <a:lnTo>
                      <a:pt x="55" y="87"/>
                    </a:lnTo>
                    <a:lnTo>
                      <a:pt x="70" y="82"/>
                    </a:lnTo>
                    <a:lnTo>
                      <a:pt x="81" y="73"/>
                    </a:lnTo>
                    <a:lnTo>
                      <a:pt x="90" y="60"/>
                    </a:lnTo>
                    <a:lnTo>
                      <a:pt x="94" y="46"/>
                    </a:lnTo>
                    <a:lnTo>
                      <a:pt x="94" y="31"/>
                    </a:lnTo>
                    <a:lnTo>
                      <a:pt x="89" y="17"/>
                    </a:lnTo>
                    <a:lnTo>
                      <a:pt x="86" y="12"/>
                    </a:lnTo>
                    <a:lnTo>
                      <a:pt x="79" y="4"/>
                    </a:lnTo>
                    <a:lnTo>
                      <a:pt x="73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580" name="Freeform 84"/>
              <p:cNvSpPr>
                <a:spLocks/>
              </p:cNvSpPr>
              <p:nvPr/>
            </p:nvSpPr>
            <p:spPr bwMode="auto">
              <a:xfrm rot="1607666">
                <a:off x="2238935" y="5401632"/>
                <a:ext cx="150813" cy="136525"/>
              </a:xfrm>
              <a:custGeom>
                <a:avLst/>
                <a:gdLst>
                  <a:gd name="T0" fmla="*/ 0 w 95"/>
                  <a:gd name="T1" fmla="*/ 2147483647 h 86"/>
                  <a:gd name="T2" fmla="*/ 2147483647 w 95"/>
                  <a:gd name="T3" fmla="*/ 2147483647 h 86"/>
                  <a:gd name="T4" fmla="*/ 2147483647 w 95"/>
                  <a:gd name="T5" fmla="*/ 2147483647 h 86"/>
                  <a:gd name="T6" fmla="*/ 2147483647 w 95"/>
                  <a:gd name="T7" fmla="*/ 2147483647 h 86"/>
                  <a:gd name="T8" fmla="*/ 2147483647 w 95"/>
                  <a:gd name="T9" fmla="*/ 2147483647 h 86"/>
                  <a:gd name="T10" fmla="*/ 2147483647 w 95"/>
                  <a:gd name="T11" fmla="*/ 2147483647 h 86"/>
                  <a:gd name="T12" fmla="*/ 2147483647 w 95"/>
                  <a:gd name="T13" fmla="*/ 2147483647 h 86"/>
                  <a:gd name="T14" fmla="*/ 2147483647 w 95"/>
                  <a:gd name="T15" fmla="*/ 2147483647 h 86"/>
                  <a:gd name="T16" fmla="*/ 2147483647 w 95"/>
                  <a:gd name="T17" fmla="*/ 2147483647 h 86"/>
                  <a:gd name="T18" fmla="*/ 2147483647 w 95"/>
                  <a:gd name="T19" fmla="*/ 2147483647 h 86"/>
                  <a:gd name="T20" fmla="*/ 2147483647 w 95"/>
                  <a:gd name="T21" fmla="*/ 2147483647 h 86"/>
                  <a:gd name="T22" fmla="*/ 2147483647 w 95"/>
                  <a:gd name="T23" fmla="*/ 2147483647 h 86"/>
                  <a:gd name="T24" fmla="*/ 2147483647 w 95"/>
                  <a:gd name="T25" fmla="*/ 2147483647 h 86"/>
                  <a:gd name="T26" fmla="*/ 2147483647 w 95"/>
                  <a:gd name="T27" fmla="*/ 2147483647 h 86"/>
                  <a:gd name="T28" fmla="*/ 2147483647 w 95"/>
                  <a:gd name="T29" fmla="*/ 2147483647 h 86"/>
                  <a:gd name="T30" fmla="*/ 2147483647 w 95"/>
                  <a:gd name="T31" fmla="*/ 2147483647 h 86"/>
                  <a:gd name="T32" fmla="*/ 2147483647 w 95"/>
                  <a:gd name="T33" fmla="*/ 0 h 8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5"/>
                  <a:gd name="T52" fmla="*/ 0 h 86"/>
                  <a:gd name="T53" fmla="*/ 95 w 95"/>
                  <a:gd name="T54" fmla="*/ 86 h 8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5" h="86">
                    <a:moveTo>
                      <a:pt x="0" y="37"/>
                    </a:moveTo>
                    <a:lnTo>
                      <a:pt x="1" y="50"/>
                    </a:lnTo>
                    <a:lnTo>
                      <a:pt x="6" y="63"/>
                    </a:lnTo>
                    <a:lnTo>
                      <a:pt x="15" y="75"/>
                    </a:lnTo>
                    <a:lnTo>
                      <a:pt x="28" y="82"/>
                    </a:lnTo>
                    <a:lnTo>
                      <a:pt x="42" y="86"/>
                    </a:lnTo>
                    <a:lnTo>
                      <a:pt x="57" y="85"/>
                    </a:lnTo>
                    <a:lnTo>
                      <a:pt x="71" y="80"/>
                    </a:lnTo>
                    <a:lnTo>
                      <a:pt x="82" y="71"/>
                    </a:lnTo>
                    <a:lnTo>
                      <a:pt x="91" y="58"/>
                    </a:lnTo>
                    <a:lnTo>
                      <a:pt x="95" y="45"/>
                    </a:lnTo>
                    <a:lnTo>
                      <a:pt x="94" y="31"/>
                    </a:lnTo>
                    <a:lnTo>
                      <a:pt x="89" y="17"/>
                    </a:lnTo>
                    <a:lnTo>
                      <a:pt x="86" y="12"/>
                    </a:lnTo>
                    <a:lnTo>
                      <a:pt x="82" y="7"/>
                    </a:lnTo>
                    <a:lnTo>
                      <a:pt x="78" y="3"/>
                    </a:lnTo>
                    <a:lnTo>
                      <a:pt x="73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581" name="Freeform 85"/>
              <p:cNvSpPr>
                <a:spLocks/>
              </p:cNvSpPr>
              <p:nvPr/>
            </p:nvSpPr>
            <p:spPr bwMode="auto">
              <a:xfrm rot="1607666">
                <a:off x="2113348" y="5402023"/>
                <a:ext cx="149225" cy="139700"/>
              </a:xfrm>
              <a:custGeom>
                <a:avLst/>
                <a:gdLst>
                  <a:gd name="T0" fmla="*/ 0 w 94"/>
                  <a:gd name="T1" fmla="*/ 2147483647 h 88"/>
                  <a:gd name="T2" fmla="*/ 2147483647 w 94"/>
                  <a:gd name="T3" fmla="*/ 2147483647 h 88"/>
                  <a:gd name="T4" fmla="*/ 2147483647 w 94"/>
                  <a:gd name="T5" fmla="*/ 2147483647 h 88"/>
                  <a:gd name="T6" fmla="*/ 2147483647 w 94"/>
                  <a:gd name="T7" fmla="*/ 2147483647 h 88"/>
                  <a:gd name="T8" fmla="*/ 2147483647 w 94"/>
                  <a:gd name="T9" fmla="*/ 2147483647 h 88"/>
                  <a:gd name="T10" fmla="*/ 2147483647 w 94"/>
                  <a:gd name="T11" fmla="*/ 2147483647 h 88"/>
                  <a:gd name="T12" fmla="*/ 2147483647 w 94"/>
                  <a:gd name="T13" fmla="*/ 2147483647 h 88"/>
                  <a:gd name="T14" fmla="*/ 2147483647 w 94"/>
                  <a:gd name="T15" fmla="*/ 2147483647 h 88"/>
                  <a:gd name="T16" fmla="*/ 2147483647 w 94"/>
                  <a:gd name="T17" fmla="*/ 2147483647 h 88"/>
                  <a:gd name="T18" fmla="*/ 2147483647 w 94"/>
                  <a:gd name="T19" fmla="*/ 2147483647 h 88"/>
                  <a:gd name="T20" fmla="*/ 2147483647 w 94"/>
                  <a:gd name="T21" fmla="*/ 2147483647 h 88"/>
                  <a:gd name="T22" fmla="*/ 2147483647 w 94"/>
                  <a:gd name="T23" fmla="*/ 2147483647 h 88"/>
                  <a:gd name="T24" fmla="*/ 2147483647 w 94"/>
                  <a:gd name="T25" fmla="*/ 2147483647 h 88"/>
                  <a:gd name="T26" fmla="*/ 2147483647 w 94"/>
                  <a:gd name="T27" fmla="*/ 2147483647 h 88"/>
                  <a:gd name="T28" fmla="*/ 2147483647 w 94"/>
                  <a:gd name="T29" fmla="*/ 2147483647 h 88"/>
                  <a:gd name="T30" fmla="*/ 2147483647 w 94"/>
                  <a:gd name="T31" fmla="*/ 0 h 8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4"/>
                  <a:gd name="T49" fmla="*/ 0 h 88"/>
                  <a:gd name="T50" fmla="*/ 94 w 94"/>
                  <a:gd name="T51" fmla="*/ 88 h 8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4" h="88">
                    <a:moveTo>
                      <a:pt x="0" y="37"/>
                    </a:moveTo>
                    <a:lnTo>
                      <a:pt x="2" y="50"/>
                    </a:lnTo>
                    <a:lnTo>
                      <a:pt x="6" y="63"/>
                    </a:lnTo>
                    <a:lnTo>
                      <a:pt x="15" y="75"/>
                    </a:lnTo>
                    <a:lnTo>
                      <a:pt x="27" y="84"/>
                    </a:lnTo>
                    <a:lnTo>
                      <a:pt x="42" y="88"/>
                    </a:lnTo>
                    <a:lnTo>
                      <a:pt x="56" y="86"/>
                    </a:lnTo>
                    <a:lnTo>
                      <a:pt x="70" y="81"/>
                    </a:lnTo>
                    <a:lnTo>
                      <a:pt x="81" y="72"/>
                    </a:lnTo>
                    <a:lnTo>
                      <a:pt x="90" y="59"/>
                    </a:lnTo>
                    <a:lnTo>
                      <a:pt x="94" y="45"/>
                    </a:lnTo>
                    <a:lnTo>
                      <a:pt x="94" y="31"/>
                    </a:lnTo>
                    <a:lnTo>
                      <a:pt x="89" y="17"/>
                    </a:lnTo>
                    <a:lnTo>
                      <a:pt x="87" y="12"/>
                    </a:lnTo>
                    <a:lnTo>
                      <a:pt x="79" y="4"/>
                    </a:lnTo>
                    <a:lnTo>
                      <a:pt x="74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582" name="Freeform 86"/>
              <p:cNvSpPr>
                <a:spLocks/>
              </p:cNvSpPr>
              <p:nvPr/>
            </p:nvSpPr>
            <p:spPr bwMode="auto">
              <a:xfrm rot="1607666">
                <a:off x="1984127" y="5405933"/>
                <a:ext cx="149225" cy="136525"/>
              </a:xfrm>
              <a:custGeom>
                <a:avLst/>
                <a:gdLst>
                  <a:gd name="T0" fmla="*/ 0 w 94"/>
                  <a:gd name="T1" fmla="*/ 2147483647 h 86"/>
                  <a:gd name="T2" fmla="*/ 2147483647 w 94"/>
                  <a:gd name="T3" fmla="*/ 2147483647 h 86"/>
                  <a:gd name="T4" fmla="*/ 2147483647 w 94"/>
                  <a:gd name="T5" fmla="*/ 2147483647 h 86"/>
                  <a:gd name="T6" fmla="*/ 2147483647 w 94"/>
                  <a:gd name="T7" fmla="*/ 2147483647 h 86"/>
                  <a:gd name="T8" fmla="*/ 2147483647 w 94"/>
                  <a:gd name="T9" fmla="*/ 2147483647 h 86"/>
                  <a:gd name="T10" fmla="*/ 2147483647 w 94"/>
                  <a:gd name="T11" fmla="*/ 2147483647 h 86"/>
                  <a:gd name="T12" fmla="*/ 2147483647 w 94"/>
                  <a:gd name="T13" fmla="*/ 2147483647 h 86"/>
                  <a:gd name="T14" fmla="*/ 2147483647 w 94"/>
                  <a:gd name="T15" fmla="*/ 2147483647 h 86"/>
                  <a:gd name="T16" fmla="*/ 2147483647 w 94"/>
                  <a:gd name="T17" fmla="*/ 2147483647 h 86"/>
                  <a:gd name="T18" fmla="*/ 2147483647 w 94"/>
                  <a:gd name="T19" fmla="*/ 2147483647 h 86"/>
                  <a:gd name="T20" fmla="*/ 2147483647 w 94"/>
                  <a:gd name="T21" fmla="*/ 2147483647 h 86"/>
                  <a:gd name="T22" fmla="*/ 2147483647 w 94"/>
                  <a:gd name="T23" fmla="*/ 2147483647 h 86"/>
                  <a:gd name="T24" fmla="*/ 2147483647 w 94"/>
                  <a:gd name="T25" fmla="*/ 2147483647 h 86"/>
                  <a:gd name="T26" fmla="*/ 2147483647 w 94"/>
                  <a:gd name="T27" fmla="*/ 2147483647 h 86"/>
                  <a:gd name="T28" fmla="*/ 2147483647 w 94"/>
                  <a:gd name="T29" fmla="*/ 2147483647 h 86"/>
                  <a:gd name="T30" fmla="*/ 2147483647 w 94"/>
                  <a:gd name="T31" fmla="*/ 2147483647 h 86"/>
                  <a:gd name="T32" fmla="*/ 2147483647 w 94"/>
                  <a:gd name="T33" fmla="*/ 0 h 8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4"/>
                  <a:gd name="T52" fmla="*/ 0 h 86"/>
                  <a:gd name="T53" fmla="*/ 94 w 94"/>
                  <a:gd name="T54" fmla="*/ 86 h 8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4" h="86">
                    <a:moveTo>
                      <a:pt x="0" y="37"/>
                    </a:moveTo>
                    <a:lnTo>
                      <a:pt x="2" y="50"/>
                    </a:lnTo>
                    <a:lnTo>
                      <a:pt x="7" y="63"/>
                    </a:lnTo>
                    <a:lnTo>
                      <a:pt x="16" y="74"/>
                    </a:lnTo>
                    <a:lnTo>
                      <a:pt x="27" y="82"/>
                    </a:lnTo>
                    <a:lnTo>
                      <a:pt x="41" y="86"/>
                    </a:lnTo>
                    <a:lnTo>
                      <a:pt x="57" y="85"/>
                    </a:lnTo>
                    <a:lnTo>
                      <a:pt x="71" y="80"/>
                    </a:lnTo>
                    <a:lnTo>
                      <a:pt x="83" y="71"/>
                    </a:lnTo>
                    <a:lnTo>
                      <a:pt x="90" y="58"/>
                    </a:lnTo>
                    <a:lnTo>
                      <a:pt x="94" y="45"/>
                    </a:lnTo>
                    <a:lnTo>
                      <a:pt x="94" y="31"/>
                    </a:lnTo>
                    <a:lnTo>
                      <a:pt x="89" y="17"/>
                    </a:lnTo>
                    <a:lnTo>
                      <a:pt x="87" y="11"/>
                    </a:lnTo>
                    <a:lnTo>
                      <a:pt x="83" y="6"/>
                    </a:lnTo>
                    <a:lnTo>
                      <a:pt x="79" y="2"/>
                    </a:lnTo>
                    <a:lnTo>
                      <a:pt x="74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583" name="Freeform 87"/>
              <p:cNvSpPr>
                <a:spLocks/>
              </p:cNvSpPr>
              <p:nvPr/>
            </p:nvSpPr>
            <p:spPr bwMode="auto">
              <a:xfrm rot="1607666">
                <a:off x="1857052" y="5404005"/>
                <a:ext cx="149225" cy="136525"/>
              </a:xfrm>
              <a:custGeom>
                <a:avLst/>
                <a:gdLst>
                  <a:gd name="T0" fmla="*/ 0 w 94"/>
                  <a:gd name="T1" fmla="*/ 2147483647 h 86"/>
                  <a:gd name="T2" fmla="*/ 2147483647 w 94"/>
                  <a:gd name="T3" fmla="*/ 2147483647 h 86"/>
                  <a:gd name="T4" fmla="*/ 2147483647 w 94"/>
                  <a:gd name="T5" fmla="*/ 2147483647 h 86"/>
                  <a:gd name="T6" fmla="*/ 2147483647 w 94"/>
                  <a:gd name="T7" fmla="*/ 2147483647 h 86"/>
                  <a:gd name="T8" fmla="*/ 2147483647 w 94"/>
                  <a:gd name="T9" fmla="*/ 2147483647 h 86"/>
                  <a:gd name="T10" fmla="*/ 2147483647 w 94"/>
                  <a:gd name="T11" fmla="*/ 2147483647 h 86"/>
                  <a:gd name="T12" fmla="*/ 2147483647 w 94"/>
                  <a:gd name="T13" fmla="*/ 2147483647 h 86"/>
                  <a:gd name="T14" fmla="*/ 2147483647 w 94"/>
                  <a:gd name="T15" fmla="*/ 2147483647 h 86"/>
                  <a:gd name="T16" fmla="*/ 2147483647 w 94"/>
                  <a:gd name="T17" fmla="*/ 2147483647 h 86"/>
                  <a:gd name="T18" fmla="*/ 2147483647 w 94"/>
                  <a:gd name="T19" fmla="*/ 2147483647 h 86"/>
                  <a:gd name="T20" fmla="*/ 2147483647 w 94"/>
                  <a:gd name="T21" fmla="*/ 2147483647 h 86"/>
                  <a:gd name="T22" fmla="*/ 2147483647 w 94"/>
                  <a:gd name="T23" fmla="*/ 2147483647 h 86"/>
                  <a:gd name="T24" fmla="*/ 2147483647 w 94"/>
                  <a:gd name="T25" fmla="*/ 2147483647 h 86"/>
                  <a:gd name="T26" fmla="*/ 2147483647 w 94"/>
                  <a:gd name="T27" fmla="*/ 2147483647 h 86"/>
                  <a:gd name="T28" fmla="*/ 2147483647 w 94"/>
                  <a:gd name="T29" fmla="*/ 2147483647 h 86"/>
                  <a:gd name="T30" fmla="*/ 2147483647 w 94"/>
                  <a:gd name="T31" fmla="*/ 0 h 8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4"/>
                  <a:gd name="T49" fmla="*/ 0 h 86"/>
                  <a:gd name="T50" fmla="*/ 94 w 94"/>
                  <a:gd name="T51" fmla="*/ 86 h 8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4" h="86">
                    <a:moveTo>
                      <a:pt x="0" y="37"/>
                    </a:moveTo>
                    <a:lnTo>
                      <a:pt x="1" y="50"/>
                    </a:lnTo>
                    <a:lnTo>
                      <a:pt x="5" y="61"/>
                    </a:lnTo>
                    <a:lnTo>
                      <a:pt x="14" y="73"/>
                    </a:lnTo>
                    <a:lnTo>
                      <a:pt x="27" y="82"/>
                    </a:lnTo>
                    <a:lnTo>
                      <a:pt x="41" y="86"/>
                    </a:lnTo>
                    <a:lnTo>
                      <a:pt x="56" y="85"/>
                    </a:lnTo>
                    <a:lnTo>
                      <a:pt x="70" y="79"/>
                    </a:lnTo>
                    <a:lnTo>
                      <a:pt x="81" y="70"/>
                    </a:lnTo>
                    <a:lnTo>
                      <a:pt x="90" y="57"/>
                    </a:lnTo>
                    <a:lnTo>
                      <a:pt x="94" y="43"/>
                    </a:lnTo>
                    <a:lnTo>
                      <a:pt x="94" y="29"/>
                    </a:lnTo>
                    <a:lnTo>
                      <a:pt x="89" y="15"/>
                    </a:lnTo>
                    <a:lnTo>
                      <a:pt x="85" y="9"/>
                    </a:lnTo>
                    <a:lnTo>
                      <a:pt x="80" y="3"/>
                    </a:lnTo>
                    <a:lnTo>
                      <a:pt x="74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584" name="Freeform 89"/>
              <p:cNvSpPr>
                <a:spLocks/>
              </p:cNvSpPr>
              <p:nvPr/>
            </p:nvSpPr>
            <p:spPr bwMode="auto">
              <a:xfrm rot="1607666">
                <a:off x="2608981" y="5459108"/>
                <a:ext cx="152400" cy="77788"/>
              </a:xfrm>
              <a:custGeom>
                <a:avLst/>
                <a:gdLst>
                  <a:gd name="T0" fmla="*/ 0 w 96"/>
                  <a:gd name="T1" fmla="*/ 0 h 49"/>
                  <a:gd name="T2" fmla="*/ 2147483647 w 96"/>
                  <a:gd name="T3" fmla="*/ 2147483647 h 49"/>
                  <a:gd name="T4" fmla="*/ 2147483647 w 96"/>
                  <a:gd name="T5" fmla="*/ 2147483647 h 49"/>
                  <a:gd name="T6" fmla="*/ 2147483647 w 96"/>
                  <a:gd name="T7" fmla="*/ 2147483647 h 49"/>
                  <a:gd name="T8" fmla="*/ 2147483647 w 96"/>
                  <a:gd name="T9" fmla="*/ 2147483647 h 49"/>
                  <a:gd name="T10" fmla="*/ 2147483647 w 96"/>
                  <a:gd name="T11" fmla="*/ 2147483647 h 49"/>
                  <a:gd name="T12" fmla="*/ 2147483647 w 96"/>
                  <a:gd name="T13" fmla="*/ 2147483647 h 49"/>
                  <a:gd name="T14" fmla="*/ 2147483647 w 96"/>
                  <a:gd name="T15" fmla="*/ 2147483647 h 49"/>
                  <a:gd name="T16" fmla="*/ 2147483647 w 96"/>
                  <a:gd name="T17" fmla="*/ 2147483647 h 49"/>
                  <a:gd name="T18" fmla="*/ 2147483647 w 96"/>
                  <a:gd name="T19" fmla="*/ 2147483647 h 49"/>
                  <a:gd name="T20" fmla="*/ 2147483647 w 96"/>
                  <a:gd name="T21" fmla="*/ 0 h 4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6"/>
                  <a:gd name="T34" fmla="*/ 0 h 49"/>
                  <a:gd name="T35" fmla="*/ 96 w 96"/>
                  <a:gd name="T36" fmla="*/ 49 h 4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6" h="49">
                    <a:moveTo>
                      <a:pt x="0" y="0"/>
                    </a:moveTo>
                    <a:lnTo>
                      <a:pt x="2" y="13"/>
                    </a:lnTo>
                    <a:lnTo>
                      <a:pt x="7" y="25"/>
                    </a:lnTo>
                    <a:lnTo>
                      <a:pt x="16" y="36"/>
                    </a:lnTo>
                    <a:lnTo>
                      <a:pt x="27" y="45"/>
                    </a:lnTo>
                    <a:lnTo>
                      <a:pt x="41" y="49"/>
                    </a:lnTo>
                    <a:lnTo>
                      <a:pt x="57" y="48"/>
                    </a:lnTo>
                    <a:lnTo>
                      <a:pt x="71" y="43"/>
                    </a:lnTo>
                    <a:lnTo>
                      <a:pt x="84" y="31"/>
                    </a:lnTo>
                    <a:lnTo>
                      <a:pt x="93" y="17"/>
                    </a:lnTo>
                    <a:lnTo>
                      <a:pt x="96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62" name="Straight Connector 61"/>
            <p:cNvCxnSpPr/>
            <p:nvPr/>
          </p:nvCxnSpPr>
          <p:spPr>
            <a:xfrm rot="20353740" flipV="1">
              <a:off x="6415029" y="1865954"/>
              <a:ext cx="67916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1412" name="Freeform 24"/>
          <p:cNvSpPr>
            <a:spLocks/>
          </p:cNvSpPr>
          <p:nvPr/>
        </p:nvSpPr>
        <p:spPr bwMode="auto">
          <a:xfrm rot="13710368" flipV="1">
            <a:off x="6418263" y="4095750"/>
            <a:ext cx="63500" cy="79375"/>
          </a:xfrm>
          <a:custGeom>
            <a:avLst/>
            <a:gdLst>
              <a:gd name="T0" fmla="*/ 2147483647 w 56"/>
              <a:gd name="T1" fmla="*/ 2147483647 h 72"/>
              <a:gd name="T2" fmla="*/ 0 w 56"/>
              <a:gd name="T3" fmla="*/ 2147483647 h 72"/>
              <a:gd name="T4" fmla="*/ 2147483647 w 56"/>
              <a:gd name="T5" fmla="*/ 0 h 72"/>
              <a:gd name="T6" fmla="*/ 0 60000 65536"/>
              <a:gd name="T7" fmla="*/ 0 60000 65536"/>
              <a:gd name="T8" fmla="*/ 0 60000 65536"/>
              <a:gd name="T9" fmla="*/ 0 w 56"/>
              <a:gd name="T10" fmla="*/ 0 h 72"/>
              <a:gd name="T11" fmla="*/ 56 w 56"/>
              <a:gd name="T12" fmla="*/ 72 h 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72">
                <a:moveTo>
                  <a:pt x="18" y="72"/>
                </a:moveTo>
                <a:lnTo>
                  <a:pt x="0" y="17"/>
                </a:lnTo>
                <a:lnTo>
                  <a:pt x="56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1413" name="Freeform 29"/>
          <p:cNvSpPr>
            <a:spLocks/>
          </p:cNvSpPr>
          <p:nvPr/>
        </p:nvSpPr>
        <p:spPr bwMode="auto">
          <a:xfrm>
            <a:off x="6181725" y="3768725"/>
            <a:ext cx="74613" cy="76200"/>
          </a:xfrm>
          <a:custGeom>
            <a:avLst/>
            <a:gdLst>
              <a:gd name="T0" fmla="*/ 2147483647 w 72"/>
              <a:gd name="T1" fmla="*/ 2147483647 h 73"/>
              <a:gd name="T2" fmla="*/ 2147483647 w 72"/>
              <a:gd name="T3" fmla="*/ 2147483647 h 73"/>
              <a:gd name="T4" fmla="*/ 2147483647 w 72"/>
              <a:gd name="T5" fmla="*/ 2147483647 h 73"/>
              <a:gd name="T6" fmla="*/ 2147483647 w 72"/>
              <a:gd name="T7" fmla="*/ 2147483647 h 73"/>
              <a:gd name="T8" fmla="*/ 2147483647 w 72"/>
              <a:gd name="T9" fmla="*/ 2147483647 h 73"/>
              <a:gd name="T10" fmla="*/ 2147483647 w 72"/>
              <a:gd name="T11" fmla="*/ 2147483647 h 73"/>
              <a:gd name="T12" fmla="*/ 2147483647 w 72"/>
              <a:gd name="T13" fmla="*/ 2147483647 h 73"/>
              <a:gd name="T14" fmla="*/ 2147483647 w 72"/>
              <a:gd name="T15" fmla="*/ 2147483647 h 73"/>
              <a:gd name="T16" fmla="*/ 0 w 72"/>
              <a:gd name="T17" fmla="*/ 2147483647 h 73"/>
              <a:gd name="T18" fmla="*/ 0 w 72"/>
              <a:gd name="T19" fmla="*/ 2147483647 h 73"/>
              <a:gd name="T20" fmla="*/ 2147483647 w 72"/>
              <a:gd name="T21" fmla="*/ 2147483647 h 73"/>
              <a:gd name="T22" fmla="*/ 2147483647 w 72"/>
              <a:gd name="T23" fmla="*/ 2147483647 h 73"/>
              <a:gd name="T24" fmla="*/ 2147483647 w 72"/>
              <a:gd name="T25" fmla="*/ 2147483647 h 73"/>
              <a:gd name="T26" fmla="*/ 2147483647 w 72"/>
              <a:gd name="T27" fmla="*/ 0 h 73"/>
              <a:gd name="T28" fmla="*/ 2147483647 w 72"/>
              <a:gd name="T29" fmla="*/ 2147483647 h 73"/>
              <a:gd name="T30" fmla="*/ 2147483647 w 72"/>
              <a:gd name="T31" fmla="*/ 2147483647 h 73"/>
              <a:gd name="T32" fmla="*/ 2147483647 w 72"/>
              <a:gd name="T33" fmla="*/ 2147483647 h 7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2"/>
              <a:gd name="T52" fmla="*/ 0 h 73"/>
              <a:gd name="T53" fmla="*/ 72 w 72"/>
              <a:gd name="T54" fmla="*/ 73 h 7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2" h="73">
                <a:moveTo>
                  <a:pt x="71" y="29"/>
                </a:moveTo>
                <a:lnTo>
                  <a:pt x="72" y="43"/>
                </a:lnTo>
                <a:lnTo>
                  <a:pt x="67" y="56"/>
                </a:lnTo>
                <a:lnTo>
                  <a:pt x="57" y="66"/>
                </a:lnTo>
                <a:lnTo>
                  <a:pt x="44" y="73"/>
                </a:lnTo>
                <a:lnTo>
                  <a:pt x="30" y="73"/>
                </a:lnTo>
                <a:lnTo>
                  <a:pt x="17" y="67"/>
                </a:lnTo>
                <a:lnTo>
                  <a:pt x="6" y="58"/>
                </a:lnTo>
                <a:lnTo>
                  <a:pt x="0" y="46"/>
                </a:lnTo>
                <a:lnTo>
                  <a:pt x="0" y="31"/>
                </a:lnTo>
                <a:lnTo>
                  <a:pt x="5" y="18"/>
                </a:lnTo>
                <a:lnTo>
                  <a:pt x="14" y="8"/>
                </a:lnTo>
                <a:lnTo>
                  <a:pt x="27" y="2"/>
                </a:lnTo>
                <a:lnTo>
                  <a:pt x="41" y="0"/>
                </a:lnTo>
                <a:lnTo>
                  <a:pt x="54" y="6"/>
                </a:lnTo>
                <a:lnTo>
                  <a:pt x="64" y="16"/>
                </a:lnTo>
                <a:lnTo>
                  <a:pt x="71" y="29"/>
                </a:lnTo>
                <a:close/>
              </a:path>
            </a:pathLst>
          </a:custGeom>
          <a:solidFill>
            <a:srgbClr val="0000FF"/>
          </a:solidFill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61414" name="Group 426"/>
          <p:cNvGrpSpPr>
            <a:grpSpLocks/>
          </p:cNvGrpSpPr>
          <p:nvPr/>
        </p:nvGrpSpPr>
        <p:grpSpPr bwMode="auto">
          <a:xfrm>
            <a:off x="5151438" y="2781300"/>
            <a:ext cx="501650" cy="60325"/>
            <a:chOff x="2982986" y="1572917"/>
            <a:chExt cx="1016346" cy="120201"/>
          </a:xfrm>
        </p:grpSpPr>
        <p:sp>
          <p:nvSpPr>
            <p:cNvPr id="261566" name="Freeform 28"/>
            <p:cNvSpPr>
              <a:spLocks/>
            </p:cNvSpPr>
            <p:nvPr/>
          </p:nvSpPr>
          <p:spPr bwMode="auto">
            <a:xfrm rot="1525323">
              <a:off x="2982986" y="1573897"/>
              <a:ext cx="96838" cy="82550"/>
            </a:xfrm>
            <a:custGeom>
              <a:avLst/>
              <a:gdLst>
                <a:gd name="T0" fmla="*/ 2147483647 w 61"/>
                <a:gd name="T1" fmla="*/ 2147483647 h 52"/>
                <a:gd name="T2" fmla="*/ 2147483647 w 61"/>
                <a:gd name="T3" fmla="*/ 2147483647 h 52"/>
                <a:gd name="T4" fmla="*/ 2147483647 w 61"/>
                <a:gd name="T5" fmla="*/ 2147483647 h 52"/>
                <a:gd name="T6" fmla="*/ 2147483647 w 61"/>
                <a:gd name="T7" fmla="*/ 0 h 52"/>
                <a:gd name="T8" fmla="*/ 2147483647 w 61"/>
                <a:gd name="T9" fmla="*/ 2147483647 h 52"/>
                <a:gd name="T10" fmla="*/ 2147483647 w 61"/>
                <a:gd name="T11" fmla="*/ 2147483647 h 52"/>
                <a:gd name="T12" fmla="*/ 2147483647 w 61"/>
                <a:gd name="T13" fmla="*/ 2147483647 h 52"/>
                <a:gd name="T14" fmla="*/ 0 w 61"/>
                <a:gd name="T15" fmla="*/ 2147483647 h 52"/>
                <a:gd name="T16" fmla="*/ 2147483647 w 61"/>
                <a:gd name="T17" fmla="*/ 2147483647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1"/>
                <a:gd name="T28" fmla="*/ 0 h 52"/>
                <a:gd name="T29" fmla="*/ 61 w 61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1" h="52">
                  <a:moveTo>
                    <a:pt x="61" y="23"/>
                  </a:moveTo>
                  <a:lnTo>
                    <a:pt x="51" y="12"/>
                  </a:lnTo>
                  <a:lnTo>
                    <a:pt x="40" y="4"/>
                  </a:lnTo>
                  <a:lnTo>
                    <a:pt x="29" y="0"/>
                  </a:lnTo>
                  <a:lnTo>
                    <a:pt x="17" y="1"/>
                  </a:lnTo>
                  <a:lnTo>
                    <a:pt x="8" y="9"/>
                  </a:lnTo>
                  <a:lnTo>
                    <a:pt x="2" y="21"/>
                  </a:lnTo>
                  <a:lnTo>
                    <a:pt x="0" y="35"/>
                  </a:lnTo>
                  <a:lnTo>
                    <a:pt x="3" y="5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567" name="Freeform 30"/>
            <p:cNvSpPr>
              <a:spLocks/>
            </p:cNvSpPr>
            <p:nvPr/>
          </p:nvSpPr>
          <p:spPr bwMode="auto">
            <a:xfrm rot="1525323">
              <a:off x="3073707" y="1606678"/>
              <a:ext cx="98425" cy="79375"/>
            </a:xfrm>
            <a:custGeom>
              <a:avLst/>
              <a:gdLst>
                <a:gd name="T0" fmla="*/ 2147483647 w 62"/>
                <a:gd name="T1" fmla="*/ 0 h 50"/>
                <a:gd name="T2" fmla="*/ 2147483647 w 62"/>
                <a:gd name="T3" fmla="*/ 2147483647 h 50"/>
                <a:gd name="T4" fmla="*/ 2147483647 w 62"/>
                <a:gd name="T5" fmla="*/ 2147483647 h 50"/>
                <a:gd name="T6" fmla="*/ 2147483647 w 62"/>
                <a:gd name="T7" fmla="*/ 2147483647 h 50"/>
                <a:gd name="T8" fmla="*/ 2147483647 w 62"/>
                <a:gd name="T9" fmla="*/ 2147483647 h 50"/>
                <a:gd name="T10" fmla="*/ 2147483647 w 62"/>
                <a:gd name="T11" fmla="*/ 2147483647 h 50"/>
                <a:gd name="T12" fmla="*/ 2147483647 w 62"/>
                <a:gd name="T13" fmla="*/ 2147483647 h 50"/>
                <a:gd name="T14" fmla="*/ 2147483647 w 62"/>
                <a:gd name="T15" fmla="*/ 2147483647 h 50"/>
                <a:gd name="T16" fmla="*/ 0 w 62"/>
                <a:gd name="T17" fmla="*/ 2147483647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2"/>
                <a:gd name="T28" fmla="*/ 0 h 50"/>
                <a:gd name="T29" fmla="*/ 62 w 62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2" h="50">
                  <a:moveTo>
                    <a:pt x="60" y="0"/>
                  </a:moveTo>
                  <a:lnTo>
                    <a:pt x="62" y="15"/>
                  </a:lnTo>
                  <a:lnTo>
                    <a:pt x="59" y="29"/>
                  </a:lnTo>
                  <a:lnTo>
                    <a:pt x="54" y="39"/>
                  </a:lnTo>
                  <a:lnTo>
                    <a:pt x="46" y="47"/>
                  </a:lnTo>
                  <a:lnTo>
                    <a:pt x="34" y="50"/>
                  </a:lnTo>
                  <a:lnTo>
                    <a:pt x="23" y="46"/>
                  </a:lnTo>
                  <a:lnTo>
                    <a:pt x="10" y="38"/>
                  </a:lnTo>
                  <a:lnTo>
                    <a:pt x="0" y="25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568" name="Freeform 31"/>
            <p:cNvSpPr>
              <a:spLocks/>
            </p:cNvSpPr>
            <p:nvPr/>
          </p:nvSpPr>
          <p:spPr bwMode="auto">
            <a:xfrm rot="1525323">
              <a:off x="3192868" y="1573004"/>
              <a:ext cx="95250" cy="80963"/>
            </a:xfrm>
            <a:custGeom>
              <a:avLst/>
              <a:gdLst>
                <a:gd name="T0" fmla="*/ 2147483647 w 60"/>
                <a:gd name="T1" fmla="*/ 2147483647 h 51"/>
                <a:gd name="T2" fmla="*/ 2147483647 w 60"/>
                <a:gd name="T3" fmla="*/ 2147483647 h 51"/>
                <a:gd name="T4" fmla="*/ 2147483647 w 60"/>
                <a:gd name="T5" fmla="*/ 2147483647 h 51"/>
                <a:gd name="T6" fmla="*/ 2147483647 w 60"/>
                <a:gd name="T7" fmla="*/ 0 h 51"/>
                <a:gd name="T8" fmla="*/ 2147483647 w 60"/>
                <a:gd name="T9" fmla="*/ 2147483647 h 51"/>
                <a:gd name="T10" fmla="*/ 2147483647 w 60"/>
                <a:gd name="T11" fmla="*/ 2147483647 h 51"/>
                <a:gd name="T12" fmla="*/ 2147483647 w 60"/>
                <a:gd name="T13" fmla="*/ 2147483647 h 51"/>
                <a:gd name="T14" fmla="*/ 0 w 60"/>
                <a:gd name="T15" fmla="*/ 2147483647 h 51"/>
                <a:gd name="T16" fmla="*/ 2147483647 w 60"/>
                <a:gd name="T17" fmla="*/ 2147483647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51"/>
                <a:gd name="T29" fmla="*/ 60 w 60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51">
                  <a:moveTo>
                    <a:pt x="60" y="22"/>
                  </a:moveTo>
                  <a:lnTo>
                    <a:pt x="50" y="11"/>
                  </a:lnTo>
                  <a:lnTo>
                    <a:pt x="40" y="3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1" y="20"/>
                  </a:lnTo>
                  <a:lnTo>
                    <a:pt x="0" y="35"/>
                  </a:lnTo>
                  <a:lnTo>
                    <a:pt x="1" y="51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569" name="Freeform 32"/>
            <p:cNvSpPr>
              <a:spLocks/>
            </p:cNvSpPr>
            <p:nvPr/>
          </p:nvSpPr>
          <p:spPr bwMode="auto">
            <a:xfrm rot="1525323">
              <a:off x="3281738" y="1605367"/>
              <a:ext cx="98425" cy="79375"/>
            </a:xfrm>
            <a:custGeom>
              <a:avLst/>
              <a:gdLst>
                <a:gd name="T0" fmla="*/ 2147483647 w 62"/>
                <a:gd name="T1" fmla="*/ 0 h 50"/>
                <a:gd name="T2" fmla="*/ 2147483647 w 62"/>
                <a:gd name="T3" fmla="*/ 2147483647 h 50"/>
                <a:gd name="T4" fmla="*/ 2147483647 w 62"/>
                <a:gd name="T5" fmla="*/ 2147483647 h 50"/>
                <a:gd name="T6" fmla="*/ 2147483647 w 62"/>
                <a:gd name="T7" fmla="*/ 2147483647 h 50"/>
                <a:gd name="T8" fmla="*/ 2147483647 w 62"/>
                <a:gd name="T9" fmla="*/ 2147483647 h 50"/>
                <a:gd name="T10" fmla="*/ 2147483647 w 62"/>
                <a:gd name="T11" fmla="*/ 2147483647 h 50"/>
                <a:gd name="T12" fmla="*/ 2147483647 w 62"/>
                <a:gd name="T13" fmla="*/ 2147483647 h 50"/>
                <a:gd name="T14" fmla="*/ 2147483647 w 62"/>
                <a:gd name="T15" fmla="*/ 2147483647 h 50"/>
                <a:gd name="T16" fmla="*/ 0 w 62"/>
                <a:gd name="T17" fmla="*/ 2147483647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2"/>
                <a:gd name="T28" fmla="*/ 0 h 50"/>
                <a:gd name="T29" fmla="*/ 62 w 62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2" h="50">
                  <a:moveTo>
                    <a:pt x="61" y="0"/>
                  </a:moveTo>
                  <a:lnTo>
                    <a:pt x="62" y="15"/>
                  </a:lnTo>
                  <a:lnTo>
                    <a:pt x="59" y="30"/>
                  </a:lnTo>
                  <a:lnTo>
                    <a:pt x="54" y="40"/>
                  </a:lnTo>
                  <a:lnTo>
                    <a:pt x="47" y="48"/>
                  </a:lnTo>
                  <a:lnTo>
                    <a:pt x="35" y="50"/>
                  </a:lnTo>
                  <a:lnTo>
                    <a:pt x="23" y="46"/>
                  </a:lnTo>
                  <a:lnTo>
                    <a:pt x="10" y="39"/>
                  </a:lnTo>
                  <a:lnTo>
                    <a:pt x="0" y="26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570" name="Freeform 33"/>
            <p:cNvSpPr>
              <a:spLocks/>
            </p:cNvSpPr>
            <p:nvPr/>
          </p:nvSpPr>
          <p:spPr bwMode="auto">
            <a:xfrm rot="1525323">
              <a:off x="3699310" y="1601501"/>
              <a:ext cx="96838" cy="82550"/>
            </a:xfrm>
            <a:custGeom>
              <a:avLst/>
              <a:gdLst>
                <a:gd name="T0" fmla="*/ 0 w 61"/>
                <a:gd name="T1" fmla="*/ 2147483647 h 52"/>
                <a:gd name="T2" fmla="*/ 2147483647 w 61"/>
                <a:gd name="T3" fmla="*/ 2147483647 h 52"/>
                <a:gd name="T4" fmla="*/ 2147483647 w 61"/>
                <a:gd name="T5" fmla="*/ 2147483647 h 52"/>
                <a:gd name="T6" fmla="*/ 2147483647 w 61"/>
                <a:gd name="T7" fmla="*/ 2147483647 h 52"/>
                <a:gd name="T8" fmla="*/ 2147483647 w 61"/>
                <a:gd name="T9" fmla="*/ 2147483647 h 52"/>
                <a:gd name="T10" fmla="*/ 2147483647 w 61"/>
                <a:gd name="T11" fmla="*/ 2147483647 h 52"/>
                <a:gd name="T12" fmla="*/ 2147483647 w 61"/>
                <a:gd name="T13" fmla="*/ 2147483647 h 52"/>
                <a:gd name="T14" fmla="*/ 2147483647 w 61"/>
                <a:gd name="T15" fmla="*/ 2147483647 h 52"/>
                <a:gd name="T16" fmla="*/ 2147483647 w 61"/>
                <a:gd name="T17" fmla="*/ 0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1"/>
                <a:gd name="T28" fmla="*/ 0 h 52"/>
                <a:gd name="T29" fmla="*/ 61 w 61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1" h="52">
                  <a:moveTo>
                    <a:pt x="0" y="29"/>
                  </a:moveTo>
                  <a:lnTo>
                    <a:pt x="10" y="40"/>
                  </a:lnTo>
                  <a:lnTo>
                    <a:pt x="21" y="49"/>
                  </a:lnTo>
                  <a:lnTo>
                    <a:pt x="32" y="52"/>
                  </a:lnTo>
                  <a:lnTo>
                    <a:pt x="44" y="50"/>
                  </a:lnTo>
                  <a:lnTo>
                    <a:pt x="53" y="43"/>
                  </a:lnTo>
                  <a:lnTo>
                    <a:pt x="59" y="31"/>
                  </a:lnTo>
                  <a:lnTo>
                    <a:pt x="61" y="17"/>
                  </a:lnTo>
                  <a:lnTo>
                    <a:pt x="59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571" name="Freeform 34"/>
            <p:cNvSpPr>
              <a:spLocks/>
            </p:cNvSpPr>
            <p:nvPr/>
          </p:nvSpPr>
          <p:spPr bwMode="auto">
            <a:xfrm rot="1525323">
              <a:off x="3608359" y="1572917"/>
              <a:ext cx="100013" cy="79375"/>
            </a:xfrm>
            <a:custGeom>
              <a:avLst/>
              <a:gdLst>
                <a:gd name="T0" fmla="*/ 2147483647 w 63"/>
                <a:gd name="T1" fmla="*/ 2147483647 h 50"/>
                <a:gd name="T2" fmla="*/ 0 w 63"/>
                <a:gd name="T3" fmla="*/ 2147483647 h 50"/>
                <a:gd name="T4" fmla="*/ 2147483647 w 63"/>
                <a:gd name="T5" fmla="*/ 2147483647 h 50"/>
                <a:gd name="T6" fmla="*/ 2147483647 w 63"/>
                <a:gd name="T7" fmla="*/ 2147483647 h 50"/>
                <a:gd name="T8" fmla="*/ 2147483647 w 63"/>
                <a:gd name="T9" fmla="*/ 2147483647 h 50"/>
                <a:gd name="T10" fmla="*/ 2147483647 w 63"/>
                <a:gd name="T11" fmla="*/ 0 h 50"/>
                <a:gd name="T12" fmla="*/ 2147483647 w 63"/>
                <a:gd name="T13" fmla="*/ 2147483647 h 50"/>
                <a:gd name="T14" fmla="*/ 2147483647 w 63"/>
                <a:gd name="T15" fmla="*/ 2147483647 h 50"/>
                <a:gd name="T16" fmla="*/ 2147483647 w 63"/>
                <a:gd name="T17" fmla="*/ 2147483647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"/>
                <a:gd name="T28" fmla="*/ 0 h 50"/>
                <a:gd name="T29" fmla="*/ 63 w 63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" h="50">
                  <a:moveTo>
                    <a:pt x="2" y="50"/>
                  </a:moveTo>
                  <a:lnTo>
                    <a:pt x="0" y="35"/>
                  </a:lnTo>
                  <a:lnTo>
                    <a:pt x="2" y="21"/>
                  </a:lnTo>
                  <a:lnTo>
                    <a:pt x="7" y="10"/>
                  </a:lnTo>
                  <a:lnTo>
                    <a:pt x="16" y="3"/>
                  </a:lnTo>
                  <a:lnTo>
                    <a:pt x="28" y="0"/>
                  </a:lnTo>
                  <a:lnTo>
                    <a:pt x="39" y="4"/>
                  </a:lnTo>
                  <a:lnTo>
                    <a:pt x="52" y="12"/>
                  </a:lnTo>
                  <a:lnTo>
                    <a:pt x="63" y="2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572" name="Freeform 35"/>
            <p:cNvSpPr>
              <a:spLocks/>
            </p:cNvSpPr>
            <p:nvPr/>
          </p:nvSpPr>
          <p:spPr bwMode="auto">
            <a:xfrm rot="1525323">
              <a:off x="3489993" y="1606925"/>
              <a:ext cx="95250" cy="79375"/>
            </a:xfrm>
            <a:custGeom>
              <a:avLst/>
              <a:gdLst>
                <a:gd name="T0" fmla="*/ 0 w 60"/>
                <a:gd name="T1" fmla="*/ 2147483647 h 50"/>
                <a:gd name="T2" fmla="*/ 2147483647 w 60"/>
                <a:gd name="T3" fmla="*/ 2147483647 h 50"/>
                <a:gd name="T4" fmla="*/ 2147483647 w 60"/>
                <a:gd name="T5" fmla="*/ 2147483647 h 50"/>
                <a:gd name="T6" fmla="*/ 2147483647 w 60"/>
                <a:gd name="T7" fmla="*/ 2147483647 h 50"/>
                <a:gd name="T8" fmla="*/ 2147483647 w 60"/>
                <a:gd name="T9" fmla="*/ 2147483647 h 50"/>
                <a:gd name="T10" fmla="*/ 2147483647 w 60"/>
                <a:gd name="T11" fmla="*/ 2147483647 h 50"/>
                <a:gd name="T12" fmla="*/ 2147483647 w 60"/>
                <a:gd name="T13" fmla="*/ 2147483647 h 50"/>
                <a:gd name="T14" fmla="*/ 2147483647 w 60"/>
                <a:gd name="T15" fmla="*/ 2147483647 h 50"/>
                <a:gd name="T16" fmla="*/ 2147483647 w 60"/>
                <a:gd name="T17" fmla="*/ 0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50"/>
                <a:gd name="T29" fmla="*/ 60 w 60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50">
                  <a:moveTo>
                    <a:pt x="0" y="27"/>
                  </a:moveTo>
                  <a:lnTo>
                    <a:pt x="10" y="38"/>
                  </a:lnTo>
                  <a:lnTo>
                    <a:pt x="22" y="46"/>
                  </a:lnTo>
                  <a:lnTo>
                    <a:pt x="32" y="50"/>
                  </a:lnTo>
                  <a:lnTo>
                    <a:pt x="43" y="47"/>
                  </a:lnTo>
                  <a:lnTo>
                    <a:pt x="52" y="39"/>
                  </a:lnTo>
                  <a:lnTo>
                    <a:pt x="59" y="29"/>
                  </a:lnTo>
                  <a:lnTo>
                    <a:pt x="60" y="15"/>
                  </a:lnTo>
                  <a:lnTo>
                    <a:pt x="59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573" name="Freeform 36"/>
            <p:cNvSpPr>
              <a:spLocks/>
            </p:cNvSpPr>
            <p:nvPr/>
          </p:nvSpPr>
          <p:spPr bwMode="auto">
            <a:xfrm rot="1525323">
              <a:off x="3398554" y="1573468"/>
              <a:ext cx="100013" cy="80963"/>
            </a:xfrm>
            <a:custGeom>
              <a:avLst/>
              <a:gdLst>
                <a:gd name="T0" fmla="*/ 2147483647 w 63"/>
                <a:gd name="T1" fmla="*/ 2147483647 h 51"/>
                <a:gd name="T2" fmla="*/ 0 w 63"/>
                <a:gd name="T3" fmla="*/ 2147483647 h 51"/>
                <a:gd name="T4" fmla="*/ 2147483647 w 63"/>
                <a:gd name="T5" fmla="*/ 2147483647 h 51"/>
                <a:gd name="T6" fmla="*/ 2147483647 w 63"/>
                <a:gd name="T7" fmla="*/ 2147483647 h 51"/>
                <a:gd name="T8" fmla="*/ 2147483647 w 63"/>
                <a:gd name="T9" fmla="*/ 2147483647 h 51"/>
                <a:gd name="T10" fmla="*/ 2147483647 w 63"/>
                <a:gd name="T11" fmla="*/ 0 h 51"/>
                <a:gd name="T12" fmla="*/ 2147483647 w 63"/>
                <a:gd name="T13" fmla="*/ 2147483647 h 51"/>
                <a:gd name="T14" fmla="*/ 2147483647 w 63"/>
                <a:gd name="T15" fmla="*/ 2147483647 h 51"/>
                <a:gd name="T16" fmla="*/ 2147483647 w 63"/>
                <a:gd name="T17" fmla="*/ 2147483647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"/>
                <a:gd name="T28" fmla="*/ 0 h 51"/>
                <a:gd name="T29" fmla="*/ 63 w 63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" h="51">
                  <a:moveTo>
                    <a:pt x="3" y="51"/>
                  </a:moveTo>
                  <a:lnTo>
                    <a:pt x="0" y="36"/>
                  </a:lnTo>
                  <a:lnTo>
                    <a:pt x="3" y="20"/>
                  </a:lnTo>
                  <a:lnTo>
                    <a:pt x="8" y="10"/>
                  </a:lnTo>
                  <a:lnTo>
                    <a:pt x="17" y="2"/>
                  </a:lnTo>
                  <a:lnTo>
                    <a:pt x="28" y="0"/>
                  </a:lnTo>
                  <a:lnTo>
                    <a:pt x="40" y="4"/>
                  </a:lnTo>
                  <a:lnTo>
                    <a:pt x="53" y="13"/>
                  </a:lnTo>
                  <a:lnTo>
                    <a:pt x="63" y="25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574" name="Freeform 37"/>
            <p:cNvSpPr>
              <a:spLocks/>
            </p:cNvSpPr>
            <p:nvPr/>
          </p:nvSpPr>
          <p:spPr bwMode="auto">
            <a:xfrm rot="1525323">
              <a:off x="3904082" y="1610568"/>
              <a:ext cx="95250" cy="82550"/>
            </a:xfrm>
            <a:custGeom>
              <a:avLst/>
              <a:gdLst>
                <a:gd name="T0" fmla="*/ 0 w 60"/>
                <a:gd name="T1" fmla="*/ 2147483647 h 52"/>
                <a:gd name="T2" fmla="*/ 2147483647 w 60"/>
                <a:gd name="T3" fmla="*/ 2147483647 h 52"/>
                <a:gd name="T4" fmla="*/ 2147483647 w 60"/>
                <a:gd name="T5" fmla="*/ 2147483647 h 52"/>
                <a:gd name="T6" fmla="*/ 2147483647 w 60"/>
                <a:gd name="T7" fmla="*/ 2147483647 h 52"/>
                <a:gd name="T8" fmla="*/ 2147483647 w 60"/>
                <a:gd name="T9" fmla="*/ 2147483647 h 52"/>
                <a:gd name="T10" fmla="*/ 2147483647 w 60"/>
                <a:gd name="T11" fmla="*/ 2147483647 h 52"/>
                <a:gd name="T12" fmla="*/ 2147483647 w 60"/>
                <a:gd name="T13" fmla="*/ 2147483647 h 52"/>
                <a:gd name="T14" fmla="*/ 2147483647 w 60"/>
                <a:gd name="T15" fmla="*/ 2147483647 h 52"/>
                <a:gd name="T16" fmla="*/ 2147483647 w 60"/>
                <a:gd name="T17" fmla="*/ 0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52"/>
                <a:gd name="T29" fmla="*/ 60 w 60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52">
                  <a:moveTo>
                    <a:pt x="0" y="28"/>
                  </a:moveTo>
                  <a:lnTo>
                    <a:pt x="10" y="40"/>
                  </a:lnTo>
                  <a:lnTo>
                    <a:pt x="20" y="48"/>
                  </a:lnTo>
                  <a:lnTo>
                    <a:pt x="32" y="52"/>
                  </a:lnTo>
                  <a:lnTo>
                    <a:pt x="43" y="50"/>
                  </a:lnTo>
                  <a:lnTo>
                    <a:pt x="52" y="43"/>
                  </a:lnTo>
                  <a:lnTo>
                    <a:pt x="59" y="31"/>
                  </a:lnTo>
                  <a:lnTo>
                    <a:pt x="60" y="17"/>
                  </a:lnTo>
                  <a:lnTo>
                    <a:pt x="59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575" name="Freeform 38"/>
            <p:cNvSpPr>
              <a:spLocks/>
            </p:cNvSpPr>
            <p:nvPr/>
          </p:nvSpPr>
          <p:spPr bwMode="auto">
            <a:xfrm rot="1525323">
              <a:off x="3812642" y="1578699"/>
              <a:ext cx="100013" cy="80963"/>
            </a:xfrm>
            <a:custGeom>
              <a:avLst/>
              <a:gdLst>
                <a:gd name="T0" fmla="*/ 2147483647 w 63"/>
                <a:gd name="T1" fmla="*/ 2147483647 h 51"/>
                <a:gd name="T2" fmla="*/ 0 w 63"/>
                <a:gd name="T3" fmla="*/ 2147483647 h 51"/>
                <a:gd name="T4" fmla="*/ 2147483647 w 63"/>
                <a:gd name="T5" fmla="*/ 2147483647 h 51"/>
                <a:gd name="T6" fmla="*/ 2147483647 w 63"/>
                <a:gd name="T7" fmla="*/ 2147483647 h 51"/>
                <a:gd name="T8" fmla="*/ 2147483647 w 63"/>
                <a:gd name="T9" fmla="*/ 2147483647 h 51"/>
                <a:gd name="T10" fmla="*/ 2147483647 w 63"/>
                <a:gd name="T11" fmla="*/ 0 h 51"/>
                <a:gd name="T12" fmla="*/ 2147483647 w 63"/>
                <a:gd name="T13" fmla="*/ 2147483647 h 51"/>
                <a:gd name="T14" fmla="*/ 2147483647 w 63"/>
                <a:gd name="T15" fmla="*/ 2147483647 h 51"/>
                <a:gd name="T16" fmla="*/ 2147483647 w 63"/>
                <a:gd name="T17" fmla="*/ 2147483647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"/>
                <a:gd name="T28" fmla="*/ 0 h 51"/>
                <a:gd name="T29" fmla="*/ 63 w 63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" h="51">
                  <a:moveTo>
                    <a:pt x="3" y="51"/>
                  </a:moveTo>
                  <a:lnTo>
                    <a:pt x="0" y="35"/>
                  </a:lnTo>
                  <a:lnTo>
                    <a:pt x="3" y="21"/>
                  </a:lnTo>
                  <a:lnTo>
                    <a:pt x="8" y="9"/>
                  </a:lnTo>
                  <a:lnTo>
                    <a:pt x="17" y="3"/>
                  </a:lnTo>
                  <a:lnTo>
                    <a:pt x="28" y="0"/>
                  </a:lnTo>
                  <a:lnTo>
                    <a:pt x="40" y="4"/>
                  </a:lnTo>
                  <a:lnTo>
                    <a:pt x="53" y="12"/>
                  </a:lnTo>
                  <a:lnTo>
                    <a:pt x="63" y="25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83" name="Straight Connector 82"/>
          <p:cNvCxnSpPr/>
          <p:nvPr/>
        </p:nvCxnSpPr>
        <p:spPr>
          <a:xfrm rot="2700000">
            <a:off x="4743450" y="2632076"/>
            <a:ext cx="479425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rot="8100000">
            <a:off x="4737100" y="2979738"/>
            <a:ext cx="479425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1417" name="Freeform 24"/>
          <p:cNvSpPr>
            <a:spLocks/>
          </p:cNvSpPr>
          <p:nvPr/>
        </p:nvSpPr>
        <p:spPr bwMode="auto">
          <a:xfrm rot="15164108" flipV="1">
            <a:off x="4941095" y="2586831"/>
            <a:ext cx="61912" cy="79375"/>
          </a:xfrm>
          <a:custGeom>
            <a:avLst/>
            <a:gdLst>
              <a:gd name="T0" fmla="*/ 2147483647 w 56"/>
              <a:gd name="T1" fmla="*/ 2147483647 h 72"/>
              <a:gd name="T2" fmla="*/ 0 w 56"/>
              <a:gd name="T3" fmla="*/ 2147483647 h 72"/>
              <a:gd name="T4" fmla="*/ 2147483647 w 56"/>
              <a:gd name="T5" fmla="*/ 0 h 72"/>
              <a:gd name="T6" fmla="*/ 0 60000 65536"/>
              <a:gd name="T7" fmla="*/ 0 60000 65536"/>
              <a:gd name="T8" fmla="*/ 0 60000 65536"/>
              <a:gd name="T9" fmla="*/ 0 w 56"/>
              <a:gd name="T10" fmla="*/ 0 h 72"/>
              <a:gd name="T11" fmla="*/ 56 w 56"/>
              <a:gd name="T12" fmla="*/ 72 h 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72">
                <a:moveTo>
                  <a:pt x="18" y="72"/>
                </a:moveTo>
                <a:lnTo>
                  <a:pt x="0" y="17"/>
                </a:lnTo>
                <a:lnTo>
                  <a:pt x="56" y="0"/>
                </a:ln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1418" name="Freeform 24"/>
          <p:cNvSpPr>
            <a:spLocks/>
          </p:cNvSpPr>
          <p:nvPr/>
        </p:nvSpPr>
        <p:spPr bwMode="auto">
          <a:xfrm rot="20564108" flipV="1">
            <a:off x="4962525" y="2914650"/>
            <a:ext cx="63500" cy="80963"/>
          </a:xfrm>
          <a:custGeom>
            <a:avLst/>
            <a:gdLst>
              <a:gd name="T0" fmla="*/ 2147483647 w 56"/>
              <a:gd name="T1" fmla="*/ 2147483647 h 72"/>
              <a:gd name="T2" fmla="*/ 0 w 56"/>
              <a:gd name="T3" fmla="*/ 2147483647 h 72"/>
              <a:gd name="T4" fmla="*/ 2147483647 w 56"/>
              <a:gd name="T5" fmla="*/ 0 h 72"/>
              <a:gd name="T6" fmla="*/ 0 60000 65536"/>
              <a:gd name="T7" fmla="*/ 0 60000 65536"/>
              <a:gd name="T8" fmla="*/ 0 60000 65536"/>
              <a:gd name="T9" fmla="*/ 0 w 56"/>
              <a:gd name="T10" fmla="*/ 0 h 72"/>
              <a:gd name="T11" fmla="*/ 56 w 56"/>
              <a:gd name="T12" fmla="*/ 72 h 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72">
                <a:moveTo>
                  <a:pt x="18" y="72"/>
                </a:moveTo>
                <a:lnTo>
                  <a:pt x="0" y="17"/>
                </a:lnTo>
                <a:lnTo>
                  <a:pt x="56" y="0"/>
                </a:ln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1419" name="Freeform 29"/>
          <p:cNvSpPr>
            <a:spLocks/>
          </p:cNvSpPr>
          <p:nvPr/>
        </p:nvSpPr>
        <p:spPr bwMode="auto">
          <a:xfrm>
            <a:off x="5091113" y="2752725"/>
            <a:ext cx="74612" cy="76200"/>
          </a:xfrm>
          <a:custGeom>
            <a:avLst/>
            <a:gdLst>
              <a:gd name="T0" fmla="*/ 2147483647 w 72"/>
              <a:gd name="T1" fmla="*/ 2147483647 h 73"/>
              <a:gd name="T2" fmla="*/ 2147483647 w 72"/>
              <a:gd name="T3" fmla="*/ 2147483647 h 73"/>
              <a:gd name="T4" fmla="*/ 2147483647 w 72"/>
              <a:gd name="T5" fmla="*/ 2147483647 h 73"/>
              <a:gd name="T6" fmla="*/ 2147483647 w 72"/>
              <a:gd name="T7" fmla="*/ 2147483647 h 73"/>
              <a:gd name="T8" fmla="*/ 2147483647 w 72"/>
              <a:gd name="T9" fmla="*/ 2147483647 h 73"/>
              <a:gd name="T10" fmla="*/ 2147483647 w 72"/>
              <a:gd name="T11" fmla="*/ 2147483647 h 73"/>
              <a:gd name="T12" fmla="*/ 2147483647 w 72"/>
              <a:gd name="T13" fmla="*/ 2147483647 h 73"/>
              <a:gd name="T14" fmla="*/ 2147483647 w 72"/>
              <a:gd name="T15" fmla="*/ 2147483647 h 73"/>
              <a:gd name="T16" fmla="*/ 0 w 72"/>
              <a:gd name="T17" fmla="*/ 2147483647 h 73"/>
              <a:gd name="T18" fmla="*/ 0 w 72"/>
              <a:gd name="T19" fmla="*/ 2147483647 h 73"/>
              <a:gd name="T20" fmla="*/ 2147483647 w 72"/>
              <a:gd name="T21" fmla="*/ 2147483647 h 73"/>
              <a:gd name="T22" fmla="*/ 2147483647 w 72"/>
              <a:gd name="T23" fmla="*/ 2147483647 h 73"/>
              <a:gd name="T24" fmla="*/ 2147483647 w 72"/>
              <a:gd name="T25" fmla="*/ 2147483647 h 73"/>
              <a:gd name="T26" fmla="*/ 2147483647 w 72"/>
              <a:gd name="T27" fmla="*/ 0 h 73"/>
              <a:gd name="T28" fmla="*/ 2147483647 w 72"/>
              <a:gd name="T29" fmla="*/ 2147483647 h 73"/>
              <a:gd name="T30" fmla="*/ 2147483647 w 72"/>
              <a:gd name="T31" fmla="*/ 2147483647 h 73"/>
              <a:gd name="T32" fmla="*/ 2147483647 w 72"/>
              <a:gd name="T33" fmla="*/ 2147483647 h 7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2"/>
              <a:gd name="T52" fmla="*/ 0 h 73"/>
              <a:gd name="T53" fmla="*/ 72 w 72"/>
              <a:gd name="T54" fmla="*/ 73 h 7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2" h="73">
                <a:moveTo>
                  <a:pt x="71" y="29"/>
                </a:moveTo>
                <a:lnTo>
                  <a:pt x="72" y="43"/>
                </a:lnTo>
                <a:lnTo>
                  <a:pt x="67" y="56"/>
                </a:lnTo>
                <a:lnTo>
                  <a:pt x="57" y="66"/>
                </a:lnTo>
                <a:lnTo>
                  <a:pt x="44" y="73"/>
                </a:lnTo>
                <a:lnTo>
                  <a:pt x="30" y="73"/>
                </a:lnTo>
                <a:lnTo>
                  <a:pt x="17" y="67"/>
                </a:lnTo>
                <a:lnTo>
                  <a:pt x="6" y="58"/>
                </a:lnTo>
                <a:lnTo>
                  <a:pt x="0" y="46"/>
                </a:lnTo>
                <a:lnTo>
                  <a:pt x="0" y="31"/>
                </a:lnTo>
                <a:lnTo>
                  <a:pt x="5" y="18"/>
                </a:lnTo>
                <a:lnTo>
                  <a:pt x="14" y="8"/>
                </a:lnTo>
                <a:lnTo>
                  <a:pt x="27" y="2"/>
                </a:lnTo>
                <a:lnTo>
                  <a:pt x="41" y="0"/>
                </a:lnTo>
                <a:lnTo>
                  <a:pt x="54" y="6"/>
                </a:lnTo>
                <a:lnTo>
                  <a:pt x="64" y="16"/>
                </a:lnTo>
                <a:lnTo>
                  <a:pt x="71" y="29"/>
                </a:lnTo>
                <a:close/>
              </a:path>
            </a:pathLst>
          </a:custGeom>
          <a:solidFill>
            <a:srgbClr val="0000FF"/>
          </a:solidFill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1420" name="Rectangle 123"/>
          <p:cNvSpPr>
            <a:spLocks noChangeArrowheads="1"/>
          </p:cNvSpPr>
          <p:nvPr/>
        </p:nvSpPr>
        <p:spPr bwMode="auto">
          <a:xfrm>
            <a:off x="5340350" y="2455863"/>
            <a:ext cx="3730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sz="1600" i="1">
                <a:latin typeface="Calibri" pitchFamily="34" charset="0"/>
                <a:sym typeface="Symbol" pitchFamily="18" charset="2"/>
              </a:rPr>
              <a:t>W</a:t>
            </a:r>
            <a:endParaRPr lang="en-GB" sz="1600" i="1"/>
          </a:p>
        </p:txBody>
      </p:sp>
      <p:sp>
        <p:nvSpPr>
          <p:cNvPr id="261421" name="Rectangle 125"/>
          <p:cNvSpPr>
            <a:spLocks noChangeArrowheads="1"/>
          </p:cNvSpPr>
          <p:nvPr/>
        </p:nvSpPr>
        <p:spPr bwMode="auto">
          <a:xfrm>
            <a:off x="5068888" y="3411538"/>
            <a:ext cx="3730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sz="1600" i="1">
                <a:latin typeface="Calibri" pitchFamily="34" charset="0"/>
                <a:sym typeface="Symbol" pitchFamily="18" charset="2"/>
              </a:rPr>
              <a:t>W</a:t>
            </a:r>
            <a:endParaRPr lang="en-GB" sz="1600" i="1"/>
          </a:p>
        </p:txBody>
      </p:sp>
      <p:sp>
        <p:nvSpPr>
          <p:cNvPr id="261422" name="Rectangle 127"/>
          <p:cNvSpPr>
            <a:spLocks noChangeArrowheads="1"/>
          </p:cNvSpPr>
          <p:nvPr/>
        </p:nvSpPr>
        <p:spPr bwMode="auto">
          <a:xfrm>
            <a:off x="6249988" y="3411538"/>
            <a:ext cx="3730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sz="1600" i="1">
                <a:latin typeface="Calibri" pitchFamily="34" charset="0"/>
                <a:sym typeface="Symbol" pitchFamily="18" charset="2"/>
              </a:rPr>
              <a:t>W</a:t>
            </a:r>
            <a:endParaRPr lang="en-GB" sz="1600" i="1"/>
          </a:p>
        </p:txBody>
      </p:sp>
      <p:sp>
        <p:nvSpPr>
          <p:cNvPr id="261423" name="Rectangle 128"/>
          <p:cNvSpPr>
            <a:spLocks noChangeArrowheads="1"/>
          </p:cNvSpPr>
          <p:nvPr/>
        </p:nvSpPr>
        <p:spPr bwMode="auto">
          <a:xfrm>
            <a:off x="4776788" y="2217738"/>
            <a:ext cx="2905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i="1">
                <a:latin typeface="Calibri" pitchFamily="34" charset="0"/>
              </a:rPr>
              <a:t>q</a:t>
            </a:r>
            <a:endParaRPr lang="en-GB" sz="1600"/>
          </a:p>
        </p:txBody>
      </p:sp>
      <p:sp>
        <p:nvSpPr>
          <p:cNvPr id="261424" name="Rectangle 129"/>
          <p:cNvSpPr>
            <a:spLocks noChangeArrowheads="1"/>
          </p:cNvSpPr>
          <p:nvPr/>
        </p:nvSpPr>
        <p:spPr bwMode="auto">
          <a:xfrm>
            <a:off x="4543425" y="3373438"/>
            <a:ext cx="2905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i="1">
                <a:latin typeface="Calibri" pitchFamily="34" charset="0"/>
              </a:rPr>
              <a:t>q</a:t>
            </a:r>
            <a:endParaRPr lang="en-GB" sz="1600"/>
          </a:p>
        </p:txBody>
      </p:sp>
      <p:sp>
        <p:nvSpPr>
          <p:cNvPr id="261425" name="Rectangle 130"/>
          <p:cNvSpPr>
            <a:spLocks noChangeArrowheads="1"/>
          </p:cNvSpPr>
          <p:nvPr/>
        </p:nvSpPr>
        <p:spPr bwMode="auto">
          <a:xfrm>
            <a:off x="5734050" y="3363913"/>
            <a:ext cx="2905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i="1">
                <a:latin typeface="Calibri" pitchFamily="34" charset="0"/>
              </a:rPr>
              <a:t>q</a:t>
            </a:r>
            <a:endParaRPr lang="en-GB" sz="1600"/>
          </a:p>
        </p:txBody>
      </p:sp>
      <p:sp>
        <p:nvSpPr>
          <p:cNvPr id="261426" name="Rectangle 133"/>
          <p:cNvSpPr>
            <a:spLocks noChangeArrowheads="1"/>
          </p:cNvSpPr>
          <p:nvPr/>
        </p:nvSpPr>
        <p:spPr bwMode="auto">
          <a:xfrm>
            <a:off x="4803775" y="3028950"/>
            <a:ext cx="2905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i="1">
                <a:latin typeface="Calibri" pitchFamily="34" charset="0"/>
              </a:rPr>
              <a:t>q</a:t>
            </a:r>
            <a:endParaRPr lang="en-GB" sz="1600"/>
          </a:p>
        </p:txBody>
      </p:sp>
      <p:sp>
        <p:nvSpPr>
          <p:cNvPr id="261427" name="Rectangle 134"/>
          <p:cNvSpPr>
            <a:spLocks noChangeArrowheads="1"/>
          </p:cNvSpPr>
          <p:nvPr/>
        </p:nvSpPr>
        <p:spPr bwMode="auto">
          <a:xfrm>
            <a:off x="4822825" y="2867025"/>
            <a:ext cx="2905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i="1">
                <a:latin typeface="Calibri" pitchFamily="34" charset="0"/>
              </a:rPr>
              <a:t>_</a:t>
            </a:r>
            <a:endParaRPr lang="en-GB" sz="1600"/>
          </a:p>
        </p:txBody>
      </p:sp>
      <p:grpSp>
        <p:nvGrpSpPr>
          <p:cNvPr id="261428" name="Group 200"/>
          <p:cNvGrpSpPr>
            <a:grpSpLocks/>
          </p:cNvGrpSpPr>
          <p:nvPr/>
        </p:nvGrpSpPr>
        <p:grpSpPr bwMode="auto">
          <a:xfrm rot="882503">
            <a:off x="4873625" y="5999163"/>
            <a:ext cx="479425" cy="63500"/>
            <a:chOff x="7668155" y="3364201"/>
            <a:chExt cx="480162" cy="62786"/>
          </a:xfrm>
        </p:grpSpPr>
        <p:cxnSp>
          <p:nvCxnSpPr>
            <p:cNvPr id="106" name="Straight Connector 105"/>
            <p:cNvCxnSpPr/>
            <p:nvPr/>
          </p:nvCxnSpPr>
          <p:spPr>
            <a:xfrm rot="1246260">
              <a:off x="7668155" y="3395594"/>
              <a:ext cx="48016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1565" name="Freeform 24"/>
            <p:cNvSpPr>
              <a:spLocks/>
            </p:cNvSpPr>
            <p:nvPr/>
          </p:nvSpPr>
          <p:spPr bwMode="auto">
            <a:xfrm rot="13710368" flipV="1">
              <a:off x="7864948" y="3355231"/>
              <a:ext cx="62786" cy="80725"/>
            </a:xfrm>
            <a:custGeom>
              <a:avLst/>
              <a:gdLst>
                <a:gd name="T0" fmla="*/ 2147483647 w 56"/>
                <a:gd name="T1" fmla="*/ 2147483647 h 72"/>
                <a:gd name="T2" fmla="*/ 0 w 56"/>
                <a:gd name="T3" fmla="*/ 2147483647 h 72"/>
                <a:gd name="T4" fmla="*/ 2147483647 w 56"/>
                <a:gd name="T5" fmla="*/ 0 h 72"/>
                <a:gd name="T6" fmla="*/ 0 60000 65536"/>
                <a:gd name="T7" fmla="*/ 0 60000 65536"/>
                <a:gd name="T8" fmla="*/ 0 60000 65536"/>
                <a:gd name="T9" fmla="*/ 0 w 56"/>
                <a:gd name="T10" fmla="*/ 0 h 72"/>
                <a:gd name="T11" fmla="*/ 56 w 56"/>
                <a:gd name="T12" fmla="*/ 72 h 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72">
                  <a:moveTo>
                    <a:pt x="18" y="72"/>
                  </a:moveTo>
                  <a:lnTo>
                    <a:pt x="0" y="17"/>
                  </a:lnTo>
                  <a:lnTo>
                    <a:pt x="5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1429" name="Group 187"/>
          <p:cNvGrpSpPr>
            <a:grpSpLocks/>
          </p:cNvGrpSpPr>
          <p:nvPr/>
        </p:nvGrpSpPr>
        <p:grpSpPr bwMode="auto">
          <a:xfrm rot="-2130519">
            <a:off x="5492750" y="5995988"/>
            <a:ext cx="487363" cy="57150"/>
            <a:chOff x="2982986" y="1572917"/>
            <a:chExt cx="1016346" cy="120201"/>
          </a:xfrm>
        </p:grpSpPr>
        <p:sp>
          <p:nvSpPr>
            <p:cNvPr id="261554" name="Freeform 28"/>
            <p:cNvSpPr>
              <a:spLocks/>
            </p:cNvSpPr>
            <p:nvPr/>
          </p:nvSpPr>
          <p:spPr bwMode="auto">
            <a:xfrm rot="1525323">
              <a:off x="2982986" y="1573897"/>
              <a:ext cx="96838" cy="82550"/>
            </a:xfrm>
            <a:custGeom>
              <a:avLst/>
              <a:gdLst>
                <a:gd name="T0" fmla="*/ 2147483647 w 61"/>
                <a:gd name="T1" fmla="*/ 2147483647 h 52"/>
                <a:gd name="T2" fmla="*/ 2147483647 w 61"/>
                <a:gd name="T3" fmla="*/ 2147483647 h 52"/>
                <a:gd name="T4" fmla="*/ 2147483647 w 61"/>
                <a:gd name="T5" fmla="*/ 2147483647 h 52"/>
                <a:gd name="T6" fmla="*/ 2147483647 w 61"/>
                <a:gd name="T7" fmla="*/ 0 h 52"/>
                <a:gd name="T8" fmla="*/ 2147483647 w 61"/>
                <a:gd name="T9" fmla="*/ 2147483647 h 52"/>
                <a:gd name="T10" fmla="*/ 2147483647 w 61"/>
                <a:gd name="T11" fmla="*/ 2147483647 h 52"/>
                <a:gd name="T12" fmla="*/ 2147483647 w 61"/>
                <a:gd name="T13" fmla="*/ 2147483647 h 52"/>
                <a:gd name="T14" fmla="*/ 0 w 61"/>
                <a:gd name="T15" fmla="*/ 2147483647 h 52"/>
                <a:gd name="T16" fmla="*/ 2147483647 w 61"/>
                <a:gd name="T17" fmla="*/ 2147483647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1"/>
                <a:gd name="T28" fmla="*/ 0 h 52"/>
                <a:gd name="T29" fmla="*/ 61 w 61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1" h="52">
                  <a:moveTo>
                    <a:pt x="61" y="23"/>
                  </a:moveTo>
                  <a:lnTo>
                    <a:pt x="51" y="12"/>
                  </a:lnTo>
                  <a:lnTo>
                    <a:pt x="40" y="4"/>
                  </a:lnTo>
                  <a:lnTo>
                    <a:pt x="29" y="0"/>
                  </a:lnTo>
                  <a:lnTo>
                    <a:pt x="17" y="1"/>
                  </a:lnTo>
                  <a:lnTo>
                    <a:pt x="8" y="9"/>
                  </a:lnTo>
                  <a:lnTo>
                    <a:pt x="2" y="21"/>
                  </a:lnTo>
                  <a:lnTo>
                    <a:pt x="0" y="35"/>
                  </a:lnTo>
                  <a:lnTo>
                    <a:pt x="3" y="5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555" name="Freeform 30"/>
            <p:cNvSpPr>
              <a:spLocks/>
            </p:cNvSpPr>
            <p:nvPr/>
          </p:nvSpPr>
          <p:spPr bwMode="auto">
            <a:xfrm rot="1525323">
              <a:off x="3073707" y="1606678"/>
              <a:ext cx="98425" cy="79375"/>
            </a:xfrm>
            <a:custGeom>
              <a:avLst/>
              <a:gdLst>
                <a:gd name="T0" fmla="*/ 2147483647 w 62"/>
                <a:gd name="T1" fmla="*/ 0 h 50"/>
                <a:gd name="T2" fmla="*/ 2147483647 w 62"/>
                <a:gd name="T3" fmla="*/ 2147483647 h 50"/>
                <a:gd name="T4" fmla="*/ 2147483647 w 62"/>
                <a:gd name="T5" fmla="*/ 2147483647 h 50"/>
                <a:gd name="T6" fmla="*/ 2147483647 w 62"/>
                <a:gd name="T7" fmla="*/ 2147483647 h 50"/>
                <a:gd name="T8" fmla="*/ 2147483647 w 62"/>
                <a:gd name="T9" fmla="*/ 2147483647 h 50"/>
                <a:gd name="T10" fmla="*/ 2147483647 w 62"/>
                <a:gd name="T11" fmla="*/ 2147483647 h 50"/>
                <a:gd name="T12" fmla="*/ 2147483647 w 62"/>
                <a:gd name="T13" fmla="*/ 2147483647 h 50"/>
                <a:gd name="T14" fmla="*/ 2147483647 w 62"/>
                <a:gd name="T15" fmla="*/ 2147483647 h 50"/>
                <a:gd name="T16" fmla="*/ 0 w 62"/>
                <a:gd name="T17" fmla="*/ 2147483647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2"/>
                <a:gd name="T28" fmla="*/ 0 h 50"/>
                <a:gd name="T29" fmla="*/ 62 w 62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2" h="50">
                  <a:moveTo>
                    <a:pt x="60" y="0"/>
                  </a:moveTo>
                  <a:lnTo>
                    <a:pt x="62" y="15"/>
                  </a:lnTo>
                  <a:lnTo>
                    <a:pt x="59" y="29"/>
                  </a:lnTo>
                  <a:lnTo>
                    <a:pt x="54" y="39"/>
                  </a:lnTo>
                  <a:lnTo>
                    <a:pt x="46" y="47"/>
                  </a:lnTo>
                  <a:lnTo>
                    <a:pt x="34" y="50"/>
                  </a:lnTo>
                  <a:lnTo>
                    <a:pt x="23" y="46"/>
                  </a:lnTo>
                  <a:lnTo>
                    <a:pt x="10" y="38"/>
                  </a:lnTo>
                  <a:lnTo>
                    <a:pt x="0" y="25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556" name="Freeform 31"/>
            <p:cNvSpPr>
              <a:spLocks/>
            </p:cNvSpPr>
            <p:nvPr/>
          </p:nvSpPr>
          <p:spPr bwMode="auto">
            <a:xfrm rot="1525323">
              <a:off x="3192868" y="1573004"/>
              <a:ext cx="95250" cy="80963"/>
            </a:xfrm>
            <a:custGeom>
              <a:avLst/>
              <a:gdLst>
                <a:gd name="T0" fmla="*/ 2147483647 w 60"/>
                <a:gd name="T1" fmla="*/ 2147483647 h 51"/>
                <a:gd name="T2" fmla="*/ 2147483647 w 60"/>
                <a:gd name="T3" fmla="*/ 2147483647 h 51"/>
                <a:gd name="T4" fmla="*/ 2147483647 w 60"/>
                <a:gd name="T5" fmla="*/ 2147483647 h 51"/>
                <a:gd name="T6" fmla="*/ 2147483647 w 60"/>
                <a:gd name="T7" fmla="*/ 0 h 51"/>
                <a:gd name="T8" fmla="*/ 2147483647 w 60"/>
                <a:gd name="T9" fmla="*/ 2147483647 h 51"/>
                <a:gd name="T10" fmla="*/ 2147483647 w 60"/>
                <a:gd name="T11" fmla="*/ 2147483647 h 51"/>
                <a:gd name="T12" fmla="*/ 2147483647 w 60"/>
                <a:gd name="T13" fmla="*/ 2147483647 h 51"/>
                <a:gd name="T14" fmla="*/ 0 w 60"/>
                <a:gd name="T15" fmla="*/ 2147483647 h 51"/>
                <a:gd name="T16" fmla="*/ 2147483647 w 60"/>
                <a:gd name="T17" fmla="*/ 2147483647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51"/>
                <a:gd name="T29" fmla="*/ 60 w 60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51">
                  <a:moveTo>
                    <a:pt x="60" y="22"/>
                  </a:moveTo>
                  <a:lnTo>
                    <a:pt x="50" y="11"/>
                  </a:lnTo>
                  <a:lnTo>
                    <a:pt x="40" y="3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1" y="20"/>
                  </a:lnTo>
                  <a:lnTo>
                    <a:pt x="0" y="35"/>
                  </a:lnTo>
                  <a:lnTo>
                    <a:pt x="1" y="51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557" name="Freeform 32"/>
            <p:cNvSpPr>
              <a:spLocks/>
            </p:cNvSpPr>
            <p:nvPr/>
          </p:nvSpPr>
          <p:spPr bwMode="auto">
            <a:xfrm rot="1525323">
              <a:off x="3281738" y="1605367"/>
              <a:ext cx="98425" cy="79375"/>
            </a:xfrm>
            <a:custGeom>
              <a:avLst/>
              <a:gdLst>
                <a:gd name="T0" fmla="*/ 2147483647 w 62"/>
                <a:gd name="T1" fmla="*/ 0 h 50"/>
                <a:gd name="T2" fmla="*/ 2147483647 w 62"/>
                <a:gd name="T3" fmla="*/ 2147483647 h 50"/>
                <a:gd name="T4" fmla="*/ 2147483647 w 62"/>
                <a:gd name="T5" fmla="*/ 2147483647 h 50"/>
                <a:gd name="T6" fmla="*/ 2147483647 w 62"/>
                <a:gd name="T7" fmla="*/ 2147483647 h 50"/>
                <a:gd name="T8" fmla="*/ 2147483647 w 62"/>
                <a:gd name="T9" fmla="*/ 2147483647 h 50"/>
                <a:gd name="T10" fmla="*/ 2147483647 w 62"/>
                <a:gd name="T11" fmla="*/ 2147483647 h 50"/>
                <a:gd name="T12" fmla="*/ 2147483647 w 62"/>
                <a:gd name="T13" fmla="*/ 2147483647 h 50"/>
                <a:gd name="T14" fmla="*/ 2147483647 w 62"/>
                <a:gd name="T15" fmla="*/ 2147483647 h 50"/>
                <a:gd name="T16" fmla="*/ 0 w 62"/>
                <a:gd name="T17" fmla="*/ 2147483647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2"/>
                <a:gd name="T28" fmla="*/ 0 h 50"/>
                <a:gd name="T29" fmla="*/ 62 w 62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2" h="50">
                  <a:moveTo>
                    <a:pt x="61" y="0"/>
                  </a:moveTo>
                  <a:lnTo>
                    <a:pt x="62" y="15"/>
                  </a:lnTo>
                  <a:lnTo>
                    <a:pt x="59" y="30"/>
                  </a:lnTo>
                  <a:lnTo>
                    <a:pt x="54" y="40"/>
                  </a:lnTo>
                  <a:lnTo>
                    <a:pt x="47" y="48"/>
                  </a:lnTo>
                  <a:lnTo>
                    <a:pt x="35" y="50"/>
                  </a:lnTo>
                  <a:lnTo>
                    <a:pt x="23" y="46"/>
                  </a:lnTo>
                  <a:lnTo>
                    <a:pt x="10" y="39"/>
                  </a:lnTo>
                  <a:lnTo>
                    <a:pt x="0" y="26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558" name="Freeform 33"/>
            <p:cNvSpPr>
              <a:spLocks/>
            </p:cNvSpPr>
            <p:nvPr/>
          </p:nvSpPr>
          <p:spPr bwMode="auto">
            <a:xfrm rot="1525323">
              <a:off x="3699310" y="1601501"/>
              <a:ext cx="96838" cy="82550"/>
            </a:xfrm>
            <a:custGeom>
              <a:avLst/>
              <a:gdLst>
                <a:gd name="T0" fmla="*/ 0 w 61"/>
                <a:gd name="T1" fmla="*/ 2147483647 h 52"/>
                <a:gd name="T2" fmla="*/ 2147483647 w 61"/>
                <a:gd name="T3" fmla="*/ 2147483647 h 52"/>
                <a:gd name="T4" fmla="*/ 2147483647 w 61"/>
                <a:gd name="T5" fmla="*/ 2147483647 h 52"/>
                <a:gd name="T6" fmla="*/ 2147483647 w 61"/>
                <a:gd name="T7" fmla="*/ 2147483647 h 52"/>
                <a:gd name="T8" fmla="*/ 2147483647 w 61"/>
                <a:gd name="T9" fmla="*/ 2147483647 h 52"/>
                <a:gd name="T10" fmla="*/ 2147483647 w 61"/>
                <a:gd name="T11" fmla="*/ 2147483647 h 52"/>
                <a:gd name="T12" fmla="*/ 2147483647 w 61"/>
                <a:gd name="T13" fmla="*/ 2147483647 h 52"/>
                <a:gd name="T14" fmla="*/ 2147483647 w 61"/>
                <a:gd name="T15" fmla="*/ 2147483647 h 52"/>
                <a:gd name="T16" fmla="*/ 2147483647 w 61"/>
                <a:gd name="T17" fmla="*/ 0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1"/>
                <a:gd name="T28" fmla="*/ 0 h 52"/>
                <a:gd name="T29" fmla="*/ 61 w 61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1" h="52">
                  <a:moveTo>
                    <a:pt x="0" y="29"/>
                  </a:moveTo>
                  <a:lnTo>
                    <a:pt x="10" y="40"/>
                  </a:lnTo>
                  <a:lnTo>
                    <a:pt x="21" y="49"/>
                  </a:lnTo>
                  <a:lnTo>
                    <a:pt x="32" y="52"/>
                  </a:lnTo>
                  <a:lnTo>
                    <a:pt x="44" y="50"/>
                  </a:lnTo>
                  <a:lnTo>
                    <a:pt x="53" y="43"/>
                  </a:lnTo>
                  <a:lnTo>
                    <a:pt x="59" y="31"/>
                  </a:lnTo>
                  <a:lnTo>
                    <a:pt x="61" y="17"/>
                  </a:lnTo>
                  <a:lnTo>
                    <a:pt x="59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559" name="Freeform 34"/>
            <p:cNvSpPr>
              <a:spLocks/>
            </p:cNvSpPr>
            <p:nvPr/>
          </p:nvSpPr>
          <p:spPr bwMode="auto">
            <a:xfrm rot="1525323">
              <a:off x="3608359" y="1572917"/>
              <a:ext cx="100013" cy="79375"/>
            </a:xfrm>
            <a:custGeom>
              <a:avLst/>
              <a:gdLst>
                <a:gd name="T0" fmla="*/ 2147483647 w 63"/>
                <a:gd name="T1" fmla="*/ 2147483647 h 50"/>
                <a:gd name="T2" fmla="*/ 0 w 63"/>
                <a:gd name="T3" fmla="*/ 2147483647 h 50"/>
                <a:gd name="T4" fmla="*/ 2147483647 w 63"/>
                <a:gd name="T5" fmla="*/ 2147483647 h 50"/>
                <a:gd name="T6" fmla="*/ 2147483647 w 63"/>
                <a:gd name="T7" fmla="*/ 2147483647 h 50"/>
                <a:gd name="T8" fmla="*/ 2147483647 w 63"/>
                <a:gd name="T9" fmla="*/ 2147483647 h 50"/>
                <a:gd name="T10" fmla="*/ 2147483647 w 63"/>
                <a:gd name="T11" fmla="*/ 0 h 50"/>
                <a:gd name="T12" fmla="*/ 2147483647 w 63"/>
                <a:gd name="T13" fmla="*/ 2147483647 h 50"/>
                <a:gd name="T14" fmla="*/ 2147483647 w 63"/>
                <a:gd name="T15" fmla="*/ 2147483647 h 50"/>
                <a:gd name="T16" fmla="*/ 2147483647 w 63"/>
                <a:gd name="T17" fmla="*/ 2147483647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"/>
                <a:gd name="T28" fmla="*/ 0 h 50"/>
                <a:gd name="T29" fmla="*/ 63 w 63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" h="50">
                  <a:moveTo>
                    <a:pt x="2" y="50"/>
                  </a:moveTo>
                  <a:lnTo>
                    <a:pt x="0" y="35"/>
                  </a:lnTo>
                  <a:lnTo>
                    <a:pt x="2" y="21"/>
                  </a:lnTo>
                  <a:lnTo>
                    <a:pt x="7" y="10"/>
                  </a:lnTo>
                  <a:lnTo>
                    <a:pt x="16" y="3"/>
                  </a:lnTo>
                  <a:lnTo>
                    <a:pt x="28" y="0"/>
                  </a:lnTo>
                  <a:lnTo>
                    <a:pt x="39" y="4"/>
                  </a:lnTo>
                  <a:lnTo>
                    <a:pt x="52" y="12"/>
                  </a:lnTo>
                  <a:lnTo>
                    <a:pt x="63" y="2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560" name="Freeform 35"/>
            <p:cNvSpPr>
              <a:spLocks/>
            </p:cNvSpPr>
            <p:nvPr/>
          </p:nvSpPr>
          <p:spPr bwMode="auto">
            <a:xfrm rot="1525323">
              <a:off x="3489993" y="1606925"/>
              <a:ext cx="95250" cy="79375"/>
            </a:xfrm>
            <a:custGeom>
              <a:avLst/>
              <a:gdLst>
                <a:gd name="T0" fmla="*/ 0 w 60"/>
                <a:gd name="T1" fmla="*/ 2147483647 h 50"/>
                <a:gd name="T2" fmla="*/ 2147483647 w 60"/>
                <a:gd name="T3" fmla="*/ 2147483647 h 50"/>
                <a:gd name="T4" fmla="*/ 2147483647 w 60"/>
                <a:gd name="T5" fmla="*/ 2147483647 h 50"/>
                <a:gd name="T6" fmla="*/ 2147483647 w 60"/>
                <a:gd name="T7" fmla="*/ 2147483647 h 50"/>
                <a:gd name="T8" fmla="*/ 2147483647 w 60"/>
                <a:gd name="T9" fmla="*/ 2147483647 h 50"/>
                <a:gd name="T10" fmla="*/ 2147483647 w 60"/>
                <a:gd name="T11" fmla="*/ 2147483647 h 50"/>
                <a:gd name="T12" fmla="*/ 2147483647 w 60"/>
                <a:gd name="T13" fmla="*/ 2147483647 h 50"/>
                <a:gd name="T14" fmla="*/ 2147483647 w 60"/>
                <a:gd name="T15" fmla="*/ 2147483647 h 50"/>
                <a:gd name="T16" fmla="*/ 2147483647 w 60"/>
                <a:gd name="T17" fmla="*/ 0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50"/>
                <a:gd name="T29" fmla="*/ 60 w 60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50">
                  <a:moveTo>
                    <a:pt x="0" y="27"/>
                  </a:moveTo>
                  <a:lnTo>
                    <a:pt x="10" y="38"/>
                  </a:lnTo>
                  <a:lnTo>
                    <a:pt x="22" y="46"/>
                  </a:lnTo>
                  <a:lnTo>
                    <a:pt x="32" y="50"/>
                  </a:lnTo>
                  <a:lnTo>
                    <a:pt x="43" y="47"/>
                  </a:lnTo>
                  <a:lnTo>
                    <a:pt x="52" y="39"/>
                  </a:lnTo>
                  <a:lnTo>
                    <a:pt x="59" y="29"/>
                  </a:lnTo>
                  <a:lnTo>
                    <a:pt x="60" y="15"/>
                  </a:lnTo>
                  <a:lnTo>
                    <a:pt x="59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561" name="Freeform 36"/>
            <p:cNvSpPr>
              <a:spLocks/>
            </p:cNvSpPr>
            <p:nvPr/>
          </p:nvSpPr>
          <p:spPr bwMode="auto">
            <a:xfrm rot="1525323">
              <a:off x="3398554" y="1573468"/>
              <a:ext cx="100013" cy="80963"/>
            </a:xfrm>
            <a:custGeom>
              <a:avLst/>
              <a:gdLst>
                <a:gd name="T0" fmla="*/ 2147483647 w 63"/>
                <a:gd name="T1" fmla="*/ 2147483647 h 51"/>
                <a:gd name="T2" fmla="*/ 0 w 63"/>
                <a:gd name="T3" fmla="*/ 2147483647 h 51"/>
                <a:gd name="T4" fmla="*/ 2147483647 w 63"/>
                <a:gd name="T5" fmla="*/ 2147483647 h 51"/>
                <a:gd name="T6" fmla="*/ 2147483647 w 63"/>
                <a:gd name="T7" fmla="*/ 2147483647 h 51"/>
                <a:gd name="T8" fmla="*/ 2147483647 w 63"/>
                <a:gd name="T9" fmla="*/ 2147483647 h 51"/>
                <a:gd name="T10" fmla="*/ 2147483647 w 63"/>
                <a:gd name="T11" fmla="*/ 0 h 51"/>
                <a:gd name="T12" fmla="*/ 2147483647 w 63"/>
                <a:gd name="T13" fmla="*/ 2147483647 h 51"/>
                <a:gd name="T14" fmla="*/ 2147483647 w 63"/>
                <a:gd name="T15" fmla="*/ 2147483647 h 51"/>
                <a:gd name="T16" fmla="*/ 2147483647 w 63"/>
                <a:gd name="T17" fmla="*/ 2147483647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"/>
                <a:gd name="T28" fmla="*/ 0 h 51"/>
                <a:gd name="T29" fmla="*/ 63 w 63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" h="51">
                  <a:moveTo>
                    <a:pt x="3" y="51"/>
                  </a:moveTo>
                  <a:lnTo>
                    <a:pt x="0" y="36"/>
                  </a:lnTo>
                  <a:lnTo>
                    <a:pt x="3" y="20"/>
                  </a:lnTo>
                  <a:lnTo>
                    <a:pt x="8" y="10"/>
                  </a:lnTo>
                  <a:lnTo>
                    <a:pt x="17" y="2"/>
                  </a:lnTo>
                  <a:lnTo>
                    <a:pt x="28" y="0"/>
                  </a:lnTo>
                  <a:lnTo>
                    <a:pt x="40" y="4"/>
                  </a:lnTo>
                  <a:lnTo>
                    <a:pt x="53" y="13"/>
                  </a:lnTo>
                  <a:lnTo>
                    <a:pt x="63" y="25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562" name="Freeform 37"/>
            <p:cNvSpPr>
              <a:spLocks/>
            </p:cNvSpPr>
            <p:nvPr/>
          </p:nvSpPr>
          <p:spPr bwMode="auto">
            <a:xfrm rot="1525323">
              <a:off x="3904082" y="1610568"/>
              <a:ext cx="95250" cy="82550"/>
            </a:xfrm>
            <a:custGeom>
              <a:avLst/>
              <a:gdLst>
                <a:gd name="T0" fmla="*/ 0 w 60"/>
                <a:gd name="T1" fmla="*/ 2147483647 h 52"/>
                <a:gd name="T2" fmla="*/ 2147483647 w 60"/>
                <a:gd name="T3" fmla="*/ 2147483647 h 52"/>
                <a:gd name="T4" fmla="*/ 2147483647 w 60"/>
                <a:gd name="T5" fmla="*/ 2147483647 h 52"/>
                <a:gd name="T6" fmla="*/ 2147483647 w 60"/>
                <a:gd name="T7" fmla="*/ 2147483647 h 52"/>
                <a:gd name="T8" fmla="*/ 2147483647 w 60"/>
                <a:gd name="T9" fmla="*/ 2147483647 h 52"/>
                <a:gd name="T10" fmla="*/ 2147483647 w 60"/>
                <a:gd name="T11" fmla="*/ 2147483647 h 52"/>
                <a:gd name="T12" fmla="*/ 2147483647 w 60"/>
                <a:gd name="T13" fmla="*/ 2147483647 h 52"/>
                <a:gd name="T14" fmla="*/ 2147483647 w 60"/>
                <a:gd name="T15" fmla="*/ 2147483647 h 52"/>
                <a:gd name="T16" fmla="*/ 2147483647 w 60"/>
                <a:gd name="T17" fmla="*/ 0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52"/>
                <a:gd name="T29" fmla="*/ 60 w 60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52">
                  <a:moveTo>
                    <a:pt x="0" y="28"/>
                  </a:moveTo>
                  <a:lnTo>
                    <a:pt x="10" y="40"/>
                  </a:lnTo>
                  <a:lnTo>
                    <a:pt x="20" y="48"/>
                  </a:lnTo>
                  <a:lnTo>
                    <a:pt x="32" y="52"/>
                  </a:lnTo>
                  <a:lnTo>
                    <a:pt x="43" y="50"/>
                  </a:lnTo>
                  <a:lnTo>
                    <a:pt x="52" y="43"/>
                  </a:lnTo>
                  <a:lnTo>
                    <a:pt x="59" y="31"/>
                  </a:lnTo>
                  <a:lnTo>
                    <a:pt x="60" y="17"/>
                  </a:lnTo>
                  <a:lnTo>
                    <a:pt x="59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563" name="Freeform 38"/>
            <p:cNvSpPr>
              <a:spLocks/>
            </p:cNvSpPr>
            <p:nvPr/>
          </p:nvSpPr>
          <p:spPr bwMode="auto">
            <a:xfrm rot="1525323">
              <a:off x="3812642" y="1578699"/>
              <a:ext cx="100013" cy="80963"/>
            </a:xfrm>
            <a:custGeom>
              <a:avLst/>
              <a:gdLst>
                <a:gd name="T0" fmla="*/ 2147483647 w 63"/>
                <a:gd name="T1" fmla="*/ 2147483647 h 51"/>
                <a:gd name="T2" fmla="*/ 0 w 63"/>
                <a:gd name="T3" fmla="*/ 2147483647 h 51"/>
                <a:gd name="T4" fmla="*/ 2147483647 w 63"/>
                <a:gd name="T5" fmla="*/ 2147483647 h 51"/>
                <a:gd name="T6" fmla="*/ 2147483647 w 63"/>
                <a:gd name="T7" fmla="*/ 2147483647 h 51"/>
                <a:gd name="T8" fmla="*/ 2147483647 w 63"/>
                <a:gd name="T9" fmla="*/ 2147483647 h 51"/>
                <a:gd name="T10" fmla="*/ 2147483647 w 63"/>
                <a:gd name="T11" fmla="*/ 0 h 51"/>
                <a:gd name="T12" fmla="*/ 2147483647 w 63"/>
                <a:gd name="T13" fmla="*/ 2147483647 h 51"/>
                <a:gd name="T14" fmla="*/ 2147483647 w 63"/>
                <a:gd name="T15" fmla="*/ 2147483647 h 51"/>
                <a:gd name="T16" fmla="*/ 2147483647 w 63"/>
                <a:gd name="T17" fmla="*/ 2147483647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"/>
                <a:gd name="T28" fmla="*/ 0 h 51"/>
                <a:gd name="T29" fmla="*/ 63 w 63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" h="51">
                  <a:moveTo>
                    <a:pt x="3" y="51"/>
                  </a:moveTo>
                  <a:lnTo>
                    <a:pt x="0" y="35"/>
                  </a:lnTo>
                  <a:lnTo>
                    <a:pt x="3" y="21"/>
                  </a:lnTo>
                  <a:lnTo>
                    <a:pt x="8" y="9"/>
                  </a:lnTo>
                  <a:lnTo>
                    <a:pt x="17" y="3"/>
                  </a:lnTo>
                  <a:lnTo>
                    <a:pt x="28" y="0"/>
                  </a:lnTo>
                  <a:lnTo>
                    <a:pt x="40" y="4"/>
                  </a:lnTo>
                  <a:lnTo>
                    <a:pt x="53" y="12"/>
                  </a:lnTo>
                  <a:lnTo>
                    <a:pt x="63" y="25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1430" name="Group 201"/>
          <p:cNvGrpSpPr>
            <a:grpSpLocks/>
          </p:cNvGrpSpPr>
          <p:nvPr/>
        </p:nvGrpSpPr>
        <p:grpSpPr bwMode="auto">
          <a:xfrm rot="-5400000">
            <a:off x="5378451" y="6046787"/>
            <a:ext cx="80962" cy="233363"/>
            <a:chOff x="8089573" y="3483945"/>
            <a:chExt cx="80725" cy="233467"/>
          </a:xfrm>
        </p:grpSpPr>
        <p:cxnSp>
          <p:nvCxnSpPr>
            <p:cNvPr id="120" name="Straight Connector 119"/>
            <p:cNvCxnSpPr/>
            <p:nvPr/>
          </p:nvCxnSpPr>
          <p:spPr>
            <a:xfrm rot="5400000">
              <a:off x="8009244" y="3600678"/>
              <a:ext cx="233467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1553" name="Freeform 24"/>
            <p:cNvSpPr>
              <a:spLocks/>
            </p:cNvSpPr>
            <p:nvPr/>
          </p:nvSpPr>
          <p:spPr bwMode="auto">
            <a:xfrm rot="17864108" flipV="1">
              <a:off x="8099679" y="3550332"/>
              <a:ext cx="60513" cy="80725"/>
            </a:xfrm>
            <a:custGeom>
              <a:avLst/>
              <a:gdLst>
                <a:gd name="T0" fmla="*/ 1096969375 w 9638"/>
                <a:gd name="T1" fmla="*/ 2147483647 h 10000"/>
                <a:gd name="T2" fmla="*/ 0 w 9638"/>
                <a:gd name="T3" fmla="*/ 2147483647 h 10000"/>
                <a:gd name="T4" fmla="*/ 2147483647 w 9638"/>
                <a:gd name="T5" fmla="*/ 0 h 10000"/>
                <a:gd name="T6" fmla="*/ 0 60000 65536"/>
                <a:gd name="T7" fmla="*/ 0 60000 65536"/>
                <a:gd name="T8" fmla="*/ 0 60000 65536"/>
                <a:gd name="T9" fmla="*/ 0 w 9638"/>
                <a:gd name="T10" fmla="*/ 0 h 10000"/>
                <a:gd name="T11" fmla="*/ 9638 w 9638"/>
                <a:gd name="T12" fmla="*/ 10000 h 100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38" h="10000">
                  <a:moveTo>
                    <a:pt x="2852" y="10000"/>
                  </a:moveTo>
                  <a:lnTo>
                    <a:pt x="0" y="2274"/>
                  </a:lnTo>
                  <a:lnTo>
                    <a:pt x="9638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1431" name="Group 162"/>
          <p:cNvGrpSpPr>
            <a:grpSpLocks/>
          </p:cNvGrpSpPr>
          <p:nvPr/>
        </p:nvGrpSpPr>
        <p:grpSpPr bwMode="auto">
          <a:xfrm rot="19656782" flipV="1">
            <a:off x="4865688" y="6275388"/>
            <a:ext cx="484187" cy="77787"/>
            <a:chOff x="1857052" y="5397364"/>
            <a:chExt cx="904329" cy="145094"/>
          </a:xfrm>
        </p:grpSpPr>
        <p:sp>
          <p:nvSpPr>
            <p:cNvPr id="261545" name="Freeform 82"/>
            <p:cNvSpPr>
              <a:spLocks/>
            </p:cNvSpPr>
            <p:nvPr/>
          </p:nvSpPr>
          <p:spPr bwMode="auto">
            <a:xfrm rot="1607666">
              <a:off x="2494958" y="5400795"/>
              <a:ext cx="149225" cy="138113"/>
            </a:xfrm>
            <a:custGeom>
              <a:avLst/>
              <a:gdLst>
                <a:gd name="T0" fmla="*/ 0 w 94"/>
                <a:gd name="T1" fmla="*/ 2147483647 h 87"/>
                <a:gd name="T2" fmla="*/ 2147483647 w 94"/>
                <a:gd name="T3" fmla="*/ 2147483647 h 87"/>
                <a:gd name="T4" fmla="*/ 2147483647 w 94"/>
                <a:gd name="T5" fmla="*/ 2147483647 h 87"/>
                <a:gd name="T6" fmla="*/ 2147483647 w 94"/>
                <a:gd name="T7" fmla="*/ 2147483647 h 87"/>
                <a:gd name="T8" fmla="*/ 2147483647 w 94"/>
                <a:gd name="T9" fmla="*/ 2147483647 h 87"/>
                <a:gd name="T10" fmla="*/ 2147483647 w 94"/>
                <a:gd name="T11" fmla="*/ 2147483647 h 87"/>
                <a:gd name="T12" fmla="*/ 2147483647 w 94"/>
                <a:gd name="T13" fmla="*/ 2147483647 h 87"/>
                <a:gd name="T14" fmla="*/ 2147483647 w 94"/>
                <a:gd name="T15" fmla="*/ 2147483647 h 87"/>
                <a:gd name="T16" fmla="*/ 2147483647 w 94"/>
                <a:gd name="T17" fmla="*/ 2147483647 h 87"/>
                <a:gd name="T18" fmla="*/ 2147483647 w 94"/>
                <a:gd name="T19" fmla="*/ 2147483647 h 87"/>
                <a:gd name="T20" fmla="*/ 2147483647 w 94"/>
                <a:gd name="T21" fmla="*/ 2147483647 h 87"/>
                <a:gd name="T22" fmla="*/ 2147483647 w 94"/>
                <a:gd name="T23" fmla="*/ 2147483647 h 87"/>
                <a:gd name="T24" fmla="*/ 2147483647 w 94"/>
                <a:gd name="T25" fmla="*/ 2147483647 h 87"/>
                <a:gd name="T26" fmla="*/ 2147483647 w 94"/>
                <a:gd name="T27" fmla="*/ 2147483647 h 87"/>
                <a:gd name="T28" fmla="*/ 2147483647 w 94"/>
                <a:gd name="T29" fmla="*/ 2147483647 h 87"/>
                <a:gd name="T30" fmla="*/ 2147483647 w 94"/>
                <a:gd name="T31" fmla="*/ 0 h 8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4"/>
                <a:gd name="T49" fmla="*/ 0 h 87"/>
                <a:gd name="T50" fmla="*/ 94 w 94"/>
                <a:gd name="T51" fmla="*/ 87 h 8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4" h="87">
                  <a:moveTo>
                    <a:pt x="0" y="37"/>
                  </a:moveTo>
                  <a:lnTo>
                    <a:pt x="1" y="50"/>
                  </a:lnTo>
                  <a:lnTo>
                    <a:pt x="7" y="63"/>
                  </a:lnTo>
                  <a:lnTo>
                    <a:pt x="16" y="74"/>
                  </a:lnTo>
                  <a:lnTo>
                    <a:pt x="27" y="83"/>
                  </a:lnTo>
                  <a:lnTo>
                    <a:pt x="41" y="87"/>
                  </a:lnTo>
                  <a:lnTo>
                    <a:pt x="57" y="86"/>
                  </a:lnTo>
                  <a:lnTo>
                    <a:pt x="71" y="81"/>
                  </a:lnTo>
                  <a:lnTo>
                    <a:pt x="83" y="72"/>
                  </a:lnTo>
                  <a:lnTo>
                    <a:pt x="90" y="59"/>
                  </a:lnTo>
                  <a:lnTo>
                    <a:pt x="94" y="45"/>
                  </a:lnTo>
                  <a:lnTo>
                    <a:pt x="94" y="31"/>
                  </a:lnTo>
                  <a:lnTo>
                    <a:pt x="89" y="16"/>
                  </a:lnTo>
                  <a:lnTo>
                    <a:pt x="86" y="11"/>
                  </a:lnTo>
                  <a:lnTo>
                    <a:pt x="79" y="4"/>
                  </a:lnTo>
                  <a:lnTo>
                    <a:pt x="74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546" name="Freeform 83"/>
            <p:cNvSpPr>
              <a:spLocks/>
            </p:cNvSpPr>
            <p:nvPr/>
          </p:nvSpPr>
          <p:spPr bwMode="auto">
            <a:xfrm rot="1607666">
              <a:off x="2368242" y="5397364"/>
              <a:ext cx="149225" cy="139700"/>
            </a:xfrm>
            <a:custGeom>
              <a:avLst/>
              <a:gdLst>
                <a:gd name="T0" fmla="*/ 0 w 94"/>
                <a:gd name="T1" fmla="*/ 2147483647 h 88"/>
                <a:gd name="T2" fmla="*/ 2147483647 w 94"/>
                <a:gd name="T3" fmla="*/ 2147483647 h 88"/>
                <a:gd name="T4" fmla="*/ 2147483647 w 94"/>
                <a:gd name="T5" fmla="*/ 2147483647 h 88"/>
                <a:gd name="T6" fmla="*/ 2147483647 w 94"/>
                <a:gd name="T7" fmla="*/ 2147483647 h 88"/>
                <a:gd name="T8" fmla="*/ 2147483647 w 94"/>
                <a:gd name="T9" fmla="*/ 2147483647 h 88"/>
                <a:gd name="T10" fmla="*/ 2147483647 w 94"/>
                <a:gd name="T11" fmla="*/ 2147483647 h 88"/>
                <a:gd name="T12" fmla="*/ 2147483647 w 94"/>
                <a:gd name="T13" fmla="*/ 2147483647 h 88"/>
                <a:gd name="T14" fmla="*/ 2147483647 w 94"/>
                <a:gd name="T15" fmla="*/ 2147483647 h 88"/>
                <a:gd name="T16" fmla="*/ 2147483647 w 94"/>
                <a:gd name="T17" fmla="*/ 2147483647 h 88"/>
                <a:gd name="T18" fmla="*/ 2147483647 w 94"/>
                <a:gd name="T19" fmla="*/ 2147483647 h 88"/>
                <a:gd name="T20" fmla="*/ 2147483647 w 94"/>
                <a:gd name="T21" fmla="*/ 2147483647 h 88"/>
                <a:gd name="T22" fmla="*/ 2147483647 w 94"/>
                <a:gd name="T23" fmla="*/ 2147483647 h 88"/>
                <a:gd name="T24" fmla="*/ 2147483647 w 94"/>
                <a:gd name="T25" fmla="*/ 2147483647 h 88"/>
                <a:gd name="T26" fmla="*/ 2147483647 w 94"/>
                <a:gd name="T27" fmla="*/ 2147483647 h 88"/>
                <a:gd name="T28" fmla="*/ 2147483647 w 94"/>
                <a:gd name="T29" fmla="*/ 2147483647 h 88"/>
                <a:gd name="T30" fmla="*/ 2147483647 w 94"/>
                <a:gd name="T31" fmla="*/ 0 h 8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4"/>
                <a:gd name="T49" fmla="*/ 0 h 88"/>
                <a:gd name="T50" fmla="*/ 94 w 94"/>
                <a:gd name="T51" fmla="*/ 88 h 8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4" h="88">
                  <a:moveTo>
                    <a:pt x="0" y="38"/>
                  </a:moveTo>
                  <a:lnTo>
                    <a:pt x="1" y="51"/>
                  </a:lnTo>
                  <a:lnTo>
                    <a:pt x="5" y="64"/>
                  </a:lnTo>
                  <a:lnTo>
                    <a:pt x="14" y="75"/>
                  </a:lnTo>
                  <a:lnTo>
                    <a:pt x="27" y="84"/>
                  </a:lnTo>
                  <a:lnTo>
                    <a:pt x="41" y="88"/>
                  </a:lnTo>
                  <a:lnTo>
                    <a:pt x="55" y="87"/>
                  </a:lnTo>
                  <a:lnTo>
                    <a:pt x="70" y="82"/>
                  </a:lnTo>
                  <a:lnTo>
                    <a:pt x="81" y="73"/>
                  </a:lnTo>
                  <a:lnTo>
                    <a:pt x="90" y="60"/>
                  </a:lnTo>
                  <a:lnTo>
                    <a:pt x="94" y="46"/>
                  </a:lnTo>
                  <a:lnTo>
                    <a:pt x="94" y="31"/>
                  </a:lnTo>
                  <a:lnTo>
                    <a:pt x="89" y="17"/>
                  </a:lnTo>
                  <a:lnTo>
                    <a:pt x="86" y="12"/>
                  </a:lnTo>
                  <a:lnTo>
                    <a:pt x="79" y="4"/>
                  </a:lnTo>
                  <a:lnTo>
                    <a:pt x="73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547" name="Freeform 84"/>
            <p:cNvSpPr>
              <a:spLocks/>
            </p:cNvSpPr>
            <p:nvPr/>
          </p:nvSpPr>
          <p:spPr bwMode="auto">
            <a:xfrm rot="1607666">
              <a:off x="2238935" y="5401632"/>
              <a:ext cx="150813" cy="136525"/>
            </a:xfrm>
            <a:custGeom>
              <a:avLst/>
              <a:gdLst>
                <a:gd name="T0" fmla="*/ 0 w 95"/>
                <a:gd name="T1" fmla="*/ 2147483647 h 86"/>
                <a:gd name="T2" fmla="*/ 2147483647 w 95"/>
                <a:gd name="T3" fmla="*/ 2147483647 h 86"/>
                <a:gd name="T4" fmla="*/ 2147483647 w 95"/>
                <a:gd name="T5" fmla="*/ 2147483647 h 86"/>
                <a:gd name="T6" fmla="*/ 2147483647 w 95"/>
                <a:gd name="T7" fmla="*/ 2147483647 h 86"/>
                <a:gd name="T8" fmla="*/ 2147483647 w 95"/>
                <a:gd name="T9" fmla="*/ 2147483647 h 86"/>
                <a:gd name="T10" fmla="*/ 2147483647 w 95"/>
                <a:gd name="T11" fmla="*/ 2147483647 h 86"/>
                <a:gd name="T12" fmla="*/ 2147483647 w 95"/>
                <a:gd name="T13" fmla="*/ 2147483647 h 86"/>
                <a:gd name="T14" fmla="*/ 2147483647 w 95"/>
                <a:gd name="T15" fmla="*/ 2147483647 h 86"/>
                <a:gd name="T16" fmla="*/ 2147483647 w 95"/>
                <a:gd name="T17" fmla="*/ 2147483647 h 86"/>
                <a:gd name="T18" fmla="*/ 2147483647 w 95"/>
                <a:gd name="T19" fmla="*/ 2147483647 h 86"/>
                <a:gd name="T20" fmla="*/ 2147483647 w 95"/>
                <a:gd name="T21" fmla="*/ 2147483647 h 86"/>
                <a:gd name="T22" fmla="*/ 2147483647 w 95"/>
                <a:gd name="T23" fmla="*/ 2147483647 h 86"/>
                <a:gd name="T24" fmla="*/ 2147483647 w 95"/>
                <a:gd name="T25" fmla="*/ 2147483647 h 86"/>
                <a:gd name="T26" fmla="*/ 2147483647 w 95"/>
                <a:gd name="T27" fmla="*/ 2147483647 h 86"/>
                <a:gd name="T28" fmla="*/ 2147483647 w 95"/>
                <a:gd name="T29" fmla="*/ 2147483647 h 86"/>
                <a:gd name="T30" fmla="*/ 2147483647 w 95"/>
                <a:gd name="T31" fmla="*/ 2147483647 h 86"/>
                <a:gd name="T32" fmla="*/ 2147483647 w 95"/>
                <a:gd name="T33" fmla="*/ 0 h 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5"/>
                <a:gd name="T52" fmla="*/ 0 h 86"/>
                <a:gd name="T53" fmla="*/ 95 w 95"/>
                <a:gd name="T54" fmla="*/ 86 h 8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5" h="86">
                  <a:moveTo>
                    <a:pt x="0" y="37"/>
                  </a:moveTo>
                  <a:lnTo>
                    <a:pt x="1" y="50"/>
                  </a:lnTo>
                  <a:lnTo>
                    <a:pt x="6" y="63"/>
                  </a:lnTo>
                  <a:lnTo>
                    <a:pt x="15" y="75"/>
                  </a:lnTo>
                  <a:lnTo>
                    <a:pt x="28" y="82"/>
                  </a:lnTo>
                  <a:lnTo>
                    <a:pt x="42" y="86"/>
                  </a:lnTo>
                  <a:lnTo>
                    <a:pt x="57" y="85"/>
                  </a:lnTo>
                  <a:lnTo>
                    <a:pt x="71" y="80"/>
                  </a:lnTo>
                  <a:lnTo>
                    <a:pt x="82" y="71"/>
                  </a:lnTo>
                  <a:lnTo>
                    <a:pt x="91" y="58"/>
                  </a:lnTo>
                  <a:lnTo>
                    <a:pt x="95" y="45"/>
                  </a:lnTo>
                  <a:lnTo>
                    <a:pt x="94" y="31"/>
                  </a:lnTo>
                  <a:lnTo>
                    <a:pt x="89" y="17"/>
                  </a:lnTo>
                  <a:lnTo>
                    <a:pt x="86" y="12"/>
                  </a:lnTo>
                  <a:lnTo>
                    <a:pt x="82" y="7"/>
                  </a:lnTo>
                  <a:lnTo>
                    <a:pt x="78" y="3"/>
                  </a:lnTo>
                  <a:lnTo>
                    <a:pt x="73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548" name="Freeform 85"/>
            <p:cNvSpPr>
              <a:spLocks/>
            </p:cNvSpPr>
            <p:nvPr/>
          </p:nvSpPr>
          <p:spPr bwMode="auto">
            <a:xfrm rot="1607666">
              <a:off x="2113348" y="5402023"/>
              <a:ext cx="149225" cy="139700"/>
            </a:xfrm>
            <a:custGeom>
              <a:avLst/>
              <a:gdLst>
                <a:gd name="T0" fmla="*/ 0 w 94"/>
                <a:gd name="T1" fmla="*/ 2147483647 h 88"/>
                <a:gd name="T2" fmla="*/ 2147483647 w 94"/>
                <a:gd name="T3" fmla="*/ 2147483647 h 88"/>
                <a:gd name="T4" fmla="*/ 2147483647 w 94"/>
                <a:gd name="T5" fmla="*/ 2147483647 h 88"/>
                <a:gd name="T6" fmla="*/ 2147483647 w 94"/>
                <a:gd name="T7" fmla="*/ 2147483647 h 88"/>
                <a:gd name="T8" fmla="*/ 2147483647 w 94"/>
                <a:gd name="T9" fmla="*/ 2147483647 h 88"/>
                <a:gd name="T10" fmla="*/ 2147483647 w 94"/>
                <a:gd name="T11" fmla="*/ 2147483647 h 88"/>
                <a:gd name="T12" fmla="*/ 2147483647 w 94"/>
                <a:gd name="T13" fmla="*/ 2147483647 h 88"/>
                <a:gd name="T14" fmla="*/ 2147483647 w 94"/>
                <a:gd name="T15" fmla="*/ 2147483647 h 88"/>
                <a:gd name="T16" fmla="*/ 2147483647 w 94"/>
                <a:gd name="T17" fmla="*/ 2147483647 h 88"/>
                <a:gd name="T18" fmla="*/ 2147483647 w 94"/>
                <a:gd name="T19" fmla="*/ 2147483647 h 88"/>
                <a:gd name="T20" fmla="*/ 2147483647 w 94"/>
                <a:gd name="T21" fmla="*/ 2147483647 h 88"/>
                <a:gd name="T22" fmla="*/ 2147483647 w 94"/>
                <a:gd name="T23" fmla="*/ 2147483647 h 88"/>
                <a:gd name="T24" fmla="*/ 2147483647 w 94"/>
                <a:gd name="T25" fmla="*/ 2147483647 h 88"/>
                <a:gd name="T26" fmla="*/ 2147483647 w 94"/>
                <a:gd name="T27" fmla="*/ 2147483647 h 88"/>
                <a:gd name="T28" fmla="*/ 2147483647 w 94"/>
                <a:gd name="T29" fmla="*/ 2147483647 h 88"/>
                <a:gd name="T30" fmla="*/ 2147483647 w 94"/>
                <a:gd name="T31" fmla="*/ 0 h 8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4"/>
                <a:gd name="T49" fmla="*/ 0 h 88"/>
                <a:gd name="T50" fmla="*/ 94 w 94"/>
                <a:gd name="T51" fmla="*/ 88 h 8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4" h="88">
                  <a:moveTo>
                    <a:pt x="0" y="37"/>
                  </a:moveTo>
                  <a:lnTo>
                    <a:pt x="2" y="50"/>
                  </a:lnTo>
                  <a:lnTo>
                    <a:pt x="6" y="63"/>
                  </a:lnTo>
                  <a:lnTo>
                    <a:pt x="15" y="75"/>
                  </a:lnTo>
                  <a:lnTo>
                    <a:pt x="27" y="84"/>
                  </a:lnTo>
                  <a:lnTo>
                    <a:pt x="42" y="88"/>
                  </a:lnTo>
                  <a:lnTo>
                    <a:pt x="56" y="86"/>
                  </a:lnTo>
                  <a:lnTo>
                    <a:pt x="70" y="81"/>
                  </a:lnTo>
                  <a:lnTo>
                    <a:pt x="81" y="72"/>
                  </a:lnTo>
                  <a:lnTo>
                    <a:pt x="90" y="59"/>
                  </a:lnTo>
                  <a:lnTo>
                    <a:pt x="94" y="45"/>
                  </a:lnTo>
                  <a:lnTo>
                    <a:pt x="94" y="31"/>
                  </a:lnTo>
                  <a:lnTo>
                    <a:pt x="89" y="17"/>
                  </a:lnTo>
                  <a:lnTo>
                    <a:pt x="87" y="12"/>
                  </a:lnTo>
                  <a:lnTo>
                    <a:pt x="79" y="4"/>
                  </a:lnTo>
                  <a:lnTo>
                    <a:pt x="74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549" name="Freeform 86"/>
            <p:cNvSpPr>
              <a:spLocks/>
            </p:cNvSpPr>
            <p:nvPr/>
          </p:nvSpPr>
          <p:spPr bwMode="auto">
            <a:xfrm rot="1607666">
              <a:off x="1984127" y="5405933"/>
              <a:ext cx="149225" cy="136525"/>
            </a:xfrm>
            <a:custGeom>
              <a:avLst/>
              <a:gdLst>
                <a:gd name="T0" fmla="*/ 0 w 94"/>
                <a:gd name="T1" fmla="*/ 2147483647 h 86"/>
                <a:gd name="T2" fmla="*/ 2147483647 w 94"/>
                <a:gd name="T3" fmla="*/ 2147483647 h 86"/>
                <a:gd name="T4" fmla="*/ 2147483647 w 94"/>
                <a:gd name="T5" fmla="*/ 2147483647 h 86"/>
                <a:gd name="T6" fmla="*/ 2147483647 w 94"/>
                <a:gd name="T7" fmla="*/ 2147483647 h 86"/>
                <a:gd name="T8" fmla="*/ 2147483647 w 94"/>
                <a:gd name="T9" fmla="*/ 2147483647 h 86"/>
                <a:gd name="T10" fmla="*/ 2147483647 w 94"/>
                <a:gd name="T11" fmla="*/ 2147483647 h 86"/>
                <a:gd name="T12" fmla="*/ 2147483647 w 94"/>
                <a:gd name="T13" fmla="*/ 2147483647 h 86"/>
                <a:gd name="T14" fmla="*/ 2147483647 w 94"/>
                <a:gd name="T15" fmla="*/ 2147483647 h 86"/>
                <a:gd name="T16" fmla="*/ 2147483647 w 94"/>
                <a:gd name="T17" fmla="*/ 2147483647 h 86"/>
                <a:gd name="T18" fmla="*/ 2147483647 w 94"/>
                <a:gd name="T19" fmla="*/ 2147483647 h 86"/>
                <a:gd name="T20" fmla="*/ 2147483647 w 94"/>
                <a:gd name="T21" fmla="*/ 2147483647 h 86"/>
                <a:gd name="T22" fmla="*/ 2147483647 w 94"/>
                <a:gd name="T23" fmla="*/ 2147483647 h 86"/>
                <a:gd name="T24" fmla="*/ 2147483647 w 94"/>
                <a:gd name="T25" fmla="*/ 2147483647 h 86"/>
                <a:gd name="T26" fmla="*/ 2147483647 w 94"/>
                <a:gd name="T27" fmla="*/ 2147483647 h 86"/>
                <a:gd name="T28" fmla="*/ 2147483647 w 94"/>
                <a:gd name="T29" fmla="*/ 2147483647 h 86"/>
                <a:gd name="T30" fmla="*/ 2147483647 w 94"/>
                <a:gd name="T31" fmla="*/ 2147483647 h 86"/>
                <a:gd name="T32" fmla="*/ 2147483647 w 94"/>
                <a:gd name="T33" fmla="*/ 0 h 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4"/>
                <a:gd name="T52" fmla="*/ 0 h 86"/>
                <a:gd name="T53" fmla="*/ 94 w 94"/>
                <a:gd name="T54" fmla="*/ 86 h 8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4" h="86">
                  <a:moveTo>
                    <a:pt x="0" y="37"/>
                  </a:moveTo>
                  <a:lnTo>
                    <a:pt x="2" y="50"/>
                  </a:lnTo>
                  <a:lnTo>
                    <a:pt x="7" y="63"/>
                  </a:lnTo>
                  <a:lnTo>
                    <a:pt x="16" y="74"/>
                  </a:lnTo>
                  <a:lnTo>
                    <a:pt x="27" y="82"/>
                  </a:lnTo>
                  <a:lnTo>
                    <a:pt x="41" y="86"/>
                  </a:lnTo>
                  <a:lnTo>
                    <a:pt x="57" y="85"/>
                  </a:lnTo>
                  <a:lnTo>
                    <a:pt x="71" y="80"/>
                  </a:lnTo>
                  <a:lnTo>
                    <a:pt x="83" y="71"/>
                  </a:lnTo>
                  <a:lnTo>
                    <a:pt x="90" y="58"/>
                  </a:lnTo>
                  <a:lnTo>
                    <a:pt x="94" y="45"/>
                  </a:lnTo>
                  <a:lnTo>
                    <a:pt x="94" y="31"/>
                  </a:lnTo>
                  <a:lnTo>
                    <a:pt x="89" y="17"/>
                  </a:lnTo>
                  <a:lnTo>
                    <a:pt x="87" y="11"/>
                  </a:lnTo>
                  <a:lnTo>
                    <a:pt x="83" y="6"/>
                  </a:lnTo>
                  <a:lnTo>
                    <a:pt x="79" y="2"/>
                  </a:lnTo>
                  <a:lnTo>
                    <a:pt x="74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550" name="Freeform 87"/>
            <p:cNvSpPr>
              <a:spLocks/>
            </p:cNvSpPr>
            <p:nvPr/>
          </p:nvSpPr>
          <p:spPr bwMode="auto">
            <a:xfrm rot="1607666">
              <a:off x="1857052" y="5404005"/>
              <a:ext cx="149225" cy="136525"/>
            </a:xfrm>
            <a:custGeom>
              <a:avLst/>
              <a:gdLst>
                <a:gd name="T0" fmla="*/ 0 w 94"/>
                <a:gd name="T1" fmla="*/ 2147483647 h 86"/>
                <a:gd name="T2" fmla="*/ 2147483647 w 94"/>
                <a:gd name="T3" fmla="*/ 2147483647 h 86"/>
                <a:gd name="T4" fmla="*/ 2147483647 w 94"/>
                <a:gd name="T5" fmla="*/ 2147483647 h 86"/>
                <a:gd name="T6" fmla="*/ 2147483647 w 94"/>
                <a:gd name="T7" fmla="*/ 2147483647 h 86"/>
                <a:gd name="T8" fmla="*/ 2147483647 w 94"/>
                <a:gd name="T9" fmla="*/ 2147483647 h 86"/>
                <a:gd name="T10" fmla="*/ 2147483647 w 94"/>
                <a:gd name="T11" fmla="*/ 2147483647 h 86"/>
                <a:gd name="T12" fmla="*/ 2147483647 w 94"/>
                <a:gd name="T13" fmla="*/ 2147483647 h 86"/>
                <a:gd name="T14" fmla="*/ 2147483647 w 94"/>
                <a:gd name="T15" fmla="*/ 2147483647 h 86"/>
                <a:gd name="T16" fmla="*/ 2147483647 w 94"/>
                <a:gd name="T17" fmla="*/ 2147483647 h 86"/>
                <a:gd name="T18" fmla="*/ 2147483647 w 94"/>
                <a:gd name="T19" fmla="*/ 2147483647 h 86"/>
                <a:gd name="T20" fmla="*/ 2147483647 w 94"/>
                <a:gd name="T21" fmla="*/ 2147483647 h 86"/>
                <a:gd name="T22" fmla="*/ 2147483647 w 94"/>
                <a:gd name="T23" fmla="*/ 2147483647 h 86"/>
                <a:gd name="T24" fmla="*/ 2147483647 w 94"/>
                <a:gd name="T25" fmla="*/ 2147483647 h 86"/>
                <a:gd name="T26" fmla="*/ 2147483647 w 94"/>
                <a:gd name="T27" fmla="*/ 2147483647 h 86"/>
                <a:gd name="T28" fmla="*/ 2147483647 w 94"/>
                <a:gd name="T29" fmla="*/ 2147483647 h 86"/>
                <a:gd name="T30" fmla="*/ 2147483647 w 94"/>
                <a:gd name="T31" fmla="*/ 0 h 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4"/>
                <a:gd name="T49" fmla="*/ 0 h 86"/>
                <a:gd name="T50" fmla="*/ 94 w 94"/>
                <a:gd name="T51" fmla="*/ 86 h 8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4" h="86">
                  <a:moveTo>
                    <a:pt x="0" y="37"/>
                  </a:moveTo>
                  <a:lnTo>
                    <a:pt x="1" y="50"/>
                  </a:lnTo>
                  <a:lnTo>
                    <a:pt x="5" y="61"/>
                  </a:lnTo>
                  <a:lnTo>
                    <a:pt x="14" y="73"/>
                  </a:lnTo>
                  <a:lnTo>
                    <a:pt x="27" y="82"/>
                  </a:lnTo>
                  <a:lnTo>
                    <a:pt x="41" y="86"/>
                  </a:lnTo>
                  <a:lnTo>
                    <a:pt x="56" y="85"/>
                  </a:lnTo>
                  <a:lnTo>
                    <a:pt x="70" y="79"/>
                  </a:lnTo>
                  <a:lnTo>
                    <a:pt x="81" y="70"/>
                  </a:lnTo>
                  <a:lnTo>
                    <a:pt x="90" y="57"/>
                  </a:lnTo>
                  <a:lnTo>
                    <a:pt x="94" y="43"/>
                  </a:lnTo>
                  <a:lnTo>
                    <a:pt x="94" y="29"/>
                  </a:lnTo>
                  <a:lnTo>
                    <a:pt x="89" y="15"/>
                  </a:lnTo>
                  <a:lnTo>
                    <a:pt x="85" y="9"/>
                  </a:lnTo>
                  <a:lnTo>
                    <a:pt x="80" y="3"/>
                  </a:lnTo>
                  <a:lnTo>
                    <a:pt x="74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551" name="Freeform 89"/>
            <p:cNvSpPr>
              <a:spLocks/>
            </p:cNvSpPr>
            <p:nvPr/>
          </p:nvSpPr>
          <p:spPr bwMode="auto">
            <a:xfrm rot="1607666">
              <a:off x="2608981" y="5459108"/>
              <a:ext cx="152400" cy="77788"/>
            </a:xfrm>
            <a:custGeom>
              <a:avLst/>
              <a:gdLst>
                <a:gd name="T0" fmla="*/ 0 w 96"/>
                <a:gd name="T1" fmla="*/ 0 h 49"/>
                <a:gd name="T2" fmla="*/ 2147483647 w 96"/>
                <a:gd name="T3" fmla="*/ 2147483647 h 49"/>
                <a:gd name="T4" fmla="*/ 2147483647 w 96"/>
                <a:gd name="T5" fmla="*/ 2147483647 h 49"/>
                <a:gd name="T6" fmla="*/ 2147483647 w 96"/>
                <a:gd name="T7" fmla="*/ 2147483647 h 49"/>
                <a:gd name="T8" fmla="*/ 2147483647 w 96"/>
                <a:gd name="T9" fmla="*/ 2147483647 h 49"/>
                <a:gd name="T10" fmla="*/ 2147483647 w 96"/>
                <a:gd name="T11" fmla="*/ 2147483647 h 49"/>
                <a:gd name="T12" fmla="*/ 2147483647 w 96"/>
                <a:gd name="T13" fmla="*/ 2147483647 h 49"/>
                <a:gd name="T14" fmla="*/ 2147483647 w 96"/>
                <a:gd name="T15" fmla="*/ 2147483647 h 49"/>
                <a:gd name="T16" fmla="*/ 2147483647 w 96"/>
                <a:gd name="T17" fmla="*/ 2147483647 h 49"/>
                <a:gd name="T18" fmla="*/ 2147483647 w 96"/>
                <a:gd name="T19" fmla="*/ 2147483647 h 49"/>
                <a:gd name="T20" fmla="*/ 2147483647 w 96"/>
                <a:gd name="T21" fmla="*/ 0 h 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6"/>
                <a:gd name="T34" fmla="*/ 0 h 49"/>
                <a:gd name="T35" fmla="*/ 96 w 96"/>
                <a:gd name="T36" fmla="*/ 49 h 4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6" h="49">
                  <a:moveTo>
                    <a:pt x="0" y="0"/>
                  </a:moveTo>
                  <a:lnTo>
                    <a:pt x="2" y="13"/>
                  </a:lnTo>
                  <a:lnTo>
                    <a:pt x="7" y="25"/>
                  </a:lnTo>
                  <a:lnTo>
                    <a:pt x="16" y="36"/>
                  </a:lnTo>
                  <a:lnTo>
                    <a:pt x="27" y="45"/>
                  </a:lnTo>
                  <a:lnTo>
                    <a:pt x="41" y="49"/>
                  </a:lnTo>
                  <a:lnTo>
                    <a:pt x="57" y="48"/>
                  </a:lnTo>
                  <a:lnTo>
                    <a:pt x="71" y="43"/>
                  </a:lnTo>
                  <a:lnTo>
                    <a:pt x="84" y="31"/>
                  </a:lnTo>
                  <a:lnTo>
                    <a:pt x="93" y="17"/>
                  </a:lnTo>
                  <a:lnTo>
                    <a:pt x="9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1432" name="Rectangle 197"/>
          <p:cNvSpPr>
            <a:spLocks noChangeArrowheads="1"/>
          </p:cNvSpPr>
          <p:nvPr/>
        </p:nvSpPr>
        <p:spPr bwMode="auto">
          <a:xfrm>
            <a:off x="5548313" y="5694363"/>
            <a:ext cx="3730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sz="1600" i="1">
                <a:latin typeface="Calibri" pitchFamily="34" charset="0"/>
                <a:sym typeface="Symbol" pitchFamily="18" charset="2"/>
              </a:rPr>
              <a:t>W</a:t>
            </a:r>
            <a:endParaRPr lang="en-GB" sz="1600" i="1"/>
          </a:p>
        </p:txBody>
      </p:sp>
      <p:sp>
        <p:nvSpPr>
          <p:cNvPr id="261433" name="Rectangle 198"/>
          <p:cNvSpPr>
            <a:spLocks noChangeArrowheads="1"/>
          </p:cNvSpPr>
          <p:nvPr/>
        </p:nvSpPr>
        <p:spPr bwMode="auto">
          <a:xfrm>
            <a:off x="5614988" y="6275388"/>
            <a:ext cx="2905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i="1">
                <a:latin typeface="Calibri" pitchFamily="34" charset="0"/>
              </a:rPr>
              <a:t>q</a:t>
            </a:r>
            <a:endParaRPr lang="en-GB" sz="1600"/>
          </a:p>
        </p:txBody>
      </p:sp>
      <p:grpSp>
        <p:nvGrpSpPr>
          <p:cNvPr id="261434" name="Group 203"/>
          <p:cNvGrpSpPr>
            <a:grpSpLocks/>
          </p:cNvGrpSpPr>
          <p:nvPr/>
        </p:nvGrpSpPr>
        <p:grpSpPr bwMode="auto">
          <a:xfrm rot="882503">
            <a:off x="5487988" y="6267450"/>
            <a:ext cx="481012" cy="63500"/>
            <a:chOff x="7668155" y="3364201"/>
            <a:chExt cx="480162" cy="62786"/>
          </a:xfrm>
        </p:grpSpPr>
        <p:cxnSp>
          <p:nvCxnSpPr>
            <p:cNvPr id="134" name="Straight Connector 133"/>
            <p:cNvCxnSpPr/>
            <p:nvPr/>
          </p:nvCxnSpPr>
          <p:spPr>
            <a:xfrm rot="1246260">
              <a:off x="7668155" y="3395594"/>
              <a:ext cx="480162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1544" name="Freeform 24"/>
            <p:cNvSpPr>
              <a:spLocks/>
            </p:cNvSpPr>
            <p:nvPr/>
          </p:nvSpPr>
          <p:spPr bwMode="auto">
            <a:xfrm rot="13710368" flipV="1">
              <a:off x="7864948" y="3355231"/>
              <a:ext cx="62786" cy="80725"/>
            </a:xfrm>
            <a:custGeom>
              <a:avLst/>
              <a:gdLst>
                <a:gd name="T0" fmla="*/ 2147483647 w 56"/>
                <a:gd name="T1" fmla="*/ 2147483647 h 72"/>
                <a:gd name="T2" fmla="*/ 0 w 56"/>
                <a:gd name="T3" fmla="*/ 2147483647 h 72"/>
                <a:gd name="T4" fmla="*/ 2147483647 w 56"/>
                <a:gd name="T5" fmla="*/ 0 h 72"/>
                <a:gd name="T6" fmla="*/ 0 60000 65536"/>
                <a:gd name="T7" fmla="*/ 0 60000 65536"/>
                <a:gd name="T8" fmla="*/ 0 60000 65536"/>
                <a:gd name="T9" fmla="*/ 0 w 56"/>
                <a:gd name="T10" fmla="*/ 0 h 72"/>
                <a:gd name="T11" fmla="*/ 56 w 56"/>
                <a:gd name="T12" fmla="*/ 72 h 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72">
                  <a:moveTo>
                    <a:pt x="18" y="72"/>
                  </a:moveTo>
                  <a:lnTo>
                    <a:pt x="0" y="17"/>
                  </a:lnTo>
                  <a:lnTo>
                    <a:pt x="56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1435" name="Freeform 29"/>
          <p:cNvSpPr>
            <a:spLocks/>
          </p:cNvSpPr>
          <p:nvPr/>
        </p:nvSpPr>
        <p:spPr bwMode="auto">
          <a:xfrm>
            <a:off x="5491163" y="6121400"/>
            <a:ext cx="74612" cy="76200"/>
          </a:xfrm>
          <a:custGeom>
            <a:avLst/>
            <a:gdLst>
              <a:gd name="T0" fmla="*/ 2147483647 w 72"/>
              <a:gd name="T1" fmla="*/ 2147483647 h 73"/>
              <a:gd name="T2" fmla="*/ 2147483647 w 72"/>
              <a:gd name="T3" fmla="*/ 2147483647 h 73"/>
              <a:gd name="T4" fmla="*/ 2147483647 w 72"/>
              <a:gd name="T5" fmla="*/ 2147483647 h 73"/>
              <a:gd name="T6" fmla="*/ 2147483647 w 72"/>
              <a:gd name="T7" fmla="*/ 2147483647 h 73"/>
              <a:gd name="T8" fmla="*/ 2147483647 w 72"/>
              <a:gd name="T9" fmla="*/ 2147483647 h 73"/>
              <a:gd name="T10" fmla="*/ 2147483647 w 72"/>
              <a:gd name="T11" fmla="*/ 2147483647 h 73"/>
              <a:gd name="T12" fmla="*/ 2147483647 w 72"/>
              <a:gd name="T13" fmla="*/ 2147483647 h 73"/>
              <a:gd name="T14" fmla="*/ 2147483647 w 72"/>
              <a:gd name="T15" fmla="*/ 2147483647 h 73"/>
              <a:gd name="T16" fmla="*/ 0 w 72"/>
              <a:gd name="T17" fmla="*/ 2147483647 h 73"/>
              <a:gd name="T18" fmla="*/ 0 w 72"/>
              <a:gd name="T19" fmla="*/ 2147483647 h 73"/>
              <a:gd name="T20" fmla="*/ 2147483647 w 72"/>
              <a:gd name="T21" fmla="*/ 2147483647 h 73"/>
              <a:gd name="T22" fmla="*/ 2147483647 w 72"/>
              <a:gd name="T23" fmla="*/ 2147483647 h 73"/>
              <a:gd name="T24" fmla="*/ 2147483647 w 72"/>
              <a:gd name="T25" fmla="*/ 2147483647 h 73"/>
              <a:gd name="T26" fmla="*/ 2147483647 w 72"/>
              <a:gd name="T27" fmla="*/ 0 h 73"/>
              <a:gd name="T28" fmla="*/ 2147483647 w 72"/>
              <a:gd name="T29" fmla="*/ 2147483647 h 73"/>
              <a:gd name="T30" fmla="*/ 2147483647 w 72"/>
              <a:gd name="T31" fmla="*/ 2147483647 h 73"/>
              <a:gd name="T32" fmla="*/ 2147483647 w 72"/>
              <a:gd name="T33" fmla="*/ 2147483647 h 7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2"/>
              <a:gd name="T52" fmla="*/ 0 h 73"/>
              <a:gd name="T53" fmla="*/ 72 w 72"/>
              <a:gd name="T54" fmla="*/ 73 h 7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2" h="73">
                <a:moveTo>
                  <a:pt x="71" y="29"/>
                </a:moveTo>
                <a:lnTo>
                  <a:pt x="72" y="43"/>
                </a:lnTo>
                <a:lnTo>
                  <a:pt x="67" y="56"/>
                </a:lnTo>
                <a:lnTo>
                  <a:pt x="57" y="66"/>
                </a:lnTo>
                <a:lnTo>
                  <a:pt x="44" y="73"/>
                </a:lnTo>
                <a:lnTo>
                  <a:pt x="30" y="73"/>
                </a:lnTo>
                <a:lnTo>
                  <a:pt x="17" y="67"/>
                </a:lnTo>
                <a:lnTo>
                  <a:pt x="6" y="58"/>
                </a:lnTo>
                <a:lnTo>
                  <a:pt x="0" y="46"/>
                </a:lnTo>
                <a:lnTo>
                  <a:pt x="0" y="31"/>
                </a:lnTo>
                <a:lnTo>
                  <a:pt x="5" y="18"/>
                </a:lnTo>
                <a:lnTo>
                  <a:pt x="14" y="8"/>
                </a:lnTo>
                <a:lnTo>
                  <a:pt x="27" y="2"/>
                </a:lnTo>
                <a:lnTo>
                  <a:pt x="41" y="0"/>
                </a:lnTo>
                <a:lnTo>
                  <a:pt x="54" y="6"/>
                </a:lnTo>
                <a:lnTo>
                  <a:pt x="64" y="16"/>
                </a:lnTo>
                <a:lnTo>
                  <a:pt x="71" y="29"/>
                </a:lnTo>
                <a:close/>
              </a:path>
            </a:pathLst>
          </a:custGeom>
          <a:solidFill>
            <a:srgbClr val="0000FF"/>
          </a:solidFill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1436" name="Rectangle 136"/>
          <p:cNvSpPr>
            <a:spLocks noChangeArrowheads="1"/>
          </p:cNvSpPr>
          <p:nvPr/>
        </p:nvSpPr>
        <p:spPr bwMode="auto">
          <a:xfrm>
            <a:off x="5767388" y="2460625"/>
            <a:ext cx="30702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relative direction of </a:t>
            </a:r>
            <a:r>
              <a:rPr lang="en-US" i="1">
                <a:latin typeface="Calibri" pitchFamily="34" charset="0"/>
              </a:rPr>
              <a:t>q</a:t>
            </a:r>
            <a:r>
              <a:rPr lang="en-US">
                <a:latin typeface="Calibri" pitchFamily="34" charset="0"/>
              </a:rPr>
              <a:t> and </a:t>
            </a:r>
            <a:r>
              <a:rPr lang="en-US" i="1">
                <a:latin typeface="Calibri" pitchFamily="34" charset="0"/>
              </a:rPr>
              <a:t>q</a:t>
            </a:r>
            <a:r>
              <a:rPr lang="en-US">
                <a:latin typeface="Calibri" pitchFamily="34" charset="0"/>
              </a:rPr>
              <a:t>bar (Collins-Soper)</a:t>
            </a:r>
            <a:endParaRPr lang="en-GB"/>
          </a:p>
        </p:txBody>
      </p:sp>
      <p:sp>
        <p:nvSpPr>
          <p:cNvPr id="261437" name="Rectangle 137"/>
          <p:cNvSpPr>
            <a:spLocks noChangeArrowheads="1"/>
          </p:cNvSpPr>
          <p:nvPr/>
        </p:nvSpPr>
        <p:spPr bwMode="auto">
          <a:xfrm>
            <a:off x="6962775" y="3859213"/>
            <a:ext cx="19367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direction of</a:t>
            </a:r>
          </a:p>
          <a:p>
            <a:r>
              <a:rPr lang="en-US" i="1">
                <a:latin typeface="Calibri" pitchFamily="34" charset="0"/>
              </a:rPr>
              <a:t>q</a:t>
            </a:r>
            <a:r>
              <a:rPr lang="en-US">
                <a:latin typeface="Calibri" pitchFamily="34" charset="0"/>
              </a:rPr>
              <a:t> or </a:t>
            </a:r>
            <a:r>
              <a:rPr lang="en-US" i="1">
                <a:latin typeface="Calibri" pitchFamily="34" charset="0"/>
              </a:rPr>
              <a:t>q</a:t>
            </a:r>
            <a:r>
              <a:rPr lang="en-US">
                <a:latin typeface="Calibri" pitchFamily="34" charset="0"/>
              </a:rPr>
              <a:t>bar</a:t>
            </a:r>
          </a:p>
          <a:p>
            <a:r>
              <a:rPr lang="en-US">
                <a:latin typeface="Calibri" pitchFamily="34" charset="0"/>
              </a:rPr>
              <a:t>(Gottfried-Jackson)</a:t>
            </a:r>
            <a:endParaRPr lang="en-GB"/>
          </a:p>
        </p:txBody>
      </p:sp>
      <p:sp>
        <p:nvSpPr>
          <p:cNvPr id="261438" name="Rectangle 138"/>
          <p:cNvSpPr>
            <a:spLocks noChangeArrowheads="1"/>
          </p:cNvSpPr>
          <p:nvPr/>
        </p:nvSpPr>
        <p:spPr bwMode="auto">
          <a:xfrm>
            <a:off x="6078538" y="5808663"/>
            <a:ext cx="23304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direction of outgoing </a:t>
            </a:r>
            <a:r>
              <a:rPr lang="en-US" i="1">
                <a:latin typeface="Calibri" pitchFamily="34" charset="0"/>
              </a:rPr>
              <a:t>q</a:t>
            </a:r>
          </a:p>
          <a:p>
            <a:r>
              <a:rPr lang="en-US">
                <a:latin typeface="Calibri" pitchFamily="34" charset="0"/>
              </a:rPr>
              <a:t>(cms-helicity)</a:t>
            </a:r>
            <a:endParaRPr lang="en-GB"/>
          </a:p>
        </p:txBody>
      </p:sp>
      <p:cxnSp>
        <p:nvCxnSpPr>
          <p:cNvPr id="141" name="Straight Arrow Connector 140"/>
          <p:cNvCxnSpPr/>
          <p:nvPr/>
        </p:nvCxnSpPr>
        <p:spPr>
          <a:xfrm rot="5400000">
            <a:off x="2292350" y="1022350"/>
            <a:ext cx="1108075" cy="320675"/>
          </a:xfrm>
          <a:prstGeom prst="straightConnector1">
            <a:avLst/>
          </a:prstGeom>
          <a:ln w="76200">
            <a:solidFill>
              <a:srgbClr val="FFE1E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/>
          <p:nvPr/>
        </p:nvCxnSpPr>
        <p:spPr>
          <a:xfrm rot="16200000" flipH="1">
            <a:off x="6034881" y="1073944"/>
            <a:ext cx="1050925" cy="160338"/>
          </a:xfrm>
          <a:prstGeom prst="straightConnector1">
            <a:avLst/>
          </a:prstGeom>
          <a:ln w="76200">
            <a:solidFill>
              <a:srgbClr val="E5E5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1441" name="Rectangle 144"/>
          <p:cNvSpPr>
            <a:spLocks noChangeArrowheads="1"/>
          </p:cNvSpPr>
          <p:nvPr/>
        </p:nvSpPr>
        <p:spPr bwMode="auto">
          <a:xfrm>
            <a:off x="466725" y="1681163"/>
            <a:ext cx="2473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longitudinally</a:t>
            </a:r>
            <a:r>
              <a:rPr lang="en-US">
                <a:latin typeface="Calibri" pitchFamily="34" charset="0"/>
              </a:rPr>
              <a:t> polarized:</a:t>
            </a:r>
            <a:endParaRPr lang="en-GB"/>
          </a:p>
        </p:txBody>
      </p:sp>
      <p:sp>
        <p:nvSpPr>
          <p:cNvPr id="261442" name="Rectangle 133"/>
          <p:cNvSpPr>
            <a:spLocks noChangeArrowheads="1"/>
          </p:cNvSpPr>
          <p:nvPr/>
        </p:nvSpPr>
        <p:spPr bwMode="auto">
          <a:xfrm>
            <a:off x="4530725" y="4146550"/>
            <a:ext cx="2905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i="1">
                <a:latin typeface="Calibri" pitchFamily="34" charset="0"/>
              </a:rPr>
              <a:t>q</a:t>
            </a:r>
            <a:endParaRPr lang="en-GB" sz="1600"/>
          </a:p>
        </p:txBody>
      </p:sp>
      <p:sp>
        <p:nvSpPr>
          <p:cNvPr id="261443" name="Rectangle 134"/>
          <p:cNvSpPr>
            <a:spLocks noChangeArrowheads="1"/>
          </p:cNvSpPr>
          <p:nvPr/>
        </p:nvSpPr>
        <p:spPr bwMode="auto">
          <a:xfrm>
            <a:off x="4549775" y="3984625"/>
            <a:ext cx="2905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i="1">
                <a:latin typeface="Calibri" pitchFamily="34" charset="0"/>
              </a:rPr>
              <a:t>_</a:t>
            </a:r>
            <a:endParaRPr lang="en-GB" sz="1600"/>
          </a:p>
        </p:txBody>
      </p:sp>
      <p:sp>
        <p:nvSpPr>
          <p:cNvPr id="261444" name="Rectangle 198"/>
          <p:cNvSpPr>
            <a:spLocks noChangeArrowheads="1"/>
          </p:cNvSpPr>
          <p:nvPr/>
        </p:nvSpPr>
        <p:spPr bwMode="auto">
          <a:xfrm>
            <a:off x="4845050" y="6354763"/>
            <a:ext cx="2905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i="1">
                <a:latin typeface="Calibri" pitchFamily="34" charset="0"/>
              </a:rPr>
              <a:t>g</a:t>
            </a:r>
            <a:endParaRPr lang="en-GB" sz="1600"/>
          </a:p>
        </p:txBody>
      </p:sp>
      <p:sp>
        <p:nvSpPr>
          <p:cNvPr id="261445" name="Rectangle 198"/>
          <p:cNvSpPr>
            <a:spLocks noChangeArrowheads="1"/>
          </p:cNvSpPr>
          <p:nvPr/>
        </p:nvSpPr>
        <p:spPr bwMode="auto">
          <a:xfrm>
            <a:off x="5734050" y="4124325"/>
            <a:ext cx="2905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i="1">
                <a:latin typeface="Calibri" pitchFamily="34" charset="0"/>
              </a:rPr>
              <a:t>g</a:t>
            </a:r>
            <a:endParaRPr lang="en-GB" sz="1600"/>
          </a:p>
        </p:txBody>
      </p:sp>
      <p:sp>
        <p:nvSpPr>
          <p:cNvPr id="261446" name="Rectangle 130"/>
          <p:cNvSpPr>
            <a:spLocks noChangeArrowheads="1"/>
          </p:cNvSpPr>
          <p:nvPr/>
        </p:nvSpPr>
        <p:spPr bwMode="auto">
          <a:xfrm>
            <a:off x="4865688" y="5584825"/>
            <a:ext cx="2905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i="1">
                <a:latin typeface="Calibri" pitchFamily="34" charset="0"/>
              </a:rPr>
              <a:t>q</a:t>
            </a:r>
            <a:endParaRPr lang="en-GB" sz="1600"/>
          </a:p>
        </p:txBody>
      </p:sp>
      <p:sp>
        <p:nvSpPr>
          <p:cNvPr id="152" name="Rounded Rectangle 31"/>
          <p:cNvSpPr>
            <a:spLocks noChangeArrowheads="1"/>
          </p:cNvSpPr>
          <p:nvPr/>
        </p:nvSpPr>
        <p:spPr bwMode="auto">
          <a:xfrm>
            <a:off x="4327525" y="1604963"/>
            <a:ext cx="4533900" cy="5124450"/>
          </a:xfrm>
          <a:prstGeom prst="roundRect">
            <a:avLst>
              <a:gd name="adj" fmla="val 7394"/>
            </a:avLst>
          </a:prstGeom>
          <a:noFill/>
          <a:ln w="6350" algn="ctr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PT">
              <a:latin typeface="+mn-lt"/>
            </a:endParaRPr>
          </a:p>
        </p:txBody>
      </p:sp>
      <p:sp>
        <p:nvSpPr>
          <p:cNvPr id="153" name="Rounded Rectangle 31"/>
          <p:cNvSpPr>
            <a:spLocks noChangeArrowheads="1"/>
          </p:cNvSpPr>
          <p:nvPr/>
        </p:nvSpPr>
        <p:spPr bwMode="auto">
          <a:xfrm>
            <a:off x="236538" y="1587500"/>
            <a:ext cx="3787775" cy="3767138"/>
          </a:xfrm>
          <a:prstGeom prst="roundRect">
            <a:avLst>
              <a:gd name="adj" fmla="val 11187"/>
            </a:avLst>
          </a:prstGeom>
          <a:noFill/>
          <a:ln w="6350" algn="ctr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PT">
              <a:latin typeface="+mn-lt"/>
            </a:endParaRPr>
          </a:p>
        </p:txBody>
      </p:sp>
      <p:graphicFrame>
        <p:nvGraphicFramePr>
          <p:cNvPr id="261393" name="Object 273"/>
          <p:cNvGraphicFramePr>
            <a:graphicFrameLocks noChangeAspect="1"/>
          </p:cNvGraphicFramePr>
          <p:nvPr/>
        </p:nvGraphicFramePr>
        <p:xfrm>
          <a:off x="4546600" y="1906588"/>
          <a:ext cx="1900238" cy="412750"/>
        </p:xfrm>
        <a:graphic>
          <a:graphicData uri="http://schemas.openxmlformats.org/presentationml/2006/ole">
            <p:oleObj spid="_x0000_s261393" name="Equation" r:id="rId5" imgW="1295400" imgH="279400" progId="">
              <p:embed/>
            </p:oleObj>
          </a:graphicData>
        </a:graphic>
      </p:graphicFrame>
      <p:grpSp>
        <p:nvGrpSpPr>
          <p:cNvPr id="261449" name="Group 167"/>
          <p:cNvGrpSpPr>
            <a:grpSpLocks/>
          </p:cNvGrpSpPr>
          <p:nvPr/>
        </p:nvGrpSpPr>
        <p:grpSpPr bwMode="auto">
          <a:xfrm rot="-1453740">
            <a:off x="4751388" y="4564063"/>
            <a:ext cx="80962" cy="481012"/>
            <a:chOff x="4316219" y="940926"/>
            <a:chExt cx="114300" cy="679869"/>
          </a:xfrm>
        </p:grpSpPr>
        <p:cxnSp>
          <p:nvCxnSpPr>
            <p:cNvPr id="156" name="Straight Connector 155"/>
            <p:cNvCxnSpPr/>
            <p:nvPr/>
          </p:nvCxnSpPr>
          <p:spPr>
            <a:xfrm rot="2700000">
              <a:off x="4031850" y="1278916"/>
              <a:ext cx="67987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1542" name="Freeform 24"/>
            <p:cNvSpPr>
              <a:spLocks/>
            </p:cNvSpPr>
            <p:nvPr/>
          </p:nvSpPr>
          <p:spPr bwMode="auto">
            <a:xfrm rot="15164108" flipV="1">
              <a:off x="4328919" y="1216599"/>
              <a:ext cx="88900" cy="114300"/>
            </a:xfrm>
            <a:custGeom>
              <a:avLst/>
              <a:gdLst>
                <a:gd name="T0" fmla="*/ 2147483647 w 56"/>
                <a:gd name="T1" fmla="*/ 2147483647 h 72"/>
                <a:gd name="T2" fmla="*/ 0 w 56"/>
                <a:gd name="T3" fmla="*/ 2147483647 h 72"/>
                <a:gd name="T4" fmla="*/ 2147483647 w 56"/>
                <a:gd name="T5" fmla="*/ 0 h 72"/>
                <a:gd name="T6" fmla="*/ 0 60000 65536"/>
                <a:gd name="T7" fmla="*/ 0 60000 65536"/>
                <a:gd name="T8" fmla="*/ 0 60000 65536"/>
                <a:gd name="T9" fmla="*/ 0 w 56"/>
                <a:gd name="T10" fmla="*/ 0 h 72"/>
                <a:gd name="T11" fmla="*/ 56 w 56"/>
                <a:gd name="T12" fmla="*/ 72 h 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72">
                  <a:moveTo>
                    <a:pt x="18" y="72"/>
                  </a:moveTo>
                  <a:lnTo>
                    <a:pt x="0" y="17"/>
                  </a:lnTo>
                  <a:lnTo>
                    <a:pt x="5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1450" name="Group 186"/>
          <p:cNvGrpSpPr>
            <a:grpSpLocks/>
          </p:cNvGrpSpPr>
          <p:nvPr/>
        </p:nvGrpSpPr>
        <p:grpSpPr bwMode="auto">
          <a:xfrm flipV="1">
            <a:off x="5016500" y="4768850"/>
            <a:ext cx="487363" cy="465138"/>
            <a:chOff x="5987942" y="5289209"/>
            <a:chExt cx="487363" cy="465137"/>
          </a:xfrm>
        </p:grpSpPr>
        <p:grpSp>
          <p:nvGrpSpPr>
            <p:cNvPr id="261522" name="Group 162"/>
            <p:cNvGrpSpPr>
              <a:grpSpLocks/>
            </p:cNvGrpSpPr>
            <p:nvPr/>
          </p:nvGrpSpPr>
          <p:grpSpPr bwMode="auto">
            <a:xfrm rot="900000" flipH="1" flipV="1">
              <a:off x="5987942" y="5676559"/>
              <a:ext cx="484188" cy="77787"/>
              <a:chOff x="1857052" y="5397364"/>
              <a:chExt cx="904329" cy="145094"/>
            </a:xfrm>
          </p:grpSpPr>
          <p:sp>
            <p:nvSpPr>
              <p:cNvPr id="261534" name="Freeform 82"/>
              <p:cNvSpPr>
                <a:spLocks/>
              </p:cNvSpPr>
              <p:nvPr/>
            </p:nvSpPr>
            <p:spPr bwMode="auto">
              <a:xfrm rot="1607666">
                <a:off x="2494958" y="5400795"/>
                <a:ext cx="149225" cy="138113"/>
              </a:xfrm>
              <a:custGeom>
                <a:avLst/>
                <a:gdLst>
                  <a:gd name="T0" fmla="*/ 0 w 94"/>
                  <a:gd name="T1" fmla="*/ 2147483647 h 87"/>
                  <a:gd name="T2" fmla="*/ 2147483647 w 94"/>
                  <a:gd name="T3" fmla="*/ 2147483647 h 87"/>
                  <a:gd name="T4" fmla="*/ 2147483647 w 94"/>
                  <a:gd name="T5" fmla="*/ 2147483647 h 87"/>
                  <a:gd name="T6" fmla="*/ 2147483647 w 94"/>
                  <a:gd name="T7" fmla="*/ 2147483647 h 87"/>
                  <a:gd name="T8" fmla="*/ 2147483647 w 94"/>
                  <a:gd name="T9" fmla="*/ 2147483647 h 87"/>
                  <a:gd name="T10" fmla="*/ 2147483647 w 94"/>
                  <a:gd name="T11" fmla="*/ 2147483647 h 87"/>
                  <a:gd name="T12" fmla="*/ 2147483647 w 94"/>
                  <a:gd name="T13" fmla="*/ 2147483647 h 87"/>
                  <a:gd name="T14" fmla="*/ 2147483647 w 94"/>
                  <a:gd name="T15" fmla="*/ 2147483647 h 87"/>
                  <a:gd name="T16" fmla="*/ 2147483647 w 94"/>
                  <a:gd name="T17" fmla="*/ 2147483647 h 87"/>
                  <a:gd name="T18" fmla="*/ 2147483647 w 94"/>
                  <a:gd name="T19" fmla="*/ 2147483647 h 87"/>
                  <a:gd name="T20" fmla="*/ 2147483647 w 94"/>
                  <a:gd name="T21" fmla="*/ 2147483647 h 87"/>
                  <a:gd name="T22" fmla="*/ 2147483647 w 94"/>
                  <a:gd name="T23" fmla="*/ 2147483647 h 87"/>
                  <a:gd name="T24" fmla="*/ 2147483647 w 94"/>
                  <a:gd name="T25" fmla="*/ 2147483647 h 87"/>
                  <a:gd name="T26" fmla="*/ 2147483647 w 94"/>
                  <a:gd name="T27" fmla="*/ 2147483647 h 87"/>
                  <a:gd name="T28" fmla="*/ 2147483647 w 94"/>
                  <a:gd name="T29" fmla="*/ 2147483647 h 87"/>
                  <a:gd name="T30" fmla="*/ 2147483647 w 94"/>
                  <a:gd name="T31" fmla="*/ 0 h 8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4"/>
                  <a:gd name="T49" fmla="*/ 0 h 87"/>
                  <a:gd name="T50" fmla="*/ 94 w 94"/>
                  <a:gd name="T51" fmla="*/ 87 h 8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4" h="87">
                    <a:moveTo>
                      <a:pt x="0" y="37"/>
                    </a:moveTo>
                    <a:lnTo>
                      <a:pt x="1" y="50"/>
                    </a:lnTo>
                    <a:lnTo>
                      <a:pt x="7" y="63"/>
                    </a:lnTo>
                    <a:lnTo>
                      <a:pt x="16" y="74"/>
                    </a:lnTo>
                    <a:lnTo>
                      <a:pt x="27" y="83"/>
                    </a:lnTo>
                    <a:lnTo>
                      <a:pt x="41" y="87"/>
                    </a:lnTo>
                    <a:lnTo>
                      <a:pt x="57" y="86"/>
                    </a:lnTo>
                    <a:lnTo>
                      <a:pt x="71" y="81"/>
                    </a:lnTo>
                    <a:lnTo>
                      <a:pt x="83" y="72"/>
                    </a:lnTo>
                    <a:lnTo>
                      <a:pt x="90" y="59"/>
                    </a:lnTo>
                    <a:lnTo>
                      <a:pt x="94" y="45"/>
                    </a:lnTo>
                    <a:lnTo>
                      <a:pt x="94" y="31"/>
                    </a:lnTo>
                    <a:lnTo>
                      <a:pt x="89" y="16"/>
                    </a:lnTo>
                    <a:lnTo>
                      <a:pt x="86" y="11"/>
                    </a:lnTo>
                    <a:lnTo>
                      <a:pt x="79" y="4"/>
                    </a:lnTo>
                    <a:lnTo>
                      <a:pt x="74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535" name="Freeform 83"/>
              <p:cNvSpPr>
                <a:spLocks/>
              </p:cNvSpPr>
              <p:nvPr/>
            </p:nvSpPr>
            <p:spPr bwMode="auto">
              <a:xfrm rot="1607666">
                <a:off x="2368242" y="5397364"/>
                <a:ext cx="149225" cy="139700"/>
              </a:xfrm>
              <a:custGeom>
                <a:avLst/>
                <a:gdLst>
                  <a:gd name="T0" fmla="*/ 0 w 94"/>
                  <a:gd name="T1" fmla="*/ 2147483647 h 88"/>
                  <a:gd name="T2" fmla="*/ 2147483647 w 94"/>
                  <a:gd name="T3" fmla="*/ 2147483647 h 88"/>
                  <a:gd name="T4" fmla="*/ 2147483647 w 94"/>
                  <a:gd name="T5" fmla="*/ 2147483647 h 88"/>
                  <a:gd name="T6" fmla="*/ 2147483647 w 94"/>
                  <a:gd name="T7" fmla="*/ 2147483647 h 88"/>
                  <a:gd name="T8" fmla="*/ 2147483647 w 94"/>
                  <a:gd name="T9" fmla="*/ 2147483647 h 88"/>
                  <a:gd name="T10" fmla="*/ 2147483647 w 94"/>
                  <a:gd name="T11" fmla="*/ 2147483647 h 88"/>
                  <a:gd name="T12" fmla="*/ 2147483647 w 94"/>
                  <a:gd name="T13" fmla="*/ 2147483647 h 88"/>
                  <a:gd name="T14" fmla="*/ 2147483647 w 94"/>
                  <a:gd name="T15" fmla="*/ 2147483647 h 88"/>
                  <a:gd name="T16" fmla="*/ 2147483647 w 94"/>
                  <a:gd name="T17" fmla="*/ 2147483647 h 88"/>
                  <a:gd name="T18" fmla="*/ 2147483647 w 94"/>
                  <a:gd name="T19" fmla="*/ 2147483647 h 88"/>
                  <a:gd name="T20" fmla="*/ 2147483647 w 94"/>
                  <a:gd name="T21" fmla="*/ 2147483647 h 88"/>
                  <a:gd name="T22" fmla="*/ 2147483647 w 94"/>
                  <a:gd name="T23" fmla="*/ 2147483647 h 88"/>
                  <a:gd name="T24" fmla="*/ 2147483647 w 94"/>
                  <a:gd name="T25" fmla="*/ 2147483647 h 88"/>
                  <a:gd name="T26" fmla="*/ 2147483647 w 94"/>
                  <a:gd name="T27" fmla="*/ 2147483647 h 88"/>
                  <a:gd name="T28" fmla="*/ 2147483647 w 94"/>
                  <a:gd name="T29" fmla="*/ 2147483647 h 88"/>
                  <a:gd name="T30" fmla="*/ 2147483647 w 94"/>
                  <a:gd name="T31" fmla="*/ 0 h 8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4"/>
                  <a:gd name="T49" fmla="*/ 0 h 88"/>
                  <a:gd name="T50" fmla="*/ 94 w 94"/>
                  <a:gd name="T51" fmla="*/ 88 h 8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4" h="88">
                    <a:moveTo>
                      <a:pt x="0" y="38"/>
                    </a:moveTo>
                    <a:lnTo>
                      <a:pt x="1" y="51"/>
                    </a:lnTo>
                    <a:lnTo>
                      <a:pt x="5" y="64"/>
                    </a:lnTo>
                    <a:lnTo>
                      <a:pt x="14" y="75"/>
                    </a:lnTo>
                    <a:lnTo>
                      <a:pt x="27" y="84"/>
                    </a:lnTo>
                    <a:lnTo>
                      <a:pt x="41" y="88"/>
                    </a:lnTo>
                    <a:lnTo>
                      <a:pt x="55" y="87"/>
                    </a:lnTo>
                    <a:lnTo>
                      <a:pt x="70" y="82"/>
                    </a:lnTo>
                    <a:lnTo>
                      <a:pt x="81" y="73"/>
                    </a:lnTo>
                    <a:lnTo>
                      <a:pt x="90" y="60"/>
                    </a:lnTo>
                    <a:lnTo>
                      <a:pt x="94" y="46"/>
                    </a:lnTo>
                    <a:lnTo>
                      <a:pt x="94" y="31"/>
                    </a:lnTo>
                    <a:lnTo>
                      <a:pt x="89" y="17"/>
                    </a:lnTo>
                    <a:lnTo>
                      <a:pt x="86" y="12"/>
                    </a:lnTo>
                    <a:lnTo>
                      <a:pt x="79" y="4"/>
                    </a:lnTo>
                    <a:lnTo>
                      <a:pt x="73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536" name="Freeform 84"/>
              <p:cNvSpPr>
                <a:spLocks/>
              </p:cNvSpPr>
              <p:nvPr/>
            </p:nvSpPr>
            <p:spPr bwMode="auto">
              <a:xfrm rot="1607666">
                <a:off x="2238935" y="5401632"/>
                <a:ext cx="150813" cy="136525"/>
              </a:xfrm>
              <a:custGeom>
                <a:avLst/>
                <a:gdLst>
                  <a:gd name="T0" fmla="*/ 0 w 95"/>
                  <a:gd name="T1" fmla="*/ 2147483647 h 86"/>
                  <a:gd name="T2" fmla="*/ 2147483647 w 95"/>
                  <a:gd name="T3" fmla="*/ 2147483647 h 86"/>
                  <a:gd name="T4" fmla="*/ 2147483647 w 95"/>
                  <a:gd name="T5" fmla="*/ 2147483647 h 86"/>
                  <a:gd name="T6" fmla="*/ 2147483647 w 95"/>
                  <a:gd name="T7" fmla="*/ 2147483647 h 86"/>
                  <a:gd name="T8" fmla="*/ 2147483647 w 95"/>
                  <a:gd name="T9" fmla="*/ 2147483647 h 86"/>
                  <a:gd name="T10" fmla="*/ 2147483647 w 95"/>
                  <a:gd name="T11" fmla="*/ 2147483647 h 86"/>
                  <a:gd name="T12" fmla="*/ 2147483647 w 95"/>
                  <a:gd name="T13" fmla="*/ 2147483647 h 86"/>
                  <a:gd name="T14" fmla="*/ 2147483647 w 95"/>
                  <a:gd name="T15" fmla="*/ 2147483647 h 86"/>
                  <a:gd name="T16" fmla="*/ 2147483647 w 95"/>
                  <a:gd name="T17" fmla="*/ 2147483647 h 86"/>
                  <a:gd name="T18" fmla="*/ 2147483647 w 95"/>
                  <a:gd name="T19" fmla="*/ 2147483647 h 86"/>
                  <a:gd name="T20" fmla="*/ 2147483647 w 95"/>
                  <a:gd name="T21" fmla="*/ 2147483647 h 86"/>
                  <a:gd name="T22" fmla="*/ 2147483647 w 95"/>
                  <a:gd name="T23" fmla="*/ 2147483647 h 86"/>
                  <a:gd name="T24" fmla="*/ 2147483647 w 95"/>
                  <a:gd name="T25" fmla="*/ 2147483647 h 86"/>
                  <a:gd name="T26" fmla="*/ 2147483647 w 95"/>
                  <a:gd name="T27" fmla="*/ 2147483647 h 86"/>
                  <a:gd name="T28" fmla="*/ 2147483647 w 95"/>
                  <a:gd name="T29" fmla="*/ 2147483647 h 86"/>
                  <a:gd name="T30" fmla="*/ 2147483647 w 95"/>
                  <a:gd name="T31" fmla="*/ 2147483647 h 86"/>
                  <a:gd name="T32" fmla="*/ 2147483647 w 95"/>
                  <a:gd name="T33" fmla="*/ 0 h 8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5"/>
                  <a:gd name="T52" fmla="*/ 0 h 86"/>
                  <a:gd name="T53" fmla="*/ 95 w 95"/>
                  <a:gd name="T54" fmla="*/ 86 h 8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5" h="86">
                    <a:moveTo>
                      <a:pt x="0" y="37"/>
                    </a:moveTo>
                    <a:lnTo>
                      <a:pt x="1" y="50"/>
                    </a:lnTo>
                    <a:lnTo>
                      <a:pt x="6" y="63"/>
                    </a:lnTo>
                    <a:lnTo>
                      <a:pt x="15" y="75"/>
                    </a:lnTo>
                    <a:lnTo>
                      <a:pt x="28" y="82"/>
                    </a:lnTo>
                    <a:lnTo>
                      <a:pt x="42" y="86"/>
                    </a:lnTo>
                    <a:lnTo>
                      <a:pt x="57" y="85"/>
                    </a:lnTo>
                    <a:lnTo>
                      <a:pt x="71" y="80"/>
                    </a:lnTo>
                    <a:lnTo>
                      <a:pt x="82" y="71"/>
                    </a:lnTo>
                    <a:lnTo>
                      <a:pt x="91" y="58"/>
                    </a:lnTo>
                    <a:lnTo>
                      <a:pt x="95" y="45"/>
                    </a:lnTo>
                    <a:lnTo>
                      <a:pt x="94" y="31"/>
                    </a:lnTo>
                    <a:lnTo>
                      <a:pt x="89" y="17"/>
                    </a:lnTo>
                    <a:lnTo>
                      <a:pt x="86" y="12"/>
                    </a:lnTo>
                    <a:lnTo>
                      <a:pt x="82" y="7"/>
                    </a:lnTo>
                    <a:lnTo>
                      <a:pt x="78" y="3"/>
                    </a:lnTo>
                    <a:lnTo>
                      <a:pt x="73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537" name="Freeform 85"/>
              <p:cNvSpPr>
                <a:spLocks/>
              </p:cNvSpPr>
              <p:nvPr/>
            </p:nvSpPr>
            <p:spPr bwMode="auto">
              <a:xfrm rot="1607666">
                <a:off x="2113348" y="5402023"/>
                <a:ext cx="149225" cy="139700"/>
              </a:xfrm>
              <a:custGeom>
                <a:avLst/>
                <a:gdLst>
                  <a:gd name="T0" fmla="*/ 0 w 94"/>
                  <a:gd name="T1" fmla="*/ 2147483647 h 88"/>
                  <a:gd name="T2" fmla="*/ 2147483647 w 94"/>
                  <a:gd name="T3" fmla="*/ 2147483647 h 88"/>
                  <a:gd name="T4" fmla="*/ 2147483647 w 94"/>
                  <a:gd name="T5" fmla="*/ 2147483647 h 88"/>
                  <a:gd name="T6" fmla="*/ 2147483647 w 94"/>
                  <a:gd name="T7" fmla="*/ 2147483647 h 88"/>
                  <a:gd name="T8" fmla="*/ 2147483647 w 94"/>
                  <a:gd name="T9" fmla="*/ 2147483647 h 88"/>
                  <a:gd name="T10" fmla="*/ 2147483647 w 94"/>
                  <a:gd name="T11" fmla="*/ 2147483647 h 88"/>
                  <a:gd name="T12" fmla="*/ 2147483647 w 94"/>
                  <a:gd name="T13" fmla="*/ 2147483647 h 88"/>
                  <a:gd name="T14" fmla="*/ 2147483647 w 94"/>
                  <a:gd name="T15" fmla="*/ 2147483647 h 88"/>
                  <a:gd name="T16" fmla="*/ 2147483647 w 94"/>
                  <a:gd name="T17" fmla="*/ 2147483647 h 88"/>
                  <a:gd name="T18" fmla="*/ 2147483647 w 94"/>
                  <a:gd name="T19" fmla="*/ 2147483647 h 88"/>
                  <a:gd name="T20" fmla="*/ 2147483647 w 94"/>
                  <a:gd name="T21" fmla="*/ 2147483647 h 88"/>
                  <a:gd name="T22" fmla="*/ 2147483647 w 94"/>
                  <a:gd name="T23" fmla="*/ 2147483647 h 88"/>
                  <a:gd name="T24" fmla="*/ 2147483647 w 94"/>
                  <a:gd name="T25" fmla="*/ 2147483647 h 88"/>
                  <a:gd name="T26" fmla="*/ 2147483647 w 94"/>
                  <a:gd name="T27" fmla="*/ 2147483647 h 88"/>
                  <a:gd name="T28" fmla="*/ 2147483647 w 94"/>
                  <a:gd name="T29" fmla="*/ 2147483647 h 88"/>
                  <a:gd name="T30" fmla="*/ 2147483647 w 94"/>
                  <a:gd name="T31" fmla="*/ 0 h 8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4"/>
                  <a:gd name="T49" fmla="*/ 0 h 88"/>
                  <a:gd name="T50" fmla="*/ 94 w 94"/>
                  <a:gd name="T51" fmla="*/ 88 h 8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4" h="88">
                    <a:moveTo>
                      <a:pt x="0" y="37"/>
                    </a:moveTo>
                    <a:lnTo>
                      <a:pt x="2" y="50"/>
                    </a:lnTo>
                    <a:lnTo>
                      <a:pt x="6" y="63"/>
                    </a:lnTo>
                    <a:lnTo>
                      <a:pt x="15" y="75"/>
                    </a:lnTo>
                    <a:lnTo>
                      <a:pt x="27" y="84"/>
                    </a:lnTo>
                    <a:lnTo>
                      <a:pt x="42" y="88"/>
                    </a:lnTo>
                    <a:lnTo>
                      <a:pt x="56" y="86"/>
                    </a:lnTo>
                    <a:lnTo>
                      <a:pt x="70" y="81"/>
                    </a:lnTo>
                    <a:lnTo>
                      <a:pt x="81" y="72"/>
                    </a:lnTo>
                    <a:lnTo>
                      <a:pt x="90" y="59"/>
                    </a:lnTo>
                    <a:lnTo>
                      <a:pt x="94" y="45"/>
                    </a:lnTo>
                    <a:lnTo>
                      <a:pt x="94" y="31"/>
                    </a:lnTo>
                    <a:lnTo>
                      <a:pt x="89" y="17"/>
                    </a:lnTo>
                    <a:lnTo>
                      <a:pt x="87" y="12"/>
                    </a:lnTo>
                    <a:lnTo>
                      <a:pt x="79" y="4"/>
                    </a:lnTo>
                    <a:lnTo>
                      <a:pt x="74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538" name="Freeform 86"/>
              <p:cNvSpPr>
                <a:spLocks/>
              </p:cNvSpPr>
              <p:nvPr/>
            </p:nvSpPr>
            <p:spPr bwMode="auto">
              <a:xfrm rot="1607666">
                <a:off x="1984127" y="5405933"/>
                <a:ext cx="149225" cy="136525"/>
              </a:xfrm>
              <a:custGeom>
                <a:avLst/>
                <a:gdLst>
                  <a:gd name="T0" fmla="*/ 0 w 94"/>
                  <a:gd name="T1" fmla="*/ 2147483647 h 86"/>
                  <a:gd name="T2" fmla="*/ 2147483647 w 94"/>
                  <a:gd name="T3" fmla="*/ 2147483647 h 86"/>
                  <a:gd name="T4" fmla="*/ 2147483647 w 94"/>
                  <a:gd name="T5" fmla="*/ 2147483647 h 86"/>
                  <a:gd name="T6" fmla="*/ 2147483647 w 94"/>
                  <a:gd name="T7" fmla="*/ 2147483647 h 86"/>
                  <a:gd name="T8" fmla="*/ 2147483647 w 94"/>
                  <a:gd name="T9" fmla="*/ 2147483647 h 86"/>
                  <a:gd name="T10" fmla="*/ 2147483647 w 94"/>
                  <a:gd name="T11" fmla="*/ 2147483647 h 86"/>
                  <a:gd name="T12" fmla="*/ 2147483647 w 94"/>
                  <a:gd name="T13" fmla="*/ 2147483647 h 86"/>
                  <a:gd name="T14" fmla="*/ 2147483647 w 94"/>
                  <a:gd name="T15" fmla="*/ 2147483647 h 86"/>
                  <a:gd name="T16" fmla="*/ 2147483647 w 94"/>
                  <a:gd name="T17" fmla="*/ 2147483647 h 86"/>
                  <a:gd name="T18" fmla="*/ 2147483647 w 94"/>
                  <a:gd name="T19" fmla="*/ 2147483647 h 86"/>
                  <a:gd name="T20" fmla="*/ 2147483647 w 94"/>
                  <a:gd name="T21" fmla="*/ 2147483647 h 86"/>
                  <a:gd name="T22" fmla="*/ 2147483647 w 94"/>
                  <a:gd name="T23" fmla="*/ 2147483647 h 86"/>
                  <a:gd name="T24" fmla="*/ 2147483647 w 94"/>
                  <a:gd name="T25" fmla="*/ 2147483647 h 86"/>
                  <a:gd name="T26" fmla="*/ 2147483647 w 94"/>
                  <a:gd name="T27" fmla="*/ 2147483647 h 86"/>
                  <a:gd name="T28" fmla="*/ 2147483647 w 94"/>
                  <a:gd name="T29" fmla="*/ 2147483647 h 86"/>
                  <a:gd name="T30" fmla="*/ 2147483647 w 94"/>
                  <a:gd name="T31" fmla="*/ 2147483647 h 86"/>
                  <a:gd name="T32" fmla="*/ 2147483647 w 94"/>
                  <a:gd name="T33" fmla="*/ 0 h 8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4"/>
                  <a:gd name="T52" fmla="*/ 0 h 86"/>
                  <a:gd name="T53" fmla="*/ 94 w 94"/>
                  <a:gd name="T54" fmla="*/ 86 h 8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4" h="86">
                    <a:moveTo>
                      <a:pt x="0" y="37"/>
                    </a:moveTo>
                    <a:lnTo>
                      <a:pt x="2" y="50"/>
                    </a:lnTo>
                    <a:lnTo>
                      <a:pt x="7" y="63"/>
                    </a:lnTo>
                    <a:lnTo>
                      <a:pt x="16" y="74"/>
                    </a:lnTo>
                    <a:lnTo>
                      <a:pt x="27" y="82"/>
                    </a:lnTo>
                    <a:lnTo>
                      <a:pt x="41" y="86"/>
                    </a:lnTo>
                    <a:lnTo>
                      <a:pt x="57" y="85"/>
                    </a:lnTo>
                    <a:lnTo>
                      <a:pt x="71" y="80"/>
                    </a:lnTo>
                    <a:lnTo>
                      <a:pt x="83" y="71"/>
                    </a:lnTo>
                    <a:lnTo>
                      <a:pt x="90" y="58"/>
                    </a:lnTo>
                    <a:lnTo>
                      <a:pt x="94" y="45"/>
                    </a:lnTo>
                    <a:lnTo>
                      <a:pt x="94" y="31"/>
                    </a:lnTo>
                    <a:lnTo>
                      <a:pt x="89" y="17"/>
                    </a:lnTo>
                    <a:lnTo>
                      <a:pt x="87" y="11"/>
                    </a:lnTo>
                    <a:lnTo>
                      <a:pt x="83" y="6"/>
                    </a:lnTo>
                    <a:lnTo>
                      <a:pt x="79" y="2"/>
                    </a:lnTo>
                    <a:lnTo>
                      <a:pt x="74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539" name="Freeform 87"/>
              <p:cNvSpPr>
                <a:spLocks/>
              </p:cNvSpPr>
              <p:nvPr/>
            </p:nvSpPr>
            <p:spPr bwMode="auto">
              <a:xfrm rot="1607666">
                <a:off x="1857052" y="5404005"/>
                <a:ext cx="149225" cy="136525"/>
              </a:xfrm>
              <a:custGeom>
                <a:avLst/>
                <a:gdLst>
                  <a:gd name="T0" fmla="*/ 0 w 94"/>
                  <a:gd name="T1" fmla="*/ 2147483647 h 86"/>
                  <a:gd name="T2" fmla="*/ 2147483647 w 94"/>
                  <a:gd name="T3" fmla="*/ 2147483647 h 86"/>
                  <a:gd name="T4" fmla="*/ 2147483647 w 94"/>
                  <a:gd name="T5" fmla="*/ 2147483647 h 86"/>
                  <a:gd name="T6" fmla="*/ 2147483647 w 94"/>
                  <a:gd name="T7" fmla="*/ 2147483647 h 86"/>
                  <a:gd name="T8" fmla="*/ 2147483647 w 94"/>
                  <a:gd name="T9" fmla="*/ 2147483647 h 86"/>
                  <a:gd name="T10" fmla="*/ 2147483647 w 94"/>
                  <a:gd name="T11" fmla="*/ 2147483647 h 86"/>
                  <a:gd name="T12" fmla="*/ 2147483647 w 94"/>
                  <a:gd name="T13" fmla="*/ 2147483647 h 86"/>
                  <a:gd name="T14" fmla="*/ 2147483647 w 94"/>
                  <a:gd name="T15" fmla="*/ 2147483647 h 86"/>
                  <a:gd name="T16" fmla="*/ 2147483647 w 94"/>
                  <a:gd name="T17" fmla="*/ 2147483647 h 86"/>
                  <a:gd name="T18" fmla="*/ 2147483647 w 94"/>
                  <a:gd name="T19" fmla="*/ 2147483647 h 86"/>
                  <a:gd name="T20" fmla="*/ 2147483647 w 94"/>
                  <a:gd name="T21" fmla="*/ 2147483647 h 86"/>
                  <a:gd name="T22" fmla="*/ 2147483647 w 94"/>
                  <a:gd name="T23" fmla="*/ 2147483647 h 86"/>
                  <a:gd name="T24" fmla="*/ 2147483647 w 94"/>
                  <a:gd name="T25" fmla="*/ 2147483647 h 86"/>
                  <a:gd name="T26" fmla="*/ 2147483647 w 94"/>
                  <a:gd name="T27" fmla="*/ 2147483647 h 86"/>
                  <a:gd name="T28" fmla="*/ 2147483647 w 94"/>
                  <a:gd name="T29" fmla="*/ 2147483647 h 86"/>
                  <a:gd name="T30" fmla="*/ 2147483647 w 94"/>
                  <a:gd name="T31" fmla="*/ 0 h 8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4"/>
                  <a:gd name="T49" fmla="*/ 0 h 86"/>
                  <a:gd name="T50" fmla="*/ 94 w 94"/>
                  <a:gd name="T51" fmla="*/ 86 h 8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4" h="86">
                    <a:moveTo>
                      <a:pt x="0" y="37"/>
                    </a:moveTo>
                    <a:lnTo>
                      <a:pt x="1" y="50"/>
                    </a:lnTo>
                    <a:lnTo>
                      <a:pt x="5" y="61"/>
                    </a:lnTo>
                    <a:lnTo>
                      <a:pt x="14" y="73"/>
                    </a:lnTo>
                    <a:lnTo>
                      <a:pt x="27" y="82"/>
                    </a:lnTo>
                    <a:lnTo>
                      <a:pt x="41" y="86"/>
                    </a:lnTo>
                    <a:lnTo>
                      <a:pt x="56" y="85"/>
                    </a:lnTo>
                    <a:lnTo>
                      <a:pt x="70" y="79"/>
                    </a:lnTo>
                    <a:lnTo>
                      <a:pt x="81" y="70"/>
                    </a:lnTo>
                    <a:lnTo>
                      <a:pt x="90" y="57"/>
                    </a:lnTo>
                    <a:lnTo>
                      <a:pt x="94" y="43"/>
                    </a:lnTo>
                    <a:lnTo>
                      <a:pt x="94" y="29"/>
                    </a:lnTo>
                    <a:lnTo>
                      <a:pt x="89" y="15"/>
                    </a:lnTo>
                    <a:lnTo>
                      <a:pt x="85" y="9"/>
                    </a:lnTo>
                    <a:lnTo>
                      <a:pt x="80" y="3"/>
                    </a:lnTo>
                    <a:lnTo>
                      <a:pt x="74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540" name="Freeform 89"/>
              <p:cNvSpPr>
                <a:spLocks/>
              </p:cNvSpPr>
              <p:nvPr/>
            </p:nvSpPr>
            <p:spPr bwMode="auto">
              <a:xfrm rot="1607666">
                <a:off x="2608981" y="5459108"/>
                <a:ext cx="152400" cy="77788"/>
              </a:xfrm>
              <a:custGeom>
                <a:avLst/>
                <a:gdLst>
                  <a:gd name="T0" fmla="*/ 0 w 96"/>
                  <a:gd name="T1" fmla="*/ 0 h 49"/>
                  <a:gd name="T2" fmla="*/ 2147483647 w 96"/>
                  <a:gd name="T3" fmla="*/ 2147483647 h 49"/>
                  <a:gd name="T4" fmla="*/ 2147483647 w 96"/>
                  <a:gd name="T5" fmla="*/ 2147483647 h 49"/>
                  <a:gd name="T6" fmla="*/ 2147483647 w 96"/>
                  <a:gd name="T7" fmla="*/ 2147483647 h 49"/>
                  <a:gd name="T8" fmla="*/ 2147483647 w 96"/>
                  <a:gd name="T9" fmla="*/ 2147483647 h 49"/>
                  <a:gd name="T10" fmla="*/ 2147483647 w 96"/>
                  <a:gd name="T11" fmla="*/ 2147483647 h 49"/>
                  <a:gd name="T12" fmla="*/ 2147483647 w 96"/>
                  <a:gd name="T13" fmla="*/ 2147483647 h 49"/>
                  <a:gd name="T14" fmla="*/ 2147483647 w 96"/>
                  <a:gd name="T15" fmla="*/ 2147483647 h 49"/>
                  <a:gd name="T16" fmla="*/ 2147483647 w 96"/>
                  <a:gd name="T17" fmla="*/ 2147483647 h 49"/>
                  <a:gd name="T18" fmla="*/ 2147483647 w 96"/>
                  <a:gd name="T19" fmla="*/ 2147483647 h 49"/>
                  <a:gd name="T20" fmla="*/ 2147483647 w 96"/>
                  <a:gd name="T21" fmla="*/ 0 h 4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6"/>
                  <a:gd name="T34" fmla="*/ 0 h 49"/>
                  <a:gd name="T35" fmla="*/ 96 w 96"/>
                  <a:gd name="T36" fmla="*/ 49 h 4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6" h="49">
                    <a:moveTo>
                      <a:pt x="0" y="0"/>
                    </a:moveTo>
                    <a:lnTo>
                      <a:pt x="2" y="13"/>
                    </a:lnTo>
                    <a:lnTo>
                      <a:pt x="7" y="25"/>
                    </a:lnTo>
                    <a:lnTo>
                      <a:pt x="16" y="36"/>
                    </a:lnTo>
                    <a:lnTo>
                      <a:pt x="27" y="45"/>
                    </a:lnTo>
                    <a:lnTo>
                      <a:pt x="41" y="49"/>
                    </a:lnTo>
                    <a:lnTo>
                      <a:pt x="57" y="48"/>
                    </a:lnTo>
                    <a:lnTo>
                      <a:pt x="71" y="43"/>
                    </a:lnTo>
                    <a:lnTo>
                      <a:pt x="84" y="31"/>
                    </a:lnTo>
                    <a:lnTo>
                      <a:pt x="93" y="17"/>
                    </a:lnTo>
                    <a:lnTo>
                      <a:pt x="96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1523" name="Group 155"/>
            <p:cNvGrpSpPr>
              <a:grpSpLocks/>
            </p:cNvGrpSpPr>
            <p:nvPr/>
          </p:nvGrpSpPr>
          <p:grpSpPr bwMode="auto">
            <a:xfrm rot="-1113289">
              <a:off x="5987942" y="5289209"/>
              <a:ext cx="487363" cy="57150"/>
              <a:chOff x="2982986" y="1572917"/>
              <a:chExt cx="1016346" cy="120201"/>
            </a:xfrm>
          </p:grpSpPr>
          <p:sp>
            <p:nvSpPr>
              <p:cNvPr id="261524" name="Freeform 166"/>
              <p:cNvSpPr>
                <a:spLocks/>
              </p:cNvSpPr>
              <p:nvPr/>
            </p:nvSpPr>
            <p:spPr bwMode="auto">
              <a:xfrm rot="1525323">
                <a:off x="2982986" y="1573897"/>
                <a:ext cx="96838" cy="82550"/>
              </a:xfrm>
              <a:custGeom>
                <a:avLst/>
                <a:gdLst>
                  <a:gd name="T0" fmla="*/ 2147483647 w 61"/>
                  <a:gd name="T1" fmla="*/ 2147483647 h 52"/>
                  <a:gd name="T2" fmla="*/ 2147483647 w 61"/>
                  <a:gd name="T3" fmla="*/ 2147483647 h 52"/>
                  <a:gd name="T4" fmla="*/ 2147483647 w 61"/>
                  <a:gd name="T5" fmla="*/ 2147483647 h 52"/>
                  <a:gd name="T6" fmla="*/ 2147483647 w 61"/>
                  <a:gd name="T7" fmla="*/ 0 h 52"/>
                  <a:gd name="T8" fmla="*/ 2147483647 w 61"/>
                  <a:gd name="T9" fmla="*/ 2147483647 h 52"/>
                  <a:gd name="T10" fmla="*/ 2147483647 w 61"/>
                  <a:gd name="T11" fmla="*/ 2147483647 h 52"/>
                  <a:gd name="T12" fmla="*/ 2147483647 w 61"/>
                  <a:gd name="T13" fmla="*/ 2147483647 h 52"/>
                  <a:gd name="T14" fmla="*/ 0 w 61"/>
                  <a:gd name="T15" fmla="*/ 2147483647 h 52"/>
                  <a:gd name="T16" fmla="*/ 2147483647 w 61"/>
                  <a:gd name="T17" fmla="*/ 2147483647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1"/>
                  <a:gd name="T28" fmla="*/ 0 h 52"/>
                  <a:gd name="T29" fmla="*/ 61 w 61"/>
                  <a:gd name="T30" fmla="*/ 52 h 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1" h="52">
                    <a:moveTo>
                      <a:pt x="61" y="23"/>
                    </a:moveTo>
                    <a:lnTo>
                      <a:pt x="51" y="12"/>
                    </a:lnTo>
                    <a:lnTo>
                      <a:pt x="40" y="4"/>
                    </a:lnTo>
                    <a:lnTo>
                      <a:pt x="29" y="0"/>
                    </a:lnTo>
                    <a:lnTo>
                      <a:pt x="17" y="1"/>
                    </a:lnTo>
                    <a:lnTo>
                      <a:pt x="8" y="9"/>
                    </a:lnTo>
                    <a:lnTo>
                      <a:pt x="2" y="21"/>
                    </a:lnTo>
                    <a:lnTo>
                      <a:pt x="0" y="35"/>
                    </a:lnTo>
                    <a:lnTo>
                      <a:pt x="3" y="52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525" name="Freeform 30"/>
              <p:cNvSpPr>
                <a:spLocks/>
              </p:cNvSpPr>
              <p:nvPr/>
            </p:nvSpPr>
            <p:spPr bwMode="auto">
              <a:xfrm rot="1525323">
                <a:off x="3073707" y="1606678"/>
                <a:ext cx="98425" cy="79375"/>
              </a:xfrm>
              <a:custGeom>
                <a:avLst/>
                <a:gdLst>
                  <a:gd name="T0" fmla="*/ 2147483647 w 62"/>
                  <a:gd name="T1" fmla="*/ 0 h 50"/>
                  <a:gd name="T2" fmla="*/ 2147483647 w 62"/>
                  <a:gd name="T3" fmla="*/ 2147483647 h 50"/>
                  <a:gd name="T4" fmla="*/ 2147483647 w 62"/>
                  <a:gd name="T5" fmla="*/ 2147483647 h 50"/>
                  <a:gd name="T6" fmla="*/ 2147483647 w 62"/>
                  <a:gd name="T7" fmla="*/ 2147483647 h 50"/>
                  <a:gd name="T8" fmla="*/ 2147483647 w 62"/>
                  <a:gd name="T9" fmla="*/ 2147483647 h 50"/>
                  <a:gd name="T10" fmla="*/ 2147483647 w 62"/>
                  <a:gd name="T11" fmla="*/ 2147483647 h 50"/>
                  <a:gd name="T12" fmla="*/ 2147483647 w 62"/>
                  <a:gd name="T13" fmla="*/ 2147483647 h 50"/>
                  <a:gd name="T14" fmla="*/ 2147483647 w 62"/>
                  <a:gd name="T15" fmla="*/ 2147483647 h 50"/>
                  <a:gd name="T16" fmla="*/ 0 w 62"/>
                  <a:gd name="T17" fmla="*/ 2147483647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"/>
                  <a:gd name="T28" fmla="*/ 0 h 50"/>
                  <a:gd name="T29" fmla="*/ 62 w 62"/>
                  <a:gd name="T30" fmla="*/ 50 h 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" h="50">
                    <a:moveTo>
                      <a:pt x="60" y="0"/>
                    </a:moveTo>
                    <a:lnTo>
                      <a:pt x="62" y="15"/>
                    </a:lnTo>
                    <a:lnTo>
                      <a:pt x="59" y="29"/>
                    </a:lnTo>
                    <a:lnTo>
                      <a:pt x="54" y="39"/>
                    </a:lnTo>
                    <a:lnTo>
                      <a:pt x="46" y="47"/>
                    </a:lnTo>
                    <a:lnTo>
                      <a:pt x="34" y="50"/>
                    </a:lnTo>
                    <a:lnTo>
                      <a:pt x="23" y="46"/>
                    </a:lnTo>
                    <a:lnTo>
                      <a:pt x="10" y="38"/>
                    </a:lnTo>
                    <a:lnTo>
                      <a:pt x="0" y="25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526" name="Freeform 31"/>
              <p:cNvSpPr>
                <a:spLocks/>
              </p:cNvSpPr>
              <p:nvPr/>
            </p:nvSpPr>
            <p:spPr bwMode="auto">
              <a:xfrm rot="1525323">
                <a:off x="3192868" y="1573004"/>
                <a:ext cx="95250" cy="80963"/>
              </a:xfrm>
              <a:custGeom>
                <a:avLst/>
                <a:gdLst>
                  <a:gd name="T0" fmla="*/ 2147483647 w 60"/>
                  <a:gd name="T1" fmla="*/ 2147483647 h 51"/>
                  <a:gd name="T2" fmla="*/ 2147483647 w 60"/>
                  <a:gd name="T3" fmla="*/ 2147483647 h 51"/>
                  <a:gd name="T4" fmla="*/ 2147483647 w 60"/>
                  <a:gd name="T5" fmla="*/ 2147483647 h 51"/>
                  <a:gd name="T6" fmla="*/ 2147483647 w 60"/>
                  <a:gd name="T7" fmla="*/ 0 h 51"/>
                  <a:gd name="T8" fmla="*/ 2147483647 w 60"/>
                  <a:gd name="T9" fmla="*/ 2147483647 h 51"/>
                  <a:gd name="T10" fmla="*/ 2147483647 w 60"/>
                  <a:gd name="T11" fmla="*/ 2147483647 h 51"/>
                  <a:gd name="T12" fmla="*/ 2147483647 w 60"/>
                  <a:gd name="T13" fmla="*/ 2147483647 h 51"/>
                  <a:gd name="T14" fmla="*/ 0 w 60"/>
                  <a:gd name="T15" fmla="*/ 2147483647 h 51"/>
                  <a:gd name="T16" fmla="*/ 2147483647 w 60"/>
                  <a:gd name="T17" fmla="*/ 2147483647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0"/>
                  <a:gd name="T28" fmla="*/ 0 h 51"/>
                  <a:gd name="T29" fmla="*/ 60 w 60"/>
                  <a:gd name="T30" fmla="*/ 51 h 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0" h="51">
                    <a:moveTo>
                      <a:pt x="60" y="22"/>
                    </a:moveTo>
                    <a:lnTo>
                      <a:pt x="50" y="11"/>
                    </a:lnTo>
                    <a:lnTo>
                      <a:pt x="40" y="3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9"/>
                    </a:lnTo>
                    <a:lnTo>
                      <a:pt x="1" y="20"/>
                    </a:lnTo>
                    <a:lnTo>
                      <a:pt x="0" y="35"/>
                    </a:lnTo>
                    <a:lnTo>
                      <a:pt x="1" y="51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527" name="Freeform 32"/>
              <p:cNvSpPr>
                <a:spLocks/>
              </p:cNvSpPr>
              <p:nvPr/>
            </p:nvSpPr>
            <p:spPr bwMode="auto">
              <a:xfrm rot="1525323">
                <a:off x="3281738" y="1605367"/>
                <a:ext cx="98425" cy="79375"/>
              </a:xfrm>
              <a:custGeom>
                <a:avLst/>
                <a:gdLst>
                  <a:gd name="T0" fmla="*/ 2147483647 w 62"/>
                  <a:gd name="T1" fmla="*/ 0 h 50"/>
                  <a:gd name="T2" fmla="*/ 2147483647 w 62"/>
                  <a:gd name="T3" fmla="*/ 2147483647 h 50"/>
                  <a:gd name="T4" fmla="*/ 2147483647 w 62"/>
                  <a:gd name="T5" fmla="*/ 2147483647 h 50"/>
                  <a:gd name="T6" fmla="*/ 2147483647 w 62"/>
                  <a:gd name="T7" fmla="*/ 2147483647 h 50"/>
                  <a:gd name="T8" fmla="*/ 2147483647 w 62"/>
                  <a:gd name="T9" fmla="*/ 2147483647 h 50"/>
                  <a:gd name="T10" fmla="*/ 2147483647 w 62"/>
                  <a:gd name="T11" fmla="*/ 2147483647 h 50"/>
                  <a:gd name="T12" fmla="*/ 2147483647 w 62"/>
                  <a:gd name="T13" fmla="*/ 2147483647 h 50"/>
                  <a:gd name="T14" fmla="*/ 2147483647 w 62"/>
                  <a:gd name="T15" fmla="*/ 2147483647 h 50"/>
                  <a:gd name="T16" fmla="*/ 0 w 62"/>
                  <a:gd name="T17" fmla="*/ 2147483647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"/>
                  <a:gd name="T28" fmla="*/ 0 h 50"/>
                  <a:gd name="T29" fmla="*/ 62 w 62"/>
                  <a:gd name="T30" fmla="*/ 50 h 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" h="50">
                    <a:moveTo>
                      <a:pt x="61" y="0"/>
                    </a:moveTo>
                    <a:lnTo>
                      <a:pt x="62" y="15"/>
                    </a:lnTo>
                    <a:lnTo>
                      <a:pt x="59" y="30"/>
                    </a:lnTo>
                    <a:lnTo>
                      <a:pt x="54" y="40"/>
                    </a:lnTo>
                    <a:lnTo>
                      <a:pt x="47" y="48"/>
                    </a:lnTo>
                    <a:lnTo>
                      <a:pt x="35" y="50"/>
                    </a:lnTo>
                    <a:lnTo>
                      <a:pt x="23" y="46"/>
                    </a:lnTo>
                    <a:lnTo>
                      <a:pt x="10" y="39"/>
                    </a:lnTo>
                    <a:lnTo>
                      <a:pt x="0" y="26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528" name="Freeform 33"/>
              <p:cNvSpPr>
                <a:spLocks/>
              </p:cNvSpPr>
              <p:nvPr/>
            </p:nvSpPr>
            <p:spPr bwMode="auto">
              <a:xfrm rot="1525323">
                <a:off x="3699310" y="1601501"/>
                <a:ext cx="96838" cy="82550"/>
              </a:xfrm>
              <a:custGeom>
                <a:avLst/>
                <a:gdLst>
                  <a:gd name="T0" fmla="*/ 0 w 61"/>
                  <a:gd name="T1" fmla="*/ 2147483647 h 52"/>
                  <a:gd name="T2" fmla="*/ 2147483647 w 61"/>
                  <a:gd name="T3" fmla="*/ 2147483647 h 52"/>
                  <a:gd name="T4" fmla="*/ 2147483647 w 61"/>
                  <a:gd name="T5" fmla="*/ 2147483647 h 52"/>
                  <a:gd name="T6" fmla="*/ 2147483647 w 61"/>
                  <a:gd name="T7" fmla="*/ 2147483647 h 52"/>
                  <a:gd name="T8" fmla="*/ 2147483647 w 61"/>
                  <a:gd name="T9" fmla="*/ 2147483647 h 52"/>
                  <a:gd name="T10" fmla="*/ 2147483647 w 61"/>
                  <a:gd name="T11" fmla="*/ 2147483647 h 52"/>
                  <a:gd name="T12" fmla="*/ 2147483647 w 61"/>
                  <a:gd name="T13" fmla="*/ 2147483647 h 52"/>
                  <a:gd name="T14" fmla="*/ 2147483647 w 61"/>
                  <a:gd name="T15" fmla="*/ 2147483647 h 52"/>
                  <a:gd name="T16" fmla="*/ 2147483647 w 61"/>
                  <a:gd name="T17" fmla="*/ 0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1"/>
                  <a:gd name="T28" fmla="*/ 0 h 52"/>
                  <a:gd name="T29" fmla="*/ 61 w 61"/>
                  <a:gd name="T30" fmla="*/ 52 h 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1" h="52">
                    <a:moveTo>
                      <a:pt x="0" y="29"/>
                    </a:moveTo>
                    <a:lnTo>
                      <a:pt x="10" y="40"/>
                    </a:lnTo>
                    <a:lnTo>
                      <a:pt x="21" y="49"/>
                    </a:lnTo>
                    <a:lnTo>
                      <a:pt x="32" y="52"/>
                    </a:lnTo>
                    <a:lnTo>
                      <a:pt x="44" y="50"/>
                    </a:lnTo>
                    <a:lnTo>
                      <a:pt x="53" y="43"/>
                    </a:lnTo>
                    <a:lnTo>
                      <a:pt x="59" y="31"/>
                    </a:lnTo>
                    <a:lnTo>
                      <a:pt x="61" y="17"/>
                    </a:lnTo>
                    <a:lnTo>
                      <a:pt x="59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529" name="Freeform 34"/>
              <p:cNvSpPr>
                <a:spLocks/>
              </p:cNvSpPr>
              <p:nvPr/>
            </p:nvSpPr>
            <p:spPr bwMode="auto">
              <a:xfrm rot="1525323">
                <a:off x="3608359" y="1572917"/>
                <a:ext cx="100013" cy="79375"/>
              </a:xfrm>
              <a:custGeom>
                <a:avLst/>
                <a:gdLst>
                  <a:gd name="T0" fmla="*/ 2147483647 w 63"/>
                  <a:gd name="T1" fmla="*/ 2147483647 h 50"/>
                  <a:gd name="T2" fmla="*/ 0 w 63"/>
                  <a:gd name="T3" fmla="*/ 2147483647 h 50"/>
                  <a:gd name="T4" fmla="*/ 2147483647 w 63"/>
                  <a:gd name="T5" fmla="*/ 2147483647 h 50"/>
                  <a:gd name="T6" fmla="*/ 2147483647 w 63"/>
                  <a:gd name="T7" fmla="*/ 2147483647 h 50"/>
                  <a:gd name="T8" fmla="*/ 2147483647 w 63"/>
                  <a:gd name="T9" fmla="*/ 2147483647 h 50"/>
                  <a:gd name="T10" fmla="*/ 2147483647 w 63"/>
                  <a:gd name="T11" fmla="*/ 0 h 50"/>
                  <a:gd name="T12" fmla="*/ 2147483647 w 63"/>
                  <a:gd name="T13" fmla="*/ 2147483647 h 50"/>
                  <a:gd name="T14" fmla="*/ 2147483647 w 63"/>
                  <a:gd name="T15" fmla="*/ 2147483647 h 50"/>
                  <a:gd name="T16" fmla="*/ 2147483647 w 63"/>
                  <a:gd name="T17" fmla="*/ 2147483647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3"/>
                  <a:gd name="T28" fmla="*/ 0 h 50"/>
                  <a:gd name="T29" fmla="*/ 63 w 63"/>
                  <a:gd name="T30" fmla="*/ 50 h 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3" h="50">
                    <a:moveTo>
                      <a:pt x="2" y="50"/>
                    </a:moveTo>
                    <a:lnTo>
                      <a:pt x="0" y="35"/>
                    </a:lnTo>
                    <a:lnTo>
                      <a:pt x="2" y="21"/>
                    </a:lnTo>
                    <a:lnTo>
                      <a:pt x="7" y="10"/>
                    </a:lnTo>
                    <a:lnTo>
                      <a:pt x="16" y="3"/>
                    </a:lnTo>
                    <a:lnTo>
                      <a:pt x="28" y="0"/>
                    </a:lnTo>
                    <a:lnTo>
                      <a:pt x="39" y="4"/>
                    </a:lnTo>
                    <a:lnTo>
                      <a:pt x="52" y="12"/>
                    </a:lnTo>
                    <a:lnTo>
                      <a:pt x="63" y="24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530" name="Freeform 35"/>
              <p:cNvSpPr>
                <a:spLocks/>
              </p:cNvSpPr>
              <p:nvPr/>
            </p:nvSpPr>
            <p:spPr bwMode="auto">
              <a:xfrm rot="1525323">
                <a:off x="3489993" y="1606925"/>
                <a:ext cx="95250" cy="79375"/>
              </a:xfrm>
              <a:custGeom>
                <a:avLst/>
                <a:gdLst>
                  <a:gd name="T0" fmla="*/ 0 w 60"/>
                  <a:gd name="T1" fmla="*/ 2147483647 h 50"/>
                  <a:gd name="T2" fmla="*/ 2147483647 w 60"/>
                  <a:gd name="T3" fmla="*/ 2147483647 h 50"/>
                  <a:gd name="T4" fmla="*/ 2147483647 w 60"/>
                  <a:gd name="T5" fmla="*/ 2147483647 h 50"/>
                  <a:gd name="T6" fmla="*/ 2147483647 w 60"/>
                  <a:gd name="T7" fmla="*/ 2147483647 h 50"/>
                  <a:gd name="T8" fmla="*/ 2147483647 w 60"/>
                  <a:gd name="T9" fmla="*/ 2147483647 h 50"/>
                  <a:gd name="T10" fmla="*/ 2147483647 w 60"/>
                  <a:gd name="T11" fmla="*/ 2147483647 h 50"/>
                  <a:gd name="T12" fmla="*/ 2147483647 w 60"/>
                  <a:gd name="T13" fmla="*/ 2147483647 h 50"/>
                  <a:gd name="T14" fmla="*/ 2147483647 w 60"/>
                  <a:gd name="T15" fmla="*/ 2147483647 h 50"/>
                  <a:gd name="T16" fmla="*/ 2147483647 w 60"/>
                  <a:gd name="T17" fmla="*/ 0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0"/>
                  <a:gd name="T28" fmla="*/ 0 h 50"/>
                  <a:gd name="T29" fmla="*/ 60 w 60"/>
                  <a:gd name="T30" fmla="*/ 50 h 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0" h="50">
                    <a:moveTo>
                      <a:pt x="0" y="27"/>
                    </a:moveTo>
                    <a:lnTo>
                      <a:pt x="10" y="38"/>
                    </a:lnTo>
                    <a:lnTo>
                      <a:pt x="22" y="46"/>
                    </a:lnTo>
                    <a:lnTo>
                      <a:pt x="32" y="50"/>
                    </a:lnTo>
                    <a:lnTo>
                      <a:pt x="43" y="47"/>
                    </a:lnTo>
                    <a:lnTo>
                      <a:pt x="52" y="39"/>
                    </a:lnTo>
                    <a:lnTo>
                      <a:pt x="59" y="29"/>
                    </a:lnTo>
                    <a:lnTo>
                      <a:pt x="60" y="15"/>
                    </a:lnTo>
                    <a:lnTo>
                      <a:pt x="59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531" name="Freeform 36"/>
              <p:cNvSpPr>
                <a:spLocks/>
              </p:cNvSpPr>
              <p:nvPr/>
            </p:nvSpPr>
            <p:spPr bwMode="auto">
              <a:xfrm rot="1525323">
                <a:off x="3398554" y="1573468"/>
                <a:ext cx="100013" cy="80963"/>
              </a:xfrm>
              <a:custGeom>
                <a:avLst/>
                <a:gdLst>
                  <a:gd name="T0" fmla="*/ 2147483647 w 63"/>
                  <a:gd name="T1" fmla="*/ 2147483647 h 51"/>
                  <a:gd name="T2" fmla="*/ 0 w 63"/>
                  <a:gd name="T3" fmla="*/ 2147483647 h 51"/>
                  <a:gd name="T4" fmla="*/ 2147483647 w 63"/>
                  <a:gd name="T5" fmla="*/ 2147483647 h 51"/>
                  <a:gd name="T6" fmla="*/ 2147483647 w 63"/>
                  <a:gd name="T7" fmla="*/ 2147483647 h 51"/>
                  <a:gd name="T8" fmla="*/ 2147483647 w 63"/>
                  <a:gd name="T9" fmla="*/ 2147483647 h 51"/>
                  <a:gd name="T10" fmla="*/ 2147483647 w 63"/>
                  <a:gd name="T11" fmla="*/ 0 h 51"/>
                  <a:gd name="T12" fmla="*/ 2147483647 w 63"/>
                  <a:gd name="T13" fmla="*/ 2147483647 h 51"/>
                  <a:gd name="T14" fmla="*/ 2147483647 w 63"/>
                  <a:gd name="T15" fmla="*/ 2147483647 h 51"/>
                  <a:gd name="T16" fmla="*/ 2147483647 w 63"/>
                  <a:gd name="T17" fmla="*/ 2147483647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3"/>
                  <a:gd name="T28" fmla="*/ 0 h 51"/>
                  <a:gd name="T29" fmla="*/ 63 w 63"/>
                  <a:gd name="T30" fmla="*/ 51 h 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3" h="51">
                    <a:moveTo>
                      <a:pt x="3" y="51"/>
                    </a:moveTo>
                    <a:lnTo>
                      <a:pt x="0" y="36"/>
                    </a:lnTo>
                    <a:lnTo>
                      <a:pt x="3" y="20"/>
                    </a:lnTo>
                    <a:lnTo>
                      <a:pt x="8" y="10"/>
                    </a:lnTo>
                    <a:lnTo>
                      <a:pt x="17" y="2"/>
                    </a:lnTo>
                    <a:lnTo>
                      <a:pt x="28" y="0"/>
                    </a:lnTo>
                    <a:lnTo>
                      <a:pt x="40" y="4"/>
                    </a:lnTo>
                    <a:lnTo>
                      <a:pt x="53" y="13"/>
                    </a:lnTo>
                    <a:lnTo>
                      <a:pt x="63" y="25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532" name="Freeform 37"/>
              <p:cNvSpPr>
                <a:spLocks/>
              </p:cNvSpPr>
              <p:nvPr/>
            </p:nvSpPr>
            <p:spPr bwMode="auto">
              <a:xfrm rot="1525323">
                <a:off x="3904082" y="1610568"/>
                <a:ext cx="95250" cy="82550"/>
              </a:xfrm>
              <a:custGeom>
                <a:avLst/>
                <a:gdLst>
                  <a:gd name="T0" fmla="*/ 0 w 60"/>
                  <a:gd name="T1" fmla="*/ 2147483647 h 52"/>
                  <a:gd name="T2" fmla="*/ 2147483647 w 60"/>
                  <a:gd name="T3" fmla="*/ 2147483647 h 52"/>
                  <a:gd name="T4" fmla="*/ 2147483647 w 60"/>
                  <a:gd name="T5" fmla="*/ 2147483647 h 52"/>
                  <a:gd name="T6" fmla="*/ 2147483647 w 60"/>
                  <a:gd name="T7" fmla="*/ 2147483647 h 52"/>
                  <a:gd name="T8" fmla="*/ 2147483647 w 60"/>
                  <a:gd name="T9" fmla="*/ 2147483647 h 52"/>
                  <a:gd name="T10" fmla="*/ 2147483647 w 60"/>
                  <a:gd name="T11" fmla="*/ 2147483647 h 52"/>
                  <a:gd name="T12" fmla="*/ 2147483647 w 60"/>
                  <a:gd name="T13" fmla="*/ 2147483647 h 52"/>
                  <a:gd name="T14" fmla="*/ 2147483647 w 60"/>
                  <a:gd name="T15" fmla="*/ 2147483647 h 52"/>
                  <a:gd name="T16" fmla="*/ 2147483647 w 60"/>
                  <a:gd name="T17" fmla="*/ 0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0"/>
                  <a:gd name="T28" fmla="*/ 0 h 52"/>
                  <a:gd name="T29" fmla="*/ 60 w 60"/>
                  <a:gd name="T30" fmla="*/ 52 h 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0" h="52">
                    <a:moveTo>
                      <a:pt x="0" y="28"/>
                    </a:moveTo>
                    <a:lnTo>
                      <a:pt x="10" y="40"/>
                    </a:lnTo>
                    <a:lnTo>
                      <a:pt x="20" y="48"/>
                    </a:lnTo>
                    <a:lnTo>
                      <a:pt x="32" y="52"/>
                    </a:lnTo>
                    <a:lnTo>
                      <a:pt x="43" y="50"/>
                    </a:lnTo>
                    <a:lnTo>
                      <a:pt x="52" y="43"/>
                    </a:lnTo>
                    <a:lnTo>
                      <a:pt x="59" y="31"/>
                    </a:lnTo>
                    <a:lnTo>
                      <a:pt x="60" y="17"/>
                    </a:lnTo>
                    <a:lnTo>
                      <a:pt x="59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533" name="Freeform 38"/>
              <p:cNvSpPr>
                <a:spLocks/>
              </p:cNvSpPr>
              <p:nvPr/>
            </p:nvSpPr>
            <p:spPr bwMode="auto">
              <a:xfrm rot="1525323">
                <a:off x="3812642" y="1578699"/>
                <a:ext cx="100013" cy="80963"/>
              </a:xfrm>
              <a:custGeom>
                <a:avLst/>
                <a:gdLst>
                  <a:gd name="T0" fmla="*/ 2147483647 w 63"/>
                  <a:gd name="T1" fmla="*/ 2147483647 h 51"/>
                  <a:gd name="T2" fmla="*/ 0 w 63"/>
                  <a:gd name="T3" fmla="*/ 2147483647 h 51"/>
                  <a:gd name="T4" fmla="*/ 2147483647 w 63"/>
                  <a:gd name="T5" fmla="*/ 2147483647 h 51"/>
                  <a:gd name="T6" fmla="*/ 2147483647 w 63"/>
                  <a:gd name="T7" fmla="*/ 2147483647 h 51"/>
                  <a:gd name="T8" fmla="*/ 2147483647 w 63"/>
                  <a:gd name="T9" fmla="*/ 2147483647 h 51"/>
                  <a:gd name="T10" fmla="*/ 2147483647 w 63"/>
                  <a:gd name="T11" fmla="*/ 0 h 51"/>
                  <a:gd name="T12" fmla="*/ 2147483647 w 63"/>
                  <a:gd name="T13" fmla="*/ 2147483647 h 51"/>
                  <a:gd name="T14" fmla="*/ 2147483647 w 63"/>
                  <a:gd name="T15" fmla="*/ 2147483647 h 51"/>
                  <a:gd name="T16" fmla="*/ 2147483647 w 63"/>
                  <a:gd name="T17" fmla="*/ 2147483647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3"/>
                  <a:gd name="T28" fmla="*/ 0 h 51"/>
                  <a:gd name="T29" fmla="*/ 63 w 63"/>
                  <a:gd name="T30" fmla="*/ 51 h 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3" h="51">
                    <a:moveTo>
                      <a:pt x="3" y="51"/>
                    </a:moveTo>
                    <a:lnTo>
                      <a:pt x="0" y="35"/>
                    </a:lnTo>
                    <a:lnTo>
                      <a:pt x="3" y="21"/>
                    </a:lnTo>
                    <a:lnTo>
                      <a:pt x="8" y="9"/>
                    </a:lnTo>
                    <a:lnTo>
                      <a:pt x="17" y="3"/>
                    </a:lnTo>
                    <a:lnTo>
                      <a:pt x="28" y="0"/>
                    </a:lnTo>
                    <a:lnTo>
                      <a:pt x="40" y="4"/>
                    </a:lnTo>
                    <a:lnTo>
                      <a:pt x="53" y="12"/>
                    </a:lnTo>
                    <a:lnTo>
                      <a:pt x="63" y="25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cxnSp>
        <p:nvCxnSpPr>
          <p:cNvPr id="177" name="Straight Connector 176"/>
          <p:cNvCxnSpPr/>
          <p:nvPr/>
        </p:nvCxnSpPr>
        <p:spPr>
          <a:xfrm rot="5400000">
            <a:off x="4904582" y="5004594"/>
            <a:ext cx="233362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1452" name="Freeform 24"/>
          <p:cNvSpPr>
            <a:spLocks/>
          </p:cNvSpPr>
          <p:nvPr/>
        </p:nvSpPr>
        <p:spPr bwMode="auto">
          <a:xfrm rot="17864108" flipV="1">
            <a:off x="4987131" y="4955382"/>
            <a:ext cx="60325" cy="80962"/>
          </a:xfrm>
          <a:custGeom>
            <a:avLst/>
            <a:gdLst>
              <a:gd name="T0" fmla="*/ 1076672052 w 9638"/>
              <a:gd name="T1" fmla="*/ 2147483647 h 10000"/>
              <a:gd name="T2" fmla="*/ 0 w 9638"/>
              <a:gd name="T3" fmla="*/ 2147483647 h 10000"/>
              <a:gd name="T4" fmla="*/ 2147483647 w 9638"/>
              <a:gd name="T5" fmla="*/ 0 h 10000"/>
              <a:gd name="T6" fmla="*/ 0 60000 65536"/>
              <a:gd name="T7" fmla="*/ 0 60000 65536"/>
              <a:gd name="T8" fmla="*/ 0 60000 65536"/>
              <a:gd name="T9" fmla="*/ 0 w 9638"/>
              <a:gd name="T10" fmla="*/ 0 h 10000"/>
              <a:gd name="T11" fmla="*/ 9638 w 9638"/>
              <a:gd name="T12" fmla="*/ 10000 h 100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38" h="10000">
                <a:moveTo>
                  <a:pt x="2852" y="10000"/>
                </a:moveTo>
                <a:lnTo>
                  <a:pt x="0" y="2274"/>
                </a:lnTo>
                <a:lnTo>
                  <a:pt x="9638" y="0"/>
                </a:ln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61453" name="Group 173"/>
          <p:cNvGrpSpPr>
            <a:grpSpLocks/>
          </p:cNvGrpSpPr>
          <p:nvPr/>
        </p:nvGrpSpPr>
        <p:grpSpPr bwMode="auto">
          <a:xfrm rot="12450212" flipV="1">
            <a:off x="4757738" y="4967288"/>
            <a:ext cx="80962" cy="479425"/>
            <a:chOff x="4316219" y="940926"/>
            <a:chExt cx="114300" cy="679869"/>
          </a:xfrm>
        </p:grpSpPr>
        <p:cxnSp>
          <p:nvCxnSpPr>
            <p:cNvPr id="180" name="Straight Connector 179"/>
            <p:cNvCxnSpPr/>
            <p:nvPr/>
          </p:nvCxnSpPr>
          <p:spPr>
            <a:xfrm rot="2700000">
              <a:off x="4047473" y="1280588"/>
              <a:ext cx="679869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1521" name="Freeform 24"/>
            <p:cNvSpPr>
              <a:spLocks/>
            </p:cNvSpPr>
            <p:nvPr/>
          </p:nvSpPr>
          <p:spPr bwMode="auto">
            <a:xfrm rot="15164108" flipV="1">
              <a:off x="4328919" y="1216599"/>
              <a:ext cx="88900" cy="114300"/>
            </a:xfrm>
            <a:custGeom>
              <a:avLst/>
              <a:gdLst>
                <a:gd name="T0" fmla="*/ 2147483647 w 56"/>
                <a:gd name="T1" fmla="*/ 2147483647 h 72"/>
                <a:gd name="T2" fmla="*/ 0 w 56"/>
                <a:gd name="T3" fmla="*/ 2147483647 h 72"/>
                <a:gd name="T4" fmla="*/ 2147483647 w 56"/>
                <a:gd name="T5" fmla="*/ 0 h 72"/>
                <a:gd name="T6" fmla="*/ 0 60000 65536"/>
                <a:gd name="T7" fmla="*/ 0 60000 65536"/>
                <a:gd name="T8" fmla="*/ 0 60000 65536"/>
                <a:gd name="T9" fmla="*/ 0 w 56"/>
                <a:gd name="T10" fmla="*/ 0 h 72"/>
                <a:gd name="T11" fmla="*/ 56 w 56"/>
                <a:gd name="T12" fmla="*/ 72 h 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72">
                  <a:moveTo>
                    <a:pt x="18" y="72"/>
                  </a:moveTo>
                  <a:lnTo>
                    <a:pt x="0" y="17"/>
                  </a:lnTo>
                  <a:lnTo>
                    <a:pt x="56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1454" name="Freeform 29"/>
          <p:cNvSpPr>
            <a:spLocks/>
          </p:cNvSpPr>
          <p:nvPr/>
        </p:nvSpPr>
        <p:spPr bwMode="auto">
          <a:xfrm>
            <a:off x="4976813" y="5094288"/>
            <a:ext cx="73025" cy="74612"/>
          </a:xfrm>
          <a:custGeom>
            <a:avLst/>
            <a:gdLst>
              <a:gd name="T0" fmla="*/ 2147483647 w 72"/>
              <a:gd name="T1" fmla="*/ 2147483647 h 73"/>
              <a:gd name="T2" fmla="*/ 2147483647 w 72"/>
              <a:gd name="T3" fmla="*/ 2147483647 h 73"/>
              <a:gd name="T4" fmla="*/ 2147483647 w 72"/>
              <a:gd name="T5" fmla="*/ 2147483647 h 73"/>
              <a:gd name="T6" fmla="*/ 2147483647 w 72"/>
              <a:gd name="T7" fmla="*/ 2147483647 h 73"/>
              <a:gd name="T8" fmla="*/ 2147483647 w 72"/>
              <a:gd name="T9" fmla="*/ 2147483647 h 73"/>
              <a:gd name="T10" fmla="*/ 2147483647 w 72"/>
              <a:gd name="T11" fmla="*/ 2147483647 h 73"/>
              <a:gd name="T12" fmla="*/ 2147483647 w 72"/>
              <a:gd name="T13" fmla="*/ 2147483647 h 73"/>
              <a:gd name="T14" fmla="*/ 2147483647 w 72"/>
              <a:gd name="T15" fmla="*/ 2147483647 h 73"/>
              <a:gd name="T16" fmla="*/ 0 w 72"/>
              <a:gd name="T17" fmla="*/ 2147483647 h 73"/>
              <a:gd name="T18" fmla="*/ 0 w 72"/>
              <a:gd name="T19" fmla="*/ 2147483647 h 73"/>
              <a:gd name="T20" fmla="*/ 2147483647 w 72"/>
              <a:gd name="T21" fmla="*/ 2147483647 h 73"/>
              <a:gd name="T22" fmla="*/ 2147483647 w 72"/>
              <a:gd name="T23" fmla="*/ 2147483647 h 73"/>
              <a:gd name="T24" fmla="*/ 2147483647 w 72"/>
              <a:gd name="T25" fmla="*/ 2147483647 h 73"/>
              <a:gd name="T26" fmla="*/ 2147483647 w 72"/>
              <a:gd name="T27" fmla="*/ 0 h 73"/>
              <a:gd name="T28" fmla="*/ 2147483647 w 72"/>
              <a:gd name="T29" fmla="*/ 2147483647 h 73"/>
              <a:gd name="T30" fmla="*/ 2147483647 w 72"/>
              <a:gd name="T31" fmla="*/ 2147483647 h 73"/>
              <a:gd name="T32" fmla="*/ 2147483647 w 72"/>
              <a:gd name="T33" fmla="*/ 2147483647 h 7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2"/>
              <a:gd name="T52" fmla="*/ 0 h 73"/>
              <a:gd name="T53" fmla="*/ 72 w 72"/>
              <a:gd name="T54" fmla="*/ 73 h 7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2" h="73">
                <a:moveTo>
                  <a:pt x="71" y="29"/>
                </a:moveTo>
                <a:lnTo>
                  <a:pt x="72" y="43"/>
                </a:lnTo>
                <a:lnTo>
                  <a:pt x="67" y="56"/>
                </a:lnTo>
                <a:lnTo>
                  <a:pt x="57" y="66"/>
                </a:lnTo>
                <a:lnTo>
                  <a:pt x="44" y="73"/>
                </a:lnTo>
                <a:lnTo>
                  <a:pt x="30" y="73"/>
                </a:lnTo>
                <a:lnTo>
                  <a:pt x="17" y="67"/>
                </a:lnTo>
                <a:lnTo>
                  <a:pt x="6" y="58"/>
                </a:lnTo>
                <a:lnTo>
                  <a:pt x="0" y="46"/>
                </a:lnTo>
                <a:lnTo>
                  <a:pt x="0" y="31"/>
                </a:lnTo>
                <a:lnTo>
                  <a:pt x="5" y="18"/>
                </a:lnTo>
                <a:lnTo>
                  <a:pt x="14" y="8"/>
                </a:lnTo>
                <a:lnTo>
                  <a:pt x="27" y="2"/>
                </a:lnTo>
                <a:lnTo>
                  <a:pt x="41" y="0"/>
                </a:lnTo>
                <a:lnTo>
                  <a:pt x="54" y="6"/>
                </a:lnTo>
                <a:lnTo>
                  <a:pt x="64" y="16"/>
                </a:lnTo>
                <a:lnTo>
                  <a:pt x="71" y="29"/>
                </a:lnTo>
                <a:close/>
              </a:path>
            </a:pathLst>
          </a:custGeom>
          <a:solidFill>
            <a:srgbClr val="0000FF"/>
          </a:solidFill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1455" name="Rectangle 125"/>
          <p:cNvSpPr>
            <a:spLocks noChangeArrowheads="1"/>
          </p:cNvSpPr>
          <p:nvPr/>
        </p:nvSpPr>
        <p:spPr bwMode="auto">
          <a:xfrm>
            <a:off x="5180013" y="5241925"/>
            <a:ext cx="3730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sz="1600" i="1">
                <a:latin typeface="Calibri" pitchFamily="34" charset="0"/>
                <a:sym typeface="Symbol" pitchFamily="18" charset="2"/>
              </a:rPr>
              <a:t>W</a:t>
            </a:r>
            <a:endParaRPr lang="en-GB" sz="1600" i="1"/>
          </a:p>
        </p:txBody>
      </p:sp>
      <p:sp>
        <p:nvSpPr>
          <p:cNvPr id="261456" name="Rectangle 129"/>
          <p:cNvSpPr>
            <a:spLocks noChangeArrowheads="1"/>
          </p:cNvSpPr>
          <p:nvPr/>
        </p:nvSpPr>
        <p:spPr bwMode="auto">
          <a:xfrm>
            <a:off x="4541838" y="4440238"/>
            <a:ext cx="2905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i="1">
                <a:latin typeface="Calibri" pitchFamily="34" charset="0"/>
              </a:rPr>
              <a:t>q</a:t>
            </a:r>
            <a:endParaRPr lang="en-GB" sz="1600"/>
          </a:p>
        </p:txBody>
      </p:sp>
      <p:sp>
        <p:nvSpPr>
          <p:cNvPr id="261457" name="Rectangle 133"/>
          <p:cNvSpPr>
            <a:spLocks noChangeArrowheads="1"/>
          </p:cNvSpPr>
          <p:nvPr/>
        </p:nvSpPr>
        <p:spPr bwMode="auto">
          <a:xfrm>
            <a:off x="4529138" y="5213350"/>
            <a:ext cx="2905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i="1">
                <a:latin typeface="Calibri" pitchFamily="34" charset="0"/>
              </a:rPr>
              <a:t>q</a:t>
            </a:r>
            <a:endParaRPr lang="en-GB" sz="1600"/>
          </a:p>
        </p:txBody>
      </p:sp>
      <p:sp>
        <p:nvSpPr>
          <p:cNvPr id="261458" name="Rectangle 134"/>
          <p:cNvSpPr>
            <a:spLocks noChangeArrowheads="1"/>
          </p:cNvSpPr>
          <p:nvPr/>
        </p:nvSpPr>
        <p:spPr bwMode="auto">
          <a:xfrm>
            <a:off x="4548188" y="5051425"/>
            <a:ext cx="2905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i="1">
                <a:latin typeface="Calibri" pitchFamily="34" charset="0"/>
              </a:rPr>
              <a:t>_</a:t>
            </a:r>
            <a:endParaRPr lang="en-GB" sz="1600"/>
          </a:p>
        </p:txBody>
      </p:sp>
      <p:grpSp>
        <p:nvGrpSpPr>
          <p:cNvPr id="261459" name="Group 167"/>
          <p:cNvGrpSpPr>
            <a:grpSpLocks/>
          </p:cNvGrpSpPr>
          <p:nvPr/>
        </p:nvGrpSpPr>
        <p:grpSpPr bwMode="auto">
          <a:xfrm rot="-1453740">
            <a:off x="5946775" y="4583113"/>
            <a:ext cx="80963" cy="481012"/>
            <a:chOff x="4316219" y="940926"/>
            <a:chExt cx="114300" cy="679869"/>
          </a:xfrm>
        </p:grpSpPr>
        <p:cxnSp>
          <p:nvCxnSpPr>
            <p:cNvPr id="189" name="Straight Connector 188"/>
            <p:cNvCxnSpPr/>
            <p:nvPr/>
          </p:nvCxnSpPr>
          <p:spPr>
            <a:xfrm rot="2700000">
              <a:off x="4031851" y="1278916"/>
              <a:ext cx="679869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1519" name="Freeform 24"/>
            <p:cNvSpPr>
              <a:spLocks/>
            </p:cNvSpPr>
            <p:nvPr/>
          </p:nvSpPr>
          <p:spPr bwMode="auto">
            <a:xfrm rot="15164108" flipV="1">
              <a:off x="4328919" y="1216599"/>
              <a:ext cx="88900" cy="114300"/>
            </a:xfrm>
            <a:custGeom>
              <a:avLst/>
              <a:gdLst>
                <a:gd name="T0" fmla="*/ 2147483647 w 56"/>
                <a:gd name="T1" fmla="*/ 2147483647 h 72"/>
                <a:gd name="T2" fmla="*/ 0 w 56"/>
                <a:gd name="T3" fmla="*/ 2147483647 h 72"/>
                <a:gd name="T4" fmla="*/ 2147483647 w 56"/>
                <a:gd name="T5" fmla="*/ 0 h 72"/>
                <a:gd name="T6" fmla="*/ 0 60000 65536"/>
                <a:gd name="T7" fmla="*/ 0 60000 65536"/>
                <a:gd name="T8" fmla="*/ 0 60000 65536"/>
                <a:gd name="T9" fmla="*/ 0 w 56"/>
                <a:gd name="T10" fmla="*/ 0 h 72"/>
                <a:gd name="T11" fmla="*/ 56 w 56"/>
                <a:gd name="T12" fmla="*/ 72 h 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72">
                  <a:moveTo>
                    <a:pt x="18" y="72"/>
                  </a:moveTo>
                  <a:lnTo>
                    <a:pt x="0" y="17"/>
                  </a:lnTo>
                  <a:lnTo>
                    <a:pt x="56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1460" name="Group 155"/>
          <p:cNvGrpSpPr>
            <a:grpSpLocks/>
          </p:cNvGrpSpPr>
          <p:nvPr/>
        </p:nvGrpSpPr>
        <p:grpSpPr bwMode="auto">
          <a:xfrm rot="1113289" flipV="1">
            <a:off x="6211888" y="5195888"/>
            <a:ext cx="487362" cy="57150"/>
            <a:chOff x="2982986" y="1572917"/>
            <a:chExt cx="1016346" cy="120201"/>
          </a:xfrm>
        </p:grpSpPr>
        <p:sp>
          <p:nvSpPr>
            <p:cNvPr id="261508" name="Freeform 193"/>
            <p:cNvSpPr>
              <a:spLocks/>
            </p:cNvSpPr>
            <p:nvPr/>
          </p:nvSpPr>
          <p:spPr bwMode="auto">
            <a:xfrm rot="1525323">
              <a:off x="2982986" y="1573897"/>
              <a:ext cx="96838" cy="82550"/>
            </a:xfrm>
            <a:custGeom>
              <a:avLst/>
              <a:gdLst>
                <a:gd name="T0" fmla="*/ 2147483647 w 61"/>
                <a:gd name="T1" fmla="*/ 2147483647 h 52"/>
                <a:gd name="T2" fmla="*/ 2147483647 w 61"/>
                <a:gd name="T3" fmla="*/ 2147483647 h 52"/>
                <a:gd name="T4" fmla="*/ 2147483647 w 61"/>
                <a:gd name="T5" fmla="*/ 2147483647 h 52"/>
                <a:gd name="T6" fmla="*/ 2147483647 w 61"/>
                <a:gd name="T7" fmla="*/ 0 h 52"/>
                <a:gd name="T8" fmla="*/ 2147483647 w 61"/>
                <a:gd name="T9" fmla="*/ 2147483647 h 52"/>
                <a:gd name="T10" fmla="*/ 2147483647 w 61"/>
                <a:gd name="T11" fmla="*/ 2147483647 h 52"/>
                <a:gd name="T12" fmla="*/ 2147483647 w 61"/>
                <a:gd name="T13" fmla="*/ 2147483647 h 52"/>
                <a:gd name="T14" fmla="*/ 0 w 61"/>
                <a:gd name="T15" fmla="*/ 2147483647 h 52"/>
                <a:gd name="T16" fmla="*/ 2147483647 w 61"/>
                <a:gd name="T17" fmla="*/ 2147483647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1"/>
                <a:gd name="T28" fmla="*/ 0 h 52"/>
                <a:gd name="T29" fmla="*/ 61 w 61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1" h="52">
                  <a:moveTo>
                    <a:pt x="61" y="23"/>
                  </a:moveTo>
                  <a:lnTo>
                    <a:pt x="51" y="12"/>
                  </a:lnTo>
                  <a:lnTo>
                    <a:pt x="40" y="4"/>
                  </a:lnTo>
                  <a:lnTo>
                    <a:pt x="29" y="0"/>
                  </a:lnTo>
                  <a:lnTo>
                    <a:pt x="17" y="1"/>
                  </a:lnTo>
                  <a:lnTo>
                    <a:pt x="8" y="9"/>
                  </a:lnTo>
                  <a:lnTo>
                    <a:pt x="2" y="21"/>
                  </a:lnTo>
                  <a:lnTo>
                    <a:pt x="0" y="35"/>
                  </a:lnTo>
                  <a:lnTo>
                    <a:pt x="3" y="5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509" name="Freeform 30"/>
            <p:cNvSpPr>
              <a:spLocks/>
            </p:cNvSpPr>
            <p:nvPr/>
          </p:nvSpPr>
          <p:spPr bwMode="auto">
            <a:xfrm rot="1525323">
              <a:off x="3073707" y="1606678"/>
              <a:ext cx="98425" cy="79375"/>
            </a:xfrm>
            <a:custGeom>
              <a:avLst/>
              <a:gdLst>
                <a:gd name="T0" fmla="*/ 2147483647 w 62"/>
                <a:gd name="T1" fmla="*/ 0 h 50"/>
                <a:gd name="T2" fmla="*/ 2147483647 w 62"/>
                <a:gd name="T3" fmla="*/ 2147483647 h 50"/>
                <a:gd name="T4" fmla="*/ 2147483647 w 62"/>
                <a:gd name="T5" fmla="*/ 2147483647 h 50"/>
                <a:gd name="T6" fmla="*/ 2147483647 w 62"/>
                <a:gd name="T7" fmla="*/ 2147483647 h 50"/>
                <a:gd name="T8" fmla="*/ 2147483647 w 62"/>
                <a:gd name="T9" fmla="*/ 2147483647 h 50"/>
                <a:gd name="T10" fmla="*/ 2147483647 w 62"/>
                <a:gd name="T11" fmla="*/ 2147483647 h 50"/>
                <a:gd name="T12" fmla="*/ 2147483647 w 62"/>
                <a:gd name="T13" fmla="*/ 2147483647 h 50"/>
                <a:gd name="T14" fmla="*/ 2147483647 w 62"/>
                <a:gd name="T15" fmla="*/ 2147483647 h 50"/>
                <a:gd name="T16" fmla="*/ 0 w 62"/>
                <a:gd name="T17" fmla="*/ 2147483647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2"/>
                <a:gd name="T28" fmla="*/ 0 h 50"/>
                <a:gd name="T29" fmla="*/ 62 w 62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2" h="50">
                  <a:moveTo>
                    <a:pt x="60" y="0"/>
                  </a:moveTo>
                  <a:lnTo>
                    <a:pt x="62" y="15"/>
                  </a:lnTo>
                  <a:lnTo>
                    <a:pt x="59" y="29"/>
                  </a:lnTo>
                  <a:lnTo>
                    <a:pt x="54" y="39"/>
                  </a:lnTo>
                  <a:lnTo>
                    <a:pt x="46" y="47"/>
                  </a:lnTo>
                  <a:lnTo>
                    <a:pt x="34" y="50"/>
                  </a:lnTo>
                  <a:lnTo>
                    <a:pt x="23" y="46"/>
                  </a:lnTo>
                  <a:lnTo>
                    <a:pt x="10" y="38"/>
                  </a:lnTo>
                  <a:lnTo>
                    <a:pt x="0" y="25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510" name="Freeform 31"/>
            <p:cNvSpPr>
              <a:spLocks/>
            </p:cNvSpPr>
            <p:nvPr/>
          </p:nvSpPr>
          <p:spPr bwMode="auto">
            <a:xfrm rot="1525323">
              <a:off x="3192868" y="1573004"/>
              <a:ext cx="95250" cy="80963"/>
            </a:xfrm>
            <a:custGeom>
              <a:avLst/>
              <a:gdLst>
                <a:gd name="T0" fmla="*/ 2147483647 w 60"/>
                <a:gd name="T1" fmla="*/ 2147483647 h 51"/>
                <a:gd name="T2" fmla="*/ 2147483647 w 60"/>
                <a:gd name="T3" fmla="*/ 2147483647 h 51"/>
                <a:gd name="T4" fmla="*/ 2147483647 w 60"/>
                <a:gd name="T5" fmla="*/ 2147483647 h 51"/>
                <a:gd name="T6" fmla="*/ 2147483647 w 60"/>
                <a:gd name="T7" fmla="*/ 0 h 51"/>
                <a:gd name="T8" fmla="*/ 2147483647 w 60"/>
                <a:gd name="T9" fmla="*/ 2147483647 h 51"/>
                <a:gd name="T10" fmla="*/ 2147483647 w 60"/>
                <a:gd name="T11" fmla="*/ 2147483647 h 51"/>
                <a:gd name="T12" fmla="*/ 2147483647 w 60"/>
                <a:gd name="T13" fmla="*/ 2147483647 h 51"/>
                <a:gd name="T14" fmla="*/ 0 w 60"/>
                <a:gd name="T15" fmla="*/ 2147483647 h 51"/>
                <a:gd name="T16" fmla="*/ 2147483647 w 60"/>
                <a:gd name="T17" fmla="*/ 2147483647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51"/>
                <a:gd name="T29" fmla="*/ 60 w 60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51">
                  <a:moveTo>
                    <a:pt x="60" y="22"/>
                  </a:moveTo>
                  <a:lnTo>
                    <a:pt x="50" y="11"/>
                  </a:lnTo>
                  <a:lnTo>
                    <a:pt x="40" y="3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1" y="20"/>
                  </a:lnTo>
                  <a:lnTo>
                    <a:pt x="0" y="35"/>
                  </a:lnTo>
                  <a:lnTo>
                    <a:pt x="1" y="51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511" name="Freeform 32"/>
            <p:cNvSpPr>
              <a:spLocks/>
            </p:cNvSpPr>
            <p:nvPr/>
          </p:nvSpPr>
          <p:spPr bwMode="auto">
            <a:xfrm rot="1525323">
              <a:off x="3281738" y="1605367"/>
              <a:ext cx="98425" cy="79375"/>
            </a:xfrm>
            <a:custGeom>
              <a:avLst/>
              <a:gdLst>
                <a:gd name="T0" fmla="*/ 2147483647 w 62"/>
                <a:gd name="T1" fmla="*/ 0 h 50"/>
                <a:gd name="T2" fmla="*/ 2147483647 w 62"/>
                <a:gd name="T3" fmla="*/ 2147483647 h 50"/>
                <a:gd name="T4" fmla="*/ 2147483647 w 62"/>
                <a:gd name="T5" fmla="*/ 2147483647 h 50"/>
                <a:gd name="T6" fmla="*/ 2147483647 w 62"/>
                <a:gd name="T7" fmla="*/ 2147483647 h 50"/>
                <a:gd name="T8" fmla="*/ 2147483647 w 62"/>
                <a:gd name="T9" fmla="*/ 2147483647 h 50"/>
                <a:gd name="T10" fmla="*/ 2147483647 w 62"/>
                <a:gd name="T11" fmla="*/ 2147483647 h 50"/>
                <a:gd name="T12" fmla="*/ 2147483647 w 62"/>
                <a:gd name="T13" fmla="*/ 2147483647 h 50"/>
                <a:gd name="T14" fmla="*/ 2147483647 w 62"/>
                <a:gd name="T15" fmla="*/ 2147483647 h 50"/>
                <a:gd name="T16" fmla="*/ 0 w 62"/>
                <a:gd name="T17" fmla="*/ 2147483647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2"/>
                <a:gd name="T28" fmla="*/ 0 h 50"/>
                <a:gd name="T29" fmla="*/ 62 w 62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2" h="50">
                  <a:moveTo>
                    <a:pt x="61" y="0"/>
                  </a:moveTo>
                  <a:lnTo>
                    <a:pt x="62" y="15"/>
                  </a:lnTo>
                  <a:lnTo>
                    <a:pt x="59" y="30"/>
                  </a:lnTo>
                  <a:lnTo>
                    <a:pt x="54" y="40"/>
                  </a:lnTo>
                  <a:lnTo>
                    <a:pt x="47" y="48"/>
                  </a:lnTo>
                  <a:lnTo>
                    <a:pt x="35" y="50"/>
                  </a:lnTo>
                  <a:lnTo>
                    <a:pt x="23" y="46"/>
                  </a:lnTo>
                  <a:lnTo>
                    <a:pt x="10" y="39"/>
                  </a:lnTo>
                  <a:lnTo>
                    <a:pt x="0" y="26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512" name="Freeform 33"/>
            <p:cNvSpPr>
              <a:spLocks/>
            </p:cNvSpPr>
            <p:nvPr/>
          </p:nvSpPr>
          <p:spPr bwMode="auto">
            <a:xfrm rot="1525323">
              <a:off x="3699310" y="1601501"/>
              <a:ext cx="96838" cy="82550"/>
            </a:xfrm>
            <a:custGeom>
              <a:avLst/>
              <a:gdLst>
                <a:gd name="T0" fmla="*/ 0 w 61"/>
                <a:gd name="T1" fmla="*/ 2147483647 h 52"/>
                <a:gd name="T2" fmla="*/ 2147483647 w 61"/>
                <a:gd name="T3" fmla="*/ 2147483647 h 52"/>
                <a:gd name="T4" fmla="*/ 2147483647 w 61"/>
                <a:gd name="T5" fmla="*/ 2147483647 h 52"/>
                <a:gd name="T6" fmla="*/ 2147483647 w 61"/>
                <a:gd name="T7" fmla="*/ 2147483647 h 52"/>
                <a:gd name="T8" fmla="*/ 2147483647 w 61"/>
                <a:gd name="T9" fmla="*/ 2147483647 h 52"/>
                <a:gd name="T10" fmla="*/ 2147483647 w 61"/>
                <a:gd name="T11" fmla="*/ 2147483647 h 52"/>
                <a:gd name="T12" fmla="*/ 2147483647 w 61"/>
                <a:gd name="T13" fmla="*/ 2147483647 h 52"/>
                <a:gd name="T14" fmla="*/ 2147483647 w 61"/>
                <a:gd name="T15" fmla="*/ 2147483647 h 52"/>
                <a:gd name="T16" fmla="*/ 2147483647 w 61"/>
                <a:gd name="T17" fmla="*/ 0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1"/>
                <a:gd name="T28" fmla="*/ 0 h 52"/>
                <a:gd name="T29" fmla="*/ 61 w 61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1" h="52">
                  <a:moveTo>
                    <a:pt x="0" y="29"/>
                  </a:moveTo>
                  <a:lnTo>
                    <a:pt x="10" y="40"/>
                  </a:lnTo>
                  <a:lnTo>
                    <a:pt x="21" y="49"/>
                  </a:lnTo>
                  <a:lnTo>
                    <a:pt x="32" y="52"/>
                  </a:lnTo>
                  <a:lnTo>
                    <a:pt x="44" y="50"/>
                  </a:lnTo>
                  <a:lnTo>
                    <a:pt x="53" y="43"/>
                  </a:lnTo>
                  <a:lnTo>
                    <a:pt x="59" y="31"/>
                  </a:lnTo>
                  <a:lnTo>
                    <a:pt x="61" y="17"/>
                  </a:lnTo>
                  <a:lnTo>
                    <a:pt x="59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513" name="Freeform 34"/>
            <p:cNvSpPr>
              <a:spLocks/>
            </p:cNvSpPr>
            <p:nvPr/>
          </p:nvSpPr>
          <p:spPr bwMode="auto">
            <a:xfrm rot="1525323">
              <a:off x="3608359" y="1572917"/>
              <a:ext cx="100013" cy="79375"/>
            </a:xfrm>
            <a:custGeom>
              <a:avLst/>
              <a:gdLst>
                <a:gd name="T0" fmla="*/ 2147483647 w 63"/>
                <a:gd name="T1" fmla="*/ 2147483647 h 50"/>
                <a:gd name="T2" fmla="*/ 0 w 63"/>
                <a:gd name="T3" fmla="*/ 2147483647 h 50"/>
                <a:gd name="T4" fmla="*/ 2147483647 w 63"/>
                <a:gd name="T5" fmla="*/ 2147483647 h 50"/>
                <a:gd name="T6" fmla="*/ 2147483647 w 63"/>
                <a:gd name="T7" fmla="*/ 2147483647 h 50"/>
                <a:gd name="T8" fmla="*/ 2147483647 w 63"/>
                <a:gd name="T9" fmla="*/ 2147483647 h 50"/>
                <a:gd name="T10" fmla="*/ 2147483647 w 63"/>
                <a:gd name="T11" fmla="*/ 0 h 50"/>
                <a:gd name="T12" fmla="*/ 2147483647 w 63"/>
                <a:gd name="T13" fmla="*/ 2147483647 h 50"/>
                <a:gd name="T14" fmla="*/ 2147483647 w 63"/>
                <a:gd name="T15" fmla="*/ 2147483647 h 50"/>
                <a:gd name="T16" fmla="*/ 2147483647 w 63"/>
                <a:gd name="T17" fmla="*/ 2147483647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"/>
                <a:gd name="T28" fmla="*/ 0 h 50"/>
                <a:gd name="T29" fmla="*/ 63 w 63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" h="50">
                  <a:moveTo>
                    <a:pt x="2" y="50"/>
                  </a:moveTo>
                  <a:lnTo>
                    <a:pt x="0" y="35"/>
                  </a:lnTo>
                  <a:lnTo>
                    <a:pt x="2" y="21"/>
                  </a:lnTo>
                  <a:lnTo>
                    <a:pt x="7" y="10"/>
                  </a:lnTo>
                  <a:lnTo>
                    <a:pt x="16" y="3"/>
                  </a:lnTo>
                  <a:lnTo>
                    <a:pt x="28" y="0"/>
                  </a:lnTo>
                  <a:lnTo>
                    <a:pt x="39" y="4"/>
                  </a:lnTo>
                  <a:lnTo>
                    <a:pt x="52" y="12"/>
                  </a:lnTo>
                  <a:lnTo>
                    <a:pt x="63" y="2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514" name="Freeform 35"/>
            <p:cNvSpPr>
              <a:spLocks/>
            </p:cNvSpPr>
            <p:nvPr/>
          </p:nvSpPr>
          <p:spPr bwMode="auto">
            <a:xfrm rot="1525323">
              <a:off x="3489993" y="1606925"/>
              <a:ext cx="95250" cy="79375"/>
            </a:xfrm>
            <a:custGeom>
              <a:avLst/>
              <a:gdLst>
                <a:gd name="T0" fmla="*/ 0 w 60"/>
                <a:gd name="T1" fmla="*/ 2147483647 h 50"/>
                <a:gd name="T2" fmla="*/ 2147483647 w 60"/>
                <a:gd name="T3" fmla="*/ 2147483647 h 50"/>
                <a:gd name="T4" fmla="*/ 2147483647 w 60"/>
                <a:gd name="T5" fmla="*/ 2147483647 h 50"/>
                <a:gd name="T6" fmla="*/ 2147483647 w 60"/>
                <a:gd name="T7" fmla="*/ 2147483647 h 50"/>
                <a:gd name="T8" fmla="*/ 2147483647 w 60"/>
                <a:gd name="T9" fmla="*/ 2147483647 h 50"/>
                <a:gd name="T10" fmla="*/ 2147483647 w 60"/>
                <a:gd name="T11" fmla="*/ 2147483647 h 50"/>
                <a:gd name="T12" fmla="*/ 2147483647 w 60"/>
                <a:gd name="T13" fmla="*/ 2147483647 h 50"/>
                <a:gd name="T14" fmla="*/ 2147483647 w 60"/>
                <a:gd name="T15" fmla="*/ 2147483647 h 50"/>
                <a:gd name="T16" fmla="*/ 2147483647 w 60"/>
                <a:gd name="T17" fmla="*/ 0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50"/>
                <a:gd name="T29" fmla="*/ 60 w 60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50">
                  <a:moveTo>
                    <a:pt x="0" y="27"/>
                  </a:moveTo>
                  <a:lnTo>
                    <a:pt x="10" y="38"/>
                  </a:lnTo>
                  <a:lnTo>
                    <a:pt x="22" y="46"/>
                  </a:lnTo>
                  <a:lnTo>
                    <a:pt x="32" y="50"/>
                  </a:lnTo>
                  <a:lnTo>
                    <a:pt x="43" y="47"/>
                  </a:lnTo>
                  <a:lnTo>
                    <a:pt x="52" y="39"/>
                  </a:lnTo>
                  <a:lnTo>
                    <a:pt x="59" y="29"/>
                  </a:lnTo>
                  <a:lnTo>
                    <a:pt x="60" y="15"/>
                  </a:lnTo>
                  <a:lnTo>
                    <a:pt x="59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515" name="Freeform 36"/>
            <p:cNvSpPr>
              <a:spLocks/>
            </p:cNvSpPr>
            <p:nvPr/>
          </p:nvSpPr>
          <p:spPr bwMode="auto">
            <a:xfrm rot="1525323">
              <a:off x="3398554" y="1573468"/>
              <a:ext cx="100013" cy="80963"/>
            </a:xfrm>
            <a:custGeom>
              <a:avLst/>
              <a:gdLst>
                <a:gd name="T0" fmla="*/ 2147483647 w 63"/>
                <a:gd name="T1" fmla="*/ 2147483647 h 51"/>
                <a:gd name="T2" fmla="*/ 0 w 63"/>
                <a:gd name="T3" fmla="*/ 2147483647 h 51"/>
                <a:gd name="T4" fmla="*/ 2147483647 w 63"/>
                <a:gd name="T5" fmla="*/ 2147483647 h 51"/>
                <a:gd name="T6" fmla="*/ 2147483647 w 63"/>
                <a:gd name="T7" fmla="*/ 2147483647 h 51"/>
                <a:gd name="T8" fmla="*/ 2147483647 w 63"/>
                <a:gd name="T9" fmla="*/ 2147483647 h 51"/>
                <a:gd name="T10" fmla="*/ 2147483647 w 63"/>
                <a:gd name="T11" fmla="*/ 0 h 51"/>
                <a:gd name="T12" fmla="*/ 2147483647 w 63"/>
                <a:gd name="T13" fmla="*/ 2147483647 h 51"/>
                <a:gd name="T14" fmla="*/ 2147483647 w 63"/>
                <a:gd name="T15" fmla="*/ 2147483647 h 51"/>
                <a:gd name="T16" fmla="*/ 2147483647 w 63"/>
                <a:gd name="T17" fmla="*/ 2147483647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"/>
                <a:gd name="T28" fmla="*/ 0 h 51"/>
                <a:gd name="T29" fmla="*/ 63 w 63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" h="51">
                  <a:moveTo>
                    <a:pt x="3" y="51"/>
                  </a:moveTo>
                  <a:lnTo>
                    <a:pt x="0" y="36"/>
                  </a:lnTo>
                  <a:lnTo>
                    <a:pt x="3" y="20"/>
                  </a:lnTo>
                  <a:lnTo>
                    <a:pt x="8" y="10"/>
                  </a:lnTo>
                  <a:lnTo>
                    <a:pt x="17" y="2"/>
                  </a:lnTo>
                  <a:lnTo>
                    <a:pt x="28" y="0"/>
                  </a:lnTo>
                  <a:lnTo>
                    <a:pt x="40" y="4"/>
                  </a:lnTo>
                  <a:lnTo>
                    <a:pt x="53" y="13"/>
                  </a:lnTo>
                  <a:lnTo>
                    <a:pt x="63" y="25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516" name="Freeform 37"/>
            <p:cNvSpPr>
              <a:spLocks/>
            </p:cNvSpPr>
            <p:nvPr/>
          </p:nvSpPr>
          <p:spPr bwMode="auto">
            <a:xfrm rot="1525323">
              <a:off x="3904082" y="1610568"/>
              <a:ext cx="95250" cy="82550"/>
            </a:xfrm>
            <a:custGeom>
              <a:avLst/>
              <a:gdLst>
                <a:gd name="T0" fmla="*/ 0 w 60"/>
                <a:gd name="T1" fmla="*/ 2147483647 h 52"/>
                <a:gd name="T2" fmla="*/ 2147483647 w 60"/>
                <a:gd name="T3" fmla="*/ 2147483647 h 52"/>
                <a:gd name="T4" fmla="*/ 2147483647 w 60"/>
                <a:gd name="T5" fmla="*/ 2147483647 h 52"/>
                <a:gd name="T6" fmla="*/ 2147483647 w 60"/>
                <a:gd name="T7" fmla="*/ 2147483647 h 52"/>
                <a:gd name="T8" fmla="*/ 2147483647 w 60"/>
                <a:gd name="T9" fmla="*/ 2147483647 h 52"/>
                <a:gd name="T10" fmla="*/ 2147483647 w 60"/>
                <a:gd name="T11" fmla="*/ 2147483647 h 52"/>
                <a:gd name="T12" fmla="*/ 2147483647 w 60"/>
                <a:gd name="T13" fmla="*/ 2147483647 h 52"/>
                <a:gd name="T14" fmla="*/ 2147483647 w 60"/>
                <a:gd name="T15" fmla="*/ 2147483647 h 52"/>
                <a:gd name="T16" fmla="*/ 2147483647 w 60"/>
                <a:gd name="T17" fmla="*/ 0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52"/>
                <a:gd name="T29" fmla="*/ 60 w 60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52">
                  <a:moveTo>
                    <a:pt x="0" y="28"/>
                  </a:moveTo>
                  <a:lnTo>
                    <a:pt x="10" y="40"/>
                  </a:lnTo>
                  <a:lnTo>
                    <a:pt x="20" y="48"/>
                  </a:lnTo>
                  <a:lnTo>
                    <a:pt x="32" y="52"/>
                  </a:lnTo>
                  <a:lnTo>
                    <a:pt x="43" y="50"/>
                  </a:lnTo>
                  <a:lnTo>
                    <a:pt x="52" y="43"/>
                  </a:lnTo>
                  <a:lnTo>
                    <a:pt x="59" y="31"/>
                  </a:lnTo>
                  <a:lnTo>
                    <a:pt x="60" y="17"/>
                  </a:lnTo>
                  <a:lnTo>
                    <a:pt x="59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517" name="Freeform 38"/>
            <p:cNvSpPr>
              <a:spLocks/>
            </p:cNvSpPr>
            <p:nvPr/>
          </p:nvSpPr>
          <p:spPr bwMode="auto">
            <a:xfrm rot="1525323">
              <a:off x="3812642" y="1578699"/>
              <a:ext cx="100013" cy="80963"/>
            </a:xfrm>
            <a:custGeom>
              <a:avLst/>
              <a:gdLst>
                <a:gd name="T0" fmla="*/ 2147483647 w 63"/>
                <a:gd name="T1" fmla="*/ 2147483647 h 51"/>
                <a:gd name="T2" fmla="*/ 0 w 63"/>
                <a:gd name="T3" fmla="*/ 2147483647 h 51"/>
                <a:gd name="T4" fmla="*/ 2147483647 w 63"/>
                <a:gd name="T5" fmla="*/ 2147483647 h 51"/>
                <a:gd name="T6" fmla="*/ 2147483647 w 63"/>
                <a:gd name="T7" fmla="*/ 2147483647 h 51"/>
                <a:gd name="T8" fmla="*/ 2147483647 w 63"/>
                <a:gd name="T9" fmla="*/ 2147483647 h 51"/>
                <a:gd name="T10" fmla="*/ 2147483647 w 63"/>
                <a:gd name="T11" fmla="*/ 0 h 51"/>
                <a:gd name="T12" fmla="*/ 2147483647 w 63"/>
                <a:gd name="T13" fmla="*/ 2147483647 h 51"/>
                <a:gd name="T14" fmla="*/ 2147483647 w 63"/>
                <a:gd name="T15" fmla="*/ 2147483647 h 51"/>
                <a:gd name="T16" fmla="*/ 2147483647 w 63"/>
                <a:gd name="T17" fmla="*/ 2147483647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"/>
                <a:gd name="T28" fmla="*/ 0 h 51"/>
                <a:gd name="T29" fmla="*/ 63 w 63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" h="51">
                  <a:moveTo>
                    <a:pt x="3" y="51"/>
                  </a:moveTo>
                  <a:lnTo>
                    <a:pt x="0" y="35"/>
                  </a:lnTo>
                  <a:lnTo>
                    <a:pt x="3" y="21"/>
                  </a:lnTo>
                  <a:lnTo>
                    <a:pt x="8" y="9"/>
                  </a:lnTo>
                  <a:lnTo>
                    <a:pt x="17" y="3"/>
                  </a:lnTo>
                  <a:lnTo>
                    <a:pt x="28" y="0"/>
                  </a:lnTo>
                  <a:lnTo>
                    <a:pt x="40" y="4"/>
                  </a:lnTo>
                  <a:lnTo>
                    <a:pt x="53" y="12"/>
                  </a:lnTo>
                  <a:lnTo>
                    <a:pt x="63" y="25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211" name="Straight Connector 210"/>
          <p:cNvCxnSpPr/>
          <p:nvPr/>
        </p:nvCxnSpPr>
        <p:spPr>
          <a:xfrm rot="5400000">
            <a:off x="6099969" y="5023644"/>
            <a:ext cx="233362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1462" name="Freeform 24"/>
          <p:cNvSpPr>
            <a:spLocks/>
          </p:cNvSpPr>
          <p:nvPr/>
        </p:nvSpPr>
        <p:spPr bwMode="auto">
          <a:xfrm rot="17864108" flipV="1">
            <a:off x="6182519" y="4974431"/>
            <a:ext cx="60325" cy="80963"/>
          </a:xfrm>
          <a:custGeom>
            <a:avLst/>
            <a:gdLst>
              <a:gd name="T0" fmla="*/ 1076672052 w 9638"/>
              <a:gd name="T1" fmla="*/ 2147483647 h 10000"/>
              <a:gd name="T2" fmla="*/ 0 w 9638"/>
              <a:gd name="T3" fmla="*/ 2147483647 h 10000"/>
              <a:gd name="T4" fmla="*/ 2147483647 w 9638"/>
              <a:gd name="T5" fmla="*/ 0 h 10000"/>
              <a:gd name="T6" fmla="*/ 0 60000 65536"/>
              <a:gd name="T7" fmla="*/ 0 60000 65536"/>
              <a:gd name="T8" fmla="*/ 0 60000 65536"/>
              <a:gd name="T9" fmla="*/ 0 w 9638"/>
              <a:gd name="T10" fmla="*/ 0 h 10000"/>
              <a:gd name="T11" fmla="*/ 9638 w 9638"/>
              <a:gd name="T12" fmla="*/ 10000 h 100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38" h="10000">
                <a:moveTo>
                  <a:pt x="2852" y="10000"/>
                </a:moveTo>
                <a:lnTo>
                  <a:pt x="0" y="2274"/>
                </a:lnTo>
                <a:lnTo>
                  <a:pt x="9638" y="0"/>
                </a:ln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61463" name="Group 173"/>
          <p:cNvGrpSpPr>
            <a:grpSpLocks/>
          </p:cNvGrpSpPr>
          <p:nvPr/>
        </p:nvGrpSpPr>
        <p:grpSpPr bwMode="auto">
          <a:xfrm rot="12450212" flipV="1">
            <a:off x="5953125" y="4986338"/>
            <a:ext cx="80963" cy="479425"/>
            <a:chOff x="4316219" y="940926"/>
            <a:chExt cx="114300" cy="679869"/>
          </a:xfrm>
        </p:grpSpPr>
        <p:cxnSp>
          <p:nvCxnSpPr>
            <p:cNvPr id="214" name="Straight Connector 213"/>
            <p:cNvCxnSpPr/>
            <p:nvPr/>
          </p:nvCxnSpPr>
          <p:spPr>
            <a:xfrm rot="2700000">
              <a:off x="4047472" y="1280588"/>
              <a:ext cx="679869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1507" name="Freeform 24"/>
            <p:cNvSpPr>
              <a:spLocks/>
            </p:cNvSpPr>
            <p:nvPr/>
          </p:nvSpPr>
          <p:spPr bwMode="auto">
            <a:xfrm rot="15164108" flipV="1">
              <a:off x="4328919" y="1216599"/>
              <a:ext cx="88900" cy="114300"/>
            </a:xfrm>
            <a:custGeom>
              <a:avLst/>
              <a:gdLst>
                <a:gd name="T0" fmla="*/ 2147483647 w 56"/>
                <a:gd name="T1" fmla="*/ 2147483647 h 72"/>
                <a:gd name="T2" fmla="*/ 0 w 56"/>
                <a:gd name="T3" fmla="*/ 2147483647 h 72"/>
                <a:gd name="T4" fmla="*/ 2147483647 w 56"/>
                <a:gd name="T5" fmla="*/ 0 h 72"/>
                <a:gd name="T6" fmla="*/ 0 60000 65536"/>
                <a:gd name="T7" fmla="*/ 0 60000 65536"/>
                <a:gd name="T8" fmla="*/ 0 60000 65536"/>
                <a:gd name="T9" fmla="*/ 0 w 56"/>
                <a:gd name="T10" fmla="*/ 0 h 72"/>
                <a:gd name="T11" fmla="*/ 56 w 56"/>
                <a:gd name="T12" fmla="*/ 72 h 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72">
                  <a:moveTo>
                    <a:pt x="18" y="72"/>
                  </a:moveTo>
                  <a:lnTo>
                    <a:pt x="0" y="17"/>
                  </a:lnTo>
                  <a:lnTo>
                    <a:pt x="56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1464" name="Freeform 29"/>
          <p:cNvSpPr>
            <a:spLocks/>
          </p:cNvSpPr>
          <p:nvPr/>
        </p:nvSpPr>
        <p:spPr bwMode="auto">
          <a:xfrm>
            <a:off x="6172200" y="5113338"/>
            <a:ext cx="73025" cy="74612"/>
          </a:xfrm>
          <a:custGeom>
            <a:avLst/>
            <a:gdLst>
              <a:gd name="T0" fmla="*/ 2147483647 w 72"/>
              <a:gd name="T1" fmla="*/ 2147483647 h 73"/>
              <a:gd name="T2" fmla="*/ 2147483647 w 72"/>
              <a:gd name="T3" fmla="*/ 2147483647 h 73"/>
              <a:gd name="T4" fmla="*/ 2147483647 w 72"/>
              <a:gd name="T5" fmla="*/ 2147483647 h 73"/>
              <a:gd name="T6" fmla="*/ 2147483647 w 72"/>
              <a:gd name="T7" fmla="*/ 2147483647 h 73"/>
              <a:gd name="T8" fmla="*/ 2147483647 w 72"/>
              <a:gd name="T9" fmla="*/ 2147483647 h 73"/>
              <a:gd name="T10" fmla="*/ 2147483647 w 72"/>
              <a:gd name="T11" fmla="*/ 2147483647 h 73"/>
              <a:gd name="T12" fmla="*/ 2147483647 w 72"/>
              <a:gd name="T13" fmla="*/ 2147483647 h 73"/>
              <a:gd name="T14" fmla="*/ 2147483647 w 72"/>
              <a:gd name="T15" fmla="*/ 2147483647 h 73"/>
              <a:gd name="T16" fmla="*/ 0 w 72"/>
              <a:gd name="T17" fmla="*/ 2147483647 h 73"/>
              <a:gd name="T18" fmla="*/ 0 w 72"/>
              <a:gd name="T19" fmla="*/ 2147483647 h 73"/>
              <a:gd name="T20" fmla="*/ 2147483647 w 72"/>
              <a:gd name="T21" fmla="*/ 2147483647 h 73"/>
              <a:gd name="T22" fmla="*/ 2147483647 w 72"/>
              <a:gd name="T23" fmla="*/ 2147483647 h 73"/>
              <a:gd name="T24" fmla="*/ 2147483647 w 72"/>
              <a:gd name="T25" fmla="*/ 2147483647 h 73"/>
              <a:gd name="T26" fmla="*/ 2147483647 w 72"/>
              <a:gd name="T27" fmla="*/ 0 h 73"/>
              <a:gd name="T28" fmla="*/ 2147483647 w 72"/>
              <a:gd name="T29" fmla="*/ 2147483647 h 73"/>
              <a:gd name="T30" fmla="*/ 2147483647 w 72"/>
              <a:gd name="T31" fmla="*/ 2147483647 h 73"/>
              <a:gd name="T32" fmla="*/ 2147483647 w 72"/>
              <a:gd name="T33" fmla="*/ 2147483647 h 7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2"/>
              <a:gd name="T52" fmla="*/ 0 h 73"/>
              <a:gd name="T53" fmla="*/ 72 w 72"/>
              <a:gd name="T54" fmla="*/ 73 h 7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2" h="73">
                <a:moveTo>
                  <a:pt x="71" y="29"/>
                </a:moveTo>
                <a:lnTo>
                  <a:pt x="72" y="43"/>
                </a:lnTo>
                <a:lnTo>
                  <a:pt x="67" y="56"/>
                </a:lnTo>
                <a:lnTo>
                  <a:pt x="57" y="66"/>
                </a:lnTo>
                <a:lnTo>
                  <a:pt x="44" y="73"/>
                </a:lnTo>
                <a:lnTo>
                  <a:pt x="30" y="73"/>
                </a:lnTo>
                <a:lnTo>
                  <a:pt x="17" y="67"/>
                </a:lnTo>
                <a:lnTo>
                  <a:pt x="6" y="58"/>
                </a:lnTo>
                <a:lnTo>
                  <a:pt x="0" y="46"/>
                </a:lnTo>
                <a:lnTo>
                  <a:pt x="0" y="31"/>
                </a:lnTo>
                <a:lnTo>
                  <a:pt x="5" y="18"/>
                </a:lnTo>
                <a:lnTo>
                  <a:pt x="14" y="8"/>
                </a:lnTo>
                <a:lnTo>
                  <a:pt x="27" y="2"/>
                </a:lnTo>
                <a:lnTo>
                  <a:pt x="41" y="0"/>
                </a:lnTo>
                <a:lnTo>
                  <a:pt x="54" y="6"/>
                </a:lnTo>
                <a:lnTo>
                  <a:pt x="64" y="16"/>
                </a:lnTo>
                <a:lnTo>
                  <a:pt x="71" y="29"/>
                </a:lnTo>
                <a:close/>
              </a:path>
            </a:pathLst>
          </a:custGeom>
          <a:solidFill>
            <a:srgbClr val="0000FF"/>
          </a:solidFill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1465" name="Rectangle 125"/>
          <p:cNvSpPr>
            <a:spLocks noChangeArrowheads="1"/>
          </p:cNvSpPr>
          <p:nvPr/>
        </p:nvSpPr>
        <p:spPr bwMode="auto">
          <a:xfrm>
            <a:off x="6386513" y="4464050"/>
            <a:ext cx="3730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sz="1600" i="1">
                <a:latin typeface="Calibri" pitchFamily="34" charset="0"/>
                <a:sym typeface="Symbol" pitchFamily="18" charset="2"/>
              </a:rPr>
              <a:t>W</a:t>
            </a:r>
            <a:endParaRPr lang="en-GB" sz="1600" i="1"/>
          </a:p>
        </p:txBody>
      </p:sp>
      <p:sp>
        <p:nvSpPr>
          <p:cNvPr id="261466" name="Rectangle 129"/>
          <p:cNvSpPr>
            <a:spLocks noChangeArrowheads="1"/>
          </p:cNvSpPr>
          <p:nvPr/>
        </p:nvSpPr>
        <p:spPr bwMode="auto">
          <a:xfrm>
            <a:off x="5737225" y="4459288"/>
            <a:ext cx="2905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i="1">
                <a:latin typeface="Calibri" pitchFamily="34" charset="0"/>
              </a:rPr>
              <a:t>q</a:t>
            </a:r>
            <a:endParaRPr lang="en-GB" sz="1600"/>
          </a:p>
        </p:txBody>
      </p:sp>
      <p:sp>
        <p:nvSpPr>
          <p:cNvPr id="261467" name="Rectangle 133"/>
          <p:cNvSpPr>
            <a:spLocks noChangeArrowheads="1"/>
          </p:cNvSpPr>
          <p:nvPr/>
        </p:nvSpPr>
        <p:spPr bwMode="auto">
          <a:xfrm>
            <a:off x="5724525" y="5232400"/>
            <a:ext cx="2905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i="1">
                <a:latin typeface="Calibri" pitchFamily="34" charset="0"/>
              </a:rPr>
              <a:t>q</a:t>
            </a:r>
            <a:endParaRPr lang="en-GB" sz="1600"/>
          </a:p>
        </p:txBody>
      </p:sp>
      <p:sp>
        <p:nvSpPr>
          <p:cNvPr id="261468" name="Rectangle 134"/>
          <p:cNvSpPr>
            <a:spLocks noChangeArrowheads="1"/>
          </p:cNvSpPr>
          <p:nvPr/>
        </p:nvSpPr>
        <p:spPr bwMode="auto">
          <a:xfrm>
            <a:off x="5743575" y="5070475"/>
            <a:ext cx="2905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i="1">
                <a:latin typeface="Calibri" pitchFamily="34" charset="0"/>
              </a:rPr>
              <a:t>_</a:t>
            </a:r>
            <a:endParaRPr lang="en-GB" sz="1600"/>
          </a:p>
        </p:txBody>
      </p:sp>
      <p:grpSp>
        <p:nvGrpSpPr>
          <p:cNvPr id="261469" name="Group 155"/>
          <p:cNvGrpSpPr>
            <a:grpSpLocks/>
          </p:cNvGrpSpPr>
          <p:nvPr/>
        </p:nvGrpSpPr>
        <p:grpSpPr bwMode="auto">
          <a:xfrm rot="-1113289">
            <a:off x="6213475" y="4803775"/>
            <a:ext cx="487363" cy="57150"/>
            <a:chOff x="2982986" y="1572917"/>
            <a:chExt cx="1016346" cy="120201"/>
          </a:xfrm>
        </p:grpSpPr>
        <p:sp>
          <p:nvSpPr>
            <p:cNvPr id="261496" name="Freeform 221"/>
            <p:cNvSpPr>
              <a:spLocks/>
            </p:cNvSpPr>
            <p:nvPr/>
          </p:nvSpPr>
          <p:spPr bwMode="auto">
            <a:xfrm rot="1525323">
              <a:off x="2982986" y="1573897"/>
              <a:ext cx="96838" cy="82550"/>
            </a:xfrm>
            <a:custGeom>
              <a:avLst/>
              <a:gdLst>
                <a:gd name="T0" fmla="*/ 2147483647 w 61"/>
                <a:gd name="T1" fmla="*/ 2147483647 h 52"/>
                <a:gd name="T2" fmla="*/ 2147483647 w 61"/>
                <a:gd name="T3" fmla="*/ 2147483647 h 52"/>
                <a:gd name="T4" fmla="*/ 2147483647 w 61"/>
                <a:gd name="T5" fmla="*/ 2147483647 h 52"/>
                <a:gd name="T6" fmla="*/ 2147483647 w 61"/>
                <a:gd name="T7" fmla="*/ 0 h 52"/>
                <a:gd name="T8" fmla="*/ 2147483647 w 61"/>
                <a:gd name="T9" fmla="*/ 2147483647 h 52"/>
                <a:gd name="T10" fmla="*/ 2147483647 w 61"/>
                <a:gd name="T11" fmla="*/ 2147483647 h 52"/>
                <a:gd name="T12" fmla="*/ 2147483647 w 61"/>
                <a:gd name="T13" fmla="*/ 2147483647 h 52"/>
                <a:gd name="T14" fmla="*/ 0 w 61"/>
                <a:gd name="T15" fmla="*/ 2147483647 h 52"/>
                <a:gd name="T16" fmla="*/ 2147483647 w 61"/>
                <a:gd name="T17" fmla="*/ 2147483647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1"/>
                <a:gd name="T28" fmla="*/ 0 h 52"/>
                <a:gd name="T29" fmla="*/ 61 w 61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1" h="52">
                  <a:moveTo>
                    <a:pt x="61" y="23"/>
                  </a:moveTo>
                  <a:lnTo>
                    <a:pt x="51" y="12"/>
                  </a:lnTo>
                  <a:lnTo>
                    <a:pt x="40" y="4"/>
                  </a:lnTo>
                  <a:lnTo>
                    <a:pt x="29" y="0"/>
                  </a:lnTo>
                  <a:lnTo>
                    <a:pt x="17" y="1"/>
                  </a:lnTo>
                  <a:lnTo>
                    <a:pt x="8" y="9"/>
                  </a:lnTo>
                  <a:lnTo>
                    <a:pt x="2" y="21"/>
                  </a:lnTo>
                  <a:lnTo>
                    <a:pt x="0" y="35"/>
                  </a:lnTo>
                  <a:lnTo>
                    <a:pt x="3" y="5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497" name="Freeform 30"/>
            <p:cNvSpPr>
              <a:spLocks/>
            </p:cNvSpPr>
            <p:nvPr/>
          </p:nvSpPr>
          <p:spPr bwMode="auto">
            <a:xfrm rot="1525323">
              <a:off x="3073707" y="1606678"/>
              <a:ext cx="98425" cy="79375"/>
            </a:xfrm>
            <a:custGeom>
              <a:avLst/>
              <a:gdLst>
                <a:gd name="T0" fmla="*/ 2147483647 w 62"/>
                <a:gd name="T1" fmla="*/ 0 h 50"/>
                <a:gd name="T2" fmla="*/ 2147483647 w 62"/>
                <a:gd name="T3" fmla="*/ 2147483647 h 50"/>
                <a:gd name="T4" fmla="*/ 2147483647 w 62"/>
                <a:gd name="T5" fmla="*/ 2147483647 h 50"/>
                <a:gd name="T6" fmla="*/ 2147483647 w 62"/>
                <a:gd name="T7" fmla="*/ 2147483647 h 50"/>
                <a:gd name="T8" fmla="*/ 2147483647 w 62"/>
                <a:gd name="T9" fmla="*/ 2147483647 h 50"/>
                <a:gd name="T10" fmla="*/ 2147483647 w 62"/>
                <a:gd name="T11" fmla="*/ 2147483647 h 50"/>
                <a:gd name="T12" fmla="*/ 2147483647 w 62"/>
                <a:gd name="T13" fmla="*/ 2147483647 h 50"/>
                <a:gd name="T14" fmla="*/ 2147483647 w 62"/>
                <a:gd name="T15" fmla="*/ 2147483647 h 50"/>
                <a:gd name="T16" fmla="*/ 0 w 62"/>
                <a:gd name="T17" fmla="*/ 2147483647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2"/>
                <a:gd name="T28" fmla="*/ 0 h 50"/>
                <a:gd name="T29" fmla="*/ 62 w 62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2" h="50">
                  <a:moveTo>
                    <a:pt x="60" y="0"/>
                  </a:moveTo>
                  <a:lnTo>
                    <a:pt x="62" y="15"/>
                  </a:lnTo>
                  <a:lnTo>
                    <a:pt x="59" y="29"/>
                  </a:lnTo>
                  <a:lnTo>
                    <a:pt x="54" y="39"/>
                  </a:lnTo>
                  <a:lnTo>
                    <a:pt x="46" y="47"/>
                  </a:lnTo>
                  <a:lnTo>
                    <a:pt x="34" y="50"/>
                  </a:lnTo>
                  <a:lnTo>
                    <a:pt x="23" y="46"/>
                  </a:lnTo>
                  <a:lnTo>
                    <a:pt x="10" y="38"/>
                  </a:lnTo>
                  <a:lnTo>
                    <a:pt x="0" y="25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498" name="Freeform 31"/>
            <p:cNvSpPr>
              <a:spLocks/>
            </p:cNvSpPr>
            <p:nvPr/>
          </p:nvSpPr>
          <p:spPr bwMode="auto">
            <a:xfrm rot="1525323">
              <a:off x="3192868" y="1573004"/>
              <a:ext cx="95250" cy="80963"/>
            </a:xfrm>
            <a:custGeom>
              <a:avLst/>
              <a:gdLst>
                <a:gd name="T0" fmla="*/ 2147483647 w 60"/>
                <a:gd name="T1" fmla="*/ 2147483647 h 51"/>
                <a:gd name="T2" fmla="*/ 2147483647 w 60"/>
                <a:gd name="T3" fmla="*/ 2147483647 h 51"/>
                <a:gd name="T4" fmla="*/ 2147483647 w 60"/>
                <a:gd name="T5" fmla="*/ 2147483647 h 51"/>
                <a:gd name="T6" fmla="*/ 2147483647 w 60"/>
                <a:gd name="T7" fmla="*/ 0 h 51"/>
                <a:gd name="T8" fmla="*/ 2147483647 w 60"/>
                <a:gd name="T9" fmla="*/ 2147483647 h 51"/>
                <a:gd name="T10" fmla="*/ 2147483647 w 60"/>
                <a:gd name="T11" fmla="*/ 2147483647 h 51"/>
                <a:gd name="T12" fmla="*/ 2147483647 w 60"/>
                <a:gd name="T13" fmla="*/ 2147483647 h 51"/>
                <a:gd name="T14" fmla="*/ 0 w 60"/>
                <a:gd name="T15" fmla="*/ 2147483647 h 51"/>
                <a:gd name="T16" fmla="*/ 2147483647 w 60"/>
                <a:gd name="T17" fmla="*/ 2147483647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51"/>
                <a:gd name="T29" fmla="*/ 60 w 60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51">
                  <a:moveTo>
                    <a:pt x="60" y="22"/>
                  </a:moveTo>
                  <a:lnTo>
                    <a:pt x="50" y="11"/>
                  </a:lnTo>
                  <a:lnTo>
                    <a:pt x="40" y="3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1" y="20"/>
                  </a:lnTo>
                  <a:lnTo>
                    <a:pt x="0" y="35"/>
                  </a:lnTo>
                  <a:lnTo>
                    <a:pt x="1" y="51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499" name="Freeform 32"/>
            <p:cNvSpPr>
              <a:spLocks/>
            </p:cNvSpPr>
            <p:nvPr/>
          </p:nvSpPr>
          <p:spPr bwMode="auto">
            <a:xfrm rot="1525323">
              <a:off x="3281738" y="1605367"/>
              <a:ext cx="98425" cy="79375"/>
            </a:xfrm>
            <a:custGeom>
              <a:avLst/>
              <a:gdLst>
                <a:gd name="T0" fmla="*/ 2147483647 w 62"/>
                <a:gd name="T1" fmla="*/ 0 h 50"/>
                <a:gd name="T2" fmla="*/ 2147483647 w 62"/>
                <a:gd name="T3" fmla="*/ 2147483647 h 50"/>
                <a:gd name="T4" fmla="*/ 2147483647 w 62"/>
                <a:gd name="T5" fmla="*/ 2147483647 h 50"/>
                <a:gd name="T6" fmla="*/ 2147483647 w 62"/>
                <a:gd name="T7" fmla="*/ 2147483647 h 50"/>
                <a:gd name="T8" fmla="*/ 2147483647 w 62"/>
                <a:gd name="T9" fmla="*/ 2147483647 h 50"/>
                <a:gd name="T10" fmla="*/ 2147483647 w 62"/>
                <a:gd name="T11" fmla="*/ 2147483647 h 50"/>
                <a:gd name="T12" fmla="*/ 2147483647 w 62"/>
                <a:gd name="T13" fmla="*/ 2147483647 h 50"/>
                <a:gd name="T14" fmla="*/ 2147483647 w 62"/>
                <a:gd name="T15" fmla="*/ 2147483647 h 50"/>
                <a:gd name="T16" fmla="*/ 0 w 62"/>
                <a:gd name="T17" fmla="*/ 2147483647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2"/>
                <a:gd name="T28" fmla="*/ 0 h 50"/>
                <a:gd name="T29" fmla="*/ 62 w 62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2" h="50">
                  <a:moveTo>
                    <a:pt x="61" y="0"/>
                  </a:moveTo>
                  <a:lnTo>
                    <a:pt x="62" y="15"/>
                  </a:lnTo>
                  <a:lnTo>
                    <a:pt x="59" y="30"/>
                  </a:lnTo>
                  <a:lnTo>
                    <a:pt x="54" y="40"/>
                  </a:lnTo>
                  <a:lnTo>
                    <a:pt x="47" y="48"/>
                  </a:lnTo>
                  <a:lnTo>
                    <a:pt x="35" y="50"/>
                  </a:lnTo>
                  <a:lnTo>
                    <a:pt x="23" y="46"/>
                  </a:lnTo>
                  <a:lnTo>
                    <a:pt x="10" y="39"/>
                  </a:lnTo>
                  <a:lnTo>
                    <a:pt x="0" y="26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500" name="Freeform 33"/>
            <p:cNvSpPr>
              <a:spLocks/>
            </p:cNvSpPr>
            <p:nvPr/>
          </p:nvSpPr>
          <p:spPr bwMode="auto">
            <a:xfrm rot="1525323">
              <a:off x="3699310" y="1601501"/>
              <a:ext cx="96838" cy="82550"/>
            </a:xfrm>
            <a:custGeom>
              <a:avLst/>
              <a:gdLst>
                <a:gd name="T0" fmla="*/ 0 w 61"/>
                <a:gd name="T1" fmla="*/ 2147483647 h 52"/>
                <a:gd name="T2" fmla="*/ 2147483647 w 61"/>
                <a:gd name="T3" fmla="*/ 2147483647 h 52"/>
                <a:gd name="T4" fmla="*/ 2147483647 w 61"/>
                <a:gd name="T5" fmla="*/ 2147483647 h 52"/>
                <a:gd name="T6" fmla="*/ 2147483647 w 61"/>
                <a:gd name="T7" fmla="*/ 2147483647 h 52"/>
                <a:gd name="T8" fmla="*/ 2147483647 w 61"/>
                <a:gd name="T9" fmla="*/ 2147483647 h 52"/>
                <a:gd name="T10" fmla="*/ 2147483647 w 61"/>
                <a:gd name="T11" fmla="*/ 2147483647 h 52"/>
                <a:gd name="T12" fmla="*/ 2147483647 w 61"/>
                <a:gd name="T13" fmla="*/ 2147483647 h 52"/>
                <a:gd name="T14" fmla="*/ 2147483647 w 61"/>
                <a:gd name="T15" fmla="*/ 2147483647 h 52"/>
                <a:gd name="T16" fmla="*/ 2147483647 w 61"/>
                <a:gd name="T17" fmla="*/ 0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1"/>
                <a:gd name="T28" fmla="*/ 0 h 52"/>
                <a:gd name="T29" fmla="*/ 61 w 61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1" h="52">
                  <a:moveTo>
                    <a:pt x="0" y="29"/>
                  </a:moveTo>
                  <a:lnTo>
                    <a:pt x="10" y="40"/>
                  </a:lnTo>
                  <a:lnTo>
                    <a:pt x="21" y="49"/>
                  </a:lnTo>
                  <a:lnTo>
                    <a:pt x="32" y="52"/>
                  </a:lnTo>
                  <a:lnTo>
                    <a:pt x="44" y="50"/>
                  </a:lnTo>
                  <a:lnTo>
                    <a:pt x="53" y="43"/>
                  </a:lnTo>
                  <a:lnTo>
                    <a:pt x="59" y="31"/>
                  </a:lnTo>
                  <a:lnTo>
                    <a:pt x="61" y="17"/>
                  </a:lnTo>
                  <a:lnTo>
                    <a:pt x="59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501" name="Freeform 34"/>
            <p:cNvSpPr>
              <a:spLocks/>
            </p:cNvSpPr>
            <p:nvPr/>
          </p:nvSpPr>
          <p:spPr bwMode="auto">
            <a:xfrm rot="1525323">
              <a:off x="3608359" y="1572917"/>
              <a:ext cx="100013" cy="79375"/>
            </a:xfrm>
            <a:custGeom>
              <a:avLst/>
              <a:gdLst>
                <a:gd name="T0" fmla="*/ 2147483647 w 63"/>
                <a:gd name="T1" fmla="*/ 2147483647 h 50"/>
                <a:gd name="T2" fmla="*/ 0 w 63"/>
                <a:gd name="T3" fmla="*/ 2147483647 h 50"/>
                <a:gd name="T4" fmla="*/ 2147483647 w 63"/>
                <a:gd name="T5" fmla="*/ 2147483647 h 50"/>
                <a:gd name="T6" fmla="*/ 2147483647 w 63"/>
                <a:gd name="T7" fmla="*/ 2147483647 h 50"/>
                <a:gd name="T8" fmla="*/ 2147483647 w 63"/>
                <a:gd name="T9" fmla="*/ 2147483647 h 50"/>
                <a:gd name="T10" fmla="*/ 2147483647 w 63"/>
                <a:gd name="T11" fmla="*/ 0 h 50"/>
                <a:gd name="T12" fmla="*/ 2147483647 w 63"/>
                <a:gd name="T13" fmla="*/ 2147483647 h 50"/>
                <a:gd name="T14" fmla="*/ 2147483647 w 63"/>
                <a:gd name="T15" fmla="*/ 2147483647 h 50"/>
                <a:gd name="T16" fmla="*/ 2147483647 w 63"/>
                <a:gd name="T17" fmla="*/ 2147483647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"/>
                <a:gd name="T28" fmla="*/ 0 h 50"/>
                <a:gd name="T29" fmla="*/ 63 w 63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" h="50">
                  <a:moveTo>
                    <a:pt x="2" y="50"/>
                  </a:moveTo>
                  <a:lnTo>
                    <a:pt x="0" y="35"/>
                  </a:lnTo>
                  <a:lnTo>
                    <a:pt x="2" y="21"/>
                  </a:lnTo>
                  <a:lnTo>
                    <a:pt x="7" y="10"/>
                  </a:lnTo>
                  <a:lnTo>
                    <a:pt x="16" y="3"/>
                  </a:lnTo>
                  <a:lnTo>
                    <a:pt x="28" y="0"/>
                  </a:lnTo>
                  <a:lnTo>
                    <a:pt x="39" y="4"/>
                  </a:lnTo>
                  <a:lnTo>
                    <a:pt x="52" y="12"/>
                  </a:lnTo>
                  <a:lnTo>
                    <a:pt x="63" y="2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502" name="Freeform 35"/>
            <p:cNvSpPr>
              <a:spLocks/>
            </p:cNvSpPr>
            <p:nvPr/>
          </p:nvSpPr>
          <p:spPr bwMode="auto">
            <a:xfrm rot="1525323">
              <a:off x="3489993" y="1606925"/>
              <a:ext cx="95250" cy="79375"/>
            </a:xfrm>
            <a:custGeom>
              <a:avLst/>
              <a:gdLst>
                <a:gd name="T0" fmla="*/ 0 w 60"/>
                <a:gd name="T1" fmla="*/ 2147483647 h 50"/>
                <a:gd name="T2" fmla="*/ 2147483647 w 60"/>
                <a:gd name="T3" fmla="*/ 2147483647 h 50"/>
                <a:gd name="T4" fmla="*/ 2147483647 w 60"/>
                <a:gd name="T5" fmla="*/ 2147483647 h 50"/>
                <a:gd name="T6" fmla="*/ 2147483647 w 60"/>
                <a:gd name="T7" fmla="*/ 2147483647 h 50"/>
                <a:gd name="T8" fmla="*/ 2147483647 w 60"/>
                <a:gd name="T9" fmla="*/ 2147483647 h 50"/>
                <a:gd name="T10" fmla="*/ 2147483647 w 60"/>
                <a:gd name="T11" fmla="*/ 2147483647 h 50"/>
                <a:gd name="T12" fmla="*/ 2147483647 w 60"/>
                <a:gd name="T13" fmla="*/ 2147483647 h 50"/>
                <a:gd name="T14" fmla="*/ 2147483647 w 60"/>
                <a:gd name="T15" fmla="*/ 2147483647 h 50"/>
                <a:gd name="T16" fmla="*/ 2147483647 w 60"/>
                <a:gd name="T17" fmla="*/ 0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50"/>
                <a:gd name="T29" fmla="*/ 60 w 60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50">
                  <a:moveTo>
                    <a:pt x="0" y="27"/>
                  </a:moveTo>
                  <a:lnTo>
                    <a:pt x="10" y="38"/>
                  </a:lnTo>
                  <a:lnTo>
                    <a:pt x="22" y="46"/>
                  </a:lnTo>
                  <a:lnTo>
                    <a:pt x="32" y="50"/>
                  </a:lnTo>
                  <a:lnTo>
                    <a:pt x="43" y="47"/>
                  </a:lnTo>
                  <a:lnTo>
                    <a:pt x="52" y="39"/>
                  </a:lnTo>
                  <a:lnTo>
                    <a:pt x="59" y="29"/>
                  </a:lnTo>
                  <a:lnTo>
                    <a:pt x="60" y="15"/>
                  </a:lnTo>
                  <a:lnTo>
                    <a:pt x="59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503" name="Freeform 36"/>
            <p:cNvSpPr>
              <a:spLocks/>
            </p:cNvSpPr>
            <p:nvPr/>
          </p:nvSpPr>
          <p:spPr bwMode="auto">
            <a:xfrm rot="1525323">
              <a:off x="3398554" y="1573468"/>
              <a:ext cx="100013" cy="80963"/>
            </a:xfrm>
            <a:custGeom>
              <a:avLst/>
              <a:gdLst>
                <a:gd name="T0" fmla="*/ 2147483647 w 63"/>
                <a:gd name="T1" fmla="*/ 2147483647 h 51"/>
                <a:gd name="T2" fmla="*/ 0 w 63"/>
                <a:gd name="T3" fmla="*/ 2147483647 h 51"/>
                <a:gd name="T4" fmla="*/ 2147483647 w 63"/>
                <a:gd name="T5" fmla="*/ 2147483647 h 51"/>
                <a:gd name="T6" fmla="*/ 2147483647 w 63"/>
                <a:gd name="T7" fmla="*/ 2147483647 h 51"/>
                <a:gd name="T8" fmla="*/ 2147483647 w 63"/>
                <a:gd name="T9" fmla="*/ 2147483647 h 51"/>
                <a:gd name="T10" fmla="*/ 2147483647 w 63"/>
                <a:gd name="T11" fmla="*/ 0 h 51"/>
                <a:gd name="T12" fmla="*/ 2147483647 w 63"/>
                <a:gd name="T13" fmla="*/ 2147483647 h 51"/>
                <a:gd name="T14" fmla="*/ 2147483647 w 63"/>
                <a:gd name="T15" fmla="*/ 2147483647 h 51"/>
                <a:gd name="T16" fmla="*/ 2147483647 w 63"/>
                <a:gd name="T17" fmla="*/ 2147483647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"/>
                <a:gd name="T28" fmla="*/ 0 h 51"/>
                <a:gd name="T29" fmla="*/ 63 w 63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" h="51">
                  <a:moveTo>
                    <a:pt x="3" y="51"/>
                  </a:moveTo>
                  <a:lnTo>
                    <a:pt x="0" y="36"/>
                  </a:lnTo>
                  <a:lnTo>
                    <a:pt x="3" y="20"/>
                  </a:lnTo>
                  <a:lnTo>
                    <a:pt x="8" y="10"/>
                  </a:lnTo>
                  <a:lnTo>
                    <a:pt x="17" y="2"/>
                  </a:lnTo>
                  <a:lnTo>
                    <a:pt x="28" y="0"/>
                  </a:lnTo>
                  <a:lnTo>
                    <a:pt x="40" y="4"/>
                  </a:lnTo>
                  <a:lnTo>
                    <a:pt x="53" y="13"/>
                  </a:lnTo>
                  <a:lnTo>
                    <a:pt x="63" y="25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504" name="Freeform 37"/>
            <p:cNvSpPr>
              <a:spLocks/>
            </p:cNvSpPr>
            <p:nvPr/>
          </p:nvSpPr>
          <p:spPr bwMode="auto">
            <a:xfrm rot="1525323">
              <a:off x="3904082" y="1610568"/>
              <a:ext cx="95250" cy="82550"/>
            </a:xfrm>
            <a:custGeom>
              <a:avLst/>
              <a:gdLst>
                <a:gd name="T0" fmla="*/ 0 w 60"/>
                <a:gd name="T1" fmla="*/ 2147483647 h 52"/>
                <a:gd name="T2" fmla="*/ 2147483647 w 60"/>
                <a:gd name="T3" fmla="*/ 2147483647 h 52"/>
                <a:gd name="T4" fmla="*/ 2147483647 w 60"/>
                <a:gd name="T5" fmla="*/ 2147483647 h 52"/>
                <a:gd name="T6" fmla="*/ 2147483647 w 60"/>
                <a:gd name="T7" fmla="*/ 2147483647 h 52"/>
                <a:gd name="T8" fmla="*/ 2147483647 w 60"/>
                <a:gd name="T9" fmla="*/ 2147483647 h 52"/>
                <a:gd name="T10" fmla="*/ 2147483647 w 60"/>
                <a:gd name="T11" fmla="*/ 2147483647 h 52"/>
                <a:gd name="T12" fmla="*/ 2147483647 w 60"/>
                <a:gd name="T13" fmla="*/ 2147483647 h 52"/>
                <a:gd name="T14" fmla="*/ 2147483647 w 60"/>
                <a:gd name="T15" fmla="*/ 2147483647 h 52"/>
                <a:gd name="T16" fmla="*/ 2147483647 w 60"/>
                <a:gd name="T17" fmla="*/ 0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52"/>
                <a:gd name="T29" fmla="*/ 60 w 60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52">
                  <a:moveTo>
                    <a:pt x="0" y="28"/>
                  </a:moveTo>
                  <a:lnTo>
                    <a:pt x="10" y="40"/>
                  </a:lnTo>
                  <a:lnTo>
                    <a:pt x="20" y="48"/>
                  </a:lnTo>
                  <a:lnTo>
                    <a:pt x="32" y="52"/>
                  </a:lnTo>
                  <a:lnTo>
                    <a:pt x="43" y="50"/>
                  </a:lnTo>
                  <a:lnTo>
                    <a:pt x="52" y="43"/>
                  </a:lnTo>
                  <a:lnTo>
                    <a:pt x="59" y="31"/>
                  </a:lnTo>
                  <a:lnTo>
                    <a:pt x="60" y="17"/>
                  </a:lnTo>
                  <a:lnTo>
                    <a:pt x="59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505" name="Freeform 38"/>
            <p:cNvSpPr>
              <a:spLocks/>
            </p:cNvSpPr>
            <p:nvPr/>
          </p:nvSpPr>
          <p:spPr bwMode="auto">
            <a:xfrm rot="1525323">
              <a:off x="3812642" y="1578699"/>
              <a:ext cx="100013" cy="80963"/>
            </a:xfrm>
            <a:custGeom>
              <a:avLst/>
              <a:gdLst>
                <a:gd name="T0" fmla="*/ 2147483647 w 63"/>
                <a:gd name="T1" fmla="*/ 2147483647 h 51"/>
                <a:gd name="T2" fmla="*/ 0 w 63"/>
                <a:gd name="T3" fmla="*/ 2147483647 h 51"/>
                <a:gd name="T4" fmla="*/ 2147483647 w 63"/>
                <a:gd name="T5" fmla="*/ 2147483647 h 51"/>
                <a:gd name="T6" fmla="*/ 2147483647 w 63"/>
                <a:gd name="T7" fmla="*/ 2147483647 h 51"/>
                <a:gd name="T8" fmla="*/ 2147483647 w 63"/>
                <a:gd name="T9" fmla="*/ 2147483647 h 51"/>
                <a:gd name="T10" fmla="*/ 2147483647 w 63"/>
                <a:gd name="T11" fmla="*/ 0 h 51"/>
                <a:gd name="T12" fmla="*/ 2147483647 w 63"/>
                <a:gd name="T13" fmla="*/ 2147483647 h 51"/>
                <a:gd name="T14" fmla="*/ 2147483647 w 63"/>
                <a:gd name="T15" fmla="*/ 2147483647 h 51"/>
                <a:gd name="T16" fmla="*/ 2147483647 w 63"/>
                <a:gd name="T17" fmla="*/ 2147483647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"/>
                <a:gd name="T28" fmla="*/ 0 h 51"/>
                <a:gd name="T29" fmla="*/ 63 w 63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" h="51">
                  <a:moveTo>
                    <a:pt x="3" y="51"/>
                  </a:moveTo>
                  <a:lnTo>
                    <a:pt x="0" y="35"/>
                  </a:lnTo>
                  <a:lnTo>
                    <a:pt x="3" y="21"/>
                  </a:lnTo>
                  <a:lnTo>
                    <a:pt x="8" y="9"/>
                  </a:lnTo>
                  <a:lnTo>
                    <a:pt x="17" y="3"/>
                  </a:lnTo>
                  <a:lnTo>
                    <a:pt x="28" y="0"/>
                  </a:lnTo>
                  <a:lnTo>
                    <a:pt x="40" y="4"/>
                  </a:lnTo>
                  <a:lnTo>
                    <a:pt x="53" y="12"/>
                  </a:lnTo>
                  <a:lnTo>
                    <a:pt x="63" y="25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1470" name="Rectangle 125"/>
          <p:cNvSpPr>
            <a:spLocks noChangeArrowheads="1"/>
          </p:cNvSpPr>
          <p:nvPr/>
        </p:nvSpPr>
        <p:spPr bwMode="auto">
          <a:xfrm>
            <a:off x="6370638" y="5238750"/>
            <a:ext cx="3730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sz="1600" i="1">
                <a:latin typeface="Calibri" pitchFamily="34" charset="0"/>
                <a:sym typeface="Symbol" pitchFamily="18" charset="2"/>
              </a:rPr>
              <a:t>W</a:t>
            </a:r>
            <a:endParaRPr lang="en-GB" sz="1600" i="1"/>
          </a:p>
        </p:txBody>
      </p:sp>
      <p:sp>
        <p:nvSpPr>
          <p:cNvPr id="261471" name="Freeform 29"/>
          <p:cNvSpPr>
            <a:spLocks/>
          </p:cNvSpPr>
          <p:nvPr/>
        </p:nvSpPr>
        <p:spPr bwMode="auto">
          <a:xfrm>
            <a:off x="6178550" y="4860925"/>
            <a:ext cx="73025" cy="74613"/>
          </a:xfrm>
          <a:custGeom>
            <a:avLst/>
            <a:gdLst>
              <a:gd name="T0" fmla="*/ 2147483647 w 72"/>
              <a:gd name="T1" fmla="*/ 2147483647 h 73"/>
              <a:gd name="T2" fmla="*/ 2147483647 w 72"/>
              <a:gd name="T3" fmla="*/ 2147483647 h 73"/>
              <a:gd name="T4" fmla="*/ 2147483647 w 72"/>
              <a:gd name="T5" fmla="*/ 2147483647 h 73"/>
              <a:gd name="T6" fmla="*/ 2147483647 w 72"/>
              <a:gd name="T7" fmla="*/ 2147483647 h 73"/>
              <a:gd name="T8" fmla="*/ 2147483647 w 72"/>
              <a:gd name="T9" fmla="*/ 2147483647 h 73"/>
              <a:gd name="T10" fmla="*/ 2147483647 w 72"/>
              <a:gd name="T11" fmla="*/ 2147483647 h 73"/>
              <a:gd name="T12" fmla="*/ 2147483647 w 72"/>
              <a:gd name="T13" fmla="*/ 2147483647 h 73"/>
              <a:gd name="T14" fmla="*/ 2147483647 w 72"/>
              <a:gd name="T15" fmla="*/ 2147483647 h 73"/>
              <a:gd name="T16" fmla="*/ 0 w 72"/>
              <a:gd name="T17" fmla="*/ 2147483647 h 73"/>
              <a:gd name="T18" fmla="*/ 0 w 72"/>
              <a:gd name="T19" fmla="*/ 2147483647 h 73"/>
              <a:gd name="T20" fmla="*/ 2147483647 w 72"/>
              <a:gd name="T21" fmla="*/ 2147483647 h 73"/>
              <a:gd name="T22" fmla="*/ 2147483647 w 72"/>
              <a:gd name="T23" fmla="*/ 2147483647 h 73"/>
              <a:gd name="T24" fmla="*/ 2147483647 w 72"/>
              <a:gd name="T25" fmla="*/ 2147483647 h 73"/>
              <a:gd name="T26" fmla="*/ 2147483647 w 72"/>
              <a:gd name="T27" fmla="*/ 0 h 73"/>
              <a:gd name="T28" fmla="*/ 2147483647 w 72"/>
              <a:gd name="T29" fmla="*/ 2147483647 h 73"/>
              <a:gd name="T30" fmla="*/ 2147483647 w 72"/>
              <a:gd name="T31" fmla="*/ 2147483647 h 73"/>
              <a:gd name="T32" fmla="*/ 2147483647 w 72"/>
              <a:gd name="T33" fmla="*/ 2147483647 h 7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2"/>
              <a:gd name="T52" fmla="*/ 0 h 73"/>
              <a:gd name="T53" fmla="*/ 72 w 72"/>
              <a:gd name="T54" fmla="*/ 73 h 7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2" h="73">
                <a:moveTo>
                  <a:pt x="71" y="29"/>
                </a:moveTo>
                <a:lnTo>
                  <a:pt x="72" y="43"/>
                </a:lnTo>
                <a:lnTo>
                  <a:pt x="67" y="56"/>
                </a:lnTo>
                <a:lnTo>
                  <a:pt x="57" y="66"/>
                </a:lnTo>
                <a:lnTo>
                  <a:pt x="44" y="73"/>
                </a:lnTo>
                <a:lnTo>
                  <a:pt x="30" y="73"/>
                </a:lnTo>
                <a:lnTo>
                  <a:pt x="17" y="67"/>
                </a:lnTo>
                <a:lnTo>
                  <a:pt x="6" y="58"/>
                </a:lnTo>
                <a:lnTo>
                  <a:pt x="0" y="46"/>
                </a:lnTo>
                <a:lnTo>
                  <a:pt x="0" y="31"/>
                </a:lnTo>
                <a:lnTo>
                  <a:pt x="5" y="18"/>
                </a:lnTo>
                <a:lnTo>
                  <a:pt x="14" y="8"/>
                </a:lnTo>
                <a:lnTo>
                  <a:pt x="27" y="2"/>
                </a:lnTo>
                <a:lnTo>
                  <a:pt x="41" y="0"/>
                </a:lnTo>
                <a:lnTo>
                  <a:pt x="54" y="6"/>
                </a:lnTo>
                <a:lnTo>
                  <a:pt x="64" y="16"/>
                </a:lnTo>
                <a:lnTo>
                  <a:pt x="71" y="29"/>
                </a:lnTo>
                <a:close/>
              </a:path>
            </a:pathLst>
          </a:custGeom>
          <a:solidFill>
            <a:srgbClr val="0000FF"/>
          </a:solidFill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1472" name="Rectangle 234"/>
          <p:cNvSpPr>
            <a:spLocks noChangeArrowheads="1"/>
          </p:cNvSpPr>
          <p:nvPr/>
        </p:nvSpPr>
        <p:spPr bwMode="auto">
          <a:xfrm>
            <a:off x="530225" y="4240213"/>
            <a:ext cx="32924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independently of top production mechanism</a:t>
            </a:r>
            <a:endParaRPr lang="en-GB"/>
          </a:p>
        </p:txBody>
      </p:sp>
      <p:grpSp>
        <p:nvGrpSpPr>
          <p:cNvPr id="261473" name="Group 256"/>
          <p:cNvGrpSpPr>
            <a:grpSpLocks/>
          </p:cNvGrpSpPr>
          <p:nvPr/>
        </p:nvGrpSpPr>
        <p:grpSpPr bwMode="auto">
          <a:xfrm rot="-2699357">
            <a:off x="960438" y="3230563"/>
            <a:ext cx="720725" cy="884237"/>
            <a:chOff x="5806491" y="3291092"/>
            <a:chExt cx="720725" cy="885031"/>
          </a:xfrm>
        </p:grpSpPr>
        <p:grpSp>
          <p:nvGrpSpPr>
            <p:cNvPr id="261479" name="Group 426"/>
            <p:cNvGrpSpPr>
              <a:grpSpLocks/>
            </p:cNvGrpSpPr>
            <p:nvPr/>
          </p:nvGrpSpPr>
          <p:grpSpPr bwMode="auto">
            <a:xfrm>
              <a:off x="6025566" y="3680030"/>
              <a:ext cx="501650" cy="60325"/>
              <a:chOff x="2982986" y="1572917"/>
              <a:chExt cx="1016346" cy="120201"/>
            </a:xfrm>
          </p:grpSpPr>
          <p:sp>
            <p:nvSpPr>
              <p:cNvPr id="261486" name="Freeform 28"/>
              <p:cNvSpPr>
                <a:spLocks/>
              </p:cNvSpPr>
              <p:nvPr/>
            </p:nvSpPr>
            <p:spPr bwMode="auto">
              <a:xfrm rot="1525323">
                <a:off x="2982986" y="1573897"/>
                <a:ext cx="96838" cy="82550"/>
              </a:xfrm>
              <a:custGeom>
                <a:avLst/>
                <a:gdLst>
                  <a:gd name="T0" fmla="*/ 2147483647 w 61"/>
                  <a:gd name="T1" fmla="*/ 2147483647 h 52"/>
                  <a:gd name="T2" fmla="*/ 2147483647 w 61"/>
                  <a:gd name="T3" fmla="*/ 2147483647 h 52"/>
                  <a:gd name="T4" fmla="*/ 2147483647 w 61"/>
                  <a:gd name="T5" fmla="*/ 2147483647 h 52"/>
                  <a:gd name="T6" fmla="*/ 2147483647 w 61"/>
                  <a:gd name="T7" fmla="*/ 0 h 52"/>
                  <a:gd name="T8" fmla="*/ 2147483647 w 61"/>
                  <a:gd name="T9" fmla="*/ 2147483647 h 52"/>
                  <a:gd name="T10" fmla="*/ 2147483647 w 61"/>
                  <a:gd name="T11" fmla="*/ 2147483647 h 52"/>
                  <a:gd name="T12" fmla="*/ 2147483647 w 61"/>
                  <a:gd name="T13" fmla="*/ 2147483647 h 52"/>
                  <a:gd name="T14" fmla="*/ 0 w 61"/>
                  <a:gd name="T15" fmla="*/ 2147483647 h 52"/>
                  <a:gd name="T16" fmla="*/ 2147483647 w 61"/>
                  <a:gd name="T17" fmla="*/ 2147483647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1"/>
                  <a:gd name="T28" fmla="*/ 0 h 52"/>
                  <a:gd name="T29" fmla="*/ 61 w 61"/>
                  <a:gd name="T30" fmla="*/ 52 h 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1" h="52">
                    <a:moveTo>
                      <a:pt x="61" y="23"/>
                    </a:moveTo>
                    <a:lnTo>
                      <a:pt x="51" y="12"/>
                    </a:lnTo>
                    <a:lnTo>
                      <a:pt x="40" y="4"/>
                    </a:lnTo>
                    <a:lnTo>
                      <a:pt x="29" y="0"/>
                    </a:lnTo>
                    <a:lnTo>
                      <a:pt x="17" y="1"/>
                    </a:lnTo>
                    <a:lnTo>
                      <a:pt x="8" y="9"/>
                    </a:lnTo>
                    <a:lnTo>
                      <a:pt x="2" y="21"/>
                    </a:lnTo>
                    <a:lnTo>
                      <a:pt x="0" y="35"/>
                    </a:lnTo>
                    <a:lnTo>
                      <a:pt x="3" y="52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487" name="Freeform 30"/>
              <p:cNvSpPr>
                <a:spLocks/>
              </p:cNvSpPr>
              <p:nvPr/>
            </p:nvSpPr>
            <p:spPr bwMode="auto">
              <a:xfrm rot="1525323">
                <a:off x="3073707" y="1606678"/>
                <a:ext cx="98425" cy="79375"/>
              </a:xfrm>
              <a:custGeom>
                <a:avLst/>
                <a:gdLst>
                  <a:gd name="T0" fmla="*/ 2147483647 w 62"/>
                  <a:gd name="T1" fmla="*/ 0 h 50"/>
                  <a:gd name="T2" fmla="*/ 2147483647 w 62"/>
                  <a:gd name="T3" fmla="*/ 2147483647 h 50"/>
                  <a:gd name="T4" fmla="*/ 2147483647 w 62"/>
                  <a:gd name="T5" fmla="*/ 2147483647 h 50"/>
                  <a:gd name="T6" fmla="*/ 2147483647 w 62"/>
                  <a:gd name="T7" fmla="*/ 2147483647 h 50"/>
                  <a:gd name="T8" fmla="*/ 2147483647 w 62"/>
                  <a:gd name="T9" fmla="*/ 2147483647 h 50"/>
                  <a:gd name="T10" fmla="*/ 2147483647 w 62"/>
                  <a:gd name="T11" fmla="*/ 2147483647 h 50"/>
                  <a:gd name="T12" fmla="*/ 2147483647 w 62"/>
                  <a:gd name="T13" fmla="*/ 2147483647 h 50"/>
                  <a:gd name="T14" fmla="*/ 2147483647 w 62"/>
                  <a:gd name="T15" fmla="*/ 2147483647 h 50"/>
                  <a:gd name="T16" fmla="*/ 0 w 62"/>
                  <a:gd name="T17" fmla="*/ 2147483647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"/>
                  <a:gd name="T28" fmla="*/ 0 h 50"/>
                  <a:gd name="T29" fmla="*/ 62 w 62"/>
                  <a:gd name="T30" fmla="*/ 50 h 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" h="50">
                    <a:moveTo>
                      <a:pt x="60" y="0"/>
                    </a:moveTo>
                    <a:lnTo>
                      <a:pt x="62" y="15"/>
                    </a:lnTo>
                    <a:lnTo>
                      <a:pt x="59" y="29"/>
                    </a:lnTo>
                    <a:lnTo>
                      <a:pt x="54" y="39"/>
                    </a:lnTo>
                    <a:lnTo>
                      <a:pt x="46" y="47"/>
                    </a:lnTo>
                    <a:lnTo>
                      <a:pt x="34" y="50"/>
                    </a:lnTo>
                    <a:lnTo>
                      <a:pt x="23" y="46"/>
                    </a:lnTo>
                    <a:lnTo>
                      <a:pt x="10" y="38"/>
                    </a:lnTo>
                    <a:lnTo>
                      <a:pt x="0" y="25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488" name="Freeform 31"/>
              <p:cNvSpPr>
                <a:spLocks/>
              </p:cNvSpPr>
              <p:nvPr/>
            </p:nvSpPr>
            <p:spPr bwMode="auto">
              <a:xfrm rot="1525323">
                <a:off x="3192868" y="1573004"/>
                <a:ext cx="95250" cy="80963"/>
              </a:xfrm>
              <a:custGeom>
                <a:avLst/>
                <a:gdLst>
                  <a:gd name="T0" fmla="*/ 2147483647 w 60"/>
                  <a:gd name="T1" fmla="*/ 2147483647 h 51"/>
                  <a:gd name="T2" fmla="*/ 2147483647 w 60"/>
                  <a:gd name="T3" fmla="*/ 2147483647 h 51"/>
                  <a:gd name="T4" fmla="*/ 2147483647 w 60"/>
                  <a:gd name="T5" fmla="*/ 2147483647 h 51"/>
                  <a:gd name="T6" fmla="*/ 2147483647 w 60"/>
                  <a:gd name="T7" fmla="*/ 0 h 51"/>
                  <a:gd name="T8" fmla="*/ 2147483647 w 60"/>
                  <a:gd name="T9" fmla="*/ 2147483647 h 51"/>
                  <a:gd name="T10" fmla="*/ 2147483647 w 60"/>
                  <a:gd name="T11" fmla="*/ 2147483647 h 51"/>
                  <a:gd name="T12" fmla="*/ 2147483647 w 60"/>
                  <a:gd name="T13" fmla="*/ 2147483647 h 51"/>
                  <a:gd name="T14" fmla="*/ 0 w 60"/>
                  <a:gd name="T15" fmla="*/ 2147483647 h 51"/>
                  <a:gd name="T16" fmla="*/ 2147483647 w 60"/>
                  <a:gd name="T17" fmla="*/ 2147483647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0"/>
                  <a:gd name="T28" fmla="*/ 0 h 51"/>
                  <a:gd name="T29" fmla="*/ 60 w 60"/>
                  <a:gd name="T30" fmla="*/ 51 h 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0" h="51">
                    <a:moveTo>
                      <a:pt x="60" y="22"/>
                    </a:moveTo>
                    <a:lnTo>
                      <a:pt x="50" y="11"/>
                    </a:lnTo>
                    <a:lnTo>
                      <a:pt x="40" y="3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9"/>
                    </a:lnTo>
                    <a:lnTo>
                      <a:pt x="1" y="20"/>
                    </a:lnTo>
                    <a:lnTo>
                      <a:pt x="0" y="35"/>
                    </a:lnTo>
                    <a:lnTo>
                      <a:pt x="1" y="51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489" name="Freeform 32"/>
              <p:cNvSpPr>
                <a:spLocks/>
              </p:cNvSpPr>
              <p:nvPr/>
            </p:nvSpPr>
            <p:spPr bwMode="auto">
              <a:xfrm rot="1525323">
                <a:off x="3281738" y="1605367"/>
                <a:ext cx="98425" cy="79375"/>
              </a:xfrm>
              <a:custGeom>
                <a:avLst/>
                <a:gdLst>
                  <a:gd name="T0" fmla="*/ 2147483647 w 62"/>
                  <a:gd name="T1" fmla="*/ 0 h 50"/>
                  <a:gd name="T2" fmla="*/ 2147483647 w 62"/>
                  <a:gd name="T3" fmla="*/ 2147483647 h 50"/>
                  <a:gd name="T4" fmla="*/ 2147483647 w 62"/>
                  <a:gd name="T5" fmla="*/ 2147483647 h 50"/>
                  <a:gd name="T6" fmla="*/ 2147483647 w 62"/>
                  <a:gd name="T7" fmla="*/ 2147483647 h 50"/>
                  <a:gd name="T8" fmla="*/ 2147483647 w 62"/>
                  <a:gd name="T9" fmla="*/ 2147483647 h 50"/>
                  <a:gd name="T10" fmla="*/ 2147483647 w 62"/>
                  <a:gd name="T11" fmla="*/ 2147483647 h 50"/>
                  <a:gd name="T12" fmla="*/ 2147483647 w 62"/>
                  <a:gd name="T13" fmla="*/ 2147483647 h 50"/>
                  <a:gd name="T14" fmla="*/ 2147483647 w 62"/>
                  <a:gd name="T15" fmla="*/ 2147483647 h 50"/>
                  <a:gd name="T16" fmla="*/ 0 w 62"/>
                  <a:gd name="T17" fmla="*/ 2147483647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"/>
                  <a:gd name="T28" fmla="*/ 0 h 50"/>
                  <a:gd name="T29" fmla="*/ 62 w 62"/>
                  <a:gd name="T30" fmla="*/ 50 h 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" h="50">
                    <a:moveTo>
                      <a:pt x="61" y="0"/>
                    </a:moveTo>
                    <a:lnTo>
                      <a:pt x="62" y="15"/>
                    </a:lnTo>
                    <a:lnTo>
                      <a:pt x="59" y="30"/>
                    </a:lnTo>
                    <a:lnTo>
                      <a:pt x="54" y="40"/>
                    </a:lnTo>
                    <a:lnTo>
                      <a:pt x="47" y="48"/>
                    </a:lnTo>
                    <a:lnTo>
                      <a:pt x="35" y="50"/>
                    </a:lnTo>
                    <a:lnTo>
                      <a:pt x="23" y="46"/>
                    </a:lnTo>
                    <a:lnTo>
                      <a:pt x="10" y="39"/>
                    </a:lnTo>
                    <a:lnTo>
                      <a:pt x="0" y="26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490" name="Freeform 33"/>
              <p:cNvSpPr>
                <a:spLocks/>
              </p:cNvSpPr>
              <p:nvPr/>
            </p:nvSpPr>
            <p:spPr bwMode="auto">
              <a:xfrm rot="1525323">
                <a:off x="3699310" y="1601501"/>
                <a:ext cx="96838" cy="82550"/>
              </a:xfrm>
              <a:custGeom>
                <a:avLst/>
                <a:gdLst>
                  <a:gd name="T0" fmla="*/ 0 w 61"/>
                  <a:gd name="T1" fmla="*/ 2147483647 h 52"/>
                  <a:gd name="T2" fmla="*/ 2147483647 w 61"/>
                  <a:gd name="T3" fmla="*/ 2147483647 h 52"/>
                  <a:gd name="T4" fmla="*/ 2147483647 w 61"/>
                  <a:gd name="T5" fmla="*/ 2147483647 h 52"/>
                  <a:gd name="T6" fmla="*/ 2147483647 w 61"/>
                  <a:gd name="T7" fmla="*/ 2147483647 h 52"/>
                  <a:gd name="T8" fmla="*/ 2147483647 w 61"/>
                  <a:gd name="T9" fmla="*/ 2147483647 h 52"/>
                  <a:gd name="T10" fmla="*/ 2147483647 w 61"/>
                  <a:gd name="T11" fmla="*/ 2147483647 h 52"/>
                  <a:gd name="T12" fmla="*/ 2147483647 w 61"/>
                  <a:gd name="T13" fmla="*/ 2147483647 h 52"/>
                  <a:gd name="T14" fmla="*/ 2147483647 w 61"/>
                  <a:gd name="T15" fmla="*/ 2147483647 h 52"/>
                  <a:gd name="T16" fmla="*/ 2147483647 w 61"/>
                  <a:gd name="T17" fmla="*/ 0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1"/>
                  <a:gd name="T28" fmla="*/ 0 h 52"/>
                  <a:gd name="T29" fmla="*/ 61 w 61"/>
                  <a:gd name="T30" fmla="*/ 52 h 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1" h="52">
                    <a:moveTo>
                      <a:pt x="0" y="29"/>
                    </a:moveTo>
                    <a:lnTo>
                      <a:pt x="10" y="40"/>
                    </a:lnTo>
                    <a:lnTo>
                      <a:pt x="21" y="49"/>
                    </a:lnTo>
                    <a:lnTo>
                      <a:pt x="32" y="52"/>
                    </a:lnTo>
                    <a:lnTo>
                      <a:pt x="44" y="50"/>
                    </a:lnTo>
                    <a:lnTo>
                      <a:pt x="53" y="43"/>
                    </a:lnTo>
                    <a:lnTo>
                      <a:pt x="59" y="31"/>
                    </a:lnTo>
                    <a:lnTo>
                      <a:pt x="61" y="17"/>
                    </a:lnTo>
                    <a:lnTo>
                      <a:pt x="59" y="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491" name="Freeform 34"/>
              <p:cNvSpPr>
                <a:spLocks/>
              </p:cNvSpPr>
              <p:nvPr/>
            </p:nvSpPr>
            <p:spPr bwMode="auto">
              <a:xfrm rot="1525323">
                <a:off x="3608359" y="1572917"/>
                <a:ext cx="100013" cy="79375"/>
              </a:xfrm>
              <a:custGeom>
                <a:avLst/>
                <a:gdLst>
                  <a:gd name="T0" fmla="*/ 2147483647 w 63"/>
                  <a:gd name="T1" fmla="*/ 2147483647 h 50"/>
                  <a:gd name="T2" fmla="*/ 0 w 63"/>
                  <a:gd name="T3" fmla="*/ 2147483647 h 50"/>
                  <a:gd name="T4" fmla="*/ 2147483647 w 63"/>
                  <a:gd name="T5" fmla="*/ 2147483647 h 50"/>
                  <a:gd name="T6" fmla="*/ 2147483647 w 63"/>
                  <a:gd name="T7" fmla="*/ 2147483647 h 50"/>
                  <a:gd name="T8" fmla="*/ 2147483647 w 63"/>
                  <a:gd name="T9" fmla="*/ 2147483647 h 50"/>
                  <a:gd name="T10" fmla="*/ 2147483647 w 63"/>
                  <a:gd name="T11" fmla="*/ 0 h 50"/>
                  <a:gd name="T12" fmla="*/ 2147483647 w 63"/>
                  <a:gd name="T13" fmla="*/ 2147483647 h 50"/>
                  <a:gd name="T14" fmla="*/ 2147483647 w 63"/>
                  <a:gd name="T15" fmla="*/ 2147483647 h 50"/>
                  <a:gd name="T16" fmla="*/ 2147483647 w 63"/>
                  <a:gd name="T17" fmla="*/ 2147483647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3"/>
                  <a:gd name="T28" fmla="*/ 0 h 50"/>
                  <a:gd name="T29" fmla="*/ 63 w 63"/>
                  <a:gd name="T30" fmla="*/ 50 h 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3" h="50">
                    <a:moveTo>
                      <a:pt x="2" y="50"/>
                    </a:moveTo>
                    <a:lnTo>
                      <a:pt x="0" y="35"/>
                    </a:lnTo>
                    <a:lnTo>
                      <a:pt x="2" y="21"/>
                    </a:lnTo>
                    <a:lnTo>
                      <a:pt x="7" y="10"/>
                    </a:lnTo>
                    <a:lnTo>
                      <a:pt x="16" y="3"/>
                    </a:lnTo>
                    <a:lnTo>
                      <a:pt x="28" y="0"/>
                    </a:lnTo>
                    <a:lnTo>
                      <a:pt x="39" y="4"/>
                    </a:lnTo>
                    <a:lnTo>
                      <a:pt x="52" y="12"/>
                    </a:lnTo>
                    <a:lnTo>
                      <a:pt x="63" y="24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492" name="Freeform 35"/>
              <p:cNvSpPr>
                <a:spLocks/>
              </p:cNvSpPr>
              <p:nvPr/>
            </p:nvSpPr>
            <p:spPr bwMode="auto">
              <a:xfrm rot="1525323">
                <a:off x="3489993" y="1606925"/>
                <a:ext cx="95250" cy="79375"/>
              </a:xfrm>
              <a:custGeom>
                <a:avLst/>
                <a:gdLst>
                  <a:gd name="T0" fmla="*/ 0 w 60"/>
                  <a:gd name="T1" fmla="*/ 2147483647 h 50"/>
                  <a:gd name="T2" fmla="*/ 2147483647 w 60"/>
                  <a:gd name="T3" fmla="*/ 2147483647 h 50"/>
                  <a:gd name="T4" fmla="*/ 2147483647 w 60"/>
                  <a:gd name="T5" fmla="*/ 2147483647 h 50"/>
                  <a:gd name="T6" fmla="*/ 2147483647 w 60"/>
                  <a:gd name="T7" fmla="*/ 2147483647 h 50"/>
                  <a:gd name="T8" fmla="*/ 2147483647 w 60"/>
                  <a:gd name="T9" fmla="*/ 2147483647 h 50"/>
                  <a:gd name="T10" fmla="*/ 2147483647 w 60"/>
                  <a:gd name="T11" fmla="*/ 2147483647 h 50"/>
                  <a:gd name="T12" fmla="*/ 2147483647 w 60"/>
                  <a:gd name="T13" fmla="*/ 2147483647 h 50"/>
                  <a:gd name="T14" fmla="*/ 2147483647 w 60"/>
                  <a:gd name="T15" fmla="*/ 2147483647 h 50"/>
                  <a:gd name="T16" fmla="*/ 2147483647 w 60"/>
                  <a:gd name="T17" fmla="*/ 0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0"/>
                  <a:gd name="T28" fmla="*/ 0 h 50"/>
                  <a:gd name="T29" fmla="*/ 60 w 60"/>
                  <a:gd name="T30" fmla="*/ 50 h 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0" h="50">
                    <a:moveTo>
                      <a:pt x="0" y="27"/>
                    </a:moveTo>
                    <a:lnTo>
                      <a:pt x="10" y="38"/>
                    </a:lnTo>
                    <a:lnTo>
                      <a:pt x="22" y="46"/>
                    </a:lnTo>
                    <a:lnTo>
                      <a:pt x="32" y="50"/>
                    </a:lnTo>
                    <a:lnTo>
                      <a:pt x="43" y="47"/>
                    </a:lnTo>
                    <a:lnTo>
                      <a:pt x="52" y="39"/>
                    </a:lnTo>
                    <a:lnTo>
                      <a:pt x="59" y="29"/>
                    </a:lnTo>
                    <a:lnTo>
                      <a:pt x="60" y="15"/>
                    </a:lnTo>
                    <a:lnTo>
                      <a:pt x="59" y="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493" name="Freeform 36"/>
              <p:cNvSpPr>
                <a:spLocks/>
              </p:cNvSpPr>
              <p:nvPr/>
            </p:nvSpPr>
            <p:spPr bwMode="auto">
              <a:xfrm rot="1525323">
                <a:off x="3398554" y="1573468"/>
                <a:ext cx="100013" cy="80963"/>
              </a:xfrm>
              <a:custGeom>
                <a:avLst/>
                <a:gdLst>
                  <a:gd name="T0" fmla="*/ 2147483647 w 63"/>
                  <a:gd name="T1" fmla="*/ 2147483647 h 51"/>
                  <a:gd name="T2" fmla="*/ 0 w 63"/>
                  <a:gd name="T3" fmla="*/ 2147483647 h 51"/>
                  <a:gd name="T4" fmla="*/ 2147483647 w 63"/>
                  <a:gd name="T5" fmla="*/ 2147483647 h 51"/>
                  <a:gd name="T6" fmla="*/ 2147483647 w 63"/>
                  <a:gd name="T7" fmla="*/ 2147483647 h 51"/>
                  <a:gd name="T8" fmla="*/ 2147483647 w 63"/>
                  <a:gd name="T9" fmla="*/ 2147483647 h 51"/>
                  <a:gd name="T10" fmla="*/ 2147483647 w 63"/>
                  <a:gd name="T11" fmla="*/ 0 h 51"/>
                  <a:gd name="T12" fmla="*/ 2147483647 w 63"/>
                  <a:gd name="T13" fmla="*/ 2147483647 h 51"/>
                  <a:gd name="T14" fmla="*/ 2147483647 w 63"/>
                  <a:gd name="T15" fmla="*/ 2147483647 h 51"/>
                  <a:gd name="T16" fmla="*/ 2147483647 w 63"/>
                  <a:gd name="T17" fmla="*/ 2147483647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3"/>
                  <a:gd name="T28" fmla="*/ 0 h 51"/>
                  <a:gd name="T29" fmla="*/ 63 w 63"/>
                  <a:gd name="T30" fmla="*/ 51 h 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3" h="51">
                    <a:moveTo>
                      <a:pt x="3" y="51"/>
                    </a:moveTo>
                    <a:lnTo>
                      <a:pt x="0" y="36"/>
                    </a:lnTo>
                    <a:lnTo>
                      <a:pt x="3" y="20"/>
                    </a:lnTo>
                    <a:lnTo>
                      <a:pt x="8" y="10"/>
                    </a:lnTo>
                    <a:lnTo>
                      <a:pt x="17" y="2"/>
                    </a:lnTo>
                    <a:lnTo>
                      <a:pt x="28" y="0"/>
                    </a:lnTo>
                    <a:lnTo>
                      <a:pt x="40" y="4"/>
                    </a:lnTo>
                    <a:lnTo>
                      <a:pt x="53" y="13"/>
                    </a:lnTo>
                    <a:lnTo>
                      <a:pt x="63" y="25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494" name="Freeform 37"/>
              <p:cNvSpPr>
                <a:spLocks/>
              </p:cNvSpPr>
              <p:nvPr/>
            </p:nvSpPr>
            <p:spPr bwMode="auto">
              <a:xfrm rot="1525323">
                <a:off x="3904082" y="1610568"/>
                <a:ext cx="95250" cy="82550"/>
              </a:xfrm>
              <a:custGeom>
                <a:avLst/>
                <a:gdLst>
                  <a:gd name="T0" fmla="*/ 0 w 60"/>
                  <a:gd name="T1" fmla="*/ 2147483647 h 52"/>
                  <a:gd name="T2" fmla="*/ 2147483647 w 60"/>
                  <a:gd name="T3" fmla="*/ 2147483647 h 52"/>
                  <a:gd name="T4" fmla="*/ 2147483647 w 60"/>
                  <a:gd name="T5" fmla="*/ 2147483647 h 52"/>
                  <a:gd name="T6" fmla="*/ 2147483647 w 60"/>
                  <a:gd name="T7" fmla="*/ 2147483647 h 52"/>
                  <a:gd name="T8" fmla="*/ 2147483647 w 60"/>
                  <a:gd name="T9" fmla="*/ 2147483647 h 52"/>
                  <a:gd name="T10" fmla="*/ 2147483647 w 60"/>
                  <a:gd name="T11" fmla="*/ 2147483647 h 52"/>
                  <a:gd name="T12" fmla="*/ 2147483647 w 60"/>
                  <a:gd name="T13" fmla="*/ 2147483647 h 52"/>
                  <a:gd name="T14" fmla="*/ 2147483647 w 60"/>
                  <a:gd name="T15" fmla="*/ 2147483647 h 52"/>
                  <a:gd name="T16" fmla="*/ 2147483647 w 60"/>
                  <a:gd name="T17" fmla="*/ 0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0"/>
                  <a:gd name="T28" fmla="*/ 0 h 52"/>
                  <a:gd name="T29" fmla="*/ 60 w 60"/>
                  <a:gd name="T30" fmla="*/ 52 h 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0" h="52">
                    <a:moveTo>
                      <a:pt x="0" y="28"/>
                    </a:moveTo>
                    <a:lnTo>
                      <a:pt x="10" y="40"/>
                    </a:lnTo>
                    <a:lnTo>
                      <a:pt x="20" y="48"/>
                    </a:lnTo>
                    <a:lnTo>
                      <a:pt x="32" y="52"/>
                    </a:lnTo>
                    <a:lnTo>
                      <a:pt x="43" y="50"/>
                    </a:lnTo>
                    <a:lnTo>
                      <a:pt x="52" y="43"/>
                    </a:lnTo>
                    <a:lnTo>
                      <a:pt x="59" y="31"/>
                    </a:lnTo>
                    <a:lnTo>
                      <a:pt x="60" y="17"/>
                    </a:lnTo>
                    <a:lnTo>
                      <a:pt x="59" y="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495" name="Freeform 38"/>
              <p:cNvSpPr>
                <a:spLocks/>
              </p:cNvSpPr>
              <p:nvPr/>
            </p:nvSpPr>
            <p:spPr bwMode="auto">
              <a:xfrm rot="1525323">
                <a:off x="3812642" y="1578699"/>
                <a:ext cx="100013" cy="80963"/>
              </a:xfrm>
              <a:custGeom>
                <a:avLst/>
                <a:gdLst>
                  <a:gd name="T0" fmla="*/ 2147483647 w 63"/>
                  <a:gd name="T1" fmla="*/ 2147483647 h 51"/>
                  <a:gd name="T2" fmla="*/ 0 w 63"/>
                  <a:gd name="T3" fmla="*/ 2147483647 h 51"/>
                  <a:gd name="T4" fmla="*/ 2147483647 w 63"/>
                  <a:gd name="T5" fmla="*/ 2147483647 h 51"/>
                  <a:gd name="T6" fmla="*/ 2147483647 w 63"/>
                  <a:gd name="T7" fmla="*/ 2147483647 h 51"/>
                  <a:gd name="T8" fmla="*/ 2147483647 w 63"/>
                  <a:gd name="T9" fmla="*/ 2147483647 h 51"/>
                  <a:gd name="T10" fmla="*/ 2147483647 w 63"/>
                  <a:gd name="T11" fmla="*/ 0 h 51"/>
                  <a:gd name="T12" fmla="*/ 2147483647 w 63"/>
                  <a:gd name="T13" fmla="*/ 2147483647 h 51"/>
                  <a:gd name="T14" fmla="*/ 2147483647 w 63"/>
                  <a:gd name="T15" fmla="*/ 2147483647 h 51"/>
                  <a:gd name="T16" fmla="*/ 2147483647 w 63"/>
                  <a:gd name="T17" fmla="*/ 2147483647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3"/>
                  <a:gd name="T28" fmla="*/ 0 h 51"/>
                  <a:gd name="T29" fmla="*/ 63 w 63"/>
                  <a:gd name="T30" fmla="*/ 51 h 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3" h="51">
                    <a:moveTo>
                      <a:pt x="3" y="51"/>
                    </a:moveTo>
                    <a:lnTo>
                      <a:pt x="0" y="35"/>
                    </a:lnTo>
                    <a:lnTo>
                      <a:pt x="3" y="21"/>
                    </a:lnTo>
                    <a:lnTo>
                      <a:pt x="8" y="9"/>
                    </a:lnTo>
                    <a:lnTo>
                      <a:pt x="17" y="3"/>
                    </a:lnTo>
                    <a:lnTo>
                      <a:pt x="28" y="0"/>
                    </a:lnTo>
                    <a:lnTo>
                      <a:pt x="40" y="4"/>
                    </a:lnTo>
                    <a:lnTo>
                      <a:pt x="53" y="12"/>
                    </a:lnTo>
                    <a:lnTo>
                      <a:pt x="63" y="25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247" name="Straight Connector 246"/>
            <p:cNvCxnSpPr/>
            <p:nvPr/>
          </p:nvCxnSpPr>
          <p:spPr>
            <a:xfrm rot="2700000">
              <a:off x="5616507" y="3529743"/>
              <a:ext cx="479855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1481" name="Freeform 24"/>
            <p:cNvSpPr>
              <a:spLocks/>
            </p:cNvSpPr>
            <p:nvPr/>
          </p:nvSpPr>
          <p:spPr bwMode="auto">
            <a:xfrm rot="15164108" flipV="1">
              <a:off x="5815222" y="3485561"/>
              <a:ext cx="61913" cy="79375"/>
            </a:xfrm>
            <a:custGeom>
              <a:avLst/>
              <a:gdLst>
                <a:gd name="T0" fmla="*/ 2147483647 w 56"/>
                <a:gd name="T1" fmla="*/ 2147483647 h 72"/>
                <a:gd name="T2" fmla="*/ 0 w 56"/>
                <a:gd name="T3" fmla="*/ 2147483647 h 72"/>
                <a:gd name="T4" fmla="*/ 2147483647 w 56"/>
                <a:gd name="T5" fmla="*/ 0 h 72"/>
                <a:gd name="T6" fmla="*/ 0 60000 65536"/>
                <a:gd name="T7" fmla="*/ 0 60000 65536"/>
                <a:gd name="T8" fmla="*/ 0 60000 65536"/>
                <a:gd name="T9" fmla="*/ 0 w 56"/>
                <a:gd name="T10" fmla="*/ 0 h 72"/>
                <a:gd name="T11" fmla="*/ 56 w 56"/>
                <a:gd name="T12" fmla="*/ 72 h 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72">
                  <a:moveTo>
                    <a:pt x="18" y="72"/>
                  </a:moveTo>
                  <a:lnTo>
                    <a:pt x="0" y="17"/>
                  </a:lnTo>
                  <a:lnTo>
                    <a:pt x="56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1482" name="Group 255"/>
            <p:cNvGrpSpPr>
              <a:grpSpLocks/>
            </p:cNvGrpSpPr>
            <p:nvPr/>
          </p:nvGrpSpPr>
          <p:grpSpPr bwMode="auto">
            <a:xfrm rot="-2703699">
              <a:off x="5744578" y="3895930"/>
              <a:ext cx="479425" cy="80962"/>
              <a:chOff x="5611228" y="3813380"/>
              <a:chExt cx="479425" cy="80962"/>
            </a:xfrm>
          </p:grpSpPr>
          <p:cxnSp>
            <p:nvCxnSpPr>
              <p:cNvPr id="248" name="Straight Connector 247"/>
              <p:cNvCxnSpPr/>
              <p:nvPr/>
            </p:nvCxnSpPr>
            <p:spPr>
              <a:xfrm rot="8100000">
                <a:off x="5612697" y="3874655"/>
                <a:ext cx="479855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1485" name="Freeform 24"/>
              <p:cNvSpPr>
                <a:spLocks/>
              </p:cNvSpPr>
              <p:nvPr/>
            </p:nvSpPr>
            <p:spPr bwMode="auto">
              <a:xfrm rot="20564108" flipV="1">
                <a:off x="5836653" y="3813380"/>
                <a:ext cx="63500" cy="80962"/>
              </a:xfrm>
              <a:custGeom>
                <a:avLst/>
                <a:gdLst>
                  <a:gd name="T0" fmla="*/ 2147483647 w 56"/>
                  <a:gd name="T1" fmla="*/ 2147483647 h 72"/>
                  <a:gd name="T2" fmla="*/ 0 w 56"/>
                  <a:gd name="T3" fmla="*/ 2147483647 h 72"/>
                  <a:gd name="T4" fmla="*/ 2147483647 w 56"/>
                  <a:gd name="T5" fmla="*/ 0 h 72"/>
                  <a:gd name="T6" fmla="*/ 0 60000 65536"/>
                  <a:gd name="T7" fmla="*/ 0 60000 65536"/>
                  <a:gd name="T8" fmla="*/ 0 60000 65536"/>
                  <a:gd name="T9" fmla="*/ 0 w 56"/>
                  <a:gd name="T10" fmla="*/ 0 h 72"/>
                  <a:gd name="T11" fmla="*/ 56 w 56"/>
                  <a:gd name="T12" fmla="*/ 72 h 7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6" h="72">
                    <a:moveTo>
                      <a:pt x="18" y="72"/>
                    </a:moveTo>
                    <a:lnTo>
                      <a:pt x="0" y="17"/>
                    </a:lnTo>
                    <a:lnTo>
                      <a:pt x="56" y="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1483" name="Freeform 29"/>
            <p:cNvSpPr>
              <a:spLocks/>
            </p:cNvSpPr>
            <p:nvPr/>
          </p:nvSpPr>
          <p:spPr bwMode="auto">
            <a:xfrm>
              <a:off x="5965241" y="3651455"/>
              <a:ext cx="74612" cy="76200"/>
            </a:xfrm>
            <a:custGeom>
              <a:avLst/>
              <a:gdLst>
                <a:gd name="T0" fmla="*/ 2147483647 w 72"/>
                <a:gd name="T1" fmla="*/ 2147483647 h 73"/>
                <a:gd name="T2" fmla="*/ 2147483647 w 72"/>
                <a:gd name="T3" fmla="*/ 2147483647 h 73"/>
                <a:gd name="T4" fmla="*/ 2147483647 w 72"/>
                <a:gd name="T5" fmla="*/ 2147483647 h 73"/>
                <a:gd name="T6" fmla="*/ 2147483647 w 72"/>
                <a:gd name="T7" fmla="*/ 2147483647 h 73"/>
                <a:gd name="T8" fmla="*/ 2147483647 w 72"/>
                <a:gd name="T9" fmla="*/ 2147483647 h 73"/>
                <a:gd name="T10" fmla="*/ 2147483647 w 72"/>
                <a:gd name="T11" fmla="*/ 2147483647 h 73"/>
                <a:gd name="T12" fmla="*/ 2147483647 w 72"/>
                <a:gd name="T13" fmla="*/ 2147483647 h 73"/>
                <a:gd name="T14" fmla="*/ 2147483647 w 72"/>
                <a:gd name="T15" fmla="*/ 2147483647 h 73"/>
                <a:gd name="T16" fmla="*/ 0 w 72"/>
                <a:gd name="T17" fmla="*/ 2147483647 h 73"/>
                <a:gd name="T18" fmla="*/ 0 w 72"/>
                <a:gd name="T19" fmla="*/ 2147483647 h 73"/>
                <a:gd name="T20" fmla="*/ 2147483647 w 72"/>
                <a:gd name="T21" fmla="*/ 2147483647 h 73"/>
                <a:gd name="T22" fmla="*/ 2147483647 w 72"/>
                <a:gd name="T23" fmla="*/ 2147483647 h 73"/>
                <a:gd name="T24" fmla="*/ 2147483647 w 72"/>
                <a:gd name="T25" fmla="*/ 2147483647 h 73"/>
                <a:gd name="T26" fmla="*/ 2147483647 w 72"/>
                <a:gd name="T27" fmla="*/ 0 h 73"/>
                <a:gd name="T28" fmla="*/ 2147483647 w 72"/>
                <a:gd name="T29" fmla="*/ 2147483647 h 73"/>
                <a:gd name="T30" fmla="*/ 2147483647 w 72"/>
                <a:gd name="T31" fmla="*/ 2147483647 h 73"/>
                <a:gd name="T32" fmla="*/ 2147483647 w 72"/>
                <a:gd name="T33" fmla="*/ 2147483647 h 7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2"/>
                <a:gd name="T52" fmla="*/ 0 h 73"/>
                <a:gd name="T53" fmla="*/ 72 w 72"/>
                <a:gd name="T54" fmla="*/ 73 h 7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2" h="73">
                  <a:moveTo>
                    <a:pt x="71" y="29"/>
                  </a:moveTo>
                  <a:lnTo>
                    <a:pt x="72" y="43"/>
                  </a:lnTo>
                  <a:lnTo>
                    <a:pt x="67" y="56"/>
                  </a:lnTo>
                  <a:lnTo>
                    <a:pt x="57" y="66"/>
                  </a:lnTo>
                  <a:lnTo>
                    <a:pt x="44" y="73"/>
                  </a:lnTo>
                  <a:lnTo>
                    <a:pt x="30" y="73"/>
                  </a:lnTo>
                  <a:lnTo>
                    <a:pt x="17" y="67"/>
                  </a:lnTo>
                  <a:lnTo>
                    <a:pt x="6" y="58"/>
                  </a:lnTo>
                  <a:lnTo>
                    <a:pt x="0" y="46"/>
                  </a:lnTo>
                  <a:lnTo>
                    <a:pt x="0" y="31"/>
                  </a:lnTo>
                  <a:lnTo>
                    <a:pt x="5" y="18"/>
                  </a:lnTo>
                  <a:lnTo>
                    <a:pt x="14" y="8"/>
                  </a:lnTo>
                  <a:lnTo>
                    <a:pt x="27" y="2"/>
                  </a:lnTo>
                  <a:lnTo>
                    <a:pt x="41" y="0"/>
                  </a:lnTo>
                  <a:lnTo>
                    <a:pt x="54" y="6"/>
                  </a:lnTo>
                  <a:lnTo>
                    <a:pt x="64" y="16"/>
                  </a:lnTo>
                  <a:lnTo>
                    <a:pt x="71" y="29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1474" name="Rectangle 123"/>
          <p:cNvSpPr>
            <a:spLocks noChangeArrowheads="1"/>
          </p:cNvSpPr>
          <p:nvPr/>
        </p:nvSpPr>
        <p:spPr bwMode="auto">
          <a:xfrm>
            <a:off x="1527175" y="3275013"/>
            <a:ext cx="3730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sz="1600" i="1">
                <a:latin typeface="Calibri" pitchFamily="34" charset="0"/>
                <a:sym typeface="Symbol" pitchFamily="18" charset="2"/>
              </a:rPr>
              <a:t>W</a:t>
            </a:r>
            <a:endParaRPr lang="en-GB" sz="1600" i="1"/>
          </a:p>
        </p:txBody>
      </p:sp>
      <p:sp>
        <p:nvSpPr>
          <p:cNvPr id="261475" name="Rectangle 128"/>
          <p:cNvSpPr>
            <a:spLocks noChangeArrowheads="1"/>
          </p:cNvSpPr>
          <p:nvPr/>
        </p:nvSpPr>
        <p:spPr bwMode="auto">
          <a:xfrm>
            <a:off x="639763" y="3430588"/>
            <a:ext cx="254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i="1">
                <a:latin typeface="Calibri" pitchFamily="34" charset="0"/>
              </a:rPr>
              <a:t>t</a:t>
            </a:r>
            <a:endParaRPr lang="en-GB" sz="1600"/>
          </a:p>
        </p:txBody>
      </p:sp>
      <p:sp>
        <p:nvSpPr>
          <p:cNvPr id="261476" name="Rectangle 133"/>
          <p:cNvSpPr>
            <a:spLocks noChangeArrowheads="1"/>
          </p:cNvSpPr>
          <p:nvPr/>
        </p:nvSpPr>
        <p:spPr bwMode="auto">
          <a:xfrm>
            <a:off x="1485900" y="3917950"/>
            <a:ext cx="2905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i="1">
                <a:latin typeface="Calibri" pitchFamily="34" charset="0"/>
              </a:rPr>
              <a:t>b</a:t>
            </a:r>
            <a:endParaRPr lang="en-GB" sz="1600"/>
          </a:p>
        </p:txBody>
      </p:sp>
      <p:graphicFrame>
        <p:nvGraphicFramePr>
          <p:cNvPr id="261394" name="Object 274"/>
          <p:cNvGraphicFramePr>
            <a:graphicFrameLocks noChangeAspect="1"/>
          </p:cNvGraphicFramePr>
          <p:nvPr/>
        </p:nvGraphicFramePr>
        <p:xfrm>
          <a:off x="593725" y="2703513"/>
          <a:ext cx="765175" cy="412750"/>
        </p:xfrm>
        <a:graphic>
          <a:graphicData uri="http://schemas.openxmlformats.org/presentationml/2006/ole">
            <p:oleObj spid="_x0000_s261394" name="Equation" r:id="rId6" imgW="520474" imgH="279279" progId="">
              <p:embed/>
            </p:oleObj>
          </a:graphicData>
        </a:graphic>
      </p:graphicFrame>
      <p:sp>
        <p:nvSpPr>
          <p:cNvPr id="264" name="Rectangle 263"/>
          <p:cNvSpPr/>
          <p:nvPr/>
        </p:nvSpPr>
        <p:spPr>
          <a:xfrm>
            <a:off x="198438" y="604838"/>
            <a:ext cx="8475662" cy="9223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Calibri" charset="0"/>
              </a:rPr>
              <a:t>Hypothetical, illustrative experimental situation:</a:t>
            </a:r>
          </a:p>
          <a:p>
            <a:pPr marL="180975" indent="-180975">
              <a:buFont typeface="Arial" pitchFamily="34" charset="0"/>
              <a:buChar char="•"/>
              <a:defRPr/>
            </a:pPr>
            <a:r>
              <a:rPr lang="en-US" dirty="0">
                <a:latin typeface="Calibri" charset="0"/>
              </a:rPr>
              <a:t>selected </a:t>
            </a:r>
            <a:r>
              <a:rPr lang="en-US" i="1" dirty="0">
                <a:latin typeface="Calibri" charset="0"/>
              </a:rPr>
              <a:t>W</a:t>
            </a:r>
            <a:r>
              <a:rPr lang="en-US" dirty="0">
                <a:latin typeface="Calibri" charset="0"/>
              </a:rPr>
              <a:t>’s come either from top decays or from direct production (+jets)</a:t>
            </a:r>
          </a:p>
          <a:p>
            <a:pPr marL="180975" indent="-180975">
              <a:buFont typeface="Arial" pitchFamily="34" charset="0"/>
              <a:buChar char="•"/>
              <a:defRPr/>
            </a:pPr>
            <a:r>
              <a:rPr lang="en-US" dirty="0">
                <a:latin typeface="Calibri" charset="0"/>
              </a:rPr>
              <a:t>we want to estimate the relative contribution of the two types of W, using polarization</a:t>
            </a:r>
          </a:p>
        </p:txBody>
      </p:sp>
      <p:sp>
        <p:nvSpPr>
          <p:cNvPr id="234" name="Rectangle 233"/>
          <p:cNvSpPr/>
          <p:nvPr/>
        </p:nvSpPr>
        <p:spPr>
          <a:xfrm>
            <a:off x="434975" y="5426075"/>
            <a:ext cx="324485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The top quark decays almost 100% of the times to </a:t>
            </a:r>
            <a:r>
              <a:rPr lang="en-US" i="1" dirty="0" err="1">
                <a:latin typeface="+mn-lt"/>
              </a:rPr>
              <a:t>W</a:t>
            </a:r>
            <a:r>
              <a:rPr lang="en-US" dirty="0" err="1">
                <a:latin typeface="+mn-lt"/>
              </a:rPr>
              <a:t>+</a:t>
            </a:r>
            <a:r>
              <a:rPr lang="en-US" i="1" dirty="0" err="1">
                <a:latin typeface="+mn-lt"/>
              </a:rPr>
              <a:t>b</a:t>
            </a:r>
            <a:endParaRPr lang="en-US" dirty="0">
              <a:latin typeface="+mn-lt"/>
            </a:endParaRPr>
          </a:p>
          <a:p>
            <a:pPr>
              <a:defRPr/>
            </a:pPr>
            <a:r>
              <a:rPr lang="en-US" dirty="0">
                <a:latin typeface="+mn-lt"/>
                <a:sym typeface="Symbol"/>
              </a:rPr>
              <a:t> the longitudinal polarization of the W is a signature of the top</a:t>
            </a:r>
            <a:endParaRPr lang="en-GB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1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23BBC02-B8D3-40B3-B137-401B7FF72B9E}" type="slidenum">
              <a:rPr lang="en-US" smtClean="0">
                <a:latin typeface="Calibri" pitchFamily="34" charset="0"/>
              </a:rPr>
              <a:pPr/>
              <a:t>56</a:t>
            </a:fld>
            <a:endParaRPr lang="en-US" smtClean="0">
              <a:latin typeface="Calibri" pitchFamily="34" charset="0"/>
            </a:endParaRPr>
          </a:p>
        </p:txBody>
      </p:sp>
      <p:sp>
        <p:nvSpPr>
          <p:cNvPr id="373762" name="Title 19"/>
          <p:cNvSpPr>
            <a:spLocks noGrp="1"/>
          </p:cNvSpPr>
          <p:nvPr>
            <p:ph type="title"/>
          </p:nvPr>
        </p:nvSpPr>
        <p:spPr>
          <a:xfrm>
            <a:off x="457200" y="55563"/>
            <a:ext cx="8229600" cy="481012"/>
          </a:xfrm>
        </p:spPr>
        <p:txBody>
          <a:bodyPr/>
          <a:lstStyle/>
          <a:p>
            <a:r>
              <a:rPr lang="en-GB" smtClean="0">
                <a:ea typeface="ＭＳ Ｐゴシック"/>
                <a:cs typeface="ＭＳ Ｐゴシック"/>
              </a:rPr>
              <a:t>a) Frame-dependent approach</a:t>
            </a:r>
            <a:endParaRPr lang="en-US" smtClean="0">
              <a:solidFill>
                <a:srgbClr val="FF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373763" name="Rectangle 132"/>
          <p:cNvSpPr>
            <a:spLocks noChangeArrowheads="1"/>
          </p:cNvSpPr>
          <p:nvPr/>
        </p:nvSpPr>
        <p:spPr bwMode="auto">
          <a:xfrm>
            <a:off x="463550" y="555625"/>
            <a:ext cx="8105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We measure </a:t>
            </a:r>
            <a:r>
              <a:rPr lang="en-GB" i="1">
                <a:latin typeface="Calibri" pitchFamily="34" charset="0"/>
              </a:rPr>
              <a:t>λ</a:t>
            </a:r>
            <a:r>
              <a:rPr lang="en-GB" i="1" baseline="-25000">
                <a:latin typeface="Calibri" pitchFamily="34" charset="0"/>
              </a:rPr>
              <a:t>θ</a:t>
            </a:r>
            <a:r>
              <a:rPr lang="en-US">
                <a:latin typeface="Calibri" pitchFamily="34" charset="0"/>
              </a:rPr>
              <a:t> choosing the helicity</a:t>
            </a:r>
            <a:r>
              <a:rPr lang="en-US" i="1">
                <a:latin typeface="Calibri" pitchFamily="34" charset="0"/>
              </a:rPr>
              <a:t> </a:t>
            </a:r>
            <a:r>
              <a:rPr lang="en-US">
                <a:latin typeface="Calibri" pitchFamily="34" charset="0"/>
              </a:rPr>
              <a:t>axis defined wrt the top rest frame</a:t>
            </a:r>
            <a:endParaRPr lang="en-GB"/>
          </a:p>
        </p:txBody>
      </p:sp>
      <p:pic>
        <p:nvPicPr>
          <p:cNvPr id="3737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513" y="3975100"/>
            <a:ext cx="3862387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376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174750"/>
            <a:ext cx="3862388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376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95725" y="1157288"/>
            <a:ext cx="3862388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3767" name="Rectangle 354"/>
          <p:cNvSpPr>
            <a:spLocks noChangeArrowheads="1"/>
          </p:cNvSpPr>
          <p:nvPr/>
        </p:nvSpPr>
        <p:spPr bwMode="auto">
          <a:xfrm>
            <a:off x="654050" y="2381250"/>
            <a:ext cx="7000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>
                <a:solidFill>
                  <a:srgbClr val="0000FF"/>
                </a:solidFill>
                <a:latin typeface="Calibri" pitchFamily="34" charset="0"/>
              </a:rPr>
              <a:t>y</a:t>
            </a:r>
            <a:r>
              <a:rPr lang="en-US" sz="1600" i="1" baseline="-25000">
                <a:solidFill>
                  <a:srgbClr val="0000FF"/>
                </a:solidFill>
                <a:latin typeface="Calibri" pitchFamily="34" charset="0"/>
              </a:rPr>
              <a:t>W</a:t>
            </a:r>
            <a:r>
              <a:rPr lang="en-US" sz="1600">
                <a:solidFill>
                  <a:srgbClr val="0000FF"/>
                </a:solidFill>
                <a:latin typeface="Calibri" pitchFamily="34" charset="0"/>
              </a:rPr>
              <a:t> = 0</a:t>
            </a:r>
            <a:endParaRPr lang="en-GB" sz="1600">
              <a:solidFill>
                <a:srgbClr val="0000FF"/>
              </a:solidFill>
            </a:endParaRPr>
          </a:p>
        </p:txBody>
      </p:sp>
      <p:sp>
        <p:nvSpPr>
          <p:cNvPr id="373768" name="Rectangle 355"/>
          <p:cNvSpPr>
            <a:spLocks noChangeArrowheads="1"/>
          </p:cNvSpPr>
          <p:nvPr/>
        </p:nvSpPr>
        <p:spPr bwMode="auto">
          <a:xfrm rot="4004852">
            <a:off x="694531" y="1823244"/>
            <a:ext cx="8540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>
                <a:solidFill>
                  <a:srgbClr val="0000FF"/>
                </a:solidFill>
                <a:latin typeface="Calibri" pitchFamily="34" charset="0"/>
              </a:rPr>
              <a:t>y</a:t>
            </a:r>
            <a:r>
              <a:rPr lang="en-US" sz="1600" i="1" baseline="-25000">
                <a:solidFill>
                  <a:srgbClr val="0000FF"/>
                </a:solidFill>
                <a:latin typeface="Calibri" pitchFamily="34" charset="0"/>
              </a:rPr>
              <a:t>W</a:t>
            </a:r>
            <a:r>
              <a:rPr lang="en-US" sz="1600">
                <a:solidFill>
                  <a:srgbClr val="0000FF"/>
                </a:solidFill>
                <a:latin typeface="Calibri" pitchFamily="34" charset="0"/>
              </a:rPr>
              <a:t> = 0.2</a:t>
            </a:r>
            <a:endParaRPr lang="en-GB" sz="1600">
              <a:solidFill>
                <a:srgbClr val="0000FF"/>
              </a:solidFill>
            </a:endParaRPr>
          </a:p>
        </p:txBody>
      </p:sp>
      <p:sp>
        <p:nvSpPr>
          <p:cNvPr id="373769" name="Rectangle 356"/>
          <p:cNvSpPr>
            <a:spLocks noChangeArrowheads="1"/>
          </p:cNvSpPr>
          <p:nvPr/>
        </p:nvSpPr>
        <p:spPr bwMode="auto">
          <a:xfrm rot="1824441">
            <a:off x="1455738" y="1604963"/>
            <a:ext cx="6985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>
                <a:solidFill>
                  <a:srgbClr val="0000FF"/>
                </a:solidFill>
                <a:latin typeface="Calibri" pitchFamily="34" charset="0"/>
              </a:rPr>
              <a:t>y</a:t>
            </a:r>
            <a:r>
              <a:rPr lang="en-US" sz="1600" i="1" baseline="-25000">
                <a:solidFill>
                  <a:srgbClr val="0000FF"/>
                </a:solidFill>
                <a:latin typeface="Calibri" pitchFamily="34" charset="0"/>
              </a:rPr>
              <a:t>W</a:t>
            </a:r>
            <a:r>
              <a:rPr lang="en-US" sz="1600">
                <a:solidFill>
                  <a:srgbClr val="0000FF"/>
                </a:solidFill>
                <a:latin typeface="Calibri" pitchFamily="34" charset="0"/>
              </a:rPr>
              <a:t> = 2</a:t>
            </a:r>
            <a:endParaRPr lang="en-GB" sz="1600">
              <a:solidFill>
                <a:srgbClr val="0000FF"/>
              </a:solidFill>
            </a:endParaRPr>
          </a:p>
        </p:txBody>
      </p:sp>
      <p:sp>
        <p:nvSpPr>
          <p:cNvPr id="358" name="Rounded Rectangle 31"/>
          <p:cNvSpPr>
            <a:spLocks noChangeArrowheads="1"/>
          </p:cNvSpPr>
          <p:nvPr/>
        </p:nvSpPr>
        <p:spPr bwMode="auto">
          <a:xfrm>
            <a:off x="2697163" y="1012825"/>
            <a:ext cx="1014412" cy="871538"/>
          </a:xfrm>
          <a:prstGeom prst="roundRect">
            <a:avLst>
              <a:gd name="adj" fmla="val 11187"/>
            </a:avLst>
          </a:prstGeom>
          <a:solidFill>
            <a:schemeClr val="bg1"/>
          </a:solidFill>
          <a:ln w="6350" algn="ctr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PT">
              <a:latin typeface="+mn-lt"/>
            </a:endParaRPr>
          </a:p>
        </p:txBody>
      </p:sp>
      <p:cxnSp>
        <p:nvCxnSpPr>
          <p:cNvPr id="359" name="Straight Connector 358"/>
          <p:cNvCxnSpPr/>
          <p:nvPr/>
        </p:nvCxnSpPr>
        <p:spPr>
          <a:xfrm rot="2700000">
            <a:off x="2724150" y="1271588"/>
            <a:ext cx="479425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Straight Connector 359"/>
          <p:cNvCxnSpPr/>
          <p:nvPr/>
        </p:nvCxnSpPr>
        <p:spPr>
          <a:xfrm rot="8100000">
            <a:off x="2717800" y="1619250"/>
            <a:ext cx="479425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3773" name="Freeform 24"/>
          <p:cNvSpPr>
            <a:spLocks/>
          </p:cNvSpPr>
          <p:nvPr/>
        </p:nvSpPr>
        <p:spPr bwMode="auto">
          <a:xfrm rot="15164108" flipV="1">
            <a:off x="2921794" y="1226344"/>
            <a:ext cx="61913" cy="79375"/>
          </a:xfrm>
          <a:custGeom>
            <a:avLst/>
            <a:gdLst>
              <a:gd name="T0" fmla="*/ 2147483647 w 56"/>
              <a:gd name="T1" fmla="*/ 2147483647 h 72"/>
              <a:gd name="T2" fmla="*/ 0 w 56"/>
              <a:gd name="T3" fmla="*/ 2147483647 h 72"/>
              <a:gd name="T4" fmla="*/ 2147483647 w 56"/>
              <a:gd name="T5" fmla="*/ 0 h 72"/>
              <a:gd name="T6" fmla="*/ 0 60000 65536"/>
              <a:gd name="T7" fmla="*/ 0 60000 65536"/>
              <a:gd name="T8" fmla="*/ 0 60000 65536"/>
              <a:gd name="T9" fmla="*/ 0 w 56"/>
              <a:gd name="T10" fmla="*/ 0 h 72"/>
              <a:gd name="T11" fmla="*/ 56 w 56"/>
              <a:gd name="T12" fmla="*/ 72 h 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72">
                <a:moveTo>
                  <a:pt x="18" y="72"/>
                </a:moveTo>
                <a:lnTo>
                  <a:pt x="0" y="17"/>
                </a:lnTo>
                <a:lnTo>
                  <a:pt x="56" y="0"/>
                </a:ln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3774" name="Freeform 24"/>
          <p:cNvSpPr>
            <a:spLocks/>
          </p:cNvSpPr>
          <p:nvPr/>
        </p:nvSpPr>
        <p:spPr bwMode="auto">
          <a:xfrm rot="20564108" flipV="1">
            <a:off x="2943225" y="1554163"/>
            <a:ext cx="63500" cy="80962"/>
          </a:xfrm>
          <a:custGeom>
            <a:avLst/>
            <a:gdLst>
              <a:gd name="T0" fmla="*/ 2147483647 w 56"/>
              <a:gd name="T1" fmla="*/ 2147483647 h 72"/>
              <a:gd name="T2" fmla="*/ 0 w 56"/>
              <a:gd name="T3" fmla="*/ 2147483647 h 72"/>
              <a:gd name="T4" fmla="*/ 2147483647 w 56"/>
              <a:gd name="T5" fmla="*/ 0 h 72"/>
              <a:gd name="T6" fmla="*/ 0 60000 65536"/>
              <a:gd name="T7" fmla="*/ 0 60000 65536"/>
              <a:gd name="T8" fmla="*/ 0 60000 65536"/>
              <a:gd name="T9" fmla="*/ 0 w 56"/>
              <a:gd name="T10" fmla="*/ 0 h 72"/>
              <a:gd name="T11" fmla="*/ 56 w 56"/>
              <a:gd name="T12" fmla="*/ 72 h 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72">
                <a:moveTo>
                  <a:pt x="18" y="72"/>
                </a:moveTo>
                <a:lnTo>
                  <a:pt x="0" y="17"/>
                </a:lnTo>
                <a:lnTo>
                  <a:pt x="56" y="0"/>
                </a:ln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3775" name="Freeform 29"/>
          <p:cNvSpPr>
            <a:spLocks/>
          </p:cNvSpPr>
          <p:nvPr/>
        </p:nvSpPr>
        <p:spPr bwMode="auto">
          <a:xfrm>
            <a:off x="3071813" y="1392238"/>
            <a:ext cx="74612" cy="76200"/>
          </a:xfrm>
          <a:custGeom>
            <a:avLst/>
            <a:gdLst>
              <a:gd name="T0" fmla="*/ 2147483647 w 72"/>
              <a:gd name="T1" fmla="*/ 2147483647 h 73"/>
              <a:gd name="T2" fmla="*/ 2147483647 w 72"/>
              <a:gd name="T3" fmla="*/ 2147483647 h 73"/>
              <a:gd name="T4" fmla="*/ 2147483647 w 72"/>
              <a:gd name="T5" fmla="*/ 2147483647 h 73"/>
              <a:gd name="T6" fmla="*/ 2147483647 w 72"/>
              <a:gd name="T7" fmla="*/ 2147483647 h 73"/>
              <a:gd name="T8" fmla="*/ 2147483647 w 72"/>
              <a:gd name="T9" fmla="*/ 2147483647 h 73"/>
              <a:gd name="T10" fmla="*/ 2147483647 w 72"/>
              <a:gd name="T11" fmla="*/ 2147483647 h 73"/>
              <a:gd name="T12" fmla="*/ 2147483647 w 72"/>
              <a:gd name="T13" fmla="*/ 2147483647 h 73"/>
              <a:gd name="T14" fmla="*/ 2147483647 w 72"/>
              <a:gd name="T15" fmla="*/ 2147483647 h 73"/>
              <a:gd name="T16" fmla="*/ 0 w 72"/>
              <a:gd name="T17" fmla="*/ 2147483647 h 73"/>
              <a:gd name="T18" fmla="*/ 0 w 72"/>
              <a:gd name="T19" fmla="*/ 2147483647 h 73"/>
              <a:gd name="T20" fmla="*/ 2147483647 w 72"/>
              <a:gd name="T21" fmla="*/ 2147483647 h 73"/>
              <a:gd name="T22" fmla="*/ 2147483647 w 72"/>
              <a:gd name="T23" fmla="*/ 2147483647 h 73"/>
              <a:gd name="T24" fmla="*/ 2147483647 w 72"/>
              <a:gd name="T25" fmla="*/ 2147483647 h 73"/>
              <a:gd name="T26" fmla="*/ 2147483647 w 72"/>
              <a:gd name="T27" fmla="*/ 0 h 73"/>
              <a:gd name="T28" fmla="*/ 2147483647 w 72"/>
              <a:gd name="T29" fmla="*/ 2147483647 h 73"/>
              <a:gd name="T30" fmla="*/ 2147483647 w 72"/>
              <a:gd name="T31" fmla="*/ 2147483647 h 73"/>
              <a:gd name="T32" fmla="*/ 2147483647 w 72"/>
              <a:gd name="T33" fmla="*/ 2147483647 h 7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2"/>
              <a:gd name="T52" fmla="*/ 0 h 73"/>
              <a:gd name="T53" fmla="*/ 72 w 72"/>
              <a:gd name="T54" fmla="*/ 73 h 7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2" h="73">
                <a:moveTo>
                  <a:pt x="71" y="29"/>
                </a:moveTo>
                <a:lnTo>
                  <a:pt x="72" y="43"/>
                </a:lnTo>
                <a:lnTo>
                  <a:pt x="67" y="56"/>
                </a:lnTo>
                <a:lnTo>
                  <a:pt x="57" y="66"/>
                </a:lnTo>
                <a:lnTo>
                  <a:pt x="44" y="73"/>
                </a:lnTo>
                <a:lnTo>
                  <a:pt x="30" y="73"/>
                </a:lnTo>
                <a:lnTo>
                  <a:pt x="17" y="67"/>
                </a:lnTo>
                <a:lnTo>
                  <a:pt x="6" y="58"/>
                </a:lnTo>
                <a:lnTo>
                  <a:pt x="0" y="46"/>
                </a:lnTo>
                <a:lnTo>
                  <a:pt x="0" y="31"/>
                </a:lnTo>
                <a:lnTo>
                  <a:pt x="5" y="18"/>
                </a:lnTo>
                <a:lnTo>
                  <a:pt x="14" y="8"/>
                </a:lnTo>
                <a:lnTo>
                  <a:pt x="27" y="2"/>
                </a:lnTo>
                <a:lnTo>
                  <a:pt x="41" y="0"/>
                </a:lnTo>
                <a:lnTo>
                  <a:pt x="54" y="6"/>
                </a:lnTo>
                <a:lnTo>
                  <a:pt x="64" y="16"/>
                </a:lnTo>
                <a:lnTo>
                  <a:pt x="71" y="29"/>
                </a:lnTo>
                <a:close/>
              </a:path>
            </a:pathLst>
          </a:custGeom>
          <a:solidFill>
            <a:srgbClr val="0000FF"/>
          </a:solidFill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73776" name="Group 426"/>
          <p:cNvGrpSpPr>
            <a:grpSpLocks/>
          </p:cNvGrpSpPr>
          <p:nvPr/>
        </p:nvGrpSpPr>
        <p:grpSpPr bwMode="auto">
          <a:xfrm>
            <a:off x="3132138" y="1420813"/>
            <a:ext cx="501650" cy="60325"/>
            <a:chOff x="2982986" y="1572917"/>
            <a:chExt cx="1016346" cy="120201"/>
          </a:xfrm>
        </p:grpSpPr>
        <p:sp>
          <p:nvSpPr>
            <p:cNvPr id="373868" name="Freeform 28"/>
            <p:cNvSpPr>
              <a:spLocks/>
            </p:cNvSpPr>
            <p:nvPr/>
          </p:nvSpPr>
          <p:spPr bwMode="auto">
            <a:xfrm rot="1525323">
              <a:off x="2982986" y="1573897"/>
              <a:ext cx="96838" cy="82550"/>
            </a:xfrm>
            <a:custGeom>
              <a:avLst/>
              <a:gdLst>
                <a:gd name="T0" fmla="*/ 2147483647 w 61"/>
                <a:gd name="T1" fmla="*/ 2147483647 h 52"/>
                <a:gd name="T2" fmla="*/ 2147483647 w 61"/>
                <a:gd name="T3" fmla="*/ 2147483647 h 52"/>
                <a:gd name="T4" fmla="*/ 2147483647 w 61"/>
                <a:gd name="T5" fmla="*/ 2147483647 h 52"/>
                <a:gd name="T6" fmla="*/ 2147483647 w 61"/>
                <a:gd name="T7" fmla="*/ 0 h 52"/>
                <a:gd name="T8" fmla="*/ 2147483647 w 61"/>
                <a:gd name="T9" fmla="*/ 2147483647 h 52"/>
                <a:gd name="T10" fmla="*/ 2147483647 w 61"/>
                <a:gd name="T11" fmla="*/ 2147483647 h 52"/>
                <a:gd name="T12" fmla="*/ 2147483647 w 61"/>
                <a:gd name="T13" fmla="*/ 2147483647 h 52"/>
                <a:gd name="T14" fmla="*/ 0 w 61"/>
                <a:gd name="T15" fmla="*/ 2147483647 h 52"/>
                <a:gd name="T16" fmla="*/ 2147483647 w 61"/>
                <a:gd name="T17" fmla="*/ 2147483647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1"/>
                <a:gd name="T28" fmla="*/ 0 h 52"/>
                <a:gd name="T29" fmla="*/ 61 w 61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1" h="52">
                  <a:moveTo>
                    <a:pt x="61" y="23"/>
                  </a:moveTo>
                  <a:lnTo>
                    <a:pt x="51" y="12"/>
                  </a:lnTo>
                  <a:lnTo>
                    <a:pt x="40" y="4"/>
                  </a:lnTo>
                  <a:lnTo>
                    <a:pt x="29" y="0"/>
                  </a:lnTo>
                  <a:lnTo>
                    <a:pt x="17" y="1"/>
                  </a:lnTo>
                  <a:lnTo>
                    <a:pt x="8" y="9"/>
                  </a:lnTo>
                  <a:lnTo>
                    <a:pt x="2" y="21"/>
                  </a:lnTo>
                  <a:lnTo>
                    <a:pt x="0" y="35"/>
                  </a:lnTo>
                  <a:lnTo>
                    <a:pt x="3" y="52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869" name="Freeform 30"/>
            <p:cNvSpPr>
              <a:spLocks/>
            </p:cNvSpPr>
            <p:nvPr/>
          </p:nvSpPr>
          <p:spPr bwMode="auto">
            <a:xfrm rot="1525323">
              <a:off x="3073707" y="1606678"/>
              <a:ext cx="98425" cy="79375"/>
            </a:xfrm>
            <a:custGeom>
              <a:avLst/>
              <a:gdLst>
                <a:gd name="T0" fmla="*/ 2147483647 w 62"/>
                <a:gd name="T1" fmla="*/ 0 h 50"/>
                <a:gd name="T2" fmla="*/ 2147483647 w 62"/>
                <a:gd name="T3" fmla="*/ 2147483647 h 50"/>
                <a:gd name="T4" fmla="*/ 2147483647 w 62"/>
                <a:gd name="T5" fmla="*/ 2147483647 h 50"/>
                <a:gd name="T6" fmla="*/ 2147483647 w 62"/>
                <a:gd name="T7" fmla="*/ 2147483647 h 50"/>
                <a:gd name="T8" fmla="*/ 2147483647 w 62"/>
                <a:gd name="T9" fmla="*/ 2147483647 h 50"/>
                <a:gd name="T10" fmla="*/ 2147483647 w 62"/>
                <a:gd name="T11" fmla="*/ 2147483647 h 50"/>
                <a:gd name="T12" fmla="*/ 2147483647 w 62"/>
                <a:gd name="T13" fmla="*/ 2147483647 h 50"/>
                <a:gd name="T14" fmla="*/ 2147483647 w 62"/>
                <a:gd name="T15" fmla="*/ 2147483647 h 50"/>
                <a:gd name="T16" fmla="*/ 0 w 62"/>
                <a:gd name="T17" fmla="*/ 2147483647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2"/>
                <a:gd name="T28" fmla="*/ 0 h 50"/>
                <a:gd name="T29" fmla="*/ 62 w 62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2" h="50">
                  <a:moveTo>
                    <a:pt x="60" y="0"/>
                  </a:moveTo>
                  <a:lnTo>
                    <a:pt x="62" y="15"/>
                  </a:lnTo>
                  <a:lnTo>
                    <a:pt x="59" y="29"/>
                  </a:lnTo>
                  <a:lnTo>
                    <a:pt x="54" y="39"/>
                  </a:lnTo>
                  <a:lnTo>
                    <a:pt x="46" y="47"/>
                  </a:lnTo>
                  <a:lnTo>
                    <a:pt x="34" y="50"/>
                  </a:lnTo>
                  <a:lnTo>
                    <a:pt x="23" y="46"/>
                  </a:lnTo>
                  <a:lnTo>
                    <a:pt x="10" y="38"/>
                  </a:lnTo>
                  <a:lnTo>
                    <a:pt x="0" y="25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870" name="Freeform 31"/>
            <p:cNvSpPr>
              <a:spLocks/>
            </p:cNvSpPr>
            <p:nvPr/>
          </p:nvSpPr>
          <p:spPr bwMode="auto">
            <a:xfrm rot="1525323">
              <a:off x="3192868" y="1573004"/>
              <a:ext cx="95250" cy="80963"/>
            </a:xfrm>
            <a:custGeom>
              <a:avLst/>
              <a:gdLst>
                <a:gd name="T0" fmla="*/ 2147483647 w 60"/>
                <a:gd name="T1" fmla="*/ 2147483647 h 51"/>
                <a:gd name="T2" fmla="*/ 2147483647 w 60"/>
                <a:gd name="T3" fmla="*/ 2147483647 h 51"/>
                <a:gd name="T4" fmla="*/ 2147483647 w 60"/>
                <a:gd name="T5" fmla="*/ 2147483647 h 51"/>
                <a:gd name="T6" fmla="*/ 2147483647 w 60"/>
                <a:gd name="T7" fmla="*/ 0 h 51"/>
                <a:gd name="T8" fmla="*/ 2147483647 w 60"/>
                <a:gd name="T9" fmla="*/ 2147483647 h 51"/>
                <a:gd name="T10" fmla="*/ 2147483647 w 60"/>
                <a:gd name="T11" fmla="*/ 2147483647 h 51"/>
                <a:gd name="T12" fmla="*/ 2147483647 w 60"/>
                <a:gd name="T13" fmla="*/ 2147483647 h 51"/>
                <a:gd name="T14" fmla="*/ 0 w 60"/>
                <a:gd name="T15" fmla="*/ 2147483647 h 51"/>
                <a:gd name="T16" fmla="*/ 2147483647 w 60"/>
                <a:gd name="T17" fmla="*/ 2147483647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51"/>
                <a:gd name="T29" fmla="*/ 60 w 60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51">
                  <a:moveTo>
                    <a:pt x="60" y="22"/>
                  </a:moveTo>
                  <a:lnTo>
                    <a:pt x="50" y="11"/>
                  </a:lnTo>
                  <a:lnTo>
                    <a:pt x="40" y="3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1" y="20"/>
                  </a:lnTo>
                  <a:lnTo>
                    <a:pt x="0" y="35"/>
                  </a:lnTo>
                  <a:lnTo>
                    <a:pt x="1" y="51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871" name="Freeform 32"/>
            <p:cNvSpPr>
              <a:spLocks/>
            </p:cNvSpPr>
            <p:nvPr/>
          </p:nvSpPr>
          <p:spPr bwMode="auto">
            <a:xfrm rot="1525323">
              <a:off x="3281738" y="1605367"/>
              <a:ext cx="98425" cy="79375"/>
            </a:xfrm>
            <a:custGeom>
              <a:avLst/>
              <a:gdLst>
                <a:gd name="T0" fmla="*/ 2147483647 w 62"/>
                <a:gd name="T1" fmla="*/ 0 h 50"/>
                <a:gd name="T2" fmla="*/ 2147483647 w 62"/>
                <a:gd name="T3" fmla="*/ 2147483647 h 50"/>
                <a:gd name="T4" fmla="*/ 2147483647 w 62"/>
                <a:gd name="T5" fmla="*/ 2147483647 h 50"/>
                <a:gd name="T6" fmla="*/ 2147483647 w 62"/>
                <a:gd name="T7" fmla="*/ 2147483647 h 50"/>
                <a:gd name="T8" fmla="*/ 2147483647 w 62"/>
                <a:gd name="T9" fmla="*/ 2147483647 h 50"/>
                <a:gd name="T10" fmla="*/ 2147483647 w 62"/>
                <a:gd name="T11" fmla="*/ 2147483647 h 50"/>
                <a:gd name="T12" fmla="*/ 2147483647 w 62"/>
                <a:gd name="T13" fmla="*/ 2147483647 h 50"/>
                <a:gd name="T14" fmla="*/ 2147483647 w 62"/>
                <a:gd name="T15" fmla="*/ 2147483647 h 50"/>
                <a:gd name="T16" fmla="*/ 0 w 62"/>
                <a:gd name="T17" fmla="*/ 2147483647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2"/>
                <a:gd name="T28" fmla="*/ 0 h 50"/>
                <a:gd name="T29" fmla="*/ 62 w 62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2" h="50">
                  <a:moveTo>
                    <a:pt x="61" y="0"/>
                  </a:moveTo>
                  <a:lnTo>
                    <a:pt x="62" y="15"/>
                  </a:lnTo>
                  <a:lnTo>
                    <a:pt x="59" y="30"/>
                  </a:lnTo>
                  <a:lnTo>
                    <a:pt x="54" y="40"/>
                  </a:lnTo>
                  <a:lnTo>
                    <a:pt x="47" y="48"/>
                  </a:lnTo>
                  <a:lnTo>
                    <a:pt x="35" y="50"/>
                  </a:lnTo>
                  <a:lnTo>
                    <a:pt x="23" y="46"/>
                  </a:lnTo>
                  <a:lnTo>
                    <a:pt x="10" y="39"/>
                  </a:lnTo>
                  <a:lnTo>
                    <a:pt x="0" y="26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872" name="Freeform 33"/>
            <p:cNvSpPr>
              <a:spLocks/>
            </p:cNvSpPr>
            <p:nvPr/>
          </p:nvSpPr>
          <p:spPr bwMode="auto">
            <a:xfrm rot="1525323">
              <a:off x="3699310" y="1601501"/>
              <a:ext cx="96838" cy="82550"/>
            </a:xfrm>
            <a:custGeom>
              <a:avLst/>
              <a:gdLst>
                <a:gd name="T0" fmla="*/ 0 w 61"/>
                <a:gd name="T1" fmla="*/ 2147483647 h 52"/>
                <a:gd name="T2" fmla="*/ 2147483647 w 61"/>
                <a:gd name="T3" fmla="*/ 2147483647 h 52"/>
                <a:gd name="T4" fmla="*/ 2147483647 w 61"/>
                <a:gd name="T5" fmla="*/ 2147483647 h 52"/>
                <a:gd name="T6" fmla="*/ 2147483647 w 61"/>
                <a:gd name="T7" fmla="*/ 2147483647 h 52"/>
                <a:gd name="T8" fmla="*/ 2147483647 w 61"/>
                <a:gd name="T9" fmla="*/ 2147483647 h 52"/>
                <a:gd name="T10" fmla="*/ 2147483647 w 61"/>
                <a:gd name="T11" fmla="*/ 2147483647 h 52"/>
                <a:gd name="T12" fmla="*/ 2147483647 w 61"/>
                <a:gd name="T13" fmla="*/ 2147483647 h 52"/>
                <a:gd name="T14" fmla="*/ 2147483647 w 61"/>
                <a:gd name="T15" fmla="*/ 2147483647 h 52"/>
                <a:gd name="T16" fmla="*/ 2147483647 w 61"/>
                <a:gd name="T17" fmla="*/ 0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1"/>
                <a:gd name="T28" fmla="*/ 0 h 52"/>
                <a:gd name="T29" fmla="*/ 61 w 61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1" h="52">
                  <a:moveTo>
                    <a:pt x="0" y="29"/>
                  </a:moveTo>
                  <a:lnTo>
                    <a:pt x="10" y="40"/>
                  </a:lnTo>
                  <a:lnTo>
                    <a:pt x="21" y="49"/>
                  </a:lnTo>
                  <a:lnTo>
                    <a:pt x="32" y="52"/>
                  </a:lnTo>
                  <a:lnTo>
                    <a:pt x="44" y="50"/>
                  </a:lnTo>
                  <a:lnTo>
                    <a:pt x="53" y="43"/>
                  </a:lnTo>
                  <a:lnTo>
                    <a:pt x="59" y="31"/>
                  </a:lnTo>
                  <a:lnTo>
                    <a:pt x="61" y="17"/>
                  </a:lnTo>
                  <a:lnTo>
                    <a:pt x="59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873" name="Freeform 34"/>
            <p:cNvSpPr>
              <a:spLocks/>
            </p:cNvSpPr>
            <p:nvPr/>
          </p:nvSpPr>
          <p:spPr bwMode="auto">
            <a:xfrm rot="1525323">
              <a:off x="3608359" y="1572917"/>
              <a:ext cx="100013" cy="79375"/>
            </a:xfrm>
            <a:custGeom>
              <a:avLst/>
              <a:gdLst>
                <a:gd name="T0" fmla="*/ 2147483647 w 63"/>
                <a:gd name="T1" fmla="*/ 2147483647 h 50"/>
                <a:gd name="T2" fmla="*/ 0 w 63"/>
                <a:gd name="T3" fmla="*/ 2147483647 h 50"/>
                <a:gd name="T4" fmla="*/ 2147483647 w 63"/>
                <a:gd name="T5" fmla="*/ 2147483647 h 50"/>
                <a:gd name="T6" fmla="*/ 2147483647 w 63"/>
                <a:gd name="T7" fmla="*/ 2147483647 h 50"/>
                <a:gd name="T8" fmla="*/ 2147483647 w 63"/>
                <a:gd name="T9" fmla="*/ 2147483647 h 50"/>
                <a:gd name="T10" fmla="*/ 2147483647 w 63"/>
                <a:gd name="T11" fmla="*/ 0 h 50"/>
                <a:gd name="T12" fmla="*/ 2147483647 w 63"/>
                <a:gd name="T13" fmla="*/ 2147483647 h 50"/>
                <a:gd name="T14" fmla="*/ 2147483647 w 63"/>
                <a:gd name="T15" fmla="*/ 2147483647 h 50"/>
                <a:gd name="T16" fmla="*/ 2147483647 w 63"/>
                <a:gd name="T17" fmla="*/ 2147483647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"/>
                <a:gd name="T28" fmla="*/ 0 h 50"/>
                <a:gd name="T29" fmla="*/ 63 w 63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" h="50">
                  <a:moveTo>
                    <a:pt x="2" y="50"/>
                  </a:moveTo>
                  <a:lnTo>
                    <a:pt x="0" y="35"/>
                  </a:lnTo>
                  <a:lnTo>
                    <a:pt x="2" y="21"/>
                  </a:lnTo>
                  <a:lnTo>
                    <a:pt x="7" y="10"/>
                  </a:lnTo>
                  <a:lnTo>
                    <a:pt x="16" y="3"/>
                  </a:lnTo>
                  <a:lnTo>
                    <a:pt x="28" y="0"/>
                  </a:lnTo>
                  <a:lnTo>
                    <a:pt x="39" y="4"/>
                  </a:lnTo>
                  <a:lnTo>
                    <a:pt x="52" y="12"/>
                  </a:lnTo>
                  <a:lnTo>
                    <a:pt x="63" y="24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874" name="Freeform 35"/>
            <p:cNvSpPr>
              <a:spLocks/>
            </p:cNvSpPr>
            <p:nvPr/>
          </p:nvSpPr>
          <p:spPr bwMode="auto">
            <a:xfrm rot="1525323">
              <a:off x="3489993" y="1606925"/>
              <a:ext cx="95250" cy="79375"/>
            </a:xfrm>
            <a:custGeom>
              <a:avLst/>
              <a:gdLst>
                <a:gd name="T0" fmla="*/ 0 w 60"/>
                <a:gd name="T1" fmla="*/ 2147483647 h 50"/>
                <a:gd name="T2" fmla="*/ 2147483647 w 60"/>
                <a:gd name="T3" fmla="*/ 2147483647 h 50"/>
                <a:gd name="T4" fmla="*/ 2147483647 w 60"/>
                <a:gd name="T5" fmla="*/ 2147483647 h 50"/>
                <a:gd name="T6" fmla="*/ 2147483647 w 60"/>
                <a:gd name="T7" fmla="*/ 2147483647 h 50"/>
                <a:gd name="T8" fmla="*/ 2147483647 w 60"/>
                <a:gd name="T9" fmla="*/ 2147483647 h 50"/>
                <a:gd name="T10" fmla="*/ 2147483647 w 60"/>
                <a:gd name="T11" fmla="*/ 2147483647 h 50"/>
                <a:gd name="T12" fmla="*/ 2147483647 w 60"/>
                <a:gd name="T13" fmla="*/ 2147483647 h 50"/>
                <a:gd name="T14" fmla="*/ 2147483647 w 60"/>
                <a:gd name="T15" fmla="*/ 2147483647 h 50"/>
                <a:gd name="T16" fmla="*/ 2147483647 w 60"/>
                <a:gd name="T17" fmla="*/ 0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50"/>
                <a:gd name="T29" fmla="*/ 60 w 60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50">
                  <a:moveTo>
                    <a:pt x="0" y="27"/>
                  </a:moveTo>
                  <a:lnTo>
                    <a:pt x="10" y="38"/>
                  </a:lnTo>
                  <a:lnTo>
                    <a:pt x="22" y="46"/>
                  </a:lnTo>
                  <a:lnTo>
                    <a:pt x="32" y="50"/>
                  </a:lnTo>
                  <a:lnTo>
                    <a:pt x="43" y="47"/>
                  </a:lnTo>
                  <a:lnTo>
                    <a:pt x="52" y="39"/>
                  </a:lnTo>
                  <a:lnTo>
                    <a:pt x="59" y="29"/>
                  </a:lnTo>
                  <a:lnTo>
                    <a:pt x="60" y="15"/>
                  </a:lnTo>
                  <a:lnTo>
                    <a:pt x="59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875" name="Freeform 36"/>
            <p:cNvSpPr>
              <a:spLocks/>
            </p:cNvSpPr>
            <p:nvPr/>
          </p:nvSpPr>
          <p:spPr bwMode="auto">
            <a:xfrm rot="1525323">
              <a:off x="3398554" y="1573468"/>
              <a:ext cx="100013" cy="80963"/>
            </a:xfrm>
            <a:custGeom>
              <a:avLst/>
              <a:gdLst>
                <a:gd name="T0" fmla="*/ 2147483647 w 63"/>
                <a:gd name="T1" fmla="*/ 2147483647 h 51"/>
                <a:gd name="T2" fmla="*/ 0 w 63"/>
                <a:gd name="T3" fmla="*/ 2147483647 h 51"/>
                <a:gd name="T4" fmla="*/ 2147483647 w 63"/>
                <a:gd name="T5" fmla="*/ 2147483647 h 51"/>
                <a:gd name="T6" fmla="*/ 2147483647 w 63"/>
                <a:gd name="T7" fmla="*/ 2147483647 h 51"/>
                <a:gd name="T8" fmla="*/ 2147483647 w 63"/>
                <a:gd name="T9" fmla="*/ 2147483647 h 51"/>
                <a:gd name="T10" fmla="*/ 2147483647 w 63"/>
                <a:gd name="T11" fmla="*/ 0 h 51"/>
                <a:gd name="T12" fmla="*/ 2147483647 w 63"/>
                <a:gd name="T13" fmla="*/ 2147483647 h 51"/>
                <a:gd name="T14" fmla="*/ 2147483647 w 63"/>
                <a:gd name="T15" fmla="*/ 2147483647 h 51"/>
                <a:gd name="T16" fmla="*/ 2147483647 w 63"/>
                <a:gd name="T17" fmla="*/ 2147483647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"/>
                <a:gd name="T28" fmla="*/ 0 h 51"/>
                <a:gd name="T29" fmla="*/ 63 w 63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" h="51">
                  <a:moveTo>
                    <a:pt x="3" y="51"/>
                  </a:moveTo>
                  <a:lnTo>
                    <a:pt x="0" y="36"/>
                  </a:lnTo>
                  <a:lnTo>
                    <a:pt x="3" y="20"/>
                  </a:lnTo>
                  <a:lnTo>
                    <a:pt x="8" y="10"/>
                  </a:lnTo>
                  <a:lnTo>
                    <a:pt x="17" y="2"/>
                  </a:lnTo>
                  <a:lnTo>
                    <a:pt x="28" y="0"/>
                  </a:lnTo>
                  <a:lnTo>
                    <a:pt x="40" y="4"/>
                  </a:lnTo>
                  <a:lnTo>
                    <a:pt x="53" y="13"/>
                  </a:lnTo>
                  <a:lnTo>
                    <a:pt x="63" y="25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876" name="Freeform 37"/>
            <p:cNvSpPr>
              <a:spLocks/>
            </p:cNvSpPr>
            <p:nvPr/>
          </p:nvSpPr>
          <p:spPr bwMode="auto">
            <a:xfrm rot="1525323">
              <a:off x="3904082" y="1610568"/>
              <a:ext cx="95250" cy="82550"/>
            </a:xfrm>
            <a:custGeom>
              <a:avLst/>
              <a:gdLst>
                <a:gd name="T0" fmla="*/ 0 w 60"/>
                <a:gd name="T1" fmla="*/ 2147483647 h 52"/>
                <a:gd name="T2" fmla="*/ 2147483647 w 60"/>
                <a:gd name="T3" fmla="*/ 2147483647 h 52"/>
                <a:gd name="T4" fmla="*/ 2147483647 w 60"/>
                <a:gd name="T5" fmla="*/ 2147483647 h 52"/>
                <a:gd name="T6" fmla="*/ 2147483647 w 60"/>
                <a:gd name="T7" fmla="*/ 2147483647 h 52"/>
                <a:gd name="T8" fmla="*/ 2147483647 w 60"/>
                <a:gd name="T9" fmla="*/ 2147483647 h 52"/>
                <a:gd name="T10" fmla="*/ 2147483647 w 60"/>
                <a:gd name="T11" fmla="*/ 2147483647 h 52"/>
                <a:gd name="T12" fmla="*/ 2147483647 w 60"/>
                <a:gd name="T13" fmla="*/ 2147483647 h 52"/>
                <a:gd name="T14" fmla="*/ 2147483647 w 60"/>
                <a:gd name="T15" fmla="*/ 2147483647 h 52"/>
                <a:gd name="T16" fmla="*/ 2147483647 w 60"/>
                <a:gd name="T17" fmla="*/ 0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52"/>
                <a:gd name="T29" fmla="*/ 60 w 60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52">
                  <a:moveTo>
                    <a:pt x="0" y="28"/>
                  </a:moveTo>
                  <a:lnTo>
                    <a:pt x="10" y="40"/>
                  </a:lnTo>
                  <a:lnTo>
                    <a:pt x="20" y="48"/>
                  </a:lnTo>
                  <a:lnTo>
                    <a:pt x="32" y="52"/>
                  </a:lnTo>
                  <a:lnTo>
                    <a:pt x="43" y="50"/>
                  </a:lnTo>
                  <a:lnTo>
                    <a:pt x="52" y="43"/>
                  </a:lnTo>
                  <a:lnTo>
                    <a:pt x="59" y="31"/>
                  </a:lnTo>
                  <a:lnTo>
                    <a:pt x="60" y="17"/>
                  </a:lnTo>
                  <a:lnTo>
                    <a:pt x="59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877" name="Freeform 38"/>
            <p:cNvSpPr>
              <a:spLocks/>
            </p:cNvSpPr>
            <p:nvPr/>
          </p:nvSpPr>
          <p:spPr bwMode="auto">
            <a:xfrm rot="1525323">
              <a:off x="3812642" y="1578699"/>
              <a:ext cx="100013" cy="80963"/>
            </a:xfrm>
            <a:custGeom>
              <a:avLst/>
              <a:gdLst>
                <a:gd name="T0" fmla="*/ 2147483647 w 63"/>
                <a:gd name="T1" fmla="*/ 2147483647 h 51"/>
                <a:gd name="T2" fmla="*/ 0 w 63"/>
                <a:gd name="T3" fmla="*/ 2147483647 h 51"/>
                <a:gd name="T4" fmla="*/ 2147483647 w 63"/>
                <a:gd name="T5" fmla="*/ 2147483647 h 51"/>
                <a:gd name="T6" fmla="*/ 2147483647 w 63"/>
                <a:gd name="T7" fmla="*/ 2147483647 h 51"/>
                <a:gd name="T8" fmla="*/ 2147483647 w 63"/>
                <a:gd name="T9" fmla="*/ 2147483647 h 51"/>
                <a:gd name="T10" fmla="*/ 2147483647 w 63"/>
                <a:gd name="T11" fmla="*/ 0 h 51"/>
                <a:gd name="T12" fmla="*/ 2147483647 w 63"/>
                <a:gd name="T13" fmla="*/ 2147483647 h 51"/>
                <a:gd name="T14" fmla="*/ 2147483647 w 63"/>
                <a:gd name="T15" fmla="*/ 2147483647 h 51"/>
                <a:gd name="T16" fmla="*/ 2147483647 w 63"/>
                <a:gd name="T17" fmla="*/ 2147483647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"/>
                <a:gd name="T28" fmla="*/ 0 h 51"/>
                <a:gd name="T29" fmla="*/ 63 w 63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" h="51">
                  <a:moveTo>
                    <a:pt x="3" y="51"/>
                  </a:moveTo>
                  <a:lnTo>
                    <a:pt x="0" y="35"/>
                  </a:lnTo>
                  <a:lnTo>
                    <a:pt x="3" y="21"/>
                  </a:lnTo>
                  <a:lnTo>
                    <a:pt x="8" y="9"/>
                  </a:lnTo>
                  <a:lnTo>
                    <a:pt x="17" y="3"/>
                  </a:lnTo>
                  <a:lnTo>
                    <a:pt x="28" y="0"/>
                  </a:lnTo>
                  <a:lnTo>
                    <a:pt x="40" y="4"/>
                  </a:lnTo>
                  <a:lnTo>
                    <a:pt x="53" y="12"/>
                  </a:lnTo>
                  <a:lnTo>
                    <a:pt x="63" y="25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5" name="Rounded Rectangle 31"/>
          <p:cNvSpPr>
            <a:spLocks noChangeArrowheads="1"/>
          </p:cNvSpPr>
          <p:nvPr/>
        </p:nvSpPr>
        <p:spPr bwMode="auto">
          <a:xfrm>
            <a:off x="5795963" y="960438"/>
            <a:ext cx="1660525" cy="768350"/>
          </a:xfrm>
          <a:prstGeom prst="roundRect">
            <a:avLst>
              <a:gd name="adj" fmla="val 11187"/>
            </a:avLst>
          </a:prstGeom>
          <a:solidFill>
            <a:schemeClr val="bg1"/>
          </a:solidFill>
          <a:ln w="6350" algn="ctr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PT">
              <a:latin typeface="+mn-lt"/>
            </a:endParaRPr>
          </a:p>
        </p:txBody>
      </p:sp>
      <p:grpSp>
        <p:nvGrpSpPr>
          <p:cNvPr id="373778" name="Group 167"/>
          <p:cNvGrpSpPr>
            <a:grpSpLocks/>
          </p:cNvGrpSpPr>
          <p:nvPr/>
        </p:nvGrpSpPr>
        <p:grpSpPr bwMode="auto">
          <a:xfrm rot="-1453740">
            <a:off x="6061075" y="914400"/>
            <a:ext cx="80963" cy="481013"/>
            <a:chOff x="4316219" y="940926"/>
            <a:chExt cx="114300" cy="679869"/>
          </a:xfrm>
        </p:grpSpPr>
        <p:cxnSp>
          <p:nvCxnSpPr>
            <p:cNvPr id="377" name="Straight Connector 376"/>
            <p:cNvCxnSpPr/>
            <p:nvPr/>
          </p:nvCxnSpPr>
          <p:spPr>
            <a:xfrm rot="2700000">
              <a:off x="4031851" y="1278917"/>
              <a:ext cx="679868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3867" name="Freeform 24"/>
            <p:cNvSpPr>
              <a:spLocks/>
            </p:cNvSpPr>
            <p:nvPr/>
          </p:nvSpPr>
          <p:spPr bwMode="auto">
            <a:xfrm rot="15164108" flipV="1">
              <a:off x="4328919" y="1216599"/>
              <a:ext cx="88900" cy="114300"/>
            </a:xfrm>
            <a:custGeom>
              <a:avLst/>
              <a:gdLst>
                <a:gd name="T0" fmla="*/ 2147483647 w 56"/>
                <a:gd name="T1" fmla="*/ 2147483647 h 72"/>
                <a:gd name="T2" fmla="*/ 0 w 56"/>
                <a:gd name="T3" fmla="*/ 2147483647 h 72"/>
                <a:gd name="T4" fmla="*/ 2147483647 w 56"/>
                <a:gd name="T5" fmla="*/ 0 h 72"/>
                <a:gd name="T6" fmla="*/ 0 60000 65536"/>
                <a:gd name="T7" fmla="*/ 0 60000 65536"/>
                <a:gd name="T8" fmla="*/ 0 60000 65536"/>
                <a:gd name="T9" fmla="*/ 0 w 56"/>
                <a:gd name="T10" fmla="*/ 0 h 72"/>
                <a:gd name="T11" fmla="*/ 56 w 56"/>
                <a:gd name="T12" fmla="*/ 72 h 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72">
                  <a:moveTo>
                    <a:pt x="18" y="72"/>
                  </a:moveTo>
                  <a:lnTo>
                    <a:pt x="0" y="17"/>
                  </a:lnTo>
                  <a:lnTo>
                    <a:pt x="56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3779" name="Group 162"/>
          <p:cNvGrpSpPr>
            <a:grpSpLocks/>
          </p:cNvGrpSpPr>
          <p:nvPr/>
        </p:nvGrpSpPr>
        <p:grpSpPr bwMode="auto">
          <a:xfrm rot="900000" flipH="1" flipV="1">
            <a:off x="6332538" y="1517650"/>
            <a:ext cx="484187" cy="77788"/>
            <a:chOff x="1857052" y="5397364"/>
            <a:chExt cx="904329" cy="145094"/>
          </a:xfrm>
        </p:grpSpPr>
        <p:sp>
          <p:nvSpPr>
            <p:cNvPr id="373859" name="Freeform 82"/>
            <p:cNvSpPr>
              <a:spLocks/>
            </p:cNvSpPr>
            <p:nvPr/>
          </p:nvSpPr>
          <p:spPr bwMode="auto">
            <a:xfrm rot="1607666">
              <a:off x="2494958" y="5400795"/>
              <a:ext cx="149225" cy="138113"/>
            </a:xfrm>
            <a:custGeom>
              <a:avLst/>
              <a:gdLst>
                <a:gd name="T0" fmla="*/ 0 w 94"/>
                <a:gd name="T1" fmla="*/ 2147483647 h 87"/>
                <a:gd name="T2" fmla="*/ 2147483647 w 94"/>
                <a:gd name="T3" fmla="*/ 2147483647 h 87"/>
                <a:gd name="T4" fmla="*/ 2147483647 w 94"/>
                <a:gd name="T5" fmla="*/ 2147483647 h 87"/>
                <a:gd name="T6" fmla="*/ 2147483647 w 94"/>
                <a:gd name="T7" fmla="*/ 2147483647 h 87"/>
                <a:gd name="T8" fmla="*/ 2147483647 w 94"/>
                <a:gd name="T9" fmla="*/ 2147483647 h 87"/>
                <a:gd name="T10" fmla="*/ 2147483647 w 94"/>
                <a:gd name="T11" fmla="*/ 2147483647 h 87"/>
                <a:gd name="T12" fmla="*/ 2147483647 w 94"/>
                <a:gd name="T13" fmla="*/ 2147483647 h 87"/>
                <a:gd name="T14" fmla="*/ 2147483647 w 94"/>
                <a:gd name="T15" fmla="*/ 2147483647 h 87"/>
                <a:gd name="T16" fmla="*/ 2147483647 w 94"/>
                <a:gd name="T17" fmla="*/ 2147483647 h 87"/>
                <a:gd name="T18" fmla="*/ 2147483647 w 94"/>
                <a:gd name="T19" fmla="*/ 2147483647 h 87"/>
                <a:gd name="T20" fmla="*/ 2147483647 w 94"/>
                <a:gd name="T21" fmla="*/ 2147483647 h 87"/>
                <a:gd name="T22" fmla="*/ 2147483647 w 94"/>
                <a:gd name="T23" fmla="*/ 2147483647 h 87"/>
                <a:gd name="T24" fmla="*/ 2147483647 w 94"/>
                <a:gd name="T25" fmla="*/ 2147483647 h 87"/>
                <a:gd name="T26" fmla="*/ 2147483647 w 94"/>
                <a:gd name="T27" fmla="*/ 2147483647 h 87"/>
                <a:gd name="T28" fmla="*/ 2147483647 w 94"/>
                <a:gd name="T29" fmla="*/ 2147483647 h 87"/>
                <a:gd name="T30" fmla="*/ 2147483647 w 94"/>
                <a:gd name="T31" fmla="*/ 0 h 8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4"/>
                <a:gd name="T49" fmla="*/ 0 h 87"/>
                <a:gd name="T50" fmla="*/ 94 w 94"/>
                <a:gd name="T51" fmla="*/ 87 h 8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4" h="87">
                  <a:moveTo>
                    <a:pt x="0" y="37"/>
                  </a:moveTo>
                  <a:lnTo>
                    <a:pt x="1" y="50"/>
                  </a:lnTo>
                  <a:lnTo>
                    <a:pt x="7" y="63"/>
                  </a:lnTo>
                  <a:lnTo>
                    <a:pt x="16" y="74"/>
                  </a:lnTo>
                  <a:lnTo>
                    <a:pt x="27" y="83"/>
                  </a:lnTo>
                  <a:lnTo>
                    <a:pt x="41" y="87"/>
                  </a:lnTo>
                  <a:lnTo>
                    <a:pt x="57" y="86"/>
                  </a:lnTo>
                  <a:lnTo>
                    <a:pt x="71" y="81"/>
                  </a:lnTo>
                  <a:lnTo>
                    <a:pt x="83" y="72"/>
                  </a:lnTo>
                  <a:lnTo>
                    <a:pt x="90" y="59"/>
                  </a:lnTo>
                  <a:lnTo>
                    <a:pt x="94" y="45"/>
                  </a:lnTo>
                  <a:lnTo>
                    <a:pt x="94" y="31"/>
                  </a:lnTo>
                  <a:lnTo>
                    <a:pt x="89" y="16"/>
                  </a:lnTo>
                  <a:lnTo>
                    <a:pt x="86" y="11"/>
                  </a:lnTo>
                  <a:lnTo>
                    <a:pt x="79" y="4"/>
                  </a:lnTo>
                  <a:lnTo>
                    <a:pt x="74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860" name="Freeform 83"/>
            <p:cNvSpPr>
              <a:spLocks/>
            </p:cNvSpPr>
            <p:nvPr/>
          </p:nvSpPr>
          <p:spPr bwMode="auto">
            <a:xfrm rot="1607666">
              <a:off x="2368242" y="5397364"/>
              <a:ext cx="149225" cy="139700"/>
            </a:xfrm>
            <a:custGeom>
              <a:avLst/>
              <a:gdLst>
                <a:gd name="T0" fmla="*/ 0 w 94"/>
                <a:gd name="T1" fmla="*/ 2147483647 h 88"/>
                <a:gd name="T2" fmla="*/ 2147483647 w 94"/>
                <a:gd name="T3" fmla="*/ 2147483647 h 88"/>
                <a:gd name="T4" fmla="*/ 2147483647 w 94"/>
                <a:gd name="T5" fmla="*/ 2147483647 h 88"/>
                <a:gd name="T6" fmla="*/ 2147483647 w 94"/>
                <a:gd name="T7" fmla="*/ 2147483647 h 88"/>
                <a:gd name="T8" fmla="*/ 2147483647 w 94"/>
                <a:gd name="T9" fmla="*/ 2147483647 h 88"/>
                <a:gd name="T10" fmla="*/ 2147483647 w 94"/>
                <a:gd name="T11" fmla="*/ 2147483647 h 88"/>
                <a:gd name="T12" fmla="*/ 2147483647 w 94"/>
                <a:gd name="T13" fmla="*/ 2147483647 h 88"/>
                <a:gd name="T14" fmla="*/ 2147483647 w 94"/>
                <a:gd name="T15" fmla="*/ 2147483647 h 88"/>
                <a:gd name="T16" fmla="*/ 2147483647 w 94"/>
                <a:gd name="T17" fmla="*/ 2147483647 h 88"/>
                <a:gd name="T18" fmla="*/ 2147483647 w 94"/>
                <a:gd name="T19" fmla="*/ 2147483647 h 88"/>
                <a:gd name="T20" fmla="*/ 2147483647 w 94"/>
                <a:gd name="T21" fmla="*/ 2147483647 h 88"/>
                <a:gd name="T22" fmla="*/ 2147483647 w 94"/>
                <a:gd name="T23" fmla="*/ 2147483647 h 88"/>
                <a:gd name="T24" fmla="*/ 2147483647 w 94"/>
                <a:gd name="T25" fmla="*/ 2147483647 h 88"/>
                <a:gd name="T26" fmla="*/ 2147483647 w 94"/>
                <a:gd name="T27" fmla="*/ 2147483647 h 88"/>
                <a:gd name="T28" fmla="*/ 2147483647 w 94"/>
                <a:gd name="T29" fmla="*/ 2147483647 h 88"/>
                <a:gd name="T30" fmla="*/ 2147483647 w 94"/>
                <a:gd name="T31" fmla="*/ 0 h 8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4"/>
                <a:gd name="T49" fmla="*/ 0 h 88"/>
                <a:gd name="T50" fmla="*/ 94 w 94"/>
                <a:gd name="T51" fmla="*/ 88 h 8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4" h="88">
                  <a:moveTo>
                    <a:pt x="0" y="38"/>
                  </a:moveTo>
                  <a:lnTo>
                    <a:pt x="1" y="51"/>
                  </a:lnTo>
                  <a:lnTo>
                    <a:pt x="5" y="64"/>
                  </a:lnTo>
                  <a:lnTo>
                    <a:pt x="14" y="75"/>
                  </a:lnTo>
                  <a:lnTo>
                    <a:pt x="27" y="84"/>
                  </a:lnTo>
                  <a:lnTo>
                    <a:pt x="41" y="88"/>
                  </a:lnTo>
                  <a:lnTo>
                    <a:pt x="55" y="87"/>
                  </a:lnTo>
                  <a:lnTo>
                    <a:pt x="70" y="82"/>
                  </a:lnTo>
                  <a:lnTo>
                    <a:pt x="81" y="73"/>
                  </a:lnTo>
                  <a:lnTo>
                    <a:pt x="90" y="60"/>
                  </a:lnTo>
                  <a:lnTo>
                    <a:pt x="94" y="46"/>
                  </a:lnTo>
                  <a:lnTo>
                    <a:pt x="94" y="31"/>
                  </a:lnTo>
                  <a:lnTo>
                    <a:pt x="89" y="17"/>
                  </a:lnTo>
                  <a:lnTo>
                    <a:pt x="86" y="12"/>
                  </a:lnTo>
                  <a:lnTo>
                    <a:pt x="79" y="4"/>
                  </a:lnTo>
                  <a:lnTo>
                    <a:pt x="73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861" name="Freeform 84"/>
            <p:cNvSpPr>
              <a:spLocks/>
            </p:cNvSpPr>
            <p:nvPr/>
          </p:nvSpPr>
          <p:spPr bwMode="auto">
            <a:xfrm rot="1607666">
              <a:off x="2238935" y="5401632"/>
              <a:ext cx="150813" cy="136525"/>
            </a:xfrm>
            <a:custGeom>
              <a:avLst/>
              <a:gdLst>
                <a:gd name="T0" fmla="*/ 0 w 95"/>
                <a:gd name="T1" fmla="*/ 2147483647 h 86"/>
                <a:gd name="T2" fmla="*/ 2147483647 w 95"/>
                <a:gd name="T3" fmla="*/ 2147483647 h 86"/>
                <a:gd name="T4" fmla="*/ 2147483647 w 95"/>
                <a:gd name="T5" fmla="*/ 2147483647 h 86"/>
                <a:gd name="T6" fmla="*/ 2147483647 w 95"/>
                <a:gd name="T7" fmla="*/ 2147483647 h 86"/>
                <a:gd name="T8" fmla="*/ 2147483647 w 95"/>
                <a:gd name="T9" fmla="*/ 2147483647 h 86"/>
                <a:gd name="T10" fmla="*/ 2147483647 w 95"/>
                <a:gd name="T11" fmla="*/ 2147483647 h 86"/>
                <a:gd name="T12" fmla="*/ 2147483647 w 95"/>
                <a:gd name="T13" fmla="*/ 2147483647 h 86"/>
                <a:gd name="T14" fmla="*/ 2147483647 w 95"/>
                <a:gd name="T15" fmla="*/ 2147483647 h 86"/>
                <a:gd name="T16" fmla="*/ 2147483647 w 95"/>
                <a:gd name="T17" fmla="*/ 2147483647 h 86"/>
                <a:gd name="T18" fmla="*/ 2147483647 w 95"/>
                <a:gd name="T19" fmla="*/ 2147483647 h 86"/>
                <a:gd name="T20" fmla="*/ 2147483647 w 95"/>
                <a:gd name="T21" fmla="*/ 2147483647 h 86"/>
                <a:gd name="T22" fmla="*/ 2147483647 w 95"/>
                <a:gd name="T23" fmla="*/ 2147483647 h 86"/>
                <a:gd name="T24" fmla="*/ 2147483647 w 95"/>
                <a:gd name="T25" fmla="*/ 2147483647 h 86"/>
                <a:gd name="T26" fmla="*/ 2147483647 w 95"/>
                <a:gd name="T27" fmla="*/ 2147483647 h 86"/>
                <a:gd name="T28" fmla="*/ 2147483647 w 95"/>
                <a:gd name="T29" fmla="*/ 2147483647 h 86"/>
                <a:gd name="T30" fmla="*/ 2147483647 w 95"/>
                <a:gd name="T31" fmla="*/ 2147483647 h 86"/>
                <a:gd name="T32" fmla="*/ 2147483647 w 95"/>
                <a:gd name="T33" fmla="*/ 0 h 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5"/>
                <a:gd name="T52" fmla="*/ 0 h 86"/>
                <a:gd name="T53" fmla="*/ 95 w 95"/>
                <a:gd name="T54" fmla="*/ 86 h 8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5" h="86">
                  <a:moveTo>
                    <a:pt x="0" y="37"/>
                  </a:moveTo>
                  <a:lnTo>
                    <a:pt x="1" y="50"/>
                  </a:lnTo>
                  <a:lnTo>
                    <a:pt x="6" y="63"/>
                  </a:lnTo>
                  <a:lnTo>
                    <a:pt x="15" y="75"/>
                  </a:lnTo>
                  <a:lnTo>
                    <a:pt x="28" y="82"/>
                  </a:lnTo>
                  <a:lnTo>
                    <a:pt x="42" y="86"/>
                  </a:lnTo>
                  <a:lnTo>
                    <a:pt x="57" y="85"/>
                  </a:lnTo>
                  <a:lnTo>
                    <a:pt x="71" y="80"/>
                  </a:lnTo>
                  <a:lnTo>
                    <a:pt x="82" y="71"/>
                  </a:lnTo>
                  <a:lnTo>
                    <a:pt x="91" y="58"/>
                  </a:lnTo>
                  <a:lnTo>
                    <a:pt x="95" y="45"/>
                  </a:lnTo>
                  <a:lnTo>
                    <a:pt x="94" y="31"/>
                  </a:lnTo>
                  <a:lnTo>
                    <a:pt x="89" y="17"/>
                  </a:lnTo>
                  <a:lnTo>
                    <a:pt x="86" y="12"/>
                  </a:lnTo>
                  <a:lnTo>
                    <a:pt x="82" y="7"/>
                  </a:lnTo>
                  <a:lnTo>
                    <a:pt x="78" y="3"/>
                  </a:lnTo>
                  <a:lnTo>
                    <a:pt x="73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862" name="Freeform 85"/>
            <p:cNvSpPr>
              <a:spLocks/>
            </p:cNvSpPr>
            <p:nvPr/>
          </p:nvSpPr>
          <p:spPr bwMode="auto">
            <a:xfrm rot="1607666">
              <a:off x="2113348" y="5402023"/>
              <a:ext cx="149225" cy="139700"/>
            </a:xfrm>
            <a:custGeom>
              <a:avLst/>
              <a:gdLst>
                <a:gd name="T0" fmla="*/ 0 w 94"/>
                <a:gd name="T1" fmla="*/ 2147483647 h 88"/>
                <a:gd name="T2" fmla="*/ 2147483647 w 94"/>
                <a:gd name="T3" fmla="*/ 2147483647 h 88"/>
                <a:gd name="T4" fmla="*/ 2147483647 w 94"/>
                <a:gd name="T5" fmla="*/ 2147483647 h 88"/>
                <a:gd name="T6" fmla="*/ 2147483647 w 94"/>
                <a:gd name="T7" fmla="*/ 2147483647 h 88"/>
                <a:gd name="T8" fmla="*/ 2147483647 w 94"/>
                <a:gd name="T9" fmla="*/ 2147483647 h 88"/>
                <a:gd name="T10" fmla="*/ 2147483647 w 94"/>
                <a:gd name="T11" fmla="*/ 2147483647 h 88"/>
                <a:gd name="T12" fmla="*/ 2147483647 w 94"/>
                <a:gd name="T13" fmla="*/ 2147483647 h 88"/>
                <a:gd name="T14" fmla="*/ 2147483647 w 94"/>
                <a:gd name="T15" fmla="*/ 2147483647 h 88"/>
                <a:gd name="T16" fmla="*/ 2147483647 w 94"/>
                <a:gd name="T17" fmla="*/ 2147483647 h 88"/>
                <a:gd name="T18" fmla="*/ 2147483647 w 94"/>
                <a:gd name="T19" fmla="*/ 2147483647 h 88"/>
                <a:gd name="T20" fmla="*/ 2147483647 w 94"/>
                <a:gd name="T21" fmla="*/ 2147483647 h 88"/>
                <a:gd name="T22" fmla="*/ 2147483647 w 94"/>
                <a:gd name="T23" fmla="*/ 2147483647 h 88"/>
                <a:gd name="T24" fmla="*/ 2147483647 w 94"/>
                <a:gd name="T25" fmla="*/ 2147483647 h 88"/>
                <a:gd name="T26" fmla="*/ 2147483647 w 94"/>
                <a:gd name="T27" fmla="*/ 2147483647 h 88"/>
                <a:gd name="T28" fmla="*/ 2147483647 w 94"/>
                <a:gd name="T29" fmla="*/ 2147483647 h 88"/>
                <a:gd name="T30" fmla="*/ 2147483647 w 94"/>
                <a:gd name="T31" fmla="*/ 0 h 8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4"/>
                <a:gd name="T49" fmla="*/ 0 h 88"/>
                <a:gd name="T50" fmla="*/ 94 w 94"/>
                <a:gd name="T51" fmla="*/ 88 h 8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4" h="88">
                  <a:moveTo>
                    <a:pt x="0" y="37"/>
                  </a:moveTo>
                  <a:lnTo>
                    <a:pt x="2" y="50"/>
                  </a:lnTo>
                  <a:lnTo>
                    <a:pt x="6" y="63"/>
                  </a:lnTo>
                  <a:lnTo>
                    <a:pt x="15" y="75"/>
                  </a:lnTo>
                  <a:lnTo>
                    <a:pt x="27" y="84"/>
                  </a:lnTo>
                  <a:lnTo>
                    <a:pt x="42" y="88"/>
                  </a:lnTo>
                  <a:lnTo>
                    <a:pt x="56" y="86"/>
                  </a:lnTo>
                  <a:lnTo>
                    <a:pt x="70" y="81"/>
                  </a:lnTo>
                  <a:lnTo>
                    <a:pt x="81" y="72"/>
                  </a:lnTo>
                  <a:lnTo>
                    <a:pt x="90" y="59"/>
                  </a:lnTo>
                  <a:lnTo>
                    <a:pt x="94" y="45"/>
                  </a:lnTo>
                  <a:lnTo>
                    <a:pt x="94" y="31"/>
                  </a:lnTo>
                  <a:lnTo>
                    <a:pt x="89" y="17"/>
                  </a:lnTo>
                  <a:lnTo>
                    <a:pt x="87" y="12"/>
                  </a:lnTo>
                  <a:lnTo>
                    <a:pt x="79" y="4"/>
                  </a:lnTo>
                  <a:lnTo>
                    <a:pt x="74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863" name="Freeform 86"/>
            <p:cNvSpPr>
              <a:spLocks/>
            </p:cNvSpPr>
            <p:nvPr/>
          </p:nvSpPr>
          <p:spPr bwMode="auto">
            <a:xfrm rot="1607666">
              <a:off x="1984127" y="5405933"/>
              <a:ext cx="149225" cy="136525"/>
            </a:xfrm>
            <a:custGeom>
              <a:avLst/>
              <a:gdLst>
                <a:gd name="T0" fmla="*/ 0 w 94"/>
                <a:gd name="T1" fmla="*/ 2147483647 h 86"/>
                <a:gd name="T2" fmla="*/ 2147483647 w 94"/>
                <a:gd name="T3" fmla="*/ 2147483647 h 86"/>
                <a:gd name="T4" fmla="*/ 2147483647 w 94"/>
                <a:gd name="T5" fmla="*/ 2147483647 h 86"/>
                <a:gd name="T6" fmla="*/ 2147483647 w 94"/>
                <a:gd name="T7" fmla="*/ 2147483647 h 86"/>
                <a:gd name="T8" fmla="*/ 2147483647 w 94"/>
                <a:gd name="T9" fmla="*/ 2147483647 h 86"/>
                <a:gd name="T10" fmla="*/ 2147483647 w 94"/>
                <a:gd name="T11" fmla="*/ 2147483647 h 86"/>
                <a:gd name="T12" fmla="*/ 2147483647 w 94"/>
                <a:gd name="T13" fmla="*/ 2147483647 h 86"/>
                <a:gd name="T14" fmla="*/ 2147483647 w 94"/>
                <a:gd name="T15" fmla="*/ 2147483647 h 86"/>
                <a:gd name="T16" fmla="*/ 2147483647 w 94"/>
                <a:gd name="T17" fmla="*/ 2147483647 h 86"/>
                <a:gd name="T18" fmla="*/ 2147483647 w 94"/>
                <a:gd name="T19" fmla="*/ 2147483647 h 86"/>
                <a:gd name="T20" fmla="*/ 2147483647 w 94"/>
                <a:gd name="T21" fmla="*/ 2147483647 h 86"/>
                <a:gd name="T22" fmla="*/ 2147483647 w 94"/>
                <a:gd name="T23" fmla="*/ 2147483647 h 86"/>
                <a:gd name="T24" fmla="*/ 2147483647 w 94"/>
                <a:gd name="T25" fmla="*/ 2147483647 h 86"/>
                <a:gd name="T26" fmla="*/ 2147483647 w 94"/>
                <a:gd name="T27" fmla="*/ 2147483647 h 86"/>
                <a:gd name="T28" fmla="*/ 2147483647 w 94"/>
                <a:gd name="T29" fmla="*/ 2147483647 h 86"/>
                <a:gd name="T30" fmla="*/ 2147483647 w 94"/>
                <a:gd name="T31" fmla="*/ 2147483647 h 86"/>
                <a:gd name="T32" fmla="*/ 2147483647 w 94"/>
                <a:gd name="T33" fmla="*/ 0 h 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4"/>
                <a:gd name="T52" fmla="*/ 0 h 86"/>
                <a:gd name="T53" fmla="*/ 94 w 94"/>
                <a:gd name="T54" fmla="*/ 86 h 8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4" h="86">
                  <a:moveTo>
                    <a:pt x="0" y="37"/>
                  </a:moveTo>
                  <a:lnTo>
                    <a:pt x="2" y="50"/>
                  </a:lnTo>
                  <a:lnTo>
                    <a:pt x="7" y="63"/>
                  </a:lnTo>
                  <a:lnTo>
                    <a:pt x="16" y="74"/>
                  </a:lnTo>
                  <a:lnTo>
                    <a:pt x="27" y="82"/>
                  </a:lnTo>
                  <a:lnTo>
                    <a:pt x="41" y="86"/>
                  </a:lnTo>
                  <a:lnTo>
                    <a:pt x="57" y="85"/>
                  </a:lnTo>
                  <a:lnTo>
                    <a:pt x="71" y="80"/>
                  </a:lnTo>
                  <a:lnTo>
                    <a:pt x="83" y="71"/>
                  </a:lnTo>
                  <a:lnTo>
                    <a:pt x="90" y="58"/>
                  </a:lnTo>
                  <a:lnTo>
                    <a:pt x="94" y="45"/>
                  </a:lnTo>
                  <a:lnTo>
                    <a:pt x="94" y="31"/>
                  </a:lnTo>
                  <a:lnTo>
                    <a:pt x="89" y="17"/>
                  </a:lnTo>
                  <a:lnTo>
                    <a:pt x="87" y="11"/>
                  </a:lnTo>
                  <a:lnTo>
                    <a:pt x="83" y="6"/>
                  </a:lnTo>
                  <a:lnTo>
                    <a:pt x="79" y="2"/>
                  </a:lnTo>
                  <a:lnTo>
                    <a:pt x="74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864" name="Freeform 87"/>
            <p:cNvSpPr>
              <a:spLocks/>
            </p:cNvSpPr>
            <p:nvPr/>
          </p:nvSpPr>
          <p:spPr bwMode="auto">
            <a:xfrm rot="1607666">
              <a:off x="1857052" y="5404005"/>
              <a:ext cx="149225" cy="136525"/>
            </a:xfrm>
            <a:custGeom>
              <a:avLst/>
              <a:gdLst>
                <a:gd name="T0" fmla="*/ 0 w 94"/>
                <a:gd name="T1" fmla="*/ 2147483647 h 86"/>
                <a:gd name="T2" fmla="*/ 2147483647 w 94"/>
                <a:gd name="T3" fmla="*/ 2147483647 h 86"/>
                <a:gd name="T4" fmla="*/ 2147483647 w 94"/>
                <a:gd name="T5" fmla="*/ 2147483647 h 86"/>
                <a:gd name="T6" fmla="*/ 2147483647 w 94"/>
                <a:gd name="T7" fmla="*/ 2147483647 h 86"/>
                <a:gd name="T8" fmla="*/ 2147483647 w 94"/>
                <a:gd name="T9" fmla="*/ 2147483647 h 86"/>
                <a:gd name="T10" fmla="*/ 2147483647 w 94"/>
                <a:gd name="T11" fmla="*/ 2147483647 h 86"/>
                <a:gd name="T12" fmla="*/ 2147483647 w 94"/>
                <a:gd name="T13" fmla="*/ 2147483647 h 86"/>
                <a:gd name="T14" fmla="*/ 2147483647 w 94"/>
                <a:gd name="T15" fmla="*/ 2147483647 h 86"/>
                <a:gd name="T16" fmla="*/ 2147483647 w 94"/>
                <a:gd name="T17" fmla="*/ 2147483647 h 86"/>
                <a:gd name="T18" fmla="*/ 2147483647 w 94"/>
                <a:gd name="T19" fmla="*/ 2147483647 h 86"/>
                <a:gd name="T20" fmla="*/ 2147483647 w 94"/>
                <a:gd name="T21" fmla="*/ 2147483647 h 86"/>
                <a:gd name="T22" fmla="*/ 2147483647 w 94"/>
                <a:gd name="T23" fmla="*/ 2147483647 h 86"/>
                <a:gd name="T24" fmla="*/ 2147483647 w 94"/>
                <a:gd name="T25" fmla="*/ 2147483647 h 86"/>
                <a:gd name="T26" fmla="*/ 2147483647 w 94"/>
                <a:gd name="T27" fmla="*/ 2147483647 h 86"/>
                <a:gd name="T28" fmla="*/ 2147483647 w 94"/>
                <a:gd name="T29" fmla="*/ 2147483647 h 86"/>
                <a:gd name="T30" fmla="*/ 2147483647 w 94"/>
                <a:gd name="T31" fmla="*/ 0 h 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4"/>
                <a:gd name="T49" fmla="*/ 0 h 86"/>
                <a:gd name="T50" fmla="*/ 94 w 94"/>
                <a:gd name="T51" fmla="*/ 86 h 8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4" h="86">
                  <a:moveTo>
                    <a:pt x="0" y="37"/>
                  </a:moveTo>
                  <a:lnTo>
                    <a:pt x="1" y="50"/>
                  </a:lnTo>
                  <a:lnTo>
                    <a:pt x="5" y="61"/>
                  </a:lnTo>
                  <a:lnTo>
                    <a:pt x="14" y="73"/>
                  </a:lnTo>
                  <a:lnTo>
                    <a:pt x="27" y="82"/>
                  </a:lnTo>
                  <a:lnTo>
                    <a:pt x="41" y="86"/>
                  </a:lnTo>
                  <a:lnTo>
                    <a:pt x="56" y="85"/>
                  </a:lnTo>
                  <a:lnTo>
                    <a:pt x="70" y="79"/>
                  </a:lnTo>
                  <a:lnTo>
                    <a:pt x="81" y="70"/>
                  </a:lnTo>
                  <a:lnTo>
                    <a:pt x="90" y="57"/>
                  </a:lnTo>
                  <a:lnTo>
                    <a:pt x="94" y="43"/>
                  </a:lnTo>
                  <a:lnTo>
                    <a:pt x="94" y="29"/>
                  </a:lnTo>
                  <a:lnTo>
                    <a:pt x="89" y="15"/>
                  </a:lnTo>
                  <a:lnTo>
                    <a:pt x="85" y="9"/>
                  </a:lnTo>
                  <a:lnTo>
                    <a:pt x="80" y="3"/>
                  </a:lnTo>
                  <a:lnTo>
                    <a:pt x="74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865" name="Freeform 89"/>
            <p:cNvSpPr>
              <a:spLocks/>
            </p:cNvSpPr>
            <p:nvPr/>
          </p:nvSpPr>
          <p:spPr bwMode="auto">
            <a:xfrm rot="1607666">
              <a:off x="2608981" y="5459108"/>
              <a:ext cx="152400" cy="77788"/>
            </a:xfrm>
            <a:custGeom>
              <a:avLst/>
              <a:gdLst>
                <a:gd name="T0" fmla="*/ 0 w 96"/>
                <a:gd name="T1" fmla="*/ 0 h 49"/>
                <a:gd name="T2" fmla="*/ 2147483647 w 96"/>
                <a:gd name="T3" fmla="*/ 2147483647 h 49"/>
                <a:gd name="T4" fmla="*/ 2147483647 w 96"/>
                <a:gd name="T5" fmla="*/ 2147483647 h 49"/>
                <a:gd name="T6" fmla="*/ 2147483647 w 96"/>
                <a:gd name="T7" fmla="*/ 2147483647 h 49"/>
                <a:gd name="T8" fmla="*/ 2147483647 w 96"/>
                <a:gd name="T9" fmla="*/ 2147483647 h 49"/>
                <a:gd name="T10" fmla="*/ 2147483647 w 96"/>
                <a:gd name="T11" fmla="*/ 2147483647 h 49"/>
                <a:gd name="T12" fmla="*/ 2147483647 w 96"/>
                <a:gd name="T13" fmla="*/ 2147483647 h 49"/>
                <a:gd name="T14" fmla="*/ 2147483647 w 96"/>
                <a:gd name="T15" fmla="*/ 2147483647 h 49"/>
                <a:gd name="T16" fmla="*/ 2147483647 w 96"/>
                <a:gd name="T17" fmla="*/ 2147483647 h 49"/>
                <a:gd name="T18" fmla="*/ 2147483647 w 96"/>
                <a:gd name="T19" fmla="*/ 2147483647 h 49"/>
                <a:gd name="T20" fmla="*/ 2147483647 w 96"/>
                <a:gd name="T21" fmla="*/ 0 h 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6"/>
                <a:gd name="T34" fmla="*/ 0 h 49"/>
                <a:gd name="T35" fmla="*/ 96 w 96"/>
                <a:gd name="T36" fmla="*/ 49 h 4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6" h="49">
                  <a:moveTo>
                    <a:pt x="0" y="0"/>
                  </a:moveTo>
                  <a:lnTo>
                    <a:pt x="2" y="13"/>
                  </a:lnTo>
                  <a:lnTo>
                    <a:pt x="7" y="25"/>
                  </a:lnTo>
                  <a:lnTo>
                    <a:pt x="16" y="36"/>
                  </a:lnTo>
                  <a:lnTo>
                    <a:pt x="27" y="45"/>
                  </a:lnTo>
                  <a:lnTo>
                    <a:pt x="41" y="49"/>
                  </a:lnTo>
                  <a:lnTo>
                    <a:pt x="57" y="48"/>
                  </a:lnTo>
                  <a:lnTo>
                    <a:pt x="71" y="43"/>
                  </a:lnTo>
                  <a:lnTo>
                    <a:pt x="84" y="31"/>
                  </a:lnTo>
                  <a:lnTo>
                    <a:pt x="93" y="17"/>
                  </a:lnTo>
                  <a:lnTo>
                    <a:pt x="96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3780" name="Group 155"/>
          <p:cNvGrpSpPr>
            <a:grpSpLocks/>
          </p:cNvGrpSpPr>
          <p:nvPr/>
        </p:nvGrpSpPr>
        <p:grpSpPr bwMode="auto">
          <a:xfrm rot="-1113289">
            <a:off x="6332538" y="1130300"/>
            <a:ext cx="487362" cy="57150"/>
            <a:chOff x="2982986" y="1572917"/>
            <a:chExt cx="1016346" cy="120201"/>
          </a:xfrm>
        </p:grpSpPr>
        <p:sp>
          <p:nvSpPr>
            <p:cNvPr id="373849" name="Freeform 387"/>
            <p:cNvSpPr>
              <a:spLocks/>
            </p:cNvSpPr>
            <p:nvPr/>
          </p:nvSpPr>
          <p:spPr bwMode="auto">
            <a:xfrm rot="1525323">
              <a:off x="2982986" y="1573897"/>
              <a:ext cx="96838" cy="82550"/>
            </a:xfrm>
            <a:custGeom>
              <a:avLst/>
              <a:gdLst>
                <a:gd name="T0" fmla="*/ 2147483647 w 61"/>
                <a:gd name="T1" fmla="*/ 2147483647 h 52"/>
                <a:gd name="T2" fmla="*/ 2147483647 w 61"/>
                <a:gd name="T3" fmla="*/ 2147483647 h 52"/>
                <a:gd name="T4" fmla="*/ 2147483647 w 61"/>
                <a:gd name="T5" fmla="*/ 2147483647 h 52"/>
                <a:gd name="T6" fmla="*/ 2147483647 w 61"/>
                <a:gd name="T7" fmla="*/ 0 h 52"/>
                <a:gd name="T8" fmla="*/ 2147483647 w 61"/>
                <a:gd name="T9" fmla="*/ 2147483647 h 52"/>
                <a:gd name="T10" fmla="*/ 2147483647 w 61"/>
                <a:gd name="T11" fmla="*/ 2147483647 h 52"/>
                <a:gd name="T12" fmla="*/ 2147483647 w 61"/>
                <a:gd name="T13" fmla="*/ 2147483647 h 52"/>
                <a:gd name="T14" fmla="*/ 0 w 61"/>
                <a:gd name="T15" fmla="*/ 2147483647 h 52"/>
                <a:gd name="T16" fmla="*/ 2147483647 w 61"/>
                <a:gd name="T17" fmla="*/ 2147483647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1"/>
                <a:gd name="T28" fmla="*/ 0 h 52"/>
                <a:gd name="T29" fmla="*/ 61 w 61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1" h="52">
                  <a:moveTo>
                    <a:pt x="61" y="23"/>
                  </a:moveTo>
                  <a:lnTo>
                    <a:pt x="51" y="12"/>
                  </a:lnTo>
                  <a:lnTo>
                    <a:pt x="40" y="4"/>
                  </a:lnTo>
                  <a:lnTo>
                    <a:pt x="29" y="0"/>
                  </a:lnTo>
                  <a:lnTo>
                    <a:pt x="17" y="1"/>
                  </a:lnTo>
                  <a:lnTo>
                    <a:pt x="8" y="9"/>
                  </a:lnTo>
                  <a:lnTo>
                    <a:pt x="2" y="21"/>
                  </a:lnTo>
                  <a:lnTo>
                    <a:pt x="0" y="35"/>
                  </a:lnTo>
                  <a:lnTo>
                    <a:pt x="3" y="52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850" name="Freeform 30"/>
            <p:cNvSpPr>
              <a:spLocks/>
            </p:cNvSpPr>
            <p:nvPr/>
          </p:nvSpPr>
          <p:spPr bwMode="auto">
            <a:xfrm rot="1525323">
              <a:off x="3073707" y="1606678"/>
              <a:ext cx="98425" cy="79375"/>
            </a:xfrm>
            <a:custGeom>
              <a:avLst/>
              <a:gdLst>
                <a:gd name="T0" fmla="*/ 2147483647 w 62"/>
                <a:gd name="T1" fmla="*/ 0 h 50"/>
                <a:gd name="T2" fmla="*/ 2147483647 w 62"/>
                <a:gd name="T3" fmla="*/ 2147483647 h 50"/>
                <a:gd name="T4" fmla="*/ 2147483647 w 62"/>
                <a:gd name="T5" fmla="*/ 2147483647 h 50"/>
                <a:gd name="T6" fmla="*/ 2147483647 w 62"/>
                <a:gd name="T7" fmla="*/ 2147483647 h 50"/>
                <a:gd name="T8" fmla="*/ 2147483647 w 62"/>
                <a:gd name="T9" fmla="*/ 2147483647 h 50"/>
                <a:gd name="T10" fmla="*/ 2147483647 w 62"/>
                <a:gd name="T11" fmla="*/ 2147483647 h 50"/>
                <a:gd name="T12" fmla="*/ 2147483647 w 62"/>
                <a:gd name="T13" fmla="*/ 2147483647 h 50"/>
                <a:gd name="T14" fmla="*/ 2147483647 w 62"/>
                <a:gd name="T15" fmla="*/ 2147483647 h 50"/>
                <a:gd name="T16" fmla="*/ 0 w 62"/>
                <a:gd name="T17" fmla="*/ 2147483647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2"/>
                <a:gd name="T28" fmla="*/ 0 h 50"/>
                <a:gd name="T29" fmla="*/ 62 w 62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2" h="50">
                  <a:moveTo>
                    <a:pt x="60" y="0"/>
                  </a:moveTo>
                  <a:lnTo>
                    <a:pt x="62" y="15"/>
                  </a:lnTo>
                  <a:lnTo>
                    <a:pt x="59" y="29"/>
                  </a:lnTo>
                  <a:lnTo>
                    <a:pt x="54" y="39"/>
                  </a:lnTo>
                  <a:lnTo>
                    <a:pt x="46" y="47"/>
                  </a:lnTo>
                  <a:lnTo>
                    <a:pt x="34" y="50"/>
                  </a:lnTo>
                  <a:lnTo>
                    <a:pt x="23" y="46"/>
                  </a:lnTo>
                  <a:lnTo>
                    <a:pt x="10" y="38"/>
                  </a:lnTo>
                  <a:lnTo>
                    <a:pt x="0" y="25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851" name="Freeform 31"/>
            <p:cNvSpPr>
              <a:spLocks/>
            </p:cNvSpPr>
            <p:nvPr/>
          </p:nvSpPr>
          <p:spPr bwMode="auto">
            <a:xfrm rot="1525323">
              <a:off x="3192868" y="1573004"/>
              <a:ext cx="95250" cy="80963"/>
            </a:xfrm>
            <a:custGeom>
              <a:avLst/>
              <a:gdLst>
                <a:gd name="T0" fmla="*/ 2147483647 w 60"/>
                <a:gd name="T1" fmla="*/ 2147483647 h 51"/>
                <a:gd name="T2" fmla="*/ 2147483647 w 60"/>
                <a:gd name="T3" fmla="*/ 2147483647 h 51"/>
                <a:gd name="T4" fmla="*/ 2147483647 w 60"/>
                <a:gd name="T5" fmla="*/ 2147483647 h 51"/>
                <a:gd name="T6" fmla="*/ 2147483647 w 60"/>
                <a:gd name="T7" fmla="*/ 0 h 51"/>
                <a:gd name="T8" fmla="*/ 2147483647 w 60"/>
                <a:gd name="T9" fmla="*/ 2147483647 h 51"/>
                <a:gd name="T10" fmla="*/ 2147483647 w 60"/>
                <a:gd name="T11" fmla="*/ 2147483647 h 51"/>
                <a:gd name="T12" fmla="*/ 2147483647 w 60"/>
                <a:gd name="T13" fmla="*/ 2147483647 h 51"/>
                <a:gd name="T14" fmla="*/ 0 w 60"/>
                <a:gd name="T15" fmla="*/ 2147483647 h 51"/>
                <a:gd name="T16" fmla="*/ 2147483647 w 60"/>
                <a:gd name="T17" fmla="*/ 2147483647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51"/>
                <a:gd name="T29" fmla="*/ 60 w 60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51">
                  <a:moveTo>
                    <a:pt x="60" y="22"/>
                  </a:moveTo>
                  <a:lnTo>
                    <a:pt x="50" y="11"/>
                  </a:lnTo>
                  <a:lnTo>
                    <a:pt x="40" y="3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1" y="20"/>
                  </a:lnTo>
                  <a:lnTo>
                    <a:pt x="0" y="35"/>
                  </a:lnTo>
                  <a:lnTo>
                    <a:pt x="1" y="51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852" name="Freeform 32"/>
            <p:cNvSpPr>
              <a:spLocks/>
            </p:cNvSpPr>
            <p:nvPr/>
          </p:nvSpPr>
          <p:spPr bwMode="auto">
            <a:xfrm rot="1525323">
              <a:off x="3281738" y="1605367"/>
              <a:ext cx="98425" cy="79375"/>
            </a:xfrm>
            <a:custGeom>
              <a:avLst/>
              <a:gdLst>
                <a:gd name="T0" fmla="*/ 2147483647 w 62"/>
                <a:gd name="T1" fmla="*/ 0 h 50"/>
                <a:gd name="T2" fmla="*/ 2147483647 w 62"/>
                <a:gd name="T3" fmla="*/ 2147483647 h 50"/>
                <a:gd name="T4" fmla="*/ 2147483647 w 62"/>
                <a:gd name="T5" fmla="*/ 2147483647 h 50"/>
                <a:gd name="T6" fmla="*/ 2147483647 w 62"/>
                <a:gd name="T7" fmla="*/ 2147483647 h 50"/>
                <a:gd name="T8" fmla="*/ 2147483647 w 62"/>
                <a:gd name="T9" fmla="*/ 2147483647 h 50"/>
                <a:gd name="T10" fmla="*/ 2147483647 w 62"/>
                <a:gd name="T11" fmla="*/ 2147483647 h 50"/>
                <a:gd name="T12" fmla="*/ 2147483647 w 62"/>
                <a:gd name="T13" fmla="*/ 2147483647 h 50"/>
                <a:gd name="T14" fmla="*/ 2147483647 w 62"/>
                <a:gd name="T15" fmla="*/ 2147483647 h 50"/>
                <a:gd name="T16" fmla="*/ 0 w 62"/>
                <a:gd name="T17" fmla="*/ 2147483647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2"/>
                <a:gd name="T28" fmla="*/ 0 h 50"/>
                <a:gd name="T29" fmla="*/ 62 w 62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2" h="50">
                  <a:moveTo>
                    <a:pt x="61" y="0"/>
                  </a:moveTo>
                  <a:lnTo>
                    <a:pt x="62" y="15"/>
                  </a:lnTo>
                  <a:lnTo>
                    <a:pt x="59" y="30"/>
                  </a:lnTo>
                  <a:lnTo>
                    <a:pt x="54" y="40"/>
                  </a:lnTo>
                  <a:lnTo>
                    <a:pt x="47" y="48"/>
                  </a:lnTo>
                  <a:lnTo>
                    <a:pt x="35" y="50"/>
                  </a:lnTo>
                  <a:lnTo>
                    <a:pt x="23" y="46"/>
                  </a:lnTo>
                  <a:lnTo>
                    <a:pt x="10" y="39"/>
                  </a:lnTo>
                  <a:lnTo>
                    <a:pt x="0" y="26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853" name="Freeform 33"/>
            <p:cNvSpPr>
              <a:spLocks/>
            </p:cNvSpPr>
            <p:nvPr/>
          </p:nvSpPr>
          <p:spPr bwMode="auto">
            <a:xfrm rot="1525323">
              <a:off x="3699310" y="1601501"/>
              <a:ext cx="96838" cy="82550"/>
            </a:xfrm>
            <a:custGeom>
              <a:avLst/>
              <a:gdLst>
                <a:gd name="T0" fmla="*/ 0 w 61"/>
                <a:gd name="T1" fmla="*/ 2147483647 h 52"/>
                <a:gd name="T2" fmla="*/ 2147483647 w 61"/>
                <a:gd name="T3" fmla="*/ 2147483647 h 52"/>
                <a:gd name="T4" fmla="*/ 2147483647 w 61"/>
                <a:gd name="T5" fmla="*/ 2147483647 h 52"/>
                <a:gd name="T6" fmla="*/ 2147483647 w 61"/>
                <a:gd name="T7" fmla="*/ 2147483647 h 52"/>
                <a:gd name="T8" fmla="*/ 2147483647 w 61"/>
                <a:gd name="T9" fmla="*/ 2147483647 h 52"/>
                <a:gd name="T10" fmla="*/ 2147483647 w 61"/>
                <a:gd name="T11" fmla="*/ 2147483647 h 52"/>
                <a:gd name="T12" fmla="*/ 2147483647 w 61"/>
                <a:gd name="T13" fmla="*/ 2147483647 h 52"/>
                <a:gd name="T14" fmla="*/ 2147483647 w 61"/>
                <a:gd name="T15" fmla="*/ 2147483647 h 52"/>
                <a:gd name="T16" fmla="*/ 2147483647 w 61"/>
                <a:gd name="T17" fmla="*/ 0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1"/>
                <a:gd name="T28" fmla="*/ 0 h 52"/>
                <a:gd name="T29" fmla="*/ 61 w 61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1" h="52">
                  <a:moveTo>
                    <a:pt x="0" y="29"/>
                  </a:moveTo>
                  <a:lnTo>
                    <a:pt x="10" y="40"/>
                  </a:lnTo>
                  <a:lnTo>
                    <a:pt x="21" y="49"/>
                  </a:lnTo>
                  <a:lnTo>
                    <a:pt x="32" y="52"/>
                  </a:lnTo>
                  <a:lnTo>
                    <a:pt x="44" y="50"/>
                  </a:lnTo>
                  <a:lnTo>
                    <a:pt x="53" y="43"/>
                  </a:lnTo>
                  <a:lnTo>
                    <a:pt x="59" y="31"/>
                  </a:lnTo>
                  <a:lnTo>
                    <a:pt x="61" y="17"/>
                  </a:lnTo>
                  <a:lnTo>
                    <a:pt x="59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854" name="Freeform 34"/>
            <p:cNvSpPr>
              <a:spLocks/>
            </p:cNvSpPr>
            <p:nvPr/>
          </p:nvSpPr>
          <p:spPr bwMode="auto">
            <a:xfrm rot="1525323">
              <a:off x="3608359" y="1572917"/>
              <a:ext cx="100013" cy="79375"/>
            </a:xfrm>
            <a:custGeom>
              <a:avLst/>
              <a:gdLst>
                <a:gd name="T0" fmla="*/ 2147483647 w 63"/>
                <a:gd name="T1" fmla="*/ 2147483647 h 50"/>
                <a:gd name="T2" fmla="*/ 0 w 63"/>
                <a:gd name="T3" fmla="*/ 2147483647 h 50"/>
                <a:gd name="T4" fmla="*/ 2147483647 w 63"/>
                <a:gd name="T5" fmla="*/ 2147483647 h 50"/>
                <a:gd name="T6" fmla="*/ 2147483647 w 63"/>
                <a:gd name="T7" fmla="*/ 2147483647 h 50"/>
                <a:gd name="T8" fmla="*/ 2147483647 w 63"/>
                <a:gd name="T9" fmla="*/ 2147483647 h 50"/>
                <a:gd name="T10" fmla="*/ 2147483647 w 63"/>
                <a:gd name="T11" fmla="*/ 0 h 50"/>
                <a:gd name="T12" fmla="*/ 2147483647 w 63"/>
                <a:gd name="T13" fmla="*/ 2147483647 h 50"/>
                <a:gd name="T14" fmla="*/ 2147483647 w 63"/>
                <a:gd name="T15" fmla="*/ 2147483647 h 50"/>
                <a:gd name="T16" fmla="*/ 2147483647 w 63"/>
                <a:gd name="T17" fmla="*/ 2147483647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"/>
                <a:gd name="T28" fmla="*/ 0 h 50"/>
                <a:gd name="T29" fmla="*/ 63 w 63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" h="50">
                  <a:moveTo>
                    <a:pt x="2" y="50"/>
                  </a:moveTo>
                  <a:lnTo>
                    <a:pt x="0" y="35"/>
                  </a:lnTo>
                  <a:lnTo>
                    <a:pt x="2" y="21"/>
                  </a:lnTo>
                  <a:lnTo>
                    <a:pt x="7" y="10"/>
                  </a:lnTo>
                  <a:lnTo>
                    <a:pt x="16" y="3"/>
                  </a:lnTo>
                  <a:lnTo>
                    <a:pt x="28" y="0"/>
                  </a:lnTo>
                  <a:lnTo>
                    <a:pt x="39" y="4"/>
                  </a:lnTo>
                  <a:lnTo>
                    <a:pt x="52" y="12"/>
                  </a:lnTo>
                  <a:lnTo>
                    <a:pt x="63" y="24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855" name="Freeform 35"/>
            <p:cNvSpPr>
              <a:spLocks/>
            </p:cNvSpPr>
            <p:nvPr/>
          </p:nvSpPr>
          <p:spPr bwMode="auto">
            <a:xfrm rot="1525323">
              <a:off x="3489993" y="1606925"/>
              <a:ext cx="95250" cy="79375"/>
            </a:xfrm>
            <a:custGeom>
              <a:avLst/>
              <a:gdLst>
                <a:gd name="T0" fmla="*/ 0 w 60"/>
                <a:gd name="T1" fmla="*/ 2147483647 h 50"/>
                <a:gd name="T2" fmla="*/ 2147483647 w 60"/>
                <a:gd name="T3" fmla="*/ 2147483647 h 50"/>
                <a:gd name="T4" fmla="*/ 2147483647 w 60"/>
                <a:gd name="T5" fmla="*/ 2147483647 h 50"/>
                <a:gd name="T6" fmla="*/ 2147483647 w 60"/>
                <a:gd name="T7" fmla="*/ 2147483647 h 50"/>
                <a:gd name="T8" fmla="*/ 2147483647 w 60"/>
                <a:gd name="T9" fmla="*/ 2147483647 h 50"/>
                <a:gd name="T10" fmla="*/ 2147483647 w 60"/>
                <a:gd name="T11" fmla="*/ 2147483647 h 50"/>
                <a:gd name="T12" fmla="*/ 2147483647 w 60"/>
                <a:gd name="T13" fmla="*/ 2147483647 h 50"/>
                <a:gd name="T14" fmla="*/ 2147483647 w 60"/>
                <a:gd name="T15" fmla="*/ 2147483647 h 50"/>
                <a:gd name="T16" fmla="*/ 2147483647 w 60"/>
                <a:gd name="T17" fmla="*/ 0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50"/>
                <a:gd name="T29" fmla="*/ 60 w 60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50">
                  <a:moveTo>
                    <a:pt x="0" y="27"/>
                  </a:moveTo>
                  <a:lnTo>
                    <a:pt x="10" y="38"/>
                  </a:lnTo>
                  <a:lnTo>
                    <a:pt x="22" y="46"/>
                  </a:lnTo>
                  <a:lnTo>
                    <a:pt x="32" y="50"/>
                  </a:lnTo>
                  <a:lnTo>
                    <a:pt x="43" y="47"/>
                  </a:lnTo>
                  <a:lnTo>
                    <a:pt x="52" y="39"/>
                  </a:lnTo>
                  <a:lnTo>
                    <a:pt x="59" y="29"/>
                  </a:lnTo>
                  <a:lnTo>
                    <a:pt x="60" y="15"/>
                  </a:lnTo>
                  <a:lnTo>
                    <a:pt x="59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856" name="Freeform 36"/>
            <p:cNvSpPr>
              <a:spLocks/>
            </p:cNvSpPr>
            <p:nvPr/>
          </p:nvSpPr>
          <p:spPr bwMode="auto">
            <a:xfrm rot="1525323">
              <a:off x="3398554" y="1573468"/>
              <a:ext cx="100013" cy="80963"/>
            </a:xfrm>
            <a:custGeom>
              <a:avLst/>
              <a:gdLst>
                <a:gd name="T0" fmla="*/ 2147483647 w 63"/>
                <a:gd name="T1" fmla="*/ 2147483647 h 51"/>
                <a:gd name="T2" fmla="*/ 0 w 63"/>
                <a:gd name="T3" fmla="*/ 2147483647 h 51"/>
                <a:gd name="T4" fmla="*/ 2147483647 w 63"/>
                <a:gd name="T5" fmla="*/ 2147483647 h 51"/>
                <a:gd name="T6" fmla="*/ 2147483647 w 63"/>
                <a:gd name="T7" fmla="*/ 2147483647 h 51"/>
                <a:gd name="T8" fmla="*/ 2147483647 w 63"/>
                <a:gd name="T9" fmla="*/ 2147483647 h 51"/>
                <a:gd name="T10" fmla="*/ 2147483647 w 63"/>
                <a:gd name="T11" fmla="*/ 0 h 51"/>
                <a:gd name="T12" fmla="*/ 2147483647 w 63"/>
                <a:gd name="T13" fmla="*/ 2147483647 h 51"/>
                <a:gd name="T14" fmla="*/ 2147483647 w 63"/>
                <a:gd name="T15" fmla="*/ 2147483647 h 51"/>
                <a:gd name="T16" fmla="*/ 2147483647 w 63"/>
                <a:gd name="T17" fmla="*/ 2147483647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"/>
                <a:gd name="T28" fmla="*/ 0 h 51"/>
                <a:gd name="T29" fmla="*/ 63 w 63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" h="51">
                  <a:moveTo>
                    <a:pt x="3" y="51"/>
                  </a:moveTo>
                  <a:lnTo>
                    <a:pt x="0" y="36"/>
                  </a:lnTo>
                  <a:lnTo>
                    <a:pt x="3" y="20"/>
                  </a:lnTo>
                  <a:lnTo>
                    <a:pt x="8" y="10"/>
                  </a:lnTo>
                  <a:lnTo>
                    <a:pt x="17" y="2"/>
                  </a:lnTo>
                  <a:lnTo>
                    <a:pt x="28" y="0"/>
                  </a:lnTo>
                  <a:lnTo>
                    <a:pt x="40" y="4"/>
                  </a:lnTo>
                  <a:lnTo>
                    <a:pt x="53" y="13"/>
                  </a:lnTo>
                  <a:lnTo>
                    <a:pt x="63" y="25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857" name="Freeform 37"/>
            <p:cNvSpPr>
              <a:spLocks/>
            </p:cNvSpPr>
            <p:nvPr/>
          </p:nvSpPr>
          <p:spPr bwMode="auto">
            <a:xfrm rot="1525323">
              <a:off x="3904082" y="1610568"/>
              <a:ext cx="95250" cy="82550"/>
            </a:xfrm>
            <a:custGeom>
              <a:avLst/>
              <a:gdLst>
                <a:gd name="T0" fmla="*/ 0 w 60"/>
                <a:gd name="T1" fmla="*/ 2147483647 h 52"/>
                <a:gd name="T2" fmla="*/ 2147483647 w 60"/>
                <a:gd name="T3" fmla="*/ 2147483647 h 52"/>
                <a:gd name="T4" fmla="*/ 2147483647 w 60"/>
                <a:gd name="T5" fmla="*/ 2147483647 h 52"/>
                <a:gd name="T6" fmla="*/ 2147483647 w 60"/>
                <a:gd name="T7" fmla="*/ 2147483647 h 52"/>
                <a:gd name="T8" fmla="*/ 2147483647 w 60"/>
                <a:gd name="T9" fmla="*/ 2147483647 h 52"/>
                <a:gd name="T10" fmla="*/ 2147483647 w 60"/>
                <a:gd name="T11" fmla="*/ 2147483647 h 52"/>
                <a:gd name="T12" fmla="*/ 2147483647 w 60"/>
                <a:gd name="T13" fmla="*/ 2147483647 h 52"/>
                <a:gd name="T14" fmla="*/ 2147483647 w 60"/>
                <a:gd name="T15" fmla="*/ 2147483647 h 52"/>
                <a:gd name="T16" fmla="*/ 2147483647 w 60"/>
                <a:gd name="T17" fmla="*/ 0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52"/>
                <a:gd name="T29" fmla="*/ 60 w 60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52">
                  <a:moveTo>
                    <a:pt x="0" y="28"/>
                  </a:moveTo>
                  <a:lnTo>
                    <a:pt x="10" y="40"/>
                  </a:lnTo>
                  <a:lnTo>
                    <a:pt x="20" y="48"/>
                  </a:lnTo>
                  <a:lnTo>
                    <a:pt x="32" y="52"/>
                  </a:lnTo>
                  <a:lnTo>
                    <a:pt x="43" y="50"/>
                  </a:lnTo>
                  <a:lnTo>
                    <a:pt x="52" y="43"/>
                  </a:lnTo>
                  <a:lnTo>
                    <a:pt x="59" y="31"/>
                  </a:lnTo>
                  <a:lnTo>
                    <a:pt x="60" y="17"/>
                  </a:lnTo>
                  <a:lnTo>
                    <a:pt x="59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858" name="Freeform 38"/>
            <p:cNvSpPr>
              <a:spLocks/>
            </p:cNvSpPr>
            <p:nvPr/>
          </p:nvSpPr>
          <p:spPr bwMode="auto">
            <a:xfrm rot="1525323">
              <a:off x="3812642" y="1578699"/>
              <a:ext cx="100013" cy="80963"/>
            </a:xfrm>
            <a:custGeom>
              <a:avLst/>
              <a:gdLst>
                <a:gd name="T0" fmla="*/ 2147483647 w 63"/>
                <a:gd name="T1" fmla="*/ 2147483647 h 51"/>
                <a:gd name="T2" fmla="*/ 0 w 63"/>
                <a:gd name="T3" fmla="*/ 2147483647 h 51"/>
                <a:gd name="T4" fmla="*/ 2147483647 w 63"/>
                <a:gd name="T5" fmla="*/ 2147483647 h 51"/>
                <a:gd name="T6" fmla="*/ 2147483647 w 63"/>
                <a:gd name="T7" fmla="*/ 2147483647 h 51"/>
                <a:gd name="T8" fmla="*/ 2147483647 w 63"/>
                <a:gd name="T9" fmla="*/ 2147483647 h 51"/>
                <a:gd name="T10" fmla="*/ 2147483647 w 63"/>
                <a:gd name="T11" fmla="*/ 0 h 51"/>
                <a:gd name="T12" fmla="*/ 2147483647 w 63"/>
                <a:gd name="T13" fmla="*/ 2147483647 h 51"/>
                <a:gd name="T14" fmla="*/ 2147483647 w 63"/>
                <a:gd name="T15" fmla="*/ 2147483647 h 51"/>
                <a:gd name="T16" fmla="*/ 2147483647 w 63"/>
                <a:gd name="T17" fmla="*/ 2147483647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"/>
                <a:gd name="T28" fmla="*/ 0 h 51"/>
                <a:gd name="T29" fmla="*/ 63 w 63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" h="51">
                  <a:moveTo>
                    <a:pt x="3" y="51"/>
                  </a:moveTo>
                  <a:lnTo>
                    <a:pt x="0" y="35"/>
                  </a:lnTo>
                  <a:lnTo>
                    <a:pt x="3" y="21"/>
                  </a:lnTo>
                  <a:lnTo>
                    <a:pt x="8" y="9"/>
                  </a:lnTo>
                  <a:lnTo>
                    <a:pt x="17" y="3"/>
                  </a:lnTo>
                  <a:lnTo>
                    <a:pt x="28" y="0"/>
                  </a:lnTo>
                  <a:lnTo>
                    <a:pt x="40" y="4"/>
                  </a:lnTo>
                  <a:lnTo>
                    <a:pt x="53" y="12"/>
                  </a:lnTo>
                  <a:lnTo>
                    <a:pt x="63" y="25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398" name="Straight Connector 397"/>
          <p:cNvCxnSpPr/>
          <p:nvPr/>
        </p:nvCxnSpPr>
        <p:spPr>
          <a:xfrm rot="5400000">
            <a:off x="6220618" y="1354932"/>
            <a:ext cx="233363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3782" name="Freeform 24"/>
          <p:cNvSpPr>
            <a:spLocks/>
          </p:cNvSpPr>
          <p:nvPr/>
        </p:nvSpPr>
        <p:spPr bwMode="auto">
          <a:xfrm rot="17864108" flipV="1">
            <a:off x="6303169" y="1305719"/>
            <a:ext cx="60325" cy="80963"/>
          </a:xfrm>
          <a:custGeom>
            <a:avLst/>
            <a:gdLst>
              <a:gd name="T0" fmla="*/ 1076672052 w 9638"/>
              <a:gd name="T1" fmla="*/ 2147483647 h 10000"/>
              <a:gd name="T2" fmla="*/ 0 w 9638"/>
              <a:gd name="T3" fmla="*/ 2147483647 h 10000"/>
              <a:gd name="T4" fmla="*/ 2147483647 w 9638"/>
              <a:gd name="T5" fmla="*/ 0 h 10000"/>
              <a:gd name="T6" fmla="*/ 0 60000 65536"/>
              <a:gd name="T7" fmla="*/ 0 60000 65536"/>
              <a:gd name="T8" fmla="*/ 0 60000 65536"/>
              <a:gd name="T9" fmla="*/ 0 w 9638"/>
              <a:gd name="T10" fmla="*/ 0 h 10000"/>
              <a:gd name="T11" fmla="*/ 9638 w 9638"/>
              <a:gd name="T12" fmla="*/ 10000 h 100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38" h="10000">
                <a:moveTo>
                  <a:pt x="2852" y="10000"/>
                </a:moveTo>
                <a:lnTo>
                  <a:pt x="0" y="2274"/>
                </a:lnTo>
                <a:lnTo>
                  <a:pt x="9638" y="0"/>
                </a:ln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73783" name="Group 173"/>
          <p:cNvGrpSpPr>
            <a:grpSpLocks/>
          </p:cNvGrpSpPr>
          <p:nvPr/>
        </p:nvGrpSpPr>
        <p:grpSpPr bwMode="auto">
          <a:xfrm rot="12450212" flipV="1">
            <a:off x="6070600" y="1317625"/>
            <a:ext cx="80963" cy="479425"/>
            <a:chOff x="4316219" y="940926"/>
            <a:chExt cx="114300" cy="679869"/>
          </a:xfrm>
        </p:grpSpPr>
        <p:cxnSp>
          <p:nvCxnSpPr>
            <p:cNvPr id="401" name="Straight Connector 400"/>
            <p:cNvCxnSpPr/>
            <p:nvPr/>
          </p:nvCxnSpPr>
          <p:spPr>
            <a:xfrm rot="2700000">
              <a:off x="4047472" y="1280588"/>
              <a:ext cx="679869" cy="0"/>
            </a:xfrm>
            <a:prstGeom prst="line">
              <a:avLst/>
            </a:pr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3848" name="Freeform 24"/>
            <p:cNvSpPr>
              <a:spLocks/>
            </p:cNvSpPr>
            <p:nvPr/>
          </p:nvSpPr>
          <p:spPr bwMode="auto">
            <a:xfrm rot="15164108" flipV="1">
              <a:off x="4328919" y="1216599"/>
              <a:ext cx="88900" cy="114300"/>
            </a:xfrm>
            <a:custGeom>
              <a:avLst/>
              <a:gdLst>
                <a:gd name="T0" fmla="*/ 2147483647 w 56"/>
                <a:gd name="T1" fmla="*/ 2147483647 h 72"/>
                <a:gd name="T2" fmla="*/ 0 w 56"/>
                <a:gd name="T3" fmla="*/ 2147483647 h 72"/>
                <a:gd name="T4" fmla="*/ 2147483647 w 56"/>
                <a:gd name="T5" fmla="*/ 0 h 72"/>
                <a:gd name="T6" fmla="*/ 0 60000 65536"/>
                <a:gd name="T7" fmla="*/ 0 60000 65536"/>
                <a:gd name="T8" fmla="*/ 0 60000 65536"/>
                <a:gd name="T9" fmla="*/ 0 w 56"/>
                <a:gd name="T10" fmla="*/ 0 h 72"/>
                <a:gd name="T11" fmla="*/ 56 w 56"/>
                <a:gd name="T12" fmla="*/ 72 h 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72">
                  <a:moveTo>
                    <a:pt x="18" y="72"/>
                  </a:moveTo>
                  <a:lnTo>
                    <a:pt x="0" y="17"/>
                  </a:lnTo>
                  <a:lnTo>
                    <a:pt x="56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3784" name="Freeform 29"/>
          <p:cNvSpPr>
            <a:spLocks/>
          </p:cNvSpPr>
          <p:nvPr/>
        </p:nvSpPr>
        <p:spPr bwMode="auto">
          <a:xfrm>
            <a:off x="6297613" y="1192213"/>
            <a:ext cx="73025" cy="74612"/>
          </a:xfrm>
          <a:custGeom>
            <a:avLst/>
            <a:gdLst>
              <a:gd name="T0" fmla="*/ 2147483647 w 72"/>
              <a:gd name="T1" fmla="*/ 2147483647 h 73"/>
              <a:gd name="T2" fmla="*/ 2147483647 w 72"/>
              <a:gd name="T3" fmla="*/ 2147483647 h 73"/>
              <a:gd name="T4" fmla="*/ 2147483647 w 72"/>
              <a:gd name="T5" fmla="*/ 2147483647 h 73"/>
              <a:gd name="T6" fmla="*/ 2147483647 w 72"/>
              <a:gd name="T7" fmla="*/ 2147483647 h 73"/>
              <a:gd name="T8" fmla="*/ 2147483647 w 72"/>
              <a:gd name="T9" fmla="*/ 2147483647 h 73"/>
              <a:gd name="T10" fmla="*/ 2147483647 w 72"/>
              <a:gd name="T11" fmla="*/ 2147483647 h 73"/>
              <a:gd name="T12" fmla="*/ 2147483647 w 72"/>
              <a:gd name="T13" fmla="*/ 2147483647 h 73"/>
              <a:gd name="T14" fmla="*/ 2147483647 w 72"/>
              <a:gd name="T15" fmla="*/ 2147483647 h 73"/>
              <a:gd name="T16" fmla="*/ 0 w 72"/>
              <a:gd name="T17" fmla="*/ 2147483647 h 73"/>
              <a:gd name="T18" fmla="*/ 0 w 72"/>
              <a:gd name="T19" fmla="*/ 2147483647 h 73"/>
              <a:gd name="T20" fmla="*/ 2147483647 w 72"/>
              <a:gd name="T21" fmla="*/ 2147483647 h 73"/>
              <a:gd name="T22" fmla="*/ 2147483647 w 72"/>
              <a:gd name="T23" fmla="*/ 2147483647 h 73"/>
              <a:gd name="T24" fmla="*/ 2147483647 w 72"/>
              <a:gd name="T25" fmla="*/ 2147483647 h 73"/>
              <a:gd name="T26" fmla="*/ 2147483647 w 72"/>
              <a:gd name="T27" fmla="*/ 0 h 73"/>
              <a:gd name="T28" fmla="*/ 2147483647 w 72"/>
              <a:gd name="T29" fmla="*/ 2147483647 h 73"/>
              <a:gd name="T30" fmla="*/ 2147483647 w 72"/>
              <a:gd name="T31" fmla="*/ 2147483647 h 73"/>
              <a:gd name="T32" fmla="*/ 2147483647 w 72"/>
              <a:gd name="T33" fmla="*/ 2147483647 h 7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2"/>
              <a:gd name="T52" fmla="*/ 0 h 73"/>
              <a:gd name="T53" fmla="*/ 72 w 72"/>
              <a:gd name="T54" fmla="*/ 73 h 7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2" h="73">
                <a:moveTo>
                  <a:pt x="71" y="29"/>
                </a:moveTo>
                <a:lnTo>
                  <a:pt x="72" y="43"/>
                </a:lnTo>
                <a:lnTo>
                  <a:pt x="67" y="56"/>
                </a:lnTo>
                <a:lnTo>
                  <a:pt x="57" y="66"/>
                </a:lnTo>
                <a:lnTo>
                  <a:pt x="44" y="73"/>
                </a:lnTo>
                <a:lnTo>
                  <a:pt x="30" y="73"/>
                </a:lnTo>
                <a:lnTo>
                  <a:pt x="17" y="67"/>
                </a:lnTo>
                <a:lnTo>
                  <a:pt x="6" y="58"/>
                </a:lnTo>
                <a:lnTo>
                  <a:pt x="0" y="46"/>
                </a:lnTo>
                <a:lnTo>
                  <a:pt x="0" y="31"/>
                </a:lnTo>
                <a:lnTo>
                  <a:pt x="5" y="18"/>
                </a:lnTo>
                <a:lnTo>
                  <a:pt x="14" y="8"/>
                </a:lnTo>
                <a:lnTo>
                  <a:pt x="27" y="2"/>
                </a:lnTo>
                <a:lnTo>
                  <a:pt x="41" y="0"/>
                </a:lnTo>
                <a:lnTo>
                  <a:pt x="54" y="6"/>
                </a:lnTo>
                <a:lnTo>
                  <a:pt x="64" y="16"/>
                </a:lnTo>
                <a:lnTo>
                  <a:pt x="71" y="29"/>
                </a:lnTo>
                <a:close/>
              </a:path>
            </a:pathLst>
          </a:custGeom>
          <a:solidFill>
            <a:srgbClr val="0000FF"/>
          </a:solidFill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4" name="Rounded Rectangle 31"/>
          <p:cNvSpPr>
            <a:spLocks noChangeArrowheads="1"/>
          </p:cNvSpPr>
          <p:nvPr/>
        </p:nvSpPr>
        <p:spPr bwMode="auto">
          <a:xfrm>
            <a:off x="2735263" y="4332288"/>
            <a:ext cx="1249362" cy="727075"/>
          </a:xfrm>
          <a:prstGeom prst="roundRect">
            <a:avLst>
              <a:gd name="adj" fmla="val 11187"/>
            </a:avLst>
          </a:prstGeom>
          <a:solidFill>
            <a:schemeClr val="bg1"/>
          </a:solidFill>
          <a:ln w="6350" algn="ctr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PT">
              <a:latin typeface="+mn-lt"/>
            </a:endParaRPr>
          </a:p>
        </p:txBody>
      </p:sp>
      <p:grpSp>
        <p:nvGrpSpPr>
          <p:cNvPr id="373786" name="Group 200"/>
          <p:cNvGrpSpPr>
            <a:grpSpLocks/>
          </p:cNvGrpSpPr>
          <p:nvPr/>
        </p:nvGrpSpPr>
        <p:grpSpPr bwMode="auto">
          <a:xfrm rot="882503">
            <a:off x="2814638" y="4519613"/>
            <a:ext cx="479425" cy="63500"/>
            <a:chOff x="7668155" y="3364201"/>
            <a:chExt cx="480162" cy="62786"/>
          </a:xfrm>
        </p:grpSpPr>
        <p:cxnSp>
          <p:nvCxnSpPr>
            <p:cNvPr id="433" name="Straight Connector 432"/>
            <p:cNvCxnSpPr/>
            <p:nvPr/>
          </p:nvCxnSpPr>
          <p:spPr>
            <a:xfrm rot="1246260">
              <a:off x="7668155" y="3395594"/>
              <a:ext cx="480162" cy="0"/>
            </a:xfrm>
            <a:prstGeom prst="line">
              <a:avLst/>
            </a:pr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3846" name="Freeform 24"/>
            <p:cNvSpPr>
              <a:spLocks/>
            </p:cNvSpPr>
            <p:nvPr/>
          </p:nvSpPr>
          <p:spPr bwMode="auto">
            <a:xfrm rot="13710368" flipV="1">
              <a:off x="7864948" y="3355231"/>
              <a:ext cx="62786" cy="80725"/>
            </a:xfrm>
            <a:custGeom>
              <a:avLst/>
              <a:gdLst>
                <a:gd name="T0" fmla="*/ 2147483647 w 56"/>
                <a:gd name="T1" fmla="*/ 2147483647 h 72"/>
                <a:gd name="T2" fmla="*/ 0 w 56"/>
                <a:gd name="T3" fmla="*/ 2147483647 h 72"/>
                <a:gd name="T4" fmla="*/ 2147483647 w 56"/>
                <a:gd name="T5" fmla="*/ 0 h 72"/>
                <a:gd name="T6" fmla="*/ 0 60000 65536"/>
                <a:gd name="T7" fmla="*/ 0 60000 65536"/>
                <a:gd name="T8" fmla="*/ 0 60000 65536"/>
                <a:gd name="T9" fmla="*/ 0 w 56"/>
                <a:gd name="T10" fmla="*/ 0 h 72"/>
                <a:gd name="T11" fmla="*/ 56 w 56"/>
                <a:gd name="T12" fmla="*/ 72 h 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72">
                  <a:moveTo>
                    <a:pt x="18" y="72"/>
                  </a:moveTo>
                  <a:lnTo>
                    <a:pt x="0" y="17"/>
                  </a:lnTo>
                  <a:lnTo>
                    <a:pt x="56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3787" name="Group 187"/>
          <p:cNvGrpSpPr>
            <a:grpSpLocks/>
          </p:cNvGrpSpPr>
          <p:nvPr/>
        </p:nvGrpSpPr>
        <p:grpSpPr bwMode="auto">
          <a:xfrm rot="-2130519">
            <a:off x="3438525" y="4511675"/>
            <a:ext cx="487363" cy="57150"/>
            <a:chOff x="2982986" y="1572917"/>
            <a:chExt cx="1016346" cy="120201"/>
          </a:xfrm>
        </p:grpSpPr>
        <p:sp>
          <p:nvSpPr>
            <p:cNvPr id="373835" name="Freeform 28"/>
            <p:cNvSpPr>
              <a:spLocks/>
            </p:cNvSpPr>
            <p:nvPr/>
          </p:nvSpPr>
          <p:spPr bwMode="auto">
            <a:xfrm rot="1525323">
              <a:off x="2982986" y="1573897"/>
              <a:ext cx="96838" cy="82550"/>
            </a:xfrm>
            <a:custGeom>
              <a:avLst/>
              <a:gdLst>
                <a:gd name="T0" fmla="*/ 2147483647 w 61"/>
                <a:gd name="T1" fmla="*/ 2147483647 h 52"/>
                <a:gd name="T2" fmla="*/ 2147483647 w 61"/>
                <a:gd name="T3" fmla="*/ 2147483647 h 52"/>
                <a:gd name="T4" fmla="*/ 2147483647 w 61"/>
                <a:gd name="T5" fmla="*/ 2147483647 h 52"/>
                <a:gd name="T6" fmla="*/ 2147483647 w 61"/>
                <a:gd name="T7" fmla="*/ 0 h 52"/>
                <a:gd name="T8" fmla="*/ 2147483647 w 61"/>
                <a:gd name="T9" fmla="*/ 2147483647 h 52"/>
                <a:gd name="T10" fmla="*/ 2147483647 w 61"/>
                <a:gd name="T11" fmla="*/ 2147483647 h 52"/>
                <a:gd name="T12" fmla="*/ 2147483647 w 61"/>
                <a:gd name="T13" fmla="*/ 2147483647 h 52"/>
                <a:gd name="T14" fmla="*/ 0 w 61"/>
                <a:gd name="T15" fmla="*/ 2147483647 h 52"/>
                <a:gd name="T16" fmla="*/ 2147483647 w 61"/>
                <a:gd name="T17" fmla="*/ 2147483647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1"/>
                <a:gd name="T28" fmla="*/ 0 h 52"/>
                <a:gd name="T29" fmla="*/ 61 w 61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1" h="52">
                  <a:moveTo>
                    <a:pt x="61" y="23"/>
                  </a:moveTo>
                  <a:lnTo>
                    <a:pt x="51" y="12"/>
                  </a:lnTo>
                  <a:lnTo>
                    <a:pt x="40" y="4"/>
                  </a:lnTo>
                  <a:lnTo>
                    <a:pt x="29" y="0"/>
                  </a:lnTo>
                  <a:lnTo>
                    <a:pt x="17" y="1"/>
                  </a:lnTo>
                  <a:lnTo>
                    <a:pt x="8" y="9"/>
                  </a:lnTo>
                  <a:lnTo>
                    <a:pt x="2" y="21"/>
                  </a:lnTo>
                  <a:lnTo>
                    <a:pt x="0" y="35"/>
                  </a:lnTo>
                  <a:lnTo>
                    <a:pt x="3" y="52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836" name="Freeform 30"/>
            <p:cNvSpPr>
              <a:spLocks/>
            </p:cNvSpPr>
            <p:nvPr/>
          </p:nvSpPr>
          <p:spPr bwMode="auto">
            <a:xfrm rot="1525323">
              <a:off x="3073707" y="1606678"/>
              <a:ext cx="98425" cy="79375"/>
            </a:xfrm>
            <a:custGeom>
              <a:avLst/>
              <a:gdLst>
                <a:gd name="T0" fmla="*/ 2147483647 w 62"/>
                <a:gd name="T1" fmla="*/ 0 h 50"/>
                <a:gd name="T2" fmla="*/ 2147483647 w 62"/>
                <a:gd name="T3" fmla="*/ 2147483647 h 50"/>
                <a:gd name="T4" fmla="*/ 2147483647 w 62"/>
                <a:gd name="T5" fmla="*/ 2147483647 h 50"/>
                <a:gd name="T6" fmla="*/ 2147483647 w 62"/>
                <a:gd name="T7" fmla="*/ 2147483647 h 50"/>
                <a:gd name="T8" fmla="*/ 2147483647 w 62"/>
                <a:gd name="T9" fmla="*/ 2147483647 h 50"/>
                <a:gd name="T10" fmla="*/ 2147483647 w 62"/>
                <a:gd name="T11" fmla="*/ 2147483647 h 50"/>
                <a:gd name="T12" fmla="*/ 2147483647 w 62"/>
                <a:gd name="T13" fmla="*/ 2147483647 h 50"/>
                <a:gd name="T14" fmla="*/ 2147483647 w 62"/>
                <a:gd name="T15" fmla="*/ 2147483647 h 50"/>
                <a:gd name="T16" fmla="*/ 0 w 62"/>
                <a:gd name="T17" fmla="*/ 2147483647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2"/>
                <a:gd name="T28" fmla="*/ 0 h 50"/>
                <a:gd name="T29" fmla="*/ 62 w 62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2" h="50">
                  <a:moveTo>
                    <a:pt x="60" y="0"/>
                  </a:moveTo>
                  <a:lnTo>
                    <a:pt x="62" y="15"/>
                  </a:lnTo>
                  <a:lnTo>
                    <a:pt x="59" y="29"/>
                  </a:lnTo>
                  <a:lnTo>
                    <a:pt x="54" y="39"/>
                  </a:lnTo>
                  <a:lnTo>
                    <a:pt x="46" y="47"/>
                  </a:lnTo>
                  <a:lnTo>
                    <a:pt x="34" y="50"/>
                  </a:lnTo>
                  <a:lnTo>
                    <a:pt x="23" y="46"/>
                  </a:lnTo>
                  <a:lnTo>
                    <a:pt x="10" y="38"/>
                  </a:lnTo>
                  <a:lnTo>
                    <a:pt x="0" y="25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837" name="Freeform 31"/>
            <p:cNvSpPr>
              <a:spLocks/>
            </p:cNvSpPr>
            <p:nvPr/>
          </p:nvSpPr>
          <p:spPr bwMode="auto">
            <a:xfrm rot="1525323">
              <a:off x="3192868" y="1573004"/>
              <a:ext cx="95250" cy="80963"/>
            </a:xfrm>
            <a:custGeom>
              <a:avLst/>
              <a:gdLst>
                <a:gd name="T0" fmla="*/ 2147483647 w 60"/>
                <a:gd name="T1" fmla="*/ 2147483647 h 51"/>
                <a:gd name="T2" fmla="*/ 2147483647 w 60"/>
                <a:gd name="T3" fmla="*/ 2147483647 h 51"/>
                <a:gd name="T4" fmla="*/ 2147483647 w 60"/>
                <a:gd name="T5" fmla="*/ 2147483647 h 51"/>
                <a:gd name="T6" fmla="*/ 2147483647 w 60"/>
                <a:gd name="T7" fmla="*/ 0 h 51"/>
                <a:gd name="T8" fmla="*/ 2147483647 w 60"/>
                <a:gd name="T9" fmla="*/ 2147483647 h 51"/>
                <a:gd name="T10" fmla="*/ 2147483647 w 60"/>
                <a:gd name="T11" fmla="*/ 2147483647 h 51"/>
                <a:gd name="T12" fmla="*/ 2147483647 w 60"/>
                <a:gd name="T13" fmla="*/ 2147483647 h 51"/>
                <a:gd name="T14" fmla="*/ 0 w 60"/>
                <a:gd name="T15" fmla="*/ 2147483647 h 51"/>
                <a:gd name="T16" fmla="*/ 2147483647 w 60"/>
                <a:gd name="T17" fmla="*/ 2147483647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51"/>
                <a:gd name="T29" fmla="*/ 60 w 60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51">
                  <a:moveTo>
                    <a:pt x="60" y="22"/>
                  </a:moveTo>
                  <a:lnTo>
                    <a:pt x="50" y="11"/>
                  </a:lnTo>
                  <a:lnTo>
                    <a:pt x="40" y="3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1" y="20"/>
                  </a:lnTo>
                  <a:lnTo>
                    <a:pt x="0" y="35"/>
                  </a:lnTo>
                  <a:lnTo>
                    <a:pt x="1" y="51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838" name="Freeform 32"/>
            <p:cNvSpPr>
              <a:spLocks/>
            </p:cNvSpPr>
            <p:nvPr/>
          </p:nvSpPr>
          <p:spPr bwMode="auto">
            <a:xfrm rot="1525323">
              <a:off x="3281738" y="1605367"/>
              <a:ext cx="98425" cy="79375"/>
            </a:xfrm>
            <a:custGeom>
              <a:avLst/>
              <a:gdLst>
                <a:gd name="T0" fmla="*/ 2147483647 w 62"/>
                <a:gd name="T1" fmla="*/ 0 h 50"/>
                <a:gd name="T2" fmla="*/ 2147483647 w 62"/>
                <a:gd name="T3" fmla="*/ 2147483647 h 50"/>
                <a:gd name="T4" fmla="*/ 2147483647 w 62"/>
                <a:gd name="T5" fmla="*/ 2147483647 h 50"/>
                <a:gd name="T6" fmla="*/ 2147483647 w 62"/>
                <a:gd name="T7" fmla="*/ 2147483647 h 50"/>
                <a:gd name="T8" fmla="*/ 2147483647 w 62"/>
                <a:gd name="T9" fmla="*/ 2147483647 h 50"/>
                <a:gd name="T10" fmla="*/ 2147483647 w 62"/>
                <a:gd name="T11" fmla="*/ 2147483647 h 50"/>
                <a:gd name="T12" fmla="*/ 2147483647 w 62"/>
                <a:gd name="T13" fmla="*/ 2147483647 h 50"/>
                <a:gd name="T14" fmla="*/ 2147483647 w 62"/>
                <a:gd name="T15" fmla="*/ 2147483647 h 50"/>
                <a:gd name="T16" fmla="*/ 0 w 62"/>
                <a:gd name="T17" fmla="*/ 2147483647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2"/>
                <a:gd name="T28" fmla="*/ 0 h 50"/>
                <a:gd name="T29" fmla="*/ 62 w 62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2" h="50">
                  <a:moveTo>
                    <a:pt x="61" y="0"/>
                  </a:moveTo>
                  <a:lnTo>
                    <a:pt x="62" y="15"/>
                  </a:lnTo>
                  <a:lnTo>
                    <a:pt x="59" y="30"/>
                  </a:lnTo>
                  <a:lnTo>
                    <a:pt x="54" y="40"/>
                  </a:lnTo>
                  <a:lnTo>
                    <a:pt x="47" y="48"/>
                  </a:lnTo>
                  <a:lnTo>
                    <a:pt x="35" y="50"/>
                  </a:lnTo>
                  <a:lnTo>
                    <a:pt x="23" y="46"/>
                  </a:lnTo>
                  <a:lnTo>
                    <a:pt x="10" y="39"/>
                  </a:lnTo>
                  <a:lnTo>
                    <a:pt x="0" y="26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839" name="Freeform 33"/>
            <p:cNvSpPr>
              <a:spLocks/>
            </p:cNvSpPr>
            <p:nvPr/>
          </p:nvSpPr>
          <p:spPr bwMode="auto">
            <a:xfrm rot="1525323">
              <a:off x="3699310" y="1601501"/>
              <a:ext cx="96838" cy="82550"/>
            </a:xfrm>
            <a:custGeom>
              <a:avLst/>
              <a:gdLst>
                <a:gd name="T0" fmla="*/ 0 w 61"/>
                <a:gd name="T1" fmla="*/ 2147483647 h 52"/>
                <a:gd name="T2" fmla="*/ 2147483647 w 61"/>
                <a:gd name="T3" fmla="*/ 2147483647 h 52"/>
                <a:gd name="T4" fmla="*/ 2147483647 w 61"/>
                <a:gd name="T5" fmla="*/ 2147483647 h 52"/>
                <a:gd name="T6" fmla="*/ 2147483647 w 61"/>
                <a:gd name="T7" fmla="*/ 2147483647 h 52"/>
                <a:gd name="T8" fmla="*/ 2147483647 w 61"/>
                <a:gd name="T9" fmla="*/ 2147483647 h 52"/>
                <a:gd name="T10" fmla="*/ 2147483647 w 61"/>
                <a:gd name="T11" fmla="*/ 2147483647 h 52"/>
                <a:gd name="T12" fmla="*/ 2147483647 w 61"/>
                <a:gd name="T13" fmla="*/ 2147483647 h 52"/>
                <a:gd name="T14" fmla="*/ 2147483647 w 61"/>
                <a:gd name="T15" fmla="*/ 2147483647 h 52"/>
                <a:gd name="T16" fmla="*/ 2147483647 w 61"/>
                <a:gd name="T17" fmla="*/ 0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1"/>
                <a:gd name="T28" fmla="*/ 0 h 52"/>
                <a:gd name="T29" fmla="*/ 61 w 61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1" h="52">
                  <a:moveTo>
                    <a:pt x="0" y="29"/>
                  </a:moveTo>
                  <a:lnTo>
                    <a:pt x="10" y="40"/>
                  </a:lnTo>
                  <a:lnTo>
                    <a:pt x="21" y="49"/>
                  </a:lnTo>
                  <a:lnTo>
                    <a:pt x="32" y="52"/>
                  </a:lnTo>
                  <a:lnTo>
                    <a:pt x="44" y="50"/>
                  </a:lnTo>
                  <a:lnTo>
                    <a:pt x="53" y="43"/>
                  </a:lnTo>
                  <a:lnTo>
                    <a:pt x="59" y="31"/>
                  </a:lnTo>
                  <a:lnTo>
                    <a:pt x="61" y="17"/>
                  </a:lnTo>
                  <a:lnTo>
                    <a:pt x="59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840" name="Freeform 34"/>
            <p:cNvSpPr>
              <a:spLocks/>
            </p:cNvSpPr>
            <p:nvPr/>
          </p:nvSpPr>
          <p:spPr bwMode="auto">
            <a:xfrm rot="1525323">
              <a:off x="3608359" y="1572917"/>
              <a:ext cx="100013" cy="79375"/>
            </a:xfrm>
            <a:custGeom>
              <a:avLst/>
              <a:gdLst>
                <a:gd name="T0" fmla="*/ 2147483647 w 63"/>
                <a:gd name="T1" fmla="*/ 2147483647 h 50"/>
                <a:gd name="T2" fmla="*/ 0 w 63"/>
                <a:gd name="T3" fmla="*/ 2147483647 h 50"/>
                <a:gd name="T4" fmla="*/ 2147483647 w 63"/>
                <a:gd name="T5" fmla="*/ 2147483647 h 50"/>
                <a:gd name="T6" fmla="*/ 2147483647 w 63"/>
                <a:gd name="T7" fmla="*/ 2147483647 h 50"/>
                <a:gd name="T8" fmla="*/ 2147483647 w 63"/>
                <a:gd name="T9" fmla="*/ 2147483647 h 50"/>
                <a:gd name="T10" fmla="*/ 2147483647 w 63"/>
                <a:gd name="T11" fmla="*/ 0 h 50"/>
                <a:gd name="T12" fmla="*/ 2147483647 w 63"/>
                <a:gd name="T13" fmla="*/ 2147483647 h 50"/>
                <a:gd name="T14" fmla="*/ 2147483647 w 63"/>
                <a:gd name="T15" fmla="*/ 2147483647 h 50"/>
                <a:gd name="T16" fmla="*/ 2147483647 w 63"/>
                <a:gd name="T17" fmla="*/ 2147483647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"/>
                <a:gd name="T28" fmla="*/ 0 h 50"/>
                <a:gd name="T29" fmla="*/ 63 w 63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" h="50">
                  <a:moveTo>
                    <a:pt x="2" y="50"/>
                  </a:moveTo>
                  <a:lnTo>
                    <a:pt x="0" y="35"/>
                  </a:lnTo>
                  <a:lnTo>
                    <a:pt x="2" y="21"/>
                  </a:lnTo>
                  <a:lnTo>
                    <a:pt x="7" y="10"/>
                  </a:lnTo>
                  <a:lnTo>
                    <a:pt x="16" y="3"/>
                  </a:lnTo>
                  <a:lnTo>
                    <a:pt x="28" y="0"/>
                  </a:lnTo>
                  <a:lnTo>
                    <a:pt x="39" y="4"/>
                  </a:lnTo>
                  <a:lnTo>
                    <a:pt x="52" y="12"/>
                  </a:lnTo>
                  <a:lnTo>
                    <a:pt x="63" y="24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841" name="Freeform 35"/>
            <p:cNvSpPr>
              <a:spLocks/>
            </p:cNvSpPr>
            <p:nvPr/>
          </p:nvSpPr>
          <p:spPr bwMode="auto">
            <a:xfrm rot="1525323">
              <a:off x="3489993" y="1606925"/>
              <a:ext cx="95250" cy="79375"/>
            </a:xfrm>
            <a:custGeom>
              <a:avLst/>
              <a:gdLst>
                <a:gd name="T0" fmla="*/ 0 w 60"/>
                <a:gd name="T1" fmla="*/ 2147483647 h 50"/>
                <a:gd name="T2" fmla="*/ 2147483647 w 60"/>
                <a:gd name="T3" fmla="*/ 2147483647 h 50"/>
                <a:gd name="T4" fmla="*/ 2147483647 w 60"/>
                <a:gd name="T5" fmla="*/ 2147483647 h 50"/>
                <a:gd name="T6" fmla="*/ 2147483647 w 60"/>
                <a:gd name="T7" fmla="*/ 2147483647 h 50"/>
                <a:gd name="T8" fmla="*/ 2147483647 w 60"/>
                <a:gd name="T9" fmla="*/ 2147483647 h 50"/>
                <a:gd name="T10" fmla="*/ 2147483647 w 60"/>
                <a:gd name="T11" fmla="*/ 2147483647 h 50"/>
                <a:gd name="T12" fmla="*/ 2147483647 w 60"/>
                <a:gd name="T13" fmla="*/ 2147483647 h 50"/>
                <a:gd name="T14" fmla="*/ 2147483647 w 60"/>
                <a:gd name="T15" fmla="*/ 2147483647 h 50"/>
                <a:gd name="T16" fmla="*/ 2147483647 w 60"/>
                <a:gd name="T17" fmla="*/ 0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50"/>
                <a:gd name="T29" fmla="*/ 60 w 60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50">
                  <a:moveTo>
                    <a:pt x="0" y="27"/>
                  </a:moveTo>
                  <a:lnTo>
                    <a:pt x="10" y="38"/>
                  </a:lnTo>
                  <a:lnTo>
                    <a:pt x="22" y="46"/>
                  </a:lnTo>
                  <a:lnTo>
                    <a:pt x="32" y="50"/>
                  </a:lnTo>
                  <a:lnTo>
                    <a:pt x="43" y="47"/>
                  </a:lnTo>
                  <a:lnTo>
                    <a:pt x="52" y="39"/>
                  </a:lnTo>
                  <a:lnTo>
                    <a:pt x="59" y="29"/>
                  </a:lnTo>
                  <a:lnTo>
                    <a:pt x="60" y="15"/>
                  </a:lnTo>
                  <a:lnTo>
                    <a:pt x="59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842" name="Freeform 36"/>
            <p:cNvSpPr>
              <a:spLocks/>
            </p:cNvSpPr>
            <p:nvPr/>
          </p:nvSpPr>
          <p:spPr bwMode="auto">
            <a:xfrm rot="1525323">
              <a:off x="3398554" y="1573468"/>
              <a:ext cx="100013" cy="80963"/>
            </a:xfrm>
            <a:custGeom>
              <a:avLst/>
              <a:gdLst>
                <a:gd name="T0" fmla="*/ 2147483647 w 63"/>
                <a:gd name="T1" fmla="*/ 2147483647 h 51"/>
                <a:gd name="T2" fmla="*/ 0 w 63"/>
                <a:gd name="T3" fmla="*/ 2147483647 h 51"/>
                <a:gd name="T4" fmla="*/ 2147483647 w 63"/>
                <a:gd name="T5" fmla="*/ 2147483647 h 51"/>
                <a:gd name="T6" fmla="*/ 2147483647 w 63"/>
                <a:gd name="T7" fmla="*/ 2147483647 h 51"/>
                <a:gd name="T8" fmla="*/ 2147483647 w 63"/>
                <a:gd name="T9" fmla="*/ 2147483647 h 51"/>
                <a:gd name="T10" fmla="*/ 2147483647 w 63"/>
                <a:gd name="T11" fmla="*/ 0 h 51"/>
                <a:gd name="T12" fmla="*/ 2147483647 w 63"/>
                <a:gd name="T13" fmla="*/ 2147483647 h 51"/>
                <a:gd name="T14" fmla="*/ 2147483647 w 63"/>
                <a:gd name="T15" fmla="*/ 2147483647 h 51"/>
                <a:gd name="T16" fmla="*/ 2147483647 w 63"/>
                <a:gd name="T17" fmla="*/ 2147483647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"/>
                <a:gd name="T28" fmla="*/ 0 h 51"/>
                <a:gd name="T29" fmla="*/ 63 w 63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" h="51">
                  <a:moveTo>
                    <a:pt x="3" y="51"/>
                  </a:moveTo>
                  <a:lnTo>
                    <a:pt x="0" y="36"/>
                  </a:lnTo>
                  <a:lnTo>
                    <a:pt x="3" y="20"/>
                  </a:lnTo>
                  <a:lnTo>
                    <a:pt x="8" y="10"/>
                  </a:lnTo>
                  <a:lnTo>
                    <a:pt x="17" y="2"/>
                  </a:lnTo>
                  <a:lnTo>
                    <a:pt x="28" y="0"/>
                  </a:lnTo>
                  <a:lnTo>
                    <a:pt x="40" y="4"/>
                  </a:lnTo>
                  <a:lnTo>
                    <a:pt x="53" y="13"/>
                  </a:lnTo>
                  <a:lnTo>
                    <a:pt x="63" y="25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843" name="Freeform 37"/>
            <p:cNvSpPr>
              <a:spLocks/>
            </p:cNvSpPr>
            <p:nvPr/>
          </p:nvSpPr>
          <p:spPr bwMode="auto">
            <a:xfrm rot="1525323">
              <a:off x="3904082" y="1610568"/>
              <a:ext cx="95250" cy="82550"/>
            </a:xfrm>
            <a:custGeom>
              <a:avLst/>
              <a:gdLst>
                <a:gd name="T0" fmla="*/ 0 w 60"/>
                <a:gd name="T1" fmla="*/ 2147483647 h 52"/>
                <a:gd name="T2" fmla="*/ 2147483647 w 60"/>
                <a:gd name="T3" fmla="*/ 2147483647 h 52"/>
                <a:gd name="T4" fmla="*/ 2147483647 w 60"/>
                <a:gd name="T5" fmla="*/ 2147483647 h 52"/>
                <a:gd name="T6" fmla="*/ 2147483647 w 60"/>
                <a:gd name="T7" fmla="*/ 2147483647 h 52"/>
                <a:gd name="T8" fmla="*/ 2147483647 w 60"/>
                <a:gd name="T9" fmla="*/ 2147483647 h 52"/>
                <a:gd name="T10" fmla="*/ 2147483647 w 60"/>
                <a:gd name="T11" fmla="*/ 2147483647 h 52"/>
                <a:gd name="T12" fmla="*/ 2147483647 w 60"/>
                <a:gd name="T13" fmla="*/ 2147483647 h 52"/>
                <a:gd name="T14" fmla="*/ 2147483647 w 60"/>
                <a:gd name="T15" fmla="*/ 2147483647 h 52"/>
                <a:gd name="T16" fmla="*/ 2147483647 w 60"/>
                <a:gd name="T17" fmla="*/ 0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52"/>
                <a:gd name="T29" fmla="*/ 60 w 60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52">
                  <a:moveTo>
                    <a:pt x="0" y="28"/>
                  </a:moveTo>
                  <a:lnTo>
                    <a:pt x="10" y="40"/>
                  </a:lnTo>
                  <a:lnTo>
                    <a:pt x="20" y="48"/>
                  </a:lnTo>
                  <a:lnTo>
                    <a:pt x="32" y="52"/>
                  </a:lnTo>
                  <a:lnTo>
                    <a:pt x="43" y="50"/>
                  </a:lnTo>
                  <a:lnTo>
                    <a:pt x="52" y="43"/>
                  </a:lnTo>
                  <a:lnTo>
                    <a:pt x="59" y="31"/>
                  </a:lnTo>
                  <a:lnTo>
                    <a:pt x="60" y="17"/>
                  </a:lnTo>
                  <a:lnTo>
                    <a:pt x="59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844" name="Freeform 38"/>
            <p:cNvSpPr>
              <a:spLocks/>
            </p:cNvSpPr>
            <p:nvPr/>
          </p:nvSpPr>
          <p:spPr bwMode="auto">
            <a:xfrm rot="1525323">
              <a:off x="3812642" y="1578699"/>
              <a:ext cx="100013" cy="80963"/>
            </a:xfrm>
            <a:custGeom>
              <a:avLst/>
              <a:gdLst>
                <a:gd name="T0" fmla="*/ 2147483647 w 63"/>
                <a:gd name="T1" fmla="*/ 2147483647 h 51"/>
                <a:gd name="T2" fmla="*/ 0 w 63"/>
                <a:gd name="T3" fmla="*/ 2147483647 h 51"/>
                <a:gd name="T4" fmla="*/ 2147483647 w 63"/>
                <a:gd name="T5" fmla="*/ 2147483647 h 51"/>
                <a:gd name="T6" fmla="*/ 2147483647 w 63"/>
                <a:gd name="T7" fmla="*/ 2147483647 h 51"/>
                <a:gd name="T8" fmla="*/ 2147483647 w 63"/>
                <a:gd name="T9" fmla="*/ 2147483647 h 51"/>
                <a:gd name="T10" fmla="*/ 2147483647 w 63"/>
                <a:gd name="T11" fmla="*/ 0 h 51"/>
                <a:gd name="T12" fmla="*/ 2147483647 w 63"/>
                <a:gd name="T13" fmla="*/ 2147483647 h 51"/>
                <a:gd name="T14" fmla="*/ 2147483647 w 63"/>
                <a:gd name="T15" fmla="*/ 2147483647 h 51"/>
                <a:gd name="T16" fmla="*/ 2147483647 w 63"/>
                <a:gd name="T17" fmla="*/ 2147483647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"/>
                <a:gd name="T28" fmla="*/ 0 h 51"/>
                <a:gd name="T29" fmla="*/ 63 w 63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" h="51">
                  <a:moveTo>
                    <a:pt x="3" y="51"/>
                  </a:moveTo>
                  <a:lnTo>
                    <a:pt x="0" y="35"/>
                  </a:lnTo>
                  <a:lnTo>
                    <a:pt x="3" y="21"/>
                  </a:lnTo>
                  <a:lnTo>
                    <a:pt x="8" y="9"/>
                  </a:lnTo>
                  <a:lnTo>
                    <a:pt x="17" y="3"/>
                  </a:lnTo>
                  <a:lnTo>
                    <a:pt x="28" y="0"/>
                  </a:lnTo>
                  <a:lnTo>
                    <a:pt x="40" y="4"/>
                  </a:lnTo>
                  <a:lnTo>
                    <a:pt x="53" y="12"/>
                  </a:lnTo>
                  <a:lnTo>
                    <a:pt x="63" y="25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3788" name="Group 201"/>
          <p:cNvGrpSpPr>
            <a:grpSpLocks/>
          </p:cNvGrpSpPr>
          <p:nvPr/>
        </p:nvGrpSpPr>
        <p:grpSpPr bwMode="auto">
          <a:xfrm rot="-5400000">
            <a:off x="3325019" y="4587081"/>
            <a:ext cx="79375" cy="233363"/>
            <a:chOff x="8089573" y="3483945"/>
            <a:chExt cx="80725" cy="233467"/>
          </a:xfrm>
        </p:grpSpPr>
        <p:cxnSp>
          <p:nvCxnSpPr>
            <p:cNvPr id="421" name="Straight Connector 420"/>
            <p:cNvCxnSpPr/>
            <p:nvPr/>
          </p:nvCxnSpPr>
          <p:spPr>
            <a:xfrm rot="5400000">
              <a:off x="8011588" y="3600679"/>
              <a:ext cx="233467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3834" name="Freeform 24"/>
            <p:cNvSpPr>
              <a:spLocks/>
            </p:cNvSpPr>
            <p:nvPr/>
          </p:nvSpPr>
          <p:spPr bwMode="auto">
            <a:xfrm rot="17864108" flipV="1">
              <a:off x="8099679" y="3550332"/>
              <a:ext cx="60513" cy="80725"/>
            </a:xfrm>
            <a:custGeom>
              <a:avLst/>
              <a:gdLst>
                <a:gd name="T0" fmla="*/ 1096969375 w 9638"/>
                <a:gd name="T1" fmla="*/ 2147483647 h 10000"/>
                <a:gd name="T2" fmla="*/ 0 w 9638"/>
                <a:gd name="T3" fmla="*/ 2147483647 h 10000"/>
                <a:gd name="T4" fmla="*/ 2147483647 w 9638"/>
                <a:gd name="T5" fmla="*/ 0 h 10000"/>
                <a:gd name="T6" fmla="*/ 0 60000 65536"/>
                <a:gd name="T7" fmla="*/ 0 60000 65536"/>
                <a:gd name="T8" fmla="*/ 0 60000 65536"/>
                <a:gd name="T9" fmla="*/ 0 w 9638"/>
                <a:gd name="T10" fmla="*/ 0 h 10000"/>
                <a:gd name="T11" fmla="*/ 9638 w 9638"/>
                <a:gd name="T12" fmla="*/ 10000 h 100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38" h="10000">
                  <a:moveTo>
                    <a:pt x="2852" y="10000"/>
                  </a:moveTo>
                  <a:lnTo>
                    <a:pt x="0" y="2274"/>
                  </a:lnTo>
                  <a:lnTo>
                    <a:pt x="9638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3789" name="Group 162"/>
          <p:cNvGrpSpPr>
            <a:grpSpLocks/>
          </p:cNvGrpSpPr>
          <p:nvPr/>
        </p:nvGrpSpPr>
        <p:grpSpPr bwMode="auto">
          <a:xfrm rot="19656782" flipV="1">
            <a:off x="2795588" y="4827588"/>
            <a:ext cx="484187" cy="77787"/>
            <a:chOff x="1857052" y="5397364"/>
            <a:chExt cx="904329" cy="145094"/>
          </a:xfrm>
        </p:grpSpPr>
        <p:sp>
          <p:nvSpPr>
            <p:cNvPr id="373826" name="Freeform 82"/>
            <p:cNvSpPr>
              <a:spLocks/>
            </p:cNvSpPr>
            <p:nvPr/>
          </p:nvSpPr>
          <p:spPr bwMode="auto">
            <a:xfrm rot="1607666">
              <a:off x="2494958" y="5400795"/>
              <a:ext cx="149225" cy="138113"/>
            </a:xfrm>
            <a:custGeom>
              <a:avLst/>
              <a:gdLst>
                <a:gd name="T0" fmla="*/ 0 w 94"/>
                <a:gd name="T1" fmla="*/ 2147483647 h 87"/>
                <a:gd name="T2" fmla="*/ 2147483647 w 94"/>
                <a:gd name="T3" fmla="*/ 2147483647 h 87"/>
                <a:gd name="T4" fmla="*/ 2147483647 w 94"/>
                <a:gd name="T5" fmla="*/ 2147483647 h 87"/>
                <a:gd name="T6" fmla="*/ 2147483647 w 94"/>
                <a:gd name="T7" fmla="*/ 2147483647 h 87"/>
                <a:gd name="T8" fmla="*/ 2147483647 w 94"/>
                <a:gd name="T9" fmla="*/ 2147483647 h 87"/>
                <a:gd name="T10" fmla="*/ 2147483647 w 94"/>
                <a:gd name="T11" fmla="*/ 2147483647 h 87"/>
                <a:gd name="T12" fmla="*/ 2147483647 w 94"/>
                <a:gd name="T13" fmla="*/ 2147483647 h 87"/>
                <a:gd name="T14" fmla="*/ 2147483647 w 94"/>
                <a:gd name="T15" fmla="*/ 2147483647 h 87"/>
                <a:gd name="T16" fmla="*/ 2147483647 w 94"/>
                <a:gd name="T17" fmla="*/ 2147483647 h 87"/>
                <a:gd name="T18" fmla="*/ 2147483647 w 94"/>
                <a:gd name="T19" fmla="*/ 2147483647 h 87"/>
                <a:gd name="T20" fmla="*/ 2147483647 w 94"/>
                <a:gd name="T21" fmla="*/ 2147483647 h 87"/>
                <a:gd name="T22" fmla="*/ 2147483647 w 94"/>
                <a:gd name="T23" fmla="*/ 2147483647 h 87"/>
                <a:gd name="T24" fmla="*/ 2147483647 w 94"/>
                <a:gd name="T25" fmla="*/ 2147483647 h 87"/>
                <a:gd name="T26" fmla="*/ 2147483647 w 94"/>
                <a:gd name="T27" fmla="*/ 2147483647 h 87"/>
                <a:gd name="T28" fmla="*/ 2147483647 w 94"/>
                <a:gd name="T29" fmla="*/ 2147483647 h 87"/>
                <a:gd name="T30" fmla="*/ 2147483647 w 94"/>
                <a:gd name="T31" fmla="*/ 0 h 8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4"/>
                <a:gd name="T49" fmla="*/ 0 h 87"/>
                <a:gd name="T50" fmla="*/ 94 w 94"/>
                <a:gd name="T51" fmla="*/ 87 h 8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4" h="87">
                  <a:moveTo>
                    <a:pt x="0" y="37"/>
                  </a:moveTo>
                  <a:lnTo>
                    <a:pt x="1" y="50"/>
                  </a:lnTo>
                  <a:lnTo>
                    <a:pt x="7" y="63"/>
                  </a:lnTo>
                  <a:lnTo>
                    <a:pt x="16" y="74"/>
                  </a:lnTo>
                  <a:lnTo>
                    <a:pt x="27" y="83"/>
                  </a:lnTo>
                  <a:lnTo>
                    <a:pt x="41" y="87"/>
                  </a:lnTo>
                  <a:lnTo>
                    <a:pt x="57" y="86"/>
                  </a:lnTo>
                  <a:lnTo>
                    <a:pt x="71" y="81"/>
                  </a:lnTo>
                  <a:lnTo>
                    <a:pt x="83" y="72"/>
                  </a:lnTo>
                  <a:lnTo>
                    <a:pt x="90" y="59"/>
                  </a:lnTo>
                  <a:lnTo>
                    <a:pt x="94" y="45"/>
                  </a:lnTo>
                  <a:lnTo>
                    <a:pt x="94" y="31"/>
                  </a:lnTo>
                  <a:lnTo>
                    <a:pt x="89" y="16"/>
                  </a:lnTo>
                  <a:lnTo>
                    <a:pt x="86" y="11"/>
                  </a:lnTo>
                  <a:lnTo>
                    <a:pt x="79" y="4"/>
                  </a:lnTo>
                  <a:lnTo>
                    <a:pt x="74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827" name="Freeform 83"/>
            <p:cNvSpPr>
              <a:spLocks/>
            </p:cNvSpPr>
            <p:nvPr/>
          </p:nvSpPr>
          <p:spPr bwMode="auto">
            <a:xfrm rot="1607666">
              <a:off x="2368242" y="5397364"/>
              <a:ext cx="149225" cy="139700"/>
            </a:xfrm>
            <a:custGeom>
              <a:avLst/>
              <a:gdLst>
                <a:gd name="T0" fmla="*/ 0 w 94"/>
                <a:gd name="T1" fmla="*/ 2147483647 h 88"/>
                <a:gd name="T2" fmla="*/ 2147483647 w 94"/>
                <a:gd name="T3" fmla="*/ 2147483647 h 88"/>
                <a:gd name="T4" fmla="*/ 2147483647 w 94"/>
                <a:gd name="T5" fmla="*/ 2147483647 h 88"/>
                <a:gd name="T6" fmla="*/ 2147483647 w 94"/>
                <a:gd name="T7" fmla="*/ 2147483647 h 88"/>
                <a:gd name="T8" fmla="*/ 2147483647 w 94"/>
                <a:gd name="T9" fmla="*/ 2147483647 h 88"/>
                <a:gd name="T10" fmla="*/ 2147483647 w 94"/>
                <a:gd name="T11" fmla="*/ 2147483647 h 88"/>
                <a:gd name="T12" fmla="*/ 2147483647 w 94"/>
                <a:gd name="T13" fmla="*/ 2147483647 h 88"/>
                <a:gd name="T14" fmla="*/ 2147483647 w 94"/>
                <a:gd name="T15" fmla="*/ 2147483647 h 88"/>
                <a:gd name="T16" fmla="*/ 2147483647 w 94"/>
                <a:gd name="T17" fmla="*/ 2147483647 h 88"/>
                <a:gd name="T18" fmla="*/ 2147483647 w 94"/>
                <a:gd name="T19" fmla="*/ 2147483647 h 88"/>
                <a:gd name="T20" fmla="*/ 2147483647 w 94"/>
                <a:gd name="T21" fmla="*/ 2147483647 h 88"/>
                <a:gd name="T22" fmla="*/ 2147483647 w 94"/>
                <a:gd name="T23" fmla="*/ 2147483647 h 88"/>
                <a:gd name="T24" fmla="*/ 2147483647 w 94"/>
                <a:gd name="T25" fmla="*/ 2147483647 h 88"/>
                <a:gd name="T26" fmla="*/ 2147483647 w 94"/>
                <a:gd name="T27" fmla="*/ 2147483647 h 88"/>
                <a:gd name="T28" fmla="*/ 2147483647 w 94"/>
                <a:gd name="T29" fmla="*/ 2147483647 h 88"/>
                <a:gd name="T30" fmla="*/ 2147483647 w 94"/>
                <a:gd name="T31" fmla="*/ 0 h 8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4"/>
                <a:gd name="T49" fmla="*/ 0 h 88"/>
                <a:gd name="T50" fmla="*/ 94 w 94"/>
                <a:gd name="T51" fmla="*/ 88 h 8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4" h="88">
                  <a:moveTo>
                    <a:pt x="0" y="38"/>
                  </a:moveTo>
                  <a:lnTo>
                    <a:pt x="1" y="51"/>
                  </a:lnTo>
                  <a:lnTo>
                    <a:pt x="5" y="64"/>
                  </a:lnTo>
                  <a:lnTo>
                    <a:pt x="14" y="75"/>
                  </a:lnTo>
                  <a:lnTo>
                    <a:pt x="27" y="84"/>
                  </a:lnTo>
                  <a:lnTo>
                    <a:pt x="41" y="88"/>
                  </a:lnTo>
                  <a:lnTo>
                    <a:pt x="55" y="87"/>
                  </a:lnTo>
                  <a:lnTo>
                    <a:pt x="70" y="82"/>
                  </a:lnTo>
                  <a:lnTo>
                    <a:pt x="81" y="73"/>
                  </a:lnTo>
                  <a:lnTo>
                    <a:pt x="90" y="60"/>
                  </a:lnTo>
                  <a:lnTo>
                    <a:pt x="94" y="46"/>
                  </a:lnTo>
                  <a:lnTo>
                    <a:pt x="94" y="31"/>
                  </a:lnTo>
                  <a:lnTo>
                    <a:pt x="89" y="17"/>
                  </a:lnTo>
                  <a:lnTo>
                    <a:pt x="86" y="12"/>
                  </a:lnTo>
                  <a:lnTo>
                    <a:pt x="79" y="4"/>
                  </a:lnTo>
                  <a:lnTo>
                    <a:pt x="73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828" name="Freeform 84"/>
            <p:cNvSpPr>
              <a:spLocks/>
            </p:cNvSpPr>
            <p:nvPr/>
          </p:nvSpPr>
          <p:spPr bwMode="auto">
            <a:xfrm rot="1607666">
              <a:off x="2238935" y="5401632"/>
              <a:ext cx="150813" cy="136525"/>
            </a:xfrm>
            <a:custGeom>
              <a:avLst/>
              <a:gdLst>
                <a:gd name="T0" fmla="*/ 0 w 95"/>
                <a:gd name="T1" fmla="*/ 2147483647 h 86"/>
                <a:gd name="T2" fmla="*/ 2147483647 w 95"/>
                <a:gd name="T3" fmla="*/ 2147483647 h 86"/>
                <a:gd name="T4" fmla="*/ 2147483647 w 95"/>
                <a:gd name="T5" fmla="*/ 2147483647 h 86"/>
                <a:gd name="T6" fmla="*/ 2147483647 w 95"/>
                <a:gd name="T7" fmla="*/ 2147483647 h 86"/>
                <a:gd name="T8" fmla="*/ 2147483647 w 95"/>
                <a:gd name="T9" fmla="*/ 2147483647 h 86"/>
                <a:gd name="T10" fmla="*/ 2147483647 w 95"/>
                <a:gd name="T11" fmla="*/ 2147483647 h 86"/>
                <a:gd name="T12" fmla="*/ 2147483647 w 95"/>
                <a:gd name="T13" fmla="*/ 2147483647 h 86"/>
                <a:gd name="T14" fmla="*/ 2147483647 w 95"/>
                <a:gd name="T15" fmla="*/ 2147483647 h 86"/>
                <a:gd name="T16" fmla="*/ 2147483647 w 95"/>
                <a:gd name="T17" fmla="*/ 2147483647 h 86"/>
                <a:gd name="T18" fmla="*/ 2147483647 w 95"/>
                <a:gd name="T19" fmla="*/ 2147483647 h 86"/>
                <a:gd name="T20" fmla="*/ 2147483647 w 95"/>
                <a:gd name="T21" fmla="*/ 2147483647 h 86"/>
                <a:gd name="T22" fmla="*/ 2147483647 w 95"/>
                <a:gd name="T23" fmla="*/ 2147483647 h 86"/>
                <a:gd name="T24" fmla="*/ 2147483647 w 95"/>
                <a:gd name="T25" fmla="*/ 2147483647 h 86"/>
                <a:gd name="T26" fmla="*/ 2147483647 w 95"/>
                <a:gd name="T27" fmla="*/ 2147483647 h 86"/>
                <a:gd name="T28" fmla="*/ 2147483647 w 95"/>
                <a:gd name="T29" fmla="*/ 2147483647 h 86"/>
                <a:gd name="T30" fmla="*/ 2147483647 w 95"/>
                <a:gd name="T31" fmla="*/ 2147483647 h 86"/>
                <a:gd name="T32" fmla="*/ 2147483647 w 95"/>
                <a:gd name="T33" fmla="*/ 0 h 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5"/>
                <a:gd name="T52" fmla="*/ 0 h 86"/>
                <a:gd name="T53" fmla="*/ 95 w 95"/>
                <a:gd name="T54" fmla="*/ 86 h 8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5" h="86">
                  <a:moveTo>
                    <a:pt x="0" y="37"/>
                  </a:moveTo>
                  <a:lnTo>
                    <a:pt x="1" y="50"/>
                  </a:lnTo>
                  <a:lnTo>
                    <a:pt x="6" y="63"/>
                  </a:lnTo>
                  <a:lnTo>
                    <a:pt x="15" y="75"/>
                  </a:lnTo>
                  <a:lnTo>
                    <a:pt x="28" y="82"/>
                  </a:lnTo>
                  <a:lnTo>
                    <a:pt x="42" y="86"/>
                  </a:lnTo>
                  <a:lnTo>
                    <a:pt x="57" y="85"/>
                  </a:lnTo>
                  <a:lnTo>
                    <a:pt x="71" y="80"/>
                  </a:lnTo>
                  <a:lnTo>
                    <a:pt x="82" y="71"/>
                  </a:lnTo>
                  <a:lnTo>
                    <a:pt x="91" y="58"/>
                  </a:lnTo>
                  <a:lnTo>
                    <a:pt x="95" y="45"/>
                  </a:lnTo>
                  <a:lnTo>
                    <a:pt x="94" y="31"/>
                  </a:lnTo>
                  <a:lnTo>
                    <a:pt x="89" y="17"/>
                  </a:lnTo>
                  <a:lnTo>
                    <a:pt x="86" y="12"/>
                  </a:lnTo>
                  <a:lnTo>
                    <a:pt x="82" y="7"/>
                  </a:lnTo>
                  <a:lnTo>
                    <a:pt x="78" y="3"/>
                  </a:lnTo>
                  <a:lnTo>
                    <a:pt x="73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829" name="Freeform 85"/>
            <p:cNvSpPr>
              <a:spLocks/>
            </p:cNvSpPr>
            <p:nvPr/>
          </p:nvSpPr>
          <p:spPr bwMode="auto">
            <a:xfrm rot="1607666">
              <a:off x="2113348" y="5402023"/>
              <a:ext cx="149225" cy="139700"/>
            </a:xfrm>
            <a:custGeom>
              <a:avLst/>
              <a:gdLst>
                <a:gd name="T0" fmla="*/ 0 w 94"/>
                <a:gd name="T1" fmla="*/ 2147483647 h 88"/>
                <a:gd name="T2" fmla="*/ 2147483647 w 94"/>
                <a:gd name="T3" fmla="*/ 2147483647 h 88"/>
                <a:gd name="T4" fmla="*/ 2147483647 w 94"/>
                <a:gd name="T5" fmla="*/ 2147483647 h 88"/>
                <a:gd name="T6" fmla="*/ 2147483647 w 94"/>
                <a:gd name="T7" fmla="*/ 2147483647 h 88"/>
                <a:gd name="T8" fmla="*/ 2147483647 w 94"/>
                <a:gd name="T9" fmla="*/ 2147483647 h 88"/>
                <a:gd name="T10" fmla="*/ 2147483647 w 94"/>
                <a:gd name="T11" fmla="*/ 2147483647 h 88"/>
                <a:gd name="T12" fmla="*/ 2147483647 w 94"/>
                <a:gd name="T13" fmla="*/ 2147483647 h 88"/>
                <a:gd name="T14" fmla="*/ 2147483647 w 94"/>
                <a:gd name="T15" fmla="*/ 2147483647 h 88"/>
                <a:gd name="T16" fmla="*/ 2147483647 w 94"/>
                <a:gd name="T17" fmla="*/ 2147483647 h 88"/>
                <a:gd name="T18" fmla="*/ 2147483647 w 94"/>
                <a:gd name="T19" fmla="*/ 2147483647 h 88"/>
                <a:gd name="T20" fmla="*/ 2147483647 w 94"/>
                <a:gd name="T21" fmla="*/ 2147483647 h 88"/>
                <a:gd name="T22" fmla="*/ 2147483647 w 94"/>
                <a:gd name="T23" fmla="*/ 2147483647 h 88"/>
                <a:gd name="T24" fmla="*/ 2147483647 w 94"/>
                <a:gd name="T25" fmla="*/ 2147483647 h 88"/>
                <a:gd name="T26" fmla="*/ 2147483647 w 94"/>
                <a:gd name="T27" fmla="*/ 2147483647 h 88"/>
                <a:gd name="T28" fmla="*/ 2147483647 w 94"/>
                <a:gd name="T29" fmla="*/ 2147483647 h 88"/>
                <a:gd name="T30" fmla="*/ 2147483647 w 94"/>
                <a:gd name="T31" fmla="*/ 0 h 8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4"/>
                <a:gd name="T49" fmla="*/ 0 h 88"/>
                <a:gd name="T50" fmla="*/ 94 w 94"/>
                <a:gd name="T51" fmla="*/ 88 h 8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4" h="88">
                  <a:moveTo>
                    <a:pt x="0" y="37"/>
                  </a:moveTo>
                  <a:lnTo>
                    <a:pt x="2" y="50"/>
                  </a:lnTo>
                  <a:lnTo>
                    <a:pt x="6" y="63"/>
                  </a:lnTo>
                  <a:lnTo>
                    <a:pt x="15" y="75"/>
                  </a:lnTo>
                  <a:lnTo>
                    <a:pt x="27" y="84"/>
                  </a:lnTo>
                  <a:lnTo>
                    <a:pt x="42" y="88"/>
                  </a:lnTo>
                  <a:lnTo>
                    <a:pt x="56" y="86"/>
                  </a:lnTo>
                  <a:lnTo>
                    <a:pt x="70" y="81"/>
                  </a:lnTo>
                  <a:lnTo>
                    <a:pt x="81" y="72"/>
                  </a:lnTo>
                  <a:lnTo>
                    <a:pt x="90" y="59"/>
                  </a:lnTo>
                  <a:lnTo>
                    <a:pt x="94" y="45"/>
                  </a:lnTo>
                  <a:lnTo>
                    <a:pt x="94" y="31"/>
                  </a:lnTo>
                  <a:lnTo>
                    <a:pt x="89" y="17"/>
                  </a:lnTo>
                  <a:lnTo>
                    <a:pt x="87" y="12"/>
                  </a:lnTo>
                  <a:lnTo>
                    <a:pt x="79" y="4"/>
                  </a:lnTo>
                  <a:lnTo>
                    <a:pt x="74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830" name="Freeform 86"/>
            <p:cNvSpPr>
              <a:spLocks/>
            </p:cNvSpPr>
            <p:nvPr/>
          </p:nvSpPr>
          <p:spPr bwMode="auto">
            <a:xfrm rot="1607666">
              <a:off x="1984127" y="5405933"/>
              <a:ext cx="149225" cy="136525"/>
            </a:xfrm>
            <a:custGeom>
              <a:avLst/>
              <a:gdLst>
                <a:gd name="T0" fmla="*/ 0 w 94"/>
                <a:gd name="T1" fmla="*/ 2147483647 h 86"/>
                <a:gd name="T2" fmla="*/ 2147483647 w 94"/>
                <a:gd name="T3" fmla="*/ 2147483647 h 86"/>
                <a:gd name="T4" fmla="*/ 2147483647 w 94"/>
                <a:gd name="T5" fmla="*/ 2147483647 h 86"/>
                <a:gd name="T6" fmla="*/ 2147483647 w 94"/>
                <a:gd name="T7" fmla="*/ 2147483647 h 86"/>
                <a:gd name="T8" fmla="*/ 2147483647 w 94"/>
                <a:gd name="T9" fmla="*/ 2147483647 h 86"/>
                <a:gd name="T10" fmla="*/ 2147483647 w 94"/>
                <a:gd name="T11" fmla="*/ 2147483647 h 86"/>
                <a:gd name="T12" fmla="*/ 2147483647 w 94"/>
                <a:gd name="T13" fmla="*/ 2147483647 h 86"/>
                <a:gd name="T14" fmla="*/ 2147483647 w 94"/>
                <a:gd name="T15" fmla="*/ 2147483647 h 86"/>
                <a:gd name="T16" fmla="*/ 2147483647 w 94"/>
                <a:gd name="T17" fmla="*/ 2147483647 h 86"/>
                <a:gd name="T18" fmla="*/ 2147483647 w 94"/>
                <a:gd name="T19" fmla="*/ 2147483647 h 86"/>
                <a:gd name="T20" fmla="*/ 2147483647 w 94"/>
                <a:gd name="T21" fmla="*/ 2147483647 h 86"/>
                <a:gd name="T22" fmla="*/ 2147483647 w 94"/>
                <a:gd name="T23" fmla="*/ 2147483647 h 86"/>
                <a:gd name="T24" fmla="*/ 2147483647 w 94"/>
                <a:gd name="T25" fmla="*/ 2147483647 h 86"/>
                <a:gd name="T26" fmla="*/ 2147483647 w 94"/>
                <a:gd name="T27" fmla="*/ 2147483647 h 86"/>
                <a:gd name="T28" fmla="*/ 2147483647 w 94"/>
                <a:gd name="T29" fmla="*/ 2147483647 h 86"/>
                <a:gd name="T30" fmla="*/ 2147483647 w 94"/>
                <a:gd name="T31" fmla="*/ 2147483647 h 86"/>
                <a:gd name="T32" fmla="*/ 2147483647 w 94"/>
                <a:gd name="T33" fmla="*/ 0 h 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4"/>
                <a:gd name="T52" fmla="*/ 0 h 86"/>
                <a:gd name="T53" fmla="*/ 94 w 94"/>
                <a:gd name="T54" fmla="*/ 86 h 8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4" h="86">
                  <a:moveTo>
                    <a:pt x="0" y="37"/>
                  </a:moveTo>
                  <a:lnTo>
                    <a:pt x="2" y="50"/>
                  </a:lnTo>
                  <a:lnTo>
                    <a:pt x="7" y="63"/>
                  </a:lnTo>
                  <a:lnTo>
                    <a:pt x="16" y="74"/>
                  </a:lnTo>
                  <a:lnTo>
                    <a:pt x="27" y="82"/>
                  </a:lnTo>
                  <a:lnTo>
                    <a:pt x="41" y="86"/>
                  </a:lnTo>
                  <a:lnTo>
                    <a:pt x="57" y="85"/>
                  </a:lnTo>
                  <a:lnTo>
                    <a:pt x="71" y="80"/>
                  </a:lnTo>
                  <a:lnTo>
                    <a:pt x="83" y="71"/>
                  </a:lnTo>
                  <a:lnTo>
                    <a:pt x="90" y="58"/>
                  </a:lnTo>
                  <a:lnTo>
                    <a:pt x="94" y="45"/>
                  </a:lnTo>
                  <a:lnTo>
                    <a:pt x="94" y="31"/>
                  </a:lnTo>
                  <a:lnTo>
                    <a:pt x="89" y="17"/>
                  </a:lnTo>
                  <a:lnTo>
                    <a:pt x="87" y="11"/>
                  </a:lnTo>
                  <a:lnTo>
                    <a:pt x="83" y="6"/>
                  </a:lnTo>
                  <a:lnTo>
                    <a:pt x="79" y="2"/>
                  </a:lnTo>
                  <a:lnTo>
                    <a:pt x="74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831" name="Freeform 87"/>
            <p:cNvSpPr>
              <a:spLocks/>
            </p:cNvSpPr>
            <p:nvPr/>
          </p:nvSpPr>
          <p:spPr bwMode="auto">
            <a:xfrm rot="1607666">
              <a:off x="1857052" y="5404005"/>
              <a:ext cx="149225" cy="136525"/>
            </a:xfrm>
            <a:custGeom>
              <a:avLst/>
              <a:gdLst>
                <a:gd name="T0" fmla="*/ 0 w 94"/>
                <a:gd name="T1" fmla="*/ 2147483647 h 86"/>
                <a:gd name="T2" fmla="*/ 2147483647 w 94"/>
                <a:gd name="T3" fmla="*/ 2147483647 h 86"/>
                <a:gd name="T4" fmla="*/ 2147483647 w 94"/>
                <a:gd name="T5" fmla="*/ 2147483647 h 86"/>
                <a:gd name="T6" fmla="*/ 2147483647 w 94"/>
                <a:gd name="T7" fmla="*/ 2147483647 h 86"/>
                <a:gd name="T8" fmla="*/ 2147483647 w 94"/>
                <a:gd name="T9" fmla="*/ 2147483647 h 86"/>
                <a:gd name="T10" fmla="*/ 2147483647 w 94"/>
                <a:gd name="T11" fmla="*/ 2147483647 h 86"/>
                <a:gd name="T12" fmla="*/ 2147483647 w 94"/>
                <a:gd name="T13" fmla="*/ 2147483647 h 86"/>
                <a:gd name="T14" fmla="*/ 2147483647 w 94"/>
                <a:gd name="T15" fmla="*/ 2147483647 h 86"/>
                <a:gd name="T16" fmla="*/ 2147483647 w 94"/>
                <a:gd name="T17" fmla="*/ 2147483647 h 86"/>
                <a:gd name="T18" fmla="*/ 2147483647 w 94"/>
                <a:gd name="T19" fmla="*/ 2147483647 h 86"/>
                <a:gd name="T20" fmla="*/ 2147483647 w 94"/>
                <a:gd name="T21" fmla="*/ 2147483647 h 86"/>
                <a:gd name="T22" fmla="*/ 2147483647 w 94"/>
                <a:gd name="T23" fmla="*/ 2147483647 h 86"/>
                <a:gd name="T24" fmla="*/ 2147483647 w 94"/>
                <a:gd name="T25" fmla="*/ 2147483647 h 86"/>
                <a:gd name="T26" fmla="*/ 2147483647 w 94"/>
                <a:gd name="T27" fmla="*/ 2147483647 h 86"/>
                <a:gd name="T28" fmla="*/ 2147483647 w 94"/>
                <a:gd name="T29" fmla="*/ 2147483647 h 86"/>
                <a:gd name="T30" fmla="*/ 2147483647 w 94"/>
                <a:gd name="T31" fmla="*/ 0 h 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4"/>
                <a:gd name="T49" fmla="*/ 0 h 86"/>
                <a:gd name="T50" fmla="*/ 94 w 94"/>
                <a:gd name="T51" fmla="*/ 86 h 8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4" h="86">
                  <a:moveTo>
                    <a:pt x="0" y="37"/>
                  </a:moveTo>
                  <a:lnTo>
                    <a:pt x="1" y="50"/>
                  </a:lnTo>
                  <a:lnTo>
                    <a:pt x="5" y="61"/>
                  </a:lnTo>
                  <a:lnTo>
                    <a:pt x="14" y="73"/>
                  </a:lnTo>
                  <a:lnTo>
                    <a:pt x="27" y="82"/>
                  </a:lnTo>
                  <a:lnTo>
                    <a:pt x="41" y="86"/>
                  </a:lnTo>
                  <a:lnTo>
                    <a:pt x="56" y="85"/>
                  </a:lnTo>
                  <a:lnTo>
                    <a:pt x="70" y="79"/>
                  </a:lnTo>
                  <a:lnTo>
                    <a:pt x="81" y="70"/>
                  </a:lnTo>
                  <a:lnTo>
                    <a:pt x="90" y="57"/>
                  </a:lnTo>
                  <a:lnTo>
                    <a:pt x="94" y="43"/>
                  </a:lnTo>
                  <a:lnTo>
                    <a:pt x="94" y="29"/>
                  </a:lnTo>
                  <a:lnTo>
                    <a:pt x="89" y="15"/>
                  </a:lnTo>
                  <a:lnTo>
                    <a:pt x="85" y="9"/>
                  </a:lnTo>
                  <a:lnTo>
                    <a:pt x="80" y="3"/>
                  </a:lnTo>
                  <a:lnTo>
                    <a:pt x="74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832" name="Freeform 89"/>
            <p:cNvSpPr>
              <a:spLocks/>
            </p:cNvSpPr>
            <p:nvPr/>
          </p:nvSpPr>
          <p:spPr bwMode="auto">
            <a:xfrm rot="1607666">
              <a:off x="2608981" y="5459108"/>
              <a:ext cx="152400" cy="77788"/>
            </a:xfrm>
            <a:custGeom>
              <a:avLst/>
              <a:gdLst>
                <a:gd name="T0" fmla="*/ 0 w 96"/>
                <a:gd name="T1" fmla="*/ 0 h 49"/>
                <a:gd name="T2" fmla="*/ 2147483647 w 96"/>
                <a:gd name="T3" fmla="*/ 2147483647 h 49"/>
                <a:gd name="T4" fmla="*/ 2147483647 w 96"/>
                <a:gd name="T5" fmla="*/ 2147483647 h 49"/>
                <a:gd name="T6" fmla="*/ 2147483647 w 96"/>
                <a:gd name="T7" fmla="*/ 2147483647 h 49"/>
                <a:gd name="T8" fmla="*/ 2147483647 w 96"/>
                <a:gd name="T9" fmla="*/ 2147483647 h 49"/>
                <a:gd name="T10" fmla="*/ 2147483647 w 96"/>
                <a:gd name="T11" fmla="*/ 2147483647 h 49"/>
                <a:gd name="T12" fmla="*/ 2147483647 w 96"/>
                <a:gd name="T13" fmla="*/ 2147483647 h 49"/>
                <a:gd name="T14" fmla="*/ 2147483647 w 96"/>
                <a:gd name="T15" fmla="*/ 2147483647 h 49"/>
                <a:gd name="T16" fmla="*/ 2147483647 w 96"/>
                <a:gd name="T17" fmla="*/ 2147483647 h 49"/>
                <a:gd name="T18" fmla="*/ 2147483647 w 96"/>
                <a:gd name="T19" fmla="*/ 2147483647 h 49"/>
                <a:gd name="T20" fmla="*/ 2147483647 w 96"/>
                <a:gd name="T21" fmla="*/ 0 h 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6"/>
                <a:gd name="T34" fmla="*/ 0 h 49"/>
                <a:gd name="T35" fmla="*/ 96 w 96"/>
                <a:gd name="T36" fmla="*/ 49 h 4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6" h="49">
                  <a:moveTo>
                    <a:pt x="0" y="0"/>
                  </a:moveTo>
                  <a:lnTo>
                    <a:pt x="2" y="13"/>
                  </a:lnTo>
                  <a:lnTo>
                    <a:pt x="7" y="25"/>
                  </a:lnTo>
                  <a:lnTo>
                    <a:pt x="16" y="36"/>
                  </a:lnTo>
                  <a:lnTo>
                    <a:pt x="27" y="45"/>
                  </a:lnTo>
                  <a:lnTo>
                    <a:pt x="41" y="49"/>
                  </a:lnTo>
                  <a:lnTo>
                    <a:pt x="57" y="48"/>
                  </a:lnTo>
                  <a:lnTo>
                    <a:pt x="71" y="43"/>
                  </a:lnTo>
                  <a:lnTo>
                    <a:pt x="84" y="31"/>
                  </a:lnTo>
                  <a:lnTo>
                    <a:pt x="93" y="17"/>
                  </a:lnTo>
                  <a:lnTo>
                    <a:pt x="96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3790" name="Group 203"/>
          <p:cNvGrpSpPr>
            <a:grpSpLocks/>
          </p:cNvGrpSpPr>
          <p:nvPr/>
        </p:nvGrpSpPr>
        <p:grpSpPr bwMode="auto">
          <a:xfrm rot="882503">
            <a:off x="3443288" y="4810125"/>
            <a:ext cx="481012" cy="63500"/>
            <a:chOff x="7668155" y="3364201"/>
            <a:chExt cx="480162" cy="62786"/>
          </a:xfrm>
        </p:grpSpPr>
        <p:cxnSp>
          <p:nvCxnSpPr>
            <p:cNvPr id="412" name="Straight Connector 411"/>
            <p:cNvCxnSpPr/>
            <p:nvPr/>
          </p:nvCxnSpPr>
          <p:spPr>
            <a:xfrm rot="1246260">
              <a:off x="7668155" y="3395594"/>
              <a:ext cx="480162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3825" name="Freeform 24"/>
            <p:cNvSpPr>
              <a:spLocks/>
            </p:cNvSpPr>
            <p:nvPr/>
          </p:nvSpPr>
          <p:spPr bwMode="auto">
            <a:xfrm rot="13710368" flipV="1">
              <a:off x="7864948" y="3355231"/>
              <a:ext cx="62786" cy="80725"/>
            </a:xfrm>
            <a:custGeom>
              <a:avLst/>
              <a:gdLst>
                <a:gd name="T0" fmla="*/ 2147483647 w 56"/>
                <a:gd name="T1" fmla="*/ 2147483647 h 72"/>
                <a:gd name="T2" fmla="*/ 0 w 56"/>
                <a:gd name="T3" fmla="*/ 2147483647 h 72"/>
                <a:gd name="T4" fmla="*/ 2147483647 w 56"/>
                <a:gd name="T5" fmla="*/ 0 h 72"/>
                <a:gd name="T6" fmla="*/ 0 60000 65536"/>
                <a:gd name="T7" fmla="*/ 0 60000 65536"/>
                <a:gd name="T8" fmla="*/ 0 60000 65536"/>
                <a:gd name="T9" fmla="*/ 0 w 56"/>
                <a:gd name="T10" fmla="*/ 0 h 72"/>
                <a:gd name="T11" fmla="*/ 56 w 56"/>
                <a:gd name="T12" fmla="*/ 72 h 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72">
                  <a:moveTo>
                    <a:pt x="18" y="72"/>
                  </a:moveTo>
                  <a:lnTo>
                    <a:pt x="0" y="17"/>
                  </a:lnTo>
                  <a:lnTo>
                    <a:pt x="56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3791" name="Freeform 29"/>
          <p:cNvSpPr>
            <a:spLocks/>
          </p:cNvSpPr>
          <p:nvPr/>
        </p:nvSpPr>
        <p:spPr bwMode="auto">
          <a:xfrm>
            <a:off x="3446463" y="4664075"/>
            <a:ext cx="74612" cy="76200"/>
          </a:xfrm>
          <a:custGeom>
            <a:avLst/>
            <a:gdLst>
              <a:gd name="T0" fmla="*/ 2147483647 w 72"/>
              <a:gd name="T1" fmla="*/ 2147483647 h 73"/>
              <a:gd name="T2" fmla="*/ 2147483647 w 72"/>
              <a:gd name="T3" fmla="*/ 2147483647 h 73"/>
              <a:gd name="T4" fmla="*/ 2147483647 w 72"/>
              <a:gd name="T5" fmla="*/ 2147483647 h 73"/>
              <a:gd name="T6" fmla="*/ 2147483647 w 72"/>
              <a:gd name="T7" fmla="*/ 2147483647 h 73"/>
              <a:gd name="T8" fmla="*/ 2147483647 w 72"/>
              <a:gd name="T9" fmla="*/ 2147483647 h 73"/>
              <a:gd name="T10" fmla="*/ 2147483647 w 72"/>
              <a:gd name="T11" fmla="*/ 2147483647 h 73"/>
              <a:gd name="T12" fmla="*/ 2147483647 w 72"/>
              <a:gd name="T13" fmla="*/ 2147483647 h 73"/>
              <a:gd name="T14" fmla="*/ 2147483647 w 72"/>
              <a:gd name="T15" fmla="*/ 2147483647 h 73"/>
              <a:gd name="T16" fmla="*/ 0 w 72"/>
              <a:gd name="T17" fmla="*/ 2147483647 h 73"/>
              <a:gd name="T18" fmla="*/ 0 w 72"/>
              <a:gd name="T19" fmla="*/ 2147483647 h 73"/>
              <a:gd name="T20" fmla="*/ 2147483647 w 72"/>
              <a:gd name="T21" fmla="*/ 2147483647 h 73"/>
              <a:gd name="T22" fmla="*/ 2147483647 w 72"/>
              <a:gd name="T23" fmla="*/ 2147483647 h 73"/>
              <a:gd name="T24" fmla="*/ 2147483647 w 72"/>
              <a:gd name="T25" fmla="*/ 2147483647 h 73"/>
              <a:gd name="T26" fmla="*/ 2147483647 w 72"/>
              <a:gd name="T27" fmla="*/ 0 h 73"/>
              <a:gd name="T28" fmla="*/ 2147483647 w 72"/>
              <a:gd name="T29" fmla="*/ 2147483647 h 73"/>
              <a:gd name="T30" fmla="*/ 2147483647 w 72"/>
              <a:gd name="T31" fmla="*/ 2147483647 h 73"/>
              <a:gd name="T32" fmla="*/ 2147483647 w 72"/>
              <a:gd name="T33" fmla="*/ 2147483647 h 7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2"/>
              <a:gd name="T52" fmla="*/ 0 h 73"/>
              <a:gd name="T53" fmla="*/ 72 w 72"/>
              <a:gd name="T54" fmla="*/ 73 h 7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2" h="73">
                <a:moveTo>
                  <a:pt x="71" y="29"/>
                </a:moveTo>
                <a:lnTo>
                  <a:pt x="72" y="43"/>
                </a:lnTo>
                <a:lnTo>
                  <a:pt x="67" y="56"/>
                </a:lnTo>
                <a:lnTo>
                  <a:pt x="57" y="66"/>
                </a:lnTo>
                <a:lnTo>
                  <a:pt x="44" y="73"/>
                </a:lnTo>
                <a:lnTo>
                  <a:pt x="30" y="73"/>
                </a:lnTo>
                <a:lnTo>
                  <a:pt x="17" y="67"/>
                </a:lnTo>
                <a:lnTo>
                  <a:pt x="6" y="58"/>
                </a:lnTo>
                <a:lnTo>
                  <a:pt x="0" y="46"/>
                </a:lnTo>
                <a:lnTo>
                  <a:pt x="0" y="31"/>
                </a:lnTo>
                <a:lnTo>
                  <a:pt x="5" y="18"/>
                </a:lnTo>
                <a:lnTo>
                  <a:pt x="14" y="8"/>
                </a:lnTo>
                <a:lnTo>
                  <a:pt x="27" y="2"/>
                </a:lnTo>
                <a:lnTo>
                  <a:pt x="41" y="0"/>
                </a:lnTo>
                <a:lnTo>
                  <a:pt x="54" y="6"/>
                </a:lnTo>
                <a:lnTo>
                  <a:pt x="64" y="16"/>
                </a:lnTo>
                <a:lnTo>
                  <a:pt x="71" y="29"/>
                </a:lnTo>
                <a:close/>
              </a:path>
            </a:pathLst>
          </a:custGeom>
          <a:solidFill>
            <a:srgbClr val="0000FF"/>
          </a:solidFill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3792" name="Rectangle 435"/>
          <p:cNvSpPr>
            <a:spLocks noChangeArrowheads="1"/>
          </p:cNvSpPr>
          <p:nvPr/>
        </p:nvSpPr>
        <p:spPr bwMode="auto">
          <a:xfrm>
            <a:off x="1470025" y="2911475"/>
            <a:ext cx="1266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FF0000"/>
                </a:solidFill>
                <a:latin typeface="Calibri" pitchFamily="34" charset="0"/>
              </a:rPr>
              <a:t>W</a:t>
            </a:r>
            <a:r>
              <a:rPr lang="en-US">
                <a:solidFill>
                  <a:srgbClr val="FF0000"/>
                </a:solidFill>
                <a:latin typeface="Calibri" pitchFamily="34" charset="0"/>
              </a:rPr>
              <a:t> from top</a:t>
            </a:r>
            <a:endParaRPr lang="en-GB"/>
          </a:p>
        </p:txBody>
      </p:sp>
      <p:sp>
        <p:nvSpPr>
          <p:cNvPr id="373793" name="Rectangle 436"/>
          <p:cNvSpPr>
            <a:spLocks noChangeArrowheads="1"/>
          </p:cNvSpPr>
          <p:nvPr/>
        </p:nvSpPr>
        <p:spPr bwMode="auto">
          <a:xfrm>
            <a:off x="4287838" y="4192588"/>
            <a:ext cx="4048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The polarization of </a:t>
            </a:r>
            <a:r>
              <a:rPr lang="en-US" i="1">
                <a:solidFill>
                  <a:srgbClr val="0000FF"/>
                </a:solidFill>
                <a:ea typeface="ＭＳ Ｐゴシック"/>
                <a:cs typeface="ＭＳ Ｐゴシック"/>
              </a:rPr>
              <a:t>W</a:t>
            </a:r>
            <a:r>
              <a:rPr lang="en-US">
                <a:solidFill>
                  <a:srgbClr val="0000FF"/>
                </a:solidFill>
                <a:ea typeface="ＭＳ Ｐゴシック"/>
                <a:cs typeface="ＭＳ Ｐゴシック"/>
              </a:rPr>
              <a:t> from </a:t>
            </a:r>
            <a:r>
              <a:rPr lang="en-US" i="1">
                <a:solidFill>
                  <a:srgbClr val="0000FF"/>
                </a:solidFill>
                <a:ea typeface="ＭＳ Ｐゴシック"/>
                <a:cs typeface="ＭＳ Ｐゴシック"/>
              </a:rPr>
              <a:t>q</a:t>
            </a:r>
            <a:r>
              <a:rPr lang="en-US">
                <a:solidFill>
                  <a:srgbClr val="0000FF"/>
                </a:solidFill>
                <a:ea typeface="ＭＳ Ｐゴシック"/>
                <a:cs typeface="ＭＳ Ｐゴシック"/>
              </a:rPr>
              <a:t>-</a:t>
            </a:r>
            <a:r>
              <a:rPr lang="en-US" i="1">
                <a:solidFill>
                  <a:srgbClr val="0000FF"/>
                </a:solidFill>
                <a:ea typeface="ＭＳ Ｐゴシック"/>
                <a:cs typeface="ＭＳ Ｐゴシック"/>
              </a:rPr>
              <a:t>q</a:t>
            </a:r>
            <a:r>
              <a:rPr lang="en-US">
                <a:solidFill>
                  <a:srgbClr val="0000FF"/>
                </a:solidFill>
                <a:ea typeface="ＭＳ Ｐゴシック"/>
                <a:cs typeface="ＭＳ Ｐゴシック"/>
              </a:rPr>
              <a:t>bar / </a:t>
            </a:r>
            <a:r>
              <a:rPr lang="en-US" i="1">
                <a:solidFill>
                  <a:srgbClr val="0000FF"/>
                </a:solidFill>
                <a:ea typeface="ＭＳ Ｐゴシック"/>
                <a:cs typeface="ＭＳ Ｐゴシック"/>
              </a:rPr>
              <a:t>q</a:t>
            </a:r>
            <a:r>
              <a:rPr lang="en-US">
                <a:solidFill>
                  <a:srgbClr val="0000FF"/>
                </a:solidFill>
                <a:ea typeface="ＭＳ Ｐゴシック"/>
                <a:cs typeface="ＭＳ Ｐゴシック"/>
              </a:rPr>
              <a:t>-</a:t>
            </a:r>
            <a:r>
              <a:rPr lang="en-US" i="1">
                <a:solidFill>
                  <a:srgbClr val="0000FF"/>
                </a:solidFill>
                <a:ea typeface="ＭＳ Ｐゴシック"/>
                <a:cs typeface="ＭＳ Ｐゴシック"/>
              </a:rPr>
              <a:t>g</a:t>
            </a:r>
            <a:r>
              <a:rPr lang="en-US">
                <a:latin typeface="Calibri" pitchFamily="34" charset="0"/>
              </a:rPr>
              <a:t> </a:t>
            </a:r>
            <a:endParaRPr lang="en-GB"/>
          </a:p>
        </p:txBody>
      </p:sp>
      <p:sp>
        <p:nvSpPr>
          <p:cNvPr id="373794" name="Rectangle 437"/>
          <p:cNvSpPr>
            <a:spLocks noChangeArrowheads="1"/>
          </p:cNvSpPr>
          <p:nvPr/>
        </p:nvSpPr>
        <p:spPr bwMode="auto">
          <a:xfrm>
            <a:off x="4283075" y="4595813"/>
            <a:ext cx="4821238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depends on the actual mixture of processes</a:t>
            </a:r>
          </a:p>
          <a:p>
            <a:pPr marL="444500" lvl="1" indent="-263525">
              <a:buFont typeface="Symbol" pitchFamily="18" charset="2"/>
              <a:buChar char="®"/>
            </a:pPr>
            <a:r>
              <a:rPr lang="en-US">
                <a:latin typeface="Calibri" pitchFamily="34" charset="0"/>
              </a:rPr>
              <a:t>we need pQCD and PDFs to evaluate it</a:t>
            </a:r>
          </a:p>
          <a:p>
            <a:pPr marL="180975" indent="-180975">
              <a:spcBef>
                <a:spcPts val="600"/>
              </a:spcBef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depends on </a:t>
            </a:r>
            <a:r>
              <a:rPr lang="en-US" i="1">
                <a:latin typeface="Calibri" pitchFamily="34" charset="0"/>
              </a:rPr>
              <a:t>p</a:t>
            </a:r>
            <a:r>
              <a:rPr lang="en-US" baseline="-25000">
                <a:latin typeface="Calibri" pitchFamily="34" charset="0"/>
              </a:rPr>
              <a:t>T</a:t>
            </a:r>
            <a:r>
              <a:rPr lang="en-US">
                <a:latin typeface="Calibri" pitchFamily="34" charset="0"/>
              </a:rPr>
              <a:t> and </a:t>
            </a:r>
            <a:r>
              <a:rPr lang="en-US" i="1">
                <a:latin typeface="Calibri" pitchFamily="34" charset="0"/>
              </a:rPr>
              <a:t>y</a:t>
            </a:r>
          </a:p>
          <a:p>
            <a:pPr marL="444500" lvl="1" indent="-263525">
              <a:buFont typeface="Symbol" pitchFamily="18" charset="2"/>
              <a:buChar char="®"/>
            </a:pPr>
            <a:r>
              <a:rPr lang="en-US">
                <a:latin typeface="Calibri" pitchFamily="34" charset="0"/>
              </a:rPr>
              <a:t>if we integrate we lose discriminating power</a:t>
            </a:r>
          </a:p>
          <a:p>
            <a:pPr marL="180975" indent="-180975">
              <a:spcBef>
                <a:spcPts val="600"/>
              </a:spcBef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is generally far from being maximal</a:t>
            </a:r>
          </a:p>
          <a:p>
            <a:pPr marL="444500" lvl="1" indent="-263525">
              <a:buFont typeface="Symbol" pitchFamily="18" charset="2"/>
              <a:buChar char="®"/>
            </a:pPr>
            <a:r>
              <a:rPr lang="en-US">
                <a:solidFill>
                  <a:srgbClr val="000000"/>
                </a:solidFill>
                <a:latin typeface="Calibri" pitchFamily="34" charset="0"/>
              </a:rPr>
              <a:t>we should measure also </a:t>
            </a:r>
            <a:r>
              <a:rPr lang="en-GB" i="1">
                <a:latin typeface="Calibri" pitchFamily="34" charset="0"/>
              </a:rPr>
              <a:t>λ</a:t>
            </a:r>
            <a:r>
              <a:rPr lang="el-GR" i="1" baseline="-25000">
                <a:latin typeface="Calibri" pitchFamily="34" charset="0"/>
              </a:rPr>
              <a:t>φ</a:t>
            </a:r>
            <a:r>
              <a:rPr lang="en-GB">
                <a:latin typeface="Calibri" pitchFamily="34" charset="0"/>
              </a:rPr>
              <a:t> for</a:t>
            </a:r>
            <a:r>
              <a:rPr lang="en-US">
                <a:solidFill>
                  <a:srgbClr val="000000"/>
                </a:solidFill>
                <a:latin typeface="Calibri" pitchFamily="34" charset="0"/>
              </a:rPr>
              <a:t> a sufficient discrimination</a:t>
            </a:r>
          </a:p>
        </p:txBody>
      </p:sp>
      <p:grpSp>
        <p:nvGrpSpPr>
          <p:cNvPr id="373795" name="Group 320"/>
          <p:cNvGrpSpPr>
            <a:grpSpLocks/>
          </p:cNvGrpSpPr>
          <p:nvPr/>
        </p:nvGrpSpPr>
        <p:grpSpPr bwMode="auto">
          <a:xfrm>
            <a:off x="6191250" y="2439988"/>
            <a:ext cx="1041400" cy="941387"/>
            <a:chOff x="6003075" y="2292168"/>
            <a:chExt cx="1041400" cy="940816"/>
          </a:xfrm>
        </p:grpSpPr>
        <p:sp>
          <p:nvSpPr>
            <p:cNvPr id="440" name="Rounded Rectangle 31"/>
            <p:cNvSpPr>
              <a:spLocks noChangeArrowheads="1"/>
            </p:cNvSpPr>
            <p:nvPr/>
          </p:nvSpPr>
          <p:spPr bwMode="auto">
            <a:xfrm>
              <a:off x="6017363" y="2395292"/>
              <a:ext cx="987425" cy="837692"/>
            </a:xfrm>
            <a:prstGeom prst="roundRect">
              <a:avLst>
                <a:gd name="adj" fmla="val 11187"/>
              </a:avLst>
            </a:prstGeom>
            <a:solidFill>
              <a:schemeClr val="bg1"/>
            </a:solidFill>
            <a:ln w="6350" algn="ctr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PT">
                <a:latin typeface="+mn-lt"/>
              </a:endParaRPr>
            </a:p>
          </p:txBody>
        </p:sp>
        <p:sp>
          <p:nvSpPr>
            <p:cNvPr id="373805" name="Rectangle 128"/>
            <p:cNvSpPr>
              <a:spLocks noChangeArrowheads="1"/>
            </p:cNvSpPr>
            <p:nvPr/>
          </p:nvSpPr>
          <p:spPr bwMode="auto">
            <a:xfrm>
              <a:off x="6003075" y="2492193"/>
              <a:ext cx="25359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600" i="1">
                  <a:latin typeface="Calibri" pitchFamily="34" charset="0"/>
                </a:rPr>
                <a:t>t</a:t>
              </a:r>
              <a:endParaRPr lang="en-GB" sz="1600"/>
            </a:p>
          </p:txBody>
        </p:sp>
        <p:grpSp>
          <p:nvGrpSpPr>
            <p:cNvPr id="373806" name="Group 294"/>
            <p:cNvGrpSpPr>
              <a:grpSpLocks/>
            </p:cNvGrpSpPr>
            <p:nvPr/>
          </p:nvGrpSpPr>
          <p:grpSpPr bwMode="auto">
            <a:xfrm rot="-2699357">
              <a:off x="6323755" y="2292169"/>
              <a:ext cx="720695" cy="885031"/>
              <a:chOff x="5806491" y="3291092"/>
              <a:chExt cx="720695" cy="885031"/>
            </a:xfrm>
          </p:grpSpPr>
          <p:grpSp>
            <p:nvGrpSpPr>
              <p:cNvPr id="373807" name="Group 426"/>
              <p:cNvGrpSpPr>
                <a:grpSpLocks/>
              </p:cNvGrpSpPr>
              <p:nvPr/>
            </p:nvGrpSpPr>
            <p:grpSpPr bwMode="auto">
              <a:xfrm>
                <a:off x="6025542" y="3680036"/>
                <a:ext cx="501644" cy="60325"/>
                <a:chOff x="2982986" y="1572917"/>
                <a:chExt cx="1016346" cy="120201"/>
              </a:xfrm>
            </p:grpSpPr>
            <p:sp>
              <p:nvSpPr>
                <p:cNvPr id="373814" name="Freeform 28"/>
                <p:cNvSpPr>
                  <a:spLocks/>
                </p:cNvSpPr>
                <p:nvPr/>
              </p:nvSpPr>
              <p:spPr bwMode="auto">
                <a:xfrm rot="1525323">
                  <a:off x="2982986" y="1573897"/>
                  <a:ext cx="96838" cy="82550"/>
                </a:xfrm>
                <a:custGeom>
                  <a:avLst/>
                  <a:gdLst>
                    <a:gd name="T0" fmla="*/ 2147483647 w 61"/>
                    <a:gd name="T1" fmla="*/ 2147483647 h 52"/>
                    <a:gd name="T2" fmla="*/ 2147483647 w 61"/>
                    <a:gd name="T3" fmla="*/ 2147483647 h 52"/>
                    <a:gd name="T4" fmla="*/ 2147483647 w 61"/>
                    <a:gd name="T5" fmla="*/ 2147483647 h 52"/>
                    <a:gd name="T6" fmla="*/ 2147483647 w 61"/>
                    <a:gd name="T7" fmla="*/ 0 h 52"/>
                    <a:gd name="T8" fmla="*/ 2147483647 w 61"/>
                    <a:gd name="T9" fmla="*/ 2147483647 h 52"/>
                    <a:gd name="T10" fmla="*/ 2147483647 w 61"/>
                    <a:gd name="T11" fmla="*/ 2147483647 h 52"/>
                    <a:gd name="T12" fmla="*/ 2147483647 w 61"/>
                    <a:gd name="T13" fmla="*/ 2147483647 h 52"/>
                    <a:gd name="T14" fmla="*/ 0 w 61"/>
                    <a:gd name="T15" fmla="*/ 2147483647 h 52"/>
                    <a:gd name="T16" fmla="*/ 2147483647 w 61"/>
                    <a:gd name="T17" fmla="*/ 2147483647 h 5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1"/>
                    <a:gd name="T28" fmla="*/ 0 h 52"/>
                    <a:gd name="T29" fmla="*/ 61 w 61"/>
                    <a:gd name="T30" fmla="*/ 52 h 5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1" h="52">
                      <a:moveTo>
                        <a:pt x="61" y="23"/>
                      </a:moveTo>
                      <a:lnTo>
                        <a:pt x="51" y="12"/>
                      </a:lnTo>
                      <a:lnTo>
                        <a:pt x="40" y="4"/>
                      </a:lnTo>
                      <a:lnTo>
                        <a:pt x="29" y="0"/>
                      </a:lnTo>
                      <a:lnTo>
                        <a:pt x="17" y="1"/>
                      </a:lnTo>
                      <a:lnTo>
                        <a:pt x="8" y="9"/>
                      </a:lnTo>
                      <a:lnTo>
                        <a:pt x="2" y="21"/>
                      </a:lnTo>
                      <a:lnTo>
                        <a:pt x="0" y="35"/>
                      </a:lnTo>
                      <a:lnTo>
                        <a:pt x="3" y="52"/>
                      </a:ln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815" name="Freeform 30"/>
                <p:cNvSpPr>
                  <a:spLocks/>
                </p:cNvSpPr>
                <p:nvPr/>
              </p:nvSpPr>
              <p:spPr bwMode="auto">
                <a:xfrm rot="1525323">
                  <a:off x="3073707" y="1606678"/>
                  <a:ext cx="98425" cy="79375"/>
                </a:xfrm>
                <a:custGeom>
                  <a:avLst/>
                  <a:gdLst>
                    <a:gd name="T0" fmla="*/ 2147483647 w 62"/>
                    <a:gd name="T1" fmla="*/ 0 h 50"/>
                    <a:gd name="T2" fmla="*/ 2147483647 w 62"/>
                    <a:gd name="T3" fmla="*/ 2147483647 h 50"/>
                    <a:gd name="T4" fmla="*/ 2147483647 w 62"/>
                    <a:gd name="T5" fmla="*/ 2147483647 h 50"/>
                    <a:gd name="T6" fmla="*/ 2147483647 w 62"/>
                    <a:gd name="T7" fmla="*/ 2147483647 h 50"/>
                    <a:gd name="T8" fmla="*/ 2147483647 w 62"/>
                    <a:gd name="T9" fmla="*/ 2147483647 h 50"/>
                    <a:gd name="T10" fmla="*/ 2147483647 w 62"/>
                    <a:gd name="T11" fmla="*/ 2147483647 h 50"/>
                    <a:gd name="T12" fmla="*/ 2147483647 w 62"/>
                    <a:gd name="T13" fmla="*/ 2147483647 h 50"/>
                    <a:gd name="T14" fmla="*/ 2147483647 w 62"/>
                    <a:gd name="T15" fmla="*/ 2147483647 h 50"/>
                    <a:gd name="T16" fmla="*/ 0 w 62"/>
                    <a:gd name="T17" fmla="*/ 2147483647 h 5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2"/>
                    <a:gd name="T28" fmla="*/ 0 h 50"/>
                    <a:gd name="T29" fmla="*/ 62 w 62"/>
                    <a:gd name="T30" fmla="*/ 50 h 5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2" h="50">
                      <a:moveTo>
                        <a:pt x="60" y="0"/>
                      </a:moveTo>
                      <a:lnTo>
                        <a:pt x="62" y="15"/>
                      </a:lnTo>
                      <a:lnTo>
                        <a:pt x="59" y="29"/>
                      </a:lnTo>
                      <a:lnTo>
                        <a:pt x="54" y="39"/>
                      </a:lnTo>
                      <a:lnTo>
                        <a:pt x="46" y="47"/>
                      </a:lnTo>
                      <a:lnTo>
                        <a:pt x="34" y="50"/>
                      </a:lnTo>
                      <a:lnTo>
                        <a:pt x="23" y="46"/>
                      </a:lnTo>
                      <a:lnTo>
                        <a:pt x="10" y="38"/>
                      </a:lnTo>
                      <a:lnTo>
                        <a:pt x="0" y="25"/>
                      </a:ln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816" name="Freeform 31"/>
                <p:cNvSpPr>
                  <a:spLocks/>
                </p:cNvSpPr>
                <p:nvPr/>
              </p:nvSpPr>
              <p:spPr bwMode="auto">
                <a:xfrm rot="1525323">
                  <a:off x="3192868" y="1573004"/>
                  <a:ext cx="95250" cy="80963"/>
                </a:xfrm>
                <a:custGeom>
                  <a:avLst/>
                  <a:gdLst>
                    <a:gd name="T0" fmla="*/ 2147483647 w 60"/>
                    <a:gd name="T1" fmla="*/ 2147483647 h 51"/>
                    <a:gd name="T2" fmla="*/ 2147483647 w 60"/>
                    <a:gd name="T3" fmla="*/ 2147483647 h 51"/>
                    <a:gd name="T4" fmla="*/ 2147483647 w 60"/>
                    <a:gd name="T5" fmla="*/ 2147483647 h 51"/>
                    <a:gd name="T6" fmla="*/ 2147483647 w 60"/>
                    <a:gd name="T7" fmla="*/ 0 h 51"/>
                    <a:gd name="T8" fmla="*/ 2147483647 w 60"/>
                    <a:gd name="T9" fmla="*/ 2147483647 h 51"/>
                    <a:gd name="T10" fmla="*/ 2147483647 w 60"/>
                    <a:gd name="T11" fmla="*/ 2147483647 h 51"/>
                    <a:gd name="T12" fmla="*/ 2147483647 w 60"/>
                    <a:gd name="T13" fmla="*/ 2147483647 h 51"/>
                    <a:gd name="T14" fmla="*/ 0 w 60"/>
                    <a:gd name="T15" fmla="*/ 2147483647 h 51"/>
                    <a:gd name="T16" fmla="*/ 2147483647 w 60"/>
                    <a:gd name="T17" fmla="*/ 2147483647 h 5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0"/>
                    <a:gd name="T28" fmla="*/ 0 h 51"/>
                    <a:gd name="T29" fmla="*/ 60 w 60"/>
                    <a:gd name="T30" fmla="*/ 51 h 5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0" h="51">
                      <a:moveTo>
                        <a:pt x="60" y="22"/>
                      </a:moveTo>
                      <a:lnTo>
                        <a:pt x="50" y="11"/>
                      </a:lnTo>
                      <a:lnTo>
                        <a:pt x="40" y="3"/>
                      </a:lnTo>
                      <a:lnTo>
                        <a:pt x="28" y="0"/>
                      </a:lnTo>
                      <a:lnTo>
                        <a:pt x="17" y="2"/>
                      </a:lnTo>
                      <a:lnTo>
                        <a:pt x="8" y="9"/>
                      </a:lnTo>
                      <a:lnTo>
                        <a:pt x="1" y="20"/>
                      </a:lnTo>
                      <a:lnTo>
                        <a:pt x="0" y="35"/>
                      </a:lnTo>
                      <a:lnTo>
                        <a:pt x="1" y="51"/>
                      </a:ln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817" name="Freeform 32"/>
                <p:cNvSpPr>
                  <a:spLocks/>
                </p:cNvSpPr>
                <p:nvPr/>
              </p:nvSpPr>
              <p:spPr bwMode="auto">
                <a:xfrm rot="1525323">
                  <a:off x="3281738" y="1605367"/>
                  <a:ext cx="98425" cy="79375"/>
                </a:xfrm>
                <a:custGeom>
                  <a:avLst/>
                  <a:gdLst>
                    <a:gd name="T0" fmla="*/ 2147483647 w 62"/>
                    <a:gd name="T1" fmla="*/ 0 h 50"/>
                    <a:gd name="T2" fmla="*/ 2147483647 w 62"/>
                    <a:gd name="T3" fmla="*/ 2147483647 h 50"/>
                    <a:gd name="T4" fmla="*/ 2147483647 w 62"/>
                    <a:gd name="T5" fmla="*/ 2147483647 h 50"/>
                    <a:gd name="T6" fmla="*/ 2147483647 w 62"/>
                    <a:gd name="T7" fmla="*/ 2147483647 h 50"/>
                    <a:gd name="T8" fmla="*/ 2147483647 w 62"/>
                    <a:gd name="T9" fmla="*/ 2147483647 h 50"/>
                    <a:gd name="T10" fmla="*/ 2147483647 w 62"/>
                    <a:gd name="T11" fmla="*/ 2147483647 h 50"/>
                    <a:gd name="T12" fmla="*/ 2147483647 w 62"/>
                    <a:gd name="T13" fmla="*/ 2147483647 h 50"/>
                    <a:gd name="T14" fmla="*/ 2147483647 w 62"/>
                    <a:gd name="T15" fmla="*/ 2147483647 h 50"/>
                    <a:gd name="T16" fmla="*/ 0 w 62"/>
                    <a:gd name="T17" fmla="*/ 2147483647 h 5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2"/>
                    <a:gd name="T28" fmla="*/ 0 h 50"/>
                    <a:gd name="T29" fmla="*/ 62 w 62"/>
                    <a:gd name="T30" fmla="*/ 50 h 5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2" h="50">
                      <a:moveTo>
                        <a:pt x="61" y="0"/>
                      </a:moveTo>
                      <a:lnTo>
                        <a:pt x="62" y="15"/>
                      </a:lnTo>
                      <a:lnTo>
                        <a:pt x="59" y="30"/>
                      </a:lnTo>
                      <a:lnTo>
                        <a:pt x="54" y="40"/>
                      </a:lnTo>
                      <a:lnTo>
                        <a:pt x="47" y="48"/>
                      </a:lnTo>
                      <a:lnTo>
                        <a:pt x="35" y="50"/>
                      </a:lnTo>
                      <a:lnTo>
                        <a:pt x="23" y="46"/>
                      </a:lnTo>
                      <a:lnTo>
                        <a:pt x="10" y="39"/>
                      </a:lnTo>
                      <a:lnTo>
                        <a:pt x="0" y="26"/>
                      </a:ln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818" name="Freeform 33"/>
                <p:cNvSpPr>
                  <a:spLocks/>
                </p:cNvSpPr>
                <p:nvPr/>
              </p:nvSpPr>
              <p:spPr bwMode="auto">
                <a:xfrm rot="1525323">
                  <a:off x="3699310" y="1601501"/>
                  <a:ext cx="96838" cy="82550"/>
                </a:xfrm>
                <a:custGeom>
                  <a:avLst/>
                  <a:gdLst>
                    <a:gd name="T0" fmla="*/ 0 w 61"/>
                    <a:gd name="T1" fmla="*/ 2147483647 h 52"/>
                    <a:gd name="T2" fmla="*/ 2147483647 w 61"/>
                    <a:gd name="T3" fmla="*/ 2147483647 h 52"/>
                    <a:gd name="T4" fmla="*/ 2147483647 w 61"/>
                    <a:gd name="T5" fmla="*/ 2147483647 h 52"/>
                    <a:gd name="T6" fmla="*/ 2147483647 w 61"/>
                    <a:gd name="T7" fmla="*/ 2147483647 h 52"/>
                    <a:gd name="T8" fmla="*/ 2147483647 w 61"/>
                    <a:gd name="T9" fmla="*/ 2147483647 h 52"/>
                    <a:gd name="T10" fmla="*/ 2147483647 w 61"/>
                    <a:gd name="T11" fmla="*/ 2147483647 h 52"/>
                    <a:gd name="T12" fmla="*/ 2147483647 w 61"/>
                    <a:gd name="T13" fmla="*/ 2147483647 h 52"/>
                    <a:gd name="T14" fmla="*/ 2147483647 w 61"/>
                    <a:gd name="T15" fmla="*/ 2147483647 h 52"/>
                    <a:gd name="T16" fmla="*/ 2147483647 w 61"/>
                    <a:gd name="T17" fmla="*/ 0 h 5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1"/>
                    <a:gd name="T28" fmla="*/ 0 h 52"/>
                    <a:gd name="T29" fmla="*/ 61 w 61"/>
                    <a:gd name="T30" fmla="*/ 52 h 5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1" h="52">
                      <a:moveTo>
                        <a:pt x="0" y="29"/>
                      </a:moveTo>
                      <a:lnTo>
                        <a:pt x="10" y="40"/>
                      </a:lnTo>
                      <a:lnTo>
                        <a:pt x="21" y="49"/>
                      </a:lnTo>
                      <a:lnTo>
                        <a:pt x="32" y="52"/>
                      </a:lnTo>
                      <a:lnTo>
                        <a:pt x="44" y="50"/>
                      </a:lnTo>
                      <a:lnTo>
                        <a:pt x="53" y="43"/>
                      </a:lnTo>
                      <a:lnTo>
                        <a:pt x="59" y="31"/>
                      </a:lnTo>
                      <a:lnTo>
                        <a:pt x="61" y="17"/>
                      </a:lnTo>
                      <a:lnTo>
                        <a:pt x="59" y="0"/>
                      </a:ln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819" name="Freeform 34"/>
                <p:cNvSpPr>
                  <a:spLocks/>
                </p:cNvSpPr>
                <p:nvPr/>
              </p:nvSpPr>
              <p:spPr bwMode="auto">
                <a:xfrm rot="1525323">
                  <a:off x="3608359" y="1572917"/>
                  <a:ext cx="100013" cy="79375"/>
                </a:xfrm>
                <a:custGeom>
                  <a:avLst/>
                  <a:gdLst>
                    <a:gd name="T0" fmla="*/ 2147483647 w 63"/>
                    <a:gd name="T1" fmla="*/ 2147483647 h 50"/>
                    <a:gd name="T2" fmla="*/ 0 w 63"/>
                    <a:gd name="T3" fmla="*/ 2147483647 h 50"/>
                    <a:gd name="T4" fmla="*/ 2147483647 w 63"/>
                    <a:gd name="T5" fmla="*/ 2147483647 h 50"/>
                    <a:gd name="T6" fmla="*/ 2147483647 w 63"/>
                    <a:gd name="T7" fmla="*/ 2147483647 h 50"/>
                    <a:gd name="T8" fmla="*/ 2147483647 w 63"/>
                    <a:gd name="T9" fmla="*/ 2147483647 h 50"/>
                    <a:gd name="T10" fmla="*/ 2147483647 w 63"/>
                    <a:gd name="T11" fmla="*/ 0 h 50"/>
                    <a:gd name="T12" fmla="*/ 2147483647 w 63"/>
                    <a:gd name="T13" fmla="*/ 2147483647 h 50"/>
                    <a:gd name="T14" fmla="*/ 2147483647 w 63"/>
                    <a:gd name="T15" fmla="*/ 2147483647 h 50"/>
                    <a:gd name="T16" fmla="*/ 2147483647 w 63"/>
                    <a:gd name="T17" fmla="*/ 2147483647 h 5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3"/>
                    <a:gd name="T28" fmla="*/ 0 h 50"/>
                    <a:gd name="T29" fmla="*/ 63 w 63"/>
                    <a:gd name="T30" fmla="*/ 50 h 5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3" h="50">
                      <a:moveTo>
                        <a:pt x="2" y="50"/>
                      </a:moveTo>
                      <a:lnTo>
                        <a:pt x="0" y="35"/>
                      </a:lnTo>
                      <a:lnTo>
                        <a:pt x="2" y="21"/>
                      </a:lnTo>
                      <a:lnTo>
                        <a:pt x="7" y="10"/>
                      </a:lnTo>
                      <a:lnTo>
                        <a:pt x="16" y="3"/>
                      </a:lnTo>
                      <a:lnTo>
                        <a:pt x="28" y="0"/>
                      </a:lnTo>
                      <a:lnTo>
                        <a:pt x="39" y="4"/>
                      </a:lnTo>
                      <a:lnTo>
                        <a:pt x="52" y="12"/>
                      </a:lnTo>
                      <a:lnTo>
                        <a:pt x="63" y="24"/>
                      </a:ln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820" name="Freeform 35"/>
                <p:cNvSpPr>
                  <a:spLocks/>
                </p:cNvSpPr>
                <p:nvPr/>
              </p:nvSpPr>
              <p:spPr bwMode="auto">
                <a:xfrm rot="1525323">
                  <a:off x="3489993" y="1606925"/>
                  <a:ext cx="95250" cy="79375"/>
                </a:xfrm>
                <a:custGeom>
                  <a:avLst/>
                  <a:gdLst>
                    <a:gd name="T0" fmla="*/ 0 w 60"/>
                    <a:gd name="T1" fmla="*/ 2147483647 h 50"/>
                    <a:gd name="T2" fmla="*/ 2147483647 w 60"/>
                    <a:gd name="T3" fmla="*/ 2147483647 h 50"/>
                    <a:gd name="T4" fmla="*/ 2147483647 w 60"/>
                    <a:gd name="T5" fmla="*/ 2147483647 h 50"/>
                    <a:gd name="T6" fmla="*/ 2147483647 w 60"/>
                    <a:gd name="T7" fmla="*/ 2147483647 h 50"/>
                    <a:gd name="T8" fmla="*/ 2147483647 w 60"/>
                    <a:gd name="T9" fmla="*/ 2147483647 h 50"/>
                    <a:gd name="T10" fmla="*/ 2147483647 w 60"/>
                    <a:gd name="T11" fmla="*/ 2147483647 h 50"/>
                    <a:gd name="T12" fmla="*/ 2147483647 w 60"/>
                    <a:gd name="T13" fmla="*/ 2147483647 h 50"/>
                    <a:gd name="T14" fmla="*/ 2147483647 w 60"/>
                    <a:gd name="T15" fmla="*/ 2147483647 h 50"/>
                    <a:gd name="T16" fmla="*/ 2147483647 w 60"/>
                    <a:gd name="T17" fmla="*/ 0 h 5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0"/>
                    <a:gd name="T28" fmla="*/ 0 h 50"/>
                    <a:gd name="T29" fmla="*/ 60 w 60"/>
                    <a:gd name="T30" fmla="*/ 50 h 5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0" h="50">
                      <a:moveTo>
                        <a:pt x="0" y="27"/>
                      </a:moveTo>
                      <a:lnTo>
                        <a:pt x="10" y="38"/>
                      </a:lnTo>
                      <a:lnTo>
                        <a:pt x="22" y="46"/>
                      </a:lnTo>
                      <a:lnTo>
                        <a:pt x="32" y="50"/>
                      </a:lnTo>
                      <a:lnTo>
                        <a:pt x="43" y="47"/>
                      </a:lnTo>
                      <a:lnTo>
                        <a:pt x="52" y="39"/>
                      </a:lnTo>
                      <a:lnTo>
                        <a:pt x="59" y="29"/>
                      </a:lnTo>
                      <a:lnTo>
                        <a:pt x="60" y="15"/>
                      </a:lnTo>
                      <a:lnTo>
                        <a:pt x="59" y="0"/>
                      </a:ln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821" name="Freeform 36"/>
                <p:cNvSpPr>
                  <a:spLocks/>
                </p:cNvSpPr>
                <p:nvPr/>
              </p:nvSpPr>
              <p:spPr bwMode="auto">
                <a:xfrm rot="1525323">
                  <a:off x="3398554" y="1573468"/>
                  <a:ext cx="100013" cy="80963"/>
                </a:xfrm>
                <a:custGeom>
                  <a:avLst/>
                  <a:gdLst>
                    <a:gd name="T0" fmla="*/ 2147483647 w 63"/>
                    <a:gd name="T1" fmla="*/ 2147483647 h 51"/>
                    <a:gd name="T2" fmla="*/ 0 w 63"/>
                    <a:gd name="T3" fmla="*/ 2147483647 h 51"/>
                    <a:gd name="T4" fmla="*/ 2147483647 w 63"/>
                    <a:gd name="T5" fmla="*/ 2147483647 h 51"/>
                    <a:gd name="T6" fmla="*/ 2147483647 w 63"/>
                    <a:gd name="T7" fmla="*/ 2147483647 h 51"/>
                    <a:gd name="T8" fmla="*/ 2147483647 w 63"/>
                    <a:gd name="T9" fmla="*/ 2147483647 h 51"/>
                    <a:gd name="T10" fmla="*/ 2147483647 w 63"/>
                    <a:gd name="T11" fmla="*/ 0 h 51"/>
                    <a:gd name="T12" fmla="*/ 2147483647 w 63"/>
                    <a:gd name="T13" fmla="*/ 2147483647 h 51"/>
                    <a:gd name="T14" fmla="*/ 2147483647 w 63"/>
                    <a:gd name="T15" fmla="*/ 2147483647 h 51"/>
                    <a:gd name="T16" fmla="*/ 2147483647 w 63"/>
                    <a:gd name="T17" fmla="*/ 2147483647 h 5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3"/>
                    <a:gd name="T28" fmla="*/ 0 h 51"/>
                    <a:gd name="T29" fmla="*/ 63 w 63"/>
                    <a:gd name="T30" fmla="*/ 51 h 5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3" h="51">
                      <a:moveTo>
                        <a:pt x="3" y="51"/>
                      </a:moveTo>
                      <a:lnTo>
                        <a:pt x="0" y="36"/>
                      </a:lnTo>
                      <a:lnTo>
                        <a:pt x="3" y="20"/>
                      </a:lnTo>
                      <a:lnTo>
                        <a:pt x="8" y="10"/>
                      </a:lnTo>
                      <a:lnTo>
                        <a:pt x="17" y="2"/>
                      </a:lnTo>
                      <a:lnTo>
                        <a:pt x="28" y="0"/>
                      </a:lnTo>
                      <a:lnTo>
                        <a:pt x="40" y="4"/>
                      </a:lnTo>
                      <a:lnTo>
                        <a:pt x="53" y="13"/>
                      </a:lnTo>
                      <a:lnTo>
                        <a:pt x="63" y="25"/>
                      </a:ln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822" name="Freeform 37"/>
                <p:cNvSpPr>
                  <a:spLocks/>
                </p:cNvSpPr>
                <p:nvPr/>
              </p:nvSpPr>
              <p:spPr bwMode="auto">
                <a:xfrm rot="1525323">
                  <a:off x="3904082" y="1610568"/>
                  <a:ext cx="95250" cy="82550"/>
                </a:xfrm>
                <a:custGeom>
                  <a:avLst/>
                  <a:gdLst>
                    <a:gd name="T0" fmla="*/ 0 w 60"/>
                    <a:gd name="T1" fmla="*/ 2147483647 h 52"/>
                    <a:gd name="T2" fmla="*/ 2147483647 w 60"/>
                    <a:gd name="T3" fmla="*/ 2147483647 h 52"/>
                    <a:gd name="T4" fmla="*/ 2147483647 w 60"/>
                    <a:gd name="T5" fmla="*/ 2147483647 h 52"/>
                    <a:gd name="T6" fmla="*/ 2147483647 w 60"/>
                    <a:gd name="T7" fmla="*/ 2147483647 h 52"/>
                    <a:gd name="T8" fmla="*/ 2147483647 w 60"/>
                    <a:gd name="T9" fmla="*/ 2147483647 h 52"/>
                    <a:gd name="T10" fmla="*/ 2147483647 w 60"/>
                    <a:gd name="T11" fmla="*/ 2147483647 h 52"/>
                    <a:gd name="T12" fmla="*/ 2147483647 w 60"/>
                    <a:gd name="T13" fmla="*/ 2147483647 h 52"/>
                    <a:gd name="T14" fmla="*/ 2147483647 w 60"/>
                    <a:gd name="T15" fmla="*/ 2147483647 h 52"/>
                    <a:gd name="T16" fmla="*/ 2147483647 w 60"/>
                    <a:gd name="T17" fmla="*/ 0 h 5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0"/>
                    <a:gd name="T28" fmla="*/ 0 h 52"/>
                    <a:gd name="T29" fmla="*/ 60 w 60"/>
                    <a:gd name="T30" fmla="*/ 52 h 5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0" h="52">
                      <a:moveTo>
                        <a:pt x="0" y="28"/>
                      </a:moveTo>
                      <a:lnTo>
                        <a:pt x="10" y="40"/>
                      </a:lnTo>
                      <a:lnTo>
                        <a:pt x="20" y="48"/>
                      </a:lnTo>
                      <a:lnTo>
                        <a:pt x="32" y="52"/>
                      </a:lnTo>
                      <a:lnTo>
                        <a:pt x="43" y="50"/>
                      </a:lnTo>
                      <a:lnTo>
                        <a:pt x="52" y="43"/>
                      </a:lnTo>
                      <a:lnTo>
                        <a:pt x="59" y="31"/>
                      </a:lnTo>
                      <a:lnTo>
                        <a:pt x="60" y="17"/>
                      </a:lnTo>
                      <a:lnTo>
                        <a:pt x="59" y="0"/>
                      </a:ln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823" name="Freeform 38"/>
                <p:cNvSpPr>
                  <a:spLocks/>
                </p:cNvSpPr>
                <p:nvPr/>
              </p:nvSpPr>
              <p:spPr bwMode="auto">
                <a:xfrm rot="1525323">
                  <a:off x="3812642" y="1578699"/>
                  <a:ext cx="100013" cy="80963"/>
                </a:xfrm>
                <a:custGeom>
                  <a:avLst/>
                  <a:gdLst>
                    <a:gd name="T0" fmla="*/ 2147483647 w 63"/>
                    <a:gd name="T1" fmla="*/ 2147483647 h 51"/>
                    <a:gd name="T2" fmla="*/ 0 w 63"/>
                    <a:gd name="T3" fmla="*/ 2147483647 h 51"/>
                    <a:gd name="T4" fmla="*/ 2147483647 w 63"/>
                    <a:gd name="T5" fmla="*/ 2147483647 h 51"/>
                    <a:gd name="T6" fmla="*/ 2147483647 w 63"/>
                    <a:gd name="T7" fmla="*/ 2147483647 h 51"/>
                    <a:gd name="T8" fmla="*/ 2147483647 w 63"/>
                    <a:gd name="T9" fmla="*/ 2147483647 h 51"/>
                    <a:gd name="T10" fmla="*/ 2147483647 w 63"/>
                    <a:gd name="T11" fmla="*/ 0 h 51"/>
                    <a:gd name="T12" fmla="*/ 2147483647 w 63"/>
                    <a:gd name="T13" fmla="*/ 2147483647 h 51"/>
                    <a:gd name="T14" fmla="*/ 2147483647 w 63"/>
                    <a:gd name="T15" fmla="*/ 2147483647 h 51"/>
                    <a:gd name="T16" fmla="*/ 2147483647 w 63"/>
                    <a:gd name="T17" fmla="*/ 2147483647 h 5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3"/>
                    <a:gd name="T28" fmla="*/ 0 h 51"/>
                    <a:gd name="T29" fmla="*/ 63 w 63"/>
                    <a:gd name="T30" fmla="*/ 51 h 5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3" h="51">
                      <a:moveTo>
                        <a:pt x="3" y="51"/>
                      </a:moveTo>
                      <a:lnTo>
                        <a:pt x="0" y="35"/>
                      </a:lnTo>
                      <a:lnTo>
                        <a:pt x="3" y="21"/>
                      </a:lnTo>
                      <a:lnTo>
                        <a:pt x="8" y="9"/>
                      </a:lnTo>
                      <a:lnTo>
                        <a:pt x="17" y="3"/>
                      </a:lnTo>
                      <a:lnTo>
                        <a:pt x="28" y="0"/>
                      </a:lnTo>
                      <a:lnTo>
                        <a:pt x="40" y="4"/>
                      </a:lnTo>
                      <a:lnTo>
                        <a:pt x="53" y="12"/>
                      </a:lnTo>
                      <a:lnTo>
                        <a:pt x="63" y="25"/>
                      </a:ln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cxnSp>
            <p:nvCxnSpPr>
              <p:cNvPr id="444" name="Straight Connector 443"/>
              <p:cNvCxnSpPr/>
              <p:nvPr/>
            </p:nvCxnSpPr>
            <p:spPr>
              <a:xfrm rot="2700000">
                <a:off x="5617332" y="3529586"/>
                <a:ext cx="479134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3809" name="Freeform 24"/>
              <p:cNvSpPr>
                <a:spLocks/>
              </p:cNvSpPr>
              <p:nvPr/>
            </p:nvSpPr>
            <p:spPr bwMode="auto">
              <a:xfrm rot="15164108" flipV="1">
                <a:off x="5815222" y="3485561"/>
                <a:ext cx="61913" cy="79375"/>
              </a:xfrm>
              <a:custGeom>
                <a:avLst/>
                <a:gdLst>
                  <a:gd name="T0" fmla="*/ 2147483647 w 56"/>
                  <a:gd name="T1" fmla="*/ 2147483647 h 72"/>
                  <a:gd name="T2" fmla="*/ 0 w 56"/>
                  <a:gd name="T3" fmla="*/ 2147483647 h 72"/>
                  <a:gd name="T4" fmla="*/ 2147483647 w 56"/>
                  <a:gd name="T5" fmla="*/ 0 h 72"/>
                  <a:gd name="T6" fmla="*/ 0 60000 65536"/>
                  <a:gd name="T7" fmla="*/ 0 60000 65536"/>
                  <a:gd name="T8" fmla="*/ 0 60000 65536"/>
                  <a:gd name="T9" fmla="*/ 0 w 56"/>
                  <a:gd name="T10" fmla="*/ 0 h 72"/>
                  <a:gd name="T11" fmla="*/ 56 w 56"/>
                  <a:gd name="T12" fmla="*/ 72 h 7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6" h="72">
                    <a:moveTo>
                      <a:pt x="18" y="72"/>
                    </a:moveTo>
                    <a:lnTo>
                      <a:pt x="0" y="17"/>
                    </a:lnTo>
                    <a:lnTo>
                      <a:pt x="56" y="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73810" name="Group 255"/>
              <p:cNvGrpSpPr>
                <a:grpSpLocks/>
              </p:cNvGrpSpPr>
              <p:nvPr/>
            </p:nvGrpSpPr>
            <p:grpSpPr bwMode="auto">
              <a:xfrm rot="-2703699">
                <a:off x="5744578" y="3895930"/>
                <a:ext cx="479425" cy="80962"/>
                <a:chOff x="5611228" y="3813380"/>
                <a:chExt cx="479425" cy="80962"/>
              </a:xfrm>
            </p:grpSpPr>
            <p:cxnSp>
              <p:nvCxnSpPr>
                <p:cNvPr id="448" name="Straight Connector 447"/>
                <p:cNvCxnSpPr/>
                <p:nvPr/>
              </p:nvCxnSpPr>
              <p:spPr>
                <a:xfrm rot="8100000">
                  <a:off x="5613924" y="3876028"/>
                  <a:ext cx="479134" cy="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3813" name="Freeform 24"/>
                <p:cNvSpPr>
                  <a:spLocks/>
                </p:cNvSpPr>
                <p:nvPr/>
              </p:nvSpPr>
              <p:spPr bwMode="auto">
                <a:xfrm rot="20564108" flipV="1">
                  <a:off x="5836653" y="3813380"/>
                  <a:ext cx="63500" cy="80962"/>
                </a:xfrm>
                <a:custGeom>
                  <a:avLst/>
                  <a:gdLst>
                    <a:gd name="T0" fmla="*/ 2147483647 w 56"/>
                    <a:gd name="T1" fmla="*/ 2147483647 h 72"/>
                    <a:gd name="T2" fmla="*/ 0 w 56"/>
                    <a:gd name="T3" fmla="*/ 2147483647 h 72"/>
                    <a:gd name="T4" fmla="*/ 2147483647 w 56"/>
                    <a:gd name="T5" fmla="*/ 0 h 72"/>
                    <a:gd name="T6" fmla="*/ 0 60000 65536"/>
                    <a:gd name="T7" fmla="*/ 0 60000 65536"/>
                    <a:gd name="T8" fmla="*/ 0 60000 65536"/>
                    <a:gd name="T9" fmla="*/ 0 w 56"/>
                    <a:gd name="T10" fmla="*/ 0 h 72"/>
                    <a:gd name="T11" fmla="*/ 56 w 56"/>
                    <a:gd name="T12" fmla="*/ 72 h 7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6" h="72">
                      <a:moveTo>
                        <a:pt x="18" y="72"/>
                      </a:moveTo>
                      <a:lnTo>
                        <a:pt x="0" y="17"/>
                      </a:lnTo>
                      <a:lnTo>
                        <a:pt x="56" y="0"/>
                      </a:ln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73811" name="Freeform 29"/>
              <p:cNvSpPr>
                <a:spLocks/>
              </p:cNvSpPr>
              <p:nvPr/>
            </p:nvSpPr>
            <p:spPr bwMode="auto">
              <a:xfrm>
                <a:off x="5965241" y="3651455"/>
                <a:ext cx="74612" cy="76200"/>
              </a:xfrm>
              <a:custGeom>
                <a:avLst/>
                <a:gdLst>
                  <a:gd name="T0" fmla="*/ 2147483647 w 72"/>
                  <a:gd name="T1" fmla="*/ 2147483647 h 73"/>
                  <a:gd name="T2" fmla="*/ 2147483647 w 72"/>
                  <a:gd name="T3" fmla="*/ 2147483647 h 73"/>
                  <a:gd name="T4" fmla="*/ 2147483647 w 72"/>
                  <a:gd name="T5" fmla="*/ 2147483647 h 73"/>
                  <a:gd name="T6" fmla="*/ 2147483647 w 72"/>
                  <a:gd name="T7" fmla="*/ 2147483647 h 73"/>
                  <a:gd name="T8" fmla="*/ 2147483647 w 72"/>
                  <a:gd name="T9" fmla="*/ 2147483647 h 73"/>
                  <a:gd name="T10" fmla="*/ 2147483647 w 72"/>
                  <a:gd name="T11" fmla="*/ 2147483647 h 73"/>
                  <a:gd name="T12" fmla="*/ 2147483647 w 72"/>
                  <a:gd name="T13" fmla="*/ 2147483647 h 73"/>
                  <a:gd name="T14" fmla="*/ 2147483647 w 72"/>
                  <a:gd name="T15" fmla="*/ 2147483647 h 73"/>
                  <a:gd name="T16" fmla="*/ 0 w 72"/>
                  <a:gd name="T17" fmla="*/ 2147483647 h 73"/>
                  <a:gd name="T18" fmla="*/ 0 w 72"/>
                  <a:gd name="T19" fmla="*/ 2147483647 h 73"/>
                  <a:gd name="T20" fmla="*/ 2147483647 w 72"/>
                  <a:gd name="T21" fmla="*/ 2147483647 h 73"/>
                  <a:gd name="T22" fmla="*/ 2147483647 w 72"/>
                  <a:gd name="T23" fmla="*/ 2147483647 h 73"/>
                  <a:gd name="T24" fmla="*/ 2147483647 w 72"/>
                  <a:gd name="T25" fmla="*/ 2147483647 h 73"/>
                  <a:gd name="T26" fmla="*/ 2147483647 w 72"/>
                  <a:gd name="T27" fmla="*/ 0 h 73"/>
                  <a:gd name="T28" fmla="*/ 2147483647 w 72"/>
                  <a:gd name="T29" fmla="*/ 2147483647 h 73"/>
                  <a:gd name="T30" fmla="*/ 2147483647 w 72"/>
                  <a:gd name="T31" fmla="*/ 2147483647 h 73"/>
                  <a:gd name="T32" fmla="*/ 2147483647 w 72"/>
                  <a:gd name="T33" fmla="*/ 2147483647 h 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2"/>
                  <a:gd name="T52" fmla="*/ 0 h 73"/>
                  <a:gd name="T53" fmla="*/ 72 w 72"/>
                  <a:gd name="T54" fmla="*/ 73 h 7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2" h="73">
                    <a:moveTo>
                      <a:pt x="71" y="29"/>
                    </a:moveTo>
                    <a:lnTo>
                      <a:pt x="72" y="43"/>
                    </a:lnTo>
                    <a:lnTo>
                      <a:pt x="67" y="56"/>
                    </a:lnTo>
                    <a:lnTo>
                      <a:pt x="57" y="66"/>
                    </a:lnTo>
                    <a:lnTo>
                      <a:pt x="44" y="73"/>
                    </a:lnTo>
                    <a:lnTo>
                      <a:pt x="30" y="73"/>
                    </a:lnTo>
                    <a:lnTo>
                      <a:pt x="17" y="67"/>
                    </a:lnTo>
                    <a:lnTo>
                      <a:pt x="6" y="58"/>
                    </a:lnTo>
                    <a:lnTo>
                      <a:pt x="0" y="46"/>
                    </a:lnTo>
                    <a:lnTo>
                      <a:pt x="0" y="31"/>
                    </a:lnTo>
                    <a:lnTo>
                      <a:pt x="5" y="18"/>
                    </a:lnTo>
                    <a:lnTo>
                      <a:pt x="14" y="8"/>
                    </a:lnTo>
                    <a:lnTo>
                      <a:pt x="27" y="2"/>
                    </a:lnTo>
                    <a:lnTo>
                      <a:pt x="41" y="0"/>
                    </a:lnTo>
                    <a:lnTo>
                      <a:pt x="54" y="6"/>
                    </a:lnTo>
                    <a:lnTo>
                      <a:pt x="64" y="16"/>
                    </a:lnTo>
                    <a:lnTo>
                      <a:pt x="71" y="29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73796" name="Rectangle 459"/>
          <p:cNvSpPr>
            <a:spLocks noChangeArrowheads="1"/>
          </p:cNvSpPr>
          <p:nvPr/>
        </p:nvSpPr>
        <p:spPr bwMode="auto">
          <a:xfrm>
            <a:off x="6799263" y="1095375"/>
            <a:ext cx="6207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alibri" pitchFamily="34" charset="0"/>
              </a:rPr>
              <a:t>+ …</a:t>
            </a:r>
            <a:endParaRPr lang="en-GB" sz="2400"/>
          </a:p>
        </p:txBody>
      </p:sp>
      <p:sp>
        <p:nvSpPr>
          <p:cNvPr id="373797" name="Rectangle 460"/>
          <p:cNvSpPr>
            <a:spLocks noChangeArrowheads="1"/>
          </p:cNvSpPr>
          <p:nvPr/>
        </p:nvSpPr>
        <p:spPr bwMode="auto">
          <a:xfrm>
            <a:off x="1463675" y="2065338"/>
            <a:ext cx="1336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FF"/>
                </a:solidFill>
                <a:ea typeface="ＭＳ Ｐゴシック"/>
                <a:cs typeface="ＭＳ Ｐゴシック"/>
              </a:rPr>
              <a:t>directly produced </a:t>
            </a:r>
            <a:r>
              <a:rPr lang="en-US" sz="1600" i="1">
                <a:solidFill>
                  <a:srgbClr val="0000FF"/>
                </a:solidFill>
                <a:ea typeface="ＭＳ Ｐゴシック"/>
                <a:cs typeface="ＭＳ Ｐゴシック"/>
              </a:rPr>
              <a:t>W</a:t>
            </a:r>
            <a:endParaRPr lang="en-GB" sz="1600"/>
          </a:p>
        </p:txBody>
      </p:sp>
      <p:grpSp>
        <p:nvGrpSpPr>
          <p:cNvPr id="373798" name="Group 463"/>
          <p:cNvGrpSpPr>
            <a:grpSpLocks/>
          </p:cNvGrpSpPr>
          <p:nvPr/>
        </p:nvGrpSpPr>
        <p:grpSpPr bwMode="auto">
          <a:xfrm>
            <a:off x="3906838" y="2006600"/>
            <a:ext cx="493712" cy="646113"/>
            <a:chOff x="8241632" y="1007418"/>
            <a:chExt cx="493295" cy="646331"/>
          </a:xfrm>
        </p:grpSpPr>
        <p:sp>
          <p:nvSpPr>
            <p:cNvPr id="373802" name="Oval 461"/>
            <p:cNvSpPr>
              <a:spLocks noChangeArrowheads="1"/>
            </p:cNvSpPr>
            <p:nvPr/>
          </p:nvSpPr>
          <p:spPr bwMode="auto">
            <a:xfrm>
              <a:off x="8241632" y="1118937"/>
              <a:ext cx="493295" cy="49329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endParaRPr lang="en-GB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73803" name="Rectangle 462"/>
            <p:cNvSpPr>
              <a:spLocks noChangeArrowheads="1"/>
            </p:cNvSpPr>
            <p:nvPr/>
          </p:nvSpPr>
          <p:spPr bwMode="auto">
            <a:xfrm>
              <a:off x="8289576" y="1007418"/>
              <a:ext cx="41389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600">
                  <a:solidFill>
                    <a:srgbClr val="0000FF"/>
                  </a:solidFill>
                  <a:latin typeface="Calibri" pitchFamily="34" charset="0"/>
                </a:rPr>
                <a:t>+</a:t>
              </a:r>
              <a:endParaRPr lang="en-GB" sz="3600">
                <a:solidFill>
                  <a:srgbClr val="0000FF"/>
                </a:solidFill>
              </a:endParaRPr>
            </a:p>
          </p:txBody>
        </p:sp>
      </p:grpSp>
      <p:grpSp>
        <p:nvGrpSpPr>
          <p:cNvPr id="373799" name="Group 464"/>
          <p:cNvGrpSpPr>
            <a:grpSpLocks/>
          </p:cNvGrpSpPr>
          <p:nvPr/>
        </p:nvGrpSpPr>
        <p:grpSpPr bwMode="auto">
          <a:xfrm>
            <a:off x="2132013" y="3475038"/>
            <a:ext cx="493712" cy="646112"/>
            <a:chOff x="8264492" y="1007418"/>
            <a:chExt cx="493295" cy="646331"/>
          </a:xfrm>
        </p:grpSpPr>
        <p:sp>
          <p:nvSpPr>
            <p:cNvPr id="373800" name="Oval 465"/>
            <p:cNvSpPr>
              <a:spLocks noChangeArrowheads="1"/>
            </p:cNvSpPr>
            <p:nvPr/>
          </p:nvSpPr>
          <p:spPr bwMode="auto">
            <a:xfrm>
              <a:off x="8264492" y="1118937"/>
              <a:ext cx="493295" cy="49329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endParaRPr lang="en-GB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73801" name="Rectangle 466"/>
            <p:cNvSpPr>
              <a:spLocks noChangeArrowheads="1"/>
            </p:cNvSpPr>
            <p:nvPr/>
          </p:nvSpPr>
          <p:spPr bwMode="auto">
            <a:xfrm>
              <a:off x="8302210" y="1007418"/>
              <a:ext cx="41389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600">
                  <a:solidFill>
                    <a:srgbClr val="0000FF"/>
                  </a:solidFill>
                  <a:latin typeface="Calibri" pitchFamily="34" charset="0"/>
                </a:rPr>
                <a:t>+</a:t>
              </a:r>
              <a:endParaRPr lang="en-GB" sz="3600">
                <a:solidFill>
                  <a:srgbClr val="0000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419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2452C36-7440-4757-BE78-CB0162075B0C}" type="slidenum">
              <a:rPr lang="en-US" smtClean="0">
                <a:latin typeface="Calibri" pitchFamily="34" charset="0"/>
              </a:rPr>
              <a:pPr/>
              <a:t>57</a:t>
            </a:fld>
            <a:endParaRPr lang="en-US" smtClean="0">
              <a:latin typeface="Calibri" pitchFamily="34" charset="0"/>
            </a:endParaRPr>
          </a:p>
        </p:txBody>
      </p:sp>
      <p:sp>
        <p:nvSpPr>
          <p:cNvPr id="262420" name="Title 19"/>
          <p:cNvSpPr>
            <a:spLocks noGrp="1"/>
          </p:cNvSpPr>
          <p:nvPr>
            <p:ph type="title"/>
          </p:nvPr>
        </p:nvSpPr>
        <p:spPr>
          <a:xfrm>
            <a:off x="457200" y="55563"/>
            <a:ext cx="8229600" cy="481012"/>
          </a:xfrm>
        </p:spPr>
        <p:txBody>
          <a:bodyPr/>
          <a:lstStyle/>
          <a:p>
            <a:r>
              <a:rPr lang="en-GB" smtClean="0">
                <a:ea typeface="ＭＳ Ｐゴシック"/>
                <a:cs typeface="ＭＳ Ｐゴシック"/>
              </a:rPr>
              <a:t>b) Rotation-invariant approach</a:t>
            </a:r>
            <a:endParaRPr lang="en-US" smtClean="0">
              <a:solidFill>
                <a:srgbClr val="FF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262421" name="Rectangle 132"/>
          <p:cNvSpPr>
            <a:spLocks noChangeArrowheads="1"/>
          </p:cNvSpPr>
          <p:nvPr/>
        </p:nvSpPr>
        <p:spPr bwMode="auto">
          <a:xfrm>
            <a:off x="452438" y="658813"/>
            <a:ext cx="80978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We measure </a:t>
            </a:r>
            <a:r>
              <a:rPr lang="en-GB" i="1">
                <a:latin typeface="Calibri" pitchFamily="34" charset="0"/>
              </a:rPr>
              <a:t>λ, </a:t>
            </a:r>
            <a:r>
              <a:rPr lang="en-GB">
                <a:latin typeface="Calibri" pitchFamily="34" charset="0"/>
              </a:rPr>
              <a:t>choosing any frame defined using beam directions (cms-HX, CS, GJ...)</a:t>
            </a:r>
            <a:endParaRPr lang="en-GB"/>
          </a:p>
        </p:txBody>
      </p:sp>
      <p:sp>
        <p:nvSpPr>
          <p:cNvPr id="262422" name="Rectangle 122"/>
          <p:cNvSpPr>
            <a:spLocks noChangeArrowheads="1"/>
          </p:cNvSpPr>
          <p:nvPr/>
        </p:nvSpPr>
        <p:spPr bwMode="auto">
          <a:xfrm>
            <a:off x="2654300" y="5253038"/>
            <a:ext cx="300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Calibri" pitchFamily="34" charset="0"/>
              </a:rPr>
              <a:t>~</a:t>
            </a:r>
            <a:endParaRPr lang="en-GB" b="1">
              <a:solidFill>
                <a:srgbClr val="7030A0"/>
              </a:solidFill>
            </a:endParaRPr>
          </a:p>
        </p:txBody>
      </p:sp>
      <p:pic>
        <p:nvPicPr>
          <p:cNvPr id="2624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325" y="1344613"/>
            <a:ext cx="5100638" cy="372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2424" name="Group 320"/>
          <p:cNvGrpSpPr>
            <a:grpSpLocks/>
          </p:cNvGrpSpPr>
          <p:nvPr/>
        </p:nvGrpSpPr>
        <p:grpSpPr bwMode="auto">
          <a:xfrm>
            <a:off x="1441450" y="3087688"/>
            <a:ext cx="1041400" cy="941387"/>
            <a:chOff x="6003075" y="2292168"/>
            <a:chExt cx="1041400" cy="940816"/>
          </a:xfrm>
        </p:grpSpPr>
        <p:sp>
          <p:nvSpPr>
            <p:cNvPr id="129" name="Rounded Rectangle 31"/>
            <p:cNvSpPr>
              <a:spLocks noChangeArrowheads="1"/>
            </p:cNvSpPr>
            <p:nvPr/>
          </p:nvSpPr>
          <p:spPr bwMode="auto">
            <a:xfrm>
              <a:off x="6017363" y="2395292"/>
              <a:ext cx="987425" cy="837692"/>
            </a:xfrm>
            <a:prstGeom prst="roundRect">
              <a:avLst>
                <a:gd name="adj" fmla="val 11187"/>
              </a:avLst>
            </a:prstGeom>
            <a:solidFill>
              <a:schemeClr val="bg1"/>
            </a:solidFill>
            <a:ln w="6350" algn="ctr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PT">
                <a:latin typeface="+mn-lt"/>
              </a:endParaRPr>
            </a:p>
          </p:txBody>
        </p:sp>
        <p:sp>
          <p:nvSpPr>
            <p:cNvPr id="262512" name="Rectangle 128"/>
            <p:cNvSpPr>
              <a:spLocks noChangeArrowheads="1"/>
            </p:cNvSpPr>
            <p:nvPr/>
          </p:nvSpPr>
          <p:spPr bwMode="auto">
            <a:xfrm>
              <a:off x="6003075" y="2492193"/>
              <a:ext cx="25359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600" i="1">
                  <a:latin typeface="Calibri" pitchFamily="34" charset="0"/>
                </a:rPr>
                <a:t>t</a:t>
              </a:r>
              <a:endParaRPr lang="en-GB" sz="1600"/>
            </a:p>
          </p:txBody>
        </p:sp>
        <p:grpSp>
          <p:nvGrpSpPr>
            <p:cNvPr id="262513" name="Group 294"/>
            <p:cNvGrpSpPr>
              <a:grpSpLocks/>
            </p:cNvGrpSpPr>
            <p:nvPr/>
          </p:nvGrpSpPr>
          <p:grpSpPr bwMode="auto">
            <a:xfrm rot="-2699357">
              <a:off x="6323756" y="2292167"/>
              <a:ext cx="720693" cy="885031"/>
              <a:chOff x="5806491" y="3291092"/>
              <a:chExt cx="720693" cy="885031"/>
            </a:xfrm>
          </p:grpSpPr>
          <p:grpSp>
            <p:nvGrpSpPr>
              <p:cNvPr id="262514" name="Group 426"/>
              <p:cNvGrpSpPr>
                <a:grpSpLocks/>
              </p:cNvGrpSpPr>
              <p:nvPr/>
            </p:nvGrpSpPr>
            <p:grpSpPr bwMode="auto">
              <a:xfrm>
                <a:off x="6025540" y="3680038"/>
                <a:ext cx="501644" cy="60325"/>
                <a:chOff x="2982986" y="1572917"/>
                <a:chExt cx="1016346" cy="120201"/>
              </a:xfrm>
            </p:grpSpPr>
            <p:sp>
              <p:nvSpPr>
                <p:cNvPr id="262521" name="Freeform 28"/>
                <p:cNvSpPr>
                  <a:spLocks/>
                </p:cNvSpPr>
                <p:nvPr/>
              </p:nvSpPr>
              <p:spPr bwMode="auto">
                <a:xfrm rot="1525323">
                  <a:off x="2982986" y="1573897"/>
                  <a:ext cx="96838" cy="82550"/>
                </a:xfrm>
                <a:custGeom>
                  <a:avLst/>
                  <a:gdLst>
                    <a:gd name="T0" fmla="*/ 2147483647 w 61"/>
                    <a:gd name="T1" fmla="*/ 2147483647 h 52"/>
                    <a:gd name="T2" fmla="*/ 2147483647 w 61"/>
                    <a:gd name="T3" fmla="*/ 2147483647 h 52"/>
                    <a:gd name="T4" fmla="*/ 2147483647 w 61"/>
                    <a:gd name="T5" fmla="*/ 2147483647 h 52"/>
                    <a:gd name="T6" fmla="*/ 2147483647 w 61"/>
                    <a:gd name="T7" fmla="*/ 0 h 52"/>
                    <a:gd name="T8" fmla="*/ 2147483647 w 61"/>
                    <a:gd name="T9" fmla="*/ 2147483647 h 52"/>
                    <a:gd name="T10" fmla="*/ 2147483647 w 61"/>
                    <a:gd name="T11" fmla="*/ 2147483647 h 52"/>
                    <a:gd name="T12" fmla="*/ 2147483647 w 61"/>
                    <a:gd name="T13" fmla="*/ 2147483647 h 52"/>
                    <a:gd name="T14" fmla="*/ 0 w 61"/>
                    <a:gd name="T15" fmla="*/ 2147483647 h 52"/>
                    <a:gd name="T16" fmla="*/ 2147483647 w 61"/>
                    <a:gd name="T17" fmla="*/ 2147483647 h 5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1"/>
                    <a:gd name="T28" fmla="*/ 0 h 52"/>
                    <a:gd name="T29" fmla="*/ 61 w 61"/>
                    <a:gd name="T30" fmla="*/ 52 h 5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1" h="52">
                      <a:moveTo>
                        <a:pt x="61" y="23"/>
                      </a:moveTo>
                      <a:lnTo>
                        <a:pt x="51" y="12"/>
                      </a:lnTo>
                      <a:lnTo>
                        <a:pt x="40" y="4"/>
                      </a:lnTo>
                      <a:lnTo>
                        <a:pt x="29" y="0"/>
                      </a:lnTo>
                      <a:lnTo>
                        <a:pt x="17" y="1"/>
                      </a:lnTo>
                      <a:lnTo>
                        <a:pt x="8" y="9"/>
                      </a:lnTo>
                      <a:lnTo>
                        <a:pt x="2" y="21"/>
                      </a:lnTo>
                      <a:lnTo>
                        <a:pt x="0" y="35"/>
                      </a:lnTo>
                      <a:lnTo>
                        <a:pt x="3" y="52"/>
                      </a:ln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2522" name="Freeform 30"/>
                <p:cNvSpPr>
                  <a:spLocks/>
                </p:cNvSpPr>
                <p:nvPr/>
              </p:nvSpPr>
              <p:spPr bwMode="auto">
                <a:xfrm rot="1525323">
                  <a:off x="3073707" y="1606678"/>
                  <a:ext cx="98425" cy="79375"/>
                </a:xfrm>
                <a:custGeom>
                  <a:avLst/>
                  <a:gdLst>
                    <a:gd name="T0" fmla="*/ 2147483647 w 62"/>
                    <a:gd name="T1" fmla="*/ 0 h 50"/>
                    <a:gd name="T2" fmla="*/ 2147483647 w 62"/>
                    <a:gd name="T3" fmla="*/ 2147483647 h 50"/>
                    <a:gd name="T4" fmla="*/ 2147483647 w 62"/>
                    <a:gd name="T5" fmla="*/ 2147483647 h 50"/>
                    <a:gd name="T6" fmla="*/ 2147483647 w 62"/>
                    <a:gd name="T7" fmla="*/ 2147483647 h 50"/>
                    <a:gd name="T8" fmla="*/ 2147483647 w 62"/>
                    <a:gd name="T9" fmla="*/ 2147483647 h 50"/>
                    <a:gd name="T10" fmla="*/ 2147483647 w 62"/>
                    <a:gd name="T11" fmla="*/ 2147483647 h 50"/>
                    <a:gd name="T12" fmla="*/ 2147483647 w 62"/>
                    <a:gd name="T13" fmla="*/ 2147483647 h 50"/>
                    <a:gd name="T14" fmla="*/ 2147483647 w 62"/>
                    <a:gd name="T15" fmla="*/ 2147483647 h 50"/>
                    <a:gd name="T16" fmla="*/ 0 w 62"/>
                    <a:gd name="T17" fmla="*/ 2147483647 h 5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2"/>
                    <a:gd name="T28" fmla="*/ 0 h 50"/>
                    <a:gd name="T29" fmla="*/ 62 w 62"/>
                    <a:gd name="T30" fmla="*/ 50 h 5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2" h="50">
                      <a:moveTo>
                        <a:pt x="60" y="0"/>
                      </a:moveTo>
                      <a:lnTo>
                        <a:pt x="62" y="15"/>
                      </a:lnTo>
                      <a:lnTo>
                        <a:pt x="59" y="29"/>
                      </a:lnTo>
                      <a:lnTo>
                        <a:pt x="54" y="39"/>
                      </a:lnTo>
                      <a:lnTo>
                        <a:pt x="46" y="47"/>
                      </a:lnTo>
                      <a:lnTo>
                        <a:pt x="34" y="50"/>
                      </a:lnTo>
                      <a:lnTo>
                        <a:pt x="23" y="46"/>
                      </a:lnTo>
                      <a:lnTo>
                        <a:pt x="10" y="38"/>
                      </a:lnTo>
                      <a:lnTo>
                        <a:pt x="0" y="25"/>
                      </a:ln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2523" name="Freeform 31"/>
                <p:cNvSpPr>
                  <a:spLocks/>
                </p:cNvSpPr>
                <p:nvPr/>
              </p:nvSpPr>
              <p:spPr bwMode="auto">
                <a:xfrm rot="1525323">
                  <a:off x="3192868" y="1573004"/>
                  <a:ext cx="95250" cy="80963"/>
                </a:xfrm>
                <a:custGeom>
                  <a:avLst/>
                  <a:gdLst>
                    <a:gd name="T0" fmla="*/ 2147483647 w 60"/>
                    <a:gd name="T1" fmla="*/ 2147483647 h 51"/>
                    <a:gd name="T2" fmla="*/ 2147483647 w 60"/>
                    <a:gd name="T3" fmla="*/ 2147483647 h 51"/>
                    <a:gd name="T4" fmla="*/ 2147483647 w 60"/>
                    <a:gd name="T5" fmla="*/ 2147483647 h 51"/>
                    <a:gd name="T6" fmla="*/ 2147483647 w 60"/>
                    <a:gd name="T7" fmla="*/ 0 h 51"/>
                    <a:gd name="T8" fmla="*/ 2147483647 w 60"/>
                    <a:gd name="T9" fmla="*/ 2147483647 h 51"/>
                    <a:gd name="T10" fmla="*/ 2147483647 w 60"/>
                    <a:gd name="T11" fmla="*/ 2147483647 h 51"/>
                    <a:gd name="T12" fmla="*/ 2147483647 w 60"/>
                    <a:gd name="T13" fmla="*/ 2147483647 h 51"/>
                    <a:gd name="T14" fmla="*/ 0 w 60"/>
                    <a:gd name="T15" fmla="*/ 2147483647 h 51"/>
                    <a:gd name="T16" fmla="*/ 2147483647 w 60"/>
                    <a:gd name="T17" fmla="*/ 2147483647 h 5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0"/>
                    <a:gd name="T28" fmla="*/ 0 h 51"/>
                    <a:gd name="T29" fmla="*/ 60 w 60"/>
                    <a:gd name="T30" fmla="*/ 51 h 5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0" h="51">
                      <a:moveTo>
                        <a:pt x="60" y="22"/>
                      </a:moveTo>
                      <a:lnTo>
                        <a:pt x="50" y="11"/>
                      </a:lnTo>
                      <a:lnTo>
                        <a:pt x="40" y="3"/>
                      </a:lnTo>
                      <a:lnTo>
                        <a:pt x="28" y="0"/>
                      </a:lnTo>
                      <a:lnTo>
                        <a:pt x="17" y="2"/>
                      </a:lnTo>
                      <a:lnTo>
                        <a:pt x="8" y="9"/>
                      </a:lnTo>
                      <a:lnTo>
                        <a:pt x="1" y="20"/>
                      </a:lnTo>
                      <a:lnTo>
                        <a:pt x="0" y="35"/>
                      </a:lnTo>
                      <a:lnTo>
                        <a:pt x="1" y="51"/>
                      </a:ln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2524" name="Freeform 32"/>
                <p:cNvSpPr>
                  <a:spLocks/>
                </p:cNvSpPr>
                <p:nvPr/>
              </p:nvSpPr>
              <p:spPr bwMode="auto">
                <a:xfrm rot="1525323">
                  <a:off x="3281738" y="1605367"/>
                  <a:ext cx="98425" cy="79375"/>
                </a:xfrm>
                <a:custGeom>
                  <a:avLst/>
                  <a:gdLst>
                    <a:gd name="T0" fmla="*/ 2147483647 w 62"/>
                    <a:gd name="T1" fmla="*/ 0 h 50"/>
                    <a:gd name="T2" fmla="*/ 2147483647 w 62"/>
                    <a:gd name="T3" fmla="*/ 2147483647 h 50"/>
                    <a:gd name="T4" fmla="*/ 2147483647 w 62"/>
                    <a:gd name="T5" fmla="*/ 2147483647 h 50"/>
                    <a:gd name="T6" fmla="*/ 2147483647 w 62"/>
                    <a:gd name="T7" fmla="*/ 2147483647 h 50"/>
                    <a:gd name="T8" fmla="*/ 2147483647 w 62"/>
                    <a:gd name="T9" fmla="*/ 2147483647 h 50"/>
                    <a:gd name="T10" fmla="*/ 2147483647 w 62"/>
                    <a:gd name="T11" fmla="*/ 2147483647 h 50"/>
                    <a:gd name="T12" fmla="*/ 2147483647 w 62"/>
                    <a:gd name="T13" fmla="*/ 2147483647 h 50"/>
                    <a:gd name="T14" fmla="*/ 2147483647 w 62"/>
                    <a:gd name="T15" fmla="*/ 2147483647 h 50"/>
                    <a:gd name="T16" fmla="*/ 0 w 62"/>
                    <a:gd name="T17" fmla="*/ 2147483647 h 5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2"/>
                    <a:gd name="T28" fmla="*/ 0 h 50"/>
                    <a:gd name="T29" fmla="*/ 62 w 62"/>
                    <a:gd name="T30" fmla="*/ 50 h 5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2" h="50">
                      <a:moveTo>
                        <a:pt x="61" y="0"/>
                      </a:moveTo>
                      <a:lnTo>
                        <a:pt x="62" y="15"/>
                      </a:lnTo>
                      <a:lnTo>
                        <a:pt x="59" y="30"/>
                      </a:lnTo>
                      <a:lnTo>
                        <a:pt x="54" y="40"/>
                      </a:lnTo>
                      <a:lnTo>
                        <a:pt x="47" y="48"/>
                      </a:lnTo>
                      <a:lnTo>
                        <a:pt x="35" y="50"/>
                      </a:lnTo>
                      <a:lnTo>
                        <a:pt x="23" y="46"/>
                      </a:lnTo>
                      <a:lnTo>
                        <a:pt x="10" y="39"/>
                      </a:lnTo>
                      <a:lnTo>
                        <a:pt x="0" y="26"/>
                      </a:ln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2525" name="Freeform 33"/>
                <p:cNvSpPr>
                  <a:spLocks/>
                </p:cNvSpPr>
                <p:nvPr/>
              </p:nvSpPr>
              <p:spPr bwMode="auto">
                <a:xfrm rot="1525323">
                  <a:off x="3699310" y="1601501"/>
                  <a:ext cx="96838" cy="82550"/>
                </a:xfrm>
                <a:custGeom>
                  <a:avLst/>
                  <a:gdLst>
                    <a:gd name="T0" fmla="*/ 0 w 61"/>
                    <a:gd name="T1" fmla="*/ 2147483647 h 52"/>
                    <a:gd name="T2" fmla="*/ 2147483647 w 61"/>
                    <a:gd name="T3" fmla="*/ 2147483647 h 52"/>
                    <a:gd name="T4" fmla="*/ 2147483647 w 61"/>
                    <a:gd name="T5" fmla="*/ 2147483647 h 52"/>
                    <a:gd name="T6" fmla="*/ 2147483647 w 61"/>
                    <a:gd name="T7" fmla="*/ 2147483647 h 52"/>
                    <a:gd name="T8" fmla="*/ 2147483647 w 61"/>
                    <a:gd name="T9" fmla="*/ 2147483647 h 52"/>
                    <a:gd name="T10" fmla="*/ 2147483647 w 61"/>
                    <a:gd name="T11" fmla="*/ 2147483647 h 52"/>
                    <a:gd name="T12" fmla="*/ 2147483647 w 61"/>
                    <a:gd name="T13" fmla="*/ 2147483647 h 52"/>
                    <a:gd name="T14" fmla="*/ 2147483647 w 61"/>
                    <a:gd name="T15" fmla="*/ 2147483647 h 52"/>
                    <a:gd name="T16" fmla="*/ 2147483647 w 61"/>
                    <a:gd name="T17" fmla="*/ 0 h 5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1"/>
                    <a:gd name="T28" fmla="*/ 0 h 52"/>
                    <a:gd name="T29" fmla="*/ 61 w 61"/>
                    <a:gd name="T30" fmla="*/ 52 h 5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1" h="52">
                      <a:moveTo>
                        <a:pt x="0" y="29"/>
                      </a:moveTo>
                      <a:lnTo>
                        <a:pt x="10" y="40"/>
                      </a:lnTo>
                      <a:lnTo>
                        <a:pt x="21" y="49"/>
                      </a:lnTo>
                      <a:lnTo>
                        <a:pt x="32" y="52"/>
                      </a:lnTo>
                      <a:lnTo>
                        <a:pt x="44" y="50"/>
                      </a:lnTo>
                      <a:lnTo>
                        <a:pt x="53" y="43"/>
                      </a:lnTo>
                      <a:lnTo>
                        <a:pt x="59" y="31"/>
                      </a:lnTo>
                      <a:lnTo>
                        <a:pt x="61" y="17"/>
                      </a:lnTo>
                      <a:lnTo>
                        <a:pt x="59" y="0"/>
                      </a:ln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2526" name="Freeform 34"/>
                <p:cNvSpPr>
                  <a:spLocks/>
                </p:cNvSpPr>
                <p:nvPr/>
              </p:nvSpPr>
              <p:spPr bwMode="auto">
                <a:xfrm rot="1525323">
                  <a:off x="3608359" y="1572917"/>
                  <a:ext cx="100013" cy="79375"/>
                </a:xfrm>
                <a:custGeom>
                  <a:avLst/>
                  <a:gdLst>
                    <a:gd name="T0" fmla="*/ 2147483647 w 63"/>
                    <a:gd name="T1" fmla="*/ 2147483647 h 50"/>
                    <a:gd name="T2" fmla="*/ 0 w 63"/>
                    <a:gd name="T3" fmla="*/ 2147483647 h 50"/>
                    <a:gd name="T4" fmla="*/ 2147483647 w 63"/>
                    <a:gd name="T5" fmla="*/ 2147483647 h 50"/>
                    <a:gd name="T6" fmla="*/ 2147483647 w 63"/>
                    <a:gd name="T7" fmla="*/ 2147483647 h 50"/>
                    <a:gd name="T8" fmla="*/ 2147483647 w 63"/>
                    <a:gd name="T9" fmla="*/ 2147483647 h 50"/>
                    <a:gd name="T10" fmla="*/ 2147483647 w 63"/>
                    <a:gd name="T11" fmla="*/ 0 h 50"/>
                    <a:gd name="T12" fmla="*/ 2147483647 w 63"/>
                    <a:gd name="T13" fmla="*/ 2147483647 h 50"/>
                    <a:gd name="T14" fmla="*/ 2147483647 w 63"/>
                    <a:gd name="T15" fmla="*/ 2147483647 h 50"/>
                    <a:gd name="T16" fmla="*/ 2147483647 w 63"/>
                    <a:gd name="T17" fmla="*/ 2147483647 h 5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3"/>
                    <a:gd name="T28" fmla="*/ 0 h 50"/>
                    <a:gd name="T29" fmla="*/ 63 w 63"/>
                    <a:gd name="T30" fmla="*/ 50 h 5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3" h="50">
                      <a:moveTo>
                        <a:pt x="2" y="50"/>
                      </a:moveTo>
                      <a:lnTo>
                        <a:pt x="0" y="35"/>
                      </a:lnTo>
                      <a:lnTo>
                        <a:pt x="2" y="21"/>
                      </a:lnTo>
                      <a:lnTo>
                        <a:pt x="7" y="10"/>
                      </a:lnTo>
                      <a:lnTo>
                        <a:pt x="16" y="3"/>
                      </a:lnTo>
                      <a:lnTo>
                        <a:pt x="28" y="0"/>
                      </a:lnTo>
                      <a:lnTo>
                        <a:pt x="39" y="4"/>
                      </a:lnTo>
                      <a:lnTo>
                        <a:pt x="52" y="12"/>
                      </a:lnTo>
                      <a:lnTo>
                        <a:pt x="63" y="24"/>
                      </a:ln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2527" name="Freeform 35"/>
                <p:cNvSpPr>
                  <a:spLocks/>
                </p:cNvSpPr>
                <p:nvPr/>
              </p:nvSpPr>
              <p:spPr bwMode="auto">
                <a:xfrm rot="1525323">
                  <a:off x="3489993" y="1606925"/>
                  <a:ext cx="95250" cy="79375"/>
                </a:xfrm>
                <a:custGeom>
                  <a:avLst/>
                  <a:gdLst>
                    <a:gd name="T0" fmla="*/ 0 w 60"/>
                    <a:gd name="T1" fmla="*/ 2147483647 h 50"/>
                    <a:gd name="T2" fmla="*/ 2147483647 w 60"/>
                    <a:gd name="T3" fmla="*/ 2147483647 h 50"/>
                    <a:gd name="T4" fmla="*/ 2147483647 w 60"/>
                    <a:gd name="T5" fmla="*/ 2147483647 h 50"/>
                    <a:gd name="T6" fmla="*/ 2147483647 w 60"/>
                    <a:gd name="T7" fmla="*/ 2147483647 h 50"/>
                    <a:gd name="T8" fmla="*/ 2147483647 w 60"/>
                    <a:gd name="T9" fmla="*/ 2147483647 h 50"/>
                    <a:gd name="T10" fmla="*/ 2147483647 w 60"/>
                    <a:gd name="T11" fmla="*/ 2147483647 h 50"/>
                    <a:gd name="T12" fmla="*/ 2147483647 w 60"/>
                    <a:gd name="T13" fmla="*/ 2147483647 h 50"/>
                    <a:gd name="T14" fmla="*/ 2147483647 w 60"/>
                    <a:gd name="T15" fmla="*/ 2147483647 h 50"/>
                    <a:gd name="T16" fmla="*/ 2147483647 w 60"/>
                    <a:gd name="T17" fmla="*/ 0 h 5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0"/>
                    <a:gd name="T28" fmla="*/ 0 h 50"/>
                    <a:gd name="T29" fmla="*/ 60 w 60"/>
                    <a:gd name="T30" fmla="*/ 50 h 5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0" h="50">
                      <a:moveTo>
                        <a:pt x="0" y="27"/>
                      </a:moveTo>
                      <a:lnTo>
                        <a:pt x="10" y="38"/>
                      </a:lnTo>
                      <a:lnTo>
                        <a:pt x="22" y="46"/>
                      </a:lnTo>
                      <a:lnTo>
                        <a:pt x="32" y="50"/>
                      </a:lnTo>
                      <a:lnTo>
                        <a:pt x="43" y="47"/>
                      </a:lnTo>
                      <a:lnTo>
                        <a:pt x="52" y="39"/>
                      </a:lnTo>
                      <a:lnTo>
                        <a:pt x="59" y="29"/>
                      </a:lnTo>
                      <a:lnTo>
                        <a:pt x="60" y="15"/>
                      </a:lnTo>
                      <a:lnTo>
                        <a:pt x="59" y="0"/>
                      </a:ln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2528" name="Freeform 36"/>
                <p:cNvSpPr>
                  <a:spLocks/>
                </p:cNvSpPr>
                <p:nvPr/>
              </p:nvSpPr>
              <p:spPr bwMode="auto">
                <a:xfrm rot="1525323">
                  <a:off x="3398554" y="1573468"/>
                  <a:ext cx="100013" cy="80963"/>
                </a:xfrm>
                <a:custGeom>
                  <a:avLst/>
                  <a:gdLst>
                    <a:gd name="T0" fmla="*/ 2147483647 w 63"/>
                    <a:gd name="T1" fmla="*/ 2147483647 h 51"/>
                    <a:gd name="T2" fmla="*/ 0 w 63"/>
                    <a:gd name="T3" fmla="*/ 2147483647 h 51"/>
                    <a:gd name="T4" fmla="*/ 2147483647 w 63"/>
                    <a:gd name="T5" fmla="*/ 2147483647 h 51"/>
                    <a:gd name="T6" fmla="*/ 2147483647 w 63"/>
                    <a:gd name="T7" fmla="*/ 2147483647 h 51"/>
                    <a:gd name="T8" fmla="*/ 2147483647 w 63"/>
                    <a:gd name="T9" fmla="*/ 2147483647 h 51"/>
                    <a:gd name="T10" fmla="*/ 2147483647 w 63"/>
                    <a:gd name="T11" fmla="*/ 0 h 51"/>
                    <a:gd name="T12" fmla="*/ 2147483647 w 63"/>
                    <a:gd name="T13" fmla="*/ 2147483647 h 51"/>
                    <a:gd name="T14" fmla="*/ 2147483647 w 63"/>
                    <a:gd name="T15" fmla="*/ 2147483647 h 51"/>
                    <a:gd name="T16" fmla="*/ 2147483647 w 63"/>
                    <a:gd name="T17" fmla="*/ 2147483647 h 5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3"/>
                    <a:gd name="T28" fmla="*/ 0 h 51"/>
                    <a:gd name="T29" fmla="*/ 63 w 63"/>
                    <a:gd name="T30" fmla="*/ 51 h 5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3" h="51">
                      <a:moveTo>
                        <a:pt x="3" y="51"/>
                      </a:moveTo>
                      <a:lnTo>
                        <a:pt x="0" y="36"/>
                      </a:lnTo>
                      <a:lnTo>
                        <a:pt x="3" y="20"/>
                      </a:lnTo>
                      <a:lnTo>
                        <a:pt x="8" y="10"/>
                      </a:lnTo>
                      <a:lnTo>
                        <a:pt x="17" y="2"/>
                      </a:lnTo>
                      <a:lnTo>
                        <a:pt x="28" y="0"/>
                      </a:lnTo>
                      <a:lnTo>
                        <a:pt x="40" y="4"/>
                      </a:lnTo>
                      <a:lnTo>
                        <a:pt x="53" y="13"/>
                      </a:lnTo>
                      <a:lnTo>
                        <a:pt x="63" y="25"/>
                      </a:ln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2529" name="Freeform 37"/>
                <p:cNvSpPr>
                  <a:spLocks/>
                </p:cNvSpPr>
                <p:nvPr/>
              </p:nvSpPr>
              <p:spPr bwMode="auto">
                <a:xfrm rot="1525323">
                  <a:off x="3904082" y="1610568"/>
                  <a:ext cx="95250" cy="82550"/>
                </a:xfrm>
                <a:custGeom>
                  <a:avLst/>
                  <a:gdLst>
                    <a:gd name="T0" fmla="*/ 0 w 60"/>
                    <a:gd name="T1" fmla="*/ 2147483647 h 52"/>
                    <a:gd name="T2" fmla="*/ 2147483647 w 60"/>
                    <a:gd name="T3" fmla="*/ 2147483647 h 52"/>
                    <a:gd name="T4" fmla="*/ 2147483647 w 60"/>
                    <a:gd name="T5" fmla="*/ 2147483647 h 52"/>
                    <a:gd name="T6" fmla="*/ 2147483647 w 60"/>
                    <a:gd name="T7" fmla="*/ 2147483647 h 52"/>
                    <a:gd name="T8" fmla="*/ 2147483647 w 60"/>
                    <a:gd name="T9" fmla="*/ 2147483647 h 52"/>
                    <a:gd name="T10" fmla="*/ 2147483647 w 60"/>
                    <a:gd name="T11" fmla="*/ 2147483647 h 52"/>
                    <a:gd name="T12" fmla="*/ 2147483647 w 60"/>
                    <a:gd name="T13" fmla="*/ 2147483647 h 52"/>
                    <a:gd name="T14" fmla="*/ 2147483647 w 60"/>
                    <a:gd name="T15" fmla="*/ 2147483647 h 52"/>
                    <a:gd name="T16" fmla="*/ 2147483647 w 60"/>
                    <a:gd name="T17" fmla="*/ 0 h 5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0"/>
                    <a:gd name="T28" fmla="*/ 0 h 52"/>
                    <a:gd name="T29" fmla="*/ 60 w 60"/>
                    <a:gd name="T30" fmla="*/ 52 h 5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0" h="52">
                      <a:moveTo>
                        <a:pt x="0" y="28"/>
                      </a:moveTo>
                      <a:lnTo>
                        <a:pt x="10" y="40"/>
                      </a:lnTo>
                      <a:lnTo>
                        <a:pt x="20" y="48"/>
                      </a:lnTo>
                      <a:lnTo>
                        <a:pt x="32" y="52"/>
                      </a:lnTo>
                      <a:lnTo>
                        <a:pt x="43" y="50"/>
                      </a:lnTo>
                      <a:lnTo>
                        <a:pt x="52" y="43"/>
                      </a:lnTo>
                      <a:lnTo>
                        <a:pt x="59" y="31"/>
                      </a:lnTo>
                      <a:lnTo>
                        <a:pt x="60" y="17"/>
                      </a:lnTo>
                      <a:lnTo>
                        <a:pt x="59" y="0"/>
                      </a:ln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2530" name="Freeform 38"/>
                <p:cNvSpPr>
                  <a:spLocks/>
                </p:cNvSpPr>
                <p:nvPr/>
              </p:nvSpPr>
              <p:spPr bwMode="auto">
                <a:xfrm rot="1525323">
                  <a:off x="3812642" y="1578699"/>
                  <a:ext cx="100013" cy="80963"/>
                </a:xfrm>
                <a:custGeom>
                  <a:avLst/>
                  <a:gdLst>
                    <a:gd name="T0" fmla="*/ 2147483647 w 63"/>
                    <a:gd name="T1" fmla="*/ 2147483647 h 51"/>
                    <a:gd name="T2" fmla="*/ 0 w 63"/>
                    <a:gd name="T3" fmla="*/ 2147483647 h 51"/>
                    <a:gd name="T4" fmla="*/ 2147483647 w 63"/>
                    <a:gd name="T5" fmla="*/ 2147483647 h 51"/>
                    <a:gd name="T6" fmla="*/ 2147483647 w 63"/>
                    <a:gd name="T7" fmla="*/ 2147483647 h 51"/>
                    <a:gd name="T8" fmla="*/ 2147483647 w 63"/>
                    <a:gd name="T9" fmla="*/ 2147483647 h 51"/>
                    <a:gd name="T10" fmla="*/ 2147483647 w 63"/>
                    <a:gd name="T11" fmla="*/ 0 h 51"/>
                    <a:gd name="T12" fmla="*/ 2147483647 w 63"/>
                    <a:gd name="T13" fmla="*/ 2147483647 h 51"/>
                    <a:gd name="T14" fmla="*/ 2147483647 w 63"/>
                    <a:gd name="T15" fmla="*/ 2147483647 h 51"/>
                    <a:gd name="T16" fmla="*/ 2147483647 w 63"/>
                    <a:gd name="T17" fmla="*/ 2147483647 h 5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3"/>
                    <a:gd name="T28" fmla="*/ 0 h 51"/>
                    <a:gd name="T29" fmla="*/ 63 w 63"/>
                    <a:gd name="T30" fmla="*/ 51 h 5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3" h="51">
                      <a:moveTo>
                        <a:pt x="3" y="51"/>
                      </a:moveTo>
                      <a:lnTo>
                        <a:pt x="0" y="35"/>
                      </a:lnTo>
                      <a:lnTo>
                        <a:pt x="3" y="21"/>
                      </a:lnTo>
                      <a:lnTo>
                        <a:pt x="8" y="9"/>
                      </a:lnTo>
                      <a:lnTo>
                        <a:pt x="17" y="3"/>
                      </a:lnTo>
                      <a:lnTo>
                        <a:pt x="28" y="0"/>
                      </a:lnTo>
                      <a:lnTo>
                        <a:pt x="40" y="4"/>
                      </a:lnTo>
                      <a:lnTo>
                        <a:pt x="53" y="12"/>
                      </a:lnTo>
                      <a:lnTo>
                        <a:pt x="63" y="25"/>
                      </a:ln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cxnSp>
            <p:nvCxnSpPr>
              <p:cNvPr id="134" name="Straight Connector 133"/>
              <p:cNvCxnSpPr/>
              <p:nvPr/>
            </p:nvCxnSpPr>
            <p:spPr>
              <a:xfrm rot="2700000">
                <a:off x="5617329" y="3529587"/>
                <a:ext cx="479134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2516" name="Freeform 24"/>
              <p:cNvSpPr>
                <a:spLocks/>
              </p:cNvSpPr>
              <p:nvPr/>
            </p:nvSpPr>
            <p:spPr bwMode="auto">
              <a:xfrm rot="15164108" flipV="1">
                <a:off x="5815222" y="3485561"/>
                <a:ext cx="61913" cy="79375"/>
              </a:xfrm>
              <a:custGeom>
                <a:avLst/>
                <a:gdLst>
                  <a:gd name="T0" fmla="*/ 2147483647 w 56"/>
                  <a:gd name="T1" fmla="*/ 2147483647 h 72"/>
                  <a:gd name="T2" fmla="*/ 0 w 56"/>
                  <a:gd name="T3" fmla="*/ 2147483647 h 72"/>
                  <a:gd name="T4" fmla="*/ 2147483647 w 56"/>
                  <a:gd name="T5" fmla="*/ 0 h 72"/>
                  <a:gd name="T6" fmla="*/ 0 60000 65536"/>
                  <a:gd name="T7" fmla="*/ 0 60000 65536"/>
                  <a:gd name="T8" fmla="*/ 0 60000 65536"/>
                  <a:gd name="T9" fmla="*/ 0 w 56"/>
                  <a:gd name="T10" fmla="*/ 0 h 72"/>
                  <a:gd name="T11" fmla="*/ 56 w 56"/>
                  <a:gd name="T12" fmla="*/ 72 h 7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6" h="72">
                    <a:moveTo>
                      <a:pt x="18" y="72"/>
                    </a:moveTo>
                    <a:lnTo>
                      <a:pt x="0" y="17"/>
                    </a:lnTo>
                    <a:lnTo>
                      <a:pt x="56" y="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62517" name="Group 255"/>
              <p:cNvGrpSpPr>
                <a:grpSpLocks/>
              </p:cNvGrpSpPr>
              <p:nvPr/>
            </p:nvGrpSpPr>
            <p:grpSpPr bwMode="auto">
              <a:xfrm rot="-2703699">
                <a:off x="5744578" y="3895930"/>
                <a:ext cx="479425" cy="80962"/>
                <a:chOff x="5611228" y="3813380"/>
                <a:chExt cx="479425" cy="80962"/>
              </a:xfrm>
            </p:grpSpPr>
            <p:cxnSp>
              <p:nvCxnSpPr>
                <p:cNvPr id="138" name="Straight Connector 137"/>
                <p:cNvCxnSpPr/>
                <p:nvPr/>
              </p:nvCxnSpPr>
              <p:spPr>
                <a:xfrm rot="8100000">
                  <a:off x="5613922" y="3876027"/>
                  <a:ext cx="479134" cy="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2520" name="Freeform 24"/>
                <p:cNvSpPr>
                  <a:spLocks/>
                </p:cNvSpPr>
                <p:nvPr/>
              </p:nvSpPr>
              <p:spPr bwMode="auto">
                <a:xfrm rot="20564108" flipV="1">
                  <a:off x="5836653" y="3813380"/>
                  <a:ext cx="63500" cy="80962"/>
                </a:xfrm>
                <a:custGeom>
                  <a:avLst/>
                  <a:gdLst>
                    <a:gd name="T0" fmla="*/ 2147483647 w 56"/>
                    <a:gd name="T1" fmla="*/ 2147483647 h 72"/>
                    <a:gd name="T2" fmla="*/ 0 w 56"/>
                    <a:gd name="T3" fmla="*/ 2147483647 h 72"/>
                    <a:gd name="T4" fmla="*/ 2147483647 w 56"/>
                    <a:gd name="T5" fmla="*/ 0 h 72"/>
                    <a:gd name="T6" fmla="*/ 0 60000 65536"/>
                    <a:gd name="T7" fmla="*/ 0 60000 65536"/>
                    <a:gd name="T8" fmla="*/ 0 60000 65536"/>
                    <a:gd name="T9" fmla="*/ 0 w 56"/>
                    <a:gd name="T10" fmla="*/ 0 h 72"/>
                    <a:gd name="T11" fmla="*/ 56 w 56"/>
                    <a:gd name="T12" fmla="*/ 72 h 7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6" h="72">
                      <a:moveTo>
                        <a:pt x="18" y="72"/>
                      </a:moveTo>
                      <a:lnTo>
                        <a:pt x="0" y="17"/>
                      </a:lnTo>
                      <a:lnTo>
                        <a:pt x="56" y="0"/>
                      </a:ln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62518" name="Freeform 29"/>
              <p:cNvSpPr>
                <a:spLocks/>
              </p:cNvSpPr>
              <p:nvPr/>
            </p:nvSpPr>
            <p:spPr bwMode="auto">
              <a:xfrm>
                <a:off x="5965241" y="3651455"/>
                <a:ext cx="74612" cy="76200"/>
              </a:xfrm>
              <a:custGeom>
                <a:avLst/>
                <a:gdLst>
                  <a:gd name="T0" fmla="*/ 2147483647 w 72"/>
                  <a:gd name="T1" fmla="*/ 2147483647 h 73"/>
                  <a:gd name="T2" fmla="*/ 2147483647 w 72"/>
                  <a:gd name="T3" fmla="*/ 2147483647 h 73"/>
                  <a:gd name="T4" fmla="*/ 2147483647 w 72"/>
                  <a:gd name="T5" fmla="*/ 2147483647 h 73"/>
                  <a:gd name="T6" fmla="*/ 2147483647 w 72"/>
                  <a:gd name="T7" fmla="*/ 2147483647 h 73"/>
                  <a:gd name="T8" fmla="*/ 2147483647 w 72"/>
                  <a:gd name="T9" fmla="*/ 2147483647 h 73"/>
                  <a:gd name="T10" fmla="*/ 2147483647 w 72"/>
                  <a:gd name="T11" fmla="*/ 2147483647 h 73"/>
                  <a:gd name="T12" fmla="*/ 2147483647 w 72"/>
                  <a:gd name="T13" fmla="*/ 2147483647 h 73"/>
                  <a:gd name="T14" fmla="*/ 2147483647 w 72"/>
                  <a:gd name="T15" fmla="*/ 2147483647 h 73"/>
                  <a:gd name="T16" fmla="*/ 0 w 72"/>
                  <a:gd name="T17" fmla="*/ 2147483647 h 73"/>
                  <a:gd name="T18" fmla="*/ 0 w 72"/>
                  <a:gd name="T19" fmla="*/ 2147483647 h 73"/>
                  <a:gd name="T20" fmla="*/ 2147483647 w 72"/>
                  <a:gd name="T21" fmla="*/ 2147483647 h 73"/>
                  <a:gd name="T22" fmla="*/ 2147483647 w 72"/>
                  <a:gd name="T23" fmla="*/ 2147483647 h 73"/>
                  <a:gd name="T24" fmla="*/ 2147483647 w 72"/>
                  <a:gd name="T25" fmla="*/ 2147483647 h 73"/>
                  <a:gd name="T26" fmla="*/ 2147483647 w 72"/>
                  <a:gd name="T27" fmla="*/ 0 h 73"/>
                  <a:gd name="T28" fmla="*/ 2147483647 w 72"/>
                  <a:gd name="T29" fmla="*/ 2147483647 h 73"/>
                  <a:gd name="T30" fmla="*/ 2147483647 w 72"/>
                  <a:gd name="T31" fmla="*/ 2147483647 h 73"/>
                  <a:gd name="T32" fmla="*/ 2147483647 w 72"/>
                  <a:gd name="T33" fmla="*/ 2147483647 h 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2"/>
                  <a:gd name="T52" fmla="*/ 0 h 73"/>
                  <a:gd name="T53" fmla="*/ 72 w 72"/>
                  <a:gd name="T54" fmla="*/ 73 h 7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2" h="73">
                    <a:moveTo>
                      <a:pt x="71" y="29"/>
                    </a:moveTo>
                    <a:lnTo>
                      <a:pt x="72" y="43"/>
                    </a:lnTo>
                    <a:lnTo>
                      <a:pt x="67" y="56"/>
                    </a:lnTo>
                    <a:lnTo>
                      <a:pt x="57" y="66"/>
                    </a:lnTo>
                    <a:lnTo>
                      <a:pt x="44" y="73"/>
                    </a:lnTo>
                    <a:lnTo>
                      <a:pt x="30" y="73"/>
                    </a:lnTo>
                    <a:lnTo>
                      <a:pt x="17" y="67"/>
                    </a:lnTo>
                    <a:lnTo>
                      <a:pt x="6" y="58"/>
                    </a:lnTo>
                    <a:lnTo>
                      <a:pt x="0" y="46"/>
                    </a:lnTo>
                    <a:lnTo>
                      <a:pt x="0" y="31"/>
                    </a:lnTo>
                    <a:lnTo>
                      <a:pt x="5" y="18"/>
                    </a:lnTo>
                    <a:lnTo>
                      <a:pt x="14" y="8"/>
                    </a:lnTo>
                    <a:lnTo>
                      <a:pt x="27" y="2"/>
                    </a:lnTo>
                    <a:lnTo>
                      <a:pt x="41" y="0"/>
                    </a:lnTo>
                    <a:lnTo>
                      <a:pt x="54" y="6"/>
                    </a:lnTo>
                    <a:lnTo>
                      <a:pt x="64" y="16"/>
                    </a:lnTo>
                    <a:lnTo>
                      <a:pt x="71" y="29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08" name="Rounded Rectangle 31"/>
          <p:cNvSpPr>
            <a:spLocks noChangeArrowheads="1"/>
          </p:cNvSpPr>
          <p:nvPr/>
        </p:nvSpPr>
        <p:spPr bwMode="auto">
          <a:xfrm>
            <a:off x="4019550" y="1182688"/>
            <a:ext cx="2557463" cy="1506537"/>
          </a:xfrm>
          <a:prstGeom prst="roundRect">
            <a:avLst>
              <a:gd name="adj" fmla="val 11187"/>
            </a:avLst>
          </a:prstGeom>
          <a:solidFill>
            <a:schemeClr val="bg1"/>
          </a:solidFill>
          <a:ln w="6350" algn="ctr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PT">
              <a:latin typeface="+mn-lt"/>
            </a:endParaRPr>
          </a:p>
        </p:txBody>
      </p:sp>
      <p:sp>
        <p:nvSpPr>
          <p:cNvPr id="262426" name="Rectangle 304"/>
          <p:cNvSpPr>
            <a:spLocks noChangeArrowheads="1"/>
          </p:cNvSpPr>
          <p:nvPr/>
        </p:nvSpPr>
        <p:spPr bwMode="auto">
          <a:xfrm>
            <a:off x="5470525" y="2062163"/>
            <a:ext cx="6207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alibri" pitchFamily="34" charset="0"/>
              </a:rPr>
              <a:t>+ …</a:t>
            </a:r>
            <a:endParaRPr lang="en-GB" sz="2400"/>
          </a:p>
        </p:txBody>
      </p:sp>
      <p:sp>
        <p:nvSpPr>
          <p:cNvPr id="262427" name="Rectangle 305"/>
          <p:cNvSpPr>
            <a:spLocks noChangeArrowheads="1"/>
          </p:cNvSpPr>
          <p:nvPr/>
        </p:nvSpPr>
        <p:spPr bwMode="auto">
          <a:xfrm>
            <a:off x="5140325" y="1323975"/>
            <a:ext cx="339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alibri" pitchFamily="34" charset="0"/>
              </a:rPr>
              <a:t>+</a:t>
            </a:r>
            <a:endParaRPr lang="en-GB" sz="2400"/>
          </a:p>
        </p:txBody>
      </p:sp>
      <p:grpSp>
        <p:nvGrpSpPr>
          <p:cNvPr id="262428" name="Group 307"/>
          <p:cNvGrpSpPr>
            <a:grpSpLocks/>
          </p:cNvGrpSpPr>
          <p:nvPr/>
        </p:nvGrpSpPr>
        <p:grpSpPr bwMode="auto">
          <a:xfrm>
            <a:off x="5719763" y="1169988"/>
            <a:ext cx="758825" cy="882650"/>
            <a:chOff x="5195877" y="1606762"/>
            <a:chExt cx="758825" cy="882650"/>
          </a:xfrm>
        </p:grpSpPr>
        <p:grpSp>
          <p:nvGrpSpPr>
            <p:cNvPr id="262483" name="Group 162"/>
            <p:cNvGrpSpPr>
              <a:grpSpLocks/>
            </p:cNvGrpSpPr>
            <p:nvPr/>
          </p:nvGrpSpPr>
          <p:grpSpPr bwMode="auto">
            <a:xfrm rot="900000" flipH="1" flipV="1">
              <a:off x="5467339" y="2210012"/>
              <a:ext cx="484188" cy="77787"/>
              <a:chOff x="1857052" y="5397364"/>
              <a:chExt cx="904329" cy="145094"/>
            </a:xfrm>
          </p:grpSpPr>
          <p:sp>
            <p:nvSpPr>
              <p:cNvPr id="262504" name="Freeform 82"/>
              <p:cNvSpPr>
                <a:spLocks/>
              </p:cNvSpPr>
              <p:nvPr/>
            </p:nvSpPr>
            <p:spPr bwMode="auto">
              <a:xfrm rot="1607666">
                <a:off x="2494958" y="5400795"/>
                <a:ext cx="149225" cy="138113"/>
              </a:xfrm>
              <a:custGeom>
                <a:avLst/>
                <a:gdLst>
                  <a:gd name="T0" fmla="*/ 0 w 94"/>
                  <a:gd name="T1" fmla="*/ 2147483647 h 87"/>
                  <a:gd name="T2" fmla="*/ 2147483647 w 94"/>
                  <a:gd name="T3" fmla="*/ 2147483647 h 87"/>
                  <a:gd name="T4" fmla="*/ 2147483647 w 94"/>
                  <a:gd name="T5" fmla="*/ 2147483647 h 87"/>
                  <a:gd name="T6" fmla="*/ 2147483647 w 94"/>
                  <a:gd name="T7" fmla="*/ 2147483647 h 87"/>
                  <a:gd name="T8" fmla="*/ 2147483647 w 94"/>
                  <a:gd name="T9" fmla="*/ 2147483647 h 87"/>
                  <a:gd name="T10" fmla="*/ 2147483647 w 94"/>
                  <a:gd name="T11" fmla="*/ 2147483647 h 87"/>
                  <a:gd name="T12" fmla="*/ 2147483647 w 94"/>
                  <a:gd name="T13" fmla="*/ 2147483647 h 87"/>
                  <a:gd name="T14" fmla="*/ 2147483647 w 94"/>
                  <a:gd name="T15" fmla="*/ 2147483647 h 87"/>
                  <a:gd name="T16" fmla="*/ 2147483647 w 94"/>
                  <a:gd name="T17" fmla="*/ 2147483647 h 87"/>
                  <a:gd name="T18" fmla="*/ 2147483647 w 94"/>
                  <a:gd name="T19" fmla="*/ 2147483647 h 87"/>
                  <a:gd name="T20" fmla="*/ 2147483647 w 94"/>
                  <a:gd name="T21" fmla="*/ 2147483647 h 87"/>
                  <a:gd name="T22" fmla="*/ 2147483647 w 94"/>
                  <a:gd name="T23" fmla="*/ 2147483647 h 87"/>
                  <a:gd name="T24" fmla="*/ 2147483647 w 94"/>
                  <a:gd name="T25" fmla="*/ 2147483647 h 87"/>
                  <a:gd name="T26" fmla="*/ 2147483647 w 94"/>
                  <a:gd name="T27" fmla="*/ 2147483647 h 87"/>
                  <a:gd name="T28" fmla="*/ 2147483647 w 94"/>
                  <a:gd name="T29" fmla="*/ 2147483647 h 87"/>
                  <a:gd name="T30" fmla="*/ 2147483647 w 94"/>
                  <a:gd name="T31" fmla="*/ 0 h 8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4"/>
                  <a:gd name="T49" fmla="*/ 0 h 87"/>
                  <a:gd name="T50" fmla="*/ 94 w 94"/>
                  <a:gd name="T51" fmla="*/ 87 h 8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4" h="87">
                    <a:moveTo>
                      <a:pt x="0" y="37"/>
                    </a:moveTo>
                    <a:lnTo>
                      <a:pt x="1" y="50"/>
                    </a:lnTo>
                    <a:lnTo>
                      <a:pt x="7" y="63"/>
                    </a:lnTo>
                    <a:lnTo>
                      <a:pt x="16" y="74"/>
                    </a:lnTo>
                    <a:lnTo>
                      <a:pt x="27" y="83"/>
                    </a:lnTo>
                    <a:lnTo>
                      <a:pt x="41" y="87"/>
                    </a:lnTo>
                    <a:lnTo>
                      <a:pt x="57" y="86"/>
                    </a:lnTo>
                    <a:lnTo>
                      <a:pt x="71" y="81"/>
                    </a:lnTo>
                    <a:lnTo>
                      <a:pt x="83" y="72"/>
                    </a:lnTo>
                    <a:lnTo>
                      <a:pt x="90" y="59"/>
                    </a:lnTo>
                    <a:lnTo>
                      <a:pt x="94" y="45"/>
                    </a:lnTo>
                    <a:lnTo>
                      <a:pt x="94" y="31"/>
                    </a:lnTo>
                    <a:lnTo>
                      <a:pt x="89" y="16"/>
                    </a:lnTo>
                    <a:lnTo>
                      <a:pt x="86" y="11"/>
                    </a:lnTo>
                    <a:lnTo>
                      <a:pt x="79" y="4"/>
                    </a:lnTo>
                    <a:lnTo>
                      <a:pt x="74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505" name="Freeform 83"/>
              <p:cNvSpPr>
                <a:spLocks/>
              </p:cNvSpPr>
              <p:nvPr/>
            </p:nvSpPr>
            <p:spPr bwMode="auto">
              <a:xfrm rot="1607666">
                <a:off x="2368242" y="5397364"/>
                <a:ext cx="149225" cy="139700"/>
              </a:xfrm>
              <a:custGeom>
                <a:avLst/>
                <a:gdLst>
                  <a:gd name="T0" fmla="*/ 0 w 94"/>
                  <a:gd name="T1" fmla="*/ 2147483647 h 88"/>
                  <a:gd name="T2" fmla="*/ 2147483647 w 94"/>
                  <a:gd name="T3" fmla="*/ 2147483647 h 88"/>
                  <a:gd name="T4" fmla="*/ 2147483647 w 94"/>
                  <a:gd name="T5" fmla="*/ 2147483647 h 88"/>
                  <a:gd name="T6" fmla="*/ 2147483647 w 94"/>
                  <a:gd name="T7" fmla="*/ 2147483647 h 88"/>
                  <a:gd name="T8" fmla="*/ 2147483647 w 94"/>
                  <a:gd name="T9" fmla="*/ 2147483647 h 88"/>
                  <a:gd name="T10" fmla="*/ 2147483647 w 94"/>
                  <a:gd name="T11" fmla="*/ 2147483647 h 88"/>
                  <a:gd name="T12" fmla="*/ 2147483647 w 94"/>
                  <a:gd name="T13" fmla="*/ 2147483647 h 88"/>
                  <a:gd name="T14" fmla="*/ 2147483647 w 94"/>
                  <a:gd name="T15" fmla="*/ 2147483647 h 88"/>
                  <a:gd name="T16" fmla="*/ 2147483647 w 94"/>
                  <a:gd name="T17" fmla="*/ 2147483647 h 88"/>
                  <a:gd name="T18" fmla="*/ 2147483647 w 94"/>
                  <a:gd name="T19" fmla="*/ 2147483647 h 88"/>
                  <a:gd name="T20" fmla="*/ 2147483647 w 94"/>
                  <a:gd name="T21" fmla="*/ 2147483647 h 88"/>
                  <a:gd name="T22" fmla="*/ 2147483647 w 94"/>
                  <a:gd name="T23" fmla="*/ 2147483647 h 88"/>
                  <a:gd name="T24" fmla="*/ 2147483647 w 94"/>
                  <a:gd name="T25" fmla="*/ 2147483647 h 88"/>
                  <a:gd name="T26" fmla="*/ 2147483647 w 94"/>
                  <a:gd name="T27" fmla="*/ 2147483647 h 88"/>
                  <a:gd name="T28" fmla="*/ 2147483647 w 94"/>
                  <a:gd name="T29" fmla="*/ 2147483647 h 88"/>
                  <a:gd name="T30" fmla="*/ 2147483647 w 94"/>
                  <a:gd name="T31" fmla="*/ 0 h 8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4"/>
                  <a:gd name="T49" fmla="*/ 0 h 88"/>
                  <a:gd name="T50" fmla="*/ 94 w 94"/>
                  <a:gd name="T51" fmla="*/ 88 h 8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4" h="88">
                    <a:moveTo>
                      <a:pt x="0" y="38"/>
                    </a:moveTo>
                    <a:lnTo>
                      <a:pt x="1" y="51"/>
                    </a:lnTo>
                    <a:lnTo>
                      <a:pt x="5" y="64"/>
                    </a:lnTo>
                    <a:lnTo>
                      <a:pt x="14" y="75"/>
                    </a:lnTo>
                    <a:lnTo>
                      <a:pt x="27" y="84"/>
                    </a:lnTo>
                    <a:lnTo>
                      <a:pt x="41" y="88"/>
                    </a:lnTo>
                    <a:lnTo>
                      <a:pt x="55" y="87"/>
                    </a:lnTo>
                    <a:lnTo>
                      <a:pt x="70" y="82"/>
                    </a:lnTo>
                    <a:lnTo>
                      <a:pt x="81" y="73"/>
                    </a:lnTo>
                    <a:lnTo>
                      <a:pt x="90" y="60"/>
                    </a:lnTo>
                    <a:lnTo>
                      <a:pt x="94" y="46"/>
                    </a:lnTo>
                    <a:lnTo>
                      <a:pt x="94" y="31"/>
                    </a:lnTo>
                    <a:lnTo>
                      <a:pt x="89" y="17"/>
                    </a:lnTo>
                    <a:lnTo>
                      <a:pt x="86" y="12"/>
                    </a:lnTo>
                    <a:lnTo>
                      <a:pt x="79" y="4"/>
                    </a:lnTo>
                    <a:lnTo>
                      <a:pt x="73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506" name="Freeform 84"/>
              <p:cNvSpPr>
                <a:spLocks/>
              </p:cNvSpPr>
              <p:nvPr/>
            </p:nvSpPr>
            <p:spPr bwMode="auto">
              <a:xfrm rot="1607666">
                <a:off x="2238935" y="5401632"/>
                <a:ext cx="150813" cy="136525"/>
              </a:xfrm>
              <a:custGeom>
                <a:avLst/>
                <a:gdLst>
                  <a:gd name="T0" fmla="*/ 0 w 95"/>
                  <a:gd name="T1" fmla="*/ 2147483647 h 86"/>
                  <a:gd name="T2" fmla="*/ 2147483647 w 95"/>
                  <a:gd name="T3" fmla="*/ 2147483647 h 86"/>
                  <a:gd name="T4" fmla="*/ 2147483647 w 95"/>
                  <a:gd name="T5" fmla="*/ 2147483647 h 86"/>
                  <a:gd name="T6" fmla="*/ 2147483647 w 95"/>
                  <a:gd name="T7" fmla="*/ 2147483647 h 86"/>
                  <a:gd name="T8" fmla="*/ 2147483647 w 95"/>
                  <a:gd name="T9" fmla="*/ 2147483647 h 86"/>
                  <a:gd name="T10" fmla="*/ 2147483647 w 95"/>
                  <a:gd name="T11" fmla="*/ 2147483647 h 86"/>
                  <a:gd name="T12" fmla="*/ 2147483647 w 95"/>
                  <a:gd name="T13" fmla="*/ 2147483647 h 86"/>
                  <a:gd name="T14" fmla="*/ 2147483647 w 95"/>
                  <a:gd name="T15" fmla="*/ 2147483647 h 86"/>
                  <a:gd name="T16" fmla="*/ 2147483647 w 95"/>
                  <a:gd name="T17" fmla="*/ 2147483647 h 86"/>
                  <a:gd name="T18" fmla="*/ 2147483647 w 95"/>
                  <a:gd name="T19" fmla="*/ 2147483647 h 86"/>
                  <a:gd name="T20" fmla="*/ 2147483647 w 95"/>
                  <a:gd name="T21" fmla="*/ 2147483647 h 86"/>
                  <a:gd name="T22" fmla="*/ 2147483647 w 95"/>
                  <a:gd name="T23" fmla="*/ 2147483647 h 86"/>
                  <a:gd name="T24" fmla="*/ 2147483647 w 95"/>
                  <a:gd name="T25" fmla="*/ 2147483647 h 86"/>
                  <a:gd name="T26" fmla="*/ 2147483647 w 95"/>
                  <a:gd name="T27" fmla="*/ 2147483647 h 86"/>
                  <a:gd name="T28" fmla="*/ 2147483647 w 95"/>
                  <a:gd name="T29" fmla="*/ 2147483647 h 86"/>
                  <a:gd name="T30" fmla="*/ 2147483647 w 95"/>
                  <a:gd name="T31" fmla="*/ 2147483647 h 86"/>
                  <a:gd name="T32" fmla="*/ 2147483647 w 95"/>
                  <a:gd name="T33" fmla="*/ 0 h 8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5"/>
                  <a:gd name="T52" fmla="*/ 0 h 86"/>
                  <a:gd name="T53" fmla="*/ 95 w 95"/>
                  <a:gd name="T54" fmla="*/ 86 h 8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5" h="86">
                    <a:moveTo>
                      <a:pt x="0" y="37"/>
                    </a:moveTo>
                    <a:lnTo>
                      <a:pt x="1" y="50"/>
                    </a:lnTo>
                    <a:lnTo>
                      <a:pt x="6" y="63"/>
                    </a:lnTo>
                    <a:lnTo>
                      <a:pt x="15" y="75"/>
                    </a:lnTo>
                    <a:lnTo>
                      <a:pt x="28" y="82"/>
                    </a:lnTo>
                    <a:lnTo>
                      <a:pt x="42" y="86"/>
                    </a:lnTo>
                    <a:lnTo>
                      <a:pt x="57" y="85"/>
                    </a:lnTo>
                    <a:lnTo>
                      <a:pt x="71" y="80"/>
                    </a:lnTo>
                    <a:lnTo>
                      <a:pt x="82" y="71"/>
                    </a:lnTo>
                    <a:lnTo>
                      <a:pt x="91" y="58"/>
                    </a:lnTo>
                    <a:lnTo>
                      <a:pt x="95" y="45"/>
                    </a:lnTo>
                    <a:lnTo>
                      <a:pt x="94" y="31"/>
                    </a:lnTo>
                    <a:lnTo>
                      <a:pt x="89" y="17"/>
                    </a:lnTo>
                    <a:lnTo>
                      <a:pt x="86" y="12"/>
                    </a:lnTo>
                    <a:lnTo>
                      <a:pt x="82" y="7"/>
                    </a:lnTo>
                    <a:lnTo>
                      <a:pt x="78" y="3"/>
                    </a:lnTo>
                    <a:lnTo>
                      <a:pt x="73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507" name="Freeform 85"/>
              <p:cNvSpPr>
                <a:spLocks/>
              </p:cNvSpPr>
              <p:nvPr/>
            </p:nvSpPr>
            <p:spPr bwMode="auto">
              <a:xfrm rot="1607666">
                <a:off x="2113348" y="5402023"/>
                <a:ext cx="149225" cy="139700"/>
              </a:xfrm>
              <a:custGeom>
                <a:avLst/>
                <a:gdLst>
                  <a:gd name="T0" fmla="*/ 0 w 94"/>
                  <a:gd name="T1" fmla="*/ 2147483647 h 88"/>
                  <a:gd name="T2" fmla="*/ 2147483647 w 94"/>
                  <a:gd name="T3" fmla="*/ 2147483647 h 88"/>
                  <a:gd name="T4" fmla="*/ 2147483647 w 94"/>
                  <a:gd name="T5" fmla="*/ 2147483647 h 88"/>
                  <a:gd name="T6" fmla="*/ 2147483647 w 94"/>
                  <a:gd name="T7" fmla="*/ 2147483647 h 88"/>
                  <a:gd name="T8" fmla="*/ 2147483647 w 94"/>
                  <a:gd name="T9" fmla="*/ 2147483647 h 88"/>
                  <a:gd name="T10" fmla="*/ 2147483647 w 94"/>
                  <a:gd name="T11" fmla="*/ 2147483647 h 88"/>
                  <a:gd name="T12" fmla="*/ 2147483647 w 94"/>
                  <a:gd name="T13" fmla="*/ 2147483647 h 88"/>
                  <a:gd name="T14" fmla="*/ 2147483647 w 94"/>
                  <a:gd name="T15" fmla="*/ 2147483647 h 88"/>
                  <a:gd name="T16" fmla="*/ 2147483647 w 94"/>
                  <a:gd name="T17" fmla="*/ 2147483647 h 88"/>
                  <a:gd name="T18" fmla="*/ 2147483647 w 94"/>
                  <a:gd name="T19" fmla="*/ 2147483647 h 88"/>
                  <a:gd name="T20" fmla="*/ 2147483647 w 94"/>
                  <a:gd name="T21" fmla="*/ 2147483647 h 88"/>
                  <a:gd name="T22" fmla="*/ 2147483647 w 94"/>
                  <a:gd name="T23" fmla="*/ 2147483647 h 88"/>
                  <a:gd name="T24" fmla="*/ 2147483647 w 94"/>
                  <a:gd name="T25" fmla="*/ 2147483647 h 88"/>
                  <a:gd name="T26" fmla="*/ 2147483647 w 94"/>
                  <a:gd name="T27" fmla="*/ 2147483647 h 88"/>
                  <a:gd name="T28" fmla="*/ 2147483647 w 94"/>
                  <a:gd name="T29" fmla="*/ 2147483647 h 88"/>
                  <a:gd name="T30" fmla="*/ 2147483647 w 94"/>
                  <a:gd name="T31" fmla="*/ 0 h 8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4"/>
                  <a:gd name="T49" fmla="*/ 0 h 88"/>
                  <a:gd name="T50" fmla="*/ 94 w 94"/>
                  <a:gd name="T51" fmla="*/ 88 h 8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4" h="88">
                    <a:moveTo>
                      <a:pt x="0" y="37"/>
                    </a:moveTo>
                    <a:lnTo>
                      <a:pt x="2" y="50"/>
                    </a:lnTo>
                    <a:lnTo>
                      <a:pt x="6" y="63"/>
                    </a:lnTo>
                    <a:lnTo>
                      <a:pt x="15" y="75"/>
                    </a:lnTo>
                    <a:lnTo>
                      <a:pt x="27" y="84"/>
                    </a:lnTo>
                    <a:lnTo>
                      <a:pt x="42" y="88"/>
                    </a:lnTo>
                    <a:lnTo>
                      <a:pt x="56" y="86"/>
                    </a:lnTo>
                    <a:lnTo>
                      <a:pt x="70" y="81"/>
                    </a:lnTo>
                    <a:lnTo>
                      <a:pt x="81" y="72"/>
                    </a:lnTo>
                    <a:lnTo>
                      <a:pt x="90" y="59"/>
                    </a:lnTo>
                    <a:lnTo>
                      <a:pt x="94" y="45"/>
                    </a:lnTo>
                    <a:lnTo>
                      <a:pt x="94" y="31"/>
                    </a:lnTo>
                    <a:lnTo>
                      <a:pt x="89" y="17"/>
                    </a:lnTo>
                    <a:lnTo>
                      <a:pt x="87" y="12"/>
                    </a:lnTo>
                    <a:lnTo>
                      <a:pt x="79" y="4"/>
                    </a:lnTo>
                    <a:lnTo>
                      <a:pt x="74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508" name="Freeform 86"/>
              <p:cNvSpPr>
                <a:spLocks/>
              </p:cNvSpPr>
              <p:nvPr/>
            </p:nvSpPr>
            <p:spPr bwMode="auto">
              <a:xfrm rot="1607666">
                <a:off x="1984127" y="5405933"/>
                <a:ext cx="149225" cy="136525"/>
              </a:xfrm>
              <a:custGeom>
                <a:avLst/>
                <a:gdLst>
                  <a:gd name="T0" fmla="*/ 0 w 94"/>
                  <a:gd name="T1" fmla="*/ 2147483647 h 86"/>
                  <a:gd name="T2" fmla="*/ 2147483647 w 94"/>
                  <a:gd name="T3" fmla="*/ 2147483647 h 86"/>
                  <a:gd name="T4" fmla="*/ 2147483647 w 94"/>
                  <a:gd name="T5" fmla="*/ 2147483647 h 86"/>
                  <a:gd name="T6" fmla="*/ 2147483647 w 94"/>
                  <a:gd name="T7" fmla="*/ 2147483647 h 86"/>
                  <a:gd name="T8" fmla="*/ 2147483647 w 94"/>
                  <a:gd name="T9" fmla="*/ 2147483647 h 86"/>
                  <a:gd name="T10" fmla="*/ 2147483647 w 94"/>
                  <a:gd name="T11" fmla="*/ 2147483647 h 86"/>
                  <a:gd name="T12" fmla="*/ 2147483647 w 94"/>
                  <a:gd name="T13" fmla="*/ 2147483647 h 86"/>
                  <a:gd name="T14" fmla="*/ 2147483647 w 94"/>
                  <a:gd name="T15" fmla="*/ 2147483647 h 86"/>
                  <a:gd name="T16" fmla="*/ 2147483647 w 94"/>
                  <a:gd name="T17" fmla="*/ 2147483647 h 86"/>
                  <a:gd name="T18" fmla="*/ 2147483647 w 94"/>
                  <a:gd name="T19" fmla="*/ 2147483647 h 86"/>
                  <a:gd name="T20" fmla="*/ 2147483647 w 94"/>
                  <a:gd name="T21" fmla="*/ 2147483647 h 86"/>
                  <a:gd name="T22" fmla="*/ 2147483647 w 94"/>
                  <a:gd name="T23" fmla="*/ 2147483647 h 86"/>
                  <a:gd name="T24" fmla="*/ 2147483647 w 94"/>
                  <a:gd name="T25" fmla="*/ 2147483647 h 86"/>
                  <a:gd name="T26" fmla="*/ 2147483647 w 94"/>
                  <a:gd name="T27" fmla="*/ 2147483647 h 86"/>
                  <a:gd name="T28" fmla="*/ 2147483647 w 94"/>
                  <a:gd name="T29" fmla="*/ 2147483647 h 86"/>
                  <a:gd name="T30" fmla="*/ 2147483647 w 94"/>
                  <a:gd name="T31" fmla="*/ 2147483647 h 86"/>
                  <a:gd name="T32" fmla="*/ 2147483647 w 94"/>
                  <a:gd name="T33" fmla="*/ 0 h 8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4"/>
                  <a:gd name="T52" fmla="*/ 0 h 86"/>
                  <a:gd name="T53" fmla="*/ 94 w 94"/>
                  <a:gd name="T54" fmla="*/ 86 h 8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4" h="86">
                    <a:moveTo>
                      <a:pt x="0" y="37"/>
                    </a:moveTo>
                    <a:lnTo>
                      <a:pt x="2" y="50"/>
                    </a:lnTo>
                    <a:lnTo>
                      <a:pt x="7" y="63"/>
                    </a:lnTo>
                    <a:lnTo>
                      <a:pt x="16" y="74"/>
                    </a:lnTo>
                    <a:lnTo>
                      <a:pt x="27" y="82"/>
                    </a:lnTo>
                    <a:lnTo>
                      <a:pt x="41" y="86"/>
                    </a:lnTo>
                    <a:lnTo>
                      <a:pt x="57" y="85"/>
                    </a:lnTo>
                    <a:lnTo>
                      <a:pt x="71" y="80"/>
                    </a:lnTo>
                    <a:lnTo>
                      <a:pt x="83" y="71"/>
                    </a:lnTo>
                    <a:lnTo>
                      <a:pt x="90" y="58"/>
                    </a:lnTo>
                    <a:lnTo>
                      <a:pt x="94" y="45"/>
                    </a:lnTo>
                    <a:lnTo>
                      <a:pt x="94" y="31"/>
                    </a:lnTo>
                    <a:lnTo>
                      <a:pt x="89" y="17"/>
                    </a:lnTo>
                    <a:lnTo>
                      <a:pt x="87" y="11"/>
                    </a:lnTo>
                    <a:lnTo>
                      <a:pt x="83" y="6"/>
                    </a:lnTo>
                    <a:lnTo>
                      <a:pt x="79" y="2"/>
                    </a:lnTo>
                    <a:lnTo>
                      <a:pt x="74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509" name="Freeform 87"/>
              <p:cNvSpPr>
                <a:spLocks/>
              </p:cNvSpPr>
              <p:nvPr/>
            </p:nvSpPr>
            <p:spPr bwMode="auto">
              <a:xfrm rot="1607666">
                <a:off x="1857052" y="5404005"/>
                <a:ext cx="149225" cy="136525"/>
              </a:xfrm>
              <a:custGeom>
                <a:avLst/>
                <a:gdLst>
                  <a:gd name="T0" fmla="*/ 0 w 94"/>
                  <a:gd name="T1" fmla="*/ 2147483647 h 86"/>
                  <a:gd name="T2" fmla="*/ 2147483647 w 94"/>
                  <a:gd name="T3" fmla="*/ 2147483647 h 86"/>
                  <a:gd name="T4" fmla="*/ 2147483647 w 94"/>
                  <a:gd name="T5" fmla="*/ 2147483647 h 86"/>
                  <a:gd name="T6" fmla="*/ 2147483647 w 94"/>
                  <a:gd name="T7" fmla="*/ 2147483647 h 86"/>
                  <a:gd name="T8" fmla="*/ 2147483647 w 94"/>
                  <a:gd name="T9" fmla="*/ 2147483647 h 86"/>
                  <a:gd name="T10" fmla="*/ 2147483647 w 94"/>
                  <a:gd name="T11" fmla="*/ 2147483647 h 86"/>
                  <a:gd name="T12" fmla="*/ 2147483647 w 94"/>
                  <a:gd name="T13" fmla="*/ 2147483647 h 86"/>
                  <a:gd name="T14" fmla="*/ 2147483647 w 94"/>
                  <a:gd name="T15" fmla="*/ 2147483647 h 86"/>
                  <a:gd name="T16" fmla="*/ 2147483647 w 94"/>
                  <a:gd name="T17" fmla="*/ 2147483647 h 86"/>
                  <a:gd name="T18" fmla="*/ 2147483647 w 94"/>
                  <a:gd name="T19" fmla="*/ 2147483647 h 86"/>
                  <a:gd name="T20" fmla="*/ 2147483647 w 94"/>
                  <a:gd name="T21" fmla="*/ 2147483647 h 86"/>
                  <a:gd name="T22" fmla="*/ 2147483647 w 94"/>
                  <a:gd name="T23" fmla="*/ 2147483647 h 86"/>
                  <a:gd name="T24" fmla="*/ 2147483647 w 94"/>
                  <a:gd name="T25" fmla="*/ 2147483647 h 86"/>
                  <a:gd name="T26" fmla="*/ 2147483647 w 94"/>
                  <a:gd name="T27" fmla="*/ 2147483647 h 86"/>
                  <a:gd name="T28" fmla="*/ 2147483647 w 94"/>
                  <a:gd name="T29" fmla="*/ 2147483647 h 86"/>
                  <a:gd name="T30" fmla="*/ 2147483647 w 94"/>
                  <a:gd name="T31" fmla="*/ 0 h 8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4"/>
                  <a:gd name="T49" fmla="*/ 0 h 86"/>
                  <a:gd name="T50" fmla="*/ 94 w 94"/>
                  <a:gd name="T51" fmla="*/ 86 h 8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4" h="86">
                    <a:moveTo>
                      <a:pt x="0" y="37"/>
                    </a:moveTo>
                    <a:lnTo>
                      <a:pt x="1" y="50"/>
                    </a:lnTo>
                    <a:lnTo>
                      <a:pt x="5" y="61"/>
                    </a:lnTo>
                    <a:lnTo>
                      <a:pt x="14" y="73"/>
                    </a:lnTo>
                    <a:lnTo>
                      <a:pt x="27" y="82"/>
                    </a:lnTo>
                    <a:lnTo>
                      <a:pt x="41" y="86"/>
                    </a:lnTo>
                    <a:lnTo>
                      <a:pt x="56" y="85"/>
                    </a:lnTo>
                    <a:lnTo>
                      <a:pt x="70" y="79"/>
                    </a:lnTo>
                    <a:lnTo>
                      <a:pt x="81" y="70"/>
                    </a:lnTo>
                    <a:lnTo>
                      <a:pt x="90" y="57"/>
                    </a:lnTo>
                    <a:lnTo>
                      <a:pt x="94" y="43"/>
                    </a:lnTo>
                    <a:lnTo>
                      <a:pt x="94" y="29"/>
                    </a:lnTo>
                    <a:lnTo>
                      <a:pt x="89" y="15"/>
                    </a:lnTo>
                    <a:lnTo>
                      <a:pt x="85" y="9"/>
                    </a:lnTo>
                    <a:lnTo>
                      <a:pt x="80" y="3"/>
                    </a:lnTo>
                    <a:lnTo>
                      <a:pt x="74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510" name="Freeform 89"/>
              <p:cNvSpPr>
                <a:spLocks/>
              </p:cNvSpPr>
              <p:nvPr/>
            </p:nvSpPr>
            <p:spPr bwMode="auto">
              <a:xfrm rot="1607666">
                <a:off x="2608981" y="5459108"/>
                <a:ext cx="152400" cy="77788"/>
              </a:xfrm>
              <a:custGeom>
                <a:avLst/>
                <a:gdLst>
                  <a:gd name="T0" fmla="*/ 0 w 96"/>
                  <a:gd name="T1" fmla="*/ 0 h 49"/>
                  <a:gd name="T2" fmla="*/ 2147483647 w 96"/>
                  <a:gd name="T3" fmla="*/ 2147483647 h 49"/>
                  <a:gd name="T4" fmla="*/ 2147483647 w 96"/>
                  <a:gd name="T5" fmla="*/ 2147483647 h 49"/>
                  <a:gd name="T6" fmla="*/ 2147483647 w 96"/>
                  <a:gd name="T7" fmla="*/ 2147483647 h 49"/>
                  <a:gd name="T8" fmla="*/ 2147483647 w 96"/>
                  <a:gd name="T9" fmla="*/ 2147483647 h 49"/>
                  <a:gd name="T10" fmla="*/ 2147483647 w 96"/>
                  <a:gd name="T11" fmla="*/ 2147483647 h 49"/>
                  <a:gd name="T12" fmla="*/ 2147483647 w 96"/>
                  <a:gd name="T13" fmla="*/ 2147483647 h 49"/>
                  <a:gd name="T14" fmla="*/ 2147483647 w 96"/>
                  <a:gd name="T15" fmla="*/ 2147483647 h 49"/>
                  <a:gd name="T16" fmla="*/ 2147483647 w 96"/>
                  <a:gd name="T17" fmla="*/ 2147483647 h 49"/>
                  <a:gd name="T18" fmla="*/ 2147483647 w 96"/>
                  <a:gd name="T19" fmla="*/ 2147483647 h 49"/>
                  <a:gd name="T20" fmla="*/ 2147483647 w 96"/>
                  <a:gd name="T21" fmla="*/ 0 h 4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6"/>
                  <a:gd name="T34" fmla="*/ 0 h 49"/>
                  <a:gd name="T35" fmla="*/ 96 w 96"/>
                  <a:gd name="T36" fmla="*/ 49 h 4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6" h="49">
                    <a:moveTo>
                      <a:pt x="0" y="0"/>
                    </a:moveTo>
                    <a:lnTo>
                      <a:pt x="2" y="13"/>
                    </a:lnTo>
                    <a:lnTo>
                      <a:pt x="7" y="25"/>
                    </a:lnTo>
                    <a:lnTo>
                      <a:pt x="16" y="36"/>
                    </a:lnTo>
                    <a:lnTo>
                      <a:pt x="27" y="45"/>
                    </a:lnTo>
                    <a:lnTo>
                      <a:pt x="41" y="49"/>
                    </a:lnTo>
                    <a:lnTo>
                      <a:pt x="57" y="48"/>
                    </a:lnTo>
                    <a:lnTo>
                      <a:pt x="71" y="43"/>
                    </a:lnTo>
                    <a:lnTo>
                      <a:pt x="84" y="31"/>
                    </a:lnTo>
                    <a:lnTo>
                      <a:pt x="93" y="17"/>
                    </a:lnTo>
                    <a:lnTo>
                      <a:pt x="96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2484" name="Group 155"/>
            <p:cNvGrpSpPr>
              <a:grpSpLocks/>
            </p:cNvGrpSpPr>
            <p:nvPr/>
          </p:nvGrpSpPr>
          <p:grpSpPr bwMode="auto">
            <a:xfrm rot="-1113289">
              <a:off x="5467339" y="1822662"/>
              <a:ext cx="487363" cy="57150"/>
              <a:chOff x="2982986" y="1572917"/>
              <a:chExt cx="1016346" cy="120201"/>
            </a:xfrm>
          </p:grpSpPr>
          <p:sp>
            <p:nvSpPr>
              <p:cNvPr id="262494" name="Freeform 171"/>
              <p:cNvSpPr>
                <a:spLocks/>
              </p:cNvSpPr>
              <p:nvPr/>
            </p:nvSpPr>
            <p:spPr bwMode="auto">
              <a:xfrm rot="1525323">
                <a:off x="2982986" y="1573897"/>
                <a:ext cx="96838" cy="82550"/>
              </a:xfrm>
              <a:custGeom>
                <a:avLst/>
                <a:gdLst>
                  <a:gd name="T0" fmla="*/ 2147483647 w 61"/>
                  <a:gd name="T1" fmla="*/ 2147483647 h 52"/>
                  <a:gd name="T2" fmla="*/ 2147483647 w 61"/>
                  <a:gd name="T3" fmla="*/ 2147483647 h 52"/>
                  <a:gd name="T4" fmla="*/ 2147483647 w 61"/>
                  <a:gd name="T5" fmla="*/ 2147483647 h 52"/>
                  <a:gd name="T6" fmla="*/ 2147483647 w 61"/>
                  <a:gd name="T7" fmla="*/ 0 h 52"/>
                  <a:gd name="T8" fmla="*/ 2147483647 w 61"/>
                  <a:gd name="T9" fmla="*/ 2147483647 h 52"/>
                  <a:gd name="T10" fmla="*/ 2147483647 w 61"/>
                  <a:gd name="T11" fmla="*/ 2147483647 h 52"/>
                  <a:gd name="T12" fmla="*/ 2147483647 w 61"/>
                  <a:gd name="T13" fmla="*/ 2147483647 h 52"/>
                  <a:gd name="T14" fmla="*/ 0 w 61"/>
                  <a:gd name="T15" fmla="*/ 2147483647 h 52"/>
                  <a:gd name="T16" fmla="*/ 2147483647 w 61"/>
                  <a:gd name="T17" fmla="*/ 2147483647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1"/>
                  <a:gd name="T28" fmla="*/ 0 h 52"/>
                  <a:gd name="T29" fmla="*/ 61 w 61"/>
                  <a:gd name="T30" fmla="*/ 52 h 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1" h="52">
                    <a:moveTo>
                      <a:pt x="61" y="23"/>
                    </a:moveTo>
                    <a:lnTo>
                      <a:pt x="51" y="12"/>
                    </a:lnTo>
                    <a:lnTo>
                      <a:pt x="40" y="4"/>
                    </a:lnTo>
                    <a:lnTo>
                      <a:pt x="29" y="0"/>
                    </a:lnTo>
                    <a:lnTo>
                      <a:pt x="17" y="1"/>
                    </a:lnTo>
                    <a:lnTo>
                      <a:pt x="8" y="9"/>
                    </a:lnTo>
                    <a:lnTo>
                      <a:pt x="2" y="21"/>
                    </a:lnTo>
                    <a:lnTo>
                      <a:pt x="0" y="35"/>
                    </a:lnTo>
                    <a:lnTo>
                      <a:pt x="3" y="52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495" name="Freeform 30"/>
              <p:cNvSpPr>
                <a:spLocks/>
              </p:cNvSpPr>
              <p:nvPr/>
            </p:nvSpPr>
            <p:spPr bwMode="auto">
              <a:xfrm rot="1525323">
                <a:off x="3073707" y="1606678"/>
                <a:ext cx="98425" cy="79375"/>
              </a:xfrm>
              <a:custGeom>
                <a:avLst/>
                <a:gdLst>
                  <a:gd name="T0" fmla="*/ 2147483647 w 62"/>
                  <a:gd name="T1" fmla="*/ 0 h 50"/>
                  <a:gd name="T2" fmla="*/ 2147483647 w 62"/>
                  <a:gd name="T3" fmla="*/ 2147483647 h 50"/>
                  <a:gd name="T4" fmla="*/ 2147483647 w 62"/>
                  <a:gd name="T5" fmla="*/ 2147483647 h 50"/>
                  <a:gd name="T6" fmla="*/ 2147483647 w 62"/>
                  <a:gd name="T7" fmla="*/ 2147483647 h 50"/>
                  <a:gd name="T8" fmla="*/ 2147483647 w 62"/>
                  <a:gd name="T9" fmla="*/ 2147483647 h 50"/>
                  <a:gd name="T10" fmla="*/ 2147483647 w 62"/>
                  <a:gd name="T11" fmla="*/ 2147483647 h 50"/>
                  <a:gd name="T12" fmla="*/ 2147483647 w 62"/>
                  <a:gd name="T13" fmla="*/ 2147483647 h 50"/>
                  <a:gd name="T14" fmla="*/ 2147483647 w 62"/>
                  <a:gd name="T15" fmla="*/ 2147483647 h 50"/>
                  <a:gd name="T16" fmla="*/ 0 w 62"/>
                  <a:gd name="T17" fmla="*/ 2147483647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"/>
                  <a:gd name="T28" fmla="*/ 0 h 50"/>
                  <a:gd name="T29" fmla="*/ 62 w 62"/>
                  <a:gd name="T30" fmla="*/ 50 h 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" h="50">
                    <a:moveTo>
                      <a:pt x="60" y="0"/>
                    </a:moveTo>
                    <a:lnTo>
                      <a:pt x="62" y="15"/>
                    </a:lnTo>
                    <a:lnTo>
                      <a:pt x="59" y="29"/>
                    </a:lnTo>
                    <a:lnTo>
                      <a:pt x="54" y="39"/>
                    </a:lnTo>
                    <a:lnTo>
                      <a:pt x="46" y="47"/>
                    </a:lnTo>
                    <a:lnTo>
                      <a:pt x="34" y="50"/>
                    </a:lnTo>
                    <a:lnTo>
                      <a:pt x="23" y="46"/>
                    </a:lnTo>
                    <a:lnTo>
                      <a:pt x="10" y="38"/>
                    </a:lnTo>
                    <a:lnTo>
                      <a:pt x="0" y="25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496" name="Freeform 31"/>
              <p:cNvSpPr>
                <a:spLocks/>
              </p:cNvSpPr>
              <p:nvPr/>
            </p:nvSpPr>
            <p:spPr bwMode="auto">
              <a:xfrm rot="1525323">
                <a:off x="3192868" y="1573004"/>
                <a:ext cx="95250" cy="80963"/>
              </a:xfrm>
              <a:custGeom>
                <a:avLst/>
                <a:gdLst>
                  <a:gd name="T0" fmla="*/ 2147483647 w 60"/>
                  <a:gd name="T1" fmla="*/ 2147483647 h 51"/>
                  <a:gd name="T2" fmla="*/ 2147483647 w 60"/>
                  <a:gd name="T3" fmla="*/ 2147483647 h 51"/>
                  <a:gd name="T4" fmla="*/ 2147483647 w 60"/>
                  <a:gd name="T5" fmla="*/ 2147483647 h 51"/>
                  <a:gd name="T6" fmla="*/ 2147483647 w 60"/>
                  <a:gd name="T7" fmla="*/ 0 h 51"/>
                  <a:gd name="T8" fmla="*/ 2147483647 w 60"/>
                  <a:gd name="T9" fmla="*/ 2147483647 h 51"/>
                  <a:gd name="T10" fmla="*/ 2147483647 w 60"/>
                  <a:gd name="T11" fmla="*/ 2147483647 h 51"/>
                  <a:gd name="T12" fmla="*/ 2147483647 w 60"/>
                  <a:gd name="T13" fmla="*/ 2147483647 h 51"/>
                  <a:gd name="T14" fmla="*/ 0 w 60"/>
                  <a:gd name="T15" fmla="*/ 2147483647 h 51"/>
                  <a:gd name="T16" fmla="*/ 2147483647 w 60"/>
                  <a:gd name="T17" fmla="*/ 2147483647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0"/>
                  <a:gd name="T28" fmla="*/ 0 h 51"/>
                  <a:gd name="T29" fmla="*/ 60 w 60"/>
                  <a:gd name="T30" fmla="*/ 51 h 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0" h="51">
                    <a:moveTo>
                      <a:pt x="60" y="22"/>
                    </a:moveTo>
                    <a:lnTo>
                      <a:pt x="50" y="11"/>
                    </a:lnTo>
                    <a:lnTo>
                      <a:pt x="40" y="3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9"/>
                    </a:lnTo>
                    <a:lnTo>
                      <a:pt x="1" y="20"/>
                    </a:lnTo>
                    <a:lnTo>
                      <a:pt x="0" y="35"/>
                    </a:lnTo>
                    <a:lnTo>
                      <a:pt x="1" y="51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497" name="Freeform 32"/>
              <p:cNvSpPr>
                <a:spLocks/>
              </p:cNvSpPr>
              <p:nvPr/>
            </p:nvSpPr>
            <p:spPr bwMode="auto">
              <a:xfrm rot="1525323">
                <a:off x="3281738" y="1605367"/>
                <a:ext cx="98425" cy="79375"/>
              </a:xfrm>
              <a:custGeom>
                <a:avLst/>
                <a:gdLst>
                  <a:gd name="T0" fmla="*/ 2147483647 w 62"/>
                  <a:gd name="T1" fmla="*/ 0 h 50"/>
                  <a:gd name="T2" fmla="*/ 2147483647 w 62"/>
                  <a:gd name="T3" fmla="*/ 2147483647 h 50"/>
                  <a:gd name="T4" fmla="*/ 2147483647 w 62"/>
                  <a:gd name="T5" fmla="*/ 2147483647 h 50"/>
                  <a:gd name="T6" fmla="*/ 2147483647 w 62"/>
                  <a:gd name="T7" fmla="*/ 2147483647 h 50"/>
                  <a:gd name="T8" fmla="*/ 2147483647 w 62"/>
                  <a:gd name="T9" fmla="*/ 2147483647 h 50"/>
                  <a:gd name="T10" fmla="*/ 2147483647 w 62"/>
                  <a:gd name="T11" fmla="*/ 2147483647 h 50"/>
                  <a:gd name="T12" fmla="*/ 2147483647 w 62"/>
                  <a:gd name="T13" fmla="*/ 2147483647 h 50"/>
                  <a:gd name="T14" fmla="*/ 2147483647 w 62"/>
                  <a:gd name="T15" fmla="*/ 2147483647 h 50"/>
                  <a:gd name="T16" fmla="*/ 0 w 62"/>
                  <a:gd name="T17" fmla="*/ 2147483647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"/>
                  <a:gd name="T28" fmla="*/ 0 h 50"/>
                  <a:gd name="T29" fmla="*/ 62 w 62"/>
                  <a:gd name="T30" fmla="*/ 50 h 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" h="50">
                    <a:moveTo>
                      <a:pt x="61" y="0"/>
                    </a:moveTo>
                    <a:lnTo>
                      <a:pt x="62" y="15"/>
                    </a:lnTo>
                    <a:lnTo>
                      <a:pt x="59" y="30"/>
                    </a:lnTo>
                    <a:lnTo>
                      <a:pt x="54" y="40"/>
                    </a:lnTo>
                    <a:lnTo>
                      <a:pt x="47" y="48"/>
                    </a:lnTo>
                    <a:lnTo>
                      <a:pt x="35" y="50"/>
                    </a:lnTo>
                    <a:lnTo>
                      <a:pt x="23" y="46"/>
                    </a:lnTo>
                    <a:lnTo>
                      <a:pt x="10" y="39"/>
                    </a:lnTo>
                    <a:lnTo>
                      <a:pt x="0" y="26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498" name="Freeform 33"/>
              <p:cNvSpPr>
                <a:spLocks/>
              </p:cNvSpPr>
              <p:nvPr/>
            </p:nvSpPr>
            <p:spPr bwMode="auto">
              <a:xfrm rot="1525323">
                <a:off x="3699310" y="1601501"/>
                <a:ext cx="96838" cy="82550"/>
              </a:xfrm>
              <a:custGeom>
                <a:avLst/>
                <a:gdLst>
                  <a:gd name="T0" fmla="*/ 0 w 61"/>
                  <a:gd name="T1" fmla="*/ 2147483647 h 52"/>
                  <a:gd name="T2" fmla="*/ 2147483647 w 61"/>
                  <a:gd name="T3" fmla="*/ 2147483647 h 52"/>
                  <a:gd name="T4" fmla="*/ 2147483647 w 61"/>
                  <a:gd name="T5" fmla="*/ 2147483647 h 52"/>
                  <a:gd name="T6" fmla="*/ 2147483647 w 61"/>
                  <a:gd name="T7" fmla="*/ 2147483647 h 52"/>
                  <a:gd name="T8" fmla="*/ 2147483647 w 61"/>
                  <a:gd name="T9" fmla="*/ 2147483647 h 52"/>
                  <a:gd name="T10" fmla="*/ 2147483647 w 61"/>
                  <a:gd name="T11" fmla="*/ 2147483647 h 52"/>
                  <a:gd name="T12" fmla="*/ 2147483647 w 61"/>
                  <a:gd name="T13" fmla="*/ 2147483647 h 52"/>
                  <a:gd name="T14" fmla="*/ 2147483647 w 61"/>
                  <a:gd name="T15" fmla="*/ 2147483647 h 52"/>
                  <a:gd name="T16" fmla="*/ 2147483647 w 61"/>
                  <a:gd name="T17" fmla="*/ 0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1"/>
                  <a:gd name="T28" fmla="*/ 0 h 52"/>
                  <a:gd name="T29" fmla="*/ 61 w 61"/>
                  <a:gd name="T30" fmla="*/ 52 h 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1" h="52">
                    <a:moveTo>
                      <a:pt x="0" y="29"/>
                    </a:moveTo>
                    <a:lnTo>
                      <a:pt x="10" y="40"/>
                    </a:lnTo>
                    <a:lnTo>
                      <a:pt x="21" y="49"/>
                    </a:lnTo>
                    <a:lnTo>
                      <a:pt x="32" y="52"/>
                    </a:lnTo>
                    <a:lnTo>
                      <a:pt x="44" y="50"/>
                    </a:lnTo>
                    <a:lnTo>
                      <a:pt x="53" y="43"/>
                    </a:lnTo>
                    <a:lnTo>
                      <a:pt x="59" y="31"/>
                    </a:lnTo>
                    <a:lnTo>
                      <a:pt x="61" y="17"/>
                    </a:lnTo>
                    <a:lnTo>
                      <a:pt x="59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499" name="Freeform 34"/>
              <p:cNvSpPr>
                <a:spLocks/>
              </p:cNvSpPr>
              <p:nvPr/>
            </p:nvSpPr>
            <p:spPr bwMode="auto">
              <a:xfrm rot="1525323">
                <a:off x="3608359" y="1572917"/>
                <a:ext cx="100013" cy="79375"/>
              </a:xfrm>
              <a:custGeom>
                <a:avLst/>
                <a:gdLst>
                  <a:gd name="T0" fmla="*/ 2147483647 w 63"/>
                  <a:gd name="T1" fmla="*/ 2147483647 h 50"/>
                  <a:gd name="T2" fmla="*/ 0 w 63"/>
                  <a:gd name="T3" fmla="*/ 2147483647 h 50"/>
                  <a:gd name="T4" fmla="*/ 2147483647 w 63"/>
                  <a:gd name="T5" fmla="*/ 2147483647 h 50"/>
                  <a:gd name="T6" fmla="*/ 2147483647 w 63"/>
                  <a:gd name="T7" fmla="*/ 2147483647 h 50"/>
                  <a:gd name="T8" fmla="*/ 2147483647 w 63"/>
                  <a:gd name="T9" fmla="*/ 2147483647 h 50"/>
                  <a:gd name="T10" fmla="*/ 2147483647 w 63"/>
                  <a:gd name="T11" fmla="*/ 0 h 50"/>
                  <a:gd name="T12" fmla="*/ 2147483647 w 63"/>
                  <a:gd name="T13" fmla="*/ 2147483647 h 50"/>
                  <a:gd name="T14" fmla="*/ 2147483647 w 63"/>
                  <a:gd name="T15" fmla="*/ 2147483647 h 50"/>
                  <a:gd name="T16" fmla="*/ 2147483647 w 63"/>
                  <a:gd name="T17" fmla="*/ 2147483647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3"/>
                  <a:gd name="T28" fmla="*/ 0 h 50"/>
                  <a:gd name="T29" fmla="*/ 63 w 63"/>
                  <a:gd name="T30" fmla="*/ 50 h 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3" h="50">
                    <a:moveTo>
                      <a:pt x="2" y="50"/>
                    </a:moveTo>
                    <a:lnTo>
                      <a:pt x="0" y="35"/>
                    </a:lnTo>
                    <a:lnTo>
                      <a:pt x="2" y="21"/>
                    </a:lnTo>
                    <a:lnTo>
                      <a:pt x="7" y="10"/>
                    </a:lnTo>
                    <a:lnTo>
                      <a:pt x="16" y="3"/>
                    </a:lnTo>
                    <a:lnTo>
                      <a:pt x="28" y="0"/>
                    </a:lnTo>
                    <a:lnTo>
                      <a:pt x="39" y="4"/>
                    </a:lnTo>
                    <a:lnTo>
                      <a:pt x="52" y="12"/>
                    </a:lnTo>
                    <a:lnTo>
                      <a:pt x="63" y="24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500" name="Freeform 35"/>
              <p:cNvSpPr>
                <a:spLocks/>
              </p:cNvSpPr>
              <p:nvPr/>
            </p:nvSpPr>
            <p:spPr bwMode="auto">
              <a:xfrm rot="1525323">
                <a:off x="3489993" y="1606925"/>
                <a:ext cx="95250" cy="79375"/>
              </a:xfrm>
              <a:custGeom>
                <a:avLst/>
                <a:gdLst>
                  <a:gd name="T0" fmla="*/ 0 w 60"/>
                  <a:gd name="T1" fmla="*/ 2147483647 h 50"/>
                  <a:gd name="T2" fmla="*/ 2147483647 w 60"/>
                  <a:gd name="T3" fmla="*/ 2147483647 h 50"/>
                  <a:gd name="T4" fmla="*/ 2147483647 w 60"/>
                  <a:gd name="T5" fmla="*/ 2147483647 h 50"/>
                  <a:gd name="T6" fmla="*/ 2147483647 w 60"/>
                  <a:gd name="T7" fmla="*/ 2147483647 h 50"/>
                  <a:gd name="T8" fmla="*/ 2147483647 w 60"/>
                  <a:gd name="T9" fmla="*/ 2147483647 h 50"/>
                  <a:gd name="T10" fmla="*/ 2147483647 w 60"/>
                  <a:gd name="T11" fmla="*/ 2147483647 h 50"/>
                  <a:gd name="T12" fmla="*/ 2147483647 w 60"/>
                  <a:gd name="T13" fmla="*/ 2147483647 h 50"/>
                  <a:gd name="T14" fmla="*/ 2147483647 w 60"/>
                  <a:gd name="T15" fmla="*/ 2147483647 h 50"/>
                  <a:gd name="T16" fmla="*/ 2147483647 w 60"/>
                  <a:gd name="T17" fmla="*/ 0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0"/>
                  <a:gd name="T28" fmla="*/ 0 h 50"/>
                  <a:gd name="T29" fmla="*/ 60 w 60"/>
                  <a:gd name="T30" fmla="*/ 50 h 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0" h="50">
                    <a:moveTo>
                      <a:pt x="0" y="27"/>
                    </a:moveTo>
                    <a:lnTo>
                      <a:pt x="10" y="38"/>
                    </a:lnTo>
                    <a:lnTo>
                      <a:pt x="22" y="46"/>
                    </a:lnTo>
                    <a:lnTo>
                      <a:pt x="32" y="50"/>
                    </a:lnTo>
                    <a:lnTo>
                      <a:pt x="43" y="47"/>
                    </a:lnTo>
                    <a:lnTo>
                      <a:pt x="52" y="39"/>
                    </a:lnTo>
                    <a:lnTo>
                      <a:pt x="59" y="29"/>
                    </a:lnTo>
                    <a:lnTo>
                      <a:pt x="60" y="15"/>
                    </a:lnTo>
                    <a:lnTo>
                      <a:pt x="59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501" name="Freeform 36"/>
              <p:cNvSpPr>
                <a:spLocks/>
              </p:cNvSpPr>
              <p:nvPr/>
            </p:nvSpPr>
            <p:spPr bwMode="auto">
              <a:xfrm rot="1525323">
                <a:off x="3398554" y="1573468"/>
                <a:ext cx="100013" cy="80963"/>
              </a:xfrm>
              <a:custGeom>
                <a:avLst/>
                <a:gdLst>
                  <a:gd name="T0" fmla="*/ 2147483647 w 63"/>
                  <a:gd name="T1" fmla="*/ 2147483647 h 51"/>
                  <a:gd name="T2" fmla="*/ 0 w 63"/>
                  <a:gd name="T3" fmla="*/ 2147483647 h 51"/>
                  <a:gd name="T4" fmla="*/ 2147483647 w 63"/>
                  <a:gd name="T5" fmla="*/ 2147483647 h 51"/>
                  <a:gd name="T6" fmla="*/ 2147483647 w 63"/>
                  <a:gd name="T7" fmla="*/ 2147483647 h 51"/>
                  <a:gd name="T8" fmla="*/ 2147483647 w 63"/>
                  <a:gd name="T9" fmla="*/ 2147483647 h 51"/>
                  <a:gd name="T10" fmla="*/ 2147483647 w 63"/>
                  <a:gd name="T11" fmla="*/ 0 h 51"/>
                  <a:gd name="T12" fmla="*/ 2147483647 w 63"/>
                  <a:gd name="T13" fmla="*/ 2147483647 h 51"/>
                  <a:gd name="T14" fmla="*/ 2147483647 w 63"/>
                  <a:gd name="T15" fmla="*/ 2147483647 h 51"/>
                  <a:gd name="T16" fmla="*/ 2147483647 w 63"/>
                  <a:gd name="T17" fmla="*/ 2147483647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3"/>
                  <a:gd name="T28" fmla="*/ 0 h 51"/>
                  <a:gd name="T29" fmla="*/ 63 w 63"/>
                  <a:gd name="T30" fmla="*/ 51 h 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3" h="51">
                    <a:moveTo>
                      <a:pt x="3" y="51"/>
                    </a:moveTo>
                    <a:lnTo>
                      <a:pt x="0" y="36"/>
                    </a:lnTo>
                    <a:lnTo>
                      <a:pt x="3" y="20"/>
                    </a:lnTo>
                    <a:lnTo>
                      <a:pt x="8" y="10"/>
                    </a:lnTo>
                    <a:lnTo>
                      <a:pt x="17" y="2"/>
                    </a:lnTo>
                    <a:lnTo>
                      <a:pt x="28" y="0"/>
                    </a:lnTo>
                    <a:lnTo>
                      <a:pt x="40" y="4"/>
                    </a:lnTo>
                    <a:lnTo>
                      <a:pt x="53" y="13"/>
                    </a:lnTo>
                    <a:lnTo>
                      <a:pt x="63" y="25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502" name="Freeform 37"/>
              <p:cNvSpPr>
                <a:spLocks/>
              </p:cNvSpPr>
              <p:nvPr/>
            </p:nvSpPr>
            <p:spPr bwMode="auto">
              <a:xfrm rot="1525323">
                <a:off x="3904082" y="1610568"/>
                <a:ext cx="95250" cy="82550"/>
              </a:xfrm>
              <a:custGeom>
                <a:avLst/>
                <a:gdLst>
                  <a:gd name="T0" fmla="*/ 0 w 60"/>
                  <a:gd name="T1" fmla="*/ 2147483647 h 52"/>
                  <a:gd name="T2" fmla="*/ 2147483647 w 60"/>
                  <a:gd name="T3" fmla="*/ 2147483647 h 52"/>
                  <a:gd name="T4" fmla="*/ 2147483647 w 60"/>
                  <a:gd name="T5" fmla="*/ 2147483647 h 52"/>
                  <a:gd name="T6" fmla="*/ 2147483647 w 60"/>
                  <a:gd name="T7" fmla="*/ 2147483647 h 52"/>
                  <a:gd name="T8" fmla="*/ 2147483647 w 60"/>
                  <a:gd name="T9" fmla="*/ 2147483647 h 52"/>
                  <a:gd name="T10" fmla="*/ 2147483647 w 60"/>
                  <a:gd name="T11" fmla="*/ 2147483647 h 52"/>
                  <a:gd name="T12" fmla="*/ 2147483647 w 60"/>
                  <a:gd name="T13" fmla="*/ 2147483647 h 52"/>
                  <a:gd name="T14" fmla="*/ 2147483647 w 60"/>
                  <a:gd name="T15" fmla="*/ 2147483647 h 52"/>
                  <a:gd name="T16" fmla="*/ 2147483647 w 60"/>
                  <a:gd name="T17" fmla="*/ 0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0"/>
                  <a:gd name="T28" fmla="*/ 0 h 52"/>
                  <a:gd name="T29" fmla="*/ 60 w 60"/>
                  <a:gd name="T30" fmla="*/ 52 h 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0" h="52">
                    <a:moveTo>
                      <a:pt x="0" y="28"/>
                    </a:moveTo>
                    <a:lnTo>
                      <a:pt x="10" y="40"/>
                    </a:lnTo>
                    <a:lnTo>
                      <a:pt x="20" y="48"/>
                    </a:lnTo>
                    <a:lnTo>
                      <a:pt x="32" y="52"/>
                    </a:lnTo>
                    <a:lnTo>
                      <a:pt x="43" y="50"/>
                    </a:lnTo>
                    <a:lnTo>
                      <a:pt x="52" y="43"/>
                    </a:lnTo>
                    <a:lnTo>
                      <a:pt x="59" y="31"/>
                    </a:lnTo>
                    <a:lnTo>
                      <a:pt x="60" y="17"/>
                    </a:lnTo>
                    <a:lnTo>
                      <a:pt x="59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503" name="Freeform 38"/>
              <p:cNvSpPr>
                <a:spLocks/>
              </p:cNvSpPr>
              <p:nvPr/>
            </p:nvSpPr>
            <p:spPr bwMode="auto">
              <a:xfrm rot="1525323">
                <a:off x="3812642" y="1578699"/>
                <a:ext cx="100013" cy="80963"/>
              </a:xfrm>
              <a:custGeom>
                <a:avLst/>
                <a:gdLst>
                  <a:gd name="T0" fmla="*/ 2147483647 w 63"/>
                  <a:gd name="T1" fmla="*/ 2147483647 h 51"/>
                  <a:gd name="T2" fmla="*/ 0 w 63"/>
                  <a:gd name="T3" fmla="*/ 2147483647 h 51"/>
                  <a:gd name="T4" fmla="*/ 2147483647 w 63"/>
                  <a:gd name="T5" fmla="*/ 2147483647 h 51"/>
                  <a:gd name="T6" fmla="*/ 2147483647 w 63"/>
                  <a:gd name="T7" fmla="*/ 2147483647 h 51"/>
                  <a:gd name="T8" fmla="*/ 2147483647 w 63"/>
                  <a:gd name="T9" fmla="*/ 2147483647 h 51"/>
                  <a:gd name="T10" fmla="*/ 2147483647 w 63"/>
                  <a:gd name="T11" fmla="*/ 0 h 51"/>
                  <a:gd name="T12" fmla="*/ 2147483647 w 63"/>
                  <a:gd name="T13" fmla="*/ 2147483647 h 51"/>
                  <a:gd name="T14" fmla="*/ 2147483647 w 63"/>
                  <a:gd name="T15" fmla="*/ 2147483647 h 51"/>
                  <a:gd name="T16" fmla="*/ 2147483647 w 63"/>
                  <a:gd name="T17" fmla="*/ 2147483647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3"/>
                  <a:gd name="T28" fmla="*/ 0 h 51"/>
                  <a:gd name="T29" fmla="*/ 63 w 63"/>
                  <a:gd name="T30" fmla="*/ 51 h 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3" h="51">
                    <a:moveTo>
                      <a:pt x="3" y="51"/>
                    </a:moveTo>
                    <a:lnTo>
                      <a:pt x="0" y="35"/>
                    </a:lnTo>
                    <a:lnTo>
                      <a:pt x="3" y="21"/>
                    </a:lnTo>
                    <a:lnTo>
                      <a:pt x="8" y="9"/>
                    </a:lnTo>
                    <a:lnTo>
                      <a:pt x="17" y="3"/>
                    </a:lnTo>
                    <a:lnTo>
                      <a:pt x="28" y="0"/>
                    </a:lnTo>
                    <a:lnTo>
                      <a:pt x="40" y="4"/>
                    </a:lnTo>
                    <a:lnTo>
                      <a:pt x="53" y="12"/>
                    </a:lnTo>
                    <a:lnTo>
                      <a:pt x="63" y="25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201" name="Straight Connector 200"/>
            <p:cNvCxnSpPr/>
            <p:nvPr/>
          </p:nvCxnSpPr>
          <p:spPr>
            <a:xfrm rot="5400000">
              <a:off x="5355421" y="2047293"/>
              <a:ext cx="233362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2486" name="Freeform 24"/>
            <p:cNvSpPr>
              <a:spLocks/>
            </p:cNvSpPr>
            <p:nvPr/>
          </p:nvSpPr>
          <p:spPr bwMode="auto">
            <a:xfrm rot="17864108" flipV="1">
              <a:off x="5437970" y="1998081"/>
              <a:ext cx="60325" cy="80962"/>
            </a:xfrm>
            <a:custGeom>
              <a:avLst/>
              <a:gdLst>
                <a:gd name="T0" fmla="*/ 1076672052 w 9638"/>
                <a:gd name="T1" fmla="*/ 2147483647 h 10000"/>
                <a:gd name="T2" fmla="*/ 0 w 9638"/>
                <a:gd name="T3" fmla="*/ 2147483647 h 10000"/>
                <a:gd name="T4" fmla="*/ 2147483647 w 9638"/>
                <a:gd name="T5" fmla="*/ 0 h 10000"/>
                <a:gd name="T6" fmla="*/ 0 60000 65536"/>
                <a:gd name="T7" fmla="*/ 0 60000 65536"/>
                <a:gd name="T8" fmla="*/ 0 60000 65536"/>
                <a:gd name="T9" fmla="*/ 0 w 9638"/>
                <a:gd name="T10" fmla="*/ 0 h 10000"/>
                <a:gd name="T11" fmla="*/ 9638 w 9638"/>
                <a:gd name="T12" fmla="*/ 10000 h 100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38" h="10000">
                  <a:moveTo>
                    <a:pt x="2852" y="10000"/>
                  </a:moveTo>
                  <a:lnTo>
                    <a:pt x="0" y="2274"/>
                  </a:lnTo>
                  <a:lnTo>
                    <a:pt x="9638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2487" name="Group 173"/>
            <p:cNvGrpSpPr>
              <a:grpSpLocks/>
            </p:cNvGrpSpPr>
            <p:nvPr/>
          </p:nvGrpSpPr>
          <p:grpSpPr bwMode="auto">
            <a:xfrm rot="12450212" flipV="1">
              <a:off x="5204393" y="2009987"/>
              <a:ext cx="80962" cy="479425"/>
              <a:chOff x="4316219" y="940926"/>
              <a:chExt cx="114300" cy="679869"/>
            </a:xfrm>
          </p:grpSpPr>
          <p:cxnSp>
            <p:nvCxnSpPr>
              <p:cNvPr id="204" name="Straight Connector 203"/>
              <p:cNvCxnSpPr/>
              <p:nvPr/>
            </p:nvCxnSpPr>
            <p:spPr>
              <a:xfrm rot="2700000">
                <a:off x="4048197" y="1280967"/>
                <a:ext cx="679869" cy="0"/>
              </a:xfrm>
              <a:prstGeom prst="line">
                <a:avLst/>
              </a:prstGeom>
              <a:ln w="127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2493" name="Freeform 24"/>
              <p:cNvSpPr>
                <a:spLocks/>
              </p:cNvSpPr>
              <p:nvPr/>
            </p:nvSpPr>
            <p:spPr bwMode="auto">
              <a:xfrm rot="15164108" flipV="1">
                <a:off x="4328919" y="1216599"/>
                <a:ext cx="88900" cy="114300"/>
              </a:xfrm>
              <a:custGeom>
                <a:avLst/>
                <a:gdLst>
                  <a:gd name="T0" fmla="*/ 2147483647 w 56"/>
                  <a:gd name="T1" fmla="*/ 2147483647 h 72"/>
                  <a:gd name="T2" fmla="*/ 0 w 56"/>
                  <a:gd name="T3" fmla="*/ 2147483647 h 72"/>
                  <a:gd name="T4" fmla="*/ 2147483647 w 56"/>
                  <a:gd name="T5" fmla="*/ 0 h 72"/>
                  <a:gd name="T6" fmla="*/ 0 60000 65536"/>
                  <a:gd name="T7" fmla="*/ 0 60000 65536"/>
                  <a:gd name="T8" fmla="*/ 0 60000 65536"/>
                  <a:gd name="T9" fmla="*/ 0 w 56"/>
                  <a:gd name="T10" fmla="*/ 0 h 72"/>
                  <a:gd name="T11" fmla="*/ 56 w 56"/>
                  <a:gd name="T12" fmla="*/ 72 h 7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6" h="72">
                    <a:moveTo>
                      <a:pt x="18" y="72"/>
                    </a:moveTo>
                    <a:lnTo>
                      <a:pt x="0" y="17"/>
                    </a:lnTo>
                    <a:lnTo>
                      <a:pt x="56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2488" name="Freeform 29"/>
            <p:cNvSpPr>
              <a:spLocks/>
            </p:cNvSpPr>
            <p:nvPr/>
          </p:nvSpPr>
          <p:spPr bwMode="auto">
            <a:xfrm>
              <a:off x="5432414" y="1884574"/>
              <a:ext cx="73025" cy="74613"/>
            </a:xfrm>
            <a:custGeom>
              <a:avLst/>
              <a:gdLst>
                <a:gd name="T0" fmla="*/ 2147483647 w 72"/>
                <a:gd name="T1" fmla="*/ 2147483647 h 73"/>
                <a:gd name="T2" fmla="*/ 2147483647 w 72"/>
                <a:gd name="T3" fmla="*/ 2147483647 h 73"/>
                <a:gd name="T4" fmla="*/ 2147483647 w 72"/>
                <a:gd name="T5" fmla="*/ 2147483647 h 73"/>
                <a:gd name="T6" fmla="*/ 2147483647 w 72"/>
                <a:gd name="T7" fmla="*/ 2147483647 h 73"/>
                <a:gd name="T8" fmla="*/ 2147483647 w 72"/>
                <a:gd name="T9" fmla="*/ 2147483647 h 73"/>
                <a:gd name="T10" fmla="*/ 2147483647 w 72"/>
                <a:gd name="T11" fmla="*/ 2147483647 h 73"/>
                <a:gd name="T12" fmla="*/ 2147483647 w 72"/>
                <a:gd name="T13" fmla="*/ 2147483647 h 73"/>
                <a:gd name="T14" fmla="*/ 2147483647 w 72"/>
                <a:gd name="T15" fmla="*/ 2147483647 h 73"/>
                <a:gd name="T16" fmla="*/ 0 w 72"/>
                <a:gd name="T17" fmla="*/ 2147483647 h 73"/>
                <a:gd name="T18" fmla="*/ 0 w 72"/>
                <a:gd name="T19" fmla="*/ 2147483647 h 73"/>
                <a:gd name="T20" fmla="*/ 2147483647 w 72"/>
                <a:gd name="T21" fmla="*/ 2147483647 h 73"/>
                <a:gd name="T22" fmla="*/ 2147483647 w 72"/>
                <a:gd name="T23" fmla="*/ 2147483647 h 73"/>
                <a:gd name="T24" fmla="*/ 2147483647 w 72"/>
                <a:gd name="T25" fmla="*/ 2147483647 h 73"/>
                <a:gd name="T26" fmla="*/ 2147483647 w 72"/>
                <a:gd name="T27" fmla="*/ 0 h 73"/>
                <a:gd name="T28" fmla="*/ 2147483647 w 72"/>
                <a:gd name="T29" fmla="*/ 2147483647 h 73"/>
                <a:gd name="T30" fmla="*/ 2147483647 w 72"/>
                <a:gd name="T31" fmla="*/ 2147483647 h 73"/>
                <a:gd name="T32" fmla="*/ 2147483647 w 72"/>
                <a:gd name="T33" fmla="*/ 2147483647 h 7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2"/>
                <a:gd name="T52" fmla="*/ 0 h 73"/>
                <a:gd name="T53" fmla="*/ 72 w 72"/>
                <a:gd name="T54" fmla="*/ 73 h 7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2" h="73">
                  <a:moveTo>
                    <a:pt x="71" y="29"/>
                  </a:moveTo>
                  <a:lnTo>
                    <a:pt x="72" y="43"/>
                  </a:lnTo>
                  <a:lnTo>
                    <a:pt x="67" y="56"/>
                  </a:lnTo>
                  <a:lnTo>
                    <a:pt x="57" y="66"/>
                  </a:lnTo>
                  <a:lnTo>
                    <a:pt x="44" y="73"/>
                  </a:lnTo>
                  <a:lnTo>
                    <a:pt x="30" y="73"/>
                  </a:lnTo>
                  <a:lnTo>
                    <a:pt x="17" y="67"/>
                  </a:lnTo>
                  <a:lnTo>
                    <a:pt x="6" y="58"/>
                  </a:lnTo>
                  <a:lnTo>
                    <a:pt x="0" y="46"/>
                  </a:lnTo>
                  <a:lnTo>
                    <a:pt x="0" y="31"/>
                  </a:lnTo>
                  <a:lnTo>
                    <a:pt x="5" y="18"/>
                  </a:lnTo>
                  <a:lnTo>
                    <a:pt x="14" y="8"/>
                  </a:lnTo>
                  <a:lnTo>
                    <a:pt x="27" y="2"/>
                  </a:lnTo>
                  <a:lnTo>
                    <a:pt x="41" y="0"/>
                  </a:lnTo>
                  <a:lnTo>
                    <a:pt x="54" y="6"/>
                  </a:lnTo>
                  <a:lnTo>
                    <a:pt x="64" y="16"/>
                  </a:lnTo>
                  <a:lnTo>
                    <a:pt x="71" y="29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2489" name="Group 167"/>
            <p:cNvGrpSpPr>
              <a:grpSpLocks/>
            </p:cNvGrpSpPr>
            <p:nvPr/>
          </p:nvGrpSpPr>
          <p:grpSpPr bwMode="auto">
            <a:xfrm rot="-1453740">
              <a:off x="5195877" y="1606762"/>
              <a:ext cx="80962" cy="481012"/>
              <a:chOff x="4316219" y="940926"/>
              <a:chExt cx="114300" cy="679869"/>
            </a:xfrm>
          </p:grpSpPr>
          <p:cxnSp>
            <p:nvCxnSpPr>
              <p:cNvPr id="156" name="Straight Connector 155"/>
              <p:cNvCxnSpPr/>
              <p:nvPr/>
            </p:nvCxnSpPr>
            <p:spPr>
              <a:xfrm rot="2700000">
                <a:off x="4031850" y="1278916"/>
                <a:ext cx="679870" cy="0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2491" name="Freeform 24"/>
              <p:cNvSpPr>
                <a:spLocks/>
              </p:cNvSpPr>
              <p:nvPr/>
            </p:nvSpPr>
            <p:spPr bwMode="auto">
              <a:xfrm rot="15164108" flipV="1">
                <a:off x="4328919" y="1216599"/>
                <a:ext cx="88900" cy="114300"/>
              </a:xfrm>
              <a:custGeom>
                <a:avLst/>
                <a:gdLst>
                  <a:gd name="T0" fmla="*/ 2147483647 w 56"/>
                  <a:gd name="T1" fmla="*/ 2147483647 h 72"/>
                  <a:gd name="T2" fmla="*/ 0 w 56"/>
                  <a:gd name="T3" fmla="*/ 2147483647 h 72"/>
                  <a:gd name="T4" fmla="*/ 2147483647 w 56"/>
                  <a:gd name="T5" fmla="*/ 0 h 72"/>
                  <a:gd name="T6" fmla="*/ 0 60000 65536"/>
                  <a:gd name="T7" fmla="*/ 0 60000 65536"/>
                  <a:gd name="T8" fmla="*/ 0 60000 65536"/>
                  <a:gd name="T9" fmla="*/ 0 w 56"/>
                  <a:gd name="T10" fmla="*/ 0 h 72"/>
                  <a:gd name="T11" fmla="*/ 56 w 56"/>
                  <a:gd name="T12" fmla="*/ 72 h 7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6" h="72">
                    <a:moveTo>
                      <a:pt x="18" y="72"/>
                    </a:moveTo>
                    <a:lnTo>
                      <a:pt x="0" y="17"/>
                    </a:lnTo>
                    <a:lnTo>
                      <a:pt x="56" y="0"/>
                    </a:lnTo>
                  </a:path>
                </a:pathLst>
              </a:cu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62429" name="Rectangle 206"/>
          <p:cNvSpPr>
            <a:spLocks noChangeArrowheads="1"/>
          </p:cNvSpPr>
          <p:nvPr/>
        </p:nvSpPr>
        <p:spPr bwMode="auto">
          <a:xfrm>
            <a:off x="4014788" y="2066925"/>
            <a:ext cx="338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alibri" pitchFamily="34" charset="0"/>
              </a:rPr>
              <a:t>+</a:t>
            </a:r>
            <a:endParaRPr lang="en-GB" sz="2400"/>
          </a:p>
        </p:txBody>
      </p:sp>
      <p:grpSp>
        <p:nvGrpSpPr>
          <p:cNvPr id="262430" name="Group 308"/>
          <p:cNvGrpSpPr>
            <a:grpSpLocks/>
          </p:cNvGrpSpPr>
          <p:nvPr/>
        </p:nvGrpSpPr>
        <p:grpSpPr bwMode="auto">
          <a:xfrm>
            <a:off x="4143375" y="1179513"/>
            <a:ext cx="915988" cy="603250"/>
            <a:chOff x="3596107" y="1616131"/>
            <a:chExt cx="915988" cy="603250"/>
          </a:xfrm>
        </p:grpSpPr>
        <p:cxnSp>
          <p:nvCxnSpPr>
            <p:cNvPr id="209" name="Straight Connector 208"/>
            <p:cNvCxnSpPr/>
            <p:nvPr/>
          </p:nvCxnSpPr>
          <p:spPr>
            <a:xfrm rot="2700000">
              <a:off x="3602457" y="1855844"/>
              <a:ext cx="479425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2468" name="Freeform 24"/>
            <p:cNvSpPr>
              <a:spLocks/>
            </p:cNvSpPr>
            <p:nvPr/>
          </p:nvSpPr>
          <p:spPr bwMode="auto">
            <a:xfrm rot="15164108" flipV="1">
              <a:off x="3800101" y="1810600"/>
              <a:ext cx="61913" cy="79375"/>
            </a:xfrm>
            <a:custGeom>
              <a:avLst/>
              <a:gdLst>
                <a:gd name="T0" fmla="*/ 2147483647 w 56"/>
                <a:gd name="T1" fmla="*/ 2147483647 h 72"/>
                <a:gd name="T2" fmla="*/ 0 w 56"/>
                <a:gd name="T3" fmla="*/ 2147483647 h 72"/>
                <a:gd name="T4" fmla="*/ 2147483647 w 56"/>
                <a:gd name="T5" fmla="*/ 0 h 72"/>
                <a:gd name="T6" fmla="*/ 0 60000 65536"/>
                <a:gd name="T7" fmla="*/ 0 60000 65536"/>
                <a:gd name="T8" fmla="*/ 0 60000 65536"/>
                <a:gd name="T9" fmla="*/ 0 w 56"/>
                <a:gd name="T10" fmla="*/ 0 h 72"/>
                <a:gd name="T11" fmla="*/ 56 w 56"/>
                <a:gd name="T12" fmla="*/ 72 h 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72">
                  <a:moveTo>
                    <a:pt x="18" y="72"/>
                  </a:moveTo>
                  <a:lnTo>
                    <a:pt x="0" y="17"/>
                  </a:lnTo>
                  <a:lnTo>
                    <a:pt x="56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210" name="Straight Connector 209"/>
            <p:cNvCxnSpPr/>
            <p:nvPr/>
          </p:nvCxnSpPr>
          <p:spPr>
            <a:xfrm rot="8100000">
              <a:off x="3596107" y="2203506"/>
              <a:ext cx="479425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2470" name="Freeform 24"/>
            <p:cNvSpPr>
              <a:spLocks/>
            </p:cNvSpPr>
            <p:nvPr/>
          </p:nvSpPr>
          <p:spPr bwMode="auto">
            <a:xfrm rot="20564108" flipV="1">
              <a:off x="3821532" y="2138419"/>
              <a:ext cx="63500" cy="80962"/>
            </a:xfrm>
            <a:custGeom>
              <a:avLst/>
              <a:gdLst>
                <a:gd name="T0" fmla="*/ 2147483647 w 56"/>
                <a:gd name="T1" fmla="*/ 2147483647 h 72"/>
                <a:gd name="T2" fmla="*/ 0 w 56"/>
                <a:gd name="T3" fmla="*/ 2147483647 h 72"/>
                <a:gd name="T4" fmla="*/ 2147483647 w 56"/>
                <a:gd name="T5" fmla="*/ 0 h 72"/>
                <a:gd name="T6" fmla="*/ 0 60000 65536"/>
                <a:gd name="T7" fmla="*/ 0 60000 65536"/>
                <a:gd name="T8" fmla="*/ 0 60000 65536"/>
                <a:gd name="T9" fmla="*/ 0 w 56"/>
                <a:gd name="T10" fmla="*/ 0 h 72"/>
                <a:gd name="T11" fmla="*/ 56 w 56"/>
                <a:gd name="T12" fmla="*/ 72 h 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72">
                  <a:moveTo>
                    <a:pt x="18" y="72"/>
                  </a:moveTo>
                  <a:lnTo>
                    <a:pt x="0" y="17"/>
                  </a:lnTo>
                  <a:lnTo>
                    <a:pt x="56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2471" name="Freeform 29"/>
            <p:cNvSpPr>
              <a:spLocks/>
            </p:cNvSpPr>
            <p:nvPr/>
          </p:nvSpPr>
          <p:spPr bwMode="auto">
            <a:xfrm>
              <a:off x="3950120" y="1976494"/>
              <a:ext cx="74612" cy="76200"/>
            </a:xfrm>
            <a:custGeom>
              <a:avLst/>
              <a:gdLst>
                <a:gd name="T0" fmla="*/ 2147483647 w 72"/>
                <a:gd name="T1" fmla="*/ 2147483647 h 73"/>
                <a:gd name="T2" fmla="*/ 2147483647 w 72"/>
                <a:gd name="T3" fmla="*/ 2147483647 h 73"/>
                <a:gd name="T4" fmla="*/ 2147483647 w 72"/>
                <a:gd name="T5" fmla="*/ 2147483647 h 73"/>
                <a:gd name="T6" fmla="*/ 2147483647 w 72"/>
                <a:gd name="T7" fmla="*/ 2147483647 h 73"/>
                <a:gd name="T8" fmla="*/ 2147483647 w 72"/>
                <a:gd name="T9" fmla="*/ 2147483647 h 73"/>
                <a:gd name="T10" fmla="*/ 2147483647 w 72"/>
                <a:gd name="T11" fmla="*/ 2147483647 h 73"/>
                <a:gd name="T12" fmla="*/ 2147483647 w 72"/>
                <a:gd name="T13" fmla="*/ 2147483647 h 73"/>
                <a:gd name="T14" fmla="*/ 2147483647 w 72"/>
                <a:gd name="T15" fmla="*/ 2147483647 h 73"/>
                <a:gd name="T16" fmla="*/ 0 w 72"/>
                <a:gd name="T17" fmla="*/ 2147483647 h 73"/>
                <a:gd name="T18" fmla="*/ 0 w 72"/>
                <a:gd name="T19" fmla="*/ 2147483647 h 73"/>
                <a:gd name="T20" fmla="*/ 2147483647 w 72"/>
                <a:gd name="T21" fmla="*/ 2147483647 h 73"/>
                <a:gd name="T22" fmla="*/ 2147483647 w 72"/>
                <a:gd name="T23" fmla="*/ 2147483647 h 73"/>
                <a:gd name="T24" fmla="*/ 2147483647 w 72"/>
                <a:gd name="T25" fmla="*/ 2147483647 h 73"/>
                <a:gd name="T26" fmla="*/ 2147483647 w 72"/>
                <a:gd name="T27" fmla="*/ 0 h 73"/>
                <a:gd name="T28" fmla="*/ 2147483647 w 72"/>
                <a:gd name="T29" fmla="*/ 2147483647 h 73"/>
                <a:gd name="T30" fmla="*/ 2147483647 w 72"/>
                <a:gd name="T31" fmla="*/ 2147483647 h 73"/>
                <a:gd name="T32" fmla="*/ 2147483647 w 72"/>
                <a:gd name="T33" fmla="*/ 2147483647 h 7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2"/>
                <a:gd name="T52" fmla="*/ 0 h 73"/>
                <a:gd name="T53" fmla="*/ 72 w 72"/>
                <a:gd name="T54" fmla="*/ 73 h 7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2" h="73">
                  <a:moveTo>
                    <a:pt x="71" y="29"/>
                  </a:moveTo>
                  <a:lnTo>
                    <a:pt x="72" y="43"/>
                  </a:lnTo>
                  <a:lnTo>
                    <a:pt x="67" y="56"/>
                  </a:lnTo>
                  <a:lnTo>
                    <a:pt x="57" y="66"/>
                  </a:lnTo>
                  <a:lnTo>
                    <a:pt x="44" y="73"/>
                  </a:lnTo>
                  <a:lnTo>
                    <a:pt x="30" y="73"/>
                  </a:lnTo>
                  <a:lnTo>
                    <a:pt x="17" y="67"/>
                  </a:lnTo>
                  <a:lnTo>
                    <a:pt x="6" y="58"/>
                  </a:lnTo>
                  <a:lnTo>
                    <a:pt x="0" y="46"/>
                  </a:lnTo>
                  <a:lnTo>
                    <a:pt x="0" y="31"/>
                  </a:lnTo>
                  <a:lnTo>
                    <a:pt x="5" y="18"/>
                  </a:lnTo>
                  <a:lnTo>
                    <a:pt x="14" y="8"/>
                  </a:lnTo>
                  <a:lnTo>
                    <a:pt x="27" y="2"/>
                  </a:lnTo>
                  <a:lnTo>
                    <a:pt x="41" y="0"/>
                  </a:lnTo>
                  <a:lnTo>
                    <a:pt x="54" y="6"/>
                  </a:lnTo>
                  <a:lnTo>
                    <a:pt x="64" y="16"/>
                  </a:lnTo>
                  <a:lnTo>
                    <a:pt x="71" y="29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2472" name="Group 426"/>
            <p:cNvGrpSpPr>
              <a:grpSpLocks/>
            </p:cNvGrpSpPr>
            <p:nvPr/>
          </p:nvGrpSpPr>
          <p:grpSpPr bwMode="auto">
            <a:xfrm>
              <a:off x="4010445" y="2005069"/>
              <a:ext cx="501650" cy="60325"/>
              <a:chOff x="2982986" y="1572917"/>
              <a:chExt cx="1016346" cy="120201"/>
            </a:xfrm>
          </p:grpSpPr>
          <p:sp>
            <p:nvSpPr>
              <p:cNvPr id="262473" name="Freeform 28"/>
              <p:cNvSpPr>
                <a:spLocks/>
              </p:cNvSpPr>
              <p:nvPr/>
            </p:nvSpPr>
            <p:spPr bwMode="auto">
              <a:xfrm rot="1525323">
                <a:off x="2982986" y="1573897"/>
                <a:ext cx="96838" cy="82550"/>
              </a:xfrm>
              <a:custGeom>
                <a:avLst/>
                <a:gdLst>
                  <a:gd name="T0" fmla="*/ 2147483647 w 61"/>
                  <a:gd name="T1" fmla="*/ 2147483647 h 52"/>
                  <a:gd name="T2" fmla="*/ 2147483647 w 61"/>
                  <a:gd name="T3" fmla="*/ 2147483647 h 52"/>
                  <a:gd name="T4" fmla="*/ 2147483647 w 61"/>
                  <a:gd name="T5" fmla="*/ 2147483647 h 52"/>
                  <a:gd name="T6" fmla="*/ 2147483647 w 61"/>
                  <a:gd name="T7" fmla="*/ 0 h 52"/>
                  <a:gd name="T8" fmla="*/ 2147483647 w 61"/>
                  <a:gd name="T9" fmla="*/ 2147483647 h 52"/>
                  <a:gd name="T10" fmla="*/ 2147483647 w 61"/>
                  <a:gd name="T11" fmla="*/ 2147483647 h 52"/>
                  <a:gd name="T12" fmla="*/ 2147483647 w 61"/>
                  <a:gd name="T13" fmla="*/ 2147483647 h 52"/>
                  <a:gd name="T14" fmla="*/ 0 w 61"/>
                  <a:gd name="T15" fmla="*/ 2147483647 h 52"/>
                  <a:gd name="T16" fmla="*/ 2147483647 w 61"/>
                  <a:gd name="T17" fmla="*/ 2147483647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1"/>
                  <a:gd name="T28" fmla="*/ 0 h 52"/>
                  <a:gd name="T29" fmla="*/ 61 w 61"/>
                  <a:gd name="T30" fmla="*/ 52 h 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1" h="52">
                    <a:moveTo>
                      <a:pt x="61" y="23"/>
                    </a:moveTo>
                    <a:lnTo>
                      <a:pt x="51" y="12"/>
                    </a:lnTo>
                    <a:lnTo>
                      <a:pt x="40" y="4"/>
                    </a:lnTo>
                    <a:lnTo>
                      <a:pt x="29" y="0"/>
                    </a:lnTo>
                    <a:lnTo>
                      <a:pt x="17" y="1"/>
                    </a:lnTo>
                    <a:lnTo>
                      <a:pt x="8" y="9"/>
                    </a:lnTo>
                    <a:lnTo>
                      <a:pt x="2" y="21"/>
                    </a:lnTo>
                    <a:lnTo>
                      <a:pt x="0" y="35"/>
                    </a:lnTo>
                    <a:lnTo>
                      <a:pt x="3" y="52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474" name="Freeform 30"/>
              <p:cNvSpPr>
                <a:spLocks/>
              </p:cNvSpPr>
              <p:nvPr/>
            </p:nvSpPr>
            <p:spPr bwMode="auto">
              <a:xfrm rot="1525323">
                <a:off x="3073707" y="1606678"/>
                <a:ext cx="98425" cy="79375"/>
              </a:xfrm>
              <a:custGeom>
                <a:avLst/>
                <a:gdLst>
                  <a:gd name="T0" fmla="*/ 2147483647 w 62"/>
                  <a:gd name="T1" fmla="*/ 0 h 50"/>
                  <a:gd name="T2" fmla="*/ 2147483647 w 62"/>
                  <a:gd name="T3" fmla="*/ 2147483647 h 50"/>
                  <a:gd name="T4" fmla="*/ 2147483647 w 62"/>
                  <a:gd name="T5" fmla="*/ 2147483647 h 50"/>
                  <a:gd name="T6" fmla="*/ 2147483647 w 62"/>
                  <a:gd name="T7" fmla="*/ 2147483647 h 50"/>
                  <a:gd name="T8" fmla="*/ 2147483647 w 62"/>
                  <a:gd name="T9" fmla="*/ 2147483647 h 50"/>
                  <a:gd name="T10" fmla="*/ 2147483647 w 62"/>
                  <a:gd name="T11" fmla="*/ 2147483647 h 50"/>
                  <a:gd name="T12" fmla="*/ 2147483647 w 62"/>
                  <a:gd name="T13" fmla="*/ 2147483647 h 50"/>
                  <a:gd name="T14" fmla="*/ 2147483647 w 62"/>
                  <a:gd name="T15" fmla="*/ 2147483647 h 50"/>
                  <a:gd name="T16" fmla="*/ 0 w 62"/>
                  <a:gd name="T17" fmla="*/ 2147483647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"/>
                  <a:gd name="T28" fmla="*/ 0 h 50"/>
                  <a:gd name="T29" fmla="*/ 62 w 62"/>
                  <a:gd name="T30" fmla="*/ 50 h 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" h="50">
                    <a:moveTo>
                      <a:pt x="60" y="0"/>
                    </a:moveTo>
                    <a:lnTo>
                      <a:pt x="62" y="15"/>
                    </a:lnTo>
                    <a:lnTo>
                      <a:pt x="59" y="29"/>
                    </a:lnTo>
                    <a:lnTo>
                      <a:pt x="54" y="39"/>
                    </a:lnTo>
                    <a:lnTo>
                      <a:pt x="46" y="47"/>
                    </a:lnTo>
                    <a:lnTo>
                      <a:pt x="34" y="50"/>
                    </a:lnTo>
                    <a:lnTo>
                      <a:pt x="23" y="46"/>
                    </a:lnTo>
                    <a:lnTo>
                      <a:pt x="10" y="38"/>
                    </a:lnTo>
                    <a:lnTo>
                      <a:pt x="0" y="25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475" name="Freeform 31"/>
              <p:cNvSpPr>
                <a:spLocks/>
              </p:cNvSpPr>
              <p:nvPr/>
            </p:nvSpPr>
            <p:spPr bwMode="auto">
              <a:xfrm rot="1525323">
                <a:off x="3192868" y="1573004"/>
                <a:ext cx="95250" cy="80963"/>
              </a:xfrm>
              <a:custGeom>
                <a:avLst/>
                <a:gdLst>
                  <a:gd name="T0" fmla="*/ 2147483647 w 60"/>
                  <a:gd name="T1" fmla="*/ 2147483647 h 51"/>
                  <a:gd name="T2" fmla="*/ 2147483647 w 60"/>
                  <a:gd name="T3" fmla="*/ 2147483647 h 51"/>
                  <a:gd name="T4" fmla="*/ 2147483647 w 60"/>
                  <a:gd name="T5" fmla="*/ 2147483647 h 51"/>
                  <a:gd name="T6" fmla="*/ 2147483647 w 60"/>
                  <a:gd name="T7" fmla="*/ 0 h 51"/>
                  <a:gd name="T8" fmla="*/ 2147483647 w 60"/>
                  <a:gd name="T9" fmla="*/ 2147483647 h 51"/>
                  <a:gd name="T10" fmla="*/ 2147483647 w 60"/>
                  <a:gd name="T11" fmla="*/ 2147483647 h 51"/>
                  <a:gd name="T12" fmla="*/ 2147483647 w 60"/>
                  <a:gd name="T13" fmla="*/ 2147483647 h 51"/>
                  <a:gd name="T14" fmla="*/ 0 w 60"/>
                  <a:gd name="T15" fmla="*/ 2147483647 h 51"/>
                  <a:gd name="T16" fmla="*/ 2147483647 w 60"/>
                  <a:gd name="T17" fmla="*/ 2147483647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0"/>
                  <a:gd name="T28" fmla="*/ 0 h 51"/>
                  <a:gd name="T29" fmla="*/ 60 w 60"/>
                  <a:gd name="T30" fmla="*/ 51 h 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0" h="51">
                    <a:moveTo>
                      <a:pt x="60" y="22"/>
                    </a:moveTo>
                    <a:lnTo>
                      <a:pt x="50" y="11"/>
                    </a:lnTo>
                    <a:lnTo>
                      <a:pt x="40" y="3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9"/>
                    </a:lnTo>
                    <a:lnTo>
                      <a:pt x="1" y="20"/>
                    </a:lnTo>
                    <a:lnTo>
                      <a:pt x="0" y="35"/>
                    </a:lnTo>
                    <a:lnTo>
                      <a:pt x="1" y="51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476" name="Freeform 32"/>
              <p:cNvSpPr>
                <a:spLocks/>
              </p:cNvSpPr>
              <p:nvPr/>
            </p:nvSpPr>
            <p:spPr bwMode="auto">
              <a:xfrm rot="1525323">
                <a:off x="3281738" y="1605367"/>
                <a:ext cx="98425" cy="79375"/>
              </a:xfrm>
              <a:custGeom>
                <a:avLst/>
                <a:gdLst>
                  <a:gd name="T0" fmla="*/ 2147483647 w 62"/>
                  <a:gd name="T1" fmla="*/ 0 h 50"/>
                  <a:gd name="T2" fmla="*/ 2147483647 w 62"/>
                  <a:gd name="T3" fmla="*/ 2147483647 h 50"/>
                  <a:gd name="T4" fmla="*/ 2147483647 w 62"/>
                  <a:gd name="T5" fmla="*/ 2147483647 h 50"/>
                  <a:gd name="T6" fmla="*/ 2147483647 w 62"/>
                  <a:gd name="T7" fmla="*/ 2147483647 h 50"/>
                  <a:gd name="T8" fmla="*/ 2147483647 w 62"/>
                  <a:gd name="T9" fmla="*/ 2147483647 h 50"/>
                  <a:gd name="T10" fmla="*/ 2147483647 w 62"/>
                  <a:gd name="T11" fmla="*/ 2147483647 h 50"/>
                  <a:gd name="T12" fmla="*/ 2147483647 w 62"/>
                  <a:gd name="T13" fmla="*/ 2147483647 h 50"/>
                  <a:gd name="T14" fmla="*/ 2147483647 w 62"/>
                  <a:gd name="T15" fmla="*/ 2147483647 h 50"/>
                  <a:gd name="T16" fmla="*/ 0 w 62"/>
                  <a:gd name="T17" fmla="*/ 2147483647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"/>
                  <a:gd name="T28" fmla="*/ 0 h 50"/>
                  <a:gd name="T29" fmla="*/ 62 w 62"/>
                  <a:gd name="T30" fmla="*/ 50 h 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" h="50">
                    <a:moveTo>
                      <a:pt x="61" y="0"/>
                    </a:moveTo>
                    <a:lnTo>
                      <a:pt x="62" y="15"/>
                    </a:lnTo>
                    <a:lnTo>
                      <a:pt x="59" y="30"/>
                    </a:lnTo>
                    <a:lnTo>
                      <a:pt x="54" y="40"/>
                    </a:lnTo>
                    <a:lnTo>
                      <a:pt x="47" y="48"/>
                    </a:lnTo>
                    <a:lnTo>
                      <a:pt x="35" y="50"/>
                    </a:lnTo>
                    <a:lnTo>
                      <a:pt x="23" y="46"/>
                    </a:lnTo>
                    <a:lnTo>
                      <a:pt x="10" y="39"/>
                    </a:lnTo>
                    <a:lnTo>
                      <a:pt x="0" y="26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477" name="Freeform 33"/>
              <p:cNvSpPr>
                <a:spLocks/>
              </p:cNvSpPr>
              <p:nvPr/>
            </p:nvSpPr>
            <p:spPr bwMode="auto">
              <a:xfrm rot="1525323">
                <a:off x="3699310" y="1601501"/>
                <a:ext cx="96838" cy="82550"/>
              </a:xfrm>
              <a:custGeom>
                <a:avLst/>
                <a:gdLst>
                  <a:gd name="T0" fmla="*/ 0 w 61"/>
                  <a:gd name="T1" fmla="*/ 2147483647 h 52"/>
                  <a:gd name="T2" fmla="*/ 2147483647 w 61"/>
                  <a:gd name="T3" fmla="*/ 2147483647 h 52"/>
                  <a:gd name="T4" fmla="*/ 2147483647 w 61"/>
                  <a:gd name="T5" fmla="*/ 2147483647 h 52"/>
                  <a:gd name="T6" fmla="*/ 2147483647 w 61"/>
                  <a:gd name="T7" fmla="*/ 2147483647 h 52"/>
                  <a:gd name="T8" fmla="*/ 2147483647 w 61"/>
                  <a:gd name="T9" fmla="*/ 2147483647 h 52"/>
                  <a:gd name="T10" fmla="*/ 2147483647 w 61"/>
                  <a:gd name="T11" fmla="*/ 2147483647 h 52"/>
                  <a:gd name="T12" fmla="*/ 2147483647 w 61"/>
                  <a:gd name="T13" fmla="*/ 2147483647 h 52"/>
                  <a:gd name="T14" fmla="*/ 2147483647 w 61"/>
                  <a:gd name="T15" fmla="*/ 2147483647 h 52"/>
                  <a:gd name="T16" fmla="*/ 2147483647 w 61"/>
                  <a:gd name="T17" fmla="*/ 0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1"/>
                  <a:gd name="T28" fmla="*/ 0 h 52"/>
                  <a:gd name="T29" fmla="*/ 61 w 61"/>
                  <a:gd name="T30" fmla="*/ 52 h 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1" h="52">
                    <a:moveTo>
                      <a:pt x="0" y="29"/>
                    </a:moveTo>
                    <a:lnTo>
                      <a:pt x="10" y="40"/>
                    </a:lnTo>
                    <a:lnTo>
                      <a:pt x="21" y="49"/>
                    </a:lnTo>
                    <a:lnTo>
                      <a:pt x="32" y="52"/>
                    </a:lnTo>
                    <a:lnTo>
                      <a:pt x="44" y="50"/>
                    </a:lnTo>
                    <a:lnTo>
                      <a:pt x="53" y="43"/>
                    </a:lnTo>
                    <a:lnTo>
                      <a:pt x="59" y="31"/>
                    </a:lnTo>
                    <a:lnTo>
                      <a:pt x="61" y="17"/>
                    </a:lnTo>
                    <a:lnTo>
                      <a:pt x="59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478" name="Freeform 34"/>
              <p:cNvSpPr>
                <a:spLocks/>
              </p:cNvSpPr>
              <p:nvPr/>
            </p:nvSpPr>
            <p:spPr bwMode="auto">
              <a:xfrm rot="1525323">
                <a:off x="3608359" y="1572917"/>
                <a:ext cx="100013" cy="79375"/>
              </a:xfrm>
              <a:custGeom>
                <a:avLst/>
                <a:gdLst>
                  <a:gd name="T0" fmla="*/ 2147483647 w 63"/>
                  <a:gd name="T1" fmla="*/ 2147483647 h 50"/>
                  <a:gd name="T2" fmla="*/ 0 w 63"/>
                  <a:gd name="T3" fmla="*/ 2147483647 h 50"/>
                  <a:gd name="T4" fmla="*/ 2147483647 w 63"/>
                  <a:gd name="T5" fmla="*/ 2147483647 h 50"/>
                  <a:gd name="T6" fmla="*/ 2147483647 w 63"/>
                  <a:gd name="T7" fmla="*/ 2147483647 h 50"/>
                  <a:gd name="T8" fmla="*/ 2147483647 w 63"/>
                  <a:gd name="T9" fmla="*/ 2147483647 h 50"/>
                  <a:gd name="T10" fmla="*/ 2147483647 w 63"/>
                  <a:gd name="T11" fmla="*/ 0 h 50"/>
                  <a:gd name="T12" fmla="*/ 2147483647 w 63"/>
                  <a:gd name="T13" fmla="*/ 2147483647 h 50"/>
                  <a:gd name="T14" fmla="*/ 2147483647 w 63"/>
                  <a:gd name="T15" fmla="*/ 2147483647 h 50"/>
                  <a:gd name="T16" fmla="*/ 2147483647 w 63"/>
                  <a:gd name="T17" fmla="*/ 2147483647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3"/>
                  <a:gd name="T28" fmla="*/ 0 h 50"/>
                  <a:gd name="T29" fmla="*/ 63 w 63"/>
                  <a:gd name="T30" fmla="*/ 50 h 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3" h="50">
                    <a:moveTo>
                      <a:pt x="2" y="50"/>
                    </a:moveTo>
                    <a:lnTo>
                      <a:pt x="0" y="35"/>
                    </a:lnTo>
                    <a:lnTo>
                      <a:pt x="2" y="21"/>
                    </a:lnTo>
                    <a:lnTo>
                      <a:pt x="7" y="10"/>
                    </a:lnTo>
                    <a:lnTo>
                      <a:pt x="16" y="3"/>
                    </a:lnTo>
                    <a:lnTo>
                      <a:pt x="28" y="0"/>
                    </a:lnTo>
                    <a:lnTo>
                      <a:pt x="39" y="4"/>
                    </a:lnTo>
                    <a:lnTo>
                      <a:pt x="52" y="12"/>
                    </a:lnTo>
                    <a:lnTo>
                      <a:pt x="63" y="24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479" name="Freeform 35"/>
              <p:cNvSpPr>
                <a:spLocks/>
              </p:cNvSpPr>
              <p:nvPr/>
            </p:nvSpPr>
            <p:spPr bwMode="auto">
              <a:xfrm rot="1525323">
                <a:off x="3489993" y="1606925"/>
                <a:ext cx="95250" cy="79375"/>
              </a:xfrm>
              <a:custGeom>
                <a:avLst/>
                <a:gdLst>
                  <a:gd name="T0" fmla="*/ 0 w 60"/>
                  <a:gd name="T1" fmla="*/ 2147483647 h 50"/>
                  <a:gd name="T2" fmla="*/ 2147483647 w 60"/>
                  <a:gd name="T3" fmla="*/ 2147483647 h 50"/>
                  <a:gd name="T4" fmla="*/ 2147483647 w 60"/>
                  <a:gd name="T5" fmla="*/ 2147483647 h 50"/>
                  <a:gd name="T6" fmla="*/ 2147483647 w 60"/>
                  <a:gd name="T7" fmla="*/ 2147483647 h 50"/>
                  <a:gd name="T8" fmla="*/ 2147483647 w 60"/>
                  <a:gd name="T9" fmla="*/ 2147483647 h 50"/>
                  <a:gd name="T10" fmla="*/ 2147483647 w 60"/>
                  <a:gd name="T11" fmla="*/ 2147483647 h 50"/>
                  <a:gd name="T12" fmla="*/ 2147483647 w 60"/>
                  <a:gd name="T13" fmla="*/ 2147483647 h 50"/>
                  <a:gd name="T14" fmla="*/ 2147483647 w 60"/>
                  <a:gd name="T15" fmla="*/ 2147483647 h 50"/>
                  <a:gd name="T16" fmla="*/ 2147483647 w 60"/>
                  <a:gd name="T17" fmla="*/ 0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0"/>
                  <a:gd name="T28" fmla="*/ 0 h 50"/>
                  <a:gd name="T29" fmla="*/ 60 w 60"/>
                  <a:gd name="T30" fmla="*/ 50 h 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0" h="50">
                    <a:moveTo>
                      <a:pt x="0" y="27"/>
                    </a:moveTo>
                    <a:lnTo>
                      <a:pt x="10" y="38"/>
                    </a:lnTo>
                    <a:lnTo>
                      <a:pt x="22" y="46"/>
                    </a:lnTo>
                    <a:lnTo>
                      <a:pt x="32" y="50"/>
                    </a:lnTo>
                    <a:lnTo>
                      <a:pt x="43" y="47"/>
                    </a:lnTo>
                    <a:lnTo>
                      <a:pt x="52" y="39"/>
                    </a:lnTo>
                    <a:lnTo>
                      <a:pt x="59" y="29"/>
                    </a:lnTo>
                    <a:lnTo>
                      <a:pt x="60" y="15"/>
                    </a:lnTo>
                    <a:lnTo>
                      <a:pt x="59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480" name="Freeform 36"/>
              <p:cNvSpPr>
                <a:spLocks/>
              </p:cNvSpPr>
              <p:nvPr/>
            </p:nvSpPr>
            <p:spPr bwMode="auto">
              <a:xfrm rot="1525323">
                <a:off x="3398554" y="1573468"/>
                <a:ext cx="100013" cy="80963"/>
              </a:xfrm>
              <a:custGeom>
                <a:avLst/>
                <a:gdLst>
                  <a:gd name="T0" fmla="*/ 2147483647 w 63"/>
                  <a:gd name="T1" fmla="*/ 2147483647 h 51"/>
                  <a:gd name="T2" fmla="*/ 0 w 63"/>
                  <a:gd name="T3" fmla="*/ 2147483647 h 51"/>
                  <a:gd name="T4" fmla="*/ 2147483647 w 63"/>
                  <a:gd name="T5" fmla="*/ 2147483647 h 51"/>
                  <a:gd name="T6" fmla="*/ 2147483647 w 63"/>
                  <a:gd name="T7" fmla="*/ 2147483647 h 51"/>
                  <a:gd name="T8" fmla="*/ 2147483647 w 63"/>
                  <a:gd name="T9" fmla="*/ 2147483647 h 51"/>
                  <a:gd name="T10" fmla="*/ 2147483647 w 63"/>
                  <a:gd name="T11" fmla="*/ 0 h 51"/>
                  <a:gd name="T12" fmla="*/ 2147483647 w 63"/>
                  <a:gd name="T13" fmla="*/ 2147483647 h 51"/>
                  <a:gd name="T14" fmla="*/ 2147483647 w 63"/>
                  <a:gd name="T15" fmla="*/ 2147483647 h 51"/>
                  <a:gd name="T16" fmla="*/ 2147483647 w 63"/>
                  <a:gd name="T17" fmla="*/ 2147483647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3"/>
                  <a:gd name="T28" fmla="*/ 0 h 51"/>
                  <a:gd name="T29" fmla="*/ 63 w 63"/>
                  <a:gd name="T30" fmla="*/ 51 h 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3" h="51">
                    <a:moveTo>
                      <a:pt x="3" y="51"/>
                    </a:moveTo>
                    <a:lnTo>
                      <a:pt x="0" y="36"/>
                    </a:lnTo>
                    <a:lnTo>
                      <a:pt x="3" y="20"/>
                    </a:lnTo>
                    <a:lnTo>
                      <a:pt x="8" y="10"/>
                    </a:lnTo>
                    <a:lnTo>
                      <a:pt x="17" y="2"/>
                    </a:lnTo>
                    <a:lnTo>
                      <a:pt x="28" y="0"/>
                    </a:lnTo>
                    <a:lnTo>
                      <a:pt x="40" y="4"/>
                    </a:lnTo>
                    <a:lnTo>
                      <a:pt x="53" y="13"/>
                    </a:lnTo>
                    <a:lnTo>
                      <a:pt x="63" y="25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481" name="Freeform 37"/>
              <p:cNvSpPr>
                <a:spLocks/>
              </p:cNvSpPr>
              <p:nvPr/>
            </p:nvSpPr>
            <p:spPr bwMode="auto">
              <a:xfrm rot="1525323">
                <a:off x="3904082" y="1610568"/>
                <a:ext cx="95250" cy="82550"/>
              </a:xfrm>
              <a:custGeom>
                <a:avLst/>
                <a:gdLst>
                  <a:gd name="T0" fmla="*/ 0 w 60"/>
                  <a:gd name="T1" fmla="*/ 2147483647 h 52"/>
                  <a:gd name="T2" fmla="*/ 2147483647 w 60"/>
                  <a:gd name="T3" fmla="*/ 2147483647 h 52"/>
                  <a:gd name="T4" fmla="*/ 2147483647 w 60"/>
                  <a:gd name="T5" fmla="*/ 2147483647 h 52"/>
                  <a:gd name="T6" fmla="*/ 2147483647 w 60"/>
                  <a:gd name="T7" fmla="*/ 2147483647 h 52"/>
                  <a:gd name="T8" fmla="*/ 2147483647 w 60"/>
                  <a:gd name="T9" fmla="*/ 2147483647 h 52"/>
                  <a:gd name="T10" fmla="*/ 2147483647 w 60"/>
                  <a:gd name="T11" fmla="*/ 2147483647 h 52"/>
                  <a:gd name="T12" fmla="*/ 2147483647 w 60"/>
                  <a:gd name="T13" fmla="*/ 2147483647 h 52"/>
                  <a:gd name="T14" fmla="*/ 2147483647 w 60"/>
                  <a:gd name="T15" fmla="*/ 2147483647 h 52"/>
                  <a:gd name="T16" fmla="*/ 2147483647 w 60"/>
                  <a:gd name="T17" fmla="*/ 0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0"/>
                  <a:gd name="T28" fmla="*/ 0 h 52"/>
                  <a:gd name="T29" fmla="*/ 60 w 60"/>
                  <a:gd name="T30" fmla="*/ 52 h 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0" h="52">
                    <a:moveTo>
                      <a:pt x="0" y="28"/>
                    </a:moveTo>
                    <a:lnTo>
                      <a:pt x="10" y="40"/>
                    </a:lnTo>
                    <a:lnTo>
                      <a:pt x="20" y="48"/>
                    </a:lnTo>
                    <a:lnTo>
                      <a:pt x="32" y="52"/>
                    </a:lnTo>
                    <a:lnTo>
                      <a:pt x="43" y="50"/>
                    </a:lnTo>
                    <a:lnTo>
                      <a:pt x="52" y="43"/>
                    </a:lnTo>
                    <a:lnTo>
                      <a:pt x="59" y="31"/>
                    </a:lnTo>
                    <a:lnTo>
                      <a:pt x="60" y="17"/>
                    </a:lnTo>
                    <a:lnTo>
                      <a:pt x="59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482" name="Freeform 38"/>
              <p:cNvSpPr>
                <a:spLocks/>
              </p:cNvSpPr>
              <p:nvPr/>
            </p:nvSpPr>
            <p:spPr bwMode="auto">
              <a:xfrm rot="1525323">
                <a:off x="3812642" y="1578699"/>
                <a:ext cx="100013" cy="80963"/>
              </a:xfrm>
              <a:custGeom>
                <a:avLst/>
                <a:gdLst>
                  <a:gd name="T0" fmla="*/ 2147483647 w 63"/>
                  <a:gd name="T1" fmla="*/ 2147483647 h 51"/>
                  <a:gd name="T2" fmla="*/ 0 w 63"/>
                  <a:gd name="T3" fmla="*/ 2147483647 h 51"/>
                  <a:gd name="T4" fmla="*/ 2147483647 w 63"/>
                  <a:gd name="T5" fmla="*/ 2147483647 h 51"/>
                  <a:gd name="T6" fmla="*/ 2147483647 w 63"/>
                  <a:gd name="T7" fmla="*/ 2147483647 h 51"/>
                  <a:gd name="T8" fmla="*/ 2147483647 w 63"/>
                  <a:gd name="T9" fmla="*/ 2147483647 h 51"/>
                  <a:gd name="T10" fmla="*/ 2147483647 w 63"/>
                  <a:gd name="T11" fmla="*/ 0 h 51"/>
                  <a:gd name="T12" fmla="*/ 2147483647 w 63"/>
                  <a:gd name="T13" fmla="*/ 2147483647 h 51"/>
                  <a:gd name="T14" fmla="*/ 2147483647 w 63"/>
                  <a:gd name="T15" fmla="*/ 2147483647 h 51"/>
                  <a:gd name="T16" fmla="*/ 2147483647 w 63"/>
                  <a:gd name="T17" fmla="*/ 2147483647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3"/>
                  <a:gd name="T28" fmla="*/ 0 h 51"/>
                  <a:gd name="T29" fmla="*/ 63 w 63"/>
                  <a:gd name="T30" fmla="*/ 51 h 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3" h="51">
                    <a:moveTo>
                      <a:pt x="3" y="51"/>
                    </a:moveTo>
                    <a:lnTo>
                      <a:pt x="0" y="35"/>
                    </a:lnTo>
                    <a:lnTo>
                      <a:pt x="3" y="21"/>
                    </a:lnTo>
                    <a:lnTo>
                      <a:pt x="8" y="9"/>
                    </a:lnTo>
                    <a:lnTo>
                      <a:pt x="17" y="3"/>
                    </a:lnTo>
                    <a:lnTo>
                      <a:pt x="28" y="0"/>
                    </a:lnTo>
                    <a:lnTo>
                      <a:pt x="40" y="4"/>
                    </a:lnTo>
                    <a:lnTo>
                      <a:pt x="53" y="12"/>
                    </a:lnTo>
                    <a:lnTo>
                      <a:pt x="63" y="25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62431" name="Group 306"/>
          <p:cNvGrpSpPr>
            <a:grpSpLocks/>
          </p:cNvGrpSpPr>
          <p:nvPr/>
        </p:nvGrpSpPr>
        <p:grpSpPr bwMode="auto">
          <a:xfrm>
            <a:off x="4325938" y="2136775"/>
            <a:ext cx="1128712" cy="393700"/>
            <a:chOff x="4569338" y="2894788"/>
            <a:chExt cx="1129279" cy="393631"/>
          </a:xfrm>
        </p:grpSpPr>
        <p:grpSp>
          <p:nvGrpSpPr>
            <p:cNvPr id="262438" name="Group 200"/>
            <p:cNvGrpSpPr>
              <a:grpSpLocks/>
            </p:cNvGrpSpPr>
            <p:nvPr/>
          </p:nvGrpSpPr>
          <p:grpSpPr bwMode="auto">
            <a:xfrm rot="882503">
              <a:off x="4580690" y="2915337"/>
              <a:ext cx="479425" cy="62786"/>
              <a:chOff x="7665232" y="3378098"/>
              <a:chExt cx="480162" cy="62786"/>
            </a:xfrm>
          </p:grpSpPr>
          <p:cxnSp>
            <p:nvCxnSpPr>
              <p:cNvPr id="227" name="Straight Connector 226"/>
              <p:cNvCxnSpPr/>
              <p:nvPr/>
            </p:nvCxnSpPr>
            <p:spPr>
              <a:xfrm rot="1246260">
                <a:off x="7665112" y="3409942"/>
                <a:ext cx="480403" cy="0"/>
              </a:xfrm>
              <a:prstGeom prst="line">
                <a:avLst/>
              </a:prstGeom>
              <a:ln w="127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2466" name="Freeform 24"/>
              <p:cNvSpPr>
                <a:spLocks/>
              </p:cNvSpPr>
              <p:nvPr/>
            </p:nvSpPr>
            <p:spPr bwMode="auto">
              <a:xfrm rot="13710368" flipV="1">
                <a:off x="7862024" y="3369128"/>
                <a:ext cx="62786" cy="80725"/>
              </a:xfrm>
              <a:custGeom>
                <a:avLst/>
                <a:gdLst>
                  <a:gd name="T0" fmla="*/ 2147483647 w 56"/>
                  <a:gd name="T1" fmla="*/ 2147483647 h 72"/>
                  <a:gd name="T2" fmla="*/ 0 w 56"/>
                  <a:gd name="T3" fmla="*/ 2147483647 h 72"/>
                  <a:gd name="T4" fmla="*/ 2147483647 w 56"/>
                  <a:gd name="T5" fmla="*/ 0 h 72"/>
                  <a:gd name="T6" fmla="*/ 0 60000 65536"/>
                  <a:gd name="T7" fmla="*/ 0 60000 65536"/>
                  <a:gd name="T8" fmla="*/ 0 60000 65536"/>
                  <a:gd name="T9" fmla="*/ 0 w 56"/>
                  <a:gd name="T10" fmla="*/ 0 h 72"/>
                  <a:gd name="T11" fmla="*/ 56 w 56"/>
                  <a:gd name="T12" fmla="*/ 72 h 7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6" h="72">
                    <a:moveTo>
                      <a:pt x="18" y="72"/>
                    </a:moveTo>
                    <a:lnTo>
                      <a:pt x="0" y="17"/>
                    </a:lnTo>
                    <a:lnTo>
                      <a:pt x="56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2439" name="Group 187"/>
            <p:cNvGrpSpPr>
              <a:grpSpLocks/>
            </p:cNvGrpSpPr>
            <p:nvPr/>
          </p:nvGrpSpPr>
          <p:grpSpPr bwMode="auto">
            <a:xfrm rot="-2130519">
              <a:off x="5211254" y="2894788"/>
              <a:ext cx="487363" cy="57150"/>
              <a:chOff x="2982986" y="1572917"/>
              <a:chExt cx="1016346" cy="120201"/>
            </a:xfrm>
          </p:grpSpPr>
          <p:sp>
            <p:nvSpPr>
              <p:cNvPr id="262455" name="Freeform 28"/>
              <p:cNvSpPr>
                <a:spLocks/>
              </p:cNvSpPr>
              <p:nvPr/>
            </p:nvSpPr>
            <p:spPr bwMode="auto">
              <a:xfrm rot="1525323">
                <a:off x="2982986" y="1573897"/>
                <a:ext cx="96838" cy="82550"/>
              </a:xfrm>
              <a:custGeom>
                <a:avLst/>
                <a:gdLst>
                  <a:gd name="T0" fmla="*/ 2147483647 w 61"/>
                  <a:gd name="T1" fmla="*/ 2147483647 h 52"/>
                  <a:gd name="T2" fmla="*/ 2147483647 w 61"/>
                  <a:gd name="T3" fmla="*/ 2147483647 h 52"/>
                  <a:gd name="T4" fmla="*/ 2147483647 w 61"/>
                  <a:gd name="T5" fmla="*/ 2147483647 h 52"/>
                  <a:gd name="T6" fmla="*/ 2147483647 w 61"/>
                  <a:gd name="T7" fmla="*/ 0 h 52"/>
                  <a:gd name="T8" fmla="*/ 2147483647 w 61"/>
                  <a:gd name="T9" fmla="*/ 2147483647 h 52"/>
                  <a:gd name="T10" fmla="*/ 2147483647 w 61"/>
                  <a:gd name="T11" fmla="*/ 2147483647 h 52"/>
                  <a:gd name="T12" fmla="*/ 2147483647 w 61"/>
                  <a:gd name="T13" fmla="*/ 2147483647 h 52"/>
                  <a:gd name="T14" fmla="*/ 0 w 61"/>
                  <a:gd name="T15" fmla="*/ 2147483647 h 52"/>
                  <a:gd name="T16" fmla="*/ 2147483647 w 61"/>
                  <a:gd name="T17" fmla="*/ 2147483647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1"/>
                  <a:gd name="T28" fmla="*/ 0 h 52"/>
                  <a:gd name="T29" fmla="*/ 61 w 61"/>
                  <a:gd name="T30" fmla="*/ 52 h 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1" h="52">
                    <a:moveTo>
                      <a:pt x="61" y="23"/>
                    </a:moveTo>
                    <a:lnTo>
                      <a:pt x="51" y="12"/>
                    </a:lnTo>
                    <a:lnTo>
                      <a:pt x="40" y="4"/>
                    </a:lnTo>
                    <a:lnTo>
                      <a:pt x="29" y="0"/>
                    </a:lnTo>
                    <a:lnTo>
                      <a:pt x="17" y="1"/>
                    </a:lnTo>
                    <a:lnTo>
                      <a:pt x="8" y="9"/>
                    </a:lnTo>
                    <a:lnTo>
                      <a:pt x="2" y="21"/>
                    </a:lnTo>
                    <a:lnTo>
                      <a:pt x="0" y="35"/>
                    </a:lnTo>
                    <a:lnTo>
                      <a:pt x="3" y="52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456" name="Freeform 30"/>
              <p:cNvSpPr>
                <a:spLocks/>
              </p:cNvSpPr>
              <p:nvPr/>
            </p:nvSpPr>
            <p:spPr bwMode="auto">
              <a:xfrm rot="1525323">
                <a:off x="3073707" y="1606678"/>
                <a:ext cx="98425" cy="79375"/>
              </a:xfrm>
              <a:custGeom>
                <a:avLst/>
                <a:gdLst>
                  <a:gd name="T0" fmla="*/ 2147483647 w 62"/>
                  <a:gd name="T1" fmla="*/ 0 h 50"/>
                  <a:gd name="T2" fmla="*/ 2147483647 w 62"/>
                  <a:gd name="T3" fmla="*/ 2147483647 h 50"/>
                  <a:gd name="T4" fmla="*/ 2147483647 w 62"/>
                  <a:gd name="T5" fmla="*/ 2147483647 h 50"/>
                  <a:gd name="T6" fmla="*/ 2147483647 w 62"/>
                  <a:gd name="T7" fmla="*/ 2147483647 h 50"/>
                  <a:gd name="T8" fmla="*/ 2147483647 w 62"/>
                  <a:gd name="T9" fmla="*/ 2147483647 h 50"/>
                  <a:gd name="T10" fmla="*/ 2147483647 w 62"/>
                  <a:gd name="T11" fmla="*/ 2147483647 h 50"/>
                  <a:gd name="T12" fmla="*/ 2147483647 w 62"/>
                  <a:gd name="T13" fmla="*/ 2147483647 h 50"/>
                  <a:gd name="T14" fmla="*/ 2147483647 w 62"/>
                  <a:gd name="T15" fmla="*/ 2147483647 h 50"/>
                  <a:gd name="T16" fmla="*/ 0 w 62"/>
                  <a:gd name="T17" fmla="*/ 2147483647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"/>
                  <a:gd name="T28" fmla="*/ 0 h 50"/>
                  <a:gd name="T29" fmla="*/ 62 w 62"/>
                  <a:gd name="T30" fmla="*/ 50 h 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" h="50">
                    <a:moveTo>
                      <a:pt x="60" y="0"/>
                    </a:moveTo>
                    <a:lnTo>
                      <a:pt x="62" y="15"/>
                    </a:lnTo>
                    <a:lnTo>
                      <a:pt x="59" y="29"/>
                    </a:lnTo>
                    <a:lnTo>
                      <a:pt x="54" y="39"/>
                    </a:lnTo>
                    <a:lnTo>
                      <a:pt x="46" y="47"/>
                    </a:lnTo>
                    <a:lnTo>
                      <a:pt x="34" y="50"/>
                    </a:lnTo>
                    <a:lnTo>
                      <a:pt x="23" y="46"/>
                    </a:lnTo>
                    <a:lnTo>
                      <a:pt x="10" y="38"/>
                    </a:lnTo>
                    <a:lnTo>
                      <a:pt x="0" y="25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457" name="Freeform 31"/>
              <p:cNvSpPr>
                <a:spLocks/>
              </p:cNvSpPr>
              <p:nvPr/>
            </p:nvSpPr>
            <p:spPr bwMode="auto">
              <a:xfrm rot="1525323">
                <a:off x="3192868" y="1573004"/>
                <a:ext cx="95250" cy="80963"/>
              </a:xfrm>
              <a:custGeom>
                <a:avLst/>
                <a:gdLst>
                  <a:gd name="T0" fmla="*/ 2147483647 w 60"/>
                  <a:gd name="T1" fmla="*/ 2147483647 h 51"/>
                  <a:gd name="T2" fmla="*/ 2147483647 w 60"/>
                  <a:gd name="T3" fmla="*/ 2147483647 h 51"/>
                  <a:gd name="T4" fmla="*/ 2147483647 w 60"/>
                  <a:gd name="T5" fmla="*/ 2147483647 h 51"/>
                  <a:gd name="T6" fmla="*/ 2147483647 w 60"/>
                  <a:gd name="T7" fmla="*/ 0 h 51"/>
                  <a:gd name="T8" fmla="*/ 2147483647 w 60"/>
                  <a:gd name="T9" fmla="*/ 2147483647 h 51"/>
                  <a:gd name="T10" fmla="*/ 2147483647 w 60"/>
                  <a:gd name="T11" fmla="*/ 2147483647 h 51"/>
                  <a:gd name="T12" fmla="*/ 2147483647 w 60"/>
                  <a:gd name="T13" fmla="*/ 2147483647 h 51"/>
                  <a:gd name="T14" fmla="*/ 0 w 60"/>
                  <a:gd name="T15" fmla="*/ 2147483647 h 51"/>
                  <a:gd name="T16" fmla="*/ 2147483647 w 60"/>
                  <a:gd name="T17" fmla="*/ 2147483647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0"/>
                  <a:gd name="T28" fmla="*/ 0 h 51"/>
                  <a:gd name="T29" fmla="*/ 60 w 60"/>
                  <a:gd name="T30" fmla="*/ 51 h 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0" h="51">
                    <a:moveTo>
                      <a:pt x="60" y="22"/>
                    </a:moveTo>
                    <a:lnTo>
                      <a:pt x="50" y="11"/>
                    </a:lnTo>
                    <a:lnTo>
                      <a:pt x="40" y="3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9"/>
                    </a:lnTo>
                    <a:lnTo>
                      <a:pt x="1" y="20"/>
                    </a:lnTo>
                    <a:lnTo>
                      <a:pt x="0" y="35"/>
                    </a:lnTo>
                    <a:lnTo>
                      <a:pt x="1" y="51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458" name="Freeform 32"/>
              <p:cNvSpPr>
                <a:spLocks/>
              </p:cNvSpPr>
              <p:nvPr/>
            </p:nvSpPr>
            <p:spPr bwMode="auto">
              <a:xfrm rot="1525323">
                <a:off x="3281738" y="1605367"/>
                <a:ext cx="98425" cy="79375"/>
              </a:xfrm>
              <a:custGeom>
                <a:avLst/>
                <a:gdLst>
                  <a:gd name="T0" fmla="*/ 2147483647 w 62"/>
                  <a:gd name="T1" fmla="*/ 0 h 50"/>
                  <a:gd name="T2" fmla="*/ 2147483647 w 62"/>
                  <a:gd name="T3" fmla="*/ 2147483647 h 50"/>
                  <a:gd name="T4" fmla="*/ 2147483647 w 62"/>
                  <a:gd name="T5" fmla="*/ 2147483647 h 50"/>
                  <a:gd name="T6" fmla="*/ 2147483647 w 62"/>
                  <a:gd name="T7" fmla="*/ 2147483647 h 50"/>
                  <a:gd name="T8" fmla="*/ 2147483647 w 62"/>
                  <a:gd name="T9" fmla="*/ 2147483647 h 50"/>
                  <a:gd name="T10" fmla="*/ 2147483647 w 62"/>
                  <a:gd name="T11" fmla="*/ 2147483647 h 50"/>
                  <a:gd name="T12" fmla="*/ 2147483647 w 62"/>
                  <a:gd name="T13" fmla="*/ 2147483647 h 50"/>
                  <a:gd name="T14" fmla="*/ 2147483647 w 62"/>
                  <a:gd name="T15" fmla="*/ 2147483647 h 50"/>
                  <a:gd name="T16" fmla="*/ 0 w 62"/>
                  <a:gd name="T17" fmla="*/ 2147483647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"/>
                  <a:gd name="T28" fmla="*/ 0 h 50"/>
                  <a:gd name="T29" fmla="*/ 62 w 62"/>
                  <a:gd name="T30" fmla="*/ 50 h 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" h="50">
                    <a:moveTo>
                      <a:pt x="61" y="0"/>
                    </a:moveTo>
                    <a:lnTo>
                      <a:pt x="62" y="15"/>
                    </a:lnTo>
                    <a:lnTo>
                      <a:pt x="59" y="30"/>
                    </a:lnTo>
                    <a:lnTo>
                      <a:pt x="54" y="40"/>
                    </a:lnTo>
                    <a:lnTo>
                      <a:pt x="47" y="48"/>
                    </a:lnTo>
                    <a:lnTo>
                      <a:pt x="35" y="50"/>
                    </a:lnTo>
                    <a:lnTo>
                      <a:pt x="23" y="46"/>
                    </a:lnTo>
                    <a:lnTo>
                      <a:pt x="10" y="39"/>
                    </a:lnTo>
                    <a:lnTo>
                      <a:pt x="0" y="26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459" name="Freeform 33"/>
              <p:cNvSpPr>
                <a:spLocks/>
              </p:cNvSpPr>
              <p:nvPr/>
            </p:nvSpPr>
            <p:spPr bwMode="auto">
              <a:xfrm rot="1525323">
                <a:off x="3699310" y="1601501"/>
                <a:ext cx="96838" cy="82550"/>
              </a:xfrm>
              <a:custGeom>
                <a:avLst/>
                <a:gdLst>
                  <a:gd name="T0" fmla="*/ 0 w 61"/>
                  <a:gd name="T1" fmla="*/ 2147483647 h 52"/>
                  <a:gd name="T2" fmla="*/ 2147483647 w 61"/>
                  <a:gd name="T3" fmla="*/ 2147483647 h 52"/>
                  <a:gd name="T4" fmla="*/ 2147483647 w 61"/>
                  <a:gd name="T5" fmla="*/ 2147483647 h 52"/>
                  <a:gd name="T6" fmla="*/ 2147483647 w 61"/>
                  <a:gd name="T7" fmla="*/ 2147483647 h 52"/>
                  <a:gd name="T8" fmla="*/ 2147483647 w 61"/>
                  <a:gd name="T9" fmla="*/ 2147483647 h 52"/>
                  <a:gd name="T10" fmla="*/ 2147483647 w 61"/>
                  <a:gd name="T11" fmla="*/ 2147483647 h 52"/>
                  <a:gd name="T12" fmla="*/ 2147483647 w 61"/>
                  <a:gd name="T13" fmla="*/ 2147483647 h 52"/>
                  <a:gd name="T14" fmla="*/ 2147483647 w 61"/>
                  <a:gd name="T15" fmla="*/ 2147483647 h 52"/>
                  <a:gd name="T16" fmla="*/ 2147483647 w 61"/>
                  <a:gd name="T17" fmla="*/ 0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1"/>
                  <a:gd name="T28" fmla="*/ 0 h 52"/>
                  <a:gd name="T29" fmla="*/ 61 w 61"/>
                  <a:gd name="T30" fmla="*/ 52 h 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1" h="52">
                    <a:moveTo>
                      <a:pt x="0" y="29"/>
                    </a:moveTo>
                    <a:lnTo>
                      <a:pt x="10" y="40"/>
                    </a:lnTo>
                    <a:lnTo>
                      <a:pt x="21" y="49"/>
                    </a:lnTo>
                    <a:lnTo>
                      <a:pt x="32" y="52"/>
                    </a:lnTo>
                    <a:lnTo>
                      <a:pt x="44" y="50"/>
                    </a:lnTo>
                    <a:lnTo>
                      <a:pt x="53" y="43"/>
                    </a:lnTo>
                    <a:lnTo>
                      <a:pt x="59" y="31"/>
                    </a:lnTo>
                    <a:lnTo>
                      <a:pt x="61" y="17"/>
                    </a:lnTo>
                    <a:lnTo>
                      <a:pt x="59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460" name="Freeform 34"/>
              <p:cNvSpPr>
                <a:spLocks/>
              </p:cNvSpPr>
              <p:nvPr/>
            </p:nvSpPr>
            <p:spPr bwMode="auto">
              <a:xfrm rot="1525323">
                <a:off x="3608359" y="1572917"/>
                <a:ext cx="100013" cy="79375"/>
              </a:xfrm>
              <a:custGeom>
                <a:avLst/>
                <a:gdLst>
                  <a:gd name="T0" fmla="*/ 2147483647 w 63"/>
                  <a:gd name="T1" fmla="*/ 2147483647 h 50"/>
                  <a:gd name="T2" fmla="*/ 0 w 63"/>
                  <a:gd name="T3" fmla="*/ 2147483647 h 50"/>
                  <a:gd name="T4" fmla="*/ 2147483647 w 63"/>
                  <a:gd name="T5" fmla="*/ 2147483647 h 50"/>
                  <a:gd name="T6" fmla="*/ 2147483647 w 63"/>
                  <a:gd name="T7" fmla="*/ 2147483647 h 50"/>
                  <a:gd name="T8" fmla="*/ 2147483647 w 63"/>
                  <a:gd name="T9" fmla="*/ 2147483647 h 50"/>
                  <a:gd name="T10" fmla="*/ 2147483647 w 63"/>
                  <a:gd name="T11" fmla="*/ 0 h 50"/>
                  <a:gd name="T12" fmla="*/ 2147483647 w 63"/>
                  <a:gd name="T13" fmla="*/ 2147483647 h 50"/>
                  <a:gd name="T14" fmla="*/ 2147483647 w 63"/>
                  <a:gd name="T15" fmla="*/ 2147483647 h 50"/>
                  <a:gd name="T16" fmla="*/ 2147483647 w 63"/>
                  <a:gd name="T17" fmla="*/ 2147483647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3"/>
                  <a:gd name="T28" fmla="*/ 0 h 50"/>
                  <a:gd name="T29" fmla="*/ 63 w 63"/>
                  <a:gd name="T30" fmla="*/ 50 h 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3" h="50">
                    <a:moveTo>
                      <a:pt x="2" y="50"/>
                    </a:moveTo>
                    <a:lnTo>
                      <a:pt x="0" y="35"/>
                    </a:lnTo>
                    <a:lnTo>
                      <a:pt x="2" y="21"/>
                    </a:lnTo>
                    <a:lnTo>
                      <a:pt x="7" y="10"/>
                    </a:lnTo>
                    <a:lnTo>
                      <a:pt x="16" y="3"/>
                    </a:lnTo>
                    <a:lnTo>
                      <a:pt x="28" y="0"/>
                    </a:lnTo>
                    <a:lnTo>
                      <a:pt x="39" y="4"/>
                    </a:lnTo>
                    <a:lnTo>
                      <a:pt x="52" y="12"/>
                    </a:lnTo>
                    <a:lnTo>
                      <a:pt x="63" y="24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461" name="Freeform 35"/>
              <p:cNvSpPr>
                <a:spLocks/>
              </p:cNvSpPr>
              <p:nvPr/>
            </p:nvSpPr>
            <p:spPr bwMode="auto">
              <a:xfrm rot="1525323">
                <a:off x="3489993" y="1606925"/>
                <a:ext cx="95250" cy="79375"/>
              </a:xfrm>
              <a:custGeom>
                <a:avLst/>
                <a:gdLst>
                  <a:gd name="T0" fmla="*/ 0 w 60"/>
                  <a:gd name="T1" fmla="*/ 2147483647 h 50"/>
                  <a:gd name="T2" fmla="*/ 2147483647 w 60"/>
                  <a:gd name="T3" fmla="*/ 2147483647 h 50"/>
                  <a:gd name="T4" fmla="*/ 2147483647 w 60"/>
                  <a:gd name="T5" fmla="*/ 2147483647 h 50"/>
                  <a:gd name="T6" fmla="*/ 2147483647 w 60"/>
                  <a:gd name="T7" fmla="*/ 2147483647 h 50"/>
                  <a:gd name="T8" fmla="*/ 2147483647 w 60"/>
                  <a:gd name="T9" fmla="*/ 2147483647 h 50"/>
                  <a:gd name="T10" fmla="*/ 2147483647 w 60"/>
                  <a:gd name="T11" fmla="*/ 2147483647 h 50"/>
                  <a:gd name="T12" fmla="*/ 2147483647 w 60"/>
                  <a:gd name="T13" fmla="*/ 2147483647 h 50"/>
                  <a:gd name="T14" fmla="*/ 2147483647 w 60"/>
                  <a:gd name="T15" fmla="*/ 2147483647 h 50"/>
                  <a:gd name="T16" fmla="*/ 2147483647 w 60"/>
                  <a:gd name="T17" fmla="*/ 0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0"/>
                  <a:gd name="T28" fmla="*/ 0 h 50"/>
                  <a:gd name="T29" fmla="*/ 60 w 60"/>
                  <a:gd name="T30" fmla="*/ 50 h 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0" h="50">
                    <a:moveTo>
                      <a:pt x="0" y="27"/>
                    </a:moveTo>
                    <a:lnTo>
                      <a:pt x="10" y="38"/>
                    </a:lnTo>
                    <a:lnTo>
                      <a:pt x="22" y="46"/>
                    </a:lnTo>
                    <a:lnTo>
                      <a:pt x="32" y="50"/>
                    </a:lnTo>
                    <a:lnTo>
                      <a:pt x="43" y="47"/>
                    </a:lnTo>
                    <a:lnTo>
                      <a:pt x="52" y="39"/>
                    </a:lnTo>
                    <a:lnTo>
                      <a:pt x="59" y="29"/>
                    </a:lnTo>
                    <a:lnTo>
                      <a:pt x="60" y="15"/>
                    </a:lnTo>
                    <a:lnTo>
                      <a:pt x="59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462" name="Freeform 36"/>
              <p:cNvSpPr>
                <a:spLocks/>
              </p:cNvSpPr>
              <p:nvPr/>
            </p:nvSpPr>
            <p:spPr bwMode="auto">
              <a:xfrm rot="1525323">
                <a:off x="3398554" y="1573468"/>
                <a:ext cx="100013" cy="80963"/>
              </a:xfrm>
              <a:custGeom>
                <a:avLst/>
                <a:gdLst>
                  <a:gd name="T0" fmla="*/ 2147483647 w 63"/>
                  <a:gd name="T1" fmla="*/ 2147483647 h 51"/>
                  <a:gd name="T2" fmla="*/ 0 w 63"/>
                  <a:gd name="T3" fmla="*/ 2147483647 h 51"/>
                  <a:gd name="T4" fmla="*/ 2147483647 w 63"/>
                  <a:gd name="T5" fmla="*/ 2147483647 h 51"/>
                  <a:gd name="T6" fmla="*/ 2147483647 w 63"/>
                  <a:gd name="T7" fmla="*/ 2147483647 h 51"/>
                  <a:gd name="T8" fmla="*/ 2147483647 w 63"/>
                  <a:gd name="T9" fmla="*/ 2147483647 h 51"/>
                  <a:gd name="T10" fmla="*/ 2147483647 w 63"/>
                  <a:gd name="T11" fmla="*/ 0 h 51"/>
                  <a:gd name="T12" fmla="*/ 2147483647 w 63"/>
                  <a:gd name="T13" fmla="*/ 2147483647 h 51"/>
                  <a:gd name="T14" fmla="*/ 2147483647 w 63"/>
                  <a:gd name="T15" fmla="*/ 2147483647 h 51"/>
                  <a:gd name="T16" fmla="*/ 2147483647 w 63"/>
                  <a:gd name="T17" fmla="*/ 2147483647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3"/>
                  <a:gd name="T28" fmla="*/ 0 h 51"/>
                  <a:gd name="T29" fmla="*/ 63 w 63"/>
                  <a:gd name="T30" fmla="*/ 51 h 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3" h="51">
                    <a:moveTo>
                      <a:pt x="3" y="51"/>
                    </a:moveTo>
                    <a:lnTo>
                      <a:pt x="0" y="36"/>
                    </a:lnTo>
                    <a:lnTo>
                      <a:pt x="3" y="20"/>
                    </a:lnTo>
                    <a:lnTo>
                      <a:pt x="8" y="10"/>
                    </a:lnTo>
                    <a:lnTo>
                      <a:pt x="17" y="2"/>
                    </a:lnTo>
                    <a:lnTo>
                      <a:pt x="28" y="0"/>
                    </a:lnTo>
                    <a:lnTo>
                      <a:pt x="40" y="4"/>
                    </a:lnTo>
                    <a:lnTo>
                      <a:pt x="53" y="13"/>
                    </a:lnTo>
                    <a:lnTo>
                      <a:pt x="63" y="25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463" name="Freeform 37"/>
              <p:cNvSpPr>
                <a:spLocks/>
              </p:cNvSpPr>
              <p:nvPr/>
            </p:nvSpPr>
            <p:spPr bwMode="auto">
              <a:xfrm rot="1525323">
                <a:off x="3904082" y="1610568"/>
                <a:ext cx="95250" cy="82550"/>
              </a:xfrm>
              <a:custGeom>
                <a:avLst/>
                <a:gdLst>
                  <a:gd name="T0" fmla="*/ 0 w 60"/>
                  <a:gd name="T1" fmla="*/ 2147483647 h 52"/>
                  <a:gd name="T2" fmla="*/ 2147483647 w 60"/>
                  <a:gd name="T3" fmla="*/ 2147483647 h 52"/>
                  <a:gd name="T4" fmla="*/ 2147483647 w 60"/>
                  <a:gd name="T5" fmla="*/ 2147483647 h 52"/>
                  <a:gd name="T6" fmla="*/ 2147483647 w 60"/>
                  <a:gd name="T7" fmla="*/ 2147483647 h 52"/>
                  <a:gd name="T8" fmla="*/ 2147483647 w 60"/>
                  <a:gd name="T9" fmla="*/ 2147483647 h 52"/>
                  <a:gd name="T10" fmla="*/ 2147483647 w 60"/>
                  <a:gd name="T11" fmla="*/ 2147483647 h 52"/>
                  <a:gd name="T12" fmla="*/ 2147483647 w 60"/>
                  <a:gd name="T13" fmla="*/ 2147483647 h 52"/>
                  <a:gd name="T14" fmla="*/ 2147483647 w 60"/>
                  <a:gd name="T15" fmla="*/ 2147483647 h 52"/>
                  <a:gd name="T16" fmla="*/ 2147483647 w 60"/>
                  <a:gd name="T17" fmla="*/ 0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0"/>
                  <a:gd name="T28" fmla="*/ 0 h 52"/>
                  <a:gd name="T29" fmla="*/ 60 w 60"/>
                  <a:gd name="T30" fmla="*/ 52 h 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0" h="52">
                    <a:moveTo>
                      <a:pt x="0" y="28"/>
                    </a:moveTo>
                    <a:lnTo>
                      <a:pt x="10" y="40"/>
                    </a:lnTo>
                    <a:lnTo>
                      <a:pt x="20" y="48"/>
                    </a:lnTo>
                    <a:lnTo>
                      <a:pt x="32" y="52"/>
                    </a:lnTo>
                    <a:lnTo>
                      <a:pt x="43" y="50"/>
                    </a:lnTo>
                    <a:lnTo>
                      <a:pt x="52" y="43"/>
                    </a:lnTo>
                    <a:lnTo>
                      <a:pt x="59" y="31"/>
                    </a:lnTo>
                    <a:lnTo>
                      <a:pt x="60" y="17"/>
                    </a:lnTo>
                    <a:lnTo>
                      <a:pt x="59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464" name="Freeform 38"/>
              <p:cNvSpPr>
                <a:spLocks/>
              </p:cNvSpPr>
              <p:nvPr/>
            </p:nvSpPr>
            <p:spPr bwMode="auto">
              <a:xfrm rot="1525323">
                <a:off x="3812642" y="1578699"/>
                <a:ext cx="100013" cy="80963"/>
              </a:xfrm>
              <a:custGeom>
                <a:avLst/>
                <a:gdLst>
                  <a:gd name="T0" fmla="*/ 2147483647 w 63"/>
                  <a:gd name="T1" fmla="*/ 2147483647 h 51"/>
                  <a:gd name="T2" fmla="*/ 0 w 63"/>
                  <a:gd name="T3" fmla="*/ 2147483647 h 51"/>
                  <a:gd name="T4" fmla="*/ 2147483647 w 63"/>
                  <a:gd name="T5" fmla="*/ 2147483647 h 51"/>
                  <a:gd name="T6" fmla="*/ 2147483647 w 63"/>
                  <a:gd name="T7" fmla="*/ 2147483647 h 51"/>
                  <a:gd name="T8" fmla="*/ 2147483647 w 63"/>
                  <a:gd name="T9" fmla="*/ 2147483647 h 51"/>
                  <a:gd name="T10" fmla="*/ 2147483647 w 63"/>
                  <a:gd name="T11" fmla="*/ 0 h 51"/>
                  <a:gd name="T12" fmla="*/ 2147483647 w 63"/>
                  <a:gd name="T13" fmla="*/ 2147483647 h 51"/>
                  <a:gd name="T14" fmla="*/ 2147483647 w 63"/>
                  <a:gd name="T15" fmla="*/ 2147483647 h 51"/>
                  <a:gd name="T16" fmla="*/ 2147483647 w 63"/>
                  <a:gd name="T17" fmla="*/ 2147483647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3"/>
                  <a:gd name="T28" fmla="*/ 0 h 51"/>
                  <a:gd name="T29" fmla="*/ 63 w 63"/>
                  <a:gd name="T30" fmla="*/ 51 h 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3" h="51">
                    <a:moveTo>
                      <a:pt x="3" y="51"/>
                    </a:moveTo>
                    <a:lnTo>
                      <a:pt x="0" y="35"/>
                    </a:lnTo>
                    <a:lnTo>
                      <a:pt x="3" y="21"/>
                    </a:lnTo>
                    <a:lnTo>
                      <a:pt x="8" y="9"/>
                    </a:lnTo>
                    <a:lnTo>
                      <a:pt x="17" y="3"/>
                    </a:lnTo>
                    <a:lnTo>
                      <a:pt x="28" y="0"/>
                    </a:lnTo>
                    <a:lnTo>
                      <a:pt x="40" y="4"/>
                    </a:lnTo>
                    <a:lnTo>
                      <a:pt x="53" y="12"/>
                    </a:lnTo>
                    <a:lnTo>
                      <a:pt x="63" y="25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2440" name="Group 201"/>
            <p:cNvGrpSpPr>
              <a:grpSpLocks/>
            </p:cNvGrpSpPr>
            <p:nvPr/>
          </p:nvGrpSpPr>
          <p:grpSpPr bwMode="auto">
            <a:xfrm rot="-5400000">
              <a:off x="5097074" y="2969560"/>
              <a:ext cx="80725" cy="233362"/>
              <a:chOff x="8089573" y="3483945"/>
              <a:chExt cx="80725" cy="233467"/>
            </a:xfrm>
          </p:grpSpPr>
          <p:cxnSp>
            <p:nvCxnSpPr>
              <p:cNvPr id="288" name="Straight Connector 287"/>
              <p:cNvCxnSpPr/>
              <p:nvPr/>
            </p:nvCxnSpPr>
            <p:spPr>
              <a:xfrm rot="5400000">
                <a:off x="8009368" y="3600396"/>
                <a:ext cx="233584" cy="0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2454" name="Freeform 24"/>
              <p:cNvSpPr>
                <a:spLocks/>
              </p:cNvSpPr>
              <p:nvPr/>
            </p:nvSpPr>
            <p:spPr bwMode="auto">
              <a:xfrm rot="17864108" flipV="1">
                <a:off x="8099679" y="3550332"/>
                <a:ext cx="60513" cy="80725"/>
              </a:xfrm>
              <a:custGeom>
                <a:avLst/>
                <a:gdLst>
                  <a:gd name="T0" fmla="*/ 1096969375 w 9638"/>
                  <a:gd name="T1" fmla="*/ 2147483647 h 10000"/>
                  <a:gd name="T2" fmla="*/ 0 w 9638"/>
                  <a:gd name="T3" fmla="*/ 2147483647 h 10000"/>
                  <a:gd name="T4" fmla="*/ 2147483647 w 9638"/>
                  <a:gd name="T5" fmla="*/ 0 h 10000"/>
                  <a:gd name="T6" fmla="*/ 0 60000 65536"/>
                  <a:gd name="T7" fmla="*/ 0 60000 65536"/>
                  <a:gd name="T8" fmla="*/ 0 60000 65536"/>
                  <a:gd name="T9" fmla="*/ 0 w 9638"/>
                  <a:gd name="T10" fmla="*/ 0 h 10000"/>
                  <a:gd name="T11" fmla="*/ 9638 w 9638"/>
                  <a:gd name="T12" fmla="*/ 10000 h 100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638" h="10000">
                    <a:moveTo>
                      <a:pt x="2852" y="10000"/>
                    </a:moveTo>
                    <a:lnTo>
                      <a:pt x="0" y="2274"/>
                    </a:lnTo>
                    <a:lnTo>
                      <a:pt x="9638" y="0"/>
                    </a:lnTo>
                  </a:path>
                </a:pathLst>
              </a:cu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2441" name="Group 162"/>
            <p:cNvGrpSpPr>
              <a:grpSpLocks/>
            </p:cNvGrpSpPr>
            <p:nvPr/>
          </p:nvGrpSpPr>
          <p:grpSpPr bwMode="auto">
            <a:xfrm rot="19656782" flipV="1">
              <a:off x="4569338" y="3210634"/>
              <a:ext cx="484187" cy="77785"/>
              <a:chOff x="1857052" y="5397364"/>
              <a:chExt cx="904329" cy="145094"/>
            </a:xfrm>
          </p:grpSpPr>
          <p:sp>
            <p:nvSpPr>
              <p:cNvPr id="262446" name="Freeform 82"/>
              <p:cNvSpPr>
                <a:spLocks/>
              </p:cNvSpPr>
              <p:nvPr/>
            </p:nvSpPr>
            <p:spPr bwMode="auto">
              <a:xfrm rot="1607666">
                <a:off x="2494958" y="5400795"/>
                <a:ext cx="149225" cy="138113"/>
              </a:xfrm>
              <a:custGeom>
                <a:avLst/>
                <a:gdLst>
                  <a:gd name="T0" fmla="*/ 0 w 94"/>
                  <a:gd name="T1" fmla="*/ 2147483647 h 87"/>
                  <a:gd name="T2" fmla="*/ 2147483647 w 94"/>
                  <a:gd name="T3" fmla="*/ 2147483647 h 87"/>
                  <a:gd name="T4" fmla="*/ 2147483647 w 94"/>
                  <a:gd name="T5" fmla="*/ 2147483647 h 87"/>
                  <a:gd name="T6" fmla="*/ 2147483647 w 94"/>
                  <a:gd name="T7" fmla="*/ 2147483647 h 87"/>
                  <a:gd name="T8" fmla="*/ 2147483647 w 94"/>
                  <a:gd name="T9" fmla="*/ 2147483647 h 87"/>
                  <a:gd name="T10" fmla="*/ 2147483647 w 94"/>
                  <a:gd name="T11" fmla="*/ 2147483647 h 87"/>
                  <a:gd name="T12" fmla="*/ 2147483647 w 94"/>
                  <a:gd name="T13" fmla="*/ 2147483647 h 87"/>
                  <a:gd name="T14" fmla="*/ 2147483647 w 94"/>
                  <a:gd name="T15" fmla="*/ 2147483647 h 87"/>
                  <a:gd name="T16" fmla="*/ 2147483647 w 94"/>
                  <a:gd name="T17" fmla="*/ 2147483647 h 87"/>
                  <a:gd name="T18" fmla="*/ 2147483647 w 94"/>
                  <a:gd name="T19" fmla="*/ 2147483647 h 87"/>
                  <a:gd name="T20" fmla="*/ 2147483647 w 94"/>
                  <a:gd name="T21" fmla="*/ 2147483647 h 87"/>
                  <a:gd name="T22" fmla="*/ 2147483647 w 94"/>
                  <a:gd name="T23" fmla="*/ 2147483647 h 87"/>
                  <a:gd name="T24" fmla="*/ 2147483647 w 94"/>
                  <a:gd name="T25" fmla="*/ 2147483647 h 87"/>
                  <a:gd name="T26" fmla="*/ 2147483647 w 94"/>
                  <a:gd name="T27" fmla="*/ 2147483647 h 87"/>
                  <a:gd name="T28" fmla="*/ 2147483647 w 94"/>
                  <a:gd name="T29" fmla="*/ 2147483647 h 87"/>
                  <a:gd name="T30" fmla="*/ 2147483647 w 94"/>
                  <a:gd name="T31" fmla="*/ 0 h 8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4"/>
                  <a:gd name="T49" fmla="*/ 0 h 87"/>
                  <a:gd name="T50" fmla="*/ 94 w 94"/>
                  <a:gd name="T51" fmla="*/ 87 h 8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4" h="87">
                    <a:moveTo>
                      <a:pt x="0" y="37"/>
                    </a:moveTo>
                    <a:lnTo>
                      <a:pt x="1" y="50"/>
                    </a:lnTo>
                    <a:lnTo>
                      <a:pt x="7" y="63"/>
                    </a:lnTo>
                    <a:lnTo>
                      <a:pt x="16" y="74"/>
                    </a:lnTo>
                    <a:lnTo>
                      <a:pt x="27" y="83"/>
                    </a:lnTo>
                    <a:lnTo>
                      <a:pt x="41" y="87"/>
                    </a:lnTo>
                    <a:lnTo>
                      <a:pt x="57" y="86"/>
                    </a:lnTo>
                    <a:lnTo>
                      <a:pt x="71" y="81"/>
                    </a:lnTo>
                    <a:lnTo>
                      <a:pt x="83" y="72"/>
                    </a:lnTo>
                    <a:lnTo>
                      <a:pt x="90" y="59"/>
                    </a:lnTo>
                    <a:lnTo>
                      <a:pt x="94" y="45"/>
                    </a:lnTo>
                    <a:lnTo>
                      <a:pt x="94" y="31"/>
                    </a:lnTo>
                    <a:lnTo>
                      <a:pt x="89" y="16"/>
                    </a:lnTo>
                    <a:lnTo>
                      <a:pt x="86" y="11"/>
                    </a:lnTo>
                    <a:lnTo>
                      <a:pt x="79" y="4"/>
                    </a:lnTo>
                    <a:lnTo>
                      <a:pt x="74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447" name="Freeform 83"/>
              <p:cNvSpPr>
                <a:spLocks/>
              </p:cNvSpPr>
              <p:nvPr/>
            </p:nvSpPr>
            <p:spPr bwMode="auto">
              <a:xfrm rot="1607666">
                <a:off x="2368242" y="5397364"/>
                <a:ext cx="149225" cy="139700"/>
              </a:xfrm>
              <a:custGeom>
                <a:avLst/>
                <a:gdLst>
                  <a:gd name="T0" fmla="*/ 0 w 94"/>
                  <a:gd name="T1" fmla="*/ 2147483647 h 88"/>
                  <a:gd name="T2" fmla="*/ 2147483647 w 94"/>
                  <a:gd name="T3" fmla="*/ 2147483647 h 88"/>
                  <a:gd name="T4" fmla="*/ 2147483647 w 94"/>
                  <a:gd name="T5" fmla="*/ 2147483647 h 88"/>
                  <a:gd name="T6" fmla="*/ 2147483647 w 94"/>
                  <a:gd name="T7" fmla="*/ 2147483647 h 88"/>
                  <a:gd name="T8" fmla="*/ 2147483647 w 94"/>
                  <a:gd name="T9" fmla="*/ 2147483647 h 88"/>
                  <a:gd name="T10" fmla="*/ 2147483647 w 94"/>
                  <a:gd name="T11" fmla="*/ 2147483647 h 88"/>
                  <a:gd name="T12" fmla="*/ 2147483647 w 94"/>
                  <a:gd name="T13" fmla="*/ 2147483647 h 88"/>
                  <a:gd name="T14" fmla="*/ 2147483647 w 94"/>
                  <a:gd name="T15" fmla="*/ 2147483647 h 88"/>
                  <a:gd name="T16" fmla="*/ 2147483647 w 94"/>
                  <a:gd name="T17" fmla="*/ 2147483647 h 88"/>
                  <a:gd name="T18" fmla="*/ 2147483647 w 94"/>
                  <a:gd name="T19" fmla="*/ 2147483647 h 88"/>
                  <a:gd name="T20" fmla="*/ 2147483647 w 94"/>
                  <a:gd name="T21" fmla="*/ 2147483647 h 88"/>
                  <a:gd name="T22" fmla="*/ 2147483647 w 94"/>
                  <a:gd name="T23" fmla="*/ 2147483647 h 88"/>
                  <a:gd name="T24" fmla="*/ 2147483647 w 94"/>
                  <a:gd name="T25" fmla="*/ 2147483647 h 88"/>
                  <a:gd name="T26" fmla="*/ 2147483647 w 94"/>
                  <a:gd name="T27" fmla="*/ 2147483647 h 88"/>
                  <a:gd name="T28" fmla="*/ 2147483647 w 94"/>
                  <a:gd name="T29" fmla="*/ 2147483647 h 88"/>
                  <a:gd name="T30" fmla="*/ 2147483647 w 94"/>
                  <a:gd name="T31" fmla="*/ 0 h 8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4"/>
                  <a:gd name="T49" fmla="*/ 0 h 88"/>
                  <a:gd name="T50" fmla="*/ 94 w 94"/>
                  <a:gd name="T51" fmla="*/ 88 h 8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4" h="88">
                    <a:moveTo>
                      <a:pt x="0" y="38"/>
                    </a:moveTo>
                    <a:lnTo>
                      <a:pt x="1" y="51"/>
                    </a:lnTo>
                    <a:lnTo>
                      <a:pt x="5" y="64"/>
                    </a:lnTo>
                    <a:lnTo>
                      <a:pt x="14" y="75"/>
                    </a:lnTo>
                    <a:lnTo>
                      <a:pt x="27" y="84"/>
                    </a:lnTo>
                    <a:lnTo>
                      <a:pt x="41" y="88"/>
                    </a:lnTo>
                    <a:lnTo>
                      <a:pt x="55" y="87"/>
                    </a:lnTo>
                    <a:lnTo>
                      <a:pt x="70" y="82"/>
                    </a:lnTo>
                    <a:lnTo>
                      <a:pt x="81" y="73"/>
                    </a:lnTo>
                    <a:lnTo>
                      <a:pt x="90" y="60"/>
                    </a:lnTo>
                    <a:lnTo>
                      <a:pt x="94" y="46"/>
                    </a:lnTo>
                    <a:lnTo>
                      <a:pt x="94" y="31"/>
                    </a:lnTo>
                    <a:lnTo>
                      <a:pt x="89" y="17"/>
                    </a:lnTo>
                    <a:lnTo>
                      <a:pt x="86" y="12"/>
                    </a:lnTo>
                    <a:lnTo>
                      <a:pt x="79" y="4"/>
                    </a:lnTo>
                    <a:lnTo>
                      <a:pt x="73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448" name="Freeform 84"/>
              <p:cNvSpPr>
                <a:spLocks/>
              </p:cNvSpPr>
              <p:nvPr/>
            </p:nvSpPr>
            <p:spPr bwMode="auto">
              <a:xfrm rot="1607666">
                <a:off x="2238935" y="5401632"/>
                <a:ext cx="150813" cy="136525"/>
              </a:xfrm>
              <a:custGeom>
                <a:avLst/>
                <a:gdLst>
                  <a:gd name="T0" fmla="*/ 0 w 95"/>
                  <a:gd name="T1" fmla="*/ 2147483647 h 86"/>
                  <a:gd name="T2" fmla="*/ 2147483647 w 95"/>
                  <a:gd name="T3" fmla="*/ 2147483647 h 86"/>
                  <a:gd name="T4" fmla="*/ 2147483647 w 95"/>
                  <a:gd name="T5" fmla="*/ 2147483647 h 86"/>
                  <a:gd name="T6" fmla="*/ 2147483647 w 95"/>
                  <a:gd name="T7" fmla="*/ 2147483647 h 86"/>
                  <a:gd name="T8" fmla="*/ 2147483647 w 95"/>
                  <a:gd name="T9" fmla="*/ 2147483647 h 86"/>
                  <a:gd name="T10" fmla="*/ 2147483647 w 95"/>
                  <a:gd name="T11" fmla="*/ 2147483647 h 86"/>
                  <a:gd name="T12" fmla="*/ 2147483647 w 95"/>
                  <a:gd name="T13" fmla="*/ 2147483647 h 86"/>
                  <a:gd name="T14" fmla="*/ 2147483647 w 95"/>
                  <a:gd name="T15" fmla="*/ 2147483647 h 86"/>
                  <a:gd name="T16" fmla="*/ 2147483647 w 95"/>
                  <a:gd name="T17" fmla="*/ 2147483647 h 86"/>
                  <a:gd name="T18" fmla="*/ 2147483647 w 95"/>
                  <a:gd name="T19" fmla="*/ 2147483647 h 86"/>
                  <a:gd name="T20" fmla="*/ 2147483647 w 95"/>
                  <a:gd name="T21" fmla="*/ 2147483647 h 86"/>
                  <a:gd name="T22" fmla="*/ 2147483647 w 95"/>
                  <a:gd name="T23" fmla="*/ 2147483647 h 86"/>
                  <a:gd name="T24" fmla="*/ 2147483647 w 95"/>
                  <a:gd name="T25" fmla="*/ 2147483647 h 86"/>
                  <a:gd name="T26" fmla="*/ 2147483647 w 95"/>
                  <a:gd name="T27" fmla="*/ 2147483647 h 86"/>
                  <a:gd name="T28" fmla="*/ 2147483647 w 95"/>
                  <a:gd name="T29" fmla="*/ 2147483647 h 86"/>
                  <a:gd name="T30" fmla="*/ 2147483647 w 95"/>
                  <a:gd name="T31" fmla="*/ 2147483647 h 86"/>
                  <a:gd name="T32" fmla="*/ 2147483647 w 95"/>
                  <a:gd name="T33" fmla="*/ 0 h 8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5"/>
                  <a:gd name="T52" fmla="*/ 0 h 86"/>
                  <a:gd name="T53" fmla="*/ 95 w 95"/>
                  <a:gd name="T54" fmla="*/ 86 h 8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5" h="86">
                    <a:moveTo>
                      <a:pt x="0" y="37"/>
                    </a:moveTo>
                    <a:lnTo>
                      <a:pt x="1" y="50"/>
                    </a:lnTo>
                    <a:lnTo>
                      <a:pt x="6" y="63"/>
                    </a:lnTo>
                    <a:lnTo>
                      <a:pt x="15" y="75"/>
                    </a:lnTo>
                    <a:lnTo>
                      <a:pt x="28" y="82"/>
                    </a:lnTo>
                    <a:lnTo>
                      <a:pt x="42" y="86"/>
                    </a:lnTo>
                    <a:lnTo>
                      <a:pt x="57" y="85"/>
                    </a:lnTo>
                    <a:lnTo>
                      <a:pt x="71" y="80"/>
                    </a:lnTo>
                    <a:lnTo>
                      <a:pt x="82" y="71"/>
                    </a:lnTo>
                    <a:lnTo>
                      <a:pt x="91" y="58"/>
                    </a:lnTo>
                    <a:lnTo>
                      <a:pt x="95" y="45"/>
                    </a:lnTo>
                    <a:lnTo>
                      <a:pt x="94" y="31"/>
                    </a:lnTo>
                    <a:lnTo>
                      <a:pt x="89" y="17"/>
                    </a:lnTo>
                    <a:lnTo>
                      <a:pt x="86" y="12"/>
                    </a:lnTo>
                    <a:lnTo>
                      <a:pt x="82" y="7"/>
                    </a:lnTo>
                    <a:lnTo>
                      <a:pt x="78" y="3"/>
                    </a:lnTo>
                    <a:lnTo>
                      <a:pt x="73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449" name="Freeform 85"/>
              <p:cNvSpPr>
                <a:spLocks/>
              </p:cNvSpPr>
              <p:nvPr/>
            </p:nvSpPr>
            <p:spPr bwMode="auto">
              <a:xfrm rot="1607666">
                <a:off x="2113348" y="5402023"/>
                <a:ext cx="149225" cy="139700"/>
              </a:xfrm>
              <a:custGeom>
                <a:avLst/>
                <a:gdLst>
                  <a:gd name="T0" fmla="*/ 0 w 94"/>
                  <a:gd name="T1" fmla="*/ 2147483647 h 88"/>
                  <a:gd name="T2" fmla="*/ 2147483647 w 94"/>
                  <a:gd name="T3" fmla="*/ 2147483647 h 88"/>
                  <a:gd name="T4" fmla="*/ 2147483647 w 94"/>
                  <a:gd name="T5" fmla="*/ 2147483647 h 88"/>
                  <a:gd name="T6" fmla="*/ 2147483647 w 94"/>
                  <a:gd name="T7" fmla="*/ 2147483647 h 88"/>
                  <a:gd name="T8" fmla="*/ 2147483647 w 94"/>
                  <a:gd name="T9" fmla="*/ 2147483647 h 88"/>
                  <a:gd name="T10" fmla="*/ 2147483647 w 94"/>
                  <a:gd name="T11" fmla="*/ 2147483647 h 88"/>
                  <a:gd name="T12" fmla="*/ 2147483647 w 94"/>
                  <a:gd name="T13" fmla="*/ 2147483647 h 88"/>
                  <a:gd name="T14" fmla="*/ 2147483647 w 94"/>
                  <a:gd name="T15" fmla="*/ 2147483647 h 88"/>
                  <a:gd name="T16" fmla="*/ 2147483647 w 94"/>
                  <a:gd name="T17" fmla="*/ 2147483647 h 88"/>
                  <a:gd name="T18" fmla="*/ 2147483647 w 94"/>
                  <a:gd name="T19" fmla="*/ 2147483647 h 88"/>
                  <a:gd name="T20" fmla="*/ 2147483647 w 94"/>
                  <a:gd name="T21" fmla="*/ 2147483647 h 88"/>
                  <a:gd name="T22" fmla="*/ 2147483647 w 94"/>
                  <a:gd name="T23" fmla="*/ 2147483647 h 88"/>
                  <a:gd name="T24" fmla="*/ 2147483647 w 94"/>
                  <a:gd name="T25" fmla="*/ 2147483647 h 88"/>
                  <a:gd name="T26" fmla="*/ 2147483647 w 94"/>
                  <a:gd name="T27" fmla="*/ 2147483647 h 88"/>
                  <a:gd name="T28" fmla="*/ 2147483647 w 94"/>
                  <a:gd name="T29" fmla="*/ 2147483647 h 88"/>
                  <a:gd name="T30" fmla="*/ 2147483647 w 94"/>
                  <a:gd name="T31" fmla="*/ 0 h 8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4"/>
                  <a:gd name="T49" fmla="*/ 0 h 88"/>
                  <a:gd name="T50" fmla="*/ 94 w 94"/>
                  <a:gd name="T51" fmla="*/ 88 h 8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4" h="88">
                    <a:moveTo>
                      <a:pt x="0" y="37"/>
                    </a:moveTo>
                    <a:lnTo>
                      <a:pt x="2" y="50"/>
                    </a:lnTo>
                    <a:lnTo>
                      <a:pt x="6" y="63"/>
                    </a:lnTo>
                    <a:lnTo>
                      <a:pt x="15" y="75"/>
                    </a:lnTo>
                    <a:lnTo>
                      <a:pt x="27" y="84"/>
                    </a:lnTo>
                    <a:lnTo>
                      <a:pt x="42" y="88"/>
                    </a:lnTo>
                    <a:lnTo>
                      <a:pt x="56" y="86"/>
                    </a:lnTo>
                    <a:lnTo>
                      <a:pt x="70" y="81"/>
                    </a:lnTo>
                    <a:lnTo>
                      <a:pt x="81" y="72"/>
                    </a:lnTo>
                    <a:lnTo>
                      <a:pt x="90" y="59"/>
                    </a:lnTo>
                    <a:lnTo>
                      <a:pt x="94" y="45"/>
                    </a:lnTo>
                    <a:lnTo>
                      <a:pt x="94" y="31"/>
                    </a:lnTo>
                    <a:lnTo>
                      <a:pt x="89" y="17"/>
                    </a:lnTo>
                    <a:lnTo>
                      <a:pt x="87" y="12"/>
                    </a:lnTo>
                    <a:lnTo>
                      <a:pt x="79" y="4"/>
                    </a:lnTo>
                    <a:lnTo>
                      <a:pt x="74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450" name="Freeform 86"/>
              <p:cNvSpPr>
                <a:spLocks/>
              </p:cNvSpPr>
              <p:nvPr/>
            </p:nvSpPr>
            <p:spPr bwMode="auto">
              <a:xfrm rot="1607666">
                <a:off x="1984127" y="5405933"/>
                <a:ext cx="149225" cy="136525"/>
              </a:xfrm>
              <a:custGeom>
                <a:avLst/>
                <a:gdLst>
                  <a:gd name="T0" fmla="*/ 0 w 94"/>
                  <a:gd name="T1" fmla="*/ 2147483647 h 86"/>
                  <a:gd name="T2" fmla="*/ 2147483647 w 94"/>
                  <a:gd name="T3" fmla="*/ 2147483647 h 86"/>
                  <a:gd name="T4" fmla="*/ 2147483647 w 94"/>
                  <a:gd name="T5" fmla="*/ 2147483647 h 86"/>
                  <a:gd name="T6" fmla="*/ 2147483647 w 94"/>
                  <a:gd name="T7" fmla="*/ 2147483647 h 86"/>
                  <a:gd name="T8" fmla="*/ 2147483647 w 94"/>
                  <a:gd name="T9" fmla="*/ 2147483647 h 86"/>
                  <a:gd name="T10" fmla="*/ 2147483647 w 94"/>
                  <a:gd name="T11" fmla="*/ 2147483647 h 86"/>
                  <a:gd name="T12" fmla="*/ 2147483647 w 94"/>
                  <a:gd name="T13" fmla="*/ 2147483647 h 86"/>
                  <a:gd name="T14" fmla="*/ 2147483647 w 94"/>
                  <a:gd name="T15" fmla="*/ 2147483647 h 86"/>
                  <a:gd name="T16" fmla="*/ 2147483647 w 94"/>
                  <a:gd name="T17" fmla="*/ 2147483647 h 86"/>
                  <a:gd name="T18" fmla="*/ 2147483647 w 94"/>
                  <a:gd name="T19" fmla="*/ 2147483647 h 86"/>
                  <a:gd name="T20" fmla="*/ 2147483647 w 94"/>
                  <a:gd name="T21" fmla="*/ 2147483647 h 86"/>
                  <a:gd name="T22" fmla="*/ 2147483647 w 94"/>
                  <a:gd name="T23" fmla="*/ 2147483647 h 86"/>
                  <a:gd name="T24" fmla="*/ 2147483647 w 94"/>
                  <a:gd name="T25" fmla="*/ 2147483647 h 86"/>
                  <a:gd name="T26" fmla="*/ 2147483647 w 94"/>
                  <a:gd name="T27" fmla="*/ 2147483647 h 86"/>
                  <a:gd name="T28" fmla="*/ 2147483647 w 94"/>
                  <a:gd name="T29" fmla="*/ 2147483647 h 86"/>
                  <a:gd name="T30" fmla="*/ 2147483647 w 94"/>
                  <a:gd name="T31" fmla="*/ 2147483647 h 86"/>
                  <a:gd name="T32" fmla="*/ 2147483647 w 94"/>
                  <a:gd name="T33" fmla="*/ 0 h 8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4"/>
                  <a:gd name="T52" fmla="*/ 0 h 86"/>
                  <a:gd name="T53" fmla="*/ 94 w 94"/>
                  <a:gd name="T54" fmla="*/ 86 h 8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4" h="86">
                    <a:moveTo>
                      <a:pt x="0" y="37"/>
                    </a:moveTo>
                    <a:lnTo>
                      <a:pt x="2" y="50"/>
                    </a:lnTo>
                    <a:lnTo>
                      <a:pt x="7" y="63"/>
                    </a:lnTo>
                    <a:lnTo>
                      <a:pt x="16" y="74"/>
                    </a:lnTo>
                    <a:lnTo>
                      <a:pt x="27" y="82"/>
                    </a:lnTo>
                    <a:lnTo>
                      <a:pt x="41" y="86"/>
                    </a:lnTo>
                    <a:lnTo>
                      <a:pt x="57" y="85"/>
                    </a:lnTo>
                    <a:lnTo>
                      <a:pt x="71" y="80"/>
                    </a:lnTo>
                    <a:lnTo>
                      <a:pt x="83" y="71"/>
                    </a:lnTo>
                    <a:lnTo>
                      <a:pt x="90" y="58"/>
                    </a:lnTo>
                    <a:lnTo>
                      <a:pt x="94" y="45"/>
                    </a:lnTo>
                    <a:lnTo>
                      <a:pt x="94" y="31"/>
                    </a:lnTo>
                    <a:lnTo>
                      <a:pt x="89" y="17"/>
                    </a:lnTo>
                    <a:lnTo>
                      <a:pt x="87" y="11"/>
                    </a:lnTo>
                    <a:lnTo>
                      <a:pt x="83" y="6"/>
                    </a:lnTo>
                    <a:lnTo>
                      <a:pt x="79" y="2"/>
                    </a:lnTo>
                    <a:lnTo>
                      <a:pt x="74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451" name="Freeform 87"/>
              <p:cNvSpPr>
                <a:spLocks/>
              </p:cNvSpPr>
              <p:nvPr/>
            </p:nvSpPr>
            <p:spPr bwMode="auto">
              <a:xfrm rot="1607666">
                <a:off x="1857052" y="5404005"/>
                <a:ext cx="149225" cy="136525"/>
              </a:xfrm>
              <a:custGeom>
                <a:avLst/>
                <a:gdLst>
                  <a:gd name="T0" fmla="*/ 0 w 94"/>
                  <a:gd name="T1" fmla="*/ 2147483647 h 86"/>
                  <a:gd name="T2" fmla="*/ 2147483647 w 94"/>
                  <a:gd name="T3" fmla="*/ 2147483647 h 86"/>
                  <a:gd name="T4" fmla="*/ 2147483647 w 94"/>
                  <a:gd name="T5" fmla="*/ 2147483647 h 86"/>
                  <a:gd name="T6" fmla="*/ 2147483647 w 94"/>
                  <a:gd name="T7" fmla="*/ 2147483647 h 86"/>
                  <a:gd name="T8" fmla="*/ 2147483647 w 94"/>
                  <a:gd name="T9" fmla="*/ 2147483647 h 86"/>
                  <a:gd name="T10" fmla="*/ 2147483647 w 94"/>
                  <a:gd name="T11" fmla="*/ 2147483647 h 86"/>
                  <a:gd name="T12" fmla="*/ 2147483647 w 94"/>
                  <a:gd name="T13" fmla="*/ 2147483647 h 86"/>
                  <a:gd name="T14" fmla="*/ 2147483647 w 94"/>
                  <a:gd name="T15" fmla="*/ 2147483647 h 86"/>
                  <a:gd name="T16" fmla="*/ 2147483647 w 94"/>
                  <a:gd name="T17" fmla="*/ 2147483647 h 86"/>
                  <a:gd name="T18" fmla="*/ 2147483647 w 94"/>
                  <a:gd name="T19" fmla="*/ 2147483647 h 86"/>
                  <a:gd name="T20" fmla="*/ 2147483647 w 94"/>
                  <a:gd name="T21" fmla="*/ 2147483647 h 86"/>
                  <a:gd name="T22" fmla="*/ 2147483647 w 94"/>
                  <a:gd name="T23" fmla="*/ 2147483647 h 86"/>
                  <a:gd name="T24" fmla="*/ 2147483647 w 94"/>
                  <a:gd name="T25" fmla="*/ 2147483647 h 86"/>
                  <a:gd name="T26" fmla="*/ 2147483647 w 94"/>
                  <a:gd name="T27" fmla="*/ 2147483647 h 86"/>
                  <a:gd name="T28" fmla="*/ 2147483647 w 94"/>
                  <a:gd name="T29" fmla="*/ 2147483647 h 86"/>
                  <a:gd name="T30" fmla="*/ 2147483647 w 94"/>
                  <a:gd name="T31" fmla="*/ 0 h 8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4"/>
                  <a:gd name="T49" fmla="*/ 0 h 86"/>
                  <a:gd name="T50" fmla="*/ 94 w 94"/>
                  <a:gd name="T51" fmla="*/ 86 h 8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4" h="86">
                    <a:moveTo>
                      <a:pt x="0" y="37"/>
                    </a:moveTo>
                    <a:lnTo>
                      <a:pt x="1" y="50"/>
                    </a:lnTo>
                    <a:lnTo>
                      <a:pt x="5" y="61"/>
                    </a:lnTo>
                    <a:lnTo>
                      <a:pt x="14" y="73"/>
                    </a:lnTo>
                    <a:lnTo>
                      <a:pt x="27" y="82"/>
                    </a:lnTo>
                    <a:lnTo>
                      <a:pt x="41" y="86"/>
                    </a:lnTo>
                    <a:lnTo>
                      <a:pt x="56" y="85"/>
                    </a:lnTo>
                    <a:lnTo>
                      <a:pt x="70" y="79"/>
                    </a:lnTo>
                    <a:lnTo>
                      <a:pt x="81" y="70"/>
                    </a:lnTo>
                    <a:lnTo>
                      <a:pt x="90" y="57"/>
                    </a:lnTo>
                    <a:lnTo>
                      <a:pt x="94" y="43"/>
                    </a:lnTo>
                    <a:lnTo>
                      <a:pt x="94" y="29"/>
                    </a:lnTo>
                    <a:lnTo>
                      <a:pt x="89" y="15"/>
                    </a:lnTo>
                    <a:lnTo>
                      <a:pt x="85" y="9"/>
                    </a:lnTo>
                    <a:lnTo>
                      <a:pt x="80" y="3"/>
                    </a:lnTo>
                    <a:lnTo>
                      <a:pt x="74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452" name="Freeform 89"/>
              <p:cNvSpPr>
                <a:spLocks/>
              </p:cNvSpPr>
              <p:nvPr/>
            </p:nvSpPr>
            <p:spPr bwMode="auto">
              <a:xfrm rot="1607666">
                <a:off x="2608981" y="5459108"/>
                <a:ext cx="152400" cy="77788"/>
              </a:xfrm>
              <a:custGeom>
                <a:avLst/>
                <a:gdLst>
                  <a:gd name="T0" fmla="*/ 0 w 96"/>
                  <a:gd name="T1" fmla="*/ 0 h 49"/>
                  <a:gd name="T2" fmla="*/ 2147483647 w 96"/>
                  <a:gd name="T3" fmla="*/ 2147483647 h 49"/>
                  <a:gd name="T4" fmla="*/ 2147483647 w 96"/>
                  <a:gd name="T5" fmla="*/ 2147483647 h 49"/>
                  <a:gd name="T6" fmla="*/ 2147483647 w 96"/>
                  <a:gd name="T7" fmla="*/ 2147483647 h 49"/>
                  <a:gd name="T8" fmla="*/ 2147483647 w 96"/>
                  <a:gd name="T9" fmla="*/ 2147483647 h 49"/>
                  <a:gd name="T10" fmla="*/ 2147483647 w 96"/>
                  <a:gd name="T11" fmla="*/ 2147483647 h 49"/>
                  <a:gd name="T12" fmla="*/ 2147483647 w 96"/>
                  <a:gd name="T13" fmla="*/ 2147483647 h 49"/>
                  <a:gd name="T14" fmla="*/ 2147483647 w 96"/>
                  <a:gd name="T15" fmla="*/ 2147483647 h 49"/>
                  <a:gd name="T16" fmla="*/ 2147483647 w 96"/>
                  <a:gd name="T17" fmla="*/ 2147483647 h 49"/>
                  <a:gd name="T18" fmla="*/ 2147483647 w 96"/>
                  <a:gd name="T19" fmla="*/ 2147483647 h 49"/>
                  <a:gd name="T20" fmla="*/ 2147483647 w 96"/>
                  <a:gd name="T21" fmla="*/ 0 h 4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6"/>
                  <a:gd name="T34" fmla="*/ 0 h 49"/>
                  <a:gd name="T35" fmla="*/ 96 w 96"/>
                  <a:gd name="T36" fmla="*/ 49 h 4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6" h="49">
                    <a:moveTo>
                      <a:pt x="0" y="0"/>
                    </a:moveTo>
                    <a:lnTo>
                      <a:pt x="2" y="13"/>
                    </a:lnTo>
                    <a:lnTo>
                      <a:pt x="7" y="25"/>
                    </a:lnTo>
                    <a:lnTo>
                      <a:pt x="16" y="36"/>
                    </a:lnTo>
                    <a:lnTo>
                      <a:pt x="27" y="45"/>
                    </a:lnTo>
                    <a:lnTo>
                      <a:pt x="41" y="49"/>
                    </a:lnTo>
                    <a:lnTo>
                      <a:pt x="57" y="48"/>
                    </a:lnTo>
                    <a:lnTo>
                      <a:pt x="71" y="43"/>
                    </a:lnTo>
                    <a:lnTo>
                      <a:pt x="84" y="31"/>
                    </a:lnTo>
                    <a:lnTo>
                      <a:pt x="93" y="17"/>
                    </a:lnTo>
                    <a:lnTo>
                      <a:pt x="96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2442" name="Group 203"/>
            <p:cNvGrpSpPr>
              <a:grpSpLocks/>
            </p:cNvGrpSpPr>
            <p:nvPr/>
          </p:nvGrpSpPr>
          <p:grpSpPr bwMode="auto">
            <a:xfrm rot="882503">
              <a:off x="5216295" y="3192691"/>
              <a:ext cx="481013" cy="62786"/>
              <a:chOff x="7668155" y="3364201"/>
              <a:chExt cx="480162" cy="62786"/>
            </a:xfrm>
          </p:grpSpPr>
          <p:cxnSp>
            <p:nvCxnSpPr>
              <p:cNvPr id="302" name="Straight Connector 301"/>
              <p:cNvCxnSpPr/>
              <p:nvPr/>
            </p:nvCxnSpPr>
            <p:spPr>
              <a:xfrm rot="1246260">
                <a:off x="7667863" y="3396514"/>
                <a:ext cx="480404" cy="0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2445" name="Freeform 24"/>
              <p:cNvSpPr>
                <a:spLocks/>
              </p:cNvSpPr>
              <p:nvPr/>
            </p:nvSpPr>
            <p:spPr bwMode="auto">
              <a:xfrm rot="13710368" flipV="1">
                <a:off x="7864948" y="3355231"/>
                <a:ext cx="62786" cy="80725"/>
              </a:xfrm>
              <a:custGeom>
                <a:avLst/>
                <a:gdLst>
                  <a:gd name="T0" fmla="*/ 2147483647 w 56"/>
                  <a:gd name="T1" fmla="*/ 2147483647 h 72"/>
                  <a:gd name="T2" fmla="*/ 0 w 56"/>
                  <a:gd name="T3" fmla="*/ 2147483647 h 72"/>
                  <a:gd name="T4" fmla="*/ 2147483647 w 56"/>
                  <a:gd name="T5" fmla="*/ 0 h 72"/>
                  <a:gd name="T6" fmla="*/ 0 60000 65536"/>
                  <a:gd name="T7" fmla="*/ 0 60000 65536"/>
                  <a:gd name="T8" fmla="*/ 0 60000 65536"/>
                  <a:gd name="T9" fmla="*/ 0 w 56"/>
                  <a:gd name="T10" fmla="*/ 0 h 72"/>
                  <a:gd name="T11" fmla="*/ 56 w 56"/>
                  <a:gd name="T12" fmla="*/ 72 h 7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6" h="72">
                    <a:moveTo>
                      <a:pt x="18" y="72"/>
                    </a:moveTo>
                    <a:lnTo>
                      <a:pt x="0" y="17"/>
                    </a:lnTo>
                    <a:lnTo>
                      <a:pt x="56" y="0"/>
                    </a:lnTo>
                  </a:path>
                </a:pathLst>
              </a:cu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2443" name="Freeform 29"/>
            <p:cNvSpPr>
              <a:spLocks/>
            </p:cNvSpPr>
            <p:nvPr/>
          </p:nvSpPr>
          <p:spPr bwMode="auto">
            <a:xfrm>
              <a:off x="5220236" y="3046629"/>
              <a:ext cx="74613" cy="76200"/>
            </a:xfrm>
            <a:custGeom>
              <a:avLst/>
              <a:gdLst>
                <a:gd name="T0" fmla="*/ 2147483647 w 72"/>
                <a:gd name="T1" fmla="*/ 2147483647 h 73"/>
                <a:gd name="T2" fmla="*/ 2147483647 w 72"/>
                <a:gd name="T3" fmla="*/ 2147483647 h 73"/>
                <a:gd name="T4" fmla="*/ 2147483647 w 72"/>
                <a:gd name="T5" fmla="*/ 2147483647 h 73"/>
                <a:gd name="T6" fmla="*/ 2147483647 w 72"/>
                <a:gd name="T7" fmla="*/ 2147483647 h 73"/>
                <a:gd name="T8" fmla="*/ 2147483647 w 72"/>
                <a:gd name="T9" fmla="*/ 2147483647 h 73"/>
                <a:gd name="T10" fmla="*/ 2147483647 w 72"/>
                <a:gd name="T11" fmla="*/ 2147483647 h 73"/>
                <a:gd name="T12" fmla="*/ 2147483647 w 72"/>
                <a:gd name="T13" fmla="*/ 2147483647 h 73"/>
                <a:gd name="T14" fmla="*/ 2147483647 w 72"/>
                <a:gd name="T15" fmla="*/ 2147483647 h 73"/>
                <a:gd name="T16" fmla="*/ 0 w 72"/>
                <a:gd name="T17" fmla="*/ 2147483647 h 73"/>
                <a:gd name="T18" fmla="*/ 0 w 72"/>
                <a:gd name="T19" fmla="*/ 2147483647 h 73"/>
                <a:gd name="T20" fmla="*/ 2147483647 w 72"/>
                <a:gd name="T21" fmla="*/ 2147483647 h 73"/>
                <a:gd name="T22" fmla="*/ 2147483647 w 72"/>
                <a:gd name="T23" fmla="*/ 2147483647 h 73"/>
                <a:gd name="T24" fmla="*/ 2147483647 w 72"/>
                <a:gd name="T25" fmla="*/ 2147483647 h 73"/>
                <a:gd name="T26" fmla="*/ 2147483647 w 72"/>
                <a:gd name="T27" fmla="*/ 0 h 73"/>
                <a:gd name="T28" fmla="*/ 2147483647 w 72"/>
                <a:gd name="T29" fmla="*/ 2147483647 h 73"/>
                <a:gd name="T30" fmla="*/ 2147483647 w 72"/>
                <a:gd name="T31" fmla="*/ 2147483647 h 73"/>
                <a:gd name="T32" fmla="*/ 2147483647 w 72"/>
                <a:gd name="T33" fmla="*/ 2147483647 h 7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2"/>
                <a:gd name="T52" fmla="*/ 0 h 73"/>
                <a:gd name="T53" fmla="*/ 72 w 72"/>
                <a:gd name="T54" fmla="*/ 73 h 7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2" h="73">
                  <a:moveTo>
                    <a:pt x="71" y="29"/>
                  </a:moveTo>
                  <a:lnTo>
                    <a:pt x="72" y="43"/>
                  </a:lnTo>
                  <a:lnTo>
                    <a:pt x="67" y="56"/>
                  </a:lnTo>
                  <a:lnTo>
                    <a:pt x="57" y="66"/>
                  </a:lnTo>
                  <a:lnTo>
                    <a:pt x="44" y="73"/>
                  </a:lnTo>
                  <a:lnTo>
                    <a:pt x="30" y="73"/>
                  </a:lnTo>
                  <a:lnTo>
                    <a:pt x="17" y="67"/>
                  </a:lnTo>
                  <a:lnTo>
                    <a:pt x="6" y="58"/>
                  </a:lnTo>
                  <a:lnTo>
                    <a:pt x="0" y="46"/>
                  </a:lnTo>
                  <a:lnTo>
                    <a:pt x="0" y="31"/>
                  </a:lnTo>
                  <a:lnTo>
                    <a:pt x="5" y="18"/>
                  </a:lnTo>
                  <a:lnTo>
                    <a:pt x="14" y="8"/>
                  </a:lnTo>
                  <a:lnTo>
                    <a:pt x="27" y="2"/>
                  </a:lnTo>
                  <a:lnTo>
                    <a:pt x="41" y="0"/>
                  </a:lnTo>
                  <a:lnTo>
                    <a:pt x="54" y="6"/>
                  </a:lnTo>
                  <a:lnTo>
                    <a:pt x="64" y="16"/>
                  </a:lnTo>
                  <a:lnTo>
                    <a:pt x="71" y="29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0" name="Freeform 309"/>
          <p:cNvSpPr/>
          <p:nvPr/>
        </p:nvSpPr>
        <p:spPr>
          <a:xfrm rot="20375636">
            <a:off x="3236913" y="1619250"/>
            <a:ext cx="685800" cy="625475"/>
          </a:xfrm>
          <a:custGeom>
            <a:avLst/>
            <a:gdLst>
              <a:gd name="connsiteX0" fmla="*/ 685800 w 685800"/>
              <a:gd name="connsiteY0" fmla="*/ 625642 h 625642"/>
              <a:gd name="connsiteX1" fmla="*/ 300790 w 685800"/>
              <a:gd name="connsiteY1" fmla="*/ 481263 h 625642"/>
              <a:gd name="connsiteX2" fmla="*/ 60158 w 685800"/>
              <a:gd name="connsiteY2" fmla="*/ 216568 h 625642"/>
              <a:gd name="connsiteX3" fmla="*/ 0 w 685800"/>
              <a:gd name="connsiteY3" fmla="*/ 0 h 625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" h="625642">
                <a:moveTo>
                  <a:pt x="685800" y="625642"/>
                </a:moveTo>
                <a:cubicBezTo>
                  <a:pt x="545432" y="587542"/>
                  <a:pt x="405064" y="549442"/>
                  <a:pt x="300790" y="481263"/>
                </a:cubicBezTo>
                <a:cubicBezTo>
                  <a:pt x="196516" y="413084"/>
                  <a:pt x="110290" y="296778"/>
                  <a:pt x="60158" y="216568"/>
                </a:cubicBezTo>
                <a:cubicBezTo>
                  <a:pt x="10026" y="136358"/>
                  <a:pt x="5013" y="68179"/>
                  <a:pt x="0" y="0"/>
                </a:cubicBezTo>
              </a:path>
            </a:pathLst>
          </a:custGeom>
          <a:ln w="127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2433" name="Rectangle 310"/>
          <p:cNvSpPr>
            <a:spLocks noChangeArrowheads="1"/>
          </p:cNvSpPr>
          <p:nvPr/>
        </p:nvSpPr>
        <p:spPr bwMode="auto">
          <a:xfrm>
            <a:off x="5076825" y="2714625"/>
            <a:ext cx="4067175" cy="226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>
              <a:spcBef>
                <a:spcPts val="600"/>
              </a:spcBef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same </a:t>
            </a:r>
            <a:r>
              <a:rPr lang="en-GB" i="1">
                <a:latin typeface="Calibri" pitchFamily="34" charset="0"/>
              </a:rPr>
              <a:t>λ</a:t>
            </a:r>
            <a:r>
              <a:rPr lang="en-GB">
                <a:latin typeface="Calibri" pitchFamily="34" charset="0"/>
              </a:rPr>
              <a:t> for </a:t>
            </a:r>
            <a:r>
              <a:rPr lang="en-US">
                <a:latin typeface="Calibri" pitchFamily="34" charset="0"/>
              </a:rPr>
              <a:t>all “background” processes</a:t>
            </a:r>
            <a:endParaRPr lang="en-US" i="1">
              <a:latin typeface="Calibri" pitchFamily="34" charset="0"/>
            </a:endParaRPr>
          </a:p>
          <a:p>
            <a:pPr marL="444500" lvl="1" indent="-263525">
              <a:buFont typeface="Symbol" pitchFamily="18" charset="2"/>
              <a:buChar char="®"/>
            </a:pPr>
            <a:r>
              <a:rPr lang="en-US">
                <a:latin typeface="Calibri" pitchFamily="34" charset="0"/>
              </a:rPr>
              <a:t>no need of theory calculations</a:t>
            </a:r>
          </a:p>
          <a:p>
            <a:pPr marL="180975" indent="-180975">
              <a:spcBef>
                <a:spcPts val="600"/>
              </a:spcBef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no dependence on </a:t>
            </a:r>
            <a:r>
              <a:rPr lang="en-US" i="1">
                <a:latin typeface="Calibri" pitchFamily="34" charset="0"/>
              </a:rPr>
              <a:t>p</a:t>
            </a:r>
            <a:r>
              <a:rPr lang="en-US" baseline="-25000">
                <a:latin typeface="Calibri" pitchFamily="34" charset="0"/>
              </a:rPr>
              <a:t>T</a:t>
            </a:r>
            <a:r>
              <a:rPr lang="en-US">
                <a:latin typeface="Calibri" pitchFamily="34" charset="0"/>
              </a:rPr>
              <a:t> and </a:t>
            </a:r>
            <a:r>
              <a:rPr lang="en-US" i="1">
                <a:latin typeface="Calibri" pitchFamily="34" charset="0"/>
              </a:rPr>
              <a:t>y</a:t>
            </a:r>
          </a:p>
          <a:p>
            <a:pPr marL="444500" lvl="1" indent="-263525">
              <a:buFont typeface="Symbol" pitchFamily="18" charset="2"/>
              <a:buChar char="®"/>
            </a:pPr>
            <a:r>
              <a:rPr lang="en-US">
                <a:latin typeface="Calibri" pitchFamily="34" charset="0"/>
              </a:rPr>
              <a:t>we can use a larger event sample</a:t>
            </a:r>
          </a:p>
          <a:p>
            <a:pPr marL="180975" indent="-180975">
              <a:spcBef>
                <a:spcPts val="600"/>
              </a:spcBef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difference wrt signal is maximized</a:t>
            </a:r>
            <a:endParaRPr lang="en-US" i="1">
              <a:latin typeface="Calibri" pitchFamily="34" charset="0"/>
            </a:endParaRPr>
          </a:p>
          <a:p>
            <a:pPr marL="444500" lvl="1" indent="-263525">
              <a:buFont typeface="Symbol" pitchFamily="18" charset="2"/>
              <a:buChar char="®"/>
            </a:pPr>
            <a:r>
              <a:rPr lang="en-US">
                <a:latin typeface="Calibri" pitchFamily="34" charset="0"/>
              </a:rPr>
              <a:t>more significant discrimination</a:t>
            </a:r>
          </a:p>
          <a:p>
            <a:pPr marL="180975" indent="-180975">
              <a:spcBef>
                <a:spcPts val="600"/>
              </a:spcBef>
              <a:buFont typeface="Arial" charset="0"/>
              <a:buChar char="•"/>
            </a:pPr>
            <a:endParaRPr lang="en-US">
              <a:latin typeface="Calibri" pitchFamily="34" charset="0"/>
            </a:endParaRPr>
          </a:p>
        </p:txBody>
      </p:sp>
      <p:sp>
        <p:nvSpPr>
          <p:cNvPr id="262434" name="Rectangle 311"/>
          <p:cNvSpPr>
            <a:spLocks noChangeArrowheads="1"/>
          </p:cNvSpPr>
          <p:nvPr/>
        </p:nvSpPr>
        <p:spPr bwMode="auto">
          <a:xfrm>
            <a:off x="5789613" y="2605088"/>
            <a:ext cx="3000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~</a:t>
            </a:r>
            <a:endParaRPr lang="en-GB"/>
          </a:p>
        </p:txBody>
      </p:sp>
      <p:graphicFrame>
        <p:nvGraphicFramePr>
          <p:cNvPr id="262416" name="Object 272"/>
          <p:cNvGraphicFramePr>
            <a:graphicFrameLocks noChangeAspect="1"/>
          </p:cNvGraphicFramePr>
          <p:nvPr/>
        </p:nvGraphicFramePr>
        <p:xfrm>
          <a:off x="5470525" y="5235575"/>
          <a:ext cx="3525838" cy="674688"/>
        </p:xfrm>
        <a:graphic>
          <a:graphicData uri="http://schemas.openxmlformats.org/presentationml/2006/ole">
            <p:oleObj spid="_x0000_s262416" name="Equation" r:id="rId5" imgW="2400300" imgH="457200" progId="">
              <p:embed/>
            </p:oleObj>
          </a:graphicData>
        </a:graphic>
      </p:graphicFrame>
      <p:sp>
        <p:nvSpPr>
          <p:cNvPr id="262435" name="Rectangle 312"/>
          <p:cNvSpPr>
            <a:spLocks noChangeArrowheads="1"/>
          </p:cNvSpPr>
          <p:nvPr/>
        </p:nvSpPr>
        <p:spPr bwMode="auto">
          <a:xfrm>
            <a:off x="104775" y="5359400"/>
            <a:ext cx="54848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From the measured overall </a:t>
            </a:r>
            <a:r>
              <a:rPr lang="en-GB" b="1" i="1">
                <a:solidFill>
                  <a:srgbClr val="7030A0"/>
                </a:solidFill>
                <a:latin typeface="Calibri" pitchFamily="34" charset="0"/>
              </a:rPr>
              <a:t>λ</a:t>
            </a:r>
            <a:r>
              <a:rPr lang="en-GB" i="1">
                <a:latin typeface="Calibri" pitchFamily="34" charset="0"/>
              </a:rPr>
              <a:t> </a:t>
            </a:r>
            <a:r>
              <a:rPr lang="en-US">
                <a:latin typeface="Calibri" pitchFamily="34" charset="0"/>
              </a:rPr>
              <a:t>we can deduce the fraction</a:t>
            </a:r>
            <a:endParaRPr lang="en-GB"/>
          </a:p>
        </p:txBody>
      </p:sp>
      <p:sp>
        <p:nvSpPr>
          <p:cNvPr id="262436" name="Rectangle 313"/>
          <p:cNvSpPr>
            <a:spLocks noChangeArrowheads="1"/>
          </p:cNvSpPr>
          <p:nvPr/>
        </p:nvSpPr>
        <p:spPr bwMode="auto">
          <a:xfrm>
            <a:off x="1431925" y="5861050"/>
            <a:ext cx="576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E.g. </a:t>
            </a:r>
            <a:endParaRPr lang="en-GB"/>
          </a:p>
        </p:txBody>
      </p:sp>
      <p:graphicFrame>
        <p:nvGraphicFramePr>
          <p:cNvPr id="262417" name="Object 273"/>
          <p:cNvGraphicFramePr>
            <a:graphicFrameLocks noChangeAspect="1"/>
          </p:cNvGraphicFramePr>
          <p:nvPr/>
        </p:nvGraphicFramePr>
        <p:xfrm>
          <a:off x="3319463" y="5743575"/>
          <a:ext cx="938212" cy="246063"/>
        </p:xfrm>
        <a:graphic>
          <a:graphicData uri="http://schemas.openxmlformats.org/presentationml/2006/ole">
            <p:oleObj spid="_x0000_s262417" name="Equation" r:id="rId6" imgW="825142" imgH="215806" progId="">
              <p:embed/>
            </p:oleObj>
          </a:graphicData>
        </a:graphic>
      </p:graphicFrame>
      <p:graphicFrame>
        <p:nvGraphicFramePr>
          <p:cNvPr id="262418" name="Object 274"/>
          <p:cNvGraphicFramePr>
            <a:graphicFrameLocks noChangeAspect="1"/>
          </p:cNvGraphicFramePr>
          <p:nvPr/>
        </p:nvGraphicFramePr>
        <p:xfrm>
          <a:off x="2093913" y="5894388"/>
          <a:ext cx="3543300" cy="412750"/>
        </p:xfrm>
        <a:graphic>
          <a:graphicData uri="http://schemas.openxmlformats.org/presentationml/2006/ole">
            <p:oleObj spid="_x0000_s262418" name="Equation" r:id="rId7" imgW="2413000" imgH="279400" progId="">
              <p:embed/>
            </p:oleObj>
          </a:graphicData>
        </a:graphic>
      </p:graphicFrame>
      <p:sp>
        <p:nvSpPr>
          <p:cNvPr id="262437" name="Rectangle 314"/>
          <p:cNvSpPr>
            <a:spLocks noChangeArrowheads="1"/>
          </p:cNvSpPr>
          <p:nvPr/>
        </p:nvSpPr>
        <p:spPr bwMode="auto">
          <a:xfrm>
            <a:off x="1655763" y="552450"/>
            <a:ext cx="3000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~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7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A5A1724-C18F-494E-A0FB-AAAF9F7ECDF6}" type="slidenum">
              <a:rPr lang="en-US" smtClean="0">
                <a:latin typeface="Calibri" pitchFamily="34" charset="0"/>
              </a:rPr>
              <a:pPr/>
              <a:t>58</a:t>
            </a:fld>
            <a:endParaRPr lang="en-US" smtClean="0">
              <a:latin typeface="Calibri" pitchFamily="34" charset="0"/>
            </a:endParaRPr>
          </a:p>
        </p:txBody>
      </p:sp>
      <p:sp>
        <p:nvSpPr>
          <p:cNvPr id="8198" name="Title 19"/>
          <p:cNvSpPr>
            <a:spLocks noGrp="1"/>
          </p:cNvSpPr>
          <p:nvPr>
            <p:ph type="title"/>
          </p:nvPr>
        </p:nvSpPr>
        <p:spPr>
          <a:xfrm>
            <a:off x="168275" y="68263"/>
            <a:ext cx="8175625" cy="48101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Example n. 2: </a:t>
            </a:r>
            <a:r>
              <a:rPr lang="en-US" i="1" dirty="0" smtClean="0">
                <a:solidFill>
                  <a:srgbClr val="FF0000"/>
                </a:solidFill>
                <a:ea typeface="ＭＳ Ｐゴシック" charset="-128"/>
              </a:rPr>
              <a:t>Z </a:t>
            </a:r>
            <a:r>
              <a:rPr lang="en-US" dirty="0" smtClean="0">
                <a:solidFill>
                  <a:srgbClr val="FF0000"/>
                </a:solidFill>
                <a:ea typeface="ＭＳ Ｐゴシック" charset="-128"/>
              </a:rPr>
              <a:t>(</a:t>
            </a:r>
            <a:r>
              <a:rPr lang="en-US" i="1" dirty="0" smtClean="0">
                <a:solidFill>
                  <a:srgbClr val="FF0000"/>
                </a:solidFill>
                <a:ea typeface="ＭＳ Ｐゴシック" charset="-128"/>
              </a:rPr>
              <a:t>W</a:t>
            </a:r>
            <a:r>
              <a:rPr lang="en-US" dirty="0" smtClean="0">
                <a:solidFill>
                  <a:srgbClr val="FF0000"/>
                </a:solidFill>
                <a:ea typeface="ＭＳ Ｐゴシック" charset="-128"/>
              </a:rPr>
              <a:t>) from Higgs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  <a:t>↔ </a:t>
            </a:r>
            <a:r>
              <a:rPr lang="en-US" i="1" dirty="0" smtClean="0">
                <a:solidFill>
                  <a:srgbClr val="0000FF"/>
                </a:solidFill>
                <a:ea typeface="ＭＳ Ｐゴシック" charset="-128"/>
              </a:rPr>
              <a:t>Z</a:t>
            </a:r>
            <a:r>
              <a:rPr lang="en-US" dirty="0" smtClean="0">
                <a:solidFill>
                  <a:srgbClr val="0000FF"/>
                </a:solidFill>
                <a:ea typeface="ＭＳ Ｐゴシック" charset="-128"/>
              </a:rPr>
              <a:t> (</a:t>
            </a:r>
            <a:r>
              <a:rPr lang="en-US" i="1" dirty="0" smtClean="0">
                <a:solidFill>
                  <a:srgbClr val="0000FF"/>
                </a:solidFill>
                <a:ea typeface="ＭＳ Ｐゴシック" charset="-128"/>
              </a:rPr>
              <a:t>W</a:t>
            </a:r>
            <a:r>
              <a:rPr lang="en-US" dirty="0" smtClean="0">
                <a:solidFill>
                  <a:srgbClr val="0000FF"/>
                </a:solidFill>
                <a:ea typeface="ＭＳ Ｐゴシック" charset="-128"/>
              </a:rPr>
              <a:t>) from </a:t>
            </a:r>
            <a:r>
              <a:rPr lang="en-US" i="1" dirty="0" smtClean="0">
                <a:solidFill>
                  <a:srgbClr val="0000FF"/>
                </a:solidFill>
                <a:ea typeface="ＭＳ Ｐゴシック" charset="-128"/>
              </a:rPr>
              <a:t>q</a:t>
            </a:r>
            <a:r>
              <a:rPr lang="en-US" dirty="0" smtClean="0">
                <a:solidFill>
                  <a:srgbClr val="0000FF"/>
                </a:solidFill>
                <a:ea typeface="ＭＳ Ｐゴシック" charset="-128"/>
              </a:rPr>
              <a:t>-</a:t>
            </a:r>
            <a:r>
              <a:rPr lang="en-US" i="1" dirty="0" err="1" smtClean="0">
                <a:solidFill>
                  <a:srgbClr val="0000FF"/>
                </a:solidFill>
                <a:ea typeface="ＭＳ Ｐゴシック" charset="-128"/>
              </a:rPr>
              <a:t>q</a:t>
            </a:r>
            <a:r>
              <a:rPr lang="en-US" dirty="0" err="1" smtClean="0">
                <a:solidFill>
                  <a:srgbClr val="0000FF"/>
                </a:solidFill>
                <a:ea typeface="ＭＳ Ｐゴシック" charset="-128"/>
              </a:rPr>
              <a:t>bar</a:t>
            </a:r>
            <a:endParaRPr lang="en-GB" dirty="0" smtClean="0">
              <a:ea typeface="ＭＳ Ｐゴシック" charset="-128"/>
            </a:endParaRPr>
          </a:p>
        </p:txBody>
      </p:sp>
      <p:pic>
        <p:nvPicPr>
          <p:cNvPr id="37785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1475" y="609600"/>
            <a:ext cx="4373563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8" name="Rounded Rectangle 31"/>
          <p:cNvSpPr>
            <a:spLocks noChangeArrowheads="1"/>
          </p:cNvSpPr>
          <p:nvPr/>
        </p:nvSpPr>
        <p:spPr bwMode="auto">
          <a:xfrm>
            <a:off x="5562600" y="674688"/>
            <a:ext cx="1084263" cy="719137"/>
          </a:xfrm>
          <a:prstGeom prst="roundRect">
            <a:avLst>
              <a:gd name="adj" fmla="val 11187"/>
            </a:avLst>
          </a:prstGeom>
          <a:solidFill>
            <a:schemeClr val="bg1"/>
          </a:solidFill>
          <a:ln w="6350" algn="ctr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PT">
              <a:latin typeface="+mn-lt"/>
            </a:endParaRPr>
          </a:p>
        </p:txBody>
      </p:sp>
      <p:grpSp>
        <p:nvGrpSpPr>
          <p:cNvPr id="377861" name="Group 167"/>
          <p:cNvGrpSpPr>
            <a:grpSpLocks/>
          </p:cNvGrpSpPr>
          <p:nvPr/>
        </p:nvGrpSpPr>
        <p:grpSpPr bwMode="auto">
          <a:xfrm rot="-1453740">
            <a:off x="5821363" y="585788"/>
            <a:ext cx="80962" cy="481012"/>
            <a:chOff x="4316219" y="940926"/>
            <a:chExt cx="114300" cy="679869"/>
          </a:xfrm>
        </p:grpSpPr>
        <p:cxnSp>
          <p:nvCxnSpPr>
            <p:cNvPr id="330" name="Straight Connector 329"/>
            <p:cNvCxnSpPr/>
            <p:nvPr/>
          </p:nvCxnSpPr>
          <p:spPr>
            <a:xfrm rot="2700000">
              <a:off x="4031850" y="1278916"/>
              <a:ext cx="679870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7934" name="Freeform 24"/>
            <p:cNvSpPr>
              <a:spLocks/>
            </p:cNvSpPr>
            <p:nvPr/>
          </p:nvSpPr>
          <p:spPr bwMode="auto">
            <a:xfrm rot="15164108" flipV="1">
              <a:off x="4328919" y="1216599"/>
              <a:ext cx="88900" cy="114300"/>
            </a:xfrm>
            <a:custGeom>
              <a:avLst/>
              <a:gdLst>
                <a:gd name="T0" fmla="*/ 2147483647 w 56"/>
                <a:gd name="T1" fmla="*/ 2147483647 h 72"/>
                <a:gd name="T2" fmla="*/ 0 w 56"/>
                <a:gd name="T3" fmla="*/ 2147483647 h 72"/>
                <a:gd name="T4" fmla="*/ 2147483647 w 56"/>
                <a:gd name="T5" fmla="*/ 0 h 72"/>
                <a:gd name="T6" fmla="*/ 0 60000 65536"/>
                <a:gd name="T7" fmla="*/ 0 60000 65536"/>
                <a:gd name="T8" fmla="*/ 0 60000 65536"/>
                <a:gd name="T9" fmla="*/ 0 w 56"/>
                <a:gd name="T10" fmla="*/ 0 h 72"/>
                <a:gd name="T11" fmla="*/ 56 w 56"/>
                <a:gd name="T12" fmla="*/ 72 h 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72">
                  <a:moveTo>
                    <a:pt x="18" y="72"/>
                  </a:moveTo>
                  <a:lnTo>
                    <a:pt x="0" y="17"/>
                  </a:lnTo>
                  <a:lnTo>
                    <a:pt x="56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7862" name="Group 155"/>
          <p:cNvGrpSpPr>
            <a:grpSpLocks/>
          </p:cNvGrpSpPr>
          <p:nvPr/>
        </p:nvGrpSpPr>
        <p:grpSpPr bwMode="auto">
          <a:xfrm rot="1113289" flipV="1">
            <a:off x="6086475" y="1198563"/>
            <a:ext cx="487363" cy="57150"/>
            <a:chOff x="2982986" y="1572917"/>
            <a:chExt cx="1016346" cy="120201"/>
          </a:xfrm>
        </p:grpSpPr>
        <p:sp>
          <p:nvSpPr>
            <p:cNvPr id="377923" name="Freeform 332"/>
            <p:cNvSpPr>
              <a:spLocks/>
            </p:cNvSpPr>
            <p:nvPr/>
          </p:nvSpPr>
          <p:spPr bwMode="auto">
            <a:xfrm rot="1525323">
              <a:off x="2982986" y="1573897"/>
              <a:ext cx="96838" cy="82550"/>
            </a:xfrm>
            <a:custGeom>
              <a:avLst/>
              <a:gdLst>
                <a:gd name="T0" fmla="*/ 2147483647 w 61"/>
                <a:gd name="T1" fmla="*/ 2147483647 h 52"/>
                <a:gd name="T2" fmla="*/ 2147483647 w 61"/>
                <a:gd name="T3" fmla="*/ 2147483647 h 52"/>
                <a:gd name="T4" fmla="*/ 2147483647 w 61"/>
                <a:gd name="T5" fmla="*/ 2147483647 h 52"/>
                <a:gd name="T6" fmla="*/ 2147483647 w 61"/>
                <a:gd name="T7" fmla="*/ 0 h 52"/>
                <a:gd name="T8" fmla="*/ 2147483647 w 61"/>
                <a:gd name="T9" fmla="*/ 2147483647 h 52"/>
                <a:gd name="T10" fmla="*/ 2147483647 w 61"/>
                <a:gd name="T11" fmla="*/ 2147483647 h 52"/>
                <a:gd name="T12" fmla="*/ 2147483647 w 61"/>
                <a:gd name="T13" fmla="*/ 2147483647 h 52"/>
                <a:gd name="T14" fmla="*/ 0 w 61"/>
                <a:gd name="T15" fmla="*/ 2147483647 h 52"/>
                <a:gd name="T16" fmla="*/ 2147483647 w 61"/>
                <a:gd name="T17" fmla="*/ 2147483647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1"/>
                <a:gd name="T28" fmla="*/ 0 h 52"/>
                <a:gd name="T29" fmla="*/ 61 w 61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1" h="52">
                  <a:moveTo>
                    <a:pt x="61" y="23"/>
                  </a:moveTo>
                  <a:lnTo>
                    <a:pt x="51" y="12"/>
                  </a:lnTo>
                  <a:lnTo>
                    <a:pt x="40" y="4"/>
                  </a:lnTo>
                  <a:lnTo>
                    <a:pt x="29" y="0"/>
                  </a:lnTo>
                  <a:lnTo>
                    <a:pt x="17" y="1"/>
                  </a:lnTo>
                  <a:lnTo>
                    <a:pt x="8" y="9"/>
                  </a:lnTo>
                  <a:lnTo>
                    <a:pt x="2" y="21"/>
                  </a:lnTo>
                  <a:lnTo>
                    <a:pt x="0" y="35"/>
                  </a:lnTo>
                  <a:lnTo>
                    <a:pt x="3" y="52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7924" name="Freeform 30"/>
            <p:cNvSpPr>
              <a:spLocks/>
            </p:cNvSpPr>
            <p:nvPr/>
          </p:nvSpPr>
          <p:spPr bwMode="auto">
            <a:xfrm rot="1525323">
              <a:off x="3073707" y="1606678"/>
              <a:ext cx="98425" cy="79375"/>
            </a:xfrm>
            <a:custGeom>
              <a:avLst/>
              <a:gdLst>
                <a:gd name="T0" fmla="*/ 2147483647 w 62"/>
                <a:gd name="T1" fmla="*/ 0 h 50"/>
                <a:gd name="T2" fmla="*/ 2147483647 w 62"/>
                <a:gd name="T3" fmla="*/ 2147483647 h 50"/>
                <a:gd name="T4" fmla="*/ 2147483647 w 62"/>
                <a:gd name="T5" fmla="*/ 2147483647 h 50"/>
                <a:gd name="T6" fmla="*/ 2147483647 w 62"/>
                <a:gd name="T7" fmla="*/ 2147483647 h 50"/>
                <a:gd name="T8" fmla="*/ 2147483647 w 62"/>
                <a:gd name="T9" fmla="*/ 2147483647 h 50"/>
                <a:gd name="T10" fmla="*/ 2147483647 w 62"/>
                <a:gd name="T11" fmla="*/ 2147483647 h 50"/>
                <a:gd name="T12" fmla="*/ 2147483647 w 62"/>
                <a:gd name="T13" fmla="*/ 2147483647 h 50"/>
                <a:gd name="T14" fmla="*/ 2147483647 w 62"/>
                <a:gd name="T15" fmla="*/ 2147483647 h 50"/>
                <a:gd name="T16" fmla="*/ 0 w 62"/>
                <a:gd name="T17" fmla="*/ 2147483647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2"/>
                <a:gd name="T28" fmla="*/ 0 h 50"/>
                <a:gd name="T29" fmla="*/ 62 w 62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2" h="50">
                  <a:moveTo>
                    <a:pt x="60" y="0"/>
                  </a:moveTo>
                  <a:lnTo>
                    <a:pt x="62" y="15"/>
                  </a:lnTo>
                  <a:lnTo>
                    <a:pt x="59" y="29"/>
                  </a:lnTo>
                  <a:lnTo>
                    <a:pt x="54" y="39"/>
                  </a:lnTo>
                  <a:lnTo>
                    <a:pt x="46" y="47"/>
                  </a:lnTo>
                  <a:lnTo>
                    <a:pt x="34" y="50"/>
                  </a:lnTo>
                  <a:lnTo>
                    <a:pt x="23" y="46"/>
                  </a:lnTo>
                  <a:lnTo>
                    <a:pt x="10" y="38"/>
                  </a:lnTo>
                  <a:lnTo>
                    <a:pt x="0" y="25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7925" name="Freeform 31"/>
            <p:cNvSpPr>
              <a:spLocks/>
            </p:cNvSpPr>
            <p:nvPr/>
          </p:nvSpPr>
          <p:spPr bwMode="auto">
            <a:xfrm rot="1525323">
              <a:off x="3192868" y="1573004"/>
              <a:ext cx="95250" cy="80963"/>
            </a:xfrm>
            <a:custGeom>
              <a:avLst/>
              <a:gdLst>
                <a:gd name="T0" fmla="*/ 2147483647 w 60"/>
                <a:gd name="T1" fmla="*/ 2147483647 h 51"/>
                <a:gd name="T2" fmla="*/ 2147483647 w 60"/>
                <a:gd name="T3" fmla="*/ 2147483647 h 51"/>
                <a:gd name="T4" fmla="*/ 2147483647 w 60"/>
                <a:gd name="T5" fmla="*/ 2147483647 h 51"/>
                <a:gd name="T6" fmla="*/ 2147483647 w 60"/>
                <a:gd name="T7" fmla="*/ 0 h 51"/>
                <a:gd name="T8" fmla="*/ 2147483647 w 60"/>
                <a:gd name="T9" fmla="*/ 2147483647 h 51"/>
                <a:gd name="T10" fmla="*/ 2147483647 w 60"/>
                <a:gd name="T11" fmla="*/ 2147483647 h 51"/>
                <a:gd name="T12" fmla="*/ 2147483647 w 60"/>
                <a:gd name="T13" fmla="*/ 2147483647 h 51"/>
                <a:gd name="T14" fmla="*/ 0 w 60"/>
                <a:gd name="T15" fmla="*/ 2147483647 h 51"/>
                <a:gd name="T16" fmla="*/ 2147483647 w 60"/>
                <a:gd name="T17" fmla="*/ 2147483647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51"/>
                <a:gd name="T29" fmla="*/ 60 w 60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51">
                  <a:moveTo>
                    <a:pt x="60" y="22"/>
                  </a:moveTo>
                  <a:lnTo>
                    <a:pt x="50" y="11"/>
                  </a:lnTo>
                  <a:lnTo>
                    <a:pt x="40" y="3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1" y="20"/>
                  </a:lnTo>
                  <a:lnTo>
                    <a:pt x="0" y="35"/>
                  </a:lnTo>
                  <a:lnTo>
                    <a:pt x="1" y="51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7926" name="Freeform 32"/>
            <p:cNvSpPr>
              <a:spLocks/>
            </p:cNvSpPr>
            <p:nvPr/>
          </p:nvSpPr>
          <p:spPr bwMode="auto">
            <a:xfrm rot="1525323">
              <a:off x="3281738" y="1605367"/>
              <a:ext cx="98425" cy="79375"/>
            </a:xfrm>
            <a:custGeom>
              <a:avLst/>
              <a:gdLst>
                <a:gd name="T0" fmla="*/ 2147483647 w 62"/>
                <a:gd name="T1" fmla="*/ 0 h 50"/>
                <a:gd name="T2" fmla="*/ 2147483647 w 62"/>
                <a:gd name="T3" fmla="*/ 2147483647 h 50"/>
                <a:gd name="T4" fmla="*/ 2147483647 w 62"/>
                <a:gd name="T5" fmla="*/ 2147483647 h 50"/>
                <a:gd name="T6" fmla="*/ 2147483647 w 62"/>
                <a:gd name="T7" fmla="*/ 2147483647 h 50"/>
                <a:gd name="T8" fmla="*/ 2147483647 w 62"/>
                <a:gd name="T9" fmla="*/ 2147483647 h 50"/>
                <a:gd name="T10" fmla="*/ 2147483647 w 62"/>
                <a:gd name="T11" fmla="*/ 2147483647 h 50"/>
                <a:gd name="T12" fmla="*/ 2147483647 w 62"/>
                <a:gd name="T13" fmla="*/ 2147483647 h 50"/>
                <a:gd name="T14" fmla="*/ 2147483647 w 62"/>
                <a:gd name="T15" fmla="*/ 2147483647 h 50"/>
                <a:gd name="T16" fmla="*/ 0 w 62"/>
                <a:gd name="T17" fmla="*/ 2147483647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2"/>
                <a:gd name="T28" fmla="*/ 0 h 50"/>
                <a:gd name="T29" fmla="*/ 62 w 62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2" h="50">
                  <a:moveTo>
                    <a:pt x="61" y="0"/>
                  </a:moveTo>
                  <a:lnTo>
                    <a:pt x="62" y="15"/>
                  </a:lnTo>
                  <a:lnTo>
                    <a:pt x="59" y="30"/>
                  </a:lnTo>
                  <a:lnTo>
                    <a:pt x="54" y="40"/>
                  </a:lnTo>
                  <a:lnTo>
                    <a:pt x="47" y="48"/>
                  </a:lnTo>
                  <a:lnTo>
                    <a:pt x="35" y="50"/>
                  </a:lnTo>
                  <a:lnTo>
                    <a:pt x="23" y="46"/>
                  </a:lnTo>
                  <a:lnTo>
                    <a:pt x="10" y="39"/>
                  </a:lnTo>
                  <a:lnTo>
                    <a:pt x="0" y="26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7927" name="Freeform 33"/>
            <p:cNvSpPr>
              <a:spLocks/>
            </p:cNvSpPr>
            <p:nvPr/>
          </p:nvSpPr>
          <p:spPr bwMode="auto">
            <a:xfrm rot="1525323">
              <a:off x="3699310" y="1601501"/>
              <a:ext cx="96838" cy="82550"/>
            </a:xfrm>
            <a:custGeom>
              <a:avLst/>
              <a:gdLst>
                <a:gd name="T0" fmla="*/ 0 w 61"/>
                <a:gd name="T1" fmla="*/ 2147483647 h 52"/>
                <a:gd name="T2" fmla="*/ 2147483647 w 61"/>
                <a:gd name="T3" fmla="*/ 2147483647 h 52"/>
                <a:gd name="T4" fmla="*/ 2147483647 w 61"/>
                <a:gd name="T5" fmla="*/ 2147483647 h 52"/>
                <a:gd name="T6" fmla="*/ 2147483647 w 61"/>
                <a:gd name="T7" fmla="*/ 2147483647 h 52"/>
                <a:gd name="T8" fmla="*/ 2147483647 w 61"/>
                <a:gd name="T9" fmla="*/ 2147483647 h 52"/>
                <a:gd name="T10" fmla="*/ 2147483647 w 61"/>
                <a:gd name="T11" fmla="*/ 2147483647 h 52"/>
                <a:gd name="T12" fmla="*/ 2147483647 w 61"/>
                <a:gd name="T13" fmla="*/ 2147483647 h 52"/>
                <a:gd name="T14" fmla="*/ 2147483647 w 61"/>
                <a:gd name="T15" fmla="*/ 2147483647 h 52"/>
                <a:gd name="T16" fmla="*/ 2147483647 w 61"/>
                <a:gd name="T17" fmla="*/ 0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1"/>
                <a:gd name="T28" fmla="*/ 0 h 52"/>
                <a:gd name="T29" fmla="*/ 61 w 61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1" h="52">
                  <a:moveTo>
                    <a:pt x="0" y="29"/>
                  </a:moveTo>
                  <a:lnTo>
                    <a:pt x="10" y="40"/>
                  </a:lnTo>
                  <a:lnTo>
                    <a:pt x="21" y="49"/>
                  </a:lnTo>
                  <a:lnTo>
                    <a:pt x="32" y="52"/>
                  </a:lnTo>
                  <a:lnTo>
                    <a:pt x="44" y="50"/>
                  </a:lnTo>
                  <a:lnTo>
                    <a:pt x="53" y="43"/>
                  </a:lnTo>
                  <a:lnTo>
                    <a:pt x="59" y="31"/>
                  </a:lnTo>
                  <a:lnTo>
                    <a:pt x="61" y="17"/>
                  </a:lnTo>
                  <a:lnTo>
                    <a:pt x="59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7928" name="Freeform 34"/>
            <p:cNvSpPr>
              <a:spLocks/>
            </p:cNvSpPr>
            <p:nvPr/>
          </p:nvSpPr>
          <p:spPr bwMode="auto">
            <a:xfrm rot="1525323">
              <a:off x="3608359" y="1572917"/>
              <a:ext cx="100013" cy="79375"/>
            </a:xfrm>
            <a:custGeom>
              <a:avLst/>
              <a:gdLst>
                <a:gd name="T0" fmla="*/ 2147483647 w 63"/>
                <a:gd name="T1" fmla="*/ 2147483647 h 50"/>
                <a:gd name="T2" fmla="*/ 0 w 63"/>
                <a:gd name="T3" fmla="*/ 2147483647 h 50"/>
                <a:gd name="T4" fmla="*/ 2147483647 w 63"/>
                <a:gd name="T5" fmla="*/ 2147483647 h 50"/>
                <a:gd name="T6" fmla="*/ 2147483647 w 63"/>
                <a:gd name="T7" fmla="*/ 2147483647 h 50"/>
                <a:gd name="T8" fmla="*/ 2147483647 w 63"/>
                <a:gd name="T9" fmla="*/ 2147483647 h 50"/>
                <a:gd name="T10" fmla="*/ 2147483647 w 63"/>
                <a:gd name="T11" fmla="*/ 0 h 50"/>
                <a:gd name="T12" fmla="*/ 2147483647 w 63"/>
                <a:gd name="T13" fmla="*/ 2147483647 h 50"/>
                <a:gd name="T14" fmla="*/ 2147483647 w 63"/>
                <a:gd name="T15" fmla="*/ 2147483647 h 50"/>
                <a:gd name="T16" fmla="*/ 2147483647 w 63"/>
                <a:gd name="T17" fmla="*/ 2147483647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"/>
                <a:gd name="T28" fmla="*/ 0 h 50"/>
                <a:gd name="T29" fmla="*/ 63 w 63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" h="50">
                  <a:moveTo>
                    <a:pt x="2" y="50"/>
                  </a:moveTo>
                  <a:lnTo>
                    <a:pt x="0" y="35"/>
                  </a:lnTo>
                  <a:lnTo>
                    <a:pt x="2" y="21"/>
                  </a:lnTo>
                  <a:lnTo>
                    <a:pt x="7" y="10"/>
                  </a:lnTo>
                  <a:lnTo>
                    <a:pt x="16" y="3"/>
                  </a:lnTo>
                  <a:lnTo>
                    <a:pt x="28" y="0"/>
                  </a:lnTo>
                  <a:lnTo>
                    <a:pt x="39" y="4"/>
                  </a:lnTo>
                  <a:lnTo>
                    <a:pt x="52" y="12"/>
                  </a:lnTo>
                  <a:lnTo>
                    <a:pt x="63" y="24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7929" name="Freeform 35"/>
            <p:cNvSpPr>
              <a:spLocks/>
            </p:cNvSpPr>
            <p:nvPr/>
          </p:nvSpPr>
          <p:spPr bwMode="auto">
            <a:xfrm rot="1525323">
              <a:off x="3489993" y="1606925"/>
              <a:ext cx="95250" cy="79375"/>
            </a:xfrm>
            <a:custGeom>
              <a:avLst/>
              <a:gdLst>
                <a:gd name="T0" fmla="*/ 0 w 60"/>
                <a:gd name="T1" fmla="*/ 2147483647 h 50"/>
                <a:gd name="T2" fmla="*/ 2147483647 w 60"/>
                <a:gd name="T3" fmla="*/ 2147483647 h 50"/>
                <a:gd name="T4" fmla="*/ 2147483647 w 60"/>
                <a:gd name="T5" fmla="*/ 2147483647 h 50"/>
                <a:gd name="T6" fmla="*/ 2147483647 w 60"/>
                <a:gd name="T7" fmla="*/ 2147483647 h 50"/>
                <a:gd name="T8" fmla="*/ 2147483647 w 60"/>
                <a:gd name="T9" fmla="*/ 2147483647 h 50"/>
                <a:gd name="T10" fmla="*/ 2147483647 w 60"/>
                <a:gd name="T11" fmla="*/ 2147483647 h 50"/>
                <a:gd name="T12" fmla="*/ 2147483647 w 60"/>
                <a:gd name="T13" fmla="*/ 2147483647 h 50"/>
                <a:gd name="T14" fmla="*/ 2147483647 w 60"/>
                <a:gd name="T15" fmla="*/ 2147483647 h 50"/>
                <a:gd name="T16" fmla="*/ 2147483647 w 60"/>
                <a:gd name="T17" fmla="*/ 0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50"/>
                <a:gd name="T29" fmla="*/ 60 w 60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50">
                  <a:moveTo>
                    <a:pt x="0" y="27"/>
                  </a:moveTo>
                  <a:lnTo>
                    <a:pt x="10" y="38"/>
                  </a:lnTo>
                  <a:lnTo>
                    <a:pt x="22" y="46"/>
                  </a:lnTo>
                  <a:lnTo>
                    <a:pt x="32" y="50"/>
                  </a:lnTo>
                  <a:lnTo>
                    <a:pt x="43" y="47"/>
                  </a:lnTo>
                  <a:lnTo>
                    <a:pt x="52" y="39"/>
                  </a:lnTo>
                  <a:lnTo>
                    <a:pt x="59" y="29"/>
                  </a:lnTo>
                  <a:lnTo>
                    <a:pt x="60" y="15"/>
                  </a:lnTo>
                  <a:lnTo>
                    <a:pt x="59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7930" name="Freeform 36"/>
            <p:cNvSpPr>
              <a:spLocks/>
            </p:cNvSpPr>
            <p:nvPr/>
          </p:nvSpPr>
          <p:spPr bwMode="auto">
            <a:xfrm rot="1525323">
              <a:off x="3398554" y="1573468"/>
              <a:ext cx="100013" cy="80963"/>
            </a:xfrm>
            <a:custGeom>
              <a:avLst/>
              <a:gdLst>
                <a:gd name="T0" fmla="*/ 2147483647 w 63"/>
                <a:gd name="T1" fmla="*/ 2147483647 h 51"/>
                <a:gd name="T2" fmla="*/ 0 w 63"/>
                <a:gd name="T3" fmla="*/ 2147483647 h 51"/>
                <a:gd name="T4" fmla="*/ 2147483647 w 63"/>
                <a:gd name="T5" fmla="*/ 2147483647 h 51"/>
                <a:gd name="T6" fmla="*/ 2147483647 w 63"/>
                <a:gd name="T7" fmla="*/ 2147483647 h 51"/>
                <a:gd name="T8" fmla="*/ 2147483647 w 63"/>
                <a:gd name="T9" fmla="*/ 2147483647 h 51"/>
                <a:gd name="T10" fmla="*/ 2147483647 w 63"/>
                <a:gd name="T11" fmla="*/ 0 h 51"/>
                <a:gd name="T12" fmla="*/ 2147483647 w 63"/>
                <a:gd name="T13" fmla="*/ 2147483647 h 51"/>
                <a:gd name="T14" fmla="*/ 2147483647 w 63"/>
                <a:gd name="T15" fmla="*/ 2147483647 h 51"/>
                <a:gd name="T16" fmla="*/ 2147483647 w 63"/>
                <a:gd name="T17" fmla="*/ 2147483647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"/>
                <a:gd name="T28" fmla="*/ 0 h 51"/>
                <a:gd name="T29" fmla="*/ 63 w 63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" h="51">
                  <a:moveTo>
                    <a:pt x="3" y="51"/>
                  </a:moveTo>
                  <a:lnTo>
                    <a:pt x="0" y="36"/>
                  </a:lnTo>
                  <a:lnTo>
                    <a:pt x="3" y="20"/>
                  </a:lnTo>
                  <a:lnTo>
                    <a:pt x="8" y="10"/>
                  </a:lnTo>
                  <a:lnTo>
                    <a:pt x="17" y="2"/>
                  </a:lnTo>
                  <a:lnTo>
                    <a:pt x="28" y="0"/>
                  </a:lnTo>
                  <a:lnTo>
                    <a:pt x="40" y="4"/>
                  </a:lnTo>
                  <a:lnTo>
                    <a:pt x="53" y="13"/>
                  </a:lnTo>
                  <a:lnTo>
                    <a:pt x="63" y="25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7931" name="Freeform 37"/>
            <p:cNvSpPr>
              <a:spLocks/>
            </p:cNvSpPr>
            <p:nvPr/>
          </p:nvSpPr>
          <p:spPr bwMode="auto">
            <a:xfrm rot="1525323">
              <a:off x="3904082" y="1610568"/>
              <a:ext cx="95250" cy="82550"/>
            </a:xfrm>
            <a:custGeom>
              <a:avLst/>
              <a:gdLst>
                <a:gd name="T0" fmla="*/ 0 w 60"/>
                <a:gd name="T1" fmla="*/ 2147483647 h 52"/>
                <a:gd name="T2" fmla="*/ 2147483647 w 60"/>
                <a:gd name="T3" fmla="*/ 2147483647 h 52"/>
                <a:gd name="T4" fmla="*/ 2147483647 w 60"/>
                <a:gd name="T5" fmla="*/ 2147483647 h 52"/>
                <a:gd name="T6" fmla="*/ 2147483647 w 60"/>
                <a:gd name="T7" fmla="*/ 2147483647 h 52"/>
                <a:gd name="T8" fmla="*/ 2147483647 w 60"/>
                <a:gd name="T9" fmla="*/ 2147483647 h 52"/>
                <a:gd name="T10" fmla="*/ 2147483647 w 60"/>
                <a:gd name="T11" fmla="*/ 2147483647 h 52"/>
                <a:gd name="T12" fmla="*/ 2147483647 w 60"/>
                <a:gd name="T13" fmla="*/ 2147483647 h 52"/>
                <a:gd name="T14" fmla="*/ 2147483647 w 60"/>
                <a:gd name="T15" fmla="*/ 2147483647 h 52"/>
                <a:gd name="T16" fmla="*/ 2147483647 w 60"/>
                <a:gd name="T17" fmla="*/ 0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52"/>
                <a:gd name="T29" fmla="*/ 60 w 60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52">
                  <a:moveTo>
                    <a:pt x="0" y="28"/>
                  </a:moveTo>
                  <a:lnTo>
                    <a:pt x="10" y="40"/>
                  </a:lnTo>
                  <a:lnTo>
                    <a:pt x="20" y="48"/>
                  </a:lnTo>
                  <a:lnTo>
                    <a:pt x="32" y="52"/>
                  </a:lnTo>
                  <a:lnTo>
                    <a:pt x="43" y="50"/>
                  </a:lnTo>
                  <a:lnTo>
                    <a:pt x="52" y="43"/>
                  </a:lnTo>
                  <a:lnTo>
                    <a:pt x="59" y="31"/>
                  </a:lnTo>
                  <a:lnTo>
                    <a:pt x="60" y="17"/>
                  </a:lnTo>
                  <a:lnTo>
                    <a:pt x="59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7932" name="Freeform 38"/>
            <p:cNvSpPr>
              <a:spLocks/>
            </p:cNvSpPr>
            <p:nvPr/>
          </p:nvSpPr>
          <p:spPr bwMode="auto">
            <a:xfrm rot="1525323">
              <a:off x="3812642" y="1578699"/>
              <a:ext cx="100013" cy="80963"/>
            </a:xfrm>
            <a:custGeom>
              <a:avLst/>
              <a:gdLst>
                <a:gd name="T0" fmla="*/ 2147483647 w 63"/>
                <a:gd name="T1" fmla="*/ 2147483647 h 51"/>
                <a:gd name="T2" fmla="*/ 0 w 63"/>
                <a:gd name="T3" fmla="*/ 2147483647 h 51"/>
                <a:gd name="T4" fmla="*/ 2147483647 w 63"/>
                <a:gd name="T5" fmla="*/ 2147483647 h 51"/>
                <a:gd name="T6" fmla="*/ 2147483647 w 63"/>
                <a:gd name="T7" fmla="*/ 2147483647 h 51"/>
                <a:gd name="T8" fmla="*/ 2147483647 w 63"/>
                <a:gd name="T9" fmla="*/ 2147483647 h 51"/>
                <a:gd name="T10" fmla="*/ 2147483647 w 63"/>
                <a:gd name="T11" fmla="*/ 0 h 51"/>
                <a:gd name="T12" fmla="*/ 2147483647 w 63"/>
                <a:gd name="T13" fmla="*/ 2147483647 h 51"/>
                <a:gd name="T14" fmla="*/ 2147483647 w 63"/>
                <a:gd name="T15" fmla="*/ 2147483647 h 51"/>
                <a:gd name="T16" fmla="*/ 2147483647 w 63"/>
                <a:gd name="T17" fmla="*/ 2147483647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"/>
                <a:gd name="T28" fmla="*/ 0 h 51"/>
                <a:gd name="T29" fmla="*/ 63 w 63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" h="51">
                  <a:moveTo>
                    <a:pt x="3" y="51"/>
                  </a:moveTo>
                  <a:lnTo>
                    <a:pt x="0" y="35"/>
                  </a:lnTo>
                  <a:lnTo>
                    <a:pt x="3" y="21"/>
                  </a:lnTo>
                  <a:lnTo>
                    <a:pt x="8" y="9"/>
                  </a:lnTo>
                  <a:lnTo>
                    <a:pt x="17" y="3"/>
                  </a:lnTo>
                  <a:lnTo>
                    <a:pt x="28" y="0"/>
                  </a:lnTo>
                  <a:lnTo>
                    <a:pt x="40" y="4"/>
                  </a:lnTo>
                  <a:lnTo>
                    <a:pt x="53" y="12"/>
                  </a:lnTo>
                  <a:lnTo>
                    <a:pt x="63" y="25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343" name="Straight Connector 342"/>
          <p:cNvCxnSpPr/>
          <p:nvPr/>
        </p:nvCxnSpPr>
        <p:spPr>
          <a:xfrm rot="5400000">
            <a:off x="5974557" y="1026319"/>
            <a:ext cx="233362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7864" name="Freeform 24"/>
          <p:cNvSpPr>
            <a:spLocks/>
          </p:cNvSpPr>
          <p:nvPr/>
        </p:nvSpPr>
        <p:spPr bwMode="auto">
          <a:xfrm rot="17864108" flipV="1">
            <a:off x="6057106" y="977107"/>
            <a:ext cx="60325" cy="80962"/>
          </a:xfrm>
          <a:custGeom>
            <a:avLst/>
            <a:gdLst>
              <a:gd name="T0" fmla="*/ 1076672052 w 9638"/>
              <a:gd name="T1" fmla="*/ 2147483647 h 10000"/>
              <a:gd name="T2" fmla="*/ 0 w 9638"/>
              <a:gd name="T3" fmla="*/ 2147483647 h 10000"/>
              <a:gd name="T4" fmla="*/ 2147483647 w 9638"/>
              <a:gd name="T5" fmla="*/ 0 h 10000"/>
              <a:gd name="T6" fmla="*/ 0 60000 65536"/>
              <a:gd name="T7" fmla="*/ 0 60000 65536"/>
              <a:gd name="T8" fmla="*/ 0 60000 65536"/>
              <a:gd name="T9" fmla="*/ 0 w 9638"/>
              <a:gd name="T10" fmla="*/ 0 h 10000"/>
              <a:gd name="T11" fmla="*/ 9638 w 9638"/>
              <a:gd name="T12" fmla="*/ 10000 h 100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38" h="10000">
                <a:moveTo>
                  <a:pt x="2852" y="10000"/>
                </a:moveTo>
                <a:lnTo>
                  <a:pt x="0" y="2274"/>
                </a:lnTo>
                <a:lnTo>
                  <a:pt x="9638" y="0"/>
                </a:ln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77865" name="Group 173"/>
          <p:cNvGrpSpPr>
            <a:grpSpLocks/>
          </p:cNvGrpSpPr>
          <p:nvPr/>
        </p:nvGrpSpPr>
        <p:grpSpPr bwMode="auto">
          <a:xfrm rot="12450212" flipV="1">
            <a:off x="5827713" y="989013"/>
            <a:ext cx="80962" cy="479425"/>
            <a:chOff x="4316219" y="940926"/>
            <a:chExt cx="114300" cy="679869"/>
          </a:xfrm>
        </p:grpSpPr>
        <p:cxnSp>
          <p:nvCxnSpPr>
            <p:cNvPr id="346" name="Straight Connector 345"/>
            <p:cNvCxnSpPr/>
            <p:nvPr/>
          </p:nvCxnSpPr>
          <p:spPr>
            <a:xfrm rot="2700000">
              <a:off x="4047473" y="1280588"/>
              <a:ext cx="679869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7922" name="Freeform 24"/>
            <p:cNvSpPr>
              <a:spLocks/>
            </p:cNvSpPr>
            <p:nvPr/>
          </p:nvSpPr>
          <p:spPr bwMode="auto">
            <a:xfrm rot="15164108" flipV="1">
              <a:off x="4328919" y="1216599"/>
              <a:ext cx="88900" cy="114300"/>
            </a:xfrm>
            <a:custGeom>
              <a:avLst/>
              <a:gdLst>
                <a:gd name="T0" fmla="*/ 2147483647 w 56"/>
                <a:gd name="T1" fmla="*/ 2147483647 h 72"/>
                <a:gd name="T2" fmla="*/ 0 w 56"/>
                <a:gd name="T3" fmla="*/ 2147483647 h 72"/>
                <a:gd name="T4" fmla="*/ 2147483647 w 56"/>
                <a:gd name="T5" fmla="*/ 0 h 72"/>
                <a:gd name="T6" fmla="*/ 0 60000 65536"/>
                <a:gd name="T7" fmla="*/ 0 60000 65536"/>
                <a:gd name="T8" fmla="*/ 0 60000 65536"/>
                <a:gd name="T9" fmla="*/ 0 w 56"/>
                <a:gd name="T10" fmla="*/ 0 h 72"/>
                <a:gd name="T11" fmla="*/ 56 w 56"/>
                <a:gd name="T12" fmla="*/ 72 h 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72">
                  <a:moveTo>
                    <a:pt x="18" y="72"/>
                  </a:moveTo>
                  <a:lnTo>
                    <a:pt x="0" y="17"/>
                  </a:lnTo>
                  <a:lnTo>
                    <a:pt x="56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7866" name="Freeform 29"/>
          <p:cNvSpPr>
            <a:spLocks/>
          </p:cNvSpPr>
          <p:nvPr/>
        </p:nvSpPr>
        <p:spPr bwMode="auto">
          <a:xfrm>
            <a:off x="6046788" y="1116013"/>
            <a:ext cx="73025" cy="74612"/>
          </a:xfrm>
          <a:custGeom>
            <a:avLst/>
            <a:gdLst>
              <a:gd name="T0" fmla="*/ 2147483647 w 72"/>
              <a:gd name="T1" fmla="*/ 2147483647 h 73"/>
              <a:gd name="T2" fmla="*/ 2147483647 w 72"/>
              <a:gd name="T3" fmla="*/ 2147483647 h 73"/>
              <a:gd name="T4" fmla="*/ 2147483647 w 72"/>
              <a:gd name="T5" fmla="*/ 2147483647 h 73"/>
              <a:gd name="T6" fmla="*/ 2147483647 w 72"/>
              <a:gd name="T7" fmla="*/ 2147483647 h 73"/>
              <a:gd name="T8" fmla="*/ 2147483647 w 72"/>
              <a:gd name="T9" fmla="*/ 2147483647 h 73"/>
              <a:gd name="T10" fmla="*/ 2147483647 w 72"/>
              <a:gd name="T11" fmla="*/ 2147483647 h 73"/>
              <a:gd name="T12" fmla="*/ 2147483647 w 72"/>
              <a:gd name="T13" fmla="*/ 2147483647 h 73"/>
              <a:gd name="T14" fmla="*/ 2147483647 w 72"/>
              <a:gd name="T15" fmla="*/ 2147483647 h 73"/>
              <a:gd name="T16" fmla="*/ 0 w 72"/>
              <a:gd name="T17" fmla="*/ 2147483647 h 73"/>
              <a:gd name="T18" fmla="*/ 0 w 72"/>
              <a:gd name="T19" fmla="*/ 2147483647 h 73"/>
              <a:gd name="T20" fmla="*/ 2147483647 w 72"/>
              <a:gd name="T21" fmla="*/ 2147483647 h 73"/>
              <a:gd name="T22" fmla="*/ 2147483647 w 72"/>
              <a:gd name="T23" fmla="*/ 2147483647 h 73"/>
              <a:gd name="T24" fmla="*/ 2147483647 w 72"/>
              <a:gd name="T25" fmla="*/ 2147483647 h 73"/>
              <a:gd name="T26" fmla="*/ 2147483647 w 72"/>
              <a:gd name="T27" fmla="*/ 0 h 73"/>
              <a:gd name="T28" fmla="*/ 2147483647 w 72"/>
              <a:gd name="T29" fmla="*/ 2147483647 h 73"/>
              <a:gd name="T30" fmla="*/ 2147483647 w 72"/>
              <a:gd name="T31" fmla="*/ 2147483647 h 73"/>
              <a:gd name="T32" fmla="*/ 2147483647 w 72"/>
              <a:gd name="T33" fmla="*/ 2147483647 h 7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2"/>
              <a:gd name="T52" fmla="*/ 0 h 73"/>
              <a:gd name="T53" fmla="*/ 72 w 72"/>
              <a:gd name="T54" fmla="*/ 73 h 7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2" h="73">
                <a:moveTo>
                  <a:pt x="71" y="29"/>
                </a:moveTo>
                <a:lnTo>
                  <a:pt x="72" y="43"/>
                </a:lnTo>
                <a:lnTo>
                  <a:pt x="67" y="56"/>
                </a:lnTo>
                <a:lnTo>
                  <a:pt x="57" y="66"/>
                </a:lnTo>
                <a:lnTo>
                  <a:pt x="44" y="73"/>
                </a:lnTo>
                <a:lnTo>
                  <a:pt x="30" y="73"/>
                </a:lnTo>
                <a:lnTo>
                  <a:pt x="17" y="67"/>
                </a:lnTo>
                <a:lnTo>
                  <a:pt x="6" y="58"/>
                </a:lnTo>
                <a:lnTo>
                  <a:pt x="0" y="46"/>
                </a:lnTo>
                <a:lnTo>
                  <a:pt x="0" y="31"/>
                </a:lnTo>
                <a:lnTo>
                  <a:pt x="5" y="18"/>
                </a:lnTo>
                <a:lnTo>
                  <a:pt x="14" y="8"/>
                </a:lnTo>
                <a:lnTo>
                  <a:pt x="27" y="2"/>
                </a:lnTo>
                <a:lnTo>
                  <a:pt x="41" y="0"/>
                </a:lnTo>
                <a:lnTo>
                  <a:pt x="54" y="6"/>
                </a:lnTo>
                <a:lnTo>
                  <a:pt x="64" y="16"/>
                </a:lnTo>
                <a:lnTo>
                  <a:pt x="71" y="29"/>
                </a:lnTo>
                <a:close/>
              </a:path>
            </a:pathLst>
          </a:custGeom>
          <a:solidFill>
            <a:srgbClr val="0000FF"/>
          </a:solidFill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77867" name="Group 155"/>
          <p:cNvGrpSpPr>
            <a:grpSpLocks/>
          </p:cNvGrpSpPr>
          <p:nvPr/>
        </p:nvGrpSpPr>
        <p:grpSpPr bwMode="auto">
          <a:xfrm rot="-1113289">
            <a:off x="6088063" y="808038"/>
            <a:ext cx="487362" cy="57150"/>
            <a:chOff x="2982986" y="1572917"/>
            <a:chExt cx="1016346" cy="120201"/>
          </a:xfrm>
        </p:grpSpPr>
        <p:sp>
          <p:nvSpPr>
            <p:cNvPr id="377911" name="Freeform 349"/>
            <p:cNvSpPr>
              <a:spLocks/>
            </p:cNvSpPr>
            <p:nvPr/>
          </p:nvSpPr>
          <p:spPr bwMode="auto">
            <a:xfrm rot="1525323">
              <a:off x="2982986" y="1573897"/>
              <a:ext cx="96838" cy="82550"/>
            </a:xfrm>
            <a:custGeom>
              <a:avLst/>
              <a:gdLst>
                <a:gd name="T0" fmla="*/ 2147483647 w 61"/>
                <a:gd name="T1" fmla="*/ 2147483647 h 52"/>
                <a:gd name="T2" fmla="*/ 2147483647 w 61"/>
                <a:gd name="T3" fmla="*/ 2147483647 h 52"/>
                <a:gd name="T4" fmla="*/ 2147483647 w 61"/>
                <a:gd name="T5" fmla="*/ 2147483647 h 52"/>
                <a:gd name="T6" fmla="*/ 2147483647 w 61"/>
                <a:gd name="T7" fmla="*/ 0 h 52"/>
                <a:gd name="T8" fmla="*/ 2147483647 w 61"/>
                <a:gd name="T9" fmla="*/ 2147483647 h 52"/>
                <a:gd name="T10" fmla="*/ 2147483647 w 61"/>
                <a:gd name="T11" fmla="*/ 2147483647 h 52"/>
                <a:gd name="T12" fmla="*/ 2147483647 w 61"/>
                <a:gd name="T13" fmla="*/ 2147483647 h 52"/>
                <a:gd name="T14" fmla="*/ 0 w 61"/>
                <a:gd name="T15" fmla="*/ 2147483647 h 52"/>
                <a:gd name="T16" fmla="*/ 2147483647 w 61"/>
                <a:gd name="T17" fmla="*/ 2147483647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1"/>
                <a:gd name="T28" fmla="*/ 0 h 52"/>
                <a:gd name="T29" fmla="*/ 61 w 61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1" h="52">
                  <a:moveTo>
                    <a:pt x="61" y="23"/>
                  </a:moveTo>
                  <a:lnTo>
                    <a:pt x="51" y="12"/>
                  </a:lnTo>
                  <a:lnTo>
                    <a:pt x="40" y="4"/>
                  </a:lnTo>
                  <a:lnTo>
                    <a:pt x="29" y="0"/>
                  </a:lnTo>
                  <a:lnTo>
                    <a:pt x="17" y="1"/>
                  </a:lnTo>
                  <a:lnTo>
                    <a:pt x="8" y="9"/>
                  </a:lnTo>
                  <a:lnTo>
                    <a:pt x="2" y="21"/>
                  </a:lnTo>
                  <a:lnTo>
                    <a:pt x="0" y="35"/>
                  </a:lnTo>
                  <a:lnTo>
                    <a:pt x="3" y="52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7912" name="Freeform 30"/>
            <p:cNvSpPr>
              <a:spLocks/>
            </p:cNvSpPr>
            <p:nvPr/>
          </p:nvSpPr>
          <p:spPr bwMode="auto">
            <a:xfrm rot="1525323">
              <a:off x="3073707" y="1606678"/>
              <a:ext cx="98425" cy="79375"/>
            </a:xfrm>
            <a:custGeom>
              <a:avLst/>
              <a:gdLst>
                <a:gd name="T0" fmla="*/ 2147483647 w 62"/>
                <a:gd name="T1" fmla="*/ 0 h 50"/>
                <a:gd name="T2" fmla="*/ 2147483647 w 62"/>
                <a:gd name="T3" fmla="*/ 2147483647 h 50"/>
                <a:gd name="T4" fmla="*/ 2147483647 w 62"/>
                <a:gd name="T5" fmla="*/ 2147483647 h 50"/>
                <a:gd name="T6" fmla="*/ 2147483647 w 62"/>
                <a:gd name="T7" fmla="*/ 2147483647 h 50"/>
                <a:gd name="T8" fmla="*/ 2147483647 w 62"/>
                <a:gd name="T9" fmla="*/ 2147483647 h 50"/>
                <a:gd name="T10" fmla="*/ 2147483647 w 62"/>
                <a:gd name="T11" fmla="*/ 2147483647 h 50"/>
                <a:gd name="T12" fmla="*/ 2147483647 w 62"/>
                <a:gd name="T13" fmla="*/ 2147483647 h 50"/>
                <a:gd name="T14" fmla="*/ 2147483647 w 62"/>
                <a:gd name="T15" fmla="*/ 2147483647 h 50"/>
                <a:gd name="T16" fmla="*/ 0 w 62"/>
                <a:gd name="T17" fmla="*/ 2147483647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2"/>
                <a:gd name="T28" fmla="*/ 0 h 50"/>
                <a:gd name="T29" fmla="*/ 62 w 62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2" h="50">
                  <a:moveTo>
                    <a:pt x="60" y="0"/>
                  </a:moveTo>
                  <a:lnTo>
                    <a:pt x="62" y="15"/>
                  </a:lnTo>
                  <a:lnTo>
                    <a:pt x="59" y="29"/>
                  </a:lnTo>
                  <a:lnTo>
                    <a:pt x="54" y="39"/>
                  </a:lnTo>
                  <a:lnTo>
                    <a:pt x="46" y="47"/>
                  </a:lnTo>
                  <a:lnTo>
                    <a:pt x="34" y="50"/>
                  </a:lnTo>
                  <a:lnTo>
                    <a:pt x="23" y="46"/>
                  </a:lnTo>
                  <a:lnTo>
                    <a:pt x="10" y="38"/>
                  </a:lnTo>
                  <a:lnTo>
                    <a:pt x="0" y="25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7913" name="Freeform 31"/>
            <p:cNvSpPr>
              <a:spLocks/>
            </p:cNvSpPr>
            <p:nvPr/>
          </p:nvSpPr>
          <p:spPr bwMode="auto">
            <a:xfrm rot="1525323">
              <a:off x="3192868" y="1573004"/>
              <a:ext cx="95250" cy="80963"/>
            </a:xfrm>
            <a:custGeom>
              <a:avLst/>
              <a:gdLst>
                <a:gd name="T0" fmla="*/ 2147483647 w 60"/>
                <a:gd name="T1" fmla="*/ 2147483647 h 51"/>
                <a:gd name="T2" fmla="*/ 2147483647 w 60"/>
                <a:gd name="T3" fmla="*/ 2147483647 h 51"/>
                <a:gd name="T4" fmla="*/ 2147483647 w 60"/>
                <a:gd name="T5" fmla="*/ 2147483647 h 51"/>
                <a:gd name="T6" fmla="*/ 2147483647 w 60"/>
                <a:gd name="T7" fmla="*/ 0 h 51"/>
                <a:gd name="T8" fmla="*/ 2147483647 w 60"/>
                <a:gd name="T9" fmla="*/ 2147483647 h 51"/>
                <a:gd name="T10" fmla="*/ 2147483647 w 60"/>
                <a:gd name="T11" fmla="*/ 2147483647 h 51"/>
                <a:gd name="T12" fmla="*/ 2147483647 w 60"/>
                <a:gd name="T13" fmla="*/ 2147483647 h 51"/>
                <a:gd name="T14" fmla="*/ 0 w 60"/>
                <a:gd name="T15" fmla="*/ 2147483647 h 51"/>
                <a:gd name="T16" fmla="*/ 2147483647 w 60"/>
                <a:gd name="T17" fmla="*/ 2147483647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51"/>
                <a:gd name="T29" fmla="*/ 60 w 60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51">
                  <a:moveTo>
                    <a:pt x="60" y="22"/>
                  </a:moveTo>
                  <a:lnTo>
                    <a:pt x="50" y="11"/>
                  </a:lnTo>
                  <a:lnTo>
                    <a:pt x="40" y="3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1" y="20"/>
                  </a:lnTo>
                  <a:lnTo>
                    <a:pt x="0" y="35"/>
                  </a:lnTo>
                  <a:lnTo>
                    <a:pt x="1" y="51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7914" name="Freeform 32"/>
            <p:cNvSpPr>
              <a:spLocks/>
            </p:cNvSpPr>
            <p:nvPr/>
          </p:nvSpPr>
          <p:spPr bwMode="auto">
            <a:xfrm rot="1525323">
              <a:off x="3281738" y="1605367"/>
              <a:ext cx="98425" cy="79375"/>
            </a:xfrm>
            <a:custGeom>
              <a:avLst/>
              <a:gdLst>
                <a:gd name="T0" fmla="*/ 2147483647 w 62"/>
                <a:gd name="T1" fmla="*/ 0 h 50"/>
                <a:gd name="T2" fmla="*/ 2147483647 w 62"/>
                <a:gd name="T3" fmla="*/ 2147483647 h 50"/>
                <a:gd name="T4" fmla="*/ 2147483647 w 62"/>
                <a:gd name="T5" fmla="*/ 2147483647 h 50"/>
                <a:gd name="T6" fmla="*/ 2147483647 w 62"/>
                <a:gd name="T7" fmla="*/ 2147483647 h 50"/>
                <a:gd name="T8" fmla="*/ 2147483647 w 62"/>
                <a:gd name="T9" fmla="*/ 2147483647 h 50"/>
                <a:gd name="T10" fmla="*/ 2147483647 w 62"/>
                <a:gd name="T11" fmla="*/ 2147483647 h 50"/>
                <a:gd name="T12" fmla="*/ 2147483647 w 62"/>
                <a:gd name="T13" fmla="*/ 2147483647 h 50"/>
                <a:gd name="T14" fmla="*/ 2147483647 w 62"/>
                <a:gd name="T15" fmla="*/ 2147483647 h 50"/>
                <a:gd name="T16" fmla="*/ 0 w 62"/>
                <a:gd name="T17" fmla="*/ 2147483647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2"/>
                <a:gd name="T28" fmla="*/ 0 h 50"/>
                <a:gd name="T29" fmla="*/ 62 w 62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2" h="50">
                  <a:moveTo>
                    <a:pt x="61" y="0"/>
                  </a:moveTo>
                  <a:lnTo>
                    <a:pt x="62" y="15"/>
                  </a:lnTo>
                  <a:lnTo>
                    <a:pt x="59" y="30"/>
                  </a:lnTo>
                  <a:lnTo>
                    <a:pt x="54" y="40"/>
                  </a:lnTo>
                  <a:lnTo>
                    <a:pt x="47" y="48"/>
                  </a:lnTo>
                  <a:lnTo>
                    <a:pt x="35" y="50"/>
                  </a:lnTo>
                  <a:lnTo>
                    <a:pt x="23" y="46"/>
                  </a:lnTo>
                  <a:lnTo>
                    <a:pt x="10" y="39"/>
                  </a:lnTo>
                  <a:lnTo>
                    <a:pt x="0" y="26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7915" name="Freeform 33"/>
            <p:cNvSpPr>
              <a:spLocks/>
            </p:cNvSpPr>
            <p:nvPr/>
          </p:nvSpPr>
          <p:spPr bwMode="auto">
            <a:xfrm rot="1525323">
              <a:off x="3699310" y="1601501"/>
              <a:ext cx="96838" cy="82550"/>
            </a:xfrm>
            <a:custGeom>
              <a:avLst/>
              <a:gdLst>
                <a:gd name="T0" fmla="*/ 0 w 61"/>
                <a:gd name="T1" fmla="*/ 2147483647 h 52"/>
                <a:gd name="T2" fmla="*/ 2147483647 w 61"/>
                <a:gd name="T3" fmla="*/ 2147483647 h 52"/>
                <a:gd name="T4" fmla="*/ 2147483647 w 61"/>
                <a:gd name="T5" fmla="*/ 2147483647 h 52"/>
                <a:gd name="T6" fmla="*/ 2147483647 w 61"/>
                <a:gd name="T7" fmla="*/ 2147483647 h 52"/>
                <a:gd name="T8" fmla="*/ 2147483647 w 61"/>
                <a:gd name="T9" fmla="*/ 2147483647 h 52"/>
                <a:gd name="T10" fmla="*/ 2147483647 w 61"/>
                <a:gd name="T11" fmla="*/ 2147483647 h 52"/>
                <a:gd name="T12" fmla="*/ 2147483647 w 61"/>
                <a:gd name="T13" fmla="*/ 2147483647 h 52"/>
                <a:gd name="T14" fmla="*/ 2147483647 w 61"/>
                <a:gd name="T15" fmla="*/ 2147483647 h 52"/>
                <a:gd name="T16" fmla="*/ 2147483647 w 61"/>
                <a:gd name="T17" fmla="*/ 0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1"/>
                <a:gd name="T28" fmla="*/ 0 h 52"/>
                <a:gd name="T29" fmla="*/ 61 w 61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1" h="52">
                  <a:moveTo>
                    <a:pt x="0" y="29"/>
                  </a:moveTo>
                  <a:lnTo>
                    <a:pt x="10" y="40"/>
                  </a:lnTo>
                  <a:lnTo>
                    <a:pt x="21" y="49"/>
                  </a:lnTo>
                  <a:lnTo>
                    <a:pt x="32" y="52"/>
                  </a:lnTo>
                  <a:lnTo>
                    <a:pt x="44" y="50"/>
                  </a:lnTo>
                  <a:lnTo>
                    <a:pt x="53" y="43"/>
                  </a:lnTo>
                  <a:lnTo>
                    <a:pt x="59" y="31"/>
                  </a:lnTo>
                  <a:lnTo>
                    <a:pt x="61" y="17"/>
                  </a:lnTo>
                  <a:lnTo>
                    <a:pt x="59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7916" name="Freeform 34"/>
            <p:cNvSpPr>
              <a:spLocks/>
            </p:cNvSpPr>
            <p:nvPr/>
          </p:nvSpPr>
          <p:spPr bwMode="auto">
            <a:xfrm rot="1525323">
              <a:off x="3608359" y="1572917"/>
              <a:ext cx="100013" cy="79375"/>
            </a:xfrm>
            <a:custGeom>
              <a:avLst/>
              <a:gdLst>
                <a:gd name="T0" fmla="*/ 2147483647 w 63"/>
                <a:gd name="T1" fmla="*/ 2147483647 h 50"/>
                <a:gd name="T2" fmla="*/ 0 w 63"/>
                <a:gd name="T3" fmla="*/ 2147483647 h 50"/>
                <a:gd name="T4" fmla="*/ 2147483647 w 63"/>
                <a:gd name="T5" fmla="*/ 2147483647 h 50"/>
                <a:gd name="T6" fmla="*/ 2147483647 w 63"/>
                <a:gd name="T7" fmla="*/ 2147483647 h 50"/>
                <a:gd name="T8" fmla="*/ 2147483647 w 63"/>
                <a:gd name="T9" fmla="*/ 2147483647 h 50"/>
                <a:gd name="T10" fmla="*/ 2147483647 w 63"/>
                <a:gd name="T11" fmla="*/ 0 h 50"/>
                <a:gd name="T12" fmla="*/ 2147483647 w 63"/>
                <a:gd name="T13" fmla="*/ 2147483647 h 50"/>
                <a:gd name="T14" fmla="*/ 2147483647 w 63"/>
                <a:gd name="T15" fmla="*/ 2147483647 h 50"/>
                <a:gd name="T16" fmla="*/ 2147483647 w 63"/>
                <a:gd name="T17" fmla="*/ 2147483647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"/>
                <a:gd name="T28" fmla="*/ 0 h 50"/>
                <a:gd name="T29" fmla="*/ 63 w 63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" h="50">
                  <a:moveTo>
                    <a:pt x="2" y="50"/>
                  </a:moveTo>
                  <a:lnTo>
                    <a:pt x="0" y="35"/>
                  </a:lnTo>
                  <a:lnTo>
                    <a:pt x="2" y="21"/>
                  </a:lnTo>
                  <a:lnTo>
                    <a:pt x="7" y="10"/>
                  </a:lnTo>
                  <a:lnTo>
                    <a:pt x="16" y="3"/>
                  </a:lnTo>
                  <a:lnTo>
                    <a:pt x="28" y="0"/>
                  </a:lnTo>
                  <a:lnTo>
                    <a:pt x="39" y="4"/>
                  </a:lnTo>
                  <a:lnTo>
                    <a:pt x="52" y="12"/>
                  </a:lnTo>
                  <a:lnTo>
                    <a:pt x="63" y="24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7917" name="Freeform 35"/>
            <p:cNvSpPr>
              <a:spLocks/>
            </p:cNvSpPr>
            <p:nvPr/>
          </p:nvSpPr>
          <p:spPr bwMode="auto">
            <a:xfrm rot="1525323">
              <a:off x="3489993" y="1606925"/>
              <a:ext cx="95250" cy="79375"/>
            </a:xfrm>
            <a:custGeom>
              <a:avLst/>
              <a:gdLst>
                <a:gd name="T0" fmla="*/ 0 w 60"/>
                <a:gd name="T1" fmla="*/ 2147483647 h 50"/>
                <a:gd name="T2" fmla="*/ 2147483647 w 60"/>
                <a:gd name="T3" fmla="*/ 2147483647 h 50"/>
                <a:gd name="T4" fmla="*/ 2147483647 w 60"/>
                <a:gd name="T5" fmla="*/ 2147483647 h 50"/>
                <a:gd name="T6" fmla="*/ 2147483647 w 60"/>
                <a:gd name="T7" fmla="*/ 2147483647 h 50"/>
                <a:gd name="T8" fmla="*/ 2147483647 w 60"/>
                <a:gd name="T9" fmla="*/ 2147483647 h 50"/>
                <a:gd name="T10" fmla="*/ 2147483647 w 60"/>
                <a:gd name="T11" fmla="*/ 2147483647 h 50"/>
                <a:gd name="T12" fmla="*/ 2147483647 w 60"/>
                <a:gd name="T13" fmla="*/ 2147483647 h 50"/>
                <a:gd name="T14" fmla="*/ 2147483647 w 60"/>
                <a:gd name="T15" fmla="*/ 2147483647 h 50"/>
                <a:gd name="T16" fmla="*/ 2147483647 w 60"/>
                <a:gd name="T17" fmla="*/ 0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50"/>
                <a:gd name="T29" fmla="*/ 60 w 60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50">
                  <a:moveTo>
                    <a:pt x="0" y="27"/>
                  </a:moveTo>
                  <a:lnTo>
                    <a:pt x="10" y="38"/>
                  </a:lnTo>
                  <a:lnTo>
                    <a:pt x="22" y="46"/>
                  </a:lnTo>
                  <a:lnTo>
                    <a:pt x="32" y="50"/>
                  </a:lnTo>
                  <a:lnTo>
                    <a:pt x="43" y="47"/>
                  </a:lnTo>
                  <a:lnTo>
                    <a:pt x="52" y="39"/>
                  </a:lnTo>
                  <a:lnTo>
                    <a:pt x="59" y="29"/>
                  </a:lnTo>
                  <a:lnTo>
                    <a:pt x="60" y="15"/>
                  </a:lnTo>
                  <a:lnTo>
                    <a:pt x="59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7918" name="Freeform 36"/>
            <p:cNvSpPr>
              <a:spLocks/>
            </p:cNvSpPr>
            <p:nvPr/>
          </p:nvSpPr>
          <p:spPr bwMode="auto">
            <a:xfrm rot="1525323">
              <a:off x="3398554" y="1573468"/>
              <a:ext cx="100013" cy="80963"/>
            </a:xfrm>
            <a:custGeom>
              <a:avLst/>
              <a:gdLst>
                <a:gd name="T0" fmla="*/ 2147483647 w 63"/>
                <a:gd name="T1" fmla="*/ 2147483647 h 51"/>
                <a:gd name="T2" fmla="*/ 0 w 63"/>
                <a:gd name="T3" fmla="*/ 2147483647 h 51"/>
                <a:gd name="T4" fmla="*/ 2147483647 w 63"/>
                <a:gd name="T5" fmla="*/ 2147483647 h 51"/>
                <a:gd name="T6" fmla="*/ 2147483647 w 63"/>
                <a:gd name="T7" fmla="*/ 2147483647 h 51"/>
                <a:gd name="T8" fmla="*/ 2147483647 w 63"/>
                <a:gd name="T9" fmla="*/ 2147483647 h 51"/>
                <a:gd name="T10" fmla="*/ 2147483647 w 63"/>
                <a:gd name="T11" fmla="*/ 0 h 51"/>
                <a:gd name="T12" fmla="*/ 2147483647 w 63"/>
                <a:gd name="T13" fmla="*/ 2147483647 h 51"/>
                <a:gd name="T14" fmla="*/ 2147483647 w 63"/>
                <a:gd name="T15" fmla="*/ 2147483647 h 51"/>
                <a:gd name="T16" fmla="*/ 2147483647 w 63"/>
                <a:gd name="T17" fmla="*/ 2147483647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"/>
                <a:gd name="T28" fmla="*/ 0 h 51"/>
                <a:gd name="T29" fmla="*/ 63 w 63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" h="51">
                  <a:moveTo>
                    <a:pt x="3" y="51"/>
                  </a:moveTo>
                  <a:lnTo>
                    <a:pt x="0" y="36"/>
                  </a:lnTo>
                  <a:lnTo>
                    <a:pt x="3" y="20"/>
                  </a:lnTo>
                  <a:lnTo>
                    <a:pt x="8" y="10"/>
                  </a:lnTo>
                  <a:lnTo>
                    <a:pt x="17" y="2"/>
                  </a:lnTo>
                  <a:lnTo>
                    <a:pt x="28" y="0"/>
                  </a:lnTo>
                  <a:lnTo>
                    <a:pt x="40" y="4"/>
                  </a:lnTo>
                  <a:lnTo>
                    <a:pt x="53" y="13"/>
                  </a:lnTo>
                  <a:lnTo>
                    <a:pt x="63" y="25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7919" name="Freeform 37"/>
            <p:cNvSpPr>
              <a:spLocks/>
            </p:cNvSpPr>
            <p:nvPr/>
          </p:nvSpPr>
          <p:spPr bwMode="auto">
            <a:xfrm rot="1525323">
              <a:off x="3904082" y="1610568"/>
              <a:ext cx="95250" cy="82550"/>
            </a:xfrm>
            <a:custGeom>
              <a:avLst/>
              <a:gdLst>
                <a:gd name="T0" fmla="*/ 0 w 60"/>
                <a:gd name="T1" fmla="*/ 2147483647 h 52"/>
                <a:gd name="T2" fmla="*/ 2147483647 w 60"/>
                <a:gd name="T3" fmla="*/ 2147483647 h 52"/>
                <a:gd name="T4" fmla="*/ 2147483647 w 60"/>
                <a:gd name="T5" fmla="*/ 2147483647 h 52"/>
                <a:gd name="T6" fmla="*/ 2147483647 w 60"/>
                <a:gd name="T7" fmla="*/ 2147483647 h 52"/>
                <a:gd name="T8" fmla="*/ 2147483647 w 60"/>
                <a:gd name="T9" fmla="*/ 2147483647 h 52"/>
                <a:gd name="T10" fmla="*/ 2147483647 w 60"/>
                <a:gd name="T11" fmla="*/ 2147483647 h 52"/>
                <a:gd name="T12" fmla="*/ 2147483647 w 60"/>
                <a:gd name="T13" fmla="*/ 2147483647 h 52"/>
                <a:gd name="T14" fmla="*/ 2147483647 w 60"/>
                <a:gd name="T15" fmla="*/ 2147483647 h 52"/>
                <a:gd name="T16" fmla="*/ 2147483647 w 60"/>
                <a:gd name="T17" fmla="*/ 0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52"/>
                <a:gd name="T29" fmla="*/ 60 w 60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52">
                  <a:moveTo>
                    <a:pt x="0" y="28"/>
                  </a:moveTo>
                  <a:lnTo>
                    <a:pt x="10" y="40"/>
                  </a:lnTo>
                  <a:lnTo>
                    <a:pt x="20" y="48"/>
                  </a:lnTo>
                  <a:lnTo>
                    <a:pt x="32" y="52"/>
                  </a:lnTo>
                  <a:lnTo>
                    <a:pt x="43" y="50"/>
                  </a:lnTo>
                  <a:lnTo>
                    <a:pt x="52" y="43"/>
                  </a:lnTo>
                  <a:lnTo>
                    <a:pt x="59" y="31"/>
                  </a:lnTo>
                  <a:lnTo>
                    <a:pt x="60" y="17"/>
                  </a:lnTo>
                  <a:lnTo>
                    <a:pt x="59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7920" name="Freeform 38"/>
            <p:cNvSpPr>
              <a:spLocks/>
            </p:cNvSpPr>
            <p:nvPr/>
          </p:nvSpPr>
          <p:spPr bwMode="auto">
            <a:xfrm rot="1525323">
              <a:off x="3812642" y="1578699"/>
              <a:ext cx="100013" cy="80963"/>
            </a:xfrm>
            <a:custGeom>
              <a:avLst/>
              <a:gdLst>
                <a:gd name="T0" fmla="*/ 2147483647 w 63"/>
                <a:gd name="T1" fmla="*/ 2147483647 h 51"/>
                <a:gd name="T2" fmla="*/ 0 w 63"/>
                <a:gd name="T3" fmla="*/ 2147483647 h 51"/>
                <a:gd name="T4" fmla="*/ 2147483647 w 63"/>
                <a:gd name="T5" fmla="*/ 2147483647 h 51"/>
                <a:gd name="T6" fmla="*/ 2147483647 w 63"/>
                <a:gd name="T7" fmla="*/ 2147483647 h 51"/>
                <a:gd name="T8" fmla="*/ 2147483647 w 63"/>
                <a:gd name="T9" fmla="*/ 2147483647 h 51"/>
                <a:gd name="T10" fmla="*/ 2147483647 w 63"/>
                <a:gd name="T11" fmla="*/ 0 h 51"/>
                <a:gd name="T12" fmla="*/ 2147483647 w 63"/>
                <a:gd name="T13" fmla="*/ 2147483647 h 51"/>
                <a:gd name="T14" fmla="*/ 2147483647 w 63"/>
                <a:gd name="T15" fmla="*/ 2147483647 h 51"/>
                <a:gd name="T16" fmla="*/ 2147483647 w 63"/>
                <a:gd name="T17" fmla="*/ 2147483647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"/>
                <a:gd name="T28" fmla="*/ 0 h 51"/>
                <a:gd name="T29" fmla="*/ 63 w 63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" h="51">
                  <a:moveTo>
                    <a:pt x="3" y="51"/>
                  </a:moveTo>
                  <a:lnTo>
                    <a:pt x="0" y="35"/>
                  </a:lnTo>
                  <a:lnTo>
                    <a:pt x="3" y="21"/>
                  </a:lnTo>
                  <a:lnTo>
                    <a:pt x="8" y="9"/>
                  </a:lnTo>
                  <a:lnTo>
                    <a:pt x="17" y="3"/>
                  </a:lnTo>
                  <a:lnTo>
                    <a:pt x="28" y="0"/>
                  </a:lnTo>
                  <a:lnTo>
                    <a:pt x="40" y="4"/>
                  </a:lnTo>
                  <a:lnTo>
                    <a:pt x="53" y="12"/>
                  </a:lnTo>
                  <a:lnTo>
                    <a:pt x="63" y="25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7868" name="Freeform 29"/>
          <p:cNvSpPr>
            <a:spLocks/>
          </p:cNvSpPr>
          <p:nvPr/>
        </p:nvSpPr>
        <p:spPr bwMode="auto">
          <a:xfrm>
            <a:off x="6053138" y="865188"/>
            <a:ext cx="73025" cy="74612"/>
          </a:xfrm>
          <a:custGeom>
            <a:avLst/>
            <a:gdLst>
              <a:gd name="T0" fmla="*/ 2147483647 w 72"/>
              <a:gd name="T1" fmla="*/ 2147483647 h 73"/>
              <a:gd name="T2" fmla="*/ 2147483647 w 72"/>
              <a:gd name="T3" fmla="*/ 2147483647 h 73"/>
              <a:gd name="T4" fmla="*/ 2147483647 w 72"/>
              <a:gd name="T5" fmla="*/ 2147483647 h 73"/>
              <a:gd name="T6" fmla="*/ 2147483647 w 72"/>
              <a:gd name="T7" fmla="*/ 2147483647 h 73"/>
              <a:gd name="T8" fmla="*/ 2147483647 w 72"/>
              <a:gd name="T9" fmla="*/ 2147483647 h 73"/>
              <a:gd name="T10" fmla="*/ 2147483647 w 72"/>
              <a:gd name="T11" fmla="*/ 2147483647 h 73"/>
              <a:gd name="T12" fmla="*/ 2147483647 w 72"/>
              <a:gd name="T13" fmla="*/ 2147483647 h 73"/>
              <a:gd name="T14" fmla="*/ 2147483647 w 72"/>
              <a:gd name="T15" fmla="*/ 2147483647 h 73"/>
              <a:gd name="T16" fmla="*/ 0 w 72"/>
              <a:gd name="T17" fmla="*/ 2147483647 h 73"/>
              <a:gd name="T18" fmla="*/ 0 w 72"/>
              <a:gd name="T19" fmla="*/ 2147483647 h 73"/>
              <a:gd name="T20" fmla="*/ 2147483647 w 72"/>
              <a:gd name="T21" fmla="*/ 2147483647 h 73"/>
              <a:gd name="T22" fmla="*/ 2147483647 w 72"/>
              <a:gd name="T23" fmla="*/ 2147483647 h 73"/>
              <a:gd name="T24" fmla="*/ 2147483647 w 72"/>
              <a:gd name="T25" fmla="*/ 2147483647 h 73"/>
              <a:gd name="T26" fmla="*/ 2147483647 w 72"/>
              <a:gd name="T27" fmla="*/ 0 h 73"/>
              <a:gd name="T28" fmla="*/ 2147483647 w 72"/>
              <a:gd name="T29" fmla="*/ 2147483647 h 73"/>
              <a:gd name="T30" fmla="*/ 2147483647 w 72"/>
              <a:gd name="T31" fmla="*/ 2147483647 h 73"/>
              <a:gd name="T32" fmla="*/ 2147483647 w 72"/>
              <a:gd name="T33" fmla="*/ 2147483647 h 7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2"/>
              <a:gd name="T52" fmla="*/ 0 h 73"/>
              <a:gd name="T53" fmla="*/ 72 w 72"/>
              <a:gd name="T54" fmla="*/ 73 h 7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2" h="73">
                <a:moveTo>
                  <a:pt x="71" y="29"/>
                </a:moveTo>
                <a:lnTo>
                  <a:pt x="72" y="43"/>
                </a:lnTo>
                <a:lnTo>
                  <a:pt x="67" y="56"/>
                </a:lnTo>
                <a:lnTo>
                  <a:pt x="57" y="66"/>
                </a:lnTo>
                <a:lnTo>
                  <a:pt x="44" y="73"/>
                </a:lnTo>
                <a:lnTo>
                  <a:pt x="30" y="73"/>
                </a:lnTo>
                <a:lnTo>
                  <a:pt x="17" y="67"/>
                </a:lnTo>
                <a:lnTo>
                  <a:pt x="6" y="58"/>
                </a:lnTo>
                <a:lnTo>
                  <a:pt x="0" y="46"/>
                </a:lnTo>
                <a:lnTo>
                  <a:pt x="0" y="31"/>
                </a:lnTo>
                <a:lnTo>
                  <a:pt x="5" y="18"/>
                </a:lnTo>
                <a:lnTo>
                  <a:pt x="14" y="8"/>
                </a:lnTo>
                <a:lnTo>
                  <a:pt x="27" y="2"/>
                </a:lnTo>
                <a:lnTo>
                  <a:pt x="41" y="0"/>
                </a:lnTo>
                <a:lnTo>
                  <a:pt x="54" y="6"/>
                </a:lnTo>
                <a:lnTo>
                  <a:pt x="64" y="16"/>
                </a:lnTo>
                <a:lnTo>
                  <a:pt x="71" y="29"/>
                </a:lnTo>
                <a:close/>
              </a:path>
            </a:pathLst>
          </a:custGeom>
          <a:solidFill>
            <a:srgbClr val="0000FF"/>
          </a:solidFill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1" name="Rounded Rectangle 31"/>
          <p:cNvSpPr>
            <a:spLocks noChangeArrowheads="1"/>
          </p:cNvSpPr>
          <p:nvPr/>
        </p:nvSpPr>
        <p:spPr bwMode="auto">
          <a:xfrm>
            <a:off x="4240213" y="2309813"/>
            <a:ext cx="987425" cy="836612"/>
          </a:xfrm>
          <a:prstGeom prst="roundRect">
            <a:avLst>
              <a:gd name="adj" fmla="val 11187"/>
            </a:avLst>
          </a:prstGeom>
          <a:solidFill>
            <a:schemeClr val="bg1"/>
          </a:solidFill>
          <a:ln w="6350" algn="ctr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PT">
              <a:latin typeface="+mn-lt"/>
            </a:endParaRPr>
          </a:p>
        </p:txBody>
      </p:sp>
      <p:sp>
        <p:nvSpPr>
          <p:cNvPr id="377870" name="Rectangle 128"/>
          <p:cNvSpPr>
            <a:spLocks noChangeArrowheads="1"/>
          </p:cNvSpPr>
          <p:nvPr/>
        </p:nvSpPr>
        <p:spPr bwMode="auto">
          <a:xfrm>
            <a:off x="4225925" y="2406650"/>
            <a:ext cx="3127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i="1">
                <a:latin typeface="Calibri" pitchFamily="34" charset="0"/>
              </a:rPr>
              <a:t>H</a:t>
            </a:r>
            <a:endParaRPr lang="en-GB" sz="1600"/>
          </a:p>
        </p:txBody>
      </p:sp>
      <p:grpSp>
        <p:nvGrpSpPr>
          <p:cNvPr id="377871" name="Group 426"/>
          <p:cNvGrpSpPr>
            <a:grpSpLocks/>
          </p:cNvGrpSpPr>
          <p:nvPr/>
        </p:nvGrpSpPr>
        <p:grpSpPr bwMode="auto">
          <a:xfrm rot="-2699357">
            <a:off x="4718050" y="2524125"/>
            <a:ext cx="501650" cy="60325"/>
            <a:chOff x="2982986" y="1572917"/>
            <a:chExt cx="1016346" cy="120201"/>
          </a:xfrm>
        </p:grpSpPr>
        <p:sp>
          <p:nvSpPr>
            <p:cNvPr id="377901" name="Freeform 28"/>
            <p:cNvSpPr>
              <a:spLocks/>
            </p:cNvSpPr>
            <p:nvPr/>
          </p:nvSpPr>
          <p:spPr bwMode="auto">
            <a:xfrm rot="1525323">
              <a:off x="2982986" y="1573897"/>
              <a:ext cx="96838" cy="82550"/>
            </a:xfrm>
            <a:custGeom>
              <a:avLst/>
              <a:gdLst>
                <a:gd name="T0" fmla="*/ 2147483647 w 61"/>
                <a:gd name="T1" fmla="*/ 2147483647 h 52"/>
                <a:gd name="T2" fmla="*/ 2147483647 w 61"/>
                <a:gd name="T3" fmla="*/ 2147483647 h 52"/>
                <a:gd name="T4" fmla="*/ 2147483647 w 61"/>
                <a:gd name="T5" fmla="*/ 2147483647 h 52"/>
                <a:gd name="T6" fmla="*/ 2147483647 w 61"/>
                <a:gd name="T7" fmla="*/ 0 h 52"/>
                <a:gd name="T8" fmla="*/ 2147483647 w 61"/>
                <a:gd name="T9" fmla="*/ 2147483647 h 52"/>
                <a:gd name="T10" fmla="*/ 2147483647 w 61"/>
                <a:gd name="T11" fmla="*/ 2147483647 h 52"/>
                <a:gd name="T12" fmla="*/ 2147483647 w 61"/>
                <a:gd name="T13" fmla="*/ 2147483647 h 52"/>
                <a:gd name="T14" fmla="*/ 0 w 61"/>
                <a:gd name="T15" fmla="*/ 2147483647 h 52"/>
                <a:gd name="T16" fmla="*/ 2147483647 w 61"/>
                <a:gd name="T17" fmla="*/ 2147483647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1"/>
                <a:gd name="T28" fmla="*/ 0 h 52"/>
                <a:gd name="T29" fmla="*/ 61 w 61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1" h="52">
                  <a:moveTo>
                    <a:pt x="61" y="23"/>
                  </a:moveTo>
                  <a:lnTo>
                    <a:pt x="51" y="12"/>
                  </a:lnTo>
                  <a:lnTo>
                    <a:pt x="40" y="4"/>
                  </a:lnTo>
                  <a:lnTo>
                    <a:pt x="29" y="0"/>
                  </a:lnTo>
                  <a:lnTo>
                    <a:pt x="17" y="1"/>
                  </a:lnTo>
                  <a:lnTo>
                    <a:pt x="8" y="9"/>
                  </a:lnTo>
                  <a:lnTo>
                    <a:pt x="2" y="21"/>
                  </a:lnTo>
                  <a:lnTo>
                    <a:pt x="0" y="35"/>
                  </a:lnTo>
                  <a:lnTo>
                    <a:pt x="3" y="52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7902" name="Freeform 30"/>
            <p:cNvSpPr>
              <a:spLocks/>
            </p:cNvSpPr>
            <p:nvPr/>
          </p:nvSpPr>
          <p:spPr bwMode="auto">
            <a:xfrm rot="1525323">
              <a:off x="3073707" y="1606678"/>
              <a:ext cx="98425" cy="79375"/>
            </a:xfrm>
            <a:custGeom>
              <a:avLst/>
              <a:gdLst>
                <a:gd name="T0" fmla="*/ 2147483647 w 62"/>
                <a:gd name="T1" fmla="*/ 0 h 50"/>
                <a:gd name="T2" fmla="*/ 2147483647 w 62"/>
                <a:gd name="T3" fmla="*/ 2147483647 h 50"/>
                <a:gd name="T4" fmla="*/ 2147483647 w 62"/>
                <a:gd name="T5" fmla="*/ 2147483647 h 50"/>
                <a:gd name="T6" fmla="*/ 2147483647 w 62"/>
                <a:gd name="T7" fmla="*/ 2147483647 h 50"/>
                <a:gd name="T8" fmla="*/ 2147483647 w 62"/>
                <a:gd name="T9" fmla="*/ 2147483647 h 50"/>
                <a:gd name="T10" fmla="*/ 2147483647 w 62"/>
                <a:gd name="T11" fmla="*/ 2147483647 h 50"/>
                <a:gd name="T12" fmla="*/ 2147483647 w 62"/>
                <a:gd name="T13" fmla="*/ 2147483647 h 50"/>
                <a:gd name="T14" fmla="*/ 2147483647 w 62"/>
                <a:gd name="T15" fmla="*/ 2147483647 h 50"/>
                <a:gd name="T16" fmla="*/ 0 w 62"/>
                <a:gd name="T17" fmla="*/ 2147483647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2"/>
                <a:gd name="T28" fmla="*/ 0 h 50"/>
                <a:gd name="T29" fmla="*/ 62 w 62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2" h="50">
                  <a:moveTo>
                    <a:pt x="60" y="0"/>
                  </a:moveTo>
                  <a:lnTo>
                    <a:pt x="62" y="15"/>
                  </a:lnTo>
                  <a:lnTo>
                    <a:pt x="59" y="29"/>
                  </a:lnTo>
                  <a:lnTo>
                    <a:pt x="54" y="39"/>
                  </a:lnTo>
                  <a:lnTo>
                    <a:pt x="46" y="47"/>
                  </a:lnTo>
                  <a:lnTo>
                    <a:pt x="34" y="50"/>
                  </a:lnTo>
                  <a:lnTo>
                    <a:pt x="23" y="46"/>
                  </a:lnTo>
                  <a:lnTo>
                    <a:pt x="10" y="38"/>
                  </a:lnTo>
                  <a:lnTo>
                    <a:pt x="0" y="25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7903" name="Freeform 31"/>
            <p:cNvSpPr>
              <a:spLocks/>
            </p:cNvSpPr>
            <p:nvPr/>
          </p:nvSpPr>
          <p:spPr bwMode="auto">
            <a:xfrm rot="1525323">
              <a:off x="3192868" y="1573004"/>
              <a:ext cx="95250" cy="80963"/>
            </a:xfrm>
            <a:custGeom>
              <a:avLst/>
              <a:gdLst>
                <a:gd name="T0" fmla="*/ 2147483647 w 60"/>
                <a:gd name="T1" fmla="*/ 2147483647 h 51"/>
                <a:gd name="T2" fmla="*/ 2147483647 w 60"/>
                <a:gd name="T3" fmla="*/ 2147483647 h 51"/>
                <a:gd name="T4" fmla="*/ 2147483647 w 60"/>
                <a:gd name="T5" fmla="*/ 2147483647 h 51"/>
                <a:gd name="T6" fmla="*/ 2147483647 w 60"/>
                <a:gd name="T7" fmla="*/ 0 h 51"/>
                <a:gd name="T8" fmla="*/ 2147483647 w 60"/>
                <a:gd name="T9" fmla="*/ 2147483647 h 51"/>
                <a:gd name="T10" fmla="*/ 2147483647 w 60"/>
                <a:gd name="T11" fmla="*/ 2147483647 h 51"/>
                <a:gd name="T12" fmla="*/ 2147483647 w 60"/>
                <a:gd name="T13" fmla="*/ 2147483647 h 51"/>
                <a:gd name="T14" fmla="*/ 0 w 60"/>
                <a:gd name="T15" fmla="*/ 2147483647 h 51"/>
                <a:gd name="T16" fmla="*/ 2147483647 w 60"/>
                <a:gd name="T17" fmla="*/ 2147483647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51"/>
                <a:gd name="T29" fmla="*/ 60 w 60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51">
                  <a:moveTo>
                    <a:pt x="60" y="22"/>
                  </a:moveTo>
                  <a:lnTo>
                    <a:pt x="50" y="11"/>
                  </a:lnTo>
                  <a:lnTo>
                    <a:pt x="40" y="3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1" y="20"/>
                  </a:lnTo>
                  <a:lnTo>
                    <a:pt x="0" y="35"/>
                  </a:lnTo>
                  <a:lnTo>
                    <a:pt x="1" y="51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7904" name="Freeform 32"/>
            <p:cNvSpPr>
              <a:spLocks/>
            </p:cNvSpPr>
            <p:nvPr/>
          </p:nvSpPr>
          <p:spPr bwMode="auto">
            <a:xfrm rot="1525323">
              <a:off x="3281738" y="1605367"/>
              <a:ext cx="98425" cy="79375"/>
            </a:xfrm>
            <a:custGeom>
              <a:avLst/>
              <a:gdLst>
                <a:gd name="T0" fmla="*/ 2147483647 w 62"/>
                <a:gd name="T1" fmla="*/ 0 h 50"/>
                <a:gd name="T2" fmla="*/ 2147483647 w 62"/>
                <a:gd name="T3" fmla="*/ 2147483647 h 50"/>
                <a:gd name="T4" fmla="*/ 2147483647 w 62"/>
                <a:gd name="T5" fmla="*/ 2147483647 h 50"/>
                <a:gd name="T6" fmla="*/ 2147483647 w 62"/>
                <a:gd name="T7" fmla="*/ 2147483647 h 50"/>
                <a:gd name="T8" fmla="*/ 2147483647 w 62"/>
                <a:gd name="T9" fmla="*/ 2147483647 h 50"/>
                <a:gd name="T10" fmla="*/ 2147483647 w 62"/>
                <a:gd name="T11" fmla="*/ 2147483647 h 50"/>
                <a:gd name="T12" fmla="*/ 2147483647 w 62"/>
                <a:gd name="T13" fmla="*/ 2147483647 h 50"/>
                <a:gd name="T14" fmla="*/ 2147483647 w 62"/>
                <a:gd name="T15" fmla="*/ 2147483647 h 50"/>
                <a:gd name="T16" fmla="*/ 0 w 62"/>
                <a:gd name="T17" fmla="*/ 2147483647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2"/>
                <a:gd name="T28" fmla="*/ 0 h 50"/>
                <a:gd name="T29" fmla="*/ 62 w 62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2" h="50">
                  <a:moveTo>
                    <a:pt x="61" y="0"/>
                  </a:moveTo>
                  <a:lnTo>
                    <a:pt x="62" y="15"/>
                  </a:lnTo>
                  <a:lnTo>
                    <a:pt x="59" y="30"/>
                  </a:lnTo>
                  <a:lnTo>
                    <a:pt x="54" y="40"/>
                  </a:lnTo>
                  <a:lnTo>
                    <a:pt x="47" y="48"/>
                  </a:lnTo>
                  <a:lnTo>
                    <a:pt x="35" y="50"/>
                  </a:lnTo>
                  <a:lnTo>
                    <a:pt x="23" y="46"/>
                  </a:lnTo>
                  <a:lnTo>
                    <a:pt x="10" y="39"/>
                  </a:lnTo>
                  <a:lnTo>
                    <a:pt x="0" y="26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7905" name="Freeform 33"/>
            <p:cNvSpPr>
              <a:spLocks/>
            </p:cNvSpPr>
            <p:nvPr/>
          </p:nvSpPr>
          <p:spPr bwMode="auto">
            <a:xfrm rot="1525323">
              <a:off x="3699310" y="1601501"/>
              <a:ext cx="96838" cy="82550"/>
            </a:xfrm>
            <a:custGeom>
              <a:avLst/>
              <a:gdLst>
                <a:gd name="T0" fmla="*/ 0 w 61"/>
                <a:gd name="T1" fmla="*/ 2147483647 h 52"/>
                <a:gd name="T2" fmla="*/ 2147483647 w 61"/>
                <a:gd name="T3" fmla="*/ 2147483647 h 52"/>
                <a:gd name="T4" fmla="*/ 2147483647 w 61"/>
                <a:gd name="T5" fmla="*/ 2147483647 h 52"/>
                <a:gd name="T6" fmla="*/ 2147483647 w 61"/>
                <a:gd name="T7" fmla="*/ 2147483647 h 52"/>
                <a:gd name="T8" fmla="*/ 2147483647 w 61"/>
                <a:gd name="T9" fmla="*/ 2147483647 h 52"/>
                <a:gd name="T10" fmla="*/ 2147483647 w 61"/>
                <a:gd name="T11" fmla="*/ 2147483647 h 52"/>
                <a:gd name="T12" fmla="*/ 2147483647 w 61"/>
                <a:gd name="T13" fmla="*/ 2147483647 h 52"/>
                <a:gd name="T14" fmla="*/ 2147483647 w 61"/>
                <a:gd name="T15" fmla="*/ 2147483647 h 52"/>
                <a:gd name="T16" fmla="*/ 2147483647 w 61"/>
                <a:gd name="T17" fmla="*/ 0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1"/>
                <a:gd name="T28" fmla="*/ 0 h 52"/>
                <a:gd name="T29" fmla="*/ 61 w 61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1" h="52">
                  <a:moveTo>
                    <a:pt x="0" y="29"/>
                  </a:moveTo>
                  <a:lnTo>
                    <a:pt x="10" y="40"/>
                  </a:lnTo>
                  <a:lnTo>
                    <a:pt x="21" y="49"/>
                  </a:lnTo>
                  <a:lnTo>
                    <a:pt x="32" y="52"/>
                  </a:lnTo>
                  <a:lnTo>
                    <a:pt x="44" y="50"/>
                  </a:lnTo>
                  <a:lnTo>
                    <a:pt x="53" y="43"/>
                  </a:lnTo>
                  <a:lnTo>
                    <a:pt x="59" y="31"/>
                  </a:lnTo>
                  <a:lnTo>
                    <a:pt x="61" y="17"/>
                  </a:lnTo>
                  <a:lnTo>
                    <a:pt x="59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7906" name="Freeform 34"/>
            <p:cNvSpPr>
              <a:spLocks/>
            </p:cNvSpPr>
            <p:nvPr/>
          </p:nvSpPr>
          <p:spPr bwMode="auto">
            <a:xfrm rot="1525323">
              <a:off x="3608359" y="1572917"/>
              <a:ext cx="100013" cy="79375"/>
            </a:xfrm>
            <a:custGeom>
              <a:avLst/>
              <a:gdLst>
                <a:gd name="T0" fmla="*/ 2147483647 w 63"/>
                <a:gd name="T1" fmla="*/ 2147483647 h 50"/>
                <a:gd name="T2" fmla="*/ 0 w 63"/>
                <a:gd name="T3" fmla="*/ 2147483647 h 50"/>
                <a:gd name="T4" fmla="*/ 2147483647 w 63"/>
                <a:gd name="T5" fmla="*/ 2147483647 h 50"/>
                <a:gd name="T6" fmla="*/ 2147483647 w 63"/>
                <a:gd name="T7" fmla="*/ 2147483647 h 50"/>
                <a:gd name="T8" fmla="*/ 2147483647 w 63"/>
                <a:gd name="T9" fmla="*/ 2147483647 h 50"/>
                <a:gd name="T10" fmla="*/ 2147483647 w 63"/>
                <a:gd name="T11" fmla="*/ 0 h 50"/>
                <a:gd name="T12" fmla="*/ 2147483647 w 63"/>
                <a:gd name="T13" fmla="*/ 2147483647 h 50"/>
                <a:gd name="T14" fmla="*/ 2147483647 w 63"/>
                <a:gd name="T15" fmla="*/ 2147483647 h 50"/>
                <a:gd name="T16" fmla="*/ 2147483647 w 63"/>
                <a:gd name="T17" fmla="*/ 2147483647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"/>
                <a:gd name="T28" fmla="*/ 0 h 50"/>
                <a:gd name="T29" fmla="*/ 63 w 63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" h="50">
                  <a:moveTo>
                    <a:pt x="2" y="50"/>
                  </a:moveTo>
                  <a:lnTo>
                    <a:pt x="0" y="35"/>
                  </a:lnTo>
                  <a:lnTo>
                    <a:pt x="2" y="21"/>
                  </a:lnTo>
                  <a:lnTo>
                    <a:pt x="7" y="10"/>
                  </a:lnTo>
                  <a:lnTo>
                    <a:pt x="16" y="3"/>
                  </a:lnTo>
                  <a:lnTo>
                    <a:pt x="28" y="0"/>
                  </a:lnTo>
                  <a:lnTo>
                    <a:pt x="39" y="4"/>
                  </a:lnTo>
                  <a:lnTo>
                    <a:pt x="52" y="12"/>
                  </a:lnTo>
                  <a:lnTo>
                    <a:pt x="63" y="24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7907" name="Freeform 35"/>
            <p:cNvSpPr>
              <a:spLocks/>
            </p:cNvSpPr>
            <p:nvPr/>
          </p:nvSpPr>
          <p:spPr bwMode="auto">
            <a:xfrm rot="1525323">
              <a:off x="3489993" y="1606925"/>
              <a:ext cx="95250" cy="79375"/>
            </a:xfrm>
            <a:custGeom>
              <a:avLst/>
              <a:gdLst>
                <a:gd name="T0" fmla="*/ 0 w 60"/>
                <a:gd name="T1" fmla="*/ 2147483647 h 50"/>
                <a:gd name="T2" fmla="*/ 2147483647 w 60"/>
                <a:gd name="T3" fmla="*/ 2147483647 h 50"/>
                <a:gd name="T4" fmla="*/ 2147483647 w 60"/>
                <a:gd name="T5" fmla="*/ 2147483647 h 50"/>
                <a:gd name="T6" fmla="*/ 2147483647 w 60"/>
                <a:gd name="T7" fmla="*/ 2147483647 h 50"/>
                <a:gd name="T8" fmla="*/ 2147483647 w 60"/>
                <a:gd name="T9" fmla="*/ 2147483647 h 50"/>
                <a:gd name="T10" fmla="*/ 2147483647 w 60"/>
                <a:gd name="T11" fmla="*/ 2147483647 h 50"/>
                <a:gd name="T12" fmla="*/ 2147483647 w 60"/>
                <a:gd name="T13" fmla="*/ 2147483647 h 50"/>
                <a:gd name="T14" fmla="*/ 2147483647 w 60"/>
                <a:gd name="T15" fmla="*/ 2147483647 h 50"/>
                <a:gd name="T16" fmla="*/ 2147483647 w 60"/>
                <a:gd name="T17" fmla="*/ 0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50"/>
                <a:gd name="T29" fmla="*/ 60 w 60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50">
                  <a:moveTo>
                    <a:pt x="0" y="27"/>
                  </a:moveTo>
                  <a:lnTo>
                    <a:pt x="10" y="38"/>
                  </a:lnTo>
                  <a:lnTo>
                    <a:pt x="22" y="46"/>
                  </a:lnTo>
                  <a:lnTo>
                    <a:pt x="32" y="50"/>
                  </a:lnTo>
                  <a:lnTo>
                    <a:pt x="43" y="47"/>
                  </a:lnTo>
                  <a:lnTo>
                    <a:pt x="52" y="39"/>
                  </a:lnTo>
                  <a:lnTo>
                    <a:pt x="59" y="29"/>
                  </a:lnTo>
                  <a:lnTo>
                    <a:pt x="60" y="15"/>
                  </a:lnTo>
                  <a:lnTo>
                    <a:pt x="59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7908" name="Freeform 36"/>
            <p:cNvSpPr>
              <a:spLocks/>
            </p:cNvSpPr>
            <p:nvPr/>
          </p:nvSpPr>
          <p:spPr bwMode="auto">
            <a:xfrm rot="1525323">
              <a:off x="3398554" y="1573468"/>
              <a:ext cx="100013" cy="80963"/>
            </a:xfrm>
            <a:custGeom>
              <a:avLst/>
              <a:gdLst>
                <a:gd name="T0" fmla="*/ 2147483647 w 63"/>
                <a:gd name="T1" fmla="*/ 2147483647 h 51"/>
                <a:gd name="T2" fmla="*/ 0 w 63"/>
                <a:gd name="T3" fmla="*/ 2147483647 h 51"/>
                <a:gd name="T4" fmla="*/ 2147483647 w 63"/>
                <a:gd name="T5" fmla="*/ 2147483647 h 51"/>
                <a:gd name="T6" fmla="*/ 2147483647 w 63"/>
                <a:gd name="T7" fmla="*/ 2147483647 h 51"/>
                <a:gd name="T8" fmla="*/ 2147483647 w 63"/>
                <a:gd name="T9" fmla="*/ 2147483647 h 51"/>
                <a:gd name="T10" fmla="*/ 2147483647 w 63"/>
                <a:gd name="T11" fmla="*/ 0 h 51"/>
                <a:gd name="T12" fmla="*/ 2147483647 w 63"/>
                <a:gd name="T13" fmla="*/ 2147483647 h 51"/>
                <a:gd name="T14" fmla="*/ 2147483647 w 63"/>
                <a:gd name="T15" fmla="*/ 2147483647 h 51"/>
                <a:gd name="T16" fmla="*/ 2147483647 w 63"/>
                <a:gd name="T17" fmla="*/ 2147483647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"/>
                <a:gd name="T28" fmla="*/ 0 h 51"/>
                <a:gd name="T29" fmla="*/ 63 w 63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" h="51">
                  <a:moveTo>
                    <a:pt x="3" y="51"/>
                  </a:moveTo>
                  <a:lnTo>
                    <a:pt x="0" y="36"/>
                  </a:lnTo>
                  <a:lnTo>
                    <a:pt x="3" y="20"/>
                  </a:lnTo>
                  <a:lnTo>
                    <a:pt x="8" y="10"/>
                  </a:lnTo>
                  <a:lnTo>
                    <a:pt x="17" y="2"/>
                  </a:lnTo>
                  <a:lnTo>
                    <a:pt x="28" y="0"/>
                  </a:lnTo>
                  <a:lnTo>
                    <a:pt x="40" y="4"/>
                  </a:lnTo>
                  <a:lnTo>
                    <a:pt x="53" y="13"/>
                  </a:lnTo>
                  <a:lnTo>
                    <a:pt x="63" y="25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7909" name="Freeform 37"/>
            <p:cNvSpPr>
              <a:spLocks/>
            </p:cNvSpPr>
            <p:nvPr/>
          </p:nvSpPr>
          <p:spPr bwMode="auto">
            <a:xfrm rot="1525323">
              <a:off x="3904082" y="1610568"/>
              <a:ext cx="95250" cy="82550"/>
            </a:xfrm>
            <a:custGeom>
              <a:avLst/>
              <a:gdLst>
                <a:gd name="T0" fmla="*/ 0 w 60"/>
                <a:gd name="T1" fmla="*/ 2147483647 h 52"/>
                <a:gd name="T2" fmla="*/ 2147483647 w 60"/>
                <a:gd name="T3" fmla="*/ 2147483647 h 52"/>
                <a:gd name="T4" fmla="*/ 2147483647 w 60"/>
                <a:gd name="T5" fmla="*/ 2147483647 h 52"/>
                <a:gd name="T6" fmla="*/ 2147483647 w 60"/>
                <a:gd name="T7" fmla="*/ 2147483647 h 52"/>
                <a:gd name="T8" fmla="*/ 2147483647 w 60"/>
                <a:gd name="T9" fmla="*/ 2147483647 h 52"/>
                <a:gd name="T10" fmla="*/ 2147483647 w 60"/>
                <a:gd name="T11" fmla="*/ 2147483647 h 52"/>
                <a:gd name="T12" fmla="*/ 2147483647 w 60"/>
                <a:gd name="T13" fmla="*/ 2147483647 h 52"/>
                <a:gd name="T14" fmla="*/ 2147483647 w 60"/>
                <a:gd name="T15" fmla="*/ 2147483647 h 52"/>
                <a:gd name="T16" fmla="*/ 2147483647 w 60"/>
                <a:gd name="T17" fmla="*/ 0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52"/>
                <a:gd name="T29" fmla="*/ 60 w 60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52">
                  <a:moveTo>
                    <a:pt x="0" y="28"/>
                  </a:moveTo>
                  <a:lnTo>
                    <a:pt x="10" y="40"/>
                  </a:lnTo>
                  <a:lnTo>
                    <a:pt x="20" y="48"/>
                  </a:lnTo>
                  <a:lnTo>
                    <a:pt x="32" y="52"/>
                  </a:lnTo>
                  <a:lnTo>
                    <a:pt x="43" y="50"/>
                  </a:lnTo>
                  <a:lnTo>
                    <a:pt x="52" y="43"/>
                  </a:lnTo>
                  <a:lnTo>
                    <a:pt x="59" y="31"/>
                  </a:lnTo>
                  <a:lnTo>
                    <a:pt x="60" y="17"/>
                  </a:lnTo>
                  <a:lnTo>
                    <a:pt x="59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7910" name="Freeform 38"/>
            <p:cNvSpPr>
              <a:spLocks/>
            </p:cNvSpPr>
            <p:nvPr/>
          </p:nvSpPr>
          <p:spPr bwMode="auto">
            <a:xfrm rot="1525323">
              <a:off x="3812642" y="1578699"/>
              <a:ext cx="100013" cy="80963"/>
            </a:xfrm>
            <a:custGeom>
              <a:avLst/>
              <a:gdLst>
                <a:gd name="T0" fmla="*/ 2147483647 w 63"/>
                <a:gd name="T1" fmla="*/ 2147483647 h 51"/>
                <a:gd name="T2" fmla="*/ 0 w 63"/>
                <a:gd name="T3" fmla="*/ 2147483647 h 51"/>
                <a:gd name="T4" fmla="*/ 2147483647 w 63"/>
                <a:gd name="T5" fmla="*/ 2147483647 h 51"/>
                <a:gd name="T6" fmla="*/ 2147483647 w 63"/>
                <a:gd name="T7" fmla="*/ 2147483647 h 51"/>
                <a:gd name="T8" fmla="*/ 2147483647 w 63"/>
                <a:gd name="T9" fmla="*/ 2147483647 h 51"/>
                <a:gd name="T10" fmla="*/ 2147483647 w 63"/>
                <a:gd name="T11" fmla="*/ 0 h 51"/>
                <a:gd name="T12" fmla="*/ 2147483647 w 63"/>
                <a:gd name="T13" fmla="*/ 2147483647 h 51"/>
                <a:gd name="T14" fmla="*/ 2147483647 w 63"/>
                <a:gd name="T15" fmla="*/ 2147483647 h 51"/>
                <a:gd name="T16" fmla="*/ 2147483647 w 63"/>
                <a:gd name="T17" fmla="*/ 2147483647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"/>
                <a:gd name="T28" fmla="*/ 0 h 51"/>
                <a:gd name="T29" fmla="*/ 63 w 63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" h="51">
                  <a:moveTo>
                    <a:pt x="3" y="51"/>
                  </a:moveTo>
                  <a:lnTo>
                    <a:pt x="0" y="35"/>
                  </a:lnTo>
                  <a:lnTo>
                    <a:pt x="3" y="21"/>
                  </a:lnTo>
                  <a:lnTo>
                    <a:pt x="8" y="9"/>
                  </a:lnTo>
                  <a:lnTo>
                    <a:pt x="17" y="3"/>
                  </a:lnTo>
                  <a:lnTo>
                    <a:pt x="28" y="0"/>
                  </a:lnTo>
                  <a:lnTo>
                    <a:pt x="40" y="4"/>
                  </a:lnTo>
                  <a:lnTo>
                    <a:pt x="53" y="12"/>
                  </a:lnTo>
                  <a:lnTo>
                    <a:pt x="63" y="25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374" name="Straight Connector 373"/>
          <p:cNvCxnSpPr/>
          <p:nvPr/>
        </p:nvCxnSpPr>
        <p:spPr>
          <a:xfrm rot="643">
            <a:off x="4305300" y="2724150"/>
            <a:ext cx="479425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7873" name="Freeform 29"/>
          <p:cNvSpPr>
            <a:spLocks/>
          </p:cNvSpPr>
          <p:nvPr/>
        </p:nvSpPr>
        <p:spPr bwMode="auto">
          <a:xfrm rot="-2699357">
            <a:off x="4722813" y="2695575"/>
            <a:ext cx="74612" cy="76200"/>
          </a:xfrm>
          <a:custGeom>
            <a:avLst/>
            <a:gdLst>
              <a:gd name="T0" fmla="*/ 2147483647 w 72"/>
              <a:gd name="T1" fmla="*/ 2147483647 h 73"/>
              <a:gd name="T2" fmla="*/ 2147483647 w 72"/>
              <a:gd name="T3" fmla="*/ 2147483647 h 73"/>
              <a:gd name="T4" fmla="*/ 2147483647 w 72"/>
              <a:gd name="T5" fmla="*/ 2147483647 h 73"/>
              <a:gd name="T6" fmla="*/ 2147483647 w 72"/>
              <a:gd name="T7" fmla="*/ 2147483647 h 73"/>
              <a:gd name="T8" fmla="*/ 2147483647 w 72"/>
              <a:gd name="T9" fmla="*/ 2147483647 h 73"/>
              <a:gd name="T10" fmla="*/ 2147483647 w 72"/>
              <a:gd name="T11" fmla="*/ 2147483647 h 73"/>
              <a:gd name="T12" fmla="*/ 2147483647 w 72"/>
              <a:gd name="T13" fmla="*/ 2147483647 h 73"/>
              <a:gd name="T14" fmla="*/ 2147483647 w 72"/>
              <a:gd name="T15" fmla="*/ 2147483647 h 73"/>
              <a:gd name="T16" fmla="*/ 0 w 72"/>
              <a:gd name="T17" fmla="*/ 2147483647 h 73"/>
              <a:gd name="T18" fmla="*/ 0 w 72"/>
              <a:gd name="T19" fmla="*/ 2147483647 h 73"/>
              <a:gd name="T20" fmla="*/ 2147483647 w 72"/>
              <a:gd name="T21" fmla="*/ 2147483647 h 73"/>
              <a:gd name="T22" fmla="*/ 2147483647 w 72"/>
              <a:gd name="T23" fmla="*/ 2147483647 h 73"/>
              <a:gd name="T24" fmla="*/ 2147483647 w 72"/>
              <a:gd name="T25" fmla="*/ 2147483647 h 73"/>
              <a:gd name="T26" fmla="*/ 2147483647 w 72"/>
              <a:gd name="T27" fmla="*/ 0 h 73"/>
              <a:gd name="T28" fmla="*/ 2147483647 w 72"/>
              <a:gd name="T29" fmla="*/ 2147483647 h 73"/>
              <a:gd name="T30" fmla="*/ 2147483647 w 72"/>
              <a:gd name="T31" fmla="*/ 2147483647 h 73"/>
              <a:gd name="T32" fmla="*/ 2147483647 w 72"/>
              <a:gd name="T33" fmla="*/ 2147483647 h 7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2"/>
              <a:gd name="T52" fmla="*/ 0 h 73"/>
              <a:gd name="T53" fmla="*/ 72 w 72"/>
              <a:gd name="T54" fmla="*/ 73 h 7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2" h="73">
                <a:moveTo>
                  <a:pt x="71" y="29"/>
                </a:moveTo>
                <a:lnTo>
                  <a:pt x="72" y="43"/>
                </a:lnTo>
                <a:lnTo>
                  <a:pt x="67" y="56"/>
                </a:lnTo>
                <a:lnTo>
                  <a:pt x="57" y="66"/>
                </a:lnTo>
                <a:lnTo>
                  <a:pt x="44" y="73"/>
                </a:lnTo>
                <a:lnTo>
                  <a:pt x="30" y="73"/>
                </a:lnTo>
                <a:lnTo>
                  <a:pt x="17" y="67"/>
                </a:lnTo>
                <a:lnTo>
                  <a:pt x="6" y="58"/>
                </a:lnTo>
                <a:lnTo>
                  <a:pt x="0" y="46"/>
                </a:lnTo>
                <a:lnTo>
                  <a:pt x="0" y="31"/>
                </a:lnTo>
                <a:lnTo>
                  <a:pt x="5" y="18"/>
                </a:lnTo>
                <a:lnTo>
                  <a:pt x="14" y="8"/>
                </a:lnTo>
                <a:lnTo>
                  <a:pt x="27" y="2"/>
                </a:lnTo>
                <a:lnTo>
                  <a:pt x="41" y="0"/>
                </a:lnTo>
                <a:lnTo>
                  <a:pt x="54" y="6"/>
                </a:lnTo>
                <a:lnTo>
                  <a:pt x="64" y="16"/>
                </a:lnTo>
                <a:lnTo>
                  <a:pt x="71" y="29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77874" name="Group 426"/>
          <p:cNvGrpSpPr>
            <a:grpSpLocks/>
          </p:cNvGrpSpPr>
          <p:nvPr/>
        </p:nvGrpSpPr>
        <p:grpSpPr bwMode="auto">
          <a:xfrm rot="2699357" flipV="1">
            <a:off x="4710113" y="2898775"/>
            <a:ext cx="501650" cy="60325"/>
            <a:chOff x="2982986" y="1572917"/>
            <a:chExt cx="1016346" cy="120201"/>
          </a:xfrm>
        </p:grpSpPr>
        <p:sp>
          <p:nvSpPr>
            <p:cNvPr id="377891" name="Freeform 28"/>
            <p:cNvSpPr>
              <a:spLocks/>
            </p:cNvSpPr>
            <p:nvPr/>
          </p:nvSpPr>
          <p:spPr bwMode="auto">
            <a:xfrm rot="1525323">
              <a:off x="2982986" y="1573897"/>
              <a:ext cx="96838" cy="82550"/>
            </a:xfrm>
            <a:custGeom>
              <a:avLst/>
              <a:gdLst>
                <a:gd name="T0" fmla="*/ 2147483647 w 61"/>
                <a:gd name="T1" fmla="*/ 2147483647 h 52"/>
                <a:gd name="T2" fmla="*/ 2147483647 w 61"/>
                <a:gd name="T3" fmla="*/ 2147483647 h 52"/>
                <a:gd name="T4" fmla="*/ 2147483647 w 61"/>
                <a:gd name="T5" fmla="*/ 2147483647 h 52"/>
                <a:gd name="T6" fmla="*/ 2147483647 w 61"/>
                <a:gd name="T7" fmla="*/ 0 h 52"/>
                <a:gd name="T8" fmla="*/ 2147483647 w 61"/>
                <a:gd name="T9" fmla="*/ 2147483647 h 52"/>
                <a:gd name="T10" fmla="*/ 2147483647 w 61"/>
                <a:gd name="T11" fmla="*/ 2147483647 h 52"/>
                <a:gd name="T12" fmla="*/ 2147483647 w 61"/>
                <a:gd name="T13" fmla="*/ 2147483647 h 52"/>
                <a:gd name="T14" fmla="*/ 0 w 61"/>
                <a:gd name="T15" fmla="*/ 2147483647 h 52"/>
                <a:gd name="T16" fmla="*/ 2147483647 w 61"/>
                <a:gd name="T17" fmla="*/ 2147483647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1"/>
                <a:gd name="T28" fmla="*/ 0 h 52"/>
                <a:gd name="T29" fmla="*/ 61 w 61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1" h="52">
                  <a:moveTo>
                    <a:pt x="61" y="23"/>
                  </a:moveTo>
                  <a:lnTo>
                    <a:pt x="51" y="12"/>
                  </a:lnTo>
                  <a:lnTo>
                    <a:pt x="40" y="4"/>
                  </a:lnTo>
                  <a:lnTo>
                    <a:pt x="29" y="0"/>
                  </a:lnTo>
                  <a:lnTo>
                    <a:pt x="17" y="1"/>
                  </a:lnTo>
                  <a:lnTo>
                    <a:pt x="8" y="9"/>
                  </a:lnTo>
                  <a:lnTo>
                    <a:pt x="2" y="21"/>
                  </a:lnTo>
                  <a:lnTo>
                    <a:pt x="0" y="35"/>
                  </a:lnTo>
                  <a:lnTo>
                    <a:pt x="3" y="52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7892" name="Freeform 30"/>
            <p:cNvSpPr>
              <a:spLocks/>
            </p:cNvSpPr>
            <p:nvPr/>
          </p:nvSpPr>
          <p:spPr bwMode="auto">
            <a:xfrm rot="1525323">
              <a:off x="3073707" y="1606678"/>
              <a:ext cx="98425" cy="79375"/>
            </a:xfrm>
            <a:custGeom>
              <a:avLst/>
              <a:gdLst>
                <a:gd name="T0" fmla="*/ 2147483647 w 62"/>
                <a:gd name="T1" fmla="*/ 0 h 50"/>
                <a:gd name="T2" fmla="*/ 2147483647 w 62"/>
                <a:gd name="T3" fmla="*/ 2147483647 h 50"/>
                <a:gd name="T4" fmla="*/ 2147483647 w 62"/>
                <a:gd name="T5" fmla="*/ 2147483647 h 50"/>
                <a:gd name="T6" fmla="*/ 2147483647 w 62"/>
                <a:gd name="T7" fmla="*/ 2147483647 h 50"/>
                <a:gd name="T8" fmla="*/ 2147483647 w 62"/>
                <a:gd name="T9" fmla="*/ 2147483647 h 50"/>
                <a:gd name="T10" fmla="*/ 2147483647 w 62"/>
                <a:gd name="T11" fmla="*/ 2147483647 h 50"/>
                <a:gd name="T12" fmla="*/ 2147483647 w 62"/>
                <a:gd name="T13" fmla="*/ 2147483647 h 50"/>
                <a:gd name="T14" fmla="*/ 2147483647 w 62"/>
                <a:gd name="T15" fmla="*/ 2147483647 h 50"/>
                <a:gd name="T16" fmla="*/ 0 w 62"/>
                <a:gd name="T17" fmla="*/ 2147483647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2"/>
                <a:gd name="T28" fmla="*/ 0 h 50"/>
                <a:gd name="T29" fmla="*/ 62 w 62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2" h="50">
                  <a:moveTo>
                    <a:pt x="60" y="0"/>
                  </a:moveTo>
                  <a:lnTo>
                    <a:pt x="62" y="15"/>
                  </a:lnTo>
                  <a:lnTo>
                    <a:pt x="59" y="29"/>
                  </a:lnTo>
                  <a:lnTo>
                    <a:pt x="54" y="39"/>
                  </a:lnTo>
                  <a:lnTo>
                    <a:pt x="46" y="47"/>
                  </a:lnTo>
                  <a:lnTo>
                    <a:pt x="34" y="50"/>
                  </a:lnTo>
                  <a:lnTo>
                    <a:pt x="23" y="46"/>
                  </a:lnTo>
                  <a:lnTo>
                    <a:pt x="10" y="38"/>
                  </a:lnTo>
                  <a:lnTo>
                    <a:pt x="0" y="25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7893" name="Freeform 31"/>
            <p:cNvSpPr>
              <a:spLocks/>
            </p:cNvSpPr>
            <p:nvPr/>
          </p:nvSpPr>
          <p:spPr bwMode="auto">
            <a:xfrm rot="1525323">
              <a:off x="3192868" y="1573004"/>
              <a:ext cx="95250" cy="80963"/>
            </a:xfrm>
            <a:custGeom>
              <a:avLst/>
              <a:gdLst>
                <a:gd name="T0" fmla="*/ 2147483647 w 60"/>
                <a:gd name="T1" fmla="*/ 2147483647 h 51"/>
                <a:gd name="T2" fmla="*/ 2147483647 w 60"/>
                <a:gd name="T3" fmla="*/ 2147483647 h 51"/>
                <a:gd name="T4" fmla="*/ 2147483647 w 60"/>
                <a:gd name="T5" fmla="*/ 2147483647 h 51"/>
                <a:gd name="T6" fmla="*/ 2147483647 w 60"/>
                <a:gd name="T7" fmla="*/ 0 h 51"/>
                <a:gd name="T8" fmla="*/ 2147483647 w 60"/>
                <a:gd name="T9" fmla="*/ 2147483647 h 51"/>
                <a:gd name="T10" fmla="*/ 2147483647 w 60"/>
                <a:gd name="T11" fmla="*/ 2147483647 h 51"/>
                <a:gd name="T12" fmla="*/ 2147483647 w 60"/>
                <a:gd name="T13" fmla="*/ 2147483647 h 51"/>
                <a:gd name="T14" fmla="*/ 0 w 60"/>
                <a:gd name="T15" fmla="*/ 2147483647 h 51"/>
                <a:gd name="T16" fmla="*/ 2147483647 w 60"/>
                <a:gd name="T17" fmla="*/ 2147483647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51"/>
                <a:gd name="T29" fmla="*/ 60 w 60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51">
                  <a:moveTo>
                    <a:pt x="60" y="22"/>
                  </a:moveTo>
                  <a:lnTo>
                    <a:pt x="50" y="11"/>
                  </a:lnTo>
                  <a:lnTo>
                    <a:pt x="40" y="3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1" y="20"/>
                  </a:lnTo>
                  <a:lnTo>
                    <a:pt x="0" y="35"/>
                  </a:lnTo>
                  <a:lnTo>
                    <a:pt x="1" y="51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7894" name="Freeform 32"/>
            <p:cNvSpPr>
              <a:spLocks/>
            </p:cNvSpPr>
            <p:nvPr/>
          </p:nvSpPr>
          <p:spPr bwMode="auto">
            <a:xfrm rot="1525323">
              <a:off x="3281738" y="1605367"/>
              <a:ext cx="98425" cy="79375"/>
            </a:xfrm>
            <a:custGeom>
              <a:avLst/>
              <a:gdLst>
                <a:gd name="T0" fmla="*/ 2147483647 w 62"/>
                <a:gd name="T1" fmla="*/ 0 h 50"/>
                <a:gd name="T2" fmla="*/ 2147483647 w 62"/>
                <a:gd name="T3" fmla="*/ 2147483647 h 50"/>
                <a:gd name="T4" fmla="*/ 2147483647 w 62"/>
                <a:gd name="T5" fmla="*/ 2147483647 h 50"/>
                <a:gd name="T6" fmla="*/ 2147483647 w 62"/>
                <a:gd name="T7" fmla="*/ 2147483647 h 50"/>
                <a:gd name="T8" fmla="*/ 2147483647 w 62"/>
                <a:gd name="T9" fmla="*/ 2147483647 h 50"/>
                <a:gd name="T10" fmla="*/ 2147483647 w 62"/>
                <a:gd name="T11" fmla="*/ 2147483647 h 50"/>
                <a:gd name="T12" fmla="*/ 2147483647 w 62"/>
                <a:gd name="T13" fmla="*/ 2147483647 h 50"/>
                <a:gd name="T14" fmla="*/ 2147483647 w 62"/>
                <a:gd name="T15" fmla="*/ 2147483647 h 50"/>
                <a:gd name="T16" fmla="*/ 0 w 62"/>
                <a:gd name="T17" fmla="*/ 2147483647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2"/>
                <a:gd name="T28" fmla="*/ 0 h 50"/>
                <a:gd name="T29" fmla="*/ 62 w 62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2" h="50">
                  <a:moveTo>
                    <a:pt x="61" y="0"/>
                  </a:moveTo>
                  <a:lnTo>
                    <a:pt x="62" y="15"/>
                  </a:lnTo>
                  <a:lnTo>
                    <a:pt x="59" y="30"/>
                  </a:lnTo>
                  <a:lnTo>
                    <a:pt x="54" y="40"/>
                  </a:lnTo>
                  <a:lnTo>
                    <a:pt x="47" y="48"/>
                  </a:lnTo>
                  <a:lnTo>
                    <a:pt x="35" y="50"/>
                  </a:lnTo>
                  <a:lnTo>
                    <a:pt x="23" y="46"/>
                  </a:lnTo>
                  <a:lnTo>
                    <a:pt x="10" y="39"/>
                  </a:lnTo>
                  <a:lnTo>
                    <a:pt x="0" y="26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7895" name="Freeform 33"/>
            <p:cNvSpPr>
              <a:spLocks/>
            </p:cNvSpPr>
            <p:nvPr/>
          </p:nvSpPr>
          <p:spPr bwMode="auto">
            <a:xfrm rot="1525323">
              <a:off x="3699310" y="1601501"/>
              <a:ext cx="96838" cy="82550"/>
            </a:xfrm>
            <a:custGeom>
              <a:avLst/>
              <a:gdLst>
                <a:gd name="T0" fmla="*/ 0 w 61"/>
                <a:gd name="T1" fmla="*/ 2147483647 h 52"/>
                <a:gd name="T2" fmla="*/ 2147483647 w 61"/>
                <a:gd name="T3" fmla="*/ 2147483647 h 52"/>
                <a:gd name="T4" fmla="*/ 2147483647 w 61"/>
                <a:gd name="T5" fmla="*/ 2147483647 h 52"/>
                <a:gd name="T6" fmla="*/ 2147483647 w 61"/>
                <a:gd name="T7" fmla="*/ 2147483647 h 52"/>
                <a:gd name="T8" fmla="*/ 2147483647 w 61"/>
                <a:gd name="T9" fmla="*/ 2147483647 h 52"/>
                <a:gd name="T10" fmla="*/ 2147483647 w 61"/>
                <a:gd name="T11" fmla="*/ 2147483647 h 52"/>
                <a:gd name="T12" fmla="*/ 2147483647 w 61"/>
                <a:gd name="T13" fmla="*/ 2147483647 h 52"/>
                <a:gd name="T14" fmla="*/ 2147483647 w 61"/>
                <a:gd name="T15" fmla="*/ 2147483647 h 52"/>
                <a:gd name="T16" fmla="*/ 2147483647 w 61"/>
                <a:gd name="T17" fmla="*/ 0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1"/>
                <a:gd name="T28" fmla="*/ 0 h 52"/>
                <a:gd name="T29" fmla="*/ 61 w 61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1" h="52">
                  <a:moveTo>
                    <a:pt x="0" y="29"/>
                  </a:moveTo>
                  <a:lnTo>
                    <a:pt x="10" y="40"/>
                  </a:lnTo>
                  <a:lnTo>
                    <a:pt x="21" y="49"/>
                  </a:lnTo>
                  <a:lnTo>
                    <a:pt x="32" y="52"/>
                  </a:lnTo>
                  <a:lnTo>
                    <a:pt x="44" y="50"/>
                  </a:lnTo>
                  <a:lnTo>
                    <a:pt x="53" y="43"/>
                  </a:lnTo>
                  <a:lnTo>
                    <a:pt x="59" y="31"/>
                  </a:lnTo>
                  <a:lnTo>
                    <a:pt x="61" y="17"/>
                  </a:lnTo>
                  <a:lnTo>
                    <a:pt x="59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7896" name="Freeform 34"/>
            <p:cNvSpPr>
              <a:spLocks/>
            </p:cNvSpPr>
            <p:nvPr/>
          </p:nvSpPr>
          <p:spPr bwMode="auto">
            <a:xfrm rot="1525323">
              <a:off x="3608359" y="1572917"/>
              <a:ext cx="100013" cy="79375"/>
            </a:xfrm>
            <a:custGeom>
              <a:avLst/>
              <a:gdLst>
                <a:gd name="T0" fmla="*/ 2147483647 w 63"/>
                <a:gd name="T1" fmla="*/ 2147483647 h 50"/>
                <a:gd name="T2" fmla="*/ 0 w 63"/>
                <a:gd name="T3" fmla="*/ 2147483647 h 50"/>
                <a:gd name="T4" fmla="*/ 2147483647 w 63"/>
                <a:gd name="T5" fmla="*/ 2147483647 h 50"/>
                <a:gd name="T6" fmla="*/ 2147483647 w 63"/>
                <a:gd name="T7" fmla="*/ 2147483647 h 50"/>
                <a:gd name="T8" fmla="*/ 2147483647 w 63"/>
                <a:gd name="T9" fmla="*/ 2147483647 h 50"/>
                <a:gd name="T10" fmla="*/ 2147483647 w 63"/>
                <a:gd name="T11" fmla="*/ 0 h 50"/>
                <a:gd name="T12" fmla="*/ 2147483647 w 63"/>
                <a:gd name="T13" fmla="*/ 2147483647 h 50"/>
                <a:gd name="T14" fmla="*/ 2147483647 w 63"/>
                <a:gd name="T15" fmla="*/ 2147483647 h 50"/>
                <a:gd name="T16" fmla="*/ 2147483647 w 63"/>
                <a:gd name="T17" fmla="*/ 2147483647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"/>
                <a:gd name="T28" fmla="*/ 0 h 50"/>
                <a:gd name="T29" fmla="*/ 63 w 63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" h="50">
                  <a:moveTo>
                    <a:pt x="2" y="50"/>
                  </a:moveTo>
                  <a:lnTo>
                    <a:pt x="0" y="35"/>
                  </a:lnTo>
                  <a:lnTo>
                    <a:pt x="2" y="21"/>
                  </a:lnTo>
                  <a:lnTo>
                    <a:pt x="7" y="10"/>
                  </a:lnTo>
                  <a:lnTo>
                    <a:pt x="16" y="3"/>
                  </a:lnTo>
                  <a:lnTo>
                    <a:pt x="28" y="0"/>
                  </a:lnTo>
                  <a:lnTo>
                    <a:pt x="39" y="4"/>
                  </a:lnTo>
                  <a:lnTo>
                    <a:pt x="52" y="12"/>
                  </a:lnTo>
                  <a:lnTo>
                    <a:pt x="63" y="24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7897" name="Freeform 35"/>
            <p:cNvSpPr>
              <a:spLocks/>
            </p:cNvSpPr>
            <p:nvPr/>
          </p:nvSpPr>
          <p:spPr bwMode="auto">
            <a:xfrm rot="1525323">
              <a:off x="3489993" y="1606925"/>
              <a:ext cx="95250" cy="79375"/>
            </a:xfrm>
            <a:custGeom>
              <a:avLst/>
              <a:gdLst>
                <a:gd name="T0" fmla="*/ 0 w 60"/>
                <a:gd name="T1" fmla="*/ 2147483647 h 50"/>
                <a:gd name="T2" fmla="*/ 2147483647 w 60"/>
                <a:gd name="T3" fmla="*/ 2147483647 h 50"/>
                <a:gd name="T4" fmla="*/ 2147483647 w 60"/>
                <a:gd name="T5" fmla="*/ 2147483647 h 50"/>
                <a:gd name="T6" fmla="*/ 2147483647 w 60"/>
                <a:gd name="T7" fmla="*/ 2147483647 h 50"/>
                <a:gd name="T8" fmla="*/ 2147483647 w 60"/>
                <a:gd name="T9" fmla="*/ 2147483647 h 50"/>
                <a:gd name="T10" fmla="*/ 2147483647 w 60"/>
                <a:gd name="T11" fmla="*/ 2147483647 h 50"/>
                <a:gd name="T12" fmla="*/ 2147483647 w 60"/>
                <a:gd name="T13" fmla="*/ 2147483647 h 50"/>
                <a:gd name="T14" fmla="*/ 2147483647 w 60"/>
                <a:gd name="T15" fmla="*/ 2147483647 h 50"/>
                <a:gd name="T16" fmla="*/ 2147483647 w 60"/>
                <a:gd name="T17" fmla="*/ 0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50"/>
                <a:gd name="T29" fmla="*/ 60 w 60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50">
                  <a:moveTo>
                    <a:pt x="0" y="27"/>
                  </a:moveTo>
                  <a:lnTo>
                    <a:pt x="10" y="38"/>
                  </a:lnTo>
                  <a:lnTo>
                    <a:pt x="22" y="46"/>
                  </a:lnTo>
                  <a:lnTo>
                    <a:pt x="32" y="50"/>
                  </a:lnTo>
                  <a:lnTo>
                    <a:pt x="43" y="47"/>
                  </a:lnTo>
                  <a:lnTo>
                    <a:pt x="52" y="39"/>
                  </a:lnTo>
                  <a:lnTo>
                    <a:pt x="59" y="29"/>
                  </a:lnTo>
                  <a:lnTo>
                    <a:pt x="60" y="15"/>
                  </a:lnTo>
                  <a:lnTo>
                    <a:pt x="59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7898" name="Freeform 36"/>
            <p:cNvSpPr>
              <a:spLocks/>
            </p:cNvSpPr>
            <p:nvPr/>
          </p:nvSpPr>
          <p:spPr bwMode="auto">
            <a:xfrm rot="1525323">
              <a:off x="3398554" y="1573468"/>
              <a:ext cx="100013" cy="80963"/>
            </a:xfrm>
            <a:custGeom>
              <a:avLst/>
              <a:gdLst>
                <a:gd name="T0" fmla="*/ 2147483647 w 63"/>
                <a:gd name="T1" fmla="*/ 2147483647 h 51"/>
                <a:gd name="T2" fmla="*/ 0 w 63"/>
                <a:gd name="T3" fmla="*/ 2147483647 h 51"/>
                <a:gd name="T4" fmla="*/ 2147483647 w 63"/>
                <a:gd name="T5" fmla="*/ 2147483647 h 51"/>
                <a:gd name="T6" fmla="*/ 2147483647 w 63"/>
                <a:gd name="T7" fmla="*/ 2147483647 h 51"/>
                <a:gd name="T8" fmla="*/ 2147483647 w 63"/>
                <a:gd name="T9" fmla="*/ 2147483647 h 51"/>
                <a:gd name="T10" fmla="*/ 2147483647 w 63"/>
                <a:gd name="T11" fmla="*/ 0 h 51"/>
                <a:gd name="T12" fmla="*/ 2147483647 w 63"/>
                <a:gd name="T13" fmla="*/ 2147483647 h 51"/>
                <a:gd name="T14" fmla="*/ 2147483647 w 63"/>
                <a:gd name="T15" fmla="*/ 2147483647 h 51"/>
                <a:gd name="T16" fmla="*/ 2147483647 w 63"/>
                <a:gd name="T17" fmla="*/ 2147483647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"/>
                <a:gd name="T28" fmla="*/ 0 h 51"/>
                <a:gd name="T29" fmla="*/ 63 w 63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" h="51">
                  <a:moveTo>
                    <a:pt x="3" y="51"/>
                  </a:moveTo>
                  <a:lnTo>
                    <a:pt x="0" y="36"/>
                  </a:lnTo>
                  <a:lnTo>
                    <a:pt x="3" y="20"/>
                  </a:lnTo>
                  <a:lnTo>
                    <a:pt x="8" y="10"/>
                  </a:lnTo>
                  <a:lnTo>
                    <a:pt x="17" y="2"/>
                  </a:lnTo>
                  <a:lnTo>
                    <a:pt x="28" y="0"/>
                  </a:lnTo>
                  <a:lnTo>
                    <a:pt x="40" y="4"/>
                  </a:lnTo>
                  <a:lnTo>
                    <a:pt x="53" y="13"/>
                  </a:lnTo>
                  <a:lnTo>
                    <a:pt x="63" y="25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7899" name="Freeform 37"/>
            <p:cNvSpPr>
              <a:spLocks/>
            </p:cNvSpPr>
            <p:nvPr/>
          </p:nvSpPr>
          <p:spPr bwMode="auto">
            <a:xfrm rot="1525323">
              <a:off x="3904082" y="1610568"/>
              <a:ext cx="95250" cy="82550"/>
            </a:xfrm>
            <a:custGeom>
              <a:avLst/>
              <a:gdLst>
                <a:gd name="T0" fmla="*/ 0 w 60"/>
                <a:gd name="T1" fmla="*/ 2147483647 h 52"/>
                <a:gd name="T2" fmla="*/ 2147483647 w 60"/>
                <a:gd name="T3" fmla="*/ 2147483647 h 52"/>
                <a:gd name="T4" fmla="*/ 2147483647 w 60"/>
                <a:gd name="T5" fmla="*/ 2147483647 h 52"/>
                <a:gd name="T6" fmla="*/ 2147483647 w 60"/>
                <a:gd name="T7" fmla="*/ 2147483647 h 52"/>
                <a:gd name="T8" fmla="*/ 2147483647 w 60"/>
                <a:gd name="T9" fmla="*/ 2147483647 h 52"/>
                <a:gd name="T10" fmla="*/ 2147483647 w 60"/>
                <a:gd name="T11" fmla="*/ 2147483647 h 52"/>
                <a:gd name="T12" fmla="*/ 2147483647 w 60"/>
                <a:gd name="T13" fmla="*/ 2147483647 h 52"/>
                <a:gd name="T14" fmla="*/ 2147483647 w 60"/>
                <a:gd name="T15" fmla="*/ 2147483647 h 52"/>
                <a:gd name="T16" fmla="*/ 2147483647 w 60"/>
                <a:gd name="T17" fmla="*/ 0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52"/>
                <a:gd name="T29" fmla="*/ 60 w 60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52">
                  <a:moveTo>
                    <a:pt x="0" y="28"/>
                  </a:moveTo>
                  <a:lnTo>
                    <a:pt x="10" y="40"/>
                  </a:lnTo>
                  <a:lnTo>
                    <a:pt x="20" y="48"/>
                  </a:lnTo>
                  <a:lnTo>
                    <a:pt x="32" y="52"/>
                  </a:lnTo>
                  <a:lnTo>
                    <a:pt x="43" y="50"/>
                  </a:lnTo>
                  <a:lnTo>
                    <a:pt x="52" y="43"/>
                  </a:lnTo>
                  <a:lnTo>
                    <a:pt x="59" y="31"/>
                  </a:lnTo>
                  <a:lnTo>
                    <a:pt x="60" y="17"/>
                  </a:lnTo>
                  <a:lnTo>
                    <a:pt x="59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7900" name="Freeform 38"/>
            <p:cNvSpPr>
              <a:spLocks/>
            </p:cNvSpPr>
            <p:nvPr/>
          </p:nvSpPr>
          <p:spPr bwMode="auto">
            <a:xfrm rot="1525323">
              <a:off x="3812642" y="1578699"/>
              <a:ext cx="100013" cy="80963"/>
            </a:xfrm>
            <a:custGeom>
              <a:avLst/>
              <a:gdLst>
                <a:gd name="T0" fmla="*/ 2147483647 w 63"/>
                <a:gd name="T1" fmla="*/ 2147483647 h 51"/>
                <a:gd name="T2" fmla="*/ 0 w 63"/>
                <a:gd name="T3" fmla="*/ 2147483647 h 51"/>
                <a:gd name="T4" fmla="*/ 2147483647 w 63"/>
                <a:gd name="T5" fmla="*/ 2147483647 h 51"/>
                <a:gd name="T6" fmla="*/ 2147483647 w 63"/>
                <a:gd name="T7" fmla="*/ 2147483647 h 51"/>
                <a:gd name="T8" fmla="*/ 2147483647 w 63"/>
                <a:gd name="T9" fmla="*/ 2147483647 h 51"/>
                <a:gd name="T10" fmla="*/ 2147483647 w 63"/>
                <a:gd name="T11" fmla="*/ 0 h 51"/>
                <a:gd name="T12" fmla="*/ 2147483647 w 63"/>
                <a:gd name="T13" fmla="*/ 2147483647 h 51"/>
                <a:gd name="T14" fmla="*/ 2147483647 w 63"/>
                <a:gd name="T15" fmla="*/ 2147483647 h 51"/>
                <a:gd name="T16" fmla="*/ 2147483647 w 63"/>
                <a:gd name="T17" fmla="*/ 2147483647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"/>
                <a:gd name="T28" fmla="*/ 0 h 51"/>
                <a:gd name="T29" fmla="*/ 63 w 63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" h="51">
                  <a:moveTo>
                    <a:pt x="3" y="51"/>
                  </a:moveTo>
                  <a:lnTo>
                    <a:pt x="0" y="35"/>
                  </a:lnTo>
                  <a:lnTo>
                    <a:pt x="3" y="21"/>
                  </a:lnTo>
                  <a:lnTo>
                    <a:pt x="8" y="9"/>
                  </a:lnTo>
                  <a:lnTo>
                    <a:pt x="17" y="3"/>
                  </a:lnTo>
                  <a:lnTo>
                    <a:pt x="28" y="0"/>
                  </a:lnTo>
                  <a:lnTo>
                    <a:pt x="40" y="4"/>
                  </a:lnTo>
                  <a:lnTo>
                    <a:pt x="53" y="12"/>
                  </a:lnTo>
                  <a:lnTo>
                    <a:pt x="63" y="25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7875" name="Rectangle 386"/>
          <p:cNvSpPr>
            <a:spLocks noChangeArrowheads="1"/>
          </p:cNvSpPr>
          <p:nvPr/>
        </p:nvSpPr>
        <p:spPr bwMode="auto">
          <a:xfrm>
            <a:off x="5260975" y="2535238"/>
            <a:ext cx="17811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m</a:t>
            </a:r>
            <a:r>
              <a:rPr lang="en-US" i="1" baseline="-25000">
                <a:solidFill>
                  <a:srgbClr val="FF0000"/>
                </a:solidFill>
                <a:latin typeface="Calibri" pitchFamily="34" charset="0"/>
              </a:rPr>
              <a:t>H</a:t>
            </a:r>
            <a:r>
              <a:rPr lang="en-US">
                <a:solidFill>
                  <a:srgbClr val="FF0000"/>
                </a:solidFill>
                <a:latin typeface="Calibri" pitchFamily="34" charset="0"/>
              </a:rPr>
              <a:t> = 300 GeV/c</a:t>
            </a:r>
            <a:r>
              <a:rPr lang="en-US" baseline="30000">
                <a:solidFill>
                  <a:srgbClr val="FF0000"/>
                </a:solidFill>
                <a:latin typeface="Calibri" pitchFamily="34" charset="0"/>
              </a:rPr>
              <a:t>2</a:t>
            </a:r>
            <a:endParaRPr lang="en-GB" baseline="30000">
              <a:solidFill>
                <a:srgbClr val="FF0000"/>
              </a:solidFill>
            </a:endParaRPr>
          </a:p>
        </p:txBody>
      </p:sp>
      <p:sp>
        <p:nvSpPr>
          <p:cNvPr id="377876" name="Rectangle 397"/>
          <p:cNvSpPr>
            <a:spLocks noChangeArrowheads="1"/>
          </p:cNvSpPr>
          <p:nvPr/>
        </p:nvSpPr>
        <p:spPr bwMode="auto">
          <a:xfrm>
            <a:off x="7208838" y="809625"/>
            <a:ext cx="1343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ZZ-HX frame</a:t>
            </a:r>
            <a:endParaRPr lang="en-GB"/>
          </a:p>
        </p:txBody>
      </p:sp>
      <p:sp>
        <p:nvSpPr>
          <p:cNvPr id="377877" name="Rectangle 398"/>
          <p:cNvSpPr>
            <a:spLocks noChangeArrowheads="1"/>
          </p:cNvSpPr>
          <p:nvPr/>
        </p:nvSpPr>
        <p:spPr bwMode="auto">
          <a:xfrm>
            <a:off x="3765550" y="1931988"/>
            <a:ext cx="6397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>
                <a:solidFill>
                  <a:srgbClr val="0000FF"/>
                </a:solidFill>
                <a:latin typeface="Calibri" pitchFamily="34" charset="0"/>
              </a:rPr>
              <a:t>y</a:t>
            </a:r>
            <a:r>
              <a:rPr lang="en-US" sz="1600" i="1" baseline="-25000">
                <a:solidFill>
                  <a:srgbClr val="0000FF"/>
                </a:solidFill>
                <a:latin typeface="Calibri" pitchFamily="34" charset="0"/>
              </a:rPr>
              <a:t>Z</a:t>
            </a:r>
            <a:r>
              <a:rPr lang="en-US" sz="1600">
                <a:solidFill>
                  <a:srgbClr val="0000FF"/>
                </a:solidFill>
                <a:latin typeface="Calibri" pitchFamily="34" charset="0"/>
              </a:rPr>
              <a:t> = 0</a:t>
            </a:r>
            <a:endParaRPr lang="en-GB" sz="1600">
              <a:solidFill>
                <a:srgbClr val="0000FF"/>
              </a:solidFill>
            </a:endParaRPr>
          </a:p>
        </p:txBody>
      </p:sp>
      <p:sp>
        <p:nvSpPr>
          <p:cNvPr id="377878" name="Rectangle 399"/>
          <p:cNvSpPr>
            <a:spLocks noChangeArrowheads="1"/>
          </p:cNvSpPr>
          <p:nvPr/>
        </p:nvSpPr>
        <p:spPr bwMode="auto">
          <a:xfrm rot="3740662">
            <a:off x="3632200" y="1409700"/>
            <a:ext cx="7953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>
                <a:solidFill>
                  <a:srgbClr val="0000FF"/>
                </a:solidFill>
                <a:latin typeface="Calibri" pitchFamily="34" charset="0"/>
              </a:rPr>
              <a:t>y</a:t>
            </a:r>
            <a:r>
              <a:rPr lang="en-US" sz="1600" i="1" baseline="-25000">
                <a:solidFill>
                  <a:srgbClr val="0000FF"/>
                </a:solidFill>
                <a:latin typeface="Calibri" pitchFamily="34" charset="0"/>
              </a:rPr>
              <a:t>Z</a:t>
            </a:r>
            <a:r>
              <a:rPr lang="en-US" sz="1600">
                <a:solidFill>
                  <a:srgbClr val="0000FF"/>
                </a:solidFill>
                <a:latin typeface="Calibri" pitchFamily="34" charset="0"/>
              </a:rPr>
              <a:t> = 0.2</a:t>
            </a:r>
            <a:endParaRPr lang="en-GB" sz="1600">
              <a:solidFill>
                <a:srgbClr val="0000FF"/>
              </a:solidFill>
            </a:endParaRPr>
          </a:p>
        </p:txBody>
      </p:sp>
      <p:sp>
        <p:nvSpPr>
          <p:cNvPr id="377879" name="Rectangle 400"/>
          <p:cNvSpPr>
            <a:spLocks noChangeArrowheads="1"/>
          </p:cNvSpPr>
          <p:nvPr/>
        </p:nvSpPr>
        <p:spPr bwMode="auto">
          <a:xfrm rot="1824441">
            <a:off x="4305300" y="1179513"/>
            <a:ext cx="6397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>
                <a:solidFill>
                  <a:srgbClr val="0000FF"/>
                </a:solidFill>
                <a:latin typeface="Calibri" pitchFamily="34" charset="0"/>
              </a:rPr>
              <a:t>y</a:t>
            </a:r>
            <a:r>
              <a:rPr lang="en-US" sz="1600" i="1" baseline="-25000">
                <a:solidFill>
                  <a:srgbClr val="0000FF"/>
                </a:solidFill>
                <a:latin typeface="Calibri" pitchFamily="34" charset="0"/>
              </a:rPr>
              <a:t>Z</a:t>
            </a:r>
            <a:r>
              <a:rPr lang="en-US" sz="1600">
                <a:solidFill>
                  <a:srgbClr val="0000FF"/>
                </a:solidFill>
                <a:latin typeface="Calibri" pitchFamily="34" charset="0"/>
              </a:rPr>
              <a:t> = 2</a:t>
            </a:r>
            <a:endParaRPr lang="en-GB" sz="1600">
              <a:solidFill>
                <a:srgbClr val="0000FF"/>
              </a:solidFill>
            </a:endParaRPr>
          </a:p>
        </p:txBody>
      </p:sp>
      <p:pic>
        <p:nvPicPr>
          <p:cNvPr id="37788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6138" y="3838575"/>
            <a:ext cx="2251075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7881" name="Rectangle 402"/>
          <p:cNvSpPr>
            <a:spLocks noChangeArrowheads="1"/>
          </p:cNvSpPr>
          <p:nvPr/>
        </p:nvSpPr>
        <p:spPr bwMode="auto">
          <a:xfrm>
            <a:off x="1311275" y="4716463"/>
            <a:ext cx="1731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m</a:t>
            </a:r>
            <a:r>
              <a:rPr lang="en-US" i="1" baseline="-25000">
                <a:solidFill>
                  <a:srgbClr val="FF0000"/>
                </a:solidFill>
                <a:latin typeface="Calibri" pitchFamily="34" charset="0"/>
              </a:rPr>
              <a:t>H</a:t>
            </a:r>
            <a:r>
              <a:rPr lang="en-US">
                <a:solidFill>
                  <a:srgbClr val="FF0000"/>
                </a:solidFill>
                <a:latin typeface="Calibri" pitchFamily="34" charset="0"/>
              </a:rPr>
              <a:t> = 200 GeV/c</a:t>
            </a:r>
            <a:r>
              <a:rPr lang="en-US" baseline="30000">
                <a:solidFill>
                  <a:srgbClr val="FF0000"/>
                </a:solidFill>
                <a:latin typeface="Calibri" pitchFamily="34" charset="0"/>
              </a:rPr>
              <a:t>2</a:t>
            </a:r>
            <a:endParaRPr lang="en-GB" baseline="30000">
              <a:solidFill>
                <a:srgbClr val="FF0000"/>
              </a:solidFill>
            </a:endParaRPr>
          </a:p>
        </p:txBody>
      </p:sp>
      <p:cxnSp>
        <p:nvCxnSpPr>
          <p:cNvPr id="404" name="Straight Arrow Connector 403"/>
          <p:cNvCxnSpPr/>
          <p:nvPr/>
        </p:nvCxnSpPr>
        <p:spPr>
          <a:xfrm>
            <a:off x="411163" y="4378325"/>
            <a:ext cx="457200" cy="11113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5" name="Straight Arrow Connector 404"/>
          <p:cNvCxnSpPr/>
          <p:nvPr/>
        </p:nvCxnSpPr>
        <p:spPr>
          <a:xfrm>
            <a:off x="400050" y="4572000"/>
            <a:ext cx="479425" cy="222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6" name="Rectangle 405"/>
          <p:cNvSpPr/>
          <p:nvPr/>
        </p:nvSpPr>
        <p:spPr>
          <a:xfrm>
            <a:off x="525463" y="3267075"/>
            <a:ext cx="2697162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even larger overlap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if the Higgs is lighter:</a:t>
            </a:r>
          </a:p>
        </p:txBody>
      </p:sp>
      <p:sp>
        <p:nvSpPr>
          <p:cNvPr id="377885" name="Rectangle 144"/>
          <p:cNvSpPr>
            <a:spLocks noChangeArrowheads="1"/>
          </p:cNvSpPr>
          <p:nvPr/>
        </p:nvSpPr>
        <p:spPr bwMode="auto">
          <a:xfrm>
            <a:off x="488950" y="1716088"/>
            <a:ext cx="26574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Calibri" pitchFamily="34" charset="0"/>
              </a:rPr>
              <a:t>Z </a:t>
            </a:r>
            <a:r>
              <a:rPr lang="en-US">
                <a:latin typeface="Calibri" pitchFamily="34" charset="0"/>
              </a:rPr>
              <a:t>bosons from </a:t>
            </a:r>
            <a:r>
              <a:rPr lang="en-US" i="1">
                <a:latin typeface="Calibri" pitchFamily="34" charset="0"/>
              </a:rPr>
              <a:t>H </a:t>
            </a:r>
            <a:r>
              <a:rPr lang="en-US">
                <a:latin typeface="Calibri" pitchFamily="34" charset="0"/>
                <a:sym typeface="Symbol" pitchFamily="18" charset="2"/>
              </a:rPr>
              <a:t></a:t>
            </a:r>
            <a:r>
              <a:rPr lang="en-US" i="1">
                <a:latin typeface="Calibri" pitchFamily="34" charset="0"/>
              </a:rPr>
              <a:t> ZZ</a:t>
            </a:r>
            <a:r>
              <a:rPr lang="en-US">
                <a:latin typeface="Calibri" pitchFamily="34" charset="0"/>
              </a:rPr>
              <a:t> are</a:t>
            </a:r>
          </a:p>
          <a:p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longitudinally</a:t>
            </a:r>
            <a:r>
              <a:rPr lang="en-US">
                <a:latin typeface="Calibri" pitchFamily="34" charset="0"/>
              </a:rPr>
              <a:t> polarized.</a:t>
            </a:r>
          </a:p>
          <a:p>
            <a:r>
              <a:rPr lang="en-US">
                <a:latin typeface="Calibri" pitchFamily="34" charset="0"/>
              </a:rPr>
              <a:t>The polarization is</a:t>
            </a:r>
          </a:p>
          <a:p>
            <a:r>
              <a:rPr lang="en-US">
                <a:latin typeface="Calibri" pitchFamily="34" charset="0"/>
              </a:rPr>
              <a:t>stronger for heavier </a:t>
            </a:r>
            <a:r>
              <a:rPr lang="en-US" i="1">
                <a:latin typeface="Calibri" pitchFamily="34" charset="0"/>
              </a:rPr>
              <a:t>H</a:t>
            </a:r>
            <a:endParaRPr lang="en-GB" i="1"/>
          </a:p>
        </p:txBody>
      </p:sp>
      <p:sp>
        <p:nvSpPr>
          <p:cNvPr id="377886" name="Rectangle 406"/>
          <p:cNvSpPr>
            <a:spLocks noChangeArrowheads="1"/>
          </p:cNvSpPr>
          <p:nvPr/>
        </p:nvSpPr>
        <p:spPr bwMode="auto">
          <a:xfrm>
            <a:off x="3908425" y="3792538"/>
            <a:ext cx="33004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i="1">
                <a:latin typeface="Calibri" pitchFamily="34" charset="0"/>
              </a:rPr>
              <a:t>λ</a:t>
            </a:r>
            <a:r>
              <a:rPr lang="en-GB">
                <a:latin typeface="Calibri" pitchFamily="34" charset="0"/>
              </a:rPr>
              <a:t> </a:t>
            </a:r>
            <a:r>
              <a:rPr lang="pt-PT">
                <a:latin typeface="Calibri" pitchFamily="34" charset="0"/>
              </a:rPr>
              <a:t>is better than </a:t>
            </a:r>
            <a:r>
              <a:rPr lang="en-GB" i="1">
                <a:latin typeface="Calibri" pitchFamily="34" charset="0"/>
              </a:rPr>
              <a:t>λ</a:t>
            </a:r>
            <a:r>
              <a:rPr lang="el-GR" i="1" baseline="-25000">
                <a:latin typeface="Calibri" pitchFamily="34" charset="0"/>
              </a:rPr>
              <a:t>θ</a:t>
            </a:r>
            <a:r>
              <a:rPr lang="pt-PT">
                <a:latin typeface="Calibri" pitchFamily="34" charset="0"/>
              </a:rPr>
              <a:t> to discriminate</a:t>
            </a:r>
          </a:p>
          <a:p>
            <a:r>
              <a:rPr lang="pt-PT">
                <a:latin typeface="Calibri" pitchFamily="34" charset="0"/>
              </a:rPr>
              <a:t>between signal and background:</a:t>
            </a:r>
            <a:endParaRPr lang="en-GB"/>
          </a:p>
        </p:txBody>
      </p:sp>
      <p:sp>
        <p:nvSpPr>
          <p:cNvPr id="377887" name="Rectangle 407"/>
          <p:cNvSpPr>
            <a:spLocks noChangeArrowheads="1"/>
          </p:cNvSpPr>
          <p:nvPr/>
        </p:nvSpPr>
        <p:spPr bwMode="auto">
          <a:xfrm>
            <a:off x="3908425" y="3695700"/>
            <a:ext cx="3000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~</a:t>
            </a:r>
            <a:endParaRPr lang="en-GB"/>
          </a:p>
        </p:txBody>
      </p:sp>
      <p:sp>
        <p:nvSpPr>
          <p:cNvPr id="410" name="Rounded Rectangle 31"/>
          <p:cNvSpPr>
            <a:spLocks noChangeArrowheads="1"/>
          </p:cNvSpPr>
          <p:nvPr/>
        </p:nvSpPr>
        <p:spPr bwMode="auto">
          <a:xfrm>
            <a:off x="319088" y="3319463"/>
            <a:ext cx="2859087" cy="2201862"/>
          </a:xfrm>
          <a:prstGeom prst="roundRect">
            <a:avLst>
              <a:gd name="adj" fmla="val 11187"/>
            </a:avLst>
          </a:prstGeom>
          <a:noFill/>
          <a:ln w="6350" algn="ctr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PT">
              <a:latin typeface="+mn-lt"/>
            </a:endParaRPr>
          </a:p>
        </p:txBody>
      </p:sp>
      <p:cxnSp>
        <p:nvCxnSpPr>
          <p:cNvPr id="412" name="Straight Arrow Connector 411"/>
          <p:cNvCxnSpPr/>
          <p:nvPr/>
        </p:nvCxnSpPr>
        <p:spPr>
          <a:xfrm rot="10800000" flipV="1">
            <a:off x="2789238" y="2411413"/>
            <a:ext cx="960437" cy="892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7890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6200" y="4418013"/>
            <a:ext cx="3303588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071" name="Title 1"/>
          <p:cNvSpPr>
            <a:spLocks noGrp="1"/>
          </p:cNvSpPr>
          <p:nvPr>
            <p:ph type="title"/>
          </p:nvPr>
        </p:nvSpPr>
        <p:spPr>
          <a:xfrm>
            <a:off x="1371600" y="157163"/>
            <a:ext cx="6400800" cy="714375"/>
          </a:xfrm>
        </p:spPr>
        <p:txBody>
          <a:bodyPr/>
          <a:lstStyle/>
          <a:p>
            <a:r>
              <a:rPr lang="pt-PT" smtClean="0">
                <a:ea typeface="ＭＳ Ｐゴシック"/>
                <a:cs typeface="ＭＳ Ｐゴシック"/>
              </a:rPr>
              <a:t>Rotation-invariant parity asymmetry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30213" y="2992438"/>
            <a:ext cx="8137525" cy="9223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It represents the magnitude of the </a:t>
            </a:r>
            <a:r>
              <a:rPr lang="en-US" i="1" dirty="0">
                <a:latin typeface="+mn-lt"/>
              </a:rPr>
              <a:t>maximum observable parity asymmetry</a:t>
            </a:r>
            <a:r>
              <a:rPr lang="en-US" dirty="0">
                <a:latin typeface="+mn-lt"/>
              </a:rPr>
              <a:t>, i.e. of the </a:t>
            </a:r>
            <a:r>
              <a:rPr lang="en-US" i="1" dirty="0">
                <a:latin typeface="+mn-lt"/>
              </a:rPr>
              <a:t>net</a:t>
            </a:r>
            <a:r>
              <a:rPr lang="en-US" dirty="0">
                <a:latin typeface="+mn-lt"/>
              </a:rPr>
              <a:t> asymmetry as it can be measured 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along the polarization axis that maximizes it</a:t>
            </a:r>
          </a:p>
          <a:p>
            <a:pPr>
              <a:defRPr/>
            </a:pPr>
            <a:r>
              <a:rPr lang="en-US" dirty="0">
                <a:latin typeface="+mn-lt"/>
              </a:rPr>
              <a:t>(which is the one minimizing the helicity-0 component)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408613" y="2139950"/>
            <a:ext cx="1820862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is invariant under</a:t>
            </a:r>
          </a:p>
          <a:p>
            <a:pPr>
              <a:defRPr/>
            </a:pPr>
            <a:r>
              <a:rPr lang="en-US" i="1" dirty="0">
                <a:latin typeface="+mn-lt"/>
              </a:rPr>
              <a:t>any</a:t>
            </a:r>
            <a:r>
              <a:rPr lang="en-US" dirty="0">
                <a:latin typeface="+mn-lt"/>
              </a:rPr>
              <a:t> rotation</a:t>
            </a:r>
            <a:endParaRPr lang="en-GB" dirty="0">
              <a:latin typeface="+mn-lt"/>
            </a:endParaRPr>
          </a:p>
        </p:txBody>
      </p:sp>
      <p:graphicFrame>
        <p:nvGraphicFramePr>
          <p:cNvPr id="238068" name="Object 500"/>
          <p:cNvGraphicFramePr>
            <a:graphicFrameLocks noChangeAspect="1"/>
          </p:cNvGraphicFramePr>
          <p:nvPr/>
        </p:nvGraphicFramePr>
        <p:xfrm>
          <a:off x="1533525" y="1947863"/>
          <a:ext cx="3665538" cy="839787"/>
        </p:xfrm>
        <a:graphic>
          <a:graphicData uri="http://schemas.openxmlformats.org/presentationml/2006/ole">
            <p:oleObj spid="_x0000_s238068" name="Equation" r:id="rId4" imgW="1828800" imgH="419100" progId="">
              <p:embed/>
            </p:oleObj>
          </a:graphicData>
        </a:graphic>
      </p:graphicFrame>
      <p:graphicFrame>
        <p:nvGraphicFramePr>
          <p:cNvPr id="238069" name="Object 501"/>
          <p:cNvGraphicFramePr>
            <a:graphicFrameLocks noChangeAspect="1"/>
          </p:cNvGraphicFramePr>
          <p:nvPr/>
        </p:nvGraphicFramePr>
        <p:xfrm>
          <a:off x="492125" y="1169988"/>
          <a:ext cx="6616700" cy="546100"/>
        </p:xfrm>
        <a:graphic>
          <a:graphicData uri="http://schemas.openxmlformats.org/presentationml/2006/ole">
            <p:oleObj spid="_x0000_s238069" name="Equation" r:id="rId5" imgW="4622800" imgH="381000" progId="">
              <p:embed/>
            </p:oleObj>
          </a:graphicData>
        </a:graphic>
      </p:graphicFrame>
      <p:cxnSp>
        <p:nvCxnSpPr>
          <p:cNvPr id="16" name="Straight Connector 15"/>
          <p:cNvCxnSpPr/>
          <p:nvPr/>
        </p:nvCxnSpPr>
        <p:spPr>
          <a:xfrm rot="16200000" flipV="1">
            <a:off x="2455863" y="5116513"/>
            <a:ext cx="6350" cy="635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311275" y="5124450"/>
            <a:ext cx="2525713" cy="1588"/>
          </a:xfrm>
          <a:prstGeom prst="straightConnector1">
            <a:avLst/>
          </a:prstGeom>
          <a:ln w="12700">
            <a:solidFill>
              <a:srgbClr val="0000FF"/>
            </a:solidFill>
            <a:prstDash val="dash"/>
            <a:headEnd w="sm" len="med"/>
            <a:tail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076" name="TextBox 19"/>
          <p:cNvSpPr txBox="1">
            <a:spLocks noChangeArrowheads="1"/>
          </p:cNvSpPr>
          <p:nvPr/>
        </p:nvSpPr>
        <p:spPr bwMode="auto">
          <a:xfrm>
            <a:off x="3768725" y="4797425"/>
            <a:ext cx="2143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0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rot="5400000" flipH="1" flipV="1">
            <a:off x="1756569" y="4515644"/>
            <a:ext cx="1392238" cy="1244600"/>
          </a:xfrm>
          <a:prstGeom prst="straightConnector1">
            <a:avLst/>
          </a:prstGeom>
          <a:ln w="19050">
            <a:solidFill>
              <a:srgbClr val="FF0000"/>
            </a:solidFill>
            <a:headEnd type="arrow" w="sm" len="med"/>
            <a:tail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722563" y="4832350"/>
            <a:ext cx="296862" cy="2762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el-GR" i="1" dirty="0">
                <a:solidFill>
                  <a:schemeClr val="bg1">
                    <a:lumMod val="65000"/>
                  </a:schemeClr>
                </a:solidFill>
                <a:latin typeface="+mn-lt"/>
                <a:cs typeface="Times New Roman" pitchFamily="18" charset="0"/>
              </a:rPr>
              <a:t>θ</a:t>
            </a:r>
            <a:endParaRPr lang="pt-PT" i="1" dirty="0">
              <a:solidFill>
                <a:schemeClr val="bg1">
                  <a:lumMod val="6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3" name="Arc 22"/>
          <p:cNvSpPr/>
          <p:nvPr/>
        </p:nvSpPr>
        <p:spPr>
          <a:xfrm rot="1328235">
            <a:off x="1989138" y="4621213"/>
            <a:ext cx="1111250" cy="1162050"/>
          </a:xfrm>
          <a:prstGeom prst="arc">
            <a:avLst>
              <a:gd name="adj1" fmla="val 16935748"/>
              <a:gd name="adj2" fmla="val 19560196"/>
            </a:avLst>
          </a:prstGeom>
          <a:ln w="9525">
            <a:solidFill>
              <a:schemeClr val="bg1">
                <a:lumMod val="65000"/>
              </a:schemeClr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PT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8080" name="Rectangle 27"/>
          <p:cNvSpPr>
            <a:spLocks noChangeArrowheads="1"/>
          </p:cNvSpPr>
          <p:nvPr/>
        </p:nvSpPr>
        <p:spPr bwMode="auto">
          <a:xfrm>
            <a:off x="3081338" y="4337050"/>
            <a:ext cx="2682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sz="24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pt-PT" sz="2400" baseline="-25000">
              <a:solidFill>
                <a:srgbClr val="FF0000"/>
              </a:solidFill>
            </a:endParaRPr>
          </a:p>
        </p:txBody>
      </p:sp>
      <p:sp>
        <p:nvSpPr>
          <p:cNvPr id="238081" name="Rectangle 28"/>
          <p:cNvSpPr>
            <a:spLocks noChangeArrowheads="1"/>
          </p:cNvSpPr>
          <p:nvPr/>
        </p:nvSpPr>
        <p:spPr bwMode="auto">
          <a:xfrm>
            <a:off x="1516063" y="5584825"/>
            <a:ext cx="269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sz="24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pt-PT" sz="2400" baseline="-2500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11425" y="5119688"/>
            <a:ext cx="19018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PT" dirty="0">
                <a:solidFill>
                  <a:srgbClr val="0000FF"/>
                </a:solidFill>
                <a:latin typeface="Calibri"/>
                <a:cs typeface="Times New Roman" pitchFamily="18" charset="0"/>
              </a:rPr>
              <a:t>helicity</a:t>
            </a:r>
            <a:r>
              <a:rPr lang="pt-PT" sz="2000" dirty="0">
                <a:solidFill>
                  <a:srgbClr val="0000FF"/>
                </a:solidFill>
                <a:latin typeface="Calibri"/>
                <a:cs typeface="Times New Roman" pitchFamily="18" charset="0"/>
              </a:rPr>
              <a:t>(</a:t>
            </a:r>
            <a:r>
              <a:rPr lang="pt-PT" sz="2000" i="1" dirty="0">
                <a:solidFill>
                  <a:srgbClr val="0000FF"/>
                </a:solidFill>
                <a:latin typeface="Calibri"/>
                <a:cs typeface="Times New Roman" pitchFamily="18" charset="0"/>
              </a:rPr>
              <a:t>V</a:t>
            </a:r>
            <a:r>
              <a:rPr lang="pt-PT" sz="2000" dirty="0">
                <a:solidFill>
                  <a:srgbClr val="0000FF"/>
                </a:solidFill>
                <a:latin typeface="Calibri"/>
                <a:cs typeface="Times New Roman" pitchFamily="18" charset="0"/>
              </a:rPr>
              <a:t>)</a:t>
            </a:r>
            <a:r>
              <a:rPr lang="pt-PT" i="1" baseline="-25000" dirty="0">
                <a:solidFill>
                  <a:srgbClr val="0000FF"/>
                </a:solidFill>
                <a:latin typeface="Calibri"/>
                <a:cs typeface="Times New Roman" pitchFamily="18" charset="0"/>
              </a:rPr>
              <a:t> </a:t>
            </a:r>
            <a:r>
              <a:rPr lang="pt-PT" dirty="0">
                <a:solidFill>
                  <a:srgbClr val="0000FF"/>
                </a:solidFill>
                <a:latin typeface="Calibri" pitchFamily="34" charset="0"/>
              </a:rPr>
              <a:t>=0, </a:t>
            </a:r>
            <a:r>
              <a:rPr lang="pt-PT" b="1" dirty="0">
                <a:solidFill>
                  <a:srgbClr val="0033CC"/>
                </a:solidFill>
                <a:latin typeface="Calibri"/>
                <a:cs typeface="Times New Roman" pitchFamily="18" charset="0"/>
                <a:sym typeface="Symbol"/>
              </a:rPr>
              <a:t>±</a:t>
            </a:r>
            <a:r>
              <a:rPr lang="pt-PT" dirty="0">
                <a:solidFill>
                  <a:srgbClr val="0000FF"/>
                </a:solidFill>
                <a:latin typeface="Calibri" pitchFamily="34" charset="0"/>
              </a:rPr>
              <a:t> 1</a:t>
            </a:r>
            <a:endParaRPr lang="pt-PT" b="1" dirty="0">
              <a:solidFill>
                <a:srgbClr val="0000FF"/>
              </a:solidFill>
              <a:latin typeface="+mn-lt"/>
              <a:cs typeface="Times New Roman" pitchFamily="18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639888" y="5661025"/>
            <a:ext cx="160337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8084" name="Group 41"/>
          <p:cNvGrpSpPr>
            <a:grpSpLocks/>
          </p:cNvGrpSpPr>
          <p:nvPr/>
        </p:nvGrpSpPr>
        <p:grpSpPr bwMode="auto">
          <a:xfrm rot="-2868026">
            <a:off x="1481932" y="4637881"/>
            <a:ext cx="1701800" cy="369887"/>
            <a:chOff x="1788572" y="3914075"/>
            <a:chExt cx="1701107" cy="369332"/>
          </a:xfrm>
        </p:grpSpPr>
        <p:sp>
          <p:nvSpPr>
            <p:cNvPr id="238092" name="Rectangle 14"/>
            <p:cNvSpPr>
              <a:spLocks noChangeArrowheads="1"/>
            </p:cNvSpPr>
            <p:nvPr/>
          </p:nvSpPr>
          <p:spPr bwMode="auto">
            <a:xfrm>
              <a:off x="1788572" y="3914075"/>
              <a:ext cx="170110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PT">
                  <a:solidFill>
                    <a:srgbClr val="FF0000"/>
                  </a:solidFill>
                  <a:latin typeface="Calibri" pitchFamily="34" charset="0"/>
                  <a:cs typeface="Times New Roman" pitchFamily="18" charset="0"/>
                </a:rPr>
                <a:t>helicity(</a:t>
              </a:r>
              <a:r>
                <a:rPr lang="pt-PT" i="1">
                  <a:solidFill>
                    <a:srgbClr val="FF0000"/>
                  </a:solidFill>
                  <a:latin typeface="Calibri" pitchFamily="34" charset="0"/>
                  <a:cs typeface="Times New Roman" pitchFamily="18" charset="0"/>
                </a:rPr>
                <a:t>f f</a:t>
              </a:r>
              <a:r>
                <a:rPr lang="pt-PT">
                  <a:solidFill>
                    <a:srgbClr val="FF0000"/>
                  </a:solidFill>
                  <a:latin typeface="Calibri" pitchFamily="34" charset="0"/>
                  <a:cs typeface="Times New Roman" pitchFamily="18" charset="0"/>
                </a:rPr>
                <a:t> ) = </a:t>
              </a:r>
              <a:r>
                <a:rPr lang="pt-PT">
                  <a:solidFill>
                    <a:srgbClr val="FF0000"/>
                  </a:solidFill>
                  <a:latin typeface="Calibri" pitchFamily="34" charset="0"/>
                  <a:cs typeface="Times New Roman" pitchFamily="18" charset="0"/>
                  <a:sym typeface="Symbol" pitchFamily="18" charset="2"/>
                </a:rPr>
                <a:t>±</a:t>
              </a:r>
              <a:r>
                <a:rPr lang="pt-PT">
                  <a:solidFill>
                    <a:srgbClr val="FF0000"/>
                  </a:solidFill>
                  <a:latin typeface="Calibri" pitchFamily="34" charset="0"/>
                  <a:cs typeface="Times New Roman" pitchFamily="18" charset="0"/>
                </a:rPr>
                <a:t>1</a:t>
              </a:r>
              <a:endParaRPr lang="en-GB"/>
            </a:p>
          </p:txBody>
        </p:sp>
        <p:cxnSp>
          <p:nvCxnSpPr>
            <p:cNvPr id="34" name="Straight Connector 33"/>
            <p:cNvCxnSpPr/>
            <p:nvPr/>
          </p:nvCxnSpPr>
          <p:spPr>
            <a:xfrm rot="144674">
              <a:off x="2767364" y="3985555"/>
              <a:ext cx="71408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8085" name="Rectangle 35"/>
          <p:cNvSpPr>
            <a:spLocks noChangeArrowheads="1"/>
          </p:cNvSpPr>
          <p:nvPr/>
        </p:nvSpPr>
        <p:spPr bwMode="auto">
          <a:xfrm>
            <a:off x="663575" y="4392613"/>
            <a:ext cx="10810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sz="2400" i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pt-PT" sz="24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400" i="1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pt-PT" sz="24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 f</a:t>
            </a:r>
            <a:endParaRPr lang="pt-PT" sz="2400" baseline="-25000">
              <a:solidFill>
                <a:srgbClr val="FF0000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1593850" y="4459288"/>
            <a:ext cx="160338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8087" name="Group 39"/>
          <p:cNvGrpSpPr>
            <a:grpSpLocks/>
          </p:cNvGrpSpPr>
          <p:nvPr/>
        </p:nvGrpSpPr>
        <p:grpSpPr bwMode="auto">
          <a:xfrm>
            <a:off x="4365625" y="4267200"/>
            <a:ext cx="4098925" cy="866775"/>
            <a:chOff x="2224088" y="3433763"/>
            <a:chExt cx="4098925" cy="866775"/>
          </a:xfrm>
        </p:grpSpPr>
        <p:graphicFrame>
          <p:nvGraphicFramePr>
            <p:cNvPr id="238070" name="Object 502"/>
            <p:cNvGraphicFramePr>
              <a:graphicFrameLocks noChangeAspect="1"/>
            </p:cNvGraphicFramePr>
            <p:nvPr/>
          </p:nvGraphicFramePr>
          <p:xfrm>
            <a:off x="2224088" y="3433763"/>
            <a:ext cx="4098925" cy="866775"/>
          </p:xfrm>
          <a:graphic>
            <a:graphicData uri="http://schemas.openxmlformats.org/presentationml/2006/ole">
              <p:oleObj spid="_x0000_s238070" name="Equation" r:id="rId6" imgW="2044700" imgH="431800" progId="">
                <p:embed/>
              </p:oleObj>
            </a:graphicData>
          </a:graphic>
        </p:graphicFrame>
        <p:sp>
          <p:nvSpPr>
            <p:cNvPr id="238091" name="TextBox 38"/>
            <p:cNvSpPr txBox="1">
              <a:spLocks noChangeArrowheads="1"/>
            </p:cNvSpPr>
            <p:nvPr/>
          </p:nvSpPr>
          <p:spPr bwMode="auto">
            <a:xfrm>
              <a:off x="3133508" y="3813047"/>
              <a:ext cx="21383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PT" sz="2000" b="1" i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z</a:t>
              </a:r>
            </a:p>
          </p:txBody>
        </p:sp>
      </p:grpSp>
      <p:sp>
        <p:nvSpPr>
          <p:cNvPr id="238088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CEF1693-C258-4BE3-AAF3-B817A9D293A9}" type="slidenum">
              <a:rPr lang="en-US" smtClean="0">
                <a:latin typeface="Calibri" pitchFamily="34" charset="0"/>
              </a:rPr>
              <a:pPr/>
              <a:t>59</a:t>
            </a:fld>
            <a:endParaRPr lang="en-US" smtClean="0">
              <a:latin typeface="Calibri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554413" y="877888"/>
            <a:ext cx="220027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parity-violating terms</a:t>
            </a:r>
            <a:endParaRPr lang="en-GB" dirty="0">
              <a:latin typeface="+mn-lt"/>
            </a:endParaRPr>
          </a:p>
        </p:txBody>
      </p:sp>
      <p:sp>
        <p:nvSpPr>
          <p:cNvPr id="238090" name="Rectangle 97"/>
          <p:cNvSpPr>
            <a:spLocks noChangeArrowheads="1"/>
          </p:cNvSpPr>
          <p:nvPr/>
        </p:nvSpPr>
        <p:spPr bwMode="auto">
          <a:xfrm>
            <a:off x="6456363" y="6146800"/>
            <a:ext cx="24812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>
                <a:solidFill>
                  <a:srgbClr val="000000"/>
                </a:solidFill>
                <a:latin typeface="Calibri" pitchFamily="34" charset="0"/>
              </a:rPr>
              <a:t>[PRD </a:t>
            </a:r>
            <a:r>
              <a:rPr lang="en-GB" sz="1600">
                <a:solidFill>
                  <a:srgbClr val="231F20"/>
                </a:solidFill>
                <a:latin typeface="Calibri" pitchFamily="34" charset="0"/>
              </a:rPr>
              <a:t>82, 096002 (2010)]</a:t>
            </a:r>
            <a:endParaRPr lang="en-GB" sz="16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13" y="1057275"/>
            <a:ext cx="4772025" cy="409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anchor="t"/>
          <a:lstStyle/>
          <a:p>
            <a:fld id="{2A46066F-68B5-45E7-819C-891E9BFB0802}" type="slidenum">
              <a:rPr lang="en-US">
                <a:latin typeface="Calibri" pitchFamily="34" charset="0"/>
              </a:rPr>
              <a:pPr/>
              <a:t>6</a:t>
            </a:fld>
            <a:endParaRPr lang="en-US">
              <a:latin typeface="Calibri" pitchFamily="34" charset="0"/>
            </a:endParaRPr>
          </a:p>
        </p:txBody>
      </p:sp>
      <p:sp>
        <p:nvSpPr>
          <p:cNvPr id="17411" name="Rectangle 139"/>
          <p:cNvSpPr>
            <a:spLocks noChangeArrowheads="1"/>
          </p:cNvSpPr>
          <p:nvPr/>
        </p:nvSpPr>
        <p:spPr bwMode="auto">
          <a:xfrm>
            <a:off x="3373438" y="846138"/>
            <a:ext cx="11969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/>
              <a:t>bb</a:t>
            </a:r>
            <a:r>
              <a:rPr lang="en-US" sz="2000"/>
              <a:t> family</a:t>
            </a:r>
            <a:endParaRPr lang="en-GB" sz="2400"/>
          </a:p>
        </p:txBody>
      </p:sp>
      <p:cxnSp>
        <p:nvCxnSpPr>
          <p:cNvPr id="145" name="Straight Connector 144"/>
          <p:cNvCxnSpPr/>
          <p:nvPr/>
        </p:nvCxnSpPr>
        <p:spPr>
          <a:xfrm>
            <a:off x="3651250" y="942975"/>
            <a:ext cx="107950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0" name="Rectangle 149"/>
          <p:cNvSpPr/>
          <p:nvPr/>
        </p:nvSpPr>
        <p:spPr>
          <a:xfrm>
            <a:off x="3389313" y="887413"/>
            <a:ext cx="1158875" cy="32385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aphicFrame>
        <p:nvGraphicFramePr>
          <p:cNvPr id="17414" name="Chart 13"/>
          <p:cNvGraphicFramePr>
            <a:graphicFrameLocks/>
          </p:cNvGraphicFramePr>
          <p:nvPr/>
        </p:nvGraphicFramePr>
        <p:xfrm>
          <a:off x="5294313" y="3987800"/>
          <a:ext cx="2740025" cy="2101850"/>
        </p:xfrm>
        <a:graphic>
          <a:graphicData uri="http://schemas.openxmlformats.org/presentationml/2006/ole">
            <p:oleObj spid="_x0000_s17414" r:id="rId4" imgW="2737341" imgH="2103302" progId="Excel.Chart.8">
              <p:embed/>
            </p:oleObj>
          </a:graphicData>
        </a:graphic>
      </p:graphicFrame>
      <p:sp>
        <p:nvSpPr>
          <p:cNvPr id="17415" name="Rounded Rectangle 27"/>
          <p:cNvSpPr>
            <a:spLocks noChangeArrowheads="1"/>
          </p:cNvSpPr>
          <p:nvPr/>
        </p:nvSpPr>
        <p:spPr bwMode="auto">
          <a:xfrm>
            <a:off x="5018088" y="4027488"/>
            <a:ext cx="3816350" cy="1944687"/>
          </a:xfrm>
          <a:prstGeom prst="roundRect">
            <a:avLst>
              <a:gd name="adj" fmla="val 11125"/>
            </a:avLst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7416" name="Rectangle 35"/>
          <p:cNvSpPr>
            <a:spLocks noChangeArrowheads="1"/>
          </p:cNvSpPr>
          <p:nvPr/>
        </p:nvSpPr>
        <p:spPr bwMode="auto">
          <a:xfrm>
            <a:off x="7975600" y="4122738"/>
            <a:ext cx="1023938" cy="64611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PT">
                <a:sym typeface="Symbol" pitchFamily="18" charset="2"/>
              </a:rPr>
              <a:t></a:t>
            </a:r>
            <a:r>
              <a:rPr lang="pt-PT"/>
              <a:t>(1S)</a:t>
            </a:r>
            <a:r>
              <a:rPr lang="pt-PT">
                <a:latin typeface="Calibri" pitchFamily="34" charset="0"/>
              </a:rPr>
              <a:t> in</a:t>
            </a:r>
            <a:endParaRPr lang="en-GB"/>
          </a:p>
          <a:p>
            <a:pPr algn="ctr"/>
            <a:r>
              <a:rPr lang="pt-PT">
                <a:latin typeface="Calibri" pitchFamily="34" charset="0"/>
              </a:rPr>
              <a:t>CDF data</a:t>
            </a:r>
            <a:endParaRPr lang="en-GB"/>
          </a:p>
        </p:txBody>
      </p:sp>
      <p:sp>
        <p:nvSpPr>
          <p:cNvPr id="17417" name="Rectangle 38"/>
          <p:cNvSpPr>
            <a:spLocks noChangeArrowheads="1"/>
          </p:cNvSpPr>
          <p:nvPr/>
        </p:nvSpPr>
        <p:spPr bwMode="auto">
          <a:xfrm>
            <a:off x="4979988" y="3506788"/>
            <a:ext cx="35893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>
                <a:latin typeface="Calibri" pitchFamily="34" charset="0"/>
              </a:rPr>
              <a:t>Composition of the </a:t>
            </a:r>
            <a:r>
              <a:rPr lang="pt-PT" b="1" i="1">
                <a:solidFill>
                  <a:srgbClr val="FF0000"/>
                </a:solidFill>
                <a:latin typeface="Calibri" pitchFamily="34" charset="0"/>
              </a:rPr>
              <a:t>observed </a:t>
            </a:r>
            <a:r>
              <a:rPr lang="pt-PT" b="1">
                <a:solidFill>
                  <a:srgbClr val="FF0000"/>
                </a:solidFill>
                <a:sym typeface="Symbol" pitchFamily="18" charset="2"/>
              </a:rPr>
              <a:t></a:t>
            </a:r>
            <a:r>
              <a:rPr lang="pt-PT" b="1">
                <a:solidFill>
                  <a:srgbClr val="FF0000"/>
                </a:solidFill>
              </a:rPr>
              <a:t>(1S)</a:t>
            </a:r>
            <a:r>
              <a:rPr lang="pt-PT"/>
              <a:t>:</a:t>
            </a:r>
            <a:endParaRPr lang="en-GB"/>
          </a:p>
        </p:txBody>
      </p:sp>
      <p:graphicFrame>
        <p:nvGraphicFramePr>
          <p:cNvPr id="17418" name="Chart 21"/>
          <p:cNvGraphicFramePr>
            <a:graphicFrameLocks/>
          </p:cNvGraphicFramePr>
          <p:nvPr/>
        </p:nvGraphicFramePr>
        <p:xfrm>
          <a:off x="5634038" y="3967163"/>
          <a:ext cx="2738437" cy="2100262"/>
        </p:xfrm>
        <a:graphic>
          <a:graphicData uri="http://schemas.openxmlformats.org/presentationml/2006/ole">
            <p:oleObj spid="_x0000_s17418" r:id="rId5" imgW="2743438" imgH="2097206" progId="Excel.Chart.8">
              <p:embed/>
            </p:oleObj>
          </a:graphicData>
        </a:graphic>
      </p:graphicFrame>
      <p:sp>
        <p:nvSpPr>
          <p:cNvPr id="17419" name="Rectangle 22"/>
          <p:cNvSpPr>
            <a:spLocks noChangeArrowheads="1"/>
          </p:cNvSpPr>
          <p:nvPr/>
        </p:nvSpPr>
        <p:spPr bwMode="auto">
          <a:xfrm>
            <a:off x="5019675" y="5334000"/>
            <a:ext cx="13573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600" b="1">
                <a:solidFill>
                  <a:srgbClr val="00B050"/>
                </a:solidFill>
              </a:rPr>
              <a:t>from </a:t>
            </a:r>
            <a:r>
              <a:rPr lang="en-GB" sz="1600" b="1">
                <a:solidFill>
                  <a:srgbClr val="00B050"/>
                </a:solidFill>
                <a:sym typeface="Symbol" pitchFamily="18" charset="2"/>
              </a:rPr>
              <a:t></a:t>
            </a:r>
            <a:r>
              <a:rPr lang="en-GB" sz="1600" b="1" baseline="-25000">
                <a:solidFill>
                  <a:srgbClr val="00B050"/>
                </a:solidFill>
              </a:rPr>
              <a:t>b1</a:t>
            </a:r>
            <a:r>
              <a:rPr lang="en-GB" sz="1600" b="1">
                <a:solidFill>
                  <a:srgbClr val="00B050"/>
                </a:solidFill>
              </a:rPr>
              <a:t>(2P)</a:t>
            </a:r>
          </a:p>
          <a:p>
            <a:pPr algn="r"/>
            <a:r>
              <a:rPr lang="en-GB" sz="1600" b="1">
                <a:solidFill>
                  <a:srgbClr val="00B050"/>
                </a:solidFill>
              </a:rPr>
              <a:t>+</a:t>
            </a:r>
            <a:r>
              <a:rPr lang="en-GB" sz="1600" b="1">
                <a:solidFill>
                  <a:srgbClr val="00B050"/>
                </a:solidFill>
                <a:sym typeface="Symbol" pitchFamily="18" charset="2"/>
              </a:rPr>
              <a:t> </a:t>
            </a:r>
            <a:r>
              <a:rPr lang="en-GB" sz="1600" b="1" baseline="-25000">
                <a:solidFill>
                  <a:srgbClr val="00B050"/>
                </a:solidFill>
              </a:rPr>
              <a:t>b2</a:t>
            </a:r>
            <a:r>
              <a:rPr lang="en-GB" sz="1600" b="1">
                <a:solidFill>
                  <a:srgbClr val="00B050"/>
                </a:solidFill>
              </a:rPr>
              <a:t>(2P)</a:t>
            </a:r>
          </a:p>
        </p:txBody>
      </p:sp>
      <p:sp>
        <p:nvSpPr>
          <p:cNvPr id="17420" name="Rectangle 23"/>
          <p:cNvSpPr>
            <a:spLocks noChangeArrowheads="1"/>
          </p:cNvSpPr>
          <p:nvPr/>
        </p:nvSpPr>
        <p:spPr bwMode="auto">
          <a:xfrm>
            <a:off x="6773863" y="5322888"/>
            <a:ext cx="19558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92D050"/>
                </a:solidFill>
              </a:rPr>
              <a:t>                </a:t>
            </a:r>
            <a:r>
              <a:rPr lang="en-US" sz="1400" b="1">
                <a:solidFill>
                  <a:srgbClr val="92D050"/>
                </a:solidFill>
              </a:rPr>
              <a:t>from </a:t>
            </a:r>
          </a:p>
          <a:p>
            <a:pPr algn="r"/>
            <a:r>
              <a:rPr lang="en-GB" sz="1400" b="1">
                <a:solidFill>
                  <a:srgbClr val="92D050"/>
                </a:solidFill>
                <a:sym typeface="Symbol" pitchFamily="18" charset="2"/>
              </a:rPr>
              <a:t></a:t>
            </a:r>
            <a:r>
              <a:rPr lang="en-GB" sz="1400" b="1" baseline="-25000">
                <a:solidFill>
                  <a:srgbClr val="92D050"/>
                </a:solidFill>
              </a:rPr>
              <a:t>b1</a:t>
            </a:r>
            <a:r>
              <a:rPr lang="en-GB" sz="1400" b="1">
                <a:solidFill>
                  <a:srgbClr val="92D050"/>
                </a:solidFill>
              </a:rPr>
              <a:t>(1P)+</a:t>
            </a:r>
            <a:r>
              <a:rPr lang="en-GB" sz="1400" b="1">
                <a:solidFill>
                  <a:srgbClr val="00B050"/>
                </a:solidFill>
                <a:sym typeface="Symbol" pitchFamily="18" charset="2"/>
              </a:rPr>
              <a:t> </a:t>
            </a:r>
            <a:r>
              <a:rPr lang="en-GB" sz="1400" b="1">
                <a:solidFill>
                  <a:srgbClr val="92D050"/>
                </a:solidFill>
                <a:sym typeface="Symbol" pitchFamily="18" charset="2"/>
              </a:rPr>
              <a:t></a:t>
            </a:r>
            <a:r>
              <a:rPr lang="en-GB" sz="1400" b="1" baseline="-25000">
                <a:solidFill>
                  <a:srgbClr val="92D050"/>
                </a:solidFill>
              </a:rPr>
              <a:t>b2</a:t>
            </a:r>
            <a:r>
              <a:rPr lang="en-GB" sz="1400" b="1">
                <a:solidFill>
                  <a:srgbClr val="92D050"/>
                </a:solidFill>
              </a:rPr>
              <a:t>(1P)</a:t>
            </a:r>
          </a:p>
        </p:txBody>
      </p:sp>
      <p:sp>
        <p:nvSpPr>
          <p:cNvPr id="17421" name="Rectangle 24"/>
          <p:cNvSpPr>
            <a:spLocks noChangeArrowheads="1"/>
          </p:cNvSpPr>
          <p:nvPr/>
        </p:nvSpPr>
        <p:spPr bwMode="auto">
          <a:xfrm>
            <a:off x="4935538" y="4664075"/>
            <a:ext cx="12144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600" b="1">
                <a:solidFill>
                  <a:schemeClr val="tx2"/>
                </a:solidFill>
              </a:rPr>
              <a:t>from </a:t>
            </a:r>
            <a:r>
              <a:rPr lang="pt-PT" sz="1600" b="1">
                <a:solidFill>
                  <a:schemeClr val="tx2"/>
                </a:solidFill>
                <a:sym typeface="Symbol" pitchFamily="18" charset="2"/>
              </a:rPr>
              <a:t></a:t>
            </a:r>
            <a:r>
              <a:rPr lang="pt-PT" sz="1600" b="1">
                <a:solidFill>
                  <a:schemeClr val="tx2"/>
                </a:solidFill>
              </a:rPr>
              <a:t>(2S)</a:t>
            </a:r>
            <a:endParaRPr lang="en-US" sz="1600" b="1">
              <a:solidFill>
                <a:schemeClr val="tx2"/>
              </a:solidFill>
            </a:endParaRPr>
          </a:p>
          <a:p>
            <a:pPr algn="r"/>
            <a:r>
              <a:rPr lang="pt-PT" sz="1600" b="1">
                <a:solidFill>
                  <a:schemeClr val="tx2"/>
                </a:solidFill>
                <a:sym typeface="Symbol" pitchFamily="18" charset="2"/>
              </a:rPr>
              <a:t>+</a:t>
            </a:r>
            <a:r>
              <a:rPr lang="pt-PT" sz="1600" b="1">
                <a:solidFill>
                  <a:schemeClr val="tx2"/>
                </a:solidFill>
              </a:rPr>
              <a:t>(3S)</a:t>
            </a:r>
            <a:endParaRPr lang="en-GB" sz="1600" b="1">
              <a:solidFill>
                <a:schemeClr val="tx2"/>
              </a:solidFill>
            </a:endParaRPr>
          </a:p>
        </p:txBody>
      </p:sp>
      <p:sp>
        <p:nvSpPr>
          <p:cNvPr id="17422" name="TextBox 25"/>
          <p:cNvSpPr txBox="1">
            <a:spLocks noChangeArrowheads="1"/>
          </p:cNvSpPr>
          <p:nvPr/>
        </p:nvSpPr>
        <p:spPr bwMode="auto">
          <a:xfrm>
            <a:off x="220663" y="30163"/>
            <a:ext cx="8208962" cy="523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accent1"/>
                </a:solidFill>
              </a:rPr>
              <a:t>Strongly interrelated measurements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032500" y="4003675"/>
            <a:ext cx="18621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directly produced</a:t>
            </a:r>
            <a:endParaRPr lang="pt-PT" b="1" dirty="0">
              <a:solidFill>
                <a:schemeClr val="tx2">
                  <a:lumMod val="60000"/>
                  <a:lumOff val="40000"/>
                </a:schemeClr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429" name="Title 1"/>
          <p:cNvSpPr>
            <a:spLocks noGrp="1"/>
          </p:cNvSpPr>
          <p:nvPr>
            <p:ph type="title"/>
          </p:nvPr>
        </p:nvSpPr>
        <p:spPr>
          <a:xfrm>
            <a:off x="0" y="58738"/>
            <a:ext cx="9144000" cy="714375"/>
          </a:xfrm>
        </p:spPr>
        <p:txBody>
          <a:bodyPr/>
          <a:lstStyle/>
          <a:p>
            <a:r>
              <a:rPr lang="pt-PT" smtClean="0">
                <a:ea typeface="ＭＳ Ｐゴシック"/>
                <a:cs typeface="ＭＳ Ｐゴシック"/>
              </a:rPr>
              <a:t>Frame-independent “forward-backward” asymmetry</a:t>
            </a:r>
          </a:p>
        </p:txBody>
      </p:sp>
      <p:graphicFrame>
        <p:nvGraphicFramePr>
          <p:cNvPr id="239424" name="Object 832"/>
          <p:cNvGraphicFramePr>
            <a:graphicFrameLocks noChangeAspect="1"/>
          </p:cNvGraphicFramePr>
          <p:nvPr/>
        </p:nvGraphicFramePr>
        <p:xfrm>
          <a:off x="2446338" y="1484313"/>
          <a:ext cx="3771900" cy="717550"/>
        </p:xfrm>
        <a:graphic>
          <a:graphicData uri="http://schemas.openxmlformats.org/presentationml/2006/ole">
            <p:oleObj spid="_x0000_s239424" name="Equation" r:id="rId4" imgW="2006600" imgH="381000" progId="">
              <p:embed/>
            </p:oleObj>
          </a:graphicData>
        </a:graphic>
      </p:graphicFrame>
      <p:graphicFrame>
        <p:nvGraphicFramePr>
          <p:cNvPr id="239425" name="Object 833"/>
          <p:cNvGraphicFramePr>
            <a:graphicFrameLocks noChangeAspect="1"/>
          </p:cNvGraphicFramePr>
          <p:nvPr/>
        </p:nvGraphicFramePr>
        <p:xfrm>
          <a:off x="234950" y="2535238"/>
          <a:ext cx="4564063" cy="696912"/>
        </p:xfrm>
        <a:graphic>
          <a:graphicData uri="http://schemas.openxmlformats.org/presentationml/2006/ole">
            <p:oleObj spid="_x0000_s239425" name="Equation" r:id="rId5" imgW="2832100" imgH="431800" progId="">
              <p:embed/>
            </p:oleObj>
          </a:graphicData>
        </a:graphic>
      </p:graphicFrame>
      <p:graphicFrame>
        <p:nvGraphicFramePr>
          <p:cNvPr id="239426" name="Object 834"/>
          <p:cNvGraphicFramePr>
            <a:graphicFrameLocks noChangeAspect="1"/>
          </p:cNvGraphicFramePr>
          <p:nvPr/>
        </p:nvGraphicFramePr>
        <p:xfrm>
          <a:off x="225425" y="3268663"/>
          <a:ext cx="3806825" cy="696912"/>
        </p:xfrm>
        <a:graphic>
          <a:graphicData uri="http://schemas.openxmlformats.org/presentationml/2006/ole">
            <p:oleObj spid="_x0000_s239426" name="Equation" r:id="rId6" imgW="2362200" imgH="431800" progId="">
              <p:embed/>
            </p:oleObj>
          </a:graphicData>
        </a:graphic>
      </p:graphicFrame>
      <p:graphicFrame>
        <p:nvGraphicFramePr>
          <p:cNvPr id="239427" name="Object 835"/>
          <p:cNvGraphicFramePr>
            <a:graphicFrameLocks noChangeAspect="1"/>
          </p:cNvGraphicFramePr>
          <p:nvPr/>
        </p:nvGraphicFramePr>
        <p:xfrm>
          <a:off x="225425" y="4002088"/>
          <a:ext cx="3744913" cy="696912"/>
        </p:xfrm>
        <a:graphic>
          <a:graphicData uri="http://schemas.openxmlformats.org/presentationml/2006/ole">
            <p:oleObj spid="_x0000_s239427" name="Equation" r:id="rId7" imgW="2324100" imgH="431800" progId="">
              <p:embed/>
            </p:oleObj>
          </a:graphicData>
        </a:graphic>
      </p:graphicFrame>
      <p:sp>
        <p:nvSpPr>
          <p:cNvPr id="25" name="Rectangle 24"/>
          <p:cNvSpPr/>
          <p:nvPr/>
        </p:nvSpPr>
        <p:spPr>
          <a:xfrm>
            <a:off x="5364163" y="2554288"/>
            <a:ext cx="3779837" cy="12763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975" indent="-180975">
              <a:buFont typeface="Arial" pitchFamily="34" charset="0"/>
              <a:buChar char="•"/>
              <a:defRPr/>
            </a:pPr>
            <a:r>
              <a:rPr lang="en-US" i="1" dirty="0">
                <a:latin typeface="+mn-lt"/>
              </a:rPr>
              <a:t>Z</a:t>
            </a:r>
            <a:r>
              <a:rPr lang="en-US" dirty="0">
                <a:latin typeface="+mn-lt"/>
              </a:rPr>
              <a:t> “forward-backward asymmetry”</a:t>
            </a:r>
          </a:p>
          <a:p>
            <a:pPr marL="180975" indent="-180975"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</a:rPr>
              <a:t>(related to) </a:t>
            </a:r>
            <a:r>
              <a:rPr lang="en-US" i="1" dirty="0">
                <a:latin typeface="+mn-lt"/>
              </a:rPr>
              <a:t>W</a:t>
            </a:r>
            <a:r>
              <a:rPr lang="en-US" dirty="0">
                <a:latin typeface="+mn-lt"/>
              </a:rPr>
              <a:t> “charge asymmetry” </a:t>
            </a:r>
          </a:p>
          <a:p>
            <a:pPr>
              <a:spcBef>
                <a:spcPts val="600"/>
              </a:spcBef>
              <a:defRPr/>
            </a:pPr>
            <a:r>
              <a:rPr lang="en-US" dirty="0">
                <a:latin typeface="+mn-lt"/>
              </a:rPr>
              <a:t>experiments usually measure these in the Collins-Soper frame</a:t>
            </a:r>
            <a:endParaRPr lang="en-GB" dirty="0">
              <a:latin typeface="+mn-lt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rot="10800000" flipV="1">
            <a:off x="4781550" y="2755900"/>
            <a:ext cx="519113" cy="46038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9428" name="Object 836"/>
          <p:cNvGraphicFramePr>
            <a:graphicFrameLocks noChangeAspect="1"/>
          </p:cNvGraphicFramePr>
          <p:nvPr/>
        </p:nvGraphicFramePr>
        <p:xfrm>
          <a:off x="1084263" y="5127625"/>
          <a:ext cx="385762" cy="387350"/>
        </p:xfrm>
        <a:graphic>
          <a:graphicData uri="http://schemas.openxmlformats.org/presentationml/2006/ole">
            <p:oleObj spid="_x0000_s239428" name="Equation" r:id="rId8" imgW="215619" imgH="215619" progId="">
              <p:embed/>
            </p:oleObj>
          </a:graphicData>
        </a:graphic>
      </p:graphicFrame>
      <p:sp>
        <p:nvSpPr>
          <p:cNvPr id="15" name="Rectangle 14"/>
          <p:cNvSpPr/>
          <p:nvPr/>
        </p:nvSpPr>
        <p:spPr>
          <a:xfrm>
            <a:off x="957263" y="1008063"/>
            <a:ext cx="6135687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The rotation invariant parity asymmetry can also be written as</a:t>
            </a:r>
            <a:endParaRPr lang="en-GB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14413" y="5197475"/>
            <a:ext cx="5635625" cy="14303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        can provide a better measurement of parity violation:</a:t>
            </a:r>
          </a:p>
          <a:p>
            <a:pPr marL="182563" indent="-182563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</a:rPr>
              <a:t>it is not reduced by a non-optimal frame choice</a:t>
            </a:r>
          </a:p>
          <a:p>
            <a:pPr marL="182563" indent="-182563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</a:rPr>
              <a:t>it is free from extrinsic kinematic dependencies</a:t>
            </a:r>
          </a:p>
          <a:p>
            <a:pPr marL="182563" indent="-182563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</a:rPr>
              <a:t>it can be checked in two “orthogonal” frames</a:t>
            </a:r>
            <a:endParaRPr lang="en-GB" dirty="0">
              <a:latin typeface="+mn-lt"/>
            </a:endParaRPr>
          </a:p>
        </p:txBody>
      </p:sp>
      <p:sp>
        <p:nvSpPr>
          <p:cNvPr id="239434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ED598E-84A5-47CE-B1D8-628D46651CA2}" type="slidenum">
              <a:rPr lang="en-US" smtClean="0">
                <a:latin typeface="Calibri" pitchFamily="34" charset="0"/>
              </a:rPr>
              <a:pPr/>
              <a:t>60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1" name="Title 1"/>
          <p:cNvSpPr>
            <a:spLocks noGrp="1"/>
          </p:cNvSpPr>
          <p:nvPr>
            <p:ph type="title"/>
          </p:nvPr>
        </p:nvSpPr>
        <p:spPr>
          <a:xfrm>
            <a:off x="457200" y="125413"/>
            <a:ext cx="8229600" cy="655637"/>
          </a:xfrm>
        </p:spPr>
        <p:txBody>
          <a:bodyPr/>
          <a:lstStyle/>
          <a:p>
            <a:r>
              <a:rPr lang="en-GB" i="1" smtClean="0">
                <a:latin typeface="Lucida Calligraphy" pitchFamily="66" charset="0"/>
                <a:ea typeface="ＭＳ Ｐゴシック"/>
                <a:cs typeface="ＭＳ Ｐゴシック"/>
              </a:rPr>
              <a:t>A</a:t>
            </a:r>
            <a:r>
              <a:rPr lang="en-GB" baseline="-25000" smtClean="0">
                <a:ea typeface="ＭＳ Ｐゴシック"/>
                <a:cs typeface="ＭＳ Ｐゴシック"/>
              </a:rPr>
              <a:t>FB</a:t>
            </a:r>
            <a:r>
              <a:rPr lang="en-GB" smtClean="0">
                <a:ea typeface="ＭＳ Ｐゴシック"/>
                <a:cs typeface="ＭＳ Ｐゴシック"/>
              </a:rPr>
              <a:t>(CS)  vs  </a:t>
            </a:r>
            <a:r>
              <a:rPr lang="en-GB" i="1" smtClean="0">
                <a:latin typeface="Lucida Calligraphy" pitchFamily="66" charset="0"/>
                <a:ea typeface="ＭＳ Ｐゴシック"/>
                <a:cs typeface="ＭＳ Ｐゴシック"/>
              </a:rPr>
              <a:t>A</a:t>
            </a:r>
            <a:endParaRPr lang="en-GB" i="1" smtClean="0">
              <a:ea typeface="ＭＳ Ｐゴシック"/>
              <a:cs typeface="ＭＳ Ｐゴシック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86388" y="-55563"/>
            <a:ext cx="425450" cy="5842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~</a:t>
            </a:r>
            <a:endParaRPr lang="en-GB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85788" y="781050"/>
            <a:ext cx="8237537" cy="9223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  <a:latin typeface="Calibri"/>
              </a:rPr>
              <a:t>In general, we lose significance</a:t>
            </a:r>
            <a:r>
              <a:rPr lang="en-GB" dirty="0">
                <a:latin typeface="+mn-lt"/>
              </a:rPr>
              <a:t> when measuring only the azimuthal “projection” of the asymmetry (</a:t>
            </a:r>
            <a:r>
              <a:rPr lang="en-GB" i="1" dirty="0">
                <a:latin typeface="Lucida Calligraphy" pitchFamily="66" charset="0"/>
              </a:rPr>
              <a:t>A</a:t>
            </a:r>
            <a:r>
              <a:rPr lang="en-GB" baseline="-25000" dirty="0">
                <a:latin typeface="+mn-lt"/>
              </a:rPr>
              <a:t>FB</a:t>
            </a:r>
            <a:r>
              <a:rPr lang="en-GB" dirty="0">
                <a:latin typeface="+mn-lt"/>
              </a:rPr>
              <a:t>) wrt some chosen axis</a:t>
            </a:r>
          </a:p>
          <a:p>
            <a:pPr>
              <a:defRPr/>
            </a:pPr>
            <a:r>
              <a:rPr lang="en-GB" dirty="0">
                <a:latin typeface="+mn-lt"/>
              </a:rPr>
              <a:t>This is especially relevant if we do not know a priori the optimal quantization axis</a:t>
            </a:r>
            <a:endParaRPr lang="en-GB" dirty="0">
              <a:latin typeface="+mn-lt"/>
            </a:endParaRPr>
          </a:p>
        </p:txBody>
      </p:sp>
      <p:sp>
        <p:nvSpPr>
          <p:cNvPr id="384004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C872A78-B951-4B85-9D11-C9BA7B6B6BEB}" type="slidenum">
              <a:rPr lang="en-US" smtClean="0">
                <a:latin typeface="Calibri" pitchFamily="34" charset="0"/>
              </a:rPr>
              <a:pPr/>
              <a:t>61</a:t>
            </a:fld>
            <a:endParaRPr lang="en-US" smtClean="0">
              <a:latin typeface="Calibri" pitchFamily="34" charset="0"/>
            </a:endParaRPr>
          </a:p>
        </p:txBody>
      </p:sp>
      <p:sp>
        <p:nvSpPr>
          <p:cNvPr id="1093" name="Rectangle 1092"/>
          <p:cNvSpPr/>
          <p:nvPr/>
        </p:nvSpPr>
        <p:spPr>
          <a:xfrm>
            <a:off x="577850" y="1847850"/>
            <a:ext cx="8239125" cy="9223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n-lt"/>
              </a:rPr>
              <a:t>Example: imagine an unknown massive boson</a:t>
            </a:r>
          </a:p>
          <a:p>
            <a:pPr>
              <a:defRPr/>
            </a:pPr>
            <a:r>
              <a:rPr lang="en-GB" b="1" dirty="0">
                <a:solidFill>
                  <a:srgbClr val="FF0000"/>
                </a:solidFill>
                <a:latin typeface="Calibri"/>
              </a:rPr>
              <a:t>70% polarized in the HX frame and 30% in the CS frame</a:t>
            </a:r>
            <a:endParaRPr lang="en-GB" dirty="0">
              <a:solidFill>
                <a:srgbClr val="FF0000"/>
              </a:solidFill>
              <a:latin typeface="+mn-lt"/>
            </a:endParaRPr>
          </a:p>
          <a:p>
            <a:pPr>
              <a:defRPr/>
            </a:pPr>
            <a:r>
              <a:rPr lang="en-GB" dirty="0">
                <a:latin typeface="+mn-lt"/>
              </a:rPr>
              <a:t>By how much is </a:t>
            </a:r>
            <a:r>
              <a:rPr lang="en-GB" i="1" dirty="0">
                <a:latin typeface="Lucida Calligraphy" pitchFamily="66" charset="0"/>
              </a:rPr>
              <a:t>A</a:t>
            </a:r>
            <a:r>
              <a:rPr lang="en-GB" baseline="-25000" dirty="0">
                <a:latin typeface="+mn-lt"/>
              </a:rPr>
              <a:t>FB</a:t>
            </a:r>
            <a:r>
              <a:rPr lang="en-GB" dirty="0">
                <a:latin typeface="+mn-lt"/>
              </a:rPr>
              <a:t>(CS)  smaller than </a:t>
            </a:r>
            <a:r>
              <a:rPr lang="en-GB" i="1" dirty="0">
                <a:latin typeface="Lucida Calligraphy" pitchFamily="66" charset="0"/>
              </a:rPr>
              <a:t>A </a:t>
            </a:r>
            <a:r>
              <a:rPr lang="en-GB" dirty="0">
                <a:latin typeface="+mn-lt"/>
              </a:rPr>
              <a:t>if we measure in the CS frame?</a:t>
            </a:r>
            <a:endParaRPr lang="en-GB" dirty="0">
              <a:latin typeface="+mn-lt"/>
            </a:endParaRPr>
          </a:p>
        </p:txBody>
      </p:sp>
      <p:sp>
        <p:nvSpPr>
          <p:cNvPr id="384006" name="Rectangle 1093"/>
          <p:cNvSpPr>
            <a:spLocks noChangeArrowheads="1"/>
          </p:cNvSpPr>
          <p:nvPr/>
        </p:nvSpPr>
        <p:spPr bwMode="auto">
          <a:xfrm>
            <a:off x="4251325" y="2282825"/>
            <a:ext cx="3524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Calibri" pitchFamily="34" charset="0"/>
              </a:rPr>
              <a:t>~ </a:t>
            </a:r>
            <a:endParaRPr lang="en-GB"/>
          </a:p>
        </p:txBody>
      </p:sp>
      <p:sp>
        <p:nvSpPr>
          <p:cNvPr id="1095" name="Rectangle 1094"/>
          <p:cNvSpPr/>
          <p:nvPr/>
        </p:nvSpPr>
        <p:spPr>
          <a:xfrm>
            <a:off x="608013" y="6045200"/>
            <a:ext cx="654685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  <a:latin typeface="Calibri"/>
              </a:rPr>
              <a:t>Larger loss of significance for smaller mass</a:t>
            </a:r>
            <a:r>
              <a:rPr lang="en-GB" dirty="0">
                <a:latin typeface="+mn-lt"/>
              </a:rPr>
              <a:t>, 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higher </a:t>
            </a:r>
            <a:r>
              <a:rPr lang="en-GB" dirty="0" err="1">
                <a:solidFill>
                  <a:prstClr val="black"/>
                </a:solidFill>
                <a:latin typeface="Calibri"/>
              </a:rPr>
              <a:t>p</a:t>
            </a:r>
            <a:r>
              <a:rPr lang="en-GB" baseline="-25000" dirty="0" err="1">
                <a:solidFill>
                  <a:prstClr val="black"/>
                </a:solidFill>
                <a:latin typeface="Calibri"/>
              </a:rPr>
              <a:t>T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dirty="0">
                <a:latin typeface="+mn-lt"/>
              </a:rPr>
              <a:t>, mid-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rapidity </a:t>
            </a:r>
            <a:endParaRPr lang="en-GB" dirty="0"/>
          </a:p>
        </p:txBody>
      </p:sp>
      <p:grpSp>
        <p:nvGrpSpPr>
          <p:cNvPr id="384008" name="Group 1121"/>
          <p:cNvGrpSpPr>
            <a:grpSpLocks/>
          </p:cNvGrpSpPr>
          <p:nvPr/>
        </p:nvGrpSpPr>
        <p:grpSpPr bwMode="auto">
          <a:xfrm>
            <a:off x="136525" y="2963863"/>
            <a:ext cx="9007475" cy="2865437"/>
            <a:chOff x="0" y="2963989"/>
            <a:chExt cx="9144000" cy="2865311"/>
          </a:xfrm>
        </p:grpSpPr>
        <p:grpSp>
          <p:nvGrpSpPr>
            <p:cNvPr id="384014" name="Group 1100"/>
            <p:cNvGrpSpPr>
              <a:grpSpLocks/>
            </p:cNvGrpSpPr>
            <p:nvPr/>
          </p:nvGrpSpPr>
          <p:grpSpPr bwMode="auto">
            <a:xfrm>
              <a:off x="0" y="2963989"/>
              <a:ext cx="9144000" cy="2865311"/>
              <a:chOff x="0" y="3169729"/>
              <a:chExt cx="8746510" cy="2519839"/>
            </a:xfrm>
          </p:grpSpPr>
          <p:pic>
            <p:nvPicPr>
              <p:cNvPr id="384025" name="Picture 6"/>
              <p:cNvPicPr>
                <a:picLocks noChangeArrowheads="1"/>
              </p:cNvPicPr>
              <p:nvPr/>
            </p:nvPicPr>
            <p:blipFill>
              <a:blip r:embed="rId3"/>
              <a:srcRect l="5836"/>
              <a:stretch>
                <a:fillRect/>
              </a:stretch>
            </p:blipFill>
            <p:spPr bwMode="auto">
              <a:xfrm>
                <a:off x="5857768" y="3169729"/>
                <a:ext cx="2888742" cy="25198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84026" name="Picture 5"/>
              <p:cNvPicPr>
                <a:picLocks noChangeArrowheads="1"/>
              </p:cNvPicPr>
              <p:nvPr/>
            </p:nvPicPr>
            <p:blipFill>
              <a:blip r:embed="rId4"/>
              <a:srcRect l="5836"/>
              <a:stretch>
                <a:fillRect/>
              </a:stretch>
            </p:blipFill>
            <p:spPr bwMode="auto">
              <a:xfrm>
                <a:off x="3006090" y="3169729"/>
                <a:ext cx="2888742" cy="25198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84027" name="Picture 4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0" y="3169729"/>
                <a:ext cx="3040380" cy="25036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84028" name="Rectangle 1098"/>
              <p:cNvSpPr>
                <a:spLocks noChangeArrowheads="1"/>
              </p:cNvSpPr>
              <p:nvPr/>
            </p:nvSpPr>
            <p:spPr bwMode="auto">
              <a:xfrm>
                <a:off x="5831458" y="3761919"/>
                <a:ext cx="172528" cy="1800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/>
                <a:endParaRPr lang="en-GB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84029" name="Rectangle 1099"/>
              <p:cNvSpPr>
                <a:spLocks noChangeArrowheads="1"/>
              </p:cNvSpPr>
              <p:nvPr/>
            </p:nvSpPr>
            <p:spPr bwMode="auto">
              <a:xfrm>
                <a:off x="3007745" y="3776297"/>
                <a:ext cx="172528" cy="1800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/>
                <a:endParaRPr lang="en-GB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384015" name="Rectangle 1101"/>
            <p:cNvSpPr>
              <a:spLocks noChangeArrowheads="1"/>
            </p:cNvSpPr>
            <p:nvPr/>
          </p:nvSpPr>
          <p:spPr bwMode="auto">
            <a:xfrm>
              <a:off x="688809" y="4810244"/>
              <a:ext cx="62709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400" i="1"/>
                <a:t>y </a:t>
              </a:r>
              <a:r>
                <a:rPr lang="en-GB" sz="1400"/>
                <a:t>= 0 </a:t>
              </a:r>
            </a:p>
          </p:txBody>
        </p:sp>
        <p:sp>
          <p:nvSpPr>
            <p:cNvPr id="384016" name="Rectangle 1105"/>
            <p:cNvSpPr>
              <a:spLocks noChangeArrowheads="1"/>
            </p:cNvSpPr>
            <p:nvPr/>
          </p:nvSpPr>
          <p:spPr bwMode="auto">
            <a:xfrm>
              <a:off x="841209" y="3831074"/>
              <a:ext cx="62709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400" i="1"/>
                <a:t>y </a:t>
              </a:r>
              <a:r>
                <a:rPr lang="en-GB" sz="1400"/>
                <a:t>= 2 </a:t>
              </a:r>
            </a:p>
          </p:txBody>
        </p:sp>
        <p:sp>
          <p:nvSpPr>
            <p:cNvPr id="384017" name="Rectangle 1106"/>
            <p:cNvSpPr>
              <a:spLocks noChangeArrowheads="1"/>
            </p:cNvSpPr>
            <p:nvPr/>
          </p:nvSpPr>
          <p:spPr bwMode="auto">
            <a:xfrm>
              <a:off x="1355559" y="3164324"/>
              <a:ext cx="1533852" cy="3077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400"/>
                <a:t>p</a:t>
              </a:r>
              <a:r>
                <a:rPr lang="en-GB" sz="1400" baseline="-25000"/>
                <a:t>T</a:t>
              </a:r>
              <a:r>
                <a:rPr lang="en-GB" sz="1400"/>
                <a:t> = 300 GeV/c </a:t>
              </a:r>
            </a:p>
          </p:txBody>
        </p:sp>
        <p:sp>
          <p:nvSpPr>
            <p:cNvPr id="384018" name="Rectangle 1107"/>
            <p:cNvSpPr>
              <a:spLocks noChangeArrowheads="1"/>
            </p:cNvSpPr>
            <p:nvPr/>
          </p:nvSpPr>
          <p:spPr bwMode="auto">
            <a:xfrm>
              <a:off x="4377691" y="3164324"/>
              <a:ext cx="1543049" cy="3077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400"/>
                <a:t>mass = 1 TeV/c</a:t>
              </a:r>
              <a:r>
                <a:rPr lang="en-GB" sz="1400" baseline="30000"/>
                <a:t>2</a:t>
              </a:r>
              <a:r>
                <a:rPr lang="en-GB" sz="1400"/>
                <a:t> </a:t>
              </a:r>
            </a:p>
          </p:txBody>
        </p:sp>
        <p:sp>
          <p:nvSpPr>
            <p:cNvPr id="384019" name="Rectangle 1108"/>
            <p:cNvSpPr>
              <a:spLocks noChangeArrowheads="1"/>
            </p:cNvSpPr>
            <p:nvPr/>
          </p:nvSpPr>
          <p:spPr bwMode="auto">
            <a:xfrm>
              <a:off x="7319011" y="3164324"/>
              <a:ext cx="1543049" cy="3077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400"/>
                <a:t>mass = 1 TeV/c</a:t>
              </a:r>
              <a:r>
                <a:rPr lang="en-GB" sz="1400" baseline="30000"/>
                <a:t>2</a:t>
              </a:r>
              <a:r>
                <a:rPr lang="en-GB" sz="1400"/>
                <a:t> </a:t>
              </a:r>
            </a:p>
          </p:txBody>
        </p:sp>
        <p:sp>
          <p:nvSpPr>
            <p:cNvPr id="384020" name="Rectangle 1109"/>
            <p:cNvSpPr>
              <a:spLocks noChangeArrowheads="1"/>
            </p:cNvSpPr>
            <p:nvPr/>
          </p:nvSpPr>
          <p:spPr bwMode="auto">
            <a:xfrm>
              <a:off x="4030179" y="4825484"/>
              <a:ext cx="62709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400" i="1"/>
                <a:t>y </a:t>
              </a:r>
              <a:r>
                <a:rPr lang="en-GB" sz="1400"/>
                <a:t>= 0 </a:t>
              </a:r>
            </a:p>
          </p:txBody>
        </p:sp>
        <p:sp>
          <p:nvSpPr>
            <p:cNvPr id="384021" name="Rectangle 1110"/>
            <p:cNvSpPr>
              <a:spLocks noChangeArrowheads="1"/>
            </p:cNvSpPr>
            <p:nvPr/>
          </p:nvSpPr>
          <p:spPr bwMode="auto">
            <a:xfrm>
              <a:off x="4022559" y="3800594"/>
              <a:ext cx="62709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400" i="1"/>
                <a:t>y </a:t>
              </a:r>
              <a:r>
                <a:rPr lang="en-GB" sz="1400"/>
                <a:t>= 2 </a:t>
              </a:r>
            </a:p>
          </p:txBody>
        </p:sp>
        <p:sp>
          <p:nvSpPr>
            <p:cNvPr id="384022" name="Rectangle 1113"/>
            <p:cNvSpPr>
              <a:spLocks noChangeArrowheads="1"/>
            </p:cNvSpPr>
            <p:nvPr/>
          </p:nvSpPr>
          <p:spPr bwMode="auto">
            <a:xfrm>
              <a:off x="6834339" y="3568184"/>
              <a:ext cx="155539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400"/>
                <a:t>p</a:t>
              </a:r>
              <a:r>
                <a:rPr lang="en-GB" sz="1400" baseline="-25000"/>
                <a:t>T</a:t>
              </a:r>
              <a:r>
                <a:rPr lang="en-GB" sz="1400"/>
                <a:t> = 300 GeV/c </a:t>
              </a:r>
            </a:p>
          </p:txBody>
        </p:sp>
        <p:sp>
          <p:nvSpPr>
            <p:cNvPr id="384023" name="Rectangle 1114"/>
            <p:cNvSpPr>
              <a:spLocks noChangeArrowheads="1"/>
            </p:cNvSpPr>
            <p:nvPr/>
          </p:nvSpPr>
          <p:spPr bwMode="auto">
            <a:xfrm>
              <a:off x="7226769" y="3903464"/>
              <a:ext cx="125429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400"/>
                <a:t>p</a:t>
              </a:r>
              <a:r>
                <a:rPr lang="en-GB" sz="1400" baseline="-25000"/>
                <a:t>T</a:t>
              </a:r>
              <a:r>
                <a:rPr lang="en-GB" sz="1400"/>
                <a:t> = 1 TeV/c</a:t>
              </a:r>
              <a:r>
                <a:rPr lang="en-GB" sz="1400" baseline="30000"/>
                <a:t>2</a:t>
              </a:r>
              <a:r>
                <a:rPr lang="en-GB" sz="1400"/>
                <a:t> </a:t>
              </a:r>
            </a:p>
          </p:txBody>
        </p:sp>
        <p:sp>
          <p:nvSpPr>
            <p:cNvPr id="384024" name="Rectangle 1116"/>
            <p:cNvSpPr>
              <a:spLocks noChangeArrowheads="1"/>
            </p:cNvSpPr>
            <p:nvPr/>
          </p:nvSpPr>
          <p:spPr bwMode="auto">
            <a:xfrm>
              <a:off x="0" y="3040380"/>
              <a:ext cx="308610" cy="83439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endParaRPr lang="en-GB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384009" name="Group 1120"/>
          <p:cNvGrpSpPr>
            <a:grpSpLocks/>
          </p:cNvGrpSpPr>
          <p:nvPr/>
        </p:nvGrpSpPr>
        <p:grpSpPr bwMode="auto">
          <a:xfrm rot="-5400000">
            <a:off x="-404813" y="3178175"/>
            <a:ext cx="1152525" cy="517526"/>
            <a:chOff x="6929030" y="5797035"/>
            <a:chExt cx="1152992" cy="518516"/>
          </a:xfrm>
        </p:grpSpPr>
        <p:sp>
          <p:nvSpPr>
            <p:cNvPr id="384010" name="Rectangle 1104"/>
            <p:cNvSpPr>
              <a:spLocks noChangeArrowheads="1"/>
            </p:cNvSpPr>
            <p:nvPr/>
          </p:nvSpPr>
          <p:spPr bwMode="auto">
            <a:xfrm>
              <a:off x="7039928" y="5919202"/>
              <a:ext cx="101822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b="1" i="1">
                  <a:solidFill>
                    <a:srgbClr val="000000"/>
                  </a:solidFill>
                  <a:latin typeface="Lucida Calligraphy" pitchFamily="66" charset="0"/>
                </a:rPr>
                <a:t>A</a:t>
              </a:r>
              <a:r>
                <a:rPr lang="en-GB" b="1" baseline="-25000">
                  <a:solidFill>
                    <a:srgbClr val="000000"/>
                  </a:solidFill>
                  <a:latin typeface="Calibri" pitchFamily="34" charset="0"/>
                </a:rPr>
                <a:t>FB</a:t>
              </a:r>
              <a:r>
                <a:rPr lang="en-GB" b="1">
                  <a:solidFill>
                    <a:srgbClr val="000000"/>
                  </a:solidFill>
                  <a:latin typeface="Calibri" pitchFamily="34" charset="0"/>
                </a:rPr>
                <a:t> /</a:t>
              </a:r>
              <a:r>
                <a:rPr lang="en-GB" b="1" i="1">
                  <a:solidFill>
                    <a:srgbClr val="000000"/>
                  </a:solidFill>
                  <a:latin typeface="Lucida Calligraphy" pitchFamily="66" charset="0"/>
                </a:rPr>
                <a:t>A </a:t>
              </a:r>
              <a:endParaRPr lang="en-GB" b="1"/>
            </a:p>
          </p:txBody>
        </p:sp>
        <p:sp>
          <p:nvSpPr>
            <p:cNvPr id="384011" name="Rectangle 1115"/>
            <p:cNvSpPr>
              <a:spLocks noChangeArrowheads="1"/>
            </p:cNvSpPr>
            <p:nvPr/>
          </p:nvSpPr>
          <p:spPr bwMode="auto">
            <a:xfrm>
              <a:off x="7729040" y="5797035"/>
              <a:ext cx="35298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>
                  <a:solidFill>
                    <a:srgbClr val="000000"/>
                  </a:solidFill>
                  <a:latin typeface="Calibri" pitchFamily="34" charset="0"/>
                </a:rPr>
                <a:t>~ </a:t>
              </a:r>
              <a:endParaRPr lang="en-GB" b="1"/>
            </a:p>
          </p:txBody>
        </p:sp>
        <p:sp>
          <p:nvSpPr>
            <p:cNvPr id="384012" name="Rectangle 1117"/>
            <p:cNvSpPr>
              <a:spLocks noChangeArrowheads="1"/>
            </p:cNvSpPr>
            <p:nvPr/>
          </p:nvSpPr>
          <p:spPr bwMode="auto">
            <a:xfrm>
              <a:off x="6929030" y="5884664"/>
              <a:ext cx="26321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100" b="1"/>
                <a:t>4</a:t>
              </a:r>
            </a:p>
            <a:p>
              <a:r>
                <a:rPr lang="en-GB" sz="1100" b="1"/>
                <a:t>3</a:t>
              </a:r>
            </a:p>
          </p:txBody>
        </p:sp>
        <p:cxnSp>
          <p:nvCxnSpPr>
            <p:cNvPr id="1120" name="Straight Connector 1119"/>
            <p:cNvCxnSpPr/>
            <p:nvPr/>
          </p:nvCxnSpPr>
          <p:spPr>
            <a:xfrm>
              <a:off x="7000496" y="6104010"/>
              <a:ext cx="12228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49" name="Title 1"/>
          <p:cNvSpPr>
            <a:spLocks noGrp="1"/>
          </p:cNvSpPr>
          <p:nvPr>
            <p:ph type="title"/>
          </p:nvPr>
        </p:nvSpPr>
        <p:spPr>
          <a:xfrm>
            <a:off x="457200" y="90488"/>
            <a:ext cx="8229600" cy="481012"/>
          </a:xfrm>
        </p:spPr>
        <p:txBody>
          <a:bodyPr/>
          <a:lstStyle/>
          <a:p>
            <a:r>
              <a:rPr lang="pt-PT" smtClean="0">
                <a:ea typeface="ＭＳ Ｐゴシック"/>
                <a:cs typeface="ＭＳ Ｐゴシック"/>
              </a:rPr>
              <a:t>Quarkonium polarization: a “puzzle”</a:t>
            </a:r>
          </a:p>
        </p:txBody>
      </p:sp>
      <p:sp>
        <p:nvSpPr>
          <p:cNvPr id="386050" name="Slide Number Placeholder 4"/>
          <p:cNvSpPr txBox="1">
            <a:spLocks/>
          </p:cNvSpPr>
          <p:nvPr/>
        </p:nvSpPr>
        <p:spPr bwMode="auto">
          <a:xfrm>
            <a:off x="7010400" y="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6177AD3C-2892-414D-BA1A-23E2715BCFA6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algn="r"/>
              <a:t>62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grpSp>
        <p:nvGrpSpPr>
          <p:cNvPr id="386051" name="Group 19"/>
          <p:cNvGrpSpPr>
            <a:grpSpLocks/>
          </p:cNvGrpSpPr>
          <p:nvPr/>
        </p:nvGrpSpPr>
        <p:grpSpPr bwMode="auto">
          <a:xfrm>
            <a:off x="422275" y="3278188"/>
            <a:ext cx="4892675" cy="3459162"/>
            <a:chOff x="65088" y="1757363"/>
            <a:chExt cx="5500687" cy="3459162"/>
          </a:xfrm>
        </p:grpSpPr>
        <p:pic>
          <p:nvPicPr>
            <p:cNvPr id="386056" name="Picture 3"/>
            <p:cNvPicPr>
              <a:picLocks noChangeAspect="1" noChangeArrowheads="1"/>
            </p:cNvPicPr>
            <p:nvPr/>
          </p:nvPicPr>
          <p:blipFill>
            <a:blip r:embed="rId3"/>
            <a:srcRect l="5164"/>
            <a:stretch>
              <a:fillRect/>
            </a:stretch>
          </p:blipFill>
          <p:spPr bwMode="auto">
            <a:xfrm>
              <a:off x="346075" y="1757363"/>
              <a:ext cx="5219700" cy="3459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" name="Rectangle 11"/>
            <p:cNvSpPr>
              <a:spLocks noChangeArrowheads="1"/>
            </p:cNvSpPr>
            <p:nvPr/>
          </p:nvSpPr>
          <p:spPr bwMode="auto">
            <a:xfrm>
              <a:off x="3593595" y="3022600"/>
              <a:ext cx="1791918" cy="1889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r">
                <a:lnSpc>
                  <a:spcPct val="80000"/>
                </a:lnSpc>
                <a:spcBef>
                  <a:spcPct val="50000"/>
                </a:spcBef>
                <a:defRPr/>
              </a:pPr>
              <a:endParaRPr lang="pt-PT">
                <a:latin typeface="+mn-lt"/>
              </a:endParaRPr>
            </a:p>
          </p:txBody>
        </p:sp>
        <p:sp>
          <p:nvSpPr>
            <p:cNvPr id="59" name="Rectangle 84"/>
            <p:cNvSpPr>
              <a:spLocks noChangeArrowheads="1"/>
            </p:cNvSpPr>
            <p:nvPr/>
          </p:nvSpPr>
          <p:spPr bwMode="auto">
            <a:xfrm>
              <a:off x="3593595" y="2751138"/>
              <a:ext cx="1613440" cy="3016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r">
                <a:lnSpc>
                  <a:spcPct val="80000"/>
                </a:lnSpc>
                <a:spcBef>
                  <a:spcPct val="50000"/>
                </a:spcBef>
                <a:defRPr/>
              </a:pPr>
              <a:endParaRPr lang="pt-PT">
                <a:latin typeface="+mn-lt"/>
              </a:endParaRPr>
            </a:p>
          </p:txBody>
        </p:sp>
        <p:sp>
          <p:nvSpPr>
            <p:cNvPr id="60" name="Rectangle 85"/>
            <p:cNvSpPr>
              <a:spLocks noChangeArrowheads="1"/>
            </p:cNvSpPr>
            <p:nvPr/>
          </p:nvSpPr>
          <p:spPr bwMode="auto">
            <a:xfrm>
              <a:off x="4046929" y="2606675"/>
              <a:ext cx="878111" cy="2047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r">
                <a:lnSpc>
                  <a:spcPct val="80000"/>
                </a:lnSpc>
                <a:spcBef>
                  <a:spcPct val="50000"/>
                </a:spcBef>
                <a:defRPr/>
              </a:pPr>
              <a:endParaRPr lang="pt-PT">
                <a:latin typeface="+mn-lt"/>
              </a:endParaRPr>
            </a:p>
          </p:txBody>
        </p:sp>
        <p:sp>
          <p:nvSpPr>
            <p:cNvPr id="61" name="Rectangle 86"/>
            <p:cNvSpPr>
              <a:spLocks noChangeArrowheads="1"/>
            </p:cNvSpPr>
            <p:nvPr/>
          </p:nvSpPr>
          <p:spPr bwMode="auto">
            <a:xfrm>
              <a:off x="3739947" y="2640013"/>
              <a:ext cx="196326" cy="2047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r">
                <a:lnSpc>
                  <a:spcPct val="80000"/>
                </a:lnSpc>
                <a:spcBef>
                  <a:spcPct val="50000"/>
                </a:spcBef>
                <a:defRPr/>
              </a:pPr>
              <a:endParaRPr lang="pt-PT">
                <a:latin typeface="+mn-lt"/>
              </a:endParaRPr>
            </a:p>
          </p:txBody>
        </p:sp>
        <p:sp>
          <p:nvSpPr>
            <p:cNvPr id="62" name="Rectangle 20"/>
            <p:cNvSpPr>
              <a:spLocks noChangeArrowheads="1"/>
            </p:cNvSpPr>
            <p:nvPr/>
          </p:nvSpPr>
          <p:spPr bwMode="auto">
            <a:xfrm>
              <a:off x="1105614" y="1936750"/>
              <a:ext cx="870972" cy="3698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PT">
                  <a:latin typeface="+mn-lt"/>
                </a:rPr>
                <a:t>             </a:t>
              </a:r>
            </a:p>
          </p:txBody>
        </p:sp>
        <p:sp>
          <p:nvSpPr>
            <p:cNvPr id="386062" name="Rectangle 23"/>
            <p:cNvSpPr>
              <a:spLocks noChangeArrowheads="1"/>
            </p:cNvSpPr>
            <p:nvPr/>
          </p:nvSpPr>
          <p:spPr bwMode="auto">
            <a:xfrm>
              <a:off x="65088" y="1863725"/>
              <a:ext cx="444500" cy="460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sz="2400" b="1" i="1">
                  <a:latin typeface="Calibri" pitchFamily="34" charset="0"/>
                </a:rPr>
                <a:t>λ</a:t>
              </a:r>
              <a:r>
                <a:rPr lang="el-GR" sz="2400" b="1" i="1" baseline="-25000">
                  <a:latin typeface="Calibri" pitchFamily="34" charset="0"/>
                </a:rPr>
                <a:t>θ</a:t>
              </a:r>
              <a:endParaRPr lang="pt-PT" sz="2400" i="1">
                <a:latin typeface="Calibri" pitchFamily="34" charset="0"/>
              </a:endParaRPr>
            </a:p>
          </p:txBody>
        </p:sp>
        <p:sp>
          <p:nvSpPr>
            <p:cNvPr id="386063" name="Rectangle 17"/>
            <p:cNvSpPr>
              <a:spLocks noChangeArrowheads="1"/>
            </p:cNvSpPr>
            <p:nvPr/>
          </p:nvSpPr>
          <p:spPr bwMode="auto">
            <a:xfrm>
              <a:off x="994410" y="3954780"/>
              <a:ext cx="2891790" cy="44577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endParaRPr lang="en-GB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>
              <a:off x="1000312" y="4062413"/>
              <a:ext cx="3376801" cy="57150"/>
            </a:xfrm>
            <a:custGeom>
              <a:avLst/>
              <a:gdLst>
                <a:gd name="connsiteX0" fmla="*/ 0 w 2647950"/>
                <a:gd name="connsiteY0" fmla="*/ 0 h 57150"/>
                <a:gd name="connsiteX1" fmla="*/ 390525 w 2647950"/>
                <a:gd name="connsiteY1" fmla="*/ 28575 h 57150"/>
                <a:gd name="connsiteX2" fmla="*/ 390525 w 2647950"/>
                <a:gd name="connsiteY2" fmla="*/ 28575 h 57150"/>
                <a:gd name="connsiteX3" fmla="*/ 990600 w 2647950"/>
                <a:gd name="connsiteY3" fmla="*/ 57150 h 57150"/>
                <a:gd name="connsiteX4" fmla="*/ 990600 w 2647950"/>
                <a:gd name="connsiteY4" fmla="*/ 57150 h 57150"/>
                <a:gd name="connsiteX5" fmla="*/ 1981200 w 2647950"/>
                <a:gd name="connsiteY5" fmla="*/ 47625 h 57150"/>
                <a:gd name="connsiteX6" fmla="*/ 2647950 w 2647950"/>
                <a:gd name="connsiteY6" fmla="*/ 28575 h 57150"/>
                <a:gd name="connsiteX0" fmla="*/ 0 w 3376999"/>
                <a:gd name="connsiteY0" fmla="*/ 0 h 57150"/>
                <a:gd name="connsiteX1" fmla="*/ 390525 w 3376999"/>
                <a:gd name="connsiteY1" fmla="*/ 28575 h 57150"/>
                <a:gd name="connsiteX2" fmla="*/ 390525 w 3376999"/>
                <a:gd name="connsiteY2" fmla="*/ 28575 h 57150"/>
                <a:gd name="connsiteX3" fmla="*/ 990600 w 3376999"/>
                <a:gd name="connsiteY3" fmla="*/ 57150 h 57150"/>
                <a:gd name="connsiteX4" fmla="*/ 990600 w 3376999"/>
                <a:gd name="connsiteY4" fmla="*/ 57150 h 57150"/>
                <a:gd name="connsiteX5" fmla="*/ 1981200 w 3376999"/>
                <a:gd name="connsiteY5" fmla="*/ 47625 h 57150"/>
                <a:gd name="connsiteX6" fmla="*/ 3376999 w 3376999"/>
                <a:gd name="connsiteY6" fmla="*/ 1621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76999" h="57150">
                  <a:moveTo>
                    <a:pt x="0" y="0"/>
                  </a:moveTo>
                  <a:lnTo>
                    <a:pt x="390525" y="28575"/>
                  </a:lnTo>
                  <a:lnTo>
                    <a:pt x="390525" y="28575"/>
                  </a:lnTo>
                  <a:lnTo>
                    <a:pt x="990600" y="57150"/>
                  </a:lnTo>
                  <a:lnTo>
                    <a:pt x="990600" y="57150"/>
                  </a:lnTo>
                  <a:lnTo>
                    <a:pt x="1981200" y="47625"/>
                  </a:lnTo>
                  <a:lnTo>
                    <a:pt x="3376999" y="16219"/>
                  </a:lnTo>
                </a:path>
              </a:pathLst>
            </a:cu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</p:grpSp>
      <p:sp>
        <p:nvSpPr>
          <p:cNvPr id="386052" name="Rectangle 79"/>
          <p:cNvSpPr>
            <a:spLocks noChangeArrowheads="1"/>
          </p:cNvSpPr>
          <p:nvPr/>
        </p:nvSpPr>
        <p:spPr bwMode="auto">
          <a:xfrm>
            <a:off x="4668838" y="4303713"/>
            <a:ext cx="3922712" cy="5857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00FF"/>
                </a:solidFill>
                <a:latin typeface="Calibri" pitchFamily="34" charset="0"/>
              </a:rPr>
              <a:t>CDF Run II data: prompt</a:t>
            </a:r>
            <a:r>
              <a:rPr lang="en-US" b="1" baseline="30000">
                <a:solidFill>
                  <a:srgbClr val="0000FF"/>
                </a:solidFill>
                <a:latin typeface="Calibri" pitchFamily="34" charset="0"/>
              </a:rPr>
              <a:t>  </a:t>
            </a:r>
            <a:r>
              <a:rPr lang="en-GB" b="1">
                <a:solidFill>
                  <a:srgbClr val="0000FF"/>
                </a:solidFill>
                <a:latin typeface="Calibri" pitchFamily="34" charset="0"/>
              </a:rPr>
              <a:t>J/</a:t>
            </a:r>
            <a:r>
              <a:rPr lang="el-GR" b="1">
                <a:solidFill>
                  <a:srgbClr val="0000FF"/>
                </a:solidFill>
                <a:latin typeface="Calibri" pitchFamily="34" charset="0"/>
              </a:rPr>
              <a:t>ψ</a:t>
            </a:r>
            <a:r>
              <a:rPr lang="pt-PT" b="1" i="1">
                <a:solidFill>
                  <a:srgbClr val="0000FF"/>
                </a:solidFill>
                <a:latin typeface="Calibri" pitchFamily="34" charset="0"/>
                <a:sym typeface="Symbol" pitchFamily="18" charset="2"/>
              </a:rPr>
              <a:t> @</a:t>
            </a:r>
            <a:r>
              <a:rPr lang="pt-PT" b="1">
                <a:solidFill>
                  <a:srgbClr val="0000FF"/>
                </a:solidFill>
                <a:latin typeface="Calibri" pitchFamily="34" charset="0"/>
                <a:sym typeface="Symbol" pitchFamily="18" charset="2"/>
              </a:rPr>
              <a:t>1.96</a:t>
            </a:r>
            <a:r>
              <a:rPr lang="pt-PT" sz="300" b="1">
                <a:solidFill>
                  <a:srgbClr val="0000FF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pt-PT" sz="1600" b="1">
                <a:solidFill>
                  <a:srgbClr val="0000FF"/>
                </a:solidFill>
                <a:latin typeface="Calibri" pitchFamily="34" charset="0"/>
                <a:sym typeface="Symbol" pitchFamily="18" charset="2"/>
              </a:rPr>
              <a:t>TeV</a:t>
            </a:r>
            <a:endParaRPr lang="pt-PT" b="1">
              <a:solidFill>
                <a:srgbClr val="0000FF"/>
              </a:solidFill>
              <a:latin typeface="Calibri" pitchFamily="34" charset="0"/>
              <a:sym typeface="Symbol" pitchFamily="18" charset="2"/>
            </a:endParaRPr>
          </a:p>
          <a:p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CDF Coll., PRL 99, 132001 (2007)</a:t>
            </a:r>
            <a:endParaRPr lang="pt-PT" sz="14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86053" name="Rectangle 79"/>
          <p:cNvSpPr>
            <a:spLocks noChangeArrowheads="1"/>
          </p:cNvSpPr>
          <p:nvPr/>
        </p:nvSpPr>
        <p:spPr bwMode="auto">
          <a:xfrm>
            <a:off x="5334000" y="3584575"/>
            <a:ext cx="3435350" cy="58420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b="1">
                <a:solidFill>
                  <a:srgbClr val="000000"/>
                </a:solidFill>
                <a:latin typeface="Calibri" pitchFamily="34" charset="0"/>
              </a:rPr>
              <a:t>NRQCD factorization:</a:t>
            </a:r>
            <a:r>
              <a:rPr lang="pt-PT" b="1">
                <a:latin typeface="Calibri" pitchFamily="34" charset="0"/>
              </a:rPr>
              <a:t> prompt </a:t>
            </a:r>
            <a:r>
              <a:rPr lang="en-GB" b="1">
                <a:latin typeface="Calibri" pitchFamily="34" charset="0"/>
              </a:rPr>
              <a:t>J/</a:t>
            </a:r>
            <a:r>
              <a:rPr lang="el-GR" b="1">
                <a:latin typeface="Calibri" pitchFamily="34" charset="0"/>
              </a:rPr>
              <a:t>ψ </a:t>
            </a:r>
            <a:r>
              <a:rPr lang="pt-PT" b="1" baseline="30000">
                <a:latin typeface="Calibri" pitchFamily="34" charset="0"/>
              </a:rPr>
              <a:t/>
            </a:r>
            <a:br>
              <a:rPr lang="pt-PT" b="1" baseline="30000">
                <a:latin typeface="Calibri" pitchFamily="34" charset="0"/>
              </a:rPr>
            </a:br>
            <a:r>
              <a:rPr lang="pt-PT" sz="1400">
                <a:solidFill>
                  <a:srgbClr val="000000"/>
                </a:solidFill>
                <a:latin typeface="Calibri" pitchFamily="34" charset="0"/>
              </a:rPr>
              <a:t>Braaten, Kniehl &amp; Lee, PRD62, 094005 (2000)</a:t>
            </a:r>
            <a:endParaRPr lang="pt-PT" sz="1400" b="1" baseline="30000">
              <a:latin typeface="Calibri" pitchFamily="34" charset="0"/>
            </a:endParaRPr>
          </a:p>
        </p:txBody>
      </p:sp>
      <p:sp>
        <p:nvSpPr>
          <p:cNvPr id="386054" name="Rectangle 79"/>
          <p:cNvSpPr>
            <a:spLocks noChangeArrowheads="1"/>
          </p:cNvSpPr>
          <p:nvPr/>
        </p:nvSpPr>
        <p:spPr bwMode="auto">
          <a:xfrm>
            <a:off x="4530725" y="5122863"/>
            <a:ext cx="4138613" cy="800100"/>
          </a:xfrm>
          <a:prstGeom prst="rect">
            <a:avLst/>
          </a:prstGeom>
          <a:solidFill>
            <a:srgbClr val="66FF66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b="1">
                <a:solidFill>
                  <a:srgbClr val="000000"/>
                </a:solidFill>
                <a:latin typeface="Calibri" pitchFamily="34" charset="0"/>
              </a:rPr>
              <a:t>Colour-singlet @NLO: </a:t>
            </a:r>
            <a:r>
              <a:rPr lang="pt-PT" b="1" i="1">
                <a:solidFill>
                  <a:srgbClr val="000000"/>
                </a:solidFill>
                <a:latin typeface="Calibri" pitchFamily="34" charset="0"/>
              </a:rPr>
              <a:t>direct</a:t>
            </a:r>
            <a:r>
              <a:rPr lang="pt-PT" b="1">
                <a:latin typeface="Calibri" pitchFamily="34" charset="0"/>
              </a:rPr>
              <a:t> </a:t>
            </a:r>
            <a:r>
              <a:rPr lang="en-GB" b="1">
                <a:latin typeface="Calibri" pitchFamily="34" charset="0"/>
              </a:rPr>
              <a:t>J/</a:t>
            </a:r>
            <a:r>
              <a:rPr lang="el-GR" b="1">
                <a:latin typeface="Calibri" pitchFamily="34" charset="0"/>
              </a:rPr>
              <a:t>ψ</a:t>
            </a:r>
            <a:endParaRPr lang="pt-PT" b="1" baseline="3000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pt-PT" sz="1400">
                <a:solidFill>
                  <a:srgbClr val="000000"/>
                </a:solidFill>
                <a:latin typeface="Calibri" pitchFamily="34" charset="0"/>
              </a:rPr>
              <a:t>Gong &amp; Wang, PRL 100, 232001 (2008)</a:t>
            </a:r>
          </a:p>
          <a:p>
            <a:r>
              <a:rPr lang="pt-PT" sz="1400">
                <a:solidFill>
                  <a:srgbClr val="000000"/>
                </a:solidFill>
                <a:latin typeface="Calibri" pitchFamily="34" charset="0"/>
              </a:rPr>
              <a:t>Artoisenet et al., PRL 101, 152001 (2008)</a:t>
            </a:r>
            <a:endParaRPr lang="pt-PT" sz="14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5750" y="624627"/>
            <a:ext cx="8629650" cy="25442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159843" indent="-159843">
              <a:spcBef>
                <a:spcPts val="544"/>
              </a:spcBef>
              <a:spcAft>
                <a:spcPts val="544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“Should be right, but we are not there yet” (meaning </a:t>
            </a:r>
            <a:r>
              <a:rPr lang="pt-PT" i="1" dirty="0">
                <a:solidFill>
                  <a:srgbClr val="FF0000"/>
                </a:solidFill>
                <a:latin typeface="Calibri"/>
              </a:rPr>
              <a:t>p</a:t>
            </a:r>
            <a:r>
              <a:rPr lang="pt-PT" baseline="-25000" dirty="0">
                <a:solidFill>
                  <a:srgbClr val="FF0000"/>
                </a:solidFill>
                <a:latin typeface="Calibri"/>
              </a:rPr>
              <a:t>T</a:t>
            </a:r>
            <a:r>
              <a:rPr lang="pt-PT" dirty="0">
                <a:solidFill>
                  <a:srgbClr val="FF0000"/>
                </a:solidFill>
                <a:latin typeface="Calibri"/>
              </a:rPr>
              <a:t> &gt;&gt; </a:t>
            </a:r>
            <a:r>
              <a:rPr lang="pt-PT" i="1" dirty="0">
                <a:solidFill>
                  <a:srgbClr val="FF0000"/>
                </a:solidFill>
                <a:latin typeface="Calibri"/>
              </a:rPr>
              <a:t>M</a:t>
            </a:r>
            <a:r>
              <a:rPr lang="pt-PT" dirty="0">
                <a:latin typeface="Calibri"/>
              </a:rPr>
              <a:t>)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?</a:t>
            </a:r>
          </a:p>
          <a:p>
            <a:pPr marL="159843" indent="-159843">
              <a:spcBef>
                <a:spcPts val="544"/>
              </a:spcBef>
              <a:spcAft>
                <a:spcPts val="544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How important are long-distance effects (formation of the </a:t>
            </a:r>
            <a:r>
              <a:rPr lang="en-US" i="1" dirty="0">
                <a:solidFill>
                  <a:prstClr val="black"/>
                </a:solidFill>
                <a:latin typeface="Calibri"/>
              </a:rPr>
              <a:t>q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-</a:t>
            </a:r>
            <a:r>
              <a:rPr lang="en-US" i="1" dirty="0">
                <a:solidFill>
                  <a:prstClr val="black"/>
                </a:solidFill>
                <a:latin typeface="Calibri"/>
              </a:rPr>
              <a:t>q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bar bound state) in the observed rates and polarizations? Two opposite approaches:</a:t>
            </a:r>
          </a:p>
          <a:p>
            <a:pPr marL="617043" lvl="1" indent="-159843">
              <a:spcBef>
                <a:spcPts val="544"/>
              </a:spcBef>
              <a:spcAft>
                <a:spcPts val="544"/>
              </a:spcAft>
              <a:buFont typeface="Arial" charset="0"/>
              <a:buChar char="•"/>
              <a:defRPr/>
            </a:pPr>
            <a:r>
              <a:rPr lang="en-US" b="1" dirty="0">
                <a:effectLst>
                  <a:glow rad="101600">
                    <a:srgbClr val="00FF00">
                      <a:alpha val="60000"/>
                    </a:srgbClr>
                  </a:glow>
                </a:effectLst>
                <a:latin typeface="Calibri"/>
              </a:rPr>
              <a:t>Colour Singlet Model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: pure perturbative calculations, ignoring long-distance effects</a:t>
            </a:r>
          </a:p>
          <a:p>
            <a:pPr marL="617043" lvl="1" indent="-159843">
              <a:spcBef>
                <a:spcPts val="544"/>
              </a:spcBef>
              <a:spcAft>
                <a:spcPts val="544"/>
              </a:spcAft>
              <a:buFont typeface="Arial" charset="0"/>
              <a:buChar char="•"/>
              <a:defRPr/>
            </a:pPr>
            <a:r>
              <a:rPr lang="en-US" b="1" dirty="0">
                <a:solidFill>
                  <a:prstClr val="black"/>
                </a:solidFill>
                <a:effectLst>
                  <a:glow rad="101600">
                    <a:srgbClr val="00FFFF">
                      <a:alpha val="60000"/>
                    </a:srgbClr>
                  </a:glow>
                </a:effectLst>
                <a:latin typeface="Calibri"/>
              </a:rPr>
              <a:t>NRQCD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: quarkonia are also produced as coloured quark pairs; long distance </a:t>
            </a:r>
            <a:br>
              <a:rPr lang="en-US" dirty="0">
                <a:solidFill>
                  <a:prstClr val="black"/>
                </a:solidFill>
                <a:latin typeface="Calibri"/>
              </a:rPr>
            </a:br>
            <a:r>
              <a:rPr lang="en-US" dirty="0">
                <a:solidFill>
                  <a:prstClr val="black"/>
                </a:solidFill>
                <a:latin typeface="Calibri"/>
              </a:rPr>
              <a:t>colour-octet matrix elements are adjusted to the cross section data </a:t>
            </a:r>
            <a:r>
              <a:rPr lang="el-GR" i="1" dirty="0">
                <a:solidFill>
                  <a:prstClr val="black"/>
                </a:solidFill>
                <a:latin typeface="Calibri"/>
              </a:rPr>
              <a:t>σ</a:t>
            </a:r>
            <a:r>
              <a:rPr lang="pt-PT" dirty="0">
                <a:solidFill>
                  <a:prstClr val="black"/>
                </a:solidFill>
                <a:latin typeface="Calibri"/>
              </a:rPr>
              <a:t>(</a:t>
            </a:r>
            <a:r>
              <a:rPr lang="pt-PT" i="1" dirty="0">
                <a:solidFill>
                  <a:prstClr val="black"/>
                </a:solidFill>
                <a:latin typeface="Calibri"/>
              </a:rPr>
              <a:t>p</a:t>
            </a:r>
            <a:r>
              <a:rPr lang="pt-PT" baseline="-25000" dirty="0">
                <a:solidFill>
                  <a:prstClr val="black"/>
                </a:solidFill>
                <a:latin typeface="Calibri"/>
              </a:rPr>
              <a:t>T</a:t>
            </a:r>
            <a:r>
              <a:rPr lang="pt-PT" dirty="0">
                <a:solidFill>
                  <a:prstClr val="black"/>
                </a:solidFill>
                <a:latin typeface="Calibri"/>
              </a:rPr>
              <a:t>)</a:t>
            </a:r>
          </a:p>
          <a:p>
            <a:pPr marL="159843" indent="-159843">
              <a:spcBef>
                <a:spcPts val="544"/>
              </a:spcBef>
              <a:spcAft>
                <a:spcPts val="544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Both approaches reproduce the magnitude of decay-averaged cross sections, </a:t>
            </a:r>
            <a:r>
              <a:rPr lang="en-US" i="1" dirty="0">
                <a:solidFill>
                  <a:prstClr val="black"/>
                </a:solidFill>
                <a:latin typeface="Calibri"/>
              </a:rPr>
              <a:t>but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…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>
                <a:ea typeface="ＭＳ Ｐゴシック"/>
                <a:cs typeface="ＭＳ Ｐゴシック"/>
                <a:sym typeface="Symbol" pitchFamily="18" charset="2"/>
              </a:rPr>
              <a:t>’→ J/ x-section ratio experimental parameters</a:t>
            </a:r>
            <a:endParaRPr lang="pt-PT" smtClean="0">
              <a:ea typeface="ＭＳ Ｐゴシック"/>
              <a:cs typeface="ＭＳ Ｐゴシック"/>
            </a:endParaRPr>
          </a:p>
        </p:txBody>
      </p:sp>
      <p:sp>
        <p:nvSpPr>
          <p:cNvPr id="388098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C36C2C0-37BB-41E7-ACEC-D9109220F626}" type="slidenum">
              <a:rPr lang="en-US" smtClean="0">
                <a:latin typeface="Calibri" pitchFamily="34" charset="0"/>
              </a:rPr>
              <a:pPr/>
              <a:t>63</a:t>
            </a:fld>
            <a:endParaRPr lang="en-US" smtClean="0">
              <a:latin typeface="Calibri" pitchFamily="34" charset="0"/>
            </a:endParaRPr>
          </a:p>
        </p:txBody>
      </p:sp>
      <p:pic>
        <p:nvPicPr>
          <p:cNvPr id="3880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1013" y="833438"/>
            <a:ext cx="5732462" cy="571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>
                <a:ea typeface="ＭＳ Ｐゴシック"/>
                <a:cs typeface="ＭＳ Ｐゴシック"/>
              </a:rPr>
              <a:t>R(</a:t>
            </a:r>
            <a:r>
              <a:rPr lang="pt-PT" smtClean="0">
                <a:ea typeface="ＭＳ Ｐゴシック"/>
                <a:cs typeface="ＭＳ Ｐゴシック"/>
                <a:sym typeface="Symbol" pitchFamily="18" charset="2"/>
              </a:rPr>
              <a:t></a:t>
            </a:r>
            <a:r>
              <a:rPr lang="pt-PT" baseline="-25000" smtClean="0">
                <a:ea typeface="ＭＳ Ｐゴシック"/>
                <a:cs typeface="ＭＳ Ｐゴシック"/>
                <a:sym typeface="Symbol" pitchFamily="18" charset="2"/>
              </a:rPr>
              <a:t>c</a:t>
            </a:r>
            <a:r>
              <a:rPr lang="pt-PT" smtClean="0">
                <a:ea typeface="ＭＳ Ｐゴシック"/>
                <a:cs typeface="ＭＳ Ｐゴシック"/>
                <a:sym typeface="Symbol" pitchFamily="18" charset="2"/>
              </a:rPr>
              <a:t>) experimental parameters</a:t>
            </a:r>
            <a:endParaRPr lang="pt-PT" smtClean="0">
              <a:ea typeface="ＭＳ Ｐゴシック"/>
              <a:cs typeface="ＭＳ Ｐゴシック"/>
            </a:endParaRPr>
          </a:p>
        </p:txBody>
      </p:sp>
      <p:sp>
        <p:nvSpPr>
          <p:cNvPr id="389122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273F489-5DE4-4297-86D0-6ED5ED4B9E35}" type="slidenum">
              <a:rPr lang="en-US" smtClean="0">
                <a:latin typeface="Calibri" pitchFamily="34" charset="0"/>
              </a:rPr>
              <a:pPr/>
              <a:t>64</a:t>
            </a:fld>
            <a:endParaRPr lang="en-US" smtClean="0">
              <a:latin typeface="Calibri" pitchFamily="34" charset="0"/>
            </a:endParaRPr>
          </a:p>
        </p:txBody>
      </p:sp>
      <p:pic>
        <p:nvPicPr>
          <p:cNvPr id="3891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157288"/>
            <a:ext cx="8572500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457200" y="15875"/>
            <a:ext cx="8229600" cy="796925"/>
          </a:xfrm>
        </p:spPr>
        <p:txBody>
          <a:bodyPr/>
          <a:lstStyle/>
          <a:p>
            <a:r>
              <a:rPr lang="pt-PT" smtClean="0">
                <a:ea typeface="ＭＳ Ｐゴシック"/>
                <a:cs typeface="ＭＳ Ｐゴシック"/>
              </a:rPr>
              <a:t>Definition of observables</a:t>
            </a:r>
          </a:p>
        </p:txBody>
      </p:sp>
      <p:sp>
        <p:nvSpPr>
          <p:cNvPr id="18434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ECEAB21-BD73-45FF-BD85-BE22B4D7906E}" type="slidenum">
              <a:rPr lang="en-US" smtClean="0">
                <a:latin typeface="Calibri" pitchFamily="34" charset="0"/>
              </a:rPr>
              <a:pPr/>
              <a:t>7</a:t>
            </a:fld>
            <a:endParaRPr lang="en-US" smtClean="0">
              <a:latin typeface="Calibri" pitchFamily="34" charset="0"/>
            </a:endParaRPr>
          </a:p>
        </p:txBody>
      </p:sp>
      <p:grpSp>
        <p:nvGrpSpPr>
          <p:cNvPr id="18435" name="Grupo 9"/>
          <p:cNvGrpSpPr>
            <a:grpSpLocks/>
          </p:cNvGrpSpPr>
          <p:nvPr/>
        </p:nvGrpSpPr>
        <p:grpSpPr bwMode="auto">
          <a:xfrm>
            <a:off x="533400" y="762000"/>
            <a:ext cx="5099050" cy="2730500"/>
            <a:chOff x="1282700" y="1549400"/>
            <a:chExt cx="4481195" cy="2438400"/>
          </a:xfrm>
        </p:grpSpPr>
        <p:pic>
          <p:nvPicPr>
            <p:cNvPr id="18439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82700" y="1549400"/>
              <a:ext cx="3108960" cy="2438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0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32275" y="1681163"/>
              <a:ext cx="1531620" cy="240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8" y="3621088"/>
            <a:ext cx="4525962" cy="290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621213" y="1481138"/>
            <a:ext cx="3976687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PT" dirty="0">
                <a:latin typeface="+mn-lt"/>
              </a:rPr>
              <a:t>In Quantum Mechanics the study of angular momentum requires a quantization axis (aka </a:t>
            </a:r>
            <a:r>
              <a:rPr lang="pt-PT" i="1" dirty="0">
                <a:latin typeface="+mn-lt"/>
              </a:rPr>
              <a:t>“z-axis”</a:t>
            </a:r>
            <a:r>
              <a:rPr lang="pt-PT" dirty="0">
                <a:latin typeface="+mn-lt"/>
              </a:rPr>
              <a:t>)</a:t>
            </a:r>
            <a:endParaRPr lang="pt-PT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5600" y="4064000"/>
            <a:ext cx="3716338" cy="1477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PT" dirty="0">
                <a:latin typeface="+mn-lt"/>
              </a:rPr>
              <a:t>Many possible (known) choices: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pt-PT" dirty="0">
                <a:latin typeface="+mn-lt"/>
              </a:rPr>
              <a:t>Gottfried-Jackson (GJ)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pt-PT" dirty="0">
                <a:latin typeface="+mn-lt"/>
              </a:rPr>
              <a:t>Collins-Soper (CS)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pt-PT" dirty="0">
                <a:latin typeface="+mn-lt"/>
              </a:rPr>
              <a:t>Helicity (HX)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pt-PT" dirty="0">
                <a:latin typeface="+mn-lt"/>
              </a:rPr>
              <a:t>Perpendicular Helicity (PX)</a:t>
            </a:r>
            <a:endParaRPr lang="pt-PT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93" name="Title 1"/>
          <p:cNvSpPr>
            <a:spLocks noGrp="1"/>
          </p:cNvSpPr>
          <p:nvPr>
            <p:ph type="title"/>
          </p:nvPr>
        </p:nvSpPr>
        <p:spPr>
          <a:xfrm>
            <a:off x="457200" y="9525"/>
            <a:ext cx="4125913" cy="481013"/>
          </a:xfrm>
        </p:spPr>
        <p:txBody>
          <a:bodyPr/>
          <a:lstStyle/>
          <a:p>
            <a:r>
              <a:rPr lang="en-GB" smtClean="0">
                <a:ea typeface="ＭＳ Ｐゴシック"/>
                <a:cs typeface="ＭＳ Ｐゴシック"/>
              </a:rPr>
              <a:t>Frames and parameters</a:t>
            </a:r>
          </a:p>
        </p:txBody>
      </p:sp>
      <p:sp>
        <p:nvSpPr>
          <p:cNvPr id="276594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AA78110-6645-487E-A5EA-D9A0DB111722}" type="slidenum">
              <a:rPr lang="en-US" smtClean="0">
                <a:latin typeface="Calibri" pitchFamily="34" charset="0"/>
              </a:rPr>
              <a:pPr/>
              <a:t>8</a:t>
            </a:fld>
            <a:endParaRPr lang="en-US" smtClean="0">
              <a:latin typeface="Calibri" pitchFamily="34" charset="0"/>
            </a:endParaRPr>
          </a:p>
        </p:txBody>
      </p:sp>
      <p:pic>
        <p:nvPicPr>
          <p:cNvPr id="276595" name="Picture 52" descr="angdistr_reaction_plane"/>
          <p:cNvPicPr>
            <a:picLocks noChangeAspect="1" noChangeArrowheads="1"/>
          </p:cNvPicPr>
          <p:nvPr/>
        </p:nvPicPr>
        <p:blipFill>
          <a:blip r:embed="rId4">
            <a:lum bright="30000" contrast="-40000"/>
          </a:blip>
          <a:srcRect/>
          <a:stretch>
            <a:fillRect/>
          </a:stretch>
        </p:blipFill>
        <p:spPr bwMode="auto">
          <a:xfrm>
            <a:off x="1597025" y="847725"/>
            <a:ext cx="1857375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Line 5"/>
          <p:cNvSpPr>
            <a:spLocks noChangeShapeType="1"/>
          </p:cNvSpPr>
          <p:nvPr/>
        </p:nvSpPr>
        <p:spPr bwMode="auto">
          <a:xfrm flipV="1">
            <a:off x="2643188" y="801688"/>
            <a:ext cx="1587" cy="12461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pPr>
              <a:buFont typeface="Times New Roman" charset="0"/>
              <a:buNone/>
              <a:defRPr/>
            </a:pPr>
            <a:endParaRPr lang="pt-PT">
              <a:latin typeface="+mn-lt"/>
            </a:endParaRPr>
          </a:p>
        </p:txBody>
      </p:sp>
      <p:sp>
        <p:nvSpPr>
          <p:cNvPr id="56" name="Text Box 7"/>
          <p:cNvSpPr txBox="1">
            <a:spLocks noChangeArrowheads="1"/>
          </p:cNvSpPr>
          <p:nvPr/>
        </p:nvSpPr>
        <p:spPr bwMode="auto">
          <a:xfrm>
            <a:off x="931863" y="815975"/>
            <a:ext cx="138271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ctr">
              <a:lnSpc>
                <a:spcPts val="1900"/>
              </a:lnSpc>
              <a:buFont typeface="Times New Roman" charset="0"/>
              <a:buNone/>
              <a:defRPr/>
            </a:pPr>
            <a:r>
              <a:rPr lang="pt-PT" dirty="0">
                <a:solidFill>
                  <a:srgbClr val="000000"/>
                </a:solidFill>
                <a:latin typeface="+mn-lt"/>
              </a:rPr>
              <a:t>quarkonium </a:t>
            </a:r>
            <a:r>
              <a:rPr lang="en-US" dirty="0">
                <a:solidFill>
                  <a:srgbClr val="010000"/>
                </a:solidFill>
                <a:latin typeface="+mn-lt"/>
              </a:rPr>
              <a:t>rest frame</a:t>
            </a:r>
            <a:endParaRPr lang="el-GR" dirty="0">
              <a:solidFill>
                <a:srgbClr val="010000"/>
              </a:solidFill>
              <a:latin typeface="+mn-lt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87363" y="1449388"/>
            <a:ext cx="1249362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ctr">
              <a:buFont typeface="Times New Roman" charset="0"/>
              <a:buNone/>
              <a:defRPr/>
            </a:pPr>
            <a:r>
              <a:rPr lang="en-US" dirty="0">
                <a:solidFill>
                  <a:srgbClr val="010000"/>
                </a:solidFill>
                <a:latin typeface="+mn-lt"/>
              </a:rPr>
              <a:t>production plane</a:t>
            </a:r>
            <a:endParaRPr lang="el-GR" dirty="0">
              <a:solidFill>
                <a:srgbClr val="010000"/>
              </a:solidFill>
              <a:latin typeface="+mn-lt"/>
            </a:endParaRPr>
          </a:p>
        </p:txBody>
      </p:sp>
      <p:sp>
        <p:nvSpPr>
          <p:cNvPr id="58" name="Line 12"/>
          <p:cNvSpPr>
            <a:spLocks noChangeShapeType="1"/>
          </p:cNvSpPr>
          <p:nvPr/>
        </p:nvSpPr>
        <p:spPr bwMode="auto">
          <a:xfrm>
            <a:off x="1522413" y="1755775"/>
            <a:ext cx="565150" cy="1492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oval" w="med" len="med"/>
          </a:ln>
        </p:spPr>
        <p:txBody>
          <a:bodyPr lIns="82945" tIns="41473" rIns="82945" bIns="41473"/>
          <a:lstStyle/>
          <a:p>
            <a:pPr>
              <a:buFont typeface="Times New Roman" charset="0"/>
              <a:buNone/>
              <a:defRPr/>
            </a:pPr>
            <a:endParaRPr lang="pt-PT">
              <a:latin typeface="+mn-lt"/>
            </a:endParaRPr>
          </a:p>
        </p:txBody>
      </p:sp>
      <p:sp>
        <p:nvSpPr>
          <p:cNvPr id="59" name="Line 14"/>
          <p:cNvSpPr>
            <a:spLocks noChangeShapeType="1"/>
          </p:cNvSpPr>
          <p:nvPr/>
        </p:nvSpPr>
        <p:spPr bwMode="auto">
          <a:xfrm flipH="1" flipV="1">
            <a:off x="2643188" y="2052638"/>
            <a:ext cx="0" cy="8239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>
              <a:buFont typeface="Times New Roman" charset="0"/>
              <a:buNone/>
              <a:defRPr/>
            </a:pPr>
            <a:endParaRPr lang="pt-PT">
              <a:latin typeface="+mn-lt"/>
            </a:endParaRPr>
          </a:p>
        </p:txBody>
      </p:sp>
      <p:sp>
        <p:nvSpPr>
          <p:cNvPr id="60" name="Rectangle 42"/>
          <p:cNvSpPr>
            <a:spLocks noChangeArrowheads="1"/>
          </p:cNvSpPr>
          <p:nvPr/>
        </p:nvSpPr>
        <p:spPr bwMode="auto">
          <a:xfrm>
            <a:off x="3605213" y="2141538"/>
            <a:ext cx="277812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>
              <a:buFont typeface="Times New Roman" charset="0"/>
              <a:buNone/>
              <a:defRPr/>
            </a:pPr>
            <a:r>
              <a:rPr lang="en-US" b="1" i="1" dirty="0">
                <a:solidFill>
                  <a:srgbClr val="010000"/>
                </a:solidFill>
                <a:latin typeface="+mn-lt"/>
              </a:rPr>
              <a:t>y</a:t>
            </a:r>
            <a:endParaRPr lang="pt-PT" b="1" i="1" dirty="0">
              <a:solidFill>
                <a:srgbClr val="004080"/>
              </a:solidFill>
              <a:latin typeface="+mn-lt"/>
            </a:endParaRPr>
          </a:p>
        </p:txBody>
      </p:sp>
      <p:sp>
        <p:nvSpPr>
          <p:cNvPr id="61" name="Rectangle 43"/>
          <p:cNvSpPr>
            <a:spLocks noChangeArrowheads="1"/>
          </p:cNvSpPr>
          <p:nvPr/>
        </p:nvSpPr>
        <p:spPr bwMode="auto">
          <a:xfrm>
            <a:off x="1263650" y="2154238"/>
            <a:ext cx="2730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>
              <a:buFont typeface="Times New Roman" charset="0"/>
              <a:buNone/>
              <a:defRPr/>
            </a:pPr>
            <a:r>
              <a:rPr lang="en-US" b="1" i="1" dirty="0">
                <a:solidFill>
                  <a:srgbClr val="010000"/>
                </a:solidFill>
                <a:latin typeface="+mn-lt"/>
              </a:rPr>
              <a:t>x</a:t>
            </a:r>
            <a:endParaRPr lang="pt-PT" b="1" i="1" dirty="0">
              <a:solidFill>
                <a:srgbClr val="004080"/>
              </a:solidFill>
              <a:latin typeface="+mn-lt"/>
            </a:endParaRPr>
          </a:p>
        </p:txBody>
      </p:sp>
      <p:sp>
        <p:nvSpPr>
          <p:cNvPr id="62" name="Rectangle 44"/>
          <p:cNvSpPr>
            <a:spLocks noChangeArrowheads="1"/>
          </p:cNvSpPr>
          <p:nvPr/>
        </p:nvSpPr>
        <p:spPr bwMode="auto">
          <a:xfrm>
            <a:off x="2659063" y="581025"/>
            <a:ext cx="280987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>
              <a:buFont typeface="Times New Roman" charset="0"/>
              <a:buNone/>
              <a:defRPr/>
            </a:pPr>
            <a:r>
              <a:rPr lang="en-US" sz="2200" b="1" i="1" dirty="0">
                <a:solidFill>
                  <a:srgbClr val="FF0000"/>
                </a:solidFill>
                <a:latin typeface="+mn-lt"/>
              </a:rPr>
              <a:t>z</a:t>
            </a:r>
            <a:endParaRPr lang="pt-PT" sz="2200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2733675" y="993775"/>
            <a:ext cx="407988" cy="592138"/>
          </a:xfrm>
          <a:prstGeom prst="rect">
            <a:avLst/>
          </a:prstGeom>
        </p:spPr>
        <p:txBody>
          <a:bodyPr wrap="none" lIns="82945" tIns="41473" rIns="82945" bIns="41473">
            <a:spAutoFit/>
          </a:bodyPr>
          <a:lstStyle/>
          <a:p>
            <a:pPr>
              <a:defRPr/>
            </a:pPr>
            <a:r>
              <a:rPr lang="el-GR" sz="3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θ</a:t>
            </a:r>
            <a:endParaRPr lang="pt-PT" sz="3300" b="1" dirty="0">
              <a:solidFill>
                <a:srgbClr val="004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931988" y="2111375"/>
            <a:ext cx="465137" cy="590550"/>
          </a:xfrm>
          <a:prstGeom prst="rect">
            <a:avLst/>
          </a:prstGeom>
        </p:spPr>
        <p:txBody>
          <a:bodyPr wrap="none" lIns="82945" tIns="41473" rIns="82945" bIns="41473">
            <a:spAutoFit/>
          </a:bodyPr>
          <a:lstStyle/>
          <a:p>
            <a:pPr>
              <a:defRPr/>
            </a:pPr>
            <a:r>
              <a:rPr lang="el-GR" sz="33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φ</a:t>
            </a:r>
            <a:endParaRPr lang="pt-PT" sz="33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65" name="Line 4"/>
          <p:cNvSpPr>
            <a:spLocks noChangeShapeType="1"/>
          </p:cNvSpPr>
          <p:nvPr/>
        </p:nvSpPr>
        <p:spPr bwMode="auto">
          <a:xfrm rot="540136" flipH="1" flipV="1">
            <a:off x="2595563" y="2128838"/>
            <a:ext cx="1131887" cy="3190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</p:spPr>
        <p:txBody>
          <a:bodyPr lIns="82945" tIns="41473" rIns="82945" bIns="41473"/>
          <a:lstStyle/>
          <a:p>
            <a:pPr>
              <a:buFont typeface="Times New Roman" charset="0"/>
              <a:buNone/>
              <a:defRPr/>
            </a:pPr>
            <a:endParaRPr lang="pt-PT">
              <a:latin typeface="+mn-lt"/>
            </a:endParaRPr>
          </a:p>
        </p:txBody>
      </p:sp>
      <p:sp>
        <p:nvSpPr>
          <p:cNvPr id="66" name="Line 6"/>
          <p:cNvSpPr>
            <a:spLocks noChangeShapeType="1"/>
          </p:cNvSpPr>
          <p:nvPr/>
        </p:nvSpPr>
        <p:spPr bwMode="auto">
          <a:xfrm rot="540136" flipH="1">
            <a:off x="1573213" y="1960563"/>
            <a:ext cx="1031875" cy="4540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pPr>
              <a:buFont typeface="Times New Roman" charset="0"/>
              <a:buNone/>
              <a:defRPr/>
            </a:pPr>
            <a:endParaRPr lang="pt-PT">
              <a:latin typeface="+mn-lt"/>
            </a:endParaRPr>
          </a:p>
        </p:txBody>
      </p:sp>
      <p:sp>
        <p:nvSpPr>
          <p:cNvPr id="67" name="Line 13"/>
          <p:cNvSpPr>
            <a:spLocks noChangeShapeType="1"/>
          </p:cNvSpPr>
          <p:nvPr/>
        </p:nvSpPr>
        <p:spPr bwMode="auto">
          <a:xfrm rot="540136" flipV="1">
            <a:off x="2649538" y="1800225"/>
            <a:ext cx="720725" cy="3000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>
              <a:buFont typeface="Times New Roman" charset="0"/>
              <a:buNone/>
              <a:defRPr/>
            </a:pPr>
            <a:endParaRPr lang="pt-PT">
              <a:latin typeface="+mn-lt"/>
            </a:endParaRPr>
          </a:p>
        </p:txBody>
      </p:sp>
      <p:sp>
        <p:nvSpPr>
          <p:cNvPr id="68" name="Line 15"/>
          <p:cNvSpPr>
            <a:spLocks noChangeShapeType="1"/>
          </p:cNvSpPr>
          <p:nvPr/>
        </p:nvSpPr>
        <p:spPr bwMode="auto">
          <a:xfrm rot="540136">
            <a:off x="3021013" y="1638300"/>
            <a:ext cx="117475" cy="757238"/>
          </a:xfrm>
          <a:prstGeom prst="line">
            <a:avLst/>
          </a:prstGeom>
          <a:noFill/>
          <a:ln w="19050" cap="rnd">
            <a:solidFill>
              <a:srgbClr val="010000"/>
            </a:solidFill>
            <a:prstDash val="sysDot"/>
            <a:round/>
            <a:headEnd/>
            <a:tailEnd/>
          </a:ln>
        </p:spPr>
        <p:txBody>
          <a:bodyPr lIns="82945" tIns="41473" rIns="82945" bIns="41473"/>
          <a:lstStyle/>
          <a:p>
            <a:pPr>
              <a:buFont typeface="Times New Roman" charset="0"/>
              <a:buNone/>
              <a:defRPr/>
            </a:pPr>
            <a:endParaRPr lang="pt-PT">
              <a:latin typeface="+mn-lt"/>
            </a:endParaRPr>
          </a:p>
        </p:txBody>
      </p:sp>
      <p:sp>
        <p:nvSpPr>
          <p:cNvPr id="69" name="Line 16"/>
          <p:cNvSpPr>
            <a:spLocks noChangeShapeType="1"/>
          </p:cNvSpPr>
          <p:nvPr/>
        </p:nvSpPr>
        <p:spPr bwMode="auto">
          <a:xfrm rot="540136" flipV="1">
            <a:off x="3078163" y="2327275"/>
            <a:ext cx="184150" cy="109538"/>
          </a:xfrm>
          <a:prstGeom prst="line">
            <a:avLst/>
          </a:prstGeom>
          <a:noFill/>
          <a:ln w="19050" cap="rnd">
            <a:solidFill>
              <a:srgbClr val="010000"/>
            </a:solidFill>
            <a:prstDash val="sysDot"/>
            <a:round/>
            <a:headEnd/>
            <a:tailEnd/>
          </a:ln>
        </p:spPr>
        <p:txBody>
          <a:bodyPr lIns="82945" tIns="41473" rIns="82945" bIns="41473"/>
          <a:lstStyle/>
          <a:p>
            <a:pPr>
              <a:buFont typeface="Times New Roman" charset="0"/>
              <a:buNone/>
              <a:defRPr/>
            </a:pPr>
            <a:endParaRPr lang="pt-PT">
              <a:latin typeface="+mn-lt"/>
            </a:endParaRPr>
          </a:p>
        </p:txBody>
      </p:sp>
      <p:sp>
        <p:nvSpPr>
          <p:cNvPr id="70" name="Line 17"/>
          <p:cNvSpPr>
            <a:spLocks noChangeShapeType="1"/>
          </p:cNvSpPr>
          <p:nvPr/>
        </p:nvSpPr>
        <p:spPr bwMode="auto">
          <a:xfrm rot="540136" flipH="1" flipV="1">
            <a:off x="2424113" y="2144713"/>
            <a:ext cx="668337" cy="222250"/>
          </a:xfrm>
          <a:prstGeom prst="line">
            <a:avLst/>
          </a:prstGeom>
          <a:noFill/>
          <a:ln w="19050" cap="rnd">
            <a:solidFill>
              <a:srgbClr val="010000"/>
            </a:solidFill>
            <a:prstDash val="sysDot"/>
            <a:round/>
            <a:headEnd/>
            <a:tailEnd/>
          </a:ln>
        </p:spPr>
        <p:txBody>
          <a:bodyPr lIns="82945" tIns="41473" rIns="82945" bIns="41473"/>
          <a:lstStyle/>
          <a:p>
            <a:pPr>
              <a:buFont typeface="Times New Roman" charset="0"/>
              <a:buNone/>
              <a:defRPr/>
            </a:pPr>
            <a:endParaRPr lang="pt-PT">
              <a:latin typeface="+mn-lt"/>
            </a:endParaRPr>
          </a:p>
        </p:txBody>
      </p:sp>
      <p:sp>
        <p:nvSpPr>
          <p:cNvPr id="71" name="Arc 19"/>
          <p:cNvSpPr>
            <a:spLocks/>
          </p:cNvSpPr>
          <p:nvPr/>
        </p:nvSpPr>
        <p:spPr bwMode="auto">
          <a:xfrm rot="540136">
            <a:off x="2597150" y="1490663"/>
            <a:ext cx="427038" cy="569912"/>
          </a:xfrm>
          <a:custGeom>
            <a:avLst/>
            <a:gdLst>
              <a:gd name="T0" fmla="*/ 0 w 15483"/>
              <a:gd name="T1" fmla="*/ 0 h 21600"/>
              <a:gd name="T2" fmla="*/ 2147483647 w 15483"/>
              <a:gd name="T3" fmla="*/ 2147483647 h 21600"/>
              <a:gd name="T4" fmla="*/ 0 w 15483"/>
              <a:gd name="T5" fmla="*/ 2147483647 h 21600"/>
              <a:gd name="T6" fmla="*/ 0 60000 65536"/>
              <a:gd name="T7" fmla="*/ 0 60000 65536"/>
              <a:gd name="T8" fmla="*/ 0 60000 65536"/>
              <a:gd name="T9" fmla="*/ 0 w 15483"/>
              <a:gd name="T10" fmla="*/ 0 h 21600"/>
              <a:gd name="T11" fmla="*/ 15483 w 1548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483" h="21600" fill="none" extrusionOk="0">
                <a:moveTo>
                  <a:pt x="-1" y="0"/>
                </a:moveTo>
                <a:cubicBezTo>
                  <a:pt x="5832" y="0"/>
                  <a:pt x="11416" y="2358"/>
                  <a:pt x="15483" y="6538"/>
                </a:cubicBezTo>
              </a:path>
              <a:path w="15483" h="21600" stroke="0" extrusionOk="0">
                <a:moveTo>
                  <a:pt x="-1" y="0"/>
                </a:moveTo>
                <a:cubicBezTo>
                  <a:pt x="5832" y="0"/>
                  <a:pt x="11416" y="2358"/>
                  <a:pt x="15483" y="6538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pPr>
              <a:buFont typeface="Times New Roman" charset="0"/>
              <a:buNone/>
              <a:defRPr/>
            </a:pPr>
            <a:endParaRPr lang="pt-PT">
              <a:latin typeface="+mn-lt"/>
            </a:endParaRPr>
          </a:p>
        </p:txBody>
      </p:sp>
      <p:sp>
        <p:nvSpPr>
          <p:cNvPr id="72" name="Arc 21"/>
          <p:cNvSpPr>
            <a:spLocks/>
          </p:cNvSpPr>
          <p:nvPr/>
        </p:nvSpPr>
        <p:spPr bwMode="auto">
          <a:xfrm rot="2255961" flipV="1">
            <a:off x="2312988" y="1749425"/>
            <a:ext cx="698500" cy="703263"/>
          </a:xfrm>
          <a:custGeom>
            <a:avLst/>
            <a:gdLst>
              <a:gd name="T0" fmla="*/ 0 w 18093"/>
              <a:gd name="T1" fmla="*/ 0 h 21600"/>
              <a:gd name="T2" fmla="*/ 2147483647 w 18093"/>
              <a:gd name="T3" fmla="*/ 2147483647 h 21600"/>
              <a:gd name="T4" fmla="*/ 0 w 18093"/>
              <a:gd name="T5" fmla="*/ 2147483647 h 21600"/>
              <a:gd name="T6" fmla="*/ 0 60000 65536"/>
              <a:gd name="T7" fmla="*/ 0 60000 65536"/>
              <a:gd name="T8" fmla="*/ 0 60000 65536"/>
              <a:gd name="T9" fmla="*/ 0 w 18093"/>
              <a:gd name="T10" fmla="*/ 0 h 21600"/>
              <a:gd name="T11" fmla="*/ 18093 w 1809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93" h="21600" fill="none" extrusionOk="0">
                <a:moveTo>
                  <a:pt x="-1" y="0"/>
                </a:moveTo>
                <a:cubicBezTo>
                  <a:pt x="7299" y="0"/>
                  <a:pt x="14105" y="3687"/>
                  <a:pt x="18093" y="9801"/>
                </a:cubicBezTo>
              </a:path>
              <a:path w="18093" h="21600" stroke="0" extrusionOk="0">
                <a:moveTo>
                  <a:pt x="-1" y="0"/>
                </a:moveTo>
                <a:cubicBezTo>
                  <a:pt x="7299" y="0"/>
                  <a:pt x="14105" y="3687"/>
                  <a:pt x="18093" y="9801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pPr>
              <a:buFont typeface="Times New Roman" charset="0"/>
              <a:buNone/>
              <a:defRPr/>
            </a:pPr>
            <a:endParaRPr lang="pt-PT">
              <a:latin typeface="+mn-lt"/>
            </a:endParaRPr>
          </a:p>
        </p:txBody>
      </p:sp>
      <p:sp>
        <p:nvSpPr>
          <p:cNvPr id="73" name="Text Box 7"/>
          <p:cNvSpPr txBox="1">
            <a:spLocks noChangeArrowheads="1"/>
          </p:cNvSpPr>
          <p:nvPr/>
        </p:nvSpPr>
        <p:spPr bwMode="auto">
          <a:xfrm>
            <a:off x="3019425" y="1246188"/>
            <a:ext cx="55721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r">
              <a:defRPr/>
            </a:pPr>
            <a:r>
              <a:rPr lang="pt-PT" sz="2900" i="1" dirty="0">
                <a:solidFill>
                  <a:srgbClr val="010000"/>
                </a:solidFill>
                <a:latin typeface="+mn-lt"/>
              </a:rPr>
              <a:t>ℓ</a:t>
            </a:r>
            <a:r>
              <a:rPr lang="pt-PT" sz="2900" baseline="30000" dirty="0">
                <a:solidFill>
                  <a:srgbClr val="010000"/>
                </a:solidFill>
                <a:latin typeface="+mn-lt"/>
              </a:rPr>
              <a:t> +</a:t>
            </a:r>
            <a:endParaRPr lang="el-GR" sz="2900" baseline="30000" dirty="0">
              <a:solidFill>
                <a:srgbClr val="010000"/>
              </a:solidFill>
              <a:latin typeface="+mn-lt"/>
            </a:endParaRPr>
          </a:p>
        </p:txBody>
      </p:sp>
      <p:sp>
        <p:nvSpPr>
          <p:cNvPr id="74" name="Freeform 20"/>
          <p:cNvSpPr>
            <a:spLocks/>
          </p:cNvSpPr>
          <p:nvPr/>
        </p:nvSpPr>
        <p:spPr bwMode="auto">
          <a:xfrm rot="6468977">
            <a:off x="2748757" y="1966119"/>
            <a:ext cx="207962" cy="539750"/>
          </a:xfrm>
          <a:custGeom>
            <a:avLst/>
            <a:gdLst>
              <a:gd name="T0" fmla="*/ 0 w 300"/>
              <a:gd name="T1" fmla="*/ 2147483647 h 339"/>
              <a:gd name="T2" fmla="*/ 2147483647 w 300"/>
              <a:gd name="T3" fmla="*/ 2147483647 h 339"/>
              <a:gd name="T4" fmla="*/ 2147483647 w 300"/>
              <a:gd name="T5" fmla="*/ 2147483647 h 339"/>
              <a:gd name="T6" fmla="*/ 2147483647 w 300"/>
              <a:gd name="T7" fmla="*/ 0 h 339"/>
              <a:gd name="T8" fmla="*/ 2147483647 w 300"/>
              <a:gd name="T9" fmla="*/ 2147483647 h 339"/>
              <a:gd name="T10" fmla="*/ 2147483647 w 300"/>
              <a:gd name="T11" fmla="*/ 2147483647 h 339"/>
              <a:gd name="T12" fmla="*/ 2147483647 w 300"/>
              <a:gd name="T13" fmla="*/ 2147483647 h 339"/>
              <a:gd name="T14" fmla="*/ 0 w 300"/>
              <a:gd name="T15" fmla="*/ 2147483647 h 33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00"/>
              <a:gd name="T25" fmla="*/ 0 h 339"/>
              <a:gd name="T26" fmla="*/ 300 w 300"/>
              <a:gd name="T27" fmla="*/ 339 h 33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00" h="339">
                <a:moveTo>
                  <a:pt x="0" y="339"/>
                </a:moveTo>
                <a:lnTo>
                  <a:pt x="254" y="39"/>
                </a:lnTo>
                <a:lnTo>
                  <a:pt x="228" y="24"/>
                </a:lnTo>
                <a:lnTo>
                  <a:pt x="300" y="0"/>
                </a:lnTo>
                <a:lnTo>
                  <a:pt x="294" y="68"/>
                </a:lnTo>
                <a:lnTo>
                  <a:pt x="293" y="65"/>
                </a:lnTo>
                <a:lnTo>
                  <a:pt x="270" y="51"/>
                </a:lnTo>
                <a:lnTo>
                  <a:pt x="0" y="339"/>
                </a:lnTo>
                <a:close/>
              </a:path>
            </a:pathLst>
          </a:custGeom>
          <a:solidFill>
            <a:srgbClr val="FFFF00">
              <a:alpha val="50195"/>
            </a:srgbClr>
          </a:solidFill>
          <a:ln w="19050">
            <a:solidFill>
              <a:srgbClr val="FFFF00">
                <a:alpha val="30196"/>
              </a:srgbClr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>
              <a:buFont typeface="Times New Roman" charset="0"/>
              <a:buNone/>
              <a:defRPr/>
            </a:pPr>
            <a:endParaRPr lang="pt-PT">
              <a:latin typeface="+mn-lt"/>
            </a:endParaRPr>
          </a:p>
        </p:txBody>
      </p:sp>
      <p:sp>
        <p:nvSpPr>
          <p:cNvPr id="75" name="Freeform 20"/>
          <p:cNvSpPr>
            <a:spLocks/>
          </p:cNvSpPr>
          <p:nvPr/>
        </p:nvSpPr>
        <p:spPr bwMode="auto">
          <a:xfrm rot="540136">
            <a:off x="2667000" y="1598613"/>
            <a:ext cx="369888" cy="473075"/>
          </a:xfrm>
          <a:custGeom>
            <a:avLst/>
            <a:gdLst>
              <a:gd name="T0" fmla="*/ 0 w 300"/>
              <a:gd name="T1" fmla="*/ 2147483647 h 339"/>
              <a:gd name="T2" fmla="*/ 2147483647 w 300"/>
              <a:gd name="T3" fmla="*/ 2147483647 h 339"/>
              <a:gd name="T4" fmla="*/ 2147483647 w 300"/>
              <a:gd name="T5" fmla="*/ 2147483647 h 339"/>
              <a:gd name="T6" fmla="*/ 2147483647 w 300"/>
              <a:gd name="T7" fmla="*/ 0 h 339"/>
              <a:gd name="T8" fmla="*/ 2147483647 w 300"/>
              <a:gd name="T9" fmla="*/ 2147483647 h 339"/>
              <a:gd name="T10" fmla="*/ 2147483647 w 300"/>
              <a:gd name="T11" fmla="*/ 2147483647 h 339"/>
              <a:gd name="T12" fmla="*/ 2147483647 w 300"/>
              <a:gd name="T13" fmla="*/ 2147483647 h 339"/>
              <a:gd name="T14" fmla="*/ 0 w 300"/>
              <a:gd name="T15" fmla="*/ 2147483647 h 33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00"/>
              <a:gd name="T25" fmla="*/ 0 h 339"/>
              <a:gd name="T26" fmla="*/ 300 w 300"/>
              <a:gd name="T27" fmla="*/ 339 h 33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00" h="339">
                <a:moveTo>
                  <a:pt x="0" y="339"/>
                </a:moveTo>
                <a:lnTo>
                  <a:pt x="254" y="39"/>
                </a:lnTo>
                <a:lnTo>
                  <a:pt x="228" y="24"/>
                </a:lnTo>
                <a:lnTo>
                  <a:pt x="300" y="0"/>
                </a:lnTo>
                <a:lnTo>
                  <a:pt x="294" y="68"/>
                </a:lnTo>
                <a:lnTo>
                  <a:pt x="293" y="65"/>
                </a:lnTo>
                <a:lnTo>
                  <a:pt x="270" y="51"/>
                </a:lnTo>
                <a:lnTo>
                  <a:pt x="0" y="339"/>
                </a:lnTo>
                <a:close/>
              </a:path>
            </a:pathLst>
          </a:custGeom>
          <a:solidFill>
            <a:srgbClr val="FFFF00"/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>
              <a:buFont typeface="Times New Roman" charset="0"/>
              <a:buNone/>
              <a:defRPr/>
            </a:pPr>
            <a:endParaRPr lang="pt-PT">
              <a:latin typeface="+mn-lt"/>
            </a:endParaRPr>
          </a:p>
        </p:txBody>
      </p:sp>
      <p:sp>
        <p:nvSpPr>
          <p:cNvPr id="76" name="Rectangle 25"/>
          <p:cNvSpPr>
            <a:spLocks noChangeArrowheads="1"/>
          </p:cNvSpPr>
          <p:nvPr/>
        </p:nvSpPr>
        <p:spPr bwMode="auto">
          <a:xfrm>
            <a:off x="3654425" y="582613"/>
            <a:ext cx="49022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eaLnBrk="0">
              <a:lnSpc>
                <a:spcPct val="110000"/>
              </a:lnSpc>
              <a:buFont typeface="Times New Roman" charset="0"/>
              <a:buNone/>
              <a:defRPr/>
            </a:pPr>
            <a:r>
              <a:rPr lang="en-US" b="1" dirty="0">
                <a:solidFill>
                  <a:srgbClr val="FF0000"/>
                </a:solidFill>
                <a:latin typeface="+mn-lt"/>
              </a:rPr>
              <a:t>Collins-Soper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axis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(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CS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):</a:t>
            </a:r>
            <a:r>
              <a:rPr lang="pt-PT" dirty="0">
                <a:latin typeface="+mn-lt"/>
              </a:rPr>
              <a:t>  ≈ dir. of colliding partons</a:t>
            </a:r>
          </a:p>
          <a:p>
            <a:pPr eaLnBrk="0">
              <a:lnSpc>
                <a:spcPct val="110000"/>
              </a:lnSpc>
              <a:buFont typeface="Times New Roman" charset="0"/>
              <a:buNone/>
              <a:defRPr/>
            </a:pPr>
            <a:r>
              <a:rPr lang="en-US" b="1" dirty="0">
                <a:solidFill>
                  <a:srgbClr val="FF0000"/>
                </a:solidFill>
                <a:latin typeface="+mn-lt"/>
              </a:rPr>
              <a:t>Helicity axis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(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HX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):    </a:t>
            </a:r>
            <a:r>
              <a:rPr lang="en-US" dirty="0">
                <a:latin typeface="+mn-lt"/>
              </a:rPr>
              <a:t>dir. of quarkonium momentum</a:t>
            </a:r>
          </a:p>
        </p:txBody>
      </p:sp>
      <p:graphicFrame>
        <p:nvGraphicFramePr>
          <p:cNvPr id="276588" name="Object 108"/>
          <p:cNvGraphicFramePr>
            <a:graphicFrameLocks noChangeAspect="1"/>
          </p:cNvGraphicFramePr>
          <p:nvPr/>
        </p:nvGraphicFramePr>
        <p:xfrm>
          <a:off x="4114800" y="1511300"/>
          <a:ext cx="2825750" cy="1416050"/>
        </p:xfrm>
        <a:graphic>
          <a:graphicData uri="http://schemas.openxmlformats.org/presentationml/2006/ole">
            <p:oleObj spid="_x0000_s276588" name="Equation" r:id="rId5" imgW="1930400" imgH="965200" progId="">
              <p:embed/>
            </p:oleObj>
          </a:graphicData>
        </a:graphic>
      </p:graphicFrame>
      <p:cxnSp>
        <p:nvCxnSpPr>
          <p:cNvPr id="78" name="Straight Arrow Connector 77"/>
          <p:cNvCxnSpPr/>
          <p:nvPr/>
        </p:nvCxnSpPr>
        <p:spPr>
          <a:xfrm rot="10800000">
            <a:off x="3005138" y="792163"/>
            <a:ext cx="587375" cy="7937"/>
          </a:xfrm>
          <a:prstGeom prst="straightConnector1">
            <a:avLst/>
          </a:prstGeom>
          <a:ln w="63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116"/>
          <p:cNvSpPr>
            <a:spLocks noChangeArrowheads="1"/>
          </p:cNvSpPr>
          <p:nvPr/>
        </p:nvSpPr>
        <p:spPr bwMode="auto">
          <a:xfrm>
            <a:off x="5026025" y="3441700"/>
            <a:ext cx="40544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>
              <a:spcAft>
                <a:spcPts val="1089"/>
              </a:spcAft>
              <a:defRPr/>
            </a:pPr>
            <a:r>
              <a:rPr lang="el-GR" b="1" i="1" dirty="0">
                <a:solidFill>
                  <a:srgbClr val="FF0000"/>
                </a:solidFill>
                <a:latin typeface="+mn-lt"/>
              </a:rPr>
              <a:t>λ</a:t>
            </a:r>
            <a:r>
              <a:rPr lang="el-GR" b="1" i="1" baseline="-25000" dirty="0">
                <a:solidFill>
                  <a:srgbClr val="FF0000"/>
                </a:solidFill>
                <a:latin typeface="+mn-lt"/>
              </a:rPr>
              <a:t>θ</a:t>
            </a:r>
            <a:r>
              <a:rPr lang="pt-PT" b="1" i="1" baseline="-25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pt-PT" b="1" dirty="0">
                <a:solidFill>
                  <a:srgbClr val="FF0000"/>
                </a:solidFill>
                <a:latin typeface="+mn-lt"/>
              </a:rPr>
              <a:t> = +1 </a:t>
            </a:r>
            <a:r>
              <a:rPr lang="pt-PT" dirty="0">
                <a:latin typeface="+mn-lt"/>
              </a:rPr>
              <a:t>: </a:t>
            </a:r>
            <a:r>
              <a:rPr lang="pt-PT" b="1" dirty="0">
                <a:solidFill>
                  <a:srgbClr val="FF0000"/>
                </a:solidFill>
                <a:latin typeface="+mn-lt"/>
              </a:rPr>
              <a:t>“transverse”</a:t>
            </a:r>
            <a:r>
              <a:rPr lang="pt-PT" dirty="0">
                <a:latin typeface="+mn-lt"/>
              </a:rPr>
              <a:t> (= photon-like) </a:t>
            </a:r>
            <a:r>
              <a:rPr lang="pt-PT" dirty="0">
                <a:latin typeface="+mn-lt"/>
              </a:rPr>
              <a:t>pol.</a:t>
            </a:r>
            <a:endParaRPr lang="pt-PT" dirty="0">
              <a:latin typeface="+mn-lt"/>
            </a:endParaRPr>
          </a:p>
        </p:txBody>
      </p:sp>
      <p:sp>
        <p:nvSpPr>
          <p:cNvPr id="80" name="Rectangle 30"/>
          <p:cNvSpPr>
            <a:spLocks noChangeArrowheads="1"/>
          </p:cNvSpPr>
          <p:nvPr/>
        </p:nvSpPr>
        <p:spPr bwMode="auto">
          <a:xfrm>
            <a:off x="3700463" y="3451225"/>
            <a:ext cx="8048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>
              <a:defRPr/>
            </a:pPr>
            <a:r>
              <a:rPr lang="pt-PT" b="1" i="1" dirty="0">
                <a:latin typeface="+mn-lt"/>
              </a:rPr>
              <a:t>J</a:t>
            </a:r>
            <a:r>
              <a:rPr lang="pt-PT" b="1" i="1" baseline="-25000" dirty="0">
                <a:latin typeface="+mn-lt"/>
              </a:rPr>
              <a:t>z</a:t>
            </a:r>
            <a:r>
              <a:rPr lang="pt-PT" b="1" baseline="-25000" dirty="0">
                <a:latin typeface="+mn-lt"/>
              </a:rPr>
              <a:t> </a:t>
            </a:r>
            <a:r>
              <a:rPr lang="pt-PT" b="1" dirty="0">
                <a:latin typeface="+mn-lt"/>
              </a:rPr>
              <a:t>= ± 1</a:t>
            </a:r>
          </a:p>
        </p:txBody>
      </p:sp>
      <p:sp>
        <p:nvSpPr>
          <p:cNvPr id="81" name="Rectangle 31"/>
          <p:cNvSpPr>
            <a:spLocks noChangeArrowheads="1"/>
          </p:cNvSpPr>
          <p:nvPr/>
        </p:nvSpPr>
        <p:spPr bwMode="auto">
          <a:xfrm>
            <a:off x="4548188" y="4235450"/>
            <a:ext cx="6270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>
              <a:defRPr/>
            </a:pPr>
            <a:r>
              <a:rPr lang="pt-PT" b="1" i="1">
                <a:latin typeface="+mn-lt"/>
              </a:rPr>
              <a:t>J</a:t>
            </a:r>
            <a:r>
              <a:rPr lang="pt-PT" b="1" i="1" baseline="-25000">
                <a:latin typeface="+mn-lt"/>
              </a:rPr>
              <a:t>z</a:t>
            </a:r>
            <a:r>
              <a:rPr lang="pt-PT" b="1" baseline="-25000">
                <a:latin typeface="+mn-lt"/>
              </a:rPr>
              <a:t> </a:t>
            </a:r>
            <a:r>
              <a:rPr lang="pt-PT" b="1">
                <a:latin typeface="+mn-lt"/>
              </a:rPr>
              <a:t>= 0</a:t>
            </a:r>
          </a:p>
        </p:txBody>
      </p:sp>
      <p:cxnSp>
        <p:nvCxnSpPr>
          <p:cNvPr id="276622" name="Straight Arrow Connector 32"/>
          <p:cNvCxnSpPr>
            <a:cxnSpLocks noChangeShapeType="1"/>
          </p:cNvCxnSpPr>
          <p:nvPr/>
        </p:nvCxnSpPr>
        <p:spPr bwMode="auto">
          <a:xfrm>
            <a:off x="4657725" y="3598863"/>
            <a:ext cx="282575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76623" name="Straight Arrow Connector 33"/>
          <p:cNvCxnSpPr>
            <a:cxnSpLocks noChangeShapeType="1"/>
          </p:cNvCxnSpPr>
          <p:nvPr/>
        </p:nvCxnSpPr>
        <p:spPr bwMode="auto">
          <a:xfrm>
            <a:off x="5365750" y="4376738"/>
            <a:ext cx="284163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grpSp>
        <p:nvGrpSpPr>
          <p:cNvPr id="276624" name="Group 9"/>
          <p:cNvGrpSpPr>
            <a:grpSpLocks/>
          </p:cNvGrpSpPr>
          <p:nvPr/>
        </p:nvGrpSpPr>
        <p:grpSpPr bwMode="auto">
          <a:xfrm>
            <a:off x="3243263" y="3101975"/>
            <a:ext cx="482600" cy="1123950"/>
            <a:chOff x="1989510" y="1904305"/>
            <a:chExt cx="533518" cy="1239320"/>
          </a:xfrm>
        </p:grpSpPr>
        <p:pic>
          <p:nvPicPr>
            <p:cNvPr id="276653" name="Picture 2"/>
            <p:cNvPicPr>
              <a:picLocks noChangeAspect="1" noChangeArrowheads="1"/>
            </p:cNvPicPr>
            <p:nvPr/>
          </p:nvPicPr>
          <p:blipFill>
            <a:blip r:embed="rId6"/>
            <a:srcRect l="38214" t="13263" r="37923" b="14638"/>
            <a:stretch>
              <a:fillRect/>
            </a:stretch>
          </p:blipFill>
          <p:spPr bwMode="auto">
            <a:xfrm>
              <a:off x="1989510" y="2138727"/>
              <a:ext cx="533518" cy="896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6" name="Line 62"/>
            <p:cNvSpPr>
              <a:spLocks noChangeShapeType="1"/>
            </p:cNvSpPr>
            <p:nvPr/>
          </p:nvSpPr>
          <p:spPr bwMode="auto">
            <a:xfrm flipH="1" flipV="1">
              <a:off x="2252759" y="1904305"/>
              <a:ext cx="1754" cy="27657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87" name="Line 62"/>
            <p:cNvSpPr>
              <a:spLocks noChangeShapeType="1"/>
            </p:cNvSpPr>
            <p:nvPr/>
          </p:nvSpPr>
          <p:spPr bwMode="auto">
            <a:xfrm flipH="1" flipV="1">
              <a:off x="2251003" y="3010591"/>
              <a:ext cx="0" cy="13303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+mn-lt"/>
              </a:endParaRPr>
            </a:p>
          </p:txBody>
        </p:sp>
      </p:grpSp>
      <p:grpSp>
        <p:nvGrpSpPr>
          <p:cNvPr id="276625" name="Group 25"/>
          <p:cNvGrpSpPr>
            <a:grpSpLocks/>
          </p:cNvGrpSpPr>
          <p:nvPr/>
        </p:nvGrpSpPr>
        <p:grpSpPr bwMode="auto">
          <a:xfrm>
            <a:off x="3694113" y="3963988"/>
            <a:ext cx="854075" cy="806450"/>
            <a:chOff x="4353719" y="1298516"/>
            <a:chExt cx="944516" cy="887879"/>
          </a:xfrm>
        </p:grpSpPr>
        <p:pic>
          <p:nvPicPr>
            <p:cNvPr id="276650" name="Picture 9"/>
            <p:cNvPicPr>
              <a:picLocks noChangeAspect="1" noChangeArrowheads="1"/>
            </p:cNvPicPr>
            <p:nvPr/>
          </p:nvPicPr>
          <p:blipFill>
            <a:blip r:embed="rId7"/>
            <a:srcRect l="28989" t="25929" r="28764" b="23439"/>
            <a:stretch>
              <a:fillRect/>
            </a:stretch>
          </p:blipFill>
          <p:spPr bwMode="auto">
            <a:xfrm>
              <a:off x="4353719" y="1441167"/>
              <a:ext cx="944516" cy="629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0" name="Line 62"/>
            <p:cNvSpPr>
              <a:spLocks noChangeShapeType="1"/>
            </p:cNvSpPr>
            <p:nvPr/>
          </p:nvSpPr>
          <p:spPr bwMode="auto">
            <a:xfrm flipH="1" flipV="1">
              <a:off x="4834755" y="1298516"/>
              <a:ext cx="0" cy="36354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91" name="Line 62"/>
            <p:cNvSpPr>
              <a:spLocks noChangeShapeType="1"/>
            </p:cNvSpPr>
            <p:nvPr/>
          </p:nvSpPr>
          <p:spPr bwMode="auto">
            <a:xfrm flipH="1" flipV="1">
              <a:off x="4831244" y="2051814"/>
              <a:ext cx="0" cy="1345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+mn-lt"/>
              </a:endParaRPr>
            </a:p>
          </p:txBody>
        </p:sp>
      </p:grpSp>
      <p:sp>
        <p:nvSpPr>
          <p:cNvPr id="92" name="Rectangle 26"/>
          <p:cNvSpPr>
            <a:spLocks noChangeArrowheads="1"/>
          </p:cNvSpPr>
          <p:nvPr/>
        </p:nvSpPr>
        <p:spPr bwMode="auto">
          <a:xfrm>
            <a:off x="2187575" y="3441700"/>
            <a:ext cx="1058863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eaLnBrk="0" hangingPunct="0">
              <a:defRPr/>
            </a:pPr>
            <a:r>
              <a:rPr lang="el-GR" sz="1500" i="1" dirty="0">
                <a:solidFill>
                  <a:srgbClr val="FF0000"/>
                </a:solidFill>
                <a:latin typeface="+mn-lt"/>
              </a:rPr>
              <a:t>λ</a:t>
            </a:r>
            <a:r>
              <a:rPr lang="el-GR" sz="1500" i="1" baseline="-25000" dirty="0">
                <a:solidFill>
                  <a:srgbClr val="FF0000"/>
                </a:solidFill>
                <a:latin typeface="+mn-lt"/>
              </a:rPr>
              <a:t>θ</a:t>
            </a:r>
            <a:r>
              <a:rPr lang="en-US" sz="1500" baseline="-25000" dirty="0">
                <a:solidFill>
                  <a:srgbClr val="FF0000"/>
                </a:solidFill>
                <a:latin typeface="+mn-lt"/>
                <a:sym typeface="Symbol" charset="2"/>
              </a:rPr>
              <a:t> </a:t>
            </a:r>
            <a:r>
              <a:rPr lang="en-US" sz="1500" dirty="0">
                <a:solidFill>
                  <a:srgbClr val="FF0000"/>
                </a:solidFill>
                <a:latin typeface="+mn-lt"/>
              </a:rPr>
              <a:t>= +1</a:t>
            </a:r>
          </a:p>
          <a:p>
            <a:pPr eaLnBrk="0" hangingPunct="0">
              <a:defRPr/>
            </a:pPr>
            <a:r>
              <a:rPr lang="el-GR" sz="1500" i="1" dirty="0">
                <a:solidFill>
                  <a:srgbClr val="0000FF"/>
                </a:solidFill>
                <a:latin typeface="+mn-lt"/>
              </a:rPr>
              <a:t>λ</a:t>
            </a:r>
            <a:r>
              <a:rPr lang="el-GR" sz="1500" i="1" baseline="-25000" dirty="0">
                <a:solidFill>
                  <a:srgbClr val="0000FF"/>
                </a:solidFill>
                <a:latin typeface="+mn-lt"/>
              </a:rPr>
              <a:t>φ </a:t>
            </a:r>
            <a:r>
              <a:rPr lang="en-US" sz="1500" baseline="-25000" dirty="0">
                <a:solidFill>
                  <a:srgbClr val="0000FF"/>
                </a:solidFill>
                <a:latin typeface="+mn-lt"/>
                <a:sym typeface="Symbol" charset="2"/>
              </a:rPr>
              <a:t></a:t>
            </a:r>
            <a:r>
              <a:rPr lang="en-US" sz="1500" dirty="0">
                <a:solidFill>
                  <a:srgbClr val="0000FF"/>
                </a:solidFill>
                <a:latin typeface="+mn-lt"/>
              </a:rPr>
              <a:t>= </a:t>
            </a:r>
            <a:r>
              <a:rPr lang="el-GR" sz="1500" i="1" dirty="0">
                <a:solidFill>
                  <a:srgbClr val="CC00CC"/>
                </a:solidFill>
                <a:latin typeface="+mn-lt"/>
              </a:rPr>
              <a:t>λ</a:t>
            </a:r>
            <a:r>
              <a:rPr lang="el-GR" sz="1500" i="1" baseline="-25000" dirty="0">
                <a:solidFill>
                  <a:srgbClr val="CC00CC"/>
                </a:solidFill>
                <a:latin typeface="+mn-lt"/>
              </a:rPr>
              <a:t>θφ</a:t>
            </a:r>
            <a:r>
              <a:rPr lang="en-US" sz="1500" dirty="0">
                <a:solidFill>
                  <a:srgbClr val="CC00CC"/>
                </a:solidFill>
                <a:latin typeface="+mn-lt"/>
              </a:rPr>
              <a:t> = 0</a:t>
            </a:r>
          </a:p>
        </p:txBody>
      </p:sp>
      <p:sp>
        <p:nvSpPr>
          <p:cNvPr id="93" name="Rectangle 26"/>
          <p:cNvSpPr>
            <a:spLocks noChangeArrowheads="1"/>
          </p:cNvSpPr>
          <p:nvPr/>
        </p:nvSpPr>
        <p:spPr bwMode="auto">
          <a:xfrm>
            <a:off x="2524125" y="4160838"/>
            <a:ext cx="1058863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eaLnBrk="0" hangingPunct="0">
              <a:defRPr/>
            </a:pPr>
            <a:r>
              <a:rPr lang="el-GR" sz="1500" i="1" dirty="0">
                <a:solidFill>
                  <a:srgbClr val="FF0000"/>
                </a:solidFill>
                <a:latin typeface="+mn-lt"/>
              </a:rPr>
              <a:t>λ</a:t>
            </a:r>
            <a:r>
              <a:rPr lang="el-GR" sz="1500" i="1" baseline="-25000" dirty="0">
                <a:solidFill>
                  <a:srgbClr val="FF0000"/>
                </a:solidFill>
                <a:latin typeface="+mn-lt"/>
              </a:rPr>
              <a:t>θ</a:t>
            </a:r>
            <a:r>
              <a:rPr lang="en-US" sz="1500" baseline="-25000" dirty="0">
                <a:solidFill>
                  <a:srgbClr val="FF0000"/>
                </a:solidFill>
                <a:latin typeface="+mn-lt"/>
                <a:sym typeface="Symbol" charset="2"/>
              </a:rPr>
              <a:t> </a:t>
            </a:r>
            <a:r>
              <a:rPr lang="en-US" sz="1500" dirty="0">
                <a:solidFill>
                  <a:srgbClr val="FF0000"/>
                </a:solidFill>
                <a:latin typeface="+mn-lt"/>
              </a:rPr>
              <a:t>= –1</a:t>
            </a:r>
          </a:p>
          <a:p>
            <a:pPr eaLnBrk="0" hangingPunct="0">
              <a:defRPr/>
            </a:pPr>
            <a:r>
              <a:rPr lang="el-GR" sz="1500" i="1" dirty="0">
                <a:solidFill>
                  <a:srgbClr val="0000FF"/>
                </a:solidFill>
                <a:latin typeface="+mn-lt"/>
              </a:rPr>
              <a:t>λ</a:t>
            </a:r>
            <a:r>
              <a:rPr lang="el-GR" sz="1500" i="1" baseline="-25000" dirty="0">
                <a:solidFill>
                  <a:srgbClr val="0000FF"/>
                </a:solidFill>
                <a:latin typeface="+mn-lt"/>
              </a:rPr>
              <a:t>φ </a:t>
            </a:r>
            <a:r>
              <a:rPr lang="en-US" sz="1500" baseline="-25000" dirty="0">
                <a:solidFill>
                  <a:srgbClr val="0000FF"/>
                </a:solidFill>
                <a:latin typeface="+mn-lt"/>
                <a:sym typeface="Symbol" charset="2"/>
              </a:rPr>
              <a:t></a:t>
            </a:r>
            <a:r>
              <a:rPr lang="en-US" sz="1500" dirty="0">
                <a:solidFill>
                  <a:srgbClr val="0000FF"/>
                </a:solidFill>
                <a:latin typeface="+mn-lt"/>
              </a:rPr>
              <a:t>= </a:t>
            </a:r>
            <a:r>
              <a:rPr lang="el-GR" sz="1500" i="1" dirty="0">
                <a:solidFill>
                  <a:srgbClr val="CC00CC"/>
                </a:solidFill>
                <a:latin typeface="+mn-lt"/>
              </a:rPr>
              <a:t>λ</a:t>
            </a:r>
            <a:r>
              <a:rPr lang="el-GR" sz="1500" i="1" baseline="-25000" dirty="0">
                <a:solidFill>
                  <a:srgbClr val="CC00CC"/>
                </a:solidFill>
                <a:latin typeface="+mn-lt"/>
              </a:rPr>
              <a:t>θφ</a:t>
            </a:r>
            <a:r>
              <a:rPr lang="en-US" sz="1500" dirty="0">
                <a:solidFill>
                  <a:srgbClr val="CC00CC"/>
                </a:solidFill>
                <a:latin typeface="+mn-lt"/>
              </a:rPr>
              <a:t> = 0</a:t>
            </a:r>
          </a:p>
        </p:txBody>
      </p:sp>
      <p:sp>
        <p:nvSpPr>
          <p:cNvPr id="94" name="Rectangle 116"/>
          <p:cNvSpPr>
            <a:spLocks noChangeArrowheads="1"/>
          </p:cNvSpPr>
          <p:nvPr/>
        </p:nvSpPr>
        <p:spPr bwMode="auto">
          <a:xfrm>
            <a:off x="5778500" y="4221163"/>
            <a:ext cx="27860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>
              <a:spcAft>
                <a:spcPts val="1089"/>
              </a:spcAft>
              <a:defRPr/>
            </a:pPr>
            <a:r>
              <a:rPr lang="el-GR" b="1" i="1" dirty="0">
                <a:solidFill>
                  <a:srgbClr val="FF0000"/>
                </a:solidFill>
                <a:latin typeface="+mn-lt"/>
              </a:rPr>
              <a:t>λ</a:t>
            </a:r>
            <a:r>
              <a:rPr lang="el-GR" b="1" i="1" baseline="-25000" dirty="0">
                <a:solidFill>
                  <a:srgbClr val="FF0000"/>
                </a:solidFill>
                <a:latin typeface="+mn-lt"/>
              </a:rPr>
              <a:t>θ</a:t>
            </a:r>
            <a:r>
              <a:rPr lang="pt-PT" b="1" i="1" baseline="-25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pt-PT" b="1" dirty="0">
                <a:solidFill>
                  <a:srgbClr val="FF0000"/>
                </a:solidFill>
                <a:latin typeface="+mn-lt"/>
              </a:rPr>
              <a:t> = </a:t>
            </a:r>
            <a:r>
              <a:rPr lang="pt-PT" b="1" dirty="0">
                <a:solidFill>
                  <a:srgbClr val="FF0000"/>
                </a:solidFill>
                <a:latin typeface="+mn-lt"/>
                <a:sym typeface="Symbol" charset="2"/>
              </a:rPr>
              <a:t></a:t>
            </a:r>
            <a:r>
              <a:rPr lang="pt-PT" b="1" dirty="0">
                <a:solidFill>
                  <a:srgbClr val="FF0000"/>
                </a:solidFill>
                <a:latin typeface="+mn-lt"/>
              </a:rPr>
              <a:t>1 </a:t>
            </a:r>
            <a:r>
              <a:rPr lang="pt-PT" dirty="0">
                <a:latin typeface="+mn-lt"/>
              </a:rPr>
              <a:t>: </a:t>
            </a:r>
            <a:r>
              <a:rPr lang="pt-PT" b="1" dirty="0">
                <a:solidFill>
                  <a:srgbClr val="FF0000"/>
                </a:solidFill>
                <a:latin typeface="+mn-lt"/>
              </a:rPr>
              <a:t>“longitudinal”</a:t>
            </a:r>
            <a:r>
              <a:rPr lang="pt-PT" dirty="0">
                <a:latin typeface="+mn-lt"/>
              </a:rPr>
              <a:t> </a:t>
            </a:r>
            <a:r>
              <a:rPr lang="pt-PT" dirty="0">
                <a:latin typeface="+mn-lt"/>
              </a:rPr>
              <a:t>pol.</a:t>
            </a:r>
            <a:endParaRPr lang="en-GB" dirty="0">
              <a:latin typeface="+mn-lt"/>
            </a:endParaRPr>
          </a:p>
        </p:txBody>
      </p:sp>
      <p:graphicFrame>
        <p:nvGraphicFramePr>
          <p:cNvPr id="276589" name="Object 109"/>
          <p:cNvGraphicFramePr>
            <a:graphicFrameLocks noChangeAspect="1"/>
          </p:cNvGraphicFramePr>
          <p:nvPr/>
        </p:nvGraphicFramePr>
        <p:xfrm>
          <a:off x="1566863" y="5068888"/>
          <a:ext cx="1614487" cy="1773237"/>
        </p:xfrm>
        <a:graphic>
          <a:graphicData uri="http://schemas.openxmlformats.org/presentationml/2006/ole">
            <p:oleObj spid="_x0000_s276589" name="Image" r:id="rId8" imgW="8126984" imgH="8926984" progId="">
              <p:embed/>
            </p:oleObj>
          </a:graphicData>
        </a:graphic>
      </p:graphicFrame>
      <p:sp>
        <p:nvSpPr>
          <p:cNvPr id="276629" name="Line 62"/>
          <p:cNvSpPr>
            <a:spLocks noChangeShapeType="1"/>
          </p:cNvSpPr>
          <p:nvPr/>
        </p:nvSpPr>
        <p:spPr bwMode="auto">
          <a:xfrm flipH="1" flipV="1">
            <a:off x="2362200" y="5121275"/>
            <a:ext cx="1588" cy="323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76630" name="Line 64"/>
          <p:cNvSpPr>
            <a:spLocks noChangeShapeType="1"/>
          </p:cNvSpPr>
          <p:nvPr/>
        </p:nvSpPr>
        <p:spPr bwMode="auto">
          <a:xfrm flipH="1">
            <a:off x="1693863" y="6003925"/>
            <a:ext cx="438150" cy="1127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76631" name="Line 66"/>
          <p:cNvSpPr>
            <a:spLocks noChangeShapeType="1"/>
          </p:cNvSpPr>
          <p:nvPr/>
        </p:nvSpPr>
        <p:spPr bwMode="auto">
          <a:xfrm flipV="1">
            <a:off x="2641600" y="5775325"/>
            <a:ext cx="341313" cy="920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76632" name="Line 62"/>
          <p:cNvSpPr>
            <a:spLocks noChangeShapeType="1"/>
          </p:cNvSpPr>
          <p:nvPr/>
        </p:nvSpPr>
        <p:spPr bwMode="auto">
          <a:xfrm flipH="1" flipV="1">
            <a:off x="2362200" y="6430963"/>
            <a:ext cx="0" cy="155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76633" name="Rectangle 99"/>
          <p:cNvSpPr>
            <a:spLocks noChangeArrowheads="1"/>
          </p:cNvSpPr>
          <p:nvPr/>
        </p:nvSpPr>
        <p:spPr bwMode="auto">
          <a:xfrm>
            <a:off x="2906713" y="6232525"/>
            <a:ext cx="2698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r>
              <a:rPr lang="en-US" b="1" i="1">
                <a:solidFill>
                  <a:srgbClr val="01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pt-PT" b="1" i="1">
              <a:solidFill>
                <a:srgbClr val="004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634" name="Rectangle 100"/>
          <p:cNvSpPr>
            <a:spLocks noChangeArrowheads="1"/>
          </p:cNvSpPr>
          <p:nvPr/>
        </p:nvSpPr>
        <p:spPr bwMode="auto">
          <a:xfrm>
            <a:off x="1566863" y="6110288"/>
            <a:ext cx="28416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r>
              <a:rPr lang="en-US" b="1" i="1">
                <a:solidFill>
                  <a:srgbClr val="01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pt-PT" b="1" i="1">
              <a:solidFill>
                <a:srgbClr val="004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635" name="Rectangle 101"/>
          <p:cNvSpPr>
            <a:spLocks noChangeArrowheads="1"/>
          </p:cNvSpPr>
          <p:nvPr/>
        </p:nvSpPr>
        <p:spPr bwMode="auto">
          <a:xfrm>
            <a:off x="2368550" y="4997450"/>
            <a:ext cx="2571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r>
              <a:rPr lang="en-US" b="1" i="1">
                <a:solidFill>
                  <a:srgbClr val="01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endParaRPr lang="pt-PT" b="1" i="1">
              <a:solidFill>
                <a:srgbClr val="004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636" name="Line 63"/>
          <p:cNvSpPr>
            <a:spLocks noChangeShapeType="1"/>
          </p:cNvSpPr>
          <p:nvPr/>
        </p:nvSpPr>
        <p:spPr bwMode="auto">
          <a:xfrm>
            <a:off x="2511425" y="6049963"/>
            <a:ext cx="425450" cy="2444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graphicFrame>
        <p:nvGraphicFramePr>
          <p:cNvPr id="276590" name="Object 110"/>
          <p:cNvGraphicFramePr>
            <a:graphicFrameLocks noChangeAspect="1"/>
          </p:cNvGraphicFramePr>
          <p:nvPr/>
        </p:nvGraphicFramePr>
        <p:xfrm>
          <a:off x="6108700" y="5086350"/>
          <a:ext cx="1612900" cy="1771650"/>
        </p:xfrm>
        <a:graphic>
          <a:graphicData uri="http://schemas.openxmlformats.org/presentationml/2006/ole">
            <p:oleObj spid="_x0000_s276590" name="Image" r:id="rId9" imgW="8126984" imgH="8926984" progId="">
              <p:embed/>
            </p:oleObj>
          </a:graphicData>
        </a:graphic>
      </p:graphicFrame>
      <p:sp>
        <p:nvSpPr>
          <p:cNvPr id="276637" name="Line 62"/>
          <p:cNvSpPr>
            <a:spLocks noChangeShapeType="1"/>
          </p:cNvSpPr>
          <p:nvPr/>
        </p:nvSpPr>
        <p:spPr bwMode="auto">
          <a:xfrm flipH="1" flipV="1">
            <a:off x="6926263" y="5133975"/>
            <a:ext cx="0" cy="5857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76638" name="Line 64"/>
          <p:cNvSpPr>
            <a:spLocks noChangeShapeType="1"/>
          </p:cNvSpPr>
          <p:nvPr/>
        </p:nvSpPr>
        <p:spPr bwMode="auto">
          <a:xfrm flipH="1">
            <a:off x="6240463" y="6091238"/>
            <a:ext cx="204787" cy="523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76639" name="Line 66"/>
          <p:cNvSpPr>
            <a:spLocks noChangeShapeType="1"/>
          </p:cNvSpPr>
          <p:nvPr/>
        </p:nvSpPr>
        <p:spPr bwMode="auto">
          <a:xfrm flipV="1">
            <a:off x="7404100" y="5795963"/>
            <a:ext cx="115888" cy="31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76640" name="Line 62"/>
          <p:cNvSpPr>
            <a:spLocks noChangeShapeType="1"/>
          </p:cNvSpPr>
          <p:nvPr/>
        </p:nvSpPr>
        <p:spPr bwMode="auto">
          <a:xfrm flipH="1" flipV="1">
            <a:off x="6927850" y="6248400"/>
            <a:ext cx="0" cy="352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76641" name="Rectangle 42"/>
          <p:cNvSpPr>
            <a:spLocks noChangeArrowheads="1"/>
          </p:cNvSpPr>
          <p:nvPr/>
        </p:nvSpPr>
        <p:spPr bwMode="auto">
          <a:xfrm>
            <a:off x="7469188" y="6264275"/>
            <a:ext cx="3365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r>
              <a:rPr lang="en-US" b="1" i="1">
                <a:solidFill>
                  <a:srgbClr val="010000"/>
                </a:solidFill>
                <a:latin typeface="Times New Roman" pitchFamily="18" charset="0"/>
                <a:cs typeface="Times New Roman" pitchFamily="18" charset="0"/>
              </a:rPr>
              <a:t>y′</a:t>
            </a:r>
            <a:endParaRPr lang="pt-PT" b="1" i="1">
              <a:solidFill>
                <a:srgbClr val="004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642" name="Rectangle 43"/>
          <p:cNvSpPr>
            <a:spLocks noChangeArrowheads="1"/>
          </p:cNvSpPr>
          <p:nvPr/>
        </p:nvSpPr>
        <p:spPr bwMode="auto">
          <a:xfrm>
            <a:off x="6073775" y="6175375"/>
            <a:ext cx="3492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r>
              <a:rPr lang="en-US" b="1" i="1">
                <a:solidFill>
                  <a:srgbClr val="010000"/>
                </a:solidFill>
                <a:latin typeface="Times New Roman" pitchFamily="18" charset="0"/>
                <a:cs typeface="Times New Roman" pitchFamily="18" charset="0"/>
              </a:rPr>
              <a:t>x′</a:t>
            </a:r>
            <a:endParaRPr lang="pt-PT" b="1" i="1">
              <a:solidFill>
                <a:srgbClr val="004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643" name="Rectangle 44"/>
          <p:cNvSpPr>
            <a:spLocks noChangeArrowheads="1"/>
          </p:cNvSpPr>
          <p:nvPr/>
        </p:nvSpPr>
        <p:spPr bwMode="auto">
          <a:xfrm>
            <a:off x="6926263" y="4992688"/>
            <a:ext cx="3238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r>
              <a:rPr lang="en-US" b="1" i="1">
                <a:solidFill>
                  <a:srgbClr val="010000"/>
                </a:solidFill>
                <a:latin typeface="Times New Roman" pitchFamily="18" charset="0"/>
                <a:cs typeface="Times New Roman" pitchFamily="18" charset="0"/>
              </a:rPr>
              <a:t>z′</a:t>
            </a:r>
            <a:endParaRPr lang="pt-PT" b="1" i="1">
              <a:solidFill>
                <a:srgbClr val="004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644" name="Line 63"/>
          <p:cNvSpPr>
            <a:spLocks noChangeShapeType="1"/>
          </p:cNvSpPr>
          <p:nvPr/>
        </p:nvSpPr>
        <p:spPr bwMode="auto">
          <a:xfrm>
            <a:off x="7064375" y="6078538"/>
            <a:ext cx="428625" cy="247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13" name="Circular Arrow 112"/>
          <p:cNvSpPr/>
          <p:nvPr/>
        </p:nvSpPr>
        <p:spPr bwMode="auto">
          <a:xfrm rot="2167637" flipV="1">
            <a:off x="3778250" y="5280025"/>
            <a:ext cx="1062038" cy="974725"/>
          </a:xfrm>
          <a:prstGeom prst="circularArrow">
            <a:avLst>
              <a:gd name="adj1" fmla="val 8311"/>
              <a:gd name="adj2" fmla="val 1250564"/>
              <a:gd name="adj3" fmla="val 20391001"/>
              <a:gd name="adj4" fmla="val 15471155"/>
              <a:gd name="adj5" fmla="val 12156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945" tIns="41473" rIns="82945" bIns="41473"/>
          <a:lstStyle/>
          <a:p>
            <a:pPr algn="r">
              <a:lnSpc>
                <a:spcPct val="80000"/>
              </a:lnSpc>
              <a:spcBef>
                <a:spcPct val="50000"/>
              </a:spcBef>
              <a:buFont typeface="Times New Roman" charset="0"/>
              <a:buNone/>
              <a:defRPr/>
            </a:pPr>
            <a:endParaRPr lang="pt-PT" b="1">
              <a:solidFill>
                <a:srgbClr val="004080"/>
              </a:solidFill>
              <a:latin typeface="Georgia" pitchFamily="-65" charset="0"/>
            </a:endParaRPr>
          </a:p>
        </p:txBody>
      </p:sp>
      <p:sp>
        <p:nvSpPr>
          <p:cNvPr id="114" name="Rectangle 42"/>
          <p:cNvSpPr>
            <a:spLocks noChangeArrowheads="1"/>
          </p:cNvSpPr>
          <p:nvPr/>
        </p:nvSpPr>
        <p:spPr bwMode="auto">
          <a:xfrm>
            <a:off x="4114800" y="5759450"/>
            <a:ext cx="5000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>
              <a:buFont typeface="Times New Roman" charset="0"/>
              <a:buNone/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libri" charset="0"/>
              </a:rPr>
              <a:t>90º</a:t>
            </a:r>
          </a:p>
        </p:txBody>
      </p:sp>
      <p:graphicFrame>
        <p:nvGraphicFramePr>
          <p:cNvPr id="276591" name="Object 111"/>
          <p:cNvGraphicFramePr>
            <a:graphicFrameLocks noChangeAspect="1"/>
          </p:cNvGraphicFramePr>
          <p:nvPr/>
        </p:nvGraphicFramePr>
        <p:xfrm>
          <a:off x="3070225" y="5713413"/>
          <a:ext cx="817563" cy="588962"/>
        </p:xfrm>
        <a:graphic>
          <a:graphicData uri="http://schemas.openxmlformats.org/presentationml/2006/ole">
            <p:oleObj spid="_x0000_s276591" name="Equation" r:id="rId10" imgW="533169" imgH="380835" progId="">
              <p:embed/>
            </p:oleObj>
          </a:graphicData>
        </a:graphic>
      </p:graphicFrame>
      <p:sp>
        <p:nvSpPr>
          <p:cNvPr id="116" name="Text Box 5"/>
          <p:cNvSpPr txBox="1">
            <a:spLocks noChangeArrowheads="1"/>
          </p:cNvSpPr>
          <p:nvPr/>
        </p:nvSpPr>
        <p:spPr bwMode="auto">
          <a:xfrm>
            <a:off x="3084513" y="5199063"/>
            <a:ext cx="29400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ctr" eaLnBrk="0">
              <a:spcAft>
                <a:spcPts val="544"/>
              </a:spcAft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CS 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  <a:latin typeface="+mn-lt"/>
                <a:sym typeface="Symbol" charset="2"/>
              </a:rPr>
              <a:t>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HX </a:t>
            </a:r>
            <a:r>
              <a:rPr lang="en-US" dirty="0">
                <a:latin typeface="+mn-lt"/>
              </a:rPr>
              <a:t>for mid rap. / high </a:t>
            </a:r>
            <a:r>
              <a:rPr lang="en-US" i="1" dirty="0" err="1">
                <a:latin typeface="+mn-lt"/>
              </a:rPr>
              <a:t>p</a:t>
            </a:r>
            <a:r>
              <a:rPr lang="en-US" baseline="-25000" dirty="0" err="1">
                <a:latin typeface="+mn-lt"/>
              </a:rPr>
              <a:t>T</a:t>
            </a:r>
            <a:endParaRPr lang="en-US" dirty="0">
              <a:latin typeface="+mn-lt"/>
            </a:endParaRPr>
          </a:p>
        </p:txBody>
      </p:sp>
      <p:graphicFrame>
        <p:nvGraphicFramePr>
          <p:cNvPr id="276592" name="Object 112"/>
          <p:cNvGraphicFramePr>
            <a:graphicFrameLocks noChangeAspect="1"/>
          </p:cNvGraphicFramePr>
          <p:nvPr/>
        </p:nvGraphicFramePr>
        <p:xfrm>
          <a:off x="4833938" y="5675313"/>
          <a:ext cx="1109662" cy="625475"/>
        </p:xfrm>
        <a:graphic>
          <a:graphicData uri="http://schemas.openxmlformats.org/presentationml/2006/ole">
            <p:oleObj spid="_x0000_s276592" name="Equation" r:id="rId11" imgW="723586" imgH="406224" progId="">
              <p:embed/>
            </p:oleObj>
          </a:graphicData>
        </a:graphic>
      </p:graphicFrame>
      <p:sp>
        <p:nvSpPr>
          <p:cNvPr id="118" name="Rectangle 117"/>
          <p:cNvSpPr/>
          <p:nvPr/>
        </p:nvSpPr>
        <p:spPr>
          <a:xfrm>
            <a:off x="6270625" y="5322888"/>
            <a:ext cx="487363" cy="361950"/>
          </a:xfrm>
          <a:prstGeom prst="rect">
            <a:avLst/>
          </a:prstGeom>
        </p:spPr>
        <p:txBody>
          <a:bodyPr wrap="none" lIns="82945" tIns="41473" rIns="82945" bIns="41473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HX</a:t>
            </a:r>
            <a:endParaRPr lang="en-GB" dirty="0"/>
          </a:p>
        </p:txBody>
      </p:sp>
      <p:sp>
        <p:nvSpPr>
          <p:cNvPr id="119" name="Rectangle 118"/>
          <p:cNvSpPr/>
          <p:nvPr/>
        </p:nvSpPr>
        <p:spPr>
          <a:xfrm>
            <a:off x="1689100" y="5332413"/>
            <a:ext cx="487363" cy="360362"/>
          </a:xfrm>
          <a:prstGeom prst="rect">
            <a:avLst/>
          </a:prstGeom>
        </p:spPr>
        <p:txBody>
          <a:bodyPr wrap="none" lIns="82945" tIns="41473" rIns="82945" bIns="41473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CS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39" name="Title 1"/>
          <p:cNvSpPr>
            <a:spLocks noGrp="1"/>
          </p:cNvSpPr>
          <p:nvPr>
            <p:ph type="title"/>
          </p:nvPr>
        </p:nvSpPr>
        <p:spPr>
          <a:xfrm>
            <a:off x="457200" y="9525"/>
            <a:ext cx="4125913" cy="481013"/>
          </a:xfrm>
        </p:spPr>
        <p:txBody>
          <a:bodyPr/>
          <a:lstStyle/>
          <a:p>
            <a:r>
              <a:rPr lang="en-GB" smtClean="0">
                <a:ea typeface="ＭＳ Ｐゴシック"/>
                <a:cs typeface="ＭＳ Ｐゴシック"/>
              </a:rPr>
              <a:t>Frames and parameters</a:t>
            </a:r>
          </a:p>
        </p:txBody>
      </p:sp>
      <p:sp>
        <p:nvSpPr>
          <p:cNvPr id="85840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1B33EEC-11B8-49E3-B256-A09EBB5E7C16}" type="slidenum">
              <a:rPr lang="en-US" smtClean="0">
                <a:latin typeface="Calibri" pitchFamily="34" charset="0"/>
              </a:rPr>
              <a:pPr/>
              <a:t>9</a:t>
            </a:fld>
            <a:endParaRPr lang="en-US" smtClean="0">
              <a:latin typeface="Calibri" pitchFamily="34" charset="0"/>
            </a:endParaRPr>
          </a:p>
        </p:txBody>
      </p:sp>
      <p:pic>
        <p:nvPicPr>
          <p:cNvPr id="85841" name="Picture 52" descr="angdistr_reaction_plane"/>
          <p:cNvPicPr>
            <a:picLocks noChangeAspect="1" noChangeArrowheads="1"/>
          </p:cNvPicPr>
          <p:nvPr/>
        </p:nvPicPr>
        <p:blipFill>
          <a:blip r:embed="rId4">
            <a:lum bright="30000" contrast="-40000"/>
          </a:blip>
          <a:srcRect/>
          <a:stretch>
            <a:fillRect/>
          </a:stretch>
        </p:blipFill>
        <p:spPr bwMode="auto">
          <a:xfrm>
            <a:off x="1597025" y="847725"/>
            <a:ext cx="1857375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Line 5"/>
          <p:cNvSpPr>
            <a:spLocks noChangeShapeType="1"/>
          </p:cNvSpPr>
          <p:nvPr/>
        </p:nvSpPr>
        <p:spPr bwMode="auto">
          <a:xfrm flipV="1">
            <a:off x="2643188" y="801688"/>
            <a:ext cx="1587" cy="12461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pPr>
              <a:buFont typeface="Times New Roman" charset="0"/>
              <a:buNone/>
              <a:defRPr/>
            </a:pPr>
            <a:endParaRPr lang="pt-PT">
              <a:latin typeface="+mn-lt"/>
            </a:endParaRPr>
          </a:p>
        </p:txBody>
      </p:sp>
      <p:sp>
        <p:nvSpPr>
          <p:cNvPr id="56" name="Text Box 7"/>
          <p:cNvSpPr txBox="1">
            <a:spLocks noChangeArrowheads="1"/>
          </p:cNvSpPr>
          <p:nvPr/>
        </p:nvSpPr>
        <p:spPr bwMode="auto">
          <a:xfrm>
            <a:off x="931863" y="815975"/>
            <a:ext cx="138271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ctr">
              <a:lnSpc>
                <a:spcPts val="1900"/>
              </a:lnSpc>
              <a:buFont typeface="Times New Roman" charset="0"/>
              <a:buNone/>
              <a:defRPr/>
            </a:pPr>
            <a:r>
              <a:rPr lang="pt-PT" dirty="0">
                <a:solidFill>
                  <a:srgbClr val="000000"/>
                </a:solidFill>
                <a:latin typeface="+mn-lt"/>
              </a:rPr>
              <a:t>quarkonium </a:t>
            </a:r>
            <a:r>
              <a:rPr lang="en-US" dirty="0">
                <a:solidFill>
                  <a:srgbClr val="010000"/>
                </a:solidFill>
                <a:latin typeface="+mn-lt"/>
              </a:rPr>
              <a:t>rest frame</a:t>
            </a:r>
            <a:endParaRPr lang="el-GR" dirty="0">
              <a:solidFill>
                <a:srgbClr val="010000"/>
              </a:solidFill>
              <a:latin typeface="+mn-lt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87363" y="1449388"/>
            <a:ext cx="1249362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ctr">
              <a:buFont typeface="Times New Roman" charset="0"/>
              <a:buNone/>
              <a:defRPr/>
            </a:pPr>
            <a:r>
              <a:rPr lang="en-US" dirty="0">
                <a:solidFill>
                  <a:srgbClr val="010000"/>
                </a:solidFill>
                <a:latin typeface="+mn-lt"/>
              </a:rPr>
              <a:t>production plane</a:t>
            </a:r>
            <a:endParaRPr lang="el-GR" dirty="0">
              <a:solidFill>
                <a:srgbClr val="010000"/>
              </a:solidFill>
              <a:latin typeface="+mn-lt"/>
            </a:endParaRPr>
          </a:p>
        </p:txBody>
      </p:sp>
      <p:sp>
        <p:nvSpPr>
          <p:cNvPr id="58" name="Line 12"/>
          <p:cNvSpPr>
            <a:spLocks noChangeShapeType="1"/>
          </p:cNvSpPr>
          <p:nvPr/>
        </p:nvSpPr>
        <p:spPr bwMode="auto">
          <a:xfrm>
            <a:off x="1522413" y="1755775"/>
            <a:ext cx="565150" cy="1492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oval" w="med" len="med"/>
          </a:ln>
        </p:spPr>
        <p:txBody>
          <a:bodyPr lIns="82945" tIns="41473" rIns="82945" bIns="41473"/>
          <a:lstStyle/>
          <a:p>
            <a:pPr>
              <a:buFont typeface="Times New Roman" charset="0"/>
              <a:buNone/>
              <a:defRPr/>
            </a:pPr>
            <a:endParaRPr lang="pt-PT">
              <a:latin typeface="+mn-lt"/>
            </a:endParaRPr>
          </a:p>
        </p:txBody>
      </p:sp>
      <p:sp>
        <p:nvSpPr>
          <p:cNvPr id="59" name="Line 14"/>
          <p:cNvSpPr>
            <a:spLocks noChangeShapeType="1"/>
          </p:cNvSpPr>
          <p:nvPr/>
        </p:nvSpPr>
        <p:spPr bwMode="auto">
          <a:xfrm flipH="1" flipV="1">
            <a:off x="2643188" y="2052638"/>
            <a:ext cx="0" cy="8239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>
              <a:buFont typeface="Times New Roman" charset="0"/>
              <a:buNone/>
              <a:defRPr/>
            </a:pPr>
            <a:endParaRPr lang="pt-PT">
              <a:latin typeface="+mn-lt"/>
            </a:endParaRPr>
          </a:p>
        </p:txBody>
      </p:sp>
      <p:sp>
        <p:nvSpPr>
          <p:cNvPr id="60" name="Rectangle 42"/>
          <p:cNvSpPr>
            <a:spLocks noChangeArrowheads="1"/>
          </p:cNvSpPr>
          <p:nvPr/>
        </p:nvSpPr>
        <p:spPr bwMode="auto">
          <a:xfrm>
            <a:off x="3605213" y="2141538"/>
            <a:ext cx="277812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>
              <a:buFont typeface="Times New Roman" charset="0"/>
              <a:buNone/>
              <a:defRPr/>
            </a:pPr>
            <a:r>
              <a:rPr lang="en-US" b="1" i="1" dirty="0">
                <a:solidFill>
                  <a:srgbClr val="010000"/>
                </a:solidFill>
                <a:latin typeface="+mn-lt"/>
              </a:rPr>
              <a:t>y</a:t>
            </a:r>
            <a:endParaRPr lang="pt-PT" b="1" i="1" dirty="0">
              <a:solidFill>
                <a:srgbClr val="004080"/>
              </a:solidFill>
              <a:latin typeface="+mn-lt"/>
            </a:endParaRPr>
          </a:p>
        </p:txBody>
      </p:sp>
      <p:sp>
        <p:nvSpPr>
          <p:cNvPr id="61" name="Rectangle 43"/>
          <p:cNvSpPr>
            <a:spLocks noChangeArrowheads="1"/>
          </p:cNvSpPr>
          <p:nvPr/>
        </p:nvSpPr>
        <p:spPr bwMode="auto">
          <a:xfrm>
            <a:off x="1263650" y="2154238"/>
            <a:ext cx="2730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>
              <a:buFont typeface="Times New Roman" charset="0"/>
              <a:buNone/>
              <a:defRPr/>
            </a:pPr>
            <a:r>
              <a:rPr lang="en-US" b="1" i="1" dirty="0">
                <a:solidFill>
                  <a:srgbClr val="010000"/>
                </a:solidFill>
                <a:latin typeface="+mn-lt"/>
              </a:rPr>
              <a:t>x</a:t>
            </a:r>
            <a:endParaRPr lang="pt-PT" b="1" i="1" dirty="0">
              <a:solidFill>
                <a:srgbClr val="004080"/>
              </a:solidFill>
              <a:latin typeface="+mn-lt"/>
            </a:endParaRPr>
          </a:p>
        </p:txBody>
      </p:sp>
      <p:sp>
        <p:nvSpPr>
          <p:cNvPr id="62" name="Rectangle 44"/>
          <p:cNvSpPr>
            <a:spLocks noChangeArrowheads="1"/>
          </p:cNvSpPr>
          <p:nvPr/>
        </p:nvSpPr>
        <p:spPr bwMode="auto">
          <a:xfrm>
            <a:off x="2659063" y="581025"/>
            <a:ext cx="280987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>
              <a:buFont typeface="Times New Roman" charset="0"/>
              <a:buNone/>
              <a:defRPr/>
            </a:pPr>
            <a:r>
              <a:rPr lang="en-US" sz="2200" b="1" i="1" dirty="0">
                <a:solidFill>
                  <a:srgbClr val="FF0000"/>
                </a:solidFill>
                <a:latin typeface="+mn-lt"/>
              </a:rPr>
              <a:t>z</a:t>
            </a:r>
            <a:endParaRPr lang="pt-PT" sz="2200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2733675" y="993775"/>
            <a:ext cx="407988" cy="592138"/>
          </a:xfrm>
          <a:prstGeom prst="rect">
            <a:avLst/>
          </a:prstGeom>
        </p:spPr>
        <p:txBody>
          <a:bodyPr wrap="none" lIns="82945" tIns="41473" rIns="82945" bIns="41473">
            <a:spAutoFit/>
          </a:bodyPr>
          <a:lstStyle/>
          <a:p>
            <a:pPr>
              <a:defRPr/>
            </a:pPr>
            <a:r>
              <a:rPr lang="el-GR" sz="3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θ</a:t>
            </a:r>
            <a:endParaRPr lang="pt-PT" sz="3300" b="1" dirty="0">
              <a:solidFill>
                <a:srgbClr val="004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931988" y="2111375"/>
            <a:ext cx="465137" cy="590550"/>
          </a:xfrm>
          <a:prstGeom prst="rect">
            <a:avLst/>
          </a:prstGeom>
        </p:spPr>
        <p:txBody>
          <a:bodyPr wrap="none" lIns="82945" tIns="41473" rIns="82945" bIns="41473">
            <a:spAutoFit/>
          </a:bodyPr>
          <a:lstStyle/>
          <a:p>
            <a:pPr>
              <a:defRPr/>
            </a:pPr>
            <a:r>
              <a:rPr lang="el-GR" sz="33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φ</a:t>
            </a:r>
            <a:endParaRPr lang="pt-PT" sz="33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65" name="Line 4"/>
          <p:cNvSpPr>
            <a:spLocks noChangeShapeType="1"/>
          </p:cNvSpPr>
          <p:nvPr/>
        </p:nvSpPr>
        <p:spPr bwMode="auto">
          <a:xfrm rot="540136" flipH="1" flipV="1">
            <a:off x="2595563" y="2128838"/>
            <a:ext cx="1131887" cy="3190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</p:spPr>
        <p:txBody>
          <a:bodyPr lIns="82945" tIns="41473" rIns="82945" bIns="41473"/>
          <a:lstStyle/>
          <a:p>
            <a:pPr>
              <a:buFont typeface="Times New Roman" charset="0"/>
              <a:buNone/>
              <a:defRPr/>
            </a:pPr>
            <a:endParaRPr lang="pt-PT">
              <a:latin typeface="+mn-lt"/>
            </a:endParaRPr>
          </a:p>
        </p:txBody>
      </p:sp>
      <p:sp>
        <p:nvSpPr>
          <p:cNvPr id="66" name="Line 6"/>
          <p:cNvSpPr>
            <a:spLocks noChangeShapeType="1"/>
          </p:cNvSpPr>
          <p:nvPr/>
        </p:nvSpPr>
        <p:spPr bwMode="auto">
          <a:xfrm rot="540136" flipH="1">
            <a:off x="1573213" y="1960563"/>
            <a:ext cx="1031875" cy="4540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pPr>
              <a:buFont typeface="Times New Roman" charset="0"/>
              <a:buNone/>
              <a:defRPr/>
            </a:pPr>
            <a:endParaRPr lang="pt-PT">
              <a:latin typeface="+mn-lt"/>
            </a:endParaRPr>
          </a:p>
        </p:txBody>
      </p:sp>
      <p:sp>
        <p:nvSpPr>
          <p:cNvPr id="67" name="Line 13"/>
          <p:cNvSpPr>
            <a:spLocks noChangeShapeType="1"/>
          </p:cNvSpPr>
          <p:nvPr/>
        </p:nvSpPr>
        <p:spPr bwMode="auto">
          <a:xfrm rot="540136" flipV="1">
            <a:off x="2649538" y="1800225"/>
            <a:ext cx="720725" cy="3000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>
              <a:buFont typeface="Times New Roman" charset="0"/>
              <a:buNone/>
              <a:defRPr/>
            </a:pPr>
            <a:endParaRPr lang="pt-PT">
              <a:latin typeface="+mn-lt"/>
            </a:endParaRPr>
          </a:p>
        </p:txBody>
      </p:sp>
      <p:sp>
        <p:nvSpPr>
          <p:cNvPr id="68" name="Line 15"/>
          <p:cNvSpPr>
            <a:spLocks noChangeShapeType="1"/>
          </p:cNvSpPr>
          <p:nvPr/>
        </p:nvSpPr>
        <p:spPr bwMode="auto">
          <a:xfrm rot="540136">
            <a:off x="3021013" y="1638300"/>
            <a:ext cx="117475" cy="757238"/>
          </a:xfrm>
          <a:prstGeom prst="line">
            <a:avLst/>
          </a:prstGeom>
          <a:noFill/>
          <a:ln w="19050" cap="rnd">
            <a:solidFill>
              <a:srgbClr val="010000"/>
            </a:solidFill>
            <a:prstDash val="sysDot"/>
            <a:round/>
            <a:headEnd/>
            <a:tailEnd/>
          </a:ln>
        </p:spPr>
        <p:txBody>
          <a:bodyPr lIns="82945" tIns="41473" rIns="82945" bIns="41473"/>
          <a:lstStyle/>
          <a:p>
            <a:pPr>
              <a:buFont typeface="Times New Roman" charset="0"/>
              <a:buNone/>
              <a:defRPr/>
            </a:pPr>
            <a:endParaRPr lang="pt-PT">
              <a:latin typeface="+mn-lt"/>
            </a:endParaRPr>
          </a:p>
        </p:txBody>
      </p:sp>
      <p:sp>
        <p:nvSpPr>
          <p:cNvPr id="69" name="Line 16"/>
          <p:cNvSpPr>
            <a:spLocks noChangeShapeType="1"/>
          </p:cNvSpPr>
          <p:nvPr/>
        </p:nvSpPr>
        <p:spPr bwMode="auto">
          <a:xfrm rot="540136" flipV="1">
            <a:off x="3078163" y="2327275"/>
            <a:ext cx="184150" cy="109538"/>
          </a:xfrm>
          <a:prstGeom prst="line">
            <a:avLst/>
          </a:prstGeom>
          <a:noFill/>
          <a:ln w="19050" cap="rnd">
            <a:solidFill>
              <a:srgbClr val="010000"/>
            </a:solidFill>
            <a:prstDash val="sysDot"/>
            <a:round/>
            <a:headEnd/>
            <a:tailEnd/>
          </a:ln>
        </p:spPr>
        <p:txBody>
          <a:bodyPr lIns="82945" tIns="41473" rIns="82945" bIns="41473"/>
          <a:lstStyle/>
          <a:p>
            <a:pPr>
              <a:buFont typeface="Times New Roman" charset="0"/>
              <a:buNone/>
              <a:defRPr/>
            </a:pPr>
            <a:endParaRPr lang="pt-PT">
              <a:latin typeface="+mn-lt"/>
            </a:endParaRPr>
          </a:p>
        </p:txBody>
      </p:sp>
      <p:sp>
        <p:nvSpPr>
          <p:cNvPr id="70" name="Line 17"/>
          <p:cNvSpPr>
            <a:spLocks noChangeShapeType="1"/>
          </p:cNvSpPr>
          <p:nvPr/>
        </p:nvSpPr>
        <p:spPr bwMode="auto">
          <a:xfrm rot="540136" flipH="1" flipV="1">
            <a:off x="2424113" y="2144713"/>
            <a:ext cx="668337" cy="222250"/>
          </a:xfrm>
          <a:prstGeom prst="line">
            <a:avLst/>
          </a:prstGeom>
          <a:noFill/>
          <a:ln w="19050" cap="rnd">
            <a:solidFill>
              <a:srgbClr val="010000"/>
            </a:solidFill>
            <a:prstDash val="sysDot"/>
            <a:round/>
            <a:headEnd/>
            <a:tailEnd/>
          </a:ln>
        </p:spPr>
        <p:txBody>
          <a:bodyPr lIns="82945" tIns="41473" rIns="82945" bIns="41473"/>
          <a:lstStyle/>
          <a:p>
            <a:pPr>
              <a:buFont typeface="Times New Roman" charset="0"/>
              <a:buNone/>
              <a:defRPr/>
            </a:pPr>
            <a:endParaRPr lang="pt-PT">
              <a:latin typeface="+mn-lt"/>
            </a:endParaRPr>
          </a:p>
        </p:txBody>
      </p:sp>
      <p:sp>
        <p:nvSpPr>
          <p:cNvPr id="71" name="Arc 19"/>
          <p:cNvSpPr>
            <a:spLocks/>
          </p:cNvSpPr>
          <p:nvPr/>
        </p:nvSpPr>
        <p:spPr bwMode="auto">
          <a:xfrm rot="540136">
            <a:off x="2597150" y="1490663"/>
            <a:ext cx="427038" cy="569912"/>
          </a:xfrm>
          <a:custGeom>
            <a:avLst/>
            <a:gdLst>
              <a:gd name="T0" fmla="*/ 0 w 15483"/>
              <a:gd name="T1" fmla="*/ 0 h 21600"/>
              <a:gd name="T2" fmla="*/ 2147483647 w 15483"/>
              <a:gd name="T3" fmla="*/ 2147483647 h 21600"/>
              <a:gd name="T4" fmla="*/ 0 w 15483"/>
              <a:gd name="T5" fmla="*/ 2147483647 h 21600"/>
              <a:gd name="T6" fmla="*/ 0 60000 65536"/>
              <a:gd name="T7" fmla="*/ 0 60000 65536"/>
              <a:gd name="T8" fmla="*/ 0 60000 65536"/>
              <a:gd name="T9" fmla="*/ 0 w 15483"/>
              <a:gd name="T10" fmla="*/ 0 h 21600"/>
              <a:gd name="T11" fmla="*/ 15483 w 1548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483" h="21600" fill="none" extrusionOk="0">
                <a:moveTo>
                  <a:pt x="-1" y="0"/>
                </a:moveTo>
                <a:cubicBezTo>
                  <a:pt x="5832" y="0"/>
                  <a:pt x="11416" y="2358"/>
                  <a:pt x="15483" y="6538"/>
                </a:cubicBezTo>
              </a:path>
              <a:path w="15483" h="21600" stroke="0" extrusionOk="0">
                <a:moveTo>
                  <a:pt x="-1" y="0"/>
                </a:moveTo>
                <a:cubicBezTo>
                  <a:pt x="5832" y="0"/>
                  <a:pt x="11416" y="2358"/>
                  <a:pt x="15483" y="6538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pPr>
              <a:buFont typeface="Times New Roman" charset="0"/>
              <a:buNone/>
              <a:defRPr/>
            </a:pPr>
            <a:endParaRPr lang="pt-PT">
              <a:latin typeface="+mn-lt"/>
            </a:endParaRPr>
          </a:p>
        </p:txBody>
      </p:sp>
      <p:sp>
        <p:nvSpPr>
          <p:cNvPr id="72" name="Arc 21"/>
          <p:cNvSpPr>
            <a:spLocks/>
          </p:cNvSpPr>
          <p:nvPr/>
        </p:nvSpPr>
        <p:spPr bwMode="auto">
          <a:xfrm rot="2255961" flipV="1">
            <a:off x="2312988" y="1749425"/>
            <a:ext cx="698500" cy="703263"/>
          </a:xfrm>
          <a:custGeom>
            <a:avLst/>
            <a:gdLst>
              <a:gd name="T0" fmla="*/ 0 w 18093"/>
              <a:gd name="T1" fmla="*/ 0 h 21600"/>
              <a:gd name="T2" fmla="*/ 2147483647 w 18093"/>
              <a:gd name="T3" fmla="*/ 2147483647 h 21600"/>
              <a:gd name="T4" fmla="*/ 0 w 18093"/>
              <a:gd name="T5" fmla="*/ 2147483647 h 21600"/>
              <a:gd name="T6" fmla="*/ 0 60000 65536"/>
              <a:gd name="T7" fmla="*/ 0 60000 65536"/>
              <a:gd name="T8" fmla="*/ 0 60000 65536"/>
              <a:gd name="T9" fmla="*/ 0 w 18093"/>
              <a:gd name="T10" fmla="*/ 0 h 21600"/>
              <a:gd name="T11" fmla="*/ 18093 w 1809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93" h="21600" fill="none" extrusionOk="0">
                <a:moveTo>
                  <a:pt x="-1" y="0"/>
                </a:moveTo>
                <a:cubicBezTo>
                  <a:pt x="7299" y="0"/>
                  <a:pt x="14105" y="3687"/>
                  <a:pt x="18093" y="9801"/>
                </a:cubicBezTo>
              </a:path>
              <a:path w="18093" h="21600" stroke="0" extrusionOk="0">
                <a:moveTo>
                  <a:pt x="-1" y="0"/>
                </a:moveTo>
                <a:cubicBezTo>
                  <a:pt x="7299" y="0"/>
                  <a:pt x="14105" y="3687"/>
                  <a:pt x="18093" y="9801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pPr>
              <a:buFont typeface="Times New Roman" charset="0"/>
              <a:buNone/>
              <a:defRPr/>
            </a:pPr>
            <a:endParaRPr lang="pt-PT">
              <a:latin typeface="+mn-lt"/>
            </a:endParaRPr>
          </a:p>
        </p:txBody>
      </p:sp>
      <p:sp>
        <p:nvSpPr>
          <p:cNvPr id="73" name="Text Box 7"/>
          <p:cNvSpPr txBox="1">
            <a:spLocks noChangeArrowheads="1"/>
          </p:cNvSpPr>
          <p:nvPr/>
        </p:nvSpPr>
        <p:spPr bwMode="auto">
          <a:xfrm>
            <a:off x="3019425" y="1246188"/>
            <a:ext cx="55721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r">
              <a:defRPr/>
            </a:pPr>
            <a:r>
              <a:rPr lang="pt-PT" sz="2900" i="1" dirty="0">
                <a:solidFill>
                  <a:srgbClr val="010000"/>
                </a:solidFill>
                <a:latin typeface="+mn-lt"/>
              </a:rPr>
              <a:t>ℓ</a:t>
            </a:r>
            <a:r>
              <a:rPr lang="pt-PT" sz="2900" baseline="30000" dirty="0">
                <a:solidFill>
                  <a:srgbClr val="010000"/>
                </a:solidFill>
                <a:latin typeface="+mn-lt"/>
              </a:rPr>
              <a:t> +</a:t>
            </a:r>
            <a:endParaRPr lang="el-GR" sz="2900" baseline="30000" dirty="0">
              <a:solidFill>
                <a:srgbClr val="010000"/>
              </a:solidFill>
              <a:latin typeface="+mn-lt"/>
            </a:endParaRPr>
          </a:p>
        </p:txBody>
      </p:sp>
      <p:sp>
        <p:nvSpPr>
          <p:cNvPr id="74" name="Freeform 20"/>
          <p:cNvSpPr>
            <a:spLocks/>
          </p:cNvSpPr>
          <p:nvPr/>
        </p:nvSpPr>
        <p:spPr bwMode="auto">
          <a:xfrm rot="6468977">
            <a:off x="2748757" y="1966119"/>
            <a:ext cx="207962" cy="539750"/>
          </a:xfrm>
          <a:custGeom>
            <a:avLst/>
            <a:gdLst>
              <a:gd name="T0" fmla="*/ 0 w 300"/>
              <a:gd name="T1" fmla="*/ 2147483647 h 339"/>
              <a:gd name="T2" fmla="*/ 2147483647 w 300"/>
              <a:gd name="T3" fmla="*/ 2147483647 h 339"/>
              <a:gd name="T4" fmla="*/ 2147483647 w 300"/>
              <a:gd name="T5" fmla="*/ 2147483647 h 339"/>
              <a:gd name="T6" fmla="*/ 2147483647 w 300"/>
              <a:gd name="T7" fmla="*/ 0 h 339"/>
              <a:gd name="T8" fmla="*/ 2147483647 w 300"/>
              <a:gd name="T9" fmla="*/ 2147483647 h 339"/>
              <a:gd name="T10" fmla="*/ 2147483647 w 300"/>
              <a:gd name="T11" fmla="*/ 2147483647 h 339"/>
              <a:gd name="T12" fmla="*/ 2147483647 w 300"/>
              <a:gd name="T13" fmla="*/ 2147483647 h 339"/>
              <a:gd name="T14" fmla="*/ 0 w 300"/>
              <a:gd name="T15" fmla="*/ 2147483647 h 33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00"/>
              <a:gd name="T25" fmla="*/ 0 h 339"/>
              <a:gd name="T26" fmla="*/ 300 w 300"/>
              <a:gd name="T27" fmla="*/ 339 h 33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00" h="339">
                <a:moveTo>
                  <a:pt x="0" y="339"/>
                </a:moveTo>
                <a:lnTo>
                  <a:pt x="254" y="39"/>
                </a:lnTo>
                <a:lnTo>
                  <a:pt x="228" y="24"/>
                </a:lnTo>
                <a:lnTo>
                  <a:pt x="300" y="0"/>
                </a:lnTo>
                <a:lnTo>
                  <a:pt x="294" y="68"/>
                </a:lnTo>
                <a:lnTo>
                  <a:pt x="293" y="65"/>
                </a:lnTo>
                <a:lnTo>
                  <a:pt x="270" y="51"/>
                </a:lnTo>
                <a:lnTo>
                  <a:pt x="0" y="339"/>
                </a:lnTo>
                <a:close/>
              </a:path>
            </a:pathLst>
          </a:custGeom>
          <a:solidFill>
            <a:srgbClr val="FFFF00">
              <a:alpha val="50195"/>
            </a:srgbClr>
          </a:solidFill>
          <a:ln w="19050">
            <a:solidFill>
              <a:srgbClr val="FFFF00">
                <a:alpha val="30196"/>
              </a:srgbClr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>
              <a:buFont typeface="Times New Roman" charset="0"/>
              <a:buNone/>
              <a:defRPr/>
            </a:pPr>
            <a:endParaRPr lang="pt-PT">
              <a:latin typeface="+mn-lt"/>
            </a:endParaRPr>
          </a:p>
        </p:txBody>
      </p:sp>
      <p:sp>
        <p:nvSpPr>
          <p:cNvPr id="75" name="Freeform 20"/>
          <p:cNvSpPr>
            <a:spLocks/>
          </p:cNvSpPr>
          <p:nvPr/>
        </p:nvSpPr>
        <p:spPr bwMode="auto">
          <a:xfrm rot="540136">
            <a:off x="2667000" y="1598613"/>
            <a:ext cx="369888" cy="473075"/>
          </a:xfrm>
          <a:custGeom>
            <a:avLst/>
            <a:gdLst>
              <a:gd name="T0" fmla="*/ 0 w 300"/>
              <a:gd name="T1" fmla="*/ 2147483647 h 339"/>
              <a:gd name="T2" fmla="*/ 2147483647 w 300"/>
              <a:gd name="T3" fmla="*/ 2147483647 h 339"/>
              <a:gd name="T4" fmla="*/ 2147483647 w 300"/>
              <a:gd name="T5" fmla="*/ 2147483647 h 339"/>
              <a:gd name="T6" fmla="*/ 2147483647 w 300"/>
              <a:gd name="T7" fmla="*/ 0 h 339"/>
              <a:gd name="T8" fmla="*/ 2147483647 w 300"/>
              <a:gd name="T9" fmla="*/ 2147483647 h 339"/>
              <a:gd name="T10" fmla="*/ 2147483647 w 300"/>
              <a:gd name="T11" fmla="*/ 2147483647 h 339"/>
              <a:gd name="T12" fmla="*/ 2147483647 w 300"/>
              <a:gd name="T13" fmla="*/ 2147483647 h 339"/>
              <a:gd name="T14" fmla="*/ 0 w 300"/>
              <a:gd name="T15" fmla="*/ 2147483647 h 33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00"/>
              <a:gd name="T25" fmla="*/ 0 h 339"/>
              <a:gd name="T26" fmla="*/ 300 w 300"/>
              <a:gd name="T27" fmla="*/ 339 h 33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00" h="339">
                <a:moveTo>
                  <a:pt x="0" y="339"/>
                </a:moveTo>
                <a:lnTo>
                  <a:pt x="254" y="39"/>
                </a:lnTo>
                <a:lnTo>
                  <a:pt x="228" y="24"/>
                </a:lnTo>
                <a:lnTo>
                  <a:pt x="300" y="0"/>
                </a:lnTo>
                <a:lnTo>
                  <a:pt x="294" y="68"/>
                </a:lnTo>
                <a:lnTo>
                  <a:pt x="293" y="65"/>
                </a:lnTo>
                <a:lnTo>
                  <a:pt x="270" y="51"/>
                </a:lnTo>
                <a:lnTo>
                  <a:pt x="0" y="339"/>
                </a:lnTo>
                <a:close/>
              </a:path>
            </a:pathLst>
          </a:custGeom>
          <a:solidFill>
            <a:srgbClr val="FFFF00"/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>
              <a:buFont typeface="Times New Roman" charset="0"/>
              <a:buNone/>
              <a:defRPr/>
            </a:pPr>
            <a:endParaRPr lang="pt-PT">
              <a:latin typeface="+mn-lt"/>
            </a:endParaRPr>
          </a:p>
        </p:txBody>
      </p:sp>
      <p:sp>
        <p:nvSpPr>
          <p:cNvPr id="76" name="Rectangle 25"/>
          <p:cNvSpPr>
            <a:spLocks noChangeArrowheads="1"/>
          </p:cNvSpPr>
          <p:nvPr/>
        </p:nvSpPr>
        <p:spPr bwMode="auto">
          <a:xfrm>
            <a:off x="3654425" y="582613"/>
            <a:ext cx="49022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eaLnBrk="0">
              <a:lnSpc>
                <a:spcPct val="110000"/>
              </a:lnSpc>
              <a:buFont typeface="Times New Roman" charset="0"/>
              <a:buNone/>
              <a:defRPr/>
            </a:pPr>
            <a:r>
              <a:rPr lang="en-US" b="1" dirty="0">
                <a:solidFill>
                  <a:srgbClr val="FF0000"/>
                </a:solidFill>
                <a:latin typeface="+mn-lt"/>
              </a:rPr>
              <a:t>Collins-Soper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axis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(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CS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):</a:t>
            </a:r>
            <a:r>
              <a:rPr lang="pt-PT" dirty="0">
                <a:latin typeface="+mn-lt"/>
              </a:rPr>
              <a:t>  ≈ dir. of colliding partons</a:t>
            </a:r>
          </a:p>
          <a:p>
            <a:pPr eaLnBrk="0">
              <a:lnSpc>
                <a:spcPct val="110000"/>
              </a:lnSpc>
              <a:buFont typeface="Times New Roman" charset="0"/>
              <a:buNone/>
              <a:defRPr/>
            </a:pPr>
            <a:r>
              <a:rPr lang="en-US" b="1" dirty="0">
                <a:solidFill>
                  <a:srgbClr val="FF0000"/>
                </a:solidFill>
                <a:latin typeface="+mn-lt"/>
              </a:rPr>
              <a:t>Helicity axis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(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HX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):    </a:t>
            </a:r>
            <a:r>
              <a:rPr lang="en-US" dirty="0">
                <a:latin typeface="+mn-lt"/>
              </a:rPr>
              <a:t>dir. of quarkonium momentum</a:t>
            </a:r>
          </a:p>
        </p:txBody>
      </p:sp>
      <p:graphicFrame>
        <p:nvGraphicFramePr>
          <p:cNvPr id="85834" name="Object 842"/>
          <p:cNvGraphicFramePr>
            <a:graphicFrameLocks noChangeAspect="1"/>
          </p:cNvGraphicFramePr>
          <p:nvPr/>
        </p:nvGraphicFramePr>
        <p:xfrm>
          <a:off x="4114800" y="1511300"/>
          <a:ext cx="2825750" cy="1416050"/>
        </p:xfrm>
        <a:graphic>
          <a:graphicData uri="http://schemas.openxmlformats.org/presentationml/2006/ole">
            <p:oleObj spid="_x0000_s85834" name="Equation" r:id="rId5" imgW="1930400" imgH="965200" progId="">
              <p:embed/>
            </p:oleObj>
          </a:graphicData>
        </a:graphic>
      </p:graphicFrame>
      <p:cxnSp>
        <p:nvCxnSpPr>
          <p:cNvPr id="78" name="Straight Arrow Connector 77"/>
          <p:cNvCxnSpPr/>
          <p:nvPr/>
        </p:nvCxnSpPr>
        <p:spPr>
          <a:xfrm rot="10800000">
            <a:off x="3005138" y="792163"/>
            <a:ext cx="587375" cy="7937"/>
          </a:xfrm>
          <a:prstGeom prst="straightConnector1">
            <a:avLst/>
          </a:prstGeom>
          <a:ln w="63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116"/>
          <p:cNvSpPr>
            <a:spLocks noChangeArrowheads="1"/>
          </p:cNvSpPr>
          <p:nvPr/>
        </p:nvSpPr>
        <p:spPr bwMode="auto">
          <a:xfrm>
            <a:off x="5026025" y="3441700"/>
            <a:ext cx="40544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>
              <a:spcAft>
                <a:spcPts val="1089"/>
              </a:spcAft>
              <a:defRPr/>
            </a:pPr>
            <a:r>
              <a:rPr lang="el-GR" b="1" i="1" dirty="0">
                <a:solidFill>
                  <a:srgbClr val="FF0000"/>
                </a:solidFill>
                <a:latin typeface="+mn-lt"/>
              </a:rPr>
              <a:t>λ</a:t>
            </a:r>
            <a:r>
              <a:rPr lang="el-GR" b="1" i="1" baseline="-25000" dirty="0">
                <a:solidFill>
                  <a:srgbClr val="FF0000"/>
                </a:solidFill>
                <a:latin typeface="+mn-lt"/>
              </a:rPr>
              <a:t>θ</a:t>
            </a:r>
            <a:r>
              <a:rPr lang="pt-PT" b="1" i="1" baseline="-25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pt-PT" b="1" dirty="0">
                <a:solidFill>
                  <a:srgbClr val="FF0000"/>
                </a:solidFill>
                <a:latin typeface="+mn-lt"/>
              </a:rPr>
              <a:t> = +1 </a:t>
            </a:r>
            <a:r>
              <a:rPr lang="pt-PT" dirty="0">
                <a:latin typeface="+mn-lt"/>
              </a:rPr>
              <a:t>: </a:t>
            </a:r>
            <a:r>
              <a:rPr lang="pt-PT" b="1" dirty="0">
                <a:solidFill>
                  <a:srgbClr val="FF0000"/>
                </a:solidFill>
                <a:latin typeface="+mn-lt"/>
              </a:rPr>
              <a:t>“transverse”</a:t>
            </a:r>
            <a:r>
              <a:rPr lang="pt-PT" dirty="0">
                <a:latin typeface="+mn-lt"/>
              </a:rPr>
              <a:t> (= photon-like) </a:t>
            </a:r>
            <a:r>
              <a:rPr lang="pt-PT" dirty="0">
                <a:latin typeface="+mn-lt"/>
              </a:rPr>
              <a:t>pol.</a:t>
            </a:r>
            <a:endParaRPr lang="pt-PT" dirty="0">
              <a:latin typeface="+mn-lt"/>
            </a:endParaRPr>
          </a:p>
        </p:txBody>
      </p:sp>
      <p:sp>
        <p:nvSpPr>
          <p:cNvPr id="80" name="Rectangle 30"/>
          <p:cNvSpPr>
            <a:spLocks noChangeArrowheads="1"/>
          </p:cNvSpPr>
          <p:nvPr/>
        </p:nvSpPr>
        <p:spPr bwMode="auto">
          <a:xfrm>
            <a:off x="3700463" y="3451225"/>
            <a:ext cx="8048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>
              <a:defRPr/>
            </a:pPr>
            <a:r>
              <a:rPr lang="pt-PT" b="1" i="1" dirty="0">
                <a:latin typeface="+mn-lt"/>
              </a:rPr>
              <a:t>J</a:t>
            </a:r>
            <a:r>
              <a:rPr lang="pt-PT" b="1" i="1" baseline="-25000" dirty="0">
                <a:latin typeface="+mn-lt"/>
              </a:rPr>
              <a:t>z</a:t>
            </a:r>
            <a:r>
              <a:rPr lang="pt-PT" b="1" baseline="-25000" dirty="0">
                <a:latin typeface="+mn-lt"/>
              </a:rPr>
              <a:t> </a:t>
            </a:r>
            <a:r>
              <a:rPr lang="pt-PT" b="1" dirty="0">
                <a:latin typeface="+mn-lt"/>
              </a:rPr>
              <a:t>= ± 1</a:t>
            </a:r>
          </a:p>
        </p:txBody>
      </p:sp>
      <p:sp>
        <p:nvSpPr>
          <p:cNvPr id="81" name="Rectangle 31"/>
          <p:cNvSpPr>
            <a:spLocks noChangeArrowheads="1"/>
          </p:cNvSpPr>
          <p:nvPr/>
        </p:nvSpPr>
        <p:spPr bwMode="auto">
          <a:xfrm>
            <a:off x="4548188" y="4235450"/>
            <a:ext cx="6270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>
              <a:defRPr/>
            </a:pPr>
            <a:r>
              <a:rPr lang="pt-PT" b="1" i="1">
                <a:latin typeface="+mn-lt"/>
              </a:rPr>
              <a:t>J</a:t>
            </a:r>
            <a:r>
              <a:rPr lang="pt-PT" b="1" i="1" baseline="-25000">
                <a:latin typeface="+mn-lt"/>
              </a:rPr>
              <a:t>z</a:t>
            </a:r>
            <a:r>
              <a:rPr lang="pt-PT" b="1" baseline="-25000">
                <a:latin typeface="+mn-lt"/>
              </a:rPr>
              <a:t> </a:t>
            </a:r>
            <a:r>
              <a:rPr lang="pt-PT" b="1">
                <a:latin typeface="+mn-lt"/>
              </a:rPr>
              <a:t>= 0</a:t>
            </a:r>
          </a:p>
        </p:txBody>
      </p:sp>
      <p:cxnSp>
        <p:nvCxnSpPr>
          <p:cNvPr id="85868" name="Straight Arrow Connector 32"/>
          <p:cNvCxnSpPr>
            <a:cxnSpLocks noChangeShapeType="1"/>
          </p:cNvCxnSpPr>
          <p:nvPr/>
        </p:nvCxnSpPr>
        <p:spPr bwMode="auto">
          <a:xfrm>
            <a:off x="4657725" y="3598863"/>
            <a:ext cx="282575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85869" name="Straight Arrow Connector 33"/>
          <p:cNvCxnSpPr>
            <a:cxnSpLocks noChangeShapeType="1"/>
          </p:cNvCxnSpPr>
          <p:nvPr/>
        </p:nvCxnSpPr>
        <p:spPr bwMode="auto">
          <a:xfrm>
            <a:off x="5365750" y="4376738"/>
            <a:ext cx="284163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grpSp>
        <p:nvGrpSpPr>
          <p:cNvPr id="85870" name="Group 9"/>
          <p:cNvGrpSpPr>
            <a:grpSpLocks/>
          </p:cNvGrpSpPr>
          <p:nvPr/>
        </p:nvGrpSpPr>
        <p:grpSpPr bwMode="auto">
          <a:xfrm>
            <a:off x="3243263" y="3101975"/>
            <a:ext cx="482600" cy="1123950"/>
            <a:chOff x="1989510" y="1904305"/>
            <a:chExt cx="533518" cy="1239320"/>
          </a:xfrm>
        </p:grpSpPr>
        <p:pic>
          <p:nvPicPr>
            <p:cNvPr id="85899" name="Picture 2"/>
            <p:cNvPicPr>
              <a:picLocks noChangeAspect="1" noChangeArrowheads="1"/>
            </p:cNvPicPr>
            <p:nvPr/>
          </p:nvPicPr>
          <p:blipFill>
            <a:blip r:embed="rId6"/>
            <a:srcRect l="38214" t="13263" r="37923" b="14638"/>
            <a:stretch>
              <a:fillRect/>
            </a:stretch>
          </p:blipFill>
          <p:spPr bwMode="auto">
            <a:xfrm>
              <a:off x="1989510" y="2138727"/>
              <a:ext cx="533518" cy="896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6" name="Line 62"/>
            <p:cNvSpPr>
              <a:spLocks noChangeShapeType="1"/>
            </p:cNvSpPr>
            <p:nvPr/>
          </p:nvSpPr>
          <p:spPr bwMode="auto">
            <a:xfrm flipH="1" flipV="1">
              <a:off x="2252759" y="1904305"/>
              <a:ext cx="1754" cy="27657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87" name="Line 62"/>
            <p:cNvSpPr>
              <a:spLocks noChangeShapeType="1"/>
            </p:cNvSpPr>
            <p:nvPr/>
          </p:nvSpPr>
          <p:spPr bwMode="auto">
            <a:xfrm flipH="1" flipV="1">
              <a:off x="2251003" y="3010591"/>
              <a:ext cx="0" cy="13303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+mn-lt"/>
              </a:endParaRPr>
            </a:p>
          </p:txBody>
        </p:sp>
      </p:grpSp>
      <p:grpSp>
        <p:nvGrpSpPr>
          <p:cNvPr id="85871" name="Group 25"/>
          <p:cNvGrpSpPr>
            <a:grpSpLocks/>
          </p:cNvGrpSpPr>
          <p:nvPr/>
        </p:nvGrpSpPr>
        <p:grpSpPr bwMode="auto">
          <a:xfrm>
            <a:off x="3694113" y="3963988"/>
            <a:ext cx="854075" cy="806450"/>
            <a:chOff x="4353719" y="1298516"/>
            <a:chExt cx="944516" cy="887879"/>
          </a:xfrm>
        </p:grpSpPr>
        <p:pic>
          <p:nvPicPr>
            <p:cNvPr id="85896" name="Picture 9"/>
            <p:cNvPicPr>
              <a:picLocks noChangeAspect="1" noChangeArrowheads="1"/>
            </p:cNvPicPr>
            <p:nvPr/>
          </p:nvPicPr>
          <p:blipFill>
            <a:blip r:embed="rId7"/>
            <a:srcRect l="28989" t="25929" r="28764" b="23439"/>
            <a:stretch>
              <a:fillRect/>
            </a:stretch>
          </p:blipFill>
          <p:spPr bwMode="auto">
            <a:xfrm>
              <a:off x="4353719" y="1441167"/>
              <a:ext cx="944516" cy="629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0" name="Line 62"/>
            <p:cNvSpPr>
              <a:spLocks noChangeShapeType="1"/>
            </p:cNvSpPr>
            <p:nvPr/>
          </p:nvSpPr>
          <p:spPr bwMode="auto">
            <a:xfrm flipH="1" flipV="1">
              <a:off x="4834755" y="1298516"/>
              <a:ext cx="0" cy="36354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91" name="Line 62"/>
            <p:cNvSpPr>
              <a:spLocks noChangeShapeType="1"/>
            </p:cNvSpPr>
            <p:nvPr/>
          </p:nvSpPr>
          <p:spPr bwMode="auto">
            <a:xfrm flipH="1" flipV="1">
              <a:off x="4831244" y="2051814"/>
              <a:ext cx="0" cy="1345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+mn-lt"/>
              </a:endParaRPr>
            </a:p>
          </p:txBody>
        </p:sp>
      </p:grpSp>
      <p:sp>
        <p:nvSpPr>
          <p:cNvPr id="92" name="Rectangle 26"/>
          <p:cNvSpPr>
            <a:spLocks noChangeArrowheads="1"/>
          </p:cNvSpPr>
          <p:nvPr/>
        </p:nvSpPr>
        <p:spPr bwMode="auto">
          <a:xfrm>
            <a:off x="2187575" y="3441700"/>
            <a:ext cx="1058863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eaLnBrk="0" hangingPunct="0">
              <a:defRPr/>
            </a:pPr>
            <a:r>
              <a:rPr lang="el-GR" sz="1500" i="1" dirty="0">
                <a:solidFill>
                  <a:srgbClr val="FF0000"/>
                </a:solidFill>
                <a:latin typeface="+mn-lt"/>
              </a:rPr>
              <a:t>λ</a:t>
            </a:r>
            <a:r>
              <a:rPr lang="el-GR" sz="1500" i="1" baseline="-25000" dirty="0">
                <a:solidFill>
                  <a:srgbClr val="FF0000"/>
                </a:solidFill>
                <a:latin typeface="+mn-lt"/>
              </a:rPr>
              <a:t>θ</a:t>
            </a:r>
            <a:r>
              <a:rPr lang="en-US" sz="1500" baseline="-25000" dirty="0">
                <a:solidFill>
                  <a:srgbClr val="FF0000"/>
                </a:solidFill>
                <a:latin typeface="+mn-lt"/>
                <a:sym typeface="Symbol" charset="2"/>
              </a:rPr>
              <a:t> </a:t>
            </a:r>
            <a:r>
              <a:rPr lang="en-US" sz="1500" dirty="0">
                <a:solidFill>
                  <a:srgbClr val="FF0000"/>
                </a:solidFill>
                <a:latin typeface="+mn-lt"/>
              </a:rPr>
              <a:t>= +1</a:t>
            </a:r>
          </a:p>
          <a:p>
            <a:pPr eaLnBrk="0" hangingPunct="0">
              <a:defRPr/>
            </a:pPr>
            <a:r>
              <a:rPr lang="el-GR" sz="1500" i="1" dirty="0">
                <a:solidFill>
                  <a:srgbClr val="0000FF"/>
                </a:solidFill>
                <a:latin typeface="+mn-lt"/>
              </a:rPr>
              <a:t>λ</a:t>
            </a:r>
            <a:r>
              <a:rPr lang="el-GR" sz="1500" i="1" baseline="-25000" dirty="0">
                <a:solidFill>
                  <a:srgbClr val="0000FF"/>
                </a:solidFill>
                <a:latin typeface="+mn-lt"/>
              </a:rPr>
              <a:t>φ </a:t>
            </a:r>
            <a:r>
              <a:rPr lang="en-US" sz="1500" baseline="-25000" dirty="0">
                <a:solidFill>
                  <a:srgbClr val="0000FF"/>
                </a:solidFill>
                <a:latin typeface="+mn-lt"/>
                <a:sym typeface="Symbol" charset="2"/>
              </a:rPr>
              <a:t></a:t>
            </a:r>
            <a:r>
              <a:rPr lang="en-US" sz="1500" dirty="0">
                <a:solidFill>
                  <a:srgbClr val="0000FF"/>
                </a:solidFill>
                <a:latin typeface="+mn-lt"/>
              </a:rPr>
              <a:t>= </a:t>
            </a:r>
            <a:r>
              <a:rPr lang="el-GR" sz="1500" i="1" dirty="0">
                <a:solidFill>
                  <a:srgbClr val="CC00CC"/>
                </a:solidFill>
                <a:latin typeface="+mn-lt"/>
              </a:rPr>
              <a:t>λ</a:t>
            </a:r>
            <a:r>
              <a:rPr lang="el-GR" sz="1500" i="1" baseline="-25000" dirty="0">
                <a:solidFill>
                  <a:srgbClr val="CC00CC"/>
                </a:solidFill>
                <a:latin typeface="+mn-lt"/>
              </a:rPr>
              <a:t>θφ</a:t>
            </a:r>
            <a:r>
              <a:rPr lang="en-US" sz="1500" dirty="0">
                <a:solidFill>
                  <a:srgbClr val="CC00CC"/>
                </a:solidFill>
                <a:latin typeface="+mn-lt"/>
              </a:rPr>
              <a:t> = 0</a:t>
            </a:r>
          </a:p>
        </p:txBody>
      </p:sp>
      <p:sp>
        <p:nvSpPr>
          <p:cNvPr id="93" name="Rectangle 26"/>
          <p:cNvSpPr>
            <a:spLocks noChangeArrowheads="1"/>
          </p:cNvSpPr>
          <p:nvPr/>
        </p:nvSpPr>
        <p:spPr bwMode="auto">
          <a:xfrm>
            <a:off x="2524125" y="4160838"/>
            <a:ext cx="1058863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eaLnBrk="0" hangingPunct="0">
              <a:defRPr/>
            </a:pPr>
            <a:r>
              <a:rPr lang="el-GR" sz="1500" i="1" dirty="0">
                <a:solidFill>
                  <a:srgbClr val="FF0000"/>
                </a:solidFill>
                <a:latin typeface="+mn-lt"/>
              </a:rPr>
              <a:t>λ</a:t>
            </a:r>
            <a:r>
              <a:rPr lang="el-GR" sz="1500" i="1" baseline="-25000" dirty="0">
                <a:solidFill>
                  <a:srgbClr val="FF0000"/>
                </a:solidFill>
                <a:latin typeface="+mn-lt"/>
              </a:rPr>
              <a:t>θ</a:t>
            </a:r>
            <a:r>
              <a:rPr lang="en-US" sz="1500" baseline="-25000" dirty="0">
                <a:solidFill>
                  <a:srgbClr val="FF0000"/>
                </a:solidFill>
                <a:latin typeface="+mn-lt"/>
                <a:sym typeface="Symbol" charset="2"/>
              </a:rPr>
              <a:t> </a:t>
            </a:r>
            <a:r>
              <a:rPr lang="en-US" sz="1500" dirty="0">
                <a:solidFill>
                  <a:srgbClr val="FF0000"/>
                </a:solidFill>
                <a:latin typeface="+mn-lt"/>
              </a:rPr>
              <a:t>= –1</a:t>
            </a:r>
          </a:p>
          <a:p>
            <a:pPr eaLnBrk="0" hangingPunct="0">
              <a:defRPr/>
            </a:pPr>
            <a:r>
              <a:rPr lang="el-GR" sz="1500" i="1" dirty="0">
                <a:solidFill>
                  <a:srgbClr val="0000FF"/>
                </a:solidFill>
                <a:latin typeface="+mn-lt"/>
              </a:rPr>
              <a:t>λ</a:t>
            </a:r>
            <a:r>
              <a:rPr lang="el-GR" sz="1500" i="1" baseline="-25000" dirty="0">
                <a:solidFill>
                  <a:srgbClr val="0000FF"/>
                </a:solidFill>
                <a:latin typeface="+mn-lt"/>
              </a:rPr>
              <a:t>φ </a:t>
            </a:r>
            <a:r>
              <a:rPr lang="en-US" sz="1500" baseline="-25000" dirty="0">
                <a:solidFill>
                  <a:srgbClr val="0000FF"/>
                </a:solidFill>
                <a:latin typeface="+mn-lt"/>
                <a:sym typeface="Symbol" charset="2"/>
              </a:rPr>
              <a:t></a:t>
            </a:r>
            <a:r>
              <a:rPr lang="en-US" sz="1500" dirty="0">
                <a:solidFill>
                  <a:srgbClr val="0000FF"/>
                </a:solidFill>
                <a:latin typeface="+mn-lt"/>
              </a:rPr>
              <a:t>= </a:t>
            </a:r>
            <a:r>
              <a:rPr lang="el-GR" sz="1500" i="1" dirty="0">
                <a:solidFill>
                  <a:srgbClr val="CC00CC"/>
                </a:solidFill>
                <a:latin typeface="+mn-lt"/>
              </a:rPr>
              <a:t>λ</a:t>
            </a:r>
            <a:r>
              <a:rPr lang="el-GR" sz="1500" i="1" baseline="-25000" dirty="0">
                <a:solidFill>
                  <a:srgbClr val="CC00CC"/>
                </a:solidFill>
                <a:latin typeface="+mn-lt"/>
              </a:rPr>
              <a:t>θφ</a:t>
            </a:r>
            <a:r>
              <a:rPr lang="en-US" sz="1500" dirty="0">
                <a:solidFill>
                  <a:srgbClr val="CC00CC"/>
                </a:solidFill>
                <a:latin typeface="+mn-lt"/>
              </a:rPr>
              <a:t> = 0</a:t>
            </a:r>
          </a:p>
        </p:txBody>
      </p:sp>
      <p:sp>
        <p:nvSpPr>
          <p:cNvPr id="94" name="Rectangle 116"/>
          <p:cNvSpPr>
            <a:spLocks noChangeArrowheads="1"/>
          </p:cNvSpPr>
          <p:nvPr/>
        </p:nvSpPr>
        <p:spPr bwMode="auto">
          <a:xfrm>
            <a:off x="5778500" y="4221163"/>
            <a:ext cx="27860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>
              <a:spcAft>
                <a:spcPts val="1089"/>
              </a:spcAft>
              <a:defRPr/>
            </a:pPr>
            <a:r>
              <a:rPr lang="el-GR" b="1" i="1" dirty="0">
                <a:solidFill>
                  <a:srgbClr val="FF0000"/>
                </a:solidFill>
                <a:latin typeface="+mn-lt"/>
              </a:rPr>
              <a:t>λ</a:t>
            </a:r>
            <a:r>
              <a:rPr lang="el-GR" b="1" i="1" baseline="-25000" dirty="0">
                <a:solidFill>
                  <a:srgbClr val="FF0000"/>
                </a:solidFill>
                <a:latin typeface="+mn-lt"/>
              </a:rPr>
              <a:t>θ</a:t>
            </a:r>
            <a:r>
              <a:rPr lang="pt-PT" b="1" i="1" baseline="-25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pt-PT" b="1" dirty="0">
                <a:solidFill>
                  <a:srgbClr val="FF0000"/>
                </a:solidFill>
                <a:latin typeface="+mn-lt"/>
              </a:rPr>
              <a:t> = </a:t>
            </a:r>
            <a:r>
              <a:rPr lang="pt-PT" b="1" dirty="0">
                <a:solidFill>
                  <a:srgbClr val="FF0000"/>
                </a:solidFill>
                <a:latin typeface="+mn-lt"/>
                <a:sym typeface="Symbol" charset="2"/>
              </a:rPr>
              <a:t></a:t>
            </a:r>
            <a:r>
              <a:rPr lang="pt-PT" b="1" dirty="0">
                <a:solidFill>
                  <a:srgbClr val="FF0000"/>
                </a:solidFill>
                <a:latin typeface="+mn-lt"/>
              </a:rPr>
              <a:t>1 </a:t>
            </a:r>
            <a:r>
              <a:rPr lang="pt-PT" dirty="0">
                <a:latin typeface="+mn-lt"/>
              </a:rPr>
              <a:t>: </a:t>
            </a:r>
            <a:r>
              <a:rPr lang="pt-PT" b="1" dirty="0">
                <a:solidFill>
                  <a:srgbClr val="FF0000"/>
                </a:solidFill>
                <a:latin typeface="+mn-lt"/>
              </a:rPr>
              <a:t>“longitudinal”</a:t>
            </a:r>
            <a:r>
              <a:rPr lang="pt-PT" dirty="0">
                <a:latin typeface="+mn-lt"/>
              </a:rPr>
              <a:t> </a:t>
            </a:r>
            <a:r>
              <a:rPr lang="pt-PT" dirty="0">
                <a:latin typeface="+mn-lt"/>
              </a:rPr>
              <a:t>pol.</a:t>
            </a:r>
            <a:endParaRPr lang="en-GB" dirty="0">
              <a:latin typeface="+mn-lt"/>
            </a:endParaRPr>
          </a:p>
        </p:txBody>
      </p:sp>
      <p:graphicFrame>
        <p:nvGraphicFramePr>
          <p:cNvPr id="85835" name="Object 843"/>
          <p:cNvGraphicFramePr>
            <a:graphicFrameLocks noChangeAspect="1"/>
          </p:cNvGraphicFramePr>
          <p:nvPr/>
        </p:nvGraphicFramePr>
        <p:xfrm>
          <a:off x="1566863" y="5068888"/>
          <a:ext cx="1614487" cy="1773237"/>
        </p:xfrm>
        <a:graphic>
          <a:graphicData uri="http://schemas.openxmlformats.org/presentationml/2006/ole">
            <p:oleObj spid="_x0000_s85835" name="Image" r:id="rId8" imgW="8126984" imgH="8926984" progId="">
              <p:embed/>
            </p:oleObj>
          </a:graphicData>
        </a:graphic>
      </p:graphicFrame>
      <p:sp>
        <p:nvSpPr>
          <p:cNvPr id="85875" name="Line 62"/>
          <p:cNvSpPr>
            <a:spLocks noChangeShapeType="1"/>
          </p:cNvSpPr>
          <p:nvPr/>
        </p:nvSpPr>
        <p:spPr bwMode="auto">
          <a:xfrm flipH="1" flipV="1">
            <a:off x="2362200" y="5121275"/>
            <a:ext cx="1588" cy="323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85876" name="Line 64"/>
          <p:cNvSpPr>
            <a:spLocks noChangeShapeType="1"/>
          </p:cNvSpPr>
          <p:nvPr/>
        </p:nvSpPr>
        <p:spPr bwMode="auto">
          <a:xfrm flipH="1">
            <a:off x="1693863" y="6003925"/>
            <a:ext cx="438150" cy="1127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85877" name="Line 66"/>
          <p:cNvSpPr>
            <a:spLocks noChangeShapeType="1"/>
          </p:cNvSpPr>
          <p:nvPr/>
        </p:nvSpPr>
        <p:spPr bwMode="auto">
          <a:xfrm flipV="1">
            <a:off x="2641600" y="5775325"/>
            <a:ext cx="341313" cy="920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85878" name="Line 62"/>
          <p:cNvSpPr>
            <a:spLocks noChangeShapeType="1"/>
          </p:cNvSpPr>
          <p:nvPr/>
        </p:nvSpPr>
        <p:spPr bwMode="auto">
          <a:xfrm flipH="1" flipV="1">
            <a:off x="2362200" y="6430963"/>
            <a:ext cx="0" cy="155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85879" name="Rectangle 99"/>
          <p:cNvSpPr>
            <a:spLocks noChangeArrowheads="1"/>
          </p:cNvSpPr>
          <p:nvPr/>
        </p:nvSpPr>
        <p:spPr bwMode="auto">
          <a:xfrm>
            <a:off x="2906713" y="6232525"/>
            <a:ext cx="2698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r>
              <a:rPr lang="en-US" b="1" i="1">
                <a:solidFill>
                  <a:srgbClr val="01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pt-PT" b="1" i="1">
              <a:solidFill>
                <a:srgbClr val="004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880" name="Rectangle 100"/>
          <p:cNvSpPr>
            <a:spLocks noChangeArrowheads="1"/>
          </p:cNvSpPr>
          <p:nvPr/>
        </p:nvSpPr>
        <p:spPr bwMode="auto">
          <a:xfrm>
            <a:off x="1566863" y="6110288"/>
            <a:ext cx="28416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r>
              <a:rPr lang="en-US" b="1" i="1">
                <a:solidFill>
                  <a:srgbClr val="01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pt-PT" b="1" i="1">
              <a:solidFill>
                <a:srgbClr val="004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881" name="Rectangle 101"/>
          <p:cNvSpPr>
            <a:spLocks noChangeArrowheads="1"/>
          </p:cNvSpPr>
          <p:nvPr/>
        </p:nvSpPr>
        <p:spPr bwMode="auto">
          <a:xfrm>
            <a:off x="2368550" y="4997450"/>
            <a:ext cx="2571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r>
              <a:rPr lang="en-US" b="1" i="1">
                <a:solidFill>
                  <a:srgbClr val="01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endParaRPr lang="pt-PT" b="1" i="1">
              <a:solidFill>
                <a:srgbClr val="004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882" name="Line 63"/>
          <p:cNvSpPr>
            <a:spLocks noChangeShapeType="1"/>
          </p:cNvSpPr>
          <p:nvPr/>
        </p:nvSpPr>
        <p:spPr bwMode="auto">
          <a:xfrm>
            <a:off x="2511425" y="6049963"/>
            <a:ext cx="425450" cy="2444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graphicFrame>
        <p:nvGraphicFramePr>
          <p:cNvPr id="85836" name="Object 844"/>
          <p:cNvGraphicFramePr>
            <a:graphicFrameLocks noChangeAspect="1"/>
          </p:cNvGraphicFramePr>
          <p:nvPr/>
        </p:nvGraphicFramePr>
        <p:xfrm>
          <a:off x="6108700" y="5086350"/>
          <a:ext cx="1612900" cy="1771650"/>
        </p:xfrm>
        <a:graphic>
          <a:graphicData uri="http://schemas.openxmlformats.org/presentationml/2006/ole">
            <p:oleObj spid="_x0000_s85836" name="Image" r:id="rId9" imgW="8126984" imgH="8926984" progId="">
              <p:embed/>
            </p:oleObj>
          </a:graphicData>
        </a:graphic>
      </p:graphicFrame>
      <p:sp>
        <p:nvSpPr>
          <p:cNvPr id="85883" name="Line 62"/>
          <p:cNvSpPr>
            <a:spLocks noChangeShapeType="1"/>
          </p:cNvSpPr>
          <p:nvPr/>
        </p:nvSpPr>
        <p:spPr bwMode="auto">
          <a:xfrm flipH="1" flipV="1">
            <a:off x="6926263" y="5133975"/>
            <a:ext cx="0" cy="5857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85884" name="Line 64"/>
          <p:cNvSpPr>
            <a:spLocks noChangeShapeType="1"/>
          </p:cNvSpPr>
          <p:nvPr/>
        </p:nvSpPr>
        <p:spPr bwMode="auto">
          <a:xfrm flipH="1">
            <a:off x="6240463" y="6091238"/>
            <a:ext cx="204787" cy="523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85885" name="Line 66"/>
          <p:cNvSpPr>
            <a:spLocks noChangeShapeType="1"/>
          </p:cNvSpPr>
          <p:nvPr/>
        </p:nvSpPr>
        <p:spPr bwMode="auto">
          <a:xfrm flipV="1">
            <a:off x="7404100" y="5795963"/>
            <a:ext cx="115888" cy="31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85886" name="Line 62"/>
          <p:cNvSpPr>
            <a:spLocks noChangeShapeType="1"/>
          </p:cNvSpPr>
          <p:nvPr/>
        </p:nvSpPr>
        <p:spPr bwMode="auto">
          <a:xfrm flipH="1" flipV="1">
            <a:off x="6927850" y="6248400"/>
            <a:ext cx="0" cy="352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85887" name="Rectangle 42"/>
          <p:cNvSpPr>
            <a:spLocks noChangeArrowheads="1"/>
          </p:cNvSpPr>
          <p:nvPr/>
        </p:nvSpPr>
        <p:spPr bwMode="auto">
          <a:xfrm>
            <a:off x="7469188" y="6264275"/>
            <a:ext cx="3365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r>
              <a:rPr lang="en-US" b="1" i="1">
                <a:solidFill>
                  <a:srgbClr val="010000"/>
                </a:solidFill>
                <a:latin typeface="Times New Roman" pitchFamily="18" charset="0"/>
                <a:cs typeface="Times New Roman" pitchFamily="18" charset="0"/>
              </a:rPr>
              <a:t>y′</a:t>
            </a:r>
            <a:endParaRPr lang="pt-PT" b="1" i="1">
              <a:solidFill>
                <a:srgbClr val="004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888" name="Rectangle 43"/>
          <p:cNvSpPr>
            <a:spLocks noChangeArrowheads="1"/>
          </p:cNvSpPr>
          <p:nvPr/>
        </p:nvSpPr>
        <p:spPr bwMode="auto">
          <a:xfrm>
            <a:off x="6073775" y="6175375"/>
            <a:ext cx="3492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r>
              <a:rPr lang="en-US" b="1" i="1">
                <a:solidFill>
                  <a:srgbClr val="010000"/>
                </a:solidFill>
                <a:latin typeface="Times New Roman" pitchFamily="18" charset="0"/>
                <a:cs typeface="Times New Roman" pitchFamily="18" charset="0"/>
              </a:rPr>
              <a:t>x′</a:t>
            </a:r>
            <a:endParaRPr lang="pt-PT" b="1" i="1">
              <a:solidFill>
                <a:srgbClr val="004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889" name="Rectangle 44"/>
          <p:cNvSpPr>
            <a:spLocks noChangeArrowheads="1"/>
          </p:cNvSpPr>
          <p:nvPr/>
        </p:nvSpPr>
        <p:spPr bwMode="auto">
          <a:xfrm>
            <a:off x="6926263" y="4992688"/>
            <a:ext cx="3238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r>
              <a:rPr lang="en-US" b="1" i="1">
                <a:solidFill>
                  <a:srgbClr val="010000"/>
                </a:solidFill>
                <a:latin typeface="Times New Roman" pitchFamily="18" charset="0"/>
                <a:cs typeface="Times New Roman" pitchFamily="18" charset="0"/>
              </a:rPr>
              <a:t>z′</a:t>
            </a:r>
            <a:endParaRPr lang="pt-PT" b="1" i="1">
              <a:solidFill>
                <a:srgbClr val="004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890" name="Line 63"/>
          <p:cNvSpPr>
            <a:spLocks noChangeShapeType="1"/>
          </p:cNvSpPr>
          <p:nvPr/>
        </p:nvSpPr>
        <p:spPr bwMode="auto">
          <a:xfrm>
            <a:off x="7064375" y="6078538"/>
            <a:ext cx="428625" cy="247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13" name="Circular Arrow 112"/>
          <p:cNvSpPr/>
          <p:nvPr/>
        </p:nvSpPr>
        <p:spPr bwMode="auto">
          <a:xfrm rot="2167637" flipV="1">
            <a:off x="3778250" y="5280025"/>
            <a:ext cx="1062038" cy="974725"/>
          </a:xfrm>
          <a:prstGeom prst="circularArrow">
            <a:avLst>
              <a:gd name="adj1" fmla="val 8311"/>
              <a:gd name="adj2" fmla="val 1250564"/>
              <a:gd name="adj3" fmla="val 20391001"/>
              <a:gd name="adj4" fmla="val 15471155"/>
              <a:gd name="adj5" fmla="val 12156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945" tIns="41473" rIns="82945" bIns="41473"/>
          <a:lstStyle/>
          <a:p>
            <a:pPr algn="r">
              <a:lnSpc>
                <a:spcPct val="80000"/>
              </a:lnSpc>
              <a:spcBef>
                <a:spcPct val="50000"/>
              </a:spcBef>
              <a:buFont typeface="Times New Roman" charset="0"/>
              <a:buNone/>
              <a:defRPr/>
            </a:pPr>
            <a:endParaRPr lang="pt-PT" b="1">
              <a:solidFill>
                <a:srgbClr val="004080"/>
              </a:solidFill>
              <a:latin typeface="Georgia" pitchFamily="-65" charset="0"/>
            </a:endParaRPr>
          </a:p>
        </p:txBody>
      </p:sp>
      <p:sp>
        <p:nvSpPr>
          <p:cNvPr id="114" name="Rectangle 42"/>
          <p:cNvSpPr>
            <a:spLocks noChangeArrowheads="1"/>
          </p:cNvSpPr>
          <p:nvPr/>
        </p:nvSpPr>
        <p:spPr bwMode="auto">
          <a:xfrm>
            <a:off x="4114800" y="5759450"/>
            <a:ext cx="5000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>
              <a:buFont typeface="Times New Roman" charset="0"/>
              <a:buNone/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libri" charset="0"/>
              </a:rPr>
              <a:t>90º</a:t>
            </a:r>
          </a:p>
        </p:txBody>
      </p:sp>
      <p:graphicFrame>
        <p:nvGraphicFramePr>
          <p:cNvPr id="85837" name="Object 845"/>
          <p:cNvGraphicFramePr>
            <a:graphicFrameLocks noChangeAspect="1"/>
          </p:cNvGraphicFramePr>
          <p:nvPr/>
        </p:nvGraphicFramePr>
        <p:xfrm>
          <a:off x="3070225" y="5713413"/>
          <a:ext cx="817563" cy="588962"/>
        </p:xfrm>
        <a:graphic>
          <a:graphicData uri="http://schemas.openxmlformats.org/presentationml/2006/ole">
            <p:oleObj spid="_x0000_s85837" name="Equation" r:id="rId10" imgW="533169" imgH="380835" progId="">
              <p:embed/>
            </p:oleObj>
          </a:graphicData>
        </a:graphic>
      </p:graphicFrame>
      <p:sp>
        <p:nvSpPr>
          <p:cNvPr id="116" name="Text Box 5"/>
          <p:cNvSpPr txBox="1">
            <a:spLocks noChangeArrowheads="1"/>
          </p:cNvSpPr>
          <p:nvPr/>
        </p:nvSpPr>
        <p:spPr bwMode="auto">
          <a:xfrm>
            <a:off x="3084513" y="5199063"/>
            <a:ext cx="29400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ctr" eaLnBrk="0">
              <a:spcAft>
                <a:spcPts val="544"/>
              </a:spcAft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CS 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  <a:latin typeface="+mn-lt"/>
                <a:sym typeface="Symbol" charset="2"/>
              </a:rPr>
              <a:t>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HX </a:t>
            </a:r>
            <a:r>
              <a:rPr lang="en-US" dirty="0">
                <a:latin typeface="+mn-lt"/>
              </a:rPr>
              <a:t>for mid rap. / high </a:t>
            </a:r>
            <a:r>
              <a:rPr lang="en-US" i="1" dirty="0" err="1">
                <a:latin typeface="+mn-lt"/>
              </a:rPr>
              <a:t>p</a:t>
            </a:r>
            <a:r>
              <a:rPr lang="en-US" baseline="-25000" dirty="0" err="1">
                <a:latin typeface="+mn-lt"/>
              </a:rPr>
              <a:t>T</a:t>
            </a:r>
            <a:endParaRPr lang="en-US" dirty="0">
              <a:latin typeface="+mn-lt"/>
            </a:endParaRPr>
          </a:p>
        </p:txBody>
      </p:sp>
      <p:graphicFrame>
        <p:nvGraphicFramePr>
          <p:cNvPr id="85838" name="Object 846"/>
          <p:cNvGraphicFramePr>
            <a:graphicFrameLocks noChangeAspect="1"/>
          </p:cNvGraphicFramePr>
          <p:nvPr/>
        </p:nvGraphicFramePr>
        <p:xfrm>
          <a:off x="4833938" y="5675313"/>
          <a:ext cx="1109662" cy="625475"/>
        </p:xfrm>
        <a:graphic>
          <a:graphicData uri="http://schemas.openxmlformats.org/presentationml/2006/ole">
            <p:oleObj spid="_x0000_s85838" name="Equation" r:id="rId11" imgW="723586" imgH="406224" progId="">
              <p:embed/>
            </p:oleObj>
          </a:graphicData>
        </a:graphic>
      </p:graphicFrame>
      <p:sp>
        <p:nvSpPr>
          <p:cNvPr id="118" name="Rectangle 117"/>
          <p:cNvSpPr/>
          <p:nvPr/>
        </p:nvSpPr>
        <p:spPr>
          <a:xfrm>
            <a:off x="6270625" y="5322888"/>
            <a:ext cx="487363" cy="361950"/>
          </a:xfrm>
          <a:prstGeom prst="rect">
            <a:avLst/>
          </a:prstGeom>
        </p:spPr>
        <p:txBody>
          <a:bodyPr wrap="none" lIns="82945" tIns="41473" rIns="82945" bIns="41473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HX</a:t>
            </a:r>
            <a:endParaRPr lang="en-GB" dirty="0"/>
          </a:p>
        </p:txBody>
      </p:sp>
      <p:sp>
        <p:nvSpPr>
          <p:cNvPr id="119" name="Rectangle 118"/>
          <p:cNvSpPr/>
          <p:nvPr/>
        </p:nvSpPr>
        <p:spPr>
          <a:xfrm>
            <a:off x="1689100" y="5332413"/>
            <a:ext cx="487363" cy="360362"/>
          </a:xfrm>
          <a:prstGeom prst="rect">
            <a:avLst/>
          </a:prstGeom>
        </p:spPr>
        <p:txBody>
          <a:bodyPr wrap="none" lIns="82945" tIns="41473" rIns="82945" bIns="41473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CS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 dirty="0" smtClean="0">
            <a:solidFill>
              <a:prstClr val="black"/>
            </a:solidFill>
            <a:latin typeface="Calibri"/>
          </a:defRPr>
        </a:defPPr>
      </a:lstStyle>
    </a:spDef>
    <a:txDef>
      <a:spPr>
        <a:noFill/>
      </a:spPr>
      <a:bodyPr wrap="none" rtlCol="0">
        <a:spAutoFit/>
      </a:bodyPr>
      <a:lstStyle>
        <a:defPPr>
          <a:defRPr dirty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81591</TotalTime>
  <Words>4264</Words>
  <Application>Microsoft Office PowerPoint</Application>
  <PresentationFormat>On-screen Show (4:3)</PresentationFormat>
  <Paragraphs>1072</Paragraphs>
  <Slides>64</Slides>
  <Notes>58</Notes>
  <HiddenSlides>1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Design Template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64</vt:i4>
      </vt:variant>
    </vt:vector>
  </HeadingPairs>
  <TitlesOfParts>
    <vt:vector size="78" baseType="lpstr">
      <vt:lpstr>Arial</vt:lpstr>
      <vt:lpstr>Calibri</vt:lpstr>
      <vt:lpstr>ＭＳ Ｐゴシック</vt:lpstr>
      <vt:lpstr>Symbol</vt:lpstr>
      <vt:lpstr>Times New Roman</vt:lpstr>
      <vt:lpstr>Wingdings</vt:lpstr>
      <vt:lpstr>Courier New</vt:lpstr>
      <vt:lpstr>Cambria Math</vt:lpstr>
      <vt:lpstr>Lucida Calligraphy</vt:lpstr>
      <vt:lpstr>Office Theme</vt:lpstr>
      <vt:lpstr>Office Theme</vt:lpstr>
      <vt:lpstr>Equation</vt:lpstr>
      <vt:lpstr>Image</vt:lpstr>
      <vt:lpstr>Microsoft Excel Chart</vt:lpstr>
      <vt:lpstr>New probes for QGP: quarkonium polarisation at LHC and AFTER</vt:lpstr>
      <vt:lpstr>A varied menu for the LHC (and AFTER)</vt:lpstr>
      <vt:lpstr>Task list</vt:lpstr>
      <vt:lpstr>Task list</vt:lpstr>
      <vt:lpstr>Slide 5</vt:lpstr>
      <vt:lpstr>Slide 6</vt:lpstr>
      <vt:lpstr>Definition of observables</vt:lpstr>
      <vt:lpstr>Frames and parameters</vt:lpstr>
      <vt:lpstr>Frames and parameters</vt:lpstr>
      <vt:lpstr>The azimuthal anisotropy is not a detail  </vt:lpstr>
      <vt:lpstr>Frame-independent polarization</vt:lpstr>
      <vt:lpstr>J=1 states are intrinsically polarized</vt:lpstr>
      <vt:lpstr>Positivity constraints for dilepton distributions</vt:lpstr>
      <vt:lpstr>What polarization axis?</vt:lpstr>
      <vt:lpstr>Example: Drell-Yan, Z and W polarization</vt:lpstr>
      <vt:lpstr>Basic meaning of the frame-invariant quantities</vt:lpstr>
      <vt:lpstr>Simple derivation of the Lam-Tung relation</vt:lpstr>
      <vt:lpstr>Essence of the LT relation</vt:lpstr>
      <vt:lpstr>Reference frames are not all equally good</vt:lpstr>
      <vt:lpstr>The lucky frame choice</vt:lpstr>
      <vt:lpstr>Less lucky choice</vt:lpstr>
      <vt:lpstr>Advantages of “frame-invariant” measurements</vt:lpstr>
      <vt:lpstr>Frame choice 1 </vt:lpstr>
      <vt:lpstr>Frame choice 2</vt:lpstr>
      <vt:lpstr>Any frame choice</vt:lpstr>
      <vt:lpstr>Some remarks on methodology</vt:lpstr>
      <vt:lpstr>Some remarks on methodology</vt:lpstr>
      <vt:lpstr>Definition of the PPD</vt:lpstr>
      <vt:lpstr>Extraction of results</vt:lpstr>
      <vt:lpstr>Quarkonium polarization: a “puzzle”</vt:lpstr>
      <vt:lpstr>Quarkonium polarization: a “puzzle”</vt:lpstr>
      <vt:lpstr>Quarkonium polarization: a “puzzle”</vt:lpstr>
      <vt:lpstr>Quarkonium polarization: a “puzzle”</vt:lpstr>
      <vt:lpstr>Quarkonium polarization: a “puzzle”</vt:lpstr>
      <vt:lpstr>Quarkonium polarization: a “puzzle”</vt:lpstr>
      <vt:lpstr>Quarkonium polarization: a “puzzle”</vt:lpstr>
      <vt:lpstr>Quarkonium polarization: a “puzzle”</vt:lpstr>
      <vt:lpstr>Quarkonium polarization: a “puzzle”</vt:lpstr>
      <vt:lpstr>Quarkonium polarization: a “puzzle”</vt:lpstr>
      <vt:lpstr>Quarkonium polarization: a “puzzle”</vt:lpstr>
      <vt:lpstr>Direct vs. prompt J/ψ</vt:lpstr>
      <vt:lpstr>A lot of measurements to do...</vt:lpstr>
      <vt:lpstr>J/ψ polarization as a signal of colour deconfinement?</vt:lpstr>
      <vt:lpstr>J/ψ polarization as a signal of sequential suppression?</vt:lpstr>
      <vt:lpstr>J/ψ polarization as a signal of sequential suppression?</vt:lpstr>
      <vt:lpstr>J/ψ polarization as a signal of sequential suppression?</vt:lpstr>
      <vt:lpstr>J/ψ polarization as a signal of sequential suppression?</vt:lpstr>
      <vt:lpstr>J/ψ polarization as a signal of sequential suppression?</vt:lpstr>
      <vt:lpstr>Summary</vt:lpstr>
      <vt:lpstr>Backup slides</vt:lpstr>
      <vt:lpstr>Frame-independent angular distribution</vt:lpstr>
      <vt:lpstr>λθ(CS)  vs  λ</vt:lpstr>
      <vt:lpstr>λθ(CS)  vs  λ</vt:lpstr>
      <vt:lpstr>Using polarization to identify processes</vt:lpstr>
      <vt:lpstr>Example n. 1: W from top ↔ W from q-qbar and q-g</vt:lpstr>
      <vt:lpstr>a) Frame-dependent approach</vt:lpstr>
      <vt:lpstr>b) Rotation-invariant approach</vt:lpstr>
      <vt:lpstr>Example n. 2: Z (W) from Higgs ↔ Z (W) from q-qbar</vt:lpstr>
      <vt:lpstr>Rotation-invariant parity asymmetry</vt:lpstr>
      <vt:lpstr>Frame-independent “forward-backward” asymmetry</vt:lpstr>
      <vt:lpstr>AFB(CS)  vs  A</vt:lpstr>
      <vt:lpstr>Quarkonium polarization: a “puzzle”</vt:lpstr>
      <vt:lpstr>’→ J/ x-section ratio experimental parameters</vt:lpstr>
      <vt:lpstr>R(c) experimental parameters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Pietro</dc:creator>
  <cp:lastModifiedBy>lecturer</cp:lastModifiedBy>
  <cp:revision>1933</cp:revision>
  <cp:lastPrinted>2012-05-14T20:27:25Z</cp:lastPrinted>
  <dcterms:created xsi:type="dcterms:W3CDTF">2011-04-14T14:25:16Z</dcterms:created>
  <dcterms:modified xsi:type="dcterms:W3CDTF">2013-02-07T09:34:16Z</dcterms:modified>
</cp:coreProperties>
</file>