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2.xml" ContentType="application/vnd.openxmlformats-officedocument.presentationml.notesSlide+xml"/>
  <Override PartName="/ppt/embeddings/oleObject28.bin" ContentType="application/vnd.openxmlformats-officedocument.oleObject"/>
  <Override PartName="/ppt/notesSlides/notesSlide3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notesSlides/notesSlide7.xml" ContentType="application/vnd.openxmlformats-officedocument.presentationml.notesSlide+xml"/>
  <Override PartName="/ppt/embeddings/oleObject6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67"/>
  </p:notesMasterIdLst>
  <p:handoutMasterIdLst>
    <p:handoutMasterId r:id="rId68"/>
  </p:handoutMasterIdLst>
  <p:sldIdLst>
    <p:sldId id="567" r:id="rId2"/>
    <p:sldId id="797" r:id="rId3"/>
    <p:sldId id="780" r:id="rId4"/>
    <p:sldId id="849" r:id="rId5"/>
    <p:sldId id="822" r:id="rId6"/>
    <p:sldId id="821" r:id="rId7"/>
    <p:sldId id="798" r:id="rId8"/>
    <p:sldId id="799" r:id="rId9"/>
    <p:sldId id="801" r:id="rId10"/>
    <p:sldId id="817" r:id="rId11"/>
    <p:sldId id="819" r:id="rId12"/>
    <p:sldId id="820" r:id="rId13"/>
    <p:sldId id="825" r:id="rId14"/>
    <p:sldId id="824" r:id="rId15"/>
    <p:sldId id="823" r:id="rId16"/>
    <p:sldId id="802" r:id="rId17"/>
    <p:sldId id="803" r:id="rId18"/>
    <p:sldId id="804" r:id="rId19"/>
    <p:sldId id="806" r:id="rId20"/>
    <p:sldId id="795" r:id="rId21"/>
    <p:sldId id="751" r:id="rId22"/>
    <p:sldId id="807" r:id="rId23"/>
    <p:sldId id="810" r:id="rId24"/>
    <p:sldId id="800" r:id="rId25"/>
    <p:sldId id="757" r:id="rId26"/>
    <p:sldId id="826" r:id="rId27"/>
    <p:sldId id="783" r:id="rId28"/>
    <p:sldId id="761" r:id="rId29"/>
    <p:sldId id="762" r:id="rId30"/>
    <p:sldId id="850" r:id="rId31"/>
    <p:sldId id="784" r:id="rId32"/>
    <p:sldId id="841" r:id="rId33"/>
    <p:sldId id="776" r:id="rId34"/>
    <p:sldId id="815" r:id="rId35"/>
    <p:sldId id="838" r:id="rId36"/>
    <p:sldId id="839" r:id="rId37"/>
    <p:sldId id="840" r:id="rId38"/>
    <p:sldId id="770" r:id="rId39"/>
    <p:sldId id="771" r:id="rId40"/>
    <p:sldId id="827" r:id="rId41"/>
    <p:sldId id="842" r:id="rId42"/>
    <p:sldId id="843" r:id="rId43"/>
    <p:sldId id="844" r:id="rId44"/>
    <p:sldId id="828" r:id="rId45"/>
    <p:sldId id="848" r:id="rId46"/>
    <p:sldId id="847" r:id="rId47"/>
    <p:sldId id="846" r:id="rId48"/>
    <p:sldId id="832" r:id="rId49"/>
    <p:sldId id="833" r:id="rId50"/>
    <p:sldId id="834" r:id="rId51"/>
    <p:sldId id="845" r:id="rId52"/>
    <p:sldId id="835" r:id="rId53"/>
    <p:sldId id="836" r:id="rId54"/>
    <p:sldId id="837" r:id="rId55"/>
    <p:sldId id="816" r:id="rId56"/>
    <p:sldId id="779" r:id="rId57"/>
    <p:sldId id="851" r:id="rId58"/>
    <p:sldId id="814" r:id="rId59"/>
    <p:sldId id="790" r:id="rId60"/>
    <p:sldId id="768" r:id="rId61"/>
    <p:sldId id="813" r:id="rId62"/>
    <p:sldId id="786" r:id="rId63"/>
    <p:sldId id="769" r:id="rId64"/>
    <p:sldId id="712" r:id="rId65"/>
    <p:sldId id="713" r:id="rId6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FF"/>
    <a:srgbClr val="0000FF"/>
    <a:srgbClr val="400080"/>
    <a:srgbClr val="FF00FF"/>
    <a:srgbClr val="80FF00"/>
    <a:srgbClr val="CCFF66"/>
    <a:srgbClr val="CC66FF"/>
    <a:srgbClr val="66CCFF"/>
    <a:srgbClr val="FFCC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5" autoAdjust="0"/>
    <p:restoredTop sz="98943" autoAdjust="0"/>
  </p:normalViewPr>
  <p:slideViewPr>
    <p:cSldViewPr snapToGrid="0">
      <p:cViewPr>
        <p:scale>
          <a:sx n="100" d="100"/>
          <a:sy n="100" d="100"/>
        </p:scale>
        <p:origin x="-80" y="-80"/>
      </p:cViewPr>
      <p:guideLst>
        <p:guide orient="horz" pos="2790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Relationship Id="rId2" Type="http://schemas.openxmlformats.org/officeDocument/2006/relationships/image" Target="../media/image116.emf"/><Relationship Id="rId3" Type="http://schemas.openxmlformats.org/officeDocument/2006/relationships/image" Target="../media/image11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1" Type="http://schemas.openxmlformats.org/officeDocument/2006/relationships/image" Target="../media/image130.emf"/><Relationship Id="rId2" Type="http://schemas.openxmlformats.org/officeDocument/2006/relationships/image" Target="../media/image13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emf"/><Relationship Id="rId5" Type="http://schemas.openxmlformats.org/officeDocument/2006/relationships/image" Target="../media/image139.emf"/><Relationship Id="rId6" Type="http://schemas.openxmlformats.org/officeDocument/2006/relationships/image" Target="../media/image140.emf"/><Relationship Id="rId7" Type="http://schemas.openxmlformats.org/officeDocument/2006/relationships/image" Target="../media/image141.emf"/><Relationship Id="rId8" Type="http://schemas.openxmlformats.org/officeDocument/2006/relationships/image" Target="../media/image142.emf"/><Relationship Id="rId9" Type="http://schemas.openxmlformats.org/officeDocument/2006/relationships/image" Target="../media/image143.emf"/><Relationship Id="rId10" Type="http://schemas.openxmlformats.org/officeDocument/2006/relationships/image" Target="../media/image144.emf"/><Relationship Id="rId11" Type="http://schemas.openxmlformats.org/officeDocument/2006/relationships/image" Target="../media/image145.emf"/><Relationship Id="rId1" Type="http://schemas.openxmlformats.org/officeDocument/2006/relationships/image" Target="../media/image135.emf"/><Relationship Id="rId2" Type="http://schemas.openxmlformats.org/officeDocument/2006/relationships/image" Target="../media/image1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Relationship Id="rId2" Type="http://schemas.openxmlformats.org/officeDocument/2006/relationships/image" Target="../media/image18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4" Type="http://schemas.openxmlformats.org/officeDocument/2006/relationships/image" Target="../media/image186.emf"/><Relationship Id="rId1" Type="http://schemas.openxmlformats.org/officeDocument/2006/relationships/image" Target="../media/image188.emf"/><Relationship Id="rId2" Type="http://schemas.openxmlformats.org/officeDocument/2006/relationships/image" Target="../media/image18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Relationship Id="rId2" Type="http://schemas.openxmlformats.org/officeDocument/2006/relationships/image" Target="../media/image195.emf"/><Relationship Id="rId3" Type="http://schemas.openxmlformats.org/officeDocument/2006/relationships/image" Target="../media/image19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Relationship Id="rId2" Type="http://schemas.openxmlformats.org/officeDocument/2006/relationships/image" Target="../media/image9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Relationship Id="rId2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7A157-C082-8B4E-9810-6C76D4174463}" type="slidenum">
              <a:rPr lang="en-US"/>
              <a:pPr/>
              <a:t>26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FF02E1-D14E-7C43-A81D-7618E75BADFA}" type="slidenum">
              <a:rPr lang="en-US" sz="1200">
                <a:latin typeface="Calibri" charset="0"/>
              </a:rPr>
              <a:pPr eaLnBrk="1" hangingPunct="1"/>
              <a:t>30</a:t>
            </a:fld>
            <a:endParaRPr lang="en-US" sz="1200">
              <a:latin typeface="Calibri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E70DB-0F47-9A4E-9B05-1122731B8CB6}" type="slidenum">
              <a:rPr lang="it-IT"/>
              <a:pPr/>
              <a:t>36</a:t>
            </a:fld>
            <a:endParaRPr lang="it-IT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FD47D-414B-2447-AB5E-11017FA88DA0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41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returned to developing cost</a:t>
            </a:r>
            <a:r>
              <a:rPr lang="en-US" baseline="0" dirty="0" smtClean="0"/>
              <a:t> effective and ECO-friendly eRHIC option with ERL located in the existing RHIC tunnel. We plan to install all magnets for 6 passes and 30 GeV from the start and then build up SRF linac from 1 GeV to 5 GeV per pass.</a:t>
            </a:r>
          </a:p>
          <a:p>
            <a:r>
              <a:rPr lang="en-US" baseline="0" dirty="0" smtClean="0"/>
              <a:t>In this case electrons will pass through the detector halls in the way to the top energy, will collide in up to 3 IRs. Then they will be decelerated to the injection energy and damped.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1AE7A-D00F-BA43-98D1-E43B98DAA703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99DAB-3C99-B446-AF2F-F72EF944F7A6}" type="slidenum">
              <a:rPr lang="en-US"/>
              <a:pPr/>
              <a:t>59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53780" y="6483346"/>
            <a:ext cx="367241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AFTER@LHC, Trento February 2013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g"/><Relationship Id="rId5" Type="http://schemas.openxmlformats.org/officeDocument/2006/relationships/oleObject" Target="../embeddings/oleObject7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52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59.emf"/><Relationship Id="rId13" Type="http://schemas.openxmlformats.org/officeDocument/2006/relationships/image" Target="../media/image63.jpg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6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57.emf"/><Relationship Id="rId5" Type="http://schemas.openxmlformats.org/officeDocument/2006/relationships/image" Target="../media/image56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58.emf"/><Relationship Id="rId10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5" Type="http://schemas.openxmlformats.org/officeDocument/2006/relationships/image" Target="../media/image67.emf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oleObject" Target="../embeddings/oleObject14.bin"/><Relationship Id="rId5" Type="http://schemas.openxmlformats.org/officeDocument/2006/relationships/image" Target="../media/image69.emf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77.e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78.e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7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80.jp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75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76.emf"/><Relationship Id="rId8" Type="http://schemas.openxmlformats.org/officeDocument/2006/relationships/image" Target="../media/image81.png"/><Relationship Id="rId9" Type="http://schemas.openxmlformats.org/officeDocument/2006/relationships/image" Target="../media/image82.emf"/><Relationship Id="rId10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png"/><Relationship Id="rId5" Type="http://schemas.openxmlformats.org/officeDocument/2006/relationships/image" Target="../media/image88.gif"/><Relationship Id="rId6" Type="http://schemas.openxmlformats.org/officeDocument/2006/relationships/image" Target="../media/image66.png"/><Relationship Id="rId7" Type="http://schemas.openxmlformats.org/officeDocument/2006/relationships/image" Target="../media/image89.gif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emf"/><Relationship Id="rId12" Type="http://schemas.openxmlformats.org/officeDocument/2006/relationships/image" Target="../media/image97.emf"/><Relationship Id="rId13" Type="http://schemas.openxmlformats.org/officeDocument/2006/relationships/oleObject" Target="../embeddings/oleObject22.bin"/><Relationship Id="rId14" Type="http://schemas.openxmlformats.org/officeDocument/2006/relationships/oleObject" Target="../embeddings/oleObject2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63.jpg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7" Type="http://schemas.openxmlformats.org/officeDocument/2006/relationships/image" Target="../media/image96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91.emf"/><Relationship Id="rId10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emf"/><Relationship Id="rId12" Type="http://schemas.openxmlformats.org/officeDocument/2006/relationships/oleObject" Target="../embeddings/oleObject26.bin"/><Relationship Id="rId13" Type="http://schemas.openxmlformats.org/officeDocument/2006/relationships/oleObject" Target="../embeddings/oleObject27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91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92.emf"/><Relationship Id="rId9" Type="http://schemas.openxmlformats.org/officeDocument/2006/relationships/image" Target="../media/image98.emf"/><Relationship Id="rId10" Type="http://schemas.openxmlformats.org/officeDocument/2006/relationships/image" Target="../media/image9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10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66.png"/><Relationship Id="rId6" Type="http://schemas.openxmlformats.org/officeDocument/2006/relationships/image" Target="../media/image110.png"/><Relationship Id="rId7" Type="http://schemas.openxmlformats.org/officeDocument/2006/relationships/image" Target="../media/image11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15.emf"/><Relationship Id="rId6" Type="http://schemas.openxmlformats.org/officeDocument/2006/relationships/image" Target="../media/image118.png"/><Relationship Id="rId7" Type="http://schemas.openxmlformats.org/officeDocument/2006/relationships/oleObject" Target="../embeddings/oleObject30.bin"/><Relationship Id="rId8" Type="http://schemas.openxmlformats.org/officeDocument/2006/relationships/image" Target="../media/image116.emf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11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13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34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130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131.e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132.emf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9.bin"/><Relationship Id="rId20" Type="http://schemas.openxmlformats.org/officeDocument/2006/relationships/oleObject" Target="../embeddings/oleObject43.bin"/><Relationship Id="rId21" Type="http://schemas.openxmlformats.org/officeDocument/2006/relationships/image" Target="../media/image142.emf"/><Relationship Id="rId22" Type="http://schemas.openxmlformats.org/officeDocument/2006/relationships/oleObject" Target="../embeddings/oleObject44.bin"/><Relationship Id="rId23" Type="http://schemas.openxmlformats.org/officeDocument/2006/relationships/image" Target="../media/image143.emf"/><Relationship Id="rId24" Type="http://schemas.openxmlformats.org/officeDocument/2006/relationships/oleObject" Target="../embeddings/oleObject45.bin"/><Relationship Id="rId25" Type="http://schemas.openxmlformats.org/officeDocument/2006/relationships/image" Target="../media/image144.emf"/><Relationship Id="rId26" Type="http://schemas.openxmlformats.org/officeDocument/2006/relationships/oleObject" Target="../embeddings/oleObject46.bin"/><Relationship Id="rId27" Type="http://schemas.openxmlformats.org/officeDocument/2006/relationships/image" Target="../media/image145.emf"/><Relationship Id="rId10" Type="http://schemas.openxmlformats.org/officeDocument/2006/relationships/image" Target="../media/image138.emf"/><Relationship Id="rId11" Type="http://schemas.openxmlformats.org/officeDocument/2006/relationships/oleObject" Target="../embeddings/oleObject40.bin"/><Relationship Id="rId12" Type="http://schemas.openxmlformats.org/officeDocument/2006/relationships/image" Target="../media/image139.emf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oleObject" Target="../embeddings/oleObject41.bin"/><Relationship Id="rId17" Type="http://schemas.openxmlformats.org/officeDocument/2006/relationships/image" Target="../media/image140.emf"/><Relationship Id="rId18" Type="http://schemas.openxmlformats.org/officeDocument/2006/relationships/oleObject" Target="../embeddings/oleObject42.bin"/><Relationship Id="rId19" Type="http://schemas.openxmlformats.org/officeDocument/2006/relationships/image" Target="../media/image14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36.bin"/><Relationship Id="rId4" Type="http://schemas.openxmlformats.org/officeDocument/2006/relationships/image" Target="../media/image135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136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1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oleObject" Target="../embeddings/oleObject47.bin"/><Relationship Id="rId5" Type="http://schemas.openxmlformats.org/officeDocument/2006/relationships/image" Target="../media/image149.emf"/><Relationship Id="rId6" Type="http://schemas.openxmlformats.org/officeDocument/2006/relationships/image" Target="../media/image151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oleObject" Target="../embeddings/oleObject48.bin"/><Relationship Id="rId6" Type="http://schemas.openxmlformats.org/officeDocument/2006/relationships/image" Target="../media/image152.emf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60.emf"/><Relationship Id="rId5" Type="http://schemas.openxmlformats.org/officeDocument/2006/relationships/image" Target="../media/image161.jpeg"/><Relationship Id="rId6" Type="http://schemas.openxmlformats.org/officeDocument/2006/relationships/image" Target="../media/image162.jpeg"/><Relationship Id="rId7" Type="http://schemas.openxmlformats.org/officeDocument/2006/relationships/image" Target="../media/image163.jpeg"/><Relationship Id="rId8" Type="http://schemas.openxmlformats.org/officeDocument/2006/relationships/image" Target="../media/image16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169.emf"/><Relationship Id="rId5" Type="http://schemas.openxmlformats.org/officeDocument/2006/relationships/image" Target="../media/image170.emf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7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4" Type="http://schemas.openxmlformats.org/officeDocument/2006/relationships/image" Target="../media/image178.emf"/><Relationship Id="rId5" Type="http://schemas.openxmlformats.org/officeDocument/2006/relationships/image" Target="../media/image17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4" Type="http://schemas.openxmlformats.org/officeDocument/2006/relationships/image" Target="../media/image182.emf"/><Relationship Id="rId5" Type="http://schemas.openxmlformats.org/officeDocument/2006/relationships/image" Target="../media/image18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jpg"/><Relationship Id="rId3" Type="http://schemas.openxmlformats.org/officeDocument/2006/relationships/image" Target="../media/image185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20.png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0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oleObject" Target="../embeddings/oleObject50.bin"/><Relationship Id="rId5" Type="http://schemas.openxmlformats.org/officeDocument/2006/relationships/image" Target="../media/image186.emf"/><Relationship Id="rId6" Type="http://schemas.openxmlformats.org/officeDocument/2006/relationships/oleObject" Target="../embeddings/oleObject51.bin"/><Relationship Id="rId7" Type="http://schemas.openxmlformats.org/officeDocument/2006/relationships/image" Target="../media/image18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188.e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189.e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187.emf"/><Relationship Id="rId9" Type="http://schemas.openxmlformats.org/officeDocument/2006/relationships/oleObject" Target="../embeddings/oleObject55.bin"/><Relationship Id="rId10" Type="http://schemas.openxmlformats.org/officeDocument/2006/relationships/image" Target="../media/image18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4" Type="http://schemas.openxmlformats.org/officeDocument/2006/relationships/oleObject" Target="../embeddings/oleObject56.bin"/><Relationship Id="rId5" Type="http://schemas.openxmlformats.org/officeDocument/2006/relationships/image" Target="../media/image194.emf"/><Relationship Id="rId6" Type="http://schemas.openxmlformats.org/officeDocument/2006/relationships/oleObject" Target="../embeddings/oleObject57.bin"/><Relationship Id="rId7" Type="http://schemas.openxmlformats.org/officeDocument/2006/relationships/image" Target="../media/image195.emf"/><Relationship Id="rId8" Type="http://schemas.openxmlformats.org/officeDocument/2006/relationships/oleObject" Target="../embeddings/oleObject58.bin"/><Relationship Id="rId9" Type="http://schemas.openxmlformats.org/officeDocument/2006/relationships/image" Target="../media/image19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oleObject" Target="../embeddings/oleObject59.bin"/><Relationship Id="rId9" Type="http://schemas.openxmlformats.org/officeDocument/2006/relationships/image" Target="../media/image12.wmf"/><Relationship Id="rId10" Type="http://schemas.openxmlformats.org/officeDocument/2006/relationships/image" Target="../media/image19.png"/><Relationship Id="rId11" Type="http://schemas.openxmlformats.org/officeDocument/2006/relationships/oleObject" Target="../embeddings/oleObject60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4" Type="http://schemas.openxmlformats.org/officeDocument/2006/relationships/oleObject" Target="../embeddings/oleObject61.bin"/><Relationship Id="rId5" Type="http://schemas.openxmlformats.org/officeDocument/2006/relationships/image" Target="../media/image198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03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oleObject" Target="../embeddings/oleObject62.bin"/><Relationship Id="rId5" Type="http://schemas.openxmlformats.org/officeDocument/2006/relationships/image" Target="../media/image204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5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26.emf"/><Relationship Id="rId10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42300" cy="254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400" dirty="0"/>
              <a:t>RHIC and </a:t>
            </a:r>
            <a:r>
              <a:rPr lang="en-US" sz="2400" dirty="0" smtClean="0"/>
              <a:t>EIC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000" dirty="0" smtClean="0"/>
              <a:t>the </a:t>
            </a:r>
            <a:r>
              <a:rPr lang="en-US" sz="2000" dirty="0"/>
              <a:t>way to unravel the mystery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about </a:t>
            </a:r>
            <a:r>
              <a:rPr lang="en-US" sz="2000" dirty="0"/>
              <a:t>the </a:t>
            </a:r>
            <a:r>
              <a:rPr lang="en-US" sz="2000" dirty="0" smtClean="0"/>
              <a:t>spin of </a:t>
            </a:r>
            <a:r>
              <a:rPr lang="en-US" sz="2000" dirty="0"/>
              <a:t>the  proton</a:t>
            </a:r>
            <a:endParaRPr lang="en-US" sz="200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82280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31793" y="783265"/>
            <a:ext cx="59396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how well are we doing ?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refit/new analysis necessary ?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impact on uncertainties ?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26755" y="2877845"/>
            <a:ext cx="32880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DIS: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aseline="30000" dirty="0" smtClean="0"/>
              <a:t> 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from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COMPASS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          arXiv:1001.4654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2620" y="1789117"/>
            <a:ext cx="4081380" cy="2167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26755" y="3980077"/>
            <a:ext cx="390363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SIDIS: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1,d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π,K</a:t>
            </a:r>
            <a:r>
              <a:rPr lang="en-US" baseline="30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from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COMPASS 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          arXiv:0905.2828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5775" y="5833542"/>
            <a:ext cx="3907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extended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coverage </a:t>
            </a:r>
            <a:r>
              <a:rPr lang="en-US" sz="1600" dirty="0" err="1" smtClean="0">
                <a:latin typeface="Comic Sans MS"/>
                <a:cs typeface="Comic Sans MS"/>
              </a:rPr>
              <a:t>w.r.t</a:t>
            </a:r>
            <a:r>
              <a:rPr lang="en-US" sz="1600" dirty="0" smtClean="0">
                <a:latin typeface="Comic Sans MS"/>
                <a:cs typeface="Comic Sans MS"/>
              </a:rPr>
              <a:t>. </a:t>
            </a:r>
            <a:r>
              <a:rPr lang="en-US" sz="1600" dirty="0" smtClean="0">
                <a:solidFill>
                  <a:srgbClr val="80FF00"/>
                </a:solidFill>
                <a:latin typeface="Comic Sans MS"/>
                <a:cs typeface="Comic Sans MS"/>
              </a:rPr>
              <a:t>HERMES</a:t>
            </a:r>
            <a:endParaRPr lang="en-US" sz="1600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26755" y="4999101"/>
            <a:ext cx="38908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SIDIS: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1,p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π,K</a:t>
            </a:r>
            <a:r>
              <a:rPr lang="en-US" baseline="30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from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COMPASS 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          arXiv:1007.4061 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7" y="705285"/>
            <a:ext cx="1829037" cy="1738448"/>
          </a:xfrm>
          <a:prstGeom prst="rect">
            <a:avLst/>
          </a:prstGeom>
        </p:spPr>
      </p:pic>
      <p:grpSp>
        <p:nvGrpSpPr>
          <p:cNvPr id="3" name="Gruppierung 12"/>
          <p:cNvGrpSpPr/>
          <p:nvPr/>
        </p:nvGrpSpPr>
        <p:grpSpPr>
          <a:xfrm>
            <a:off x="5285754" y="3881152"/>
            <a:ext cx="3702499" cy="2630773"/>
            <a:chOff x="1517650" y="1244600"/>
            <a:chExt cx="5740400" cy="43688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85950" y="1244600"/>
              <a:ext cx="5372100" cy="4368800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7650" y="3276159"/>
              <a:ext cx="368300" cy="1866900"/>
            </a:xfrm>
            <a:prstGeom prst="rect">
              <a:avLst/>
            </a:prstGeom>
          </p:spPr>
        </p:pic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7650" y="1372761"/>
              <a:ext cx="368300" cy="1866900"/>
            </a:xfrm>
            <a:prstGeom prst="rect">
              <a:avLst/>
            </a:prstGeom>
          </p:spPr>
        </p:pic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44243" y="3792141"/>
              <a:ext cx="1055221" cy="551593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lvl="0"/>
            <a:r>
              <a:rPr lang="en-US" dirty="0">
                <a:effectLst>
                  <a:reflection stA="50000" endPos="50000" dist="5080" dir="5400000" sy="-100000" algn="bl" rotWithShape="0"/>
                </a:effectLst>
                <a:latin typeface="Comic Sans MS"/>
                <a:cs typeface="Comic Sans MS"/>
              </a:rPr>
              <a:t>meanwhile, new data became available </a:t>
            </a:r>
            <a:r>
              <a:rPr lang="en-US" dirty="0" smtClean="0">
                <a:effectLst>
                  <a:reflection stA="50000" endPos="50000" dist="5080" dir="5400000" sy="-100000" algn="bl" rotWithShape="0"/>
                </a:effectLst>
                <a:latin typeface="Comic Sans MS"/>
                <a:cs typeface="Comic Sans MS"/>
              </a:rPr>
              <a:t>…</a:t>
            </a:r>
            <a:endParaRPr lang="en-US" dirty="0">
              <a:effectLst>
                <a:reflection stA="50000" endPos="50000" dist="5080" dir="5400000" sy="-100000" algn="bl" rotWithShape="0"/>
              </a:effectLst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95319"/>
            <a:ext cx="5980008" cy="5958288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8034" y="867829"/>
            <a:ext cx="14478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10453" y="4273268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arXiv:0905.2828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37675" y="2665790"/>
            <a:ext cx="324353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0000FF"/>
              </a:buClr>
              <a:buSzPct val="130000"/>
              <a:buFont typeface="Wingdings" charset="2"/>
              <a:buChar char="ü"/>
            </a:pPr>
            <a:r>
              <a:rPr lang="en-US" dirty="0" smtClean="0">
                <a:latin typeface="Comic Sans MS"/>
                <a:cs typeface="Comic Sans MS"/>
              </a:rPr>
              <a:t> DSSV works well:</a:t>
            </a:r>
          </a:p>
          <a:p>
            <a:pPr>
              <a:buClr>
                <a:srgbClr val="008000"/>
              </a:buClr>
              <a:buSzPct val="130000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 surprises at small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3335342" y="1875489"/>
            <a:ext cx="807129" cy="4273267"/>
          </a:xfrm>
          <a:prstGeom prst="round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3200444" y="1969095"/>
            <a:ext cx="107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latin typeface="Comic Sans MS"/>
                <a:cs typeface="Comic Sans MS"/>
              </a:rPr>
              <a:t>x</a:t>
            </a:r>
            <a:r>
              <a:rPr lang="en-US" sz="1200" b="1" dirty="0" smtClean="0">
                <a:latin typeface="Comic Sans MS"/>
                <a:cs typeface="Comic Sans MS"/>
              </a:rPr>
              <a:t>-range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not covered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by HERMES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27092" y="3673759"/>
            <a:ext cx="182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Lucida Grande"/>
                <a:cs typeface="Symbol" charset="2"/>
              </a:rPr>
              <a:t>χ</a:t>
            </a:r>
            <a:r>
              <a:rPr lang="en-US" b="1" baseline="30000" dirty="0" smtClean="0">
                <a:latin typeface="Lucida Grande"/>
                <a:ea typeface="Lucida Grande"/>
                <a:cs typeface="Lucida Grande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 numerology: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845646"/>
              </p:ext>
            </p:extLst>
          </p:nvPr>
        </p:nvGraphicFramePr>
        <p:xfrm>
          <a:off x="5954402" y="4125021"/>
          <a:ext cx="3106975" cy="17048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0207"/>
                <a:gridCol w="1054196"/>
                <a:gridCol w="1182572"/>
              </a:tblGrid>
              <a:tr h="668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DSSV 08</a:t>
                      </a:r>
                    </a:p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data sets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Comic Sans MS"/>
                          <a:cs typeface="Comic Sans MS"/>
                        </a:rPr>
                        <a:t>with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baseline="0" dirty="0" smtClean="0"/>
                        <a:t>A</a:t>
                      </a:r>
                      <a:r>
                        <a:rPr lang="en-US" sz="1600" baseline="-25000" dirty="0" smtClean="0"/>
                        <a:t>1</a:t>
                      </a:r>
                      <a:r>
                        <a:rPr lang="en-US" sz="1600" baseline="30000" dirty="0" smtClean="0"/>
                        <a:t>d,π,K</a:t>
                      </a:r>
                      <a:endParaRPr lang="en-US" sz="1600" dirty="0"/>
                    </a:p>
                  </a:txBody>
                  <a:tcPr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DSSV 2008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392.5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420.8</a:t>
                      </a:r>
                      <a:endParaRPr lang="en-US" dirty="0"/>
                    </a:p>
                  </a:txBody>
                  <a:tcPr anchor="ctr"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DSSV+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418.9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coping with new data: SIDIS A</a:t>
            </a:r>
            <a:r>
              <a:rPr lang="en-US" baseline="-25000" dirty="0" smtClean="0"/>
              <a:t>1</a:t>
            </a:r>
            <a:r>
              <a:rPr lang="en-US" baseline="30000" dirty="0" smtClean="0">
                <a:solidFill>
                  <a:srgbClr val="FF00FF"/>
                </a:solidFill>
              </a:rPr>
              <a:t>d</a:t>
            </a:r>
            <a:r>
              <a:rPr lang="en-US" baseline="30000" dirty="0" smtClean="0"/>
              <a:t>,</a:t>
            </a:r>
            <a:r>
              <a:rPr lang="en-US" cap="none" baseline="3000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,K</a:t>
            </a:r>
            <a:endParaRPr lang="en-US" baseline="3000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bgerundetes Rechteck 21"/>
          <p:cNvSpPr/>
          <p:nvPr/>
        </p:nvSpPr>
        <p:spPr>
          <a:xfrm>
            <a:off x="6007318" y="5632619"/>
            <a:ext cx="3106975" cy="949072"/>
          </a:xfrm>
          <a:prstGeom prst="roundRect">
            <a:avLst/>
          </a:prstGeom>
          <a:solidFill>
            <a:srgbClr val="FFFF00">
              <a:alpha val="51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59833"/>
            <a:ext cx="14478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20" y="627582"/>
            <a:ext cx="6135548" cy="5878370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810453" y="1657016"/>
            <a:ext cx="807129" cy="4273267"/>
          </a:xfrm>
          <a:prstGeom prst="round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701493" y="1899189"/>
            <a:ext cx="107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latin typeface="Comic Sans MS"/>
                <a:cs typeface="Comic Sans MS"/>
              </a:rPr>
              <a:t>x</a:t>
            </a:r>
            <a:r>
              <a:rPr lang="en-US" sz="1200" b="1" dirty="0" smtClean="0">
                <a:latin typeface="Comic Sans MS"/>
                <a:cs typeface="Comic Sans MS"/>
              </a:rPr>
              <a:t>-range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not covered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by HERMES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43661" y="1424998"/>
            <a:ext cx="283484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st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kaon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data on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-target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(not available from HERMES)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rot="10800000">
            <a:off x="5234469" y="1211263"/>
            <a:ext cx="809194" cy="4457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>
            <a:off x="4473391" y="2121355"/>
            <a:ext cx="2034613" cy="11059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980008" y="2254245"/>
            <a:ext cx="183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Lucida Grande"/>
                <a:cs typeface="Symbol" charset="2"/>
              </a:rPr>
              <a:t>χ</a:t>
            </a:r>
            <a:r>
              <a:rPr lang="en-US" b="1" baseline="30000" dirty="0" smtClean="0">
                <a:latin typeface="Lucida Grande"/>
                <a:ea typeface="Lucida Grande"/>
                <a:cs typeface="Lucida Grande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 numerology: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6007318" y="2705507"/>
          <a:ext cx="3106975" cy="158349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0207"/>
                <a:gridCol w="1054196"/>
                <a:gridCol w="1182572"/>
              </a:tblGrid>
              <a:tr h="668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DSSV 08</a:t>
                      </a:r>
                    </a:p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data sets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Comic Sans MS"/>
                          <a:cs typeface="Comic Sans MS"/>
                        </a:rPr>
                        <a:t>with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baseline="0" dirty="0" smtClean="0"/>
                        <a:t>A</a:t>
                      </a:r>
                      <a:r>
                        <a:rPr lang="en-US" sz="1600" baseline="-25000" dirty="0" smtClean="0"/>
                        <a:t>1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</a:rPr>
                        <a:t>p&amp;d</a:t>
                      </a:r>
                      <a:r>
                        <a:rPr lang="en-US" sz="1600" baseline="30000" dirty="0" smtClean="0"/>
                        <a:t>,π,K</a:t>
                      </a:r>
                      <a:endParaRPr lang="en-US" sz="1600" dirty="0"/>
                    </a:p>
                  </a:txBody>
                  <a:tcPr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DSSV 08</a:t>
                      </a:r>
                      <a:endParaRPr lang="en-US" sz="1200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392.5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456.4</a:t>
                      </a:r>
                      <a:endParaRPr lang="en-US" dirty="0"/>
                    </a:p>
                  </a:txBody>
                  <a:tcPr anchor="ctr"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DSSV+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453.0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3369856" y="4045736"/>
            <a:ext cx="1742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arXiv:1007.4061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uppierung 26"/>
          <p:cNvGrpSpPr/>
          <p:nvPr/>
        </p:nvGrpSpPr>
        <p:grpSpPr>
          <a:xfrm>
            <a:off x="5980008" y="4555243"/>
            <a:ext cx="3262231" cy="2062261"/>
            <a:chOff x="5980008" y="4555243"/>
            <a:chExt cx="3262231" cy="2062261"/>
          </a:xfrm>
        </p:grpSpPr>
        <p:grpSp>
          <p:nvGrpSpPr>
            <p:cNvPr id="3" name="Gruppierung 25"/>
            <p:cNvGrpSpPr/>
            <p:nvPr/>
          </p:nvGrpSpPr>
          <p:grpSpPr>
            <a:xfrm>
              <a:off x="5980008" y="4555243"/>
              <a:ext cx="3262231" cy="2062261"/>
              <a:chOff x="5980008" y="4555243"/>
              <a:chExt cx="3262231" cy="2062261"/>
            </a:xfrm>
          </p:grpSpPr>
          <p:sp>
            <p:nvSpPr>
              <p:cNvPr id="18" name="Textfeld 17"/>
              <p:cNvSpPr txBox="1"/>
              <p:nvPr/>
            </p:nvSpPr>
            <p:spPr>
              <a:xfrm>
                <a:off x="5980008" y="4555243"/>
                <a:ext cx="298834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00FF"/>
                  </a:buClr>
                  <a:buSzPct val="130000"/>
                  <a:buFont typeface="Wingdings" charset="2"/>
                  <a:buChar char="ü"/>
                </a:pPr>
                <a:r>
                  <a:rPr lang="en-US" dirty="0" smtClean="0">
                    <a:latin typeface="Comic Sans MS"/>
                    <a:cs typeface="Comic Sans MS"/>
                  </a:rPr>
                  <a:t> </a:t>
                </a:r>
                <a:r>
                  <a:rPr lang="en-US" b="1" dirty="0" smtClean="0">
                    <a:latin typeface="Comic Sans MS"/>
                    <a:cs typeface="Comic Sans MS"/>
                  </a:rPr>
                  <a:t>no refit required</a:t>
                </a: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400" dirty="0" smtClean="0">
                    <a:latin typeface="Comic Sans MS"/>
                    <a:cs typeface="Comic Sans MS"/>
                  </a:rPr>
                  <a:t>     (</a:t>
                </a:r>
                <a:r>
                  <a:rPr lang="en-US" sz="1400" dirty="0" smtClean="0">
                    <a:latin typeface="Lucida Grande"/>
                    <a:ea typeface="Lucida Grande"/>
                    <a:cs typeface="Lucida Grande"/>
                  </a:rPr>
                  <a:t>Δχ</a:t>
                </a:r>
                <a:r>
                  <a:rPr lang="en-US" sz="1400" baseline="30000" dirty="0" smtClean="0">
                    <a:latin typeface="Lucida Grande"/>
                    <a:ea typeface="Lucida Grande"/>
                    <a:cs typeface="Lucida Grande"/>
                  </a:rPr>
                  <a:t>2</a:t>
                </a:r>
                <a:r>
                  <a:rPr lang="en-US" sz="1400" dirty="0" smtClean="0">
                    <a:latin typeface="Lucida Grande"/>
                    <a:ea typeface="Lucida Grande"/>
                    <a:cs typeface="Lucida Grande"/>
                  </a:rPr>
                  <a:t>=1</a:t>
                </a:r>
                <a:r>
                  <a:rPr lang="en-US" sz="1400" dirty="0" smtClean="0">
                    <a:latin typeface="Comic Sans MS"/>
                    <a:ea typeface="Lucida Grande"/>
                    <a:cs typeface="Comic Sans MS"/>
                  </a:rPr>
                  <a:t> does not reflect</a:t>
                </a: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400" dirty="0" smtClean="0">
                    <a:latin typeface="Comic Sans MS"/>
                    <a:ea typeface="Lucida Grande"/>
                    <a:cs typeface="Comic Sans MS"/>
                  </a:rPr>
                  <a:t>      faithful PDF uncertainties)</a:t>
                </a:r>
                <a:r>
                  <a:rPr lang="en-US" sz="1400" dirty="0" smtClean="0"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5980008" y="5632619"/>
                <a:ext cx="3262231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Wingdings" charset="2"/>
                  <a:buChar char="§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 trend for somewhat less</a:t>
                </a: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   polarization of sea quarks;</a:t>
                </a:r>
                <a:endParaRPr lang="en-US" sz="1600" dirty="0" smtClean="0">
                  <a:latin typeface="Comic Sans MS"/>
                  <a:ea typeface="Lucida Grande"/>
                  <a:cs typeface="Comic Sans MS"/>
                </a:endParaRP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600" dirty="0" smtClean="0">
                    <a:latin typeface="Comic Sans MS"/>
                    <a:ea typeface="Lucida Grande"/>
                    <a:cs typeface="Comic Sans MS"/>
                  </a:rPr>
                  <a:t>                 </a:t>
                </a:r>
                <a:r>
                  <a:rPr lang="en-US" sz="1600" dirty="0">
                    <a:latin typeface="Comic Sans MS"/>
                    <a:ea typeface="Lucida Grande"/>
                    <a:cs typeface="Comic Sans MS"/>
                  </a:rPr>
                  <a:t> </a:t>
                </a:r>
                <a:r>
                  <a:rPr lang="en-US" sz="1600" dirty="0" smtClean="0">
                    <a:latin typeface="Comic Sans MS"/>
                    <a:ea typeface="Lucida Grande"/>
                    <a:cs typeface="Comic Sans MS"/>
                  </a:rPr>
                  <a:t>less significant</a:t>
                </a:r>
                <a:r>
                  <a:rPr lang="en-US" sz="1600" dirty="0" smtClean="0"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p:grpSp>
        <p:pic>
          <p:nvPicPr>
            <p:cNvPr id="25" name="Bild 24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5891" y="6327691"/>
              <a:ext cx="1308100" cy="254000"/>
            </a:xfrm>
            <a:prstGeom prst="rect">
              <a:avLst/>
            </a:prstGeom>
          </p:spPr>
        </p:pic>
      </p:grp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62000" y="0"/>
            <a:ext cx="8382000" cy="609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 smtClean="0"/>
              <a:t>coping with new data: SIDIS A</a:t>
            </a:r>
            <a:r>
              <a:rPr lang="en-US" baseline="-25000" dirty="0" smtClean="0"/>
              <a:t>1</a:t>
            </a:r>
            <a:r>
              <a:rPr lang="en-US" baseline="30000" dirty="0">
                <a:solidFill>
                  <a:srgbClr val="FF00FF"/>
                </a:solidFill>
              </a:rPr>
              <a:t>p</a:t>
            </a:r>
            <a:r>
              <a:rPr lang="en-US" baseline="30000" dirty="0" smtClean="0"/>
              <a:t>,</a:t>
            </a:r>
            <a:r>
              <a:rPr lang="en-US" cap="none" baseline="3000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,K</a:t>
            </a:r>
            <a:endParaRPr lang="en-US" baseline="30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160019" y="-69906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Are Strange Quarks STARNGE?</a:t>
            </a:r>
            <a:endParaRPr lang="en-US" dirty="0">
              <a:effectLst>
                <a:reflection blurRad="6350" stA="50000" endA="50" endPos="50000" dist="12700" dir="5400000" sy="-100000" algn="bl" rotWithShape="0"/>
              </a:effectLst>
            </a:endParaRPr>
          </a:p>
        </p:txBody>
      </p:sp>
      <p:pic>
        <p:nvPicPr>
          <p:cNvPr id="27" name="Bild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91" y="1297816"/>
            <a:ext cx="402529" cy="567669"/>
          </a:xfrm>
          <a:prstGeom prst="rect">
            <a:avLst/>
          </a:prstGeom>
        </p:spPr>
      </p:pic>
      <p:sp>
        <p:nvSpPr>
          <p:cNvPr id="28" name="Textfeld 58"/>
          <p:cNvSpPr txBox="1"/>
          <p:nvPr/>
        </p:nvSpPr>
        <p:spPr>
          <a:xfrm>
            <a:off x="3382744" y="1334992"/>
            <a:ext cx="1595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Δq’s</a:t>
            </a:r>
            <a:r>
              <a:rPr lang="en-US" sz="2000" b="1" dirty="0" smtClean="0">
                <a:solidFill>
                  <a:srgbClr val="0000FF"/>
                </a:solidFill>
              </a:rPr>
              <a:t> (x,Q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9" name="Bild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3" y="1005542"/>
            <a:ext cx="2182837" cy="2800985"/>
          </a:xfrm>
          <a:prstGeom prst="rect">
            <a:avLst/>
          </a:prstGeom>
        </p:spPr>
      </p:pic>
      <p:pic>
        <p:nvPicPr>
          <p:cNvPr id="30" name="Bild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028"/>
            <a:ext cx="506701" cy="1929364"/>
          </a:xfrm>
          <a:prstGeom prst="rect">
            <a:avLst/>
          </a:prstGeom>
        </p:spPr>
      </p:pic>
      <p:sp>
        <p:nvSpPr>
          <p:cNvPr id="31" name="Textfeld 61"/>
          <p:cNvSpPr txBox="1"/>
          <p:nvPr/>
        </p:nvSpPr>
        <p:spPr>
          <a:xfrm>
            <a:off x="2938396" y="2721286"/>
            <a:ext cx="5852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surprisingly small/positive </a:t>
            </a:r>
            <a:r>
              <a:rPr lang="en-US" sz="1600" dirty="0" err="1" smtClean="0"/>
              <a:t>Δs</a:t>
            </a:r>
            <a:r>
              <a:rPr lang="en-US" sz="1600" dirty="0" smtClean="0"/>
              <a:t> from SIDIS: large SU(3)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breaking? </a:t>
            </a:r>
            <a:endParaRPr lang="en-US" sz="1200" dirty="0"/>
          </a:p>
        </p:txBody>
      </p:sp>
      <p:sp>
        <p:nvSpPr>
          <p:cNvPr id="32" name="Textfeld 64"/>
          <p:cNvSpPr txBox="1"/>
          <p:nvPr/>
        </p:nvSpPr>
        <p:spPr>
          <a:xfrm>
            <a:off x="2938396" y="1846394"/>
            <a:ext cx="570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b="1" dirty="0" smtClean="0"/>
              <a:t>known: </a:t>
            </a:r>
            <a:r>
              <a:rPr lang="en-US" sz="1600" dirty="0" smtClean="0"/>
              <a:t>quarks contribute much less to proton spin</a:t>
            </a:r>
          </a:p>
          <a:p>
            <a:r>
              <a:rPr lang="en-US" sz="1600" dirty="0" smtClean="0"/>
              <a:t>          than expected from quark models</a:t>
            </a:r>
          </a:p>
          <a:p>
            <a:r>
              <a:rPr lang="en-US" sz="1600" dirty="0" smtClean="0"/>
              <a:t>          </a:t>
            </a:r>
            <a:r>
              <a:rPr lang="en-US" sz="1400" b="1" dirty="0" smtClean="0"/>
              <a:t>large uncertainties in ΔΣ from unmeasured small 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38396" y="2977267"/>
            <a:ext cx="5130665" cy="601573"/>
            <a:chOff x="2965585" y="5824184"/>
            <a:chExt cx="5130665" cy="601573"/>
          </a:xfrm>
        </p:grpSpPr>
        <p:sp>
          <p:nvSpPr>
            <p:cNvPr id="33" name="Textfeld 66"/>
            <p:cNvSpPr txBox="1"/>
            <p:nvPr/>
          </p:nvSpPr>
          <p:spPr>
            <a:xfrm>
              <a:off x="2965585" y="6087203"/>
              <a:ext cx="5130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flavor separation not well known, e.g., </a:t>
              </a:r>
              <a:r>
                <a:rPr lang="en-US" sz="1600" dirty="0" err="1" smtClean="0"/>
                <a:t>Δu</a:t>
              </a:r>
              <a:r>
                <a:rPr lang="en-US" sz="1600" dirty="0" smtClean="0"/>
                <a:t> - </a:t>
              </a:r>
              <a:r>
                <a:rPr lang="en-US" sz="1600" dirty="0" err="1" smtClean="0"/>
                <a:t>Δd</a:t>
              </a:r>
              <a:r>
                <a:rPr lang="en-US" sz="1600" dirty="0" smtClean="0"/>
                <a:t> </a:t>
              </a:r>
              <a:endParaRPr lang="en-US" sz="1200" dirty="0"/>
            </a:p>
          </p:txBody>
        </p:sp>
        <p:sp>
          <p:nvSpPr>
            <p:cNvPr id="34" name="Textfeld 76"/>
            <p:cNvSpPr txBox="1"/>
            <p:nvPr/>
          </p:nvSpPr>
          <p:spPr>
            <a:xfrm>
              <a:off x="7198355" y="585694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  <p:sp>
          <p:nvSpPr>
            <p:cNvPr id="35" name="Textfeld 77"/>
            <p:cNvSpPr txBox="1"/>
            <p:nvPr/>
          </p:nvSpPr>
          <p:spPr>
            <a:xfrm>
              <a:off x="7757570" y="582418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29" y="998477"/>
            <a:ext cx="3213100" cy="34163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992" y="660894"/>
            <a:ext cx="841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current value for </a:t>
            </a:r>
            <a:r>
              <a:rPr lang="en-US" dirty="0" err="1" smtClean="0"/>
              <a:t>ΔΣ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strongly depends on assumptions on low-</a:t>
            </a:r>
            <a:r>
              <a:rPr lang="en-US" dirty="0" err="1" smtClean="0">
                <a:latin typeface="Comic Sans MS"/>
                <a:cs typeface="Comic Sans MS"/>
              </a:rPr>
              <a:t>x</a:t>
            </a:r>
            <a:r>
              <a:rPr lang="en-US" dirty="0" smtClean="0">
                <a:latin typeface="Comic Sans MS"/>
                <a:cs typeface="Comic Sans MS"/>
              </a:rPr>
              <a:t> behavior of </a:t>
            </a:r>
            <a:r>
              <a:rPr lang="en-US" dirty="0" err="1" smtClean="0"/>
              <a:t>Δs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74191" y="2014230"/>
            <a:ext cx="3249608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Comic Sans MS"/>
                <a:cs typeface="Comic Sans MS"/>
              </a:rPr>
              <a:t>new COMPASS data support </a:t>
            </a:r>
          </a:p>
          <a:p>
            <a:pPr>
              <a:spcAft>
                <a:spcPts val="1800"/>
              </a:spcAft>
            </a:pPr>
            <a:r>
              <a:rPr lang="en-US" sz="1600" dirty="0" smtClean="0">
                <a:latin typeface="Comic Sans MS"/>
                <a:cs typeface="Comic Sans MS"/>
              </a:rPr>
              <a:t>  small/positive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1600" dirty="0" err="1" smtClean="0">
                <a:latin typeface="Comic Sans MS"/>
                <a:cs typeface="Comic Sans MS"/>
              </a:rPr>
              <a:t>s(x</a:t>
            </a:r>
            <a:r>
              <a:rPr lang="en-US" sz="1600" dirty="0" smtClean="0">
                <a:latin typeface="Comic Sans MS"/>
                <a:cs typeface="Comic Sans MS"/>
              </a:rPr>
              <a:t>) at </a:t>
            </a:r>
            <a:r>
              <a:rPr lang="en-US" sz="1600" dirty="0" err="1" smtClean="0">
                <a:latin typeface="Comic Sans MS"/>
                <a:cs typeface="Comic Sans MS"/>
              </a:rPr>
              <a:t>x</a:t>
            </a:r>
            <a:r>
              <a:rPr lang="en-US" sz="1600" dirty="0" smtClean="0">
                <a:latin typeface="Comic Sans MS"/>
                <a:cs typeface="Comic Sans MS"/>
              </a:rPr>
              <a:t> &gt; 0.01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they also prefer a sign change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omic Sans MS"/>
                <a:cs typeface="Comic Sans MS"/>
              </a:rPr>
              <a:t>  at around </a:t>
            </a:r>
            <a:r>
              <a:rPr lang="en-US" sz="1600" dirty="0" err="1" smtClean="0">
                <a:latin typeface="Comic Sans MS"/>
                <a:cs typeface="Comic Sans MS"/>
              </a:rPr>
              <a:t>x</a:t>
            </a:r>
            <a:r>
              <a:rPr lang="en-US" sz="1600" dirty="0" smtClean="0">
                <a:latin typeface="Comic Sans MS"/>
                <a:cs typeface="Comic Sans MS"/>
              </a:rPr>
              <a:t>=0.01 </a:t>
            </a:r>
            <a:endParaRPr lang="en-US" sz="1600" dirty="0">
              <a:latin typeface="Comic Sans MS"/>
              <a:cs typeface="Comic Sans MS"/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rot="5400000" flipH="1" flipV="1">
            <a:off x="4365078" y="3340860"/>
            <a:ext cx="80391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5400000" flipH="1" flipV="1">
            <a:off x="7347934" y="3364600"/>
            <a:ext cx="80391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580339" y="2570367"/>
            <a:ext cx="3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&gt;</a:t>
            </a:r>
            <a:r>
              <a:rPr lang="en-US" sz="1600" dirty="0" smtClean="0">
                <a:latin typeface="Comic Sans MS"/>
                <a:cs typeface="Comic Sans MS"/>
              </a:rPr>
              <a:t>0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550131" y="2594107"/>
            <a:ext cx="3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&lt;</a:t>
            </a:r>
            <a:r>
              <a:rPr lang="en-US" sz="1600" dirty="0" smtClean="0">
                <a:latin typeface="Comic Sans MS"/>
                <a:cs typeface="Comic Sans MS"/>
              </a:rPr>
              <a:t>0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2" name="Gruppierung 24"/>
          <p:cNvGrpSpPr/>
          <p:nvPr/>
        </p:nvGrpSpPr>
        <p:grpSpPr>
          <a:xfrm>
            <a:off x="274191" y="4727898"/>
            <a:ext cx="8655037" cy="2177581"/>
            <a:chOff x="274191" y="4680418"/>
            <a:chExt cx="8655037" cy="2177581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9904" y="5114736"/>
              <a:ext cx="3204415" cy="1743263"/>
            </a:xfrm>
            <a:prstGeom prst="rect">
              <a:avLst/>
            </a:prstGeom>
          </p:spPr>
        </p:pic>
        <p:grpSp>
          <p:nvGrpSpPr>
            <p:cNvPr id="3" name="Gruppierung 23"/>
            <p:cNvGrpSpPr/>
            <p:nvPr/>
          </p:nvGrpSpPr>
          <p:grpSpPr>
            <a:xfrm>
              <a:off x="274191" y="4680418"/>
              <a:ext cx="8655037" cy="1585329"/>
              <a:chOff x="274191" y="4680418"/>
              <a:chExt cx="8655037" cy="1585329"/>
            </a:xfrm>
          </p:grpSpPr>
          <p:sp>
            <p:nvSpPr>
              <p:cNvPr id="18" name="Textfeld 17"/>
              <p:cNvSpPr txBox="1"/>
              <p:nvPr/>
            </p:nvSpPr>
            <p:spPr>
              <a:xfrm>
                <a:off x="274191" y="4680418"/>
                <a:ext cx="7853432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  <a:buFont typeface="Arial"/>
                  <a:buChar char="•"/>
                </a:pPr>
                <a:r>
                  <a:rPr lang="en-US" dirty="0" smtClean="0">
                    <a:latin typeface="Comic Sans MS"/>
                    <a:cs typeface="Comic Sans MS"/>
                  </a:rPr>
                  <a:t> but large negative 1</a:t>
                </a:r>
                <a:r>
                  <a:rPr lang="en-US" baseline="30000" dirty="0" smtClean="0">
                    <a:latin typeface="Comic Sans MS"/>
                    <a:cs typeface="Comic Sans MS"/>
                  </a:rPr>
                  <a:t>st</a:t>
                </a:r>
                <a:r>
                  <a:rPr lang="en-US" dirty="0" smtClean="0">
                    <a:latin typeface="Comic Sans MS"/>
                    <a:cs typeface="Comic Sans MS"/>
                  </a:rPr>
                  <a:t> moment entirely driven by assumptions on SU(3)</a:t>
                </a:r>
              </a:p>
              <a:p>
                <a:pPr>
                  <a:buFont typeface="Arial"/>
                  <a:buChar char="•"/>
                </a:pPr>
                <a:r>
                  <a:rPr lang="en-US" dirty="0" smtClean="0">
                    <a:latin typeface="Comic Sans MS"/>
                    <a:cs typeface="Comic Sans MS"/>
                  </a:rPr>
                  <a:t> caveat: dependence on </a:t>
                </a:r>
                <a:r>
                  <a:rPr lang="en-US" dirty="0" err="1" smtClean="0">
                    <a:latin typeface="Comic Sans MS"/>
                    <a:cs typeface="Comic Sans MS"/>
                  </a:rPr>
                  <a:t>FFs</a:t>
                </a:r>
                <a:r>
                  <a:rPr lang="en-US" dirty="0" smtClean="0">
                    <a:latin typeface="Comic Sans MS"/>
                    <a:cs typeface="Comic Sans MS"/>
                  </a:rPr>
                  <a:t> 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7860819" y="5207413"/>
                <a:ext cx="10684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COMPASS</a:t>
                </a:r>
                <a:endParaRPr lang="en-US" sz="1400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22" name="Bild 21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2079" y="5643447"/>
                <a:ext cx="1993900" cy="622300"/>
              </a:xfrm>
              <a:prstGeom prst="rect">
                <a:avLst/>
              </a:prstGeom>
            </p:spPr>
          </p:pic>
          <p:sp>
            <p:nvSpPr>
              <p:cNvPr id="23" name="Textfeld 22"/>
              <p:cNvSpPr txBox="1"/>
              <p:nvPr/>
            </p:nvSpPr>
            <p:spPr>
              <a:xfrm>
                <a:off x="6390596" y="5771608"/>
                <a:ext cx="12170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0.004 &lt; </a:t>
                </a:r>
                <a:r>
                  <a:rPr lang="en-US" sz="1200" dirty="0" err="1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12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&lt; 0.3</a:t>
                </a:r>
                <a:endParaRPr lang="en-US" sz="12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cap="none" dirty="0" smtClean="0"/>
              <a:t>s</a:t>
            </a:r>
            <a:r>
              <a:rPr lang="en-US" dirty="0" smtClean="0"/>
              <a:t> revisited: impact of COMPASS data</a:t>
            </a:r>
            <a:endParaRPr lang="en-US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8849" y="962867"/>
            <a:ext cx="3175000" cy="340360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007" y="4252177"/>
            <a:ext cx="880677" cy="527019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9029" y="4199001"/>
            <a:ext cx="1068409" cy="5801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17001" y="945687"/>
            <a:ext cx="226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truncated moment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(“RHIC pp region”)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grpSp>
        <p:nvGrpSpPr>
          <p:cNvPr id="2" name="Gruppierung 10"/>
          <p:cNvGrpSpPr/>
          <p:nvPr/>
        </p:nvGrpSpPr>
        <p:grpSpPr>
          <a:xfrm>
            <a:off x="427234" y="5033261"/>
            <a:ext cx="8443337" cy="1475676"/>
            <a:chOff x="213874" y="5417660"/>
            <a:chExt cx="8443337" cy="1475676"/>
          </a:xfrm>
        </p:grpSpPr>
        <p:sp>
          <p:nvSpPr>
            <p:cNvPr id="6" name="Textfeld 5"/>
            <p:cNvSpPr txBox="1"/>
            <p:nvPr/>
          </p:nvSpPr>
          <p:spPr>
            <a:xfrm>
              <a:off x="279650" y="5417660"/>
              <a:ext cx="153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bottom line: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13874" y="5816118"/>
              <a:ext cx="844333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0000FF"/>
                </a:buClr>
                <a:buFont typeface="Wingdings" charset="2"/>
                <a:buChar char="q"/>
              </a:pPr>
              <a:r>
                <a:rPr lang="en-US" dirty="0" smtClean="0"/>
                <a:t> </a:t>
              </a:r>
              <a:r>
                <a:rPr lang="en-US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RHIC pp data clearly needed </a:t>
              </a:r>
              <a:r>
                <a:rPr lang="en-US" sz="1400" b="1" dirty="0" smtClean="0">
                  <a:latin typeface="Comic Sans MS"/>
                  <a:cs typeface="Comic Sans MS"/>
                </a:rPr>
                <a:t>(current DIS+SIDIS data alone do not constrain </a:t>
              </a:r>
              <a:r>
                <a:rPr lang="en-US" sz="1400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g</a:t>
              </a:r>
              <a:r>
                <a:rPr lang="en-US" sz="1400" b="1" dirty="0" smtClean="0">
                  <a:latin typeface="Comic Sans MS"/>
                  <a:cs typeface="Comic Sans MS"/>
                </a:rPr>
                <a:t>)</a:t>
              </a:r>
              <a:endParaRPr lang="en-US" b="1" dirty="0" smtClean="0">
                <a:latin typeface="Comic Sans MS"/>
                <a:cs typeface="Comic Sans MS"/>
              </a:endParaRPr>
            </a:p>
            <a:p>
              <a:pPr>
                <a:spcAft>
                  <a:spcPts val="600"/>
                </a:spcAft>
                <a:buClr>
                  <a:srgbClr val="0000FF"/>
                </a:buClr>
                <a:buFont typeface="Wingdings" charset="2"/>
                <a:buChar char="q"/>
              </a:pPr>
              <a:r>
                <a:rPr lang="en-US" b="1" dirty="0" smtClean="0"/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new (SI)DIS data do not change much for </a:t>
              </a:r>
              <a:r>
                <a:rPr lang="en-US" b="1" dirty="0" err="1" smtClean="0"/>
                <a:t>Δ</a:t>
              </a:r>
              <a:r>
                <a:rPr lang="en-US" b="1" dirty="0" err="1" smtClean="0">
                  <a:latin typeface="Comic Sans MS"/>
                  <a:cs typeface="Comic Sans MS"/>
                </a:rPr>
                <a:t>g</a:t>
              </a:r>
              <a:endParaRPr lang="en-US" b="1" dirty="0" smtClean="0">
                <a:latin typeface="Comic Sans MS"/>
                <a:cs typeface="Comic Sans MS"/>
              </a:endParaRPr>
            </a:p>
            <a:p>
              <a:pPr>
                <a:buClr>
                  <a:srgbClr val="0000FF"/>
                </a:buClr>
                <a:buFont typeface="Wingdings" charset="2"/>
                <a:buChar char="q"/>
              </a:pPr>
              <a:r>
                <a:rPr lang="en-US" b="1" dirty="0" smtClean="0"/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trend for positive </a:t>
              </a:r>
              <a:r>
                <a:rPr lang="en-US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b="1" dirty="0" err="1" smtClean="0">
                  <a:latin typeface="Comic Sans MS"/>
                  <a:cs typeface="Comic Sans MS"/>
                </a:rPr>
                <a:t>g</a:t>
              </a:r>
              <a:r>
                <a:rPr lang="en-US" b="1" dirty="0" smtClean="0">
                  <a:latin typeface="Comic Sans MS"/>
                  <a:cs typeface="Comic Sans MS"/>
                </a:rPr>
                <a:t> at large x </a:t>
              </a:r>
              <a:r>
                <a:rPr lang="en-US" sz="1600" b="1" dirty="0" smtClean="0">
                  <a:latin typeface="Comic Sans MS"/>
                  <a:cs typeface="Comic Sans MS"/>
                </a:rPr>
                <a:t>(as before) 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10" name="Gruppierung 11"/>
          <p:cNvGrpSpPr/>
          <p:nvPr/>
        </p:nvGrpSpPr>
        <p:grpSpPr>
          <a:xfrm>
            <a:off x="432050" y="3073461"/>
            <a:ext cx="8268837" cy="2491740"/>
            <a:chOff x="279650" y="3171673"/>
            <a:chExt cx="8268837" cy="2491740"/>
          </a:xfrm>
        </p:grpSpPr>
        <p:sp>
          <p:nvSpPr>
            <p:cNvPr id="8" name="Textfeld 7"/>
            <p:cNvSpPr txBox="1"/>
            <p:nvPr/>
          </p:nvSpPr>
          <p:spPr>
            <a:xfrm>
              <a:off x="279650" y="3637280"/>
              <a:ext cx="2204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truncated moment </a:t>
              </a:r>
            </a:p>
            <a:p>
              <a:r>
                <a:rPr lang="en-US" b="1" dirty="0" smtClean="0">
                  <a:latin typeface="Comic Sans MS"/>
                  <a:cs typeface="Comic Sans MS"/>
                </a:rPr>
                <a:t>(“high </a:t>
              </a:r>
              <a:r>
                <a:rPr lang="en-US" b="1" dirty="0" err="1" smtClean="0">
                  <a:latin typeface="Comic Sans MS"/>
                  <a:cs typeface="Comic Sans MS"/>
                </a:rPr>
                <a:t>x</a:t>
              </a:r>
              <a:r>
                <a:rPr lang="en-US" b="1" dirty="0" smtClean="0">
                  <a:latin typeface="Comic Sans MS"/>
                  <a:cs typeface="Comic Sans MS"/>
                </a:rPr>
                <a:t>”)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3537" y="3171673"/>
              <a:ext cx="5314950" cy="2491740"/>
            </a:xfrm>
            <a:prstGeom prst="rect">
              <a:avLst/>
            </a:prstGeom>
            <a:noFill/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Δg and the relevance of RHIC data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9" r="759"/>
          <a:stretch>
            <a:fillRect/>
          </a:stretch>
        </p:blipFill>
        <p:spPr>
          <a:xfrm>
            <a:off x="3376279" y="569016"/>
            <a:ext cx="5335578" cy="25717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3716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8401" y="2679101"/>
            <a:ext cx="297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DSSV: Phys.Rev.D80:034030,2009</a:t>
            </a:r>
            <a:endParaRPr lang="en-US" b="1" dirty="0" smtClean="0"/>
          </a:p>
          <a:p>
            <a:r>
              <a:rPr lang="en-US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DSSV+: </a:t>
            </a:r>
            <a:r>
              <a:rPr lang="en-US" sz="1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DSSV+new</a:t>
            </a:r>
            <a:r>
              <a:rPr lang="en-US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DIS/SIDIS data </a:t>
            </a:r>
            <a:endParaRPr lang="en-US" sz="12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822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Precision 2009 RHIC DATA</a:t>
            </a:r>
            <a:r>
              <a:rPr lang="en-US" dirty="0" smtClean="0">
                <a:sym typeface="Wingdings"/>
              </a:rPr>
              <a:t>∫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703"/>
          <a:stretch/>
        </p:blipFill>
        <p:spPr>
          <a:xfrm>
            <a:off x="15240" y="680721"/>
            <a:ext cx="3474720" cy="2352031"/>
          </a:xfrm>
          <a:prstGeom prst="rect">
            <a:avLst/>
          </a:prstGeom>
        </p:spPr>
      </p:pic>
      <p:pic>
        <p:nvPicPr>
          <p:cNvPr id="9" name="Picture 8" descr="CompareRun5Run6Run9_spli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r="4341" b="1207"/>
          <a:stretch/>
        </p:blipFill>
        <p:spPr>
          <a:xfrm>
            <a:off x="0" y="3931920"/>
            <a:ext cx="3383279" cy="2263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6960" y="1473200"/>
            <a:ext cx="252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DSSV: arXiv:0904.3821 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RHIC 2009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60160" y="2529840"/>
            <a:ext cx="2749471" cy="954107"/>
            <a:chOff x="4064000" y="4765040"/>
            <a:chExt cx="2749471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4064000" y="4765040"/>
              <a:ext cx="27494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strong constrain on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>
                  <a:solidFill>
                    <a:srgbClr val="0000FF"/>
                  </a:solidFill>
                </a:rPr>
                <a:t>first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completely consistent with </a:t>
              </a:r>
            </a:p>
            <a:p>
              <a:pPr>
                <a:buClr>
                  <a:srgbClr val="0000FF"/>
                </a:buClr>
              </a:pPr>
              <a:r>
                <a:rPr lang="en-US" sz="1400" dirty="0" smtClean="0">
                  <a:solidFill>
                    <a:srgbClr val="008000"/>
                  </a:solidFill>
                </a:rPr>
                <a:t>    DSSV+ </a:t>
              </a:r>
              <a:r>
                <a:rPr lang="en-US" sz="1400" dirty="0" smtClean="0"/>
                <a:t>in </a:t>
              </a:r>
              <a:r>
                <a:rPr lang="en-US" sz="1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dirty="0" smtClean="0">
                  <a:solidFill>
                    <a:srgbClr val="0000FF"/>
                  </a:solidFill>
                </a:rPr>
                <a:t>𝛘</a:t>
              </a:r>
              <a:r>
                <a:rPr lang="en-US" sz="140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dirty="0" smtClean="0">
                  <a:solidFill>
                    <a:srgbClr val="0000FF"/>
                  </a:solidFill>
                </a:rPr>
                <a:t>/𝛘</a:t>
              </a:r>
              <a:r>
                <a:rPr lang="en-US" sz="140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dirty="0" smtClean="0">
                  <a:solidFill>
                    <a:srgbClr val="0000FF"/>
                  </a:solidFill>
                </a:rPr>
                <a:t>=2%    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1094187"/>
                </p:ext>
              </p:extLst>
            </p:nvPr>
          </p:nvGraphicFramePr>
          <p:xfrm>
            <a:off x="6105525" y="4823778"/>
            <a:ext cx="571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76" name="Equation" r:id="rId5" imgW="571500" imgH="241300" progId="Equation.DSMT4">
                    <p:embed/>
                  </p:oleObj>
                </mc:Choice>
                <mc:Fallback>
                  <p:oleObj name="Equation" r:id="rId5" imgW="5715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05525" y="4823778"/>
                          <a:ext cx="571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8894496"/>
                </p:ext>
              </p:extLst>
            </p:nvPr>
          </p:nvGraphicFramePr>
          <p:xfrm>
            <a:off x="4829175" y="5027613"/>
            <a:ext cx="7874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77" name="Equation" r:id="rId7" imgW="787400" imgH="241300" progId="Equation.DSMT4">
                    <p:embed/>
                  </p:oleObj>
                </mc:Choice>
                <mc:Fallback>
                  <p:oleObj name="Equation" r:id="rId7" imgW="787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29175" y="5027613"/>
                          <a:ext cx="7874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22" descr="all_data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r="8148"/>
          <a:stretch/>
        </p:blipFill>
        <p:spPr>
          <a:xfrm>
            <a:off x="6187943" y="4161658"/>
            <a:ext cx="2976377" cy="269634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56660" y="2143761"/>
            <a:ext cx="2677672" cy="2627365"/>
            <a:chOff x="3614420" y="2143761"/>
            <a:chExt cx="2677672" cy="2627365"/>
          </a:xfrm>
        </p:grpSpPr>
        <p:pic>
          <p:nvPicPr>
            <p:cNvPr id="10" name="Picture 9" descr="deltag-run9-impact-new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9" r="11486"/>
            <a:stretch/>
          </p:blipFill>
          <p:spPr>
            <a:xfrm>
              <a:off x="3614420" y="2143761"/>
              <a:ext cx="2677672" cy="26273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22" name="Straight Connector 21"/>
            <p:cNvCxnSpPr/>
            <p:nvPr/>
          </p:nvCxnSpPr>
          <p:spPr bwMode="auto">
            <a:xfrm>
              <a:off x="5588000" y="2174240"/>
              <a:ext cx="0" cy="215392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3135842" y="2987040"/>
            <a:ext cx="771093" cy="924560"/>
            <a:chOff x="3430482" y="2997200"/>
            <a:chExt cx="771093" cy="924560"/>
          </a:xfrm>
        </p:grpSpPr>
        <p:sp>
          <p:nvSpPr>
            <p:cNvPr id="12" name="AutoShape 49"/>
            <p:cNvSpPr>
              <a:spLocks noChangeArrowheads="1"/>
            </p:cNvSpPr>
            <p:nvPr/>
          </p:nvSpPr>
          <p:spPr bwMode="auto">
            <a:xfrm>
              <a:off x="3430482" y="3069416"/>
              <a:ext cx="733425" cy="85234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997200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QCD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5200" y="3495040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51830" y="5259917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PHENIX &amp; STAR</a:t>
            </a:r>
          </a:p>
          <a:p>
            <a:pPr algn="ctr"/>
            <a:r>
              <a:rPr lang="en-US" dirty="0" smtClean="0"/>
              <a:t>fully consistent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What is the Impact on ∫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600" y="670560"/>
            <a:ext cx="252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DSSV: arXiv:0904.3821 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RHIC 2009</a:t>
            </a:r>
            <a:endParaRPr lang="en-US" sz="12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550209"/>
              </p:ext>
            </p:extLst>
          </p:nvPr>
        </p:nvGraphicFramePr>
        <p:xfrm>
          <a:off x="70697" y="4069083"/>
          <a:ext cx="3017837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3" name="Equation" r:id="rId3" imgW="2565400" imgH="558800" progId="Equation.DSMT4">
                  <p:embed/>
                </p:oleObj>
              </mc:Choice>
              <mc:Fallback>
                <p:oleObj name="Equation" r:id="rId3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97" y="4069083"/>
                        <a:ext cx="3017837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88900" y="1351281"/>
            <a:ext cx="2677672" cy="2627365"/>
            <a:chOff x="3614420" y="2143761"/>
            <a:chExt cx="2677672" cy="2627365"/>
          </a:xfrm>
        </p:grpSpPr>
        <p:pic>
          <p:nvPicPr>
            <p:cNvPr id="10" name="Picture 9" descr="deltag-run9-impact-new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9" r="11486"/>
            <a:stretch/>
          </p:blipFill>
          <p:spPr>
            <a:xfrm>
              <a:off x="3614420" y="2143761"/>
              <a:ext cx="2677672" cy="26273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22" name="Straight Connector 21"/>
            <p:cNvCxnSpPr/>
            <p:nvPr/>
          </p:nvCxnSpPr>
          <p:spPr bwMode="auto">
            <a:xfrm>
              <a:off x="5588000" y="2174240"/>
              <a:ext cx="0" cy="215392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" name="Picture 5" descr="deltag-run9-band-new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11146" r="11057" b="3216"/>
          <a:stretch/>
        </p:blipFill>
        <p:spPr>
          <a:xfrm>
            <a:off x="3108960" y="2011680"/>
            <a:ext cx="2919974" cy="2962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17" y="4688425"/>
            <a:ext cx="277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time a significant</a:t>
            </a:r>
          </a:p>
          <a:p>
            <a:pPr algn="ctr"/>
            <a:r>
              <a:rPr lang="en-US" dirty="0" smtClean="0"/>
              <a:t>non-zero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g(x)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048769" y="3860801"/>
            <a:ext cx="3095231" cy="2987053"/>
            <a:chOff x="6048769" y="3860801"/>
            <a:chExt cx="3095231" cy="2987053"/>
          </a:xfrm>
        </p:grpSpPr>
        <p:pic>
          <p:nvPicPr>
            <p:cNvPr id="8" name="Picture 7" descr="deltag-running-integral-norange.e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2" r="10529" b="2864"/>
            <a:stretch/>
          </p:blipFill>
          <p:spPr>
            <a:xfrm>
              <a:off x="6048769" y="3860801"/>
              <a:ext cx="3095231" cy="2987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5" name="Rechteck 38"/>
            <p:cNvSpPr/>
            <p:nvPr/>
          </p:nvSpPr>
          <p:spPr>
            <a:xfrm>
              <a:off x="7598833" y="5005917"/>
              <a:ext cx="661677" cy="1490756"/>
            </a:xfrm>
            <a:prstGeom prst="rect">
              <a:avLst/>
            </a:prstGeom>
            <a:solidFill>
              <a:srgbClr val="CC66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38"/>
            <p:cNvSpPr/>
            <p:nvPr/>
          </p:nvSpPr>
          <p:spPr>
            <a:xfrm>
              <a:off x="8075083" y="5005917"/>
              <a:ext cx="640504" cy="1480596"/>
            </a:xfrm>
            <a:prstGeom prst="rect">
              <a:avLst/>
            </a:prstGeom>
            <a:solidFill>
              <a:srgbClr val="CCFF66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39"/>
            <p:cNvSpPr/>
            <p:nvPr/>
          </p:nvSpPr>
          <p:spPr>
            <a:xfrm>
              <a:off x="8662563" y="5005917"/>
              <a:ext cx="390842" cy="1487593"/>
            </a:xfrm>
            <a:prstGeom prst="rect">
              <a:avLst/>
            </a:prstGeom>
            <a:solidFill>
              <a:srgbClr val="66CCFF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25745" y="5012267"/>
              <a:ext cx="486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DIS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66283" y="5520679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RHIC</a:t>
              </a:r>
            </a:p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200 </a:t>
              </a:r>
              <a:r>
                <a:rPr lang="en-US" sz="1200" dirty="0" err="1" smtClean="0">
                  <a:solidFill>
                    <a:srgbClr val="80FF00"/>
                  </a:solidFill>
                </a:rPr>
                <a:t>GeV</a:t>
              </a:r>
              <a:endParaRPr lang="en-US" sz="1200" dirty="0">
                <a:solidFill>
                  <a:srgbClr val="80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34900" y="4972448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400080"/>
                  </a:solidFill>
                </a:rPr>
                <a:t>RHIC</a:t>
              </a:r>
            </a:p>
            <a:p>
              <a:pPr algn="ctr"/>
              <a:r>
                <a:rPr lang="en-US" sz="1200" dirty="0">
                  <a:solidFill>
                    <a:srgbClr val="400080"/>
                  </a:solidFill>
                </a:rPr>
                <a:t>5</a:t>
              </a:r>
              <a:r>
                <a:rPr lang="en-US" sz="1200" dirty="0" smtClean="0">
                  <a:solidFill>
                    <a:srgbClr val="400080"/>
                  </a:solidFill>
                </a:rPr>
                <a:t>00 </a:t>
              </a:r>
              <a:r>
                <a:rPr lang="en-US" sz="1200" dirty="0" err="1" smtClean="0">
                  <a:solidFill>
                    <a:srgbClr val="400080"/>
                  </a:solidFill>
                </a:rPr>
                <a:t>GeV</a:t>
              </a:r>
              <a:endParaRPr lang="en-US" sz="1200" dirty="0">
                <a:solidFill>
                  <a:srgbClr val="400080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834283" y="4950044"/>
              <a:ext cx="933665" cy="315384"/>
              <a:chOff x="6622623" y="5204036"/>
              <a:chExt cx="933665" cy="315384"/>
            </a:xfrm>
          </p:grpSpPr>
          <p:sp>
            <p:nvSpPr>
              <p:cNvPr id="25" name="Left Arrow 24"/>
              <p:cNvSpPr/>
              <p:nvPr/>
            </p:nvSpPr>
            <p:spPr bwMode="auto">
              <a:xfrm>
                <a:off x="6622623" y="5214620"/>
                <a:ext cx="833120" cy="304800"/>
              </a:xfrm>
              <a:prstGeom prst="leftArrow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3896" y="5204036"/>
                <a:ext cx="9323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forward </a:t>
                </a:r>
                <a:r>
                  <a:rPr lang="en-US" sz="1200" dirty="0" smtClean="0">
                    <a:latin typeface="Symbol" charset="2"/>
                    <a:cs typeface="Symbol" charset="2"/>
                  </a:rPr>
                  <a:t>h</a:t>
                </a:r>
                <a:endParaRPr lang="en-US" sz="1200" dirty="0">
                  <a:latin typeface="Symbol" charset="2"/>
                  <a:cs typeface="Symbol" charset="2"/>
                </a:endParaRPr>
              </a:p>
            </p:txBody>
          </p:sp>
        </p:grpSp>
      </p:grpSp>
      <p:cxnSp>
        <p:nvCxnSpPr>
          <p:cNvPr id="13" name="Straight Arrow Connector 12"/>
          <p:cNvCxnSpPr/>
          <p:nvPr/>
        </p:nvCxnSpPr>
        <p:spPr bwMode="auto">
          <a:xfrm flipH="1">
            <a:off x="5799667" y="5270500"/>
            <a:ext cx="66675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619499" y="5058842"/>
            <a:ext cx="227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Spin of the proton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6197" y="3409423"/>
            <a:ext cx="288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Do things add up?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794302"/>
              </p:ext>
            </p:extLst>
          </p:nvPr>
        </p:nvGraphicFramePr>
        <p:xfrm>
          <a:off x="49784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4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784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040387"/>
              </p:ext>
            </p:extLst>
          </p:nvPr>
        </p:nvGraphicFramePr>
        <p:xfrm>
          <a:off x="49784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5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784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591820"/>
              </p:ext>
            </p:extLst>
          </p:nvPr>
        </p:nvGraphicFramePr>
        <p:xfrm>
          <a:off x="2931568" y="5608639"/>
          <a:ext cx="342106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6" name="Equation" r:id="rId11" imgW="2908300" imgH="558800" progId="Equation.DSMT4">
                  <p:embed/>
                </p:oleObj>
              </mc:Choice>
              <mc:Fallback>
                <p:oleObj name="Equation" r:id="rId11" imgW="29083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31568" y="5608639"/>
                        <a:ext cx="3421063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 bwMode="auto">
          <a:xfrm flipH="1">
            <a:off x="5799667" y="6021918"/>
            <a:ext cx="709083" cy="2328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7" name="TextBox 36"/>
          <p:cNvSpPr txBox="1"/>
          <p:nvPr/>
        </p:nvSpPr>
        <p:spPr>
          <a:xfrm rot="20700000">
            <a:off x="240357" y="2999703"/>
            <a:ext cx="8470087" cy="86177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Getting significantly closer to understand the gluon contribution to the proton spin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BUT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need to reduce low-x (&lt;10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-2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) uncertainties for </a:t>
            </a:r>
            <a:r>
              <a:rPr lang="en-US" sz="1600" dirty="0">
                <a:sym typeface="Wingdings"/>
              </a:rPr>
              <a:t>∫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>
                <a:sym typeface="Wingdings"/>
              </a:rPr>
              <a:t>g(x)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47983" y="584199"/>
            <a:ext cx="1820206" cy="1443801"/>
            <a:chOff x="6227233" y="531283"/>
            <a:chExt cx="1820206" cy="1443801"/>
          </a:xfrm>
        </p:grpSpPr>
        <p:pic>
          <p:nvPicPr>
            <p:cNvPr id="12" name="Picture 11" descr="images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233" y="531283"/>
              <a:ext cx="1791860" cy="13843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06168" y="1513419"/>
              <a:ext cx="1041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DSSV</a:t>
              </a:r>
              <a:endParaRPr lang="en-US" sz="2400" dirty="0"/>
            </a:p>
          </p:txBody>
        </p:sp>
      </p:grp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706014"/>
              </p:ext>
            </p:extLst>
          </p:nvPr>
        </p:nvGraphicFramePr>
        <p:xfrm>
          <a:off x="5323407" y="5993503"/>
          <a:ext cx="520700" cy="56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7" name="Equation" r:id="rId14" imgW="330200" imgH="355600" progId="Equation.DSMT4">
                  <p:embed/>
                </p:oleObj>
              </mc:Choice>
              <mc:Fallback>
                <p:oleObj name="Equation" r:id="rId14" imgW="3302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23407" y="5993503"/>
                        <a:ext cx="520700" cy="560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for the Future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8167" y="455091"/>
            <a:ext cx="75200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Reduce uncertainties and go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ym typeface="Wingdings"/>
              </a:rPr>
              <a:t>measure correlations (di-jets, di-hadrons)  constrain shape of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>
                <a:sym typeface="Wingdings"/>
              </a:rPr>
              <a:t>g(x)</a:t>
            </a:r>
            <a:endParaRPr lang="en-US" sz="160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A</a:t>
            </a:r>
            <a:r>
              <a:rPr lang="en-US" sz="1600" baseline="-25000" dirty="0" smtClean="0"/>
              <a:t>LL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and jet at √s =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x</a:t>
            </a:r>
            <a:r>
              <a:rPr lang="en-US" sz="1600" baseline="-25000" dirty="0" err="1" smtClean="0">
                <a:sym typeface="Wingdings"/>
              </a:rPr>
              <a:t>min</a:t>
            </a:r>
            <a:r>
              <a:rPr lang="en-US" sz="1600" dirty="0" smtClean="0">
                <a:sym typeface="Wingdings"/>
              </a:rPr>
              <a:t> &gt; 0.01</a:t>
            </a: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measure A</a:t>
            </a:r>
            <a:r>
              <a:rPr lang="en-US" sz="1600" baseline="-25000" dirty="0" smtClean="0"/>
              <a:t>LL </a:t>
            </a:r>
            <a:r>
              <a:rPr lang="en-US" sz="1600" dirty="0" smtClean="0"/>
              <a:t>at forward </a:t>
            </a:r>
            <a:r>
              <a:rPr lang="en-US" sz="1600" dirty="0" err="1" smtClean="0"/>
              <a:t>rapidities</a:t>
            </a:r>
            <a:r>
              <a:rPr lang="en-US" sz="1600" dirty="0" smtClean="0"/>
              <a:t>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dirty="0" err="1">
                <a:sym typeface="Wingdings"/>
              </a:rPr>
              <a:t>x</a:t>
            </a:r>
            <a:r>
              <a:rPr lang="en-US" sz="1600" baseline="-25000" dirty="0" err="1">
                <a:sym typeface="Wingdings"/>
              </a:rPr>
              <a:t>min</a:t>
            </a:r>
            <a:r>
              <a:rPr lang="en-US" sz="1600" dirty="0">
                <a:sym typeface="Wingdings"/>
              </a:rPr>
              <a:t> &gt; </a:t>
            </a:r>
            <a:r>
              <a:rPr lang="en-US" sz="1600" dirty="0" smtClean="0">
                <a:sym typeface="Wingdings"/>
              </a:rPr>
              <a:t>0.001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 r="8453"/>
          <a:stretch/>
        </p:blipFill>
        <p:spPr>
          <a:xfrm>
            <a:off x="158750" y="4396074"/>
            <a:ext cx="2596082" cy="2461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693" y="1970617"/>
            <a:ext cx="224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Run 2009 - 2014:</a:t>
            </a:r>
            <a:endParaRPr lang="en-US" u="sng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0500" y="2402415"/>
            <a:ext cx="3178555" cy="1949124"/>
            <a:chOff x="190500" y="2402415"/>
            <a:chExt cx="3178555" cy="1949124"/>
          </a:xfrm>
        </p:grpSpPr>
        <p:pic>
          <p:nvPicPr>
            <p:cNvPr id="12" name="Picture 11" descr="Runs 12+14 inclusive jets for Elke Roy v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2" t="19753" r="29166" b="30092"/>
            <a:stretch/>
          </p:blipFill>
          <p:spPr>
            <a:xfrm>
              <a:off x="190500" y="2402415"/>
              <a:ext cx="3178555" cy="1949124"/>
            </a:xfrm>
            <a:prstGeom prst="rect">
              <a:avLst/>
            </a:prstGeom>
          </p:spPr>
        </p:pic>
        <p:pic>
          <p:nvPicPr>
            <p:cNvPr id="10" name="Picture 9" descr="STAR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602" y="2488321"/>
              <a:ext cx="734086" cy="348012"/>
            </a:xfrm>
            <a:prstGeom prst="rect">
              <a:avLst/>
            </a:prstGeom>
          </p:spPr>
        </p:pic>
      </p:grpSp>
      <p:sp>
        <p:nvSpPr>
          <p:cNvPr id="15" name="Right Brace 14"/>
          <p:cNvSpPr/>
          <p:nvPr/>
        </p:nvSpPr>
        <p:spPr bwMode="auto">
          <a:xfrm>
            <a:off x="5439833" y="1142991"/>
            <a:ext cx="127000" cy="571500"/>
          </a:xfrm>
          <a:prstGeom prst="rightBrac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6834" y="1079489"/>
            <a:ext cx="3236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Experimentally Challenging</a:t>
            </a:r>
          </a:p>
          <a:p>
            <a:r>
              <a:rPr lang="en-US" sz="1600" dirty="0" smtClean="0"/>
              <a:t>A</a:t>
            </a:r>
            <a:r>
              <a:rPr lang="en-US" sz="1600" baseline="-25000" dirty="0" smtClean="0"/>
              <a:t>LL</a:t>
            </a:r>
            <a:r>
              <a:rPr lang="en-US" sz="1600" dirty="0" smtClean="0"/>
              <a:t> ≲ 0.001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/>
              <a:t>high </a:t>
            </a:r>
            <a:r>
              <a:rPr lang="en-US" sz="1600" dirty="0" err="1" smtClean="0"/>
              <a:t>Lumi</a:t>
            </a: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/>
              <a:t>good control of systematics</a:t>
            </a:r>
          </a:p>
        </p:txBody>
      </p:sp>
      <p:pic>
        <p:nvPicPr>
          <p:cNvPr id="14" name="Picture 13" descr="mpc_all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7437"/>
          <a:stretch/>
        </p:blipFill>
        <p:spPr>
          <a:xfrm>
            <a:off x="2880782" y="4471058"/>
            <a:ext cx="2999416" cy="23869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78500" y="4868333"/>
            <a:ext cx="234015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Many more probes: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± </a:t>
            </a:r>
            <a:r>
              <a:rPr lang="en-US" sz="1600" dirty="0" smtClean="0">
                <a:sym typeface="Wingdings"/>
              </a:rPr>
              <a:t> sign of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smtClean="0">
                <a:sym typeface="Wingdings"/>
              </a:rPr>
              <a:t>g(x)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direct photon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heavy </a:t>
            </a:r>
            <a:r>
              <a:rPr lang="en-US" sz="1600" dirty="0" err="1" smtClean="0">
                <a:sym typeface="Wingdings"/>
              </a:rPr>
              <a:t>flavour</a:t>
            </a:r>
            <a:endParaRPr lang="en-US" sz="1600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…..</a:t>
            </a:r>
            <a:endParaRPr lang="en-US" sz="1600" dirty="0"/>
          </a:p>
        </p:txBody>
      </p:sp>
      <p:sp>
        <p:nvSpPr>
          <p:cNvPr id="19" name="Right Brace 18"/>
          <p:cNvSpPr/>
          <p:nvPr/>
        </p:nvSpPr>
        <p:spPr bwMode="auto">
          <a:xfrm>
            <a:off x="7525252" y="5507989"/>
            <a:ext cx="274320" cy="492760"/>
          </a:xfrm>
          <a:prstGeom prst="righ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51830" y="5520690"/>
            <a:ext cx="156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theoretically clean</a:t>
            </a:r>
          </a:p>
          <a:p>
            <a:r>
              <a:rPr lang="en-US" sz="1200" dirty="0" smtClean="0"/>
              <a:t>luminosity hungry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417" y="2167470"/>
            <a:ext cx="5043170" cy="22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6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Beauty of Colliders: Kinematic Coverage</a:t>
            </a:r>
            <a:endParaRPr lang="en-US" sz="26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1" y="1452875"/>
            <a:ext cx="7422065" cy="526542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1" name="Textfeld 11"/>
          <p:cNvSpPr txBox="1"/>
          <p:nvPr/>
        </p:nvSpPr>
        <p:spPr>
          <a:xfrm>
            <a:off x="1217946" y="5009203"/>
            <a:ext cx="2439673" cy="984885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R</a:t>
            </a:r>
            <a:r>
              <a:rPr lang="en-US" sz="1400" b="1" dirty="0" smtClean="0">
                <a:solidFill>
                  <a:srgbClr val="008000"/>
                </a:solidFill>
              </a:rPr>
              <a:t>H</a:t>
            </a:r>
            <a:r>
              <a:rPr lang="en-US" sz="1400" b="1" dirty="0" smtClean="0">
                <a:solidFill>
                  <a:srgbClr val="0000FF"/>
                </a:solidFill>
              </a:rPr>
              <a:t>I</a:t>
            </a:r>
            <a:r>
              <a:rPr lang="en-US" sz="1400" b="1" dirty="0" smtClean="0">
                <a:solidFill>
                  <a:srgbClr val="008000"/>
                </a:solidFill>
              </a:rPr>
              <a:t>C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FF"/>
                </a:solidFill>
              </a:rPr>
              <a:t>pp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data</a:t>
            </a:r>
          </a:p>
          <a:p>
            <a:pPr algn="ctr"/>
            <a:r>
              <a:rPr lang="en-US" sz="1400" b="1" dirty="0" smtClean="0"/>
              <a:t>constraining </a:t>
            </a:r>
            <a:r>
              <a:rPr lang="en-US" sz="1400" b="1" dirty="0" err="1" smtClean="0"/>
              <a:t>Δg(x</a:t>
            </a:r>
            <a:r>
              <a:rPr lang="en-US" sz="140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0.05 &lt; x &lt;0.2</a:t>
            </a:r>
          </a:p>
          <a:p>
            <a:pPr algn="ctr"/>
            <a:r>
              <a:rPr lang="en-US" sz="1100" dirty="0" smtClean="0"/>
              <a:t>data plotted at </a:t>
            </a:r>
            <a:r>
              <a:rPr lang="en-US" sz="1100" dirty="0" err="1" smtClean="0"/>
              <a:t>x</a:t>
            </a:r>
            <a:r>
              <a:rPr lang="en-US" sz="1100" baseline="-25000" dirty="0" err="1" smtClean="0"/>
              <a:t>T</a:t>
            </a:r>
            <a:r>
              <a:rPr lang="en-US" sz="1100" dirty="0" smtClean="0"/>
              <a:t>=2p</a:t>
            </a:r>
            <a:r>
              <a:rPr lang="en-US" sz="1100" baseline="-25000" dirty="0" smtClean="0"/>
              <a:t>T</a:t>
            </a:r>
            <a:r>
              <a:rPr lang="en-US" sz="1100" dirty="0" smtClean="0"/>
              <a:t>/√s</a:t>
            </a:r>
            <a:endParaRPr lang="en-US" sz="1100" dirty="0"/>
          </a:p>
        </p:txBody>
      </p:sp>
      <p:sp>
        <p:nvSpPr>
          <p:cNvPr id="12" name="Parallelogramm 9"/>
          <p:cNvSpPr/>
          <p:nvPr/>
        </p:nvSpPr>
        <p:spPr>
          <a:xfrm rot="540000">
            <a:off x="4993119" y="1796936"/>
            <a:ext cx="1875992" cy="3998285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174750" y="518583"/>
            <a:ext cx="21167" cy="1333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885302"/>
              </p:ext>
            </p:extLst>
          </p:nvPr>
        </p:nvGraphicFramePr>
        <p:xfrm>
          <a:off x="1221316" y="594785"/>
          <a:ext cx="1742017" cy="26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31" name="Equation" r:id="rId4" imgW="1409700" imgH="215900" progId="Equation.DSMT4">
                  <p:embed/>
                </p:oleObj>
              </mc:Choice>
              <mc:Fallback>
                <p:oleObj name="Equation" r:id="rId4" imgW="14097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1316" y="594785"/>
                        <a:ext cx="1742017" cy="26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5852583" y="866608"/>
            <a:ext cx="1364476" cy="540983"/>
            <a:chOff x="5852583" y="866608"/>
            <a:chExt cx="1364476" cy="540983"/>
          </a:xfrm>
        </p:grpSpPr>
        <p:sp>
          <p:nvSpPr>
            <p:cNvPr id="24" name="Oval 23"/>
            <p:cNvSpPr/>
            <p:nvPr/>
          </p:nvSpPr>
          <p:spPr>
            <a:xfrm>
              <a:off x="5947833" y="866608"/>
              <a:ext cx="1206500" cy="540983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52583" y="973665"/>
              <a:ext cx="1364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0.05&lt;x&lt;0.4</a:t>
              </a:r>
              <a:endParaRPr lang="en-US" sz="1600" dirty="0"/>
            </a:p>
          </p:txBody>
        </p:sp>
      </p:grpSp>
      <p:sp>
        <p:nvSpPr>
          <p:cNvPr id="37" name="Oval 36"/>
          <p:cNvSpPr/>
          <p:nvPr/>
        </p:nvSpPr>
        <p:spPr>
          <a:xfrm>
            <a:off x="5941481" y="892008"/>
            <a:ext cx="1206500" cy="54098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487583" y="1439333"/>
            <a:ext cx="603250" cy="2667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40" name="TextBox 39"/>
          <p:cNvSpPr txBox="1"/>
          <p:nvPr/>
        </p:nvSpPr>
        <p:spPr>
          <a:xfrm rot="20820000">
            <a:off x="6656924" y="1809752"/>
            <a:ext cx="461665" cy="1644816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Evolution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57073" y="585188"/>
            <a:ext cx="2095500" cy="1323439"/>
            <a:chOff x="3397251" y="585188"/>
            <a:chExt cx="2095500" cy="1323439"/>
          </a:xfrm>
        </p:grpSpPr>
        <p:sp>
          <p:nvSpPr>
            <p:cNvPr id="28" name="Textfeld 16"/>
            <p:cNvSpPr txBox="1"/>
            <p:nvPr/>
          </p:nvSpPr>
          <p:spPr>
            <a:xfrm>
              <a:off x="3397251" y="585188"/>
              <a:ext cx="2095500" cy="132343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28575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novel electroweak 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b="1" dirty="0" smtClean="0"/>
            </a:p>
            <a:p>
              <a:pPr algn="ctr"/>
              <a:endParaRPr lang="en-US" sz="1600" dirty="0"/>
            </a:p>
            <a:p>
              <a:pPr algn="ctr"/>
              <a:r>
                <a:rPr lang="en-US" sz="1600" b="1" dirty="0" smtClean="0"/>
                <a:t>probe</a:t>
              </a:r>
              <a:endParaRPr lang="en-US" sz="1400" dirty="0" smtClean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9051" y="857250"/>
              <a:ext cx="1219200" cy="804231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651" y="2180513"/>
            <a:ext cx="654433" cy="391237"/>
          </a:xfrm>
          <a:prstGeom prst="rect">
            <a:avLst/>
          </a:prstGeom>
        </p:spPr>
      </p:pic>
      <p:pic>
        <p:nvPicPr>
          <p:cNvPr id="44" name="Bild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2541" y="2205635"/>
            <a:ext cx="467783" cy="332257"/>
          </a:xfrm>
          <a:prstGeom prst="rect">
            <a:avLst/>
          </a:prstGeom>
          <a:solidFill>
            <a:srgbClr val="FFFF66"/>
          </a:solidFill>
        </p:spPr>
      </p:pic>
      <p:pic>
        <p:nvPicPr>
          <p:cNvPr id="45" name="Bild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835" y="2179613"/>
            <a:ext cx="516828" cy="354518"/>
          </a:xfrm>
          <a:prstGeom prst="rect">
            <a:avLst/>
          </a:prstGeom>
          <a:solidFill>
            <a:srgbClr val="FFFF66"/>
          </a:solidFill>
        </p:spPr>
      </p:pic>
    </p:spTree>
    <p:extLst>
      <p:ext uri="{BB962C8B-B14F-4D97-AF65-F5344CB8AC3E}">
        <p14:creationId xmlns:p14="http://schemas.microsoft.com/office/powerpoint/2010/main" val="10057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5087 0.469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34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RHIC@BNL Today</a:t>
            </a:r>
            <a:endParaRPr lang="en-US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AFTER@LHC, Trento February 2013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7677" y="1628775"/>
            <a:ext cx="1108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</a:t>
            </a:r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</a:t>
            </a:r>
            <a:endParaRPr lang="en-US" sz="28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6932" y="3284538"/>
            <a:ext cx="676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202723" y="299878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  <a:endParaRPr lang="en-US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504701" y="2478088"/>
            <a:ext cx="1109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  <a:endParaRPr lang="en-US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845021" y="2565400"/>
            <a:ext cx="440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 smtClean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  <a:endParaRPr lang="en-US" sz="1600" b="1" u="sng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latin typeface="Comic Sans MS"/>
                  <a:cs typeface="Comic Sans MS"/>
                </a:rPr>
                <a:t>ERL Test Facility </a:t>
              </a:r>
              <a:endParaRPr lang="en-US" sz="1400" b="1" dirty="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7675301" y="1636924"/>
            <a:ext cx="945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-TF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grpSp>
        <p:nvGrpSpPr>
          <p:cNvPr id="88" name="Group 40"/>
          <p:cNvGrpSpPr>
            <a:grpSpLocks/>
          </p:cNvGrpSpPr>
          <p:nvPr/>
        </p:nvGrpSpPr>
        <p:grpSpPr bwMode="auto">
          <a:xfrm>
            <a:off x="3589338" y="3096579"/>
            <a:ext cx="4965700" cy="3662364"/>
            <a:chOff x="1109" y="1414"/>
            <a:chExt cx="3128" cy="2307"/>
          </a:xfrm>
        </p:grpSpPr>
        <p:pic>
          <p:nvPicPr>
            <p:cNvPr id="89" name="Picture 41" descr="star_detector"/>
            <p:cNvPicPr>
              <a:picLocks noChangeAspect="1" noChangeArrowheads="1"/>
            </p:cNvPicPr>
            <p:nvPr/>
          </p:nvPicPr>
          <p:blipFill>
            <a:blip r:embed="rId6"/>
            <a:srcRect l="2126" t="7680"/>
            <a:stretch>
              <a:fillRect/>
            </a:stretch>
          </p:blipFill>
          <p:spPr bwMode="auto">
            <a:xfrm>
              <a:off x="1109" y="1493"/>
              <a:ext cx="3128" cy="2228"/>
            </a:xfrm>
            <a:prstGeom prst="rect">
              <a:avLst/>
            </a:prstGeom>
            <a:noFill/>
          </p:spPr>
        </p:pic>
        <p:grpSp>
          <p:nvGrpSpPr>
            <p:cNvPr id="90" name="Group 42"/>
            <p:cNvGrpSpPr>
              <a:grpSpLocks/>
            </p:cNvGrpSpPr>
            <p:nvPr/>
          </p:nvGrpSpPr>
          <p:grpSpPr bwMode="auto">
            <a:xfrm>
              <a:off x="1835" y="1414"/>
              <a:ext cx="663" cy="383"/>
              <a:chOff x="2812" y="5012"/>
              <a:chExt cx="791" cy="413"/>
            </a:xfrm>
          </p:grpSpPr>
          <p:sp>
            <p:nvSpPr>
              <p:cNvPr id="92" name="AutoShape 43"/>
              <p:cNvSpPr>
                <a:spLocks noChangeArrowheads="1"/>
              </p:cNvSpPr>
              <p:nvPr/>
            </p:nvSpPr>
            <p:spPr bwMode="auto">
              <a:xfrm>
                <a:off x="2812" y="5012"/>
                <a:ext cx="386" cy="41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i="1"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Text Box 44"/>
              <p:cNvSpPr txBox="1">
                <a:spLocks noChangeArrowheads="1"/>
              </p:cNvSpPr>
              <p:nvPr/>
            </p:nvSpPr>
            <p:spPr bwMode="auto">
              <a:xfrm>
                <a:off x="2974" y="5132"/>
                <a:ext cx="62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</p:grpSp>
      </p:grpSp>
      <p:sp>
        <p:nvSpPr>
          <p:cNvPr id="93" name="Text Box 47"/>
          <p:cNvSpPr txBox="1">
            <a:spLocks noChangeArrowheads="1"/>
          </p:cNvSpPr>
          <p:nvPr/>
        </p:nvSpPr>
        <p:spPr bwMode="auto">
          <a:xfrm>
            <a:off x="5536747" y="2306320"/>
            <a:ext cx="360725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200 -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500 </a:t>
            </a: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pp; </a:t>
            </a:r>
            <a:endParaRPr lang="en-US" sz="1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  <a:p>
            <a:pPr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50-60%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polarization</a:t>
            </a:r>
          </a:p>
          <a:p>
            <a:pPr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Lumi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~10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pb</a:t>
            </a:r>
            <a:r>
              <a:rPr lang="en-US" sz="1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/week</a:t>
            </a:r>
            <a:endParaRPr lang="en-GB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0" y="2315210"/>
            <a:ext cx="3496315" cy="4542790"/>
            <a:chOff x="126390" y="1291210"/>
            <a:chExt cx="3496315" cy="454279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90" y="1291210"/>
              <a:ext cx="3496315" cy="4542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pic>
          <p:nvPicPr>
            <p:cNvPr id="95" name="Picture 39" descr="phenixgoo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53359" y="1302641"/>
              <a:ext cx="843281" cy="274816"/>
            </a:xfrm>
            <a:prstGeom prst="rect">
              <a:avLst/>
            </a:prstGeom>
            <a:noFill/>
          </p:spPr>
        </p:pic>
      </p:grpSp>
      <p:sp>
        <p:nvSpPr>
          <p:cNvPr id="97" name="Text Box 60"/>
          <p:cNvSpPr txBox="1">
            <a:spLocks noChangeArrowheads="1"/>
          </p:cNvSpPr>
          <p:nvPr/>
        </p:nvSpPr>
        <p:spPr bwMode="auto">
          <a:xfrm>
            <a:off x="2190585" y="1309688"/>
            <a:ext cx="17748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Electron-Lenses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0550493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  <p:bldP spid="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orizontal Scroll 20"/>
          <p:cNvSpPr/>
          <p:nvPr/>
        </p:nvSpPr>
        <p:spPr bwMode="auto">
          <a:xfrm>
            <a:off x="4582592" y="3450158"/>
            <a:ext cx="4106333" cy="1672166"/>
          </a:xfrm>
          <a:prstGeom prst="horizontalScroll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" y="275190"/>
            <a:ext cx="5545667" cy="3234972"/>
          </a:xfrm>
          <a:prstGeom prst="rect">
            <a:avLst/>
          </a:prstGeom>
        </p:spPr>
      </p:pic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cap="none" dirty="0" err="1" smtClean="0"/>
              <a:t>q</a:t>
            </a:r>
            <a:r>
              <a:rPr lang="en-US" dirty="0" smtClean="0"/>
              <a:t>: W Production Basics</a:t>
            </a:r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5BDB-5E3F-244E-9F13-D354E3EE525C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28371"/>
              </p:ext>
            </p:extLst>
          </p:nvPr>
        </p:nvGraphicFramePr>
        <p:xfrm>
          <a:off x="52915" y="514349"/>
          <a:ext cx="1122362" cy="68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" name="Equation" r:id="rId4" imgW="1181100" imgH="723900" progId="Equation.DSMT4">
                  <p:embed/>
                </p:oleObj>
              </mc:Choice>
              <mc:Fallback>
                <p:oleObj name="Equation" r:id="rId4" imgW="11811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5" y="514349"/>
                        <a:ext cx="1122362" cy="6883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189084"/>
              </p:ext>
            </p:extLst>
          </p:nvPr>
        </p:nvGraphicFramePr>
        <p:xfrm>
          <a:off x="4663546" y="1680636"/>
          <a:ext cx="4406370" cy="481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" name="Equation" r:id="rId6" imgW="8242300" imgH="901700" progId="Equation.DSMT4">
                  <p:embed/>
                </p:oleObj>
              </mc:Choice>
              <mc:Fallback>
                <p:oleObj name="Equation" r:id="rId6" imgW="82423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546" y="1680636"/>
                        <a:ext cx="4406370" cy="481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3799417" y="571040"/>
            <a:ext cx="53445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b="1" dirty="0">
                <a:latin typeface="Comic Sans MS"/>
                <a:cs typeface="Comic Sans MS"/>
              </a:rPr>
              <a:t>Since W is maximally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parity violating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en-US" sz="1600" b="1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W’s couple only to one </a:t>
            </a:r>
            <a:r>
              <a:rPr lang="en-US" sz="1600" b="1" dirty="0" err="1" smtClean="0">
                <a:latin typeface="Comic Sans MS"/>
                <a:cs typeface="Comic Sans MS"/>
              </a:rPr>
              <a:t>parton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helicity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algn="r">
              <a:spcBef>
                <a:spcPts val="0"/>
              </a:spcBef>
            </a:pP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l-GR" sz="1600" b="1" dirty="0" smtClean="0">
                <a:latin typeface="Comic Sans MS"/>
                <a:ea typeface="Tahoma" charset="0"/>
                <a:cs typeface="Comic Sans MS"/>
              </a:rPr>
              <a:t>Δ</a:t>
            </a:r>
            <a:r>
              <a:rPr lang="en-US" sz="1600" b="1" dirty="0" err="1" smtClean="0">
                <a:latin typeface="Comic Sans MS"/>
                <a:ea typeface="Tahoma" charset="0"/>
                <a:cs typeface="Comic Sans MS"/>
              </a:rPr>
              <a:t>u</a:t>
            </a:r>
            <a:r>
              <a:rPr lang="en-US" sz="1600" b="1" dirty="0" smtClean="0">
                <a:latin typeface="Comic Sans MS"/>
                <a:ea typeface="Tahoma" charset="0"/>
                <a:cs typeface="Comic Sans MS"/>
              </a:rPr>
              <a:t> </a:t>
            </a:r>
            <a:r>
              <a:rPr lang="en-US" sz="1600" b="1" dirty="0">
                <a:latin typeface="Comic Sans MS"/>
                <a:ea typeface="Tahoma" charset="0"/>
                <a:cs typeface="Comic Sans MS"/>
              </a:rPr>
              <a:t>and </a:t>
            </a:r>
            <a:r>
              <a:rPr lang="el-GR" sz="1600" b="1" dirty="0">
                <a:latin typeface="Comic Sans MS"/>
                <a:cs typeface="Comic Sans MS"/>
              </a:rPr>
              <a:t>Δ</a:t>
            </a:r>
            <a:r>
              <a:rPr lang="en-US" sz="1600" b="1" dirty="0">
                <a:latin typeface="Comic Sans MS"/>
                <a:cs typeface="Comic Sans MS"/>
              </a:rPr>
              <a:t>d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result in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n-US" sz="1600" b="1" dirty="0">
                <a:latin typeface="Comic Sans MS"/>
                <a:cs typeface="Comic Sans MS"/>
              </a:rPr>
              <a:t>asymmetries.</a:t>
            </a:r>
            <a:endParaRPr lang="el-GR" sz="1600" b="1" dirty="0">
              <a:latin typeface="Comic Sans MS"/>
              <a:cs typeface="Comic Sans MS"/>
            </a:endParaRPr>
          </a:p>
        </p:txBody>
      </p:sp>
      <p:pic>
        <p:nvPicPr>
          <p:cNvPr id="43" name="Bild 2"/>
          <p:cNvPicPr>
            <a:picLocks noChangeAspect="1"/>
          </p:cNvPicPr>
          <p:nvPr/>
        </p:nvPicPr>
        <p:blipFill rotWithShape="1">
          <a:blip r:embed="rId8">
            <a:lum bright="-5000" contrast="5000"/>
          </a:blip>
          <a:srcRect r="52149" b="3676"/>
          <a:stretch/>
        </p:blipFill>
        <p:spPr>
          <a:xfrm>
            <a:off x="1144383" y="3070278"/>
            <a:ext cx="2932190" cy="2795275"/>
          </a:xfrm>
          <a:prstGeom prst="rect">
            <a:avLst/>
          </a:prstGeom>
        </p:spPr>
      </p:pic>
      <p:pic>
        <p:nvPicPr>
          <p:cNvPr id="45" name="Bild 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555" y="3998139"/>
            <a:ext cx="419100" cy="241300"/>
          </a:xfrm>
          <a:prstGeom prst="rect">
            <a:avLst/>
          </a:prstGeom>
        </p:spPr>
      </p:pic>
      <p:pic>
        <p:nvPicPr>
          <p:cNvPr id="46" name="Bild 11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345" y="4570168"/>
            <a:ext cx="419100" cy="2413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11198" y="5632966"/>
            <a:ext cx="4269311" cy="1214448"/>
            <a:chOff x="4870448" y="3336397"/>
            <a:chExt cx="4269311" cy="1214448"/>
          </a:xfrm>
        </p:grpSpPr>
        <p:grpSp>
          <p:nvGrpSpPr>
            <p:cNvPr id="48" name="Gruppierung 23"/>
            <p:cNvGrpSpPr/>
            <p:nvPr/>
          </p:nvGrpSpPr>
          <p:grpSpPr>
            <a:xfrm>
              <a:off x="5201774" y="3642154"/>
              <a:ext cx="3509838" cy="695893"/>
              <a:chOff x="929373" y="4656687"/>
              <a:chExt cx="3509838" cy="695893"/>
            </a:xfrm>
          </p:grpSpPr>
          <p:pic>
            <p:nvPicPr>
              <p:cNvPr id="50" name="Bild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2878" y="4656687"/>
                <a:ext cx="1462301" cy="695893"/>
              </a:xfrm>
              <a:prstGeom prst="rect">
                <a:avLst/>
              </a:prstGeom>
            </p:spPr>
          </p:pic>
          <p:cxnSp>
            <p:nvCxnSpPr>
              <p:cNvPr id="51" name="Gerade Verbindung mit Pfeil 8"/>
              <p:cNvCxnSpPr/>
              <p:nvPr/>
            </p:nvCxnSpPr>
            <p:spPr>
              <a:xfrm>
                <a:off x="929373" y="4732356"/>
                <a:ext cx="3509838" cy="1588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headEnd type="arrow"/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12"/>
              <p:cNvSpPr txBox="1"/>
              <p:nvPr/>
            </p:nvSpPr>
            <p:spPr>
              <a:xfrm>
                <a:off x="1040370" y="4716037"/>
                <a:ext cx="769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small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t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3" name="Textfeld 14"/>
              <p:cNvSpPr txBox="1"/>
              <p:nvPr/>
            </p:nvSpPr>
            <p:spPr>
              <a:xfrm>
                <a:off x="3605429" y="4716037"/>
                <a:ext cx="774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large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u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5264413"/>
                </p:ext>
              </p:extLst>
            </p:nvPr>
          </p:nvGraphicFramePr>
          <p:xfrm>
            <a:off x="7628459" y="3346448"/>
            <a:ext cx="1511300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4" name="Equation" r:id="rId12" imgW="939800" imgH="215900" progId="Equation.DSMT4">
                    <p:embed/>
                  </p:oleObj>
                </mc:Choice>
                <mc:Fallback>
                  <p:oleObj name="Equation" r:id="rId12" imgW="9398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628459" y="3346448"/>
                          <a:ext cx="1511300" cy="347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528942"/>
                </p:ext>
              </p:extLst>
            </p:nvPr>
          </p:nvGraphicFramePr>
          <p:xfrm>
            <a:off x="4870448" y="3336397"/>
            <a:ext cx="14700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5" name="Equation" r:id="rId14" imgW="914400" imgH="228600" progId="Equation.DSMT4">
                    <p:embed/>
                  </p:oleObj>
                </mc:Choice>
                <mc:Fallback>
                  <p:oleObj name="Equation" r:id="rId14" imgW="914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870448" y="3336397"/>
                          <a:ext cx="1470025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2989054"/>
                </p:ext>
              </p:extLst>
            </p:nvPr>
          </p:nvGraphicFramePr>
          <p:xfrm>
            <a:off x="5513918" y="4229111"/>
            <a:ext cx="2949228" cy="321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6" name="Equation" r:id="rId16" imgW="2095500" imgH="228600" progId="Equation.DSMT4">
                    <p:embed/>
                  </p:oleObj>
                </mc:Choice>
                <mc:Fallback>
                  <p:oleObj name="Equation" r:id="rId16" imgW="2095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513918" y="4229111"/>
                          <a:ext cx="2949228" cy="3217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485465" y="5884334"/>
            <a:ext cx="77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forward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235200" y="5856818"/>
            <a:ext cx="878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backward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921253" y="3682991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Complementary to SIDIS:</a:t>
            </a:r>
          </a:p>
          <a:p>
            <a:r>
              <a:rPr lang="en-US" dirty="0" smtClean="0"/>
              <a:t>very high Q2-scale</a:t>
            </a:r>
          </a:p>
          <a:p>
            <a:r>
              <a:rPr lang="en-US" dirty="0" smtClean="0"/>
              <a:t>extremely clean theoretically </a:t>
            </a:r>
          </a:p>
          <a:p>
            <a:r>
              <a:rPr lang="en-US" dirty="0" smtClean="0"/>
              <a:t>No Fragmentation function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129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W-Results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40" y="780209"/>
            <a:ext cx="2410460" cy="2538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51" y="724964"/>
            <a:ext cx="2592324" cy="2464308"/>
          </a:xfrm>
          <a:prstGeom prst="rect">
            <a:avLst/>
          </a:prstGeom>
        </p:spPr>
      </p:pic>
      <p:pic>
        <p:nvPicPr>
          <p:cNvPr id="10" name="Picture 9" descr="alfi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714169"/>
            <a:ext cx="3746500" cy="248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40" y="277289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Run-2009: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12" name="Picture 11" descr="phenix_75_72dpi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5710"/>
            <a:ext cx="680720" cy="222180"/>
          </a:xfrm>
          <a:prstGeom prst="rect">
            <a:avLst/>
          </a:prstGeom>
        </p:spPr>
      </p:pic>
      <p:pic>
        <p:nvPicPr>
          <p:cNvPr id="13" name="Picture 12" descr="STAR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60" y="432230"/>
            <a:ext cx="774700" cy="3672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" y="3218190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Run-2011: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pic>
        <p:nvPicPr>
          <p:cNvPr id="7" name="Picture 6" descr="al_9_11_comb_P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8189" r="4630" b="42674"/>
          <a:stretch/>
        </p:blipFill>
        <p:spPr>
          <a:xfrm>
            <a:off x="5609162" y="3378200"/>
            <a:ext cx="3502570" cy="1856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14997" r="3856" b="44682"/>
          <a:stretch/>
        </p:blipFill>
        <p:spPr bwMode="auto">
          <a:xfrm>
            <a:off x="6353" y="3623626"/>
            <a:ext cx="3171372" cy="194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56795" r="3856" b="3089"/>
          <a:stretch/>
        </p:blipFill>
        <p:spPr bwMode="auto">
          <a:xfrm>
            <a:off x="3128013" y="5022847"/>
            <a:ext cx="3171372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8576" y="5535087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result from </a:t>
            </a:r>
          </a:p>
          <a:p>
            <a:pPr algn="ctr"/>
            <a:r>
              <a:rPr lang="en-US" dirty="0" err="1" smtClean="0"/>
              <a:t>muon</a:t>
            </a:r>
            <a:r>
              <a:rPr lang="en-US" dirty="0" smtClean="0"/>
              <a:t> arms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700000">
            <a:off x="2158931" y="3015092"/>
            <a:ext cx="4632949" cy="8309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And then came Run-2012</a:t>
            </a:r>
          </a:p>
          <a:p>
            <a:pPr algn="ctr"/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∫</a:t>
            </a:r>
            <a:r>
              <a:rPr lang="en-US" sz="24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L</a:t>
            </a:r>
            <a:r>
              <a:rPr lang="en-US" sz="2400" baseline="-25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del</a:t>
            </a:r>
            <a:r>
              <a:rPr lang="en-US" sz="24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= 130 pb</a:t>
            </a:r>
            <a:r>
              <a:rPr lang="en-US" sz="24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-1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and P</a:t>
            </a:r>
            <a:r>
              <a:rPr lang="en-US" sz="24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B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~ 55%</a:t>
            </a:r>
          </a:p>
        </p:txBody>
      </p:sp>
    </p:spTree>
    <p:extLst>
      <p:ext uri="{BB962C8B-B14F-4D97-AF65-F5344CB8AC3E}">
        <p14:creationId xmlns:p14="http://schemas.microsoft.com/office/powerpoint/2010/main" val="4169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31232" y="0"/>
            <a:ext cx="2730380" cy="1384300"/>
            <a:chOff x="6227233" y="531283"/>
            <a:chExt cx="2730380" cy="1384300"/>
          </a:xfrm>
        </p:grpSpPr>
        <p:pic>
          <p:nvPicPr>
            <p:cNvPr id="28" name="Picture 27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233" y="531283"/>
              <a:ext cx="1791860" cy="13843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916342" y="751417"/>
              <a:ext cx="1041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DSSV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</a:t>
            </a:r>
            <a:r>
              <a:rPr lang="en-US" dirty="0" err="1" smtClean="0"/>
              <a:t>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deltadbar-w-impact-da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>
          <a:xfrm>
            <a:off x="5364163" y="3714749"/>
            <a:ext cx="3529330" cy="3101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eltaubar-w-impact-data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>
          <a:xfrm>
            <a:off x="5016499" y="603249"/>
            <a:ext cx="3529330" cy="3086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Oval 9"/>
          <p:cNvSpPr/>
          <p:nvPr/>
        </p:nvSpPr>
        <p:spPr bwMode="auto">
          <a:xfrm>
            <a:off x="5782737" y="5676902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Star_WAL_2012_DNP0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5" t="10031" r="3035" b="154"/>
          <a:stretch/>
        </p:blipFill>
        <p:spPr>
          <a:xfrm>
            <a:off x="153076" y="1005421"/>
            <a:ext cx="4320540" cy="4975517"/>
          </a:xfrm>
          <a:prstGeom prst="rect">
            <a:avLst/>
          </a:prstGeom>
        </p:spPr>
      </p:pic>
      <p:pic>
        <p:nvPicPr>
          <p:cNvPr id="12" name="Picture 11" descr="Star_WAL_2012_DNP1wp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" r="3400"/>
          <a:stretch/>
        </p:blipFill>
        <p:spPr>
          <a:xfrm>
            <a:off x="283637" y="860423"/>
            <a:ext cx="4173641" cy="512680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6783917" y="6180667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5" name="Right Arrow 14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4376582" y="1559469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073900" y="3052233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617040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2" name="Equation" r:id="rId8" imgW="228600" imgH="190500" progId="Equation.DSMT4">
                  <p:embed/>
                </p:oleObj>
              </mc:Choice>
              <mc:Fallback>
                <p:oleObj name="Equation" r:id="rId8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931533"/>
              </p:ext>
            </p:extLst>
          </p:nvPr>
        </p:nvGraphicFramePr>
        <p:xfrm>
          <a:off x="4803775" y="1784350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3" name="Equation" r:id="rId10" imgW="215900" imgH="165100" progId="Equation.DSMT4">
                  <p:embed/>
                </p:oleObj>
              </mc:Choice>
              <mc:Fallback>
                <p:oleObj name="Equation" r:id="rId10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03775" y="1784350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 bwMode="auto">
          <a:xfrm>
            <a:off x="7268637" y="2601385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2" name="Picture 21" descr="Star_WAL_2012_DNP1.ep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" r="3796"/>
          <a:stretch/>
        </p:blipFill>
        <p:spPr>
          <a:xfrm>
            <a:off x="273053" y="881591"/>
            <a:ext cx="4156532" cy="512680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69427" y="2830427"/>
            <a:ext cx="4611960" cy="1287546"/>
            <a:chOff x="2169427" y="2830427"/>
            <a:chExt cx="4611960" cy="1287546"/>
          </a:xfrm>
        </p:grpSpPr>
        <p:sp>
          <p:nvSpPr>
            <p:cNvPr id="23" name="TextBox 22"/>
            <p:cNvSpPr txBox="1"/>
            <p:nvPr/>
          </p:nvSpPr>
          <p:spPr>
            <a:xfrm rot="20700000">
              <a:off x="2169427" y="2830427"/>
              <a:ext cx="4611960" cy="120032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Already Run-2012 data alone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have a significant impact on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6631139"/>
                </p:ext>
              </p:extLst>
            </p:nvPr>
          </p:nvGraphicFramePr>
          <p:xfrm>
            <a:off x="3760257" y="3746498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374" name="Equation" r:id="rId13" imgW="215900" imgH="165100" progId="Equation.DSMT4">
                    <p:embed/>
                  </p:oleObj>
                </mc:Choice>
                <mc:Fallback>
                  <p:oleObj name="Equation" r:id="rId13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760257" y="3746498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0672827"/>
                </p:ext>
              </p:extLst>
            </p:nvPr>
          </p:nvGraphicFramePr>
          <p:xfrm>
            <a:off x="4906435" y="3397248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375" name="Equation" r:id="rId14" imgW="228600" imgH="190500" progId="Equation.DSMT4">
                    <p:embed/>
                  </p:oleObj>
                </mc:Choice>
                <mc:Fallback>
                  <p:oleObj name="Equation" r:id="rId14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906435" y="3397248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219710" y="5865594"/>
            <a:ext cx="281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STAR-W 2009</a:t>
            </a:r>
          </a:p>
          <a:p>
            <a:r>
              <a:rPr lang="en-US" sz="1200" dirty="0">
                <a:solidFill>
                  <a:srgbClr val="0000FF"/>
                </a:solidFill>
              </a:rPr>
              <a:t>DSSV++:</a:t>
            </a:r>
            <a:r>
              <a:rPr lang="en-US" sz="1200" dirty="0">
                <a:solidFill>
                  <a:srgbClr val="008000"/>
                </a:solidFill>
              </a:rPr>
              <a:t> DSSV+ </a:t>
            </a:r>
            <a:r>
              <a:rPr lang="en-US" sz="1200" dirty="0"/>
              <a:t>&amp; </a:t>
            </a:r>
            <a:r>
              <a:rPr lang="en-US" sz="1200" dirty="0" smtClean="0"/>
              <a:t>RHIC-</a:t>
            </a:r>
            <a:r>
              <a:rPr lang="en-US" sz="1200" dirty="0"/>
              <a:t>W </a:t>
            </a:r>
            <a:r>
              <a:rPr lang="en-US" sz="1200" dirty="0" err="1" smtClean="0"/>
              <a:t>proj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42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W-Results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deltadbar-w-impact-da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>
          <a:xfrm>
            <a:off x="5364163" y="3714749"/>
            <a:ext cx="3529330" cy="3101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eltaubar-w-impact-da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>
          <a:xfrm>
            <a:off x="5016499" y="603249"/>
            <a:ext cx="3529330" cy="3086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Oval 9"/>
          <p:cNvSpPr/>
          <p:nvPr/>
        </p:nvSpPr>
        <p:spPr bwMode="auto">
          <a:xfrm>
            <a:off x="6576488" y="3962401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143751" y="6170084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5" name="Right Arrow 14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4376582" y="1559469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714067" y="3052233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16054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94" name="Equation" r:id="rId5" imgW="228600" imgH="190500" progId="Equation.DSMT4">
                  <p:embed/>
                </p:oleObj>
              </mc:Choice>
              <mc:Fallback>
                <p:oleObj name="Equation" r:id="rId5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391794"/>
              </p:ext>
            </p:extLst>
          </p:nvPr>
        </p:nvGraphicFramePr>
        <p:xfrm>
          <a:off x="4803775" y="1784350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95" name="Equation" r:id="rId7" imgW="215900" imgH="165100" progId="Equation.DSMT4">
                  <p:embed/>
                </p:oleObj>
              </mc:Choice>
              <mc:Fallback>
                <p:oleObj name="Equation" r:id="rId7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3775" y="1784350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 bwMode="auto">
          <a:xfrm>
            <a:off x="6252636" y="781052"/>
            <a:ext cx="954613" cy="41486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7" name="Picture 26" descr="STAR.PHENIX.W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" y="1240367"/>
            <a:ext cx="4356100" cy="4587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40" y="857251"/>
            <a:ext cx="449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pseudo-data randomized around DSSV</a:t>
            </a:r>
            <a:endParaRPr lang="en-US" dirty="0"/>
          </a:p>
        </p:txBody>
      </p:sp>
      <p:pic>
        <p:nvPicPr>
          <p:cNvPr id="28" name="Picture 27" descr="dssv-ubar-xband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0719" b="3694"/>
          <a:stretch/>
        </p:blipFill>
        <p:spPr>
          <a:xfrm>
            <a:off x="5118100" y="613832"/>
            <a:ext cx="3603435" cy="2963331"/>
          </a:xfrm>
          <a:prstGeom prst="rect">
            <a:avLst/>
          </a:prstGeom>
        </p:spPr>
      </p:pic>
      <p:pic>
        <p:nvPicPr>
          <p:cNvPr id="29" name="Picture 28" descr="dssv-dbar-xbands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11160" b="3653"/>
          <a:stretch/>
        </p:blipFill>
        <p:spPr>
          <a:xfrm>
            <a:off x="5344583" y="3735917"/>
            <a:ext cx="3585636" cy="2963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1366" y="3015092"/>
            <a:ext cx="4548090" cy="922970"/>
            <a:chOff x="2201366" y="3015092"/>
            <a:chExt cx="4548090" cy="922970"/>
          </a:xfrm>
        </p:grpSpPr>
        <p:sp>
          <p:nvSpPr>
            <p:cNvPr id="30" name="TextBox 29"/>
            <p:cNvSpPr txBox="1"/>
            <p:nvPr/>
          </p:nvSpPr>
          <p:spPr>
            <a:xfrm rot="20700000">
              <a:off x="2201366" y="3015092"/>
              <a:ext cx="4548090" cy="83099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RHIC W</a:t>
              </a:r>
              <a:r>
                <a:rPr lang="en-US" sz="24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±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-data will constrain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6442174"/>
                </p:ext>
              </p:extLst>
            </p:nvPr>
          </p:nvGraphicFramePr>
          <p:xfrm>
            <a:off x="3686176" y="3566587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96" name="Equation" r:id="rId12" imgW="215900" imgH="165100" progId="Equation.DSMT4">
                    <p:embed/>
                  </p:oleObj>
                </mc:Choice>
                <mc:Fallback>
                  <p:oleObj name="Equation" r:id="rId12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86176" y="3566587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1054839"/>
                </p:ext>
              </p:extLst>
            </p:nvPr>
          </p:nvGraphicFramePr>
          <p:xfrm>
            <a:off x="4832354" y="3217337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97" name="Equation" r:id="rId13" imgW="228600" imgH="190500" progId="Equation.DSMT4">
                    <p:embed/>
                  </p:oleObj>
                </mc:Choice>
                <mc:Fallback>
                  <p:oleObj name="Equation" r:id="rId13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32354" y="3217337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219710" y="5865594"/>
            <a:ext cx="281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STAR-W 2009</a:t>
            </a:r>
          </a:p>
          <a:p>
            <a:r>
              <a:rPr lang="en-US" sz="1200" dirty="0">
                <a:solidFill>
                  <a:srgbClr val="0000FF"/>
                </a:solidFill>
              </a:rPr>
              <a:t>DSSV++:</a:t>
            </a:r>
            <a:r>
              <a:rPr lang="en-US" sz="1200" dirty="0">
                <a:solidFill>
                  <a:srgbClr val="008000"/>
                </a:solidFill>
              </a:rPr>
              <a:t> DSSV+ </a:t>
            </a:r>
            <a:r>
              <a:rPr lang="en-US" sz="1200" dirty="0"/>
              <a:t>&amp; </a:t>
            </a:r>
            <a:r>
              <a:rPr lang="en-US" sz="1200" dirty="0" smtClean="0"/>
              <a:t>RHIC-</a:t>
            </a:r>
            <a:r>
              <a:rPr lang="en-US" sz="1200" dirty="0"/>
              <a:t>W </a:t>
            </a:r>
            <a:r>
              <a:rPr lang="en-US" sz="1200" dirty="0" err="1" smtClean="0"/>
              <a:t>proj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6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7" grpId="0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SPin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0" y="20320"/>
            <a:ext cx="9398000" cy="477520"/>
          </a:xfrm>
        </p:spPr>
        <p:txBody>
          <a:bodyPr/>
          <a:lstStyle/>
          <a:p>
            <a:r>
              <a:rPr lang="en-US" sz="2200" dirty="0" smtClean="0"/>
              <a:t>New </a:t>
            </a:r>
            <a:r>
              <a:rPr lang="en-US" sz="2200" dirty="0"/>
              <a:t>puzzles in forward </a:t>
            </a:r>
            <a:r>
              <a:rPr lang="en-US" sz="2200" dirty="0" smtClean="0"/>
              <a:t>physics: </a:t>
            </a:r>
            <a:r>
              <a:rPr lang="en-US" sz="2200" dirty="0"/>
              <a:t>large </a:t>
            </a:r>
            <a:r>
              <a:rPr lang="en-US" sz="2200" dirty="0" smtClean="0"/>
              <a:t>A</a:t>
            </a:r>
            <a:r>
              <a:rPr lang="en-US" sz="2200" baseline="-25000" dirty="0" smtClean="0"/>
              <a:t>N</a:t>
            </a:r>
            <a:r>
              <a:rPr lang="en-US" sz="2200" dirty="0" smtClean="0"/>
              <a:t> </a:t>
            </a:r>
            <a:r>
              <a:rPr lang="en-US" sz="2200" dirty="0"/>
              <a:t>at </a:t>
            </a:r>
            <a:r>
              <a:rPr lang="en-US" sz="2200" dirty="0" smtClean="0"/>
              <a:t>high √</a:t>
            </a:r>
            <a:r>
              <a:rPr lang="en-US" sz="2200" cap="none" dirty="0" smtClean="0"/>
              <a:t>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537722"/>
            <a:ext cx="4302760" cy="3108325"/>
            <a:chOff x="0" y="548305"/>
            <a:chExt cx="4302760" cy="310832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305"/>
              <a:ext cx="4302760" cy="3108325"/>
            </a:xfrm>
            <a:prstGeom prst="rect">
              <a:avLst/>
            </a:prstGeom>
          </p:spPr>
        </p:pic>
        <p:grpSp>
          <p:nvGrpSpPr>
            <p:cNvPr id="11" name="Group 11"/>
            <p:cNvGrpSpPr>
              <a:grpSpLocks noChangeAspect="1"/>
            </p:cNvGrpSpPr>
            <p:nvPr/>
          </p:nvGrpSpPr>
          <p:grpSpPr bwMode="auto">
            <a:xfrm>
              <a:off x="2469456" y="2165666"/>
              <a:ext cx="1706562" cy="854074"/>
              <a:chOff x="3582138" y="1828800"/>
              <a:chExt cx="3961662" cy="228812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4573474" y="2007427"/>
                <a:ext cx="1522017" cy="1297171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 flipV="1">
                <a:off x="3543884" y="3430061"/>
                <a:ext cx="137372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116501" y="3002632"/>
                <a:ext cx="228487" cy="99095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875666" y="2666645"/>
                <a:ext cx="228487" cy="99095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3582138" y="1828800"/>
                <a:ext cx="3961662" cy="19819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573474" y="2496525"/>
                <a:ext cx="2741839" cy="837843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8"/>
              <p:cNvSpPr txBox="1">
                <a:spLocks noChangeArrowheads="1"/>
              </p:cNvSpPr>
              <p:nvPr/>
            </p:nvSpPr>
            <p:spPr bwMode="auto">
              <a:xfrm>
                <a:off x="4754641" y="2021117"/>
                <a:ext cx="986702" cy="74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latin typeface="Calibri" charset="0"/>
                  </a:rPr>
                  <a:t>Left</a:t>
                </a:r>
              </a:p>
            </p:txBody>
          </p:sp>
          <p:sp>
            <p:nvSpPr>
              <p:cNvPr id="19" name="TextBox 19"/>
              <p:cNvSpPr txBox="1">
                <a:spLocks noChangeArrowheads="1"/>
              </p:cNvSpPr>
              <p:nvPr/>
            </p:nvSpPr>
            <p:spPr bwMode="auto">
              <a:xfrm>
                <a:off x="5221387" y="2813585"/>
                <a:ext cx="1202711" cy="74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Calibri" charset="0"/>
                  </a:rPr>
                  <a:t>Right</a:t>
                </a:r>
                <a:endParaRPr lang="en-US" sz="1200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27" name="TextBox 54"/>
          <p:cNvSpPr txBox="1">
            <a:spLocks noChangeArrowheads="1"/>
          </p:cNvSpPr>
          <p:nvPr/>
        </p:nvSpPr>
        <p:spPr bwMode="auto">
          <a:xfrm>
            <a:off x="4829960" y="702420"/>
            <a:ext cx="3887916" cy="286232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Big single spin asymmetries in 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 err="1">
                <a:solidFill>
                  <a:srgbClr val="322F31"/>
                </a:solidFill>
                <a:latin typeface="Wingdings" charset="2"/>
                <a:ea typeface="Wingdings" charset="2"/>
                <a:cs typeface="Wingdings" charset="2"/>
              </a:rPr>
              <a:t>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 !!</a:t>
            </a:r>
          </a:p>
          <a:p>
            <a:pPr algn="ctr"/>
            <a:endParaRPr lang="en-US" altLang="ja-JP" sz="1500" b="1" dirty="0">
              <a:solidFill>
                <a:srgbClr val="000000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Naive 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pQCD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 (in a collinear picture) </a:t>
            </a: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predicts A</a:t>
            </a:r>
            <a:r>
              <a:rPr lang="en-US" altLang="ja-JP" sz="1500" b="1" baseline="-25000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 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~ </a:t>
            </a:r>
            <a:r>
              <a:rPr lang="en-US" altLang="ja-JP" sz="1500" b="1" dirty="0" err="1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m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q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/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sqrt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(s) ~ </a:t>
            </a:r>
            <a:r>
              <a:rPr lang="en-US" altLang="ja-JP" sz="1500" b="1" dirty="0" smtClean="0">
                <a:solidFill>
                  <a:srgbClr val="FF66FF"/>
                </a:solidFill>
                <a:ea typeface="Comic Sans MS" charset="0"/>
                <a:cs typeface="Comic Sans MS" charset="0"/>
              </a:rPr>
              <a:t>0</a:t>
            </a:r>
          </a:p>
          <a:p>
            <a:pPr algn="ctr"/>
            <a:endParaRPr lang="en-US" sz="1500" b="1" dirty="0">
              <a:solidFill>
                <a:schemeClr val="bg1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Do they survive at high √s ? </a:t>
            </a:r>
            <a:r>
              <a:rPr lang="en-US" sz="1500" dirty="0" smtClean="0">
                <a:solidFill>
                  <a:srgbClr val="EA157A"/>
                </a:solidFill>
                <a:ea typeface="Comic Sans MS" charset="0"/>
                <a:cs typeface="Comic Sans MS" charset="0"/>
              </a:rPr>
              <a:t>YES</a:t>
            </a:r>
            <a:endParaRPr lang="en-US" sz="1500" dirty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Is 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observed </a:t>
            </a:r>
            <a:r>
              <a:rPr lang="en-US" sz="15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aseline="-250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t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dependence as expected </a:t>
            </a:r>
            <a:endParaRPr lang="en-US" sz="1500" dirty="0" smtClean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from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p-QCD? </a:t>
            </a:r>
            <a:r>
              <a:rPr lang="en-US" sz="15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NO</a:t>
            </a:r>
          </a:p>
          <a:p>
            <a:pPr algn="ctr"/>
            <a:endParaRPr lang="en-US" sz="1500" b="1" dirty="0" smtClean="0">
              <a:ea typeface="Comic Sans MS" charset="0"/>
              <a:cs typeface="Comic Sans MS" charset="0"/>
            </a:endParaRPr>
          </a:p>
          <a:p>
            <a:pPr algn="ctr"/>
            <a:r>
              <a:rPr lang="en-US" sz="1500" b="1" dirty="0" smtClean="0">
                <a:ea typeface="Comic Sans MS" charset="0"/>
                <a:cs typeface="Comic Sans MS" charset="0"/>
              </a:rPr>
              <a:t>What </a:t>
            </a:r>
            <a:r>
              <a:rPr lang="en-US" sz="1500" b="1" dirty="0">
                <a:ea typeface="Comic Sans MS" charset="0"/>
                <a:cs typeface="Comic Sans MS" charset="0"/>
              </a:rPr>
              <a:t>is the underlying process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?</a:t>
            </a:r>
          </a:p>
          <a:p>
            <a:pPr algn="ctr"/>
            <a:r>
              <a:rPr lang="en-US" sz="1500" b="1" dirty="0" err="1" smtClean="0">
                <a:ea typeface="Comic Sans MS" charset="0"/>
                <a:cs typeface="Comic Sans MS" charset="0"/>
              </a:rPr>
              <a:t>Sivers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 / Twist-3 or Collins or ..</a:t>
            </a:r>
          </a:p>
          <a:p>
            <a:pPr algn="ctr"/>
            <a:r>
              <a:rPr lang="en-US" altLang="ja-JP" sz="1500" dirty="0" smtClean="0">
                <a:solidFill>
                  <a:srgbClr val="FF00FF"/>
                </a:solidFill>
                <a:ea typeface="Comic Sans MS" charset="0"/>
                <a:cs typeface="Comic Sans MS" charset="0"/>
              </a:rPr>
              <a:t>till now only hints</a:t>
            </a:r>
            <a:endParaRPr lang="en-US" altLang="ja-JP" sz="1500" dirty="0">
              <a:solidFill>
                <a:srgbClr val="FF00FF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49263" y="3628708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ANL  ZGS</a:t>
            </a:r>
          </a:p>
          <a:p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=4.9 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60838"/>
            <a:ext cx="91440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714625" y="3620770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omic Sans MS"/>
                <a:cs typeface="Comic Sans MS"/>
              </a:rPr>
              <a:t>BNL AGS</a:t>
            </a:r>
          </a:p>
          <a:p>
            <a:r>
              <a:rPr lang="en-US" altLang="ja-JP" sz="1600" b="1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>
                <a:solidFill>
                  <a:srgbClr val="0000FF"/>
                </a:solidFill>
                <a:latin typeface="Comic Sans MS"/>
                <a:cs typeface="Comic Sans MS"/>
              </a:rPr>
              <a:t>s=6.6 GeV</a:t>
            </a:r>
            <a:r>
              <a:rPr lang="en-US" sz="1600" b="1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867275" y="3566795"/>
            <a:ext cx="147989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FNAL </a:t>
            </a:r>
          </a:p>
          <a:p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s=19.4 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7145338" y="3574733"/>
            <a:ext cx="1800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BRAHMS@RHIC </a:t>
            </a:r>
            <a:endParaRPr 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=62.4 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937760" y="3840480"/>
            <a:ext cx="3708400" cy="2794000"/>
            <a:chOff x="4572000" y="3718560"/>
            <a:chExt cx="3476137" cy="250952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5111" t="3297"/>
            <a:stretch/>
          </p:blipFill>
          <p:spPr>
            <a:xfrm>
              <a:off x="4572000" y="3718560"/>
              <a:ext cx="3476137" cy="250952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9680" y="4175760"/>
              <a:ext cx="156324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FPD: </a:t>
              </a:r>
            </a:p>
            <a:p>
              <a:r>
                <a:rPr lang="en-US" sz="1000" dirty="0" smtClean="0"/>
                <a:t>Not jet corrected for </a:t>
              </a:r>
            </a:p>
            <a:p>
              <a:r>
                <a:rPr lang="en-US" sz="1000" dirty="0" smtClean="0"/>
                <a:t>kinematic smearing</a:t>
              </a:r>
              <a:endParaRPr lang="en-US" sz="10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pic>
        <p:nvPicPr>
          <p:cNvPr id="29" name="Picture 2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2" y="3591982"/>
            <a:ext cx="4419599" cy="317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5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750" y="0"/>
            <a:ext cx="9302750" cy="609600"/>
          </a:xfrm>
        </p:spPr>
        <p:txBody>
          <a:bodyPr/>
          <a:lstStyle/>
          <a:p>
            <a:r>
              <a:rPr lang="en-US" sz="2600" dirty="0" err="1"/>
              <a:t>Sivers</a:t>
            </a:r>
            <a:r>
              <a:rPr lang="en-US" sz="2600" dirty="0"/>
              <a:t> and Collins effects in </a:t>
            </a:r>
            <a:r>
              <a:rPr lang="en-US" sz="2600" dirty="0" err="1"/>
              <a:t>pp</a:t>
            </a:r>
            <a:r>
              <a:rPr lang="en-US" sz="2600" dirty="0"/>
              <a:t> collisions</a:t>
            </a: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7021-E55D-184B-9B73-F01728B21311}" type="slidenum">
              <a:rPr lang="en-US"/>
              <a:pPr/>
              <a:t>26</a:t>
            </a:fld>
            <a:endParaRPr lang="en-US"/>
          </a:p>
        </p:txBody>
      </p:sp>
      <p:sp>
        <p:nvSpPr>
          <p:cNvPr id="257046" name="Text Box 22"/>
          <p:cNvSpPr txBox="1">
            <a:spLocks noChangeArrowheads="1"/>
          </p:cNvSpPr>
          <p:nvPr/>
        </p:nvSpPr>
        <p:spPr bwMode="auto">
          <a:xfrm>
            <a:off x="144463" y="838200"/>
            <a:ext cx="45968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</a:rPr>
              <a:t>Sivers</a:t>
            </a:r>
            <a:r>
              <a:rPr lang="en-US" sz="2000" b="1" dirty="0">
                <a:solidFill>
                  <a:srgbClr val="0000FF"/>
                </a:solidFill>
              </a:rPr>
              <a:t>/twist-3 mechanism:</a:t>
            </a:r>
          </a:p>
          <a:p>
            <a:r>
              <a:rPr lang="en-US" sz="2000" dirty="0" smtClean="0">
                <a:solidFill>
                  <a:srgbClr val="FF00FF"/>
                </a:solidFill>
              </a:rPr>
              <a:t>asymmetry </a:t>
            </a:r>
            <a:r>
              <a:rPr lang="en-US" sz="2000" dirty="0">
                <a:solidFill>
                  <a:srgbClr val="FF00FF"/>
                </a:solidFill>
              </a:rPr>
              <a:t>in jet or </a:t>
            </a:r>
            <a:r>
              <a:rPr lang="el-GR" sz="2000" dirty="0">
                <a:solidFill>
                  <a:srgbClr val="FF00FF"/>
                </a:solidFill>
                <a:latin typeface="Times New Roman" charset="0"/>
                <a:cs typeface="Times New Roman" charset="0"/>
              </a:rPr>
              <a:t>γ</a:t>
            </a:r>
            <a:r>
              <a:rPr lang="en-US" sz="2000" dirty="0">
                <a:solidFill>
                  <a:srgbClr val="FF00FF"/>
                </a:solidFill>
              </a:rPr>
              <a:t> production</a:t>
            </a:r>
            <a:endParaRPr lang="en-US" sz="2000" dirty="0">
              <a:solidFill>
                <a:srgbClr val="FF00FF"/>
              </a:solidFill>
              <a:latin typeface="Symbol" charset="0"/>
            </a:endParaRPr>
          </a:p>
        </p:txBody>
      </p:sp>
      <p:sp>
        <p:nvSpPr>
          <p:cNvPr id="257047" name="Line 23"/>
          <p:cNvSpPr>
            <a:spLocks noChangeShapeType="1"/>
          </p:cNvSpPr>
          <p:nvPr/>
        </p:nvSpPr>
        <p:spPr bwMode="auto">
          <a:xfrm>
            <a:off x="220663" y="2209800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48" name="Line 24"/>
          <p:cNvSpPr>
            <a:spLocks noChangeShapeType="1"/>
          </p:cNvSpPr>
          <p:nvPr/>
        </p:nvSpPr>
        <p:spPr bwMode="auto">
          <a:xfrm flipV="1">
            <a:off x="525463" y="205740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49" name="Text Box 25"/>
          <p:cNvSpPr txBox="1">
            <a:spLocks noChangeArrowheads="1"/>
          </p:cNvSpPr>
          <p:nvPr/>
        </p:nvSpPr>
        <p:spPr bwMode="auto">
          <a:xfrm>
            <a:off x="296863" y="1676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57050" name="Line 26"/>
          <p:cNvSpPr>
            <a:spLocks noChangeShapeType="1"/>
          </p:cNvSpPr>
          <p:nvPr/>
        </p:nvSpPr>
        <p:spPr bwMode="auto">
          <a:xfrm flipV="1">
            <a:off x="223838" y="2193925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1" name="Text Box 27"/>
          <p:cNvSpPr txBox="1">
            <a:spLocks noChangeArrowheads="1"/>
          </p:cNvSpPr>
          <p:nvPr/>
        </p:nvSpPr>
        <p:spPr bwMode="auto">
          <a:xfrm>
            <a:off x="830263" y="19050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T,q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257052" name="Line 28"/>
          <p:cNvSpPr>
            <a:spLocks noChangeShapeType="1"/>
          </p:cNvSpPr>
          <p:nvPr/>
        </p:nvSpPr>
        <p:spPr bwMode="auto">
          <a:xfrm>
            <a:off x="2963863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3" name="Line 29"/>
          <p:cNvSpPr>
            <a:spLocks noChangeShapeType="1"/>
          </p:cNvSpPr>
          <p:nvPr/>
        </p:nvSpPr>
        <p:spPr bwMode="auto">
          <a:xfrm>
            <a:off x="1592263" y="2819400"/>
            <a:ext cx="1600200" cy="30480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4" name="Line 30"/>
          <p:cNvSpPr>
            <a:spLocks noChangeShapeType="1"/>
          </p:cNvSpPr>
          <p:nvPr/>
        </p:nvSpPr>
        <p:spPr bwMode="auto">
          <a:xfrm>
            <a:off x="3192463" y="3124200"/>
            <a:ext cx="1074737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5" name="Line 31"/>
          <p:cNvSpPr>
            <a:spLocks noChangeShapeType="1"/>
          </p:cNvSpPr>
          <p:nvPr/>
        </p:nvSpPr>
        <p:spPr bwMode="auto">
          <a:xfrm rot="2215248" flipV="1">
            <a:off x="3200400" y="3092450"/>
            <a:ext cx="984250" cy="374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6" name="Line 32"/>
          <p:cNvSpPr>
            <a:spLocks noChangeShapeType="1"/>
          </p:cNvSpPr>
          <p:nvPr/>
        </p:nvSpPr>
        <p:spPr bwMode="auto">
          <a:xfrm rot="1381992">
            <a:off x="1465263" y="3130550"/>
            <a:ext cx="1600200" cy="3048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7" name="Line 33"/>
          <p:cNvSpPr>
            <a:spLocks noChangeShapeType="1"/>
          </p:cNvSpPr>
          <p:nvPr/>
        </p:nvSpPr>
        <p:spPr bwMode="auto">
          <a:xfrm rot="1381992">
            <a:off x="2881313" y="3944938"/>
            <a:ext cx="1074737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8" name="Line 34"/>
          <p:cNvSpPr>
            <a:spLocks noChangeShapeType="1"/>
          </p:cNvSpPr>
          <p:nvPr/>
        </p:nvSpPr>
        <p:spPr bwMode="auto">
          <a:xfrm rot="3597241" flipV="1">
            <a:off x="2849563" y="3887788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9" name="Line 35"/>
          <p:cNvSpPr>
            <a:spLocks noChangeShapeType="1"/>
          </p:cNvSpPr>
          <p:nvPr/>
        </p:nvSpPr>
        <p:spPr bwMode="auto">
          <a:xfrm rot="-10800000">
            <a:off x="1592263" y="2819400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60" name="Text Box 36"/>
          <p:cNvSpPr txBox="1">
            <a:spLocks noChangeArrowheads="1"/>
          </p:cNvSpPr>
          <p:nvPr/>
        </p:nvSpPr>
        <p:spPr bwMode="auto">
          <a:xfrm>
            <a:off x="601663" y="24574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257061" name="Text Box 37"/>
          <p:cNvSpPr txBox="1">
            <a:spLocks noChangeArrowheads="1"/>
          </p:cNvSpPr>
          <p:nvPr/>
        </p:nvSpPr>
        <p:spPr bwMode="auto">
          <a:xfrm>
            <a:off x="2811463" y="31242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257062" name="Text Box 38"/>
          <p:cNvSpPr txBox="1">
            <a:spLocks noChangeArrowheads="1"/>
          </p:cNvSpPr>
          <p:nvPr/>
        </p:nvSpPr>
        <p:spPr bwMode="auto">
          <a:xfrm>
            <a:off x="76199" y="3581400"/>
            <a:ext cx="378671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Sensitive to </a:t>
            </a:r>
            <a:r>
              <a:rPr lang="en-US" b="1" dirty="0">
                <a:solidFill>
                  <a:srgbClr val="FF0000"/>
                </a:solidFill>
              </a:rPr>
              <a:t>proton spin</a:t>
            </a:r>
            <a:r>
              <a:rPr lang="en-US" dirty="0">
                <a:solidFill>
                  <a:srgbClr val="0000CC"/>
                </a:solidFill>
              </a:rPr>
              <a:t> – </a:t>
            </a:r>
            <a:r>
              <a:rPr lang="en-US" dirty="0" err="1">
                <a:solidFill>
                  <a:srgbClr val="0000FF"/>
                </a:solidFill>
              </a:rPr>
              <a:t>parton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transverse motion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correlations</a:t>
            </a:r>
          </a:p>
        </p:txBody>
      </p:sp>
      <p:sp>
        <p:nvSpPr>
          <p:cNvPr id="257064" name="Rectangle 40"/>
          <p:cNvSpPr>
            <a:spLocks noChangeArrowheads="1"/>
          </p:cNvSpPr>
          <p:nvPr/>
        </p:nvSpPr>
        <p:spPr bwMode="auto">
          <a:xfrm>
            <a:off x="152399" y="4724400"/>
            <a:ext cx="453601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Signatures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: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A</a:t>
            </a:r>
            <a:r>
              <a:rPr lang="en-US" baseline="-25000" dirty="0" smtClean="0">
                <a:solidFill>
                  <a:srgbClr val="FF00FF"/>
                </a:solidFill>
                <a:sym typeface="Symbol" charset="0"/>
              </a:rPr>
              <a:t>N</a:t>
            </a: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for jets or direct photons</a:t>
            </a:r>
          </a:p>
          <a:p>
            <a:pPr marL="0" lvl="1">
              <a:buFontTx/>
              <a:buChar char="–"/>
            </a:pPr>
            <a:endParaRPr lang="en-US" sz="600" dirty="0">
              <a:solidFill>
                <a:srgbClr val="008000"/>
              </a:solidFill>
              <a:sym typeface="Symbol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NOT 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universal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Sign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change from SIDIS to </a:t>
            </a: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DY</a:t>
            </a:r>
            <a:endParaRPr lang="en-US" dirty="0">
              <a:solidFill>
                <a:srgbClr val="FF00FF"/>
              </a:solidFill>
              <a:sym typeface="Symbol" charset="0"/>
            </a:endParaRPr>
          </a:p>
        </p:txBody>
      </p:sp>
      <p:sp>
        <p:nvSpPr>
          <p:cNvPr id="257065" name="Text Box 41"/>
          <p:cNvSpPr txBox="1">
            <a:spLocks noChangeArrowheads="1"/>
          </p:cNvSpPr>
          <p:nvPr/>
        </p:nvSpPr>
        <p:spPr bwMode="auto">
          <a:xfrm>
            <a:off x="4724400" y="838200"/>
            <a:ext cx="441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Collins mechanism:</a:t>
            </a:r>
          </a:p>
          <a:p>
            <a:r>
              <a:rPr lang="en-US" sz="2000" dirty="0" smtClean="0">
                <a:solidFill>
                  <a:srgbClr val="FF00FF"/>
                </a:solidFill>
              </a:rPr>
              <a:t>asymmetry </a:t>
            </a:r>
            <a:r>
              <a:rPr lang="en-US" sz="2000" dirty="0">
                <a:solidFill>
                  <a:srgbClr val="FF00FF"/>
                </a:solidFill>
              </a:rPr>
              <a:t>in jet fragmentation</a:t>
            </a:r>
          </a:p>
        </p:txBody>
      </p:sp>
      <p:sp>
        <p:nvSpPr>
          <p:cNvPr id="257066" name="Line 42"/>
          <p:cNvSpPr>
            <a:spLocks noChangeShapeType="1"/>
          </p:cNvSpPr>
          <p:nvPr/>
        </p:nvSpPr>
        <p:spPr bwMode="auto">
          <a:xfrm>
            <a:off x="4876800" y="2209800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67" name="Line 43"/>
          <p:cNvSpPr>
            <a:spLocks noChangeShapeType="1"/>
          </p:cNvSpPr>
          <p:nvPr/>
        </p:nvSpPr>
        <p:spPr bwMode="auto">
          <a:xfrm flipV="1">
            <a:off x="5181600" y="205740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68" name="Text Box 44"/>
          <p:cNvSpPr txBox="1">
            <a:spLocks noChangeArrowheads="1"/>
          </p:cNvSpPr>
          <p:nvPr/>
        </p:nvSpPr>
        <p:spPr bwMode="auto">
          <a:xfrm>
            <a:off x="4953000" y="1676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57069" name="Line 45"/>
          <p:cNvSpPr>
            <a:spLocks noChangeShapeType="1"/>
          </p:cNvSpPr>
          <p:nvPr/>
        </p:nvSpPr>
        <p:spPr bwMode="auto">
          <a:xfrm rot="20678397" flipV="1">
            <a:off x="7772400" y="3886200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0" name="Line 46"/>
          <p:cNvSpPr>
            <a:spLocks noChangeShapeType="1"/>
          </p:cNvSpPr>
          <p:nvPr/>
        </p:nvSpPr>
        <p:spPr bwMode="auto">
          <a:xfrm>
            <a:off x="7620000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1" name="Line 47"/>
          <p:cNvSpPr>
            <a:spLocks noChangeShapeType="1"/>
          </p:cNvSpPr>
          <p:nvPr/>
        </p:nvSpPr>
        <p:spPr bwMode="auto">
          <a:xfrm>
            <a:off x="6248400" y="2819400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2" name="Line 48"/>
          <p:cNvSpPr>
            <a:spLocks noChangeShapeType="1"/>
          </p:cNvSpPr>
          <p:nvPr/>
        </p:nvSpPr>
        <p:spPr bwMode="auto">
          <a:xfrm>
            <a:off x="7848600" y="3124200"/>
            <a:ext cx="1074738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3" name="Line 49"/>
          <p:cNvSpPr>
            <a:spLocks noChangeShapeType="1"/>
          </p:cNvSpPr>
          <p:nvPr/>
        </p:nvSpPr>
        <p:spPr bwMode="auto">
          <a:xfrm rot="2215248" flipV="1">
            <a:off x="7856538" y="3092450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4" name="Line 50"/>
          <p:cNvSpPr>
            <a:spLocks noChangeShapeType="1"/>
          </p:cNvSpPr>
          <p:nvPr/>
        </p:nvSpPr>
        <p:spPr bwMode="auto">
          <a:xfrm rot="1381992">
            <a:off x="6121400" y="3130550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5" name="Line 51"/>
          <p:cNvSpPr>
            <a:spLocks noChangeShapeType="1"/>
          </p:cNvSpPr>
          <p:nvPr/>
        </p:nvSpPr>
        <p:spPr bwMode="auto">
          <a:xfrm rot="1381992">
            <a:off x="7537450" y="3944938"/>
            <a:ext cx="1074738" cy="84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6" name="Line 52"/>
          <p:cNvSpPr>
            <a:spLocks noChangeShapeType="1"/>
          </p:cNvSpPr>
          <p:nvPr/>
        </p:nvSpPr>
        <p:spPr bwMode="auto">
          <a:xfrm rot="3597241" flipV="1">
            <a:off x="7505700" y="3887788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7" name="Line 53"/>
          <p:cNvSpPr>
            <a:spLocks noChangeShapeType="1"/>
          </p:cNvSpPr>
          <p:nvPr/>
        </p:nvSpPr>
        <p:spPr bwMode="auto">
          <a:xfrm rot="-10800000">
            <a:off x="6248400" y="2819400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8" name="Text Box 54"/>
          <p:cNvSpPr txBox="1">
            <a:spLocks noChangeArrowheads="1"/>
          </p:cNvSpPr>
          <p:nvPr/>
        </p:nvSpPr>
        <p:spPr bwMode="auto">
          <a:xfrm>
            <a:off x="5257800" y="24574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257079" name="Text Box 55"/>
          <p:cNvSpPr txBox="1">
            <a:spLocks noChangeArrowheads="1"/>
          </p:cNvSpPr>
          <p:nvPr/>
        </p:nvSpPr>
        <p:spPr bwMode="auto">
          <a:xfrm>
            <a:off x="7467600" y="31242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257080" name="Line 56"/>
          <p:cNvSpPr>
            <a:spLocks noChangeShapeType="1"/>
          </p:cNvSpPr>
          <p:nvPr/>
        </p:nvSpPr>
        <p:spPr bwMode="auto">
          <a:xfrm flipV="1">
            <a:off x="7083425" y="312420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81" name="Text Box 57"/>
          <p:cNvSpPr txBox="1">
            <a:spLocks noChangeArrowheads="1"/>
          </p:cNvSpPr>
          <p:nvPr/>
        </p:nvSpPr>
        <p:spPr bwMode="auto">
          <a:xfrm>
            <a:off x="6858000" y="35814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q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57082" name="Text Box 58"/>
          <p:cNvSpPr txBox="1">
            <a:spLocks noChangeArrowheads="1"/>
          </p:cNvSpPr>
          <p:nvPr/>
        </p:nvSpPr>
        <p:spPr bwMode="auto">
          <a:xfrm>
            <a:off x="8382000" y="3581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</a:t>
            </a:r>
            <a:r>
              <a:rPr lang="el-GR" sz="2000" b="1" baseline="-25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π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257083" name="Text Box 59"/>
          <p:cNvSpPr txBox="1">
            <a:spLocks noChangeArrowheads="1"/>
          </p:cNvSpPr>
          <p:nvPr/>
        </p:nvSpPr>
        <p:spPr bwMode="auto">
          <a:xfrm>
            <a:off x="4730756" y="3930651"/>
            <a:ext cx="33549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Sensitive </a:t>
            </a:r>
            <a:r>
              <a:rPr lang="en-US" dirty="0" smtClean="0">
                <a:solidFill>
                  <a:srgbClr val="0000FF"/>
                </a:solidFill>
              </a:rPr>
              <a:t>to </a:t>
            </a:r>
            <a:r>
              <a:rPr lang="en-US" b="1" dirty="0" err="1" smtClean="0">
                <a:solidFill>
                  <a:srgbClr val="FF0000"/>
                </a:solidFill>
              </a:rPr>
              <a:t>transversity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7084" name="Rectangle 60"/>
          <p:cNvSpPr>
            <a:spLocks noChangeArrowheads="1"/>
          </p:cNvSpPr>
          <p:nvPr/>
        </p:nvSpPr>
        <p:spPr bwMode="auto">
          <a:xfrm>
            <a:off x="4676236" y="4724400"/>
            <a:ext cx="479583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Signatures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: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Collins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effect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Interference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fragmentation functions</a:t>
            </a:r>
          </a:p>
          <a:p>
            <a:pPr marL="0" lvl="1">
              <a:buFontTx/>
              <a:buChar char="–"/>
            </a:pPr>
            <a:endParaRPr lang="en-US" sz="600" dirty="0">
              <a:solidFill>
                <a:srgbClr val="008000"/>
              </a:solidFill>
              <a:sym typeface="Symbol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Believed 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to be universal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Transverse PHYSICS: What else do we know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Collins / </a:t>
            </a:r>
            <a:r>
              <a:rPr lang="en-US" dirty="0" err="1"/>
              <a:t>T</a:t>
            </a:r>
            <a:r>
              <a:rPr lang="en-US" dirty="0" err="1" smtClean="0"/>
              <a:t>ransversity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conserve universality in hadron hadron interactions</a:t>
            </a:r>
          </a:p>
          <a:p>
            <a:pPr lvl="1"/>
            <a:r>
              <a:rPr lang="en-US" dirty="0" err="1" smtClean="0"/>
              <a:t>FF</a:t>
            </a:r>
            <a:r>
              <a:rPr lang="en-US" baseline="-25000" dirty="0" err="1" smtClean="0"/>
              <a:t>unf</a:t>
            </a:r>
            <a:r>
              <a:rPr lang="en-US" dirty="0" smtClean="0"/>
              <a:t> = - </a:t>
            </a:r>
            <a:r>
              <a:rPr lang="en-US" dirty="0" err="1" smtClean="0"/>
              <a:t>FF</a:t>
            </a:r>
            <a:r>
              <a:rPr lang="en-US" baseline="-25000" dirty="0" err="1" smtClean="0"/>
              <a:t>fav</a:t>
            </a:r>
            <a:r>
              <a:rPr lang="en-US" baseline="-25000" dirty="0" smtClean="0"/>
              <a:t>          </a:t>
            </a:r>
            <a:r>
              <a:rPr lang="en-US" dirty="0" smtClean="0"/>
              <a:t>and    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 ~ -2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d </a:t>
            </a:r>
          </a:p>
          <a:p>
            <a:pPr lvl="1"/>
            <a:r>
              <a:rPr lang="en-US" dirty="0" smtClean="0"/>
              <a:t>evolve </a:t>
            </a:r>
            <a:r>
              <a:rPr lang="en-US" dirty="0" err="1" smtClean="0"/>
              <a:t>ala</a:t>
            </a:r>
            <a:r>
              <a:rPr lang="en-US" smtClean="0"/>
              <a:t> DGLAP, </a:t>
            </a:r>
            <a:r>
              <a:rPr lang="en-US" dirty="0" smtClean="0"/>
              <a:t>but soft because no gluon contribution (i.e. non-singlet)</a:t>
            </a:r>
          </a:p>
          <a:p>
            <a:r>
              <a:rPr lang="en-US" dirty="0" err="1" smtClean="0"/>
              <a:t>Sivers</a:t>
            </a:r>
            <a:r>
              <a:rPr lang="en-US" dirty="0"/>
              <a:t>,</a:t>
            </a:r>
            <a:r>
              <a:rPr lang="en-US" dirty="0" smtClean="0"/>
              <a:t> Boer Mulders, ….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do not </a:t>
            </a:r>
            <a:r>
              <a:rPr lang="en-US" dirty="0"/>
              <a:t>conserve universality in hadron hadron </a:t>
            </a:r>
            <a:r>
              <a:rPr lang="en-US" dirty="0" smtClean="0"/>
              <a:t>interactions</a:t>
            </a:r>
          </a:p>
          <a:p>
            <a:pPr lvl="1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evolution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 can be strong</a:t>
            </a:r>
          </a:p>
          <a:p>
            <a:pPr lvl="2"/>
            <a:r>
              <a:rPr lang="en-US" dirty="0" smtClean="0">
                <a:sym typeface="Wingdings"/>
              </a:rPr>
              <a:t>till now predictions did not account for evolution</a:t>
            </a:r>
            <a:endParaRPr lang="en-US" dirty="0" smtClean="0"/>
          </a:p>
          <a:p>
            <a:pPr lvl="1"/>
            <a:r>
              <a:rPr lang="en-US" dirty="0" smtClean="0"/>
              <a:t>FF should behave as DSS, but with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unknown till today</a:t>
            </a:r>
          </a:p>
          <a:p>
            <a:pPr lvl="1"/>
            <a:r>
              <a:rPr lang="en-US" dirty="0" smtClean="0"/>
              <a:t>u and d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opposite sign d &gt;~ u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and twist-3 are correlated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global fits find sign mismatch, possible explanations, </a:t>
            </a:r>
          </a:p>
          <a:p>
            <a:pPr marL="857250" lvl="2" indent="0">
              <a:buNone/>
            </a:pPr>
            <a:r>
              <a:rPr lang="en-US" dirty="0" smtClean="0"/>
              <a:t>  like node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or x don’t work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4914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57259"/>
              </p:ext>
            </p:extLst>
          </p:nvPr>
        </p:nvGraphicFramePr>
        <p:xfrm>
          <a:off x="2268855" y="5207635"/>
          <a:ext cx="495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6" name="Equation" r:id="rId3" imgW="4953000" imgH="800100" progId="Equation.DSMT4">
                  <p:embed/>
                </p:oleObj>
              </mc:Choice>
              <mc:Fallback>
                <p:oleObj name="Equation" r:id="rId3" imgW="4953000" imgH="800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855" y="5207635"/>
                        <a:ext cx="4953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0"/>
            <a:ext cx="9794240" cy="609600"/>
          </a:xfrm>
        </p:spPr>
        <p:txBody>
          <a:bodyPr/>
          <a:lstStyle/>
          <a:p>
            <a:r>
              <a:rPr lang="en-US" sz="2700" dirty="0" smtClean="0"/>
              <a:t>A</a:t>
            </a:r>
            <a:r>
              <a:rPr lang="en-US" sz="2700" baseline="-25000" dirty="0" smtClean="0"/>
              <a:t>N</a:t>
            </a:r>
            <a:r>
              <a:rPr lang="en-US" sz="2700" dirty="0" smtClean="0"/>
              <a:t>: How to get to THE underlying Physics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00" y="576590"/>
            <a:ext cx="1575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SIVERS</a:t>
            </a:r>
            <a:endParaRPr lang="en-US" sz="2800" b="1" dirty="0">
              <a:solidFill>
                <a:srgbClr val="00FF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329" y="551190"/>
            <a:ext cx="3954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Transversity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x Collins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3200" y="1099810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58640" y="835670"/>
            <a:ext cx="22860" cy="219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" y="1991360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jets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for </a:t>
            </a:r>
            <a:r>
              <a:rPr lang="en-US" b="1" dirty="0" smtClean="0">
                <a:latin typeface="Comic Sans MS"/>
                <a:cs typeface="Comic Sans MS"/>
              </a:rPr>
              <a:t>direct photons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 </a:t>
            </a:r>
            <a:r>
              <a:rPr lang="en-US" b="1" dirty="0">
                <a:latin typeface="Comic Sans MS"/>
                <a:cs typeface="Comic Sans MS"/>
              </a:rPr>
              <a:t>for heavy </a:t>
            </a:r>
            <a:r>
              <a:rPr lang="en-US" b="1" dirty="0" err="1">
                <a:latin typeface="Comic Sans MS"/>
                <a:cs typeface="Comic Sans MS"/>
              </a:rPr>
              <a:t>flavour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gluon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0880" y="1981200"/>
            <a:ext cx="4557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+/-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azimuthal distribution in jets</a:t>
            </a:r>
          </a:p>
          <a:p>
            <a:pPr>
              <a:buClr>
                <a:srgbClr val="0000FF"/>
              </a:buClr>
            </a:pP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Interference fragmentation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5510" y="1546860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for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dirty="0" smtClean="0">
                <a:latin typeface="Comic Sans MS"/>
                <a:cs typeface="Comic Sans MS"/>
              </a:rPr>
              <a:t>eta</a:t>
            </a:r>
            <a:r>
              <a:rPr lang="en-US" b="1" dirty="0" smtClean="0">
                <a:latin typeface="Comic Sans MS"/>
                <a:cs typeface="Comic Sans MS"/>
              </a:rPr>
              <a:t> with increased 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coverage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2960" y="1198880"/>
            <a:ext cx="279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Rapidity dependence of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3305175"/>
            <a:ext cx="3600450" cy="33274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339839" y="2966720"/>
            <a:ext cx="2804161" cy="3923666"/>
            <a:chOff x="6268719" y="2966720"/>
            <a:chExt cx="2804161" cy="3923666"/>
          </a:xfrm>
        </p:grpSpPr>
        <p:grpSp>
          <p:nvGrpSpPr>
            <p:cNvPr id="23" name="Group 22"/>
            <p:cNvGrpSpPr/>
            <p:nvPr/>
          </p:nvGrpSpPr>
          <p:grpSpPr>
            <a:xfrm>
              <a:off x="6268719" y="2966720"/>
              <a:ext cx="2804161" cy="3923666"/>
              <a:chOff x="5252719" y="3037840"/>
              <a:chExt cx="2804161" cy="392366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0341" y="5058411"/>
                <a:ext cx="2611755" cy="1903095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5252719" y="3037840"/>
                <a:ext cx="2804161" cy="2072640"/>
                <a:chOff x="4561838" y="4018992"/>
                <a:chExt cx="3716239" cy="2839008"/>
              </a:xfrm>
            </p:grpSpPr>
            <p:pic>
              <p:nvPicPr>
                <p:cNvPr id="18" name="Picture 1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698" r="4498"/>
                <a:stretch/>
              </p:blipFill>
              <p:spPr bwMode="auto">
                <a:xfrm>
                  <a:off x="4561838" y="4018992"/>
                  <a:ext cx="3716239" cy="2839008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5053809" y="4421682"/>
                  <a:ext cx="2739542" cy="337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err="1" smtClean="0">
                      <a:solidFill>
                        <a:srgbClr val="0000FF"/>
                      </a:solidFill>
                    </a:rPr>
                    <a:t>TransversityxInterference</a:t>
                  </a:r>
                  <a:r>
                    <a:rPr lang="en-US" sz="1000" dirty="0" smtClean="0">
                      <a:solidFill>
                        <a:srgbClr val="0000FF"/>
                      </a:solidFill>
                    </a:rPr>
                    <a:t> FF</a:t>
                  </a:r>
                  <a:endParaRPr lang="en-US" sz="1000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pic>
          <p:nvPicPr>
            <p:cNvPr id="26" name="Picture 25" descr="STA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233" y="6240781"/>
              <a:ext cx="576034" cy="27308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820160" y="3141557"/>
            <a:ext cx="2499360" cy="3716443"/>
            <a:chOff x="3820160" y="3141557"/>
            <a:chExt cx="2499360" cy="3716443"/>
          </a:xfrm>
        </p:grpSpPr>
        <p:grpSp>
          <p:nvGrpSpPr>
            <p:cNvPr id="30" name="Group 29"/>
            <p:cNvGrpSpPr/>
            <p:nvPr/>
          </p:nvGrpSpPr>
          <p:grpSpPr>
            <a:xfrm>
              <a:off x="3820160" y="4982210"/>
              <a:ext cx="2499360" cy="1875790"/>
              <a:chOff x="3403600" y="4982210"/>
              <a:chExt cx="2499360" cy="1875790"/>
            </a:xfrm>
          </p:grpSpPr>
          <p:pic>
            <p:nvPicPr>
              <p:cNvPr id="15" name="Picture 4" descr="2012_Collins_Projections.gif"/>
              <p:cNvPicPr>
                <a:picLocks noChangeAspect="1"/>
              </p:cNvPicPr>
              <p:nvPr/>
            </p:nvPicPr>
            <p:blipFill rotWithShape="1">
              <a:blip r:embed="rId6"/>
              <a:srcRect r="5657"/>
              <a:stretch/>
            </p:blipFill>
            <p:spPr bwMode="auto">
              <a:xfrm>
                <a:off x="3403600" y="4982210"/>
                <a:ext cx="2499360" cy="187579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4" descr="STAR-log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4593" y="6332221"/>
                <a:ext cx="576034" cy="273083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98"/>
            <a:stretch/>
          </p:blipFill>
          <p:spPr bwMode="auto">
            <a:xfrm>
              <a:off x="3882919" y="3141557"/>
              <a:ext cx="2372995" cy="20142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40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HP13: The sign change of the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1087572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494233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358313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320" y="585715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80FF00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QCD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7643" y="1494233"/>
            <a:ext cx="1246865" cy="1572597"/>
            <a:chOff x="377643" y="1494233"/>
            <a:chExt cx="1246865" cy="1572597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8" name="TextBox 27"/>
            <p:cNvSpPr txBox="1"/>
            <p:nvPr/>
          </p:nvSpPr>
          <p:spPr>
            <a:xfrm>
              <a:off x="754183" y="2794449"/>
              <a:ext cx="870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000" b="1" dirty="0" smtClean="0">
                  <a:latin typeface="Comic Sans MS"/>
                  <a:cs typeface="Comic Sans MS"/>
                </a:rPr>
                <a:t>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fct</a:t>
              </a:r>
              <a:r>
                <a:rPr lang="en-US" sz="1000" b="1" dirty="0" smtClean="0">
                  <a:latin typeface="Comic Sans MS"/>
                  <a:cs typeface="Comic Sans MS"/>
                </a:rPr>
                <a:t>.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7177495" y="1714908"/>
            <a:ext cx="1358239" cy="1306542"/>
            <a:chOff x="7177495" y="1579436"/>
            <a:chExt cx="1358239" cy="1306542"/>
          </a:xfrm>
        </p:grpSpPr>
        <p:pic>
          <p:nvPicPr>
            <p:cNvPr id="29" name="Bild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30" name="Textfeld 41"/>
            <p:cNvSpPr txBox="1"/>
            <p:nvPr/>
          </p:nvSpPr>
          <p:spPr>
            <a:xfrm>
              <a:off x="7177495" y="2485868"/>
              <a:ext cx="1358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0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Sterman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392154" y="4287134"/>
            <a:ext cx="1829347" cy="64633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328609" y="4348689"/>
            <a:ext cx="1497926" cy="58477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Drell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-Yan: </a:t>
            </a:r>
            <a:endParaRPr lang="en-US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822059" y="4250978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2773" y="4956781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014907" y="6397093"/>
            <a:ext cx="5273875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0338" y="3745563"/>
            <a:ext cx="832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critical test for our understanding of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TMD’s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TMD factorization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7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942340"/>
            <a:ext cx="6004160" cy="49496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</a:t>
            </a:r>
            <a:r>
              <a:rPr lang="en-US" dirty="0" err="1" smtClean="0"/>
              <a:t>polarised</a:t>
            </a:r>
            <a:r>
              <a:rPr lang="en-US" dirty="0" smtClean="0"/>
              <a:t> </a:t>
            </a:r>
            <a:r>
              <a:rPr lang="en-US" cap="none" dirty="0" err="1" smtClean="0"/>
              <a:t>p+p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2103120" y="1828800"/>
            <a:ext cx="1229360" cy="822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02560" y="1778000"/>
            <a:ext cx="12362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L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avg</a:t>
            </a:r>
            <a:r>
              <a:rPr lang="en-US" sz="1600" dirty="0" smtClean="0">
                <a:solidFill>
                  <a:srgbClr val="0000FF"/>
                </a:solidFill>
              </a:rPr>
              <a:t>: +15%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avg</a:t>
            </a:r>
            <a:r>
              <a:rPr lang="en-US" sz="1600" dirty="0" smtClean="0">
                <a:solidFill>
                  <a:srgbClr val="0000FF"/>
                </a:solidFill>
              </a:rPr>
              <a:t>: +8%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6" name="Picture 5" descr="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6004160" cy="4949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2640" y="863600"/>
            <a:ext cx="30762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2012:</a:t>
            </a:r>
          </a:p>
          <a:p>
            <a:r>
              <a:rPr lang="en-US" sz="1600" dirty="0" smtClean="0"/>
              <a:t>golden year for polarized </a:t>
            </a:r>
          </a:p>
          <a:p>
            <a:r>
              <a:rPr lang="en-US" sz="1600" dirty="0" smtClean="0"/>
              <a:t>proton operation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100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: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new records for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peak</a:t>
            </a:r>
            <a:r>
              <a:rPr lang="en-US" sz="1600" dirty="0" smtClean="0"/>
              <a:t>,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avg</a:t>
            </a:r>
            <a:r>
              <a:rPr lang="en-US" sz="1600" dirty="0" smtClean="0"/>
              <a:t>, P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255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1600" dirty="0"/>
              <a:t>new records for </a:t>
            </a:r>
            <a:r>
              <a:rPr lang="en-US" sz="1600" dirty="0" err="1"/>
              <a:t>L</a:t>
            </a:r>
            <a:r>
              <a:rPr lang="en-US" sz="1600" baseline="-25000" dirty="0" err="1"/>
              <a:t>peak</a:t>
            </a:r>
            <a:r>
              <a:rPr lang="en-US" sz="1600" dirty="0"/>
              <a:t>, </a:t>
            </a:r>
            <a:r>
              <a:rPr lang="en-US" sz="1600" dirty="0" err="1"/>
              <a:t>L</a:t>
            </a:r>
            <a:r>
              <a:rPr lang="en-US" sz="1600" baseline="-25000" dirty="0" err="1"/>
              <a:t>avg</a:t>
            </a:r>
            <a:r>
              <a:rPr lang="en-US" sz="1600" dirty="0"/>
              <a:t>, </a:t>
            </a:r>
            <a:r>
              <a:rPr lang="en-US" sz="1600" dirty="0" smtClean="0"/>
              <a:t>P</a:t>
            </a:r>
          </a:p>
          <a:p>
            <a:r>
              <a:rPr lang="en-US" sz="1600" dirty="0" smtClean="0"/>
              <a:t>highest E for pol. p beam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35672" y="3017520"/>
            <a:ext cx="31341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What will come: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increased Luminosity and 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polarization through</a:t>
            </a:r>
          </a:p>
          <a:p>
            <a:endParaRPr lang="en-US" sz="1600" dirty="0" smtClean="0">
              <a:solidFill>
                <a:srgbClr val="322F31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/>
              <a:t> OPPIS new polarized source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Electron lenses to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compensate beam-beam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effects</a:t>
            </a:r>
          </a:p>
          <a:p>
            <a:pPr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many smaller incremental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improvements </a:t>
            </a:r>
            <a:endParaRPr lang="en-US" sz="1600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406923" y="598424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6400" y="5820231"/>
            <a:ext cx="3079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make luminosity</a:t>
            </a:r>
          </a:p>
          <a:p>
            <a:r>
              <a:rPr lang="en-US" dirty="0" smtClean="0"/>
              <a:t>hungry processes, </a:t>
            </a:r>
          </a:p>
          <a:p>
            <a:r>
              <a:rPr lang="en-US" dirty="0" smtClean="0"/>
              <a:t>i.e. DY, easier accessible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4648200" y="1828800"/>
            <a:ext cx="4495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66FF"/>
              </a:buClr>
            </a:pPr>
            <a:r>
              <a:rPr lang="en-US" sz="2000" b="1" dirty="0">
                <a:solidFill>
                  <a:srgbClr val="CC66FF"/>
                </a:solidFill>
                <a:latin typeface="Comic Sans MS" charset="0"/>
                <a:cs typeface="Comic Sans MS" charset="0"/>
              </a:rPr>
              <a:t>Comments…</a:t>
            </a:r>
          </a:p>
          <a:p>
            <a:pPr eaLnBrk="1" hangingPunct="1">
              <a:spcBef>
                <a:spcPct val="50000"/>
              </a:spcBef>
              <a:buClr>
                <a:srgbClr val="CC66FF"/>
              </a:buClr>
            </a:pPr>
            <a:endParaRPr lang="en-US" sz="1600" b="1" dirty="0">
              <a:latin typeface="Comic Sans MS" charset="0"/>
              <a:cs typeface="Comic Sans MS" charset="0"/>
            </a:endParaRPr>
          </a:p>
          <a:p>
            <a:pPr eaLnBrk="1" hangingPunct="1">
              <a:buClr>
                <a:srgbClr val="CC66FF"/>
              </a:buClr>
              <a:buFont typeface="Wingdings" charset="0"/>
              <a:buChar char="q"/>
            </a:pPr>
            <a:r>
              <a:rPr lang="en-US" sz="1600" b="1" dirty="0">
                <a:latin typeface="Comic Sans MS" charset="0"/>
                <a:cs typeface="Comic Sans MS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>
                <a:srgbClr val="CC66FF"/>
              </a:buClr>
              <a:buFont typeface="Wingdings" charset="0"/>
              <a:buChar char="q"/>
            </a:pPr>
            <a:r>
              <a:rPr lang="en-US" sz="1600" b="1" dirty="0">
                <a:latin typeface="Comic Sans MS" charset="0"/>
                <a:cs typeface="Comic Sans MS" charset="0"/>
              </a:rPr>
              <a:t>  </a:t>
            </a:r>
            <a:r>
              <a:rPr lang="en-US" sz="1600" b="1" dirty="0" err="1">
                <a:latin typeface="Comic Sans MS" charset="0"/>
                <a:cs typeface="Comic Sans MS" charset="0"/>
              </a:rPr>
              <a:t>partonic</a:t>
            </a:r>
            <a:r>
              <a:rPr lang="en-US" sz="1600" b="1" dirty="0">
                <a:latin typeface="Comic Sans MS" charset="0"/>
                <a:cs typeface="Comic Sans MS" charset="0"/>
              </a:rPr>
              <a:t> luminosities increase with </a:t>
            </a:r>
            <a:r>
              <a:rPr lang="en-US" sz="1600" b="1" dirty="0">
                <a:latin typeface="Comic Sans MS" charset="0"/>
                <a:cs typeface="Comic Sans MS" charset="0"/>
                <a:sym typeface="Symbol" charset="0"/>
              </a:rPr>
              <a:t>s</a:t>
            </a:r>
            <a:r>
              <a:rPr lang="en-US" sz="1600" b="1" dirty="0">
                <a:latin typeface="Comic Sans MS" charset="0"/>
                <a:cs typeface="Comic Sans MS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>
                <a:srgbClr val="CC66FF"/>
              </a:buClr>
              <a:buFont typeface="Wingdings" charset="0"/>
              <a:buChar char="q"/>
            </a:pPr>
            <a:r>
              <a:rPr lang="en-US" sz="1600" b="1" dirty="0">
                <a:latin typeface="Comic Sans MS" charset="0"/>
                <a:cs typeface="Comic Sans MS" charset="0"/>
              </a:rPr>
              <a:t>  net result is that DY grows with </a:t>
            </a:r>
            <a:r>
              <a:rPr lang="en-US" sz="1600" b="1" dirty="0">
                <a:latin typeface="Comic Sans MS" charset="0"/>
                <a:cs typeface="Comic Sans MS" charset="0"/>
                <a:sym typeface="Symbol" charset="0"/>
              </a:rPr>
              <a:t>s</a:t>
            </a:r>
          </a:p>
          <a:p>
            <a:pPr eaLnBrk="1" hangingPunct="1">
              <a:spcBef>
                <a:spcPct val="50000"/>
              </a:spcBef>
              <a:buClr>
                <a:srgbClr val="CC66FF"/>
              </a:buClr>
              <a:buFont typeface="Wingdings" charset="0"/>
              <a:buChar char="q"/>
            </a:pPr>
            <a:r>
              <a:rPr lang="en-US" sz="1600" b="1" dirty="0">
                <a:latin typeface="Comic Sans MS" charset="0"/>
                <a:cs typeface="Comic Sans MS" charset="0"/>
                <a:sym typeface="Symbol" charset="0"/>
              </a:rPr>
              <a:t>  largest s probes lowest x</a:t>
            </a:r>
          </a:p>
          <a:p>
            <a:pPr eaLnBrk="1" hangingPunct="1">
              <a:spcBef>
                <a:spcPct val="50000"/>
              </a:spcBef>
              <a:buClr>
                <a:srgbClr val="CC66FF"/>
              </a:buClr>
            </a:pPr>
            <a:r>
              <a:rPr lang="en-US" sz="1600" b="1" dirty="0">
                <a:latin typeface="Comic Sans MS" charset="0"/>
                <a:cs typeface="Comic Sans MS" charset="0"/>
                <a:sym typeface="Symbol" charset="0"/>
              </a:rPr>
              <a:t>  Consider large-</a:t>
            </a:r>
            <a:r>
              <a:rPr lang="en-US" sz="1600" b="1" dirty="0" err="1">
                <a:latin typeface="Comic Sans MS" charset="0"/>
                <a:cs typeface="Comic Sans MS" charset="0"/>
                <a:sym typeface="Symbol" charset="0"/>
              </a:rPr>
              <a:t>x</a:t>
            </a:r>
            <a:r>
              <a:rPr lang="en-US" sz="1600" b="1" baseline="-25000" dirty="0" err="1">
                <a:latin typeface="Comic Sans MS" charset="0"/>
                <a:cs typeface="Comic Sans MS" charset="0"/>
                <a:sym typeface="Symbol" charset="0"/>
              </a:rPr>
              <a:t>F</a:t>
            </a:r>
            <a:r>
              <a:rPr lang="en-US" sz="1600" b="1" dirty="0">
                <a:latin typeface="Comic Sans MS" charset="0"/>
                <a:cs typeface="Comic Sans MS" charset="0"/>
                <a:sym typeface="Symbol" charset="0"/>
              </a:rPr>
              <a:t> DY at s=500 </a:t>
            </a:r>
            <a:r>
              <a:rPr lang="en-US" sz="1600" b="1" dirty="0" err="1">
                <a:latin typeface="Comic Sans MS" charset="0"/>
                <a:cs typeface="Comic Sans MS" charset="0"/>
                <a:sym typeface="Symbol" charset="0"/>
              </a:rPr>
              <a:t>GeV</a:t>
            </a:r>
            <a:endParaRPr lang="en-US" sz="1600" b="1" dirty="0">
              <a:latin typeface="Comic Sans MS" charset="0"/>
              <a:cs typeface="Comic Sans MS" charset="0"/>
              <a:sym typeface="Symbo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ea typeface="+mj-ea"/>
              </a:rPr>
              <a:t>Collision Energy Dependence of </a:t>
            </a:r>
            <a:r>
              <a:rPr lang="en-US" sz="2400" dirty="0" smtClean="0">
                <a:ea typeface="+mj-ea"/>
              </a:rPr>
              <a:t>DY </a:t>
            </a:r>
            <a:r>
              <a:rPr lang="en-US" sz="2400" dirty="0">
                <a:ea typeface="+mj-ea"/>
              </a:rPr>
              <a:t>Production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5609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AFTER@LHC, Trento February 2013</a:t>
            </a:r>
            <a:endParaRPr lang="en-US" sz="11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4CF3CC-A004-FD42-8CBA-9C9D31868C9F}" type="slidenum">
              <a:rPr lang="en-US" sz="1200">
                <a:solidFill>
                  <a:srgbClr val="0000FF"/>
                </a:solidFill>
                <a:latin typeface="Comic Sans MS" charset="0"/>
                <a:cs typeface="Comic Sans MS" charset="0"/>
              </a:rPr>
              <a:pPr eaLnBrk="1" hangingPunct="1"/>
              <a:t>30</a:t>
            </a:fld>
            <a:endParaRPr lang="en-US" sz="12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4296033"/>
              </p:ext>
            </p:extLst>
          </p:nvPr>
        </p:nvGraphicFramePr>
        <p:xfrm>
          <a:off x="5089525" y="2479675"/>
          <a:ext cx="24415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0" name="Equation" r:id="rId4" imgW="1905000" imgH="304800" progId="Equation.DSMT4">
                  <p:embed/>
                </p:oleObj>
              </mc:Choice>
              <mc:Fallback>
                <p:oleObj name="Equation" r:id="rId4" imgW="19050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525" y="2479675"/>
                        <a:ext cx="2441575" cy="3905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8" name="Picture 5" descr="pl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6894" r="8633" b="3447"/>
          <a:stretch>
            <a:fillRect/>
          </a:stretch>
        </p:blipFill>
        <p:spPr bwMode="auto">
          <a:xfrm>
            <a:off x="0" y="881063"/>
            <a:ext cx="4430713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592813"/>
              </p:ext>
            </p:extLst>
          </p:nvPr>
        </p:nvGraphicFramePr>
        <p:xfrm>
          <a:off x="4870450" y="4591050"/>
          <a:ext cx="14986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1" name="Equation" r:id="rId7" imgW="1498600" imgH="1638300" progId="Equation.DSMT4">
                  <p:embed/>
                </p:oleObj>
              </mc:Choice>
              <mc:Fallback>
                <p:oleObj name="Equation" r:id="rId7" imgW="1498600" imgH="163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4591050"/>
                        <a:ext cx="1498600" cy="163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2" name="Equation" r:id="rId9" imgW="127000" imgH="203200" progId="Equation.DSMT4">
                  <p:embed/>
                </p:oleObj>
              </mc:Choice>
              <mc:Fallback>
                <p:oleObj name="Equation" r:id="rId9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75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PHENIX and STAR DO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81165" y="996950"/>
            <a:ext cx="3900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PHENIX 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(DY):</a:t>
            </a:r>
            <a:endParaRPr lang="en-US" sz="1000" dirty="0">
              <a:solidFill>
                <a:srgbClr val="0000FF"/>
              </a:solidFill>
            </a:endParaRPr>
          </a:p>
          <a:p>
            <a:pPr algn="ctr"/>
            <a:r>
              <a:rPr lang="en-US" dirty="0" smtClean="0"/>
              <a:t>1.2&lt;|y|&lt;2.4</a:t>
            </a:r>
          </a:p>
          <a:p>
            <a:pPr algn="ctr"/>
            <a:r>
              <a:rPr lang="en-US" dirty="0" err="1"/>
              <a:t>Muon-</a:t>
            </a:r>
            <a:r>
              <a:rPr lang="en-US" dirty="0" err="1" smtClean="0"/>
              <a:t>Arms+FVTX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S/B ~ 0.2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2743" y="981714"/>
            <a:ext cx="2701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STAR 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(W):</a:t>
            </a:r>
            <a:endParaRPr lang="en-US" sz="1000" dirty="0">
              <a:solidFill>
                <a:srgbClr val="0000FF"/>
              </a:solidFill>
            </a:endParaRPr>
          </a:p>
          <a:p>
            <a:pPr algn="ctr"/>
            <a:r>
              <a:rPr lang="en-US" dirty="0" smtClean="0"/>
              <a:t>-1.0 &lt; y &lt; 1.5</a:t>
            </a:r>
          </a:p>
          <a:p>
            <a:pPr algn="ctr"/>
            <a:r>
              <a:rPr lang="en-US" dirty="0" smtClean="0"/>
              <a:t>W-fully reconstructed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480" y="609600"/>
            <a:ext cx="63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Delivered Luminosity: 500pb</a:t>
            </a:r>
            <a:r>
              <a:rPr lang="en-US" baseline="30000" dirty="0" smtClean="0"/>
              <a:t>-1 </a:t>
            </a:r>
            <a:r>
              <a:rPr lang="en-US" dirty="0" smtClean="0"/>
              <a:t>(</a:t>
            </a:r>
            <a:r>
              <a:rPr lang="en-US" dirty="0"/>
              <a:t>~</a:t>
            </a:r>
            <a:r>
              <a:rPr lang="en-US" dirty="0" smtClean="0"/>
              <a:t>6 weeks for Run14+)</a:t>
            </a:r>
            <a:endParaRPr lang="en-US" dirty="0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74443" y="5773849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5540169"/>
            <a:ext cx="4711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Caveat:</a:t>
            </a:r>
            <a:r>
              <a:rPr lang="en-US" dirty="0" smtClean="0"/>
              <a:t> </a:t>
            </a:r>
          </a:p>
          <a:p>
            <a:r>
              <a:rPr lang="en-US" dirty="0" smtClean="0"/>
              <a:t>potentially large evolution effects on </a:t>
            </a:r>
          </a:p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for DY, W, Z</a:t>
            </a:r>
            <a:r>
              <a:rPr lang="en-US" baseline="-25000" dirty="0" smtClean="0"/>
              <a:t>0</a:t>
            </a:r>
            <a:r>
              <a:rPr lang="en-US" dirty="0" smtClean="0"/>
              <a:t> not yet theoretically </a:t>
            </a:r>
          </a:p>
          <a:p>
            <a:r>
              <a:rPr lang="en-US" dirty="0" smtClean="0"/>
              <a:t>full under control and accounted for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20" name="Picture 19" descr="project5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24050"/>
            <a:ext cx="8641080" cy="3230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26" y="4952999"/>
            <a:ext cx="2280073" cy="19012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775" y="5031743"/>
            <a:ext cx="5096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Extremely clean measurement of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 smtClean="0">
                <a:solidFill>
                  <a:srgbClr val="0000FF"/>
                </a:solidFill>
              </a:rPr>
              <a:t>A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N</a:t>
            </a:r>
            <a:r>
              <a:rPr lang="en-US" sz="1600" dirty="0" smtClean="0">
                <a:solidFill>
                  <a:srgbClr val="0000FF"/>
                </a:solidFill>
              </a:rPr>
              <a:t>(Z0)+/-10%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for &lt;y&gt; ~0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17" name="Textfeld 20"/>
          <p:cNvSpPr txBox="1"/>
          <p:nvPr/>
        </p:nvSpPr>
        <p:spPr>
          <a:xfrm rot="20400000">
            <a:off x="1402658" y="3421003"/>
            <a:ext cx="4324171" cy="147732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Comic Sans MS"/>
                <a:cs typeface="Comic Sans MS"/>
              </a:rPr>
              <a:t>The pink elephant in the room is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Comic Sans MS"/>
                <a:cs typeface="Comic Sans MS"/>
              </a:rPr>
              <a:t>what are the evolution effects for A</a:t>
            </a:r>
            <a:r>
              <a:rPr lang="en-US" sz="2000" b="1" baseline="-25000" dirty="0" smtClean="0">
                <a:latin typeface="Comic Sans MS"/>
                <a:cs typeface="Comic Sans MS"/>
              </a:rPr>
              <a:t>N</a:t>
            </a:r>
            <a:r>
              <a:rPr lang="en-US" sz="2000" b="1" baseline="30000" dirty="0" smtClean="0">
                <a:latin typeface="Comic Sans MS"/>
                <a:cs typeface="Comic Sans MS"/>
              </a:rPr>
              <a:t>DY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Comic Sans MS"/>
                <a:cs typeface="Comic Sans MS"/>
                <a:sym typeface="Wingdings"/>
              </a:rPr>
              <a:t> lets see what we know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19" name="Picture 18" descr="elephant-in-the-r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371059"/>
            <a:ext cx="3302000" cy="25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6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charset="0"/>
              </a:rPr>
              <a:t>Directly working on TMD</a:t>
            </a:r>
            <a:r>
              <a:rPr lang="en-US" cap="none" dirty="0">
                <a:latin typeface="Comic Sans MS" charset="0"/>
              </a:rPr>
              <a:t>s</a:t>
            </a:r>
          </a:p>
        </p:txBody>
      </p:sp>
      <p:sp>
        <p:nvSpPr>
          <p:cNvPr id="5632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smtClean="0">
                <a:cs typeface="Arial" charset="0"/>
              </a:rPr>
              <a:t>E.C. Aschenauer</a:t>
            </a:r>
            <a:endParaRPr lang="en-US" sz="1800"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166" y="6553200"/>
            <a:ext cx="609600" cy="36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E97789-48B4-E145-95C0-D542577C871B}" type="slidenum">
              <a:rPr lang="en-US" sz="1800">
                <a:solidFill>
                  <a:srgbClr val="0000FF"/>
                </a:solidFill>
                <a:cs typeface="Arial" charset="0"/>
              </a:rPr>
              <a:pPr/>
              <a:t>32</a:t>
            </a:fld>
            <a:endParaRPr lang="en-US" sz="18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79449"/>
            <a:ext cx="38610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FF"/>
                </a:solidFill>
              </a:rPr>
              <a:t>Aybat</a:t>
            </a:r>
            <a:r>
              <a:rPr lang="en-US" dirty="0">
                <a:solidFill>
                  <a:srgbClr val="0000FF"/>
                </a:solidFill>
              </a:rPr>
              <a:t>-Collins-</a:t>
            </a:r>
            <a:r>
              <a:rPr lang="en-US" dirty="0" err="1">
                <a:solidFill>
                  <a:srgbClr val="0000FF"/>
                </a:solidFill>
              </a:rPr>
              <a:t>Qiu</a:t>
            </a:r>
            <a:r>
              <a:rPr lang="en-US" dirty="0">
                <a:solidFill>
                  <a:srgbClr val="0000FF"/>
                </a:solidFill>
              </a:rPr>
              <a:t>-Rogers, 2011</a:t>
            </a:r>
          </a:p>
        </p:txBody>
      </p:sp>
      <p:pic>
        <p:nvPicPr>
          <p:cNvPr id="8" name="Picture 7" descr="Screen shot 2012-03-20 at 2.31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5017" b="4659"/>
          <a:stretch/>
        </p:blipFill>
        <p:spPr bwMode="auto">
          <a:xfrm>
            <a:off x="4730750" y="4222744"/>
            <a:ext cx="441325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426378" y="5394920"/>
            <a:ext cx="36959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omic Sans MS"/>
                <a:cs typeface="Comic Sans MS"/>
              </a:rPr>
              <a:t>Needs a cross </a:t>
            </a:r>
            <a:r>
              <a:rPr lang="en-US" sz="1800" dirty="0" smtClean="0">
                <a:latin typeface="Comic Sans MS"/>
                <a:cs typeface="Comic Sans MS"/>
              </a:rPr>
              <a:t>check !</a:t>
            </a:r>
          </a:p>
          <a:p>
            <a:pPr marL="285750" indent="-285750" eaLnBrk="1" hangingPunct="1">
              <a:buFont typeface="Wingdings" charset="0"/>
              <a:buChar char="à"/>
            </a:pPr>
            <a:r>
              <a:rPr lang="en-US" sz="1800" dirty="0" smtClean="0">
                <a:latin typeface="Comic Sans MS"/>
                <a:cs typeface="Comic Sans MS"/>
                <a:sym typeface="Wingdings"/>
              </a:rPr>
              <a:t>under way F. Yuan showed</a:t>
            </a:r>
          </a:p>
          <a:p>
            <a:pPr eaLnBrk="1" hangingPunct="1"/>
            <a:r>
              <a:rPr lang="en-US" sz="18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dirty="0" smtClean="0">
                <a:latin typeface="Comic Sans MS"/>
                <a:cs typeface="Comic Sans MS"/>
                <a:sym typeface="Wingdings"/>
              </a:rPr>
              <a:t>  first results on </a:t>
            </a:r>
            <a:r>
              <a:rPr lang="en-US" sz="1800" dirty="0" err="1" smtClean="0">
                <a:latin typeface="Comic Sans MS"/>
                <a:cs typeface="Comic Sans MS"/>
                <a:sym typeface="Wingdings"/>
              </a:rPr>
              <a:t>pA</a:t>
            </a:r>
            <a:r>
              <a:rPr lang="en-US" sz="1800" dirty="0" smtClean="0">
                <a:latin typeface="Comic Sans MS"/>
                <a:cs typeface="Comic Sans MS"/>
                <a:sym typeface="Wingdings"/>
              </a:rPr>
              <a:t> workshop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863167" y="3881968"/>
            <a:ext cx="3280833" cy="4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solidFill>
                  <a:srgbClr val="0000FF"/>
                </a:solidFill>
                <a:latin typeface="Comic Sans MS" charset="0"/>
              </a:rPr>
              <a:t>Aybat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1600" dirty="0" err="1" smtClean="0">
                <a:solidFill>
                  <a:srgbClr val="0000FF"/>
                </a:solidFill>
                <a:latin typeface="Comic Sans MS" charset="0"/>
              </a:rPr>
              <a:t>Prokudin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-Rogers, 2011</a:t>
            </a:r>
            <a:endParaRPr lang="en-US" sz="1600" dirty="0">
              <a:solidFill>
                <a:srgbClr val="0000FF"/>
              </a:solidFill>
              <a:latin typeface="Comic Sans MS" charset="0"/>
            </a:endParaRPr>
          </a:p>
        </p:txBody>
      </p:sp>
      <p:pic>
        <p:nvPicPr>
          <p:cNvPr id="56326" name="Picture 7" descr="Screen shot 2012-03-20 at 2.26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1051984"/>
            <a:ext cx="5120217" cy="376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1514" y="1310641"/>
            <a:ext cx="689403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THE RHIC SPIN Program &gt; 2015</a:t>
            </a:r>
          </a:p>
          <a:p>
            <a:endParaRPr lang="en-US" sz="32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/>
              <a:cs typeface="Comic Sans MS Bold"/>
            </a:endParaRPr>
          </a:p>
          <a:p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polarised</a:t>
            </a:r>
            <a:r>
              <a:rPr lang="en-US" sz="20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p↑</a:t>
            </a:r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A</a:t>
            </a:r>
            <a:r>
              <a:rPr lang="en-US" sz="20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 Bold"/>
                <a:cs typeface="Comic Sans MS Bold"/>
              </a:rPr>
              <a:t>/ </a:t>
            </a:r>
            <a:r>
              <a:rPr lang="en-US" sz="2000" dirty="0" err="1">
                <a:solidFill>
                  <a:srgbClr val="0000FF"/>
                </a:solidFill>
                <a:latin typeface="Comic Sans MS Bold"/>
                <a:cs typeface="Comic Sans MS Bold"/>
              </a:rPr>
              <a:t>p</a:t>
            </a:r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↑</a:t>
            </a:r>
            <a:endParaRPr lang="en-US" sz="2000" dirty="0" smtClean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  <a:sym typeface="Wingdings"/>
              </a:rPr>
              <a:t> unravel the underlying sub-processes</a:t>
            </a:r>
            <a:r>
              <a:rPr lang="en-US" sz="2000" dirty="0" smtClean="0">
                <a:latin typeface="Comic Sans MS Bold"/>
                <a:cs typeface="Comic Sans MS Bold"/>
                <a:sym typeface="Wingdings"/>
              </a:rPr>
              <a:t> to A</a:t>
            </a:r>
            <a:r>
              <a:rPr lang="en-US" sz="2000" baseline="-25000" dirty="0" smtClean="0">
                <a:latin typeface="Comic Sans MS Bold"/>
                <a:cs typeface="Comic Sans MS Bold"/>
                <a:sym typeface="Wingdings"/>
              </a:rPr>
              <a:t>N</a:t>
            </a:r>
            <a:endParaRPr lang="en-US" sz="2000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/>
              <a:cs typeface="Comic Sans MS Bold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getting </a:t>
            </a: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the first glimpse of GPD E for gluons</a:t>
            </a:r>
          </a:p>
          <a:p>
            <a:pPr marL="800100" lvl="1" indent="-342900">
              <a:buFont typeface="Wingdings" charset="0"/>
              <a:buChar char="à"/>
            </a:pP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A</a:t>
            </a:r>
            <a:r>
              <a:rPr lang="en-US" sz="2000" baseline="-25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UT</a:t>
            </a: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(J/</a:t>
            </a:r>
            <a:r>
              <a:rPr lang="en-US" sz="2000" dirty="0" err="1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) in </a:t>
            </a:r>
            <a:r>
              <a:rPr lang="en-US" sz="2000" dirty="0" err="1" smtClean="0">
                <a:latin typeface="Comic Sans MS"/>
                <a:cs typeface="Comic Sans MS"/>
                <a:sym typeface="Wingdings"/>
              </a:rPr>
              <a:t>p↑A</a:t>
            </a:r>
            <a:endParaRPr lang="en-US" sz="2000" dirty="0" smtClean="0">
              <a:latin typeface="Comic Sans MS"/>
              <a:cs typeface="Comic Sans MS"/>
              <a:sym typeface="Wingdings"/>
            </a:endParaRPr>
          </a:p>
          <a:p>
            <a:pPr marL="800100" lvl="1" indent="-342900">
              <a:buFont typeface="Wingdings" charset="0"/>
              <a:buChar char="à"/>
            </a:pPr>
            <a:endParaRPr lang="en-US" sz="2000" dirty="0">
              <a:solidFill>
                <a:srgbClr val="FF00FF"/>
              </a:solidFill>
              <a:latin typeface="Comic Sans MS Bold"/>
              <a:cs typeface="Comic Sans MS Bold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going forward: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precision measurements in transverse spin effects </a:t>
            </a:r>
          </a:p>
          <a:p>
            <a:pPr marL="800100" lvl="1" indent="-342900">
              <a:buFont typeface="Wingdings" charset="0"/>
              <a:buChar char="à"/>
            </a:pPr>
            <a:r>
              <a:rPr lang="en-US" sz="2000" dirty="0" err="1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Sivers</a:t>
            </a: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, Collins, IFF</a:t>
            </a:r>
          </a:p>
          <a:p>
            <a:pPr marL="800100" lvl="1" indent="-342900">
              <a:buFont typeface="Wingdings" charset="0"/>
              <a:buChar char="à"/>
            </a:pP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precision measurements </a:t>
            </a: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of A</a:t>
            </a:r>
            <a:r>
              <a:rPr lang="en-US" sz="2000" baseline="-25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N</a:t>
            </a: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(DY)</a:t>
            </a:r>
          </a:p>
          <a:p>
            <a:endParaRPr lang="en-US" sz="2000" dirty="0" smtClean="0">
              <a:solidFill>
                <a:srgbClr val="322F31"/>
              </a:solidFill>
              <a:latin typeface="Comic Sans MS Bold"/>
              <a:cs typeface="Comic Sans MS Bold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precision measurements </a:t>
            </a:r>
            <a:r>
              <a:rPr lang="en-US" sz="2000" dirty="0" smtClean="0">
                <a:solidFill>
                  <a:srgbClr val="322F31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g(x) at low-x </a:t>
            </a:r>
            <a:endParaRPr lang="en-US" sz="2000" dirty="0" smtClean="0">
              <a:solidFill>
                <a:srgbClr val="322F31"/>
              </a:solidFill>
              <a:latin typeface="Comic Sans MS Bold"/>
              <a:cs typeface="Comic Sans MS Bold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endParaRPr lang="en-US" sz="2000" dirty="0">
              <a:solidFill>
                <a:srgbClr val="322F31"/>
              </a:solidFill>
              <a:latin typeface="Comic Sans MS Bold"/>
              <a:cs typeface="Comic Sans MS Bold"/>
              <a:sym typeface="Wingdings"/>
            </a:endParaRPr>
          </a:p>
          <a:p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  <a:sym typeface="Wingdings"/>
              </a:rPr>
              <a:t>polarised</a:t>
            </a:r>
            <a:r>
              <a:rPr lang="en-US" sz="2000" dirty="0" smtClean="0">
                <a:solidFill>
                  <a:srgbClr val="0000FF"/>
                </a:solidFill>
                <a:latin typeface="Comic Sans MS Bold"/>
                <a:cs typeface="Comic Sans MS Bold"/>
                <a:sym typeface="Wingdings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  <a:sym typeface="Wingdings"/>
              </a:rPr>
              <a:t>pHe</a:t>
            </a:r>
            <a:endParaRPr lang="en-US" sz="2000" dirty="0" smtClean="0">
              <a:solidFill>
                <a:srgbClr val="0000FF"/>
              </a:solidFill>
              <a:latin typeface="Comic Sans MS Bold"/>
              <a:cs typeface="Comic Sans MS Bold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1667" cy="609600"/>
          </a:xfrm>
        </p:spPr>
        <p:txBody>
          <a:bodyPr/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 in </a:t>
            </a:r>
            <a:r>
              <a:rPr lang="en-US" sz="2400" cap="none" dirty="0" err="1" smtClean="0"/>
              <a:t>p↑</a:t>
            </a:r>
            <a:r>
              <a:rPr lang="en-US" sz="2400" dirty="0" err="1" smtClean="0"/>
              <a:t>A</a:t>
            </a:r>
            <a:r>
              <a:rPr lang="en-US" sz="2400" dirty="0" smtClean="0"/>
              <a:t> or </a:t>
            </a:r>
            <a:r>
              <a:rPr lang="en-US" sz="2400" dirty="0"/>
              <a:t>Shooting Spin Through CGC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83606" y="500592"/>
            <a:ext cx="2038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Yuri </a:t>
            </a:r>
            <a:r>
              <a:rPr lang="en-US" sz="1400" dirty="0" err="1" smtClean="0"/>
              <a:t>Kovchegov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15557" y="708555"/>
            <a:ext cx="4964686" cy="2704350"/>
            <a:chOff x="-228929" y="708555"/>
            <a:chExt cx="4964686" cy="2704350"/>
          </a:xfrm>
        </p:grpSpPr>
        <p:grpSp>
          <p:nvGrpSpPr>
            <p:cNvPr id="24" name="Group 23"/>
            <p:cNvGrpSpPr/>
            <p:nvPr/>
          </p:nvGrpSpPr>
          <p:grpSpPr>
            <a:xfrm>
              <a:off x="-228929" y="708555"/>
              <a:ext cx="4964686" cy="2704350"/>
              <a:chOff x="-239512" y="708555"/>
              <a:chExt cx="4964686" cy="2704350"/>
            </a:xfrm>
          </p:grpSpPr>
          <p:pic>
            <p:nvPicPr>
              <p:cNvPr id="6" name="Content Placeholder 3" descr="ANrad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65" r="-6065"/>
              <a:stretch>
                <a:fillRect/>
              </a:stretch>
            </p:blipFill>
            <p:spPr>
              <a:xfrm>
                <a:off x="-239512" y="708555"/>
                <a:ext cx="4917345" cy="2704350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1274234" y="2465916"/>
                <a:ext cx="419099" cy="2053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1591730" y="2216152"/>
                <a:ext cx="1011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r=1.4fm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1511301" y="2772834"/>
                <a:ext cx="838199" cy="3259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2273297" y="2516720"/>
                <a:ext cx="797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r=2fm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5775" y="751417"/>
                <a:ext cx="4239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strong suppression of </a:t>
                </a:r>
                <a:r>
                  <a:rPr lang="en-US" sz="1400" dirty="0" err="1"/>
                  <a:t>odderon</a:t>
                </a:r>
                <a:r>
                  <a:rPr lang="en-US" sz="1400" dirty="0"/>
                  <a:t> STSA </a:t>
                </a:r>
                <a:r>
                  <a:rPr lang="en-US" sz="1400" dirty="0" smtClean="0"/>
                  <a:t>in </a:t>
                </a:r>
                <a:r>
                  <a:rPr lang="en-US" sz="1400" dirty="0"/>
                  <a:t>nuclei.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 flipV="1">
              <a:off x="1284817" y="1676401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475317" y="1422404"/>
              <a:ext cx="79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r=1fm</a:t>
              </a:r>
              <a:endParaRPr lang="en-US" sz="16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47000" y="83608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=1GeV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581817" y="4378327"/>
            <a:ext cx="3463864" cy="1985432"/>
            <a:chOff x="306193" y="4370920"/>
            <a:chExt cx="3463864" cy="1985432"/>
          </a:xfrm>
        </p:grpSpPr>
        <p:pic>
          <p:nvPicPr>
            <p:cNvPr id="19" name="Content Placeholder 6" descr="AN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51" r="-2451"/>
            <a:stretch>
              <a:fillRect/>
            </a:stretch>
          </p:blipFill>
          <p:spPr>
            <a:xfrm>
              <a:off x="306193" y="4451352"/>
              <a:ext cx="3463864" cy="19050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 flipV="1">
              <a:off x="1936750" y="4624917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2127250" y="4370920"/>
              <a:ext cx="839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x</a:t>
              </a:r>
              <a:r>
                <a:rPr lang="en-US" sz="1600" baseline="-25000" dirty="0" err="1" smtClean="0"/>
                <a:t>f</a:t>
              </a:r>
              <a:r>
                <a:rPr lang="en-US" sz="1600" dirty="0" smtClean="0"/>
                <a:t>=0.9</a:t>
              </a:r>
              <a:endParaRPr lang="en-US" sz="16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1862667" y="5147734"/>
              <a:ext cx="416978" cy="3026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2184395" y="4893736"/>
              <a:ext cx="839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x</a:t>
              </a:r>
              <a:r>
                <a:rPr lang="en-US" sz="1600" baseline="-25000" dirty="0" err="1"/>
                <a:t>f</a:t>
              </a:r>
              <a:r>
                <a:rPr lang="en-US" sz="1600" dirty="0"/>
                <a:t>=</a:t>
              </a:r>
              <a:r>
                <a:rPr lang="en-US" sz="1600" dirty="0" smtClean="0"/>
                <a:t>0.7</a:t>
              </a:r>
              <a:endParaRPr lang="en-US" sz="1600" dirty="0"/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V="1">
              <a:off x="1665817" y="5386917"/>
              <a:ext cx="1011766" cy="5016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1500717" y="5609167"/>
              <a:ext cx="1409700" cy="558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2559045" y="5120219"/>
              <a:ext cx="839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x</a:t>
              </a:r>
              <a:r>
                <a:rPr lang="en-US" sz="1600" baseline="-25000" dirty="0" err="1"/>
                <a:t>f</a:t>
              </a:r>
              <a:r>
                <a:rPr lang="en-US" sz="1600" dirty="0"/>
                <a:t>=</a:t>
              </a:r>
              <a:r>
                <a:rPr lang="en-US" sz="1600" dirty="0" smtClean="0"/>
                <a:t>0.6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49028" y="5399619"/>
              <a:ext cx="839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x</a:t>
              </a:r>
              <a:r>
                <a:rPr lang="en-US" sz="1600" baseline="-25000" dirty="0" err="1"/>
                <a:t>f</a:t>
              </a:r>
              <a:r>
                <a:rPr lang="en-US" sz="1600" dirty="0"/>
                <a:t>=</a:t>
              </a:r>
              <a:r>
                <a:rPr lang="en-US" sz="1600" dirty="0" smtClean="0"/>
                <a:t>0.5</a:t>
              </a:r>
              <a:endParaRPr lang="en-US" sz="1600" dirty="0"/>
            </a:p>
          </p:txBody>
        </p:sp>
      </p:grpSp>
      <p:pic>
        <p:nvPicPr>
          <p:cNvPr id="34" name="Content Placeholder 3" descr="A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4" r="-2654"/>
          <a:stretch>
            <a:fillRect/>
          </a:stretch>
        </p:blipFill>
        <p:spPr>
          <a:xfrm>
            <a:off x="312713" y="4466173"/>
            <a:ext cx="3691256" cy="2030095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 bwMode="auto">
          <a:xfrm flipV="1">
            <a:off x="1030775" y="4689473"/>
            <a:ext cx="285750" cy="201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221275" y="4435476"/>
            <a:ext cx="839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=0.7</a:t>
            </a:r>
            <a:endParaRPr lang="en-US" sz="16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214925" y="5138206"/>
            <a:ext cx="285750" cy="201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1405425" y="4884209"/>
            <a:ext cx="839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=0.9</a:t>
            </a:r>
            <a:endParaRPr lang="en-US" sz="1600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1111250" y="5434541"/>
            <a:ext cx="537592" cy="4497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553592" y="5180543"/>
            <a:ext cx="839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=0.6</a:t>
            </a:r>
            <a:endParaRPr lang="en-US" sz="16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994833" y="5735108"/>
            <a:ext cx="986326" cy="456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885909" y="5481110"/>
            <a:ext cx="839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=0.5</a:t>
            </a:r>
            <a:endParaRPr lang="en-US" sz="1600" dirty="0"/>
          </a:p>
        </p:txBody>
      </p:sp>
      <p:sp>
        <p:nvSpPr>
          <p:cNvPr id="46" name="Right Arrow 45"/>
          <p:cNvSpPr/>
          <p:nvPr/>
        </p:nvSpPr>
        <p:spPr bwMode="auto">
          <a:xfrm>
            <a:off x="3455832" y="5411802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513667" y="5037669"/>
            <a:ext cx="975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 of</a:t>
            </a:r>
          </a:p>
          <a:p>
            <a:endParaRPr lang="en-US" dirty="0"/>
          </a:p>
          <a:p>
            <a:r>
              <a:rPr lang="en-US" dirty="0" smtClean="0"/>
              <a:t>large b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85775" y="3598333"/>
            <a:ext cx="578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asymmetry is larger for peripheral collisions,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is dominated by edge effects.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03751" y="1513417"/>
            <a:ext cx="4389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Very unique RHIC possibility </a:t>
            </a:r>
            <a:r>
              <a:rPr lang="en-US" dirty="0" err="1" smtClean="0"/>
              <a:t>p↑A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Synergy between CGC based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theory and 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(direct photon) =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-74083" y="0"/>
            <a:ext cx="9218083" cy="609600"/>
          </a:xfrm>
        </p:spPr>
        <p:txBody>
          <a:bodyPr/>
          <a:lstStyle/>
          <a:p>
            <a:r>
              <a:rPr lang="en-US" sz="2400" dirty="0" smtClean="0"/>
              <a:t>Beyond form factors and quark distributions</a:t>
            </a:r>
            <a:endParaRPr lang="en-US" sz="2400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AFTER@LHC, Trento February 2013</a:t>
            </a:r>
            <a:endParaRPr lang="en-US" altLang="ja-JP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79CE-04EB-DA40-95B2-55F1030D4E53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858114" name="Rectangle 2"/>
          <p:cNvSpPr>
            <a:spLocks noChangeArrowheads="1"/>
          </p:cNvSpPr>
          <p:nvPr/>
        </p:nvSpPr>
        <p:spPr bwMode="auto">
          <a:xfrm>
            <a:off x="1143000" y="52388"/>
            <a:ext cx="6907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1581661" y="534459"/>
            <a:ext cx="5937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Generalized </a:t>
            </a: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 Distributions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1295400"/>
            <a:ext cx="2362200" cy="4411663"/>
            <a:chOff x="288" y="720"/>
            <a:chExt cx="1488" cy="2779"/>
          </a:xfrm>
        </p:grpSpPr>
        <p:sp>
          <p:nvSpPr>
            <p:cNvPr id="858117" name="Rectangle 5"/>
            <p:cNvSpPr>
              <a:spLocks noChangeArrowheads="1"/>
            </p:cNvSpPr>
            <p:nvPr/>
          </p:nvSpPr>
          <p:spPr bwMode="auto">
            <a:xfrm>
              <a:off x="432" y="720"/>
              <a:ext cx="1200" cy="19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58118" name="Text Box 6"/>
            <p:cNvSpPr txBox="1">
              <a:spLocks noChangeArrowheads="1"/>
            </p:cNvSpPr>
            <p:nvPr/>
          </p:nvSpPr>
          <p:spPr bwMode="auto">
            <a:xfrm>
              <a:off x="288" y="2976"/>
              <a:ext cx="148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Proton form factors,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transverse 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charge &amp; current densities</a:t>
              </a:r>
            </a:p>
          </p:txBody>
        </p:sp>
        <p:pic>
          <p:nvPicPr>
            <p:cNvPr id="858119" name="Picture 7" descr="fig02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816"/>
              <a:ext cx="1065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705601" y="1295400"/>
            <a:ext cx="2236788" cy="4886325"/>
            <a:chOff x="4080" y="720"/>
            <a:chExt cx="1409" cy="3078"/>
          </a:xfrm>
        </p:grpSpPr>
        <p:sp>
          <p:nvSpPr>
            <p:cNvPr id="858121" name="Rectangle 9"/>
            <p:cNvSpPr>
              <a:spLocks noChangeArrowheads="1"/>
            </p:cNvSpPr>
            <p:nvPr/>
          </p:nvSpPr>
          <p:spPr bwMode="auto">
            <a:xfrm>
              <a:off x="4080" y="720"/>
              <a:ext cx="1248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858122" name="Text Box 10"/>
            <p:cNvSpPr txBox="1">
              <a:spLocks noChangeArrowheads="1"/>
            </p:cNvSpPr>
            <p:nvPr/>
          </p:nvSpPr>
          <p:spPr bwMode="auto">
            <a:xfrm>
              <a:off x="4080" y="3119"/>
              <a:ext cx="140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Structure functions,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quark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longitudinal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momentum &amp; </a:t>
              </a:r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helicity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distributions</a:t>
              </a:r>
            </a:p>
          </p:txBody>
        </p:sp>
        <p:pic>
          <p:nvPicPr>
            <p:cNvPr id="858123" name="Picture 11" descr="fig02-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8" y="816"/>
              <a:ext cx="1074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5" name="AutoShape 13"/>
          <p:cNvSpPr>
            <a:spLocks noChangeArrowheads="1"/>
          </p:cNvSpPr>
          <p:nvPr/>
        </p:nvSpPr>
        <p:spPr bwMode="auto">
          <a:xfrm rot="1611983">
            <a:off x="2133600" y="2767013"/>
            <a:ext cx="1092200" cy="509588"/>
          </a:xfrm>
          <a:prstGeom prst="rightArrow">
            <a:avLst>
              <a:gd name="adj1" fmla="val 50000"/>
              <a:gd name="adj2" fmla="val 53583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3292475" y="1524000"/>
            <a:ext cx="2514600" cy="3703638"/>
            <a:chOff x="3292475" y="1524000"/>
            <a:chExt cx="2514600" cy="3703638"/>
          </a:xfrm>
        </p:grpSpPr>
        <p:sp>
          <p:nvSpPr>
            <p:cNvPr id="858126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858127" name="Picture 15" descr="fig02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8" name="AutoShape 16"/>
          <p:cNvSpPr>
            <a:spLocks noChangeArrowheads="1"/>
          </p:cNvSpPr>
          <p:nvPr/>
        </p:nvSpPr>
        <p:spPr bwMode="auto">
          <a:xfrm rot="19816077">
            <a:off x="5783263" y="2921000"/>
            <a:ext cx="1087438" cy="508000"/>
          </a:xfrm>
          <a:prstGeom prst="leftArrow">
            <a:avLst>
              <a:gd name="adj1" fmla="val 50000"/>
              <a:gd name="adj2" fmla="val 53516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2200" y="708025"/>
            <a:ext cx="4943475" cy="587375"/>
            <a:chOff x="1536" y="209"/>
            <a:chExt cx="3114" cy="358"/>
          </a:xfrm>
        </p:grpSpPr>
        <p:sp>
          <p:nvSpPr>
            <p:cNvPr id="858130" name="Text Box 18"/>
            <p:cNvSpPr txBox="1">
              <a:spLocks noChangeArrowheads="1"/>
            </p:cNvSpPr>
            <p:nvPr/>
          </p:nvSpPr>
          <p:spPr bwMode="auto">
            <a:xfrm>
              <a:off x="1536" y="362"/>
              <a:ext cx="3114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X. Ji,  D. Mueller, A. Radyushkin (1994-1997)</a:t>
              </a:r>
            </a:p>
          </p:txBody>
        </p:sp>
        <p:sp>
          <p:nvSpPr>
            <p:cNvPr id="858131" name="Text Box 19"/>
            <p:cNvSpPr txBox="1">
              <a:spLocks noChangeArrowheads="1"/>
            </p:cNvSpPr>
            <p:nvPr/>
          </p:nvSpPr>
          <p:spPr bwMode="auto">
            <a:xfrm>
              <a:off x="2220" y="209"/>
              <a:ext cx="11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i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58132" name="Text Box 20"/>
          <p:cNvSpPr txBox="1">
            <a:spLocks noChangeArrowheads="1"/>
          </p:cNvSpPr>
          <p:nvPr/>
        </p:nvSpPr>
        <p:spPr bwMode="auto">
          <a:xfrm>
            <a:off x="3048000" y="5378450"/>
            <a:ext cx="2959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Correlated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quark momentum </a:t>
            </a:r>
          </a:p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helicity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distributions in </a:t>
            </a:r>
          </a:p>
          <a:p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space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-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9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96">
        <p14:prism isContent="1"/>
      </p:transition>
    </mc:Choice>
    <mc:Fallback xmlns="">
      <p:transition xmlns:p14="http://schemas.microsoft.com/office/powerpoint/2010/main" spd="slow" advTm="11089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5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5" grpId="0" animBg="1"/>
      <p:bldP spid="858128" grpId="0" animBg="1"/>
      <p:bldP spid="8581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The Hunt for Orbital Angular Momentum</a:t>
            </a:r>
            <a:endParaRPr lang="en-US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B8E66-3539-5C49-BA35-A3B0DF41C35D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it-IT"/>
          </a:p>
        </p:txBody>
      </p:sp>
      <p:pic>
        <p:nvPicPr>
          <p:cNvPr id="351237" name="Picture 5" descr="gpd-map"/>
          <p:cNvPicPr>
            <a:picLocks noChangeAspect="1" noChangeArrowheads="1"/>
          </p:cNvPicPr>
          <p:nvPr/>
        </p:nvPicPr>
        <p:blipFill>
          <a:blip r:embed="rId4"/>
          <a:srcRect l="1363" t="6211" r="2181" b="8282"/>
          <a:stretch>
            <a:fillRect/>
          </a:stretch>
        </p:blipFill>
        <p:spPr bwMode="auto">
          <a:xfrm>
            <a:off x="20637" y="1262096"/>
            <a:ext cx="5279691" cy="3081276"/>
          </a:xfrm>
          <a:prstGeom prst="rect">
            <a:avLst/>
          </a:prstGeom>
          <a:noFill/>
          <a:effectLst>
            <a:glow rad="101600">
              <a:srgbClr val="E6E6E6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5064125" y="682625"/>
            <a:ext cx="4038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Study of hard </a:t>
            </a:r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exclusive</a:t>
            </a:r>
            <a:r>
              <a:rPr lang="en-US" sz="1800" b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proces</a:t>
            </a:r>
            <a:r>
              <a:rPr lang="en-US" sz="1800" b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ses</a:t>
            </a:r>
            <a:r>
              <a:rPr lang="en-US" sz="1800" b="1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allows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to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access </a:t>
            </a:r>
          </a:p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 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new class of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PDFs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5261043" y="1538288"/>
            <a:ext cx="3882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eneralized </a:t>
            </a:r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arton </a:t>
            </a:r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D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istributions</a:t>
            </a:r>
          </a:p>
        </p:txBody>
      </p:sp>
      <p:graphicFrame>
        <p:nvGraphicFramePr>
          <p:cNvPr id="3512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161770"/>
              </p:ext>
            </p:extLst>
          </p:nvPr>
        </p:nvGraphicFramePr>
        <p:xfrm>
          <a:off x="6216650" y="1833563"/>
          <a:ext cx="1930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0" name="Equation" r:id="rId5" imgW="1930400" imgH="406400" progId="Equation.DSMT4">
                  <p:embed/>
                </p:oleObj>
              </mc:Choice>
              <mc:Fallback>
                <p:oleObj name="Equation" r:id="rId5" imgW="19304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1833563"/>
                        <a:ext cx="19304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42" name="Line 10"/>
          <p:cNvSpPr>
            <a:spLocks noChangeShapeType="1"/>
          </p:cNvSpPr>
          <p:nvPr/>
        </p:nvSpPr>
        <p:spPr bwMode="auto">
          <a:xfrm>
            <a:off x="5284374" y="2833469"/>
            <a:ext cx="539750" cy="0"/>
          </a:xfrm>
          <a:prstGeom prst="line">
            <a:avLst/>
          </a:prstGeom>
          <a:noFill/>
          <a:ln w="76200" cmpd="tri">
            <a:solidFill>
              <a:srgbClr val="CC66FF"/>
            </a:solidFill>
            <a:round/>
            <a:headEnd/>
            <a:tailEnd type="triangle" w="med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4" name="Text Box 12"/>
          <p:cNvSpPr txBox="1">
            <a:spLocks noChangeArrowheads="1"/>
          </p:cNvSpPr>
          <p:nvPr/>
        </p:nvSpPr>
        <p:spPr bwMode="auto">
          <a:xfrm>
            <a:off x="5727286" y="2465169"/>
            <a:ext cx="3140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possible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way to access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orbital angular momentum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19088" y="4598988"/>
            <a:ext cx="4056065" cy="1200151"/>
            <a:chOff x="121" y="3521"/>
            <a:chExt cx="2555" cy="756"/>
          </a:xfrm>
        </p:grpSpPr>
        <p:sp>
          <p:nvSpPr>
            <p:cNvPr id="351249" name="Text Box 17"/>
            <p:cNvSpPr txBox="1">
              <a:spLocks noChangeArrowheads="1"/>
            </p:cNvSpPr>
            <p:nvPr/>
          </p:nvSpPr>
          <p:spPr bwMode="auto">
            <a:xfrm>
              <a:off x="121" y="3521"/>
              <a:ext cx="255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exclusive:</a:t>
              </a:r>
              <a:r>
                <a:rPr lang="en-US" sz="1800" b="1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all reaction products are 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detected</a:t>
              </a:r>
            </a:p>
            <a:p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   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missing 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energy (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cs typeface="Symbol" charset="2"/>
                </a:rPr>
                <a:t>D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E) and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     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missing 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Mass (</a:t>
              </a:r>
              <a:r>
                <a:rPr lang="en-US" sz="18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</a:t>
              </a:r>
              <a:r>
                <a:rPr lang="en-US" sz="1800" b="1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x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) = 0</a:t>
              </a:r>
            </a:p>
          </p:txBody>
        </p:sp>
        <p:sp>
          <p:nvSpPr>
            <p:cNvPr id="351250" name="Line 18"/>
            <p:cNvSpPr>
              <a:spLocks noChangeShapeType="1"/>
            </p:cNvSpPr>
            <p:nvPr/>
          </p:nvSpPr>
          <p:spPr bwMode="auto">
            <a:xfrm>
              <a:off x="201" y="4064"/>
              <a:ext cx="34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1254" name="Text Box 22"/>
          <p:cNvSpPr txBox="1">
            <a:spLocks noChangeArrowheads="1"/>
          </p:cNvSpPr>
          <p:nvPr/>
        </p:nvSpPr>
        <p:spPr bwMode="auto">
          <a:xfrm>
            <a:off x="7585093" y="3670300"/>
            <a:ext cx="136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DIS: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~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0.3</a:t>
            </a:r>
          </a:p>
        </p:txBody>
      </p:sp>
      <p:grpSp>
        <p:nvGrpSpPr>
          <p:cNvPr id="30" name="Group 25"/>
          <p:cNvGrpSpPr/>
          <p:nvPr/>
        </p:nvGrpSpPr>
        <p:grpSpPr>
          <a:xfrm>
            <a:off x="4382558" y="4316942"/>
            <a:ext cx="4697942" cy="2439458"/>
            <a:chOff x="178858" y="4405842"/>
            <a:chExt cx="4697942" cy="2439458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178858" y="4405842"/>
              <a:ext cx="4697942" cy="243945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</a:scheme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glow rad="101600">
                <a:schemeClr val="tx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2" name="Object 11"/>
            <p:cNvGraphicFramePr>
              <a:graphicFrameLocks noChangeAspect="1"/>
            </p:cNvGraphicFramePr>
            <p:nvPr/>
          </p:nvGraphicFramePr>
          <p:xfrm>
            <a:off x="820738" y="5918200"/>
            <a:ext cx="3822700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701" name="Equation" r:id="rId7" imgW="3822700" imgH="812800" progId="Equation.DSMT4">
                    <p:embed/>
                  </p:oleObj>
                </mc:Choice>
                <mc:Fallback>
                  <p:oleObj name="Equation" r:id="rId7" imgW="3822700" imgH="812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0738" y="5918200"/>
                          <a:ext cx="3822700" cy="812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2"/>
            <p:cNvGraphicFramePr>
              <a:graphicFrameLocks noChangeAspect="1"/>
            </p:cNvGraphicFramePr>
            <p:nvPr/>
          </p:nvGraphicFramePr>
          <p:xfrm>
            <a:off x="860425" y="5076825"/>
            <a:ext cx="2603500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702" name="Equation" r:id="rId9" imgW="2603500" imgH="876300" progId="Equation.DSMT4">
                    <p:embed/>
                  </p:oleObj>
                </mc:Choice>
                <mc:Fallback>
                  <p:oleObj name="Equation" r:id="rId9" imgW="2603500" imgH="876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425" y="5076825"/>
                          <a:ext cx="2603500" cy="876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2"/>
            <p:cNvGraphicFramePr>
              <a:graphicFrameLocks noChangeAspect="1"/>
            </p:cNvGraphicFramePr>
            <p:nvPr/>
          </p:nvGraphicFramePr>
          <p:xfrm>
            <a:off x="354015" y="4478868"/>
            <a:ext cx="4292600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703" name="Equation" r:id="rId11" imgW="4292600" imgH="876300" progId="Equation.DSMT4">
                    <p:embed/>
                  </p:oleObj>
                </mc:Choice>
                <mc:Fallback>
                  <p:oleObj name="Equation" r:id="rId11" imgW="4292600" imgH="876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15" y="4478868"/>
                          <a:ext cx="4292600" cy="876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Bent Arrow 35"/>
          <p:cNvSpPr/>
          <p:nvPr/>
        </p:nvSpPr>
        <p:spPr>
          <a:xfrm>
            <a:off x="7016718" y="3708400"/>
            <a:ext cx="568375" cy="94139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gradFill flip="none" rotWithShape="1">
            <a:gsLst>
              <a:gs pos="1000">
                <a:srgbClr val="CC66FF"/>
              </a:gs>
              <a:gs pos="96000">
                <a:srgbClr val="FFFFFF"/>
              </a:gs>
              <a:gs pos="0">
                <a:srgbClr val="CC66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106"/>
          <p:cNvSpPr>
            <a:spLocks noChangeArrowheads="1"/>
          </p:cNvSpPr>
          <p:nvPr/>
        </p:nvSpPr>
        <p:spPr bwMode="auto">
          <a:xfrm>
            <a:off x="8210550" y="6356350"/>
            <a:ext cx="798512" cy="412750"/>
          </a:xfrm>
          <a:prstGeom prst="ellipse">
            <a:avLst/>
          </a:prstGeom>
          <a:gradFill rotWithShape="1">
            <a:gsLst>
              <a:gs pos="0">
                <a:srgbClr val="FF66FF">
                  <a:alpha val="41000"/>
                </a:srgbClr>
              </a:gs>
              <a:gs pos="100000">
                <a:srgbClr val="FFFF99">
                  <a:alpha val="42999"/>
                </a:srgbClr>
              </a:gs>
            </a:gsLst>
            <a:lin ang="5400000" scaled="1"/>
          </a:gradFill>
          <a:ln w="38100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5153" y="3947610"/>
            <a:ext cx="2531875" cy="35394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</a:schemeClr>
              </a:gs>
              <a:gs pos="50000">
                <a:schemeClr val="tx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Spin Sum Rule in PRF:</a:t>
            </a:r>
            <a:endParaRPr lang="en-US" sz="17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19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2" grpId="0" animBg="1"/>
      <p:bldP spid="351244" grpId="0"/>
      <p:bldP spid="351254" grpId="0"/>
      <p:bldP spid="36" grpId="0" animBg="1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Introduction</a:t>
            </a:r>
            <a:endParaRPr lang="en-US" dirty="0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it-IT"/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B7AF-2393-2140-8C81-CE544D5462B6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44224" y="554256"/>
            <a:ext cx="353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How are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GPDs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characterized?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50836" y="919381"/>
            <a:ext cx="3027363" cy="1503363"/>
            <a:chOff x="1435" y="845"/>
            <a:chExt cx="1907" cy="947"/>
          </a:xfrm>
        </p:grpSpPr>
        <p:sp>
          <p:nvSpPr>
            <p:cNvPr id="611333" name="Text Box 5"/>
            <p:cNvSpPr txBox="1">
              <a:spLocks noChangeArrowheads="1"/>
            </p:cNvSpPr>
            <p:nvPr/>
          </p:nvSpPr>
          <p:spPr bwMode="auto">
            <a:xfrm>
              <a:off x="1435" y="845"/>
              <a:ext cx="19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unpolarized</a:t>
              </a:r>
              <a:r>
                <a:rPr lang="en-US" sz="18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</a:t>
              </a:r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    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polarized</a:t>
              </a:r>
            </a:p>
          </p:txBody>
        </p:sp>
        <p:graphicFrame>
          <p:nvGraphicFramePr>
            <p:cNvPr id="6554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7181038"/>
                </p:ext>
              </p:extLst>
            </p:nvPr>
          </p:nvGraphicFramePr>
          <p:xfrm>
            <a:off x="1483" y="1092"/>
            <a:ext cx="816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0" name="Equation" r:id="rId3" imgW="1295400" imgH="469900" progId="Equation.DSMT4">
                    <p:embed/>
                  </p:oleObj>
                </mc:Choice>
                <mc:Fallback>
                  <p:oleObj name="Equation" r:id="rId3" imgW="12954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3" y="1092"/>
                          <a:ext cx="816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4294932"/>
                </p:ext>
              </p:extLst>
            </p:nvPr>
          </p:nvGraphicFramePr>
          <p:xfrm>
            <a:off x="2427" y="1096"/>
            <a:ext cx="816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1" name="Equation" r:id="rId5" imgW="1295400" imgH="469900" progId="Equation.DSMT4">
                    <p:embed/>
                  </p:oleObj>
                </mc:Choice>
                <mc:Fallback>
                  <p:oleObj name="Equation" r:id="rId5" imgW="12954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7" y="1096"/>
                          <a:ext cx="816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7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7476251"/>
                </p:ext>
              </p:extLst>
            </p:nvPr>
          </p:nvGraphicFramePr>
          <p:xfrm>
            <a:off x="2422" y="1466"/>
            <a:ext cx="79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2" name="Equation" r:id="rId7" imgW="1257300" imgH="469900" progId="Equation.DSMT4">
                    <p:embed/>
                  </p:oleObj>
                </mc:Choice>
                <mc:Fallback>
                  <p:oleObj name="Equation" r:id="rId7" imgW="12573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2" y="1466"/>
                          <a:ext cx="792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0196471"/>
                </p:ext>
              </p:extLst>
            </p:nvPr>
          </p:nvGraphicFramePr>
          <p:xfrm>
            <a:off x="1483" y="1496"/>
            <a:ext cx="79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3" name="Equation" r:id="rId9" imgW="1257300" imgH="469900" progId="Equation.DSMT4">
                    <p:embed/>
                  </p:oleObj>
                </mc:Choice>
                <mc:Fallback>
                  <p:oleObj name="Equation" r:id="rId9" imgW="12573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3" y="1496"/>
                          <a:ext cx="792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1338" name="Text Box 10"/>
          <p:cNvSpPr txBox="1">
            <a:spLocks noChangeArrowheads="1"/>
          </p:cNvSpPr>
          <p:nvPr/>
        </p:nvSpPr>
        <p:spPr bwMode="auto">
          <a:xfrm>
            <a:off x="5048024" y="1203544"/>
            <a:ext cx="3023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conserve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996476"/>
              </p:ext>
            </p:extLst>
          </p:nvPr>
        </p:nvGraphicFramePr>
        <p:xfrm>
          <a:off x="5109633" y="1491722"/>
          <a:ext cx="3619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54" name="Equation" r:id="rId11" imgW="3619500" imgH="406400" progId="Equation.DSMT4">
                  <p:embed/>
                </p:oleObj>
              </mc:Choice>
              <mc:Fallback>
                <p:oleObj name="Equation" r:id="rId11" imgW="36195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9633" y="1491722"/>
                        <a:ext cx="36195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5050553" y="1808381"/>
            <a:ext cx="2587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flip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not accessible in DIS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19789" y="2487831"/>
            <a:ext cx="8376533" cy="2408019"/>
            <a:chOff x="242888" y="2968625"/>
            <a:chExt cx="8377237" cy="2408302"/>
          </a:xfrm>
        </p:grpSpPr>
        <p:sp>
          <p:nvSpPr>
            <p:cNvPr id="611342" name="Text Box 14"/>
            <p:cNvSpPr txBox="1">
              <a:spLocks noChangeArrowheads="1"/>
            </p:cNvSpPr>
            <p:nvPr/>
          </p:nvSpPr>
          <p:spPr bwMode="auto">
            <a:xfrm>
              <a:off x="730964" y="4777000"/>
              <a:ext cx="80994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</a:t>
              </a:r>
              <a:r>
                <a:rPr lang="en-US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</a:t>
              </a:r>
              <a:r>
                <a:rPr lang="en-US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</a:t>
              </a:r>
              <a:r>
                <a:rPr lang="en-US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</a:t>
              </a:r>
              <a:endPara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  <p:pic>
          <p:nvPicPr>
            <p:cNvPr id="65558" name="Picture 16" descr="gnom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42888" y="3392488"/>
              <a:ext cx="1701800" cy="1352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611345" name="Text Box 17"/>
            <p:cNvSpPr txBox="1">
              <a:spLocks noChangeArrowheads="1"/>
            </p:cNvSpPr>
            <p:nvPr/>
          </p:nvSpPr>
          <p:spPr bwMode="auto">
            <a:xfrm>
              <a:off x="1015150" y="2968625"/>
              <a:ext cx="715487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quantum numbers of final state           select different GPD</a:t>
              </a:r>
            </a:p>
          </p:txBody>
        </p:sp>
        <p:pic>
          <p:nvPicPr>
            <p:cNvPr id="65561" name="Picture 19" descr="gnom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56000" y="3367088"/>
              <a:ext cx="1727200" cy="1352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pic>
          <p:nvPicPr>
            <p:cNvPr id="65563" name="Picture 21" descr="gnom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42125" y="3365500"/>
              <a:ext cx="1778000" cy="13906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65564" name="Line 22"/>
            <p:cNvSpPr>
              <a:spLocks noChangeShapeType="1"/>
            </p:cNvSpPr>
            <p:nvPr/>
          </p:nvSpPr>
          <p:spPr bwMode="auto">
            <a:xfrm>
              <a:off x="4875213" y="3159125"/>
              <a:ext cx="53975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553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0243755"/>
                </p:ext>
              </p:extLst>
            </p:nvPr>
          </p:nvGraphicFramePr>
          <p:xfrm>
            <a:off x="4028705" y="5021285"/>
            <a:ext cx="774765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5" name="Equation" r:id="rId16" imgW="774700" imgH="355600" progId="Equation.DSMT4">
                    <p:embed/>
                  </p:oleObj>
                </mc:Choice>
                <mc:Fallback>
                  <p:oleObj name="Equation" r:id="rId16" imgW="7747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8705" y="5021285"/>
                          <a:ext cx="774765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2" name="Text Box 24"/>
            <p:cNvSpPr txBox="1">
              <a:spLocks noChangeArrowheads="1"/>
            </p:cNvSpPr>
            <p:nvPr/>
          </p:nvSpPr>
          <p:spPr bwMode="auto">
            <a:xfrm>
              <a:off x="3069548" y="4724606"/>
              <a:ext cx="2695245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pseudo-</a:t>
              </a:r>
              <a:r>
                <a:rPr lang="en-US" sz="1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scaler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mesons</a:t>
              </a:r>
            </a:p>
          </p:txBody>
        </p:sp>
        <p:graphicFrame>
          <p:nvGraphicFramePr>
            <p:cNvPr id="65540" name="Object 4"/>
            <p:cNvGraphicFramePr>
              <a:graphicFrameLocks noChangeAspect="1"/>
            </p:cNvGraphicFramePr>
            <p:nvPr/>
          </p:nvGraphicFramePr>
          <p:xfrm>
            <a:off x="7348220" y="4984987"/>
            <a:ext cx="787466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6" name="Equation" r:id="rId18" imgW="787400" imgH="355600" progId="Equation.DSMT4">
                    <p:embed/>
                  </p:oleObj>
                </mc:Choice>
                <mc:Fallback>
                  <p:oleObj name="Equation" r:id="rId18" imgW="7874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8220" y="4984987"/>
                          <a:ext cx="787466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4" name="Text Box 26"/>
            <p:cNvSpPr txBox="1">
              <a:spLocks noChangeArrowheads="1"/>
            </p:cNvSpPr>
            <p:nvPr/>
          </p:nvSpPr>
          <p:spPr bwMode="auto">
            <a:xfrm>
              <a:off x="6851290" y="4713493"/>
              <a:ext cx="1761192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vector mesons</a:t>
              </a:r>
            </a:p>
          </p:txBody>
        </p:sp>
        <p:graphicFrame>
          <p:nvGraphicFramePr>
            <p:cNvPr id="6554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284371"/>
                </p:ext>
              </p:extLst>
            </p:nvPr>
          </p:nvGraphicFramePr>
          <p:xfrm>
            <a:off x="1747049" y="5059609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7" name="Equation" r:id="rId20" imgW="330200" imgH="304800" progId="Equation.DSMT4">
                    <p:embed/>
                  </p:oleObj>
                </mc:Choice>
                <mc:Fallback>
                  <p:oleObj name="Equation" r:id="rId20" imgW="3302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7049" y="5059609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3698508"/>
                </p:ext>
              </p:extLst>
            </p:nvPr>
          </p:nvGraphicFramePr>
          <p:xfrm>
            <a:off x="1235831" y="5056433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8" name="Equation" r:id="rId22" imgW="368300" imgH="304800" progId="Equation.DSMT4">
                    <p:embed/>
                  </p:oleObj>
                </mc:Choice>
                <mc:Fallback>
                  <p:oleObj name="Equation" r:id="rId22" imgW="3683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5831" y="5056433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3" name="Object 7"/>
            <p:cNvGraphicFramePr>
              <a:graphicFrameLocks noChangeAspect="1"/>
            </p:cNvGraphicFramePr>
            <p:nvPr/>
          </p:nvGraphicFramePr>
          <p:xfrm>
            <a:off x="745825" y="5054845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9" name="Equation" r:id="rId24" imgW="330200" imgH="304800" progId="Equation.DSMT4">
                    <p:embed/>
                  </p:oleObj>
                </mc:Choice>
                <mc:Fallback>
                  <p:oleObj name="Equation" r:id="rId24" imgW="3302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825" y="5054845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4" name="Object 8"/>
            <p:cNvGraphicFramePr>
              <a:graphicFrameLocks noChangeAspect="1"/>
            </p:cNvGraphicFramePr>
            <p:nvPr/>
          </p:nvGraphicFramePr>
          <p:xfrm>
            <a:off x="297540" y="5059609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60" name="Equation" r:id="rId26" imgW="368300" imgH="304800" progId="Equation.DSMT4">
                    <p:embed/>
                  </p:oleObj>
                </mc:Choice>
                <mc:Fallback>
                  <p:oleObj name="Equation" r:id="rId26" imgW="3683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540" y="5059609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6" name="Group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889080"/>
              </p:ext>
            </p:extLst>
          </p:nvPr>
        </p:nvGraphicFramePr>
        <p:xfrm>
          <a:off x="6399213" y="4894054"/>
          <a:ext cx="2744787" cy="1992630"/>
        </p:xfrm>
        <a:graphic>
          <a:graphicData uri="http://schemas.openxmlformats.org/drawingml/2006/table">
            <a:tbl>
              <a:tblPr/>
              <a:tblGrid>
                <a:gridCol w="1273175"/>
                <a:gridCol w="147161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2u+d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 9g/4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ω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</a:rPr>
                        <a:t>2u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</a:rPr>
                        <a:t>d,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3g/4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f</a:t>
                      </a: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Symbol" charset="2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+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J/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ψ</a:t>
                      </a:r>
                      <a:endParaRPr kumimoji="0" lang="el-GR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282172"/>
              </p:ext>
            </p:extLst>
          </p:nvPr>
        </p:nvGraphicFramePr>
        <p:xfrm>
          <a:off x="3169682" y="4953635"/>
          <a:ext cx="2744787" cy="731520"/>
        </p:xfrm>
        <a:graphic>
          <a:graphicData uri="http://schemas.openxmlformats.org/drawingml/2006/table">
            <a:tbl>
              <a:tblPr/>
              <a:tblGrid>
                <a:gridCol w="1273175"/>
                <a:gridCol w="147161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Symbol" charset="2"/>
                        </a:rPr>
                        <a:t>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h</a:t>
                      </a: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Symbol" charset="2"/>
                        </a:rPr>
                        <a:t>-D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Text Box 217"/>
          <p:cNvSpPr txBox="1">
            <a:spLocks noChangeArrowheads="1"/>
          </p:cNvSpPr>
          <p:nvPr/>
        </p:nvSpPr>
        <p:spPr bwMode="auto">
          <a:xfrm>
            <a:off x="474436" y="5031680"/>
            <a:ext cx="23775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Q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r>
              <a:rPr lang="en-US" sz="1400" b="1" dirty="0">
                <a:latin typeface="Times New Roman" pitchFamily="-112" charset="0"/>
              </a:rPr>
              <a:t>=</a:t>
            </a:r>
            <a:r>
              <a:rPr lang="en-US" sz="1400" b="1" dirty="0" smtClean="0">
                <a:latin typeface="Times New Roman" pitchFamily="-112" charset="0"/>
              </a:rPr>
              <a:t> 2E</a:t>
            </a:r>
            <a:r>
              <a:rPr lang="en-US" sz="1400" b="1" baseline="-25000" dirty="0" smtClean="0">
                <a:latin typeface="Times New Roman" pitchFamily="-112" charset="0"/>
              </a:rPr>
              <a:t>e</a:t>
            </a:r>
            <a:r>
              <a:rPr lang="en-US" sz="1400" b="1" dirty="0" smtClean="0">
                <a:latin typeface="Times New Roman" pitchFamily="-112" charset="0"/>
              </a:rPr>
              <a:t>E</a:t>
            </a:r>
            <a:r>
              <a:rPr lang="en-US" sz="1400" b="1" baseline="-25000" dirty="0" smtClean="0">
                <a:latin typeface="Times New Roman" pitchFamily="-112" charset="0"/>
              </a:rPr>
              <a:t>e</a:t>
            </a:r>
            <a:r>
              <a:rPr lang="en-US" sz="1400" b="1" dirty="0" smtClean="0">
                <a:latin typeface="Times New Roman" pitchFamily="-112" charset="0"/>
              </a:rPr>
              <a:t>’(1-cos</a:t>
            </a:r>
            <a:r>
              <a:rPr lang="en-US" sz="1400" b="1" dirty="0" smtClean="0">
                <a:latin typeface="Symbol" charset="2"/>
                <a:cs typeface="Symbol" charset="2"/>
              </a:rPr>
              <a:t>q</a:t>
            </a:r>
            <a:r>
              <a:rPr lang="en-US" sz="1400" b="1" baseline="-25000" dirty="0" smtClean="0">
                <a:latin typeface="Times New Roman" pitchFamily="-112" charset="0"/>
              </a:rPr>
              <a:t>e’</a:t>
            </a:r>
            <a:r>
              <a:rPr lang="en-US" sz="1400" b="1" dirty="0" smtClean="0">
                <a:latin typeface="Times New Roman" pitchFamily="-112" charset="0"/>
              </a:rPr>
              <a:t>)</a:t>
            </a:r>
            <a:endParaRPr lang="en-US" sz="1400" b="1" baseline="30000" dirty="0" smtClean="0">
              <a:latin typeface="Times New Roman" pitchFamily="-112" charset="0"/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</a:rPr>
              <a:t>x</a:t>
            </a:r>
            <a:r>
              <a:rPr lang="en-US" sz="1400" b="1" baseline="-25000" dirty="0" err="1">
                <a:latin typeface="Times New Roman" pitchFamily="-112" charset="0"/>
              </a:rPr>
              <a:t>B</a:t>
            </a:r>
            <a:r>
              <a:rPr lang="en-US" sz="1400" b="1" dirty="0">
                <a:latin typeface="Times New Roman" pitchFamily="-112" charset="0"/>
              </a:rPr>
              <a:t> = Q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r>
              <a:rPr lang="en-US" sz="1400" b="1" dirty="0">
                <a:latin typeface="Times New Roman" pitchFamily="-112" charset="0"/>
              </a:rPr>
              <a:t>/2M</a:t>
            </a:r>
            <a:r>
              <a:rPr lang="en-US" sz="1400" b="1" dirty="0">
                <a:latin typeface="Symbol" pitchFamily="-112" charset="2"/>
              </a:rPr>
              <a:t>n   </a:t>
            </a:r>
            <a:r>
              <a:rPr lang="en-US" sz="1400" b="1" dirty="0" err="1">
                <a:latin typeface="Symbol" pitchFamily="-112" charset="2"/>
              </a:rPr>
              <a:t>n</a:t>
            </a:r>
            <a:r>
              <a:rPr lang="en-US" sz="1400" b="1" dirty="0">
                <a:latin typeface="Times New Roman" pitchFamily="-112" charset="0"/>
              </a:rPr>
              <a:t>=</a:t>
            </a:r>
            <a:r>
              <a:rPr lang="en-US" sz="1400" b="1" dirty="0" err="1">
                <a:latin typeface="Times New Roman" pitchFamily="-112" charset="0"/>
              </a:rPr>
              <a:t>E</a:t>
            </a:r>
            <a:r>
              <a:rPr lang="en-US" sz="1400" b="1" baseline="-25000" dirty="0" err="1">
                <a:latin typeface="Times New Roman" pitchFamily="-112" charset="0"/>
              </a:rPr>
              <a:t>e</a:t>
            </a:r>
            <a:r>
              <a:rPr lang="en-US" sz="1400" b="1" dirty="0" err="1">
                <a:latin typeface="Times New Roman" pitchFamily="-112" charset="0"/>
              </a:rPr>
              <a:t>-E</a:t>
            </a:r>
            <a:r>
              <a:rPr lang="en-US" sz="1400" b="1" baseline="-25000" dirty="0" err="1">
                <a:latin typeface="Times New Roman" pitchFamily="-112" charset="0"/>
              </a:rPr>
              <a:t>e</a:t>
            </a:r>
            <a:r>
              <a:rPr lang="en-US" sz="1400" b="1" baseline="-25000" dirty="0">
                <a:latin typeface="Times New Roman" pitchFamily="-112" charset="0"/>
              </a:rPr>
              <a:t>’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endParaRPr lang="en-US" sz="1400" b="1" dirty="0">
              <a:latin typeface="Symbol" pitchFamily="-112" charset="2"/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x+ξ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400" b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x-ξ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  </a:t>
            </a:r>
            <a:r>
              <a:rPr lang="en-US" sz="1400" b="1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long. mom. </a:t>
            </a:r>
            <a:r>
              <a:rPr lang="en-US" sz="1400" b="1" dirty="0" err="1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fract</a:t>
            </a:r>
            <a:r>
              <a:rPr lang="en-US" sz="1400" b="1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</a:rPr>
              <a:t>t</a:t>
            </a:r>
            <a:r>
              <a:rPr lang="en-US" sz="1400" b="1" dirty="0">
                <a:latin typeface="Times New Roman" pitchFamily="-112" charset="0"/>
              </a:rPr>
              <a:t> = (p-p’)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endParaRPr lang="en-US" sz="1400" b="1" dirty="0"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400" b="1" dirty="0" err="1">
                <a:latin typeface="Symbol" pitchFamily="-112" charset="2"/>
                <a:ea typeface="Times New Roman" pitchFamily="-112" charset="0"/>
                <a:cs typeface="Times New Roman" pitchFamily="-112" charset="0"/>
              </a:rPr>
              <a:t>x</a:t>
            </a:r>
            <a:r>
              <a:rPr lang="en-US" sz="1400" b="1" dirty="0">
                <a:latin typeface="Symbol" pitchFamily="-112" charset="2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400" b="1" dirty="0" err="1">
                <a:latin typeface="Symbol" pitchFamily="-112" charset="2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</a:t>
            </a:r>
            <a:r>
              <a:rPr lang="en-US" sz="1400" b="1" dirty="0">
                <a:latin typeface="Symbol" pitchFamily="-112" charset="2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 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x</a:t>
            </a:r>
            <a:r>
              <a:rPr lang="en-US" sz="1400" b="1" baseline="-25000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B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/(2-x</a:t>
            </a:r>
            <a:r>
              <a:rPr lang="en-US" sz="1400" b="1" baseline="-25000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B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cap="none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/>
              <a:t>tp</a:t>
            </a:r>
            <a:r>
              <a:rPr lang="en-US" dirty="0" smtClean="0"/>
              <a:t> </a:t>
            </a:r>
            <a:r>
              <a:rPr lang="en-US" cap="none" dirty="0" err="1" smtClean="0"/>
              <a:t>pp</a:t>
            </a:r>
            <a:r>
              <a:rPr lang="en-US" dirty="0" smtClean="0"/>
              <a:t> to </a:t>
            </a:r>
            <a:r>
              <a:rPr lang="en-US" cap="none" dirty="0" smtClean="0">
                <a:latin typeface="Symbol" charset="2"/>
                <a:cs typeface="Symbol" charset="2"/>
              </a:rPr>
              <a:t>g </a:t>
            </a:r>
            <a:r>
              <a:rPr lang="en-US" cap="none" dirty="0" smtClean="0"/>
              <a:t>p</a:t>
            </a:r>
            <a:r>
              <a:rPr lang="en-US" dirty="0" smtClean="0"/>
              <a:t>/A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774700"/>
            <a:ext cx="2984500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855980"/>
            <a:ext cx="6159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Get quasi-real photon from one proton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Ensure dominance of g from one identified proton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by selecting </a:t>
            </a: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very</a:t>
            </a:r>
            <a:r>
              <a:rPr lang="en-US" sz="1600" dirty="0" smtClean="0">
                <a:latin typeface="Comic Sans MS"/>
                <a:cs typeface="Comic Sans MS"/>
              </a:rPr>
              <a:t>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hile t</a:t>
            </a:r>
            <a:r>
              <a:rPr lang="en-US" sz="1600" baseline="-25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 of “typical </a:t>
            </a:r>
            <a:r>
              <a:rPr lang="en-US" sz="1600" dirty="0" err="1" smtClean="0">
                <a:latin typeface="Comic Sans MS"/>
                <a:cs typeface="Comic Sans MS"/>
              </a:rPr>
              <a:t>hadronic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size”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 large impact parameter b (UPC)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Final state lepton pair 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compton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scattering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err="1" smtClean="0">
                <a:latin typeface="Comic Sans MS"/>
                <a:cs typeface="Comic Sans M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Compton scattering: detailed access to GPDs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including </a:t>
            </a:r>
            <a:r>
              <a:rPr lang="en-US" sz="1600" dirty="0" err="1" smtClean="0">
                <a:latin typeface="Comic Sans MS"/>
                <a:cs typeface="Comic Sans MS"/>
              </a:rPr>
              <a:t>E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q</a:t>
            </a:r>
            <a:r>
              <a:rPr lang="en-US" sz="1600" baseline="30000" dirty="0" smtClean="0">
                <a:latin typeface="Comic Sans MS"/>
                <a:cs typeface="Comic Sans MS"/>
              </a:rPr>
              <a:t>/g  </a:t>
            </a:r>
            <a:r>
              <a:rPr lang="en-US" sz="1600" dirty="0" smtClean="0">
                <a:latin typeface="Comic Sans MS"/>
                <a:cs typeface="Comic Sans MS"/>
              </a:rPr>
              <a:t>if </a:t>
            </a:r>
            <a:r>
              <a:rPr lang="en-US" sz="1600" dirty="0">
                <a:latin typeface="Comic Sans MS"/>
                <a:cs typeface="Comic Sans MS"/>
              </a:rPr>
              <a:t>have </a:t>
            </a:r>
            <a:r>
              <a:rPr lang="en-US" sz="1600" dirty="0" err="1">
                <a:latin typeface="Comic Sans MS"/>
                <a:cs typeface="Comic Sans MS"/>
              </a:rPr>
              <a:t>transv</a:t>
            </a:r>
            <a:r>
              <a:rPr lang="en-US" sz="1600" dirty="0">
                <a:latin typeface="Comic Sans MS"/>
                <a:cs typeface="Comic Sans MS"/>
              </a:rPr>
              <a:t>. target pol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Challenging to suppress all backgrounds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400" y="3276600"/>
            <a:ext cx="59811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Final state lepton pair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not from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 but from 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Done already in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AuAu</a:t>
            </a:r>
            <a:endParaRPr lang="en-US" sz="1600" dirty="0" smtClean="0"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Estimates for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Lucida Grande"/>
                <a:ea typeface="Lucida Grande"/>
                <a:cs typeface="Lucida Grande"/>
                <a:sym typeface="Wingdings"/>
              </a:rPr>
              <a:t>     (</a:t>
            </a:r>
            <a:r>
              <a:rPr lang="en-US" sz="1600" dirty="0" err="1" smtClean="0">
                <a:latin typeface="Comic Sans MS"/>
                <a:cs typeface="Comic Sans MS"/>
              </a:rPr>
              <a:t>hep</a:t>
            </a:r>
            <a:r>
              <a:rPr lang="en-US" sz="1600" dirty="0" err="1">
                <a:latin typeface="Comic Sans MS"/>
                <a:cs typeface="Comic Sans MS"/>
              </a:rPr>
              <a:t>-ph</a:t>
            </a:r>
            <a:r>
              <a:rPr lang="en-US" sz="1600" dirty="0">
                <a:latin typeface="Comic Sans MS"/>
                <a:cs typeface="Comic Sans MS"/>
              </a:rPr>
              <a:t>/</a:t>
            </a:r>
            <a:r>
              <a:rPr lang="en-US" sz="1600" dirty="0" smtClean="0">
                <a:latin typeface="Comic Sans MS"/>
                <a:cs typeface="Comic Sans MS"/>
              </a:rPr>
              <a:t>0310223)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transverse target spin </a:t>
            </a:r>
            <a:r>
              <a:rPr lang="en-US" sz="1600" dirty="0" smtClean="0">
                <a:latin typeface="Comic Sans MS"/>
                <a:cs typeface="Comic Sans MS"/>
              </a:rPr>
              <a:t>asymmetry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calculable with GPDs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information on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latin typeface="Comic Sans MS"/>
                <a:cs typeface="Comic Sans MS"/>
              </a:rPr>
              <a:t>-flip </a:t>
            </a:r>
            <a:r>
              <a:rPr lang="en-US" sz="1600" dirty="0">
                <a:latin typeface="Comic Sans MS"/>
                <a:cs typeface="Comic Sans MS"/>
              </a:rPr>
              <a:t>distribution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Comic Sans MS"/>
                <a:cs typeface="Comic Sans MS"/>
              </a:rPr>
              <a:t>gluons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golden measurement for </a:t>
            </a:r>
            <a:r>
              <a:rPr lang="en-US" sz="1600" dirty="0" err="1" smtClean="0">
                <a:latin typeface="Comic Sans MS"/>
                <a:cs typeface="Comic Sans MS"/>
              </a:rPr>
              <a:t>eRHIC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122916"/>
              </p:ext>
            </p:extLst>
          </p:nvPr>
        </p:nvGraphicFramePr>
        <p:xfrm>
          <a:off x="3670300" y="4418013"/>
          <a:ext cx="4483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31" name="Equation" r:id="rId4" imgW="4483100" imgH="774700" progId="Equation.DSMT4">
                  <p:embed/>
                </p:oleObj>
              </mc:Choice>
              <mc:Fallback>
                <p:oleObj name="Equation" r:id="rId4" imgW="44831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4418013"/>
                        <a:ext cx="4483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9860" y="5896094"/>
            <a:ext cx="446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Gain in statistics doing polarized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p↑A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901" y="3276600"/>
            <a:ext cx="2919857" cy="2234692"/>
            <a:chOff x="88901" y="3276600"/>
            <a:chExt cx="2919857" cy="2234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01" y="3276600"/>
              <a:ext cx="2919857" cy="22346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737360" y="3921760"/>
              <a:ext cx="416560" cy="1422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3920" y="3737094"/>
              <a:ext cx="438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Z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37360" y="4755079"/>
              <a:ext cx="49784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4631572"/>
              <a:ext cx="447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at STAR/RHIC </a:t>
            </a: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424160" y="3738880"/>
            <a:ext cx="8233172" cy="24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00250" indent="-265649">
              <a:spcBef>
                <a:spcPts val="615"/>
              </a:spcBef>
              <a:buSzPct val="100000"/>
              <a:buFont typeface="Verdana Bold" charset="0"/>
              <a:buChar char="•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Roman Pot</a:t>
            </a: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detectors to measure forward scattered protons in diffractive processes</a:t>
            </a:r>
          </a:p>
          <a:p>
            <a:pPr marL="300250" indent="-265649">
              <a:spcBef>
                <a:spcPts val="501"/>
              </a:spcBef>
              <a:buSzPct val="100000"/>
              <a:buFont typeface="Verdana Bold" charset="0"/>
              <a:buChar char="•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implementation</a:t>
            </a: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to cover wide kinematic coverage 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300250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       Phase I (Installed): for low-t coverage</a:t>
            </a:r>
          </a:p>
          <a:p>
            <a:pPr marL="300250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       Phase II (planned) : for higher-t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cs typeface="Comic Sans MS"/>
              </a:rPr>
              <a:t>8(12) Roman Pots at ±15 and ±</a:t>
            </a:r>
            <a:r>
              <a:rPr lang="en-US" sz="1600" b="1" dirty="0" smtClean="0">
                <a:latin typeface="Comic Sans MS"/>
                <a:cs typeface="Comic Sans MS"/>
              </a:rPr>
              <a:t>17m</a:t>
            </a: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  <a:sym typeface="Symbol" charset="0"/>
              </a:rPr>
              <a:t>π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coverage in </a:t>
            </a:r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will be limited due to </a:t>
            </a:r>
            <a:endParaRPr lang="en-US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machine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constraint (incoming beam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en-US" sz="1600" b="1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sz="1600" b="1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needed  any more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</a:rPr>
              <a:t>                 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250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to 100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  scale t-range by 0.16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300250" indent="-265649">
              <a:spcBef>
                <a:spcPts val="422"/>
              </a:spcBef>
            </a:pPr>
            <a:endParaRPr lang="en-US" b="1" dirty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65" y="4271922"/>
            <a:ext cx="2660650" cy="24193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023280"/>
              </p:ext>
            </p:extLst>
          </p:nvPr>
        </p:nvGraphicFramePr>
        <p:xfrm>
          <a:off x="618490" y="5834381"/>
          <a:ext cx="1637030" cy="29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1" name="Equation" r:id="rId5" imgW="1917700" imgH="342900" progId="Equation.DSMT4">
                  <p:embed/>
                </p:oleObj>
              </mc:Choice>
              <mc:Fallback>
                <p:oleObj name="Equation" r:id="rId5" imgW="19177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490" y="5834381"/>
                        <a:ext cx="1637030" cy="292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70180" y="1933217"/>
            <a:ext cx="5958840" cy="4686300"/>
            <a:chOff x="756443" y="1730375"/>
            <a:chExt cx="5958840" cy="46863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443" y="1730375"/>
              <a:ext cx="5958840" cy="46863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56200" y="2139434"/>
              <a:ext cx="1200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J.H. Lee</a:t>
              </a:r>
              <a:endParaRPr lang="en-US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536" y="4303712"/>
            <a:ext cx="2606864" cy="2391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961" y="2110870"/>
            <a:ext cx="5948679" cy="45083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Performance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RhicLuminosityA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723899"/>
            <a:ext cx="7010400" cy="60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cap="none" dirty="0" smtClean="0"/>
              <a:t>EIC/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r>
              <a:rPr lang="en-US" dirty="0" smtClean="0"/>
              <a:t>: Bright Future For SPIN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" y="698499"/>
            <a:ext cx="4492192" cy="58134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62074" y="5604418"/>
            <a:ext cx="4095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http://</a:t>
            </a:r>
            <a:r>
              <a:rPr lang="da-DK" dirty="0" err="1"/>
              <a:t>arxiv.org</a:t>
            </a:r>
            <a:r>
              <a:rPr lang="da-DK" dirty="0"/>
              <a:t>/pdf/1212.1701v1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459" name="Oval 4"/>
          <p:cNvSpPr>
            <a:spLocks noChangeAspect="1" noChangeArrowheads="1"/>
          </p:cNvSpPr>
          <p:nvPr/>
        </p:nvSpPr>
        <p:spPr bwMode="auto">
          <a:xfrm>
            <a:off x="2311400" y="2487751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19460" name="Oval 5"/>
          <p:cNvSpPr>
            <a:spLocks noChangeAspect="1" noChangeArrowheads="1"/>
          </p:cNvSpPr>
          <p:nvPr/>
        </p:nvSpPr>
        <p:spPr bwMode="auto">
          <a:xfrm>
            <a:off x="2311400" y="3046551"/>
            <a:ext cx="304800" cy="304800"/>
          </a:xfrm>
          <a:prstGeom prst="ellipse">
            <a:avLst/>
          </a:prstGeom>
          <a:solidFill>
            <a:srgbClr val="62D1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+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73700" y="1382851"/>
            <a:ext cx="990600" cy="2819400"/>
            <a:chOff x="3264" y="1536"/>
            <a:chExt cx="624" cy="1776"/>
          </a:xfrm>
        </p:grpSpPr>
        <p:sp>
          <p:nvSpPr>
            <p:cNvPr id="19481" name="Oval 7"/>
            <p:cNvSpPr>
              <a:spLocks noChangeAspect="1" noChangeArrowheads="1"/>
            </p:cNvSpPr>
            <p:nvPr/>
          </p:nvSpPr>
          <p:spPr bwMode="auto">
            <a:xfrm>
              <a:off x="3456" y="1536"/>
              <a:ext cx="240" cy="24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dirty="0" err="1">
                  <a:solidFill>
                    <a:schemeClr val="bg1"/>
                  </a:solidFill>
                  <a:latin typeface="Comic Sans MS"/>
                  <a:cs typeface="Comic Sans MS"/>
                </a:rPr>
                <a:t>p</a:t>
              </a:r>
              <a:endParaRPr lang="en-US" sz="1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264" y="2064"/>
              <a:ext cx="624" cy="576"/>
              <a:chOff x="3264" y="2064"/>
              <a:chExt cx="624" cy="576"/>
            </a:xfrm>
          </p:grpSpPr>
          <p:sp>
            <p:nvSpPr>
              <p:cNvPr id="19487" name="Oval 9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8" name="Oval 10"/>
              <p:cNvSpPr>
                <a:spLocks noChangeAspect="1" noChangeArrowheads="1"/>
              </p:cNvSpPr>
              <p:nvPr/>
            </p:nvSpPr>
            <p:spPr bwMode="auto">
              <a:xfrm>
                <a:off x="3648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9" name="Oval 11"/>
              <p:cNvSpPr>
                <a:spLocks noChangeAspect="1" noChangeArrowheads="1"/>
              </p:cNvSpPr>
              <p:nvPr/>
            </p:nvSpPr>
            <p:spPr bwMode="auto">
              <a:xfrm>
                <a:off x="3648" y="2112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0" name="Oval 12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1" name="Oval 13"/>
              <p:cNvSpPr>
                <a:spLocks noChangeAspect="1" noChangeArrowheads="1"/>
              </p:cNvSpPr>
              <p:nvPr/>
            </p:nvSpPr>
            <p:spPr bwMode="auto">
              <a:xfrm>
                <a:off x="3360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2" name="Oval 14"/>
              <p:cNvSpPr>
                <a:spLocks noChangeAspect="1" noChangeArrowheads="1"/>
              </p:cNvSpPr>
              <p:nvPr/>
            </p:nvSpPr>
            <p:spPr bwMode="auto">
              <a:xfrm>
                <a:off x="3264" y="230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3" name="Oval 15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4" name="Oval 16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5" name="Oval 17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6" name="Oval 18"/>
              <p:cNvSpPr>
                <a:spLocks noChangeAspect="1" noChangeArrowheads="1"/>
              </p:cNvSpPr>
              <p:nvPr/>
            </p:nvSpPr>
            <p:spPr bwMode="auto">
              <a:xfrm>
                <a:off x="3456" y="2208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360" y="2880"/>
              <a:ext cx="384" cy="432"/>
              <a:chOff x="3504" y="2784"/>
              <a:chExt cx="384" cy="432"/>
            </a:xfrm>
          </p:grpSpPr>
          <p:sp>
            <p:nvSpPr>
              <p:cNvPr id="19484" name="Oval 20"/>
              <p:cNvSpPr>
                <a:spLocks noChangeAspect="1" noChangeArrowheads="1"/>
              </p:cNvSpPr>
              <p:nvPr/>
            </p:nvSpPr>
            <p:spPr bwMode="auto">
              <a:xfrm>
                <a:off x="3504" y="2928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5" name="Oval 21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6" name="Oval 22"/>
              <p:cNvSpPr>
                <a:spLocks noChangeAspect="1" noChangeArrowheads="1"/>
              </p:cNvSpPr>
              <p:nvPr/>
            </p:nvSpPr>
            <p:spPr bwMode="auto">
              <a:xfrm>
                <a:off x="3600" y="278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88900" y="2044839"/>
            <a:ext cx="2065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Unpolarized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and</a:t>
            </a: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leptons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dirty="0">
                <a:latin typeface="Comic Sans MS"/>
                <a:cs typeface="Comic Sans MS"/>
              </a:rPr>
              <a:t>5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20 (</a:t>
            </a:r>
            <a:r>
              <a:rPr lang="en-US" sz="1800" dirty="0">
                <a:latin typeface="Comic Sans MS"/>
                <a:cs typeface="Comic Sans MS"/>
              </a:rPr>
              <a:t>30)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6548438" y="3484701"/>
            <a:ext cx="2327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light ions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smtClean="0">
                <a:solidFill>
                  <a:schemeClr val="tx1"/>
                </a:solidFill>
                <a:latin typeface="Comic Sans MS"/>
                <a:cs typeface="Comic Sans MS"/>
              </a:rPr>
              <a:t>He</a:t>
            </a:r>
            <a:r>
              <a:rPr lang="en-US" sz="1800" baseline="30000" smtClean="0">
                <a:solidFill>
                  <a:schemeClr val="tx1"/>
                </a:solidFill>
                <a:latin typeface="Comic Sans MS"/>
                <a:cs typeface="Comic Sans MS"/>
              </a:rPr>
              <a:t>3</a:t>
            </a:r>
            <a:r>
              <a:rPr lang="en-US" sz="1800" smtClean="0">
                <a:solidFill>
                  <a:schemeClr val="tx1"/>
                </a:solidFill>
                <a:latin typeface="Comic Sans MS"/>
                <a:cs typeface="Comic Sans MS"/>
              </a:rPr>
              <a:t> 166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/u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530975" y="2271851"/>
            <a:ext cx="27781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Comic Sans MS"/>
                <a:cs typeface="Comic Sans MS"/>
              </a:rPr>
              <a:t>Light ions (</a:t>
            </a:r>
            <a:r>
              <a:rPr lang="en-US" dirty="0" err="1" smtClean="0">
                <a:latin typeface="Comic Sans MS"/>
                <a:cs typeface="Comic Sans MS"/>
              </a:rPr>
              <a:t>d,Si,Cu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Heavy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ions (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Au,U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50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latin typeface="Comic Sans MS"/>
                <a:cs typeface="Comic Sans MS"/>
              </a:rPr>
              <a:t>100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/u</a:t>
            </a:r>
          </a:p>
        </p:txBody>
      </p:sp>
      <p:sp>
        <p:nvSpPr>
          <p:cNvPr id="19465" name="Text Box 26"/>
          <p:cNvSpPr txBox="1">
            <a:spLocks noChangeArrowheads="1"/>
          </p:cNvSpPr>
          <p:nvPr/>
        </p:nvSpPr>
        <p:spPr bwMode="auto">
          <a:xfrm>
            <a:off x="6427788" y="1303476"/>
            <a:ext cx="2104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protons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50-</a:t>
            </a: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sz="1800" dirty="0" smtClean="0">
                <a:latin typeface="Comic Sans MS"/>
                <a:cs typeface="Comic Sans MS"/>
              </a:rPr>
              <a:t>50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6" name="AutoShape 27"/>
          <p:cNvSpPr>
            <a:spLocks/>
          </p:cNvSpPr>
          <p:nvPr/>
        </p:nvSpPr>
        <p:spPr bwMode="auto">
          <a:xfrm>
            <a:off x="2806700" y="1916251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7" name="AutoShape 28"/>
          <p:cNvSpPr>
            <a:spLocks/>
          </p:cNvSpPr>
          <p:nvPr/>
        </p:nvSpPr>
        <p:spPr bwMode="auto">
          <a:xfrm>
            <a:off x="5321300" y="1154251"/>
            <a:ext cx="76200" cy="2971800"/>
          </a:xfrm>
          <a:prstGeom prst="leftBrace">
            <a:avLst>
              <a:gd name="adj1" fmla="val 325000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8" name="Line 29"/>
          <p:cNvSpPr>
            <a:spLocks noChangeShapeType="1"/>
          </p:cNvSpPr>
          <p:nvPr/>
        </p:nvSpPr>
        <p:spPr bwMode="auto">
          <a:xfrm>
            <a:off x="2959100" y="2678251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69" name="Line 30"/>
          <p:cNvSpPr>
            <a:spLocks noChangeShapeType="1"/>
          </p:cNvSpPr>
          <p:nvPr/>
        </p:nvSpPr>
        <p:spPr bwMode="auto">
          <a:xfrm flipH="1">
            <a:off x="4330700" y="2678251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0" name="Line 31"/>
          <p:cNvSpPr>
            <a:spLocks noChangeShapeType="1"/>
          </p:cNvSpPr>
          <p:nvPr/>
        </p:nvSpPr>
        <p:spPr bwMode="auto">
          <a:xfrm flipV="1">
            <a:off x="2159000" y="2525851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1" name="Line 32"/>
          <p:cNvSpPr>
            <a:spLocks noChangeShapeType="1"/>
          </p:cNvSpPr>
          <p:nvPr/>
        </p:nvSpPr>
        <p:spPr bwMode="auto">
          <a:xfrm flipV="1">
            <a:off x="2146300" y="3046551"/>
            <a:ext cx="0" cy="30480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2" name="Line 33"/>
          <p:cNvSpPr>
            <a:spLocks noChangeShapeType="1"/>
          </p:cNvSpPr>
          <p:nvPr/>
        </p:nvSpPr>
        <p:spPr bwMode="auto">
          <a:xfrm flipV="1">
            <a:off x="6235700" y="1382851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3" name="Line 34"/>
          <p:cNvSpPr>
            <a:spLocks noChangeShapeType="1"/>
          </p:cNvSpPr>
          <p:nvPr/>
        </p:nvSpPr>
        <p:spPr bwMode="auto">
          <a:xfrm flipV="1">
            <a:off x="6311900" y="3668851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4" name="Text Box 35"/>
          <p:cNvSpPr txBox="1">
            <a:spLocks noChangeArrowheads="1"/>
          </p:cNvSpPr>
          <p:nvPr/>
        </p:nvSpPr>
        <p:spPr bwMode="auto">
          <a:xfrm>
            <a:off x="230188" y="724039"/>
            <a:ext cx="3737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FF"/>
                </a:solidFill>
                <a:latin typeface="Comic Sans MS"/>
                <a:cs typeface="Comic Sans MS"/>
              </a:rPr>
              <a:t>Electron </a:t>
            </a:r>
            <a:r>
              <a:rPr lang="en-US" sz="28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accelerator</a:t>
            </a:r>
          </a:p>
          <a:p>
            <a:pPr eaLnBrk="0" hangingPunct="0"/>
            <a:endParaRPr lang="en-US" sz="800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200" dirty="0" smtClean="0">
                <a:solidFill>
                  <a:srgbClr val="FF00FF"/>
                </a:solidFill>
                <a:latin typeface="Comic Sans MS"/>
                <a:cs typeface="Comic Sans MS"/>
              </a:rPr>
              <a:t>to be build</a:t>
            </a:r>
            <a:endParaRPr lang="en-US" sz="12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9475" name="Text Box 36"/>
          <p:cNvSpPr txBox="1">
            <a:spLocks noChangeArrowheads="1"/>
          </p:cNvSpPr>
          <p:nvPr/>
        </p:nvSpPr>
        <p:spPr bwMode="auto">
          <a:xfrm>
            <a:off x="6692900" y="536714"/>
            <a:ext cx="1485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RHIC</a:t>
            </a:r>
          </a:p>
          <a:p>
            <a:pPr eaLnBrk="0" hangingPunct="0"/>
            <a:endParaRPr lang="en-US" sz="800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200" dirty="0" smtClean="0">
                <a:solidFill>
                  <a:srgbClr val="FF00FF"/>
                </a:solidFill>
                <a:latin typeface="Comic Sans MS"/>
                <a:cs typeface="Comic Sans MS"/>
              </a:rPr>
              <a:t>Existing = $2B</a:t>
            </a:r>
            <a:endParaRPr lang="en-US" sz="1200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9476" name="AutoShape 37"/>
          <p:cNvSpPr>
            <a:spLocks noChangeArrowheads="1"/>
          </p:cNvSpPr>
          <p:nvPr/>
        </p:nvSpPr>
        <p:spPr bwMode="auto">
          <a:xfrm>
            <a:off x="3797300" y="2373451"/>
            <a:ext cx="533400" cy="609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77" name="Text Box 38"/>
          <p:cNvSpPr txBox="1">
            <a:spLocks noChangeArrowheads="1"/>
          </p:cNvSpPr>
          <p:nvPr/>
        </p:nvSpPr>
        <p:spPr bwMode="auto">
          <a:xfrm>
            <a:off x="63500" y="3516451"/>
            <a:ext cx="36576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70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% 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beam polarization goal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polarized positrons?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406399" y="4438789"/>
            <a:ext cx="8331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Center mass energy range: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√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=30-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200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  <a:sym typeface="Monotype Sorts" pitchFamily="-110" charset="2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; L~100-1000xHera</a:t>
            </a:r>
          </a:p>
          <a:p>
            <a:pPr algn="ctr" eaLnBrk="0" hangingPunct="0"/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longitudinal and transverse polarization for p/He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possible</a:t>
            </a:r>
          </a:p>
        </p:txBody>
      </p:sp>
      <p:sp>
        <p:nvSpPr>
          <p:cNvPr id="19479" name="Oval 40"/>
          <p:cNvSpPr>
            <a:spLocks noChangeAspect="1" noChangeArrowheads="1"/>
          </p:cNvSpPr>
          <p:nvPr/>
        </p:nvSpPr>
        <p:spPr bwMode="auto">
          <a:xfrm>
            <a:off x="2324100" y="1979751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 dirty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1193" y="599835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/>
              <a:t>AFTER@LHC, Trento February 2013</a:t>
            </a:r>
            <a:endParaRPr lang="en-US" altLang="ja-JP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41</a:t>
            </a:fld>
            <a:endParaRPr lang="en-US" altLang="ja-JP"/>
          </a:p>
        </p:txBody>
      </p:sp>
      <p:grpSp>
        <p:nvGrpSpPr>
          <p:cNvPr id="49" name="Group 203"/>
          <p:cNvGrpSpPr>
            <a:grpSpLocks/>
          </p:cNvGrpSpPr>
          <p:nvPr/>
        </p:nvGrpSpPr>
        <p:grpSpPr bwMode="auto">
          <a:xfrm flipH="1">
            <a:off x="633413" y="5095875"/>
            <a:ext cx="7888287" cy="1182688"/>
            <a:chOff x="263385" y="1120049"/>
            <a:chExt cx="8760615" cy="1373200"/>
          </a:xfrm>
        </p:grpSpPr>
        <p:sp>
          <p:nvSpPr>
            <p:cNvPr id="50" name="Oval 49"/>
            <p:cNvSpPr/>
            <p:nvPr/>
          </p:nvSpPr>
          <p:spPr>
            <a:xfrm>
              <a:off x="263385" y="1671173"/>
              <a:ext cx="410791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87011" y="1667486"/>
              <a:ext cx="410792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360005" y="1673015"/>
              <a:ext cx="409029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892447" y="1680388"/>
              <a:ext cx="410791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302172" y="1591913"/>
              <a:ext cx="322638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432289" y="1588227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816984" y="1588227"/>
              <a:ext cx="320876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1925944" y="1575325"/>
              <a:ext cx="322639" cy="1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4857904" y="1907105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381530" y="1903418"/>
              <a:ext cx="410792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7008830" y="1899732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543035" y="1905261"/>
              <a:ext cx="410792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7613557" y="1818630"/>
              <a:ext cx="322639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7081114" y="1814944"/>
              <a:ext cx="322639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4845562" y="1814944"/>
              <a:ext cx="320876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5416791" y="1820473"/>
              <a:ext cx="322639" cy="1844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5949234" y="1921851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6472861" y="1918164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5935129" y="1831532"/>
              <a:ext cx="322639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6508122" y="1837062"/>
              <a:ext cx="320876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8080767" y="1914478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8613209" y="1921851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8683731" y="1835219"/>
              <a:ext cx="322638" cy="1844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8153051" y="1831532"/>
              <a:ext cx="322639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2391391" y="1663800"/>
              <a:ext cx="410792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915018" y="1660113"/>
              <a:ext cx="410791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488010" y="1665642"/>
              <a:ext cx="410792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4020453" y="1671173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2430178" y="1584541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3560296" y="1580854"/>
              <a:ext cx="322638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H="1">
              <a:off x="2944990" y="1580854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>
              <a:off x="4053951" y="1567952"/>
              <a:ext cx="322638" cy="1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236"/>
            <p:cNvSpPr txBox="1">
              <a:spLocks noChangeArrowheads="1"/>
            </p:cNvSpPr>
            <p:nvPr/>
          </p:nvSpPr>
          <p:spPr bwMode="auto">
            <a:xfrm>
              <a:off x="1520044" y="1120049"/>
              <a:ext cx="1447570" cy="42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Comic Sans MS" charset="0"/>
                  <a:cs typeface="Comic Sans MS" charset="0"/>
                </a:rPr>
                <a:t>protons</a:t>
              </a:r>
            </a:p>
          </p:txBody>
        </p:sp>
        <p:sp>
          <p:nvSpPr>
            <p:cNvPr id="83" name="TextBox 237"/>
            <p:cNvSpPr txBox="1">
              <a:spLocks noChangeArrowheads="1"/>
            </p:cNvSpPr>
            <p:nvPr/>
          </p:nvSpPr>
          <p:spPr bwMode="auto">
            <a:xfrm>
              <a:off x="5792557" y="1312459"/>
              <a:ext cx="1750441" cy="42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3366FF"/>
                  </a:solidFill>
                  <a:latin typeface="Comic Sans MS" charset="0"/>
                  <a:cs typeface="Comic Sans MS" charset="0"/>
                </a:rPr>
                <a:t>electrons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316277" y="2084054"/>
              <a:ext cx="409029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839903" y="2078524"/>
              <a:ext cx="409029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411133" y="2085897"/>
              <a:ext cx="410792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945339" y="2091427"/>
              <a:ext cx="410791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rot="16200000">
              <a:off x="355101" y="2004835"/>
              <a:ext cx="322563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16200000" flipH="1">
              <a:off x="889306" y="2331086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2444282" y="2074837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2967910" y="2071151"/>
              <a:ext cx="410791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540902" y="2078524"/>
              <a:ext cx="409029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4073344" y="2084054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6200000">
              <a:off x="1446431" y="1977187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6200000">
              <a:off x="2469003" y="1999306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16200000">
              <a:off x="3560334" y="2010365"/>
              <a:ext cx="322564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6200000" flipH="1">
              <a:off x="2002716" y="2313575"/>
              <a:ext cx="320720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16200000" flipH="1">
              <a:off x="3011143" y="2274827"/>
              <a:ext cx="3225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6200000" flipH="1">
              <a:off x="4110407" y="2283162"/>
              <a:ext cx="322564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02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Picture 42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5883" y="4620683"/>
            <a:ext cx="1822450" cy="167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Arc 119"/>
          <p:cNvSpPr/>
          <p:nvPr/>
        </p:nvSpPr>
        <p:spPr>
          <a:xfrm>
            <a:off x="3173413" y="62166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1" name="Arc 120"/>
          <p:cNvSpPr/>
          <p:nvPr/>
        </p:nvSpPr>
        <p:spPr>
          <a:xfrm flipH="1">
            <a:off x="4595813" y="62103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7" name="Arc 236"/>
          <p:cNvSpPr>
            <a:spLocks noChangeAspect="1"/>
          </p:cNvSpPr>
          <p:nvPr/>
        </p:nvSpPr>
        <p:spPr>
          <a:xfrm rot="18146531">
            <a:off x="1539833" y="1110779"/>
            <a:ext cx="4490346" cy="3825875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0" name="Arc 289"/>
          <p:cNvSpPr>
            <a:spLocks noChangeAspect="1"/>
          </p:cNvSpPr>
          <p:nvPr/>
        </p:nvSpPr>
        <p:spPr>
          <a:xfrm rot="7277956">
            <a:off x="2842486" y="2432768"/>
            <a:ext cx="3890142" cy="3911311"/>
          </a:xfrm>
          <a:prstGeom prst="arc">
            <a:avLst>
              <a:gd name="adj1" fmla="val 16200000"/>
              <a:gd name="adj2" fmla="val 19504192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29" name="Text Box 110"/>
          <p:cNvSpPr txBox="1">
            <a:spLocks noChangeArrowheads="1"/>
          </p:cNvSpPr>
          <p:nvPr/>
        </p:nvSpPr>
        <p:spPr bwMode="auto">
          <a:xfrm>
            <a:off x="3962271" y="5693669"/>
            <a:ext cx="857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eSTAR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30" name="Text Box 111"/>
          <p:cNvSpPr txBox="1">
            <a:spLocks noChangeArrowheads="1"/>
          </p:cNvSpPr>
          <p:nvPr/>
        </p:nvSpPr>
        <p:spPr bwMode="auto">
          <a:xfrm rot="3600000">
            <a:off x="1955602" y="4640923"/>
            <a:ext cx="11137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ePHENIX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46" name="Arc 145"/>
          <p:cNvSpPr>
            <a:spLocks noChangeAspect="1"/>
          </p:cNvSpPr>
          <p:nvPr/>
        </p:nvSpPr>
        <p:spPr>
          <a:xfrm>
            <a:off x="2992438" y="10747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0350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7725" y="103346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798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5717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5685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2813" y="180181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4713" y="106838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243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5336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4500" y="25304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950" y="17907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45" name="Line 184"/>
          <p:cNvSpPr>
            <a:spLocks noChangeShapeType="1"/>
          </p:cNvSpPr>
          <p:nvPr/>
        </p:nvSpPr>
        <p:spPr bwMode="auto">
          <a:xfrm rot="18000000" flipV="1">
            <a:off x="6175375" y="490378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7" name="Line 184"/>
          <p:cNvSpPr>
            <a:spLocks noChangeShapeType="1"/>
          </p:cNvSpPr>
          <p:nvPr/>
        </p:nvSpPr>
        <p:spPr bwMode="auto">
          <a:xfrm flipV="1">
            <a:off x="3919538" y="105410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9" name="Line 184"/>
          <p:cNvSpPr>
            <a:spLocks noChangeShapeType="1"/>
          </p:cNvSpPr>
          <p:nvPr/>
        </p:nvSpPr>
        <p:spPr bwMode="auto">
          <a:xfrm rot="14400000" flipV="1">
            <a:off x="1709738" y="49355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0" name="Line 184"/>
          <p:cNvSpPr>
            <a:spLocks noChangeShapeType="1"/>
          </p:cNvSpPr>
          <p:nvPr/>
        </p:nvSpPr>
        <p:spPr bwMode="auto">
          <a:xfrm flipV="1">
            <a:off x="3948113" y="620871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1" name="Rectangle 13"/>
          <p:cNvSpPr>
            <a:spLocks noChangeArrowheads="1"/>
          </p:cNvSpPr>
          <p:nvPr/>
        </p:nvSpPr>
        <p:spPr bwMode="auto">
          <a:xfrm rot="10800000">
            <a:off x="4249738" y="6079587"/>
            <a:ext cx="271896" cy="231261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52" name="Rectangle 136"/>
          <p:cNvSpPr>
            <a:spLocks noChangeArrowheads="1"/>
          </p:cNvSpPr>
          <p:nvPr/>
        </p:nvSpPr>
        <p:spPr bwMode="auto">
          <a:xfrm rot="3600000">
            <a:off x="2058862" y="4826685"/>
            <a:ext cx="228636" cy="21723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210817" y="1194060"/>
            <a:ext cx="1828800" cy="1828800"/>
          </a:xfrm>
          <a:prstGeom prst="ellipse">
            <a:avLst/>
          </a:prstGeom>
          <a:noFill/>
          <a:ln w="38100" cap="flat" cmpd="dbl" algn="ctr">
            <a:gradFill>
              <a:gsLst>
                <a:gs pos="0">
                  <a:srgbClr val="FFEFD1">
                    <a:alpha val="4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Arc 235"/>
          <p:cNvSpPr>
            <a:spLocks noChangeAspect="1"/>
          </p:cNvSpPr>
          <p:nvPr/>
        </p:nvSpPr>
        <p:spPr>
          <a:xfrm rot="577047">
            <a:off x="2286479" y="862943"/>
            <a:ext cx="4529907" cy="3880888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61" name="Straight Connector 260"/>
          <p:cNvCxnSpPr>
            <a:stCxn id="237" idx="2"/>
            <a:endCxn id="236" idx="0"/>
          </p:cNvCxnSpPr>
          <p:nvPr/>
        </p:nvCxnSpPr>
        <p:spPr>
          <a:xfrm>
            <a:off x="3840494" y="883643"/>
            <a:ext cx="1035129" cy="6573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Arc 265"/>
          <p:cNvSpPr>
            <a:spLocks noChangeAspect="1"/>
          </p:cNvSpPr>
          <p:nvPr/>
        </p:nvSpPr>
        <p:spPr>
          <a:xfrm rot="14995628">
            <a:off x="1197943" y="2034373"/>
            <a:ext cx="4721515" cy="3767184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4" name="Arc 273"/>
          <p:cNvSpPr>
            <a:spLocks noChangeAspect="1"/>
          </p:cNvSpPr>
          <p:nvPr/>
        </p:nvSpPr>
        <p:spPr>
          <a:xfrm rot="11169758">
            <a:off x="1828086" y="2592650"/>
            <a:ext cx="4721515" cy="3767184"/>
          </a:xfrm>
          <a:prstGeom prst="arc">
            <a:avLst>
              <a:gd name="adj1" fmla="val 16200000"/>
              <a:gd name="adj2" fmla="val 19361024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86" name="Straight Connector 285"/>
          <p:cNvCxnSpPr>
            <a:stCxn id="266" idx="0"/>
            <a:endCxn id="274" idx="2"/>
          </p:cNvCxnSpPr>
          <p:nvPr/>
        </p:nvCxnSpPr>
        <p:spPr>
          <a:xfrm rot="16200000" flipH="1">
            <a:off x="1559694" y="4794271"/>
            <a:ext cx="1022176" cy="562517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" name="Arc 288"/>
          <p:cNvSpPr>
            <a:spLocks noChangeAspect="1"/>
          </p:cNvSpPr>
          <p:nvPr/>
        </p:nvSpPr>
        <p:spPr>
          <a:xfrm rot="3574480">
            <a:off x="2987577" y="1497163"/>
            <a:ext cx="4357039" cy="3923383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91" name="Straight Connector 290"/>
          <p:cNvCxnSpPr>
            <a:stCxn id="289" idx="2"/>
            <a:endCxn id="290" idx="0"/>
          </p:cNvCxnSpPr>
          <p:nvPr/>
        </p:nvCxnSpPr>
        <p:spPr>
          <a:xfrm rot="5400000">
            <a:off x="6273874" y="4656220"/>
            <a:ext cx="932907" cy="563459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91"/>
          <p:cNvGrpSpPr>
            <a:grpSpLocks noChangeAspect="1"/>
          </p:cNvGrpSpPr>
          <p:nvPr/>
        </p:nvGrpSpPr>
        <p:grpSpPr bwMode="auto">
          <a:xfrm rot="3651754">
            <a:off x="6410634" y="2196896"/>
            <a:ext cx="623480" cy="136260"/>
            <a:chOff x="786993" y="1745932"/>
            <a:chExt cx="740248" cy="161824"/>
          </a:xfrm>
        </p:grpSpPr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255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6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7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8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5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251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2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3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4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6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247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8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9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0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243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4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5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6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749" name="Text Box 19"/>
          <p:cNvSpPr txBox="1">
            <a:spLocks noChangeArrowheads="1"/>
          </p:cNvSpPr>
          <p:nvPr/>
        </p:nvSpPr>
        <p:spPr bwMode="auto">
          <a:xfrm rot="17993261">
            <a:off x="1423189" y="2430892"/>
            <a:ext cx="1855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1513D7"/>
                </a:solidFill>
                <a:latin typeface="Comic Sans MS"/>
                <a:cs typeface="Comic Sans MS"/>
              </a:rPr>
              <a:t>Coherent e-cooler</a:t>
            </a:r>
            <a:endParaRPr lang="en-US" sz="1200" i="0" dirty="0">
              <a:solidFill>
                <a:srgbClr val="1513D7"/>
              </a:solidFill>
              <a:latin typeface="Comic Sans MS"/>
              <a:cs typeface="Comic Sans MS"/>
            </a:endParaRPr>
          </a:p>
        </p:txBody>
      </p:sp>
      <p:sp>
        <p:nvSpPr>
          <p:cNvPr id="751" name="Freeform 750"/>
          <p:cNvSpPr/>
          <p:nvPr/>
        </p:nvSpPr>
        <p:spPr>
          <a:xfrm>
            <a:off x="4948518" y="1203960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Freeform 751"/>
          <p:cNvSpPr/>
          <p:nvPr/>
        </p:nvSpPr>
        <p:spPr>
          <a:xfrm rot="15409430">
            <a:off x="1239203" y="3555088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Line 184"/>
          <p:cNvSpPr>
            <a:spLocks noChangeShapeType="1"/>
          </p:cNvSpPr>
          <p:nvPr/>
        </p:nvSpPr>
        <p:spPr bwMode="auto">
          <a:xfrm rot="14400000" flipV="1">
            <a:off x="6168465" y="2334585"/>
            <a:ext cx="914400" cy="0"/>
          </a:xfrm>
          <a:prstGeom prst="line">
            <a:avLst/>
          </a:prstGeom>
          <a:noFill/>
          <a:ln w="76200">
            <a:solidFill>
              <a:srgbClr val="29FF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756" name="Straight Arrow Connector 755"/>
          <p:cNvCxnSpPr/>
          <p:nvPr/>
        </p:nvCxnSpPr>
        <p:spPr>
          <a:xfrm rot="5400000" flipH="1" flipV="1">
            <a:off x="5800832" y="1855602"/>
            <a:ext cx="726865" cy="4794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" name="Freeform 756"/>
          <p:cNvSpPr/>
          <p:nvPr/>
        </p:nvSpPr>
        <p:spPr>
          <a:xfrm>
            <a:off x="4918038" y="1281057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48" name="Line 184"/>
          <p:cNvSpPr>
            <a:spLocks noChangeShapeType="1"/>
          </p:cNvSpPr>
          <p:nvPr/>
        </p:nvSpPr>
        <p:spPr bwMode="auto">
          <a:xfrm rot="18000000" flipV="1">
            <a:off x="1697038" y="235585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191"/>
          <p:cNvGrpSpPr>
            <a:grpSpLocks noChangeAspect="1"/>
          </p:cNvGrpSpPr>
          <p:nvPr/>
        </p:nvGrpSpPr>
        <p:grpSpPr bwMode="auto">
          <a:xfrm rot="7165234">
            <a:off x="1695758" y="2191068"/>
            <a:ext cx="623480" cy="136260"/>
            <a:chOff x="786993" y="1745932"/>
            <a:chExt cx="740248" cy="161824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193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6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188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9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0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1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184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5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6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7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180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1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2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3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483" name="Line 184"/>
          <p:cNvSpPr>
            <a:spLocks noChangeShapeType="1"/>
          </p:cNvSpPr>
          <p:nvPr/>
        </p:nvSpPr>
        <p:spPr bwMode="auto">
          <a:xfrm rot="18000000" flipV="1">
            <a:off x="1698831" y="235764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7" name="Rectangle 136"/>
          <p:cNvSpPr>
            <a:spLocks noChangeArrowheads="1"/>
          </p:cNvSpPr>
          <p:nvPr/>
        </p:nvSpPr>
        <p:spPr bwMode="auto">
          <a:xfrm>
            <a:off x="4262436" y="951740"/>
            <a:ext cx="190103" cy="194972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8" name="Text Box 110"/>
          <p:cNvSpPr txBox="1">
            <a:spLocks noChangeArrowheads="1"/>
          </p:cNvSpPr>
          <p:nvPr/>
        </p:nvSpPr>
        <p:spPr bwMode="auto">
          <a:xfrm>
            <a:off x="3534776" y="1180513"/>
            <a:ext cx="16027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New </a:t>
            </a:r>
          </a:p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detector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9" name="Arc 488"/>
          <p:cNvSpPr/>
          <p:nvPr/>
        </p:nvSpPr>
        <p:spPr>
          <a:xfrm rot="16200000" flipH="1" flipV="1">
            <a:off x="4125184" y="-102720"/>
            <a:ext cx="452567" cy="1861073"/>
          </a:xfrm>
          <a:prstGeom prst="arc">
            <a:avLst>
              <a:gd name="adj1" fmla="val 16803933"/>
              <a:gd name="adj2" fmla="val 4913040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0" name="Arc 489"/>
          <p:cNvSpPr/>
          <p:nvPr/>
        </p:nvSpPr>
        <p:spPr>
          <a:xfrm rot="5400000" flipH="1">
            <a:off x="4166274" y="5487042"/>
            <a:ext cx="470434" cy="1891552"/>
          </a:xfrm>
          <a:prstGeom prst="arc">
            <a:avLst>
              <a:gd name="adj1" fmla="val 16802610"/>
              <a:gd name="adj2" fmla="val 4705417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5" name="Arc 424"/>
          <p:cNvSpPr/>
          <p:nvPr/>
        </p:nvSpPr>
        <p:spPr>
          <a:xfrm rot="9000000" flipH="1" flipV="1">
            <a:off x="1786584" y="4186645"/>
            <a:ext cx="436693" cy="1861073"/>
          </a:xfrm>
          <a:prstGeom prst="arc">
            <a:avLst>
              <a:gd name="adj1" fmla="val 16803933"/>
              <a:gd name="adj2" fmla="val 4817061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43" name="Straight Connector 442"/>
          <p:cNvCxnSpPr>
            <a:stCxn id="290" idx="2"/>
            <a:endCxn id="274" idx="0"/>
          </p:cNvCxnSpPr>
          <p:nvPr/>
        </p:nvCxnSpPr>
        <p:spPr>
          <a:xfrm rot="10800000" flipV="1">
            <a:off x="3986639" y="6333035"/>
            <a:ext cx="924314" cy="15914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6" name="Rounded Rectangle 515"/>
          <p:cNvSpPr/>
          <p:nvPr/>
        </p:nvSpPr>
        <p:spPr>
          <a:xfrm rot="18000000">
            <a:off x="1809936" y="2317122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02"/>
          <p:cNvGrpSpPr>
            <a:grpSpLocks/>
          </p:cNvGrpSpPr>
          <p:nvPr/>
        </p:nvGrpSpPr>
        <p:grpSpPr bwMode="auto">
          <a:xfrm flipV="1">
            <a:off x="4620783" y="826601"/>
            <a:ext cx="124677" cy="108170"/>
            <a:chOff x="1348913" y="1142862"/>
            <a:chExt cx="190276" cy="155817"/>
          </a:xfrm>
        </p:grpSpPr>
        <p:sp>
          <p:nvSpPr>
            <p:cNvPr id="463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4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5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450" name="Text Box 113"/>
          <p:cNvSpPr txBox="1">
            <a:spLocks noChangeAspect="1" noChangeArrowheads="1"/>
          </p:cNvSpPr>
          <p:nvPr/>
        </p:nvSpPr>
        <p:spPr bwMode="auto">
          <a:xfrm rot="3778540">
            <a:off x="1683985" y="4474856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52" name="Text Box 113"/>
          <p:cNvSpPr txBox="1">
            <a:spLocks noChangeAspect="1" noChangeArrowheads="1"/>
          </p:cNvSpPr>
          <p:nvPr/>
        </p:nvSpPr>
        <p:spPr bwMode="auto">
          <a:xfrm>
            <a:off x="3471358" y="5966769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455" name="Straight Arrow Connector 454"/>
          <p:cNvCxnSpPr/>
          <p:nvPr/>
        </p:nvCxnSpPr>
        <p:spPr>
          <a:xfrm rot="10800000" flipV="1">
            <a:off x="1593788" y="3370481"/>
            <a:ext cx="977876" cy="766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417"/>
          <p:cNvGrpSpPr/>
          <p:nvPr/>
        </p:nvGrpSpPr>
        <p:grpSpPr>
          <a:xfrm>
            <a:off x="4642881" y="2453164"/>
            <a:ext cx="635583" cy="2018381"/>
            <a:chOff x="5131831" y="2186464"/>
            <a:chExt cx="635583" cy="2018381"/>
          </a:xfrm>
        </p:grpSpPr>
        <p:grpSp>
          <p:nvGrpSpPr>
            <p:cNvPr id="17" name="Group 480"/>
            <p:cNvGrpSpPr>
              <a:grpSpLocks noChangeAspect="1"/>
            </p:cNvGrpSpPr>
            <p:nvPr/>
          </p:nvGrpSpPr>
          <p:grpSpPr>
            <a:xfrm>
              <a:off x="5134689" y="2864541"/>
              <a:ext cx="629867" cy="330067"/>
              <a:chOff x="4166066" y="3056387"/>
              <a:chExt cx="2519466" cy="1320268"/>
            </a:xfrm>
          </p:grpSpPr>
          <p:grpSp>
            <p:nvGrpSpPr>
              <p:cNvPr id="1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45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61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62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44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4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53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76" name="Block Arc 475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ounded Rectangle 477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Rounded Rectangle 478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480"/>
            <p:cNvGrpSpPr>
              <a:grpSpLocks noChangeAspect="1"/>
            </p:cNvGrpSpPr>
            <p:nvPr/>
          </p:nvGrpSpPr>
          <p:grpSpPr>
            <a:xfrm>
              <a:off x="5131831" y="2524733"/>
              <a:ext cx="629867" cy="330067"/>
              <a:chOff x="4166066" y="3056387"/>
              <a:chExt cx="2519466" cy="1320268"/>
            </a:xfrm>
          </p:grpSpPr>
          <p:grpSp>
            <p:nvGrpSpPr>
              <p:cNvPr id="22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73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6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70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1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2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63" name="Block Arc 262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480"/>
            <p:cNvGrpSpPr>
              <a:grpSpLocks noChangeAspect="1"/>
            </p:cNvGrpSpPr>
            <p:nvPr/>
          </p:nvGrpSpPr>
          <p:grpSpPr>
            <a:xfrm>
              <a:off x="5131831" y="2186464"/>
              <a:ext cx="629867" cy="330067"/>
              <a:chOff x="4166066" y="3056387"/>
              <a:chExt cx="2519466" cy="1320268"/>
            </a:xfrm>
          </p:grpSpPr>
          <p:grpSp>
            <p:nvGrpSpPr>
              <p:cNvPr id="26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7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9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4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8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8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79" name="Block Arc 278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ounded Rectangle 279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Rounded Rectangle 280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480"/>
            <p:cNvGrpSpPr>
              <a:grpSpLocks noChangeAspect="1"/>
            </p:cNvGrpSpPr>
            <p:nvPr/>
          </p:nvGrpSpPr>
          <p:grpSpPr>
            <a:xfrm>
              <a:off x="5137547" y="3874778"/>
              <a:ext cx="629867" cy="330067"/>
              <a:chOff x="4166066" y="3056387"/>
              <a:chExt cx="2519466" cy="1320268"/>
            </a:xfrm>
          </p:grpSpPr>
          <p:grpSp>
            <p:nvGrpSpPr>
              <p:cNvPr id="30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1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0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36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04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98" name="Block Arc 297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ounded Rectangle 298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Rounded Rectangle 299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7" name="Group 480"/>
            <p:cNvGrpSpPr>
              <a:grpSpLocks noChangeAspect="1"/>
            </p:cNvGrpSpPr>
            <p:nvPr/>
          </p:nvGrpSpPr>
          <p:grpSpPr>
            <a:xfrm>
              <a:off x="5134689" y="3534970"/>
              <a:ext cx="629867" cy="330067"/>
              <a:chOff x="4166066" y="3056387"/>
              <a:chExt cx="2519466" cy="1320268"/>
            </a:xfrm>
          </p:grpSpPr>
          <p:grpSp>
            <p:nvGrpSpPr>
              <p:cNvPr id="73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73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2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4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1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1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12" name="Block Arc 311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ounded Rectangle 312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Rounded Rectangle 313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1" name="Group 480"/>
            <p:cNvGrpSpPr>
              <a:grpSpLocks noChangeAspect="1"/>
            </p:cNvGrpSpPr>
            <p:nvPr/>
          </p:nvGrpSpPr>
          <p:grpSpPr>
            <a:xfrm>
              <a:off x="5134689" y="3196701"/>
              <a:ext cx="629867" cy="330067"/>
              <a:chOff x="4166066" y="3056387"/>
              <a:chExt cx="2519466" cy="1320268"/>
            </a:xfrm>
          </p:grpSpPr>
          <p:grpSp>
            <p:nvGrpSpPr>
              <p:cNvPr id="742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74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39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0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1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4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36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3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3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27" name="Block Arc 326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ounded Rectangle 33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ounded Rectangle 33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59" name="Text Box 19"/>
          <p:cNvSpPr txBox="1">
            <a:spLocks noChangeArrowheads="1"/>
          </p:cNvSpPr>
          <p:nvPr/>
        </p:nvSpPr>
        <p:spPr bwMode="auto">
          <a:xfrm rot="17993261">
            <a:off x="1078235" y="1920819"/>
            <a:ext cx="1336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66" name="Text Box 19"/>
          <p:cNvSpPr txBox="1">
            <a:spLocks noChangeArrowheads="1"/>
          </p:cNvSpPr>
          <p:nvPr/>
        </p:nvSpPr>
        <p:spPr bwMode="auto">
          <a:xfrm rot="3600000">
            <a:off x="5869107" y="2520525"/>
            <a:ext cx="1465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2.45 GeV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745" name="Group 373"/>
          <p:cNvGrpSpPr/>
          <p:nvPr/>
        </p:nvGrpSpPr>
        <p:grpSpPr>
          <a:xfrm>
            <a:off x="1296085" y="5919520"/>
            <a:ext cx="1032733" cy="276999"/>
            <a:chOff x="3041772" y="5302527"/>
            <a:chExt cx="1032733" cy="276999"/>
          </a:xfrm>
        </p:grpSpPr>
        <p:sp>
          <p:nvSpPr>
            <p:cNvPr id="142" name="TextBox 141"/>
            <p:cNvSpPr txBox="1"/>
            <p:nvPr/>
          </p:nvSpPr>
          <p:spPr>
            <a:xfrm>
              <a:off x="3041772" y="5302527"/>
              <a:ext cx="1032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100 m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cxnSp>
          <p:nvCxnSpPr>
            <p:cNvPr id="369" name="Straight Connector 368"/>
            <p:cNvCxnSpPr/>
            <p:nvPr/>
          </p:nvCxnSpPr>
          <p:spPr>
            <a:xfrm flipV="1">
              <a:off x="3315623" y="5308193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7" name="Group 480"/>
          <p:cNvGrpSpPr>
            <a:grpSpLocks noChangeAspect="1"/>
          </p:cNvGrpSpPr>
          <p:nvPr/>
        </p:nvGrpSpPr>
        <p:grpSpPr>
          <a:xfrm flipH="1">
            <a:off x="2659155" y="3259021"/>
            <a:ext cx="629867" cy="330065"/>
            <a:chOff x="4166066" y="3056387"/>
            <a:chExt cx="2519466" cy="1320268"/>
          </a:xfrm>
        </p:grpSpPr>
        <p:grpSp>
          <p:nvGrpSpPr>
            <p:cNvPr id="74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50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37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8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9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53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34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5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6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28" name="Block Arc 427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1" name="Oval 430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55" name="Group 480"/>
          <p:cNvGrpSpPr>
            <a:grpSpLocks noChangeAspect="1"/>
          </p:cNvGrpSpPr>
          <p:nvPr/>
        </p:nvGrpSpPr>
        <p:grpSpPr>
          <a:xfrm flipH="1">
            <a:off x="2662013" y="2919213"/>
            <a:ext cx="629867" cy="330065"/>
            <a:chOff x="4166066" y="3056387"/>
            <a:chExt cx="2519466" cy="1320268"/>
          </a:xfrm>
        </p:grpSpPr>
        <p:grpSp>
          <p:nvGrpSpPr>
            <p:cNvPr id="75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5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23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6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6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20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14" name="Block Arc 413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Rounded Rectangle 415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1" name="Group 480"/>
          <p:cNvGrpSpPr>
            <a:grpSpLocks noChangeAspect="1"/>
          </p:cNvGrpSpPr>
          <p:nvPr/>
        </p:nvGrpSpPr>
        <p:grpSpPr>
          <a:xfrm flipH="1">
            <a:off x="2662013" y="2580944"/>
            <a:ext cx="629867" cy="330065"/>
            <a:chOff x="4166066" y="3056387"/>
            <a:chExt cx="2519466" cy="1320268"/>
          </a:xfrm>
        </p:grpSpPr>
        <p:grpSp>
          <p:nvGrpSpPr>
            <p:cNvPr id="76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6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10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1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2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6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07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8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9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01" name="Block Arc 40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5" name="Group 480"/>
          <p:cNvGrpSpPr>
            <a:grpSpLocks noChangeAspect="1"/>
          </p:cNvGrpSpPr>
          <p:nvPr/>
        </p:nvGrpSpPr>
        <p:grpSpPr>
          <a:xfrm flipH="1">
            <a:off x="2656297" y="4269258"/>
            <a:ext cx="629867" cy="330065"/>
            <a:chOff x="4166066" y="3056387"/>
            <a:chExt cx="2519466" cy="1320268"/>
          </a:xfrm>
        </p:grpSpPr>
        <p:grpSp>
          <p:nvGrpSpPr>
            <p:cNvPr id="76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6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97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8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9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9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94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5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6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88" name="Block Arc 387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Rounded Rectangle 389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7" name="Group 480"/>
          <p:cNvGrpSpPr>
            <a:grpSpLocks noChangeAspect="1"/>
          </p:cNvGrpSpPr>
          <p:nvPr/>
        </p:nvGrpSpPr>
        <p:grpSpPr>
          <a:xfrm flipH="1">
            <a:off x="2659155" y="3929450"/>
            <a:ext cx="629867" cy="330065"/>
            <a:chOff x="4166066" y="3056387"/>
            <a:chExt cx="2519466" cy="1320268"/>
          </a:xfrm>
        </p:grpSpPr>
        <p:grpSp>
          <p:nvGrpSpPr>
            <p:cNvPr id="9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9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4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5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6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5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6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7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67" name="Block Arc 366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Rounded Rectangle 370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480"/>
          <p:cNvGrpSpPr>
            <a:grpSpLocks noChangeAspect="1"/>
          </p:cNvGrpSpPr>
          <p:nvPr/>
        </p:nvGrpSpPr>
        <p:grpSpPr>
          <a:xfrm flipH="1">
            <a:off x="2659155" y="3591181"/>
            <a:ext cx="629867" cy="330065"/>
            <a:chOff x="4166066" y="3056387"/>
            <a:chExt cx="2519466" cy="1320268"/>
          </a:xfrm>
        </p:grpSpPr>
        <p:grpSp>
          <p:nvGrpSpPr>
            <p:cNvPr id="10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63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5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60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2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4" name="Block Arc 353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ounded Rectangle 355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Oval 356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480"/>
          <p:cNvGrpSpPr>
            <a:grpSpLocks noChangeAspect="1"/>
          </p:cNvGrpSpPr>
          <p:nvPr/>
        </p:nvGrpSpPr>
        <p:grpSpPr>
          <a:xfrm>
            <a:off x="6045733" y="786707"/>
            <a:ext cx="629867" cy="330065"/>
            <a:chOff x="4166066" y="3056387"/>
            <a:chExt cx="2519466" cy="1320268"/>
          </a:xfrm>
        </p:grpSpPr>
        <p:grpSp>
          <p:nvGrpSpPr>
            <p:cNvPr id="10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2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3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7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8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9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0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1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1" name="Block Arc 35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ounded Rectangle 35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5" name="Text Box 113"/>
          <p:cNvSpPr txBox="1">
            <a:spLocks noChangeAspect="1" noChangeArrowheads="1"/>
          </p:cNvSpPr>
          <p:nvPr/>
        </p:nvSpPr>
        <p:spPr bwMode="auto">
          <a:xfrm flipH="1">
            <a:off x="4427140" y="1035050"/>
            <a:ext cx="6976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FF0000"/>
                </a:solidFill>
                <a:latin typeface="Comic Sans MS"/>
                <a:cs typeface="Comic Sans MS"/>
              </a:rPr>
              <a:t>27.55 GeV </a:t>
            </a:r>
            <a:endParaRPr lang="en-US" sz="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17" name="Arc 316"/>
          <p:cNvSpPr/>
          <p:nvPr/>
        </p:nvSpPr>
        <p:spPr>
          <a:xfrm rot="3600000">
            <a:off x="6931034" y="2529459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Arc 323"/>
          <p:cNvSpPr>
            <a:spLocks noChangeAspect="1"/>
          </p:cNvSpPr>
          <p:nvPr/>
        </p:nvSpPr>
        <p:spPr>
          <a:xfrm rot="577047">
            <a:off x="2440398" y="756480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3600000">
            <a:off x="4111490" y="845190"/>
            <a:ext cx="3806676" cy="2284552"/>
            <a:chOff x="1719314" y="51753"/>
            <a:chExt cx="3806676" cy="2284552"/>
          </a:xfrm>
        </p:grpSpPr>
        <p:sp>
          <p:nvSpPr>
            <p:cNvPr id="26662" name="Text Box 19"/>
            <p:cNvSpPr txBox="1">
              <a:spLocks noChangeArrowheads="1"/>
            </p:cNvSpPr>
            <p:nvPr/>
          </p:nvSpPr>
          <p:spPr bwMode="auto">
            <a:xfrm>
              <a:off x="4723544" y="51753"/>
              <a:ext cx="8024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Beam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dump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26661" name="Text Box 19"/>
            <p:cNvSpPr txBox="1">
              <a:spLocks noChangeArrowheads="1"/>
            </p:cNvSpPr>
            <p:nvPr/>
          </p:nvSpPr>
          <p:spPr bwMode="auto">
            <a:xfrm>
              <a:off x="3457810" y="99167"/>
              <a:ext cx="769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Polarized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e-gun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152" name="Can 151"/>
            <p:cNvSpPr/>
            <p:nvPr/>
          </p:nvSpPr>
          <p:spPr bwMode="auto">
            <a:xfrm rot="16200000">
              <a:off x="4626195" y="352863"/>
              <a:ext cx="156584" cy="180056"/>
            </a:xfrm>
            <a:prstGeom prst="can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9" name="Freeform 468"/>
            <p:cNvSpPr/>
            <p:nvPr/>
          </p:nvSpPr>
          <p:spPr>
            <a:xfrm rot="21439852" flipH="1">
              <a:off x="4092908" y="425986"/>
              <a:ext cx="261845" cy="123074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0" name="Freeform 469"/>
            <p:cNvSpPr/>
            <p:nvPr/>
          </p:nvSpPr>
          <p:spPr>
            <a:xfrm rot="21439852">
              <a:off x="4340091" y="458559"/>
              <a:ext cx="289548" cy="86128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>
            <a:xfrm rot="16039852">
              <a:off x="3988783" y="390452"/>
              <a:ext cx="170232" cy="873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Text Box 113"/>
            <p:cNvSpPr txBox="1">
              <a:spLocks noChangeAspect="1" noChangeArrowheads="1"/>
            </p:cNvSpPr>
            <p:nvPr/>
          </p:nvSpPr>
          <p:spPr bwMode="auto">
            <a:xfrm flipH="1">
              <a:off x="4089908" y="160876"/>
              <a:ext cx="63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0.6 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34" name="Straight Connector 333"/>
            <p:cNvCxnSpPr>
              <a:stCxn id="324" idx="0"/>
              <a:endCxn id="348" idx="2"/>
            </p:cNvCxnSpPr>
            <p:nvPr/>
          </p:nvCxnSpPr>
          <p:spPr>
            <a:xfrm rot="18000000" flipH="1">
              <a:off x="1396650" y="2011319"/>
              <a:ext cx="647650" cy="2322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3" name="Straight Connector 342"/>
          <p:cNvCxnSpPr>
            <a:stCxn id="317" idx="0"/>
          </p:cNvCxnSpPr>
          <p:nvPr/>
        </p:nvCxnSpPr>
        <p:spPr>
          <a:xfrm rot="16200000" flipV="1">
            <a:off x="6561351" y="2026960"/>
            <a:ext cx="684244" cy="398232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7" name="Arc 346"/>
          <p:cNvSpPr/>
          <p:nvPr/>
        </p:nvSpPr>
        <p:spPr>
          <a:xfrm rot="7200000">
            <a:off x="1632176" y="2484563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Arc 347"/>
          <p:cNvSpPr>
            <a:spLocks noChangeAspect="1"/>
          </p:cNvSpPr>
          <p:nvPr/>
        </p:nvSpPr>
        <p:spPr>
          <a:xfrm rot="18600000">
            <a:off x="1443967" y="946917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68" name="Straight Connector 367"/>
          <p:cNvCxnSpPr>
            <a:stCxn id="347" idx="2"/>
            <a:endCxn id="348" idx="0"/>
          </p:cNvCxnSpPr>
          <p:nvPr/>
        </p:nvCxnSpPr>
        <p:spPr>
          <a:xfrm rot="5400000" flipH="1" flipV="1">
            <a:off x="1552182" y="2049518"/>
            <a:ext cx="587019" cy="33735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Freeform 373"/>
          <p:cNvSpPr/>
          <p:nvPr/>
        </p:nvSpPr>
        <p:spPr>
          <a:xfrm rot="15409430" flipH="1" flipV="1">
            <a:off x="6962125" y="3606837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1" name="Freeform 450"/>
          <p:cNvSpPr/>
          <p:nvPr/>
        </p:nvSpPr>
        <p:spPr>
          <a:xfrm rot="9050523" flipV="1">
            <a:off x="2446378" y="1066756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6" name="Freeform 455"/>
          <p:cNvSpPr/>
          <p:nvPr/>
        </p:nvSpPr>
        <p:spPr>
          <a:xfrm rot="12458037" flipV="1">
            <a:off x="5335083" y="814735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Connector 108"/>
          <p:cNvCxnSpPr>
            <a:stCxn id="348" idx="2"/>
            <a:endCxn id="324" idx="0"/>
          </p:cNvCxnSpPr>
          <p:nvPr/>
        </p:nvCxnSpPr>
        <p:spPr>
          <a:xfrm flipV="1">
            <a:off x="4031115" y="748197"/>
            <a:ext cx="647650" cy="2322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5" name="Group 102"/>
          <p:cNvGrpSpPr>
            <a:grpSpLocks/>
          </p:cNvGrpSpPr>
          <p:nvPr/>
        </p:nvGrpSpPr>
        <p:grpSpPr bwMode="auto">
          <a:xfrm rot="3600000" flipV="1">
            <a:off x="6882443" y="2231996"/>
            <a:ext cx="124677" cy="108170"/>
            <a:chOff x="1348913" y="1142862"/>
            <a:chExt cx="190276" cy="155817"/>
          </a:xfrm>
        </p:grpSpPr>
        <p:sp>
          <p:nvSpPr>
            <p:cNvPr id="335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2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6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9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78800" y="332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32" name="Table 4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353888"/>
              </p:ext>
            </p:extLst>
          </p:nvPr>
        </p:nvGraphicFramePr>
        <p:xfrm>
          <a:off x="239183" y="3501814"/>
          <a:ext cx="825500" cy="2738120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3" name="Text Box 113"/>
          <p:cNvSpPr txBox="1">
            <a:spLocks noChangeAspect="1" noChangeArrowheads="1"/>
          </p:cNvSpPr>
          <p:nvPr/>
        </p:nvSpPr>
        <p:spPr bwMode="auto">
          <a:xfrm flipH="1">
            <a:off x="5329657" y="2500005"/>
            <a:ext cx="714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0.9183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40" name="Text Box 117"/>
          <p:cNvSpPr txBox="1">
            <a:spLocks noChangeAspect="1" noChangeArrowheads="1"/>
          </p:cNvSpPr>
          <p:nvPr/>
        </p:nvSpPr>
        <p:spPr bwMode="auto">
          <a:xfrm flipH="1">
            <a:off x="5331774" y="2849450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0.7550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58" name="Text Box 118"/>
          <p:cNvSpPr txBox="1">
            <a:spLocks noChangeAspect="1" noChangeArrowheads="1"/>
          </p:cNvSpPr>
          <p:nvPr/>
        </p:nvSpPr>
        <p:spPr bwMode="auto">
          <a:xfrm flipH="1">
            <a:off x="5329657" y="3167819"/>
            <a:ext cx="714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0.5917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59" name="Text Box 119"/>
          <p:cNvSpPr txBox="1">
            <a:spLocks noChangeAspect="1" noChangeArrowheads="1"/>
          </p:cNvSpPr>
          <p:nvPr/>
        </p:nvSpPr>
        <p:spPr bwMode="auto">
          <a:xfrm flipH="1">
            <a:off x="5361028" y="3517451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0.4286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0" name="Text Box 113"/>
          <p:cNvSpPr txBox="1">
            <a:spLocks noChangeAspect="1" noChangeArrowheads="1"/>
          </p:cNvSpPr>
          <p:nvPr/>
        </p:nvSpPr>
        <p:spPr bwMode="auto">
          <a:xfrm flipH="1">
            <a:off x="5381713" y="4196081"/>
            <a:ext cx="7304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0.1017 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7" name="Text Box 119"/>
          <p:cNvSpPr txBox="1">
            <a:spLocks noChangeAspect="1" noChangeArrowheads="1"/>
          </p:cNvSpPr>
          <p:nvPr/>
        </p:nvSpPr>
        <p:spPr bwMode="auto">
          <a:xfrm flipH="1">
            <a:off x="5380076" y="3888963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0.2650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8" name="Text Box 113"/>
          <p:cNvSpPr txBox="1">
            <a:spLocks noChangeAspect="1" noChangeArrowheads="1"/>
          </p:cNvSpPr>
          <p:nvPr/>
        </p:nvSpPr>
        <p:spPr bwMode="auto">
          <a:xfrm>
            <a:off x="3367121" y="2972834"/>
            <a:ext cx="784793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0.8367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72" name="Text Box 117"/>
          <p:cNvSpPr txBox="1">
            <a:spLocks noChangeAspect="1" noChangeArrowheads="1"/>
          </p:cNvSpPr>
          <p:nvPr/>
        </p:nvSpPr>
        <p:spPr bwMode="auto">
          <a:xfrm>
            <a:off x="3325445" y="3292264"/>
            <a:ext cx="823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0.6733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3" name="Text Box 118"/>
          <p:cNvSpPr txBox="1">
            <a:spLocks noChangeAspect="1" noChangeArrowheads="1"/>
          </p:cNvSpPr>
          <p:nvPr/>
        </p:nvSpPr>
        <p:spPr bwMode="auto">
          <a:xfrm>
            <a:off x="3312339" y="3631046"/>
            <a:ext cx="707983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0.5100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4" name="Text Box 119"/>
          <p:cNvSpPr txBox="1">
            <a:spLocks noChangeAspect="1" noChangeArrowheads="1"/>
          </p:cNvSpPr>
          <p:nvPr/>
        </p:nvSpPr>
        <p:spPr bwMode="auto">
          <a:xfrm>
            <a:off x="3344749" y="3975606"/>
            <a:ext cx="764060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0.3467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5" name="Text Box 113"/>
          <p:cNvSpPr txBox="1">
            <a:spLocks noChangeAspect="1" noChangeArrowheads="1"/>
          </p:cNvSpPr>
          <p:nvPr/>
        </p:nvSpPr>
        <p:spPr bwMode="auto">
          <a:xfrm>
            <a:off x="3447347" y="2606281"/>
            <a:ext cx="369004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7" name="Text Box 119"/>
          <p:cNvSpPr txBox="1">
            <a:spLocks noChangeAspect="1" noChangeArrowheads="1"/>
          </p:cNvSpPr>
          <p:nvPr/>
        </p:nvSpPr>
        <p:spPr bwMode="auto">
          <a:xfrm>
            <a:off x="3384377" y="4333986"/>
            <a:ext cx="81880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0.1833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" name="Text Box 119"/>
          <p:cNvSpPr txBox="1">
            <a:spLocks noChangeAspect="1" noChangeArrowheads="1"/>
          </p:cNvSpPr>
          <p:nvPr/>
        </p:nvSpPr>
        <p:spPr bwMode="auto">
          <a:xfrm>
            <a:off x="5384627" y="617114"/>
            <a:ext cx="81880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0.02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4" name="Text Box 110"/>
          <p:cNvSpPr txBox="1">
            <a:spLocks noChangeArrowheads="1"/>
          </p:cNvSpPr>
          <p:nvPr/>
        </p:nvSpPr>
        <p:spPr bwMode="auto">
          <a:xfrm>
            <a:off x="0" y="663584"/>
            <a:ext cx="227965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322F31"/>
                </a:solidFill>
                <a:latin typeface="Comic Sans MS" charset="0"/>
                <a:cs typeface="Comic Sans MS" charset="0"/>
              </a:rPr>
              <a:t>All </a:t>
            </a:r>
            <a:r>
              <a:rPr lang="en-US" sz="1400" i="1" dirty="0">
                <a:solidFill>
                  <a:srgbClr val="322F31"/>
                </a:solidFill>
                <a:latin typeface="Comic Sans MS" charset="0"/>
                <a:cs typeface="Comic Sans MS" charset="0"/>
              </a:rPr>
              <a:t>energies scale proportionally </a:t>
            </a:r>
            <a:r>
              <a:rPr lang="en-US" sz="1400" i="1" dirty="0" smtClean="0">
                <a:solidFill>
                  <a:srgbClr val="322F31"/>
                </a:solidFill>
                <a:latin typeface="Comic Sans MS" charset="0"/>
                <a:cs typeface="Comic Sans MS" charset="0"/>
              </a:rPr>
              <a:t>by adding SRF cavities to the injector</a:t>
            </a:r>
            <a:endParaRPr lang="en-US" sz="1400" i="1" dirty="0">
              <a:solidFill>
                <a:srgbClr val="322F31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30" name="Text Box 110"/>
          <p:cNvSpPr txBox="1">
            <a:spLocks noChangeArrowheads="1"/>
          </p:cNvSpPr>
          <p:nvPr/>
        </p:nvSpPr>
        <p:spPr bwMode="auto">
          <a:xfrm>
            <a:off x="2901950" y="4609055"/>
            <a:ext cx="364490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All</a:t>
            </a:r>
            <a:r>
              <a:rPr lang="en-US" sz="1400" i="1" dirty="0" smtClean="0">
                <a:latin typeface="Comic Sans MS" charset="0"/>
                <a:cs typeface="Comic Sans MS" charset="0"/>
              </a:rPr>
              <a:t> magnets would installed from </a:t>
            </a:r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day one</a:t>
            </a:r>
            <a:r>
              <a:rPr lang="en-US" sz="1400" i="1" dirty="0" smtClean="0">
                <a:latin typeface="Comic Sans MS" charset="0"/>
                <a:cs typeface="Comic Sans MS" charset="0"/>
              </a:rPr>
              <a:t> and we would be cranking power supplies up as energy is increasing</a:t>
            </a:r>
          </a:p>
          <a:p>
            <a:pPr algn="ctr"/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All staging in lepton Beam RF</a:t>
            </a:r>
            <a:endParaRPr lang="en-US" sz="1400" i="1" dirty="0">
              <a:solidFill>
                <a:srgbClr val="FF3712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44" name="Picture 343" descr="hi_hat_inser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" y="1720850"/>
            <a:ext cx="1491676" cy="965201"/>
          </a:xfrm>
          <a:prstGeom prst="rect">
            <a:avLst/>
          </a:prstGeom>
        </p:spPr>
      </p:pic>
      <p:pic>
        <p:nvPicPr>
          <p:cNvPr id="345" name="Picture 3" descr="DSC_001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200000">
            <a:off x="3946040" y="3413081"/>
            <a:ext cx="796917" cy="53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EIC@BNL: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B415-B58F-5B41-A97C-1F9AF06F563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aphicFrame>
        <p:nvGraphicFramePr>
          <p:cNvPr id="373" name="Table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70826"/>
              </p:ext>
            </p:extLst>
          </p:nvPr>
        </p:nvGraphicFramePr>
        <p:xfrm>
          <a:off x="422276" y="1745678"/>
          <a:ext cx="8721724" cy="4302064"/>
        </p:xfrm>
        <a:graphic>
          <a:graphicData uri="http://schemas.openxmlformats.org/drawingml/2006/table">
            <a:tbl>
              <a:tblPr/>
              <a:tblGrid>
                <a:gridCol w="3862018"/>
                <a:gridCol w="879892"/>
                <a:gridCol w="793649"/>
                <a:gridCol w="976232"/>
                <a:gridCol w="1233701"/>
                <a:gridCol w="976232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He</a:t>
                      </a:r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>
                          <a:solidFill>
                            <a:srgbClr val="000090"/>
                          </a:solidFill>
                          <a:latin typeface="Comic Sans MS"/>
                        </a:rPr>
                        <a:t>79</a:t>
                      </a:r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Au</a:t>
                      </a:r>
                      <a:r>
                        <a:rPr lang="en-US" sz="1600" b="1" i="0" u="none" strike="noStrike" baseline="30000">
                          <a:solidFill>
                            <a:srgbClr val="000090"/>
                          </a:solidFill>
                          <a:latin typeface="Comic Sans MS"/>
                        </a:rPr>
                        <a:t>197</a:t>
                      </a:r>
                      <a:endParaRPr lang="en-US" sz="1600" b="1" i="0" u="none" strike="noStrike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92</a:t>
                      </a:r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U</a:t>
                      </a:r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238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4600A5"/>
                          </a:solidFill>
                          <a:latin typeface="Comic Sans MS"/>
                        </a:rPr>
                        <a:t>Energy, </a:t>
                      </a:r>
                      <a:r>
                        <a:rPr lang="en-US" sz="14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GeV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250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167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CM energy, GeV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141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115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89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89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Number of bunches/distance between bunches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74 nsec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600A5"/>
                          </a:solidFill>
                          <a:latin typeface="Comic Sans MS"/>
                        </a:rPr>
                        <a:t>Bunch intensity (nucleons) ,10</a:t>
                      </a:r>
                      <a:r>
                        <a:rPr lang="en-US" sz="1200" b="1" i="0" u="none" strike="noStrike" baseline="30000">
                          <a:solidFill>
                            <a:srgbClr val="4600A5"/>
                          </a:solidFill>
                          <a:latin typeface="Comic Sans MS"/>
                        </a:rPr>
                        <a:t>11</a:t>
                      </a:r>
                      <a:r>
                        <a:rPr lang="en-US" sz="1200" b="1" i="0" u="none" strike="noStrike">
                          <a:solidFill>
                            <a:srgbClr val="4600A5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0.24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0.79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0.83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Bunch charge, nC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3.8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5.2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5.2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600A5"/>
                          </a:solidFill>
                          <a:latin typeface="Comic Sans MS"/>
                        </a:rPr>
                        <a:t>Beam current, mA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50 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420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140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67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67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Normalized emittance of hadrons , 95% , mm mrad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DD0806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Normalized emittance of electrons,</a:t>
                      </a:r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rms, </a:t>
                      </a:r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mm mrad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32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48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Polarization, 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rms bunch length, cm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4600A5"/>
                          </a:solidFill>
                          <a:latin typeface="Comic Sans MS"/>
                        </a:rPr>
                        <a:t>β</a:t>
                      </a:r>
                      <a:r>
                        <a:rPr lang="en-US" sz="14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*, cm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9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Luminosity per 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nucleon, </a:t>
                      </a:r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x 10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34</a:t>
                      </a:r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cm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-2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s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-1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0.97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0.39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0.41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0" name="Date Placeholder 10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13" name="Footer Placeholder 1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8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 smtClean="0">
                <a:effectLst>
                  <a:reflection blurRad="12700" stA="50000" endPos="50000" dist="12700" dir="5400000" sy="-100000" rotWithShape="0"/>
                </a:effectLst>
              </a:rPr>
              <a:t>Most Compelling Physics Questions</a:t>
            </a:r>
            <a:endParaRPr lang="en-US" dirty="0">
              <a:effectLst>
                <a:reflection blurRad="12700" stA="50000" endPos="50000" dist="12700" dir="5400000" sy="-100000" rotWithShape="0"/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3" name="Gruppierung 40"/>
          <p:cNvGrpSpPr/>
          <p:nvPr/>
        </p:nvGrpSpPr>
        <p:grpSpPr>
          <a:xfrm>
            <a:off x="208472" y="751949"/>
            <a:ext cx="4359161" cy="3832204"/>
            <a:chOff x="208472" y="751949"/>
            <a:chExt cx="4359161" cy="3832204"/>
          </a:xfrm>
        </p:grpSpPr>
        <p:sp>
          <p:nvSpPr>
            <p:cNvPr id="11" name="Abgerundetes Rechteck 10"/>
            <p:cNvSpPr/>
            <p:nvPr/>
          </p:nvSpPr>
          <p:spPr>
            <a:xfrm>
              <a:off x="233968" y="751949"/>
              <a:ext cx="4333665" cy="383220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29919" y="842963"/>
              <a:ext cx="1066800" cy="842963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293385" y="1036928"/>
              <a:ext cx="1644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spin physics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uppierung 7"/>
            <p:cNvGrpSpPr/>
            <p:nvPr/>
          </p:nvGrpSpPr>
          <p:grpSpPr>
            <a:xfrm>
              <a:off x="208472" y="1735367"/>
              <a:ext cx="871268" cy="524904"/>
              <a:chOff x="-75398" y="2291391"/>
              <a:chExt cx="1069596" cy="698500"/>
            </a:xfrm>
          </p:grpSpPr>
          <p:pic>
            <p:nvPicPr>
              <p:cNvPr id="16" name="Bild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5398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631669" y="1797731"/>
              <a:ext cx="3817371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polarization of gluons at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small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r>
                <a:rPr lang="en-US" sz="1600" dirty="0" smtClean="0">
                  <a:latin typeface="Comic Sans MS"/>
                  <a:cs typeface="Comic Sans MS"/>
                </a:rPr>
                <a:t> where they are most abundant</a:t>
              </a:r>
            </a:p>
          </p:txBody>
        </p:sp>
        <p:grpSp>
          <p:nvGrpSpPr>
            <p:cNvPr id="5" name="Gruppierung 7"/>
            <p:cNvGrpSpPr/>
            <p:nvPr/>
          </p:nvGrpSpPr>
          <p:grpSpPr>
            <a:xfrm>
              <a:off x="208472" y="2640421"/>
              <a:ext cx="871268" cy="524904"/>
              <a:chOff x="-75398" y="2291391"/>
              <a:chExt cx="1069596" cy="698500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5398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631669" y="2679702"/>
              <a:ext cx="3583032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flavor decomposition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 polarized sea depending on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6245" y="3599006"/>
              <a:ext cx="41619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determine quark and gluon contributions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to the proton spin at last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7" name="Gruppierung 41"/>
          <p:cNvGrpSpPr/>
          <p:nvPr/>
        </p:nvGrpSpPr>
        <p:grpSpPr>
          <a:xfrm>
            <a:off x="4653123" y="775251"/>
            <a:ext cx="4333665" cy="3821490"/>
            <a:chOff x="4699731" y="775251"/>
            <a:chExt cx="4333665" cy="3821490"/>
          </a:xfrm>
        </p:grpSpPr>
        <p:sp>
          <p:nvSpPr>
            <p:cNvPr id="10" name="Abgerundetes Rechteck 9"/>
            <p:cNvSpPr/>
            <p:nvPr/>
          </p:nvSpPr>
          <p:spPr>
            <a:xfrm>
              <a:off x="4699731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238955" y="1797731"/>
              <a:ext cx="359635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spatial distribution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quarks and gluons in nucleons/nuclei</a:t>
              </a:r>
            </a:p>
          </p:txBody>
        </p:sp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29428" y="877221"/>
              <a:ext cx="1183405" cy="93238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5840996" y="1036928"/>
              <a:ext cx="1076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imaging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4835709" y="1735367"/>
              <a:ext cx="670191" cy="524904"/>
              <a:chOff x="171450" y="2291391"/>
              <a:chExt cx="822748" cy="698500"/>
            </a:xfrm>
          </p:grpSpPr>
          <p:pic>
            <p:nvPicPr>
              <p:cNvPr id="29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uppierung 7"/>
            <p:cNvGrpSpPr/>
            <p:nvPr/>
          </p:nvGrpSpPr>
          <p:grpSpPr>
            <a:xfrm>
              <a:off x="4835709" y="2640421"/>
              <a:ext cx="670191" cy="524904"/>
              <a:chOff x="171450" y="2291391"/>
              <a:chExt cx="822748" cy="698500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3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5389791" y="3599006"/>
              <a:ext cx="2732639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possible window to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orbital angular momentum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39169" y="2679702"/>
              <a:ext cx="353564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understand deep aspects of gauge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theories revealed by </a:t>
              </a:r>
              <a:r>
                <a:rPr lang="en-US" sz="1600" dirty="0" err="1" smtClean="0">
                  <a:latin typeface="Comic Sans MS"/>
                  <a:cs typeface="Comic Sans MS"/>
                </a:rPr>
                <a:t>k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dep. </a:t>
              </a:r>
              <a:r>
                <a:rPr lang="en-US" sz="1600" dirty="0" err="1" smtClean="0">
                  <a:latin typeface="Comic Sans MS"/>
                  <a:cs typeface="Comic Sans MS"/>
                </a:rPr>
                <a:t>distr’n</a:t>
              </a:r>
              <a:endParaRPr lang="en-US" sz="1600" baseline="-25000" dirty="0" smtClean="0">
                <a:latin typeface="Comic Sans MS"/>
                <a:cs typeface="Comic Sans MS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pSp>
        <p:nvGrpSpPr>
          <p:cNvPr id="15" name="Gruppierung 50"/>
          <p:cNvGrpSpPr/>
          <p:nvPr/>
        </p:nvGrpSpPr>
        <p:grpSpPr>
          <a:xfrm>
            <a:off x="210664" y="4696598"/>
            <a:ext cx="8761467" cy="2322811"/>
            <a:chOff x="210664" y="4696598"/>
            <a:chExt cx="8761467" cy="2322811"/>
          </a:xfrm>
        </p:grpSpPr>
        <p:grpSp>
          <p:nvGrpSpPr>
            <p:cNvPr id="19" name="Gruppierung 48"/>
            <p:cNvGrpSpPr/>
            <p:nvPr/>
          </p:nvGrpSpPr>
          <p:grpSpPr>
            <a:xfrm>
              <a:off x="210664" y="4696598"/>
              <a:ext cx="8761467" cy="2056543"/>
              <a:chOff x="210664" y="4696598"/>
              <a:chExt cx="8761467" cy="2056543"/>
            </a:xfrm>
          </p:grpSpPr>
          <p:sp>
            <p:nvSpPr>
              <p:cNvPr id="12" name="Abgerundetes Rechteck 11"/>
              <p:cNvSpPr/>
              <p:nvPr/>
            </p:nvSpPr>
            <p:spPr>
              <a:xfrm>
                <a:off x="210664" y="4696598"/>
                <a:ext cx="8761467" cy="20565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42020" y="4819484"/>
                <a:ext cx="38357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physics of strong color fields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20" name="Gruppierung 7"/>
              <p:cNvGrpSpPr/>
              <p:nvPr/>
            </p:nvGrpSpPr>
            <p:grpSpPr>
              <a:xfrm>
                <a:off x="2662053" y="5463398"/>
                <a:ext cx="670191" cy="524904"/>
                <a:chOff x="171450" y="2291391"/>
                <a:chExt cx="822748" cy="698500"/>
              </a:xfrm>
            </p:grpSpPr>
            <p:pic>
              <p:nvPicPr>
                <p:cNvPr id="38" name="Bild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39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" name="Textfeld 39"/>
              <p:cNvSpPr txBox="1"/>
              <p:nvPr/>
            </p:nvSpPr>
            <p:spPr>
              <a:xfrm>
                <a:off x="3158515" y="6297257"/>
                <a:ext cx="51010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how do hard probes in </a:t>
                </a:r>
                <a:r>
                  <a:rPr lang="en-US" sz="1600" dirty="0" err="1" smtClean="0">
                    <a:latin typeface="Comic Sans MS"/>
                    <a:cs typeface="Comic Sans MS"/>
                  </a:rPr>
                  <a:t>eA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interact with the medium</a:t>
                </a: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2662053" y="6200943"/>
                <a:ext cx="670191" cy="535334"/>
                <a:chOff x="171450" y="2390176"/>
                <a:chExt cx="822748" cy="712379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404055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46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7" name="Textfeld 46"/>
              <p:cNvSpPr txBox="1"/>
              <p:nvPr/>
            </p:nvSpPr>
            <p:spPr>
              <a:xfrm>
                <a:off x="4627346" y="4783875"/>
                <a:ext cx="4095692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quantitatively probe the universality of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strong color fields in AA,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 and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eA</a:t>
                </a:r>
                <a:endParaRPr lang="en-US" sz="16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181819" y="5433420"/>
                <a:ext cx="5790312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understand in detail the transition to the non-linear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regime of strong gluon fields and the physics of saturation</a:t>
                </a: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05" y="4835437"/>
              <a:ext cx="1687615" cy="2183972"/>
            </a:xfrm>
            <a:prstGeom prst="rect">
              <a:avLst/>
            </a:prstGeom>
          </p:spPr>
        </p:pic>
      </p:grp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8" y="984368"/>
            <a:ext cx="7830185" cy="562229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DVCS Phase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6603463" y="3757086"/>
            <a:ext cx="1457593" cy="646331"/>
          </a:xfrm>
          <a:prstGeom prst="rect">
            <a:avLst/>
          </a:prstGeom>
          <a:solidFill>
            <a:srgbClr val="86C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imaging </a:t>
            </a:r>
            <a:r>
              <a:rPr lang="en-US" sz="1400" dirty="0" smtClean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valence region</a:t>
            </a:r>
          </a:p>
          <a:p>
            <a:pPr algn="ctr"/>
            <a:r>
              <a:rPr lang="en-US" sz="1400" dirty="0" smtClean="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but limited t-range</a:t>
            </a:r>
            <a:endParaRPr lang="en-US" sz="1400" dirty="0">
              <a:solidFill>
                <a:schemeClr val="tx1"/>
              </a:solidFill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</p:txBody>
      </p:sp>
      <p:sp>
        <p:nvSpPr>
          <p:cNvPr id="16" name="Rectangle 3"/>
          <p:cNvSpPr>
            <a:spLocks/>
          </p:cNvSpPr>
          <p:nvPr/>
        </p:nvSpPr>
        <p:spPr bwMode="auto">
          <a:xfrm>
            <a:off x="1490126" y="3604697"/>
            <a:ext cx="1707611" cy="646331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HERA results on </a:t>
            </a:r>
            <a:r>
              <a:rPr lang="en-US" sz="1400" dirty="0" smtClean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GPDs</a:t>
            </a:r>
            <a:endParaRPr lang="en-US" sz="1400" dirty="0">
              <a:solidFill>
                <a:schemeClr val="tx1"/>
              </a:solidFill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very much limited by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lack of statistics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3290364" y="439925"/>
            <a:ext cx="4764160" cy="1477328"/>
            <a:chOff x="5873080" y="5954183"/>
            <a:chExt cx="4764160" cy="1477328"/>
          </a:xfrm>
        </p:grpSpPr>
        <p:sp>
          <p:nvSpPr>
            <p:cNvPr id="27" name="TextBox 26"/>
            <p:cNvSpPr txBox="1"/>
            <p:nvPr/>
          </p:nvSpPr>
          <p:spPr>
            <a:xfrm>
              <a:off x="6293871" y="5954183"/>
              <a:ext cx="434336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DVCS</a:t>
              </a:r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:</a:t>
              </a:r>
              <a:r>
                <a:rPr lang="en-US" b="1" dirty="0" smtClean="0">
                  <a:latin typeface="Comic Sans MS"/>
                  <a:cs typeface="Comic Sans MS"/>
                </a:rPr>
                <a:t> Golden channel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       theoretically clean </a:t>
              </a:r>
            </a:p>
            <a:p>
              <a:r>
                <a:rPr lang="en-US" b="1" dirty="0"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       wide range of observables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       </a:t>
              </a:r>
              <a:r>
                <a:rPr lang="en-US" b="1" dirty="0" smtClean="0">
                  <a:latin typeface="Comic Sans MS"/>
                  <a:cs typeface="Comic Sans MS"/>
                </a:rPr>
                <a:t>(</a:t>
              </a:r>
              <a:r>
                <a:rPr lang="en-US" b="1" dirty="0" smtClean="0">
                  <a:latin typeface="Symbol" charset="2"/>
                  <a:cs typeface="Symbol" charset="2"/>
                </a:rPr>
                <a:t>s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UT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LU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UL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C</a:t>
              </a:r>
              <a:r>
                <a:rPr lang="en-US" dirty="0" smtClean="0">
                  <a:latin typeface="Comic Sans MS"/>
                  <a:cs typeface="Comic Sans MS"/>
                </a:rPr>
                <a:t>)</a:t>
              </a:r>
            </a:p>
            <a:p>
              <a:r>
                <a:rPr lang="en-US" b="1" dirty="0"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       to disentangle </a:t>
              </a:r>
              <a:r>
                <a:rPr lang="en-US" dirty="0" smtClean="0">
                  <a:latin typeface="Comic Sans MS"/>
                  <a:cs typeface="Comic Sans MS"/>
                </a:rPr>
                <a:t>different GPDs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7733710"/>
                </p:ext>
              </p:extLst>
            </p:nvPr>
          </p:nvGraphicFramePr>
          <p:xfrm>
            <a:off x="5873080" y="6306766"/>
            <a:ext cx="2159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01" name="Equation" r:id="rId3" imgW="215900" imgH="215900" progId="Equation.DSMT4">
                    <p:embed/>
                  </p:oleObj>
                </mc:Choice>
                <mc:Fallback>
                  <p:oleObj name="Equation" r:id="rId3" imgW="215900" imgH="215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3080" y="6306766"/>
                          <a:ext cx="2159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at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AFTER@LHC, Trento February 2013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1DF0F-645F-AF4A-9BBB-E3E763818CCA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grpSp>
        <p:nvGrpSpPr>
          <p:cNvPr id="81" name="Group 80"/>
          <p:cNvGrpSpPr/>
          <p:nvPr/>
        </p:nvGrpSpPr>
        <p:grpSpPr>
          <a:xfrm>
            <a:off x="0" y="52916"/>
            <a:ext cx="3640662" cy="1661587"/>
            <a:chOff x="4775200" y="609052"/>
            <a:chExt cx="4343097" cy="2332152"/>
          </a:xfrm>
        </p:grpSpPr>
        <p:grpSp>
          <p:nvGrpSpPr>
            <p:cNvPr id="24" name="Group 23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0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2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6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3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4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5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6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8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9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0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2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63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65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7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69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1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8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5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7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9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0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79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129900" y="2525370"/>
            <a:ext cx="1929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omic Sans MS"/>
                <a:cs typeface="Comic Sans MS"/>
              </a:rPr>
              <a:t>D. Mueller</a:t>
            </a:r>
            <a:r>
              <a:rPr lang="en-US" sz="1000" b="1" dirty="0">
                <a:latin typeface="Comic Sans MS"/>
                <a:cs typeface="Comic Sans MS"/>
              </a:rPr>
              <a:t>, K. </a:t>
            </a:r>
            <a:r>
              <a:rPr lang="en-US" sz="1000" b="1" dirty="0" err="1" smtClean="0">
                <a:latin typeface="Comic Sans MS"/>
                <a:cs typeface="Comic Sans MS"/>
              </a:rPr>
              <a:t>Kumericki</a:t>
            </a:r>
            <a:endParaRPr lang="en-US" sz="1000" b="1" dirty="0" smtClean="0">
              <a:latin typeface="Comic Sans MS"/>
              <a:cs typeface="Comic Sans MS"/>
            </a:endParaRPr>
          </a:p>
          <a:p>
            <a:r>
              <a:rPr lang="en-US" sz="1000" b="1" dirty="0" smtClean="0">
                <a:latin typeface="Comic Sans MS"/>
                <a:cs typeface="Comic Sans MS"/>
              </a:rPr>
              <a:t>S. Fazio, M. Diehl and ECA</a:t>
            </a:r>
            <a:endParaRPr lang="en-US" sz="1000" b="1" dirty="0"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5" y="2534114"/>
            <a:ext cx="8110592" cy="4757789"/>
          </a:xfrm>
          <a:prstGeom prst="rect">
            <a:avLst/>
          </a:prstGeom>
        </p:spPr>
      </p:pic>
      <p:pic>
        <p:nvPicPr>
          <p:cNvPr id="88" name="Picture 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859" y="2315932"/>
            <a:ext cx="742950" cy="536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9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59" y="2312343"/>
            <a:ext cx="571500" cy="565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17788" y="2495525"/>
            <a:ext cx="339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DVCS data at end of HERA</a:t>
            </a:r>
            <a:endParaRPr lang="en-US" b="1" dirty="0">
              <a:latin typeface="Comic Sans MS"/>
              <a:cs typeface="Comic Sans MS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2332" y="2875269"/>
            <a:ext cx="5268382" cy="3982731"/>
            <a:chOff x="42332" y="2875269"/>
            <a:chExt cx="5268382" cy="3982731"/>
          </a:xfrm>
        </p:grpSpPr>
        <p:grpSp>
          <p:nvGrpSpPr>
            <p:cNvPr id="86" name="Group 85"/>
            <p:cNvGrpSpPr/>
            <p:nvPr/>
          </p:nvGrpSpPr>
          <p:grpSpPr>
            <a:xfrm>
              <a:off x="42332" y="2875269"/>
              <a:ext cx="5268382" cy="3982731"/>
              <a:chOff x="2819400" y="1543712"/>
              <a:chExt cx="5268382" cy="3982731"/>
            </a:xfrm>
          </p:grpSpPr>
          <p:pic>
            <p:nvPicPr>
              <p:cNvPr id="93" name="Picture 92"/>
              <p:cNvPicPr>
                <a:picLocks noChangeAspect="1"/>
              </p:cNvPicPr>
              <p:nvPr/>
            </p:nvPicPr>
            <p:blipFill rotWithShape="1">
              <a:blip r:embed="rId8"/>
              <a:srcRect l="52831" t="-1860" r="-16426" b="1860"/>
              <a:stretch/>
            </p:blipFill>
            <p:spPr>
              <a:xfrm>
                <a:off x="3047999" y="1543712"/>
                <a:ext cx="5039783" cy="3982720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 rotWithShape="1">
              <a:blip r:embed="rId8"/>
              <a:srcRect r="95513"/>
              <a:stretch/>
            </p:blipFill>
            <p:spPr>
              <a:xfrm>
                <a:off x="2819400" y="1543723"/>
                <a:ext cx="355600" cy="3982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/>
            <p:cNvCxnSpPr/>
            <p:nvPr/>
          </p:nvCxnSpPr>
          <p:spPr bwMode="auto">
            <a:xfrm>
              <a:off x="1957917" y="3968750"/>
              <a:ext cx="0" cy="23495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2116667" y="3873500"/>
              <a:ext cx="935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needs</a:t>
              </a:r>
            </a:p>
            <a:p>
              <a:r>
                <a:rPr lang="en-US" sz="1400" dirty="0" smtClean="0"/>
                <a:t>100 fb</a:t>
              </a:r>
              <a:r>
                <a:rPr lang="en-US" sz="1400" baseline="30000" dirty="0" smtClean="0"/>
                <a:t>-1</a:t>
              </a:r>
              <a:endParaRPr lang="en-US" sz="1400" baseline="30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60400" y="5517949"/>
              <a:ext cx="13545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needs</a:t>
              </a:r>
            </a:p>
            <a:p>
              <a:r>
                <a:rPr lang="en-US" sz="1400" dirty="0" smtClean="0"/>
                <a:t>10 fb</a:t>
              </a:r>
              <a:r>
                <a:rPr lang="en-US" sz="1400" baseline="30000" dirty="0" smtClean="0"/>
                <a:t>-1</a:t>
              </a:r>
            </a:p>
            <a:p>
              <a:r>
                <a:rPr lang="en-US" sz="1400" dirty="0" smtClean="0"/>
                <a:t>+ Roman Pots</a:t>
              </a:r>
              <a:endParaRPr 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58524" y="3489325"/>
            <a:ext cx="3761984" cy="2660650"/>
            <a:chOff x="5142108" y="3394075"/>
            <a:chExt cx="3761984" cy="2660650"/>
          </a:xfrm>
        </p:grpSpPr>
        <p:pic>
          <p:nvPicPr>
            <p:cNvPr id="95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42108" y="3394075"/>
              <a:ext cx="3761984" cy="266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778750" y="5090583"/>
              <a:ext cx="85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small t</a:t>
              </a:r>
              <a:endParaRPr lang="en-US" sz="16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877984" y="4660900"/>
              <a:ext cx="862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large t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68941" y="4318714"/>
            <a:ext cx="1252690" cy="729533"/>
            <a:chOff x="6324599" y="2032718"/>
            <a:chExt cx="1252690" cy="729533"/>
          </a:xfrm>
        </p:grpSpPr>
        <p:sp>
          <p:nvSpPr>
            <p:cNvPr id="26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4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DVCS Asymmetries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" y="730251"/>
            <a:ext cx="9038716" cy="5831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51454"/>
            <a:ext cx="2550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D. Mueller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8800" y="50800"/>
            <a:ext cx="9664700" cy="609264"/>
          </a:xfrm>
        </p:spPr>
        <p:txBody>
          <a:bodyPr/>
          <a:lstStyle/>
          <a:p>
            <a:r>
              <a:rPr lang="en-US" sz="2000" dirty="0" smtClean="0"/>
              <a:t>What will we learn about 2d+1 structure of the proton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plotGPDHse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 descr="plotGPDH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Picture 9" descr="plotGPDEse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4925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38100" y="646668"/>
            <a:ext cx="478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as function of t, x and Q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  <a:endParaRPr lang="en-US" b="1" baseline="30000" dirty="0"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"/>
          <a:stretch/>
        </p:blipFill>
        <p:spPr>
          <a:xfrm>
            <a:off x="8261" y="1248767"/>
            <a:ext cx="9135739" cy="46248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38100" y="646668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1d+1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862139"/>
            <a:ext cx="441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2d structure for quarks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5706" y="5928855"/>
            <a:ext cx="2648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Plots from D. Mueller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79" y="3859695"/>
            <a:ext cx="3857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A global fit over all </a:t>
            </a:r>
            <a:r>
              <a:rPr lang="en-US" sz="1400" dirty="0" smtClean="0"/>
              <a:t>pseudo</a:t>
            </a:r>
            <a:r>
              <a:rPr lang="en-US" sz="1400" b="1" dirty="0" smtClean="0"/>
              <a:t> data was done, based on the GPDs-based model:</a:t>
            </a:r>
          </a:p>
          <a:p>
            <a:pPr marL="228600" indent="-228600"/>
            <a:r>
              <a:rPr lang="en-US" sz="1400" b="1" dirty="0" smtClean="0"/>
              <a:t>   </a:t>
            </a:r>
            <a:r>
              <a:rPr lang="en-US" sz="1400" b="1" dirty="0" smtClean="0">
                <a:solidFill>
                  <a:srgbClr val="0000FF"/>
                </a:solidFill>
              </a:rPr>
              <a:t>[K. </a:t>
            </a:r>
            <a:r>
              <a:rPr lang="en-US" sz="1400" b="1" dirty="0" err="1" smtClean="0">
                <a:solidFill>
                  <a:srgbClr val="0000FF"/>
                </a:solidFill>
              </a:rPr>
              <a:t>Kumerički</a:t>
            </a:r>
            <a:r>
              <a:rPr lang="en-US" sz="1400" b="1" dirty="0" smtClean="0">
                <a:solidFill>
                  <a:srgbClr val="0000FF"/>
                </a:solidFill>
              </a:rPr>
              <a:t>, D </a:t>
            </a:r>
            <a:r>
              <a:rPr lang="en-US" sz="1400" b="1" dirty="0" err="1" smtClean="0">
                <a:solidFill>
                  <a:srgbClr val="0000FF"/>
                </a:solidFill>
              </a:rPr>
              <a:t>Müller</a:t>
            </a:r>
            <a:r>
              <a:rPr lang="en-US" sz="1400" b="1" dirty="0" smtClean="0">
                <a:solidFill>
                  <a:srgbClr val="0000FF"/>
                </a:solidFill>
              </a:rPr>
              <a:t>, K. </a:t>
            </a:r>
            <a:r>
              <a:rPr lang="en-US" sz="1400" b="1" dirty="0" err="1" smtClean="0">
                <a:solidFill>
                  <a:srgbClr val="0000FF"/>
                </a:solidFill>
              </a:rPr>
              <a:t>Passek-Kumerički</a:t>
            </a:r>
            <a:r>
              <a:rPr lang="en-US" sz="1400" b="1" dirty="0" smtClean="0">
                <a:solidFill>
                  <a:srgbClr val="0000FF"/>
                </a:solidFill>
              </a:rPr>
              <a:t> 2007]</a:t>
            </a:r>
          </a:p>
          <a:p>
            <a:pPr marL="228600" indent="-228600"/>
            <a:endParaRPr lang="en-US" sz="1400" b="1" dirty="0" smtClean="0">
              <a:solidFill>
                <a:srgbClr val="0000FF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Known values </a:t>
            </a:r>
            <a:r>
              <a:rPr lang="en-US" sz="1400" b="1" i="1" dirty="0" smtClean="0"/>
              <a:t>q(x)</a:t>
            </a:r>
            <a:r>
              <a:rPr lang="en-US" sz="1400" b="1" dirty="0" smtClean="0"/>
              <a:t>, </a:t>
            </a:r>
            <a:r>
              <a:rPr lang="en-US" sz="1400" b="1" i="1" dirty="0" smtClean="0"/>
              <a:t>g(x)</a:t>
            </a:r>
            <a:r>
              <a:rPr lang="en-US" sz="1400" b="1" dirty="0" smtClean="0"/>
              <a:t> are assumed for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H</a:t>
            </a:r>
            <a:r>
              <a:rPr lang="en-US" sz="1400" b="1" i="1" baseline="30000" dirty="0" smtClean="0"/>
              <a:t>g </a:t>
            </a:r>
            <a:r>
              <a:rPr lang="en-US" sz="1400" b="1" dirty="0" smtClean="0"/>
              <a:t>(at </a:t>
            </a:r>
            <a:r>
              <a:rPr lang="en-US" sz="1400" b="1" dirty="0" smtClean="0">
                <a:latin typeface="Symbol" charset="2"/>
                <a:cs typeface="Symbol" charset="2"/>
              </a:rPr>
              <a:t>x</a:t>
            </a:r>
            <a:r>
              <a:rPr lang="en-US" sz="1400" b="1" dirty="0" smtClean="0"/>
              <a:t>=0, t=0 forward limits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g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are unknown)</a:t>
            </a:r>
          </a:p>
          <a:p>
            <a:pPr marL="228600" indent="-228600"/>
            <a:endParaRPr lang="en-US" sz="1400" b="1" dirty="0" smtClean="0"/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Excellent reconstruction of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and good reconstruction of </a:t>
            </a:r>
            <a:r>
              <a:rPr lang="en-US" sz="1400" b="1" i="1" dirty="0" smtClean="0"/>
              <a:t>H</a:t>
            </a:r>
            <a:r>
              <a:rPr lang="en-US" sz="1400" b="1" i="1" baseline="30000" dirty="0" smtClean="0"/>
              <a:t>g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(from </a:t>
            </a:r>
            <a:r>
              <a:rPr lang="en-US" sz="1400" b="1" i="1" dirty="0" err="1" smtClean="0"/>
              <a:t>dσ/dt</a:t>
            </a:r>
            <a:r>
              <a:rPr lang="en-US" sz="1400" b="1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H</a:t>
            </a:r>
            <a:r>
              <a:rPr lang="en-US" cap="none" baseline="30000" dirty="0"/>
              <a:t>g</a:t>
            </a:r>
            <a:r>
              <a:rPr lang="en-US" dirty="0" smtClean="0"/>
              <a:t>: J/</a:t>
            </a:r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801059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791387"/>
            <a:ext cx="2508478" cy="17215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45559"/>
            <a:ext cx="180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M. </a:t>
            </a:r>
            <a:r>
              <a:rPr lang="en-US" dirty="0" smtClean="0"/>
              <a:t>Diehl, ECA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250" y="751417"/>
            <a:ext cx="3413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improve imaging on gluons</a:t>
            </a:r>
          </a:p>
          <a:p>
            <a:r>
              <a:rPr lang="en-US" dirty="0" smtClean="0"/>
              <a:t>add </a:t>
            </a:r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observables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cross section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…..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4" name="Picture 3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 b="54036"/>
          <a:stretch/>
        </p:blipFill>
        <p:spPr>
          <a:xfrm>
            <a:off x="0" y="2241549"/>
            <a:ext cx="3226111" cy="2137083"/>
          </a:xfrm>
          <a:prstGeom prst="rect">
            <a:avLst/>
          </a:prstGeom>
        </p:spPr>
      </p:pic>
      <p:pic>
        <p:nvPicPr>
          <p:cNvPr id="13" name="Picture 12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b="54036"/>
          <a:stretch/>
        </p:blipFill>
        <p:spPr>
          <a:xfrm>
            <a:off x="10589" y="4394201"/>
            <a:ext cx="3205239" cy="21370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66764" y="2572462"/>
            <a:ext cx="1252690" cy="729533"/>
            <a:chOff x="6324599" y="2032718"/>
            <a:chExt cx="1252690" cy="729533"/>
          </a:xfrm>
        </p:grpSpPr>
        <p:sp>
          <p:nvSpPr>
            <p:cNvPr id="15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  <p:pic>
        <p:nvPicPr>
          <p:cNvPr id="9" name="Picture 8" descr="gpd-g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01" y="2971802"/>
            <a:ext cx="600075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can be done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 descr="chash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17" y="1748367"/>
            <a:ext cx="33274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730323"/>
            <a:ext cx="3839633" cy="5407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64" y="4265078"/>
            <a:ext cx="2408795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The Spin Sum Rules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900000">
            <a:off x="4836577" y="4762490"/>
            <a:ext cx="2845100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Jaffe &amp; </a:t>
            </a:r>
            <a:r>
              <a:rPr lang="en-US" sz="1600" dirty="0" err="1" smtClean="0">
                <a:solidFill>
                  <a:schemeClr val="bg1"/>
                </a:solidFill>
              </a:rPr>
              <a:t>Manohar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280000">
            <a:off x="6576482" y="4258719"/>
            <a:ext cx="2845100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</a:rPr>
              <a:t>Xiangdong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Ji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36167" y="5431393"/>
            <a:ext cx="182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Holy Grail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0592" y="-31750"/>
            <a:ext cx="91186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ea typeface="+mj-ea"/>
              </a:rPr>
              <a:t>How do the </a:t>
            </a:r>
            <a:r>
              <a:rPr lang="en-US" sz="2400" dirty="0" err="1" smtClean="0">
                <a:ea typeface="+mj-ea"/>
              </a:rPr>
              <a:t>partons</a:t>
            </a:r>
            <a:r>
              <a:rPr lang="en-US" sz="2400" dirty="0" smtClean="0">
                <a:ea typeface="+mj-ea"/>
              </a:rPr>
              <a:t> form the spin of protons</a:t>
            </a:r>
            <a:endParaRPr lang="en-GB" sz="2400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AFTER@LHC, Trento February 2013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5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34025" y="2649538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6763" y="777875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78675" y="3297238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94500" y="781050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79813" y="1808163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547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422775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548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374" name="Picture 6" descr="proton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03300" y="931863"/>
            <a:ext cx="18081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5" name="TextBox 43"/>
          <p:cNvSpPr txBox="1">
            <a:spLocks noChangeArrowheads="1"/>
          </p:cNvSpPr>
          <p:nvPr/>
        </p:nvSpPr>
        <p:spPr bwMode="auto">
          <a:xfrm>
            <a:off x="0" y="576263"/>
            <a:ext cx="375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Is the proton looking like this?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63538" y="4554538"/>
            <a:ext cx="2354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“Helicity sum rule”</a:t>
            </a:r>
          </a:p>
        </p:txBody>
      </p:sp>
      <p:graphicFrame>
        <p:nvGraphicFramePr>
          <p:cNvPr id="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006553"/>
              </p:ext>
            </p:extLst>
          </p:nvPr>
        </p:nvGraphicFramePr>
        <p:xfrm>
          <a:off x="406400" y="5067300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9" name="Equation" r:id="rId13" imgW="3708400" imgH="533400" progId="Equation.DSMT4">
                  <p:embed/>
                </p:oleObj>
              </mc:Choice>
              <mc:Fallback>
                <p:oleObj name="Equation" r:id="rId13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5067300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AutoShape 9"/>
          <p:cNvSpPr>
            <a:spLocks noChangeAspect="1"/>
          </p:cNvSpPr>
          <p:nvPr/>
        </p:nvSpPr>
        <p:spPr bwMode="auto">
          <a:xfrm rot="5400000">
            <a:off x="2551113" y="5338762"/>
            <a:ext cx="96838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0" name="AutoShape 9"/>
          <p:cNvSpPr>
            <a:spLocks noChangeAspect="1"/>
          </p:cNvSpPr>
          <p:nvPr/>
        </p:nvSpPr>
        <p:spPr bwMode="auto">
          <a:xfrm rot="5400000">
            <a:off x="3787775" y="5295901"/>
            <a:ext cx="96837" cy="5826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039938" y="5697538"/>
            <a:ext cx="1038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total </a:t>
            </a:r>
            <a:r>
              <a:rPr lang="en-US" sz="1200" b="1" dirty="0" err="1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u+d+s</a:t>
            </a:r>
            <a:endParaRPr lang="en-US" sz="1200" b="1" dirty="0">
              <a:solidFill>
                <a:srgbClr val="80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200" b="1" dirty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78200" y="5672138"/>
            <a:ext cx="94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CC66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b="1" dirty="0">
                <a:solidFill>
                  <a:srgbClr val="FFCC66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3086894" y="5004594"/>
            <a:ext cx="101600" cy="3032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70200" y="4656138"/>
            <a:ext cx="54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56" name="Bent Arrow 55"/>
          <p:cNvSpPr/>
          <p:nvPr/>
        </p:nvSpPr>
        <p:spPr bwMode="auto">
          <a:xfrm flipH="1" flipV="1">
            <a:off x="4538132" y="4326467"/>
            <a:ext cx="1490131" cy="1329266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811838" y="4783138"/>
            <a:ext cx="3190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Where do we stand</a:t>
            </a:r>
          </a:p>
          <a:p>
            <a:pPr algn="ctr"/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solving the “spin puzzle” ?</a:t>
            </a: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0" grpId="0" animBg="1"/>
      <p:bldP spid="51" grpId="0"/>
      <p:bldP spid="52" grpId="0"/>
      <p:bldP spid="53" grpId="0" animBg="1"/>
      <p:bldP spid="54" grpId="0"/>
      <p:bldP spid="5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EIC kinematic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5" y="1378794"/>
            <a:ext cx="7422065" cy="526542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7" name="Textfeld 6"/>
          <p:cNvSpPr txBox="1"/>
          <p:nvPr/>
        </p:nvSpPr>
        <p:spPr>
          <a:xfrm rot="19020000">
            <a:off x="2157617" y="4685995"/>
            <a:ext cx="209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 </a:t>
            </a:r>
            <a:r>
              <a:rPr lang="en-US" b="1" dirty="0" err="1" smtClean="0"/>
              <a:t>x</a:t>
            </a:r>
            <a:r>
              <a:rPr lang="en-US" b="1" dirty="0" smtClean="0"/>
              <a:t> 250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b="1" dirty="0" err="1" smtClean="0"/>
              <a:t>eRHIC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 rot="19020000">
            <a:off x="3522992" y="446586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 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eRHIC</a:t>
            </a:r>
            <a:r>
              <a:rPr lang="en-US" b="1" dirty="0" smtClean="0">
                <a:solidFill>
                  <a:srgbClr val="FF0000"/>
                </a:solidFill>
              </a:rPr>
              <a:t> stage-1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927340" y="6190069"/>
            <a:ext cx="358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lowest x so far </a:t>
            </a:r>
            <a:r>
              <a:rPr lang="en-US" sz="1400" b="1" dirty="0" smtClean="0">
                <a:solidFill>
                  <a:srgbClr val="0000FF"/>
                </a:solidFill>
              </a:rPr>
              <a:t>4.6 x10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-3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COMPASS </a:t>
            </a:r>
            <a:endParaRPr lang="en-US" sz="1400" baseline="30000" dirty="0" smtClean="0">
              <a:solidFill>
                <a:srgbClr val="0000FF"/>
              </a:solidFill>
            </a:endParaRPr>
          </a:p>
        </p:txBody>
      </p:sp>
      <p:cxnSp>
        <p:nvCxnSpPr>
          <p:cNvPr id="10" name="Gerade Verbindung mit Pfeil 10"/>
          <p:cNvCxnSpPr/>
          <p:nvPr/>
        </p:nvCxnSpPr>
        <p:spPr>
          <a:xfrm flipV="1">
            <a:off x="4435473" y="5614706"/>
            <a:ext cx="361823" cy="5859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1"/>
          <p:cNvSpPr txBox="1"/>
          <p:nvPr/>
        </p:nvSpPr>
        <p:spPr>
          <a:xfrm>
            <a:off x="4562263" y="1400292"/>
            <a:ext cx="2439673" cy="984885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RHIC pp data</a:t>
            </a:r>
          </a:p>
          <a:p>
            <a:pPr algn="ctr"/>
            <a:r>
              <a:rPr lang="en-US" sz="1400" b="1" dirty="0" smtClean="0"/>
              <a:t>constraining </a:t>
            </a:r>
            <a:r>
              <a:rPr lang="en-US" sz="1400" b="1" dirty="0" err="1" smtClean="0"/>
              <a:t>Δg(x</a:t>
            </a:r>
            <a:r>
              <a:rPr lang="en-US" sz="140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1400" dirty="0" smtClean="0"/>
              <a:t>in approx. </a:t>
            </a:r>
            <a:r>
              <a:rPr lang="en-US" sz="1400" b="1" dirty="0" smtClean="0">
                <a:solidFill>
                  <a:srgbClr val="FF0000"/>
                </a:solidFill>
              </a:rPr>
              <a:t>0.05 &lt; </a:t>
            </a:r>
            <a:r>
              <a:rPr lang="en-US" sz="1400" b="1" dirty="0" err="1" smtClean="0">
                <a:solidFill>
                  <a:srgbClr val="FF0000"/>
                </a:solidFill>
              </a:rPr>
              <a:t>x</a:t>
            </a:r>
            <a:r>
              <a:rPr lang="en-US" sz="1400" b="1" dirty="0" smtClean="0">
                <a:solidFill>
                  <a:srgbClr val="FF0000"/>
                </a:solidFill>
              </a:rPr>
              <a:t> &lt;0.2</a:t>
            </a:r>
          </a:p>
          <a:p>
            <a:pPr algn="ctr"/>
            <a:r>
              <a:rPr lang="en-US" sz="1100" dirty="0" smtClean="0"/>
              <a:t>data plotted at </a:t>
            </a:r>
            <a:r>
              <a:rPr lang="en-US" sz="1100" dirty="0" err="1" smtClean="0"/>
              <a:t>x</a:t>
            </a:r>
            <a:r>
              <a:rPr lang="en-US" sz="1100" baseline="-25000" dirty="0" err="1" smtClean="0"/>
              <a:t>T</a:t>
            </a:r>
            <a:r>
              <a:rPr lang="en-US" sz="1100" dirty="0" smtClean="0"/>
              <a:t>=2p</a:t>
            </a:r>
            <a:r>
              <a:rPr lang="en-US" sz="1100" baseline="-25000" dirty="0" smtClean="0"/>
              <a:t>T</a:t>
            </a:r>
            <a:r>
              <a:rPr lang="en-US" sz="1100" dirty="0" smtClean="0"/>
              <a:t>/√S</a:t>
            </a:r>
            <a:endParaRPr lang="en-US" sz="1100" dirty="0"/>
          </a:p>
        </p:txBody>
      </p:sp>
      <p:sp>
        <p:nvSpPr>
          <p:cNvPr id="12" name="Parallelogramm 9"/>
          <p:cNvSpPr/>
          <p:nvPr/>
        </p:nvSpPr>
        <p:spPr>
          <a:xfrm rot="540000">
            <a:off x="5458771" y="1722855"/>
            <a:ext cx="1875992" cy="3998285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feil nach links 15"/>
          <p:cNvSpPr/>
          <p:nvPr/>
        </p:nvSpPr>
        <p:spPr>
          <a:xfrm>
            <a:off x="1786686" y="5681200"/>
            <a:ext cx="2866421" cy="151462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6"/>
          <p:cNvSpPr txBox="1"/>
          <p:nvPr/>
        </p:nvSpPr>
        <p:spPr>
          <a:xfrm>
            <a:off x="408536" y="6093132"/>
            <a:ext cx="2499548" cy="646331"/>
          </a:xfrm>
          <a:prstGeom prst="rect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EIC</a:t>
            </a:r>
            <a:r>
              <a:rPr lang="en-US" sz="1200" b="1" dirty="0" smtClean="0"/>
              <a:t> extends x coverage</a:t>
            </a:r>
          </a:p>
          <a:p>
            <a:pPr algn="ctr"/>
            <a:r>
              <a:rPr lang="en-US" sz="1200" b="1" dirty="0" smtClean="0"/>
              <a:t>by up to 2 decades </a:t>
            </a:r>
          </a:p>
          <a:p>
            <a:pPr algn="ctr"/>
            <a:r>
              <a:rPr lang="en-US" sz="1100" dirty="0" smtClean="0"/>
              <a:t>(at Q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=1 GeV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) </a:t>
            </a:r>
            <a:endParaRPr lang="en-US" sz="1400" dirty="0"/>
          </a:p>
        </p:txBody>
      </p:sp>
      <p:sp>
        <p:nvSpPr>
          <p:cNvPr id="20" name="Pfeil nach links 6"/>
          <p:cNvSpPr/>
          <p:nvPr/>
        </p:nvSpPr>
        <p:spPr>
          <a:xfrm rot="5400000">
            <a:off x="4144523" y="4109428"/>
            <a:ext cx="2341147" cy="183918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7"/>
          <p:cNvSpPr txBox="1"/>
          <p:nvPr/>
        </p:nvSpPr>
        <p:spPr>
          <a:xfrm>
            <a:off x="4631295" y="2019215"/>
            <a:ext cx="1765870" cy="338554"/>
          </a:xfrm>
          <a:prstGeom prst="rect">
            <a:avLst/>
          </a:prstGeom>
          <a:solidFill>
            <a:srgbClr val="0000FF">
              <a:alpha val="25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likewise for Q</a:t>
            </a:r>
            <a:r>
              <a:rPr lang="en-US" sz="1600" b="1" baseline="30000" dirty="0" smtClean="0"/>
              <a:t>2</a:t>
            </a:r>
            <a:r>
              <a:rPr lang="en-US" sz="1400" dirty="0" smtClean="0"/>
              <a:t> </a:t>
            </a:r>
            <a:endParaRPr lang="en-US" dirty="0"/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029140"/>
              </p:ext>
            </p:extLst>
          </p:nvPr>
        </p:nvGraphicFramePr>
        <p:xfrm>
          <a:off x="3775075" y="542208"/>
          <a:ext cx="4933950" cy="84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6" name="Equation" r:id="rId4" imgW="5283200" imgH="901700" progId="Equation.DSMT4">
                  <p:embed/>
                </p:oleObj>
              </mc:Choice>
              <mc:Fallback>
                <p:oleObj name="Equation" r:id="rId4" imgW="52832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542208"/>
                        <a:ext cx="4933950" cy="84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642538"/>
              </p:ext>
            </p:extLst>
          </p:nvPr>
        </p:nvGraphicFramePr>
        <p:xfrm>
          <a:off x="819943" y="600075"/>
          <a:ext cx="262731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7" name="Equation" r:id="rId6" imgW="2959100" imgH="850900" progId="Equation.DSMT4">
                  <p:embed/>
                </p:oleObj>
              </mc:Choice>
              <mc:Fallback>
                <p:oleObj name="Equation" r:id="rId6" imgW="29591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943" y="600075"/>
                        <a:ext cx="2627313" cy="755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1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EIC kinematic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29399" y="1176326"/>
            <a:ext cx="1736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cross section:</a:t>
            </a:r>
            <a:endParaRPr lang="en-GB" b="1" u="sng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525747"/>
              </p:ext>
            </p:extLst>
          </p:nvPr>
        </p:nvGraphicFramePr>
        <p:xfrm>
          <a:off x="4187826" y="975770"/>
          <a:ext cx="1961092" cy="69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0" name="Equation" r:id="rId3" imgW="2209800" imgH="787400" progId="Equation.DSMT4">
                  <p:embed/>
                </p:oleObj>
              </mc:Choice>
              <mc:Fallback>
                <p:oleObj name="Equation" r:id="rId3" imgW="22098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6" y="975770"/>
                        <a:ext cx="1961092" cy="698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378558"/>
              </p:ext>
            </p:extLst>
          </p:nvPr>
        </p:nvGraphicFramePr>
        <p:xfrm>
          <a:off x="150813" y="1758401"/>
          <a:ext cx="87376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1" name="Equation" r:id="rId5" imgW="8737600" imgH="812800" progId="Equation.DSMT4">
                  <p:embed/>
                </p:oleObj>
              </mc:Choice>
              <mc:Fallback>
                <p:oleObj name="Equation" r:id="rId5" imgW="87376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1758401"/>
                        <a:ext cx="87376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val 21"/>
          <p:cNvSpPr/>
          <p:nvPr/>
        </p:nvSpPr>
        <p:spPr bwMode="auto">
          <a:xfrm>
            <a:off x="4762501" y="2021394"/>
            <a:ext cx="338666" cy="444500"/>
          </a:xfrm>
          <a:prstGeom prst="ellipse">
            <a:avLst/>
          </a:prstGeom>
          <a:noFill/>
          <a:ln w="28575" cap="flat" cmpd="sng" algn="ctr">
            <a:solidFill>
              <a:srgbClr val="FF29F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AutoShape 49"/>
          <p:cNvSpPr>
            <a:spLocks noChangeArrowheads="1"/>
          </p:cNvSpPr>
          <p:nvPr/>
        </p:nvSpPr>
        <p:spPr bwMode="auto">
          <a:xfrm>
            <a:off x="3583709" y="2456026"/>
            <a:ext cx="1221124" cy="47553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985698"/>
              </p:ext>
            </p:extLst>
          </p:nvPr>
        </p:nvGraphicFramePr>
        <p:xfrm>
          <a:off x="4949825" y="2845838"/>
          <a:ext cx="262731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2" name="Equation" r:id="rId7" imgW="2959100" imgH="850900" progId="Equation.DSMT4">
                  <p:embed/>
                </p:oleObj>
              </mc:Choice>
              <mc:Fallback>
                <p:oleObj name="Equation" r:id="rId7" imgW="29591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2845838"/>
                        <a:ext cx="2627313" cy="755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feld 31"/>
          <p:cNvSpPr txBox="1">
            <a:spLocks noChangeArrowheads="1"/>
          </p:cNvSpPr>
          <p:nvPr/>
        </p:nvSpPr>
        <p:spPr bwMode="auto">
          <a:xfrm>
            <a:off x="4866543" y="2610740"/>
            <a:ext cx="2404639" cy="3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pQCD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scaling violations</a:t>
            </a:r>
          </a:p>
        </p:txBody>
      </p: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924543"/>
              </p:ext>
            </p:extLst>
          </p:nvPr>
        </p:nvGraphicFramePr>
        <p:xfrm>
          <a:off x="4210050" y="3580849"/>
          <a:ext cx="4933950" cy="84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3" name="Equation" r:id="rId9" imgW="5283200" imgH="901700" progId="Equation.DSMT4">
                  <p:embed/>
                </p:oleObj>
              </mc:Choice>
              <mc:Fallback>
                <p:oleObj name="Equation" r:id="rId9" imgW="52832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50" y="3580849"/>
                        <a:ext cx="4933950" cy="84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2134"/>
            <a:ext cx="4909212" cy="591987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56752" y="3343426"/>
            <a:ext cx="44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400" dirty="0" smtClean="0"/>
              <a:t>bands</a:t>
            </a:r>
            <a:r>
              <a:rPr lang="en-US" sz="1600" dirty="0" smtClean="0"/>
              <a:t> reflect current uncertainties on g</a:t>
            </a:r>
            <a:r>
              <a:rPr lang="en-US" sz="1600" baseline="-25000" dirty="0" smtClean="0"/>
              <a:t>1</a:t>
            </a:r>
            <a:r>
              <a:rPr lang="en-US" sz="1600" baseline="30000" dirty="0" smtClean="0"/>
              <a:t>p</a:t>
            </a:r>
            <a:r>
              <a:rPr lang="en-US" sz="1600" dirty="0" smtClean="0"/>
              <a:t>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b="1" dirty="0" smtClean="0">
                <a:solidFill>
                  <a:srgbClr val="0000FF"/>
                </a:solidFill>
              </a:rPr>
              <a:t>DSSV+ estimate</a:t>
            </a:r>
            <a:endParaRPr lang="en-US" sz="1600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633236"/>
              </p:ext>
            </p:extLst>
          </p:nvPr>
        </p:nvGraphicFramePr>
        <p:xfrm>
          <a:off x="4701357" y="1345740"/>
          <a:ext cx="4442643" cy="16916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98565"/>
                <a:gridCol w="955878"/>
                <a:gridCol w="248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</a:t>
                      </a:r>
                      <a:r>
                        <a:rPr lang="en-US" sz="1600" baseline="-25000" dirty="0" err="1" smtClean="0"/>
                        <a:t>e</a:t>
                      </a:r>
                      <a:r>
                        <a:rPr lang="en-US" sz="1600" baseline="0" dirty="0" err="1" smtClean="0">
                          <a:latin typeface="ＭＳ ゴシック"/>
                          <a:ea typeface="ＭＳ ゴシック"/>
                          <a:cs typeface="ＭＳ ゴシック"/>
                        </a:rPr>
                        <a:t>×</a:t>
                      </a:r>
                      <a:r>
                        <a:rPr lang="en-US" sz="1600" baseline="0" dirty="0" err="1" smtClean="0">
                          <a:latin typeface="+mj-lt"/>
                          <a:ea typeface="ＭＳ ゴシック"/>
                          <a:cs typeface="ＭＳ ゴシック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+mj-lt"/>
                          <a:ea typeface="ＭＳ ゴシック"/>
                          <a:cs typeface="ＭＳ ゴシック"/>
                        </a:rPr>
                        <a:t>p</a:t>
                      </a:r>
                      <a:r>
                        <a:rPr lang="en-US" sz="1600" baseline="0" dirty="0" smtClean="0">
                          <a:latin typeface="+mj-lt"/>
                          <a:ea typeface="ＭＳ ゴシック"/>
                          <a:cs typeface="ＭＳ ゴシック"/>
                        </a:rPr>
                        <a:t> </a:t>
                      </a:r>
                      <a:r>
                        <a:rPr lang="en-US" sz="1600" baseline="0" dirty="0" smtClean="0"/>
                        <a:t> [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√</a:t>
                      </a:r>
                      <a:r>
                        <a:rPr lang="en-US" sz="1600" baseline="0" dirty="0" err="1" smtClean="0"/>
                        <a:t>s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smtClean="0"/>
                        <a:t>[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x</a:t>
                      </a:r>
                      <a:r>
                        <a:rPr lang="en-US" sz="1600" baseline="-25000" dirty="0" err="1" smtClean="0"/>
                        <a:t>min</a:t>
                      </a:r>
                      <a:r>
                        <a:rPr lang="en-US" sz="1600" baseline="-25000" dirty="0" smtClean="0"/>
                        <a:t>    </a:t>
                      </a:r>
                      <a:r>
                        <a:rPr lang="en-US" sz="1400" baseline="0" dirty="0" smtClean="0"/>
                        <a:t>for  </a:t>
                      </a:r>
                      <a:r>
                        <a:rPr lang="en-US" sz="1400" baseline="0" dirty="0" err="1" smtClean="0"/>
                        <a:t>y</a:t>
                      </a:r>
                      <a:r>
                        <a:rPr lang="en-US" sz="1400" baseline="-25000" dirty="0" err="1" smtClean="0"/>
                        <a:t>max</a:t>
                      </a:r>
                      <a:r>
                        <a:rPr lang="en-US" sz="1400" baseline="0" dirty="0" smtClean="0"/>
                        <a:t> = 0.95 and</a:t>
                      </a:r>
                      <a:endParaRPr lang="en-US" sz="1600" baseline="-25000" dirty="0" smtClean="0"/>
                    </a:p>
                    <a:p>
                      <a:r>
                        <a:rPr lang="en-US" sz="1400" baseline="0" dirty="0" smtClean="0"/>
                        <a:t>Q</a:t>
                      </a:r>
                      <a:r>
                        <a:rPr lang="en-US" sz="1400" baseline="30000" dirty="0" smtClean="0"/>
                        <a:t>2 </a:t>
                      </a:r>
                      <a:r>
                        <a:rPr lang="en-US" sz="1400" baseline="0" dirty="0" smtClean="0"/>
                        <a:t>= 1 GeV</a:t>
                      </a:r>
                      <a:r>
                        <a:rPr lang="en-US" sz="1400" baseline="30000" dirty="0" smtClean="0"/>
                        <a:t>2         </a:t>
                      </a:r>
                      <a:r>
                        <a:rPr lang="en-US" sz="1400" b="1" baseline="0" dirty="0" smtClean="0"/>
                        <a:t>Q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 =  2 GeV</a:t>
                      </a:r>
                      <a:r>
                        <a:rPr lang="en-US" sz="1400" b="1" baseline="300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44.7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5.3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-4              </a:t>
                      </a:r>
                      <a:r>
                        <a:rPr lang="en-US" sz="1600" baseline="0" dirty="0" smtClean="0"/>
                        <a:t>1.1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250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2.1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/>
                        <a:t>-4              </a:t>
                      </a:r>
                      <a:r>
                        <a:rPr lang="en-US" sz="1600" baseline="0" dirty="0" smtClean="0"/>
                        <a:t>4.2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250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141.4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5.3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/>
                        <a:t>-5    </a:t>
                      </a:r>
                      <a:r>
                        <a:rPr lang="en-US" sz="1600" baseline="0" dirty="0" smtClean="0"/>
                        <a:t>       1.1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4546169" y="944466"/>
            <a:ext cx="4724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3 sets of [</a:t>
            </a:r>
            <a:r>
              <a:rPr lang="en-US" sz="1600" dirty="0" err="1" smtClean="0"/>
              <a:t>eRHIC</a:t>
            </a:r>
            <a:r>
              <a:rPr lang="en-US" sz="1600" dirty="0" smtClean="0"/>
              <a:t>] energy settings  studied: 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4561950" y="3103146"/>
            <a:ext cx="4891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4 [5] bins/decade in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[</a:t>
            </a:r>
            <a:r>
              <a:rPr lang="en-US" sz="1600" dirty="0" err="1" smtClean="0"/>
              <a:t>x</a:t>
            </a:r>
            <a:r>
              <a:rPr lang="en-US" sz="1600" dirty="0" smtClean="0"/>
              <a:t>] </a:t>
            </a:r>
            <a:r>
              <a:rPr lang="en-US" sz="1200" dirty="0" smtClean="0"/>
              <a:t>(spaced logarithmically)</a:t>
            </a:r>
            <a:endParaRPr lang="en-US" sz="1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1839" y="1812044"/>
            <a:ext cx="996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example: projected DIS data for </a:t>
            </a:r>
            <a:r>
              <a:rPr lang="en-US" cap="none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g</a:t>
            </a:r>
            <a:r>
              <a:rPr lang="en-US" baseline="-25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</a:t>
            </a:r>
            <a:endParaRPr lang="en-US" dirty="0">
              <a:solidFill>
                <a:srgbClr val="FF29FE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2" name="Textfeld 10"/>
          <p:cNvSpPr txBox="1"/>
          <p:nvPr/>
        </p:nvSpPr>
        <p:spPr>
          <a:xfrm>
            <a:off x="2765728" y="3016393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5 </a:t>
            </a:r>
            <a:r>
              <a:rPr lang="en-US" sz="1400" b="1" dirty="0" err="1" smtClean="0">
                <a:solidFill>
                  <a:srgbClr val="0000FF"/>
                </a:solidFill>
              </a:rPr>
              <a:t>x</a:t>
            </a:r>
            <a:r>
              <a:rPr lang="en-US" sz="1400" b="1" dirty="0" smtClean="0">
                <a:solidFill>
                  <a:srgbClr val="0000FF"/>
                </a:solidFill>
              </a:rPr>
              <a:t> 250 starts here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3" name="Textfeld 11"/>
          <p:cNvSpPr txBox="1"/>
          <p:nvPr/>
        </p:nvSpPr>
        <p:spPr>
          <a:xfrm>
            <a:off x="3125637" y="3639272"/>
            <a:ext cx="1961094" cy="30777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FF00"/>
                </a:solidFill>
              </a:rPr>
              <a:t>5 </a:t>
            </a:r>
            <a:r>
              <a:rPr lang="en-US" sz="1400" b="1" dirty="0" err="1" smtClean="0">
                <a:solidFill>
                  <a:srgbClr val="00FF00"/>
                </a:solidFill>
              </a:rPr>
              <a:t>x</a:t>
            </a:r>
            <a:r>
              <a:rPr lang="en-US" sz="1400" b="1" dirty="0" smtClean="0">
                <a:solidFill>
                  <a:srgbClr val="00FF00"/>
                </a:solidFill>
              </a:rPr>
              <a:t> 100 starts here</a:t>
            </a:r>
            <a:endParaRPr lang="en-US" sz="1400" b="1" dirty="0">
              <a:solidFill>
                <a:srgbClr val="00FF00"/>
              </a:solidFill>
            </a:endParaRPr>
          </a:p>
        </p:txBody>
      </p:sp>
      <p:cxnSp>
        <p:nvCxnSpPr>
          <p:cNvPr id="14" name="Gerade Verbindung mit Pfeil 15"/>
          <p:cNvCxnSpPr/>
          <p:nvPr/>
        </p:nvCxnSpPr>
        <p:spPr>
          <a:xfrm rot="10800000">
            <a:off x="2865117" y="3839765"/>
            <a:ext cx="295476" cy="1589"/>
          </a:xfrm>
          <a:prstGeom prst="straightConnector1">
            <a:avLst/>
          </a:prstGeom>
          <a:ln w="38100">
            <a:solidFill>
              <a:srgbClr val="00FF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7"/>
          <p:cNvCxnSpPr/>
          <p:nvPr/>
        </p:nvCxnSpPr>
        <p:spPr>
          <a:xfrm rot="10800000">
            <a:off x="2315520" y="3193586"/>
            <a:ext cx="508468" cy="1589"/>
          </a:xfrm>
          <a:prstGeom prst="straightConnector1">
            <a:avLst/>
          </a:prstGeom>
          <a:ln w="38100">
            <a:solidFill>
              <a:srgbClr val="0000FF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ng 20"/>
          <p:cNvSpPr/>
          <p:nvPr/>
        </p:nvSpPr>
        <p:spPr>
          <a:xfrm>
            <a:off x="635671" y="3097605"/>
            <a:ext cx="349563" cy="372828"/>
          </a:xfrm>
          <a:prstGeom prst="donut">
            <a:avLst>
              <a:gd name="adj" fmla="val 10524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ng 21"/>
          <p:cNvSpPr/>
          <p:nvPr/>
        </p:nvSpPr>
        <p:spPr>
          <a:xfrm>
            <a:off x="648245" y="3699955"/>
            <a:ext cx="349563" cy="372828"/>
          </a:xfrm>
          <a:prstGeom prst="donut">
            <a:avLst>
              <a:gd name="adj" fmla="val 10524"/>
            </a:avLst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feld 22"/>
          <p:cNvSpPr txBox="1"/>
          <p:nvPr/>
        </p:nvSpPr>
        <p:spPr>
          <a:xfrm>
            <a:off x="4747261" y="4625399"/>
            <a:ext cx="1549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COMPASS data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start here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9" name="Gerade Verbindung mit Pfeil 23"/>
          <p:cNvCxnSpPr/>
          <p:nvPr/>
        </p:nvCxnSpPr>
        <p:spPr>
          <a:xfrm rot="10800000" flipV="1">
            <a:off x="3895899" y="4800163"/>
            <a:ext cx="88631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974" y="4435565"/>
            <a:ext cx="2473248" cy="2422435"/>
          </a:xfrm>
          <a:prstGeom prst="rect">
            <a:avLst/>
          </a:prstGeom>
        </p:spPr>
      </p:pic>
      <p:sp>
        <p:nvSpPr>
          <p:cNvPr id="21" name="Textfeld 27"/>
          <p:cNvSpPr txBox="1"/>
          <p:nvPr/>
        </p:nvSpPr>
        <p:spPr>
          <a:xfrm>
            <a:off x="5691229" y="5968716"/>
            <a:ext cx="9428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taken from</a:t>
            </a:r>
          </a:p>
          <a:p>
            <a:r>
              <a:rPr lang="en-US" sz="1100" dirty="0" err="1" smtClean="0">
                <a:solidFill>
                  <a:srgbClr val="0000FF"/>
                </a:solidFill>
              </a:rPr>
              <a:t>Blumlein</a:t>
            </a:r>
            <a:r>
              <a:rPr lang="en-US" sz="1100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sz="1100" dirty="0" err="1" smtClean="0">
                <a:solidFill>
                  <a:srgbClr val="0000FF"/>
                </a:solidFill>
              </a:rPr>
              <a:t>Bottcher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083" y="772580"/>
            <a:ext cx="1826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hep-ph:1206.6014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08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08852"/>
            <a:ext cx="752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 scaling violations mainly determine </a:t>
            </a:r>
            <a:r>
              <a:rPr lang="en-US" b="1" dirty="0" err="1" smtClean="0"/>
              <a:t>Δg</a:t>
            </a:r>
            <a:r>
              <a:rPr lang="en-US" b="1" dirty="0" smtClean="0"/>
              <a:t> at small x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" y="1472491"/>
            <a:ext cx="5538026" cy="518900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2668" y="1050244"/>
            <a:ext cx="849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addition, </a:t>
            </a:r>
            <a:r>
              <a:rPr lang="en-US" b="1" dirty="0" smtClean="0"/>
              <a:t>SIDIS data provide detailed </a:t>
            </a:r>
            <a:r>
              <a:rPr lang="en-US" b="1" dirty="0" smtClean="0">
                <a:solidFill>
                  <a:srgbClr val="0000FF"/>
                </a:solidFill>
              </a:rPr>
              <a:t>flavor separation of quark sea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0"/>
            <a:ext cx="8382000" cy="609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impact of EIC data on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helicity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PDF</a:t>
            </a:r>
            <a:r>
              <a:rPr lang="en-US" cap="none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s</a:t>
            </a:r>
            <a:endParaRPr lang="en-US" cap="none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57724" y="1475286"/>
            <a:ext cx="27593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includes only “stage-1 data”</a:t>
            </a:r>
          </a:p>
          <a:p>
            <a:r>
              <a:rPr lang="en-US" sz="1600" dirty="0" smtClean="0"/>
              <a:t>   </a:t>
            </a:r>
            <a:r>
              <a:rPr lang="en-US" sz="1400" dirty="0" smtClean="0"/>
              <a:t>[even then Q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min</a:t>
            </a:r>
            <a:r>
              <a:rPr lang="en-US" sz="1400" dirty="0" smtClean="0"/>
              <a:t> can be 2-3 GeV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] </a:t>
            </a: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657724" y="2138380"/>
            <a:ext cx="27109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can be pushed to </a:t>
            </a:r>
            <a:r>
              <a:rPr lang="en-US" sz="1600" dirty="0" err="1" smtClean="0"/>
              <a:t>x</a:t>
            </a:r>
            <a:r>
              <a:rPr lang="en-US" sz="1600" dirty="0" smtClean="0"/>
              <a:t>=10</a:t>
            </a:r>
            <a:r>
              <a:rPr lang="en-US" sz="1600" baseline="30000" dirty="0" smtClean="0"/>
              <a:t>-4  </a:t>
            </a:r>
            <a:r>
              <a:rPr lang="en-US" sz="1600" dirty="0" smtClean="0"/>
              <a:t>with</a:t>
            </a:r>
          </a:p>
          <a:p>
            <a:r>
              <a:rPr lang="en-US" sz="1600" dirty="0" smtClean="0"/>
              <a:t>   20 </a:t>
            </a:r>
            <a:r>
              <a:rPr lang="en-US" sz="1600" dirty="0" err="1" smtClean="0"/>
              <a:t>x</a:t>
            </a:r>
            <a:r>
              <a:rPr lang="en-US" sz="1600" dirty="0" smtClean="0"/>
              <a:t> 250 </a:t>
            </a:r>
            <a:r>
              <a:rPr lang="en-US" sz="1600" dirty="0" err="1" smtClean="0"/>
              <a:t>GeV</a:t>
            </a:r>
            <a:r>
              <a:rPr lang="en-US" sz="1600" dirty="0" smtClean="0"/>
              <a:t> data </a:t>
            </a:r>
            <a:endParaRPr lang="en-US" dirty="0" smtClean="0"/>
          </a:p>
          <a:p>
            <a:r>
              <a:rPr lang="en-US" sz="1600" dirty="0" smtClean="0"/>
              <a:t>   </a:t>
            </a:r>
            <a:r>
              <a:rPr lang="en-US" sz="1400" dirty="0" smtClean="0"/>
              <a:t>[still one can play with Q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min</a:t>
            </a:r>
            <a:r>
              <a:rPr lang="en-US" sz="1400" dirty="0" smtClean="0"/>
              <a:t> ] </a:t>
            </a:r>
            <a:endParaRPr lang="en-US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657724" y="3060000"/>
            <a:ext cx="29243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uncertainties determined with</a:t>
            </a:r>
          </a:p>
          <a:p>
            <a:r>
              <a:rPr lang="en-US" sz="1600" dirty="0" smtClean="0"/>
              <a:t>   both Lagrange </a:t>
            </a:r>
            <a:r>
              <a:rPr lang="en-US" sz="1600" dirty="0" err="1" smtClean="0"/>
              <a:t>mult</a:t>
            </a:r>
            <a:r>
              <a:rPr lang="en-US" sz="1600" dirty="0" smtClean="0"/>
              <a:t>. &amp; Hessian</a:t>
            </a:r>
            <a:r>
              <a:rPr lang="en-US" sz="1400" dirty="0" smtClean="0"/>
              <a:t> </a:t>
            </a:r>
            <a:endParaRPr lang="en-US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675822" y="3828767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“issues”: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57724" y="4198099"/>
            <a:ext cx="30497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(SI)DIS @ EIC limited by</a:t>
            </a:r>
          </a:p>
          <a:p>
            <a:r>
              <a:rPr lang="en-US" sz="1600" dirty="0" smtClean="0"/>
              <a:t>   </a:t>
            </a:r>
            <a:r>
              <a:rPr lang="en-US" sz="1600" b="1" dirty="0" smtClean="0"/>
              <a:t>systematic uncertainties</a:t>
            </a:r>
          </a:p>
          <a:p>
            <a:r>
              <a:rPr lang="en-US" sz="1400" dirty="0" smtClean="0"/>
              <a:t>   need to control rel. </a:t>
            </a:r>
            <a:r>
              <a:rPr lang="en-US" sz="1400" dirty="0" err="1" smtClean="0"/>
              <a:t>lumi</a:t>
            </a:r>
            <a:r>
              <a:rPr lang="en-US" sz="1400" dirty="0" smtClean="0"/>
              <a:t>, </a:t>
            </a:r>
            <a:r>
              <a:rPr lang="en-US" sz="1400" dirty="0" err="1" smtClean="0"/>
              <a:t>polarimetry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  detector performance, … very well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657724" y="5262021"/>
            <a:ext cx="355290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b="1" dirty="0" smtClean="0"/>
              <a:t>QED </a:t>
            </a:r>
            <a:r>
              <a:rPr lang="en-US" sz="1600" b="1" dirty="0" err="1" smtClean="0"/>
              <a:t>radiative</a:t>
            </a:r>
            <a:r>
              <a:rPr lang="en-US" sz="1600" b="1" dirty="0" smtClean="0"/>
              <a:t> corrections</a:t>
            </a:r>
          </a:p>
          <a:p>
            <a:r>
              <a:rPr lang="en-US" sz="1600" dirty="0" smtClean="0"/>
              <a:t>   </a:t>
            </a:r>
            <a:r>
              <a:rPr lang="en-US" sz="1400" dirty="0" smtClean="0"/>
              <a:t>need to “unfold” true x,Q</a:t>
            </a:r>
            <a:r>
              <a:rPr lang="en-US" sz="1400" baseline="30000" dirty="0" smtClean="0"/>
              <a:t>2</a:t>
            </a:r>
            <a:endParaRPr lang="en-US" sz="1600" baseline="30000" dirty="0" smtClean="0"/>
          </a:p>
          <a:p>
            <a:r>
              <a:rPr lang="en-US" sz="1600" baseline="30000" dirty="0" smtClean="0"/>
              <a:t>    </a:t>
            </a:r>
            <a:r>
              <a:rPr lang="en-US" sz="1400" dirty="0" smtClean="0"/>
              <a:t>well known problem (HERA)</a:t>
            </a:r>
            <a:endParaRPr lang="en-US" sz="1600" dirty="0" smtClean="0"/>
          </a:p>
          <a:p>
            <a:r>
              <a:rPr lang="en-US" sz="1400" dirty="0" smtClean="0"/>
              <a:t>   </a:t>
            </a:r>
            <a:r>
              <a:rPr lang="en-US" sz="1400" b="1" dirty="0" smtClean="0">
                <a:solidFill>
                  <a:srgbClr val="0000FF"/>
                </a:solidFill>
              </a:rPr>
              <a:t>BNL-LDRD project </a:t>
            </a:r>
            <a:r>
              <a:rPr lang="en-US" sz="1400" b="1" dirty="0" smtClean="0"/>
              <a:t>to sharpen tools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r="10481"/>
          <a:stretch/>
        </p:blipFill>
        <p:spPr>
          <a:xfrm>
            <a:off x="230052" y="1386417"/>
            <a:ext cx="4998115" cy="4940136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37911" y="759055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combined correlated uncertainties for </a:t>
            </a:r>
            <a:r>
              <a:rPr lang="en-US" b="1" dirty="0" err="1" smtClean="0">
                <a:solidFill>
                  <a:srgbClr val="0000FF"/>
                </a:solidFill>
              </a:rPr>
              <a:t>ΔΣ</a:t>
            </a:r>
            <a:r>
              <a:rPr lang="en-US" b="1" dirty="0" smtClean="0"/>
              <a:t> and </a:t>
            </a:r>
            <a:r>
              <a:rPr lang="en-US" b="1" dirty="0" err="1" smtClean="0">
                <a:solidFill>
                  <a:srgbClr val="0000FF"/>
                </a:solidFill>
              </a:rPr>
              <a:t>Δg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579817" y="4263970"/>
            <a:ext cx="357020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can expect approx. 5-10%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</a:t>
            </a:r>
            <a:r>
              <a:rPr lang="en-US" dirty="0" smtClean="0"/>
              <a:t>uncertainties on ΔΣ and </a:t>
            </a:r>
            <a:r>
              <a:rPr lang="en-US" dirty="0" err="1" smtClean="0"/>
              <a:t>Δg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sz="1600" dirty="0" smtClean="0"/>
              <a:t>but need to control systematics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655411" y="2082012"/>
            <a:ext cx="1762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current data</a:t>
            </a:r>
            <a:endParaRPr lang="en-US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885373" y="3565169"/>
            <a:ext cx="130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/ EIC data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10"/>
          <p:cNvCxnSpPr>
            <a:stCxn id="9" idx="1"/>
          </p:cNvCxnSpPr>
          <p:nvPr/>
        </p:nvCxnSpPr>
        <p:spPr>
          <a:xfrm rot="10800000">
            <a:off x="3128439" y="3565169"/>
            <a:ext cx="756934" cy="184666"/>
          </a:xfrm>
          <a:prstGeom prst="line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579817" y="2990004"/>
            <a:ext cx="302769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similar improvement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</a:t>
            </a:r>
            <a:r>
              <a:rPr lang="en-US" dirty="0" smtClean="0"/>
              <a:t>for 0.0001-1 moments</a:t>
            </a:r>
          </a:p>
          <a:p>
            <a:r>
              <a:rPr lang="en-US" sz="1400" dirty="0" smtClean="0"/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needs 20 x 250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 data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58651" y="1765788"/>
            <a:ext cx="271099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results obtained with two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 Lagrange multipliers</a:t>
            </a:r>
          </a:p>
          <a:p>
            <a:r>
              <a:rPr lang="en-US" dirty="0" smtClean="0"/>
              <a:t>   </a:t>
            </a:r>
            <a:r>
              <a:rPr lang="en-US" sz="1600" dirty="0" smtClean="0"/>
              <a:t>Hessian method consistent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progress towards spin sum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rule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AFTER@LHC, Trento February 2013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714501" y="1594380"/>
            <a:ext cx="5704416" cy="3767666"/>
            <a:chOff x="1492251" y="1640418"/>
            <a:chExt cx="5704416" cy="3767666"/>
          </a:xfrm>
        </p:grpSpPr>
        <p:grpSp>
          <p:nvGrpSpPr>
            <p:cNvPr id="35" name="Group 34"/>
            <p:cNvGrpSpPr/>
            <p:nvPr/>
          </p:nvGrpSpPr>
          <p:grpSpPr>
            <a:xfrm>
              <a:off x="1492251" y="1640418"/>
              <a:ext cx="5704416" cy="3767666"/>
              <a:chOff x="1735667" y="1386417"/>
              <a:chExt cx="5704416" cy="3767666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1735667" y="1386417"/>
                <a:ext cx="5704416" cy="3767666"/>
              </a:xfrm>
              <a:prstGeom prst="rect">
                <a:avLst/>
              </a:prstGeom>
              <a:gradFill flip="none" rotWithShape="1">
                <a:gsLst>
                  <a:gs pos="0">
                    <a:srgbClr val="CC66FF"/>
                  </a:gs>
                  <a:gs pos="100000">
                    <a:srgbClr val="CC66FF"/>
                  </a:gs>
                  <a:gs pos="50000">
                    <a:schemeClr val="bg1">
                      <a:alpha val="96000"/>
                    </a:schemeClr>
                  </a:gs>
                </a:gsLst>
                <a:lin ang="18060000" scaled="0"/>
                <a:tileRect/>
              </a:gradFill>
              <a:ln w="19050" cap="rnd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graphicFrame>
            <p:nvGraphicFramePr>
              <p:cNvPr id="37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49164"/>
                  </p:ext>
                </p:extLst>
              </p:nvPr>
            </p:nvGraphicFramePr>
            <p:xfrm>
              <a:off x="1834153" y="4001559"/>
              <a:ext cx="3400301" cy="6339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58" name="Equation" r:id="rId4" imgW="4318000" imgH="787400" progId="Equation.DSMT4">
                      <p:embed/>
                    </p:oleObj>
                  </mc:Choice>
                  <mc:Fallback>
                    <p:oleObj name="Equation" r:id="rId4" imgW="43180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4153" y="4001559"/>
                            <a:ext cx="3400301" cy="63394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0427085"/>
                  </p:ext>
                </p:extLst>
              </p:nvPr>
            </p:nvGraphicFramePr>
            <p:xfrm>
              <a:off x="1846262" y="3335867"/>
              <a:ext cx="3445404" cy="7199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59" name="Equation" r:id="rId6" imgW="4254500" imgH="889000" progId="Equation.DSMT4">
                      <p:embed/>
                    </p:oleObj>
                  </mc:Choice>
                  <mc:Fallback>
                    <p:oleObj name="Equation" r:id="rId6" imgW="4254500" imgH="889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46262" y="3335867"/>
                            <a:ext cx="3445404" cy="71993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TextBox 38"/>
              <p:cNvSpPr txBox="1">
                <a:spLocks noChangeArrowheads="1"/>
              </p:cNvSpPr>
              <p:nvPr/>
            </p:nvSpPr>
            <p:spPr bwMode="auto">
              <a:xfrm>
                <a:off x="1771121" y="1443038"/>
                <a:ext cx="2354262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“</a:t>
                </a:r>
                <a:r>
                  <a:rPr lang="en-US" b="1" u="sng" dirty="0" err="1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Helicity</a:t>
                </a:r>
                <a:r>
                  <a:rPr lang="en-US" b="1" u="sng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sum rule”</a:t>
                </a:r>
              </a:p>
            </p:txBody>
          </p:sp>
          <p:graphicFrame>
            <p:nvGraphicFramePr>
              <p:cNvPr id="40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5707872"/>
                  </p:ext>
                </p:extLst>
              </p:nvPr>
            </p:nvGraphicFramePr>
            <p:xfrm>
              <a:off x="1919817" y="1902883"/>
              <a:ext cx="3708400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60" name="Equation" r:id="rId8" imgW="3708400" imgH="533400" progId="Equation.DSMT4">
                      <p:embed/>
                    </p:oleObj>
                  </mc:Choice>
                  <mc:Fallback>
                    <p:oleObj name="Equation" r:id="rId8" imgW="3708400" imgH="533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19817" y="1902883"/>
                            <a:ext cx="3708400" cy="533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AutoShape 9"/>
              <p:cNvSpPr>
                <a:spLocks noChangeAspect="1"/>
              </p:cNvSpPr>
              <p:nvPr/>
            </p:nvSpPr>
            <p:spPr bwMode="auto">
              <a:xfrm rot="5400000">
                <a:off x="4064530" y="2174345"/>
                <a:ext cx="96838" cy="582613"/>
              </a:xfrm>
              <a:prstGeom prst="rightBrace">
                <a:avLst>
                  <a:gd name="adj1" fmla="val 50137"/>
                  <a:gd name="adj2" fmla="val 50000"/>
                </a:avLst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2" name="AutoShape 9"/>
              <p:cNvSpPr>
                <a:spLocks noChangeAspect="1"/>
              </p:cNvSpPr>
              <p:nvPr/>
            </p:nvSpPr>
            <p:spPr bwMode="auto">
              <a:xfrm rot="5400000">
                <a:off x="5301192" y="2131484"/>
                <a:ext cx="96837" cy="582612"/>
              </a:xfrm>
              <a:prstGeom prst="rightBrace">
                <a:avLst>
                  <a:gd name="adj1" fmla="val 50137"/>
                  <a:gd name="adj2" fmla="val 50000"/>
                </a:avLst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>
                <a:off x="3605032" y="2533121"/>
                <a:ext cx="93487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total</a:t>
                </a:r>
                <a:endParaRPr lang="en-US" sz="1200" b="1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quark spin</a:t>
                </a:r>
              </a:p>
            </p:txBody>
          </p:sp>
          <p:sp>
            <p:nvSpPr>
              <p:cNvPr id="44" name="TextBox 43"/>
              <p:cNvSpPr txBox="1">
                <a:spLocks noChangeArrowheads="1"/>
              </p:cNvSpPr>
              <p:nvPr/>
            </p:nvSpPr>
            <p:spPr bwMode="auto">
              <a:xfrm>
                <a:off x="4891617" y="2507721"/>
                <a:ext cx="942975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33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angular </a:t>
                </a:r>
              </a:p>
              <a:p>
                <a:pPr algn="ctr"/>
                <a:r>
                  <a:rPr lang="en-US" sz="1200" b="1">
                    <a:solidFill>
                      <a:srgbClr val="33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momentum</a:t>
                </a:r>
              </a:p>
            </p:txBody>
          </p:sp>
          <p:sp>
            <p:nvSpPr>
              <p:cNvPr id="45" name="AutoShape 9"/>
              <p:cNvSpPr>
                <a:spLocks noChangeAspect="1"/>
              </p:cNvSpPr>
              <p:nvPr/>
            </p:nvSpPr>
            <p:spPr bwMode="auto">
              <a:xfrm rot="5400000" flipH="1">
                <a:off x="4600311" y="1840177"/>
                <a:ext cx="101600" cy="303212"/>
              </a:xfrm>
              <a:prstGeom prst="rightBrace">
                <a:avLst>
                  <a:gd name="adj1" fmla="val 50137"/>
                  <a:gd name="adj2" fmla="val 50000"/>
                </a:avLst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>
                <a:spLocks noChangeArrowheads="1"/>
              </p:cNvSpPr>
              <p:nvPr/>
            </p:nvSpPr>
            <p:spPr bwMode="auto">
              <a:xfrm>
                <a:off x="4383617" y="1491721"/>
                <a:ext cx="549275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29FE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gluon</a:t>
                </a:r>
              </a:p>
              <a:p>
                <a:pPr algn="ctr"/>
                <a:r>
                  <a:rPr lang="en-US" sz="1200" b="1" dirty="0">
                    <a:solidFill>
                      <a:srgbClr val="FF29FE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spin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219257" y="237067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n>
                      <a:solidFill>
                        <a:srgbClr val="FF3712"/>
                      </a:solidFill>
                    </a:ln>
                    <a:solidFill>
                      <a:srgbClr val="FF0000"/>
                    </a:solidFill>
                  </a:rPr>
                  <a:t>✔</a:t>
                </a:r>
                <a:endParaRPr lang="en-US" sz="2400" dirty="0">
                  <a:ln>
                    <a:solidFill>
                      <a:srgbClr val="FF3712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766736" y="147532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66FF"/>
                    </a:solidFill>
                  </a:rPr>
                  <a:t>✔</a:t>
                </a:r>
                <a:endParaRPr lang="en-US" sz="2400" dirty="0">
                  <a:solidFill>
                    <a:srgbClr val="FF66FF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4794253" y="1915582"/>
                <a:ext cx="941917" cy="52916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50" name="Straight Arrow Connector 49"/>
              <p:cNvCxnSpPr>
                <a:stCxn id="49" idx="7"/>
                <a:endCxn id="51" idx="0"/>
              </p:cNvCxnSpPr>
              <p:nvPr/>
            </p:nvCxnSpPr>
            <p:spPr bwMode="auto">
              <a:xfrm>
                <a:off x="5598229" y="1993077"/>
                <a:ext cx="1015857" cy="2834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1" name="TextBox 50"/>
              <p:cNvSpPr txBox="1"/>
              <p:nvPr/>
            </p:nvSpPr>
            <p:spPr>
              <a:xfrm>
                <a:off x="5799663" y="2021419"/>
                <a:ext cx="162884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access through </a:t>
                </a:r>
              </a:p>
              <a:p>
                <a:pPr algn="ctr"/>
                <a:r>
                  <a:rPr lang="en-US" sz="1400" dirty="0" smtClean="0"/>
                  <a:t>Twist-3 GPDs</a:t>
                </a:r>
              </a:p>
              <a:p>
                <a:pPr algn="ctr"/>
                <a:r>
                  <a:rPr lang="en-US" sz="1400" dirty="0" smtClean="0"/>
                  <a:t>more theoretical</a:t>
                </a:r>
              </a:p>
              <a:p>
                <a:pPr algn="ctr"/>
                <a:r>
                  <a:rPr lang="en-US" sz="1400" dirty="0" smtClean="0"/>
                  <a:t>work needed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>
                <a:spLocks noChangeArrowheads="1"/>
              </p:cNvSpPr>
              <p:nvPr/>
            </p:nvSpPr>
            <p:spPr bwMode="auto">
              <a:xfrm>
                <a:off x="1817688" y="2971271"/>
                <a:ext cx="2005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 dirty="0" smtClean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“</a:t>
                </a:r>
                <a:r>
                  <a:rPr lang="en-US" u="sng" dirty="0" smtClean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X. </a:t>
                </a:r>
                <a:r>
                  <a:rPr lang="en-US" u="sng" dirty="0" err="1" smtClean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Ji</a:t>
                </a:r>
                <a:r>
                  <a:rPr lang="en-US" b="1" u="sng" dirty="0" smtClean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 </a:t>
                </a:r>
                <a:r>
                  <a:rPr lang="en-US" b="1" u="sng" dirty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sum rule”</a:t>
                </a:r>
              </a:p>
            </p:txBody>
          </p:sp>
          <p:sp>
            <p:nvSpPr>
              <p:cNvPr id="53" name="Right Brace 52"/>
              <p:cNvSpPr/>
              <p:nvPr/>
            </p:nvSpPr>
            <p:spPr bwMode="auto">
              <a:xfrm>
                <a:off x="5228169" y="3513667"/>
                <a:ext cx="306917" cy="1090083"/>
              </a:xfrm>
              <a:prstGeom prst="rightBrac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63960" y="3492504"/>
                <a:ext cx="1533893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difficult,</a:t>
                </a:r>
              </a:p>
              <a:p>
                <a:pPr algn="ctr"/>
                <a:r>
                  <a:rPr lang="en-US" sz="1600" dirty="0" smtClean="0"/>
                  <a:t>but should be </a:t>
                </a:r>
              </a:p>
              <a:p>
                <a:pPr algn="ctr"/>
                <a:r>
                  <a:rPr lang="en-US" sz="1600" dirty="0" smtClean="0"/>
                  <a:t>possible in </a:t>
                </a:r>
              </a:p>
              <a:p>
                <a:pPr algn="ctr"/>
                <a:r>
                  <a:rPr lang="en-US" sz="1600" dirty="0" smtClean="0"/>
                  <a:t>GPD models</a:t>
                </a:r>
                <a:endParaRPr lang="en-US" sz="1600" dirty="0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96734" y="3433236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</a:rPr>
                <a:t>✔</a:t>
              </a:r>
              <a:endPara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3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4566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-GB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AFTER@LHC, Trento February 2013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55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34025" y="2649538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6763" y="777875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78675" y="3297238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94500" y="781050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79813" y="1808163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89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422775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90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Bent Arrow 55"/>
          <p:cNvSpPr/>
          <p:nvPr/>
        </p:nvSpPr>
        <p:spPr bwMode="auto">
          <a:xfrm flipH="1" flipV="1">
            <a:off x="4538131" y="4326467"/>
            <a:ext cx="1490131" cy="721783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498" y="4487316"/>
            <a:ext cx="5532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</a:rPr>
              <a:t>e</a:t>
            </a:r>
            <a:r>
              <a:rPr lang="en-US" dirty="0" err="1" smtClean="0">
                <a:solidFill>
                  <a:srgbClr val="0000FF"/>
                </a:solidFill>
              </a:rPr>
              <a:t>RHIC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SPIN Program</a:t>
            </a:r>
          </a:p>
          <a:p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the unique science program</a:t>
            </a:r>
            <a:r>
              <a:rPr lang="en-US" dirty="0"/>
              <a:t> addresses </a:t>
            </a:r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dirty="0" smtClean="0"/>
              <a:t>   all </a:t>
            </a:r>
            <a:r>
              <a:rPr lang="en-US" dirty="0"/>
              <a:t>important </a:t>
            </a:r>
            <a:r>
              <a:rPr lang="en-US" dirty="0" smtClean="0"/>
              <a:t>open </a:t>
            </a:r>
            <a:r>
              <a:rPr lang="en-US" dirty="0"/>
              <a:t>questions in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uniquely tied</a:t>
            </a:r>
            <a:r>
              <a:rPr lang="en-US" dirty="0"/>
              <a:t>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polarized </a:t>
            </a:r>
            <a:r>
              <a:rPr lang="en-US" dirty="0" err="1" smtClean="0"/>
              <a:t>pp</a:t>
            </a:r>
            <a:r>
              <a:rPr lang="en-US" dirty="0" smtClean="0"/>
              <a:t>/</a:t>
            </a:r>
            <a:r>
              <a:rPr lang="en-US" dirty="0" err="1"/>
              <a:t>e</a:t>
            </a:r>
            <a:r>
              <a:rPr lang="en-US" dirty="0" err="1" smtClean="0"/>
              <a:t>p</a:t>
            </a:r>
            <a:r>
              <a:rPr lang="en-US" dirty="0" smtClean="0"/>
              <a:t>-</a:t>
            </a:r>
            <a:r>
              <a:rPr lang="en-US" dirty="0" smtClean="0"/>
              <a:t>collider</a:t>
            </a:r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never been</a:t>
            </a:r>
            <a:r>
              <a:rPr lang="en-US" dirty="0"/>
              <a:t> </a:t>
            </a:r>
            <a:r>
              <a:rPr lang="en-US" dirty="0" smtClean="0"/>
              <a:t>measured</a:t>
            </a:r>
            <a:r>
              <a:rPr lang="en-US" dirty="0"/>
              <a:t> </a:t>
            </a:r>
            <a:r>
              <a:rPr lang="en-US" dirty="0" smtClean="0"/>
              <a:t>before</a:t>
            </a:r>
            <a:r>
              <a:rPr lang="en-US" dirty="0"/>
              <a:t> </a:t>
            </a:r>
            <a:r>
              <a:rPr lang="en-US" dirty="0" smtClean="0">
                <a:solidFill>
                  <a:srgbClr val="FF66FF"/>
                </a:solidFill>
              </a:rPr>
              <a:t>&amp;</a:t>
            </a:r>
            <a:r>
              <a:rPr lang="en-US" dirty="0">
                <a:solidFill>
                  <a:srgbClr val="FF66FF"/>
                </a:solidFill>
              </a:rPr>
              <a:t> </a:t>
            </a:r>
            <a:r>
              <a:rPr lang="en-US" dirty="0" smtClean="0">
                <a:solidFill>
                  <a:srgbClr val="FF66FF"/>
                </a:solidFill>
              </a:rPr>
              <a:t>never</a:t>
            </a:r>
            <a:r>
              <a:rPr lang="en-US" dirty="0">
                <a:solidFill>
                  <a:srgbClr val="FF66FF"/>
                </a:solidFill>
              </a:rPr>
              <a:t> </a:t>
            </a:r>
            <a:r>
              <a:rPr lang="en-US" dirty="0" smtClean="0">
                <a:solidFill>
                  <a:srgbClr val="FF66FF"/>
                </a:solidFill>
              </a:rPr>
              <a:t>without</a:t>
            </a:r>
            <a:endParaRPr lang="en-US" dirty="0">
              <a:solidFill>
                <a:srgbClr val="FF66FF"/>
              </a:solidFill>
            </a:endParaRPr>
          </a:p>
        </p:txBody>
      </p:sp>
      <p:sp>
        <p:nvSpPr>
          <p:cNvPr id="35" name="Textfeld 20"/>
          <p:cNvSpPr txBox="1"/>
          <p:nvPr/>
        </p:nvSpPr>
        <p:spPr>
          <a:xfrm rot="20040000">
            <a:off x="311433" y="857945"/>
            <a:ext cx="4324171" cy="22775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The unique </a:t>
            </a:r>
            <a:r>
              <a:rPr lang="en-US" sz="2400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pA</a:t>
            </a:r>
            <a:r>
              <a:rPr lang="en-US" sz="24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/ </a:t>
            </a:r>
            <a:r>
              <a:rPr lang="en-US" sz="2400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eA</a:t>
            </a:r>
            <a:r>
              <a:rPr lang="en-US" sz="24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program of</a:t>
            </a:r>
          </a:p>
          <a:p>
            <a:pPr algn="ctr">
              <a:spcAft>
                <a:spcPts val="600"/>
              </a:spcAft>
            </a:pPr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RHIC/</a:t>
            </a:r>
            <a:r>
              <a:rPr lang="en-US" sz="28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eRHIC</a:t>
            </a:r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coul</a:t>
            </a:r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d not be discussed to due time constrains</a:t>
            </a:r>
          </a:p>
        </p:txBody>
      </p:sp>
    </p:spTree>
    <p:extLst>
      <p:ext uri="{BB962C8B-B14F-4D97-AF65-F5344CB8AC3E}">
        <p14:creationId xmlns:p14="http://schemas.microsoft.com/office/powerpoint/2010/main" val="21997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413760"/>
            <a:ext cx="8382000" cy="609600"/>
          </a:xfrm>
        </p:spPr>
        <p:txBody>
          <a:bodyPr/>
          <a:lstStyle/>
          <a:p>
            <a:pPr algn="ctr"/>
            <a:r>
              <a:rPr lang="en-US" sz="3600" dirty="0" smtClean="0"/>
              <a:t>ADDITIONAL Material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SSA in </a:t>
            </a:r>
            <a:r>
              <a:rPr lang="en-US" dirty="0" err="1" smtClean="0"/>
              <a:t>PhotoProduction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 descr="alejandro.Feb10.A_N-inclHadrons-2D.eps.g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1"/>
            <a:ext cx="6999206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5400" y="5715000"/>
            <a:ext cx="937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Hermes is fixed target and has only instrumentation in the lepton beam direction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674669"/>
              </p:ext>
            </p:extLst>
          </p:nvPr>
        </p:nvGraphicFramePr>
        <p:xfrm>
          <a:off x="7231063" y="1555750"/>
          <a:ext cx="13620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1" name="Equation" r:id="rId4" imgW="495300" imgH="381000" progId="Equation.DSMT4">
                  <p:embed/>
                </p:oleObj>
              </mc:Choice>
              <mc:Fallback>
                <p:oleObj name="Equation" r:id="rId4" imgW="4953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1063" y="1555750"/>
                        <a:ext cx="1362075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24700" y="1079500"/>
            <a:ext cx="148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c.m</a:t>
            </a:r>
            <a:r>
              <a:rPr lang="en-US" dirty="0" smtClean="0"/>
              <a:t>-frame: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cap="none" dirty="0" err="1"/>
              <a:t>s</a:t>
            </a:r>
            <a:r>
              <a:rPr lang="en-US" dirty="0" err="1"/>
              <a:t>PHENIX</a:t>
            </a:r>
            <a:r>
              <a:rPr lang="en-US" dirty="0"/>
              <a:t> forward Upgrade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fsPHENIX_v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429"/>
            <a:ext cx="9144000" cy="40188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814925"/>
            <a:ext cx="657662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Layout for forward physics studies</a:t>
            </a:r>
          </a:p>
          <a:p>
            <a:r>
              <a:rPr lang="en-US" dirty="0" smtClean="0"/>
              <a:t>Use open </a:t>
            </a:r>
            <a:r>
              <a:rPr lang="en-US" dirty="0" err="1" smtClean="0"/>
              <a:t>sPHENIX</a:t>
            </a:r>
            <a:r>
              <a:rPr lang="en-US" dirty="0" smtClean="0"/>
              <a:t> central barrel geometry to introduce</a:t>
            </a:r>
          </a:p>
          <a:p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tracking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charged particle identification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electromagnetic calorimeter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hadron calorimeter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/>
              <a:t>muon</a:t>
            </a:r>
            <a:r>
              <a:rPr lang="en-US" dirty="0" smtClean="0"/>
              <a:t> detection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Use existing equipment where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0"/>
            <a:ext cx="8321040" cy="53848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i="1" dirty="0"/>
              <a:t>STAR</a:t>
            </a:r>
            <a:r>
              <a:rPr lang="en-US" sz="2400" dirty="0" smtClean="0"/>
              <a:t> Forward Instrumentation </a:t>
            </a:r>
            <a:r>
              <a:rPr lang="en-US" sz="2400" dirty="0" err="1" smtClean="0"/>
              <a:t>UpGrade</a:t>
            </a:r>
            <a:endParaRPr lang="en-US" sz="2400" b="1" i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5D4-C106-3B44-833F-F6948D88D3D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8320" y="5354320"/>
            <a:ext cx="8217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instrumentation optimized for </a:t>
            </a:r>
            <a:r>
              <a:rPr lang="en-US" dirty="0" err="1"/>
              <a:t>p+A</a:t>
            </a:r>
            <a:r>
              <a:rPr lang="en-US" dirty="0"/>
              <a:t> and transverse spin physics</a:t>
            </a:r>
          </a:p>
          <a:p>
            <a:r>
              <a:rPr lang="en-US" dirty="0"/>
              <a:t>– Charged‐particle tracking</a:t>
            </a:r>
          </a:p>
          <a:p>
            <a:r>
              <a:rPr lang="en-US" dirty="0"/>
              <a:t>– </a:t>
            </a:r>
            <a:r>
              <a:rPr lang="en-US" i="1" dirty="0"/>
              <a:t>e</a:t>
            </a:r>
            <a:r>
              <a:rPr lang="en-US" dirty="0"/>
              <a:t>/</a:t>
            </a:r>
            <a:r>
              <a:rPr lang="en-US" i="1" dirty="0"/>
              <a:t>h </a:t>
            </a:r>
            <a:r>
              <a:rPr lang="en-US" dirty="0"/>
              <a:t>and </a:t>
            </a:r>
            <a:r>
              <a:rPr lang="en-US" dirty="0" err="1"/>
              <a:t>γ</a:t>
            </a:r>
            <a:r>
              <a:rPr lang="en-US" dirty="0"/>
              <a:t>/π</a:t>
            </a:r>
            <a:r>
              <a:rPr lang="en-US" baseline="30000" dirty="0"/>
              <a:t>0</a:t>
            </a:r>
            <a:r>
              <a:rPr lang="en-US" dirty="0"/>
              <a:t> discrimination</a:t>
            </a:r>
          </a:p>
          <a:p>
            <a:r>
              <a:rPr lang="en-US" dirty="0" smtClean="0"/>
              <a:t>– </a:t>
            </a:r>
            <a:r>
              <a:rPr lang="en-US" dirty="0"/>
              <a:t>Possibly Baryon/meson separation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pic>
        <p:nvPicPr>
          <p:cNvPr id="4" name="Picture 3" descr="star-upgrad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4" y="715429"/>
            <a:ext cx="8070162" cy="4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67" y="0"/>
            <a:ext cx="531687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00238" y="6511055"/>
            <a:ext cx="5693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www.bnl.gov</a:t>
            </a:r>
            <a:r>
              <a:rPr lang="en-US" sz="1200" dirty="0"/>
              <a:t>/</a:t>
            </a:r>
            <a:r>
              <a:rPr lang="en-US" sz="1200" dirty="0" err="1"/>
              <a:t>npp</a:t>
            </a:r>
            <a:r>
              <a:rPr lang="en-US" sz="1200" dirty="0"/>
              <a:t>/docs/RHIC-</a:t>
            </a:r>
            <a:r>
              <a:rPr lang="en-US" sz="1200" dirty="0" smtClean="0"/>
              <a:t>Spin-WriteUp</a:t>
            </a:r>
            <a:r>
              <a:rPr lang="en-US" sz="1200" dirty="0"/>
              <a:t>-121105.pdf</a:t>
            </a:r>
          </a:p>
        </p:txBody>
      </p:sp>
    </p:spTree>
    <p:extLst>
      <p:ext uri="{BB962C8B-B14F-4D97-AF65-F5344CB8AC3E}">
        <p14:creationId xmlns:p14="http://schemas.microsoft.com/office/powerpoint/2010/main" val="22196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cap="none" dirty="0" smtClean="0"/>
              <a:t>p</a:t>
            </a:r>
            <a:r>
              <a:rPr lang="en-US" dirty="0" smtClean="0"/>
              <a:t>H</a:t>
            </a:r>
            <a:r>
              <a:rPr lang="en-US" cap="none" dirty="0" smtClean="0"/>
              <a:t>e</a:t>
            </a:r>
            <a:r>
              <a:rPr lang="en-US" baseline="30000" dirty="0" smtClean="0"/>
              <a:t>3</a:t>
            </a:r>
            <a:r>
              <a:rPr lang="en-US" dirty="0" smtClean="0"/>
              <a:t> can teach 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567457"/>
            <a:ext cx="8712522" cy="895583"/>
          </a:xfrm>
        </p:spPr>
        <p:txBody>
          <a:bodyPr/>
          <a:lstStyle/>
          <a:p>
            <a:r>
              <a:rPr lang="en-US" dirty="0" smtClean="0"/>
              <a:t>Polarized He</a:t>
            </a:r>
            <a:r>
              <a:rPr lang="en-US" baseline="30000" dirty="0" smtClean="0"/>
              <a:t>3</a:t>
            </a:r>
            <a:r>
              <a:rPr lang="en-US" dirty="0" smtClean="0"/>
              <a:t> is an effective neutron target </a:t>
            </a:r>
            <a:r>
              <a:rPr lang="en-US" dirty="0" smtClean="0">
                <a:sym typeface="Wingdings"/>
              </a:rPr>
              <a:t> d-quark target</a:t>
            </a:r>
          </a:p>
          <a:p>
            <a:pPr lvl="1"/>
            <a:r>
              <a:rPr lang="en-US" dirty="0" smtClean="0">
                <a:sym typeface="Wingdings"/>
              </a:rPr>
              <a:t>Polarized protons are an effective u-quark target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79243" y="163576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2361" y="1615196"/>
            <a:ext cx="630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Therefore combining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 and pHe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  <a:r>
              <a:rPr lang="en-US" b="1" dirty="0" smtClean="0">
                <a:latin typeface="Comic Sans MS"/>
                <a:cs typeface="Comic Sans MS"/>
              </a:rPr>
              <a:t> data will allow a full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quark flavor separation u, d, </a:t>
            </a:r>
            <a:r>
              <a:rPr lang="en-US" b="1" dirty="0" err="1" smtClean="0">
                <a:latin typeface="Comic Sans MS"/>
                <a:cs typeface="Comic Sans MS"/>
              </a:rPr>
              <a:t>ubar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23" y="2211308"/>
            <a:ext cx="9058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Two physics trusts for a polarized pHe3 program: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the sea quark </a:t>
            </a:r>
            <a:r>
              <a:rPr lang="en-US" b="1" dirty="0" err="1" smtClean="0">
                <a:latin typeface="Comic Sans MS"/>
                <a:cs typeface="Comic Sans MS"/>
              </a:rPr>
              <a:t>helicity</a:t>
            </a:r>
            <a:r>
              <a:rPr lang="en-US" b="1" dirty="0" smtClean="0">
                <a:latin typeface="Comic Sans MS"/>
                <a:cs typeface="Comic Sans MS"/>
              </a:rPr>
              <a:t> distributions through W-production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Access to 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 smtClean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Caveat maximum beam energy for 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  <a:r>
              <a:rPr lang="en-US" b="1" dirty="0" smtClean="0">
                <a:latin typeface="Comic Sans MS"/>
                <a:cs typeface="Comic Sans MS"/>
              </a:rPr>
              <a:t>: 166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 smtClean="0">
              <a:latin typeface="Comic Sans MS"/>
              <a:cs typeface="Comic Sans MS"/>
            </a:endParaRP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Need increased luminosity to compensate for lower W-cross section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single spin asymmetries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pion production and </a:t>
            </a:r>
            <a:r>
              <a:rPr lang="en-US" b="1" dirty="0" err="1" smtClean="0">
                <a:latin typeface="Comic Sans MS"/>
                <a:cs typeface="Comic Sans MS"/>
              </a:rPr>
              <a:t>Drell</a:t>
            </a:r>
            <a:r>
              <a:rPr lang="en-US" b="1" dirty="0" smtClean="0">
                <a:latin typeface="Comic Sans MS"/>
                <a:cs typeface="Comic Sans MS"/>
              </a:rPr>
              <a:t>-Yan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>
                <a:latin typeface="Comic Sans MS"/>
                <a:cs typeface="Comic Sans MS"/>
              </a:rPr>
              <a:t>expectations for 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(</a:t>
            </a:r>
            <a:r>
              <a:rPr lang="en-US" b="1" dirty="0" err="1">
                <a:latin typeface="Comic Sans MS"/>
                <a:cs typeface="Comic Sans MS"/>
              </a:rPr>
              <a:t>pions</a:t>
            </a:r>
            <a:r>
              <a:rPr lang="en-US" b="1" dirty="0">
                <a:latin typeface="Comic Sans MS"/>
                <a:cs typeface="Comic Sans MS"/>
              </a:rPr>
              <a:t>)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similar effect for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Lucida Grande"/>
                <a:ea typeface="Lucida Grande"/>
                <a:cs typeface="Lucida Grande"/>
              </a:rPr>
              <a:t>±</a:t>
            </a:r>
            <a:r>
              <a:rPr lang="en-US" dirty="0">
                <a:latin typeface="Comic Sans MS"/>
                <a:cs typeface="Comic Sans MS"/>
              </a:rPr>
              <a:t> (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 unchanged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pic>
        <p:nvPicPr>
          <p:cNvPr id="17" name="Bild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0878" y="4231280"/>
            <a:ext cx="2827334" cy="2076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feld 20"/>
          <p:cNvSpPr txBox="1"/>
          <p:nvPr/>
        </p:nvSpPr>
        <p:spPr>
          <a:xfrm>
            <a:off x="971834" y="4865881"/>
            <a:ext cx="4324171" cy="7232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baseline="30000" dirty="0" smtClean="0">
                <a:solidFill>
                  <a:srgbClr val="FF00FF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He: helpful input for understanding 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of transverse spin phenomena</a:t>
            </a:r>
            <a:endParaRPr lang="en-US" sz="2000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149611" y="601198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036" y="6120078"/>
            <a:ext cx="70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Critical to tag spectator protons from 3He with roman pots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 animBg="1"/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RHIC SPIN PROGRAM 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708833"/>
              </p:ext>
            </p:extLst>
          </p:nvPr>
        </p:nvGraphicFramePr>
        <p:xfrm>
          <a:off x="1277620" y="1729740"/>
          <a:ext cx="6527800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8" name="Document" r:id="rId3" imgW="6527800" imgH="2565400" progId="Word.Document.12">
                  <p:embed/>
                </p:oleObj>
              </mc:Choice>
              <mc:Fallback>
                <p:oleObj name="Document" r:id="rId3" imgW="6527800" imgH="256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7620" y="1729740"/>
                        <a:ext cx="6527800" cy="256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apow_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1" y="1102126"/>
            <a:ext cx="4063369" cy="5090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9212" y="1655189"/>
            <a:ext cx="465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300 pb</a:t>
            </a:r>
            <a:r>
              <a:rPr lang="en-US" b="1" baseline="30000" dirty="0" smtClean="0">
                <a:solidFill>
                  <a:srgbClr val="0000FF"/>
                </a:solidFill>
              </a:rPr>
              <a:t>-1</a:t>
            </a:r>
            <a:r>
              <a:rPr lang="en-US" b="1" dirty="0" smtClean="0">
                <a:solidFill>
                  <a:srgbClr val="0000FF"/>
                </a:solidFill>
              </a:rPr>
              <a:t> -&gt; </a:t>
            </a:r>
            <a:r>
              <a:rPr lang="en-US" b="1" dirty="0" smtClean="0">
                <a:solidFill>
                  <a:srgbClr val="FF0000"/>
                </a:solidFill>
              </a:rPr>
              <a:t>~10% on a single bin of A</a:t>
            </a:r>
            <a:r>
              <a:rPr lang="en-US" b="1" baseline="-25000" dirty="0" smtClean="0">
                <a:solidFill>
                  <a:srgbClr val="FF0000"/>
                </a:solidFill>
              </a:rPr>
              <a:t>N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849" y="2768944"/>
            <a:ext cx="401835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Clean experimental momentum reconstruction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Negligible background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electrons rapidity peaks within tracker acceptance (|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>
                <a:cs typeface="Symbol" charset="2"/>
              </a:rPr>
              <a:t>|&lt; 1)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Statistics limited</a:t>
            </a:r>
          </a:p>
          <a:p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563576"/>
              </p:ext>
            </p:extLst>
          </p:nvPr>
        </p:nvGraphicFramePr>
        <p:xfrm>
          <a:off x="4522279" y="1067758"/>
          <a:ext cx="20574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55" name="Equation" r:id="rId4" imgW="1016000" imgH="203200" progId="Equation.DSMT4">
                  <p:embed/>
                </p:oleObj>
              </mc:Choice>
              <mc:Fallback>
                <p:oleObj name="Equation" r:id="rId4" imgW="1016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279" y="1067758"/>
                        <a:ext cx="205740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25777" y="2193494"/>
            <a:ext cx="227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Generator: PYTHIA 6.8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: Z0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0" y="29632"/>
            <a:ext cx="9880600" cy="609264"/>
          </a:xfrm>
          <a:ln/>
        </p:spPr>
        <p:txBody>
          <a:bodyPr lIns="64291" tIns="32146" rIns="64291" bIns="32146"/>
          <a:lstStyle/>
          <a:p>
            <a:r>
              <a:rPr lang="en-US" sz="2600" dirty="0"/>
              <a:t>Spectator proton from </a:t>
            </a:r>
            <a:r>
              <a:rPr lang="en-US" sz="2600" baseline="32000" dirty="0"/>
              <a:t>3</a:t>
            </a:r>
            <a:r>
              <a:rPr lang="en-US" sz="2600" dirty="0"/>
              <a:t>He with the current RHIC optics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53906"/>
            <a:ext cx="9118600" cy="626427"/>
          </a:xfrm>
          <a:ln/>
        </p:spPr>
        <p:txBody>
          <a:bodyPr lIns="64291" tIns="32146" rIns="64291" bIns="32146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 smtClean="0"/>
              <a:t> The </a:t>
            </a:r>
            <a:r>
              <a:rPr lang="en-US" sz="1600" dirty="0"/>
              <a:t>same RP configuration with the current RHIC optics (at z ~ 15m between </a:t>
            </a:r>
            <a:r>
              <a:rPr lang="en-US" sz="1600" dirty="0" smtClean="0"/>
              <a:t>DX-D0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 Acceptance </a:t>
            </a:r>
            <a:r>
              <a:rPr lang="en-US" sz="1600" dirty="0"/>
              <a:t>~ 98% 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329" y="2988335"/>
            <a:ext cx="2723555" cy="30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1329" y="2992242"/>
            <a:ext cx="2661047" cy="29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3799" y="2998939"/>
            <a:ext cx="2628677" cy="29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6581344" y="3134468"/>
            <a:ext cx="1688300" cy="276999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3479900" y="3134468"/>
            <a:ext cx="2234837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Passed DX aperture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19151" y="3134468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38896"/>
            <a:ext cx="3660834" cy="24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88569" y="997069"/>
            <a:ext cx="3953351" cy="831732"/>
          </a:xfrm>
          <a:prstGeom prst="rect">
            <a:avLst/>
          </a:prstGeom>
          <a:ln/>
        </p:spPr>
        <p:txBody>
          <a:bodyPr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Momentum smearing mainly due 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None/>
            </a:pPr>
            <a:r>
              <a:rPr lang="en-US" sz="1500" dirty="0"/>
              <a:t> </a:t>
            </a:r>
            <a:r>
              <a:rPr lang="en-US" sz="1500" dirty="0" smtClean="0"/>
              <a:t>  to Fermi motion + Lorentz boost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Angle &lt;~3mrad (&gt;99.9%)</a:t>
            </a:r>
            <a:endParaRPr lang="en-US" sz="15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40468" y="1680141"/>
            <a:ext cx="9211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Angle [rad]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62195" y="2719308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sz="2400" dirty="0" smtClean="0"/>
              <a:t>Collected Luminosity with longitudinal Polarization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7" name="Group 3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60021"/>
              </p:ext>
            </p:extLst>
          </p:nvPr>
        </p:nvGraphicFramePr>
        <p:xfrm>
          <a:off x="271672" y="972070"/>
          <a:ext cx="8610600" cy="4663440"/>
        </p:xfrm>
        <a:graphic>
          <a:graphicData uri="http://schemas.openxmlformats.org/drawingml/2006/table">
            <a:tbl>
              <a:tblPr/>
              <a:tblGrid>
                <a:gridCol w="1925428"/>
                <a:gridCol w="1503572"/>
                <a:gridCol w="2111695"/>
                <a:gridCol w="1545905"/>
                <a:gridCol w="1524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Year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Ö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PHENIX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Pol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[%]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2002 (Run 2)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0.3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2003 (Run 3)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0.35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0.3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2004 (Run 4)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0.12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0.4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2005 (Run 5)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3.4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3.1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7.5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6.8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62.4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0.08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2009 (Run9)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10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10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2009 (Run9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14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22F3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322F31"/>
                          </a:solidFill>
                          <a:latin typeface="Comic Sans MS"/>
                          <a:cs typeface="Comic Sans MS"/>
                        </a:rPr>
                        <a:t>25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322F3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22F3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2011 (Run11)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27.5 / 9.5pb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12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2012 (Run12)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30 / 15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82 pb</a:t>
                      </a:r>
                      <a:r>
                        <a:rPr lang="en-US" sz="2000" b="1" baseline="30000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50/54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sz="2400" dirty="0" smtClean="0"/>
              <a:t>Collected Luminosity with transverse Polarization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65</a:t>
            </a:fld>
            <a:endParaRPr lang="en-US"/>
          </a:p>
        </p:txBody>
      </p:sp>
      <p:graphicFrame>
        <p:nvGraphicFramePr>
          <p:cNvPr id="7" name="Group 3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33582"/>
              </p:ext>
            </p:extLst>
          </p:nvPr>
        </p:nvGraphicFramePr>
        <p:xfrm>
          <a:off x="397937" y="1049873"/>
          <a:ext cx="8610600" cy="3870960"/>
        </p:xfrm>
        <a:graphic>
          <a:graphicData uri="http://schemas.openxmlformats.org/drawingml/2006/table">
            <a:tbl>
              <a:tblPr/>
              <a:tblGrid>
                <a:gridCol w="1938867"/>
                <a:gridCol w="1490133"/>
                <a:gridCol w="1981200"/>
                <a:gridCol w="1676400"/>
                <a:gridCol w="1524000"/>
              </a:tblGrid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Year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Ö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PHENIX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Pol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[%]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2001 (Run 2)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0.15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0.15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2003 (Run 3)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0.25 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2005 (Run 5)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0.16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0.1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2.7 pb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8.5</a:t>
                      </a:r>
                      <a:r>
                        <a:rPr lang="en-US" b="1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62.4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0.02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2008 (Run8)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5.2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7.8 pb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b="1" baseline="30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2011 (Run11)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25 pb</a:t>
                      </a:r>
                      <a:r>
                        <a:rPr lang="en-US" sz="2000" b="1" baseline="30000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2012 (Run12)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9.2/4.3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22 pb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61/58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60" y="737141"/>
            <a:ext cx="6089599" cy="460779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84314"/>
              </p:ext>
            </p:extLst>
          </p:nvPr>
        </p:nvGraphicFramePr>
        <p:xfrm>
          <a:off x="2808815" y="5468941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4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815" y="5468941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78666" y="5958417"/>
            <a:ext cx="36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Can </a:t>
            </a:r>
            <a:r>
              <a:rPr lang="en-US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DS</a:t>
            </a:r>
            <a:r>
              <a:rPr lang="en-US" dirty="0" smtClean="0">
                <a:solidFill>
                  <a:srgbClr val="FF00FF"/>
                </a:solidFill>
              </a:rPr>
              <a:t> and </a:t>
            </a:r>
            <a:r>
              <a:rPr lang="en-US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G</a:t>
            </a:r>
            <a:r>
              <a:rPr lang="en-US" dirty="0" smtClean="0">
                <a:solidFill>
                  <a:srgbClr val="FF00FF"/>
                </a:solidFill>
              </a:rPr>
              <a:t> explain it all ?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Gluon Polarization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AFTER@LHC, Trento February 2013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070E-4959-394B-94B2-738581DC7C3F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80995" y="757793"/>
            <a:ext cx="386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theory predictions before RHIC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2292562" y="488776"/>
            <a:ext cx="733425" cy="64769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29781" y="1333593"/>
            <a:ext cx="4514850" cy="5167285"/>
            <a:chOff x="2400234" y="1582246"/>
            <a:chExt cx="4514850" cy="516728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0234" y="1582246"/>
              <a:ext cx="4514850" cy="5167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014720" y="2875280"/>
              <a:ext cx="430887" cy="361493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Theoretical Predictions</a:t>
              </a:r>
              <a:endParaRPr lang="en-US" sz="1600" b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304678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240" y="0"/>
            <a:ext cx="9540240" cy="609600"/>
          </a:xfrm>
        </p:spPr>
        <p:txBody>
          <a:bodyPr/>
          <a:lstStyle/>
          <a:p>
            <a:r>
              <a:rPr lang="en-US" dirty="0" err="1" smtClean="0"/>
              <a:t>Δg</a:t>
            </a:r>
            <a:r>
              <a:rPr lang="en-US" dirty="0" smtClean="0"/>
              <a:t> from inclusive DIS and polarized pp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AFTER@LHC, Trento February 2013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419600" y="2151063"/>
            <a:ext cx="4724400" cy="1290637"/>
          </a:xfrm>
          <a:prstGeom prst="rect">
            <a:avLst/>
          </a:prstGeom>
          <a:ln/>
        </p:spPr>
        <p:txBody>
          <a:bodyPr/>
          <a:lstStyle/>
          <a:p>
            <a:r>
              <a:rPr lang="en-US" sz="1800" dirty="0">
                <a:latin typeface="Comic Sans MS Bold"/>
                <a:cs typeface="Comic Sans MS Bold"/>
              </a:rPr>
              <a:t>Scaling violations</a:t>
            </a:r>
            <a:r>
              <a:rPr lang="en-US" sz="1800" dirty="0" smtClean="0">
                <a:latin typeface="Comic Sans MS Bold"/>
                <a:cs typeface="Comic Sans MS Bold"/>
              </a:rPr>
              <a:t> of g</a:t>
            </a:r>
            <a:r>
              <a:rPr lang="en-US" sz="1800" baseline="-25000" dirty="0" smtClean="0">
                <a:latin typeface="Comic Sans MS Bold"/>
                <a:cs typeface="Comic Sans MS Bold"/>
              </a:rPr>
              <a:t>1</a:t>
            </a:r>
            <a:r>
              <a:rPr lang="en-US" sz="1800" dirty="0" smtClean="0">
                <a:latin typeface="Comic Sans MS Bold"/>
                <a:cs typeface="Comic Sans MS Bold"/>
              </a:rPr>
              <a:t> </a:t>
            </a:r>
          </a:p>
          <a:p>
            <a:pPr>
              <a:buNone/>
            </a:pPr>
            <a:r>
              <a:rPr lang="en-US" sz="1800" dirty="0" smtClean="0">
                <a:latin typeface="Comic Sans MS Bold"/>
                <a:cs typeface="Comic Sans MS Bold"/>
              </a:rPr>
              <a:t>   (Q</a:t>
            </a:r>
            <a:r>
              <a:rPr lang="en-US" sz="1800" baseline="32000" dirty="0" smtClean="0">
                <a:latin typeface="Comic Sans MS Bold"/>
                <a:cs typeface="Comic Sans MS Bold"/>
              </a:rPr>
              <a:t>2</a:t>
            </a:r>
            <a:r>
              <a:rPr lang="en-US" sz="1800" dirty="0">
                <a:latin typeface="Comic Sans MS Bold"/>
                <a:cs typeface="Comic Sans MS Bold"/>
              </a:rPr>
              <a:t>-</a:t>
            </a:r>
            <a:r>
              <a:rPr lang="en-US" sz="1800" dirty="0" smtClean="0">
                <a:latin typeface="Comic Sans MS Bold"/>
                <a:cs typeface="Comic Sans MS Bold"/>
              </a:rPr>
              <a:t>dependence</a:t>
            </a:r>
            <a:r>
              <a:rPr lang="en-US" sz="1800" dirty="0">
                <a:latin typeface="Comic Sans MS Bold"/>
                <a:cs typeface="Comic Sans MS Bold"/>
              </a:rPr>
              <a:t>) give </a:t>
            </a:r>
            <a:r>
              <a:rPr lang="en-US" sz="1800" dirty="0">
                <a:solidFill>
                  <a:srgbClr val="CC66FF"/>
                </a:solidFill>
                <a:latin typeface="Comic Sans MS Bold"/>
                <a:cs typeface="Comic Sans MS Bold"/>
              </a:rPr>
              <a:t>indirect access </a:t>
            </a:r>
            <a:r>
              <a:rPr lang="en-US" sz="1800" dirty="0">
                <a:latin typeface="Comic Sans MS Bold"/>
                <a:cs typeface="Comic Sans MS Bold"/>
              </a:rPr>
              <a:t>to the gluon distribution via DGLAP evolution.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895" y="3005882"/>
            <a:ext cx="880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RHIC polarized pp collisions at </a:t>
            </a:r>
            <a:r>
              <a:rPr lang="en-US" b="1" dirty="0" err="1" smtClean="0">
                <a:latin typeface="Comic Sans MS"/>
                <a:cs typeface="Comic Sans MS"/>
              </a:rPr>
              <a:t>midrapidity</a:t>
            </a:r>
            <a:r>
              <a:rPr lang="en-US" b="1" dirty="0" smtClean="0">
                <a:latin typeface="Comic Sans MS"/>
                <a:cs typeface="Comic Sans MS"/>
              </a:rPr>
              <a:t> direct </a:t>
            </a:r>
            <a:r>
              <a:rPr lang="en-US" dirty="0" smtClean="0">
                <a:latin typeface="Comic Sans MS"/>
                <a:cs typeface="Comic Sans MS"/>
              </a:rPr>
              <a:t>access to</a:t>
            </a:r>
            <a:r>
              <a:rPr lang="en-US" b="1" dirty="0" smtClean="0">
                <a:latin typeface="Comic Sans MS"/>
                <a:cs typeface="Comic Sans MS"/>
              </a:rPr>
              <a:t> gluons (</a:t>
            </a:r>
            <a:r>
              <a:rPr lang="en-US" b="1" dirty="0" err="1" smtClean="0">
                <a:latin typeface="Comic Sans MS"/>
                <a:cs typeface="Comic Sans MS"/>
              </a:rPr>
              <a:t>gg,qg</a:t>
            </a:r>
            <a:r>
              <a:rPr lang="en-US" b="1" dirty="0" smtClean="0">
                <a:latin typeface="Comic Sans MS"/>
                <a:cs typeface="Comic Sans MS"/>
              </a:rPr>
              <a:t>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Rules out large </a:t>
            </a:r>
            <a:r>
              <a:rPr lang="en-US" b="1" dirty="0" smtClean="0"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latin typeface="Comic Sans MS"/>
                <a:cs typeface="Comic Sans MS"/>
              </a:rPr>
              <a:t>G for 0.05 &lt; x &lt; 0.2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84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857200"/>
              </p:ext>
            </p:extLst>
          </p:nvPr>
        </p:nvGraphicFramePr>
        <p:xfrm>
          <a:off x="4584700" y="1019175"/>
          <a:ext cx="2374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35" name="Equation" r:id="rId3" imgW="2374900" imgH="609600" progId="Equation.DSMT4">
                  <p:embed/>
                </p:oleObj>
              </mc:Choice>
              <mc:Fallback>
                <p:oleObj name="Equation" r:id="rId3" imgW="2374900" imgH="60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019175"/>
                        <a:ext cx="2374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926" y="3800732"/>
            <a:ext cx="3513147" cy="30429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4" name="Rectangle 8"/>
          <p:cNvSpPr>
            <a:spLocks/>
          </p:cNvSpPr>
          <p:nvPr/>
        </p:nvSpPr>
        <p:spPr bwMode="auto">
          <a:xfrm>
            <a:off x="335484" y="5405338"/>
            <a:ext cx="5036616" cy="4620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Comic Sans MS Bold"/>
                <a:ea typeface="Gill Sans" pitchFamily="-109" charset="0"/>
                <a:cs typeface="Comic Sans MS Bold"/>
              </a:rPr>
              <a:t>Integral in RHIC x-range: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860" y="3563620"/>
            <a:ext cx="4368400" cy="2956560"/>
          </a:xfrm>
          <a:prstGeom prst="rect">
            <a:avLst/>
          </a:prstGeo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1127125"/>
            <a:ext cx="4270920" cy="44677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>
            <a:noFill/>
            <a:miter lim="800000"/>
            <a:headEnd/>
            <a:tailEnd/>
          </a:ln>
        </p:spPr>
      </p:pic>
      <p:sp>
        <p:nvSpPr>
          <p:cNvPr id="22" name="Line 10"/>
          <p:cNvSpPr>
            <a:spLocks noChangeShapeType="1"/>
          </p:cNvSpPr>
          <p:nvPr/>
        </p:nvSpPr>
        <p:spPr bwMode="auto">
          <a:xfrm rot="10800000" flipH="1">
            <a:off x="4404568" y="2019300"/>
            <a:ext cx="2377232" cy="99298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761429"/>
              </p:ext>
            </p:extLst>
          </p:nvPr>
        </p:nvGraphicFramePr>
        <p:xfrm>
          <a:off x="326708" y="5790248"/>
          <a:ext cx="3840162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36" name="Equation" r:id="rId8" imgW="3263900" imgH="609600" progId="Equation.DSMT4">
                  <p:embed/>
                </p:oleObj>
              </mc:Choice>
              <mc:Fallback>
                <p:oleObj name="Equation" r:id="rId8" imgW="32639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6708" y="5790248"/>
                        <a:ext cx="3840162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213360" y="1247713"/>
            <a:ext cx="4693920" cy="3881119"/>
            <a:chOff x="20320" y="1544320"/>
            <a:chExt cx="2907797" cy="2999234"/>
          </a:xfrm>
        </p:grpSpPr>
        <p:pic>
          <p:nvPicPr>
            <p:cNvPr id="31" name="Picture 30" descr="deltag-smallx-tribble2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t="10441" r="10881" b="3744"/>
            <a:stretch/>
          </p:blipFill>
          <p:spPr>
            <a:xfrm>
              <a:off x="20320" y="1574801"/>
              <a:ext cx="2907797" cy="296875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auto">
            <a:xfrm>
              <a:off x="2265680" y="1788160"/>
              <a:ext cx="457200" cy="2641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echteck 38"/>
            <p:cNvSpPr/>
            <p:nvPr/>
          </p:nvSpPr>
          <p:spPr>
            <a:xfrm>
              <a:off x="1645920" y="1656080"/>
              <a:ext cx="762000" cy="2532157"/>
            </a:xfrm>
            <a:prstGeom prst="rect">
              <a:avLst/>
            </a:prstGeom>
            <a:solidFill>
              <a:srgbClr val="CCFF66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9"/>
            <p:cNvSpPr/>
            <p:nvPr/>
          </p:nvSpPr>
          <p:spPr>
            <a:xfrm>
              <a:off x="2291398" y="1646075"/>
              <a:ext cx="390842" cy="2570325"/>
            </a:xfrm>
            <a:prstGeom prst="rect">
              <a:avLst/>
            </a:prstGeom>
            <a:solidFill>
              <a:srgbClr val="66CCFF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35200" y="1666240"/>
              <a:ext cx="486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DIS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95120" y="1656080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RHIC</a:t>
              </a:r>
            </a:p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200 </a:t>
              </a:r>
              <a:r>
                <a:rPr lang="en-US" sz="1200" dirty="0" err="1" smtClean="0">
                  <a:solidFill>
                    <a:srgbClr val="80FF00"/>
                  </a:solidFill>
                </a:rPr>
                <a:t>GeV</a:t>
              </a:r>
              <a:endParaRPr lang="en-US" sz="1200" dirty="0">
                <a:solidFill>
                  <a:srgbClr val="80FF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4320" y="1544320"/>
              <a:ext cx="631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dirty="0" err="1" smtClean="0"/>
                <a:t>g</a:t>
              </a:r>
              <a:endParaRPr lang="en-US" dirty="0"/>
            </a:p>
          </p:txBody>
        </p:sp>
      </p:grp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3475881" y="3684216"/>
            <a:ext cx="3148439" cy="1446584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361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/>
      </p:transition>
    </mc:Choice>
    <mc:Fallback xmlns="" xmlns:mv="urn:schemas-microsoft-com:mac:vml">
      <p:transition spd="slow"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6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58055 -0.2388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4236 L 0.11771 -0.0777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0.00139 L 0.51372 0.0937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  <p:bldP spid="12" grpId="0"/>
      <p:bldP spid="12" grpId="1"/>
      <p:bldP spid="24" grpId="0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35.8|22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:|1.8|16.9|0.9|0.9|12.5|2.5|10"/>
</p:tagLst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47475</TotalTime>
  <Words>5354</Words>
  <Application>Microsoft Macintosh PowerPoint</Application>
  <PresentationFormat>On-screen Show (4:3)</PresentationFormat>
  <Paragraphs>1246</Paragraphs>
  <Slides>65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Blank Presentation</vt:lpstr>
      <vt:lpstr>Equation</vt:lpstr>
      <vt:lpstr>Document</vt:lpstr>
      <vt:lpstr>MathType 6.0 Equation</vt:lpstr>
      <vt:lpstr>  RHIC and EIC   the way to unravel the mystery  about the spin of the  proton</vt:lpstr>
      <vt:lpstr>RHIC@BNL Today</vt:lpstr>
      <vt:lpstr>RHIC polarised p+p performance</vt:lpstr>
      <vt:lpstr>Heavy Ion Performance</vt:lpstr>
      <vt:lpstr>How do the partons form the spin of protons</vt:lpstr>
      <vt:lpstr>PowerPoint Presentation</vt:lpstr>
      <vt:lpstr>Helicity Structure</vt:lpstr>
      <vt:lpstr>The Gluon Polarization</vt:lpstr>
      <vt:lpstr>Δg from inclusive DIS and polarized pp</vt:lpstr>
      <vt:lpstr>meanwhile, new data became available …</vt:lpstr>
      <vt:lpstr>coping with new data: SIDIS A1d,p,K</vt:lpstr>
      <vt:lpstr>PowerPoint Presentation</vt:lpstr>
      <vt:lpstr>Are Strange Quarks STARNGE?</vt:lpstr>
      <vt:lpstr>Ds revisited: impact of COMPASS data</vt:lpstr>
      <vt:lpstr>Δg and the relevance of RHIC data</vt:lpstr>
      <vt:lpstr>High Precision 2009 RHIC DATA∫Dg(x)</vt:lpstr>
      <vt:lpstr>What is the Impact on ∫Dg(x)</vt:lpstr>
      <vt:lpstr>Theme for the Future</vt:lpstr>
      <vt:lpstr>THE Beauty of Colliders: Kinematic Coverage</vt:lpstr>
      <vt:lpstr>Dq: W Production Basics</vt:lpstr>
      <vt:lpstr>Current W-Results</vt:lpstr>
      <vt:lpstr>2012 ReSULTS</vt:lpstr>
      <vt:lpstr>Future W-Results</vt:lpstr>
      <vt:lpstr>Transverse SPin Structure</vt:lpstr>
      <vt:lpstr>New puzzles in forward physics: large AN at high √s </vt:lpstr>
      <vt:lpstr>Sivers and Collins effects in pp collisions</vt:lpstr>
      <vt:lpstr>Transverse PHYSICS: What else do we know</vt:lpstr>
      <vt:lpstr>AN: How to get to THE underlying Physics</vt:lpstr>
      <vt:lpstr>HP13: The sign change of the Sivers fct.</vt:lpstr>
      <vt:lpstr>Collision Energy Dependence of DY Production</vt:lpstr>
      <vt:lpstr>What Can PHENIX and STAR DO</vt:lpstr>
      <vt:lpstr>Directly working on TMDs</vt:lpstr>
      <vt:lpstr>PowerPoint Presentation</vt:lpstr>
      <vt:lpstr>AN in p↑A or Shooting Spin Through CGC</vt:lpstr>
      <vt:lpstr>Beyond form factors and quark distributions</vt:lpstr>
      <vt:lpstr>The Hunt for Orbital Angular Momentum</vt:lpstr>
      <vt:lpstr>GPD Introduction</vt:lpstr>
      <vt:lpstr>From ep tp pp to g p/A</vt:lpstr>
      <vt:lpstr>Forward Proton Tagging at STAR/RHIC </vt:lpstr>
      <vt:lpstr>EIC/eRHIC: Bright Future For SPIN Physics</vt:lpstr>
      <vt:lpstr>What is eRHIC </vt:lpstr>
      <vt:lpstr>EIC@BNL: eRHIC</vt:lpstr>
      <vt:lpstr>Most Compelling Physics Questions</vt:lpstr>
      <vt:lpstr>The DVCS Phase Space</vt:lpstr>
      <vt:lpstr>DVCS at eRHIC</vt:lpstr>
      <vt:lpstr>Different DVCS Asymmetries</vt:lpstr>
      <vt:lpstr>What will we learn about 2d+1 structure of the proton</vt:lpstr>
      <vt:lpstr>GPD Hg: J/ψ</vt:lpstr>
      <vt:lpstr>What else can be done</vt:lpstr>
      <vt:lpstr>present vs EIC kinematic coverage</vt:lpstr>
      <vt:lpstr>present vs EIC kinematic coverage</vt:lpstr>
      <vt:lpstr>example: projected DIS data for g1p</vt:lpstr>
      <vt:lpstr>PowerPoint Presentation</vt:lpstr>
      <vt:lpstr>progress towards spin sum rule</vt:lpstr>
      <vt:lpstr>Summary</vt:lpstr>
      <vt:lpstr>ADDITIONAL Material</vt:lpstr>
      <vt:lpstr>Hermes SSA in PhotoProduction</vt:lpstr>
      <vt:lpstr>The sPHENIX forward Upgrade</vt:lpstr>
      <vt:lpstr>STAR Forward Instrumentation UpGrade</vt:lpstr>
      <vt:lpstr>What pHe3 can teach us</vt:lpstr>
      <vt:lpstr>The RHIC SPIN PROGRAM Milestones</vt:lpstr>
      <vt:lpstr>AN: Z0</vt:lpstr>
      <vt:lpstr>Spectator proton from 3He with the current RHIC optics</vt:lpstr>
      <vt:lpstr>Collected Luminosity with longitudinal Polarization</vt:lpstr>
      <vt:lpstr>Collected Luminosity with transverse Polarization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1068</cp:revision>
  <cp:lastPrinted>2010-06-10T01:25:59Z</cp:lastPrinted>
  <dcterms:created xsi:type="dcterms:W3CDTF">2011-04-06T15:13:11Z</dcterms:created>
  <dcterms:modified xsi:type="dcterms:W3CDTF">2013-02-04T13:29:31Z</dcterms:modified>
</cp:coreProperties>
</file>