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8.xml" ContentType="application/vnd.openxmlformats-officedocument.presentationml.notesSlide+xml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49"/>
  </p:notesMasterIdLst>
  <p:handoutMasterIdLst>
    <p:handoutMasterId r:id="rId50"/>
  </p:handoutMasterIdLst>
  <p:sldIdLst>
    <p:sldId id="315" r:id="rId2"/>
    <p:sldId id="302" r:id="rId3"/>
    <p:sldId id="382" r:id="rId4"/>
    <p:sldId id="303" r:id="rId5"/>
    <p:sldId id="401" r:id="rId6"/>
    <p:sldId id="325" r:id="rId7"/>
    <p:sldId id="326" r:id="rId8"/>
    <p:sldId id="321" r:id="rId9"/>
    <p:sldId id="402" r:id="rId10"/>
    <p:sldId id="344" r:id="rId11"/>
    <p:sldId id="380" r:id="rId12"/>
    <p:sldId id="301" r:id="rId13"/>
    <p:sldId id="403" r:id="rId14"/>
    <p:sldId id="404" r:id="rId15"/>
    <p:sldId id="370" r:id="rId16"/>
    <p:sldId id="375" r:id="rId17"/>
    <p:sldId id="398" r:id="rId18"/>
    <p:sldId id="322" r:id="rId19"/>
    <p:sldId id="342" r:id="rId20"/>
    <p:sldId id="323" r:id="rId21"/>
    <p:sldId id="328" r:id="rId22"/>
    <p:sldId id="327" r:id="rId23"/>
    <p:sldId id="383" r:id="rId24"/>
    <p:sldId id="384" r:id="rId25"/>
    <p:sldId id="376" r:id="rId26"/>
    <p:sldId id="338" r:id="rId27"/>
    <p:sldId id="341" r:id="rId28"/>
    <p:sldId id="358" r:id="rId29"/>
    <p:sldId id="334" r:id="rId30"/>
    <p:sldId id="385" r:id="rId31"/>
    <p:sldId id="407" r:id="rId32"/>
    <p:sldId id="395" r:id="rId33"/>
    <p:sldId id="408" r:id="rId34"/>
    <p:sldId id="387" r:id="rId35"/>
    <p:sldId id="386" r:id="rId36"/>
    <p:sldId id="396" r:id="rId37"/>
    <p:sldId id="397" r:id="rId38"/>
    <p:sldId id="392" r:id="rId39"/>
    <p:sldId id="389" r:id="rId40"/>
    <p:sldId id="394" r:id="rId41"/>
    <p:sldId id="390" r:id="rId42"/>
    <p:sldId id="405" r:id="rId43"/>
    <p:sldId id="393" r:id="rId44"/>
    <p:sldId id="336" r:id="rId45"/>
    <p:sldId id="391" r:id="rId46"/>
    <p:sldId id="406" r:id="rId47"/>
    <p:sldId id="324" r:id="rId48"/>
  </p:sldIdLst>
  <p:sldSz cx="9144000" cy="6858000" type="screen4x3"/>
  <p:notesSz cx="6745288" cy="98821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F0000"/>
    <a:srgbClr val="4F5649"/>
    <a:srgbClr val="4D4D4D"/>
    <a:srgbClr val="333333"/>
    <a:srgbClr val="336600"/>
    <a:srgbClr val="1C1C1C"/>
    <a:srgbClr val="333300"/>
    <a:srgbClr val="FFCCCC"/>
    <a:srgbClr val="33CCFF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0" autoAdjust="0"/>
    <p:restoredTop sz="92804" autoAdjust="0"/>
  </p:normalViewPr>
  <p:slideViewPr>
    <p:cSldViewPr>
      <p:cViewPr>
        <p:scale>
          <a:sx n="112" d="100"/>
          <a:sy n="112" d="100"/>
        </p:scale>
        <p:origin x="-712" y="816"/>
      </p:cViewPr>
      <p:guideLst>
        <p:guide orient="horz" pos="2045"/>
        <p:guide pos="2822"/>
      </p:guideLst>
    </p:cSldViewPr>
  </p:slideViewPr>
  <p:outlineViewPr>
    <p:cViewPr>
      <p:scale>
        <a:sx n="33" d="100"/>
        <a:sy n="33" d="100"/>
      </p:scale>
      <p:origin x="0" y="405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88"/>
    </p:cViewPr>
  </p:sorterViewPr>
  <p:notesViewPr>
    <p:cSldViewPr>
      <p:cViewPr varScale="1">
        <p:scale>
          <a:sx n="46" d="100"/>
          <a:sy n="46" d="100"/>
        </p:scale>
        <p:origin x="-1646" y="-77"/>
      </p:cViewPr>
      <p:guideLst>
        <p:guide orient="horz" pos="3113"/>
        <p:guide pos="2125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Relationship Id="rId2" Type="http://schemas.openxmlformats.org/officeDocument/2006/relationships/image" Target="../media/image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385120-35F9-3D4C-A1EB-69D0AF90DB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775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41363"/>
            <a:ext cx="4940300" cy="3705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94238"/>
            <a:ext cx="5395912" cy="444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86888"/>
            <a:ext cx="2922588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386888"/>
            <a:ext cx="29225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97F883E2-E232-534E-8E3D-CD871C711A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68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BF352-78A7-994A-BFBE-6E0746843EC7}" type="slidenum">
              <a:rPr lang="en-US"/>
              <a:pPr/>
              <a:t>1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1A048-629C-AB4B-BEC9-B01EFC3FEF54}" type="slidenum">
              <a:rPr lang="en-US"/>
              <a:pPr/>
              <a:t>2</a:t>
            </a:fld>
            <a:endParaRPr lang="en-US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3FC35-8547-F04C-BB50-1E2443F663A5}" type="slidenum">
              <a:rPr lang="en-US"/>
              <a:pPr/>
              <a:t>4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3FC35-8547-F04C-BB50-1E2443F663A5}" type="slidenum">
              <a:rPr lang="en-US"/>
              <a:pPr/>
              <a:t>5</a:t>
            </a:fld>
            <a:endParaRPr lang="en-US"/>
          </a:p>
        </p:txBody>
      </p:sp>
      <p:sp>
        <p:nvSpPr>
          <p:cNvPr id="60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A6526-271A-644F-AD6E-640EFBBA4796}" type="slidenum">
              <a:rPr lang="en-US"/>
              <a:pPr/>
              <a:t>12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A6526-271A-644F-AD6E-640EFBBA4796}" type="slidenum">
              <a:rPr lang="en-US"/>
              <a:pPr/>
              <a:t>13</a:t>
            </a:fld>
            <a:endParaRPr lang="en-US"/>
          </a:p>
        </p:txBody>
      </p:sp>
      <p:sp>
        <p:nvSpPr>
          <p:cNvPr id="60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883E2-E232-534E-8E3D-CD871C711AA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9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96D6E3-20A2-4507-905E-1464496E045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19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compass.cern.ch/compass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692275" y="304800"/>
            <a:ext cx="5546725" cy="1462088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65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2362200"/>
            <a:ext cx="7940675" cy="3657600"/>
          </a:xfrm>
        </p:spPr>
        <p:txBody>
          <a:bodyPr/>
          <a:lstStyle>
            <a:lvl1pPr marL="495300" indent="-495300">
              <a:buFont typeface="Wingdings" charset="0"/>
              <a:buAutoNum type="arabicPeriod"/>
              <a:defRPr b="0">
                <a:solidFill>
                  <a:srgbClr val="000090"/>
                </a:solidFill>
              </a:defRPr>
            </a:lvl1pPr>
            <a:lvl2pPr marL="457200" lvl="1" indent="0" algn="ctr">
              <a:buFont typeface="Wingdings" charset="0"/>
              <a:buNone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0"/>
            <a:endParaRPr lang="en-US" noProof="0" dirty="0" smtClean="0"/>
          </a:p>
          <a:p>
            <a:pPr lvl="1"/>
            <a:endParaRPr lang="en-US" noProof="0" dirty="0" smtClean="0"/>
          </a:p>
          <a:p>
            <a:pPr lvl="1"/>
            <a:r>
              <a:rPr lang="en-US" noProof="0" dirty="0" smtClean="0"/>
              <a:t>	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9643C11F-356D-274B-9D28-E53B2D4F6579}" type="datetime1">
              <a:rPr lang="fr-FR" smtClean="0"/>
              <a:t>11/02/13</a:t>
            </a:fld>
            <a:endParaRPr lang="en-US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6576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360A34E-0BA9-214E-8F70-F133C545560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6577" name="Picture 17" descr="COMPAS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" y="228601"/>
            <a:ext cx="783252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82" name="Rectangle 22"/>
          <p:cNvSpPr>
            <a:spLocks noChangeArrowheads="1"/>
          </p:cNvSpPr>
          <p:nvPr userDrawn="1"/>
        </p:nvSpPr>
        <p:spPr bwMode="gray">
          <a:xfrm>
            <a:off x="315913" y="2009775"/>
            <a:ext cx="8599487" cy="746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 eaLnBrk="1" hangingPunct="1"/>
            <a:endParaRPr kumimoji="1" lang="fr-FR" sz="2400">
              <a:latin typeface="Tahoma" charset="0"/>
            </a:endParaRPr>
          </a:p>
        </p:txBody>
      </p:sp>
      <p:grpSp>
        <p:nvGrpSpPr>
          <p:cNvPr id="9" name="Group 10"/>
          <p:cNvGrpSpPr>
            <a:grpSpLocks/>
          </p:cNvGrpSpPr>
          <p:nvPr userDrawn="1"/>
        </p:nvGrpSpPr>
        <p:grpSpPr bwMode="auto">
          <a:xfrm>
            <a:off x="8183880" y="137160"/>
            <a:ext cx="792163" cy="828675"/>
            <a:chOff x="3197" y="1742"/>
            <a:chExt cx="662" cy="631"/>
          </a:xfrm>
        </p:grpSpPr>
        <p:sp>
          <p:nvSpPr>
            <p:cNvPr id="10" name="Text Box 11"/>
            <p:cNvSpPr txBox="1">
              <a:spLocks noChangeArrowheads="1"/>
            </p:cNvSpPr>
            <p:nvPr userDrawn="1"/>
          </p:nvSpPr>
          <p:spPr bwMode="auto">
            <a:xfrm>
              <a:off x="3197" y="2189"/>
              <a:ext cx="66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200" dirty="0">
                  <a:solidFill>
                    <a:srgbClr val="4D4D4D"/>
                  </a:solidFill>
                  <a:latin typeface="Arial" charset="0"/>
                </a:rPr>
                <a:t>I R F U</a:t>
              </a:r>
              <a:endParaRPr lang="fr-FR" sz="1200" dirty="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pic>
          <p:nvPicPr>
            <p:cNvPr id="11" name="Picture 12" descr="logo_cea_couleur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55" y="1742"/>
              <a:ext cx="540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E893A-8A43-6743-A9C7-B6E438A9C651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AAE880-FBAD-0849-A4E8-8C93D224FA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967346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8625" y="274638"/>
            <a:ext cx="2090738" cy="6065837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274638"/>
            <a:ext cx="6122987" cy="6065837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EE3434-3971-3841-931A-7283D70FAE03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B9D3D-0661-8B44-BCDA-7BBFD6972C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91683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2350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725" y="38639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1B0230AD-C7B7-944B-9C19-BFEC655699F0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D070A6FA-57EF-CA43-BA5E-E132720E4E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646215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4060825" cy="51054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6950" y="12350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06950" y="38639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A28F908-2A38-CA46-A65E-E987E526A554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84918F45-E300-8441-9604-5C563F1ADC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1628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4060825" cy="51054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6950" y="1235075"/>
            <a:ext cx="4062413" cy="51054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9C4A5E06-4F8D-3040-88EB-04F52FEACF34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AC388088-6F75-F941-B6A3-DCE284CB5E2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25091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3725" y="1235075"/>
            <a:ext cx="4060825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06950" y="12350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3725" y="3863975"/>
            <a:ext cx="4060825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6950" y="3863975"/>
            <a:ext cx="4062413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69F79402-C1DF-D84F-AF4D-A5E2ECCECB19}" type="datetime1">
              <a:rPr lang="fr-FR" smtClean="0"/>
              <a:t>11/02/13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F19CE0BA-DD1F-E54C-9238-E628056BB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9717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274638"/>
            <a:ext cx="7543800" cy="609600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725" y="3863975"/>
            <a:ext cx="8275638" cy="2476500"/>
          </a:xfrm>
        </p:spPr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4008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DF3B4B75-075C-FA48-98B0-E1C36026B428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400800"/>
            <a:ext cx="1905000" cy="300038"/>
          </a:xfrm>
        </p:spPr>
        <p:txBody>
          <a:bodyPr/>
          <a:lstStyle>
            <a:lvl1pPr>
              <a:defRPr/>
            </a:lvl1pPr>
          </a:lstStyle>
          <a:p>
            <a:fld id="{3419ADAD-C376-0F41-92D1-CABC5C8425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89162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6F19A-55F4-B544-9C14-4805EB10D0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6498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title</a:t>
            </a:r>
            <a:r>
              <a:rPr lang="fr-FR" dirty="0" smtClean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228600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213A2D-5802-E84C-B933-B4E53CFC5324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18876E-E50C-8240-915E-6F69059DF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874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725" y="1235075"/>
            <a:ext cx="406082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6950" y="1235075"/>
            <a:ext cx="4062413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35E11-0321-BA4F-8A82-4E156F703457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140A32-BECA-5A42-8CD0-C82664BAB9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3849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F5B23-5671-5142-8919-01D3C734C82B}" type="datetime1">
              <a:rPr lang="fr-FR" smtClean="0"/>
              <a:t>11/02/13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7B51E-6B5B-8D4F-9FD5-AF9C74A604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95838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EC49CE-911A-DE45-B5A4-29963F8C1A2B}" type="datetime1">
              <a:rPr lang="fr-FR" smtClean="0"/>
              <a:t>11/02/13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0331B1-D495-204D-9F16-276CFB457F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0579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FD89DD-B17A-8944-B052-B036241024FA}" type="datetime1">
              <a:rPr lang="fr-FR" smtClean="0"/>
              <a:t>11/02/13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3B8D6-5B2D-434E-AB82-9487AB98F5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5409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5DC754-7390-C047-8BBB-70A77932FCF4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23650-7165-7C45-A4A3-2A322D44D9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039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EAD086-79A9-C442-972D-F28B60489D58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B3D935-01E2-AF40-A4CA-7BA18D6BCA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214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oleObject" Target="../embeddings/oleObject1.bin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68" name="Picture 32" descr="compass-0"/>
          <p:cNvPicPr>
            <a:picLocks noChangeAspect="1" noChangeArrowheads="1"/>
          </p:cNvPicPr>
          <p:nvPr userDrawn="1"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" y="182880"/>
            <a:ext cx="480196" cy="4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4" name="Rectangle 8"/>
          <p:cNvSpPr>
            <a:spLocks noChangeArrowheads="1"/>
          </p:cNvSpPr>
          <p:nvPr/>
        </p:nvSpPr>
        <p:spPr bwMode="gray">
          <a:xfrm flipV="1">
            <a:off x="594360" y="868680"/>
            <a:ext cx="8229600" cy="4445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  <a:lumOff val="2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  <a:effectLst/>
          <a:extLst/>
        </p:spPr>
        <p:txBody>
          <a:bodyPr rot="10800000" wrap="none" anchor="ctr"/>
          <a:lstStyle/>
          <a:p>
            <a:pPr algn="ctr" eaLnBrk="1" hangingPunct="1"/>
            <a:endParaRPr kumimoji="1" lang="fr-FR" sz="2400">
              <a:latin typeface="Tahoma" charset="0"/>
            </a:endParaRPr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137160"/>
            <a:ext cx="7452678" cy="59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554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1051560"/>
            <a:ext cx="8275638" cy="5288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554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4008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333333"/>
                </a:solidFill>
                <a:latin typeface="+mn-lt"/>
              </a:defRPr>
            </a:lvl1pPr>
          </a:lstStyle>
          <a:p>
            <a:fld id="{1A67B3E9-2EBB-AB40-AE0D-076E9D59662E}" type="datetime1">
              <a:rPr lang="fr-FR" smtClean="0"/>
              <a:pPr/>
              <a:t>11/02/13</a:t>
            </a:fld>
            <a:endParaRPr lang="en-US" dirty="0"/>
          </a:p>
        </p:txBody>
      </p:sp>
      <p:sp>
        <p:nvSpPr>
          <p:cNvPr id="6554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0800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333333"/>
                </a:solidFill>
                <a:latin typeface="+mn-lt"/>
              </a:defRPr>
            </a:lvl1pPr>
          </a:lstStyle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AFTER workshop</a:t>
            </a:r>
            <a:endParaRPr lang="en-US" dirty="0"/>
          </a:p>
        </p:txBody>
      </p:sp>
      <p:sp>
        <p:nvSpPr>
          <p:cNvPr id="6554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400800"/>
            <a:ext cx="1905000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33333"/>
                </a:solidFill>
                <a:latin typeface="+mn-lt"/>
              </a:defRPr>
            </a:lvl1pPr>
          </a:lstStyle>
          <a:p>
            <a:fld id="{2117C1B0-BF13-D24B-B852-D63252D76A57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65555" name="Base" hidden="1"/>
          <p:cNvGraphicFramePr>
            <a:graphicFrameLocks/>
          </p:cNvGraphicFramePr>
          <p:nvPr userDrawn="1"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8" r:id="rId20" imgW="0" imgH="0" progId="PowerPoint.Show.8">
                  <p:embed/>
                </p:oleObj>
              </mc:Choice>
              <mc:Fallback>
                <p:oleObj r:id="rId20" imgW="0" imgH="0" progId="PowerPoint.Show.8">
                  <p:embed/>
                  <p:pic>
                    <p:nvPicPr>
                      <p:cNvPr id="0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0"/>
          <p:cNvGrpSpPr>
            <a:grpSpLocks/>
          </p:cNvGrpSpPr>
          <p:nvPr userDrawn="1"/>
        </p:nvGrpSpPr>
        <p:grpSpPr bwMode="auto">
          <a:xfrm>
            <a:off x="8183880" y="137160"/>
            <a:ext cx="792163" cy="828675"/>
            <a:chOff x="3197" y="1742"/>
            <a:chExt cx="662" cy="631"/>
          </a:xfrm>
        </p:grpSpPr>
        <p:sp>
          <p:nvSpPr>
            <p:cNvPr id="11" name="Text Box 11"/>
            <p:cNvSpPr txBox="1">
              <a:spLocks noChangeArrowheads="1"/>
            </p:cNvSpPr>
            <p:nvPr userDrawn="1"/>
          </p:nvSpPr>
          <p:spPr bwMode="auto">
            <a:xfrm>
              <a:off x="3197" y="2189"/>
              <a:ext cx="662" cy="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fr-FR" sz="1200" dirty="0">
                  <a:solidFill>
                    <a:srgbClr val="4D4D4D"/>
                  </a:solidFill>
                  <a:latin typeface="Arial" charset="0"/>
                </a:rPr>
                <a:t>I R F U</a:t>
              </a:r>
              <a:endParaRPr lang="fr-FR" sz="1200" dirty="0">
                <a:solidFill>
                  <a:srgbClr val="4D4D4D"/>
                </a:solidFill>
                <a:latin typeface="Times New Roman" pitchFamily="18" charset="0"/>
              </a:endParaRPr>
            </a:p>
          </p:txBody>
        </p:sp>
        <p:pic>
          <p:nvPicPr>
            <p:cNvPr id="12" name="Picture 12" descr="logo_cea_couleur"/>
            <p:cNvPicPr>
              <a:picLocks noChangeAspect="1" noChangeArrowheads="1"/>
            </p:cNvPicPr>
            <p:nvPr userDrawn="1"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3255" y="1742"/>
              <a:ext cx="540" cy="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chemeClr val="accent4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6A4076"/>
          </a:solidFill>
          <a:latin typeface="Tahoma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60000"/>
        <a:buFont typeface="Wingdings" charset="0"/>
        <a:buChar char="n"/>
        <a:defRPr sz="24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336600"/>
        </a:buClr>
        <a:buSzPct val="55000"/>
        <a:buFont typeface="Wingdings" charset="0"/>
        <a:buChar char="n"/>
        <a:defRPr sz="2000">
          <a:solidFill>
            <a:srgbClr val="4F5649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A47900"/>
        </a:buClr>
        <a:buSzPct val="50000"/>
        <a:buFont typeface="Wingdings" charset="0"/>
        <a:buChar char="n"/>
        <a:defRPr sz="2000">
          <a:solidFill>
            <a:schemeClr val="accent6">
              <a:lumMod val="50000"/>
            </a:schemeClr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3300"/>
        </a:buClr>
        <a:buFont typeface="Wingdings" charset="0"/>
        <a:buChar char="§"/>
        <a:defRPr>
          <a:solidFill>
            <a:srgbClr val="3333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0">
          <a:solidFill>
            <a:srgbClr val="FF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è"/>
        <a:defRPr sz="2000" b="1">
          <a:solidFill>
            <a:srgbClr val="CC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wmf"/><Relationship Id="rId3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wmf"/><Relationship Id="rId3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39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0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wmf"/><Relationship Id="rId3" Type="http://schemas.openxmlformats.org/officeDocument/2006/relationships/image" Target="../media/image44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5.wmf"/><Relationship Id="rId3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7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52.emf"/><Relationship Id="rId6" Type="http://schemas.openxmlformats.org/officeDocument/2006/relationships/image" Target="../media/image5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59.png"/><Relationship Id="rId5" Type="http://schemas.openxmlformats.org/officeDocument/2006/relationships/oleObject" Target="../embeddings/oleObject6.bin"/><Relationship Id="rId6" Type="http://schemas.openxmlformats.org/officeDocument/2006/relationships/image" Target="../media/image5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jpeg"/><Relationship Id="rId3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fld id="{8758FCE0-FF84-1047-AE88-00E76318E3FC}" type="datetime1">
              <a:rPr lang="fr-FR" smtClean="0"/>
              <a:t>11/02/13</a:t>
            </a:fld>
            <a:endParaRPr lang="en-US" dirty="0"/>
          </a:p>
        </p:txBody>
      </p:sp>
      <p:sp>
        <p:nvSpPr>
          <p:cNvPr id="9" name="Rectangle 1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smtClean="0"/>
              <a:t>, AFTER workshop</a:t>
            </a:r>
            <a:endParaRPr lang="en-US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B86C462F-5C3F-7940-B1DD-49E3F6BA7322}" type="slidenum">
              <a:rPr lang="en-US"/>
              <a:pPr/>
              <a:t>1</a:t>
            </a:fld>
            <a:endParaRPr lang="en-US"/>
          </a:p>
        </p:txBody>
      </p:sp>
      <p:sp>
        <p:nvSpPr>
          <p:cNvPr id="6297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692275" y="457200"/>
            <a:ext cx="5302250" cy="1127125"/>
          </a:xfrm>
        </p:spPr>
        <p:txBody>
          <a:bodyPr/>
          <a:lstStyle/>
          <a:p>
            <a:pPr algn="ctr"/>
            <a:r>
              <a:rPr lang="en-US" b="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  <a:t>The COMPASS experimental setup</a:t>
            </a:r>
            <a:br>
              <a:rPr lang="en-US" b="0" dirty="0" smtClean="0">
                <a:solidFill>
                  <a:schemeClr val="bg2">
                    <a:lumMod val="75000"/>
                    <a:lumOff val="25000"/>
                  </a:schemeClr>
                </a:solidFill>
              </a:rPr>
            </a:br>
            <a:endParaRPr lang="en-US" b="0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9767" name="Rectangle 7"/>
          <p:cNvSpPr>
            <a:spLocks noChangeArrowheads="1"/>
          </p:cNvSpPr>
          <p:nvPr/>
        </p:nvSpPr>
        <p:spPr bwMode="auto">
          <a:xfrm>
            <a:off x="2331720" y="5120640"/>
            <a:ext cx="4252913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charset="0"/>
                <a:sym typeface="Wingdings" charset="0"/>
              </a:rPr>
              <a:t>Stephane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charset="0"/>
                <a:sym typeface="Wingdings" charset="0"/>
              </a:rPr>
              <a:t>Platchkov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Bookman Old Style" charset="0"/>
              <a:sym typeface="Wingdings" charset="0"/>
            </a:endParaRPr>
          </a:p>
          <a:p>
            <a:pPr lvl="1"/>
            <a:endParaRPr lang="en-US" sz="2000" b="1" dirty="0">
              <a:solidFill>
                <a:srgbClr val="336600"/>
              </a:solidFill>
              <a:sym typeface="Wingdings" charset="0"/>
            </a:endParaRPr>
          </a:p>
          <a:p>
            <a:pPr lvl="1" algn="ctr"/>
            <a:r>
              <a:rPr lang="en-US" sz="1600" dirty="0" smtClean="0">
                <a:solidFill>
                  <a:schemeClr val="tx2"/>
                </a:solidFill>
                <a:sym typeface="Wingdings" charset="0"/>
              </a:rPr>
              <a:t>IRFU/</a:t>
            </a:r>
            <a:r>
              <a:rPr lang="en-US" sz="1600" dirty="0" err="1">
                <a:solidFill>
                  <a:schemeClr val="tx2"/>
                </a:solidFill>
                <a:sym typeface="Wingdings" charset="0"/>
              </a:rPr>
              <a:t>SPhN</a:t>
            </a:r>
            <a:r>
              <a:rPr lang="en-US" sz="1600" dirty="0">
                <a:solidFill>
                  <a:schemeClr val="tx2"/>
                </a:solidFill>
                <a:sym typeface="Wingdings" charset="0"/>
              </a:rPr>
              <a:t>, CEA-</a:t>
            </a:r>
            <a:r>
              <a:rPr lang="en-US" sz="1600" dirty="0" err="1">
                <a:solidFill>
                  <a:schemeClr val="tx2"/>
                </a:solidFill>
                <a:sym typeface="Wingdings" charset="0"/>
              </a:rPr>
              <a:t>Saclay</a:t>
            </a:r>
            <a:endParaRPr lang="en-US" sz="1600" dirty="0">
              <a:solidFill>
                <a:schemeClr val="tx2"/>
              </a:solidFill>
              <a:sym typeface="Wingdings" charset="0"/>
            </a:endParaRPr>
          </a:p>
          <a:p>
            <a:pPr lvl="1" algn="ctr"/>
            <a:endParaRPr lang="en-US" sz="1600" i="1" dirty="0">
              <a:solidFill>
                <a:schemeClr val="tx2"/>
              </a:solidFill>
              <a:sym typeface="Wingding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560" y="2971800"/>
            <a:ext cx="75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Requirements</a:t>
            </a:r>
            <a:r>
              <a:rPr lang="en-US" sz="2400" dirty="0"/>
              <a:t>, i</a:t>
            </a:r>
            <a:r>
              <a:rPr lang="en-US" sz="2400" dirty="0" smtClean="0"/>
              <a:t>mplementation, performances</a:t>
            </a:r>
            <a:endParaRPr lang="en-US" sz="2400" dirty="0"/>
          </a:p>
          <a:p>
            <a:pPr algn="ctr"/>
            <a:r>
              <a:rPr lang="en-US" sz="2400" dirty="0"/>
              <a:t> </a:t>
            </a:r>
            <a:r>
              <a:rPr lang="en-US" sz="2400" dirty="0" smtClean="0"/>
              <a:t>(with a few physics examples)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C251C-82E7-7E4A-815A-07CF9661DEEA}" type="datetime1">
              <a:rPr lang="fr-FR" smtClean="0"/>
              <a:t>11/02/13</a:t>
            </a:fld>
            <a:endParaRPr lang="en-US"/>
          </a:p>
        </p:txBody>
      </p:sp>
      <p:sp>
        <p:nvSpPr>
          <p:cNvPr id="15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5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98378-0E10-F44A-8E8F-3ABB015E619D}" type="slidenum">
              <a:rPr lang="en-US"/>
              <a:pPr/>
              <a:t>10</a:t>
            </a:fld>
            <a:endParaRPr lang="en-US"/>
          </a:p>
        </p:txBody>
      </p:sp>
      <p:sp>
        <p:nvSpPr>
          <p:cNvPr id="71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COMPASS Polarized target</a:t>
            </a:r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4389438" cy="5075238"/>
          </a:xfrm>
        </p:spPr>
        <p:txBody>
          <a:bodyPr/>
          <a:lstStyle/>
          <a:p>
            <a:r>
              <a:rPr lang="en-US" sz="2000" dirty="0"/>
              <a:t>Specifications</a:t>
            </a:r>
          </a:p>
          <a:p>
            <a:pPr lvl="1"/>
            <a:r>
              <a:rPr lang="en-US" sz="1800" dirty="0"/>
              <a:t>Superconducting solenoid : 2.5 T</a:t>
            </a:r>
          </a:p>
          <a:p>
            <a:pPr lvl="2"/>
            <a:r>
              <a:rPr lang="en-US" sz="1800" dirty="0"/>
              <a:t>16 trim coils</a:t>
            </a:r>
          </a:p>
          <a:p>
            <a:pPr lvl="2"/>
            <a:r>
              <a:rPr lang="en-US" sz="1800" dirty="0"/>
              <a:t>Field homogeneity: 10</a:t>
            </a:r>
            <a:r>
              <a:rPr lang="en-US" sz="1800" baseline="30000" dirty="0"/>
              <a:t>-4</a:t>
            </a:r>
          </a:p>
          <a:p>
            <a:pPr lvl="1"/>
            <a:r>
              <a:rPr lang="en-US" sz="1800" dirty="0"/>
              <a:t>Dipole filed: 0.5 T</a:t>
            </a:r>
          </a:p>
          <a:p>
            <a:pPr lvl="1"/>
            <a:r>
              <a:rPr lang="en-US" sz="1800" dirty="0"/>
              <a:t>Temperature: </a:t>
            </a:r>
            <a:r>
              <a:rPr lang="en-US" sz="1800" dirty="0" smtClean="0"/>
              <a:t>~50 </a:t>
            </a:r>
            <a:r>
              <a:rPr lang="en-US" sz="1800" dirty="0" err="1" smtClean="0"/>
              <a:t>mK</a:t>
            </a:r>
            <a:r>
              <a:rPr lang="en-US" sz="1800" dirty="0" smtClean="0"/>
              <a:t> (frozen)</a:t>
            </a:r>
            <a:endParaRPr lang="en-US" sz="1800" dirty="0"/>
          </a:p>
          <a:p>
            <a:pPr lvl="1"/>
            <a:r>
              <a:rPr lang="en-US" sz="1800" dirty="0" smtClean="0"/>
              <a:t>Materials: NH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, </a:t>
            </a:r>
            <a:r>
              <a:rPr lang="en-US" sz="1800" baseline="30000" dirty="0" smtClean="0"/>
              <a:t>6</a:t>
            </a:r>
            <a:r>
              <a:rPr lang="en-US" sz="1800" dirty="0" smtClean="0"/>
              <a:t>LiD</a:t>
            </a:r>
            <a:endParaRPr lang="en-US" sz="1800" dirty="0"/>
          </a:p>
          <a:p>
            <a:pPr lvl="1"/>
            <a:r>
              <a:rPr lang="en-US" sz="1800" dirty="0"/>
              <a:t>Dilution factor: </a:t>
            </a:r>
            <a:r>
              <a:rPr lang="en-US" sz="1800" dirty="0" smtClean="0"/>
              <a:t>~0.4</a:t>
            </a:r>
          </a:p>
          <a:p>
            <a:pPr lvl="1"/>
            <a:endParaRPr lang="en-US" sz="1800" dirty="0"/>
          </a:p>
          <a:p>
            <a:pPr>
              <a:lnSpc>
                <a:spcPct val="130000"/>
              </a:lnSpc>
            </a:pPr>
            <a:r>
              <a:rPr lang="en-US" sz="2000" dirty="0" smtClean="0"/>
              <a:t>Performances</a:t>
            </a:r>
            <a:endParaRPr lang="en-US" sz="2000" dirty="0"/>
          </a:p>
          <a:p>
            <a:pPr lvl="1"/>
            <a:r>
              <a:rPr lang="en-US" sz="1800" dirty="0">
                <a:solidFill>
                  <a:schemeClr val="hlink"/>
                </a:solidFill>
              </a:rPr>
              <a:t>Polarization: &gt;50</a:t>
            </a:r>
            <a:r>
              <a:rPr lang="en-US" sz="1800" dirty="0" smtClean="0">
                <a:solidFill>
                  <a:schemeClr val="hlink"/>
                </a:solidFill>
              </a:rPr>
              <a:t>%, &gt;90%</a:t>
            </a:r>
            <a:endParaRPr lang="en-US" sz="1800" dirty="0"/>
          </a:p>
          <a:p>
            <a:pPr lvl="1"/>
            <a:r>
              <a:rPr lang="en-US" sz="1800" dirty="0"/>
              <a:t>Field reversal: </a:t>
            </a:r>
            <a:r>
              <a:rPr lang="en-US" sz="1800" dirty="0" smtClean="0"/>
              <a:t>8h, 24h</a:t>
            </a:r>
            <a:endParaRPr lang="en-US" sz="1800" dirty="0"/>
          </a:p>
        </p:txBody>
      </p:sp>
      <p:grpSp>
        <p:nvGrpSpPr>
          <p:cNvPr id="716804" name="Group 4"/>
          <p:cNvGrpSpPr>
            <a:grpSpLocks/>
          </p:cNvGrpSpPr>
          <p:nvPr/>
        </p:nvGrpSpPr>
        <p:grpSpPr bwMode="auto">
          <a:xfrm>
            <a:off x="4022725" y="2193925"/>
            <a:ext cx="4737100" cy="4206875"/>
            <a:chOff x="2397" y="200"/>
            <a:chExt cx="3242" cy="2478"/>
          </a:xfrm>
        </p:grpSpPr>
        <p:sp>
          <p:nvSpPr>
            <p:cNvPr id="716805" name="Freeform 5"/>
            <p:cNvSpPr>
              <a:spLocks/>
            </p:cNvSpPr>
            <p:nvPr/>
          </p:nvSpPr>
          <p:spPr bwMode="auto">
            <a:xfrm>
              <a:off x="2783" y="1949"/>
              <a:ext cx="1" cy="72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06" name="Freeform 6"/>
            <p:cNvSpPr>
              <a:spLocks/>
            </p:cNvSpPr>
            <p:nvPr/>
          </p:nvSpPr>
          <p:spPr bwMode="auto">
            <a:xfrm>
              <a:off x="2759" y="1794"/>
              <a:ext cx="1" cy="17"/>
            </a:xfrm>
            <a:custGeom>
              <a:avLst/>
              <a:gdLst>
                <a:gd name="T0" fmla="*/ 72 h 72"/>
                <a:gd name="T1" fmla="*/ 0 h 72"/>
                <a:gd name="T2" fmla="*/ 72 h 7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72">
                  <a:moveTo>
                    <a:pt x="0" y="72"/>
                  </a:moveTo>
                  <a:lnTo>
                    <a:pt x="0" y="0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07" name="Freeform 7"/>
            <p:cNvSpPr>
              <a:spLocks/>
            </p:cNvSpPr>
            <p:nvPr/>
          </p:nvSpPr>
          <p:spPr bwMode="auto">
            <a:xfrm>
              <a:off x="2874" y="2265"/>
              <a:ext cx="1" cy="183"/>
            </a:xfrm>
            <a:custGeom>
              <a:avLst/>
              <a:gdLst>
                <a:gd name="T0" fmla="*/ 0 w 11"/>
                <a:gd name="T1" fmla="*/ 798 h 804"/>
                <a:gd name="T2" fmla="*/ 0 w 11"/>
                <a:gd name="T3" fmla="*/ 6 h 804"/>
                <a:gd name="T4" fmla="*/ 0 w 11"/>
                <a:gd name="T5" fmla="*/ 0 h 804"/>
                <a:gd name="T6" fmla="*/ 11 w 11"/>
                <a:gd name="T7" fmla="*/ 0 h 804"/>
                <a:gd name="T8" fmla="*/ 11 w 11"/>
                <a:gd name="T9" fmla="*/ 6 h 804"/>
                <a:gd name="T10" fmla="*/ 11 w 11"/>
                <a:gd name="T11" fmla="*/ 798 h 804"/>
                <a:gd name="T12" fmla="*/ 11 w 11"/>
                <a:gd name="T13" fmla="*/ 804 h 804"/>
                <a:gd name="T14" fmla="*/ 0 w 11"/>
                <a:gd name="T15" fmla="*/ 804 h 804"/>
                <a:gd name="T16" fmla="*/ 0 w 11"/>
                <a:gd name="T17" fmla="*/ 798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04">
                  <a:moveTo>
                    <a:pt x="0" y="798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798"/>
                  </a:lnTo>
                  <a:lnTo>
                    <a:pt x="11" y="804"/>
                  </a:lnTo>
                  <a:lnTo>
                    <a:pt x="0" y="804"/>
                  </a:lnTo>
                  <a:lnTo>
                    <a:pt x="0" y="79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08" name="Freeform 8"/>
            <p:cNvSpPr>
              <a:spLocks/>
            </p:cNvSpPr>
            <p:nvPr/>
          </p:nvSpPr>
          <p:spPr bwMode="auto">
            <a:xfrm>
              <a:off x="3282" y="2358"/>
              <a:ext cx="5" cy="2"/>
            </a:xfrm>
            <a:custGeom>
              <a:avLst/>
              <a:gdLst>
                <a:gd name="T0" fmla="*/ 19 w 25"/>
                <a:gd name="T1" fmla="*/ 11 h 11"/>
                <a:gd name="T2" fmla="*/ 5 w 25"/>
                <a:gd name="T3" fmla="*/ 11 h 11"/>
                <a:gd name="T4" fmla="*/ 0 w 25"/>
                <a:gd name="T5" fmla="*/ 11 h 11"/>
                <a:gd name="T6" fmla="*/ 0 w 25"/>
                <a:gd name="T7" fmla="*/ 0 h 11"/>
                <a:gd name="T8" fmla="*/ 5 w 25"/>
                <a:gd name="T9" fmla="*/ 0 h 11"/>
                <a:gd name="T10" fmla="*/ 19 w 25"/>
                <a:gd name="T11" fmla="*/ 0 h 11"/>
                <a:gd name="T12" fmla="*/ 25 w 25"/>
                <a:gd name="T13" fmla="*/ 0 h 11"/>
                <a:gd name="T14" fmla="*/ 25 w 25"/>
                <a:gd name="T15" fmla="*/ 11 h 11"/>
                <a:gd name="T16" fmla="*/ 19 w 25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">
                  <a:moveTo>
                    <a:pt x="19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25" y="11"/>
                  </a:lnTo>
                  <a:lnTo>
                    <a:pt x="19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09" name="Freeform 9"/>
            <p:cNvSpPr>
              <a:spLocks/>
            </p:cNvSpPr>
            <p:nvPr/>
          </p:nvSpPr>
          <p:spPr bwMode="auto">
            <a:xfrm>
              <a:off x="2554" y="938"/>
              <a:ext cx="3" cy="3"/>
            </a:xfrm>
            <a:custGeom>
              <a:avLst/>
              <a:gdLst>
                <a:gd name="T0" fmla="*/ 7 w 12"/>
                <a:gd name="T1" fmla="*/ 11 h 11"/>
                <a:gd name="T2" fmla="*/ 5 w 12"/>
                <a:gd name="T3" fmla="*/ 11 h 11"/>
                <a:gd name="T4" fmla="*/ 0 w 12"/>
                <a:gd name="T5" fmla="*/ 11 h 11"/>
                <a:gd name="T6" fmla="*/ 0 w 12"/>
                <a:gd name="T7" fmla="*/ 0 h 11"/>
                <a:gd name="T8" fmla="*/ 5 w 12"/>
                <a:gd name="T9" fmla="*/ 0 h 11"/>
                <a:gd name="T10" fmla="*/ 7 w 12"/>
                <a:gd name="T11" fmla="*/ 0 h 11"/>
                <a:gd name="T12" fmla="*/ 12 w 12"/>
                <a:gd name="T13" fmla="*/ 0 h 11"/>
                <a:gd name="T14" fmla="*/ 12 w 12"/>
                <a:gd name="T15" fmla="*/ 11 h 11"/>
                <a:gd name="T16" fmla="*/ 7 w 12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7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12" y="0"/>
                  </a:lnTo>
                  <a:lnTo>
                    <a:pt x="12" y="11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0" name="Freeform 10"/>
            <p:cNvSpPr>
              <a:spLocks/>
            </p:cNvSpPr>
            <p:nvPr/>
          </p:nvSpPr>
          <p:spPr bwMode="auto">
            <a:xfrm>
              <a:off x="2768" y="2073"/>
              <a:ext cx="13" cy="2"/>
            </a:xfrm>
            <a:custGeom>
              <a:avLst/>
              <a:gdLst>
                <a:gd name="T0" fmla="*/ 5 w 56"/>
                <a:gd name="T1" fmla="*/ 0 h 10"/>
                <a:gd name="T2" fmla="*/ 51 w 56"/>
                <a:gd name="T3" fmla="*/ 0 h 10"/>
                <a:gd name="T4" fmla="*/ 56 w 56"/>
                <a:gd name="T5" fmla="*/ 0 h 10"/>
                <a:gd name="T6" fmla="*/ 56 w 56"/>
                <a:gd name="T7" fmla="*/ 10 h 10"/>
                <a:gd name="T8" fmla="*/ 51 w 56"/>
                <a:gd name="T9" fmla="*/ 10 h 10"/>
                <a:gd name="T10" fmla="*/ 5 w 56"/>
                <a:gd name="T11" fmla="*/ 10 h 10"/>
                <a:gd name="T12" fmla="*/ 0 w 56"/>
                <a:gd name="T13" fmla="*/ 10 h 10"/>
                <a:gd name="T14" fmla="*/ 0 w 56"/>
                <a:gd name="T15" fmla="*/ 0 h 10"/>
                <a:gd name="T16" fmla="*/ 5 w 5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10">
                  <a:moveTo>
                    <a:pt x="5" y="0"/>
                  </a:moveTo>
                  <a:lnTo>
                    <a:pt x="51" y="0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1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1" name="Freeform 11"/>
            <p:cNvSpPr>
              <a:spLocks/>
            </p:cNvSpPr>
            <p:nvPr/>
          </p:nvSpPr>
          <p:spPr bwMode="auto">
            <a:xfrm>
              <a:off x="2449" y="2151"/>
              <a:ext cx="10" cy="2"/>
            </a:xfrm>
            <a:custGeom>
              <a:avLst/>
              <a:gdLst>
                <a:gd name="T0" fmla="*/ 6 w 45"/>
                <a:gd name="T1" fmla="*/ 0 h 11"/>
                <a:gd name="T2" fmla="*/ 40 w 45"/>
                <a:gd name="T3" fmla="*/ 0 h 11"/>
                <a:gd name="T4" fmla="*/ 45 w 45"/>
                <a:gd name="T5" fmla="*/ 0 h 11"/>
                <a:gd name="T6" fmla="*/ 45 w 45"/>
                <a:gd name="T7" fmla="*/ 11 h 11"/>
                <a:gd name="T8" fmla="*/ 40 w 45"/>
                <a:gd name="T9" fmla="*/ 11 h 11"/>
                <a:gd name="T10" fmla="*/ 6 w 45"/>
                <a:gd name="T11" fmla="*/ 11 h 11"/>
                <a:gd name="T12" fmla="*/ 0 w 45"/>
                <a:gd name="T13" fmla="*/ 11 h 11"/>
                <a:gd name="T14" fmla="*/ 0 w 45"/>
                <a:gd name="T15" fmla="*/ 0 h 11"/>
                <a:gd name="T16" fmla="*/ 6 w 45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11">
                  <a:moveTo>
                    <a:pt x="6" y="0"/>
                  </a:moveTo>
                  <a:lnTo>
                    <a:pt x="40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40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2" name="Rectangle 12"/>
            <p:cNvSpPr>
              <a:spLocks noChangeArrowheads="1"/>
            </p:cNvSpPr>
            <p:nvPr/>
          </p:nvSpPr>
          <p:spPr bwMode="auto">
            <a:xfrm>
              <a:off x="2675" y="2400"/>
              <a:ext cx="3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3" name="Freeform 13"/>
            <p:cNvSpPr>
              <a:spLocks/>
            </p:cNvSpPr>
            <p:nvPr/>
          </p:nvSpPr>
          <p:spPr bwMode="auto">
            <a:xfrm>
              <a:off x="3253" y="2353"/>
              <a:ext cx="1" cy="7"/>
            </a:xfrm>
            <a:custGeom>
              <a:avLst/>
              <a:gdLst>
                <a:gd name="T0" fmla="*/ 11 w 11"/>
                <a:gd name="T1" fmla="*/ 5 h 31"/>
                <a:gd name="T2" fmla="*/ 11 w 11"/>
                <a:gd name="T3" fmla="*/ 26 h 31"/>
                <a:gd name="T4" fmla="*/ 11 w 11"/>
                <a:gd name="T5" fmla="*/ 31 h 31"/>
                <a:gd name="T6" fmla="*/ 0 w 11"/>
                <a:gd name="T7" fmla="*/ 31 h 31"/>
                <a:gd name="T8" fmla="*/ 0 w 11"/>
                <a:gd name="T9" fmla="*/ 26 h 31"/>
                <a:gd name="T10" fmla="*/ 0 w 11"/>
                <a:gd name="T11" fmla="*/ 5 h 31"/>
                <a:gd name="T12" fmla="*/ 0 w 11"/>
                <a:gd name="T13" fmla="*/ 0 h 31"/>
                <a:gd name="T14" fmla="*/ 11 w 11"/>
                <a:gd name="T15" fmla="*/ 0 h 31"/>
                <a:gd name="T16" fmla="*/ 11 w 11"/>
                <a:gd name="T17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1">
                  <a:moveTo>
                    <a:pt x="11" y="5"/>
                  </a:moveTo>
                  <a:lnTo>
                    <a:pt x="11" y="26"/>
                  </a:lnTo>
                  <a:lnTo>
                    <a:pt x="11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4" name="Rectangle 14"/>
            <p:cNvSpPr>
              <a:spLocks noChangeArrowheads="1"/>
            </p:cNvSpPr>
            <p:nvPr/>
          </p:nvSpPr>
          <p:spPr bwMode="auto">
            <a:xfrm>
              <a:off x="2597" y="1203"/>
              <a:ext cx="180" cy="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5" name="Freeform 15"/>
            <p:cNvSpPr>
              <a:spLocks/>
            </p:cNvSpPr>
            <p:nvPr/>
          </p:nvSpPr>
          <p:spPr bwMode="auto">
            <a:xfrm>
              <a:off x="2399" y="2070"/>
              <a:ext cx="20" cy="2"/>
            </a:xfrm>
            <a:custGeom>
              <a:avLst/>
              <a:gdLst>
                <a:gd name="T0" fmla="*/ 78 w 83"/>
                <a:gd name="T1" fmla="*/ 10 h 10"/>
                <a:gd name="T2" fmla="*/ 6 w 83"/>
                <a:gd name="T3" fmla="*/ 10 h 10"/>
                <a:gd name="T4" fmla="*/ 0 w 83"/>
                <a:gd name="T5" fmla="*/ 10 h 10"/>
                <a:gd name="T6" fmla="*/ 0 w 83"/>
                <a:gd name="T7" fmla="*/ 0 h 10"/>
                <a:gd name="T8" fmla="*/ 6 w 83"/>
                <a:gd name="T9" fmla="*/ 0 h 10"/>
                <a:gd name="T10" fmla="*/ 78 w 83"/>
                <a:gd name="T11" fmla="*/ 0 h 10"/>
                <a:gd name="T12" fmla="*/ 83 w 83"/>
                <a:gd name="T13" fmla="*/ 0 h 10"/>
                <a:gd name="T14" fmla="*/ 83 w 83"/>
                <a:gd name="T15" fmla="*/ 10 h 10"/>
                <a:gd name="T16" fmla="*/ 78 w 83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" h="10">
                  <a:moveTo>
                    <a:pt x="78" y="10"/>
                  </a:move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3" y="10"/>
                  </a:lnTo>
                  <a:lnTo>
                    <a:pt x="78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6" name="Rectangle 16"/>
            <p:cNvSpPr>
              <a:spLocks noChangeArrowheads="1"/>
            </p:cNvSpPr>
            <p:nvPr/>
          </p:nvSpPr>
          <p:spPr bwMode="auto">
            <a:xfrm>
              <a:off x="3984" y="1980"/>
              <a:ext cx="1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7" name="Freeform 17"/>
            <p:cNvSpPr>
              <a:spLocks/>
            </p:cNvSpPr>
            <p:nvPr/>
          </p:nvSpPr>
          <p:spPr bwMode="auto">
            <a:xfrm>
              <a:off x="2397" y="2057"/>
              <a:ext cx="2" cy="9"/>
            </a:xfrm>
            <a:custGeom>
              <a:avLst/>
              <a:gdLst>
                <a:gd name="T0" fmla="*/ 11 w 11"/>
                <a:gd name="T1" fmla="*/ 5 h 42"/>
                <a:gd name="T2" fmla="*/ 11 w 11"/>
                <a:gd name="T3" fmla="*/ 36 h 42"/>
                <a:gd name="T4" fmla="*/ 11 w 11"/>
                <a:gd name="T5" fmla="*/ 42 h 42"/>
                <a:gd name="T6" fmla="*/ 0 w 11"/>
                <a:gd name="T7" fmla="*/ 42 h 42"/>
                <a:gd name="T8" fmla="*/ 0 w 11"/>
                <a:gd name="T9" fmla="*/ 36 h 42"/>
                <a:gd name="T10" fmla="*/ 0 w 11"/>
                <a:gd name="T11" fmla="*/ 5 h 42"/>
                <a:gd name="T12" fmla="*/ 0 w 11"/>
                <a:gd name="T13" fmla="*/ 0 h 42"/>
                <a:gd name="T14" fmla="*/ 11 w 11"/>
                <a:gd name="T15" fmla="*/ 0 h 42"/>
                <a:gd name="T16" fmla="*/ 11 w 11"/>
                <a:gd name="T17" fmla="*/ 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2">
                  <a:moveTo>
                    <a:pt x="11" y="5"/>
                  </a:moveTo>
                  <a:lnTo>
                    <a:pt x="11" y="36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0" y="36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8" name="Freeform 18"/>
            <p:cNvSpPr>
              <a:spLocks/>
            </p:cNvSpPr>
            <p:nvPr/>
          </p:nvSpPr>
          <p:spPr bwMode="auto">
            <a:xfrm>
              <a:off x="2860" y="2294"/>
              <a:ext cx="3" cy="13"/>
            </a:xfrm>
            <a:custGeom>
              <a:avLst/>
              <a:gdLst>
                <a:gd name="T0" fmla="*/ 0 w 11"/>
                <a:gd name="T1" fmla="*/ 49 h 55"/>
                <a:gd name="T2" fmla="*/ 0 w 11"/>
                <a:gd name="T3" fmla="*/ 5 h 55"/>
                <a:gd name="T4" fmla="*/ 0 w 11"/>
                <a:gd name="T5" fmla="*/ 0 h 55"/>
                <a:gd name="T6" fmla="*/ 11 w 11"/>
                <a:gd name="T7" fmla="*/ 0 h 55"/>
                <a:gd name="T8" fmla="*/ 11 w 11"/>
                <a:gd name="T9" fmla="*/ 5 h 55"/>
                <a:gd name="T10" fmla="*/ 11 w 11"/>
                <a:gd name="T11" fmla="*/ 49 h 55"/>
                <a:gd name="T12" fmla="*/ 11 w 11"/>
                <a:gd name="T13" fmla="*/ 55 h 55"/>
                <a:gd name="T14" fmla="*/ 0 w 11"/>
                <a:gd name="T15" fmla="*/ 55 h 55"/>
                <a:gd name="T16" fmla="*/ 0 w 11"/>
                <a:gd name="T17" fmla="*/ 4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5">
                  <a:moveTo>
                    <a:pt x="0" y="49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9"/>
                  </a:lnTo>
                  <a:lnTo>
                    <a:pt x="11" y="55"/>
                  </a:lnTo>
                  <a:lnTo>
                    <a:pt x="0" y="55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19" name="Freeform 19"/>
            <p:cNvSpPr>
              <a:spLocks/>
            </p:cNvSpPr>
            <p:nvPr/>
          </p:nvSpPr>
          <p:spPr bwMode="auto">
            <a:xfrm>
              <a:off x="2860" y="2211"/>
              <a:ext cx="3" cy="82"/>
            </a:xfrm>
            <a:custGeom>
              <a:avLst/>
              <a:gdLst>
                <a:gd name="T0" fmla="*/ 0 w 11"/>
                <a:gd name="T1" fmla="*/ 366 h 371"/>
                <a:gd name="T2" fmla="*/ 0 w 11"/>
                <a:gd name="T3" fmla="*/ 5 h 371"/>
                <a:gd name="T4" fmla="*/ 0 w 11"/>
                <a:gd name="T5" fmla="*/ 0 h 371"/>
                <a:gd name="T6" fmla="*/ 11 w 11"/>
                <a:gd name="T7" fmla="*/ 0 h 371"/>
                <a:gd name="T8" fmla="*/ 11 w 11"/>
                <a:gd name="T9" fmla="*/ 5 h 371"/>
                <a:gd name="T10" fmla="*/ 11 w 11"/>
                <a:gd name="T11" fmla="*/ 366 h 371"/>
                <a:gd name="T12" fmla="*/ 11 w 11"/>
                <a:gd name="T13" fmla="*/ 371 h 371"/>
                <a:gd name="T14" fmla="*/ 0 w 11"/>
                <a:gd name="T15" fmla="*/ 371 h 371"/>
                <a:gd name="T16" fmla="*/ 0 w 11"/>
                <a:gd name="T17" fmla="*/ 366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71">
                  <a:moveTo>
                    <a:pt x="0" y="366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366"/>
                  </a:lnTo>
                  <a:lnTo>
                    <a:pt x="11" y="371"/>
                  </a:lnTo>
                  <a:lnTo>
                    <a:pt x="0" y="371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0" name="Freeform 20"/>
            <p:cNvSpPr>
              <a:spLocks/>
            </p:cNvSpPr>
            <p:nvPr/>
          </p:nvSpPr>
          <p:spPr bwMode="auto">
            <a:xfrm>
              <a:off x="2979" y="1405"/>
              <a:ext cx="3" cy="11"/>
            </a:xfrm>
            <a:custGeom>
              <a:avLst/>
              <a:gdLst>
                <a:gd name="T0" fmla="*/ 0 w 10"/>
                <a:gd name="T1" fmla="*/ 43 h 49"/>
                <a:gd name="T2" fmla="*/ 0 w 10"/>
                <a:gd name="T3" fmla="*/ 5 h 49"/>
                <a:gd name="T4" fmla="*/ 0 w 10"/>
                <a:gd name="T5" fmla="*/ 0 h 49"/>
                <a:gd name="T6" fmla="*/ 10 w 10"/>
                <a:gd name="T7" fmla="*/ 0 h 49"/>
                <a:gd name="T8" fmla="*/ 10 w 10"/>
                <a:gd name="T9" fmla="*/ 5 h 49"/>
                <a:gd name="T10" fmla="*/ 10 w 10"/>
                <a:gd name="T11" fmla="*/ 43 h 49"/>
                <a:gd name="T12" fmla="*/ 10 w 10"/>
                <a:gd name="T13" fmla="*/ 49 h 49"/>
                <a:gd name="T14" fmla="*/ 0 w 10"/>
                <a:gd name="T15" fmla="*/ 49 h 49"/>
                <a:gd name="T16" fmla="*/ 0 w 10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43"/>
                  </a:lnTo>
                  <a:lnTo>
                    <a:pt x="10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1" name="Freeform 21"/>
            <p:cNvSpPr>
              <a:spLocks/>
            </p:cNvSpPr>
            <p:nvPr/>
          </p:nvSpPr>
          <p:spPr bwMode="auto">
            <a:xfrm>
              <a:off x="2627" y="2258"/>
              <a:ext cx="3" cy="11"/>
            </a:xfrm>
            <a:custGeom>
              <a:avLst/>
              <a:gdLst>
                <a:gd name="T0" fmla="*/ 0 w 12"/>
                <a:gd name="T1" fmla="*/ 43 h 49"/>
                <a:gd name="T2" fmla="*/ 0 w 12"/>
                <a:gd name="T3" fmla="*/ 5 h 49"/>
                <a:gd name="T4" fmla="*/ 0 w 12"/>
                <a:gd name="T5" fmla="*/ 0 h 49"/>
                <a:gd name="T6" fmla="*/ 12 w 12"/>
                <a:gd name="T7" fmla="*/ 0 h 49"/>
                <a:gd name="T8" fmla="*/ 12 w 12"/>
                <a:gd name="T9" fmla="*/ 5 h 49"/>
                <a:gd name="T10" fmla="*/ 12 w 12"/>
                <a:gd name="T11" fmla="*/ 43 h 49"/>
                <a:gd name="T12" fmla="*/ 12 w 12"/>
                <a:gd name="T13" fmla="*/ 49 h 49"/>
                <a:gd name="T14" fmla="*/ 0 w 12"/>
                <a:gd name="T15" fmla="*/ 49 h 49"/>
                <a:gd name="T16" fmla="*/ 0 w 12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5"/>
                  </a:lnTo>
                  <a:lnTo>
                    <a:pt x="12" y="43"/>
                  </a:lnTo>
                  <a:lnTo>
                    <a:pt x="12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2" name="Freeform 22"/>
            <p:cNvSpPr>
              <a:spLocks/>
            </p:cNvSpPr>
            <p:nvPr/>
          </p:nvSpPr>
          <p:spPr bwMode="auto">
            <a:xfrm>
              <a:off x="5090" y="1370"/>
              <a:ext cx="15" cy="3"/>
            </a:xfrm>
            <a:custGeom>
              <a:avLst/>
              <a:gdLst>
                <a:gd name="T0" fmla="*/ 62 w 68"/>
                <a:gd name="T1" fmla="*/ 11 h 11"/>
                <a:gd name="T2" fmla="*/ 6 w 68"/>
                <a:gd name="T3" fmla="*/ 11 h 11"/>
                <a:gd name="T4" fmla="*/ 0 w 68"/>
                <a:gd name="T5" fmla="*/ 11 h 11"/>
                <a:gd name="T6" fmla="*/ 0 w 68"/>
                <a:gd name="T7" fmla="*/ 0 h 11"/>
                <a:gd name="T8" fmla="*/ 6 w 68"/>
                <a:gd name="T9" fmla="*/ 0 h 11"/>
                <a:gd name="T10" fmla="*/ 62 w 68"/>
                <a:gd name="T11" fmla="*/ 0 h 11"/>
                <a:gd name="T12" fmla="*/ 68 w 68"/>
                <a:gd name="T13" fmla="*/ 0 h 11"/>
                <a:gd name="T14" fmla="*/ 68 w 68"/>
                <a:gd name="T15" fmla="*/ 11 h 11"/>
                <a:gd name="T16" fmla="*/ 62 w 68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1">
                  <a:moveTo>
                    <a:pt x="62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2" y="0"/>
                  </a:lnTo>
                  <a:lnTo>
                    <a:pt x="68" y="0"/>
                  </a:lnTo>
                  <a:lnTo>
                    <a:pt x="68" y="11"/>
                  </a:lnTo>
                  <a:lnTo>
                    <a:pt x="6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3" name="Freeform 23"/>
            <p:cNvSpPr>
              <a:spLocks/>
            </p:cNvSpPr>
            <p:nvPr/>
          </p:nvSpPr>
          <p:spPr bwMode="auto">
            <a:xfrm>
              <a:off x="5170" y="2104"/>
              <a:ext cx="7" cy="3"/>
            </a:xfrm>
            <a:custGeom>
              <a:avLst/>
              <a:gdLst>
                <a:gd name="T0" fmla="*/ 5 w 34"/>
                <a:gd name="T1" fmla="*/ 0 h 11"/>
                <a:gd name="T2" fmla="*/ 28 w 34"/>
                <a:gd name="T3" fmla="*/ 0 h 11"/>
                <a:gd name="T4" fmla="*/ 34 w 34"/>
                <a:gd name="T5" fmla="*/ 0 h 11"/>
                <a:gd name="T6" fmla="*/ 34 w 34"/>
                <a:gd name="T7" fmla="*/ 11 h 11"/>
                <a:gd name="T8" fmla="*/ 28 w 34"/>
                <a:gd name="T9" fmla="*/ 11 h 11"/>
                <a:gd name="T10" fmla="*/ 5 w 34"/>
                <a:gd name="T11" fmla="*/ 11 h 11"/>
                <a:gd name="T12" fmla="*/ 0 w 34"/>
                <a:gd name="T13" fmla="*/ 11 h 11"/>
                <a:gd name="T14" fmla="*/ 0 w 34"/>
                <a:gd name="T15" fmla="*/ 0 h 11"/>
                <a:gd name="T16" fmla="*/ 5 w 34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11">
                  <a:moveTo>
                    <a:pt x="5" y="0"/>
                  </a:moveTo>
                  <a:lnTo>
                    <a:pt x="28" y="0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28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4" name="Freeform 24"/>
            <p:cNvSpPr>
              <a:spLocks/>
            </p:cNvSpPr>
            <p:nvPr/>
          </p:nvSpPr>
          <p:spPr bwMode="auto">
            <a:xfrm>
              <a:off x="2636" y="1980"/>
              <a:ext cx="3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5" name="Freeform 25"/>
            <p:cNvSpPr>
              <a:spLocks/>
            </p:cNvSpPr>
            <p:nvPr/>
          </p:nvSpPr>
          <p:spPr bwMode="auto">
            <a:xfrm>
              <a:off x="2646" y="1980"/>
              <a:ext cx="2" cy="11"/>
            </a:xfrm>
            <a:custGeom>
              <a:avLst/>
              <a:gdLst>
                <a:gd name="T0" fmla="*/ 0 w 11"/>
                <a:gd name="T1" fmla="*/ 43 h 49"/>
                <a:gd name="T2" fmla="*/ 0 w 11"/>
                <a:gd name="T3" fmla="*/ 5 h 49"/>
                <a:gd name="T4" fmla="*/ 0 w 11"/>
                <a:gd name="T5" fmla="*/ 0 h 49"/>
                <a:gd name="T6" fmla="*/ 11 w 11"/>
                <a:gd name="T7" fmla="*/ 0 h 49"/>
                <a:gd name="T8" fmla="*/ 11 w 11"/>
                <a:gd name="T9" fmla="*/ 5 h 49"/>
                <a:gd name="T10" fmla="*/ 11 w 11"/>
                <a:gd name="T11" fmla="*/ 43 h 49"/>
                <a:gd name="T12" fmla="*/ 11 w 11"/>
                <a:gd name="T13" fmla="*/ 49 h 49"/>
                <a:gd name="T14" fmla="*/ 0 w 11"/>
                <a:gd name="T15" fmla="*/ 49 h 49"/>
                <a:gd name="T16" fmla="*/ 0 w 11"/>
                <a:gd name="T17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0" y="43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6" name="Freeform 26"/>
            <p:cNvSpPr>
              <a:spLocks/>
            </p:cNvSpPr>
            <p:nvPr/>
          </p:nvSpPr>
          <p:spPr bwMode="auto">
            <a:xfrm>
              <a:off x="2636" y="2137"/>
              <a:ext cx="3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7" name="Freeform 27"/>
            <p:cNvSpPr>
              <a:spLocks/>
            </p:cNvSpPr>
            <p:nvPr/>
          </p:nvSpPr>
          <p:spPr bwMode="auto">
            <a:xfrm>
              <a:off x="2646" y="2137"/>
              <a:ext cx="2" cy="10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8" name="Rectangle 28"/>
            <p:cNvSpPr>
              <a:spLocks noChangeArrowheads="1"/>
            </p:cNvSpPr>
            <p:nvPr/>
          </p:nvSpPr>
          <p:spPr bwMode="auto">
            <a:xfrm>
              <a:off x="2776" y="1909"/>
              <a:ext cx="241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29" name="Rectangle 29"/>
            <p:cNvSpPr>
              <a:spLocks noChangeArrowheads="1"/>
            </p:cNvSpPr>
            <p:nvPr/>
          </p:nvSpPr>
          <p:spPr bwMode="auto">
            <a:xfrm>
              <a:off x="2974" y="1890"/>
              <a:ext cx="3" cy="9"/>
            </a:xfrm>
            <a:prstGeom prst="rect">
              <a:avLst/>
            </a:prstGeom>
            <a:solidFill>
              <a:srgbClr val="403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0" name="Freeform 30"/>
            <p:cNvSpPr>
              <a:spLocks/>
            </p:cNvSpPr>
            <p:nvPr/>
          </p:nvSpPr>
          <p:spPr bwMode="auto">
            <a:xfrm>
              <a:off x="2636" y="1980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1" name="Freeform 31"/>
            <p:cNvSpPr>
              <a:spLocks/>
            </p:cNvSpPr>
            <p:nvPr/>
          </p:nvSpPr>
          <p:spPr bwMode="auto">
            <a:xfrm>
              <a:off x="2616" y="1980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2" name="Freeform 32"/>
            <p:cNvSpPr>
              <a:spLocks/>
            </p:cNvSpPr>
            <p:nvPr/>
          </p:nvSpPr>
          <p:spPr bwMode="auto">
            <a:xfrm>
              <a:off x="2567" y="2001"/>
              <a:ext cx="3" cy="10"/>
            </a:xfrm>
            <a:custGeom>
              <a:avLst/>
              <a:gdLst>
                <a:gd name="T0" fmla="*/ 0 w 11"/>
                <a:gd name="T1" fmla="*/ 42 h 47"/>
                <a:gd name="T2" fmla="*/ 0 w 11"/>
                <a:gd name="T3" fmla="*/ 5 h 47"/>
                <a:gd name="T4" fmla="*/ 0 w 11"/>
                <a:gd name="T5" fmla="*/ 0 h 47"/>
                <a:gd name="T6" fmla="*/ 11 w 11"/>
                <a:gd name="T7" fmla="*/ 0 h 47"/>
                <a:gd name="T8" fmla="*/ 11 w 11"/>
                <a:gd name="T9" fmla="*/ 5 h 47"/>
                <a:gd name="T10" fmla="*/ 11 w 11"/>
                <a:gd name="T11" fmla="*/ 42 h 47"/>
                <a:gd name="T12" fmla="*/ 11 w 11"/>
                <a:gd name="T13" fmla="*/ 47 h 47"/>
                <a:gd name="T14" fmla="*/ 0 w 11"/>
                <a:gd name="T15" fmla="*/ 47 h 47"/>
                <a:gd name="T16" fmla="*/ 0 w 11"/>
                <a:gd name="T17" fmla="*/ 4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7">
                  <a:moveTo>
                    <a:pt x="0" y="42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42"/>
                  </a:lnTo>
                  <a:lnTo>
                    <a:pt x="11" y="47"/>
                  </a:lnTo>
                  <a:lnTo>
                    <a:pt x="0" y="4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3" name="Freeform 33"/>
            <p:cNvSpPr>
              <a:spLocks/>
            </p:cNvSpPr>
            <p:nvPr/>
          </p:nvSpPr>
          <p:spPr bwMode="auto">
            <a:xfrm>
              <a:off x="2773" y="1970"/>
              <a:ext cx="13" cy="2"/>
            </a:xfrm>
            <a:custGeom>
              <a:avLst/>
              <a:gdLst>
                <a:gd name="T0" fmla="*/ 52 w 57"/>
                <a:gd name="T1" fmla="*/ 11 h 11"/>
                <a:gd name="T2" fmla="*/ 5 w 57"/>
                <a:gd name="T3" fmla="*/ 11 h 11"/>
                <a:gd name="T4" fmla="*/ 0 w 57"/>
                <a:gd name="T5" fmla="*/ 11 h 11"/>
                <a:gd name="T6" fmla="*/ 0 w 57"/>
                <a:gd name="T7" fmla="*/ 0 h 11"/>
                <a:gd name="T8" fmla="*/ 5 w 57"/>
                <a:gd name="T9" fmla="*/ 0 h 11"/>
                <a:gd name="T10" fmla="*/ 52 w 57"/>
                <a:gd name="T11" fmla="*/ 0 h 11"/>
                <a:gd name="T12" fmla="*/ 57 w 57"/>
                <a:gd name="T13" fmla="*/ 0 h 11"/>
                <a:gd name="T14" fmla="*/ 57 w 57"/>
                <a:gd name="T15" fmla="*/ 11 h 11"/>
                <a:gd name="T16" fmla="*/ 52 w 5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1">
                  <a:moveTo>
                    <a:pt x="5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2" y="0"/>
                  </a:lnTo>
                  <a:lnTo>
                    <a:pt x="57" y="0"/>
                  </a:lnTo>
                  <a:lnTo>
                    <a:pt x="57" y="11"/>
                  </a:lnTo>
                  <a:lnTo>
                    <a:pt x="5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4" name="Freeform 34"/>
            <p:cNvSpPr>
              <a:spLocks/>
            </p:cNvSpPr>
            <p:nvPr/>
          </p:nvSpPr>
          <p:spPr bwMode="auto">
            <a:xfrm>
              <a:off x="2787" y="1970"/>
              <a:ext cx="88" cy="2"/>
            </a:xfrm>
            <a:custGeom>
              <a:avLst/>
              <a:gdLst>
                <a:gd name="T0" fmla="*/ 5 w 380"/>
                <a:gd name="T1" fmla="*/ 0 h 11"/>
                <a:gd name="T2" fmla="*/ 375 w 380"/>
                <a:gd name="T3" fmla="*/ 0 h 11"/>
                <a:gd name="T4" fmla="*/ 380 w 380"/>
                <a:gd name="T5" fmla="*/ 0 h 11"/>
                <a:gd name="T6" fmla="*/ 380 w 380"/>
                <a:gd name="T7" fmla="*/ 11 h 11"/>
                <a:gd name="T8" fmla="*/ 375 w 380"/>
                <a:gd name="T9" fmla="*/ 11 h 11"/>
                <a:gd name="T10" fmla="*/ 5 w 380"/>
                <a:gd name="T11" fmla="*/ 11 h 11"/>
                <a:gd name="T12" fmla="*/ 0 w 380"/>
                <a:gd name="T13" fmla="*/ 11 h 11"/>
                <a:gd name="T14" fmla="*/ 0 w 380"/>
                <a:gd name="T15" fmla="*/ 0 h 11"/>
                <a:gd name="T16" fmla="*/ 5 w 38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5" y="0"/>
                  </a:move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5" name="Freeform 35"/>
            <p:cNvSpPr>
              <a:spLocks/>
            </p:cNvSpPr>
            <p:nvPr/>
          </p:nvSpPr>
          <p:spPr bwMode="auto">
            <a:xfrm>
              <a:off x="2684" y="1970"/>
              <a:ext cx="88" cy="2"/>
            </a:xfrm>
            <a:custGeom>
              <a:avLst/>
              <a:gdLst>
                <a:gd name="T0" fmla="*/ 375 w 380"/>
                <a:gd name="T1" fmla="*/ 11 h 11"/>
                <a:gd name="T2" fmla="*/ 6 w 380"/>
                <a:gd name="T3" fmla="*/ 11 h 11"/>
                <a:gd name="T4" fmla="*/ 0 w 380"/>
                <a:gd name="T5" fmla="*/ 11 h 11"/>
                <a:gd name="T6" fmla="*/ 0 w 380"/>
                <a:gd name="T7" fmla="*/ 0 h 11"/>
                <a:gd name="T8" fmla="*/ 6 w 380"/>
                <a:gd name="T9" fmla="*/ 0 h 11"/>
                <a:gd name="T10" fmla="*/ 375 w 380"/>
                <a:gd name="T11" fmla="*/ 0 h 11"/>
                <a:gd name="T12" fmla="*/ 380 w 380"/>
                <a:gd name="T13" fmla="*/ 0 h 11"/>
                <a:gd name="T14" fmla="*/ 380 w 380"/>
                <a:gd name="T15" fmla="*/ 11 h 11"/>
                <a:gd name="T16" fmla="*/ 375 w 38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0" h="11">
                  <a:moveTo>
                    <a:pt x="375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375" y="0"/>
                  </a:lnTo>
                  <a:lnTo>
                    <a:pt x="380" y="0"/>
                  </a:lnTo>
                  <a:lnTo>
                    <a:pt x="380" y="11"/>
                  </a:lnTo>
                  <a:lnTo>
                    <a:pt x="375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6" name="Freeform 36"/>
            <p:cNvSpPr>
              <a:spLocks/>
            </p:cNvSpPr>
            <p:nvPr/>
          </p:nvSpPr>
          <p:spPr bwMode="auto">
            <a:xfrm>
              <a:off x="3413" y="2008"/>
              <a:ext cx="3" cy="9"/>
            </a:xfrm>
            <a:custGeom>
              <a:avLst/>
              <a:gdLst>
                <a:gd name="T0" fmla="*/ 11 w 11"/>
                <a:gd name="T1" fmla="*/ 5 h 39"/>
                <a:gd name="T2" fmla="*/ 11 w 11"/>
                <a:gd name="T3" fmla="*/ 34 h 39"/>
                <a:gd name="T4" fmla="*/ 11 w 11"/>
                <a:gd name="T5" fmla="*/ 39 h 39"/>
                <a:gd name="T6" fmla="*/ 0 w 11"/>
                <a:gd name="T7" fmla="*/ 39 h 39"/>
                <a:gd name="T8" fmla="*/ 0 w 11"/>
                <a:gd name="T9" fmla="*/ 34 h 39"/>
                <a:gd name="T10" fmla="*/ 0 w 11"/>
                <a:gd name="T11" fmla="*/ 5 h 39"/>
                <a:gd name="T12" fmla="*/ 0 w 11"/>
                <a:gd name="T13" fmla="*/ 0 h 39"/>
                <a:gd name="T14" fmla="*/ 11 w 11"/>
                <a:gd name="T15" fmla="*/ 0 h 39"/>
                <a:gd name="T16" fmla="*/ 11 w 11"/>
                <a:gd name="T1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11" y="5"/>
                  </a:moveTo>
                  <a:lnTo>
                    <a:pt x="11" y="34"/>
                  </a:lnTo>
                  <a:lnTo>
                    <a:pt x="11" y="39"/>
                  </a:lnTo>
                  <a:lnTo>
                    <a:pt x="0" y="39"/>
                  </a:lnTo>
                  <a:lnTo>
                    <a:pt x="0" y="34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7" name="Freeform 37"/>
            <p:cNvSpPr>
              <a:spLocks/>
            </p:cNvSpPr>
            <p:nvPr/>
          </p:nvSpPr>
          <p:spPr bwMode="auto">
            <a:xfrm>
              <a:off x="3024" y="588"/>
              <a:ext cx="3" cy="18"/>
            </a:xfrm>
            <a:custGeom>
              <a:avLst/>
              <a:gdLst>
                <a:gd name="T0" fmla="*/ 0 w 11"/>
                <a:gd name="T1" fmla="*/ 77 h 82"/>
                <a:gd name="T2" fmla="*/ 0 w 11"/>
                <a:gd name="T3" fmla="*/ 5 h 82"/>
                <a:gd name="T4" fmla="*/ 0 w 11"/>
                <a:gd name="T5" fmla="*/ 0 h 82"/>
                <a:gd name="T6" fmla="*/ 11 w 11"/>
                <a:gd name="T7" fmla="*/ 0 h 82"/>
                <a:gd name="T8" fmla="*/ 11 w 11"/>
                <a:gd name="T9" fmla="*/ 5 h 82"/>
                <a:gd name="T10" fmla="*/ 11 w 11"/>
                <a:gd name="T11" fmla="*/ 77 h 82"/>
                <a:gd name="T12" fmla="*/ 11 w 11"/>
                <a:gd name="T13" fmla="*/ 82 h 82"/>
                <a:gd name="T14" fmla="*/ 0 w 11"/>
                <a:gd name="T15" fmla="*/ 82 h 82"/>
                <a:gd name="T16" fmla="*/ 0 w 11"/>
                <a:gd name="T17" fmla="*/ 7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2">
                  <a:moveTo>
                    <a:pt x="0" y="77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11" y="77"/>
                  </a:lnTo>
                  <a:lnTo>
                    <a:pt x="11" y="82"/>
                  </a:lnTo>
                  <a:lnTo>
                    <a:pt x="0" y="82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8" name="Freeform 38"/>
            <p:cNvSpPr>
              <a:spLocks/>
            </p:cNvSpPr>
            <p:nvPr/>
          </p:nvSpPr>
          <p:spPr bwMode="auto">
            <a:xfrm>
              <a:off x="3507" y="2060"/>
              <a:ext cx="3" cy="8"/>
            </a:xfrm>
            <a:custGeom>
              <a:avLst/>
              <a:gdLst>
                <a:gd name="T0" fmla="*/ 10 w 10"/>
                <a:gd name="T1" fmla="*/ 4 h 32"/>
                <a:gd name="T2" fmla="*/ 10 w 10"/>
                <a:gd name="T3" fmla="*/ 27 h 32"/>
                <a:gd name="T4" fmla="*/ 10 w 10"/>
                <a:gd name="T5" fmla="*/ 32 h 32"/>
                <a:gd name="T6" fmla="*/ 0 w 10"/>
                <a:gd name="T7" fmla="*/ 32 h 32"/>
                <a:gd name="T8" fmla="*/ 0 w 10"/>
                <a:gd name="T9" fmla="*/ 27 h 32"/>
                <a:gd name="T10" fmla="*/ 0 w 10"/>
                <a:gd name="T11" fmla="*/ 4 h 32"/>
                <a:gd name="T12" fmla="*/ 0 w 10"/>
                <a:gd name="T13" fmla="*/ 0 h 32"/>
                <a:gd name="T14" fmla="*/ 10 w 10"/>
                <a:gd name="T15" fmla="*/ 0 h 32"/>
                <a:gd name="T16" fmla="*/ 10 w 10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32">
                  <a:moveTo>
                    <a:pt x="10" y="4"/>
                  </a:moveTo>
                  <a:lnTo>
                    <a:pt x="10" y="27"/>
                  </a:lnTo>
                  <a:lnTo>
                    <a:pt x="1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39" name="Rectangle 39"/>
            <p:cNvSpPr>
              <a:spLocks noChangeArrowheads="1"/>
            </p:cNvSpPr>
            <p:nvPr/>
          </p:nvSpPr>
          <p:spPr bwMode="auto">
            <a:xfrm>
              <a:off x="3071" y="1814"/>
              <a:ext cx="7" cy="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0" name="Rectangle 40"/>
            <p:cNvSpPr>
              <a:spLocks noChangeArrowheads="1"/>
            </p:cNvSpPr>
            <p:nvPr/>
          </p:nvSpPr>
          <p:spPr bwMode="auto">
            <a:xfrm>
              <a:off x="2878" y="2171"/>
              <a:ext cx="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1" name="Freeform 41"/>
            <p:cNvSpPr>
              <a:spLocks/>
            </p:cNvSpPr>
            <p:nvPr/>
          </p:nvSpPr>
          <p:spPr bwMode="auto">
            <a:xfrm>
              <a:off x="2900" y="2342"/>
              <a:ext cx="8" cy="2"/>
            </a:xfrm>
            <a:custGeom>
              <a:avLst/>
              <a:gdLst>
                <a:gd name="T0" fmla="*/ 20 w 25"/>
                <a:gd name="T1" fmla="*/ 10 h 10"/>
                <a:gd name="T2" fmla="*/ 5 w 25"/>
                <a:gd name="T3" fmla="*/ 10 h 10"/>
                <a:gd name="T4" fmla="*/ 0 w 25"/>
                <a:gd name="T5" fmla="*/ 10 h 10"/>
                <a:gd name="T6" fmla="*/ 0 w 25"/>
                <a:gd name="T7" fmla="*/ 0 h 10"/>
                <a:gd name="T8" fmla="*/ 5 w 25"/>
                <a:gd name="T9" fmla="*/ 0 h 10"/>
                <a:gd name="T10" fmla="*/ 20 w 25"/>
                <a:gd name="T11" fmla="*/ 0 h 10"/>
                <a:gd name="T12" fmla="*/ 25 w 25"/>
                <a:gd name="T13" fmla="*/ 0 h 10"/>
                <a:gd name="T14" fmla="*/ 25 w 25"/>
                <a:gd name="T15" fmla="*/ 10 h 10"/>
                <a:gd name="T16" fmla="*/ 20 w 25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">
                  <a:moveTo>
                    <a:pt x="20" y="10"/>
                  </a:move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2" name="Freeform 42"/>
            <p:cNvSpPr>
              <a:spLocks/>
            </p:cNvSpPr>
            <p:nvPr/>
          </p:nvSpPr>
          <p:spPr bwMode="auto">
            <a:xfrm>
              <a:off x="3464" y="2338"/>
              <a:ext cx="3" cy="9"/>
            </a:xfrm>
            <a:custGeom>
              <a:avLst/>
              <a:gdLst>
                <a:gd name="T0" fmla="*/ 11 w 11"/>
                <a:gd name="T1" fmla="*/ 5 h 38"/>
                <a:gd name="T2" fmla="*/ 11 w 11"/>
                <a:gd name="T3" fmla="*/ 33 h 38"/>
                <a:gd name="T4" fmla="*/ 11 w 11"/>
                <a:gd name="T5" fmla="*/ 38 h 38"/>
                <a:gd name="T6" fmla="*/ 0 w 11"/>
                <a:gd name="T7" fmla="*/ 38 h 38"/>
                <a:gd name="T8" fmla="*/ 0 w 11"/>
                <a:gd name="T9" fmla="*/ 33 h 38"/>
                <a:gd name="T10" fmla="*/ 0 w 11"/>
                <a:gd name="T11" fmla="*/ 5 h 38"/>
                <a:gd name="T12" fmla="*/ 0 w 11"/>
                <a:gd name="T13" fmla="*/ 0 h 38"/>
                <a:gd name="T14" fmla="*/ 11 w 11"/>
                <a:gd name="T15" fmla="*/ 0 h 38"/>
                <a:gd name="T16" fmla="*/ 11 w 11"/>
                <a:gd name="T17" fmla="*/ 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8">
                  <a:moveTo>
                    <a:pt x="11" y="5"/>
                  </a:moveTo>
                  <a:lnTo>
                    <a:pt x="11" y="33"/>
                  </a:lnTo>
                  <a:lnTo>
                    <a:pt x="11" y="38"/>
                  </a:lnTo>
                  <a:lnTo>
                    <a:pt x="0" y="38"/>
                  </a:lnTo>
                  <a:lnTo>
                    <a:pt x="0" y="3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3" name="Freeform 43"/>
            <p:cNvSpPr>
              <a:spLocks/>
            </p:cNvSpPr>
            <p:nvPr/>
          </p:nvSpPr>
          <p:spPr bwMode="auto">
            <a:xfrm>
              <a:off x="3476" y="2317"/>
              <a:ext cx="3" cy="52"/>
            </a:xfrm>
            <a:custGeom>
              <a:avLst/>
              <a:gdLst>
                <a:gd name="T0" fmla="*/ 11 w 11"/>
                <a:gd name="T1" fmla="*/ 5 h 235"/>
                <a:gd name="T2" fmla="*/ 11 w 11"/>
                <a:gd name="T3" fmla="*/ 230 h 235"/>
                <a:gd name="T4" fmla="*/ 11 w 11"/>
                <a:gd name="T5" fmla="*/ 235 h 235"/>
                <a:gd name="T6" fmla="*/ 0 w 11"/>
                <a:gd name="T7" fmla="*/ 235 h 235"/>
                <a:gd name="T8" fmla="*/ 0 w 11"/>
                <a:gd name="T9" fmla="*/ 230 h 235"/>
                <a:gd name="T10" fmla="*/ 0 w 11"/>
                <a:gd name="T11" fmla="*/ 5 h 235"/>
                <a:gd name="T12" fmla="*/ 0 w 11"/>
                <a:gd name="T13" fmla="*/ 0 h 235"/>
                <a:gd name="T14" fmla="*/ 11 w 11"/>
                <a:gd name="T15" fmla="*/ 0 h 235"/>
                <a:gd name="T16" fmla="*/ 11 w 11"/>
                <a:gd name="T17" fmla="*/ 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35">
                  <a:moveTo>
                    <a:pt x="11" y="5"/>
                  </a:moveTo>
                  <a:lnTo>
                    <a:pt x="11" y="230"/>
                  </a:lnTo>
                  <a:lnTo>
                    <a:pt x="11" y="235"/>
                  </a:lnTo>
                  <a:lnTo>
                    <a:pt x="0" y="235"/>
                  </a:lnTo>
                  <a:lnTo>
                    <a:pt x="0" y="230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4" name="Rectangle 44"/>
            <p:cNvSpPr>
              <a:spLocks noChangeArrowheads="1"/>
            </p:cNvSpPr>
            <p:nvPr/>
          </p:nvSpPr>
          <p:spPr bwMode="auto">
            <a:xfrm>
              <a:off x="2816" y="2128"/>
              <a:ext cx="5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5" name="Rectangle 45"/>
            <p:cNvSpPr>
              <a:spLocks noChangeArrowheads="1"/>
            </p:cNvSpPr>
            <p:nvPr/>
          </p:nvSpPr>
          <p:spPr bwMode="auto">
            <a:xfrm>
              <a:off x="2665" y="1112"/>
              <a:ext cx="1" cy="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6" name="Rectangle 46"/>
            <p:cNvSpPr>
              <a:spLocks noChangeArrowheads="1"/>
            </p:cNvSpPr>
            <p:nvPr/>
          </p:nvSpPr>
          <p:spPr bwMode="auto">
            <a:xfrm>
              <a:off x="2816" y="2251"/>
              <a:ext cx="3" cy="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7" name="Freeform 47"/>
            <p:cNvSpPr>
              <a:spLocks/>
            </p:cNvSpPr>
            <p:nvPr/>
          </p:nvSpPr>
          <p:spPr bwMode="auto">
            <a:xfrm>
              <a:off x="2995" y="956"/>
              <a:ext cx="20" cy="3"/>
            </a:xfrm>
            <a:custGeom>
              <a:avLst/>
              <a:gdLst>
                <a:gd name="T0" fmla="*/ 82 w 87"/>
                <a:gd name="T1" fmla="*/ 11 h 11"/>
                <a:gd name="T2" fmla="*/ 5 w 87"/>
                <a:gd name="T3" fmla="*/ 11 h 11"/>
                <a:gd name="T4" fmla="*/ 0 w 87"/>
                <a:gd name="T5" fmla="*/ 11 h 11"/>
                <a:gd name="T6" fmla="*/ 0 w 87"/>
                <a:gd name="T7" fmla="*/ 0 h 11"/>
                <a:gd name="T8" fmla="*/ 5 w 87"/>
                <a:gd name="T9" fmla="*/ 0 h 11"/>
                <a:gd name="T10" fmla="*/ 82 w 87"/>
                <a:gd name="T11" fmla="*/ 0 h 11"/>
                <a:gd name="T12" fmla="*/ 87 w 87"/>
                <a:gd name="T13" fmla="*/ 0 h 11"/>
                <a:gd name="T14" fmla="*/ 87 w 87"/>
                <a:gd name="T15" fmla="*/ 11 h 11"/>
                <a:gd name="T16" fmla="*/ 82 w 87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1">
                  <a:moveTo>
                    <a:pt x="82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82" y="0"/>
                  </a:lnTo>
                  <a:lnTo>
                    <a:pt x="87" y="0"/>
                  </a:lnTo>
                  <a:lnTo>
                    <a:pt x="87" y="11"/>
                  </a:lnTo>
                  <a:lnTo>
                    <a:pt x="82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8" name="Rectangle 48"/>
            <p:cNvSpPr>
              <a:spLocks noChangeArrowheads="1"/>
            </p:cNvSpPr>
            <p:nvPr/>
          </p:nvSpPr>
          <p:spPr bwMode="auto">
            <a:xfrm>
              <a:off x="2536" y="1395"/>
              <a:ext cx="2" cy="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49" name="Rectangle 49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0" name="Rectangle 50"/>
            <p:cNvSpPr>
              <a:spLocks noChangeArrowheads="1"/>
            </p:cNvSpPr>
            <p:nvPr/>
          </p:nvSpPr>
          <p:spPr bwMode="auto">
            <a:xfrm>
              <a:off x="3002" y="924"/>
              <a:ext cx="6" cy="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1" name="Rectangle 51"/>
            <p:cNvSpPr>
              <a:spLocks noChangeArrowheads="1"/>
            </p:cNvSpPr>
            <p:nvPr/>
          </p:nvSpPr>
          <p:spPr bwMode="auto">
            <a:xfrm>
              <a:off x="3026" y="1608"/>
              <a:ext cx="2" cy="163"/>
            </a:xfrm>
            <a:prstGeom prst="rect">
              <a:avLst/>
            </a:prstGeom>
            <a:solidFill>
              <a:srgbClr val="5957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2" name="Freeform 52"/>
            <p:cNvSpPr>
              <a:spLocks/>
            </p:cNvSpPr>
            <p:nvPr/>
          </p:nvSpPr>
          <p:spPr bwMode="auto">
            <a:xfrm>
              <a:off x="2880" y="2174"/>
              <a:ext cx="3" cy="5"/>
            </a:xfrm>
            <a:custGeom>
              <a:avLst/>
              <a:gdLst>
                <a:gd name="T0" fmla="*/ 0 w 11"/>
                <a:gd name="T1" fmla="*/ 22 h 27"/>
                <a:gd name="T2" fmla="*/ 0 w 11"/>
                <a:gd name="T3" fmla="*/ 6 h 27"/>
                <a:gd name="T4" fmla="*/ 0 w 11"/>
                <a:gd name="T5" fmla="*/ 0 h 27"/>
                <a:gd name="T6" fmla="*/ 11 w 11"/>
                <a:gd name="T7" fmla="*/ 0 h 27"/>
                <a:gd name="T8" fmla="*/ 11 w 11"/>
                <a:gd name="T9" fmla="*/ 6 h 27"/>
                <a:gd name="T10" fmla="*/ 11 w 11"/>
                <a:gd name="T11" fmla="*/ 22 h 27"/>
                <a:gd name="T12" fmla="*/ 11 w 11"/>
                <a:gd name="T13" fmla="*/ 27 h 27"/>
                <a:gd name="T14" fmla="*/ 0 w 11"/>
                <a:gd name="T15" fmla="*/ 27 h 27"/>
                <a:gd name="T16" fmla="*/ 0 w 11"/>
                <a:gd name="T17" fmla="*/ 2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27">
                  <a:moveTo>
                    <a:pt x="0" y="22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22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3" name="Freeform 53"/>
            <p:cNvSpPr>
              <a:spLocks/>
            </p:cNvSpPr>
            <p:nvPr/>
          </p:nvSpPr>
          <p:spPr bwMode="auto">
            <a:xfrm>
              <a:off x="5160" y="1410"/>
              <a:ext cx="2" cy="16"/>
            </a:xfrm>
            <a:custGeom>
              <a:avLst/>
              <a:gdLst>
                <a:gd name="T0" fmla="*/ 11 w 11"/>
                <a:gd name="T1" fmla="*/ 5 h 69"/>
                <a:gd name="T2" fmla="*/ 11 w 11"/>
                <a:gd name="T3" fmla="*/ 63 h 69"/>
                <a:gd name="T4" fmla="*/ 11 w 11"/>
                <a:gd name="T5" fmla="*/ 69 h 69"/>
                <a:gd name="T6" fmla="*/ 0 w 11"/>
                <a:gd name="T7" fmla="*/ 69 h 69"/>
                <a:gd name="T8" fmla="*/ 0 w 11"/>
                <a:gd name="T9" fmla="*/ 63 h 69"/>
                <a:gd name="T10" fmla="*/ 0 w 11"/>
                <a:gd name="T11" fmla="*/ 5 h 69"/>
                <a:gd name="T12" fmla="*/ 0 w 11"/>
                <a:gd name="T13" fmla="*/ 0 h 69"/>
                <a:gd name="T14" fmla="*/ 11 w 11"/>
                <a:gd name="T15" fmla="*/ 0 h 69"/>
                <a:gd name="T16" fmla="*/ 11 w 11"/>
                <a:gd name="T17" fmla="*/ 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69">
                  <a:moveTo>
                    <a:pt x="11" y="5"/>
                  </a:moveTo>
                  <a:lnTo>
                    <a:pt x="11" y="63"/>
                  </a:lnTo>
                  <a:lnTo>
                    <a:pt x="11" y="69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4" name="Freeform 54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0 w 91"/>
                <a:gd name="T1" fmla="*/ 0 h 490"/>
                <a:gd name="T2" fmla="*/ 38 w 91"/>
                <a:gd name="T3" fmla="*/ 2 h 490"/>
                <a:gd name="T4" fmla="*/ 91 w 91"/>
                <a:gd name="T5" fmla="*/ 490 h 490"/>
                <a:gd name="T6" fmla="*/ 52 w 91"/>
                <a:gd name="T7" fmla="*/ 486 h 490"/>
                <a:gd name="T8" fmla="*/ 0 w 91"/>
                <a:gd name="T9" fmla="*/ 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490">
                  <a:moveTo>
                    <a:pt x="0" y="0"/>
                  </a:moveTo>
                  <a:lnTo>
                    <a:pt x="38" y="2"/>
                  </a:lnTo>
                  <a:lnTo>
                    <a:pt x="91" y="490"/>
                  </a:lnTo>
                  <a:lnTo>
                    <a:pt x="52" y="4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5" name="Freeform 55"/>
            <p:cNvSpPr>
              <a:spLocks/>
            </p:cNvSpPr>
            <p:nvPr/>
          </p:nvSpPr>
          <p:spPr bwMode="auto">
            <a:xfrm>
              <a:off x="2558" y="570"/>
              <a:ext cx="21" cy="109"/>
            </a:xfrm>
            <a:custGeom>
              <a:avLst/>
              <a:gdLst>
                <a:gd name="T0" fmla="*/ 91 w 91"/>
                <a:gd name="T1" fmla="*/ 490 h 490"/>
                <a:gd name="T2" fmla="*/ 52 w 91"/>
                <a:gd name="T3" fmla="*/ 486 h 490"/>
                <a:gd name="T4" fmla="*/ 0 w 91"/>
                <a:gd name="T5" fmla="*/ 0 h 490"/>
                <a:gd name="T6" fmla="*/ 38 w 91"/>
                <a:gd name="T7" fmla="*/ 2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490">
                  <a:moveTo>
                    <a:pt x="91" y="490"/>
                  </a:moveTo>
                  <a:lnTo>
                    <a:pt x="52" y="486"/>
                  </a:lnTo>
                  <a:lnTo>
                    <a:pt x="0" y="0"/>
                  </a:lnTo>
                  <a:lnTo>
                    <a:pt x="38" y="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6" name="Rectangle 56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7" name="Rectangle 57"/>
            <p:cNvSpPr>
              <a:spLocks noChangeArrowheads="1"/>
            </p:cNvSpPr>
            <p:nvPr/>
          </p:nvSpPr>
          <p:spPr bwMode="auto">
            <a:xfrm>
              <a:off x="2997" y="651"/>
              <a:ext cx="14" cy="45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8" name="Freeform 58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59" name="Freeform 59"/>
            <p:cNvSpPr>
              <a:spLocks/>
            </p:cNvSpPr>
            <p:nvPr/>
          </p:nvSpPr>
          <p:spPr bwMode="auto">
            <a:xfrm>
              <a:off x="2991" y="589"/>
              <a:ext cx="26" cy="83"/>
            </a:xfrm>
            <a:custGeom>
              <a:avLst/>
              <a:gdLst>
                <a:gd name="T0" fmla="*/ 92 w 117"/>
                <a:gd name="T1" fmla="*/ 355 h 372"/>
                <a:gd name="T2" fmla="*/ 117 w 117"/>
                <a:gd name="T3" fmla="*/ 360 h 372"/>
                <a:gd name="T4" fmla="*/ 117 w 117"/>
                <a:gd name="T5" fmla="*/ 372 h 372"/>
                <a:gd name="T6" fmla="*/ 0 w 117"/>
                <a:gd name="T7" fmla="*/ 372 h 372"/>
                <a:gd name="T8" fmla="*/ 0 w 117"/>
                <a:gd name="T9" fmla="*/ 360 h 372"/>
                <a:gd name="T10" fmla="*/ 24 w 117"/>
                <a:gd name="T11" fmla="*/ 355 h 372"/>
                <a:gd name="T12" fmla="*/ 24 w 117"/>
                <a:gd name="T13" fmla="*/ 72 h 372"/>
                <a:gd name="T14" fmla="*/ 0 w 117"/>
                <a:gd name="T15" fmla="*/ 72 h 372"/>
                <a:gd name="T16" fmla="*/ 0 w 117"/>
                <a:gd name="T17" fmla="*/ 0 h 372"/>
                <a:gd name="T18" fmla="*/ 117 w 117"/>
                <a:gd name="T19" fmla="*/ 0 h 372"/>
                <a:gd name="T20" fmla="*/ 117 w 117"/>
                <a:gd name="T21" fmla="*/ 72 h 372"/>
                <a:gd name="T22" fmla="*/ 92 w 117"/>
                <a:gd name="T23" fmla="*/ 72 h 372"/>
                <a:gd name="T24" fmla="*/ 92 w 117"/>
                <a:gd name="T25" fmla="*/ 355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372">
                  <a:moveTo>
                    <a:pt x="92" y="355"/>
                  </a:moveTo>
                  <a:lnTo>
                    <a:pt x="117" y="360"/>
                  </a:lnTo>
                  <a:lnTo>
                    <a:pt x="117" y="372"/>
                  </a:lnTo>
                  <a:lnTo>
                    <a:pt x="0" y="372"/>
                  </a:lnTo>
                  <a:lnTo>
                    <a:pt x="0" y="360"/>
                  </a:lnTo>
                  <a:lnTo>
                    <a:pt x="24" y="355"/>
                  </a:lnTo>
                  <a:lnTo>
                    <a:pt x="24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117" y="0"/>
                  </a:lnTo>
                  <a:lnTo>
                    <a:pt x="117" y="72"/>
                  </a:lnTo>
                  <a:lnTo>
                    <a:pt x="92" y="72"/>
                  </a:lnTo>
                  <a:lnTo>
                    <a:pt x="92" y="35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0" name="Freeform 60"/>
            <p:cNvSpPr>
              <a:spLocks/>
            </p:cNvSpPr>
            <p:nvPr/>
          </p:nvSpPr>
          <p:spPr bwMode="auto">
            <a:xfrm>
              <a:off x="3013" y="677"/>
              <a:ext cx="5" cy="2"/>
            </a:xfrm>
            <a:custGeom>
              <a:avLst/>
              <a:gdLst>
                <a:gd name="T0" fmla="*/ 3 w 27"/>
                <a:gd name="T1" fmla="*/ 3 h 12"/>
                <a:gd name="T2" fmla="*/ 17 w 27"/>
                <a:gd name="T3" fmla="*/ 0 h 12"/>
                <a:gd name="T4" fmla="*/ 27 w 27"/>
                <a:gd name="T5" fmla="*/ 0 h 12"/>
                <a:gd name="T6" fmla="*/ 27 w 27"/>
                <a:gd name="T7" fmla="*/ 7 h 12"/>
                <a:gd name="T8" fmla="*/ 25 w 27"/>
                <a:gd name="T9" fmla="*/ 8 h 12"/>
                <a:gd name="T10" fmla="*/ 10 w 27"/>
                <a:gd name="T11" fmla="*/ 12 h 12"/>
                <a:gd name="T12" fmla="*/ 0 w 27"/>
                <a:gd name="T13" fmla="*/ 12 h 12"/>
                <a:gd name="T14" fmla="*/ 0 w 27"/>
                <a:gd name="T15" fmla="*/ 4 h 12"/>
                <a:gd name="T16" fmla="*/ 3 w 2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3" y="3"/>
                  </a:moveTo>
                  <a:lnTo>
                    <a:pt x="17" y="0"/>
                  </a:lnTo>
                  <a:lnTo>
                    <a:pt x="27" y="0"/>
                  </a:lnTo>
                  <a:lnTo>
                    <a:pt x="27" y="7"/>
                  </a:lnTo>
                  <a:lnTo>
                    <a:pt x="25" y="8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4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1" name="Freeform 61"/>
            <p:cNvSpPr>
              <a:spLocks/>
            </p:cNvSpPr>
            <p:nvPr/>
          </p:nvSpPr>
          <p:spPr bwMode="auto">
            <a:xfrm>
              <a:off x="2991" y="677"/>
              <a:ext cx="5" cy="2"/>
            </a:xfrm>
            <a:custGeom>
              <a:avLst/>
              <a:gdLst>
                <a:gd name="T0" fmla="*/ 10 w 27"/>
                <a:gd name="T1" fmla="*/ 0 h 12"/>
                <a:gd name="T2" fmla="*/ 24 w 27"/>
                <a:gd name="T3" fmla="*/ 3 h 12"/>
                <a:gd name="T4" fmla="*/ 27 w 27"/>
                <a:gd name="T5" fmla="*/ 4 h 12"/>
                <a:gd name="T6" fmla="*/ 27 w 27"/>
                <a:gd name="T7" fmla="*/ 12 h 12"/>
                <a:gd name="T8" fmla="*/ 17 w 27"/>
                <a:gd name="T9" fmla="*/ 12 h 12"/>
                <a:gd name="T10" fmla="*/ 2 w 27"/>
                <a:gd name="T11" fmla="*/ 8 h 12"/>
                <a:gd name="T12" fmla="*/ 0 w 27"/>
                <a:gd name="T13" fmla="*/ 7 h 12"/>
                <a:gd name="T14" fmla="*/ 0 w 27"/>
                <a:gd name="T15" fmla="*/ 0 h 12"/>
                <a:gd name="T16" fmla="*/ 10 w 27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12">
                  <a:moveTo>
                    <a:pt x="10" y="0"/>
                  </a:moveTo>
                  <a:lnTo>
                    <a:pt x="24" y="3"/>
                  </a:lnTo>
                  <a:lnTo>
                    <a:pt x="27" y="4"/>
                  </a:lnTo>
                  <a:lnTo>
                    <a:pt x="27" y="12"/>
                  </a:lnTo>
                  <a:lnTo>
                    <a:pt x="17" y="12"/>
                  </a:ln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2" name="Rectangle 62"/>
            <p:cNvSpPr>
              <a:spLocks noChangeArrowheads="1"/>
            </p:cNvSpPr>
            <p:nvPr/>
          </p:nvSpPr>
          <p:spPr bwMode="auto">
            <a:xfrm>
              <a:off x="2991" y="676"/>
              <a:ext cx="26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3" name="Freeform 63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4" name="Freeform 64"/>
            <p:cNvSpPr>
              <a:spLocks/>
            </p:cNvSpPr>
            <p:nvPr/>
          </p:nvSpPr>
          <p:spPr bwMode="auto">
            <a:xfrm>
              <a:off x="2991" y="678"/>
              <a:ext cx="26" cy="1"/>
            </a:xfrm>
            <a:custGeom>
              <a:avLst/>
              <a:gdLst>
                <a:gd name="T0" fmla="*/ 20 w 117"/>
                <a:gd name="T1" fmla="*/ 5 h 5"/>
                <a:gd name="T2" fmla="*/ 0 w 117"/>
                <a:gd name="T3" fmla="*/ 0 h 5"/>
                <a:gd name="T4" fmla="*/ 117 w 117"/>
                <a:gd name="T5" fmla="*/ 0 h 5"/>
                <a:gd name="T6" fmla="*/ 97 w 117"/>
                <a:gd name="T7" fmla="*/ 5 h 5"/>
                <a:gd name="T8" fmla="*/ 20 w 11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5">
                  <a:moveTo>
                    <a:pt x="20" y="5"/>
                  </a:moveTo>
                  <a:lnTo>
                    <a:pt x="0" y="0"/>
                  </a:lnTo>
                  <a:lnTo>
                    <a:pt x="117" y="0"/>
                  </a:lnTo>
                  <a:lnTo>
                    <a:pt x="97" y="5"/>
                  </a:lnTo>
                  <a:lnTo>
                    <a:pt x="2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5" name="Rectangle 65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6" name="Rectangle 66"/>
            <p:cNvSpPr>
              <a:spLocks noChangeArrowheads="1"/>
            </p:cNvSpPr>
            <p:nvPr/>
          </p:nvSpPr>
          <p:spPr bwMode="auto">
            <a:xfrm>
              <a:off x="2995" y="679"/>
              <a:ext cx="18" cy="1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7" name="Freeform 67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8" name="Freeform 68"/>
            <p:cNvSpPr>
              <a:spLocks/>
            </p:cNvSpPr>
            <p:nvPr/>
          </p:nvSpPr>
          <p:spPr bwMode="auto">
            <a:xfrm>
              <a:off x="2549" y="635"/>
              <a:ext cx="557" cy="71"/>
            </a:xfrm>
            <a:custGeom>
              <a:avLst/>
              <a:gdLst>
                <a:gd name="T0" fmla="*/ 1979 w 2426"/>
                <a:gd name="T1" fmla="*/ 101 h 319"/>
                <a:gd name="T2" fmla="*/ 2060 w 2426"/>
                <a:gd name="T3" fmla="*/ 101 h 319"/>
                <a:gd name="T4" fmla="*/ 2060 w 2426"/>
                <a:gd name="T5" fmla="*/ 49 h 319"/>
                <a:gd name="T6" fmla="*/ 1953 w 2426"/>
                <a:gd name="T7" fmla="*/ 49 h 319"/>
                <a:gd name="T8" fmla="*/ 1953 w 2426"/>
                <a:gd name="T9" fmla="*/ 22 h 319"/>
                <a:gd name="T10" fmla="*/ 1949 w 2426"/>
                <a:gd name="T11" fmla="*/ 15 h 319"/>
                <a:gd name="T12" fmla="*/ 1949 w 2426"/>
                <a:gd name="T13" fmla="*/ 0 h 319"/>
                <a:gd name="T14" fmla="*/ 475 w 2426"/>
                <a:gd name="T15" fmla="*/ 0 h 319"/>
                <a:gd name="T16" fmla="*/ 475 w 2426"/>
                <a:gd name="T17" fmla="*/ 15 h 319"/>
                <a:gd name="T18" fmla="*/ 471 w 2426"/>
                <a:gd name="T19" fmla="*/ 22 h 319"/>
                <a:gd name="T20" fmla="*/ 471 w 2426"/>
                <a:gd name="T21" fmla="*/ 49 h 319"/>
                <a:gd name="T22" fmla="*/ 365 w 2426"/>
                <a:gd name="T23" fmla="*/ 49 h 319"/>
                <a:gd name="T24" fmla="*/ 365 w 2426"/>
                <a:gd name="T25" fmla="*/ 101 h 319"/>
                <a:gd name="T26" fmla="*/ 445 w 2426"/>
                <a:gd name="T27" fmla="*/ 101 h 319"/>
                <a:gd name="T28" fmla="*/ 445 w 2426"/>
                <a:gd name="T29" fmla="*/ 266 h 319"/>
                <a:gd name="T30" fmla="*/ 0 w 2426"/>
                <a:gd name="T31" fmla="*/ 266 h 319"/>
                <a:gd name="T32" fmla="*/ 0 w 2426"/>
                <a:gd name="T33" fmla="*/ 319 h 319"/>
                <a:gd name="T34" fmla="*/ 2426 w 2426"/>
                <a:gd name="T35" fmla="*/ 319 h 319"/>
                <a:gd name="T36" fmla="*/ 2426 w 2426"/>
                <a:gd name="T37" fmla="*/ 266 h 319"/>
                <a:gd name="T38" fmla="*/ 1979 w 2426"/>
                <a:gd name="T39" fmla="*/ 266 h 319"/>
                <a:gd name="T40" fmla="*/ 1979 w 2426"/>
                <a:gd name="T41" fmla="*/ 101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26" h="319">
                  <a:moveTo>
                    <a:pt x="1979" y="101"/>
                  </a:moveTo>
                  <a:lnTo>
                    <a:pt x="2060" y="101"/>
                  </a:lnTo>
                  <a:lnTo>
                    <a:pt x="2060" y="49"/>
                  </a:lnTo>
                  <a:lnTo>
                    <a:pt x="1953" y="49"/>
                  </a:lnTo>
                  <a:lnTo>
                    <a:pt x="1953" y="22"/>
                  </a:lnTo>
                  <a:lnTo>
                    <a:pt x="1949" y="15"/>
                  </a:lnTo>
                  <a:lnTo>
                    <a:pt x="1949" y="0"/>
                  </a:lnTo>
                  <a:lnTo>
                    <a:pt x="475" y="0"/>
                  </a:lnTo>
                  <a:lnTo>
                    <a:pt x="475" y="15"/>
                  </a:lnTo>
                  <a:lnTo>
                    <a:pt x="471" y="22"/>
                  </a:lnTo>
                  <a:lnTo>
                    <a:pt x="471" y="49"/>
                  </a:lnTo>
                  <a:lnTo>
                    <a:pt x="365" y="49"/>
                  </a:lnTo>
                  <a:lnTo>
                    <a:pt x="365" y="101"/>
                  </a:lnTo>
                  <a:lnTo>
                    <a:pt x="445" y="101"/>
                  </a:lnTo>
                  <a:lnTo>
                    <a:pt x="445" y="266"/>
                  </a:lnTo>
                  <a:lnTo>
                    <a:pt x="0" y="266"/>
                  </a:lnTo>
                  <a:lnTo>
                    <a:pt x="0" y="319"/>
                  </a:lnTo>
                  <a:lnTo>
                    <a:pt x="2426" y="319"/>
                  </a:lnTo>
                  <a:lnTo>
                    <a:pt x="2426" y="266"/>
                  </a:lnTo>
                  <a:lnTo>
                    <a:pt x="1979" y="266"/>
                  </a:lnTo>
                  <a:lnTo>
                    <a:pt x="1979" y="10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69" name="Rectangle 69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0" name="Rectangle 70"/>
            <p:cNvSpPr>
              <a:spLocks noChangeArrowheads="1"/>
            </p:cNvSpPr>
            <p:nvPr/>
          </p:nvSpPr>
          <p:spPr bwMode="auto">
            <a:xfrm>
              <a:off x="2633" y="633"/>
              <a:ext cx="390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1" name="Freeform 71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  <a:gd name="T8" fmla="*/ 0 w 1466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2" name="Freeform 72"/>
            <p:cNvSpPr>
              <a:spLocks/>
            </p:cNvSpPr>
            <p:nvPr/>
          </p:nvSpPr>
          <p:spPr bwMode="auto">
            <a:xfrm>
              <a:off x="2659" y="634"/>
              <a:ext cx="337" cy="531"/>
            </a:xfrm>
            <a:custGeom>
              <a:avLst/>
              <a:gdLst>
                <a:gd name="T0" fmla="*/ 0 w 1466"/>
                <a:gd name="T1" fmla="*/ 0 h 2385"/>
                <a:gd name="T2" fmla="*/ 290 w 1466"/>
                <a:gd name="T3" fmla="*/ 2385 h 2385"/>
                <a:gd name="T4" fmla="*/ 1175 w 1466"/>
                <a:gd name="T5" fmla="*/ 2385 h 2385"/>
                <a:gd name="T6" fmla="*/ 1466 w 1466"/>
                <a:gd name="T7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6" h="2385">
                  <a:moveTo>
                    <a:pt x="0" y="0"/>
                  </a:moveTo>
                  <a:lnTo>
                    <a:pt x="290" y="2385"/>
                  </a:lnTo>
                  <a:lnTo>
                    <a:pt x="1175" y="2385"/>
                  </a:lnTo>
                  <a:lnTo>
                    <a:pt x="1466" y="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3" name="Freeform 73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4" name="Freeform 74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5" name="Rectangle 75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6" name="Rectangle 76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7" name="Rectangle 77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8" name="Freeform 78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79" name="Freeform 79"/>
            <p:cNvSpPr>
              <a:spLocks/>
            </p:cNvSpPr>
            <p:nvPr/>
          </p:nvSpPr>
          <p:spPr bwMode="auto">
            <a:xfrm>
              <a:off x="2592" y="676"/>
              <a:ext cx="25" cy="29"/>
            </a:xfrm>
            <a:custGeom>
              <a:avLst/>
              <a:gdLst>
                <a:gd name="T0" fmla="*/ 19 w 115"/>
                <a:gd name="T1" fmla="*/ 135 h 135"/>
                <a:gd name="T2" fmla="*/ 19 w 115"/>
                <a:gd name="T3" fmla="*/ 16 h 135"/>
                <a:gd name="T4" fmla="*/ 0 w 115"/>
                <a:gd name="T5" fmla="*/ 11 h 135"/>
                <a:gd name="T6" fmla="*/ 0 w 115"/>
                <a:gd name="T7" fmla="*/ 0 h 135"/>
                <a:gd name="T8" fmla="*/ 115 w 115"/>
                <a:gd name="T9" fmla="*/ 0 h 135"/>
                <a:gd name="T10" fmla="*/ 115 w 115"/>
                <a:gd name="T11" fmla="*/ 11 h 135"/>
                <a:gd name="T12" fmla="*/ 96 w 115"/>
                <a:gd name="T13" fmla="*/ 16 h 135"/>
                <a:gd name="T14" fmla="*/ 96 w 115"/>
                <a:gd name="T15" fmla="*/ 135 h 135"/>
                <a:gd name="T16" fmla="*/ 19 w 115"/>
                <a:gd name="T17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35">
                  <a:moveTo>
                    <a:pt x="19" y="135"/>
                  </a:moveTo>
                  <a:lnTo>
                    <a:pt x="19" y="16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5" y="0"/>
                  </a:lnTo>
                  <a:lnTo>
                    <a:pt x="115" y="11"/>
                  </a:lnTo>
                  <a:lnTo>
                    <a:pt x="96" y="16"/>
                  </a:lnTo>
                  <a:lnTo>
                    <a:pt x="96" y="135"/>
                  </a:lnTo>
                  <a:lnTo>
                    <a:pt x="19" y="1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0" name="Rectangle 80"/>
            <p:cNvSpPr>
              <a:spLocks noChangeArrowheads="1"/>
            </p:cNvSpPr>
            <p:nvPr/>
          </p:nvSpPr>
          <p:spPr bwMode="auto">
            <a:xfrm>
              <a:off x="2597" y="676"/>
              <a:ext cx="15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1" name="Rectangle 81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2" name="Rectangle 82"/>
            <p:cNvSpPr>
              <a:spLocks noChangeArrowheads="1"/>
            </p:cNvSpPr>
            <p:nvPr/>
          </p:nvSpPr>
          <p:spPr bwMode="auto">
            <a:xfrm>
              <a:off x="2597" y="678"/>
              <a:ext cx="15" cy="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3" name="Freeform 83"/>
            <p:cNvSpPr>
              <a:spLocks/>
            </p:cNvSpPr>
            <p:nvPr/>
          </p:nvSpPr>
          <p:spPr bwMode="auto">
            <a:xfrm>
              <a:off x="2592" y="672"/>
              <a:ext cx="4" cy="4"/>
            </a:xfrm>
            <a:custGeom>
              <a:avLst/>
              <a:gdLst>
                <a:gd name="T0" fmla="*/ 7 w 22"/>
                <a:gd name="T1" fmla="*/ 15 h 15"/>
                <a:gd name="T2" fmla="*/ 14 w 22"/>
                <a:gd name="T3" fmla="*/ 15 h 15"/>
                <a:gd name="T4" fmla="*/ 18 w 22"/>
                <a:gd name="T5" fmla="*/ 14 h 15"/>
                <a:gd name="T6" fmla="*/ 20 w 22"/>
                <a:gd name="T7" fmla="*/ 13 h 15"/>
                <a:gd name="T8" fmla="*/ 22 w 22"/>
                <a:gd name="T9" fmla="*/ 10 h 15"/>
                <a:gd name="T10" fmla="*/ 22 w 22"/>
                <a:gd name="T11" fmla="*/ 8 h 15"/>
                <a:gd name="T12" fmla="*/ 22 w 22"/>
                <a:gd name="T13" fmla="*/ 4 h 15"/>
                <a:gd name="T14" fmla="*/ 20 w 22"/>
                <a:gd name="T15" fmla="*/ 2 h 15"/>
                <a:gd name="T16" fmla="*/ 18 w 22"/>
                <a:gd name="T17" fmla="*/ 0 h 15"/>
                <a:gd name="T18" fmla="*/ 14 w 22"/>
                <a:gd name="T19" fmla="*/ 0 h 15"/>
                <a:gd name="T20" fmla="*/ 7 w 22"/>
                <a:gd name="T21" fmla="*/ 0 h 15"/>
                <a:gd name="T22" fmla="*/ 4 w 22"/>
                <a:gd name="T23" fmla="*/ 0 h 15"/>
                <a:gd name="T24" fmla="*/ 2 w 22"/>
                <a:gd name="T25" fmla="*/ 2 h 15"/>
                <a:gd name="T26" fmla="*/ 0 w 22"/>
                <a:gd name="T27" fmla="*/ 4 h 15"/>
                <a:gd name="T28" fmla="*/ 0 w 22"/>
                <a:gd name="T29" fmla="*/ 8 h 15"/>
                <a:gd name="T30" fmla="*/ 0 w 22"/>
                <a:gd name="T31" fmla="*/ 10 h 15"/>
                <a:gd name="T32" fmla="*/ 2 w 22"/>
                <a:gd name="T33" fmla="*/ 13 h 15"/>
                <a:gd name="T34" fmla="*/ 4 w 22"/>
                <a:gd name="T35" fmla="*/ 14 h 15"/>
                <a:gd name="T36" fmla="*/ 7 w 22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15">
                  <a:moveTo>
                    <a:pt x="7" y="15"/>
                  </a:moveTo>
                  <a:lnTo>
                    <a:pt x="14" y="15"/>
                  </a:lnTo>
                  <a:lnTo>
                    <a:pt x="18" y="14"/>
                  </a:lnTo>
                  <a:lnTo>
                    <a:pt x="20" y="13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4" name="Line 84"/>
            <p:cNvSpPr>
              <a:spLocks noChangeShapeType="1"/>
            </p:cNvSpPr>
            <p:nvPr/>
          </p:nvSpPr>
          <p:spPr bwMode="auto">
            <a:xfrm>
              <a:off x="2592" y="676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5" name="Freeform 85"/>
            <p:cNvSpPr>
              <a:spLocks/>
            </p:cNvSpPr>
            <p:nvPr/>
          </p:nvSpPr>
          <p:spPr bwMode="auto">
            <a:xfrm>
              <a:off x="2594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8 w 8"/>
                <a:gd name="T7" fmla="*/ 10 h 15"/>
                <a:gd name="T8" fmla="*/ 8 w 8"/>
                <a:gd name="T9" fmla="*/ 8 h 15"/>
                <a:gd name="T10" fmla="*/ 8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6" name="Line 86"/>
            <p:cNvSpPr>
              <a:spLocks noChangeShapeType="1"/>
            </p:cNvSpPr>
            <p:nvPr/>
          </p:nvSpPr>
          <p:spPr bwMode="auto">
            <a:xfrm flipH="1">
              <a:off x="2592" y="672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7" name="Freeform 87"/>
            <p:cNvSpPr>
              <a:spLocks/>
            </p:cNvSpPr>
            <p:nvPr/>
          </p:nvSpPr>
          <p:spPr bwMode="auto">
            <a:xfrm>
              <a:off x="2592" y="672"/>
              <a:ext cx="0" cy="4"/>
            </a:xfrm>
            <a:custGeom>
              <a:avLst/>
              <a:gdLst>
                <a:gd name="T0" fmla="*/ 7 w 7"/>
                <a:gd name="T1" fmla="*/ 0 h 15"/>
                <a:gd name="T2" fmla="*/ 4 w 7"/>
                <a:gd name="T3" fmla="*/ 0 h 15"/>
                <a:gd name="T4" fmla="*/ 2 w 7"/>
                <a:gd name="T5" fmla="*/ 2 h 15"/>
                <a:gd name="T6" fmla="*/ 0 w 7"/>
                <a:gd name="T7" fmla="*/ 4 h 15"/>
                <a:gd name="T8" fmla="*/ 0 w 7"/>
                <a:gd name="T9" fmla="*/ 8 h 15"/>
                <a:gd name="T10" fmla="*/ 0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7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8" name="Freeform 88"/>
            <p:cNvSpPr>
              <a:spLocks/>
            </p:cNvSpPr>
            <p:nvPr/>
          </p:nvSpPr>
          <p:spPr bwMode="auto">
            <a:xfrm>
              <a:off x="2612" y="672"/>
              <a:ext cx="5" cy="4"/>
            </a:xfrm>
            <a:custGeom>
              <a:avLst/>
              <a:gdLst>
                <a:gd name="T0" fmla="*/ 8 w 23"/>
                <a:gd name="T1" fmla="*/ 15 h 15"/>
                <a:gd name="T2" fmla="*/ 15 w 23"/>
                <a:gd name="T3" fmla="*/ 15 h 15"/>
                <a:gd name="T4" fmla="*/ 19 w 23"/>
                <a:gd name="T5" fmla="*/ 14 h 15"/>
                <a:gd name="T6" fmla="*/ 21 w 23"/>
                <a:gd name="T7" fmla="*/ 13 h 15"/>
                <a:gd name="T8" fmla="*/ 22 w 23"/>
                <a:gd name="T9" fmla="*/ 10 h 15"/>
                <a:gd name="T10" fmla="*/ 23 w 23"/>
                <a:gd name="T11" fmla="*/ 8 h 15"/>
                <a:gd name="T12" fmla="*/ 22 w 23"/>
                <a:gd name="T13" fmla="*/ 4 h 15"/>
                <a:gd name="T14" fmla="*/ 21 w 23"/>
                <a:gd name="T15" fmla="*/ 2 h 15"/>
                <a:gd name="T16" fmla="*/ 19 w 23"/>
                <a:gd name="T17" fmla="*/ 0 h 15"/>
                <a:gd name="T18" fmla="*/ 15 w 23"/>
                <a:gd name="T19" fmla="*/ 0 h 15"/>
                <a:gd name="T20" fmla="*/ 8 w 23"/>
                <a:gd name="T21" fmla="*/ 0 h 15"/>
                <a:gd name="T22" fmla="*/ 4 w 23"/>
                <a:gd name="T23" fmla="*/ 0 h 15"/>
                <a:gd name="T24" fmla="*/ 2 w 23"/>
                <a:gd name="T25" fmla="*/ 2 h 15"/>
                <a:gd name="T26" fmla="*/ 1 w 23"/>
                <a:gd name="T27" fmla="*/ 4 h 15"/>
                <a:gd name="T28" fmla="*/ 0 w 23"/>
                <a:gd name="T29" fmla="*/ 8 h 15"/>
                <a:gd name="T30" fmla="*/ 1 w 23"/>
                <a:gd name="T31" fmla="*/ 10 h 15"/>
                <a:gd name="T32" fmla="*/ 2 w 23"/>
                <a:gd name="T33" fmla="*/ 13 h 15"/>
                <a:gd name="T34" fmla="*/ 4 w 23"/>
                <a:gd name="T35" fmla="*/ 14 h 15"/>
                <a:gd name="T36" fmla="*/ 8 w 23"/>
                <a:gd name="T3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15">
                  <a:moveTo>
                    <a:pt x="8" y="15"/>
                  </a:moveTo>
                  <a:lnTo>
                    <a:pt x="15" y="15"/>
                  </a:lnTo>
                  <a:lnTo>
                    <a:pt x="19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22" y="4"/>
                  </a:lnTo>
                  <a:lnTo>
                    <a:pt x="21" y="2"/>
                  </a:lnTo>
                  <a:lnTo>
                    <a:pt x="19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89" name="Line 89"/>
            <p:cNvSpPr>
              <a:spLocks noChangeShapeType="1"/>
            </p:cNvSpPr>
            <p:nvPr/>
          </p:nvSpPr>
          <p:spPr bwMode="auto">
            <a:xfrm>
              <a:off x="2614" y="67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0" name="Freeform 90"/>
            <p:cNvSpPr>
              <a:spLocks/>
            </p:cNvSpPr>
            <p:nvPr/>
          </p:nvSpPr>
          <p:spPr bwMode="auto">
            <a:xfrm>
              <a:off x="2615" y="672"/>
              <a:ext cx="2" cy="4"/>
            </a:xfrm>
            <a:custGeom>
              <a:avLst/>
              <a:gdLst>
                <a:gd name="T0" fmla="*/ 0 w 8"/>
                <a:gd name="T1" fmla="*/ 15 h 15"/>
                <a:gd name="T2" fmla="*/ 4 w 8"/>
                <a:gd name="T3" fmla="*/ 14 h 15"/>
                <a:gd name="T4" fmla="*/ 6 w 8"/>
                <a:gd name="T5" fmla="*/ 13 h 15"/>
                <a:gd name="T6" fmla="*/ 7 w 8"/>
                <a:gd name="T7" fmla="*/ 10 h 15"/>
                <a:gd name="T8" fmla="*/ 8 w 8"/>
                <a:gd name="T9" fmla="*/ 8 h 15"/>
                <a:gd name="T10" fmla="*/ 7 w 8"/>
                <a:gd name="T11" fmla="*/ 4 h 15"/>
                <a:gd name="T12" fmla="*/ 6 w 8"/>
                <a:gd name="T13" fmla="*/ 2 h 15"/>
                <a:gd name="T14" fmla="*/ 4 w 8"/>
                <a:gd name="T15" fmla="*/ 0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0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7" y="10"/>
                  </a:lnTo>
                  <a:lnTo>
                    <a:pt x="8" y="8"/>
                  </a:lnTo>
                  <a:lnTo>
                    <a:pt x="7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1" name="Line 91"/>
            <p:cNvSpPr>
              <a:spLocks noChangeShapeType="1"/>
            </p:cNvSpPr>
            <p:nvPr/>
          </p:nvSpPr>
          <p:spPr bwMode="auto">
            <a:xfrm flipH="1">
              <a:off x="2614" y="67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2" name="Freeform 92"/>
            <p:cNvSpPr>
              <a:spLocks/>
            </p:cNvSpPr>
            <p:nvPr/>
          </p:nvSpPr>
          <p:spPr bwMode="auto">
            <a:xfrm>
              <a:off x="2612" y="672"/>
              <a:ext cx="2" cy="4"/>
            </a:xfrm>
            <a:custGeom>
              <a:avLst/>
              <a:gdLst>
                <a:gd name="T0" fmla="*/ 8 w 8"/>
                <a:gd name="T1" fmla="*/ 0 h 15"/>
                <a:gd name="T2" fmla="*/ 4 w 8"/>
                <a:gd name="T3" fmla="*/ 0 h 15"/>
                <a:gd name="T4" fmla="*/ 2 w 8"/>
                <a:gd name="T5" fmla="*/ 2 h 15"/>
                <a:gd name="T6" fmla="*/ 1 w 8"/>
                <a:gd name="T7" fmla="*/ 4 h 15"/>
                <a:gd name="T8" fmla="*/ 0 w 8"/>
                <a:gd name="T9" fmla="*/ 8 h 15"/>
                <a:gd name="T10" fmla="*/ 1 w 8"/>
                <a:gd name="T11" fmla="*/ 10 h 15"/>
                <a:gd name="T12" fmla="*/ 2 w 8"/>
                <a:gd name="T13" fmla="*/ 13 h 15"/>
                <a:gd name="T14" fmla="*/ 4 w 8"/>
                <a:gd name="T15" fmla="*/ 14 h 15"/>
                <a:gd name="T16" fmla="*/ 8 w 8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8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8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3" name="Rectangle 93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4" name="Rectangle 94"/>
            <p:cNvSpPr>
              <a:spLocks noChangeArrowheads="1"/>
            </p:cNvSpPr>
            <p:nvPr/>
          </p:nvSpPr>
          <p:spPr bwMode="auto">
            <a:xfrm>
              <a:off x="2570" y="686"/>
              <a:ext cx="25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5" name="Rectangle 95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6" name="Rectangle 96"/>
            <p:cNvSpPr>
              <a:spLocks noChangeArrowheads="1"/>
            </p:cNvSpPr>
            <p:nvPr/>
          </p:nvSpPr>
          <p:spPr bwMode="auto">
            <a:xfrm>
              <a:off x="2614" y="686"/>
              <a:ext cx="9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7" name="Freeform 97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8" name="Freeform 98"/>
            <p:cNvSpPr>
              <a:spLocks/>
            </p:cNvSpPr>
            <p:nvPr/>
          </p:nvSpPr>
          <p:spPr bwMode="auto">
            <a:xfrm>
              <a:off x="2591" y="669"/>
              <a:ext cx="26" cy="3"/>
            </a:xfrm>
            <a:custGeom>
              <a:avLst/>
              <a:gdLst>
                <a:gd name="T0" fmla="*/ 20 w 116"/>
                <a:gd name="T1" fmla="*/ 0 h 16"/>
                <a:gd name="T2" fmla="*/ 97 w 116"/>
                <a:gd name="T3" fmla="*/ 0 h 16"/>
                <a:gd name="T4" fmla="*/ 116 w 116"/>
                <a:gd name="T5" fmla="*/ 5 h 16"/>
                <a:gd name="T6" fmla="*/ 116 w 116"/>
                <a:gd name="T7" fmla="*/ 16 h 16"/>
                <a:gd name="T8" fmla="*/ 0 w 116"/>
                <a:gd name="T9" fmla="*/ 16 h 16"/>
                <a:gd name="T10" fmla="*/ 0 w 116"/>
                <a:gd name="T11" fmla="*/ 5 h 16"/>
                <a:gd name="T12" fmla="*/ 20 w 11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16">
                  <a:moveTo>
                    <a:pt x="20" y="0"/>
                  </a:moveTo>
                  <a:lnTo>
                    <a:pt x="97" y="0"/>
                  </a:lnTo>
                  <a:lnTo>
                    <a:pt x="116" y="5"/>
                  </a:lnTo>
                  <a:lnTo>
                    <a:pt x="116" y="16"/>
                  </a:lnTo>
                  <a:lnTo>
                    <a:pt x="0" y="16"/>
                  </a:lnTo>
                  <a:lnTo>
                    <a:pt x="0" y="5"/>
                  </a:lnTo>
                  <a:lnTo>
                    <a:pt x="2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899" name="Freeform 99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0" name="Freeform 100"/>
            <p:cNvSpPr>
              <a:spLocks/>
            </p:cNvSpPr>
            <p:nvPr/>
          </p:nvSpPr>
          <p:spPr bwMode="auto">
            <a:xfrm>
              <a:off x="2589" y="640"/>
              <a:ext cx="26" cy="30"/>
            </a:xfrm>
            <a:custGeom>
              <a:avLst/>
              <a:gdLst>
                <a:gd name="T0" fmla="*/ 101 w 116"/>
                <a:gd name="T1" fmla="*/ 136 h 136"/>
                <a:gd name="T2" fmla="*/ 93 w 116"/>
                <a:gd name="T3" fmla="*/ 50 h 136"/>
                <a:gd name="T4" fmla="*/ 101 w 116"/>
                <a:gd name="T5" fmla="*/ 50 h 136"/>
                <a:gd name="T6" fmla="*/ 97 w 116"/>
                <a:gd name="T7" fmla="*/ 17 h 136"/>
                <a:gd name="T8" fmla="*/ 116 w 116"/>
                <a:gd name="T9" fmla="*/ 11 h 136"/>
                <a:gd name="T10" fmla="*/ 115 w 116"/>
                <a:gd name="T11" fmla="*/ 0 h 136"/>
                <a:gd name="T12" fmla="*/ 0 w 116"/>
                <a:gd name="T13" fmla="*/ 9 h 136"/>
                <a:gd name="T14" fmla="*/ 1 w 116"/>
                <a:gd name="T15" fmla="*/ 20 h 136"/>
                <a:gd name="T16" fmla="*/ 21 w 116"/>
                <a:gd name="T17" fmla="*/ 24 h 136"/>
                <a:gd name="T18" fmla="*/ 23 w 116"/>
                <a:gd name="T19" fmla="*/ 57 h 136"/>
                <a:gd name="T20" fmla="*/ 31 w 116"/>
                <a:gd name="T21" fmla="*/ 56 h 136"/>
                <a:gd name="T22" fmla="*/ 38 w 116"/>
                <a:gd name="T23" fmla="*/ 133 h 136"/>
                <a:gd name="T24" fmla="*/ 101 w 116"/>
                <a:gd name="T2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" h="136">
                  <a:moveTo>
                    <a:pt x="101" y="136"/>
                  </a:moveTo>
                  <a:lnTo>
                    <a:pt x="93" y="50"/>
                  </a:lnTo>
                  <a:lnTo>
                    <a:pt x="101" y="50"/>
                  </a:lnTo>
                  <a:lnTo>
                    <a:pt x="97" y="17"/>
                  </a:lnTo>
                  <a:lnTo>
                    <a:pt x="116" y="11"/>
                  </a:lnTo>
                  <a:lnTo>
                    <a:pt x="115" y="0"/>
                  </a:lnTo>
                  <a:lnTo>
                    <a:pt x="0" y="9"/>
                  </a:lnTo>
                  <a:lnTo>
                    <a:pt x="1" y="20"/>
                  </a:lnTo>
                  <a:lnTo>
                    <a:pt x="21" y="24"/>
                  </a:lnTo>
                  <a:lnTo>
                    <a:pt x="23" y="57"/>
                  </a:lnTo>
                  <a:lnTo>
                    <a:pt x="31" y="56"/>
                  </a:lnTo>
                  <a:lnTo>
                    <a:pt x="38" y="133"/>
                  </a:lnTo>
                  <a:lnTo>
                    <a:pt x="101" y="13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1" name="Freeform 101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2" name="Freeform 102"/>
            <p:cNvSpPr>
              <a:spLocks/>
            </p:cNvSpPr>
            <p:nvPr/>
          </p:nvSpPr>
          <p:spPr bwMode="auto">
            <a:xfrm>
              <a:off x="2596" y="645"/>
              <a:ext cx="15" cy="25"/>
            </a:xfrm>
            <a:custGeom>
              <a:avLst/>
              <a:gdLst>
                <a:gd name="T0" fmla="*/ 0 w 64"/>
                <a:gd name="T1" fmla="*/ 6 h 116"/>
                <a:gd name="T2" fmla="*/ 54 w 64"/>
                <a:gd name="T3" fmla="*/ 0 h 116"/>
                <a:gd name="T4" fmla="*/ 64 w 64"/>
                <a:gd name="T5" fmla="*/ 116 h 116"/>
                <a:gd name="T6" fmla="*/ 11 w 64"/>
                <a:gd name="T7" fmla="*/ 108 h 116"/>
                <a:gd name="T8" fmla="*/ 0 w 64"/>
                <a:gd name="T9" fmla="*/ 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6">
                  <a:moveTo>
                    <a:pt x="0" y="6"/>
                  </a:moveTo>
                  <a:lnTo>
                    <a:pt x="54" y="0"/>
                  </a:lnTo>
                  <a:lnTo>
                    <a:pt x="64" y="116"/>
                  </a:lnTo>
                  <a:lnTo>
                    <a:pt x="11" y="108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3" name="Freeform 103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4" name="Freeform 104"/>
            <p:cNvSpPr>
              <a:spLocks/>
            </p:cNvSpPr>
            <p:nvPr/>
          </p:nvSpPr>
          <p:spPr bwMode="auto">
            <a:xfrm>
              <a:off x="2561" y="564"/>
              <a:ext cx="44" cy="10"/>
            </a:xfrm>
            <a:custGeom>
              <a:avLst/>
              <a:gdLst>
                <a:gd name="T0" fmla="*/ 0 w 194"/>
                <a:gd name="T1" fmla="*/ 17 h 36"/>
                <a:gd name="T2" fmla="*/ 193 w 194"/>
                <a:gd name="T3" fmla="*/ 0 h 36"/>
                <a:gd name="T4" fmla="*/ 194 w 194"/>
                <a:gd name="T5" fmla="*/ 18 h 36"/>
                <a:gd name="T6" fmla="*/ 3 w 194"/>
                <a:gd name="T7" fmla="*/ 36 h 36"/>
                <a:gd name="T8" fmla="*/ 0 w 194"/>
                <a:gd name="T9" fmla="*/ 1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36">
                  <a:moveTo>
                    <a:pt x="0" y="17"/>
                  </a:moveTo>
                  <a:lnTo>
                    <a:pt x="193" y="0"/>
                  </a:lnTo>
                  <a:lnTo>
                    <a:pt x="194" y="18"/>
                  </a:lnTo>
                  <a:lnTo>
                    <a:pt x="3" y="36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5" name="Freeform 105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6" name="Freeform 106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7" name="Freeform 107"/>
            <p:cNvSpPr>
              <a:spLocks/>
            </p:cNvSpPr>
            <p:nvPr/>
          </p:nvSpPr>
          <p:spPr bwMode="auto">
            <a:xfrm>
              <a:off x="2547" y="465"/>
              <a:ext cx="62" cy="104"/>
            </a:xfrm>
            <a:custGeom>
              <a:avLst/>
              <a:gdLst>
                <a:gd name="T0" fmla="*/ 0 w 275"/>
                <a:gd name="T1" fmla="*/ 22 h 470"/>
                <a:gd name="T2" fmla="*/ 230 w 275"/>
                <a:gd name="T3" fmla="*/ 0 h 470"/>
                <a:gd name="T4" fmla="*/ 275 w 275"/>
                <a:gd name="T5" fmla="*/ 448 h 470"/>
                <a:gd name="T6" fmla="*/ 45 w 275"/>
                <a:gd name="T7" fmla="*/ 470 h 470"/>
                <a:gd name="T8" fmla="*/ 0 w 275"/>
                <a:gd name="T9" fmla="*/ 22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5" h="470">
                  <a:moveTo>
                    <a:pt x="0" y="22"/>
                  </a:moveTo>
                  <a:lnTo>
                    <a:pt x="230" y="0"/>
                  </a:lnTo>
                  <a:lnTo>
                    <a:pt x="275" y="448"/>
                  </a:lnTo>
                  <a:lnTo>
                    <a:pt x="45" y="470"/>
                  </a:lnTo>
                  <a:lnTo>
                    <a:pt x="0" y="2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8" name="Freeform 108"/>
            <p:cNvSpPr>
              <a:spLocks/>
            </p:cNvSpPr>
            <p:nvPr/>
          </p:nvSpPr>
          <p:spPr bwMode="auto">
            <a:xfrm>
              <a:off x="2594" y="570"/>
              <a:ext cx="4" cy="15"/>
            </a:xfrm>
            <a:custGeom>
              <a:avLst/>
              <a:gdLst>
                <a:gd name="T0" fmla="*/ 0 w 14"/>
                <a:gd name="T1" fmla="*/ 1 h 69"/>
                <a:gd name="T2" fmla="*/ 7 w 14"/>
                <a:gd name="T3" fmla="*/ 0 h 69"/>
                <a:gd name="T4" fmla="*/ 14 w 14"/>
                <a:gd name="T5" fmla="*/ 68 h 69"/>
                <a:gd name="T6" fmla="*/ 6 w 14"/>
                <a:gd name="T7" fmla="*/ 69 h 69"/>
                <a:gd name="T8" fmla="*/ 0 w 14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9">
                  <a:moveTo>
                    <a:pt x="0" y="1"/>
                  </a:moveTo>
                  <a:lnTo>
                    <a:pt x="7" y="0"/>
                  </a:lnTo>
                  <a:lnTo>
                    <a:pt x="14" y="68"/>
                  </a:lnTo>
                  <a:lnTo>
                    <a:pt x="6" y="69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09" name="Freeform 109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0" name="Freeform 110"/>
            <p:cNvSpPr>
              <a:spLocks/>
            </p:cNvSpPr>
            <p:nvPr/>
          </p:nvSpPr>
          <p:spPr bwMode="auto">
            <a:xfrm>
              <a:off x="2570" y="677"/>
              <a:ext cx="9" cy="9"/>
            </a:xfrm>
            <a:custGeom>
              <a:avLst/>
              <a:gdLst>
                <a:gd name="T0" fmla="*/ 0 w 39"/>
                <a:gd name="T1" fmla="*/ 37 h 37"/>
                <a:gd name="T2" fmla="*/ 0 w 39"/>
                <a:gd name="T3" fmla="*/ 4 h 37"/>
                <a:gd name="T4" fmla="*/ 39 w 39"/>
                <a:gd name="T5" fmla="*/ 0 h 37"/>
                <a:gd name="T6" fmla="*/ 39 w 39"/>
                <a:gd name="T7" fmla="*/ 37 h 37"/>
                <a:gd name="T8" fmla="*/ 0 w 39"/>
                <a:gd name="T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7">
                  <a:moveTo>
                    <a:pt x="0" y="37"/>
                  </a:moveTo>
                  <a:lnTo>
                    <a:pt x="0" y="4"/>
                  </a:lnTo>
                  <a:lnTo>
                    <a:pt x="39" y="0"/>
                  </a:lnTo>
                  <a:lnTo>
                    <a:pt x="39" y="37"/>
                  </a:lnTo>
                  <a:lnTo>
                    <a:pt x="0" y="3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1" name="Freeform 111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2" name="Freeform 112"/>
            <p:cNvSpPr>
              <a:spLocks/>
            </p:cNvSpPr>
            <p:nvPr/>
          </p:nvSpPr>
          <p:spPr bwMode="auto">
            <a:xfrm>
              <a:off x="2588" y="634"/>
              <a:ext cx="26" cy="5"/>
            </a:xfrm>
            <a:custGeom>
              <a:avLst/>
              <a:gdLst>
                <a:gd name="T0" fmla="*/ 19 w 116"/>
                <a:gd name="T1" fmla="*/ 6 h 23"/>
                <a:gd name="T2" fmla="*/ 0 w 116"/>
                <a:gd name="T3" fmla="*/ 13 h 23"/>
                <a:gd name="T4" fmla="*/ 1 w 116"/>
                <a:gd name="T5" fmla="*/ 23 h 23"/>
                <a:gd name="T6" fmla="*/ 116 w 116"/>
                <a:gd name="T7" fmla="*/ 14 h 23"/>
                <a:gd name="T8" fmla="*/ 116 w 116"/>
                <a:gd name="T9" fmla="*/ 3 h 23"/>
                <a:gd name="T10" fmla="*/ 96 w 116"/>
                <a:gd name="T11" fmla="*/ 0 h 23"/>
                <a:gd name="T12" fmla="*/ 19 w 116"/>
                <a:gd name="T1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23">
                  <a:moveTo>
                    <a:pt x="19" y="6"/>
                  </a:moveTo>
                  <a:lnTo>
                    <a:pt x="0" y="13"/>
                  </a:lnTo>
                  <a:lnTo>
                    <a:pt x="1" y="23"/>
                  </a:lnTo>
                  <a:lnTo>
                    <a:pt x="116" y="14"/>
                  </a:lnTo>
                  <a:lnTo>
                    <a:pt x="116" y="3"/>
                  </a:lnTo>
                  <a:lnTo>
                    <a:pt x="96" y="0"/>
                  </a:lnTo>
                  <a:lnTo>
                    <a:pt x="19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3" name="Freeform 113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4" name="Freeform 114"/>
            <p:cNvSpPr>
              <a:spLocks/>
            </p:cNvSpPr>
            <p:nvPr/>
          </p:nvSpPr>
          <p:spPr bwMode="auto">
            <a:xfrm>
              <a:off x="2588" y="626"/>
              <a:ext cx="26" cy="20"/>
            </a:xfrm>
            <a:custGeom>
              <a:avLst/>
              <a:gdLst>
                <a:gd name="T0" fmla="*/ 15 w 116"/>
                <a:gd name="T1" fmla="*/ 7 h 92"/>
                <a:gd name="T2" fmla="*/ 19 w 116"/>
                <a:gd name="T3" fmla="*/ 43 h 92"/>
                <a:gd name="T4" fmla="*/ 0 w 116"/>
                <a:gd name="T5" fmla="*/ 50 h 92"/>
                <a:gd name="T6" fmla="*/ 1 w 116"/>
                <a:gd name="T7" fmla="*/ 60 h 92"/>
                <a:gd name="T8" fmla="*/ 24 w 116"/>
                <a:gd name="T9" fmla="*/ 59 h 92"/>
                <a:gd name="T10" fmla="*/ 25 w 116"/>
                <a:gd name="T11" fmla="*/ 73 h 92"/>
                <a:gd name="T12" fmla="*/ 30 w 116"/>
                <a:gd name="T13" fmla="*/ 73 h 92"/>
                <a:gd name="T14" fmla="*/ 32 w 116"/>
                <a:gd name="T15" fmla="*/ 92 h 92"/>
                <a:gd name="T16" fmla="*/ 93 w 116"/>
                <a:gd name="T17" fmla="*/ 87 h 92"/>
                <a:gd name="T18" fmla="*/ 90 w 116"/>
                <a:gd name="T19" fmla="*/ 68 h 92"/>
                <a:gd name="T20" fmla="*/ 95 w 116"/>
                <a:gd name="T21" fmla="*/ 68 h 92"/>
                <a:gd name="T22" fmla="*/ 94 w 116"/>
                <a:gd name="T23" fmla="*/ 53 h 92"/>
                <a:gd name="T24" fmla="*/ 116 w 116"/>
                <a:gd name="T25" fmla="*/ 51 h 92"/>
                <a:gd name="T26" fmla="*/ 116 w 116"/>
                <a:gd name="T27" fmla="*/ 40 h 92"/>
                <a:gd name="T28" fmla="*/ 97 w 116"/>
                <a:gd name="T29" fmla="*/ 37 h 92"/>
                <a:gd name="T30" fmla="*/ 94 w 116"/>
                <a:gd name="T31" fmla="*/ 0 h 92"/>
                <a:gd name="T32" fmla="*/ 15 w 116"/>
                <a:gd name="T33" fmla="*/ 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6" h="92">
                  <a:moveTo>
                    <a:pt x="15" y="7"/>
                  </a:moveTo>
                  <a:lnTo>
                    <a:pt x="19" y="43"/>
                  </a:lnTo>
                  <a:lnTo>
                    <a:pt x="0" y="50"/>
                  </a:lnTo>
                  <a:lnTo>
                    <a:pt x="1" y="60"/>
                  </a:lnTo>
                  <a:lnTo>
                    <a:pt x="24" y="59"/>
                  </a:lnTo>
                  <a:lnTo>
                    <a:pt x="25" y="73"/>
                  </a:lnTo>
                  <a:lnTo>
                    <a:pt x="30" y="73"/>
                  </a:lnTo>
                  <a:lnTo>
                    <a:pt x="32" y="92"/>
                  </a:lnTo>
                  <a:lnTo>
                    <a:pt x="93" y="87"/>
                  </a:lnTo>
                  <a:lnTo>
                    <a:pt x="90" y="68"/>
                  </a:lnTo>
                  <a:lnTo>
                    <a:pt x="95" y="68"/>
                  </a:lnTo>
                  <a:lnTo>
                    <a:pt x="94" y="53"/>
                  </a:lnTo>
                  <a:lnTo>
                    <a:pt x="116" y="51"/>
                  </a:lnTo>
                  <a:lnTo>
                    <a:pt x="116" y="40"/>
                  </a:lnTo>
                  <a:lnTo>
                    <a:pt x="97" y="37"/>
                  </a:lnTo>
                  <a:lnTo>
                    <a:pt x="94" y="0"/>
                  </a:lnTo>
                  <a:lnTo>
                    <a:pt x="15" y="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5" name="Freeform 115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6" name="Freeform 116"/>
            <p:cNvSpPr>
              <a:spLocks/>
            </p:cNvSpPr>
            <p:nvPr/>
          </p:nvSpPr>
          <p:spPr bwMode="auto">
            <a:xfrm>
              <a:off x="2592" y="609"/>
              <a:ext cx="18" cy="21"/>
            </a:xfrm>
            <a:custGeom>
              <a:avLst/>
              <a:gdLst>
                <a:gd name="T0" fmla="*/ 16 w 81"/>
                <a:gd name="T1" fmla="*/ 3 h 97"/>
                <a:gd name="T2" fmla="*/ 53 w 81"/>
                <a:gd name="T3" fmla="*/ 0 h 97"/>
                <a:gd name="T4" fmla="*/ 59 w 81"/>
                <a:gd name="T5" fmla="*/ 56 h 97"/>
                <a:gd name="T6" fmla="*/ 79 w 81"/>
                <a:gd name="T7" fmla="*/ 55 h 97"/>
                <a:gd name="T8" fmla="*/ 81 w 81"/>
                <a:gd name="T9" fmla="*/ 73 h 97"/>
                <a:gd name="T10" fmla="*/ 61 w 81"/>
                <a:gd name="T11" fmla="*/ 75 h 97"/>
                <a:gd name="T12" fmla="*/ 62 w 81"/>
                <a:gd name="T13" fmla="*/ 94 h 97"/>
                <a:gd name="T14" fmla="*/ 23 w 81"/>
                <a:gd name="T15" fmla="*/ 97 h 97"/>
                <a:gd name="T16" fmla="*/ 22 w 81"/>
                <a:gd name="T17" fmla="*/ 78 h 97"/>
                <a:gd name="T18" fmla="*/ 2 w 81"/>
                <a:gd name="T19" fmla="*/ 80 h 97"/>
                <a:gd name="T20" fmla="*/ 0 w 81"/>
                <a:gd name="T21" fmla="*/ 61 h 97"/>
                <a:gd name="T22" fmla="*/ 20 w 81"/>
                <a:gd name="T23" fmla="*/ 59 h 97"/>
                <a:gd name="T24" fmla="*/ 16 w 81"/>
                <a:gd name="T25" fmla="*/ 3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1" h="97">
                  <a:moveTo>
                    <a:pt x="16" y="3"/>
                  </a:moveTo>
                  <a:lnTo>
                    <a:pt x="53" y="0"/>
                  </a:lnTo>
                  <a:lnTo>
                    <a:pt x="59" y="56"/>
                  </a:lnTo>
                  <a:lnTo>
                    <a:pt x="79" y="55"/>
                  </a:lnTo>
                  <a:lnTo>
                    <a:pt x="81" y="73"/>
                  </a:lnTo>
                  <a:lnTo>
                    <a:pt x="61" y="75"/>
                  </a:lnTo>
                  <a:lnTo>
                    <a:pt x="62" y="94"/>
                  </a:lnTo>
                  <a:lnTo>
                    <a:pt x="23" y="97"/>
                  </a:lnTo>
                  <a:lnTo>
                    <a:pt x="22" y="78"/>
                  </a:lnTo>
                  <a:lnTo>
                    <a:pt x="2" y="80"/>
                  </a:lnTo>
                  <a:lnTo>
                    <a:pt x="0" y="61"/>
                  </a:lnTo>
                  <a:lnTo>
                    <a:pt x="20" y="59"/>
                  </a:lnTo>
                  <a:lnTo>
                    <a:pt x="16" y="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7" name="Freeform 117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8" name="Freeform 118"/>
            <p:cNvSpPr>
              <a:spLocks/>
            </p:cNvSpPr>
            <p:nvPr/>
          </p:nvSpPr>
          <p:spPr bwMode="auto">
            <a:xfrm>
              <a:off x="2594" y="599"/>
              <a:ext cx="9" cy="22"/>
            </a:xfrm>
            <a:custGeom>
              <a:avLst/>
              <a:gdLst>
                <a:gd name="T0" fmla="*/ 35 w 39"/>
                <a:gd name="T1" fmla="*/ 70 h 99"/>
                <a:gd name="T2" fmla="*/ 38 w 39"/>
                <a:gd name="T3" fmla="*/ 97 h 99"/>
                <a:gd name="T4" fmla="*/ 15 w 39"/>
                <a:gd name="T5" fmla="*/ 99 h 99"/>
                <a:gd name="T6" fmla="*/ 13 w 39"/>
                <a:gd name="T7" fmla="*/ 72 h 99"/>
                <a:gd name="T8" fmla="*/ 8 w 39"/>
                <a:gd name="T9" fmla="*/ 70 h 99"/>
                <a:gd name="T10" fmla="*/ 6 w 39"/>
                <a:gd name="T11" fmla="*/ 44 h 99"/>
                <a:gd name="T12" fmla="*/ 7 w 39"/>
                <a:gd name="T13" fmla="*/ 43 h 99"/>
                <a:gd name="T14" fmla="*/ 7 w 39"/>
                <a:gd name="T15" fmla="*/ 36 h 99"/>
                <a:gd name="T16" fmla="*/ 5 w 39"/>
                <a:gd name="T17" fmla="*/ 36 h 99"/>
                <a:gd name="T18" fmla="*/ 3 w 39"/>
                <a:gd name="T19" fmla="*/ 35 h 99"/>
                <a:gd name="T20" fmla="*/ 0 w 39"/>
                <a:gd name="T21" fmla="*/ 4 h 99"/>
                <a:gd name="T22" fmla="*/ 3 w 39"/>
                <a:gd name="T23" fmla="*/ 2 h 99"/>
                <a:gd name="T24" fmla="*/ 32 w 39"/>
                <a:gd name="T25" fmla="*/ 0 h 99"/>
                <a:gd name="T26" fmla="*/ 36 w 39"/>
                <a:gd name="T27" fmla="*/ 1 h 99"/>
                <a:gd name="T28" fmla="*/ 38 w 39"/>
                <a:gd name="T29" fmla="*/ 32 h 99"/>
                <a:gd name="T30" fmla="*/ 36 w 39"/>
                <a:gd name="T31" fmla="*/ 33 h 99"/>
                <a:gd name="T32" fmla="*/ 35 w 39"/>
                <a:gd name="T33" fmla="*/ 33 h 99"/>
                <a:gd name="T34" fmla="*/ 35 w 39"/>
                <a:gd name="T35" fmla="*/ 40 h 99"/>
                <a:gd name="T36" fmla="*/ 37 w 39"/>
                <a:gd name="T37" fmla="*/ 41 h 99"/>
                <a:gd name="T38" fmla="*/ 39 w 39"/>
                <a:gd name="T39" fmla="*/ 68 h 99"/>
                <a:gd name="T40" fmla="*/ 35 w 39"/>
                <a:gd name="T41" fmla="*/ 7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9" h="99">
                  <a:moveTo>
                    <a:pt x="35" y="70"/>
                  </a:moveTo>
                  <a:lnTo>
                    <a:pt x="38" y="97"/>
                  </a:lnTo>
                  <a:lnTo>
                    <a:pt x="15" y="99"/>
                  </a:lnTo>
                  <a:lnTo>
                    <a:pt x="13" y="72"/>
                  </a:lnTo>
                  <a:lnTo>
                    <a:pt x="8" y="70"/>
                  </a:lnTo>
                  <a:lnTo>
                    <a:pt x="6" y="44"/>
                  </a:lnTo>
                  <a:lnTo>
                    <a:pt x="7" y="43"/>
                  </a:lnTo>
                  <a:lnTo>
                    <a:pt x="7" y="36"/>
                  </a:lnTo>
                  <a:lnTo>
                    <a:pt x="5" y="36"/>
                  </a:lnTo>
                  <a:lnTo>
                    <a:pt x="3" y="35"/>
                  </a:lnTo>
                  <a:lnTo>
                    <a:pt x="0" y="4"/>
                  </a:lnTo>
                  <a:lnTo>
                    <a:pt x="3" y="2"/>
                  </a:lnTo>
                  <a:lnTo>
                    <a:pt x="32" y="0"/>
                  </a:lnTo>
                  <a:lnTo>
                    <a:pt x="36" y="1"/>
                  </a:lnTo>
                  <a:lnTo>
                    <a:pt x="38" y="32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40"/>
                  </a:lnTo>
                  <a:lnTo>
                    <a:pt x="37" y="41"/>
                  </a:lnTo>
                  <a:lnTo>
                    <a:pt x="39" y="68"/>
                  </a:lnTo>
                  <a:lnTo>
                    <a:pt x="35" y="7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19" name="Freeform 119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0" name="Freeform 120"/>
            <p:cNvSpPr>
              <a:spLocks/>
            </p:cNvSpPr>
            <p:nvPr/>
          </p:nvSpPr>
          <p:spPr bwMode="auto">
            <a:xfrm>
              <a:off x="2596" y="599"/>
              <a:ext cx="6" cy="15"/>
            </a:xfrm>
            <a:custGeom>
              <a:avLst/>
              <a:gdLst>
                <a:gd name="T0" fmla="*/ 0 w 24"/>
                <a:gd name="T1" fmla="*/ 2 h 61"/>
                <a:gd name="T2" fmla="*/ 19 w 24"/>
                <a:gd name="T3" fmla="*/ 0 h 61"/>
                <a:gd name="T4" fmla="*/ 24 w 24"/>
                <a:gd name="T5" fmla="*/ 60 h 61"/>
                <a:gd name="T6" fmla="*/ 6 w 24"/>
                <a:gd name="T7" fmla="*/ 61 h 61"/>
                <a:gd name="T8" fmla="*/ 0 w 24"/>
                <a:gd name="T9" fmla="*/ 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0" y="2"/>
                  </a:moveTo>
                  <a:lnTo>
                    <a:pt x="19" y="0"/>
                  </a:lnTo>
                  <a:lnTo>
                    <a:pt x="24" y="60"/>
                  </a:lnTo>
                  <a:lnTo>
                    <a:pt x="6" y="61"/>
                  </a:lnTo>
                  <a:lnTo>
                    <a:pt x="0" y="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1" name="Freeform 121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2" name="Freeform 122"/>
            <p:cNvSpPr>
              <a:spLocks/>
            </p:cNvSpPr>
            <p:nvPr/>
          </p:nvSpPr>
          <p:spPr bwMode="auto">
            <a:xfrm>
              <a:off x="2594" y="578"/>
              <a:ext cx="8" cy="48"/>
            </a:xfrm>
            <a:custGeom>
              <a:avLst/>
              <a:gdLst>
                <a:gd name="T0" fmla="*/ 0 w 34"/>
                <a:gd name="T1" fmla="*/ 1 h 222"/>
                <a:gd name="T2" fmla="*/ 15 w 34"/>
                <a:gd name="T3" fmla="*/ 0 h 222"/>
                <a:gd name="T4" fmla="*/ 34 w 34"/>
                <a:gd name="T5" fmla="*/ 219 h 222"/>
                <a:gd name="T6" fmla="*/ 20 w 34"/>
                <a:gd name="T7" fmla="*/ 222 h 222"/>
                <a:gd name="T8" fmla="*/ 0 w 34"/>
                <a:gd name="T9" fmla="*/ 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22">
                  <a:moveTo>
                    <a:pt x="0" y="1"/>
                  </a:moveTo>
                  <a:lnTo>
                    <a:pt x="15" y="0"/>
                  </a:lnTo>
                  <a:lnTo>
                    <a:pt x="34" y="219"/>
                  </a:lnTo>
                  <a:lnTo>
                    <a:pt x="20" y="22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3" name="Freeform 123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4" name="Freeform 124"/>
            <p:cNvSpPr>
              <a:spLocks/>
            </p:cNvSpPr>
            <p:nvPr/>
          </p:nvSpPr>
          <p:spPr bwMode="auto">
            <a:xfrm>
              <a:off x="2592" y="574"/>
              <a:ext cx="10" cy="13"/>
            </a:xfrm>
            <a:custGeom>
              <a:avLst/>
              <a:gdLst>
                <a:gd name="T0" fmla="*/ 0 w 43"/>
                <a:gd name="T1" fmla="*/ 3 h 59"/>
                <a:gd name="T2" fmla="*/ 39 w 43"/>
                <a:gd name="T3" fmla="*/ 0 h 59"/>
                <a:gd name="T4" fmla="*/ 43 w 43"/>
                <a:gd name="T5" fmla="*/ 56 h 59"/>
                <a:gd name="T6" fmla="*/ 5 w 43"/>
                <a:gd name="T7" fmla="*/ 59 h 59"/>
                <a:gd name="T8" fmla="*/ 0 w 43"/>
                <a:gd name="T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59">
                  <a:moveTo>
                    <a:pt x="0" y="3"/>
                  </a:moveTo>
                  <a:lnTo>
                    <a:pt x="39" y="0"/>
                  </a:lnTo>
                  <a:lnTo>
                    <a:pt x="43" y="56"/>
                  </a:lnTo>
                  <a:lnTo>
                    <a:pt x="5" y="59"/>
                  </a:lnTo>
                  <a:lnTo>
                    <a:pt x="0" y="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5" name="Freeform 125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6" name="Freeform 126"/>
            <p:cNvSpPr>
              <a:spLocks/>
            </p:cNvSpPr>
            <p:nvPr/>
          </p:nvSpPr>
          <p:spPr bwMode="auto">
            <a:xfrm>
              <a:off x="2592" y="675"/>
              <a:ext cx="26" cy="30"/>
            </a:xfrm>
            <a:custGeom>
              <a:avLst/>
              <a:gdLst>
                <a:gd name="T0" fmla="*/ 20 w 116"/>
                <a:gd name="T1" fmla="*/ 136 h 136"/>
                <a:gd name="T2" fmla="*/ 20 w 116"/>
                <a:gd name="T3" fmla="*/ 16 h 136"/>
                <a:gd name="T4" fmla="*/ 0 w 116"/>
                <a:gd name="T5" fmla="*/ 12 h 136"/>
                <a:gd name="T6" fmla="*/ 0 w 116"/>
                <a:gd name="T7" fmla="*/ 0 h 136"/>
                <a:gd name="T8" fmla="*/ 116 w 116"/>
                <a:gd name="T9" fmla="*/ 0 h 136"/>
                <a:gd name="T10" fmla="*/ 116 w 116"/>
                <a:gd name="T11" fmla="*/ 12 h 136"/>
                <a:gd name="T12" fmla="*/ 96 w 116"/>
                <a:gd name="T13" fmla="*/ 16 h 136"/>
                <a:gd name="T14" fmla="*/ 96 w 116"/>
                <a:gd name="T15" fmla="*/ 136 h 136"/>
                <a:gd name="T16" fmla="*/ 20 w 116"/>
                <a:gd name="T17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36">
                  <a:moveTo>
                    <a:pt x="20" y="136"/>
                  </a:moveTo>
                  <a:lnTo>
                    <a:pt x="20" y="1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6" y="0"/>
                  </a:lnTo>
                  <a:lnTo>
                    <a:pt x="116" y="12"/>
                  </a:lnTo>
                  <a:lnTo>
                    <a:pt x="96" y="16"/>
                  </a:lnTo>
                  <a:lnTo>
                    <a:pt x="96" y="136"/>
                  </a:lnTo>
                  <a:lnTo>
                    <a:pt x="20" y="13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7" name="Rectangle 127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8" name="Rectangle 128"/>
            <p:cNvSpPr>
              <a:spLocks noChangeArrowheads="1"/>
            </p:cNvSpPr>
            <p:nvPr/>
          </p:nvSpPr>
          <p:spPr bwMode="auto">
            <a:xfrm>
              <a:off x="2724" y="1509"/>
              <a:ext cx="208" cy="2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29" name="Rectangle 129"/>
            <p:cNvSpPr>
              <a:spLocks noChangeArrowheads="1"/>
            </p:cNvSpPr>
            <p:nvPr/>
          </p:nvSpPr>
          <p:spPr bwMode="auto">
            <a:xfrm>
              <a:off x="2987" y="1609"/>
              <a:ext cx="27" cy="8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0" name="Rectangle 130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1" name="Rectangle 131"/>
            <p:cNvSpPr>
              <a:spLocks noChangeArrowheads="1"/>
            </p:cNvSpPr>
            <p:nvPr/>
          </p:nvSpPr>
          <p:spPr bwMode="auto">
            <a:xfrm>
              <a:off x="2987" y="1611"/>
              <a:ext cx="27" cy="825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2" name="Rectangle 132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3" name="Rectangle 133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4" name="Rectangle 134"/>
            <p:cNvSpPr>
              <a:spLocks noChangeArrowheads="1"/>
            </p:cNvSpPr>
            <p:nvPr/>
          </p:nvSpPr>
          <p:spPr bwMode="auto">
            <a:xfrm>
              <a:off x="5494" y="1609"/>
              <a:ext cx="27" cy="826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5" name="Freeform 135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6" name="Freeform 136"/>
            <p:cNvSpPr>
              <a:spLocks/>
            </p:cNvSpPr>
            <p:nvPr/>
          </p:nvSpPr>
          <p:spPr bwMode="auto">
            <a:xfrm>
              <a:off x="3001" y="1653"/>
              <a:ext cx="2503" cy="738"/>
            </a:xfrm>
            <a:custGeom>
              <a:avLst/>
              <a:gdLst>
                <a:gd name="T0" fmla="*/ 9 w 10885"/>
                <a:gd name="T1" fmla="*/ 0 h 3311"/>
                <a:gd name="T2" fmla="*/ 10885 w 10885"/>
                <a:gd name="T3" fmla="*/ 0 h 3311"/>
                <a:gd name="T4" fmla="*/ 10875 w 10885"/>
                <a:gd name="T5" fmla="*/ 3311 h 3311"/>
                <a:gd name="T6" fmla="*/ 0 w 10885"/>
                <a:gd name="T7" fmla="*/ 3311 h 3311"/>
                <a:gd name="T8" fmla="*/ 9 w 10885"/>
                <a:gd name="T9" fmla="*/ 0 h 3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85" h="3311">
                  <a:moveTo>
                    <a:pt x="9" y="0"/>
                  </a:moveTo>
                  <a:lnTo>
                    <a:pt x="10885" y="0"/>
                  </a:lnTo>
                  <a:lnTo>
                    <a:pt x="10875" y="3311"/>
                  </a:lnTo>
                  <a:lnTo>
                    <a:pt x="0" y="3311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7" name="Rectangle 137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8" name="Rectangle 138"/>
            <p:cNvSpPr>
              <a:spLocks noChangeArrowheads="1"/>
            </p:cNvSpPr>
            <p:nvPr/>
          </p:nvSpPr>
          <p:spPr bwMode="auto">
            <a:xfrm>
              <a:off x="3004" y="1658"/>
              <a:ext cx="2500" cy="72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39" name="Rectangle 139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0" name="Rectangle 140"/>
            <p:cNvSpPr>
              <a:spLocks noChangeArrowheads="1"/>
            </p:cNvSpPr>
            <p:nvPr/>
          </p:nvSpPr>
          <p:spPr bwMode="auto">
            <a:xfrm>
              <a:off x="5504" y="1658"/>
              <a:ext cx="17" cy="7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1" name="Freeform 141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2" name="Freeform 142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3" name="Freeform 143"/>
            <p:cNvSpPr>
              <a:spLocks/>
            </p:cNvSpPr>
            <p:nvPr/>
          </p:nvSpPr>
          <p:spPr bwMode="auto">
            <a:xfrm>
              <a:off x="5517" y="1609"/>
              <a:ext cx="27" cy="826"/>
            </a:xfrm>
            <a:custGeom>
              <a:avLst/>
              <a:gdLst>
                <a:gd name="T0" fmla="*/ 115 w 115"/>
                <a:gd name="T1" fmla="*/ 0 h 3715"/>
                <a:gd name="T2" fmla="*/ 15 w 115"/>
                <a:gd name="T3" fmla="*/ 0 h 3715"/>
                <a:gd name="T4" fmla="*/ 15 w 115"/>
                <a:gd name="T5" fmla="*/ 226 h 3715"/>
                <a:gd name="T6" fmla="*/ 0 w 115"/>
                <a:gd name="T7" fmla="*/ 226 h 3715"/>
                <a:gd name="T8" fmla="*/ 0 w 115"/>
                <a:gd name="T9" fmla="*/ 3489 h 3715"/>
                <a:gd name="T10" fmla="*/ 15 w 115"/>
                <a:gd name="T11" fmla="*/ 3489 h 3715"/>
                <a:gd name="T12" fmla="*/ 15 w 115"/>
                <a:gd name="T13" fmla="*/ 3715 h 3715"/>
                <a:gd name="T14" fmla="*/ 115 w 115"/>
                <a:gd name="T15" fmla="*/ 3715 h 3715"/>
                <a:gd name="T16" fmla="*/ 115 w 115"/>
                <a:gd name="T17" fmla="*/ 0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3715">
                  <a:moveTo>
                    <a:pt x="115" y="0"/>
                  </a:moveTo>
                  <a:lnTo>
                    <a:pt x="15" y="0"/>
                  </a:lnTo>
                  <a:lnTo>
                    <a:pt x="15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15" y="3489"/>
                  </a:lnTo>
                  <a:lnTo>
                    <a:pt x="15" y="3715"/>
                  </a:lnTo>
                  <a:lnTo>
                    <a:pt x="115" y="3715"/>
                  </a:lnTo>
                  <a:lnTo>
                    <a:pt x="115" y="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4" name="Freeform 144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5" name="Freeform 145"/>
            <p:cNvSpPr>
              <a:spLocks/>
            </p:cNvSpPr>
            <p:nvPr/>
          </p:nvSpPr>
          <p:spPr bwMode="auto">
            <a:xfrm>
              <a:off x="5030" y="1638"/>
              <a:ext cx="328" cy="20"/>
            </a:xfrm>
            <a:custGeom>
              <a:avLst/>
              <a:gdLst>
                <a:gd name="T0" fmla="*/ 1425 w 1425"/>
                <a:gd name="T1" fmla="*/ 33 h 94"/>
                <a:gd name="T2" fmla="*/ 1425 w 1425"/>
                <a:gd name="T3" fmla="*/ 94 h 94"/>
                <a:gd name="T4" fmla="*/ 0 w 1425"/>
                <a:gd name="T5" fmla="*/ 94 h 94"/>
                <a:gd name="T6" fmla="*/ 0 w 1425"/>
                <a:gd name="T7" fmla="*/ 33 h 94"/>
                <a:gd name="T8" fmla="*/ 20 w 1425"/>
                <a:gd name="T9" fmla="*/ 0 h 94"/>
                <a:gd name="T10" fmla="*/ 1406 w 1425"/>
                <a:gd name="T11" fmla="*/ 0 h 94"/>
                <a:gd name="T12" fmla="*/ 1425 w 1425"/>
                <a:gd name="T13" fmla="*/ 3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5" h="94">
                  <a:moveTo>
                    <a:pt x="1425" y="33"/>
                  </a:moveTo>
                  <a:lnTo>
                    <a:pt x="1425" y="94"/>
                  </a:lnTo>
                  <a:lnTo>
                    <a:pt x="0" y="94"/>
                  </a:lnTo>
                  <a:lnTo>
                    <a:pt x="0" y="33"/>
                  </a:lnTo>
                  <a:lnTo>
                    <a:pt x="20" y="0"/>
                  </a:lnTo>
                  <a:lnTo>
                    <a:pt x="1406" y="0"/>
                  </a:lnTo>
                  <a:lnTo>
                    <a:pt x="1425" y="3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6" name="Rectangle 146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7" name="Rectangle 147"/>
            <p:cNvSpPr>
              <a:spLocks noChangeArrowheads="1"/>
            </p:cNvSpPr>
            <p:nvPr/>
          </p:nvSpPr>
          <p:spPr bwMode="auto">
            <a:xfrm>
              <a:off x="5036" y="1638"/>
              <a:ext cx="314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8" name="Rectangle 148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49" name="Rectangle 149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0" name="Rectangle 150"/>
            <p:cNvSpPr>
              <a:spLocks noChangeArrowheads="1"/>
            </p:cNvSpPr>
            <p:nvPr/>
          </p:nvSpPr>
          <p:spPr bwMode="auto">
            <a:xfrm>
              <a:off x="5036" y="1155"/>
              <a:ext cx="314" cy="49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1" name="Rectangle 151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2" name="Rectangle 152"/>
            <p:cNvSpPr>
              <a:spLocks noChangeArrowheads="1"/>
            </p:cNvSpPr>
            <p:nvPr/>
          </p:nvSpPr>
          <p:spPr bwMode="auto">
            <a:xfrm>
              <a:off x="5039" y="1647"/>
              <a:ext cx="309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3" name="Rectangle 153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4" name="Rectangle 154"/>
            <p:cNvSpPr>
              <a:spLocks noChangeArrowheads="1"/>
            </p:cNvSpPr>
            <p:nvPr/>
          </p:nvSpPr>
          <p:spPr bwMode="auto">
            <a:xfrm>
              <a:off x="5039" y="1146"/>
              <a:ext cx="309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5" name="Rectangle 155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6" name="Rectangle 156"/>
            <p:cNvSpPr>
              <a:spLocks noChangeArrowheads="1"/>
            </p:cNvSpPr>
            <p:nvPr/>
          </p:nvSpPr>
          <p:spPr bwMode="auto">
            <a:xfrm>
              <a:off x="5517" y="1856"/>
              <a:ext cx="27" cy="4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7" name="Rectangle 157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8" name="Rectangle 158"/>
            <p:cNvSpPr>
              <a:spLocks noChangeArrowheads="1"/>
            </p:cNvSpPr>
            <p:nvPr/>
          </p:nvSpPr>
          <p:spPr bwMode="auto">
            <a:xfrm>
              <a:off x="5544" y="1829"/>
              <a:ext cx="22" cy="46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59" name="Rectangle 159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0" name="Rectangle 160"/>
            <p:cNvSpPr>
              <a:spLocks noChangeArrowheads="1"/>
            </p:cNvSpPr>
            <p:nvPr/>
          </p:nvSpPr>
          <p:spPr bwMode="auto">
            <a:xfrm>
              <a:off x="2714" y="2392"/>
              <a:ext cx="18" cy="10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1" name="Rectangle 161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2" name="Rectangle 162"/>
            <p:cNvSpPr>
              <a:spLocks noChangeArrowheads="1"/>
            </p:cNvSpPr>
            <p:nvPr/>
          </p:nvSpPr>
          <p:spPr bwMode="auto">
            <a:xfrm>
              <a:off x="2650" y="1609"/>
              <a:ext cx="18" cy="8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3" name="Rectangle 163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4" name="Rectangle 164"/>
            <p:cNvSpPr>
              <a:spLocks noChangeArrowheads="1"/>
            </p:cNvSpPr>
            <p:nvPr/>
          </p:nvSpPr>
          <p:spPr bwMode="auto">
            <a:xfrm>
              <a:off x="2963" y="1609"/>
              <a:ext cx="18" cy="8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5" name="Rectangle 165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6" name="Rectangle 166"/>
            <p:cNvSpPr>
              <a:spLocks noChangeArrowheads="1"/>
            </p:cNvSpPr>
            <p:nvPr/>
          </p:nvSpPr>
          <p:spPr bwMode="auto">
            <a:xfrm>
              <a:off x="2899" y="2392"/>
              <a:ext cx="19" cy="10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7" name="Rectangle 167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8" name="Rectangle 168"/>
            <p:cNvSpPr>
              <a:spLocks noChangeArrowheads="1"/>
            </p:cNvSpPr>
            <p:nvPr/>
          </p:nvSpPr>
          <p:spPr bwMode="auto">
            <a:xfrm>
              <a:off x="2659" y="1652"/>
              <a:ext cx="313" cy="74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69" name="Rectangle 169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0" name="Rectangle 170"/>
            <p:cNvSpPr>
              <a:spLocks noChangeArrowheads="1"/>
            </p:cNvSpPr>
            <p:nvPr/>
          </p:nvSpPr>
          <p:spPr bwMode="auto">
            <a:xfrm>
              <a:off x="2538" y="1080"/>
              <a:ext cx="22" cy="3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1" name="Rectangle 171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2" name="Rectangle 172"/>
            <p:cNvSpPr>
              <a:spLocks noChangeArrowheads="1"/>
            </p:cNvSpPr>
            <p:nvPr/>
          </p:nvSpPr>
          <p:spPr bwMode="auto">
            <a:xfrm>
              <a:off x="2549" y="1535"/>
              <a:ext cx="557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3" name="Rectangle 173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4" name="Rectangle 174"/>
            <p:cNvSpPr>
              <a:spLocks noChangeArrowheads="1"/>
            </p:cNvSpPr>
            <p:nvPr/>
          </p:nvSpPr>
          <p:spPr bwMode="auto">
            <a:xfrm>
              <a:off x="2549" y="1513"/>
              <a:ext cx="557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5" name="Rectangle 175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6" name="Rectangle 176"/>
            <p:cNvSpPr>
              <a:spLocks noChangeArrowheads="1"/>
            </p:cNvSpPr>
            <p:nvPr/>
          </p:nvSpPr>
          <p:spPr bwMode="auto">
            <a:xfrm>
              <a:off x="2549" y="705"/>
              <a:ext cx="557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7" name="Rectangle 177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8" name="Rectangle 178"/>
            <p:cNvSpPr>
              <a:spLocks noChangeArrowheads="1"/>
            </p:cNvSpPr>
            <p:nvPr/>
          </p:nvSpPr>
          <p:spPr bwMode="auto">
            <a:xfrm>
              <a:off x="2584" y="718"/>
              <a:ext cx="487" cy="80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79" name="Rectangle 179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0" name="Rectangle 180"/>
            <p:cNvSpPr>
              <a:spLocks noChangeArrowheads="1"/>
            </p:cNvSpPr>
            <p:nvPr/>
          </p:nvSpPr>
          <p:spPr bwMode="auto">
            <a:xfrm>
              <a:off x="2551" y="1117"/>
              <a:ext cx="35" cy="25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1" name="Rectangle 181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2" name="Rectangle 182"/>
            <p:cNvSpPr>
              <a:spLocks noChangeArrowheads="1"/>
            </p:cNvSpPr>
            <p:nvPr/>
          </p:nvSpPr>
          <p:spPr bwMode="auto">
            <a:xfrm>
              <a:off x="2551" y="1124"/>
              <a:ext cx="41" cy="24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3" name="Rectangle 183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4" name="Rectangle 184"/>
            <p:cNvSpPr>
              <a:spLocks noChangeArrowheads="1"/>
            </p:cNvSpPr>
            <p:nvPr/>
          </p:nvSpPr>
          <p:spPr bwMode="auto">
            <a:xfrm>
              <a:off x="2701" y="1547"/>
              <a:ext cx="255" cy="1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5" name="Rectangle 185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6" name="Rectangle 186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7" name="Rectangle 187"/>
            <p:cNvSpPr>
              <a:spLocks noChangeArrowheads="1"/>
            </p:cNvSpPr>
            <p:nvPr/>
          </p:nvSpPr>
          <p:spPr bwMode="auto">
            <a:xfrm>
              <a:off x="2659" y="1658"/>
              <a:ext cx="313" cy="72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8" name="Rectangle 188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89" name="Rectangle 189"/>
            <p:cNvSpPr>
              <a:spLocks noChangeArrowheads="1"/>
            </p:cNvSpPr>
            <p:nvPr/>
          </p:nvSpPr>
          <p:spPr bwMode="auto">
            <a:xfrm>
              <a:off x="2709" y="1534"/>
              <a:ext cx="240" cy="1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0" name="Rectangle 190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1" name="Rectangle 191"/>
            <p:cNvSpPr>
              <a:spLocks noChangeArrowheads="1"/>
            </p:cNvSpPr>
            <p:nvPr/>
          </p:nvSpPr>
          <p:spPr bwMode="auto">
            <a:xfrm>
              <a:off x="2715" y="2446"/>
              <a:ext cx="226" cy="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2" name="Rectangle 192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3" name="Rectangle 193"/>
            <p:cNvSpPr>
              <a:spLocks noChangeArrowheads="1"/>
            </p:cNvSpPr>
            <p:nvPr/>
          </p:nvSpPr>
          <p:spPr bwMode="auto">
            <a:xfrm>
              <a:off x="2733" y="2385"/>
              <a:ext cx="191" cy="6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4" name="Rectangle 194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5" name="Rectangle 195"/>
            <p:cNvSpPr>
              <a:spLocks noChangeArrowheads="1"/>
            </p:cNvSpPr>
            <p:nvPr/>
          </p:nvSpPr>
          <p:spPr bwMode="auto">
            <a:xfrm>
              <a:off x="2740" y="2385"/>
              <a:ext cx="177" cy="6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6" name="Rectangle 196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7" name="Rectangle 197"/>
            <p:cNvSpPr>
              <a:spLocks noChangeArrowheads="1"/>
            </p:cNvSpPr>
            <p:nvPr/>
          </p:nvSpPr>
          <p:spPr bwMode="auto">
            <a:xfrm>
              <a:off x="2592" y="705"/>
              <a:ext cx="473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8" name="Rectangle 198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6999" name="Rectangle 199"/>
            <p:cNvSpPr>
              <a:spLocks noChangeArrowheads="1"/>
            </p:cNvSpPr>
            <p:nvPr/>
          </p:nvSpPr>
          <p:spPr bwMode="auto">
            <a:xfrm>
              <a:off x="2740" y="2454"/>
              <a:ext cx="177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0" name="Freeform 200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1" name="Freeform 201"/>
            <p:cNvSpPr>
              <a:spLocks/>
            </p:cNvSpPr>
            <p:nvPr/>
          </p:nvSpPr>
          <p:spPr bwMode="auto">
            <a:xfrm>
              <a:off x="2715" y="2458"/>
              <a:ext cx="226" cy="21"/>
            </a:xfrm>
            <a:custGeom>
              <a:avLst/>
              <a:gdLst>
                <a:gd name="T0" fmla="*/ 875 w 982"/>
                <a:gd name="T1" fmla="*/ 4 h 93"/>
                <a:gd name="T2" fmla="*/ 871 w 982"/>
                <a:gd name="T3" fmla="*/ 0 h 93"/>
                <a:gd name="T4" fmla="*/ 109 w 982"/>
                <a:gd name="T5" fmla="*/ 0 h 93"/>
                <a:gd name="T6" fmla="*/ 105 w 982"/>
                <a:gd name="T7" fmla="*/ 4 h 93"/>
                <a:gd name="T8" fmla="*/ 105 w 982"/>
                <a:gd name="T9" fmla="*/ 19 h 93"/>
                <a:gd name="T10" fmla="*/ 0 w 982"/>
                <a:gd name="T11" fmla="*/ 19 h 93"/>
                <a:gd name="T12" fmla="*/ 0 w 982"/>
                <a:gd name="T13" fmla="*/ 86 h 93"/>
                <a:gd name="T14" fmla="*/ 7 w 982"/>
                <a:gd name="T15" fmla="*/ 93 h 93"/>
                <a:gd name="T16" fmla="*/ 974 w 982"/>
                <a:gd name="T17" fmla="*/ 93 h 93"/>
                <a:gd name="T18" fmla="*/ 982 w 982"/>
                <a:gd name="T19" fmla="*/ 86 h 93"/>
                <a:gd name="T20" fmla="*/ 982 w 982"/>
                <a:gd name="T21" fmla="*/ 19 h 93"/>
                <a:gd name="T22" fmla="*/ 875 w 982"/>
                <a:gd name="T23" fmla="*/ 19 h 93"/>
                <a:gd name="T24" fmla="*/ 875 w 982"/>
                <a:gd name="T25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2" h="93">
                  <a:moveTo>
                    <a:pt x="875" y="4"/>
                  </a:moveTo>
                  <a:lnTo>
                    <a:pt x="871" y="0"/>
                  </a:lnTo>
                  <a:lnTo>
                    <a:pt x="109" y="0"/>
                  </a:lnTo>
                  <a:lnTo>
                    <a:pt x="105" y="4"/>
                  </a:lnTo>
                  <a:lnTo>
                    <a:pt x="105" y="19"/>
                  </a:lnTo>
                  <a:lnTo>
                    <a:pt x="0" y="19"/>
                  </a:lnTo>
                  <a:lnTo>
                    <a:pt x="0" y="86"/>
                  </a:lnTo>
                  <a:lnTo>
                    <a:pt x="7" y="93"/>
                  </a:lnTo>
                  <a:lnTo>
                    <a:pt x="974" y="93"/>
                  </a:lnTo>
                  <a:lnTo>
                    <a:pt x="982" y="86"/>
                  </a:lnTo>
                  <a:lnTo>
                    <a:pt x="982" y="19"/>
                  </a:lnTo>
                  <a:lnTo>
                    <a:pt x="875" y="19"/>
                  </a:lnTo>
                  <a:lnTo>
                    <a:pt x="875" y="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2" name="Rectangle 202"/>
            <p:cNvSpPr>
              <a:spLocks noChangeArrowheads="1"/>
            </p:cNvSpPr>
            <p:nvPr/>
          </p:nvSpPr>
          <p:spPr bwMode="auto">
            <a:xfrm>
              <a:off x="2972" y="1658"/>
              <a:ext cx="9" cy="7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3" name="Freeform 203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4" name="Freeform 204"/>
            <p:cNvSpPr>
              <a:spLocks/>
            </p:cNvSpPr>
            <p:nvPr/>
          </p:nvSpPr>
          <p:spPr bwMode="auto">
            <a:xfrm>
              <a:off x="2974" y="1609"/>
              <a:ext cx="21" cy="826"/>
            </a:xfrm>
            <a:custGeom>
              <a:avLst/>
              <a:gdLst>
                <a:gd name="T0" fmla="*/ 92 w 92"/>
                <a:gd name="T1" fmla="*/ 3481 h 3715"/>
                <a:gd name="T2" fmla="*/ 92 w 92"/>
                <a:gd name="T3" fmla="*/ 234 h 3715"/>
                <a:gd name="T4" fmla="*/ 76 w 92"/>
                <a:gd name="T5" fmla="*/ 226 h 3715"/>
                <a:gd name="T6" fmla="*/ 62 w 92"/>
                <a:gd name="T7" fmla="*/ 226 h 3715"/>
                <a:gd name="T8" fmla="*/ 62 w 92"/>
                <a:gd name="T9" fmla="*/ 0 h 3715"/>
                <a:gd name="T10" fmla="*/ 31 w 92"/>
                <a:gd name="T11" fmla="*/ 0 h 3715"/>
                <a:gd name="T12" fmla="*/ 31 w 92"/>
                <a:gd name="T13" fmla="*/ 226 h 3715"/>
                <a:gd name="T14" fmla="*/ 0 w 92"/>
                <a:gd name="T15" fmla="*/ 226 h 3715"/>
                <a:gd name="T16" fmla="*/ 0 w 92"/>
                <a:gd name="T17" fmla="*/ 3489 h 3715"/>
                <a:gd name="T18" fmla="*/ 31 w 92"/>
                <a:gd name="T19" fmla="*/ 3489 h 3715"/>
                <a:gd name="T20" fmla="*/ 31 w 92"/>
                <a:gd name="T21" fmla="*/ 3715 h 3715"/>
                <a:gd name="T22" fmla="*/ 62 w 92"/>
                <a:gd name="T23" fmla="*/ 3715 h 3715"/>
                <a:gd name="T24" fmla="*/ 62 w 92"/>
                <a:gd name="T25" fmla="*/ 3489 h 3715"/>
                <a:gd name="T26" fmla="*/ 76 w 92"/>
                <a:gd name="T27" fmla="*/ 3489 h 3715"/>
                <a:gd name="T28" fmla="*/ 92 w 92"/>
                <a:gd name="T29" fmla="*/ 348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2" h="3715">
                  <a:moveTo>
                    <a:pt x="92" y="3481"/>
                  </a:moveTo>
                  <a:lnTo>
                    <a:pt x="92" y="234"/>
                  </a:lnTo>
                  <a:lnTo>
                    <a:pt x="76" y="226"/>
                  </a:lnTo>
                  <a:lnTo>
                    <a:pt x="62" y="226"/>
                  </a:lnTo>
                  <a:lnTo>
                    <a:pt x="62" y="0"/>
                  </a:lnTo>
                  <a:lnTo>
                    <a:pt x="31" y="0"/>
                  </a:lnTo>
                  <a:lnTo>
                    <a:pt x="31" y="226"/>
                  </a:lnTo>
                  <a:lnTo>
                    <a:pt x="0" y="226"/>
                  </a:lnTo>
                  <a:lnTo>
                    <a:pt x="0" y="3489"/>
                  </a:lnTo>
                  <a:lnTo>
                    <a:pt x="31" y="3489"/>
                  </a:lnTo>
                  <a:lnTo>
                    <a:pt x="31" y="3715"/>
                  </a:lnTo>
                  <a:lnTo>
                    <a:pt x="62" y="3715"/>
                  </a:lnTo>
                  <a:lnTo>
                    <a:pt x="62" y="3489"/>
                  </a:lnTo>
                  <a:lnTo>
                    <a:pt x="76" y="3489"/>
                  </a:lnTo>
                  <a:lnTo>
                    <a:pt x="92" y="348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5" name="Rectangle 205"/>
            <p:cNvSpPr>
              <a:spLocks noChangeArrowheads="1"/>
            </p:cNvSpPr>
            <p:nvPr/>
          </p:nvSpPr>
          <p:spPr bwMode="auto">
            <a:xfrm>
              <a:off x="2974" y="1668"/>
              <a:ext cx="21" cy="7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6" name="Freeform 206"/>
            <p:cNvSpPr>
              <a:spLocks/>
            </p:cNvSpPr>
            <p:nvPr/>
          </p:nvSpPr>
          <p:spPr bwMode="auto">
            <a:xfrm>
              <a:off x="2974" y="1668"/>
              <a:ext cx="0" cy="709"/>
            </a:xfrm>
            <a:custGeom>
              <a:avLst/>
              <a:gdLst>
                <a:gd name="T0" fmla="*/ 3190 h 3190"/>
                <a:gd name="T1" fmla="*/ 0 h 3190"/>
                <a:gd name="T2" fmla="*/ 3190 h 319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190">
                  <a:moveTo>
                    <a:pt x="0" y="3190"/>
                  </a:moveTo>
                  <a:lnTo>
                    <a:pt x="0" y="0"/>
                  </a:lnTo>
                  <a:lnTo>
                    <a:pt x="0" y="3190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7" name="Rectangle 207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8" name="Rectangle 208"/>
            <p:cNvSpPr>
              <a:spLocks noChangeArrowheads="1"/>
            </p:cNvSpPr>
            <p:nvPr/>
          </p:nvSpPr>
          <p:spPr bwMode="auto">
            <a:xfrm>
              <a:off x="2691" y="2496"/>
              <a:ext cx="249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09" name="Rectangle 209"/>
            <p:cNvSpPr>
              <a:spLocks noChangeArrowheads="1"/>
            </p:cNvSpPr>
            <p:nvPr/>
          </p:nvSpPr>
          <p:spPr bwMode="auto">
            <a:xfrm>
              <a:off x="2921" y="2463"/>
              <a:ext cx="4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0" name="Rectangle 210"/>
            <p:cNvSpPr>
              <a:spLocks noChangeArrowheads="1"/>
            </p:cNvSpPr>
            <p:nvPr/>
          </p:nvSpPr>
          <p:spPr bwMode="auto">
            <a:xfrm>
              <a:off x="2732" y="2463"/>
              <a:ext cx="3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1" name="Rectangle 211"/>
            <p:cNvSpPr>
              <a:spLocks noChangeArrowheads="1"/>
            </p:cNvSpPr>
            <p:nvPr/>
          </p:nvSpPr>
          <p:spPr bwMode="auto">
            <a:xfrm>
              <a:off x="2976" y="2392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2" name="Rectangle 212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3" name="Rectangle 213"/>
            <p:cNvSpPr>
              <a:spLocks noChangeArrowheads="1"/>
            </p:cNvSpPr>
            <p:nvPr/>
          </p:nvSpPr>
          <p:spPr bwMode="auto">
            <a:xfrm>
              <a:off x="2976" y="1647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4" name="Rectangle 214"/>
            <p:cNvSpPr>
              <a:spLocks noChangeArrowheads="1"/>
            </p:cNvSpPr>
            <p:nvPr/>
          </p:nvSpPr>
          <p:spPr bwMode="auto">
            <a:xfrm>
              <a:off x="2650" y="2392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5" name="Rectangle 215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6" name="Rectangle 216"/>
            <p:cNvSpPr>
              <a:spLocks noChangeArrowheads="1"/>
            </p:cNvSpPr>
            <p:nvPr/>
          </p:nvSpPr>
          <p:spPr bwMode="auto">
            <a:xfrm>
              <a:off x="2650" y="1647"/>
              <a:ext cx="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7" name="Rectangle 217"/>
            <p:cNvSpPr>
              <a:spLocks noChangeArrowheads="1"/>
            </p:cNvSpPr>
            <p:nvPr/>
          </p:nvSpPr>
          <p:spPr bwMode="auto">
            <a:xfrm>
              <a:off x="3071" y="1535"/>
              <a:ext cx="7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8" name="Rectangle 218"/>
            <p:cNvSpPr>
              <a:spLocks noChangeArrowheads="1"/>
            </p:cNvSpPr>
            <p:nvPr/>
          </p:nvSpPr>
          <p:spPr bwMode="auto">
            <a:xfrm>
              <a:off x="2578" y="1535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19" name="Freeform 219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580 h 1159"/>
                <a:gd name="T2" fmla="*/ 0 w 163"/>
                <a:gd name="T3" fmla="*/ 1159 h 1159"/>
                <a:gd name="T4" fmla="*/ 9 w 163"/>
                <a:gd name="T5" fmla="*/ 1158 h 1159"/>
                <a:gd name="T6" fmla="*/ 17 w 163"/>
                <a:gd name="T7" fmla="*/ 1156 h 1159"/>
                <a:gd name="T8" fmla="*/ 25 w 163"/>
                <a:gd name="T9" fmla="*/ 1153 h 1159"/>
                <a:gd name="T10" fmla="*/ 33 w 163"/>
                <a:gd name="T11" fmla="*/ 1148 h 1159"/>
                <a:gd name="T12" fmla="*/ 41 w 163"/>
                <a:gd name="T13" fmla="*/ 1141 h 1159"/>
                <a:gd name="T14" fmla="*/ 49 w 163"/>
                <a:gd name="T15" fmla="*/ 1134 h 1159"/>
                <a:gd name="T16" fmla="*/ 56 w 163"/>
                <a:gd name="T17" fmla="*/ 1124 h 1159"/>
                <a:gd name="T18" fmla="*/ 64 w 163"/>
                <a:gd name="T19" fmla="*/ 1114 h 1159"/>
                <a:gd name="T20" fmla="*/ 71 w 163"/>
                <a:gd name="T21" fmla="*/ 1102 h 1159"/>
                <a:gd name="T22" fmla="*/ 77 w 163"/>
                <a:gd name="T23" fmla="*/ 1089 h 1159"/>
                <a:gd name="T24" fmla="*/ 85 w 163"/>
                <a:gd name="T25" fmla="*/ 1075 h 1159"/>
                <a:gd name="T26" fmla="*/ 91 w 163"/>
                <a:gd name="T27" fmla="*/ 1060 h 1159"/>
                <a:gd name="T28" fmla="*/ 104 w 163"/>
                <a:gd name="T29" fmla="*/ 1027 h 1159"/>
                <a:gd name="T30" fmla="*/ 115 w 163"/>
                <a:gd name="T31" fmla="*/ 989 h 1159"/>
                <a:gd name="T32" fmla="*/ 126 w 163"/>
                <a:gd name="T33" fmla="*/ 948 h 1159"/>
                <a:gd name="T34" fmla="*/ 135 w 163"/>
                <a:gd name="T35" fmla="*/ 904 h 1159"/>
                <a:gd name="T36" fmla="*/ 143 w 163"/>
                <a:gd name="T37" fmla="*/ 857 h 1159"/>
                <a:gd name="T38" fmla="*/ 150 w 163"/>
                <a:gd name="T39" fmla="*/ 805 h 1159"/>
                <a:gd name="T40" fmla="*/ 156 w 163"/>
                <a:gd name="T41" fmla="*/ 752 h 1159"/>
                <a:gd name="T42" fmla="*/ 159 w 163"/>
                <a:gd name="T43" fmla="*/ 696 h 1159"/>
                <a:gd name="T44" fmla="*/ 161 w 163"/>
                <a:gd name="T45" fmla="*/ 639 h 1159"/>
                <a:gd name="T46" fmla="*/ 163 w 163"/>
                <a:gd name="T47" fmla="*/ 580 h 1159"/>
                <a:gd name="T48" fmla="*/ 161 w 163"/>
                <a:gd name="T49" fmla="*/ 521 h 1159"/>
                <a:gd name="T50" fmla="*/ 159 w 163"/>
                <a:gd name="T51" fmla="*/ 464 h 1159"/>
                <a:gd name="T52" fmla="*/ 156 w 163"/>
                <a:gd name="T53" fmla="*/ 408 h 1159"/>
                <a:gd name="T54" fmla="*/ 150 w 163"/>
                <a:gd name="T55" fmla="*/ 355 h 1159"/>
                <a:gd name="T56" fmla="*/ 143 w 163"/>
                <a:gd name="T57" fmla="*/ 304 h 1159"/>
                <a:gd name="T58" fmla="*/ 135 w 163"/>
                <a:gd name="T59" fmla="*/ 256 h 1159"/>
                <a:gd name="T60" fmla="*/ 126 w 163"/>
                <a:gd name="T61" fmla="*/ 212 h 1159"/>
                <a:gd name="T62" fmla="*/ 115 w 163"/>
                <a:gd name="T63" fmla="*/ 171 h 1159"/>
                <a:gd name="T64" fmla="*/ 104 w 163"/>
                <a:gd name="T65" fmla="*/ 133 h 1159"/>
                <a:gd name="T66" fmla="*/ 91 w 163"/>
                <a:gd name="T67" fmla="*/ 100 h 1159"/>
                <a:gd name="T68" fmla="*/ 85 w 163"/>
                <a:gd name="T69" fmla="*/ 84 h 1159"/>
                <a:gd name="T70" fmla="*/ 77 w 163"/>
                <a:gd name="T71" fmla="*/ 70 h 1159"/>
                <a:gd name="T72" fmla="*/ 71 w 163"/>
                <a:gd name="T73" fmla="*/ 57 h 1159"/>
                <a:gd name="T74" fmla="*/ 64 w 163"/>
                <a:gd name="T75" fmla="*/ 46 h 1159"/>
                <a:gd name="T76" fmla="*/ 56 w 163"/>
                <a:gd name="T77" fmla="*/ 36 h 1159"/>
                <a:gd name="T78" fmla="*/ 49 w 163"/>
                <a:gd name="T79" fmla="*/ 26 h 1159"/>
                <a:gd name="T80" fmla="*/ 41 w 163"/>
                <a:gd name="T81" fmla="*/ 19 h 1159"/>
                <a:gd name="T82" fmla="*/ 33 w 163"/>
                <a:gd name="T83" fmla="*/ 12 h 1159"/>
                <a:gd name="T84" fmla="*/ 25 w 163"/>
                <a:gd name="T85" fmla="*/ 7 h 1159"/>
                <a:gd name="T86" fmla="*/ 17 w 163"/>
                <a:gd name="T87" fmla="*/ 4 h 1159"/>
                <a:gd name="T88" fmla="*/ 9 w 163"/>
                <a:gd name="T89" fmla="*/ 1 h 1159"/>
                <a:gd name="T90" fmla="*/ 0 w 163"/>
                <a:gd name="T91" fmla="*/ 0 h 1159"/>
                <a:gd name="T92" fmla="*/ 0 w 163"/>
                <a:gd name="T93" fmla="*/ 58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3" h="1159">
                  <a:moveTo>
                    <a:pt x="0" y="580"/>
                  </a:moveTo>
                  <a:lnTo>
                    <a:pt x="0" y="1159"/>
                  </a:ln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  <a:lnTo>
                    <a:pt x="0" y="5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0" name="Freeform 220"/>
            <p:cNvSpPr>
              <a:spLocks/>
            </p:cNvSpPr>
            <p:nvPr/>
          </p:nvSpPr>
          <p:spPr bwMode="auto">
            <a:xfrm>
              <a:off x="2591" y="1117"/>
              <a:ext cx="37" cy="258"/>
            </a:xfrm>
            <a:custGeom>
              <a:avLst/>
              <a:gdLst>
                <a:gd name="T0" fmla="*/ 0 w 163"/>
                <a:gd name="T1" fmla="*/ 1159 h 1159"/>
                <a:gd name="T2" fmla="*/ 9 w 163"/>
                <a:gd name="T3" fmla="*/ 1158 h 1159"/>
                <a:gd name="T4" fmla="*/ 17 w 163"/>
                <a:gd name="T5" fmla="*/ 1156 h 1159"/>
                <a:gd name="T6" fmla="*/ 25 w 163"/>
                <a:gd name="T7" fmla="*/ 1153 h 1159"/>
                <a:gd name="T8" fmla="*/ 33 w 163"/>
                <a:gd name="T9" fmla="*/ 1148 h 1159"/>
                <a:gd name="T10" fmla="*/ 41 w 163"/>
                <a:gd name="T11" fmla="*/ 1141 h 1159"/>
                <a:gd name="T12" fmla="*/ 49 w 163"/>
                <a:gd name="T13" fmla="*/ 1134 h 1159"/>
                <a:gd name="T14" fmla="*/ 56 w 163"/>
                <a:gd name="T15" fmla="*/ 1124 h 1159"/>
                <a:gd name="T16" fmla="*/ 64 w 163"/>
                <a:gd name="T17" fmla="*/ 1114 h 1159"/>
                <a:gd name="T18" fmla="*/ 71 w 163"/>
                <a:gd name="T19" fmla="*/ 1102 h 1159"/>
                <a:gd name="T20" fmla="*/ 77 w 163"/>
                <a:gd name="T21" fmla="*/ 1089 h 1159"/>
                <a:gd name="T22" fmla="*/ 85 w 163"/>
                <a:gd name="T23" fmla="*/ 1075 h 1159"/>
                <a:gd name="T24" fmla="*/ 91 w 163"/>
                <a:gd name="T25" fmla="*/ 1060 h 1159"/>
                <a:gd name="T26" fmla="*/ 104 w 163"/>
                <a:gd name="T27" fmla="*/ 1027 h 1159"/>
                <a:gd name="T28" fmla="*/ 115 w 163"/>
                <a:gd name="T29" fmla="*/ 989 h 1159"/>
                <a:gd name="T30" fmla="*/ 126 w 163"/>
                <a:gd name="T31" fmla="*/ 948 h 1159"/>
                <a:gd name="T32" fmla="*/ 135 w 163"/>
                <a:gd name="T33" fmla="*/ 904 h 1159"/>
                <a:gd name="T34" fmla="*/ 143 w 163"/>
                <a:gd name="T35" fmla="*/ 857 h 1159"/>
                <a:gd name="T36" fmla="*/ 150 w 163"/>
                <a:gd name="T37" fmla="*/ 805 h 1159"/>
                <a:gd name="T38" fmla="*/ 156 w 163"/>
                <a:gd name="T39" fmla="*/ 752 h 1159"/>
                <a:gd name="T40" fmla="*/ 159 w 163"/>
                <a:gd name="T41" fmla="*/ 696 h 1159"/>
                <a:gd name="T42" fmla="*/ 161 w 163"/>
                <a:gd name="T43" fmla="*/ 639 h 1159"/>
                <a:gd name="T44" fmla="*/ 163 w 163"/>
                <a:gd name="T45" fmla="*/ 580 h 1159"/>
                <a:gd name="T46" fmla="*/ 161 w 163"/>
                <a:gd name="T47" fmla="*/ 521 h 1159"/>
                <a:gd name="T48" fmla="*/ 159 w 163"/>
                <a:gd name="T49" fmla="*/ 464 h 1159"/>
                <a:gd name="T50" fmla="*/ 156 w 163"/>
                <a:gd name="T51" fmla="*/ 408 h 1159"/>
                <a:gd name="T52" fmla="*/ 150 w 163"/>
                <a:gd name="T53" fmla="*/ 355 h 1159"/>
                <a:gd name="T54" fmla="*/ 143 w 163"/>
                <a:gd name="T55" fmla="*/ 304 h 1159"/>
                <a:gd name="T56" fmla="*/ 135 w 163"/>
                <a:gd name="T57" fmla="*/ 256 h 1159"/>
                <a:gd name="T58" fmla="*/ 126 w 163"/>
                <a:gd name="T59" fmla="*/ 212 h 1159"/>
                <a:gd name="T60" fmla="*/ 115 w 163"/>
                <a:gd name="T61" fmla="*/ 171 h 1159"/>
                <a:gd name="T62" fmla="*/ 104 w 163"/>
                <a:gd name="T63" fmla="*/ 133 h 1159"/>
                <a:gd name="T64" fmla="*/ 91 w 163"/>
                <a:gd name="T65" fmla="*/ 100 h 1159"/>
                <a:gd name="T66" fmla="*/ 85 w 163"/>
                <a:gd name="T67" fmla="*/ 84 h 1159"/>
                <a:gd name="T68" fmla="*/ 77 w 163"/>
                <a:gd name="T69" fmla="*/ 70 h 1159"/>
                <a:gd name="T70" fmla="*/ 71 w 163"/>
                <a:gd name="T71" fmla="*/ 57 h 1159"/>
                <a:gd name="T72" fmla="*/ 64 w 163"/>
                <a:gd name="T73" fmla="*/ 46 h 1159"/>
                <a:gd name="T74" fmla="*/ 56 w 163"/>
                <a:gd name="T75" fmla="*/ 36 h 1159"/>
                <a:gd name="T76" fmla="*/ 49 w 163"/>
                <a:gd name="T77" fmla="*/ 26 h 1159"/>
                <a:gd name="T78" fmla="*/ 41 w 163"/>
                <a:gd name="T79" fmla="*/ 19 h 1159"/>
                <a:gd name="T80" fmla="*/ 33 w 163"/>
                <a:gd name="T81" fmla="*/ 12 h 1159"/>
                <a:gd name="T82" fmla="*/ 25 w 163"/>
                <a:gd name="T83" fmla="*/ 7 h 1159"/>
                <a:gd name="T84" fmla="*/ 17 w 163"/>
                <a:gd name="T85" fmla="*/ 4 h 1159"/>
                <a:gd name="T86" fmla="*/ 9 w 163"/>
                <a:gd name="T87" fmla="*/ 1 h 1159"/>
                <a:gd name="T88" fmla="*/ 0 w 163"/>
                <a:gd name="T89" fmla="*/ 0 h 1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3" h="1159">
                  <a:moveTo>
                    <a:pt x="0" y="1159"/>
                  </a:moveTo>
                  <a:lnTo>
                    <a:pt x="9" y="1158"/>
                  </a:lnTo>
                  <a:lnTo>
                    <a:pt x="17" y="1156"/>
                  </a:lnTo>
                  <a:lnTo>
                    <a:pt x="25" y="1153"/>
                  </a:lnTo>
                  <a:lnTo>
                    <a:pt x="33" y="1148"/>
                  </a:lnTo>
                  <a:lnTo>
                    <a:pt x="41" y="1141"/>
                  </a:lnTo>
                  <a:lnTo>
                    <a:pt x="49" y="1134"/>
                  </a:lnTo>
                  <a:lnTo>
                    <a:pt x="56" y="1124"/>
                  </a:lnTo>
                  <a:lnTo>
                    <a:pt x="64" y="1114"/>
                  </a:lnTo>
                  <a:lnTo>
                    <a:pt x="71" y="1102"/>
                  </a:lnTo>
                  <a:lnTo>
                    <a:pt x="77" y="1089"/>
                  </a:lnTo>
                  <a:lnTo>
                    <a:pt x="85" y="1075"/>
                  </a:lnTo>
                  <a:lnTo>
                    <a:pt x="91" y="1060"/>
                  </a:lnTo>
                  <a:lnTo>
                    <a:pt x="104" y="1027"/>
                  </a:lnTo>
                  <a:lnTo>
                    <a:pt x="115" y="989"/>
                  </a:lnTo>
                  <a:lnTo>
                    <a:pt x="126" y="948"/>
                  </a:lnTo>
                  <a:lnTo>
                    <a:pt x="135" y="904"/>
                  </a:lnTo>
                  <a:lnTo>
                    <a:pt x="143" y="857"/>
                  </a:lnTo>
                  <a:lnTo>
                    <a:pt x="150" y="805"/>
                  </a:lnTo>
                  <a:lnTo>
                    <a:pt x="156" y="752"/>
                  </a:lnTo>
                  <a:lnTo>
                    <a:pt x="159" y="696"/>
                  </a:lnTo>
                  <a:lnTo>
                    <a:pt x="161" y="639"/>
                  </a:lnTo>
                  <a:lnTo>
                    <a:pt x="163" y="580"/>
                  </a:lnTo>
                  <a:lnTo>
                    <a:pt x="161" y="521"/>
                  </a:lnTo>
                  <a:lnTo>
                    <a:pt x="159" y="464"/>
                  </a:lnTo>
                  <a:lnTo>
                    <a:pt x="156" y="408"/>
                  </a:lnTo>
                  <a:lnTo>
                    <a:pt x="150" y="355"/>
                  </a:lnTo>
                  <a:lnTo>
                    <a:pt x="143" y="304"/>
                  </a:lnTo>
                  <a:lnTo>
                    <a:pt x="135" y="256"/>
                  </a:lnTo>
                  <a:lnTo>
                    <a:pt x="126" y="212"/>
                  </a:lnTo>
                  <a:lnTo>
                    <a:pt x="115" y="171"/>
                  </a:lnTo>
                  <a:lnTo>
                    <a:pt x="104" y="133"/>
                  </a:lnTo>
                  <a:lnTo>
                    <a:pt x="91" y="100"/>
                  </a:lnTo>
                  <a:lnTo>
                    <a:pt x="85" y="84"/>
                  </a:lnTo>
                  <a:lnTo>
                    <a:pt x="77" y="70"/>
                  </a:lnTo>
                  <a:lnTo>
                    <a:pt x="71" y="57"/>
                  </a:lnTo>
                  <a:lnTo>
                    <a:pt x="64" y="46"/>
                  </a:lnTo>
                  <a:lnTo>
                    <a:pt x="56" y="36"/>
                  </a:lnTo>
                  <a:lnTo>
                    <a:pt x="49" y="26"/>
                  </a:lnTo>
                  <a:lnTo>
                    <a:pt x="41" y="19"/>
                  </a:lnTo>
                  <a:lnTo>
                    <a:pt x="33" y="12"/>
                  </a:lnTo>
                  <a:lnTo>
                    <a:pt x="25" y="7"/>
                  </a:lnTo>
                  <a:lnTo>
                    <a:pt x="17" y="4"/>
                  </a:lnTo>
                  <a:lnTo>
                    <a:pt x="9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1" name="Rectangle 221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2" name="Rectangle 222"/>
            <p:cNvSpPr>
              <a:spLocks noChangeArrowheads="1"/>
            </p:cNvSpPr>
            <p:nvPr/>
          </p:nvSpPr>
          <p:spPr bwMode="auto">
            <a:xfrm>
              <a:off x="2592" y="706"/>
              <a:ext cx="472" cy="82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3" name="Rectangle 223"/>
            <p:cNvSpPr>
              <a:spLocks noChangeArrowheads="1"/>
            </p:cNvSpPr>
            <p:nvPr/>
          </p:nvSpPr>
          <p:spPr bwMode="auto">
            <a:xfrm>
              <a:off x="2614" y="887"/>
              <a:ext cx="430" cy="613"/>
            </a:xfrm>
            <a:prstGeom prst="rect">
              <a:avLst/>
            </a:prstGeom>
            <a:solidFill>
              <a:srgbClr val="B7D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4" name="Freeform 224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5" name="Freeform 225"/>
            <p:cNvSpPr>
              <a:spLocks/>
            </p:cNvSpPr>
            <p:nvPr/>
          </p:nvSpPr>
          <p:spPr bwMode="auto">
            <a:xfrm>
              <a:off x="2521" y="1080"/>
              <a:ext cx="22" cy="334"/>
            </a:xfrm>
            <a:custGeom>
              <a:avLst/>
              <a:gdLst>
                <a:gd name="T0" fmla="*/ 76 w 96"/>
                <a:gd name="T1" fmla="*/ 1304 h 1501"/>
                <a:gd name="T2" fmla="*/ 91 w 96"/>
                <a:gd name="T3" fmla="*/ 1304 h 1501"/>
                <a:gd name="T4" fmla="*/ 96 w 96"/>
                <a:gd name="T5" fmla="*/ 1299 h 1501"/>
                <a:gd name="T6" fmla="*/ 96 w 96"/>
                <a:gd name="T7" fmla="*/ 201 h 1501"/>
                <a:gd name="T8" fmla="*/ 91 w 96"/>
                <a:gd name="T9" fmla="*/ 196 h 1501"/>
                <a:gd name="T10" fmla="*/ 76 w 96"/>
                <a:gd name="T11" fmla="*/ 196 h 1501"/>
                <a:gd name="T12" fmla="*/ 76 w 96"/>
                <a:gd name="T13" fmla="*/ 0 h 1501"/>
                <a:gd name="T14" fmla="*/ 6 w 96"/>
                <a:gd name="T15" fmla="*/ 0 h 1501"/>
                <a:gd name="T16" fmla="*/ 0 w 96"/>
                <a:gd name="T17" fmla="*/ 7 h 1501"/>
                <a:gd name="T18" fmla="*/ 0 w 96"/>
                <a:gd name="T19" fmla="*/ 1493 h 1501"/>
                <a:gd name="T20" fmla="*/ 6 w 96"/>
                <a:gd name="T21" fmla="*/ 1501 h 1501"/>
                <a:gd name="T22" fmla="*/ 76 w 96"/>
                <a:gd name="T23" fmla="*/ 1501 h 1501"/>
                <a:gd name="T24" fmla="*/ 76 w 96"/>
                <a:gd name="T25" fmla="*/ 1304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6" h="1501">
                  <a:moveTo>
                    <a:pt x="76" y="1304"/>
                  </a:moveTo>
                  <a:lnTo>
                    <a:pt x="91" y="1304"/>
                  </a:lnTo>
                  <a:lnTo>
                    <a:pt x="96" y="1299"/>
                  </a:lnTo>
                  <a:lnTo>
                    <a:pt x="96" y="201"/>
                  </a:lnTo>
                  <a:lnTo>
                    <a:pt x="91" y="196"/>
                  </a:lnTo>
                  <a:lnTo>
                    <a:pt x="76" y="196"/>
                  </a:lnTo>
                  <a:lnTo>
                    <a:pt x="76" y="0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493"/>
                  </a:lnTo>
                  <a:lnTo>
                    <a:pt x="6" y="1501"/>
                  </a:lnTo>
                  <a:lnTo>
                    <a:pt x="76" y="1501"/>
                  </a:lnTo>
                  <a:lnTo>
                    <a:pt x="76" y="130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6" name="Rectangle 226"/>
            <p:cNvSpPr>
              <a:spLocks noChangeArrowheads="1"/>
            </p:cNvSpPr>
            <p:nvPr/>
          </p:nvSpPr>
          <p:spPr bwMode="auto">
            <a:xfrm>
              <a:off x="2536" y="1116"/>
              <a:ext cx="2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7" name="Rectangle 227"/>
            <p:cNvSpPr>
              <a:spLocks noChangeArrowheads="1"/>
            </p:cNvSpPr>
            <p:nvPr/>
          </p:nvSpPr>
          <p:spPr bwMode="auto">
            <a:xfrm>
              <a:off x="2536" y="1373"/>
              <a:ext cx="2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8" name="Freeform 228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29" name="Freeform 229"/>
            <p:cNvSpPr>
              <a:spLocks/>
            </p:cNvSpPr>
            <p:nvPr/>
          </p:nvSpPr>
          <p:spPr bwMode="auto">
            <a:xfrm>
              <a:off x="2628" y="1609"/>
              <a:ext cx="36" cy="826"/>
            </a:xfrm>
            <a:custGeom>
              <a:avLst/>
              <a:gdLst>
                <a:gd name="T0" fmla="*/ 153 w 153"/>
                <a:gd name="T1" fmla="*/ 3471 h 3715"/>
                <a:gd name="T2" fmla="*/ 135 w 153"/>
                <a:gd name="T3" fmla="*/ 3489 h 3715"/>
                <a:gd name="T4" fmla="*/ 96 w 153"/>
                <a:gd name="T5" fmla="*/ 3489 h 3715"/>
                <a:gd name="T6" fmla="*/ 96 w 153"/>
                <a:gd name="T7" fmla="*/ 3715 h 3715"/>
                <a:gd name="T8" fmla="*/ 0 w 153"/>
                <a:gd name="T9" fmla="*/ 3715 h 3715"/>
                <a:gd name="T10" fmla="*/ 0 w 153"/>
                <a:gd name="T11" fmla="*/ 0 h 3715"/>
                <a:gd name="T12" fmla="*/ 96 w 153"/>
                <a:gd name="T13" fmla="*/ 0 h 3715"/>
                <a:gd name="T14" fmla="*/ 96 w 153"/>
                <a:gd name="T15" fmla="*/ 226 h 3715"/>
                <a:gd name="T16" fmla="*/ 135 w 153"/>
                <a:gd name="T17" fmla="*/ 226 h 3715"/>
                <a:gd name="T18" fmla="*/ 153 w 153"/>
                <a:gd name="T19" fmla="*/ 245 h 3715"/>
                <a:gd name="T20" fmla="*/ 153 w 153"/>
                <a:gd name="T21" fmla="*/ 3471 h 3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3715">
                  <a:moveTo>
                    <a:pt x="153" y="3471"/>
                  </a:moveTo>
                  <a:lnTo>
                    <a:pt x="135" y="3489"/>
                  </a:lnTo>
                  <a:lnTo>
                    <a:pt x="96" y="3489"/>
                  </a:lnTo>
                  <a:lnTo>
                    <a:pt x="96" y="3715"/>
                  </a:lnTo>
                  <a:lnTo>
                    <a:pt x="0" y="3715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226"/>
                  </a:lnTo>
                  <a:lnTo>
                    <a:pt x="135" y="226"/>
                  </a:lnTo>
                  <a:lnTo>
                    <a:pt x="153" y="245"/>
                  </a:lnTo>
                  <a:lnTo>
                    <a:pt x="153" y="347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0" name="Rectangle 230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1" name="Rectangle 231"/>
            <p:cNvSpPr>
              <a:spLocks noChangeArrowheads="1"/>
            </p:cNvSpPr>
            <p:nvPr/>
          </p:nvSpPr>
          <p:spPr bwMode="auto">
            <a:xfrm>
              <a:off x="2628" y="2213"/>
              <a:ext cx="36" cy="1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2" name="Freeform 232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3" name="Freeform 233"/>
            <p:cNvSpPr>
              <a:spLocks/>
            </p:cNvSpPr>
            <p:nvPr/>
          </p:nvSpPr>
          <p:spPr bwMode="auto">
            <a:xfrm>
              <a:off x="2611" y="2192"/>
              <a:ext cx="22" cy="166"/>
            </a:xfrm>
            <a:custGeom>
              <a:avLst/>
              <a:gdLst>
                <a:gd name="T0" fmla="*/ 93 w 98"/>
                <a:gd name="T1" fmla="*/ 657 h 751"/>
                <a:gd name="T2" fmla="*/ 98 w 98"/>
                <a:gd name="T3" fmla="*/ 653 h 751"/>
                <a:gd name="T4" fmla="*/ 98 w 98"/>
                <a:gd name="T5" fmla="*/ 98 h 751"/>
                <a:gd name="T6" fmla="*/ 93 w 98"/>
                <a:gd name="T7" fmla="*/ 95 h 751"/>
                <a:gd name="T8" fmla="*/ 78 w 98"/>
                <a:gd name="T9" fmla="*/ 95 h 751"/>
                <a:gd name="T10" fmla="*/ 78 w 98"/>
                <a:gd name="T11" fmla="*/ 0 h 751"/>
                <a:gd name="T12" fmla="*/ 8 w 98"/>
                <a:gd name="T13" fmla="*/ 0 h 751"/>
                <a:gd name="T14" fmla="*/ 0 w 98"/>
                <a:gd name="T15" fmla="*/ 8 h 751"/>
                <a:gd name="T16" fmla="*/ 0 w 98"/>
                <a:gd name="T17" fmla="*/ 743 h 751"/>
                <a:gd name="T18" fmla="*/ 8 w 98"/>
                <a:gd name="T19" fmla="*/ 751 h 751"/>
                <a:gd name="T20" fmla="*/ 78 w 98"/>
                <a:gd name="T21" fmla="*/ 751 h 751"/>
                <a:gd name="T22" fmla="*/ 78 w 98"/>
                <a:gd name="T23" fmla="*/ 657 h 751"/>
                <a:gd name="T24" fmla="*/ 93 w 98"/>
                <a:gd name="T25" fmla="*/ 657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751">
                  <a:moveTo>
                    <a:pt x="93" y="657"/>
                  </a:moveTo>
                  <a:lnTo>
                    <a:pt x="98" y="653"/>
                  </a:lnTo>
                  <a:lnTo>
                    <a:pt x="98" y="98"/>
                  </a:lnTo>
                  <a:lnTo>
                    <a:pt x="93" y="95"/>
                  </a:lnTo>
                  <a:lnTo>
                    <a:pt x="78" y="95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743"/>
                  </a:lnTo>
                  <a:lnTo>
                    <a:pt x="8" y="751"/>
                  </a:lnTo>
                  <a:lnTo>
                    <a:pt x="78" y="751"/>
                  </a:lnTo>
                  <a:lnTo>
                    <a:pt x="78" y="657"/>
                  </a:lnTo>
                  <a:lnTo>
                    <a:pt x="93" y="65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4" name="Rectangle 234"/>
            <p:cNvSpPr>
              <a:spLocks noChangeArrowheads="1"/>
            </p:cNvSpPr>
            <p:nvPr/>
          </p:nvSpPr>
          <p:spPr bwMode="auto">
            <a:xfrm>
              <a:off x="2626" y="2342"/>
              <a:ext cx="2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5" name="Rectangle 235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6" name="Rectangle 236"/>
            <p:cNvSpPr>
              <a:spLocks noChangeArrowheads="1"/>
            </p:cNvSpPr>
            <p:nvPr/>
          </p:nvSpPr>
          <p:spPr bwMode="auto">
            <a:xfrm>
              <a:off x="2628" y="1698"/>
              <a:ext cx="36" cy="20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7" name="Freeform 237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8" name="Freeform 238"/>
            <p:cNvSpPr>
              <a:spLocks/>
            </p:cNvSpPr>
            <p:nvPr/>
          </p:nvSpPr>
          <p:spPr bwMode="auto">
            <a:xfrm>
              <a:off x="2611" y="1678"/>
              <a:ext cx="22" cy="250"/>
            </a:xfrm>
            <a:custGeom>
              <a:avLst/>
              <a:gdLst>
                <a:gd name="T0" fmla="*/ 78 w 98"/>
                <a:gd name="T1" fmla="*/ 1125 h 1125"/>
                <a:gd name="T2" fmla="*/ 78 w 98"/>
                <a:gd name="T3" fmla="*/ 1031 h 1125"/>
                <a:gd name="T4" fmla="*/ 93 w 98"/>
                <a:gd name="T5" fmla="*/ 1031 h 1125"/>
                <a:gd name="T6" fmla="*/ 98 w 98"/>
                <a:gd name="T7" fmla="*/ 1027 h 1125"/>
                <a:gd name="T8" fmla="*/ 98 w 98"/>
                <a:gd name="T9" fmla="*/ 98 h 1125"/>
                <a:gd name="T10" fmla="*/ 93 w 98"/>
                <a:gd name="T11" fmla="*/ 93 h 1125"/>
                <a:gd name="T12" fmla="*/ 78 w 98"/>
                <a:gd name="T13" fmla="*/ 93 h 1125"/>
                <a:gd name="T14" fmla="*/ 78 w 98"/>
                <a:gd name="T15" fmla="*/ 0 h 1125"/>
                <a:gd name="T16" fmla="*/ 8 w 98"/>
                <a:gd name="T17" fmla="*/ 0 h 1125"/>
                <a:gd name="T18" fmla="*/ 0 w 98"/>
                <a:gd name="T19" fmla="*/ 7 h 1125"/>
                <a:gd name="T20" fmla="*/ 0 w 98"/>
                <a:gd name="T21" fmla="*/ 1118 h 1125"/>
                <a:gd name="T22" fmla="*/ 8 w 98"/>
                <a:gd name="T23" fmla="*/ 1125 h 1125"/>
                <a:gd name="T24" fmla="*/ 78 w 98"/>
                <a:gd name="T25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125">
                  <a:moveTo>
                    <a:pt x="78" y="1125"/>
                  </a:moveTo>
                  <a:lnTo>
                    <a:pt x="78" y="1031"/>
                  </a:lnTo>
                  <a:lnTo>
                    <a:pt x="93" y="1031"/>
                  </a:lnTo>
                  <a:lnTo>
                    <a:pt x="98" y="1027"/>
                  </a:lnTo>
                  <a:lnTo>
                    <a:pt x="98" y="98"/>
                  </a:lnTo>
                  <a:lnTo>
                    <a:pt x="93" y="93"/>
                  </a:lnTo>
                  <a:lnTo>
                    <a:pt x="78" y="93"/>
                  </a:lnTo>
                  <a:lnTo>
                    <a:pt x="78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1118"/>
                  </a:lnTo>
                  <a:lnTo>
                    <a:pt x="8" y="1125"/>
                  </a:lnTo>
                  <a:lnTo>
                    <a:pt x="78" y="112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39" name="Rectangle 239"/>
            <p:cNvSpPr>
              <a:spLocks noChangeArrowheads="1"/>
            </p:cNvSpPr>
            <p:nvPr/>
          </p:nvSpPr>
          <p:spPr bwMode="auto">
            <a:xfrm>
              <a:off x="2626" y="1692"/>
              <a:ext cx="2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0" name="Rectangle 240"/>
            <p:cNvSpPr>
              <a:spLocks noChangeArrowheads="1"/>
            </p:cNvSpPr>
            <p:nvPr/>
          </p:nvSpPr>
          <p:spPr bwMode="auto">
            <a:xfrm>
              <a:off x="2628" y="1938"/>
              <a:ext cx="2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1" name="Rectangle 241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2" name="Rectangle 242"/>
            <p:cNvSpPr>
              <a:spLocks noChangeArrowheads="1"/>
            </p:cNvSpPr>
            <p:nvPr/>
          </p:nvSpPr>
          <p:spPr bwMode="auto">
            <a:xfrm>
              <a:off x="2630" y="1964"/>
              <a:ext cx="7" cy="20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3" name="Rectangle 243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4" name="Rectangle 244"/>
            <p:cNvSpPr>
              <a:spLocks noChangeArrowheads="1"/>
            </p:cNvSpPr>
            <p:nvPr/>
          </p:nvSpPr>
          <p:spPr bwMode="auto">
            <a:xfrm>
              <a:off x="2655" y="1986"/>
              <a:ext cx="7" cy="15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5" name="Rectangle 245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6" name="Rectangle 246"/>
            <p:cNvSpPr>
              <a:spLocks noChangeArrowheads="1"/>
            </p:cNvSpPr>
            <p:nvPr/>
          </p:nvSpPr>
          <p:spPr bwMode="auto">
            <a:xfrm>
              <a:off x="2637" y="1995"/>
              <a:ext cx="18" cy="13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7" name="Freeform 247"/>
            <p:cNvSpPr>
              <a:spLocks/>
            </p:cNvSpPr>
            <p:nvPr/>
          </p:nvSpPr>
          <p:spPr bwMode="auto">
            <a:xfrm>
              <a:off x="3026" y="1500"/>
              <a:ext cx="18" cy="16"/>
            </a:xfrm>
            <a:custGeom>
              <a:avLst/>
              <a:gdLst>
                <a:gd name="T0" fmla="*/ 0 w 77"/>
                <a:gd name="T1" fmla="*/ 0 h 76"/>
                <a:gd name="T2" fmla="*/ 0 w 77"/>
                <a:gd name="T3" fmla="*/ 76 h 76"/>
                <a:gd name="T4" fmla="*/ 8 w 77"/>
                <a:gd name="T5" fmla="*/ 76 h 76"/>
                <a:gd name="T6" fmla="*/ 15 w 77"/>
                <a:gd name="T7" fmla="*/ 75 h 76"/>
                <a:gd name="T8" fmla="*/ 23 w 77"/>
                <a:gd name="T9" fmla="*/ 73 h 76"/>
                <a:gd name="T10" fmla="*/ 30 w 77"/>
                <a:gd name="T11" fmla="*/ 70 h 76"/>
                <a:gd name="T12" fmla="*/ 36 w 77"/>
                <a:gd name="T13" fmla="*/ 67 h 76"/>
                <a:gd name="T14" fmla="*/ 43 w 77"/>
                <a:gd name="T15" fmla="*/ 63 h 76"/>
                <a:gd name="T16" fmla="*/ 49 w 77"/>
                <a:gd name="T17" fmla="*/ 59 h 76"/>
                <a:gd name="T18" fmla="*/ 54 w 77"/>
                <a:gd name="T19" fmla="*/ 54 h 76"/>
                <a:gd name="T20" fmla="*/ 60 w 77"/>
                <a:gd name="T21" fmla="*/ 49 h 76"/>
                <a:gd name="T22" fmla="*/ 64 w 77"/>
                <a:gd name="T23" fmla="*/ 42 h 76"/>
                <a:gd name="T24" fmla="*/ 67 w 77"/>
                <a:gd name="T25" fmla="*/ 37 h 76"/>
                <a:gd name="T26" fmla="*/ 71 w 77"/>
                <a:gd name="T27" fmla="*/ 30 h 76"/>
                <a:gd name="T28" fmla="*/ 74 w 77"/>
                <a:gd name="T29" fmla="*/ 23 h 76"/>
                <a:gd name="T30" fmla="*/ 75 w 77"/>
                <a:gd name="T31" fmla="*/ 16 h 76"/>
                <a:gd name="T32" fmla="*/ 76 w 77"/>
                <a:gd name="T33" fmla="*/ 8 h 76"/>
                <a:gd name="T34" fmla="*/ 77 w 77"/>
                <a:gd name="T35" fmla="*/ 0 h 76"/>
                <a:gd name="T36" fmla="*/ 0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0" y="0"/>
                  </a:moveTo>
                  <a:lnTo>
                    <a:pt x="0" y="76"/>
                  </a:lnTo>
                  <a:lnTo>
                    <a:pt x="8" y="76"/>
                  </a:lnTo>
                  <a:lnTo>
                    <a:pt x="15" y="75"/>
                  </a:lnTo>
                  <a:lnTo>
                    <a:pt x="23" y="73"/>
                  </a:lnTo>
                  <a:lnTo>
                    <a:pt x="30" y="70"/>
                  </a:lnTo>
                  <a:lnTo>
                    <a:pt x="36" y="67"/>
                  </a:lnTo>
                  <a:lnTo>
                    <a:pt x="43" y="63"/>
                  </a:lnTo>
                  <a:lnTo>
                    <a:pt x="49" y="59"/>
                  </a:lnTo>
                  <a:lnTo>
                    <a:pt x="54" y="54"/>
                  </a:lnTo>
                  <a:lnTo>
                    <a:pt x="60" y="49"/>
                  </a:lnTo>
                  <a:lnTo>
                    <a:pt x="64" y="42"/>
                  </a:lnTo>
                  <a:lnTo>
                    <a:pt x="67" y="37"/>
                  </a:lnTo>
                  <a:lnTo>
                    <a:pt x="71" y="30"/>
                  </a:lnTo>
                  <a:lnTo>
                    <a:pt x="74" y="23"/>
                  </a:lnTo>
                  <a:lnTo>
                    <a:pt x="75" y="16"/>
                  </a:lnTo>
                  <a:lnTo>
                    <a:pt x="76" y="8"/>
                  </a:lnTo>
                  <a:lnTo>
                    <a:pt x="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8" name="Rectangle 248"/>
            <p:cNvSpPr>
              <a:spLocks noChangeArrowheads="1"/>
            </p:cNvSpPr>
            <p:nvPr/>
          </p:nvSpPr>
          <p:spPr bwMode="auto">
            <a:xfrm>
              <a:off x="2729" y="1660"/>
              <a:ext cx="199" cy="1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49" name="Freeform 249"/>
            <p:cNvSpPr>
              <a:spLocks/>
            </p:cNvSpPr>
            <p:nvPr/>
          </p:nvSpPr>
          <p:spPr bwMode="auto">
            <a:xfrm>
              <a:off x="2613" y="1500"/>
              <a:ext cx="17" cy="16"/>
            </a:xfrm>
            <a:custGeom>
              <a:avLst/>
              <a:gdLst>
                <a:gd name="T0" fmla="*/ 76 w 76"/>
                <a:gd name="T1" fmla="*/ 0 h 76"/>
                <a:gd name="T2" fmla="*/ 0 w 76"/>
                <a:gd name="T3" fmla="*/ 0 h 76"/>
                <a:gd name="T4" fmla="*/ 0 w 76"/>
                <a:gd name="T5" fmla="*/ 8 h 76"/>
                <a:gd name="T6" fmla="*/ 1 w 76"/>
                <a:gd name="T7" fmla="*/ 16 h 76"/>
                <a:gd name="T8" fmla="*/ 3 w 76"/>
                <a:gd name="T9" fmla="*/ 23 h 76"/>
                <a:gd name="T10" fmla="*/ 5 w 76"/>
                <a:gd name="T11" fmla="*/ 30 h 76"/>
                <a:gd name="T12" fmla="*/ 9 w 76"/>
                <a:gd name="T13" fmla="*/ 37 h 76"/>
                <a:gd name="T14" fmla="*/ 13 w 76"/>
                <a:gd name="T15" fmla="*/ 42 h 76"/>
                <a:gd name="T16" fmla="*/ 18 w 76"/>
                <a:gd name="T17" fmla="*/ 49 h 76"/>
                <a:gd name="T18" fmla="*/ 22 w 76"/>
                <a:gd name="T19" fmla="*/ 54 h 76"/>
                <a:gd name="T20" fmla="*/ 28 w 76"/>
                <a:gd name="T21" fmla="*/ 59 h 76"/>
                <a:gd name="T22" fmla="*/ 33 w 76"/>
                <a:gd name="T23" fmla="*/ 63 h 76"/>
                <a:gd name="T24" fmla="*/ 40 w 76"/>
                <a:gd name="T25" fmla="*/ 67 h 76"/>
                <a:gd name="T26" fmla="*/ 46 w 76"/>
                <a:gd name="T27" fmla="*/ 70 h 76"/>
                <a:gd name="T28" fmla="*/ 54 w 76"/>
                <a:gd name="T29" fmla="*/ 73 h 76"/>
                <a:gd name="T30" fmla="*/ 61 w 76"/>
                <a:gd name="T31" fmla="*/ 75 h 76"/>
                <a:gd name="T32" fmla="*/ 69 w 76"/>
                <a:gd name="T33" fmla="*/ 76 h 76"/>
                <a:gd name="T34" fmla="*/ 76 w 76"/>
                <a:gd name="T35" fmla="*/ 76 h 76"/>
                <a:gd name="T36" fmla="*/ 76 w 76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" h="76">
                  <a:moveTo>
                    <a:pt x="76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1" y="16"/>
                  </a:lnTo>
                  <a:lnTo>
                    <a:pt x="3" y="23"/>
                  </a:lnTo>
                  <a:lnTo>
                    <a:pt x="5" y="30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8" y="49"/>
                  </a:lnTo>
                  <a:lnTo>
                    <a:pt x="22" y="54"/>
                  </a:lnTo>
                  <a:lnTo>
                    <a:pt x="28" y="59"/>
                  </a:lnTo>
                  <a:lnTo>
                    <a:pt x="33" y="63"/>
                  </a:lnTo>
                  <a:lnTo>
                    <a:pt x="40" y="67"/>
                  </a:lnTo>
                  <a:lnTo>
                    <a:pt x="46" y="70"/>
                  </a:lnTo>
                  <a:lnTo>
                    <a:pt x="54" y="73"/>
                  </a:lnTo>
                  <a:lnTo>
                    <a:pt x="61" y="75"/>
                  </a:lnTo>
                  <a:lnTo>
                    <a:pt x="69" y="76"/>
                  </a:lnTo>
                  <a:lnTo>
                    <a:pt x="76" y="76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0" name="Rectangle 250"/>
            <p:cNvSpPr>
              <a:spLocks noChangeArrowheads="1"/>
            </p:cNvSpPr>
            <p:nvPr/>
          </p:nvSpPr>
          <p:spPr bwMode="auto">
            <a:xfrm>
              <a:off x="2734" y="1724"/>
              <a:ext cx="188" cy="1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1" name="Rectangle 251"/>
            <p:cNvSpPr>
              <a:spLocks noChangeArrowheads="1"/>
            </p:cNvSpPr>
            <p:nvPr/>
          </p:nvSpPr>
          <p:spPr bwMode="auto">
            <a:xfrm>
              <a:off x="2980" y="1858"/>
              <a:ext cx="58" cy="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2" name="Rectangle 252"/>
            <p:cNvSpPr>
              <a:spLocks noChangeArrowheads="1"/>
            </p:cNvSpPr>
            <p:nvPr/>
          </p:nvSpPr>
          <p:spPr bwMode="auto">
            <a:xfrm>
              <a:off x="2751" y="1730"/>
              <a:ext cx="154" cy="1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3" name="Rectangle 253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4" name="Rectangle 254"/>
            <p:cNvSpPr>
              <a:spLocks noChangeArrowheads="1"/>
            </p:cNvSpPr>
            <p:nvPr/>
          </p:nvSpPr>
          <p:spPr bwMode="auto">
            <a:xfrm>
              <a:off x="2616" y="1314"/>
              <a:ext cx="307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5" name="Freeform 255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6" name="Freeform 256"/>
            <p:cNvSpPr>
              <a:spLocks/>
            </p:cNvSpPr>
            <p:nvPr/>
          </p:nvSpPr>
          <p:spPr bwMode="auto">
            <a:xfrm>
              <a:off x="2944" y="1150"/>
              <a:ext cx="29" cy="40"/>
            </a:xfrm>
            <a:custGeom>
              <a:avLst/>
              <a:gdLst>
                <a:gd name="T0" fmla="*/ 0 w 123"/>
                <a:gd name="T1" fmla="*/ 184 h 184"/>
                <a:gd name="T2" fmla="*/ 0 w 123"/>
                <a:gd name="T3" fmla="*/ 124 h 184"/>
                <a:gd name="T4" fmla="*/ 19 w 123"/>
                <a:gd name="T5" fmla="*/ 124 h 184"/>
                <a:gd name="T6" fmla="*/ 19 w 123"/>
                <a:gd name="T7" fmla="*/ 116 h 184"/>
                <a:gd name="T8" fmla="*/ 42 w 123"/>
                <a:gd name="T9" fmla="*/ 116 h 184"/>
                <a:gd name="T10" fmla="*/ 42 w 123"/>
                <a:gd name="T11" fmla="*/ 26 h 184"/>
                <a:gd name="T12" fmla="*/ 45 w 123"/>
                <a:gd name="T13" fmla="*/ 26 h 184"/>
                <a:gd name="T14" fmla="*/ 45 w 123"/>
                <a:gd name="T15" fmla="*/ 0 h 184"/>
                <a:gd name="T16" fmla="*/ 76 w 123"/>
                <a:gd name="T17" fmla="*/ 0 h 184"/>
                <a:gd name="T18" fmla="*/ 76 w 123"/>
                <a:gd name="T19" fmla="*/ 26 h 184"/>
                <a:gd name="T20" fmla="*/ 81 w 123"/>
                <a:gd name="T21" fmla="*/ 26 h 184"/>
                <a:gd name="T22" fmla="*/ 81 w 123"/>
                <a:gd name="T23" fmla="*/ 116 h 184"/>
                <a:gd name="T24" fmla="*/ 104 w 123"/>
                <a:gd name="T25" fmla="*/ 116 h 184"/>
                <a:gd name="T26" fmla="*/ 104 w 123"/>
                <a:gd name="T27" fmla="*/ 124 h 184"/>
                <a:gd name="T28" fmla="*/ 123 w 123"/>
                <a:gd name="T29" fmla="*/ 124 h 184"/>
                <a:gd name="T30" fmla="*/ 123 w 123"/>
                <a:gd name="T31" fmla="*/ 184 h 184"/>
                <a:gd name="T32" fmla="*/ 0 w 123"/>
                <a:gd name="T33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84">
                  <a:moveTo>
                    <a:pt x="0" y="184"/>
                  </a:moveTo>
                  <a:lnTo>
                    <a:pt x="0" y="124"/>
                  </a:lnTo>
                  <a:lnTo>
                    <a:pt x="19" y="124"/>
                  </a:lnTo>
                  <a:lnTo>
                    <a:pt x="19" y="116"/>
                  </a:lnTo>
                  <a:lnTo>
                    <a:pt x="42" y="116"/>
                  </a:lnTo>
                  <a:lnTo>
                    <a:pt x="42" y="26"/>
                  </a:lnTo>
                  <a:lnTo>
                    <a:pt x="45" y="26"/>
                  </a:lnTo>
                  <a:lnTo>
                    <a:pt x="45" y="0"/>
                  </a:lnTo>
                  <a:lnTo>
                    <a:pt x="76" y="0"/>
                  </a:lnTo>
                  <a:lnTo>
                    <a:pt x="76" y="26"/>
                  </a:lnTo>
                  <a:lnTo>
                    <a:pt x="81" y="26"/>
                  </a:lnTo>
                  <a:lnTo>
                    <a:pt x="81" y="116"/>
                  </a:lnTo>
                  <a:lnTo>
                    <a:pt x="104" y="116"/>
                  </a:lnTo>
                  <a:lnTo>
                    <a:pt x="104" y="124"/>
                  </a:lnTo>
                  <a:lnTo>
                    <a:pt x="123" y="124"/>
                  </a:lnTo>
                  <a:lnTo>
                    <a:pt x="123" y="184"/>
                  </a:lnTo>
                  <a:lnTo>
                    <a:pt x="0" y="18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7" name="Rectangle 257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8" name="Rectangle 258"/>
            <p:cNvSpPr>
              <a:spLocks noChangeArrowheads="1"/>
            </p:cNvSpPr>
            <p:nvPr/>
          </p:nvSpPr>
          <p:spPr bwMode="auto">
            <a:xfrm>
              <a:off x="2955" y="1145"/>
              <a:ext cx="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59" name="Rectangle 259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0" name="Rectangle 260"/>
            <p:cNvSpPr>
              <a:spLocks noChangeArrowheads="1"/>
            </p:cNvSpPr>
            <p:nvPr/>
          </p:nvSpPr>
          <p:spPr bwMode="auto">
            <a:xfrm>
              <a:off x="2955" y="1116"/>
              <a:ext cx="8" cy="1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1" name="Rectangle 261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2" name="Rectangle 262"/>
            <p:cNvSpPr>
              <a:spLocks noChangeArrowheads="1"/>
            </p:cNvSpPr>
            <p:nvPr/>
          </p:nvSpPr>
          <p:spPr bwMode="auto">
            <a:xfrm>
              <a:off x="2949" y="1138"/>
              <a:ext cx="20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3" name="Rectangle 263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4" name="Rectangle 264"/>
            <p:cNvSpPr>
              <a:spLocks noChangeArrowheads="1"/>
            </p:cNvSpPr>
            <p:nvPr/>
          </p:nvSpPr>
          <p:spPr bwMode="auto">
            <a:xfrm>
              <a:off x="2948" y="1126"/>
              <a:ext cx="22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5" name="Rectangle 265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6" name="Rectangle 266"/>
            <p:cNvSpPr>
              <a:spLocks noChangeArrowheads="1"/>
            </p:cNvSpPr>
            <p:nvPr/>
          </p:nvSpPr>
          <p:spPr bwMode="auto">
            <a:xfrm>
              <a:off x="2900" y="1177"/>
              <a:ext cx="116" cy="13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7" name="Rectangle 267"/>
            <p:cNvSpPr>
              <a:spLocks noChangeArrowheads="1"/>
            </p:cNvSpPr>
            <p:nvPr/>
          </p:nvSpPr>
          <p:spPr bwMode="auto">
            <a:xfrm>
              <a:off x="5461" y="1905"/>
              <a:ext cx="11" cy="15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8" name="Rectangle 268"/>
            <p:cNvSpPr>
              <a:spLocks noChangeArrowheads="1"/>
            </p:cNvSpPr>
            <p:nvPr/>
          </p:nvSpPr>
          <p:spPr bwMode="auto">
            <a:xfrm>
              <a:off x="5461" y="2066"/>
              <a:ext cx="11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69" name="Rectangle 269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0" name="Rectangle 270"/>
            <p:cNvSpPr>
              <a:spLocks noChangeArrowheads="1"/>
            </p:cNvSpPr>
            <p:nvPr/>
          </p:nvSpPr>
          <p:spPr bwMode="auto">
            <a:xfrm>
              <a:off x="5180" y="1087"/>
              <a:ext cx="29" cy="5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1" name="Rectangle 271"/>
            <p:cNvSpPr>
              <a:spLocks noChangeArrowheads="1"/>
            </p:cNvSpPr>
            <p:nvPr/>
          </p:nvSpPr>
          <p:spPr bwMode="auto">
            <a:xfrm>
              <a:off x="2975" y="1870"/>
              <a:ext cx="89" cy="4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2" name="Freeform 272"/>
            <p:cNvSpPr>
              <a:spLocks/>
            </p:cNvSpPr>
            <p:nvPr/>
          </p:nvSpPr>
          <p:spPr bwMode="auto">
            <a:xfrm>
              <a:off x="3209" y="1729"/>
              <a:ext cx="2077" cy="592"/>
            </a:xfrm>
            <a:custGeom>
              <a:avLst/>
              <a:gdLst>
                <a:gd name="T0" fmla="*/ 10 w 9035"/>
                <a:gd name="T1" fmla="*/ 29 h 2666"/>
                <a:gd name="T2" fmla="*/ 0 w 9035"/>
                <a:gd name="T3" fmla="*/ 2665 h 2666"/>
                <a:gd name="T4" fmla="*/ 8977 w 9035"/>
                <a:gd name="T5" fmla="*/ 2666 h 2666"/>
                <a:gd name="T6" fmla="*/ 8996 w 9035"/>
                <a:gd name="T7" fmla="*/ 2656 h 2666"/>
                <a:gd name="T8" fmla="*/ 9035 w 9035"/>
                <a:gd name="T9" fmla="*/ 2656 h 2666"/>
                <a:gd name="T10" fmla="*/ 9034 w 9035"/>
                <a:gd name="T11" fmla="*/ 0 h 2666"/>
                <a:gd name="T12" fmla="*/ 10 w 9035"/>
                <a:gd name="T13" fmla="*/ 29 h 2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35" h="2666">
                  <a:moveTo>
                    <a:pt x="10" y="29"/>
                  </a:moveTo>
                  <a:lnTo>
                    <a:pt x="0" y="2665"/>
                  </a:lnTo>
                  <a:lnTo>
                    <a:pt x="8977" y="2666"/>
                  </a:lnTo>
                  <a:lnTo>
                    <a:pt x="8996" y="2656"/>
                  </a:lnTo>
                  <a:lnTo>
                    <a:pt x="9035" y="2656"/>
                  </a:lnTo>
                  <a:lnTo>
                    <a:pt x="9034" y="0"/>
                  </a:lnTo>
                  <a:lnTo>
                    <a:pt x="1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3" name="Freeform 273"/>
            <p:cNvSpPr>
              <a:spLocks/>
            </p:cNvSpPr>
            <p:nvPr/>
          </p:nvSpPr>
          <p:spPr bwMode="auto">
            <a:xfrm>
              <a:off x="5291" y="1730"/>
              <a:ext cx="128" cy="584"/>
            </a:xfrm>
            <a:custGeom>
              <a:avLst/>
              <a:gdLst>
                <a:gd name="T0" fmla="*/ 0 w 554"/>
                <a:gd name="T1" fmla="*/ 0 h 2627"/>
                <a:gd name="T2" fmla="*/ 81 w 554"/>
                <a:gd name="T3" fmla="*/ 0 h 2627"/>
                <a:gd name="T4" fmla="*/ 107 w 554"/>
                <a:gd name="T5" fmla="*/ 3 h 2627"/>
                <a:gd name="T6" fmla="*/ 125 w 554"/>
                <a:gd name="T7" fmla="*/ 5 h 2627"/>
                <a:gd name="T8" fmla="*/ 147 w 554"/>
                <a:gd name="T9" fmla="*/ 10 h 2627"/>
                <a:gd name="T10" fmla="*/ 172 w 554"/>
                <a:gd name="T11" fmla="*/ 18 h 2627"/>
                <a:gd name="T12" fmla="*/ 220 w 554"/>
                <a:gd name="T13" fmla="*/ 41 h 2627"/>
                <a:gd name="T14" fmla="*/ 242 w 554"/>
                <a:gd name="T15" fmla="*/ 56 h 2627"/>
                <a:gd name="T16" fmla="*/ 264 w 554"/>
                <a:gd name="T17" fmla="*/ 76 h 2627"/>
                <a:gd name="T18" fmla="*/ 286 w 554"/>
                <a:gd name="T19" fmla="*/ 98 h 2627"/>
                <a:gd name="T20" fmla="*/ 306 w 554"/>
                <a:gd name="T21" fmla="*/ 126 h 2627"/>
                <a:gd name="T22" fmla="*/ 320 w 554"/>
                <a:gd name="T23" fmla="*/ 152 h 2627"/>
                <a:gd name="T24" fmla="*/ 332 w 554"/>
                <a:gd name="T25" fmla="*/ 179 h 2627"/>
                <a:gd name="T26" fmla="*/ 554 w 554"/>
                <a:gd name="T27" fmla="*/ 819 h 2627"/>
                <a:gd name="T28" fmla="*/ 453 w 554"/>
                <a:gd name="T29" fmla="*/ 2184 h 2627"/>
                <a:gd name="T30" fmla="*/ 324 w 554"/>
                <a:gd name="T31" fmla="*/ 2469 h 2627"/>
                <a:gd name="T32" fmla="*/ 313 w 554"/>
                <a:gd name="T33" fmla="*/ 2492 h 2627"/>
                <a:gd name="T34" fmla="*/ 299 w 554"/>
                <a:gd name="T35" fmla="*/ 2511 h 2627"/>
                <a:gd name="T36" fmla="*/ 278 w 554"/>
                <a:gd name="T37" fmla="*/ 2538 h 2627"/>
                <a:gd name="T38" fmla="*/ 263 w 554"/>
                <a:gd name="T39" fmla="*/ 2554 h 2627"/>
                <a:gd name="T40" fmla="*/ 246 w 554"/>
                <a:gd name="T41" fmla="*/ 2568 h 2627"/>
                <a:gd name="T42" fmla="*/ 228 w 554"/>
                <a:gd name="T43" fmla="*/ 2582 h 2627"/>
                <a:gd name="T44" fmla="*/ 209 w 554"/>
                <a:gd name="T45" fmla="*/ 2593 h 2627"/>
                <a:gd name="T46" fmla="*/ 190 w 554"/>
                <a:gd name="T47" fmla="*/ 2603 h 2627"/>
                <a:gd name="T48" fmla="*/ 170 w 554"/>
                <a:gd name="T49" fmla="*/ 2610 h 2627"/>
                <a:gd name="T50" fmla="*/ 151 w 554"/>
                <a:gd name="T51" fmla="*/ 2617 h 2627"/>
                <a:gd name="T52" fmla="*/ 135 w 554"/>
                <a:gd name="T53" fmla="*/ 2621 h 2627"/>
                <a:gd name="T54" fmla="*/ 118 w 554"/>
                <a:gd name="T55" fmla="*/ 2623 h 2627"/>
                <a:gd name="T56" fmla="*/ 103 w 554"/>
                <a:gd name="T57" fmla="*/ 2625 h 2627"/>
                <a:gd name="T58" fmla="*/ 76 w 554"/>
                <a:gd name="T59" fmla="*/ 2627 h 2627"/>
                <a:gd name="T60" fmla="*/ 0 w 554"/>
                <a:gd name="T61" fmla="*/ 2627 h 2627"/>
                <a:gd name="T62" fmla="*/ 0 w 554"/>
                <a:gd name="T63" fmla="*/ 0 h 2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4" h="2627">
                  <a:moveTo>
                    <a:pt x="0" y="0"/>
                  </a:moveTo>
                  <a:lnTo>
                    <a:pt x="81" y="0"/>
                  </a:lnTo>
                  <a:lnTo>
                    <a:pt x="107" y="3"/>
                  </a:lnTo>
                  <a:lnTo>
                    <a:pt x="125" y="5"/>
                  </a:lnTo>
                  <a:lnTo>
                    <a:pt x="147" y="10"/>
                  </a:lnTo>
                  <a:lnTo>
                    <a:pt x="172" y="18"/>
                  </a:lnTo>
                  <a:lnTo>
                    <a:pt x="220" y="41"/>
                  </a:lnTo>
                  <a:lnTo>
                    <a:pt x="242" y="56"/>
                  </a:lnTo>
                  <a:lnTo>
                    <a:pt x="264" y="76"/>
                  </a:lnTo>
                  <a:lnTo>
                    <a:pt x="286" y="98"/>
                  </a:lnTo>
                  <a:lnTo>
                    <a:pt x="306" y="126"/>
                  </a:lnTo>
                  <a:lnTo>
                    <a:pt x="320" y="152"/>
                  </a:lnTo>
                  <a:lnTo>
                    <a:pt x="332" y="179"/>
                  </a:lnTo>
                  <a:lnTo>
                    <a:pt x="554" y="819"/>
                  </a:lnTo>
                  <a:lnTo>
                    <a:pt x="453" y="2184"/>
                  </a:lnTo>
                  <a:lnTo>
                    <a:pt x="324" y="2469"/>
                  </a:lnTo>
                  <a:lnTo>
                    <a:pt x="313" y="2492"/>
                  </a:lnTo>
                  <a:lnTo>
                    <a:pt x="299" y="2511"/>
                  </a:lnTo>
                  <a:lnTo>
                    <a:pt x="278" y="2538"/>
                  </a:lnTo>
                  <a:lnTo>
                    <a:pt x="263" y="2554"/>
                  </a:lnTo>
                  <a:lnTo>
                    <a:pt x="246" y="2568"/>
                  </a:lnTo>
                  <a:lnTo>
                    <a:pt x="228" y="2582"/>
                  </a:lnTo>
                  <a:lnTo>
                    <a:pt x="209" y="2593"/>
                  </a:lnTo>
                  <a:lnTo>
                    <a:pt x="190" y="2603"/>
                  </a:lnTo>
                  <a:lnTo>
                    <a:pt x="170" y="2610"/>
                  </a:lnTo>
                  <a:lnTo>
                    <a:pt x="151" y="2617"/>
                  </a:lnTo>
                  <a:lnTo>
                    <a:pt x="135" y="2621"/>
                  </a:lnTo>
                  <a:lnTo>
                    <a:pt x="118" y="2623"/>
                  </a:lnTo>
                  <a:lnTo>
                    <a:pt x="103" y="2625"/>
                  </a:lnTo>
                  <a:lnTo>
                    <a:pt x="76" y="2627"/>
                  </a:lnTo>
                  <a:lnTo>
                    <a:pt x="0" y="26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4" name="Freeform 274"/>
            <p:cNvSpPr>
              <a:spLocks/>
            </p:cNvSpPr>
            <p:nvPr/>
          </p:nvSpPr>
          <p:spPr bwMode="auto">
            <a:xfrm>
              <a:off x="5291" y="1728"/>
              <a:ext cx="128" cy="586"/>
            </a:xfrm>
            <a:custGeom>
              <a:avLst/>
              <a:gdLst>
                <a:gd name="T0" fmla="*/ 0 w 554"/>
                <a:gd name="T1" fmla="*/ 0 h 2633"/>
                <a:gd name="T2" fmla="*/ 81 w 554"/>
                <a:gd name="T3" fmla="*/ 6 h 2633"/>
                <a:gd name="T4" fmla="*/ 107 w 554"/>
                <a:gd name="T5" fmla="*/ 9 h 2633"/>
                <a:gd name="T6" fmla="*/ 125 w 554"/>
                <a:gd name="T7" fmla="*/ 11 h 2633"/>
                <a:gd name="T8" fmla="*/ 147 w 554"/>
                <a:gd name="T9" fmla="*/ 16 h 2633"/>
                <a:gd name="T10" fmla="*/ 172 w 554"/>
                <a:gd name="T11" fmla="*/ 24 h 2633"/>
                <a:gd name="T12" fmla="*/ 220 w 554"/>
                <a:gd name="T13" fmla="*/ 47 h 2633"/>
                <a:gd name="T14" fmla="*/ 242 w 554"/>
                <a:gd name="T15" fmla="*/ 62 h 2633"/>
                <a:gd name="T16" fmla="*/ 264 w 554"/>
                <a:gd name="T17" fmla="*/ 82 h 2633"/>
                <a:gd name="T18" fmla="*/ 286 w 554"/>
                <a:gd name="T19" fmla="*/ 104 h 2633"/>
                <a:gd name="T20" fmla="*/ 306 w 554"/>
                <a:gd name="T21" fmla="*/ 132 h 2633"/>
                <a:gd name="T22" fmla="*/ 320 w 554"/>
                <a:gd name="T23" fmla="*/ 158 h 2633"/>
                <a:gd name="T24" fmla="*/ 332 w 554"/>
                <a:gd name="T25" fmla="*/ 185 h 2633"/>
                <a:gd name="T26" fmla="*/ 554 w 554"/>
                <a:gd name="T27" fmla="*/ 825 h 2633"/>
                <a:gd name="T28" fmla="*/ 453 w 554"/>
                <a:gd name="T29" fmla="*/ 2190 h 2633"/>
                <a:gd name="T30" fmla="*/ 324 w 554"/>
                <a:gd name="T31" fmla="*/ 2475 h 2633"/>
                <a:gd name="T32" fmla="*/ 313 w 554"/>
                <a:gd name="T33" fmla="*/ 2498 h 2633"/>
                <a:gd name="T34" fmla="*/ 299 w 554"/>
                <a:gd name="T35" fmla="*/ 2517 h 2633"/>
                <a:gd name="T36" fmla="*/ 278 w 554"/>
                <a:gd name="T37" fmla="*/ 2544 h 2633"/>
                <a:gd name="T38" fmla="*/ 263 w 554"/>
                <a:gd name="T39" fmla="*/ 2560 h 2633"/>
                <a:gd name="T40" fmla="*/ 246 w 554"/>
                <a:gd name="T41" fmla="*/ 2574 h 2633"/>
                <a:gd name="T42" fmla="*/ 228 w 554"/>
                <a:gd name="T43" fmla="*/ 2588 h 2633"/>
                <a:gd name="T44" fmla="*/ 209 w 554"/>
                <a:gd name="T45" fmla="*/ 2599 h 2633"/>
                <a:gd name="T46" fmla="*/ 190 w 554"/>
                <a:gd name="T47" fmla="*/ 2609 h 2633"/>
                <a:gd name="T48" fmla="*/ 170 w 554"/>
                <a:gd name="T49" fmla="*/ 2616 h 2633"/>
                <a:gd name="T50" fmla="*/ 151 w 554"/>
                <a:gd name="T51" fmla="*/ 2623 h 2633"/>
                <a:gd name="T52" fmla="*/ 135 w 554"/>
                <a:gd name="T53" fmla="*/ 2627 h 2633"/>
                <a:gd name="T54" fmla="*/ 118 w 554"/>
                <a:gd name="T55" fmla="*/ 2629 h 2633"/>
                <a:gd name="T56" fmla="*/ 103 w 554"/>
                <a:gd name="T57" fmla="*/ 2631 h 2633"/>
                <a:gd name="T58" fmla="*/ 76 w 554"/>
                <a:gd name="T59" fmla="*/ 2633 h 2633"/>
                <a:gd name="T60" fmla="*/ 0 w 554"/>
                <a:gd name="T61" fmla="*/ 2633 h 2633"/>
                <a:gd name="T62" fmla="*/ 0 w 554"/>
                <a:gd name="T63" fmla="*/ 6 h 2633"/>
                <a:gd name="T64" fmla="*/ 0 w 554"/>
                <a:gd name="T65" fmla="*/ 0 h 2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54" h="2633">
                  <a:moveTo>
                    <a:pt x="0" y="0"/>
                  </a:moveTo>
                  <a:lnTo>
                    <a:pt x="81" y="6"/>
                  </a:lnTo>
                  <a:lnTo>
                    <a:pt x="107" y="9"/>
                  </a:lnTo>
                  <a:lnTo>
                    <a:pt x="125" y="11"/>
                  </a:lnTo>
                  <a:lnTo>
                    <a:pt x="147" y="16"/>
                  </a:lnTo>
                  <a:lnTo>
                    <a:pt x="172" y="24"/>
                  </a:lnTo>
                  <a:lnTo>
                    <a:pt x="220" y="47"/>
                  </a:lnTo>
                  <a:lnTo>
                    <a:pt x="242" y="62"/>
                  </a:lnTo>
                  <a:lnTo>
                    <a:pt x="264" y="82"/>
                  </a:lnTo>
                  <a:lnTo>
                    <a:pt x="286" y="104"/>
                  </a:lnTo>
                  <a:lnTo>
                    <a:pt x="306" y="132"/>
                  </a:lnTo>
                  <a:lnTo>
                    <a:pt x="320" y="158"/>
                  </a:lnTo>
                  <a:lnTo>
                    <a:pt x="332" y="185"/>
                  </a:lnTo>
                  <a:lnTo>
                    <a:pt x="554" y="825"/>
                  </a:lnTo>
                  <a:lnTo>
                    <a:pt x="453" y="2190"/>
                  </a:lnTo>
                  <a:lnTo>
                    <a:pt x="324" y="2475"/>
                  </a:lnTo>
                  <a:lnTo>
                    <a:pt x="313" y="2498"/>
                  </a:lnTo>
                  <a:lnTo>
                    <a:pt x="299" y="2517"/>
                  </a:lnTo>
                  <a:lnTo>
                    <a:pt x="278" y="2544"/>
                  </a:lnTo>
                  <a:lnTo>
                    <a:pt x="263" y="2560"/>
                  </a:lnTo>
                  <a:lnTo>
                    <a:pt x="246" y="2574"/>
                  </a:lnTo>
                  <a:lnTo>
                    <a:pt x="228" y="2588"/>
                  </a:lnTo>
                  <a:lnTo>
                    <a:pt x="209" y="2599"/>
                  </a:lnTo>
                  <a:lnTo>
                    <a:pt x="190" y="2609"/>
                  </a:lnTo>
                  <a:lnTo>
                    <a:pt x="170" y="2616"/>
                  </a:lnTo>
                  <a:lnTo>
                    <a:pt x="151" y="2623"/>
                  </a:lnTo>
                  <a:lnTo>
                    <a:pt x="135" y="2627"/>
                  </a:lnTo>
                  <a:lnTo>
                    <a:pt x="118" y="2629"/>
                  </a:lnTo>
                  <a:lnTo>
                    <a:pt x="103" y="2631"/>
                  </a:lnTo>
                  <a:lnTo>
                    <a:pt x="76" y="2633"/>
                  </a:lnTo>
                  <a:lnTo>
                    <a:pt x="0" y="2633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5" name="Rectangle 275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6" name="Rectangle 276"/>
            <p:cNvSpPr>
              <a:spLocks noChangeArrowheads="1"/>
            </p:cNvSpPr>
            <p:nvPr/>
          </p:nvSpPr>
          <p:spPr bwMode="auto">
            <a:xfrm>
              <a:off x="5332" y="1913"/>
              <a:ext cx="105" cy="30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7" name="Rectangle 277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8" name="Rectangle 278"/>
            <p:cNvSpPr>
              <a:spLocks noChangeArrowheads="1"/>
            </p:cNvSpPr>
            <p:nvPr/>
          </p:nvSpPr>
          <p:spPr bwMode="auto">
            <a:xfrm>
              <a:off x="5332" y="1950"/>
              <a:ext cx="17" cy="22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79" name="Rectangle 279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0" name="Rectangle 280"/>
            <p:cNvSpPr>
              <a:spLocks noChangeArrowheads="1"/>
            </p:cNvSpPr>
            <p:nvPr/>
          </p:nvSpPr>
          <p:spPr bwMode="auto">
            <a:xfrm>
              <a:off x="5354" y="1921"/>
              <a:ext cx="83" cy="28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1" name="Rectangle 281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2" name="Rectangle 282"/>
            <p:cNvSpPr>
              <a:spLocks noChangeArrowheads="1"/>
            </p:cNvSpPr>
            <p:nvPr/>
          </p:nvSpPr>
          <p:spPr bwMode="auto">
            <a:xfrm>
              <a:off x="3064" y="1913"/>
              <a:ext cx="51" cy="30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3" name="Rectangle 283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4" name="Rectangle 284"/>
            <p:cNvSpPr>
              <a:spLocks noChangeArrowheads="1"/>
            </p:cNvSpPr>
            <p:nvPr/>
          </p:nvSpPr>
          <p:spPr bwMode="auto">
            <a:xfrm>
              <a:off x="3064" y="1950"/>
              <a:ext cx="18" cy="22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5" name="Line 285"/>
            <p:cNvSpPr>
              <a:spLocks noChangeShapeType="1"/>
            </p:cNvSpPr>
            <p:nvPr/>
          </p:nvSpPr>
          <p:spPr bwMode="auto">
            <a:xfrm>
              <a:off x="5113" y="1166"/>
              <a:ext cx="48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6" name="Rectangle 286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7" name="Rectangle 287"/>
            <p:cNvSpPr>
              <a:spLocks noChangeArrowheads="1"/>
            </p:cNvSpPr>
            <p:nvPr/>
          </p:nvSpPr>
          <p:spPr bwMode="auto">
            <a:xfrm>
              <a:off x="5053" y="1039"/>
              <a:ext cx="2" cy="6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8" name="Freeform 288"/>
            <p:cNvSpPr>
              <a:spLocks/>
            </p:cNvSpPr>
            <p:nvPr/>
          </p:nvSpPr>
          <p:spPr bwMode="auto">
            <a:xfrm>
              <a:off x="5071" y="1047"/>
              <a:ext cx="90" cy="85"/>
            </a:xfrm>
            <a:custGeom>
              <a:avLst/>
              <a:gdLst>
                <a:gd name="T0" fmla="*/ 393 w 393"/>
                <a:gd name="T1" fmla="*/ 382 h 382"/>
                <a:gd name="T2" fmla="*/ 392 w 393"/>
                <a:gd name="T3" fmla="*/ 363 h 382"/>
                <a:gd name="T4" fmla="*/ 390 w 393"/>
                <a:gd name="T5" fmla="*/ 344 h 382"/>
                <a:gd name="T6" fmla="*/ 388 w 393"/>
                <a:gd name="T7" fmla="*/ 324 h 382"/>
                <a:gd name="T8" fmla="*/ 385 w 393"/>
                <a:gd name="T9" fmla="*/ 306 h 382"/>
                <a:gd name="T10" fmla="*/ 381 w 393"/>
                <a:gd name="T11" fmla="*/ 288 h 382"/>
                <a:gd name="T12" fmla="*/ 375 w 393"/>
                <a:gd name="T13" fmla="*/ 269 h 382"/>
                <a:gd name="T14" fmla="*/ 368 w 393"/>
                <a:gd name="T15" fmla="*/ 251 h 382"/>
                <a:gd name="T16" fmla="*/ 362 w 393"/>
                <a:gd name="T17" fmla="*/ 234 h 382"/>
                <a:gd name="T18" fmla="*/ 354 w 393"/>
                <a:gd name="T19" fmla="*/ 216 h 382"/>
                <a:gd name="T20" fmla="*/ 345 w 393"/>
                <a:gd name="T21" fmla="*/ 200 h 382"/>
                <a:gd name="T22" fmla="*/ 335 w 393"/>
                <a:gd name="T23" fmla="*/ 184 h 382"/>
                <a:gd name="T24" fmla="*/ 325 w 393"/>
                <a:gd name="T25" fmla="*/ 169 h 382"/>
                <a:gd name="T26" fmla="*/ 314 w 393"/>
                <a:gd name="T27" fmla="*/ 154 h 382"/>
                <a:gd name="T28" fmla="*/ 303 w 393"/>
                <a:gd name="T29" fmla="*/ 139 h 382"/>
                <a:gd name="T30" fmla="*/ 290 w 393"/>
                <a:gd name="T31" fmla="*/ 126 h 382"/>
                <a:gd name="T32" fmla="*/ 278 w 393"/>
                <a:gd name="T33" fmla="*/ 112 h 382"/>
                <a:gd name="T34" fmla="*/ 263 w 393"/>
                <a:gd name="T35" fmla="*/ 99 h 382"/>
                <a:gd name="T36" fmla="*/ 250 w 393"/>
                <a:gd name="T37" fmla="*/ 87 h 382"/>
                <a:gd name="T38" fmla="*/ 235 w 393"/>
                <a:gd name="T39" fmla="*/ 76 h 382"/>
                <a:gd name="T40" fmla="*/ 219 w 393"/>
                <a:gd name="T41" fmla="*/ 66 h 382"/>
                <a:gd name="T42" fmla="*/ 204 w 393"/>
                <a:gd name="T43" fmla="*/ 56 h 382"/>
                <a:gd name="T44" fmla="*/ 187 w 393"/>
                <a:gd name="T45" fmla="*/ 46 h 382"/>
                <a:gd name="T46" fmla="*/ 170 w 393"/>
                <a:gd name="T47" fmla="*/ 38 h 382"/>
                <a:gd name="T48" fmla="*/ 153 w 393"/>
                <a:gd name="T49" fmla="*/ 30 h 382"/>
                <a:gd name="T50" fmla="*/ 135 w 393"/>
                <a:gd name="T51" fmla="*/ 24 h 382"/>
                <a:gd name="T52" fmla="*/ 116 w 393"/>
                <a:gd name="T53" fmla="*/ 17 h 382"/>
                <a:gd name="T54" fmla="*/ 97 w 393"/>
                <a:gd name="T55" fmla="*/ 12 h 382"/>
                <a:gd name="T56" fmla="*/ 79 w 393"/>
                <a:gd name="T57" fmla="*/ 7 h 382"/>
                <a:gd name="T58" fmla="*/ 60 w 393"/>
                <a:gd name="T59" fmla="*/ 4 h 382"/>
                <a:gd name="T60" fmla="*/ 40 w 393"/>
                <a:gd name="T61" fmla="*/ 2 h 382"/>
                <a:gd name="T62" fmla="*/ 20 w 393"/>
                <a:gd name="T63" fmla="*/ 1 h 382"/>
                <a:gd name="T64" fmla="*/ 0 w 393"/>
                <a:gd name="T65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3" h="382">
                  <a:moveTo>
                    <a:pt x="393" y="382"/>
                  </a:moveTo>
                  <a:lnTo>
                    <a:pt x="392" y="363"/>
                  </a:lnTo>
                  <a:lnTo>
                    <a:pt x="390" y="344"/>
                  </a:lnTo>
                  <a:lnTo>
                    <a:pt x="388" y="324"/>
                  </a:lnTo>
                  <a:lnTo>
                    <a:pt x="385" y="306"/>
                  </a:lnTo>
                  <a:lnTo>
                    <a:pt x="381" y="288"/>
                  </a:lnTo>
                  <a:lnTo>
                    <a:pt x="375" y="269"/>
                  </a:lnTo>
                  <a:lnTo>
                    <a:pt x="368" y="251"/>
                  </a:lnTo>
                  <a:lnTo>
                    <a:pt x="362" y="234"/>
                  </a:lnTo>
                  <a:lnTo>
                    <a:pt x="354" y="216"/>
                  </a:lnTo>
                  <a:lnTo>
                    <a:pt x="345" y="200"/>
                  </a:lnTo>
                  <a:lnTo>
                    <a:pt x="335" y="184"/>
                  </a:lnTo>
                  <a:lnTo>
                    <a:pt x="325" y="169"/>
                  </a:lnTo>
                  <a:lnTo>
                    <a:pt x="314" y="154"/>
                  </a:lnTo>
                  <a:lnTo>
                    <a:pt x="303" y="139"/>
                  </a:lnTo>
                  <a:lnTo>
                    <a:pt x="290" y="126"/>
                  </a:lnTo>
                  <a:lnTo>
                    <a:pt x="278" y="112"/>
                  </a:lnTo>
                  <a:lnTo>
                    <a:pt x="263" y="99"/>
                  </a:lnTo>
                  <a:lnTo>
                    <a:pt x="250" y="87"/>
                  </a:lnTo>
                  <a:lnTo>
                    <a:pt x="235" y="76"/>
                  </a:lnTo>
                  <a:lnTo>
                    <a:pt x="219" y="66"/>
                  </a:lnTo>
                  <a:lnTo>
                    <a:pt x="204" y="56"/>
                  </a:lnTo>
                  <a:lnTo>
                    <a:pt x="187" y="46"/>
                  </a:lnTo>
                  <a:lnTo>
                    <a:pt x="170" y="38"/>
                  </a:lnTo>
                  <a:lnTo>
                    <a:pt x="153" y="30"/>
                  </a:lnTo>
                  <a:lnTo>
                    <a:pt x="135" y="24"/>
                  </a:lnTo>
                  <a:lnTo>
                    <a:pt x="116" y="17"/>
                  </a:lnTo>
                  <a:lnTo>
                    <a:pt x="97" y="12"/>
                  </a:lnTo>
                  <a:lnTo>
                    <a:pt x="79" y="7"/>
                  </a:lnTo>
                  <a:lnTo>
                    <a:pt x="60" y="4"/>
                  </a:lnTo>
                  <a:lnTo>
                    <a:pt x="40" y="2"/>
                  </a:ln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89" name="Freeform 289"/>
            <p:cNvSpPr>
              <a:spLocks/>
            </p:cNvSpPr>
            <p:nvPr/>
          </p:nvSpPr>
          <p:spPr bwMode="auto">
            <a:xfrm>
              <a:off x="5071" y="1092"/>
              <a:ext cx="42" cy="40"/>
            </a:xfrm>
            <a:custGeom>
              <a:avLst/>
              <a:gdLst>
                <a:gd name="T0" fmla="*/ 185 w 185"/>
                <a:gd name="T1" fmla="*/ 180 h 180"/>
                <a:gd name="T2" fmla="*/ 184 w 185"/>
                <a:gd name="T3" fmla="*/ 162 h 180"/>
                <a:gd name="T4" fmla="*/ 180 w 185"/>
                <a:gd name="T5" fmla="*/ 145 h 180"/>
                <a:gd name="T6" fmla="*/ 176 w 185"/>
                <a:gd name="T7" fmla="*/ 128 h 180"/>
                <a:gd name="T8" fmla="*/ 170 w 185"/>
                <a:gd name="T9" fmla="*/ 110 h 180"/>
                <a:gd name="T10" fmla="*/ 163 w 185"/>
                <a:gd name="T11" fmla="*/ 95 h 180"/>
                <a:gd name="T12" fmla="*/ 153 w 185"/>
                <a:gd name="T13" fmla="*/ 80 h 180"/>
                <a:gd name="T14" fmla="*/ 143 w 185"/>
                <a:gd name="T15" fmla="*/ 66 h 180"/>
                <a:gd name="T16" fmla="*/ 131 w 185"/>
                <a:gd name="T17" fmla="*/ 53 h 180"/>
                <a:gd name="T18" fmla="*/ 117 w 185"/>
                <a:gd name="T19" fmla="*/ 41 h 180"/>
                <a:gd name="T20" fmla="*/ 103 w 185"/>
                <a:gd name="T21" fmla="*/ 32 h 180"/>
                <a:gd name="T22" fmla="*/ 87 w 185"/>
                <a:gd name="T23" fmla="*/ 22 h 180"/>
                <a:gd name="T24" fmla="*/ 72 w 185"/>
                <a:gd name="T25" fmla="*/ 14 h 180"/>
                <a:gd name="T26" fmla="*/ 54 w 185"/>
                <a:gd name="T27" fmla="*/ 9 h 180"/>
                <a:gd name="T28" fmla="*/ 37 w 185"/>
                <a:gd name="T29" fmla="*/ 5 h 180"/>
                <a:gd name="T30" fmla="*/ 19 w 185"/>
                <a:gd name="T31" fmla="*/ 2 h 180"/>
                <a:gd name="T32" fmla="*/ 0 w 185"/>
                <a:gd name="T33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5" h="180">
                  <a:moveTo>
                    <a:pt x="185" y="180"/>
                  </a:moveTo>
                  <a:lnTo>
                    <a:pt x="184" y="162"/>
                  </a:lnTo>
                  <a:lnTo>
                    <a:pt x="180" y="145"/>
                  </a:lnTo>
                  <a:lnTo>
                    <a:pt x="176" y="128"/>
                  </a:lnTo>
                  <a:lnTo>
                    <a:pt x="170" y="110"/>
                  </a:lnTo>
                  <a:lnTo>
                    <a:pt x="163" y="95"/>
                  </a:lnTo>
                  <a:lnTo>
                    <a:pt x="153" y="80"/>
                  </a:lnTo>
                  <a:lnTo>
                    <a:pt x="143" y="66"/>
                  </a:lnTo>
                  <a:lnTo>
                    <a:pt x="131" y="53"/>
                  </a:lnTo>
                  <a:lnTo>
                    <a:pt x="117" y="41"/>
                  </a:lnTo>
                  <a:lnTo>
                    <a:pt x="103" y="32"/>
                  </a:lnTo>
                  <a:lnTo>
                    <a:pt x="87" y="22"/>
                  </a:lnTo>
                  <a:lnTo>
                    <a:pt x="72" y="14"/>
                  </a:lnTo>
                  <a:lnTo>
                    <a:pt x="54" y="9"/>
                  </a:lnTo>
                  <a:lnTo>
                    <a:pt x="37" y="5"/>
                  </a:lnTo>
                  <a:lnTo>
                    <a:pt x="19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0" name="Rectangle 290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1" name="Rectangle 291"/>
            <p:cNvSpPr>
              <a:spLocks noChangeArrowheads="1"/>
            </p:cNvSpPr>
            <p:nvPr/>
          </p:nvSpPr>
          <p:spPr bwMode="auto">
            <a:xfrm>
              <a:off x="5216" y="1045"/>
              <a:ext cx="52" cy="10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2" name="Rectangle 292"/>
            <p:cNvSpPr>
              <a:spLocks noChangeArrowheads="1"/>
            </p:cNvSpPr>
            <p:nvPr/>
          </p:nvSpPr>
          <p:spPr bwMode="auto">
            <a:xfrm>
              <a:off x="5218" y="992"/>
              <a:ext cx="48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3" name="Rectangle 293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4" name="Rectangle 294"/>
            <p:cNvSpPr>
              <a:spLocks noChangeArrowheads="1"/>
            </p:cNvSpPr>
            <p:nvPr/>
          </p:nvSpPr>
          <p:spPr bwMode="auto">
            <a:xfrm>
              <a:off x="5223" y="995"/>
              <a:ext cx="38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5" name="Freeform 295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6" name="Freeform 296"/>
            <p:cNvSpPr>
              <a:spLocks/>
            </p:cNvSpPr>
            <p:nvPr/>
          </p:nvSpPr>
          <p:spPr bwMode="auto">
            <a:xfrm>
              <a:off x="5216" y="1019"/>
              <a:ext cx="52" cy="26"/>
            </a:xfrm>
            <a:custGeom>
              <a:avLst/>
              <a:gdLst>
                <a:gd name="T0" fmla="*/ 0 w 231"/>
                <a:gd name="T1" fmla="*/ 115 h 115"/>
                <a:gd name="T2" fmla="*/ 35 w 231"/>
                <a:gd name="T3" fmla="*/ 0 h 115"/>
                <a:gd name="T4" fmla="*/ 197 w 231"/>
                <a:gd name="T5" fmla="*/ 0 h 115"/>
                <a:gd name="T6" fmla="*/ 231 w 231"/>
                <a:gd name="T7" fmla="*/ 115 h 115"/>
                <a:gd name="T8" fmla="*/ 0 w 231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1" h="115">
                  <a:moveTo>
                    <a:pt x="0" y="115"/>
                  </a:moveTo>
                  <a:lnTo>
                    <a:pt x="35" y="0"/>
                  </a:lnTo>
                  <a:lnTo>
                    <a:pt x="197" y="0"/>
                  </a:lnTo>
                  <a:lnTo>
                    <a:pt x="231" y="115"/>
                  </a:lnTo>
                  <a:lnTo>
                    <a:pt x="0" y="11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7" name="Rectangle 297"/>
            <p:cNvSpPr>
              <a:spLocks noChangeArrowheads="1"/>
            </p:cNvSpPr>
            <p:nvPr/>
          </p:nvSpPr>
          <p:spPr bwMode="auto">
            <a:xfrm>
              <a:off x="5138" y="2104"/>
              <a:ext cx="5" cy="3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8" name="Rectangle 298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solidFill>
              <a:srgbClr val="D43E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099" name="Rectangle 299"/>
            <p:cNvSpPr>
              <a:spLocks noChangeArrowheads="1"/>
            </p:cNvSpPr>
            <p:nvPr/>
          </p:nvSpPr>
          <p:spPr bwMode="auto">
            <a:xfrm>
              <a:off x="4321" y="1984"/>
              <a:ext cx="572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0" name="Rectangle 300"/>
            <p:cNvSpPr>
              <a:spLocks noChangeArrowheads="1"/>
            </p:cNvSpPr>
            <p:nvPr/>
          </p:nvSpPr>
          <p:spPr bwMode="auto">
            <a:xfrm>
              <a:off x="3156" y="1868"/>
              <a:ext cx="2103" cy="3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1" name="Rectangle 301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2" name="Rectangle 302"/>
            <p:cNvSpPr>
              <a:spLocks noChangeArrowheads="1"/>
            </p:cNvSpPr>
            <p:nvPr/>
          </p:nvSpPr>
          <p:spPr bwMode="auto">
            <a:xfrm>
              <a:off x="3156" y="1865"/>
              <a:ext cx="2103" cy="39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3" name="Rectangle 303"/>
            <p:cNvSpPr>
              <a:spLocks noChangeArrowheads="1"/>
            </p:cNvSpPr>
            <p:nvPr/>
          </p:nvSpPr>
          <p:spPr bwMode="auto">
            <a:xfrm>
              <a:off x="3200" y="1889"/>
              <a:ext cx="2015" cy="35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4" name="Freeform 304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5" name="Freeform 305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6" name="Freeform 306"/>
            <p:cNvSpPr>
              <a:spLocks/>
            </p:cNvSpPr>
            <p:nvPr/>
          </p:nvSpPr>
          <p:spPr bwMode="auto">
            <a:xfrm>
              <a:off x="3165" y="1890"/>
              <a:ext cx="2085" cy="347"/>
            </a:xfrm>
            <a:custGeom>
              <a:avLst/>
              <a:gdLst>
                <a:gd name="T0" fmla="*/ 2722 w 9064"/>
                <a:gd name="T1" fmla="*/ 1516 h 1561"/>
                <a:gd name="T2" fmla="*/ 3041 w 9064"/>
                <a:gd name="T3" fmla="*/ 1516 h 1561"/>
                <a:gd name="T4" fmla="*/ 3200 w 9064"/>
                <a:gd name="T5" fmla="*/ 1516 h 1561"/>
                <a:gd name="T6" fmla="*/ 3519 w 9064"/>
                <a:gd name="T7" fmla="*/ 1516 h 1561"/>
                <a:gd name="T8" fmla="*/ 3677 w 9064"/>
                <a:gd name="T9" fmla="*/ 1516 h 1561"/>
                <a:gd name="T10" fmla="*/ 3997 w 9064"/>
                <a:gd name="T11" fmla="*/ 1516 h 1561"/>
                <a:gd name="T12" fmla="*/ 4155 w 9064"/>
                <a:gd name="T13" fmla="*/ 1516 h 1561"/>
                <a:gd name="T14" fmla="*/ 4475 w 9064"/>
                <a:gd name="T15" fmla="*/ 1516 h 1561"/>
                <a:gd name="T16" fmla="*/ 4633 w 9064"/>
                <a:gd name="T17" fmla="*/ 1516 h 1561"/>
                <a:gd name="T18" fmla="*/ 4952 w 9064"/>
                <a:gd name="T19" fmla="*/ 1516 h 1561"/>
                <a:gd name="T20" fmla="*/ 5109 w 9064"/>
                <a:gd name="T21" fmla="*/ 1516 h 1561"/>
                <a:gd name="T22" fmla="*/ 5429 w 9064"/>
                <a:gd name="T23" fmla="*/ 1516 h 1561"/>
                <a:gd name="T24" fmla="*/ 5587 w 9064"/>
                <a:gd name="T25" fmla="*/ 1516 h 1561"/>
                <a:gd name="T26" fmla="*/ 5906 w 9064"/>
                <a:gd name="T27" fmla="*/ 1516 h 1561"/>
                <a:gd name="T28" fmla="*/ 6065 w 9064"/>
                <a:gd name="T29" fmla="*/ 1516 h 1561"/>
                <a:gd name="T30" fmla="*/ 6384 w 9064"/>
                <a:gd name="T31" fmla="*/ 1516 h 1561"/>
                <a:gd name="T32" fmla="*/ 6542 w 9064"/>
                <a:gd name="T33" fmla="*/ 1516 h 1561"/>
                <a:gd name="T34" fmla="*/ 6862 w 9064"/>
                <a:gd name="T35" fmla="*/ 1516 h 1561"/>
                <a:gd name="T36" fmla="*/ 7020 w 9064"/>
                <a:gd name="T37" fmla="*/ 1516 h 1561"/>
                <a:gd name="T38" fmla="*/ 7340 w 9064"/>
                <a:gd name="T39" fmla="*/ 1516 h 1561"/>
                <a:gd name="T40" fmla="*/ 7498 w 9064"/>
                <a:gd name="T41" fmla="*/ 1516 h 1561"/>
                <a:gd name="T42" fmla="*/ 7817 w 9064"/>
                <a:gd name="T43" fmla="*/ 1516 h 1561"/>
                <a:gd name="T44" fmla="*/ 7974 w 9064"/>
                <a:gd name="T45" fmla="*/ 1516 h 1561"/>
                <a:gd name="T46" fmla="*/ 9064 w 9064"/>
                <a:gd name="T47" fmla="*/ 0 h 1561"/>
                <a:gd name="T48" fmla="*/ 7974 w 9064"/>
                <a:gd name="T49" fmla="*/ 0 h 1561"/>
                <a:gd name="T50" fmla="*/ 7817 w 9064"/>
                <a:gd name="T51" fmla="*/ 0 h 1561"/>
                <a:gd name="T52" fmla="*/ 7498 w 9064"/>
                <a:gd name="T53" fmla="*/ 0 h 1561"/>
                <a:gd name="T54" fmla="*/ 7340 w 9064"/>
                <a:gd name="T55" fmla="*/ 0 h 1561"/>
                <a:gd name="T56" fmla="*/ 7020 w 9064"/>
                <a:gd name="T57" fmla="*/ 0 h 1561"/>
                <a:gd name="T58" fmla="*/ 6862 w 9064"/>
                <a:gd name="T59" fmla="*/ 0 h 1561"/>
                <a:gd name="T60" fmla="*/ 6542 w 9064"/>
                <a:gd name="T61" fmla="*/ 0 h 1561"/>
                <a:gd name="T62" fmla="*/ 6384 w 9064"/>
                <a:gd name="T63" fmla="*/ 0 h 1561"/>
                <a:gd name="T64" fmla="*/ 6065 w 9064"/>
                <a:gd name="T65" fmla="*/ 0 h 1561"/>
                <a:gd name="T66" fmla="*/ 5906 w 9064"/>
                <a:gd name="T67" fmla="*/ 0 h 1561"/>
                <a:gd name="T68" fmla="*/ 5587 w 9064"/>
                <a:gd name="T69" fmla="*/ 0 h 1561"/>
                <a:gd name="T70" fmla="*/ 5429 w 9064"/>
                <a:gd name="T71" fmla="*/ 0 h 1561"/>
                <a:gd name="T72" fmla="*/ 5109 w 9064"/>
                <a:gd name="T73" fmla="*/ 0 h 1561"/>
                <a:gd name="T74" fmla="*/ 4952 w 9064"/>
                <a:gd name="T75" fmla="*/ 0 h 1561"/>
                <a:gd name="T76" fmla="*/ 4633 w 9064"/>
                <a:gd name="T77" fmla="*/ 0 h 1561"/>
                <a:gd name="T78" fmla="*/ 4475 w 9064"/>
                <a:gd name="T79" fmla="*/ 0 h 1561"/>
                <a:gd name="T80" fmla="*/ 4155 w 9064"/>
                <a:gd name="T81" fmla="*/ 0 h 1561"/>
                <a:gd name="T82" fmla="*/ 3997 w 9064"/>
                <a:gd name="T83" fmla="*/ 0 h 1561"/>
                <a:gd name="T84" fmla="*/ 3677 w 9064"/>
                <a:gd name="T85" fmla="*/ 0 h 1561"/>
                <a:gd name="T86" fmla="*/ 3519 w 9064"/>
                <a:gd name="T87" fmla="*/ 0 h 1561"/>
                <a:gd name="T88" fmla="*/ 3200 w 9064"/>
                <a:gd name="T89" fmla="*/ 0 h 1561"/>
                <a:gd name="T90" fmla="*/ 3041 w 9064"/>
                <a:gd name="T91" fmla="*/ 0 h 1561"/>
                <a:gd name="T92" fmla="*/ 2722 w 9064"/>
                <a:gd name="T93" fmla="*/ 0 h 1561"/>
                <a:gd name="T94" fmla="*/ 2564 w 9064"/>
                <a:gd name="T95" fmla="*/ 0 h 1561"/>
                <a:gd name="T96" fmla="*/ 2244 w 9064"/>
                <a:gd name="T97" fmla="*/ 0 h 1561"/>
                <a:gd name="T98" fmla="*/ 2087 w 9064"/>
                <a:gd name="T99" fmla="*/ 0 h 1561"/>
                <a:gd name="T100" fmla="*/ 1768 w 9064"/>
                <a:gd name="T101" fmla="*/ 0 h 1561"/>
                <a:gd name="T102" fmla="*/ 1610 w 9064"/>
                <a:gd name="T103" fmla="*/ 0 h 1561"/>
                <a:gd name="T104" fmla="*/ 1290 w 9064"/>
                <a:gd name="T105" fmla="*/ 0 h 1561"/>
                <a:gd name="T106" fmla="*/ 1132 w 9064"/>
                <a:gd name="T107" fmla="*/ 0 h 1561"/>
                <a:gd name="T108" fmla="*/ 812 w 9064"/>
                <a:gd name="T109" fmla="*/ 0 h 1561"/>
                <a:gd name="T110" fmla="*/ 812 w 9064"/>
                <a:gd name="T111" fmla="*/ 1516 h 1561"/>
                <a:gd name="T112" fmla="*/ 1132 w 9064"/>
                <a:gd name="T113" fmla="*/ 1516 h 1561"/>
                <a:gd name="T114" fmla="*/ 1290 w 9064"/>
                <a:gd name="T115" fmla="*/ 1516 h 1561"/>
                <a:gd name="T116" fmla="*/ 1610 w 9064"/>
                <a:gd name="T117" fmla="*/ 1516 h 1561"/>
                <a:gd name="T118" fmla="*/ 1768 w 9064"/>
                <a:gd name="T119" fmla="*/ 1516 h 1561"/>
                <a:gd name="T120" fmla="*/ 2087 w 9064"/>
                <a:gd name="T121" fmla="*/ 1516 h 1561"/>
                <a:gd name="T122" fmla="*/ 2244 w 9064"/>
                <a:gd name="T123" fmla="*/ 1516 h 1561"/>
                <a:gd name="T124" fmla="*/ 2564 w 9064"/>
                <a:gd name="T125" fmla="*/ 1516 h 1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64" h="1561">
                  <a:moveTo>
                    <a:pt x="2680" y="1516"/>
                  </a:moveTo>
                  <a:lnTo>
                    <a:pt x="2680" y="1561"/>
                  </a:lnTo>
                  <a:lnTo>
                    <a:pt x="2722" y="1561"/>
                  </a:lnTo>
                  <a:lnTo>
                    <a:pt x="2722" y="1516"/>
                  </a:lnTo>
                  <a:lnTo>
                    <a:pt x="2999" y="1516"/>
                  </a:lnTo>
                  <a:lnTo>
                    <a:pt x="2999" y="1561"/>
                  </a:lnTo>
                  <a:lnTo>
                    <a:pt x="3041" y="1561"/>
                  </a:lnTo>
                  <a:lnTo>
                    <a:pt x="3041" y="1516"/>
                  </a:lnTo>
                  <a:lnTo>
                    <a:pt x="3158" y="1516"/>
                  </a:lnTo>
                  <a:lnTo>
                    <a:pt x="3158" y="1561"/>
                  </a:lnTo>
                  <a:lnTo>
                    <a:pt x="3200" y="1561"/>
                  </a:lnTo>
                  <a:lnTo>
                    <a:pt x="3200" y="1516"/>
                  </a:lnTo>
                  <a:lnTo>
                    <a:pt x="3477" y="1516"/>
                  </a:lnTo>
                  <a:lnTo>
                    <a:pt x="3477" y="1561"/>
                  </a:lnTo>
                  <a:lnTo>
                    <a:pt x="3519" y="1561"/>
                  </a:lnTo>
                  <a:lnTo>
                    <a:pt x="3519" y="1516"/>
                  </a:lnTo>
                  <a:lnTo>
                    <a:pt x="3635" y="1516"/>
                  </a:lnTo>
                  <a:lnTo>
                    <a:pt x="3635" y="1561"/>
                  </a:lnTo>
                  <a:lnTo>
                    <a:pt x="3677" y="1561"/>
                  </a:lnTo>
                  <a:lnTo>
                    <a:pt x="3677" y="1516"/>
                  </a:lnTo>
                  <a:lnTo>
                    <a:pt x="3955" y="1516"/>
                  </a:lnTo>
                  <a:lnTo>
                    <a:pt x="3955" y="1561"/>
                  </a:lnTo>
                  <a:lnTo>
                    <a:pt x="3997" y="1561"/>
                  </a:lnTo>
                  <a:lnTo>
                    <a:pt x="3997" y="1516"/>
                  </a:lnTo>
                  <a:lnTo>
                    <a:pt x="4112" y="1516"/>
                  </a:lnTo>
                  <a:lnTo>
                    <a:pt x="4112" y="1561"/>
                  </a:lnTo>
                  <a:lnTo>
                    <a:pt x="4155" y="1561"/>
                  </a:lnTo>
                  <a:lnTo>
                    <a:pt x="4155" y="1516"/>
                  </a:lnTo>
                  <a:lnTo>
                    <a:pt x="4431" y="1516"/>
                  </a:lnTo>
                  <a:lnTo>
                    <a:pt x="4431" y="1561"/>
                  </a:lnTo>
                  <a:lnTo>
                    <a:pt x="4475" y="1561"/>
                  </a:lnTo>
                  <a:lnTo>
                    <a:pt x="4475" y="1516"/>
                  </a:lnTo>
                  <a:lnTo>
                    <a:pt x="4590" y="1516"/>
                  </a:lnTo>
                  <a:lnTo>
                    <a:pt x="4590" y="1561"/>
                  </a:lnTo>
                  <a:lnTo>
                    <a:pt x="4633" y="1561"/>
                  </a:lnTo>
                  <a:lnTo>
                    <a:pt x="4633" y="1516"/>
                  </a:lnTo>
                  <a:lnTo>
                    <a:pt x="4909" y="1516"/>
                  </a:lnTo>
                  <a:lnTo>
                    <a:pt x="4909" y="1561"/>
                  </a:lnTo>
                  <a:lnTo>
                    <a:pt x="4952" y="1561"/>
                  </a:lnTo>
                  <a:lnTo>
                    <a:pt x="4952" y="1516"/>
                  </a:lnTo>
                  <a:lnTo>
                    <a:pt x="5067" y="1516"/>
                  </a:lnTo>
                  <a:lnTo>
                    <a:pt x="5067" y="1561"/>
                  </a:lnTo>
                  <a:lnTo>
                    <a:pt x="5109" y="1561"/>
                  </a:lnTo>
                  <a:lnTo>
                    <a:pt x="5109" y="1516"/>
                  </a:lnTo>
                  <a:lnTo>
                    <a:pt x="5387" y="1516"/>
                  </a:lnTo>
                  <a:lnTo>
                    <a:pt x="5387" y="1561"/>
                  </a:lnTo>
                  <a:lnTo>
                    <a:pt x="5429" y="1561"/>
                  </a:lnTo>
                  <a:lnTo>
                    <a:pt x="5429" y="1516"/>
                  </a:lnTo>
                  <a:lnTo>
                    <a:pt x="5545" y="1516"/>
                  </a:lnTo>
                  <a:lnTo>
                    <a:pt x="5545" y="1561"/>
                  </a:lnTo>
                  <a:lnTo>
                    <a:pt x="5587" y="1561"/>
                  </a:lnTo>
                  <a:lnTo>
                    <a:pt x="5587" y="1516"/>
                  </a:lnTo>
                  <a:lnTo>
                    <a:pt x="5864" y="1516"/>
                  </a:lnTo>
                  <a:lnTo>
                    <a:pt x="5864" y="1561"/>
                  </a:lnTo>
                  <a:lnTo>
                    <a:pt x="5906" y="1561"/>
                  </a:lnTo>
                  <a:lnTo>
                    <a:pt x="5906" y="1516"/>
                  </a:lnTo>
                  <a:lnTo>
                    <a:pt x="6023" y="1516"/>
                  </a:lnTo>
                  <a:lnTo>
                    <a:pt x="6023" y="1561"/>
                  </a:lnTo>
                  <a:lnTo>
                    <a:pt x="6065" y="1561"/>
                  </a:lnTo>
                  <a:lnTo>
                    <a:pt x="6065" y="1516"/>
                  </a:lnTo>
                  <a:lnTo>
                    <a:pt x="6342" y="1516"/>
                  </a:lnTo>
                  <a:lnTo>
                    <a:pt x="6342" y="1561"/>
                  </a:lnTo>
                  <a:lnTo>
                    <a:pt x="6384" y="1561"/>
                  </a:lnTo>
                  <a:lnTo>
                    <a:pt x="6384" y="1516"/>
                  </a:lnTo>
                  <a:lnTo>
                    <a:pt x="6500" y="1516"/>
                  </a:lnTo>
                  <a:lnTo>
                    <a:pt x="6500" y="1561"/>
                  </a:lnTo>
                  <a:lnTo>
                    <a:pt x="6542" y="1561"/>
                  </a:lnTo>
                  <a:lnTo>
                    <a:pt x="6542" y="1516"/>
                  </a:lnTo>
                  <a:lnTo>
                    <a:pt x="6820" y="1516"/>
                  </a:lnTo>
                  <a:lnTo>
                    <a:pt x="6820" y="1561"/>
                  </a:lnTo>
                  <a:lnTo>
                    <a:pt x="6862" y="1561"/>
                  </a:lnTo>
                  <a:lnTo>
                    <a:pt x="6862" y="1516"/>
                  </a:lnTo>
                  <a:lnTo>
                    <a:pt x="6977" y="1516"/>
                  </a:lnTo>
                  <a:lnTo>
                    <a:pt x="6977" y="1561"/>
                  </a:lnTo>
                  <a:lnTo>
                    <a:pt x="7020" y="1561"/>
                  </a:lnTo>
                  <a:lnTo>
                    <a:pt x="7020" y="1516"/>
                  </a:lnTo>
                  <a:lnTo>
                    <a:pt x="7297" y="1516"/>
                  </a:lnTo>
                  <a:lnTo>
                    <a:pt x="7297" y="1561"/>
                  </a:lnTo>
                  <a:lnTo>
                    <a:pt x="7340" y="1561"/>
                  </a:lnTo>
                  <a:lnTo>
                    <a:pt x="7340" y="1516"/>
                  </a:lnTo>
                  <a:lnTo>
                    <a:pt x="7455" y="1516"/>
                  </a:lnTo>
                  <a:lnTo>
                    <a:pt x="7455" y="1561"/>
                  </a:lnTo>
                  <a:lnTo>
                    <a:pt x="7498" y="1561"/>
                  </a:lnTo>
                  <a:lnTo>
                    <a:pt x="7498" y="1516"/>
                  </a:lnTo>
                  <a:lnTo>
                    <a:pt x="7774" y="1516"/>
                  </a:lnTo>
                  <a:lnTo>
                    <a:pt x="7774" y="1561"/>
                  </a:lnTo>
                  <a:lnTo>
                    <a:pt x="7817" y="1561"/>
                  </a:lnTo>
                  <a:lnTo>
                    <a:pt x="7817" y="1516"/>
                  </a:lnTo>
                  <a:lnTo>
                    <a:pt x="7932" y="1516"/>
                  </a:lnTo>
                  <a:lnTo>
                    <a:pt x="7932" y="1561"/>
                  </a:lnTo>
                  <a:lnTo>
                    <a:pt x="7974" y="1561"/>
                  </a:lnTo>
                  <a:lnTo>
                    <a:pt x="7974" y="1516"/>
                  </a:lnTo>
                  <a:lnTo>
                    <a:pt x="8252" y="1516"/>
                  </a:lnTo>
                  <a:lnTo>
                    <a:pt x="8252" y="1561"/>
                  </a:lnTo>
                  <a:lnTo>
                    <a:pt x="9064" y="1561"/>
                  </a:lnTo>
                  <a:lnTo>
                    <a:pt x="9064" y="0"/>
                  </a:lnTo>
                  <a:lnTo>
                    <a:pt x="8252" y="0"/>
                  </a:lnTo>
                  <a:lnTo>
                    <a:pt x="8252" y="45"/>
                  </a:lnTo>
                  <a:lnTo>
                    <a:pt x="7974" y="45"/>
                  </a:lnTo>
                  <a:lnTo>
                    <a:pt x="7974" y="0"/>
                  </a:lnTo>
                  <a:lnTo>
                    <a:pt x="7932" y="0"/>
                  </a:lnTo>
                  <a:lnTo>
                    <a:pt x="7932" y="45"/>
                  </a:lnTo>
                  <a:lnTo>
                    <a:pt x="7817" y="45"/>
                  </a:lnTo>
                  <a:lnTo>
                    <a:pt x="7817" y="0"/>
                  </a:lnTo>
                  <a:lnTo>
                    <a:pt x="7774" y="0"/>
                  </a:lnTo>
                  <a:lnTo>
                    <a:pt x="7774" y="45"/>
                  </a:lnTo>
                  <a:lnTo>
                    <a:pt x="7498" y="45"/>
                  </a:lnTo>
                  <a:lnTo>
                    <a:pt x="7498" y="0"/>
                  </a:lnTo>
                  <a:lnTo>
                    <a:pt x="7455" y="0"/>
                  </a:lnTo>
                  <a:lnTo>
                    <a:pt x="7455" y="45"/>
                  </a:lnTo>
                  <a:lnTo>
                    <a:pt x="7340" y="45"/>
                  </a:lnTo>
                  <a:lnTo>
                    <a:pt x="7340" y="0"/>
                  </a:lnTo>
                  <a:lnTo>
                    <a:pt x="7297" y="0"/>
                  </a:lnTo>
                  <a:lnTo>
                    <a:pt x="7297" y="45"/>
                  </a:lnTo>
                  <a:lnTo>
                    <a:pt x="7020" y="45"/>
                  </a:lnTo>
                  <a:lnTo>
                    <a:pt x="7020" y="0"/>
                  </a:lnTo>
                  <a:lnTo>
                    <a:pt x="6977" y="0"/>
                  </a:lnTo>
                  <a:lnTo>
                    <a:pt x="6977" y="45"/>
                  </a:lnTo>
                  <a:lnTo>
                    <a:pt x="6862" y="45"/>
                  </a:lnTo>
                  <a:lnTo>
                    <a:pt x="6862" y="0"/>
                  </a:lnTo>
                  <a:lnTo>
                    <a:pt x="6820" y="0"/>
                  </a:lnTo>
                  <a:lnTo>
                    <a:pt x="6820" y="45"/>
                  </a:lnTo>
                  <a:lnTo>
                    <a:pt x="6542" y="45"/>
                  </a:lnTo>
                  <a:lnTo>
                    <a:pt x="6542" y="0"/>
                  </a:lnTo>
                  <a:lnTo>
                    <a:pt x="6500" y="0"/>
                  </a:lnTo>
                  <a:lnTo>
                    <a:pt x="6500" y="45"/>
                  </a:lnTo>
                  <a:lnTo>
                    <a:pt x="6384" y="45"/>
                  </a:lnTo>
                  <a:lnTo>
                    <a:pt x="6384" y="0"/>
                  </a:lnTo>
                  <a:lnTo>
                    <a:pt x="6342" y="0"/>
                  </a:lnTo>
                  <a:lnTo>
                    <a:pt x="6342" y="45"/>
                  </a:lnTo>
                  <a:lnTo>
                    <a:pt x="6065" y="45"/>
                  </a:lnTo>
                  <a:lnTo>
                    <a:pt x="6065" y="0"/>
                  </a:lnTo>
                  <a:lnTo>
                    <a:pt x="6023" y="0"/>
                  </a:lnTo>
                  <a:lnTo>
                    <a:pt x="6023" y="45"/>
                  </a:lnTo>
                  <a:lnTo>
                    <a:pt x="5906" y="45"/>
                  </a:lnTo>
                  <a:lnTo>
                    <a:pt x="5906" y="0"/>
                  </a:lnTo>
                  <a:lnTo>
                    <a:pt x="5864" y="0"/>
                  </a:lnTo>
                  <a:lnTo>
                    <a:pt x="5864" y="45"/>
                  </a:lnTo>
                  <a:lnTo>
                    <a:pt x="5587" y="45"/>
                  </a:lnTo>
                  <a:lnTo>
                    <a:pt x="5587" y="0"/>
                  </a:lnTo>
                  <a:lnTo>
                    <a:pt x="5545" y="0"/>
                  </a:lnTo>
                  <a:lnTo>
                    <a:pt x="5545" y="45"/>
                  </a:lnTo>
                  <a:lnTo>
                    <a:pt x="5429" y="45"/>
                  </a:lnTo>
                  <a:lnTo>
                    <a:pt x="5429" y="0"/>
                  </a:lnTo>
                  <a:lnTo>
                    <a:pt x="5387" y="0"/>
                  </a:lnTo>
                  <a:lnTo>
                    <a:pt x="5387" y="45"/>
                  </a:lnTo>
                  <a:lnTo>
                    <a:pt x="5109" y="45"/>
                  </a:lnTo>
                  <a:lnTo>
                    <a:pt x="5109" y="0"/>
                  </a:lnTo>
                  <a:lnTo>
                    <a:pt x="5067" y="0"/>
                  </a:lnTo>
                  <a:lnTo>
                    <a:pt x="5067" y="45"/>
                  </a:lnTo>
                  <a:lnTo>
                    <a:pt x="4952" y="45"/>
                  </a:lnTo>
                  <a:lnTo>
                    <a:pt x="4952" y="0"/>
                  </a:lnTo>
                  <a:lnTo>
                    <a:pt x="4909" y="0"/>
                  </a:lnTo>
                  <a:lnTo>
                    <a:pt x="4909" y="45"/>
                  </a:lnTo>
                  <a:lnTo>
                    <a:pt x="4633" y="45"/>
                  </a:lnTo>
                  <a:lnTo>
                    <a:pt x="4633" y="0"/>
                  </a:lnTo>
                  <a:lnTo>
                    <a:pt x="4590" y="0"/>
                  </a:lnTo>
                  <a:lnTo>
                    <a:pt x="4590" y="45"/>
                  </a:lnTo>
                  <a:lnTo>
                    <a:pt x="4475" y="45"/>
                  </a:lnTo>
                  <a:lnTo>
                    <a:pt x="4475" y="0"/>
                  </a:lnTo>
                  <a:lnTo>
                    <a:pt x="4431" y="0"/>
                  </a:lnTo>
                  <a:lnTo>
                    <a:pt x="4431" y="45"/>
                  </a:lnTo>
                  <a:lnTo>
                    <a:pt x="4155" y="45"/>
                  </a:lnTo>
                  <a:lnTo>
                    <a:pt x="4155" y="0"/>
                  </a:lnTo>
                  <a:lnTo>
                    <a:pt x="4112" y="0"/>
                  </a:lnTo>
                  <a:lnTo>
                    <a:pt x="4112" y="45"/>
                  </a:lnTo>
                  <a:lnTo>
                    <a:pt x="3997" y="45"/>
                  </a:lnTo>
                  <a:lnTo>
                    <a:pt x="3997" y="0"/>
                  </a:lnTo>
                  <a:lnTo>
                    <a:pt x="3955" y="0"/>
                  </a:lnTo>
                  <a:lnTo>
                    <a:pt x="3955" y="45"/>
                  </a:lnTo>
                  <a:lnTo>
                    <a:pt x="3677" y="45"/>
                  </a:lnTo>
                  <a:lnTo>
                    <a:pt x="3677" y="0"/>
                  </a:lnTo>
                  <a:lnTo>
                    <a:pt x="3635" y="0"/>
                  </a:lnTo>
                  <a:lnTo>
                    <a:pt x="3635" y="45"/>
                  </a:lnTo>
                  <a:lnTo>
                    <a:pt x="3519" y="45"/>
                  </a:lnTo>
                  <a:lnTo>
                    <a:pt x="3519" y="0"/>
                  </a:lnTo>
                  <a:lnTo>
                    <a:pt x="3477" y="0"/>
                  </a:lnTo>
                  <a:lnTo>
                    <a:pt x="3477" y="45"/>
                  </a:lnTo>
                  <a:lnTo>
                    <a:pt x="3200" y="45"/>
                  </a:lnTo>
                  <a:lnTo>
                    <a:pt x="3200" y="0"/>
                  </a:lnTo>
                  <a:lnTo>
                    <a:pt x="3158" y="0"/>
                  </a:lnTo>
                  <a:lnTo>
                    <a:pt x="3158" y="45"/>
                  </a:lnTo>
                  <a:lnTo>
                    <a:pt x="3041" y="45"/>
                  </a:lnTo>
                  <a:lnTo>
                    <a:pt x="3041" y="0"/>
                  </a:lnTo>
                  <a:lnTo>
                    <a:pt x="2999" y="0"/>
                  </a:lnTo>
                  <a:lnTo>
                    <a:pt x="2999" y="45"/>
                  </a:lnTo>
                  <a:lnTo>
                    <a:pt x="2722" y="45"/>
                  </a:lnTo>
                  <a:lnTo>
                    <a:pt x="2722" y="0"/>
                  </a:lnTo>
                  <a:lnTo>
                    <a:pt x="2680" y="0"/>
                  </a:lnTo>
                  <a:lnTo>
                    <a:pt x="2680" y="45"/>
                  </a:lnTo>
                  <a:lnTo>
                    <a:pt x="2564" y="45"/>
                  </a:lnTo>
                  <a:lnTo>
                    <a:pt x="2564" y="0"/>
                  </a:lnTo>
                  <a:lnTo>
                    <a:pt x="2522" y="0"/>
                  </a:lnTo>
                  <a:lnTo>
                    <a:pt x="2522" y="45"/>
                  </a:lnTo>
                  <a:lnTo>
                    <a:pt x="2244" y="45"/>
                  </a:lnTo>
                  <a:lnTo>
                    <a:pt x="2244" y="0"/>
                  </a:lnTo>
                  <a:lnTo>
                    <a:pt x="2202" y="0"/>
                  </a:lnTo>
                  <a:lnTo>
                    <a:pt x="2202" y="45"/>
                  </a:lnTo>
                  <a:lnTo>
                    <a:pt x="2087" y="45"/>
                  </a:lnTo>
                  <a:lnTo>
                    <a:pt x="2087" y="0"/>
                  </a:lnTo>
                  <a:lnTo>
                    <a:pt x="2044" y="0"/>
                  </a:lnTo>
                  <a:lnTo>
                    <a:pt x="2044" y="45"/>
                  </a:lnTo>
                  <a:lnTo>
                    <a:pt x="1768" y="45"/>
                  </a:lnTo>
                  <a:lnTo>
                    <a:pt x="1768" y="0"/>
                  </a:lnTo>
                  <a:lnTo>
                    <a:pt x="1725" y="0"/>
                  </a:lnTo>
                  <a:lnTo>
                    <a:pt x="1725" y="45"/>
                  </a:lnTo>
                  <a:lnTo>
                    <a:pt x="1610" y="45"/>
                  </a:lnTo>
                  <a:lnTo>
                    <a:pt x="1610" y="0"/>
                  </a:lnTo>
                  <a:lnTo>
                    <a:pt x="1566" y="0"/>
                  </a:lnTo>
                  <a:lnTo>
                    <a:pt x="1566" y="45"/>
                  </a:lnTo>
                  <a:lnTo>
                    <a:pt x="1290" y="45"/>
                  </a:lnTo>
                  <a:lnTo>
                    <a:pt x="1290" y="0"/>
                  </a:lnTo>
                  <a:lnTo>
                    <a:pt x="1247" y="0"/>
                  </a:lnTo>
                  <a:lnTo>
                    <a:pt x="1247" y="45"/>
                  </a:lnTo>
                  <a:lnTo>
                    <a:pt x="1132" y="45"/>
                  </a:lnTo>
                  <a:lnTo>
                    <a:pt x="1132" y="0"/>
                  </a:lnTo>
                  <a:lnTo>
                    <a:pt x="1090" y="0"/>
                  </a:lnTo>
                  <a:lnTo>
                    <a:pt x="1090" y="45"/>
                  </a:lnTo>
                  <a:lnTo>
                    <a:pt x="812" y="45"/>
                  </a:lnTo>
                  <a:lnTo>
                    <a:pt x="812" y="0"/>
                  </a:lnTo>
                  <a:lnTo>
                    <a:pt x="0" y="0"/>
                  </a:lnTo>
                  <a:lnTo>
                    <a:pt x="0" y="1561"/>
                  </a:lnTo>
                  <a:lnTo>
                    <a:pt x="812" y="1561"/>
                  </a:lnTo>
                  <a:lnTo>
                    <a:pt x="812" y="1516"/>
                  </a:lnTo>
                  <a:lnTo>
                    <a:pt x="1090" y="1516"/>
                  </a:lnTo>
                  <a:lnTo>
                    <a:pt x="1090" y="1561"/>
                  </a:lnTo>
                  <a:lnTo>
                    <a:pt x="1132" y="1561"/>
                  </a:lnTo>
                  <a:lnTo>
                    <a:pt x="1132" y="1516"/>
                  </a:lnTo>
                  <a:lnTo>
                    <a:pt x="1247" y="1516"/>
                  </a:lnTo>
                  <a:lnTo>
                    <a:pt x="1247" y="1561"/>
                  </a:lnTo>
                  <a:lnTo>
                    <a:pt x="1290" y="1561"/>
                  </a:lnTo>
                  <a:lnTo>
                    <a:pt x="1290" y="1516"/>
                  </a:lnTo>
                  <a:lnTo>
                    <a:pt x="1566" y="1516"/>
                  </a:lnTo>
                  <a:lnTo>
                    <a:pt x="1566" y="1561"/>
                  </a:lnTo>
                  <a:lnTo>
                    <a:pt x="1610" y="1561"/>
                  </a:lnTo>
                  <a:lnTo>
                    <a:pt x="1610" y="1516"/>
                  </a:lnTo>
                  <a:lnTo>
                    <a:pt x="1725" y="1516"/>
                  </a:lnTo>
                  <a:lnTo>
                    <a:pt x="1725" y="1561"/>
                  </a:lnTo>
                  <a:lnTo>
                    <a:pt x="1768" y="1561"/>
                  </a:lnTo>
                  <a:lnTo>
                    <a:pt x="1768" y="1516"/>
                  </a:lnTo>
                  <a:lnTo>
                    <a:pt x="2044" y="1516"/>
                  </a:lnTo>
                  <a:lnTo>
                    <a:pt x="2044" y="1561"/>
                  </a:lnTo>
                  <a:lnTo>
                    <a:pt x="2087" y="1561"/>
                  </a:lnTo>
                  <a:lnTo>
                    <a:pt x="2087" y="1516"/>
                  </a:lnTo>
                  <a:lnTo>
                    <a:pt x="2202" y="1516"/>
                  </a:lnTo>
                  <a:lnTo>
                    <a:pt x="2202" y="1561"/>
                  </a:lnTo>
                  <a:lnTo>
                    <a:pt x="2244" y="1561"/>
                  </a:lnTo>
                  <a:lnTo>
                    <a:pt x="2244" y="1516"/>
                  </a:lnTo>
                  <a:lnTo>
                    <a:pt x="2522" y="1516"/>
                  </a:lnTo>
                  <a:lnTo>
                    <a:pt x="2522" y="1561"/>
                  </a:lnTo>
                  <a:lnTo>
                    <a:pt x="2564" y="1561"/>
                  </a:lnTo>
                  <a:lnTo>
                    <a:pt x="2564" y="1516"/>
                  </a:lnTo>
                  <a:lnTo>
                    <a:pt x="2680" y="1516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7" name="Rectangle 307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8" name="Rectangle 308"/>
            <p:cNvSpPr>
              <a:spLocks noChangeArrowheads="1"/>
            </p:cNvSpPr>
            <p:nvPr/>
          </p:nvSpPr>
          <p:spPr bwMode="auto">
            <a:xfrm>
              <a:off x="3165" y="1903"/>
              <a:ext cx="17" cy="3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09" name="Rectangle 309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0" name="Rectangle 310"/>
            <p:cNvSpPr>
              <a:spLocks noChangeArrowheads="1"/>
            </p:cNvSpPr>
            <p:nvPr/>
          </p:nvSpPr>
          <p:spPr bwMode="auto">
            <a:xfrm>
              <a:off x="3182" y="1906"/>
              <a:ext cx="2052" cy="31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1" name="Freeform 311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2" name="Freeform 312"/>
            <p:cNvSpPr>
              <a:spLocks/>
            </p:cNvSpPr>
            <p:nvPr/>
          </p:nvSpPr>
          <p:spPr bwMode="auto">
            <a:xfrm>
              <a:off x="3123" y="1863"/>
              <a:ext cx="52" cy="401"/>
            </a:xfrm>
            <a:custGeom>
              <a:avLst/>
              <a:gdLst>
                <a:gd name="T0" fmla="*/ 185 w 231"/>
                <a:gd name="T1" fmla="*/ 1706 h 1799"/>
                <a:gd name="T2" fmla="*/ 146 w 231"/>
                <a:gd name="T3" fmla="*/ 1706 h 1799"/>
                <a:gd name="T4" fmla="*/ 146 w 231"/>
                <a:gd name="T5" fmla="*/ 1799 h 1799"/>
                <a:gd name="T6" fmla="*/ 88 w 231"/>
                <a:gd name="T7" fmla="*/ 1799 h 1799"/>
                <a:gd name="T8" fmla="*/ 0 w 231"/>
                <a:gd name="T9" fmla="*/ 1597 h 1799"/>
                <a:gd name="T10" fmla="*/ 0 w 231"/>
                <a:gd name="T11" fmla="*/ 202 h 1799"/>
                <a:gd name="T12" fmla="*/ 88 w 231"/>
                <a:gd name="T13" fmla="*/ 0 h 1799"/>
                <a:gd name="T14" fmla="*/ 146 w 231"/>
                <a:gd name="T15" fmla="*/ 0 h 1799"/>
                <a:gd name="T16" fmla="*/ 146 w 231"/>
                <a:gd name="T17" fmla="*/ 93 h 1799"/>
                <a:gd name="T18" fmla="*/ 185 w 231"/>
                <a:gd name="T19" fmla="*/ 93 h 1799"/>
                <a:gd name="T20" fmla="*/ 185 w 231"/>
                <a:gd name="T21" fmla="*/ 179 h 1799"/>
                <a:gd name="T22" fmla="*/ 231 w 231"/>
                <a:gd name="T23" fmla="*/ 179 h 1799"/>
                <a:gd name="T24" fmla="*/ 231 w 231"/>
                <a:gd name="T25" fmla="*/ 1620 h 1799"/>
                <a:gd name="T26" fmla="*/ 185 w 231"/>
                <a:gd name="T27" fmla="*/ 1620 h 1799"/>
                <a:gd name="T28" fmla="*/ 185 w 231"/>
                <a:gd name="T29" fmla="*/ 1706 h 1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1799">
                  <a:moveTo>
                    <a:pt x="185" y="1706"/>
                  </a:moveTo>
                  <a:lnTo>
                    <a:pt x="146" y="1706"/>
                  </a:lnTo>
                  <a:lnTo>
                    <a:pt x="146" y="1799"/>
                  </a:lnTo>
                  <a:lnTo>
                    <a:pt x="88" y="1799"/>
                  </a:lnTo>
                  <a:lnTo>
                    <a:pt x="0" y="1597"/>
                  </a:lnTo>
                  <a:lnTo>
                    <a:pt x="0" y="202"/>
                  </a:lnTo>
                  <a:lnTo>
                    <a:pt x="88" y="0"/>
                  </a:lnTo>
                  <a:lnTo>
                    <a:pt x="146" y="0"/>
                  </a:lnTo>
                  <a:lnTo>
                    <a:pt x="146" y="93"/>
                  </a:lnTo>
                  <a:lnTo>
                    <a:pt x="185" y="93"/>
                  </a:lnTo>
                  <a:lnTo>
                    <a:pt x="185" y="179"/>
                  </a:lnTo>
                  <a:lnTo>
                    <a:pt x="231" y="179"/>
                  </a:lnTo>
                  <a:lnTo>
                    <a:pt x="231" y="1620"/>
                  </a:lnTo>
                  <a:lnTo>
                    <a:pt x="185" y="1620"/>
                  </a:lnTo>
                  <a:lnTo>
                    <a:pt x="185" y="170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3" name="Freeform 313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4" name="Freeform 314"/>
            <p:cNvSpPr>
              <a:spLocks/>
            </p:cNvSpPr>
            <p:nvPr/>
          </p:nvSpPr>
          <p:spPr bwMode="auto">
            <a:xfrm>
              <a:off x="5235" y="1838"/>
              <a:ext cx="46" cy="451"/>
            </a:xfrm>
            <a:custGeom>
              <a:avLst/>
              <a:gdLst>
                <a:gd name="T0" fmla="*/ 0 w 200"/>
                <a:gd name="T1" fmla="*/ 293 h 2027"/>
                <a:gd name="T2" fmla="*/ 65 w 200"/>
                <a:gd name="T3" fmla="*/ 293 h 2027"/>
                <a:gd name="T4" fmla="*/ 65 w 200"/>
                <a:gd name="T5" fmla="*/ 207 h 2027"/>
                <a:gd name="T6" fmla="*/ 104 w 200"/>
                <a:gd name="T7" fmla="*/ 207 h 2027"/>
                <a:gd name="T8" fmla="*/ 104 w 200"/>
                <a:gd name="T9" fmla="*/ 0 h 2027"/>
                <a:gd name="T10" fmla="*/ 162 w 200"/>
                <a:gd name="T11" fmla="*/ 0 h 2027"/>
                <a:gd name="T12" fmla="*/ 200 w 200"/>
                <a:gd name="T13" fmla="*/ 115 h 2027"/>
                <a:gd name="T14" fmla="*/ 200 w 200"/>
                <a:gd name="T15" fmla="*/ 1892 h 2027"/>
                <a:gd name="T16" fmla="*/ 162 w 200"/>
                <a:gd name="T17" fmla="*/ 1892 h 2027"/>
                <a:gd name="T18" fmla="*/ 162 w 200"/>
                <a:gd name="T19" fmla="*/ 2027 h 2027"/>
                <a:gd name="T20" fmla="*/ 104 w 200"/>
                <a:gd name="T21" fmla="*/ 2027 h 2027"/>
                <a:gd name="T22" fmla="*/ 104 w 200"/>
                <a:gd name="T23" fmla="*/ 1820 h 2027"/>
                <a:gd name="T24" fmla="*/ 65 w 200"/>
                <a:gd name="T25" fmla="*/ 1820 h 2027"/>
                <a:gd name="T26" fmla="*/ 65 w 200"/>
                <a:gd name="T27" fmla="*/ 1734 h 2027"/>
                <a:gd name="T28" fmla="*/ 0 w 200"/>
                <a:gd name="T29" fmla="*/ 1734 h 2027"/>
                <a:gd name="T30" fmla="*/ 0 w 200"/>
                <a:gd name="T31" fmla="*/ 293 h 2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" h="2027">
                  <a:moveTo>
                    <a:pt x="0" y="293"/>
                  </a:moveTo>
                  <a:lnTo>
                    <a:pt x="65" y="293"/>
                  </a:lnTo>
                  <a:lnTo>
                    <a:pt x="65" y="207"/>
                  </a:lnTo>
                  <a:lnTo>
                    <a:pt x="104" y="207"/>
                  </a:lnTo>
                  <a:lnTo>
                    <a:pt x="104" y="0"/>
                  </a:lnTo>
                  <a:lnTo>
                    <a:pt x="162" y="0"/>
                  </a:lnTo>
                  <a:lnTo>
                    <a:pt x="200" y="115"/>
                  </a:lnTo>
                  <a:lnTo>
                    <a:pt x="200" y="1892"/>
                  </a:lnTo>
                  <a:lnTo>
                    <a:pt x="162" y="1892"/>
                  </a:lnTo>
                  <a:lnTo>
                    <a:pt x="162" y="2027"/>
                  </a:lnTo>
                  <a:lnTo>
                    <a:pt x="104" y="2027"/>
                  </a:lnTo>
                  <a:lnTo>
                    <a:pt x="104" y="1820"/>
                  </a:lnTo>
                  <a:lnTo>
                    <a:pt x="65" y="1820"/>
                  </a:lnTo>
                  <a:lnTo>
                    <a:pt x="65" y="1734"/>
                  </a:lnTo>
                  <a:lnTo>
                    <a:pt x="0" y="1734"/>
                  </a:lnTo>
                  <a:lnTo>
                    <a:pt x="0" y="29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5" name="Rectangle 315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6" name="Rectangle 316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7" name="Rectangle 317"/>
            <p:cNvSpPr>
              <a:spLocks noChangeArrowheads="1"/>
            </p:cNvSpPr>
            <p:nvPr/>
          </p:nvSpPr>
          <p:spPr bwMode="auto">
            <a:xfrm>
              <a:off x="5279" y="1847"/>
              <a:ext cx="18" cy="4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8" name="Rectangle 318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19" name="Rectangle 319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0" name="Rectangle 320"/>
            <p:cNvSpPr>
              <a:spLocks noChangeArrowheads="1"/>
            </p:cNvSpPr>
            <p:nvPr/>
          </p:nvSpPr>
          <p:spPr bwMode="auto">
            <a:xfrm>
              <a:off x="5297" y="1847"/>
              <a:ext cx="26" cy="4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1" name="Freeform 321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2" name="Freeform 322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3" name="Freeform 323"/>
            <p:cNvSpPr>
              <a:spLocks/>
            </p:cNvSpPr>
            <p:nvPr/>
          </p:nvSpPr>
          <p:spPr bwMode="auto">
            <a:xfrm>
              <a:off x="3091" y="1916"/>
              <a:ext cx="2232" cy="297"/>
            </a:xfrm>
            <a:custGeom>
              <a:avLst/>
              <a:gdLst>
                <a:gd name="T0" fmla="*/ 9704 w 9704"/>
                <a:gd name="T1" fmla="*/ 113 h 1333"/>
                <a:gd name="T2" fmla="*/ 9512 w 9704"/>
                <a:gd name="T3" fmla="*/ 113 h 1333"/>
                <a:gd name="T4" fmla="*/ 9512 w 9704"/>
                <a:gd name="T5" fmla="*/ 0 h 1333"/>
                <a:gd name="T6" fmla="*/ 9415 w 9704"/>
                <a:gd name="T7" fmla="*/ 0 h 1333"/>
                <a:gd name="T8" fmla="*/ 9415 w 9704"/>
                <a:gd name="T9" fmla="*/ 113 h 1333"/>
                <a:gd name="T10" fmla="*/ 8818 w 9704"/>
                <a:gd name="T11" fmla="*/ 113 h 1333"/>
                <a:gd name="T12" fmla="*/ 8818 w 9704"/>
                <a:gd name="T13" fmla="*/ 0 h 1333"/>
                <a:gd name="T14" fmla="*/ 8722 w 9704"/>
                <a:gd name="T15" fmla="*/ 0 h 1333"/>
                <a:gd name="T16" fmla="*/ 8722 w 9704"/>
                <a:gd name="T17" fmla="*/ 113 h 1333"/>
                <a:gd name="T18" fmla="*/ 982 w 9704"/>
                <a:gd name="T19" fmla="*/ 113 h 1333"/>
                <a:gd name="T20" fmla="*/ 982 w 9704"/>
                <a:gd name="T21" fmla="*/ 0 h 1333"/>
                <a:gd name="T22" fmla="*/ 886 w 9704"/>
                <a:gd name="T23" fmla="*/ 0 h 1333"/>
                <a:gd name="T24" fmla="*/ 886 w 9704"/>
                <a:gd name="T25" fmla="*/ 113 h 1333"/>
                <a:gd name="T26" fmla="*/ 289 w 9704"/>
                <a:gd name="T27" fmla="*/ 113 h 1333"/>
                <a:gd name="T28" fmla="*/ 289 w 9704"/>
                <a:gd name="T29" fmla="*/ 0 h 1333"/>
                <a:gd name="T30" fmla="*/ 192 w 9704"/>
                <a:gd name="T31" fmla="*/ 0 h 1333"/>
                <a:gd name="T32" fmla="*/ 192 w 9704"/>
                <a:gd name="T33" fmla="*/ 113 h 1333"/>
                <a:gd name="T34" fmla="*/ 0 w 9704"/>
                <a:gd name="T35" fmla="*/ 113 h 1333"/>
                <a:gd name="T36" fmla="*/ 0 w 9704"/>
                <a:gd name="T37" fmla="*/ 1220 h 1333"/>
                <a:gd name="T38" fmla="*/ 192 w 9704"/>
                <a:gd name="T39" fmla="*/ 1220 h 1333"/>
                <a:gd name="T40" fmla="*/ 192 w 9704"/>
                <a:gd name="T41" fmla="*/ 1333 h 1333"/>
                <a:gd name="T42" fmla="*/ 289 w 9704"/>
                <a:gd name="T43" fmla="*/ 1333 h 1333"/>
                <a:gd name="T44" fmla="*/ 289 w 9704"/>
                <a:gd name="T45" fmla="*/ 1220 h 1333"/>
                <a:gd name="T46" fmla="*/ 886 w 9704"/>
                <a:gd name="T47" fmla="*/ 1220 h 1333"/>
                <a:gd name="T48" fmla="*/ 886 w 9704"/>
                <a:gd name="T49" fmla="*/ 1333 h 1333"/>
                <a:gd name="T50" fmla="*/ 982 w 9704"/>
                <a:gd name="T51" fmla="*/ 1333 h 1333"/>
                <a:gd name="T52" fmla="*/ 982 w 9704"/>
                <a:gd name="T53" fmla="*/ 1220 h 1333"/>
                <a:gd name="T54" fmla="*/ 8722 w 9704"/>
                <a:gd name="T55" fmla="*/ 1220 h 1333"/>
                <a:gd name="T56" fmla="*/ 8722 w 9704"/>
                <a:gd name="T57" fmla="*/ 1333 h 1333"/>
                <a:gd name="T58" fmla="*/ 8818 w 9704"/>
                <a:gd name="T59" fmla="*/ 1333 h 1333"/>
                <a:gd name="T60" fmla="*/ 8818 w 9704"/>
                <a:gd name="T61" fmla="*/ 1220 h 1333"/>
                <a:gd name="T62" fmla="*/ 9415 w 9704"/>
                <a:gd name="T63" fmla="*/ 1220 h 1333"/>
                <a:gd name="T64" fmla="*/ 9415 w 9704"/>
                <a:gd name="T65" fmla="*/ 1333 h 1333"/>
                <a:gd name="T66" fmla="*/ 9512 w 9704"/>
                <a:gd name="T67" fmla="*/ 1333 h 1333"/>
                <a:gd name="T68" fmla="*/ 9512 w 9704"/>
                <a:gd name="T69" fmla="*/ 1220 h 1333"/>
                <a:gd name="T70" fmla="*/ 9704 w 9704"/>
                <a:gd name="T71" fmla="*/ 1220 h 1333"/>
                <a:gd name="T72" fmla="*/ 9704 w 9704"/>
                <a:gd name="T73" fmla="*/ 113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04" h="1333">
                  <a:moveTo>
                    <a:pt x="9704" y="113"/>
                  </a:moveTo>
                  <a:lnTo>
                    <a:pt x="9512" y="113"/>
                  </a:lnTo>
                  <a:lnTo>
                    <a:pt x="9512" y="0"/>
                  </a:lnTo>
                  <a:lnTo>
                    <a:pt x="9415" y="0"/>
                  </a:lnTo>
                  <a:lnTo>
                    <a:pt x="9415" y="113"/>
                  </a:lnTo>
                  <a:lnTo>
                    <a:pt x="8818" y="113"/>
                  </a:lnTo>
                  <a:lnTo>
                    <a:pt x="8818" y="0"/>
                  </a:lnTo>
                  <a:lnTo>
                    <a:pt x="8722" y="0"/>
                  </a:lnTo>
                  <a:lnTo>
                    <a:pt x="8722" y="113"/>
                  </a:lnTo>
                  <a:lnTo>
                    <a:pt x="982" y="113"/>
                  </a:lnTo>
                  <a:lnTo>
                    <a:pt x="982" y="0"/>
                  </a:lnTo>
                  <a:lnTo>
                    <a:pt x="886" y="0"/>
                  </a:lnTo>
                  <a:lnTo>
                    <a:pt x="886" y="113"/>
                  </a:lnTo>
                  <a:lnTo>
                    <a:pt x="289" y="113"/>
                  </a:lnTo>
                  <a:lnTo>
                    <a:pt x="289" y="0"/>
                  </a:lnTo>
                  <a:lnTo>
                    <a:pt x="192" y="0"/>
                  </a:lnTo>
                  <a:lnTo>
                    <a:pt x="192" y="113"/>
                  </a:lnTo>
                  <a:lnTo>
                    <a:pt x="0" y="113"/>
                  </a:lnTo>
                  <a:lnTo>
                    <a:pt x="0" y="1220"/>
                  </a:lnTo>
                  <a:lnTo>
                    <a:pt x="192" y="1220"/>
                  </a:lnTo>
                  <a:lnTo>
                    <a:pt x="192" y="1333"/>
                  </a:lnTo>
                  <a:lnTo>
                    <a:pt x="289" y="1333"/>
                  </a:lnTo>
                  <a:lnTo>
                    <a:pt x="289" y="1220"/>
                  </a:lnTo>
                  <a:lnTo>
                    <a:pt x="886" y="1220"/>
                  </a:lnTo>
                  <a:lnTo>
                    <a:pt x="886" y="1333"/>
                  </a:lnTo>
                  <a:lnTo>
                    <a:pt x="982" y="1333"/>
                  </a:lnTo>
                  <a:lnTo>
                    <a:pt x="982" y="1220"/>
                  </a:lnTo>
                  <a:lnTo>
                    <a:pt x="8722" y="1220"/>
                  </a:lnTo>
                  <a:lnTo>
                    <a:pt x="8722" y="1333"/>
                  </a:lnTo>
                  <a:lnTo>
                    <a:pt x="8818" y="1333"/>
                  </a:lnTo>
                  <a:lnTo>
                    <a:pt x="8818" y="1220"/>
                  </a:lnTo>
                  <a:lnTo>
                    <a:pt x="9415" y="1220"/>
                  </a:lnTo>
                  <a:lnTo>
                    <a:pt x="9415" y="1333"/>
                  </a:lnTo>
                  <a:lnTo>
                    <a:pt x="9512" y="1333"/>
                  </a:lnTo>
                  <a:lnTo>
                    <a:pt x="9512" y="1220"/>
                  </a:lnTo>
                  <a:lnTo>
                    <a:pt x="9704" y="1220"/>
                  </a:lnTo>
                  <a:lnTo>
                    <a:pt x="9704" y="113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4" name="Freeform 324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5" name="Freeform 325"/>
            <p:cNvSpPr>
              <a:spLocks/>
            </p:cNvSpPr>
            <p:nvPr/>
          </p:nvSpPr>
          <p:spPr bwMode="auto">
            <a:xfrm>
              <a:off x="3064" y="1941"/>
              <a:ext cx="89" cy="245"/>
            </a:xfrm>
            <a:custGeom>
              <a:avLst/>
              <a:gdLst>
                <a:gd name="T0" fmla="*/ 0 w 385"/>
                <a:gd name="T1" fmla="*/ 39 h 1107"/>
                <a:gd name="T2" fmla="*/ 76 w 385"/>
                <a:gd name="T3" fmla="*/ 39 h 1107"/>
                <a:gd name="T4" fmla="*/ 76 w 385"/>
                <a:gd name="T5" fmla="*/ 0 h 1107"/>
                <a:gd name="T6" fmla="*/ 115 w 385"/>
                <a:gd name="T7" fmla="*/ 0 h 1107"/>
                <a:gd name="T8" fmla="*/ 115 w 385"/>
                <a:gd name="T9" fmla="*/ 10 h 1107"/>
                <a:gd name="T10" fmla="*/ 134 w 385"/>
                <a:gd name="T11" fmla="*/ 10 h 1107"/>
                <a:gd name="T12" fmla="*/ 118 w 385"/>
                <a:gd name="T13" fmla="*/ 22 h 1107"/>
                <a:gd name="T14" fmla="*/ 125 w 385"/>
                <a:gd name="T15" fmla="*/ 38 h 1107"/>
                <a:gd name="T16" fmla="*/ 385 w 385"/>
                <a:gd name="T17" fmla="*/ 38 h 1107"/>
                <a:gd name="T18" fmla="*/ 365 w 385"/>
                <a:gd name="T19" fmla="*/ 56 h 1107"/>
                <a:gd name="T20" fmla="*/ 365 w 385"/>
                <a:gd name="T21" fmla="*/ 1051 h 1107"/>
                <a:gd name="T22" fmla="*/ 385 w 385"/>
                <a:gd name="T23" fmla="*/ 1069 h 1107"/>
                <a:gd name="T24" fmla="*/ 125 w 385"/>
                <a:gd name="T25" fmla="*/ 1069 h 1107"/>
                <a:gd name="T26" fmla="*/ 118 w 385"/>
                <a:gd name="T27" fmla="*/ 1085 h 1107"/>
                <a:gd name="T28" fmla="*/ 134 w 385"/>
                <a:gd name="T29" fmla="*/ 1098 h 1107"/>
                <a:gd name="T30" fmla="*/ 115 w 385"/>
                <a:gd name="T31" fmla="*/ 1098 h 1107"/>
                <a:gd name="T32" fmla="*/ 115 w 385"/>
                <a:gd name="T33" fmla="*/ 1107 h 1107"/>
                <a:gd name="T34" fmla="*/ 76 w 385"/>
                <a:gd name="T35" fmla="*/ 1107 h 1107"/>
                <a:gd name="T36" fmla="*/ 76 w 385"/>
                <a:gd name="T37" fmla="*/ 1068 h 1107"/>
                <a:gd name="T38" fmla="*/ 0 w 385"/>
                <a:gd name="T39" fmla="*/ 1068 h 1107"/>
                <a:gd name="T40" fmla="*/ 0 w 385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5" h="1107">
                  <a:moveTo>
                    <a:pt x="0" y="39"/>
                  </a:moveTo>
                  <a:lnTo>
                    <a:pt x="76" y="39"/>
                  </a:lnTo>
                  <a:lnTo>
                    <a:pt x="76" y="0"/>
                  </a:lnTo>
                  <a:lnTo>
                    <a:pt x="115" y="0"/>
                  </a:lnTo>
                  <a:lnTo>
                    <a:pt x="115" y="10"/>
                  </a:lnTo>
                  <a:lnTo>
                    <a:pt x="134" y="10"/>
                  </a:lnTo>
                  <a:lnTo>
                    <a:pt x="118" y="22"/>
                  </a:lnTo>
                  <a:lnTo>
                    <a:pt x="125" y="38"/>
                  </a:lnTo>
                  <a:lnTo>
                    <a:pt x="385" y="38"/>
                  </a:lnTo>
                  <a:lnTo>
                    <a:pt x="365" y="56"/>
                  </a:lnTo>
                  <a:lnTo>
                    <a:pt x="365" y="1051"/>
                  </a:lnTo>
                  <a:lnTo>
                    <a:pt x="385" y="1069"/>
                  </a:lnTo>
                  <a:lnTo>
                    <a:pt x="125" y="1069"/>
                  </a:lnTo>
                  <a:lnTo>
                    <a:pt x="118" y="1085"/>
                  </a:lnTo>
                  <a:lnTo>
                    <a:pt x="134" y="1098"/>
                  </a:lnTo>
                  <a:lnTo>
                    <a:pt x="115" y="1098"/>
                  </a:lnTo>
                  <a:lnTo>
                    <a:pt x="115" y="1107"/>
                  </a:lnTo>
                  <a:lnTo>
                    <a:pt x="76" y="1107"/>
                  </a:lnTo>
                  <a:lnTo>
                    <a:pt x="76" y="1068"/>
                  </a:lnTo>
                  <a:lnTo>
                    <a:pt x="0" y="1068"/>
                  </a:lnTo>
                  <a:lnTo>
                    <a:pt x="0" y="3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6" name="Freeform 326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7" name="Freeform 327"/>
            <p:cNvSpPr>
              <a:spLocks/>
            </p:cNvSpPr>
            <p:nvPr/>
          </p:nvSpPr>
          <p:spPr bwMode="auto">
            <a:xfrm>
              <a:off x="5261" y="1941"/>
              <a:ext cx="88" cy="245"/>
            </a:xfrm>
            <a:custGeom>
              <a:avLst/>
              <a:gdLst>
                <a:gd name="T0" fmla="*/ 386 w 386"/>
                <a:gd name="T1" fmla="*/ 39 h 1107"/>
                <a:gd name="T2" fmla="*/ 309 w 386"/>
                <a:gd name="T3" fmla="*/ 39 h 1107"/>
                <a:gd name="T4" fmla="*/ 309 w 386"/>
                <a:gd name="T5" fmla="*/ 0 h 1107"/>
                <a:gd name="T6" fmla="*/ 270 w 386"/>
                <a:gd name="T7" fmla="*/ 0 h 1107"/>
                <a:gd name="T8" fmla="*/ 270 w 386"/>
                <a:gd name="T9" fmla="*/ 10 h 1107"/>
                <a:gd name="T10" fmla="*/ 251 w 386"/>
                <a:gd name="T11" fmla="*/ 10 h 1107"/>
                <a:gd name="T12" fmla="*/ 268 w 386"/>
                <a:gd name="T13" fmla="*/ 22 h 1107"/>
                <a:gd name="T14" fmla="*/ 260 w 386"/>
                <a:gd name="T15" fmla="*/ 38 h 1107"/>
                <a:gd name="T16" fmla="*/ 0 w 386"/>
                <a:gd name="T17" fmla="*/ 38 h 1107"/>
                <a:gd name="T18" fmla="*/ 20 w 386"/>
                <a:gd name="T19" fmla="*/ 56 h 1107"/>
                <a:gd name="T20" fmla="*/ 20 w 386"/>
                <a:gd name="T21" fmla="*/ 1051 h 1107"/>
                <a:gd name="T22" fmla="*/ 0 w 386"/>
                <a:gd name="T23" fmla="*/ 1069 h 1107"/>
                <a:gd name="T24" fmla="*/ 260 w 386"/>
                <a:gd name="T25" fmla="*/ 1069 h 1107"/>
                <a:gd name="T26" fmla="*/ 268 w 386"/>
                <a:gd name="T27" fmla="*/ 1085 h 1107"/>
                <a:gd name="T28" fmla="*/ 251 w 386"/>
                <a:gd name="T29" fmla="*/ 1098 h 1107"/>
                <a:gd name="T30" fmla="*/ 270 w 386"/>
                <a:gd name="T31" fmla="*/ 1098 h 1107"/>
                <a:gd name="T32" fmla="*/ 270 w 386"/>
                <a:gd name="T33" fmla="*/ 1107 h 1107"/>
                <a:gd name="T34" fmla="*/ 309 w 386"/>
                <a:gd name="T35" fmla="*/ 1107 h 1107"/>
                <a:gd name="T36" fmla="*/ 309 w 386"/>
                <a:gd name="T37" fmla="*/ 1068 h 1107"/>
                <a:gd name="T38" fmla="*/ 386 w 386"/>
                <a:gd name="T39" fmla="*/ 1068 h 1107"/>
                <a:gd name="T40" fmla="*/ 386 w 386"/>
                <a:gd name="T41" fmla="*/ 39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6" h="1107">
                  <a:moveTo>
                    <a:pt x="386" y="39"/>
                  </a:moveTo>
                  <a:lnTo>
                    <a:pt x="309" y="39"/>
                  </a:lnTo>
                  <a:lnTo>
                    <a:pt x="309" y="0"/>
                  </a:lnTo>
                  <a:lnTo>
                    <a:pt x="270" y="0"/>
                  </a:lnTo>
                  <a:lnTo>
                    <a:pt x="270" y="10"/>
                  </a:lnTo>
                  <a:lnTo>
                    <a:pt x="251" y="10"/>
                  </a:lnTo>
                  <a:lnTo>
                    <a:pt x="268" y="22"/>
                  </a:lnTo>
                  <a:lnTo>
                    <a:pt x="260" y="38"/>
                  </a:lnTo>
                  <a:lnTo>
                    <a:pt x="0" y="38"/>
                  </a:lnTo>
                  <a:lnTo>
                    <a:pt x="20" y="56"/>
                  </a:lnTo>
                  <a:lnTo>
                    <a:pt x="20" y="1051"/>
                  </a:lnTo>
                  <a:lnTo>
                    <a:pt x="0" y="1069"/>
                  </a:lnTo>
                  <a:lnTo>
                    <a:pt x="260" y="1069"/>
                  </a:lnTo>
                  <a:lnTo>
                    <a:pt x="268" y="1085"/>
                  </a:lnTo>
                  <a:lnTo>
                    <a:pt x="251" y="1098"/>
                  </a:lnTo>
                  <a:lnTo>
                    <a:pt x="270" y="1098"/>
                  </a:lnTo>
                  <a:lnTo>
                    <a:pt x="270" y="1107"/>
                  </a:lnTo>
                  <a:lnTo>
                    <a:pt x="309" y="1107"/>
                  </a:lnTo>
                  <a:lnTo>
                    <a:pt x="309" y="1068"/>
                  </a:lnTo>
                  <a:lnTo>
                    <a:pt x="386" y="1068"/>
                  </a:lnTo>
                  <a:lnTo>
                    <a:pt x="386" y="3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8" name="Rectangle 328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29" name="Rectangle 329"/>
            <p:cNvSpPr>
              <a:spLocks noChangeArrowheads="1"/>
            </p:cNvSpPr>
            <p:nvPr/>
          </p:nvSpPr>
          <p:spPr bwMode="auto">
            <a:xfrm>
              <a:off x="3082" y="1953"/>
              <a:ext cx="2250" cy="2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0" name="Freeform 330"/>
            <p:cNvSpPr>
              <a:spLocks/>
            </p:cNvSpPr>
            <p:nvPr/>
          </p:nvSpPr>
          <p:spPr bwMode="auto">
            <a:xfrm>
              <a:off x="5332" y="1952"/>
              <a:ext cx="22" cy="224"/>
            </a:xfrm>
            <a:custGeom>
              <a:avLst/>
              <a:gdLst>
                <a:gd name="T0" fmla="*/ 0 w 96"/>
                <a:gd name="T1" fmla="*/ 1001 h 1007"/>
                <a:gd name="T2" fmla="*/ 96 w 96"/>
                <a:gd name="T3" fmla="*/ 1007 h 1007"/>
                <a:gd name="T4" fmla="*/ 96 w 96"/>
                <a:gd name="T5" fmla="*/ 0 h 1007"/>
                <a:gd name="T6" fmla="*/ 0 w 96"/>
                <a:gd name="T7" fmla="*/ 6 h 1007"/>
                <a:gd name="T8" fmla="*/ 0 w 96"/>
                <a:gd name="T9" fmla="*/ 1001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07">
                  <a:moveTo>
                    <a:pt x="0" y="1001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6"/>
                  </a:lnTo>
                  <a:lnTo>
                    <a:pt x="0" y="100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1" name="Freeform 331"/>
            <p:cNvSpPr>
              <a:spLocks/>
            </p:cNvSpPr>
            <p:nvPr/>
          </p:nvSpPr>
          <p:spPr bwMode="auto">
            <a:xfrm>
              <a:off x="5332" y="1948"/>
              <a:ext cx="22" cy="226"/>
            </a:xfrm>
            <a:custGeom>
              <a:avLst/>
              <a:gdLst>
                <a:gd name="T0" fmla="*/ 0 w 96"/>
                <a:gd name="T1" fmla="*/ 1018 h 1018"/>
                <a:gd name="T2" fmla="*/ 96 w 96"/>
                <a:gd name="T3" fmla="*/ 1007 h 1018"/>
                <a:gd name="T4" fmla="*/ 96 w 96"/>
                <a:gd name="T5" fmla="*/ 0 h 1018"/>
                <a:gd name="T6" fmla="*/ 0 w 96"/>
                <a:gd name="T7" fmla="*/ 23 h 1018"/>
                <a:gd name="T8" fmla="*/ 0 w 96"/>
                <a:gd name="T9" fmla="*/ 101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018">
                  <a:moveTo>
                    <a:pt x="0" y="1018"/>
                  </a:moveTo>
                  <a:lnTo>
                    <a:pt x="96" y="1007"/>
                  </a:lnTo>
                  <a:lnTo>
                    <a:pt x="96" y="0"/>
                  </a:lnTo>
                  <a:lnTo>
                    <a:pt x="0" y="23"/>
                  </a:lnTo>
                  <a:lnTo>
                    <a:pt x="0" y="10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2" name="Freeform 332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3" name="Freeform 333"/>
            <p:cNvSpPr>
              <a:spLocks/>
            </p:cNvSpPr>
            <p:nvPr/>
          </p:nvSpPr>
          <p:spPr bwMode="auto">
            <a:xfrm>
              <a:off x="3064" y="1952"/>
              <a:ext cx="18" cy="224"/>
            </a:xfrm>
            <a:custGeom>
              <a:avLst/>
              <a:gdLst>
                <a:gd name="T0" fmla="*/ 0 w 76"/>
                <a:gd name="T1" fmla="*/ 1007 h 1007"/>
                <a:gd name="T2" fmla="*/ 76 w 76"/>
                <a:gd name="T3" fmla="*/ 1001 h 1007"/>
                <a:gd name="T4" fmla="*/ 76 w 76"/>
                <a:gd name="T5" fmla="*/ 6 h 1007"/>
                <a:gd name="T6" fmla="*/ 0 w 76"/>
                <a:gd name="T7" fmla="*/ 0 h 1007"/>
                <a:gd name="T8" fmla="*/ 0 w 76"/>
                <a:gd name="T9" fmla="*/ 100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007">
                  <a:moveTo>
                    <a:pt x="0" y="1007"/>
                  </a:moveTo>
                  <a:lnTo>
                    <a:pt x="76" y="1001"/>
                  </a:lnTo>
                  <a:lnTo>
                    <a:pt x="76" y="6"/>
                  </a:lnTo>
                  <a:lnTo>
                    <a:pt x="0" y="0"/>
                  </a:lnTo>
                  <a:lnTo>
                    <a:pt x="0" y="100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4" name="Rectangle 334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5" name="Rectangle 335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6" name="Rectangle 336"/>
            <p:cNvSpPr>
              <a:spLocks noChangeArrowheads="1"/>
            </p:cNvSpPr>
            <p:nvPr/>
          </p:nvSpPr>
          <p:spPr bwMode="auto">
            <a:xfrm>
              <a:off x="3316" y="1931"/>
              <a:ext cx="1781" cy="1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7" name="Rectangle 337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8" name="Rectangle 338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39" name="Rectangle 339"/>
            <p:cNvSpPr>
              <a:spLocks noChangeArrowheads="1"/>
            </p:cNvSpPr>
            <p:nvPr/>
          </p:nvSpPr>
          <p:spPr bwMode="auto">
            <a:xfrm>
              <a:off x="3316" y="2186"/>
              <a:ext cx="1781" cy="11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0" name="Rectangle 340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1" name="Rectangle 341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2" name="Rectangle 342"/>
            <p:cNvSpPr>
              <a:spLocks noChangeArrowheads="1"/>
            </p:cNvSpPr>
            <p:nvPr/>
          </p:nvSpPr>
          <p:spPr bwMode="auto">
            <a:xfrm>
              <a:off x="3158" y="1924"/>
              <a:ext cx="136" cy="1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3" name="Rectangle 343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D836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4" name="Rectangle 344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5" name="Rectangle 345"/>
            <p:cNvSpPr>
              <a:spLocks noChangeArrowheads="1"/>
            </p:cNvSpPr>
            <p:nvPr/>
          </p:nvSpPr>
          <p:spPr bwMode="auto">
            <a:xfrm>
              <a:off x="3158" y="2186"/>
              <a:ext cx="136" cy="18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6" name="Rectangle 346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7" name="Rectangle 347"/>
            <p:cNvSpPr>
              <a:spLocks noChangeArrowheads="1"/>
            </p:cNvSpPr>
            <p:nvPr/>
          </p:nvSpPr>
          <p:spPr bwMode="auto">
            <a:xfrm>
              <a:off x="5119" y="1924"/>
              <a:ext cx="138" cy="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8" name="Rectangle 348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49" name="Rectangle 349"/>
            <p:cNvSpPr>
              <a:spLocks noChangeArrowheads="1"/>
            </p:cNvSpPr>
            <p:nvPr/>
          </p:nvSpPr>
          <p:spPr bwMode="auto">
            <a:xfrm>
              <a:off x="5119" y="2186"/>
              <a:ext cx="138" cy="1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0" name="Freeform 350"/>
            <p:cNvSpPr>
              <a:spLocks/>
            </p:cNvSpPr>
            <p:nvPr/>
          </p:nvSpPr>
          <p:spPr bwMode="auto">
            <a:xfrm>
              <a:off x="3155" y="2242"/>
              <a:ext cx="3" cy="23"/>
            </a:xfrm>
            <a:custGeom>
              <a:avLst/>
              <a:gdLst>
                <a:gd name="T0" fmla="*/ 11 w 11"/>
                <a:gd name="T1" fmla="*/ 6 h 105"/>
                <a:gd name="T2" fmla="*/ 11 w 11"/>
                <a:gd name="T3" fmla="*/ 99 h 105"/>
                <a:gd name="T4" fmla="*/ 11 w 11"/>
                <a:gd name="T5" fmla="*/ 105 h 105"/>
                <a:gd name="T6" fmla="*/ 0 w 11"/>
                <a:gd name="T7" fmla="*/ 105 h 105"/>
                <a:gd name="T8" fmla="*/ 0 w 11"/>
                <a:gd name="T9" fmla="*/ 99 h 105"/>
                <a:gd name="T10" fmla="*/ 0 w 11"/>
                <a:gd name="T11" fmla="*/ 6 h 105"/>
                <a:gd name="T12" fmla="*/ 0 w 11"/>
                <a:gd name="T13" fmla="*/ 0 h 105"/>
                <a:gd name="T14" fmla="*/ 11 w 11"/>
                <a:gd name="T15" fmla="*/ 0 h 105"/>
                <a:gd name="T16" fmla="*/ 11 w 11"/>
                <a:gd name="T17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11" y="6"/>
                  </a:move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1" name="Freeform 351"/>
            <p:cNvSpPr>
              <a:spLocks/>
            </p:cNvSpPr>
            <p:nvPr/>
          </p:nvSpPr>
          <p:spPr bwMode="auto">
            <a:xfrm>
              <a:off x="3155" y="1862"/>
              <a:ext cx="3" cy="24"/>
            </a:xfrm>
            <a:custGeom>
              <a:avLst/>
              <a:gdLst>
                <a:gd name="T0" fmla="*/ 0 w 11"/>
                <a:gd name="T1" fmla="*/ 99 h 105"/>
                <a:gd name="T2" fmla="*/ 0 w 11"/>
                <a:gd name="T3" fmla="*/ 6 h 105"/>
                <a:gd name="T4" fmla="*/ 0 w 11"/>
                <a:gd name="T5" fmla="*/ 0 h 105"/>
                <a:gd name="T6" fmla="*/ 11 w 11"/>
                <a:gd name="T7" fmla="*/ 0 h 105"/>
                <a:gd name="T8" fmla="*/ 11 w 11"/>
                <a:gd name="T9" fmla="*/ 6 h 105"/>
                <a:gd name="T10" fmla="*/ 11 w 11"/>
                <a:gd name="T11" fmla="*/ 99 h 105"/>
                <a:gd name="T12" fmla="*/ 11 w 11"/>
                <a:gd name="T13" fmla="*/ 105 h 105"/>
                <a:gd name="T14" fmla="*/ 0 w 11"/>
                <a:gd name="T15" fmla="*/ 105 h 105"/>
                <a:gd name="T16" fmla="*/ 0 w 11"/>
                <a:gd name="T17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5">
                  <a:moveTo>
                    <a:pt x="0" y="99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lnTo>
                    <a:pt x="11" y="99"/>
                  </a:lnTo>
                  <a:lnTo>
                    <a:pt x="11" y="105"/>
                  </a:lnTo>
                  <a:lnTo>
                    <a:pt x="0" y="105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2" name="Rectangle 352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3" name="Rectangle 353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4" name="Rectangle 354"/>
            <p:cNvSpPr>
              <a:spLocks noChangeArrowheads="1"/>
            </p:cNvSpPr>
            <p:nvPr/>
          </p:nvSpPr>
          <p:spPr bwMode="auto">
            <a:xfrm>
              <a:off x="2986" y="578"/>
              <a:ext cx="37" cy="2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5" name="Rectangle 355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6" name="Rectangle 356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7" name="Rectangle 357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8" name="Rectangle 358"/>
            <p:cNvSpPr>
              <a:spLocks noChangeArrowheads="1"/>
            </p:cNvSpPr>
            <p:nvPr/>
          </p:nvSpPr>
          <p:spPr bwMode="auto">
            <a:xfrm>
              <a:off x="2660" y="657"/>
              <a:ext cx="335" cy="4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59" name="Freeform 359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  <a:gd name="T8" fmla="*/ 0 w 1463"/>
                <a:gd name="T9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0" name="Freeform 360"/>
            <p:cNvSpPr>
              <a:spLocks/>
            </p:cNvSpPr>
            <p:nvPr/>
          </p:nvSpPr>
          <p:spPr bwMode="auto">
            <a:xfrm>
              <a:off x="2659" y="634"/>
              <a:ext cx="336" cy="531"/>
            </a:xfrm>
            <a:custGeom>
              <a:avLst/>
              <a:gdLst>
                <a:gd name="T0" fmla="*/ 0 w 1463"/>
                <a:gd name="T1" fmla="*/ 0 h 2385"/>
                <a:gd name="T2" fmla="*/ 290 w 1463"/>
                <a:gd name="T3" fmla="*/ 2385 h 2385"/>
                <a:gd name="T4" fmla="*/ 1174 w 1463"/>
                <a:gd name="T5" fmla="*/ 2385 h 2385"/>
                <a:gd name="T6" fmla="*/ 1463 w 1463"/>
                <a:gd name="T7" fmla="*/ 2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3" h="2385">
                  <a:moveTo>
                    <a:pt x="0" y="0"/>
                  </a:moveTo>
                  <a:lnTo>
                    <a:pt x="290" y="2385"/>
                  </a:lnTo>
                  <a:lnTo>
                    <a:pt x="1174" y="2385"/>
                  </a:lnTo>
                  <a:lnTo>
                    <a:pt x="1463" y="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1" name="Rectangle 361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2" name="Rectangle 362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3" name="Rectangle 363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4" name="Rectangle 364"/>
            <p:cNvSpPr>
              <a:spLocks noChangeArrowheads="1"/>
            </p:cNvSpPr>
            <p:nvPr/>
          </p:nvSpPr>
          <p:spPr bwMode="auto">
            <a:xfrm>
              <a:off x="3013" y="633"/>
              <a:ext cx="7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5" name="Freeform 365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6" name="Freeform 366"/>
            <p:cNvSpPr>
              <a:spLocks/>
            </p:cNvSpPr>
            <p:nvPr/>
          </p:nvSpPr>
          <p:spPr bwMode="auto">
            <a:xfrm>
              <a:off x="2711" y="676"/>
              <a:ext cx="235" cy="23"/>
            </a:xfrm>
            <a:custGeom>
              <a:avLst/>
              <a:gdLst>
                <a:gd name="T0" fmla="*/ 90 w 1020"/>
                <a:gd name="T1" fmla="*/ 105 h 105"/>
                <a:gd name="T2" fmla="*/ 930 w 1020"/>
                <a:gd name="T3" fmla="*/ 105 h 105"/>
                <a:gd name="T4" fmla="*/ 936 w 1020"/>
                <a:gd name="T5" fmla="*/ 95 h 105"/>
                <a:gd name="T6" fmla="*/ 936 w 1020"/>
                <a:gd name="T7" fmla="*/ 56 h 105"/>
                <a:gd name="T8" fmla="*/ 947 w 1020"/>
                <a:gd name="T9" fmla="*/ 45 h 105"/>
                <a:gd name="T10" fmla="*/ 1020 w 1020"/>
                <a:gd name="T11" fmla="*/ 45 h 105"/>
                <a:gd name="T12" fmla="*/ 1020 w 1020"/>
                <a:gd name="T13" fmla="*/ 0 h 105"/>
                <a:gd name="T14" fmla="*/ 0 w 1020"/>
                <a:gd name="T15" fmla="*/ 0 h 105"/>
                <a:gd name="T16" fmla="*/ 0 w 1020"/>
                <a:gd name="T17" fmla="*/ 45 h 105"/>
                <a:gd name="T18" fmla="*/ 73 w 1020"/>
                <a:gd name="T19" fmla="*/ 45 h 105"/>
                <a:gd name="T20" fmla="*/ 85 w 1020"/>
                <a:gd name="T21" fmla="*/ 56 h 105"/>
                <a:gd name="T22" fmla="*/ 85 w 1020"/>
                <a:gd name="T23" fmla="*/ 95 h 105"/>
                <a:gd name="T24" fmla="*/ 90 w 1020"/>
                <a:gd name="T2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0" h="105">
                  <a:moveTo>
                    <a:pt x="90" y="105"/>
                  </a:moveTo>
                  <a:lnTo>
                    <a:pt x="930" y="105"/>
                  </a:lnTo>
                  <a:lnTo>
                    <a:pt x="936" y="95"/>
                  </a:lnTo>
                  <a:lnTo>
                    <a:pt x="936" y="56"/>
                  </a:lnTo>
                  <a:lnTo>
                    <a:pt x="947" y="45"/>
                  </a:lnTo>
                  <a:lnTo>
                    <a:pt x="1020" y="45"/>
                  </a:lnTo>
                  <a:lnTo>
                    <a:pt x="1020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73" y="45"/>
                  </a:lnTo>
                  <a:lnTo>
                    <a:pt x="85" y="56"/>
                  </a:lnTo>
                  <a:lnTo>
                    <a:pt x="85" y="95"/>
                  </a:lnTo>
                  <a:lnTo>
                    <a:pt x="90" y="10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7" name="Freeform 367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8" name="Freeform 368"/>
            <p:cNvSpPr>
              <a:spLocks/>
            </p:cNvSpPr>
            <p:nvPr/>
          </p:nvSpPr>
          <p:spPr bwMode="auto">
            <a:xfrm>
              <a:off x="2733" y="679"/>
              <a:ext cx="191" cy="20"/>
            </a:xfrm>
            <a:custGeom>
              <a:avLst/>
              <a:gdLst>
                <a:gd name="T0" fmla="*/ 800 w 831"/>
                <a:gd name="T1" fmla="*/ 20 h 87"/>
                <a:gd name="T2" fmla="*/ 831 w 831"/>
                <a:gd name="T3" fmla="*/ 50 h 87"/>
                <a:gd name="T4" fmla="*/ 831 w 831"/>
                <a:gd name="T5" fmla="*/ 87 h 87"/>
                <a:gd name="T6" fmla="*/ 0 w 831"/>
                <a:gd name="T7" fmla="*/ 87 h 87"/>
                <a:gd name="T8" fmla="*/ 0 w 831"/>
                <a:gd name="T9" fmla="*/ 50 h 87"/>
                <a:gd name="T10" fmla="*/ 30 w 831"/>
                <a:gd name="T11" fmla="*/ 20 h 87"/>
                <a:gd name="T12" fmla="*/ 30 w 831"/>
                <a:gd name="T13" fmla="*/ 0 h 87"/>
                <a:gd name="T14" fmla="*/ 800 w 831"/>
                <a:gd name="T15" fmla="*/ 0 h 87"/>
                <a:gd name="T16" fmla="*/ 800 w 831"/>
                <a:gd name="T17" fmla="*/ 2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1" h="87">
                  <a:moveTo>
                    <a:pt x="800" y="20"/>
                  </a:moveTo>
                  <a:lnTo>
                    <a:pt x="831" y="50"/>
                  </a:lnTo>
                  <a:lnTo>
                    <a:pt x="831" y="87"/>
                  </a:lnTo>
                  <a:lnTo>
                    <a:pt x="0" y="87"/>
                  </a:lnTo>
                  <a:lnTo>
                    <a:pt x="0" y="50"/>
                  </a:lnTo>
                  <a:lnTo>
                    <a:pt x="30" y="20"/>
                  </a:lnTo>
                  <a:lnTo>
                    <a:pt x="30" y="0"/>
                  </a:lnTo>
                  <a:lnTo>
                    <a:pt x="800" y="0"/>
                  </a:lnTo>
                  <a:lnTo>
                    <a:pt x="800" y="2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69" name="Freeform 369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  <a:gd name="T12" fmla="*/ 295 w 295"/>
                <a:gd name="T13" fmla="*/ 1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0" name="Freeform 370"/>
            <p:cNvSpPr>
              <a:spLocks/>
            </p:cNvSpPr>
            <p:nvPr/>
          </p:nvSpPr>
          <p:spPr bwMode="auto">
            <a:xfrm>
              <a:off x="2930" y="634"/>
              <a:ext cx="66" cy="531"/>
            </a:xfrm>
            <a:custGeom>
              <a:avLst/>
              <a:gdLst>
                <a:gd name="T0" fmla="*/ 295 w 295"/>
                <a:gd name="T1" fmla="*/ 1 h 2385"/>
                <a:gd name="T2" fmla="*/ 295 w 295"/>
                <a:gd name="T3" fmla="*/ 2 h 2385"/>
                <a:gd name="T4" fmla="*/ 4 w 295"/>
                <a:gd name="T5" fmla="*/ 2385 h 2385"/>
                <a:gd name="T6" fmla="*/ 0 w 295"/>
                <a:gd name="T7" fmla="*/ 2385 h 2385"/>
                <a:gd name="T8" fmla="*/ 290 w 295"/>
                <a:gd name="T9" fmla="*/ 1 h 2385"/>
                <a:gd name="T10" fmla="*/ 290 w 295"/>
                <a:gd name="T11" fmla="*/ 0 h 2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5" h="2385">
                  <a:moveTo>
                    <a:pt x="295" y="1"/>
                  </a:moveTo>
                  <a:lnTo>
                    <a:pt x="295" y="2"/>
                  </a:lnTo>
                  <a:lnTo>
                    <a:pt x="4" y="2385"/>
                  </a:lnTo>
                  <a:lnTo>
                    <a:pt x="0" y="2385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1" name="Freeform 371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  <a:gd name="T8" fmla="*/ 291 w 294"/>
                <a:gd name="T9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  <a:lnTo>
                    <a:pt x="291" y="23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2" name="Freeform 372"/>
            <p:cNvSpPr>
              <a:spLocks/>
            </p:cNvSpPr>
            <p:nvPr/>
          </p:nvSpPr>
          <p:spPr bwMode="auto">
            <a:xfrm>
              <a:off x="2658" y="634"/>
              <a:ext cx="69" cy="531"/>
            </a:xfrm>
            <a:custGeom>
              <a:avLst/>
              <a:gdLst>
                <a:gd name="T0" fmla="*/ 291 w 294"/>
                <a:gd name="T1" fmla="*/ 2387 h 2387"/>
                <a:gd name="T2" fmla="*/ 0 w 294"/>
                <a:gd name="T3" fmla="*/ 0 h 2387"/>
                <a:gd name="T4" fmla="*/ 4 w 294"/>
                <a:gd name="T5" fmla="*/ 0 h 2387"/>
                <a:gd name="T6" fmla="*/ 294 w 294"/>
                <a:gd name="T7" fmla="*/ 2387 h 2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4" h="2387">
                  <a:moveTo>
                    <a:pt x="291" y="2387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294" y="2387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3" name="Rectangle 373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4" name="Rectangle 374"/>
            <p:cNvSpPr>
              <a:spLocks noChangeArrowheads="1"/>
            </p:cNvSpPr>
            <p:nvPr/>
          </p:nvSpPr>
          <p:spPr bwMode="auto">
            <a:xfrm>
              <a:off x="2647" y="64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5" name="Rectangle 375"/>
            <p:cNvSpPr>
              <a:spLocks noChangeArrowheads="1"/>
            </p:cNvSpPr>
            <p:nvPr/>
          </p:nvSpPr>
          <p:spPr bwMode="auto">
            <a:xfrm>
              <a:off x="3002" y="646"/>
              <a:ext cx="6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6" name="Freeform 376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7" name="Freeform 377"/>
            <p:cNvSpPr>
              <a:spLocks/>
            </p:cNvSpPr>
            <p:nvPr/>
          </p:nvSpPr>
          <p:spPr bwMode="auto">
            <a:xfrm>
              <a:off x="2701" y="1138"/>
              <a:ext cx="256" cy="27"/>
            </a:xfrm>
            <a:custGeom>
              <a:avLst/>
              <a:gdLst>
                <a:gd name="T0" fmla="*/ 0 w 1117"/>
                <a:gd name="T1" fmla="*/ 124 h 124"/>
                <a:gd name="T2" fmla="*/ 0 w 1117"/>
                <a:gd name="T3" fmla="*/ 71 h 124"/>
                <a:gd name="T4" fmla="*/ 112 w 1117"/>
                <a:gd name="T5" fmla="*/ 71 h 124"/>
                <a:gd name="T6" fmla="*/ 112 w 1117"/>
                <a:gd name="T7" fmla="*/ 12 h 124"/>
                <a:gd name="T8" fmla="*/ 120 w 1117"/>
                <a:gd name="T9" fmla="*/ 12 h 124"/>
                <a:gd name="T10" fmla="*/ 120 w 1117"/>
                <a:gd name="T11" fmla="*/ 0 h 124"/>
                <a:gd name="T12" fmla="*/ 998 w 1117"/>
                <a:gd name="T13" fmla="*/ 0 h 124"/>
                <a:gd name="T14" fmla="*/ 998 w 1117"/>
                <a:gd name="T15" fmla="*/ 12 h 124"/>
                <a:gd name="T16" fmla="*/ 1005 w 1117"/>
                <a:gd name="T17" fmla="*/ 12 h 124"/>
                <a:gd name="T18" fmla="*/ 1005 w 1117"/>
                <a:gd name="T19" fmla="*/ 71 h 124"/>
                <a:gd name="T20" fmla="*/ 1117 w 1117"/>
                <a:gd name="T21" fmla="*/ 71 h 124"/>
                <a:gd name="T22" fmla="*/ 1117 w 1117"/>
                <a:gd name="T23" fmla="*/ 124 h 124"/>
                <a:gd name="T24" fmla="*/ 0 w 1117"/>
                <a:gd name="T2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7" h="124">
                  <a:moveTo>
                    <a:pt x="0" y="124"/>
                  </a:moveTo>
                  <a:lnTo>
                    <a:pt x="0" y="71"/>
                  </a:lnTo>
                  <a:lnTo>
                    <a:pt x="112" y="71"/>
                  </a:lnTo>
                  <a:lnTo>
                    <a:pt x="112" y="12"/>
                  </a:lnTo>
                  <a:lnTo>
                    <a:pt x="120" y="12"/>
                  </a:lnTo>
                  <a:lnTo>
                    <a:pt x="120" y="0"/>
                  </a:lnTo>
                  <a:lnTo>
                    <a:pt x="998" y="0"/>
                  </a:lnTo>
                  <a:lnTo>
                    <a:pt x="998" y="12"/>
                  </a:lnTo>
                  <a:lnTo>
                    <a:pt x="1005" y="12"/>
                  </a:lnTo>
                  <a:lnTo>
                    <a:pt x="1005" y="71"/>
                  </a:lnTo>
                  <a:lnTo>
                    <a:pt x="1117" y="71"/>
                  </a:lnTo>
                  <a:lnTo>
                    <a:pt x="1117" y="124"/>
                  </a:lnTo>
                  <a:lnTo>
                    <a:pt x="0" y="1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8" name="Freeform 378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  <a:gd name="T12" fmla="*/ 294 w 294"/>
                <a:gd name="T13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79" name="Freeform 379"/>
            <p:cNvSpPr>
              <a:spLocks/>
            </p:cNvSpPr>
            <p:nvPr/>
          </p:nvSpPr>
          <p:spPr bwMode="auto">
            <a:xfrm>
              <a:off x="2930" y="637"/>
              <a:ext cx="66" cy="528"/>
            </a:xfrm>
            <a:custGeom>
              <a:avLst/>
              <a:gdLst>
                <a:gd name="T0" fmla="*/ 294 w 294"/>
                <a:gd name="T1" fmla="*/ 0 h 2373"/>
                <a:gd name="T2" fmla="*/ 294 w 294"/>
                <a:gd name="T3" fmla="*/ 1 h 2373"/>
                <a:gd name="T4" fmla="*/ 4 w 294"/>
                <a:gd name="T5" fmla="*/ 2373 h 2373"/>
                <a:gd name="T6" fmla="*/ 0 w 294"/>
                <a:gd name="T7" fmla="*/ 2373 h 2373"/>
                <a:gd name="T8" fmla="*/ 290 w 294"/>
                <a:gd name="T9" fmla="*/ 1 h 2373"/>
                <a:gd name="T10" fmla="*/ 290 w 294"/>
                <a:gd name="T11" fmla="*/ 0 h 2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4" h="2373">
                  <a:moveTo>
                    <a:pt x="294" y="0"/>
                  </a:moveTo>
                  <a:lnTo>
                    <a:pt x="294" y="1"/>
                  </a:lnTo>
                  <a:lnTo>
                    <a:pt x="4" y="2373"/>
                  </a:lnTo>
                  <a:lnTo>
                    <a:pt x="0" y="2373"/>
                  </a:lnTo>
                  <a:lnTo>
                    <a:pt x="290" y="1"/>
                  </a:lnTo>
                  <a:lnTo>
                    <a:pt x="29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0" name="Rectangle 380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1" name="Rectangle 381"/>
            <p:cNvSpPr>
              <a:spLocks noChangeArrowheads="1"/>
            </p:cNvSpPr>
            <p:nvPr/>
          </p:nvSpPr>
          <p:spPr bwMode="auto">
            <a:xfrm>
              <a:off x="3124" y="1975"/>
              <a:ext cx="1865" cy="17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2" name="Rectangle 382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3" name="Rectangle 383"/>
            <p:cNvSpPr>
              <a:spLocks noChangeArrowheads="1"/>
            </p:cNvSpPr>
            <p:nvPr/>
          </p:nvSpPr>
          <p:spPr bwMode="auto">
            <a:xfrm>
              <a:off x="3060" y="1975"/>
              <a:ext cx="55" cy="17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4" name="Rectangle 384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5" name="Rectangle 385"/>
            <p:cNvSpPr>
              <a:spLocks noChangeArrowheads="1"/>
            </p:cNvSpPr>
            <p:nvPr/>
          </p:nvSpPr>
          <p:spPr bwMode="auto">
            <a:xfrm>
              <a:off x="3060" y="1965"/>
              <a:ext cx="11" cy="1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6" name="Rectangle 386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7" name="Rectangle 387"/>
            <p:cNvSpPr>
              <a:spLocks noChangeArrowheads="1"/>
            </p:cNvSpPr>
            <p:nvPr/>
          </p:nvSpPr>
          <p:spPr bwMode="auto">
            <a:xfrm>
              <a:off x="3078" y="1976"/>
              <a:ext cx="37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8" name="Freeform 388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89" name="Freeform 389"/>
            <p:cNvSpPr>
              <a:spLocks/>
            </p:cNvSpPr>
            <p:nvPr/>
          </p:nvSpPr>
          <p:spPr bwMode="auto">
            <a:xfrm>
              <a:off x="3060" y="1965"/>
              <a:ext cx="55" cy="11"/>
            </a:xfrm>
            <a:custGeom>
              <a:avLst/>
              <a:gdLst>
                <a:gd name="T0" fmla="*/ 0 w 231"/>
                <a:gd name="T1" fmla="*/ 0 h 51"/>
                <a:gd name="T2" fmla="*/ 0 w 231"/>
                <a:gd name="T3" fmla="*/ 39 h 51"/>
                <a:gd name="T4" fmla="*/ 20 w 231"/>
                <a:gd name="T5" fmla="*/ 39 h 51"/>
                <a:gd name="T6" fmla="*/ 20 w 231"/>
                <a:gd name="T7" fmla="*/ 47 h 51"/>
                <a:gd name="T8" fmla="*/ 78 w 231"/>
                <a:gd name="T9" fmla="*/ 47 h 51"/>
                <a:gd name="T10" fmla="*/ 78 w 231"/>
                <a:gd name="T11" fmla="*/ 51 h 51"/>
                <a:gd name="T12" fmla="*/ 231 w 231"/>
                <a:gd name="T13" fmla="*/ 51 h 51"/>
                <a:gd name="T14" fmla="*/ 231 w 231"/>
                <a:gd name="T15" fmla="*/ 45 h 51"/>
                <a:gd name="T16" fmla="*/ 194 w 231"/>
                <a:gd name="T17" fmla="*/ 45 h 51"/>
                <a:gd name="T18" fmla="*/ 194 w 231"/>
                <a:gd name="T19" fmla="*/ 41 h 51"/>
                <a:gd name="T20" fmla="*/ 47 w 231"/>
                <a:gd name="T21" fmla="*/ 41 h 51"/>
                <a:gd name="T22" fmla="*/ 47 w 231"/>
                <a:gd name="T23" fmla="*/ 0 h 51"/>
                <a:gd name="T24" fmla="*/ 0 w 231"/>
                <a:gd name="T2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0"/>
                  </a:moveTo>
                  <a:lnTo>
                    <a:pt x="0" y="39"/>
                  </a:lnTo>
                  <a:lnTo>
                    <a:pt x="20" y="39"/>
                  </a:lnTo>
                  <a:lnTo>
                    <a:pt x="20" y="47"/>
                  </a:lnTo>
                  <a:lnTo>
                    <a:pt x="78" y="47"/>
                  </a:lnTo>
                  <a:lnTo>
                    <a:pt x="78" y="51"/>
                  </a:lnTo>
                  <a:lnTo>
                    <a:pt x="231" y="51"/>
                  </a:lnTo>
                  <a:lnTo>
                    <a:pt x="231" y="45"/>
                  </a:lnTo>
                  <a:lnTo>
                    <a:pt x="194" y="45"/>
                  </a:lnTo>
                  <a:lnTo>
                    <a:pt x="194" y="41"/>
                  </a:lnTo>
                  <a:lnTo>
                    <a:pt x="47" y="4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0" name="Freeform 390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1" name="Freeform 391"/>
            <p:cNvSpPr>
              <a:spLocks/>
            </p:cNvSpPr>
            <p:nvPr/>
          </p:nvSpPr>
          <p:spPr bwMode="auto">
            <a:xfrm>
              <a:off x="3060" y="2151"/>
              <a:ext cx="55" cy="12"/>
            </a:xfrm>
            <a:custGeom>
              <a:avLst/>
              <a:gdLst>
                <a:gd name="T0" fmla="*/ 0 w 231"/>
                <a:gd name="T1" fmla="*/ 51 h 51"/>
                <a:gd name="T2" fmla="*/ 0 w 231"/>
                <a:gd name="T3" fmla="*/ 12 h 51"/>
                <a:gd name="T4" fmla="*/ 20 w 231"/>
                <a:gd name="T5" fmla="*/ 12 h 51"/>
                <a:gd name="T6" fmla="*/ 20 w 231"/>
                <a:gd name="T7" fmla="*/ 4 h 51"/>
                <a:gd name="T8" fmla="*/ 78 w 231"/>
                <a:gd name="T9" fmla="*/ 4 h 51"/>
                <a:gd name="T10" fmla="*/ 78 w 231"/>
                <a:gd name="T11" fmla="*/ 0 h 51"/>
                <a:gd name="T12" fmla="*/ 231 w 231"/>
                <a:gd name="T13" fmla="*/ 0 h 51"/>
                <a:gd name="T14" fmla="*/ 231 w 231"/>
                <a:gd name="T15" fmla="*/ 5 h 51"/>
                <a:gd name="T16" fmla="*/ 194 w 231"/>
                <a:gd name="T17" fmla="*/ 5 h 51"/>
                <a:gd name="T18" fmla="*/ 194 w 231"/>
                <a:gd name="T19" fmla="*/ 10 h 51"/>
                <a:gd name="T20" fmla="*/ 47 w 231"/>
                <a:gd name="T21" fmla="*/ 10 h 51"/>
                <a:gd name="T22" fmla="*/ 47 w 231"/>
                <a:gd name="T23" fmla="*/ 51 h 51"/>
                <a:gd name="T24" fmla="*/ 0 w 231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1" h="51">
                  <a:moveTo>
                    <a:pt x="0" y="51"/>
                  </a:moveTo>
                  <a:lnTo>
                    <a:pt x="0" y="12"/>
                  </a:lnTo>
                  <a:lnTo>
                    <a:pt x="20" y="12"/>
                  </a:lnTo>
                  <a:lnTo>
                    <a:pt x="20" y="4"/>
                  </a:lnTo>
                  <a:lnTo>
                    <a:pt x="78" y="4"/>
                  </a:lnTo>
                  <a:lnTo>
                    <a:pt x="78" y="0"/>
                  </a:lnTo>
                  <a:lnTo>
                    <a:pt x="231" y="0"/>
                  </a:lnTo>
                  <a:lnTo>
                    <a:pt x="231" y="5"/>
                  </a:lnTo>
                  <a:lnTo>
                    <a:pt x="194" y="5"/>
                  </a:lnTo>
                  <a:lnTo>
                    <a:pt x="194" y="10"/>
                  </a:lnTo>
                  <a:lnTo>
                    <a:pt x="47" y="10"/>
                  </a:lnTo>
                  <a:lnTo>
                    <a:pt x="47" y="51"/>
                  </a:lnTo>
                  <a:lnTo>
                    <a:pt x="0" y="5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2" name="Rectangle 392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3" name="Rectangle 393"/>
            <p:cNvSpPr>
              <a:spLocks noChangeArrowheads="1"/>
            </p:cNvSpPr>
            <p:nvPr/>
          </p:nvSpPr>
          <p:spPr bwMode="auto">
            <a:xfrm>
              <a:off x="3065" y="1975"/>
              <a:ext cx="13" cy="17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4" name="Freeform 394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5" name="Freeform 395"/>
            <p:cNvSpPr>
              <a:spLocks/>
            </p:cNvSpPr>
            <p:nvPr/>
          </p:nvSpPr>
          <p:spPr bwMode="auto">
            <a:xfrm>
              <a:off x="3104" y="2090"/>
              <a:ext cx="1" cy="11"/>
            </a:xfrm>
            <a:custGeom>
              <a:avLst/>
              <a:gdLst>
                <a:gd name="T0" fmla="*/ 9 w 9"/>
                <a:gd name="T1" fmla="*/ 0 h 48"/>
                <a:gd name="T2" fmla="*/ 9 w 9"/>
                <a:gd name="T3" fmla="*/ 48 h 48"/>
                <a:gd name="T4" fmla="*/ 0 w 9"/>
                <a:gd name="T5" fmla="*/ 48 h 48"/>
                <a:gd name="T6" fmla="*/ 8 w 9"/>
                <a:gd name="T7" fmla="*/ 0 h 48"/>
                <a:gd name="T8" fmla="*/ 9 w 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0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8" y="0"/>
                  </a:lnTo>
                  <a:lnTo>
                    <a:pt x="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6" name="Rectangle 396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7" name="Rectangle 397"/>
            <p:cNvSpPr>
              <a:spLocks noChangeArrowheads="1"/>
            </p:cNvSpPr>
            <p:nvPr/>
          </p:nvSpPr>
          <p:spPr bwMode="auto">
            <a:xfrm>
              <a:off x="3004" y="1965"/>
              <a:ext cx="11" cy="1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8" name="Rectangle 398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199" name="Rectangle 399"/>
            <p:cNvSpPr>
              <a:spLocks noChangeArrowheads="1"/>
            </p:cNvSpPr>
            <p:nvPr/>
          </p:nvSpPr>
          <p:spPr bwMode="auto">
            <a:xfrm>
              <a:off x="3015" y="1974"/>
              <a:ext cx="34" cy="17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0" name="Rectangle 400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1" name="Rectangle 401"/>
            <p:cNvSpPr>
              <a:spLocks noChangeArrowheads="1"/>
            </p:cNvSpPr>
            <p:nvPr/>
          </p:nvSpPr>
          <p:spPr bwMode="auto">
            <a:xfrm>
              <a:off x="3049" y="1965"/>
              <a:ext cx="11" cy="1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2" name="Rectangle 402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3" name="Rectangle 403"/>
            <p:cNvSpPr>
              <a:spLocks noChangeArrowheads="1"/>
            </p:cNvSpPr>
            <p:nvPr/>
          </p:nvSpPr>
          <p:spPr bwMode="auto">
            <a:xfrm>
              <a:off x="3004" y="1976"/>
              <a:ext cx="56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4" name="Freeform 404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5" name="Freeform 405"/>
            <p:cNvSpPr>
              <a:spLocks/>
            </p:cNvSpPr>
            <p:nvPr/>
          </p:nvSpPr>
          <p:spPr bwMode="auto">
            <a:xfrm>
              <a:off x="3004" y="1974"/>
              <a:ext cx="4" cy="178"/>
            </a:xfrm>
            <a:custGeom>
              <a:avLst/>
              <a:gdLst>
                <a:gd name="T0" fmla="*/ 0 w 21"/>
                <a:gd name="T1" fmla="*/ 0 h 804"/>
                <a:gd name="T2" fmla="*/ 21 w 21"/>
                <a:gd name="T3" fmla="*/ 0 h 804"/>
                <a:gd name="T4" fmla="*/ 21 w 21"/>
                <a:gd name="T5" fmla="*/ 10 h 804"/>
                <a:gd name="T6" fmla="*/ 21 w 21"/>
                <a:gd name="T7" fmla="*/ 804 h 804"/>
                <a:gd name="T8" fmla="*/ 0 w 21"/>
                <a:gd name="T9" fmla="*/ 804 h 804"/>
                <a:gd name="T10" fmla="*/ 0 w 21"/>
                <a:gd name="T11" fmla="*/ 0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04">
                  <a:moveTo>
                    <a:pt x="0" y="0"/>
                  </a:moveTo>
                  <a:lnTo>
                    <a:pt x="21" y="0"/>
                  </a:lnTo>
                  <a:lnTo>
                    <a:pt x="21" y="10"/>
                  </a:lnTo>
                  <a:lnTo>
                    <a:pt x="21" y="804"/>
                  </a:lnTo>
                  <a:lnTo>
                    <a:pt x="0" y="80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6" name="Rectangle 406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7" name="Rectangle 407"/>
            <p:cNvSpPr>
              <a:spLocks noChangeArrowheads="1"/>
            </p:cNvSpPr>
            <p:nvPr/>
          </p:nvSpPr>
          <p:spPr bwMode="auto">
            <a:xfrm>
              <a:off x="3060" y="1973"/>
              <a:ext cx="5" cy="18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8" name="Freeform 408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09" name="Freeform 409"/>
            <p:cNvSpPr>
              <a:spLocks/>
            </p:cNvSpPr>
            <p:nvPr/>
          </p:nvSpPr>
          <p:spPr bwMode="auto">
            <a:xfrm>
              <a:off x="3071" y="1975"/>
              <a:ext cx="2" cy="177"/>
            </a:xfrm>
            <a:custGeom>
              <a:avLst/>
              <a:gdLst>
                <a:gd name="T0" fmla="*/ 0 w 12"/>
                <a:gd name="T1" fmla="*/ 0 h 790"/>
                <a:gd name="T2" fmla="*/ 12 w 12"/>
                <a:gd name="T3" fmla="*/ 1 h 790"/>
                <a:gd name="T4" fmla="*/ 12 w 12"/>
                <a:gd name="T5" fmla="*/ 789 h 790"/>
                <a:gd name="T6" fmla="*/ 0 w 12"/>
                <a:gd name="T7" fmla="*/ 790 h 790"/>
                <a:gd name="T8" fmla="*/ 0 w 12"/>
                <a:gd name="T9" fmla="*/ 0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90">
                  <a:moveTo>
                    <a:pt x="0" y="0"/>
                  </a:moveTo>
                  <a:lnTo>
                    <a:pt x="12" y="1"/>
                  </a:lnTo>
                  <a:lnTo>
                    <a:pt x="12" y="789"/>
                  </a:lnTo>
                  <a:lnTo>
                    <a:pt x="0" y="7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0" name="Rectangle 410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1" name="Rectangle 411"/>
            <p:cNvSpPr>
              <a:spLocks noChangeArrowheads="1"/>
            </p:cNvSpPr>
            <p:nvPr/>
          </p:nvSpPr>
          <p:spPr bwMode="auto">
            <a:xfrm>
              <a:off x="3060" y="1977"/>
              <a:ext cx="5" cy="17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2" name="Line 412"/>
            <p:cNvSpPr>
              <a:spLocks noChangeShapeType="1"/>
            </p:cNvSpPr>
            <p:nvPr/>
          </p:nvSpPr>
          <p:spPr bwMode="auto">
            <a:xfrm>
              <a:off x="3004" y="1965"/>
              <a:ext cx="1" cy="9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3" name="Freeform 413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  <a:gd name="T42" fmla="*/ 20 w 304"/>
                <a:gd name="T43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  <a:lnTo>
                    <a:pt x="20" y="5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4" name="Freeform 414"/>
            <p:cNvSpPr>
              <a:spLocks/>
            </p:cNvSpPr>
            <p:nvPr/>
          </p:nvSpPr>
          <p:spPr bwMode="auto">
            <a:xfrm>
              <a:off x="3004" y="1965"/>
              <a:ext cx="69" cy="12"/>
            </a:xfrm>
            <a:custGeom>
              <a:avLst/>
              <a:gdLst>
                <a:gd name="T0" fmla="*/ 20 w 304"/>
                <a:gd name="T1" fmla="*/ 51 h 56"/>
                <a:gd name="T2" fmla="*/ 246 w 304"/>
                <a:gd name="T3" fmla="*/ 51 h 56"/>
                <a:gd name="T4" fmla="*/ 246 w 304"/>
                <a:gd name="T5" fmla="*/ 56 h 56"/>
                <a:gd name="T6" fmla="*/ 246 w 304"/>
                <a:gd name="T7" fmla="*/ 56 h 56"/>
                <a:gd name="T8" fmla="*/ 265 w 304"/>
                <a:gd name="T9" fmla="*/ 56 h 56"/>
                <a:gd name="T10" fmla="*/ 265 w 304"/>
                <a:gd name="T11" fmla="*/ 53 h 56"/>
                <a:gd name="T12" fmla="*/ 304 w 304"/>
                <a:gd name="T13" fmla="*/ 53 h 56"/>
                <a:gd name="T14" fmla="*/ 304 w 304"/>
                <a:gd name="T15" fmla="*/ 49 h 56"/>
                <a:gd name="T16" fmla="*/ 293 w 304"/>
                <a:gd name="T17" fmla="*/ 48 h 56"/>
                <a:gd name="T18" fmla="*/ 265 w 304"/>
                <a:gd name="T19" fmla="*/ 48 h 56"/>
                <a:gd name="T20" fmla="*/ 265 w 304"/>
                <a:gd name="T21" fmla="*/ 40 h 56"/>
                <a:gd name="T22" fmla="*/ 246 w 304"/>
                <a:gd name="T23" fmla="*/ 40 h 56"/>
                <a:gd name="T24" fmla="*/ 246 w 304"/>
                <a:gd name="T25" fmla="*/ 0 h 56"/>
                <a:gd name="T26" fmla="*/ 200 w 304"/>
                <a:gd name="T27" fmla="*/ 0 h 56"/>
                <a:gd name="T28" fmla="*/ 200 w 304"/>
                <a:gd name="T29" fmla="*/ 41 h 56"/>
                <a:gd name="T30" fmla="*/ 46 w 304"/>
                <a:gd name="T31" fmla="*/ 41 h 56"/>
                <a:gd name="T32" fmla="*/ 46 w 304"/>
                <a:gd name="T33" fmla="*/ 0 h 56"/>
                <a:gd name="T34" fmla="*/ 0 w 304"/>
                <a:gd name="T35" fmla="*/ 0 h 56"/>
                <a:gd name="T36" fmla="*/ 0 w 304"/>
                <a:gd name="T37" fmla="*/ 41 h 56"/>
                <a:gd name="T38" fmla="*/ 20 w 304"/>
                <a:gd name="T39" fmla="*/ 41 h 56"/>
                <a:gd name="T40" fmla="*/ 20 w 304"/>
                <a:gd name="T41" fmla="*/ 5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1"/>
                  </a:moveTo>
                  <a:lnTo>
                    <a:pt x="246" y="51"/>
                  </a:lnTo>
                  <a:lnTo>
                    <a:pt x="246" y="56"/>
                  </a:lnTo>
                  <a:lnTo>
                    <a:pt x="246" y="56"/>
                  </a:lnTo>
                  <a:lnTo>
                    <a:pt x="265" y="56"/>
                  </a:lnTo>
                  <a:lnTo>
                    <a:pt x="265" y="53"/>
                  </a:lnTo>
                  <a:lnTo>
                    <a:pt x="304" y="53"/>
                  </a:lnTo>
                  <a:lnTo>
                    <a:pt x="304" y="49"/>
                  </a:lnTo>
                  <a:lnTo>
                    <a:pt x="293" y="48"/>
                  </a:lnTo>
                  <a:lnTo>
                    <a:pt x="265" y="48"/>
                  </a:lnTo>
                  <a:lnTo>
                    <a:pt x="265" y="40"/>
                  </a:lnTo>
                  <a:lnTo>
                    <a:pt x="246" y="40"/>
                  </a:lnTo>
                  <a:lnTo>
                    <a:pt x="246" y="0"/>
                  </a:lnTo>
                  <a:lnTo>
                    <a:pt x="200" y="0"/>
                  </a:lnTo>
                  <a:lnTo>
                    <a:pt x="200" y="41"/>
                  </a:lnTo>
                  <a:lnTo>
                    <a:pt x="46" y="41"/>
                  </a:lnTo>
                  <a:lnTo>
                    <a:pt x="46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20" y="41"/>
                  </a:lnTo>
                  <a:lnTo>
                    <a:pt x="20" y="5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5" name="Freeform 415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  <a:gd name="T42" fmla="*/ 20 w 304"/>
                <a:gd name="T43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6" name="Freeform 416"/>
            <p:cNvSpPr>
              <a:spLocks/>
            </p:cNvSpPr>
            <p:nvPr/>
          </p:nvSpPr>
          <p:spPr bwMode="auto">
            <a:xfrm>
              <a:off x="3004" y="2150"/>
              <a:ext cx="69" cy="13"/>
            </a:xfrm>
            <a:custGeom>
              <a:avLst/>
              <a:gdLst>
                <a:gd name="T0" fmla="*/ 20 w 304"/>
                <a:gd name="T1" fmla="*/ 5 h 56"/>
                <a:gd name="T2" fmla="*/ 245 w 304"/>
                <a:gd name="T3" fmla="*/ 5 h 56"/>
                <a:gd name="T4" fmla="*/ 245 w 304"/>
                <a:gd name="T5" fmla="*/ 0 h 56"/>
                <a:gd name="T6" fmla="*/ 245 w 304"/>
                <a:gd name="T7" fmla="*/ 0 h 56"/>
                <a:gd name="T8" fmla="*/ 265 w 304"/>
                <a:gd name="T9" fmla="*/ 0 h 56"/>
                <a:gd name="T10" fmla="*/ 265 w 304"/>
                <a:gd name="T11" fmla="*/ 3 h 56"/>
                <a:gd name="T12" fmla="*/ 304 w 304"/>
                <a:gd name="T13" fmla="*/ 3 h 56"/>
                <a:gd name="T14" fmla="*/ 304 w 304"/>
                <a:gd name="T15" fmla="*/ 7 h 56"/>
                <a:gd name="T16" fmla="*/ 292 w 304"/>
                <a:gd name="T17" fmla="*/ 9 h 56"/>
                <a:gd name="T18" fmla="*/ 265 w 304"/>
                <a:gd name="T19" fmla="*/ 9 h 56"/>
                <a:gd name="T20" fmla="*/ 265 w 304"/>
                <a:gd name="T21" fmla="*/ 17 h 56"/>
                <a:gd name="T22" fmla="*/ 245 w 304"/>
                <a:gd name="T23" fmla="*/ 17 h 56"/>
                <a:gd name="T24" fmla="*/ 245 w 304"/>
                <a:gd name="T25" fmla="*/ 56 h 56"/>
                <a:gd name="T26" fmla="*/ 200 w 304"/>
                <a:gd name="T27" fmla="*/ 56 h 56"/>
                <a:gd name="T28" fmla="*/ 200 w 304"/>
                <a:gd name="T29" fmla="*/ 15 h 56"/>
                <a:gd name="T30" fmla="*/ 45 w 304"/>
                <a:gd name="T31" fmla="*/ 15 h 56"/>
                <a:gd name="T32" fmla="*/ 45 w 304"/>
                <a:gd name="T33" fmla="*/ 56 h 56"/>
                <a:gd name="T34" fmla="*/ 0 w 304"/>
                <a:gd name="T35" fmla="*/ 56 h 56"/>
                <a:gd name="T36" fmla="*/ 0 w 304"/>
                <a:gd name="T37" fmla="*/ 15 h 56"/>
                <a:gd name="T38" fmla="*/ 20 w 304"/>
                <a:gd name="T39" fmla="*/ 15 h 56"/>
                <a:gd name="T40" fmla="*/ 20 w 304"/>
                <a:gd name="T41" fmla="*/ 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4" h="56">
                  <a:moveTo>
                    <a:pt x="20" y="5"/>
                  </a:moveTo>
                  <a:lnTo>
                    <a:pt x="245" y="5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65" y="0"/>
                  </a:lnTo>
                  <a:lnTo>
                    <a:pt x="265" y="3"/>
                  </a:lnTo>
                  <a:lnTo>
                    <a:pt x="304" y="3"/>
                  </a:lnTo>
                  <a:lnTo>
                    <a:pt x="304" y="7"/>
                  </a:lnTo>
                  <a:lnTo>
                    <a:pt x="292" y="9"/>
                  </a:lnTo>
                  <a:lnTo>
                    <a:pt x="265" y="9"/>
                  </a:lnTo>
                  <a:lnTo>
                    <a:pt x="265" y="17"/>
                  </a:lnTo>
                  <a:lnTo>
                    <a:pt x="245" y="17"/>
                  </a:lnTo>
                  <a:lnTo>
                    <a:pt x="245" y="56"/>
                  </a:lnTo>
                  <a:lnTo>
                    <a:pt x="200" y="56"/>
                  </a:lnTo>
                  <a:lnTo>
                    <a:pt x="200" y="15"/>
                  </a:lnTo>
                  <a:lnTo>
                    <a:pt x="45" y="15"/>
                  </a:lnTo>
                  <a:lnTo>
                    <a:pt x="45" y="56"/>
                  </a:lnTo>
                  <a:lnTo>
                    <a:pt x="0" y="56"/>
                  </a:lnTo>
                  <a:lnTo>
                    <a:pt x="0" y="15"/>
                  </a:lnTo>
                  <a:lnTo>
                    <a:pt x="20" y="15"/>
                  </a:lnTo>
                  <a:lnTo>
                    <a:pt x="20" y="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7" name="Rectangle 417"/>
            <p:cNvSpPr>
              <a:spLocks noChangeArrowheads="1"/>
            </p:cNvSpPr>
            <p:nvPr/>
          </p:nvSpPr>
          <p:spPr bwMode="auto">
            <a:xfrm>
              <a:off x="3062" y="1977"/>
              <a:ext cx="453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8" name="Freeform 418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0 w 270"/>
                <a:gd name="T1" fmla="*/ 792 h 792"/>
                <a:gd name="T2" fmla="*/ 27 w 270"/>
                <a:gd name="T3" fmla="*/ 790 h 792"/>
                <a:gd name="T4" fmla="*/ 54 w 270"/>
                <a:gd name="T5" fmla="*/ 784 h 792"/>
                <a:gd name="T6" fmla="*/ 80 w 270"/>
                <a:gd name="T7" fmla="*/ 774 h 792"/>
                <a:gd name="T8" fmla="*/ 105 w 270"/>
                <a:gd name="T9" fmla="*/ 761 h 792"/>
                <a:gd name="T10" fmla="*/ 129 w 270"/>
                <a:gd name="T11" fmla="*/ 744 h 792"/>
                <a:gd name="T12" fmla="*/ 151 w 270"/>
                <a:gd name="T13" fmla="*/ 725 h 792"/>
                <a:gd name="T14" fmla="*/ 171 w 270"/>
                <a:gd name="T15" fmla="*/ 702 h 792"/>
                <a:gd name="T16" fmla="*/ 191 w 270"/>
                <a:gd name="T17" fmla="*/ 676 h 792"/>
                <a:gd name="T18" fmla="*/ 209 w 270"/>
                <a:gd name="T19" fmla="*/ 648 h 792"/>
                <a:gd name="T20" fmla="*/ 224 w 270"/>
                <a:gd name="T21" fmla="*/ 617 h 792"/>
                <a:gd name="T22" fmla="*/ 238 w 270"/>
                <a:gd name="T23" fmla="*/ 585 h 792"/>
                <a:gd name="T24" fmla="*/ 249 w 270"/>
                <a:gd name="T25" fmla="*/ 550 h 792"/>
                <a:gd name="T26" fmla="*/ 257 w 270"/>
                <a:gd name="T27" fmla="*/ 513 h 792"/>
                <a:gd name="T28" fmla="*/ 264 w 270"/>
                <a:gd name="T29" fmla="*/ 476 h 792"/>
                <a:gd name="T30" fmla="*/ 268 w 270"/>
                <a:gd name="T31" fmla="*/ 436 h 792"/>
                <a:gd name="T32" fmla="*/ 270 w 270"/>
                <a:gd name="T33" fmla="*/ 396 h 792"/>
                <a:gd name="T34" fmla="*/ 268 w 270"/>
                <a:gd name="T35" fmla="*/ 355 h 792"/>
                <a:gd name="T36" fmla="*/ 264 w 270"/>
                <a:gd name="T37" fmla="*/ 316 h 792"/>
                <a:gd name="T38" fmla="*/ 257 w 270"/>
                <a:gd name="T39" fmla="*/ 278 h 792"/>
                <a:gd name="T40" fmla="*/ 249 w 270"/>
                <a:gd name="T41" fmla="*/ 241 h 792"/>
                <a:gd name="T42" fmla="*/ 238 w 270"/>
                <a:gd name="T43" fmla="*/ 206 h 792"/>
                <a:gd name="T44" fmla="*/ 224 w 270"/>
                <a:gd name="T45" fmla="*/ 174 h 792"/>
                <a:gd name="T46" fmla="*/ 209 w 270"/>
                <a:gd name="T47" fmla="*/ 144 h 792"/>
                <a:gd name="T48" fmla="*/ 191 w 270"/>
                <a:gd name="T49" fmla="*/ 116 h 792"/>
                <a:gd name="T50" fmla="*/ 171 w 270"/>
                <a:gd name="T51" fmla="*/ 90 h 792"/>
                <a:gd name="T52" fmla="*/ 151 w 270"/>
                <a:gd name="T53" fmla="*/ 67 h 792"/>
                <a:gd name="T54" fmla="*/ 129 w 270"/>
                <a:gd name="T55" fmla="*/ 47 h 792"/>
                <a:gd name="T56" fmla="*/ 105 w 270"/>
                <a:gd name="T57" fmla="*/ 31 h 792"/>
                <a:gd name="T58" fmla="*/ 80 w 270"/>
                <a:gd name="T59" fmla="*/ 17 h 792"/>
                <a:gd name="T60" fmla="*/ 54 w 270"/>
                <a:gd name="T61" fmla="*/ 7 h 792"/>
                <a:gd name="T62" fmla="*/ 27 w 270"/>
                <a:gd name="T63" fmla="*/ 2 h 792"/>
                <a:gd name="T64" fmla="*/ 0 w 270"/>
                <a:gd name="T65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0" h="792">
                  <a:moveTo>
                    <a:pt x="0" y="396"/>
                  </a:moveTo>
                  <a:lnTo>
                    <a:pt x="0" y="792"/>
                  </a:ln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39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19" name="Freeform 419"/>
            <p:cNvSpPr>
              <a:spLocks/>
            </p:cNvSpPr>
            <p:nvPr/>
          </p:nvSpPr>
          <p:spPr bwMode="auto">
            <a:xfrm>
              <a:off x="4989" y="1975"/>
              <a:ext cx="61" cy="177"/>
            </a:xfrm>
            <a:custGeom>
              <a:avLst/>
              <a:gdLst>
                <a:gd name="T0" fmla="*/ 14 w 270"/>
                <a:gd name="T1" fmla="*/ 791 h 792"/>
                <a:gd name="T2" fmla="*/ 41 w 270"/>
                <a:gd name="T3" fmla="*/ 787 h 792"/>
                <a:gd name="T4" fmla="*/ 67 w 270"/>
                <a:gd name="T5" fmla="*/ 779 h 792"/>
                <a:gd name="T6" fmla="*/ 93 w 270"/>
                <a:gd name="T7" fmla="*/ 768 h 792"/>
                <a:gd name="T8" fmla="*/ 117 w 270"/>
                <a:gd name="T9" fmla="*/ 753 h 792"/>
                <a:gd name="T10" fmla="*/ 140 w 270"/>
                <a:gd name="T11" fmla="*/ 734 h 792"/>
                <a:gd name="T12" fmla="*/ 161 w 270"/>
                <a:gd name="T13" fmla="*/ 713 h 792"/>
                <a:gd name="T14" fmla="*/ 181 w 270"/>
                <a:gd name="T15" fmla="*/ 689 h 792"/>
                <a:gd name="T16" fmla="*/ 200 w 270"/>
                <a:gd name="T17" fmla="*/ 662 h 792"/>
                <a:gd name="T18" fmla="*/ 216 w 270"/>
                <a:gd name="T19" fmla="*/ 633 h 792"/>
                <a:gd name="T20" fmla="*/ 231 w 270"/>
                <a:gd name="T21" fmla="*/ 601 h 792"/>
                <a:gd name="T22" fmla="*/ 243 w 270"/>
                <a:gd name="T23" fmla="*/ 567 h 792"/>
                <a:gd name="T24" fmla="*/ 253 w 270"/>
                <a:gd name="T25" fmla="*/ 532 h 792"/>
                <a:gd name="T26" fmla="*/ 262 w 270"/>
                <a:gd name="T27" fmla="*/ 495 h 792"/>
                <a:gd name="T28" fmla="*/ 266 w 270"/>
                <a:gd name="T29" fmla="*/ 456 h 792"/>
                <a:gd name="T30" fmla="*/ 270 w 270"/>
                <a:gd name="T31" fmla="*/ 416 h 792"/>
                <a:gd name="T32" fmla="*/ 270 w 270"/>
                <a:gd name="T33" fmla="*/ 376 h 792"/>
                <a:gd name="T34" fmla="*/ 266 w 270"/>
                <a:gd name="T35" fmla="*/ 336 h 792"/>
                <a:gd name="T36" fmla="*/ 262 w 270"/>
                <a:gd name="T37" fmla="*/ 297 h 792"/>
                <a:gd name="T38" fmla="*/ 253 w 270"/>
                <a:gd name="T39" fmla="*/ 259 h 792"/>
                <a:gd name="T40" fmla="*/ 243 w 270"/>
                <a:gd name="T41" fmla="*/ 224 h 792"/>
                <a:gd name="T42" fmla="*/ 231 w 270"/>
                <a:gd name="T43" fmla="*/ 190 h 792"/>
                <a:gd name="T44" fmla="*/ 216 w 270"/>
                <a:gd name="T45" fmla="*/ 159 h 792"/>
                <a:gd name="T46" fmla="*/ 200 w 270"/>
                <a:gd name="T47" fmla="*/ 129 h 792"/>
                <a:gd name="T48" fmla="*/ 181 w 270"/>
                <a:gd name="T49" fmla="*/ 102 h 792"/>
                <a:gd name="T50" fmla="*/ 161 w 270"/>
                <a:gd name="T51" fmla="*/ 78 h 792"/>
                <a:gd name="T52" fmla="*/ 140 w 270"/>
                <a:gd name="T53" fmla="*/ 57 h 792"/>
                <a:gd name="T54" fmla="*/ 117 w 270"/>
                <a:gd name="T55" fmla="*/ 38 h 792"/>
                <a:gd name="T56" fmla="*/ 93 w 270"/>
                <a:gd name="T57" fmla="*/ 23 h 792"/>
                <a:gd name="T58" fmla="*/ 67 w 270"/>
                <a:gd name="T59" fmla="*/ 11 h 792"/>
                <a:gd name="T60" fmla="*/ 41 w 270"/>
                <a:gd name="T61" fmla="*/ 4 h 792"/>
                <a:gd name="T62" fmla="*/ 14 w 270"/>
                <a:gd name="T63" fmla="*/ 0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0" h="792">
                  <a:moveTo>
                    <a:pt x="0" y="792"/>
                  </a:moveTo>
                  <a:lnTo>
                    <a:pt x="14" y="791"/>
                  </a:lnTo>
                  <a:lnTo>
                    <a:pt x="27" y="790"/>
                  </a:lnTo>
                  <a:lnTo>
                    <a:pt x="41" y="787"/>
                  </a:lnTo>
                  <a:lnTo>
                    <a:pt x="54" y="784"/>
                  </a:lnTo>
                  <a:lnTo>
                    <a:pt x="67" y="779"/>
                  </a:lnTo>
                  <a:lnTo>
                    <a:pt x="80" y="774"/>
                  </a:lnTo>
                  <a:lnTo>
                    <a:pt x="93" y="768"/>
                  </a:lnTo>
                  <a:lnTo>
                    <a:pt x="105" y="761"/>
                  </a:lnTo>
                  <a:lnTo>
                    <a:pt x="117" y="753"/>
                  </a:lnTo>
                  <a:lnTo>
                    <a:pt x="129" y="744"/>
                  </a:lnTo>
                  <a:lnTo>
                    <a:pt x="140" y="734"/>
                  </a:lnTo>
                  <a:lnTo>
                    <a:pt x="151" y="725"/>
                  </a:lnTo>
                  <a:lnTo>
                    <a:pt x="161" y="713"/>
                  </a:lnTo>
                  <a:lnTo>
                    <a:pt x="171" y="702"/>
                  </a:lnTo>
                  <a:lnTo>
                    <a:pt x="181" y="689"/>
                  </a:lnTo>
                  <a:lnTo>
                    <a:pt x="191" y="676"/>
                  </a:lnTo>
                  <a:lnTo>
                    <a:pt x="200" y="662"/>
                  </a:lnTo>
                  <a:lnTo>
                    <a:pt x="209" y="648"/>
                  </a:lnTo>
                  <a:lnTo>
                    <a:pt x="216" y="633"/>
                  </a:lnTo>
                  <a:lnTo>
                    <a:pt x="224" y="617"/>
                  </a:lnTo>
                  <a:lnTo>
                    <a:pt x="231" y="601"/>
                  </a:lnTo>
                  <a:lnTo>
                    <a:pt x="238" y="585"/>
                  </a:lnTo>
                  <a:lnTo>
                    <a:pt x="243" y="567"/>
                  </a:lnTo>
                  <a:lnTo>
                    <a:pt x="249" y="550"/>
                  </a:lnTo>
                  <a:lnTo>
                    <a:pt x="253" y="532"/>
                  </a:lnTo>
                  <a:lnTo>
                    <a:pt x="257" y="513"/>
                  </a:lnTo>
                  <a:lnTo>
                    <a:pt x="262" y="495"/>
                  </a:lnTo>
                  <a:lnTo>
                    <a:pt x="264" y="476"/>
                  </a:lnTo>
                  <a:lnTo>
                    <a:pt x="266" y="456"/>
                  </a:lnTo>
                  <a:lnTo>
                    <a:pt x="268" y="436"/>
                  </a:lnTo>
                  <a:lnTo>
                    <a:pt x="270" y="416"/>
                  </a:lnTo>
                  <a:lnTo>
                    <a:pt x="270" y="396"/>
                  </a:lnTo>
                  <a:lnTo>
                    <a:pt x="270" y="376"/>
                  </a:lnTo>
                  <a:lnTo>
                    <a:pt x="268" y="355"/>
                  </a:lnTo>
                  <a:lnTo>
                    <a:pt x="266" y="336"/>
                  </a:lnTo>
                  <a:lnTo>
                    <a:pt x="264" y="316"/>
                  </a:lnTo>
                  <a:lnTo>
                    <a:pt x="262" y="297"/>
                  </a:lnTo>
                  <a:lnTo>
                    <a:pt x="257" y="278"/>
                  </a:lnTo>
                  <a:lnTo>
                    <a:pt x="253" y="259"/>
                  </a:lnTo>
                  <a:lnTo>
                    <a:pt x="249" y="241"/>
                  </a:lnTo>
                  <a:lnTo>
                    <a:pt x="243" y="224"/>
                  </a:lnTo>
                  <a:lnTo>
                    <a:pt x="238" y="206"/>
                  </a:lnTo>
                  <a:lnTo>
                    <a:pt x="231" y="190"/>
                  </a:lnTo>
                  <a:lnTo>
                    <a:pt x="224" y="174"/>
                  </a:lnTo>
                  <a:lnTo>
                    <a:pt x="216" y="159"/>
                  </a:lnTo>
                  <a:lnTo>
                    <a:pt x="209" y="144"/>
                  </a:lnTo>
                  <a:lnTo>
                    <a:pt x="200" y="129"/>
                  </a:lnTo>
                  <a:lnTo>
                    <a:pt x="191" y="116"/>
                  </a:lnTo>
                  <a:lnTo>
                    <a:pt x="181" y="102"/>
                  </a:lnTo>
                  <a:lnTo>
                    <a:pt x="171" y="90"/>
                  </a:lnTo>
                  <a:lnTo>
                    <a:pt x="161" y="78"/>
                  </a:lnTo>
                  <a:lnTo>
                    <a:pt x="151" y="67"/>
                  </a:lnTo>
                  <a:lnTo>
                    <a:pt x="140" y="57"/>
                  </a:lnTo>
                  <a:lnTo>
                    <a:pt x="129" y="47"/>
                  </a:lnTo>
                  <a:lnTo>
                    <a:pt x="117" y="38"/>
                  </a:lnTo>
                  <a:lnTo>
                    <a:pt x="105" y="31"/>
                  </a:lnTo>
                  <a:lnTo>
                    <a:pt x="93" y="23"/>
                  </a:lnTo>
                  <a:lnTo>
                    <a:pt x="80" y="17"/>
                  </a:lnTo>
                  <a:lnTo>
                    <a:pt x="67" y="11"/>
                  </a:lnTo>
                  <a:lnTo>
                    <a:pt x="54" y="7"/>
                  </a:lnTo>
                  <a:lnTo>
                    <a:pt x="41" y="4"/>
                  </a:lnTo>
                  <a:lnTo>
                    <a:pt x="27" y="2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0" name="Freeform 420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0 w 265"/>
                <a:gd name="T1" fmla="*/ 785 h 785"/>
                <a:gd name="T2" fmla="*/ 26 w 265"/>
                <a:gd name="T3" fmla="*/ 783 h 785"/>
                <a:gd name="T4" fmla="*/ 53 w 265"/>
                <a:gd name="T5" fmla="*/ 778 h 785"/>
                <a:gd name="T6" fmla="*/ 78 w 265"/>
                <a:gd name="T7" fmla="*/ 768 h 785"/>
                <a:gd name="T8" fmla="*/ 103 w 265"/>
                <a:gd name="T9" fmla="*/ 754 h 785"/>
                <a:gd name="T10" fmla="*/ 126 w 265"/>
                <a:gd name="T11" fmla="*/ 738 h 785"/>
                <a:gd name="T12" fmla="*/ 148 w 265"/>
                <a:gd name="T13" fmla="*/ 718 h 785"/>
                <a:gd name="T14" fmla="*/ 169 w 265"/>
                <a:gd name="T15" fmla="*/ 696 h 785"/>
                <a:gd name="T16" fmla="*/ 188 w 265"/>
                <a:gd name="T17" fmla="*/ 670 h 785"/>
                <a:gd name="T18" fmla="*/ 204 w 265"/>
                <a:gd name="T19" fmla="*/ 642 h 785"/>
                <a:gd name="T20" fmla="*/ 220 w 265"/>
                <a:gd name="T21" fmla="*/ 612 h 785"/>
                <a:gd name="T22" fmla="*/ 233 w 265"/>
                <a:gd name="T23" fmla="*/ 579 h 785"/>
                <a:gd name="T24" fmla="*/ 244 w 265"/>
                <a:gd name="T25" fmla="*/ 545 h 785"/>
                <a:gd name="T26" fmla="*/ 253 w 265"/>
                <a:gd name="T27" fmla="*/ 509 h 785"/>
                <a:gd name="T28" fmla="*/ 260 w 265"/>
                <a:gd name="T29" fmla="*/ 472 h 785"/>
                <a:gd name="T30" fmla="*/ 264 w 265"/>
                <a:gd name="T31" fmla="*/ 433 h 785"/>
                <a:gd name="T32" fmla="*/ 265 w 265"/>
                <a:gd name="T33" fmla="*/ 393 h 785"/>
                <a:gd name="T34" fmla="*/ 264 w 265"/>
                <a:gd name="T35" fmla="*/ 352 h 785"/>
                <a:gd name="T36" fmla="*/ 260 w 265"/>
                <a:gd name="T37" fmla="*/ 313 h 785"/>
                <a:gd name="T38" fmla="*/ 253 w 265"/>
                <a:gd name="T39" fmla="*/ 276 h 785"/>
                <a:gd name="T40" fmla="*/ 244 w 265"/>
                <a:gd name="T41" fmla="*/ 240 h 785"/>
                <a:gd name="T42" fmla="*/ 233 w 265"/>
                <a:gd name="T43" fmla="*/ 206 h 785"/>
                <a:gd name="T44" fmla="*/ 220 w 265"/>
                <a:gd name="T45" fmla="*/ 173 h 785"/>
                <a:gd name="T46" fmla="*/ 204 w 265"/>
                <a:gd name="T47" fmla="*/ 143 h 785"/>
                <a:gd name="T48" fmla="*/ 188 w 265"/>
                <a:gd name="T49" fmla="*/ 115 h 785"/>
                <a:gd name="T50" fmla="*/ 169 w 265"/>
                <a:gd name="T51" fmla="*/ 89 h 785"/>
                <a:gd name="T52" fmla="*/ 148 w 265"/>
                <a:gd name="T53" fmla="*/ 67 h 785"/>
                <a:gd name="T54" fmla="*/ 126 w 265"/>
                <a:gd name="T55" fmla="*/ 47 h 785"/>
                <a:gd name="T56" fmla="*/ 103 w 265"/>
                <a:gd name="T57" fmla="*/ 31 h 785"/>
                <a:gd name="T58" fmla="*/ 78 w 265"/>
                <a:gd name="T59" fmla="*/ 18 h 785"/>
                <a:gd name="T60" fmla="*/ 53 w 265"/>
                <a:gd name="T61" fmla="*/ 8 h 785"/>
                <a:gd name="T62" fmla="*/ 26 w 265"/>
                <a:gd name="T63" fmla="*/ 2 h 785"/>
                <a:gd name="T64" fmla="*/ 0 w 265"/>
                <a:gd name="T65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785">
                  <a:moveTo>
                    <a:pt x="0" y="393"/>
                  </a:moveTo>
                  <a:lnTo>
                    <a:pt x="0" y="785"/>
                  </a:ln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  <a:lnTo>
                    <a:pt x="0" y="3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1" name="Freeform 421"/>
            <p:cNvSpPr>
              <a:spLocks/>
            </p:cNvSpPr>
            <p:nvPr/>
          </p:nvSpPr>
          <p:spPr bwMode="auto">
            <a:xfrm>
              <a:off x="4989" y="1976"/>
              <a:ext cx="60" cy="175"/>
            </a:xfrm>
            <a:custGeom>
              <a:avLst/>
              <a:gdLst>
                <a:gd name="T0" fmla="*/ 13 w 265"/>
                <a:gd name="T1" fmla="*/ 785 h 785"/>
                <a:gd name="T2" fmla="*/ 40 w 265"/>
                <a:gd name="T3" fmla="*/ 781 h 785"/>
                <a:gd name="T4" fmla="*/ 66 w 265"/>
                <a:gd name="T5" fmla="*/ 773 h 785"/>
                <a:gd name="T6" fmla="*/ 90 w 265"/>
                <a:gd name="T7" fmla="*/ 761 h 785"/>
                <a:gd name="T8" fmla="*/ 115 w 265"/>
                <a:gd name="T9" fmla="*/ 746 h 785"/>
                <a:gd name="T10" fmla="*/ 137 w 265"/>
                <a:gd name="T11" fmla="*/ 728 h 785"/>
                <a:gd name="T12" fmla="*/ 158 w 265"/>
                <a:gd name="T13" fmla="*/ 708 h 785"/>
                <a:gd name="T14" fmla="*/ 178 w 265"/>
                <a:gd name="T15" fmla="*/ 683 h 785"/>
                <a:gd name="T16" fmla="*/ 197 w 265"/>
                <a:gd name="T17" fmla="*/ 657 h 785"/>
                <a:gd name="T18" fmla="*/ 212 w 265"/>
                <a:gd name="T19" fmla="*/ 628 h 785"/>
                <a:gd name="T20" fmla="*/ 226 w 265"/>
                <a:gd name="T21" fmla="*/ 597 h 785"/>
                <a:gd name="T22" fmla="*/ 239 w 265"/>
                <a:gd name="T23" fmla="*/ 563 h 785"/>
                <a:gd name="T24" fmla="*/ 250 w 265"/>
                <a:gd name="T25" fmla="*/ 528 h 785"/>
                <a:gd name="T26" fmla="*/ 257 w 265"/>
                <a:gd name="T27" fmla="*/ 491 h 785"/>
                <a:gd name="T28" fmla="*/ 262 w 265"/>
                <a:gd name="T29" fmla="*/ 452 h 785"/>
                <a:gd name="T30" fmla="*/ 265 w 265"/>
                <a:gd name="T31" fmla="*/ 412 h 785"/>
                <a:gd name="T32" fmla="*/ 265 w 265"/>
                <a:gd name="T33" fmla="*/ 373 h 785"/>
                <a:gd name="T34" fmla="*/ 262 w 265"/>
                <a:gd name="T35" fmla="*/ 333 h 785"/>
                <a:gd name="T36" fmla="*/ 257 w 265"/>
                <a:gd name="T37" fmla="*/ 295 h 785"/>
                <a:gd name="T38" fmla="*/ 250 w 265"/>
                <a:gd name="T39" fmla="*/ 257 h 785"/>
                <a:gd name="T40" fmla="*/ 239 w 265"/>
                <a:gd name="T41" fmla="*/ 223 h 785"/>
                <a:gd name="T42" fmla="*/ 226 w 265"/>
                <a:gd name="T43" fmla="*/ 189 h 785"/>
                <a:gd name="T44" fmla="*/ 212 w 265"/>
                <a:gd name="T45" fmla="*/ 158 h 785"/>
                <a:gd name="T46" fmla="*/ 197 w 265"/>
                <a:gd name="T47" fmla="*/ 129 h 785"/>
                <a:gd name="T48" fmla="*/ 178 w 265"/>
                <a:gd name="T49" fmla="*/ 102 h 785"/>
                <a:gd name="T50" fmla="*/ 158 w 265"/>
                <a:gd name="T51" fmla="*/ 78 h 785"/>
                <a:gd name="T52" fmla="*/ 137 w 265"/>
                <a:gd name="T53" fmla="*/ 57 h 785"/>
                <a:gd name="T54" fmla="*/ 115 w 265"/>
                <a:gd name="T55" fmla="*/ 39 h 785"/>
                <a:gd name="T56" fmla="*/ 90 w 265"/>
                <a:gd name="T57" fmla="*/ 24 h 785"/>
                <a:gd name="T58" fmla="*/ 66 w 265"/>
                <a:gd name="T59" fmla="*/ 13 h 785"/>
                <a:gd name="T60" fmla="*/ 40 w 265"/>
                <a:gd name="T61" fmla="*/ 4 h 785"/>
                <a:gd name="T62" fmla="*/ 13 w 265"/>
                <a:gd name="T63" fmla="*/ 1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5" h="785">
                  <a:moveTo>
                    <a:pt x="0" y="785"/>
                  </a:moveTo>
                  <a:lnTo>
                    <a:pt x="13" y="785"/>
                  </a:lnTo>
                  <a:lnTo>
                    <a:pt x="26" y="783"/>
                  </a:lnTo>
                  <a:lnTo>
                    <a:pt x="40" y="781"/>
                  </a:lnTo>
                  <a:lnTo>
                    <a:pt x="53" y="778"/>
                  </a:lnTo>
                  <a:lnTo>
                    <a:pt x="66" y="773"/>
                  </a:lnTo>
                  <a:lnTo>
                    <a:pt x="78" y="768"/>
                  </a:lnTo>
                  <a:lnTo>
                    <a:pt x="90" y="761"/>
                  </a:lnTo>
                  <a:lnTo>
                    <a:pt x="103" y="754"/>
                  </a:lnTo>
                  <a:lnTo>
                    <a:pt x="115" y="746"/>
                  </a:lnTo>
                  <a:lnTo>
                    <a:pt x="126" y="738"/>
                  </a:lnTo>
                  <a:lnTo>
                    <a:pt x="137" y="728"/>
                  </a:lnTo>
                  <a:lnTo>
                    <a:pt x="148" y="718"/>
                  </a:lnTo>
                  <a:lnTo>
                    <a:pt x="158" y="708"/>
                  </a:lnTo>
                  <a:lnTo>
                    <a:pt x="169" y="696"/>
                  </a:lnTo>
                  <a:lnTo>
                    <a:pt x="178" y="683"/>
                  </a:lnTo>
                  <a:lnTo>
                    <a:pt x="188" y="670"/>
                  </a:lnTo>
                  <a:lnTo>
                    <a:pt x="197" y="657"/>
                  </a:lnTo>
                  <a:lnTo>
                    <a:pt x="204" y="642"/>
                  </a:lnTo>
                  <a:lnTo>
                    <a:pt x="212" y="628"/>
                  </a:lnTo>
                  <a:lnTo>
                    <a:pt x="220" y="612"/>
                  </a:lnTo>
                  <a:lnTo>
                    <a:pt x="226" y="597"/>
                  </a:lnTo>
                  <a:lnTo>
                    <a:pt x="233" y="579"/>
                  </a:lnTo>
                  <a:lnTo>
                    <a:pt x="239" y="563"/>
                  </a:lnTo>
                  <a:lnTo>
                    <a:pt x="244" y="545"/>
                  </a:lnTo>
                  <a:lnTo>
                    <a:pt x="250" y="528"/>
                  </a:lnTo>
                  <a:lnTo>
                    <a:pt x="253" y="509"/>
                  </a:lnTo>
                  <a:lnTo>
                    <a:pt x="257" y="491"/>
                  </a:lnTo>
                  <a:lnTo>
                    <a:pt x="260" y="472"/>
                  </a:lnTo>
                  <a:lnTo>
                    <a:pt x="262" y="452"/>
                  </a:lnTo>
                  <a:lnTo>
                    <a:pt x="264" y="433"/>
                  </a:lnTo>
                  <a:lnTo>
                    <a:pt x="265" y="412"/>
                  </a:lnTo>
                  <a:lnTo>
                    <a:pt x="265" y="393"/>
                  </a:lnTo>
                  <a:lnTo>
                    <a:pt x="265" y="373"/>
                  </a:lnTo>
                  <a:lnTo>
                    <a:pt x="264" y="352"/>
                  </a:lnTo>
                  <a:lnTo>
                    <a:pt x="262" y="333"/>
                  </a:lnTo>
                  <a:lnTo>
                    <a:pt x="260" y="313"/>
                  </a:lnTo>
                  <a:lnTo>
                    <a:pt x="257" y="295"/>
                  </a:lnTo>
                  <a:lnTo>
                    <a:pt x="253" y="276"/>
                  </a:lnTo>
                  <a:lnTo>
                    <a:pt x="250" y="257"/>
                  </a:lnTo>
                  <a:lnTo>
                    <a:pt x="244" y="240"/>
                  </a:lnTo>
                  <a:lnTo>
                    <a:pt x="239" y="223"/>
                  </a:lnTo>
                  <a:lnTo>
                    <a:pt x="233" y="206"/>
                  </a:lnTo>
                  <a:lnTo>
                    <a:pt x="226" y="189"/>
                  </a:lnTo>
                  <a:lnTo>
                    <a:pt x="220" y="173"/>
                  </a:lnTo>
                  <a:lnTo>
                    <a:pt x="212" y="158"/>
                  </a:lnTo>
                  <a:lnTo>
                    <a:pt x="204" y="143"/>
                  </a:lnTo>
                  <a:lnTo>
                    <a:pt x="197" y="129"/>
                  </a:lnTo>
                  <a:lnTo>
                    <a:pt x="188" y="115"/>
                  </a:lnTo>
                  <a:lnTo>
                    <a:pt x="178" y="102"/>
                  </a:lnTo>
                  <a:lnTo>
                    <a:pt x="169" y="89"/>
                  </a:lnTo>
                  <a:lnTo>
                    <a:pt x="158" y="78"/>
                  </a:lnTo>
                  <a:lnTo>
                    <a:pt x="148" y="67"/>
                  </a:lnTo>
                  <a:lnTo>
                    <a:pt x="137" y="57"/>
                  </a:lnTo>
                  <a:lnTo>
                    <a:pt x="126" y="47"/>
                  </a:lnTo>
                  <a:lnTo>
                    <a:pt x="115" y="39"/>
                  </a:lnTo>
                  <a:lnTo>
                    <a:pt x="103" y="31"/>
                  </a:lnTo>
                  <a:lnTo>
                    <a:pt x="90" y="24"/>
                  </a:lnTo>
                  <a:lnTo>
                    <a:pt x="78" y="18"/>
                  </a:lnTo>
                  <a:lnTo>
                    <a:pt x="66" y="13"/>
                  </a:lnTo>
                  <a:lnTo>
                    <a:pt x="53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2" name="Freeform 422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3" name="Freeform 423"/>
            <p:cNvSpPr>
              <a:spLocks/>
            </p:cNvSpPr>
            <p:nvPr/>
          </p:nvSpPr>
          <p:spPr bwMode="auto">
            <a:xfrm>
              <a:off x="4970" y="1954"/>
              <a:ext cx="14" cy="21"/>
            </a:xfrm>
            <a:custGeom>
              <a:avLst/>
              <a:gdLst>
                <a:gd name="T0" fmla="*/ 0 w 58"/>
                <a:gd name="T1" fmla="*/ 20 h 98"/>
                <a:gd name="T2" fmla="*/ 0 w 58"/>
                <a:gd name="T3" fmla="*/ 14 h 98"/>
                <a:gd name="T4" fmla="*/ 25 w 58"/>
                <a:gd name="T5" fmla="*/ 0 h 98"/>
                <a:gd name="T6" fmla="*/ 36 w 58"/>
                <a:gd name="T7" fmla="*/ 0 h 98"/>
                <a:gd name="T8" fmla="*/ 58 w 58"/>
                <a:gd name="T9" fmla="*/ 14 h 98"/>
                <a:gd name="T10" fmla="*/ 58 w 58"/>
                <a:gd name="T11" fmla="*/ 20 h 98"/>
                <a:gd name="T12" fmla="*/ 36 w 58"/>
                <a:gd name="T13" fmla="*/ 20 h 98"/>
                <a:gd name="T14" fmla="*/ 36 w 58"/>
                <a:gd name="T15" fmla="*/ 94 h 98"/>
                <a:gd name="T16" fmla="*/ 58 w 58"/>
                <a:gd name="T17" fmla="*/ 94 h 98"/>
                <a:gd name="T18" fmla="*/ 58 w 58"/>
                <a:gd name="T19" fmla="*/ 98 h 98"/>
                <a:gd name="T20" fmla="*/ 0 w 58"/>
                <a:gd name="T21" fmla="*/ 98 h 98"/>
                <a:gd name="T22" fmla="*/ 0 w 58"/>
                <a:gd name="T23" fmla="*/ 94 h 98"/>
                <a:gd name="T24" fmla="*/ 25 w 58"/>
                <a:gd name="T25" fmla="*/ 94 h 98"/>
                <a:gd name="T26" fmla="*/ 25 w 58"/>
                <a:gd name="T27" fmla="*/ 20 h 98"/>
                <a:gd name="T28" fmla="*/ 0 w 58"/>
                <a:gd name="T29" fmla="*/ 2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98">
                  <a:moveTo>
                    <a:pt x="0" y="20"/>
                  </a:moveTo>
                  <a:lnTo>
                    <a:pt x="0" y="14"/>
                  </a:lnTo>
                  <a:lnTo>
                    <a:pt x="25" y="0"/>
                  </a:lnTo>
                  <a:lnTo>
                    <a:pt x="36" y="0"/>
                  </a:lnTo>
                  <a:lnTo>
                    <a:pt x="58" y="14"/>
                  </a:lnTo>
                  <a:lnTo>
                    <a:pt x="58" y="20"/>
                  </a:lnTo>
                  <a:lnTo>
                    <a:pt x="36" y="20"/>
                  </a:lnTo>
                  <a:lnTo>
                    <a:pt x="36" y="94"/>
                  </a:lnTo>
                  <a:lnTo>
                    <a:pt x="58" y="94"/>
                  </a:lnTo>
                  <a:lnTo>
                    <a:pt x="58" y="98"/>
                  </a:lnTo>
                  <a:lnTo>
                    <a:pt x="0" y="98"/>
                  </a:lnTo>
                  <a:lnTo>
                    <a:pt x="0" y="94"/>
                  </a:lnTo>
                  <a:lnTo>
                    <a:pt x="25" y="94"/>
                  </a:lnTo>
                  <a:lnTo>
                    <a:pt x="25" y="20"/>
                  </a:lnTo>
                  <a:lnTo>
                    <a:pt x="0" y="2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4" name="Freeform 424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5" name="Freeform 425"/>
            <p:cNvSpPr>
              <a:spLocks/>
            </p:cNvSpPr>
            <p:nvPr/>
          </p:nvSpPr>
          <p:spPr bwMode="auto">
            <a:xfrm>
              <a:off x="4970" y="2152"/>
              <a:ext cx="15" cy="22"/>
            </a:xfrm>
            <a:custGeom>
              <a:avLst/>
              <a:gdLst>
                <a:gd name="T0" fmla="*/ 0 w 59"/>
                <a:gd name="T1" fmla="*/ 78 h 98"/>
                <a:gd name="T2" fmla="*/ 0 w 59"/>
                <a:gd name="T3" fmla="*/ 85 h 98"/>
                <a:gd name="T4" fmla="*/ 25 w 59"/>
                <a:gd name="T5" fmla="*/ 98 h 98"/>
                <a:gd name="T6" fmla="*/ 36 w 59"/>
                <a:gd name="T7" fmla="*/ 98 h 98"/>
                <a:gd name="T8" fmla="*/ 59 w 59"/>
                <a:gd name="T9" fmla="*/ 85 h 98"/>
                <a:gd name="T10" fmla="*/ 59 w 59"/>
                <a:gd name="T11" fmla="*/ 78 h 98"/>
                <a:gd name="T12" fmla="*/ 36 w 59"/>
                <a:gd name="T13" fmla="*/ 78 h 98"/>
                <a:gd name="T14" fmla="*/ 36 w 59"/>
                <a:gd name="T15" fmla="*/ 5 h 98"/>
                <a:gd name="T16" fmla="*/ 59 w 59"/>
                <a:gd name="T17" fmla="*/ 5 h 98"/>
                <a:gd name="T18" fmla="*/ 59 w 59"/>
                <a:gd name="T19" fmla="*/ 0 h 98"/>
                <a:gd name="T20" fmla="*/ 0 w 59"/>
                <a:gd name="T21" fmla="*/ 0 h 98"/>
                <a:gd name="T22" fmla="*/ 0 w 59"/>
                <a:gd name="T23" fmla="*/ 5 h 98"/>
                <a:gd name="T24" fmla="*/ 25 w 59"/>
                <a:gd name="T25" fmla="*/ 5 h 98"/>
                <a:gd name="T26" fmla="*/ 25 w 59"/>
                <a:gd name="T27" fmla="*/ 78 h 98"/>
                <a:gd name="T28" fmla="*/ 0 w 59"/>
                <a:gd name="T29" fmla="*/ 7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98">
                  <a:moveTo>
                    <a:pt x="0" y="78"/>
                  </a:moveTo>
                  <a:lnTo>
                    <a:pt x="0" y="85"/>
                  </a:lnTo>
                  <a:lnTo>
                    <a:pt x="25" y="98"/>
                  </a:lnTo>
                  <a:lnTo>
                    <a:pt x="36" y="98"/>
                  </a:lnTo>
                  <a:lnTo>
                    <a:pt x="59" y="85"/>
                  </a:lnTo>
                  <a:lnTo>
                    <a:pt x="59" y="78"/>
                  </a:lnTo>
                  <a:lnTo>
                    <a:pt x="36" y="78"/>
                  </a:lnTo>
                  <a:lnTo>
                    <a:pt x="36" y="5"/>
                  </a:lnTo>
                  <a:lnTo>
                    <a:pt x="59" y="5"/>
                  </a:lnTo>
                  <a:lnTo>
                    <a:pt x="59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25" y="5"/>
                  </a:lnTo>
                  <a:lnTo>
                    <a:pt x="25" y="78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6" name="Freeform 426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7" name="Freeform 427"/>
            <p:cNvSpPr>
              <a:spLocks/>
            </p:cNvSpPr>
            <p:nvPr/>
          </p:nvSpPr>
          <p:spPr bwMode="auto">
            <a:xfrm>
              <a:off x="2701" y="1157"/>
              <a:ext cx="288" cy="18"/>
            </a:xfrm>
            <a:custGeom>
              <a:avLst/>
              <a:gdLst>
                <a:gd name="T0" fmla="*/ 1260 w 1260"/>
                <a:gd name="T1" fmla="*/ 83 h 83"/>
                <a:gd name="T2" fmla="*/ 0 w 1260"/>
                <a:gd name="T3" fmla="*/ 83 h 83"/>
                <a:gd name="T4" fmla="*/ 0 w 1260"/>
                <a:gd name="T5" fmla="*/ 38 h 83"/>
                <a:gd name="T6" fmla="*/ 122 w 1260"/>
                <a:gd name="T7" fmla="*/ 38 h 83"/>
                <a:gd name="T8" fmla="*/ 122 w 1260"/>
                <a:gd name="T9" fmla="*/ 20 h 83"/>
                <a:gd name="T10" fmla="*/ 128 w 1260"/>
                <a:gd name="T11" fmla="*/ 0 h 83"/>
                <a:gd name="T12" fmla="*/ 988 w 1260"/>
                <a:gd name="T13" fmla="*/ 0 h 83"/>
                <a:gd name="T14" fmla="*/ 995 w 1260"/>
                <a:gd name="T15" fmla="*/ 20 h 83"/>
                <a:gd name="T16" fmla="*/ 995 w 1260"/>
                <a:gd name="T17" fmla="*/ 38 h 83"/>
                <a:gd name="T18" fmla="*/ 1260 w 1260"/>
                <a:gd name="T19" fmla="*/ 38 h 83"/>
                <a:gd name="T20" fmla="*/ 1260 w 1260"/>
                <a:gd name="T21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60" h="83">
                  <a:moveTo>
                    <a:pt x="1260" y="83"/>
                  </a:moveTo>
                  <a:lnTo>
                    <a:pt x="0" y="83"/>
                  </a:lnTo>
                  <a:lnTo>
                    <a:pt x="0" y="38"/>
                  </a:lnTo>
                  <a:lnTo>
                    <a:pt x="122" y="38"/>
                  </a:lnTo>
                  <a:lnTo>
                    <a:pt x="122" y="20"/>
                  </a:lnTo>
                  <a:lnTo>
                    <a:pt x="128" y="0"/>
                  </a:lnTo>
                  <a:lnTo>
                    <a:pt x="988" y="0"/>
                  </a:lnTo>
                  <a:lnTo>
                    <a:pt x="995" y="20"/>
                  </a:lnTo>
                  <a:lnTo>
                    <a:pt x="995" y="38"/>
                  </a:lnTo>
                  <a:lnTo>
                    <a:pt x="1260" y="38"/>
                  </a:lnTo>
                  <a:lnTo>
                    <a:pt x="1260" y="8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8" name="Rectangle 428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29" name="Rectangle 429"/>
            <p:cNvSpPr>
              <a:spLocks noChangeArrowheads="1"/>
            </p:cNvSpPr>
            <p:nvPr/>
          </p:nvSpPr>
          <p:spPr bwMode="auto">
            <a:xfrm>
              <a:off x="2628" y="1325"/>
              <a:ext cx="400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0" name="Rectangle 430"/>
            <p:cNvSpPr>
              <a:spLocks noChangeArrowheads="1"/>
            </p:cNvSpPr>
            <p:nvPr/>
          </p:nvSpPr>
          <p:spPr bwMode="auto">
            <a:xfrm>
              <a:off x="3026" y="1329"/>
              <a:ext cx="2" cy="16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1" name="Rectangle 431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solidFill>
              <a:srgbClr val="5957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2" name="Rectangle 432"/>
            <p:cNvSpPr>
              <a:spLocks noChangeArrowheads="1"/>
            </p:cNvSpPr>
            <p:nvPr/>
          </p:nvSpPr>
          <p:spPr bwMode="auto">
            <a:xfrm>
              <a:off x="2736" y="1172"/>
              <a:ext cx="184" cy="1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3" name="Rectangle 433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4" name="Rectangle 434"/>
            <p:cNvSpPr>
              <a:spLocks noChangeArrowheads="1"/>
            </p:cNvSpPr>
            <p:nvPr/>
          </p:nvSpPr>
          <p:spPr bwMode="auto">
            <a:xfrm>
              <a:off x="2738" y="1172"/>
              <a:ext cx="181" cy="1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5" name="Freeform 435"/>
            <p:cNvSpPr>
              <a:spLocks/>
            </p:cNvSpPr>
            <p:nvPr/>
          </p:nvSpPr>
          <p:spPr bwMode="auto">
            <a:xfrm>
              <a:off x="3015" y="1492"/>
              <a:ext cx="16" cy="16"/>
            </a:xfrm>
            <a:custGeom>
              <a:avLst/>
              <a:gdLst>
                <a:gd name="T0" fmla="*/ 0 w 73"/>
                <a:gd name="T1" fmla="*/ 0 h 71"/>
                <a:gd name="T2" fmla="*/ 0 w 73"/>
                <a:gd name="T3" fmla="*/ 71 h 71"/>
                <a:gd name="T4" fmla="*/ 8 w 73"/>
                <a:gd name="T5" fmla="*/ 71 h 71"/>
                <a:gd name="T6" fmla="*/ 16 w 73"/>
                <a:gd name="T7" fmla="*/ 70 h 71"/>
                <a:gd name="T8" fmla="*/ 22 w 73"/>
                <a:gd name="T9" fmla="*/ 68 h 71"/>
                <a:gd name="T10" fmla="*/ 29 w 73"/>
                <a:gd name="T11" fmla="*/ 66 h 71"/>
                <a:gd name="T12" fmla="*/ 36 w 73"/>
                <a:gd name="T13" fmla="*/ 63 h 71"/>
                <a:gd name="T14" fmla="*/ 41 w 73"/>
                <a:gd name="T15" fmla="*/ 59 h 71"/>
                <a:gd name="T16" fmla="*/ 47 w 73"/>
                <a:gd name="T17" fmla="*/ 55 h 71"/>
                <a:gd name="T18" fmla="*/ 52 w 73"/>
                <a:gd name="T19" fmla="*/ 51 h 71"/>
                <a:gd name="T20" fmla="*/ 57 w 73"/>
                <a:gd name="T21" fmla="*/ 45 h 71"/>
                <a:gd name="T22" fmla="*/ 61 w 73"/>
                <a:gd name="T23" fmla="*/ 40 h 71"/>
                <a:gd name="T24" fmla="*/ 64 w 73"/>
                <a:gd name="T25" fmla="*/ 33 h 71"/>
                <a:gd name="T26" fmla="*/ 68 w 73"/>
                <a:gd name="T27" fmla="*/ 28 h 71"/>
                <a:gd name="T28" fmla="*/ 70 w 73"/>
                <a:gd name="T29" fmla="*/ 22 h 71"/>
                <a:gd name="T30" fmla="*/ 72 w 73"/>
                <a:gd name="T31" fmla="*/ 14 h 71"/>
                <a:gd name="T32" fmla="*/ 73 w 73"/>
                <a:gd name="T33" fmla="*/ 8 h 71"/>
                <a:gd name="T34" fmla="*/ 73 w 73"/>
                <a:gd name="T35" fmla="*/ 0 h 71"/>
                <a:gd name="T36" fmla="*/ 0 w 73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3" h="71">
                  <a:moveTo>
                    <a:pt x="0" y="0"/>
                  </a:moveTo>
                  <a:lnTo>
                    <a:pt x="0" y="71"/>
                  </a:lnTo>
                  <a:lnTo>
                    <a:pt x="8" y="71"/>
                  </a:lnTo>
                  <a:lnTo>
                    <a:pt x="16" y="70"/>
                  </a:lnTo>
                  <a:lnTo>
                    <a:pt x="22" y="68"/>
                  </a:lnTo>
                  <a:lnTo>
                    <a:pt x="29" y="66"/>
                  </a:lnTo>
                  <a:lnTo>
                    <a:pt x="36" y="63"/>
                  </a:lnTo>
                  <a:lnTo>
                    <a:pt x="41" y="59"/>
                  </a:lnTo>
                  <a:lnTo>
                    <a:pt x="47" y="55"/>
                  </a:lnTo>
                  <a:lnTo>
                    <a:pt x="52" y="51"/>
                  </a:lnTo>
                  <a:lnTo>
                    <a:pt x="57" y="45"/>
                  </a:lnTo>
                  <a:lnTo>
                    <a:pt x="61" y="40"/>
                  </a:lnTo>
                  <a:lnTo>
                    <a:pt x="64" y="33"/>
                  </a:lnTo>
                  <a:lnTo>
                    <a:pt x="68" y="28"/>
                  </a:lnTo>
                  <a:lnTo>
                    <a:pt x="70" y="22"/>
                  </a:lnTo>
                  <a:lnTo>
                    <a:pt x="72" y="14"/>
                  </a:lnTo>
                  <a:lnTo>
                    <a:pt x="73" y="8"/>
                  </a:lnTo>
                  <a:lnTo>
                    <a:pt x="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6" name="Freeform 436"/>
            <p:cNvSpPr>
              <a:spLocks/>
            </p:cNvSpPr>
            <p:nvPr/>
          </p:nvSpPr>
          <p:spPr bwMode="auto">
            <a:xfrm>
              <a:off x="2624" y="1493"/>
              <a:ext cx="17" cy="16"/>
            </a:xfrm>
            <a:custGeom>
              <a:avLst/>
              <a:gdLst>
                <a:gd name="T0" fmla="*/ 77 w 77"/>
                <a:gd name="T1" fmla="*/ 0 h 76"/>
                <a:gd name="T2" fmla="*/ 0 w 77"/>
                <a:gd name="T3" fmla="*/ 0 h 76"/>
                <a:gd name="T4" fmla="*/ 1 w 77"/>
                <a:gd name="T5" fmla="*/ 8 h 76"/>
                <a:gd name="T6" fmla="*/ 2 w 77"/>
                <a:gd name="T7" fmla="*/ 15 h 76"/>
                <a:gd name="T8" fmla="*/ 3 w 77"/>
                <a:gd name="T9" fmla="*/ 23 h 76"/>
                <a:gd name="T10" fmla="*/ 6 w 77"/>
                <a:gd name="T11" fmla="*/ 29 h 76"/>
                <a:gd name="T12" fmla="*/ 9 w 77"/>
                <a:gd name="T13" fmla="*/ 37 h 76"/>
                <a:gd name="T14" fmla="*/ 13 w 77"/>
                <a:gd name="T15" fmla="*/ 42 h 76"/>
                <a:gd name="T16" fmla="*/ 17 w 77"/>
                <a:gd name="T17" fmla="*/ 49 h 76"/>
                <a:gd name="T18" fmla="*/ 23 w 77"/>
                <a:gd name="T19" fmla="*/ 54 h 76"/>
                <a:gd name="T20" fmla="*/ 28 w 77"/>
                <a:gd name="T21" fmla="*/ 58 h 76"/>
                <a:gd name="T22" fmla="*/ 34 w 77"/>
                <a:gd name="T23" fmla="*/ 63 h 76"/>
                <a:gd name="T24" fmla="*/ 40 w 77"/>
                <a:gd name="T25" fmla="*/ 67 h 76"/>
                <a:gd name="T26" fmla="*/ 47 w 77"/>
                <a:gd name="T27" fmla="*/ 70 h 76"/>
                <a:gd name="T28" fmla="*/ 54 w 77"/>
                <a:gd name="T29" fmla="*/ 72 h 76"/>
                <a:gd name="T30" fmla="*/ 61 w 77"/>
                <a:gd name="T31" fmla="*/ 74 h 76"/>
                <a:gd name="T32" fmla="*/ 69 w 77"/>
                <a:gd name="T33" fmla="*/ 76 h 76"/>
                <a:gd name="T34" fmla="*/ 77 w 77"/>
                <a:gd name="T35" fmla="*/ 76 h 76"/>
                <a:gd name="T36" fmla="*/ 77 w 77"/>
                <a:gd name="T3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76">
                  <a:moveTo>
                    <a:pt x="77" y="0"/>
                  </a:moveTo>
                  <a:lnTo>
                    <a:pt x="0" y="0"/>
                  </a:lnTo>
                  <a:lnTo>
                    <a:pt x="1" y="8"/>
                  </a:lnTo>
                  <a:lnTo>
                    <a:pt x="2" y="15"/>
                  </a:lnTo>
                  <a:lnTo>
                    <a:pt x="3" y="23"/>
                  </a:lnTo>
                  <a:lnTo>
                    <a:pt x="6" y="29"/>
                  </a:lnTo>
                  <a:lnTo>
                    <a:pt x="9" y="37"/>
                  </a:lnTo>
                  <a:lnTo>
                    <a:pt x="13" y="42"/>
                  </a:lnTo>
                  <a:lnTo>
                    <a:pt x="17" y="49"/>
                  </a:lnTo>
                  <a:lnTo>
                    <a:pt x="23" y="54"/>
                  </a:lnTo>
                  <a:lnTo>
                    <a:pt x="28" y="58"/>
                  </a:lnTo>
                  <a:lnTo>
                    <a:pt x="34" y="63"/>
                  </a:lnTo>
                  <a:lnTo>
                    <a:pt x="40" y="67"/>
                  </a:lnTo>
                  <a:lnTo>
                    <a:pt x="47" y="70"/>
                  </a:lnTo>
                  <a:lnTo>
                    <a:pt x="54" y="72"/>
                  </a:lnTo>
                  <a:lnTo>
                    <a:pt x="61" y="74"/>
                  </a:lnTo>
                  <a:lnTo>
                    <a:pt x="69" y="76"/>
                  </a:lnTo>
                  <a:lnTo>
                    <a:pt x="77" y="76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7" name="Freeform 437"/>
            <p:cNvSpPr>
              <a:spLocks/>
            </p:cNvSpPr>
            <p:nvPr/>
          </p:nvSpPr>
          <p:spPr bwMode="auto">
            <a:xfrm>
              <a:off x="2628" y="1488"/>
              <a:ext cx="397" cy="8"/>
            </a:xfrm>
            <a:custGeom>
              <a:avLst/>
              <a:gdLst>
                <a:gd name="T0" fmla="*/ 12 w 1721"/>
                <a:gd name="T1" fmla="*/ 36 h 36"/>
                <a:gd name="T2" fmla="*/ 1721 w 1721"/>
                <a:gd name="T3" fmla="*/ 36 h 36"/>
                <a:gd name="T4" fmla="*/ 1721 w 1721"/>
                <a:gd name="T5" fmla="*/ 10 h 36"/>
                <a:gd name="T6" fmla="*/ 0 w 1721"/>
                <a:gd name="T7" fmla="*/ 0 h 36"/>
                <a:gd name="T8" fmla="*/ 0 w 1721"/>
                <a:gd name="T9" fmla="*/ 25 h 36"/>
                <a:gd name="T10" fmla="*/ 12 w 1721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1" h="36">
                  <a:moveTo>
                    <a:pt x="12" y="36"/>
                  </a:moveTo>
                  <a:lnTo>
                    <a:pt x="1721" y="36"/>
                  </a:lnTo>
                  <a:lnTo>
                    <a:pt x="1721" y="1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12" y="3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8" name="Rectangle 438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39" name="Rectangle 439"/>
            <p:cNvSpPr>
              <a:spLocks noChangeArrowheads="1"/>
            </p:cNvSpPr>
            <p:nvPr/>
          </p:nvSpPr>
          <p:spPr bwMode="auto">
            <a:xfrm>
              <a:off x="2630" y="1332"/>
              <a:ext cx="396" cy="15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0" name="Freeform 440"/>
            <p:cNvSpPr>
              <a:spLocks/>
            </p:cNvSpPr>
            <p:nvPr/>
          </p:nvSpPr>
          <p:spPr bwMode="auto">
            <a:xfrm>
              <a:off x="2749" y="1359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5 h 73"/>
                <a:gd name="T6" fmla="*/ 687 w 690"/>
                <a:gd name="T7" fmla="*/ 13 h 73"/>
                <a:gd name="T8" fmla="*/ 690 w 690"/>
                <a:gd name="T9" fmla="*/ 11 h 73"/>
                <a:gd name="T10" fmla="*/ 690 w 690"/>
                <a:gd name="T11" fmla="*/ 8 h 73"/>
                <a:gd name="T12" fmla="*/ 688 w 690"/>
                <a:gd name="T13" fmla="*/ 4 h 73"/>
                <a:gd name="T14" fmla="*/ 687 w 690"/>
                <a:gd name="T15" fmla="*/ 2 h 73"/>
                <a:gd name="T16" fmla="*/ 684 w 690"/>
                <a:gd name="T17" fmla="*/ 1 h 73"/>
                <a:gd name="T18" fmla="*/ 682 w 690"/>
                <a:gd name="T19" fmla="*/ 0 h 73"/>
                <a:gd name="T20" fmla="*/ 6 w 690"/>
                <a:gd name="T21" fmla="*/ 58 h 73"/>
                <a:gd name="T22" fmla="*/ 3 w 690"/>
                <a:gd name="T23" fmla="*/ 59 h 73"/>
                <a:gd name="T24" fmla="*/ 1 w 690"/>
                <a:gd name="T25" fmla="*/ 60 h 73"/>
                <a:gd name="T26" fmla="*/ 0 w 690"/>
                <a:gd name="T27" fmla="*/ 64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2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5"/>
                  </a:lnTo>
                  <a:lnTo>
                    <a:pt x="687" y="13"/>
                  </a:lnTo>
                  <a:lnTo>
                    <a:pt x="690" y="11"/>
                  </a:lnTo>
                  <a:lnTo>
                    <a:pt x="690" y="8"/>
                  </a:lnTo>
                  <a:lnTo>
                    <a:pt x="688" y="4"/>
                  </a:lnTo>
                  <a:lnTo>
                    <a:pt x="687" y="2"/>
                  </a:lnTo>
                  <a:lnTo>
                    <a:pt x="684" y="1"/>
                  </a:lnTo>
                  <a:lnTo>
                    <a:pt x="682" y="0"/>
                  </a:lnTo>
                  <a:lnTo>
                    <a:pt x="6" y="58"/>
                  </a:lnTo>
                  <a:lnTo>
                    <a:pt x="3" y="59"/>
                  </a:lnTo>
                  <a:lnTo>
                    <a:pt x="1" y="60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1" name="Line 441"/>
            <p:cNvSpPr>
              <a:spLocks noChangeShapeType="1"/>
            </p:cNvSpPr>
            <p:nvPr/>
          </p:nvSpPr>
          <p:spPr bwMode="auto">
            <a:xfrm flipV="1">
              <a:off x="2751" y="1363"/>
              <a:ext cx="154" cy="1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2" name="Freeform 442"/>
            <p:cNvSpPr>
              <a:spLocks/>
            </p:cNvSpPr>
            <p:nvPr/>
          </p:nvSpPr>
          <p:spPr bwMode="auto">
            <a:xfrm>
              <a:off x="2905" y="1359"/>
              <a:ext cx="3" cy="4"/>
            </a:xfrm>
            <a:custGeom>
              <a:avLst/>
              <a:gdLst>
                <a:gd name="T0" fmla="*/ 1 w 8"/>
                <a:gd name="T1" fmla="*/ 15 h 15"/>
                <a:gd name="T2" fmla="*/ 3 w 8"/>
                <a:gd name="T3" fmla="*/ 15 h 15"/>
                <a:gd name="T4" fmla="*/ 5 w 8"/>
                <a:gd name="T5" fmla="*/ 13 h 15"/>
                <a:gd name="T6" fmla="*/ 8 w 8"/>
                <a:gd name="T7" fmla="*/ 11 h 15"/>
                <a:gd name="T8" fmla="*/ 8 w 8"/>
                <a:gd name="T9" fmla="*/ 8 h 15"/>
                <a:gd name="T10" fmla="*/ 6 w 8"/>
                <a:gd name="T11" fmla="*/ 4 h 15"/>
                <a:gd name="T12" fmla="*/ 5 w 8"/>
                <a:gd name="T13" fmla="*/ 2 h 15"/>
                <a:gd name="T14" fmla="*/ 2 w 8"/>
                <a:gd name="T15" fmla="*/ 1 h 15"/>
                <a:gd name="T16" fmla="*/ 0 w 8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5">
                  <a:moveTo>
                    <a:pt x="1" y="15"/>
                  </a:moveTo>
                  <a:lnTo>
                    <a:pt x="3" y="15"/>
                  </a:lnTo>
                  <a:lnTo>
                    <a:pt x="5" y="13"/>
                  </a:lnTo>
                  <a:lnTo>
                    <a:pt x="8" y="11"/>
                  </a:lnTo>
                  <a:lnTo>
                    <a:pt x="8" y="8"/>
                  </a:lnTo>
                  <a:lnTo>
                    <a:pt x="6" y="4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3" name="Line 443"/>
            <p:cNvSpPr>
              <a:spLocks noChangeShapeType="1"/>
            </p:cNvSpPr>
            <p:nvPr/>
          </p:nvSpPr>
          <p:spPr bwMode="auto">
            <a:xfrm flipH="1">
              <a:off x="2750" y="1359"/>
              <a:ext cx="155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4" name="Freeform 444"/>
            <p:cNvSpPr>
              <a:spLocks/>
            </p:cNvSpPr>
            <p:nvPr/>
          </p:nvSpPr>
          <p:spPr bwMode="auto">
            <a:xfrm>
              <a:off x="2749" y="1372"/>
              <a:ext cx="2" cy="2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5" name="Rectangle 445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6" name="Rectangle 446"/>
            <p:cNvSpPr>
              <a:spLocks noChangeArrowheads="1"/>
            </p:cNvSpPr>
            <p:nvPr/>
          </p:nvSpPr>
          <p:spPr bwMode="auto">
            <a:xfrm>
              <a:off x="2672" y="1401"/>
              <a:ext cx="312" cy="7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7" name="Freeform 447"/>
            <p:cNvSpPr>
              <a:spLocks/>
            </p:cNvSpPr>
            <p:nvPr/>
          </p:nvSpPr>
          <p:spPr bwMode="auto">
            <a:xfrm>
              <a:off x="2749" y="1456"/>
              <a:ext cx="159" cy="15"/>
            </a:xfrm>
            <a:custGeom>
              <a:avLst/>
              <a:gdLst>
                <a:gd name="T0" fmla="*/ 7 w 690"/>
                <a:gd name="T1" fmla="*/ 73 h 73"/>
                <a:gd name="T2" fmla="*/ 683 w 690"/>
                <a:gd name="T3" fmla="*/ 15 h 73"/>
                <a:gd name="T4" fmla="*/ 685 w 690"/>
                <a:gd name="T5" fmla="*/ 14 h 73"/>
                <a:gd name="T6" fmla="*/ 687 w 690"/>
                <a:gd name="T7" fmla="*/ 13 h 73"/>
                <a:gd name="T8" fmla="*/ 690 w 690"/>
                <a:gd name="T9" fmla="*/ 10 h 73"/>
                <a:gd name="T10" fmla="*/ 690 w 690"/>
                <a:gd name="T11" fmla="*/ 8 h 73"/>
                <a:gd name="T12" fmla="*/ 689 w 690"/>
                <a:gd name="T13" fmla="*/ 5 h 73"/>
                <a:gd name="T14" fmla="*/ 687 w 690"/>
                <a:gd name="T15" fmla="*/ 3 h 73"/>
                <a:gd name="T16" fmla="*/ 684 w 690"/>
                <a:gd name="T17" fmla="*/ 1 h 73"/>
                <a:gd name="T18" fmla="*/ 681 w 690"/>
                <a:gd name="T19" fmla="*/ 0 h 73"/>
                <a:gd name="T20" fmla="*/ 6 w 690"/>
                <a:gd name="T21" fmla="*/ 59 h 73"/>
                <a:gd name="T22" fmla="*/ 3 w 690"/>
                <a:gd name="T23" fmla="*/ 59 h 73"/>
                <a:gd name="T24" fmla="*/ 1 w 690"/>
                <a:gd name="T25" fmla="*/ 61 h 73"/>
                <a:gd name="T26" fmla="*/ 0 w 690"/>
                <a:gd name="T27" fmla="*/ 63 h 73"/>
                <a:gd name="T28" fmla="*/ 0 w 690"/>
                <a:gd name="T29" fmla="*/ 66 h 73"/>
                <a:gd name="T30" fmla="*/ 0 w 690"/>
                <a:gd name="T31" fmla="*/ 69 h 73"/>
                <a:gd name="T32" fmla="*/ 2 w 690"/>
                <a:gd name="T33" fmla="*/ 71 h 73"/>
                <a:gd name="T34" fmla="*/ 4 w 690"/>
                <a:gd name="T35" fmla="*/ 73 h 73"/>
                <a:gd name="T36" fmla="*/ 7 w 690"/>
                <a:gd name="T3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3">
                  <a:moveTo>
                    <a:pt x="7" y="73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8"/>
                  </a:lnTo>
                  <a:lnTo>
                    <a:pt x="689" y="5"/>
                  </a:lnTo>
                  <a:lnTo>
                    <a:pt x="687" y="3"/>
                  </a:lnTo>
                  <a:lnTo>
                    <a:pt x="684" y="1"/>
                  </a:lnTo>
                  <a:lnTo>
                    <a:pt x="681" y="0"/>
                  </a:lnTo>
                  <a:lnTo>
                    <a:pt x="6" y="59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3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8" name="Line 448"/>
            <p:cNvSpPr>
              <a:spLocks noChangeShapeType="1"/>
            </p:cNvSpPr>
            <p:nvPr/>
          </p:nvSpPr>
          <p:spPr bwMode="auto">
            <a:xfrm flipV="1">
              <a:off x="2751" y="1459"/>
              <a:ext cx="156" cy="1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49" name="Freeform 449"/>
            <p:cNvSpPr>
              <a:spLocks/>
            </p:cNvSpPr>
            <p:nvPr/>
          </p:nvSpPr>
          <p:spPr bwMode="auto">
            <a:xfrm>
              <a:off x="2905" y="1456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8 h 15"/>
                <a:gd name="T10" fmla="*/ 8 w 9"/>
                <a:gd name="T11" fmla="*/ 5 h 15"/>
                <a:gd name="T12" fmla="*/ 6 w 9"/>
                <a:gd name="T13" fmla="*/ 3 h 15"/>
                <a:gd name="T14" fmla="*/ 3 w 9"/>
                <a:gd name="T15" fmla="*/ 1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8" y="5"/>
                  </a:lnTo>
                  <a:lnTo>
                    <a:pt x="6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0" name="Line 450"/>
            <p:cNvSpPr>
              <a:spLocks noChangeShapeType="1"/>
            </p:cNvSpPr>
            <p:nvPr/>
          </p:nvSpPr>
          <p:spPr bwMode="auto">
            <a:xfrm flipH="1">
              <a:off x="2751" y="1456"/>
              <a:ext cx="154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1" name="Freeform 451"/>
            <p:cNvSpPr>
              <a:spLocks/>
            </p:cNvSpPr>
            <p:nvPr/>
          </p:nvSpPr>
          <p:spPr bwMode="auto">
            <a:xfrm>
              <a:off x="2749" y="1469"/>
              <a:ext cx="2" cy="2"/>
            </a:xfrm>
            <a:custGeom>
              <a:avLst/>
              <a:gdLst>
                <a:gd name="T0" fmla="*/ 6 w 7"/>
                <a:gd name="T1" fmla="*/ 0 h 14"/>
                <a:gd name="T2" fmla="*/ 3 w 7"/>
                <a:gd name="T3" fmla="*/ 0 h 14"/>
                <a:gd name="T4" fmla="*/ 1 w 7"/>
                <a:gd name="T5" fmla="*/ 2 h 14"/>
                <a:gd name="T6" fmla="*/ 0 w 7"/>
                <a:gd name="T7" fmla="*/ 4 h 14"/>
                <a:gd name="T8" fmla="*/ 0 w 7"/>
                <a:gd name="T9" fmla="*/ 7 h 14"/>
                <a:gd name="T10" fmla="*/ 0 w 7"/>
                <a:gd name="T11" fmla="*/ 10 h 14"/>
                <a:gd name="T12" fmla="*/ 2 w 7"/>
                <a:gd name="T13" fmla="*/ 12 h 14"/>
                <a:gd name="T14" fmla="*/ 4 w 7"/>
                <a:gd name="T15" fmla="*/ 14 h 14"/>
                <a:gd name="T16" fmla="*/ 7 w 7"/>
                <a:gd name="T1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4">
                  <a:moveTo>
                    <a:pt x="6" y="0"/>
                  </a:moveTo>
                  <a:lnTo>
                    <a:pt x="3" y="0"/>
                  </a:lnTo>
                  <a:lnTo>
                    <a:pt x="1" y="2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2" y="12"/>
                  </a:lnTo>
                  <a:lnTo>
                    <a:pt x="4" y="14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2" name="Freeform 452"/>
            <p:cNvSpPr>
              <a:spLocks/>
            </p:cNvSpPr>
            <p:nvPr/>
          </p:nvSpPr>
          <p:spPr bwMode="auto">
            <a:xfrm>
              <a:off x="2749" y="1384"/>
              <a:ext cx="159" cy="16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3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59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3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59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3" name="Line 453"/>
            <p:cNvSpPr>
              <a:spLocks noChangeShapeType="1"/>
            </p:cNvSpPr>
            <p:nvPr/>
          </p:nvSpPr>
          <p:spPr bwMode="auto">
            <a:xfrm flipV="1">
              <a:off x="2751" y="1387"/>
              <a:ext cx="156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4" name="Freeform 454"/>
            <p:cNvSpPr>
              <a:spLocks/>
            </p:cNvSpPr>
            <p:nvPr/>
          </p:nvSpPr>
          <p:spPr bwMode="auto">
            <a:xfrm>
              <a:off x="2905" y="1384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2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3 h 15"/>
                <a:gd name="T12" fmla="*/ 6 w 9"/>
                <a:gd name="T13" fmla="*/ 1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3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5" name="Line 455"/>
            <p:cNvSpPr>
              <a:spLocks noChangeShapeType="1"/>
            </p:cNvSpPr>
            <p:nvPr/>
          </p:nvSpPr>
          <p:spPr bwMode="auto">
            <a:xfrm flipH="1">
              <a:off x="2751" y="1384"/>
              <a:ext cx="154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6" name="Freeform 456"/>
            <p:cNvSpPr>
              <a:spLocks/>
            </p:cNvSpPr>
            <p:nvPr/>
          </p:nvSpPr>
          <p:spPr bwMode="auto">
            <a:xfrm>
              <a:off x="2749" y="139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2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7" name="Freeform 457"/>
            <p:cNvSpPr>
              <a:spLocks/>
            </p:cNvSpPr>
            <p:nvPr/>
          </p:nvSpPr>
          <p:spPr bwMode="auto">
            <a:xfrm>
              <a:off x="2749" y="1409"/>
              <a:ext cx="159" cy="17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5 h 72"/>
                <a:gd name="T4" fmla="*/ 685 w 690"/>
                <a:gd name="T5" fmla="*/ 14 h 72"/>
                <a:gd name="T6" fmla="*/ 687 w 690"/>
                <a:gd name="T7" fmla="*/ 13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5 h 72"/>
                <a:gd name="T14" fmla="*/ 687 w 690"/>
                <a:gd name="T15" fmla="*/ 2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1 h 72"/>
                <a:gd name="T26" fmla="*/ 0 w 690"/>
                <a:gd name="T27" fmla="*/ 63 h 72"/>
                <a:gd name="T28" fmla="*/ 0 w 690"/>
                <a:gd name="T29" fmla="*/ 66 h 72"/>
                <a:gd name="T30" fmla="*/ 0 w 690"/>
                <a:gd name="T31" fmla="*/ 69 h 72"/>
                <a:gd name="T32" fmla="*/ 2 w 690"/>
                <a:gd name="T33" fmla="*/ 71 h 72"/>
                <a:gd name="T34" fmla="*/ 4 w 690"/>
                <a:gd name="T35" fmla="*/ 72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5"/>
                  </a:lnTo>
                  <a:lnTo>
                    <a:pt x="685" y="14"/>
                  </a:lnTo>
                  <a:lnTo>
                    <a:pt x="687" y="13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5"/>
                  </a:lnTo>
                  <a:lnTo>
                    <a:pt x="687" y="2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1"/>
                  </a:lnTo>
                  <a:lnTo>
                    <a:pt x="0" y="63"/>
                  </a:lnTo>
                  <a:lnTo>
                    <a:pt x="0" y="66"/>
                  </a:lnTo>
                  <a:lnTo>
                    <a:pt x="0" y="69"/>
                  </a:lnTo>
                  <a:lnTo>
                    <a:pt x="2" y="71"/>
                  </a:lnTo>
                  <a:lnTo>
                    <a:pt x="4" y="72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8" name="Line 458"/>
            <p:cNvSpPr>
              <a:spLocks noChangeShapeType="1"/>
            </p:cNvSpPr>
            <p:nvPr/>
          </p:nvSpPr>
          <p:spPr bwMode="auto">
            <a:xfrm flipV="1">
              <a:off x="2751" y="1412"/>
              <a:ext cx="156" cy="1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59" name="Freeform 459"/>
            <p:cNvSpPr>
              <a:spLocks/>
            </p:cNvSpPr>
            <p:nvPr/>
          </p:nvSpPr>
          <p:spPr bwMode="auto">
            <a:xfrm>
              <a:off x="2905" y="1409"/>
              <a:ext cx="3" cy="3"/>
            </a:xfrm>
            <a:custGeom>
              <a:avLst/>
              <a:gdLst>
                <a:gd name="T0" fmla="*/ 2 w 9"/>
                <a:gd name="T1" fmla="*/ 15 h 15"/>
                <a:gd name="T2" fmla="*/ 4 w 9"/>
                <a:gd name="T3" fmla="*/ 14 h 15"/>
                <a:gd name="T4" fmla="*/ 6 w 9"/>
                <a:gd name="T5" fmla="*/ 13 h 15"/>
                <a:gd name="T6" fmla="*/ 9 w 9"/>
                <a:gd name="T7" fmla="*/ 10 h 15"/>
                <a:gd name="T8" fmla="*/ 9 w 9"/>
                <a:gd name="T9" fmla="*/ 7 h 15"/>
                <a:gd name="T10" fmla="*/ 8 w 9"/>
                <a:gd name="T11" fmla="*/ 5 h 15"/>
                <a:gd name="T12" fmla="*/ 6 w 9"/>
                <a:gd name="T13" fmla="*/ 2 h 15"/>
                <a:gd name="T14" fmla="*/ 3 w 9"/>
                <a:gd name="T15" fmla="*/ 0 h 15"/>
                <a:gd name="T16" fmla="*/ 0 w 9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5">
                  <a:moveTo>
                    <a:pt x="2" y="15"/>
                  </a:moveTo>
                  <a:lnTo>
                    <a:pt x="4" y="14"/>
                  </a:lnTo>
                  <a:lnTo>
                    <a:pt x="6" y="13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5"/>
                  </a:lnTo>
                  <a:lnTo>
                    <a:pt x="6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0" name="Line 460"/>
            <p:cNvSpPr>
              <a:spLocks noChangeShapeType="1"/>
            </p:cNvSpPr>
            <p:nvPr/>
          </p:nvSpPr>
          <p:spPr bwMode="auto">
            <a:xfrm flipH="1">
              <a:off x="2751" y="1409"/>
              <a:ext cx="154" cy="13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1" name="Freeform 461"/>
            <p:cNvSpPr>
              <a:spLocks/>
            </p:cNvSpPr>
            <p:nvPr/>
          </p:nvSpPr>
          <p:spPr bwMode="auto">
            <a:xfrm>
              <a:off x="2749" y="1422"/>
              <a:ext cx="2" cy="4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4 h 15"/>
                <a:gd name="T6" fmla="*/ 0 w 7"/>
                <a:gd name="T7" fmla="*/ 6 h 15"/>
                <a:gd name="T8" fmla="*/ 0 w 7"/>
                <a:gd name="T9" fmla="*/ 9 h 15"/>
                <a:gd name="T10" fmla="*/ 0 w 7"/>
                <a:gd name="T11" fmla="*/ 12 h 15"/>
                <a:gd name="T12" fmla="*/ 2 w 7"/>
                <a:gd name="T13" fmla="*/ 14 h 15"/>
                <a:gd name="T14" fmla="*/ 4 w 7"/>
                <a:gd name="T15" fmla="*/ 15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5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2" name="Freeform 462"/>
            <p:cNvSpPr>
              <a:spLocks/>
            </p:cNvSpPr>
            <p:nvPr/>
          </p:nvSpPr>
          <p:spPr bwMode="auto">
            <a:xfrm>
              <a:off x="2749" y="1435"/>
              <a:ext cx="159" cy="15"/>
            </a:xfrm>
            <a:custGeom>
              <a:avLst/>
              <a:gdLst>
                <a:gd name="T0" fmla="*/ 7 w 690"/>
                <a:gd name="T1" fmla="*/ 72 h 72"/>
                <a:gd name="T2" fmla="*/ 683 w 690"/>
                <a:gd name="T3" fmla="*/ 14 h 72"/>
                <a:gd name="T4" fmla="*/ 685 w 690"/>
                <a:gd name="T5" fmla="*/ 14 h 72"/>
                <a:gd name="T6" fmla="*/ 687 w 690"/>
                <a:gd name="T7" fmla="*/ 12 h 72"/>
                <a:gd name="T8" fmla="*/ 690 w 690"/>
                <a:gd name="T9" fmla="*/ 10 h 72"/>
                <a:gd name="T10" fmla="*/ 690 w 690"/>
                <a:gd name="T11" fmla="*/ 7 h 72"/>
                <a:gd name="T12" fmla="*/ 689 w 690"/>
                <a:gd name="T13" fmla="*/ 4 h 72"/>
                <a:gd name="T14" fmla="*/ 687 w 690"/>
                <a:gd name="T15" fmla="*/ 1 h 72"/>
                <a:gd name="T16" fmla="*/ 684 w 690"/>
                <a:gd name="T17" fmla="*/ 0 h 72"/>
                <a:gd name="T18" fmla="*/ 681 w 690"/>
                <a:gd name="T19" fmla="*/ 0 h 72"/>
                <a:gd name="T20" fmla="*/ 6 w 690"/>
                <a:gd name="T21" fmla="*/ 57 h 72"/>
                <a:gd name="T22" fmla="*/ 3 w 690"/>
                <a:gd name="T23" fmla="*/ 58 h 72"/>
                <a:gd name="T24" fmla="*/ 1 w 690"/>
                <a:gd name="T25" fmla="*/ 60 h 72"/>
                <a:gd name="T26" fmla="*/ 0 w 690"/>
                <a:gd name="T27" fmla="*/ 63 h 72"/>
                <a:gd name="T28" fmla="*/ 0 w 690"/>
                <a:gd name="T29" fmla="*/ 65 h 72"/>
                <a:gd name="T30" fmla="*/ 0 w 690"/>
                <a:gd name="T31" fmla="*/ 68 h 72"/>
                <a:gd name="T32" fmla="*/ 2 w 690"/>
                <a:gd name="T33" fmla="*/ 70 h 72"/>
                <a:gd name="T34" fmla="*/ 4 w 690"/>
                <a:gd name="T35" fmla="*/ 71 h 72"/>
                <a:gd name="T36" fmla="*/ 7 w 690"/>
                <a:gd name="T37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90" h="72">
                  <a:moveTo>
                    <a:pt x="7" y="72"/>
                  </a:moveTo>
                  <a:lnTo>
                    <a:pt x="683" y="14"/>
                  </a:lnTo>
                  <a:lnTo>
                    <a:pt x="685" y="14"/>
                  </a:lnTo>
                  <a:lnTo>
                    <a:pt x="687" y="12"/>
                  </a:lnTo>
                  <a:lnTo>
                    <a:pt x="690" y="10"/>
                  </a:lnTo>
                  <a:lnTo>
                    <a:pt x="690" y="7"/>
                  </a:lnTo>
                  <a:lnTo>
                    <a:pt x="689" y="4"/>
                  </a:lnTo>
                  <a:lnTo>
                    <a:pt x="687" y="1"/>
                  </a:lnTo>
                  <a:lnTo>
                    <a:pt x="684" y="0"/>
                  </a:lnTo>
                  <a:lnTo>
                    <a:pt x="681" y="0"/>
                  </a:lnTo>
                  <a:lnTo>
                    <a:pt x="6" y="57"/>
                  </a:lnTo>
                  <a:lnTo>
                    <a:pt x="3" y="58"/>
                  </a:lnTo>
                  <a:lnTo>
                    <a:pt x="1" y="60"/>
                  </a:lnTo>
                  <a:lnTo>
                    <a:pt x="0" y="63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4" y="71"/>
                  </a:lnTo>
                  <a:lnTo>
                    <a:pt x="7" y="7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3" name="Line 463"/>
            <p:cNvSpPr>
              <a:spLocks noChangeShapeType="1"/>
            </p:cNvSpPr>
            <p:nvPr/>
          </p:nvSpPr>
          <p:spPr bwMode="auto">
            <a:xfrm flipV="1">
              <a:off x="2751" y="1436"/>
              <a:ext cx="156" cy="1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4" name="Freeform 464"/>
            <p:cNvSpPr>
              <a:spLocks/>
            </p:cNvSpPr>
            <p:nvPr/>
          </p:nvSpPr>
          <p:spPr bwMode="auto">
            <a:xfrm>
              <a:off x="2905" y="1435"/>
              <a:ext cx="3" cy="1"/>
            </a:xfrm>
            <a:custGeom>
              <a:avLst/>
              <a:gdLst>
                <a:gd name="T0" fmla="*/ 2 w 9"/>
                <a:gd name="T1" fmla="*/ 14 h 14"/>
                <a:gd name="T2" fmla="*/ 4 w 9"/>
                <a:gd name="T3" fmla="*/ 14 h 14"/>
                <a:gd name="T4" fmla="*/ 6 w 9"/>
                <a:gd name="T5" fmla="*/ 12 h 14"/>
                <a:gd name="T6" fmla="*/ 9 w 9"/>
                <a:gd name="T7" fmla="*/ 10 h 14"/>
                <a:gd name="T8" fmla="*/ 9 w 9"/>
                <a:gd name="T9" fmla="*/ 7 h 14"/>
                <a:gd name="T10" fmla="*/ 8 w 9"/>
                <a:gd name="T11" fmla="*/ 4 h 14"/>
                <a:gd name="T12" fmla="*/ 6 w 9"/>
                <a:gd name="T13" fmla="*/ 1 h 14"/>
                <a:gd name="T14" fmla="*/ 3 w 9"/>
                <a:gd name="T15" fmla="*/ 0 h 14"/>
                <a:gd name="T16" fmla="*/ 0 w 9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4">
                  <a:moveTo>
                    <a:pt x="2" y="14"/>
                  </a:moveTo>
                  <a:lnTo>
                    <a:pt x="4" y="14"/>
                  </a:lnTo>
                  <a:lnTo>
                    <a:pt x="6" y="12"/>
                  </a:lnTo>
                  <a:lnTo>
                    <a:pt x="9" y="10"/>
                  </a:lnTo>
                  <a:lnTo>
                    <a:pt x="9" y="7"/>
                  </a:lnTo>
                  <a:lnTo>
                    <a:pt x="8" y="4"/>
                  </a:lnTo>
                  <a:lnTo>
                    <a:pt x="6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5" name="Line 465"/>
            <p:cNvSpPr>
              <a:spLocks noChangeShapeType="1"/>
            </p:cNvSpPr>
            <p:nvPr/>
          </p:nvSpPr>
          <p:spPr bwMode="auto">
            <a:xfrm flipH="1">
              <a:off x="2751" y="1435"/>
              <a:ext cx="154" cy="1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6" name="Freeform 466"/>
            <p:cNvSpPr>
              <a:spLocks/>
            </p:cNvSpPr>
            <p:nvPr/>
          </p:nvSpPr>
          <p:spPr bwMode="auto">
            <a:xfrm>
              <a:off x="2749" y="1447"/>
              <a:ext cx="2" cy="3"/>
            </a:xfrm>
            <a:custGeom>
              <a:avLst/>
              <a:gdLst>
                <a:gd name="T0" fmla="*/ 6 w 7"/>
                <a:gd name="T1" fmla="*/ 0 h 15"/>
                <a:gd name="T2" fmla="*/ 3 w 7"/>
                <a:gd name="T3" fmla="*/ 1 h 15"/>
                <a:gd name="T4" fmla="*/ 1 w 7"/>
                <a:gd name="T5" fmla="*/ 3 h 15"/>
                <a:gd name="T6" fmla="*/ 0 w 7"/>
                <a:gd name="T7" fmla="*/ 6 h 15"/>
                <a:gd name="T8" fmla="*/ 0 w 7"/>
                <a:gd name="T9" fmla="*/ 8 h 15"/>
                <a:gd name="T10" fmla="*/ 0 w 7"/>
                <a:gd name="T11" fmla="*/ 11 h 15"/>
                <a:gd name="T12" fmla="*/ 2 w 7"/>
                <a:gd name="T13" fmla="*/ 13 h 15"/>
                <a:gd name="T14" fmla="*/ 4 w 7"/>
                <a:gd name="T15" fmla="*/ 14 h 15"/>
                <a:gd name="T16" fmla="*/ 7 w 7"/>
                <a:gd name="T1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5">
                  <a:moveTo>
                    <a:pt x="6" y="0"/>
                  </a:moveTo>
                  <a:lnTo>
                    <a:pt x="3" y="1"/>
                  </a:lnTo>
                  <a:lnTo>
                    <a:pt x="1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7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7" name="Freeform 467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8" name="Freeform 468"/>
            <p:cNvSpPr>
              <a:spLocks/>
            </p:cNvSpPr>
            <p:nvPr/>
          </p:nvSpPr>
          <p:spPr bwMode="auto">
            <a:xfrm>
              <a:off x="2635" y="1401"/>
              <a:ext cx="78" cy="73"/>
            </a:xfrm>
            <a:custGeom>
              <a:avLst/>
              <a:gdLst>
                <a:gd name="T0" fmla="*/ 341 w 342"/>
                <a:gd name="T1" fmla="*/ 181 h 328"/>
                <a:gd name="T2" fmla="*/ 334 w 342"/>
                <a:gd name="T3" fmla="*/ 212 h 328"/>
                <a:gd name="T4" fmla="*/ 321 w 342"/>
                <a:gd name="T5" fmla="*/ 242 h 328"/>
                <a:gd name="T6" fmla="*/ 303 w 342"/>
                <a:gd name="T7" fmla="*/ 268 h 328"/>
                <a:gd name="T8" fmla="*/ 280 w 342"/>
                <a:gd name="T9" fmla="*/ 291 h 328"/>
                <a:gd name="T10" fmla="*/ 252 w 342"/>
                <a:gd name="T11" fmla="*/ 308 h 328"/>
                <a:gd name="T12" fmla="*/ 221 w 342"/>
                <a:gd name="T13" fmla="*/ 321 h 328"/>
                <a:gd name="T14" fmla="*/ 188 w 342"/>
                <a:gd name="T15" fmla="*/ 327 h 328"/>
                <a:gd name="T16" fmla="*/ 154 w 342"/>
                <a:gd name="T17" fmla="*/ 327 h 328"/>
                <a:gd name="T18" fmla="*/ 121 w 342"/>
                <a:gd name="T19" fmla="*/ 321 h 328"/>
                <a:gd name="T20" fmla="*/ 90 w 342"/>
                <a:gd name="T21" fmla="*/ 308 h 328"/>
                <a:gd name="T22" fmla="*/ 63 w 342"/>
                <a:gd name="T23" fmla="*/ 291 h 328"/>
                <a:gd name="T24" fmla="*/ 40 w 342"/>
                <a:gd name="T25" fmla="*/ 268 h 328"/>
                <a:gd name="T26" fmla="*/ 21 w 342"/>
                <a:gd name="T27" fmla="*/ 242 h 328"/>
                <a:gd name="T28" fmla="*/ 8 w 342"/>
                <a:gd name="T29" fmla="*/ 212 h 328"/>
                <a:gd name="T30" fmla="*/ 1 w 342"/>
                <a:gd name="T31" fmla="*/ 181 h 328"/>
                <a:gd name="T32" fmla="*/ 1 w 342"/>
                <a:gd name="T33" fmla="*/ 146 h 328"/>
                <a:gd name="T34" fmla="*/ 8 w 342"/>
                <a:gd name="T35" fmla="*/ 115 h 328"/>
                <a:gd name="T36" fmla="*/ 21 w 342"/>
                <a:gd name="T37" fmla="*/ 85 h 328"/>
                <a:gd name="T38" fmla="*/ 40 w 342"/>
                <a:gd name="T39" fmla="*/ 59 h 328"/>
                <a:gd name="T40" fmla="*/ 63 w 342"/>
                <a:gd name="T41" fmla="*/ 36 h 328"/>
                <a:gd name="T42" fmla="*/ 90 w 342"/>
                <a:gd name="T43" fmla="*/ 19 h 328"/>
                <a:gd name="T44" fmla="*/ 121 w 342"/>
                <a:gd name="T45" fmla="*/ 6 h 328"/>
                <a:gd name="T46" fmla="*/ 154 w 342"/>
                <a:gd name="T47" fmla="*/ 0 h 328"/>
                <a:gd name="T48" fmla="*/ 188 w 342"/>
                <a:gd name="T49" fmla="*/ 0 h 328"/>
                <a:gd name="T50" fmla="*/ 221 w 342"/>
                <a:gd name="T51" fmla="*/ 6 h 328"/>
                <a:gd name="T52" fmla="*/ 252 w 342"/>
                <a:gd name="T53" fmla="*/ 19 h 328"/>
                <a:gd name="T54" fmla="*/ 280 w 342"/>
                <a:gd name="T55" fmla="*/ 36 h 328"/>
                <a:gd name="T56" fmla="*/ 303 w 342"/>
                <a:gd name="T57" fmla="*/ 59 h 328"/>
                <a:gd name="T58" fmla="*/ 321 w 342"/>
                <a:gd name="T59" fmla="*/ 85 h 328"/>
                <a:gd name="T60" fmla="*/ 334 w 342"/>
                <a:gd name="T61" fmla="*/ 115 h 328"/>
                <a:gd name="T62" fmla="*/ 341 w 342"/>
                <a:gd name="T63" fmla="*/ 14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328">
                  <a:moveTo>
                    <a:pt x="342" y="163"/>
                  </a:moveTo>
                  <a:lnTo>
                    <a:pt x="341" y="181"/>
                  </a:lnTo>
                  <a:lnTo>
                    <a:pt x="338" y="197"/>
                  </a:lnTo>
                  <a:lnTo>
                    <a:pt x="334" y="212"/>
                  </a:lnTo>
                  <a:lnTo>
                    <a:pt x="328" y="227"/>
                  </a:lnTo>
                  <a:lnTo>
                    <a:pt x="321" y="242"/>
                  </a:lnTo>
                  <a:lnTo>
                    <a:pt x="312" y="255"/>
                  </a:lnTo>
                  <a:lnTo>
                    <a:pt x="303" y="268"/>
                  </a:lnTo>
                  <a:lnTo>
                    <a:pt x="292" y="280"/>
                  </a:lnTo>
                  <a:lnTo>
                    <a:pt x="280" y="291"/>
                  </a:lnTo>
                  <a:lnTo>
                    <a:pt x="267" y="300"/>
                  </a:lnTo>
                  <a:lnTo>
                    <a:pt x="252" y="308"/>
                  </a:lnTo>
                  <a:lnTo>
                    <a:pt x="238" y="315"/>
                  </a:lnTo>
                  <a:lnTo>
                    <a:pt x="221" y="321"/>
                  </a:lnTo>
                  <a:lnTo>
                    <a:pt x="206" y="325"/>
                  </a:lnTo>
                  <a:lnTo>
                    <a:pt x="188" y="327"/>
                  </a:lnTo>
                  <a:lnTo>
                    <a:pt x="171" y="328"/>
                  </a:lnTo>
                  <a:lnTo>
                    <a:pt x="154" y="327"/>
                  </a:lnTo>
                  <a:lnTo>
                    <a:pt x="137" y="325"/>
                  </a:lnTo>
                  <a:lnTo>
                    <a:pt x="121" y="321"/>
                  </a:lnTo>
                  <a:lnTo>
                    <a:pt x="105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3" y="291"/>
                  </a:lnTo>
                  <a:lnTo>
                    <a:pt x="51" y="280"/>
                  </a:lnTo>
                  <a:lnTo>
                    <a:pt x="40" y="268"/>
                  </a:lnTo>
                  <a:lnTo>
                    <a:pt x="30" y="255"/>
                  </a:lnTo>
                  <a:lnTo>
                    <a:pt x="21" y="242"/>
                  </a:lnTo>
                  <a:lnTo>
                    <a:pt x="14" y="227"/>
                  </a:lnTo>
                  <a:lnTo>
                    <a:pt x="8" y="212"/>
                  </a:lnTo>
                  <a:lnTo>
                    <a:pt x="4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6"/>
                  </a:lnTo>
                  <a:lnTo>
                    <a:pt x="4" y="130"/>
                  </a:lnTo>
                  <a:lnTo>
                    <a:pt x="8" y="115"/>
                  </a:lnTo>
                  <a:lnTo>
                    <a:pt x="14" y="100"/>
                  </a:lnTo>
                  <a:lnTo>
                    <a:pt x="21" y="85"/>
                  </a:lnTo>
                  <a:lnTo>
                    <a:pt x="30" y="72"/>
                  </a:lnTo>
                  <a:lnTo>
                    <a:pt x="40" y="59"/>
                  </a:lnTo>
                  <a:lnTo>
                    <a:pt x="51" y="47"/>
                  </a:lnTo>
                  <a:lnTo>
                    <a:pt x="63" y="36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5" y="12"/>
                  </a:lnTo>
                  <a:lnTo>
                    <a:pt x="121" y="6"/>
                  </a:lnTo>
                  <a:lnTo>
                    <a:pt x="137" y="3"/>
                  </a:lnTo>
                  <a:lnTo>
                    <a:pt x="154" y="0"/>
                  </a:lnTo>
                  <a:lnTo>
                    <a:pt x="171" y="0"/>
                  </a:lnTo>
                  <a:lnTo>
                    <a:pt x="188" y="0"/>
                  </a:lnTo>
                  <a:lnTo>
                    <a:pt x="206" y="3"/>
                  </a:lnTo>
                  <a:lnTo>
                    <a:pt x="221" y="6"/>
                  </a:lnTo>
                  <a:lnTo>
                    <a:pt x="238" y="12"/>
                  </a:lnTo>
                  <a:lnTo>
                    <a:pt x="252" y="19"/>
                  </a:lnTo>
                  <a:lnTo>
                    <a:pt x="267" y="28"/>
                  </a:lnTo>
                  <a:lnTo>
                    <a:pt x="280" y="36"/>
                  </a:lnTo>
                  <a:lnTo>
                    <a:pt x="292" y="47"/>
                  </a:lnTo>
                  <a:lnTo>
                    <a:pt x="303" y="59"/>
                  </a:lnTo>
                  <a:lnTo>
                    <a:pt x="312" y="72"/>
                  </a:lnTo>
                  <a:lnTo>
                    <a:pt x="321" y="85"/>
                  </a:lnTo>
                  <a:lnTo>
                    <a:pt x="328" y="100"/>
                  </a:lnTo>
                  <a:lnTo>
                    <a:pt x="334" y="115"/>
                  </a:lnTo>
                  <a:lnTo>
                    <a:pt x="338" y="130"/>
                  </a:lnTo>
                  <a:lnTo>
                    <a:pt x="341" y="146"/>
                  </a:lnTo>
                  <a:lnTo>
                    <a:pt x="342" y="16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69" name="Freeform 469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0" name="Freeform 470"/>
            <p:cNvSpPr>
              <a:spLocks/>
            </p:cNvSpPr>
            <p:nvPr/>
          </p:nvSpPr>
          <p:spPr bwMode="auto">
            <a:xfrm>
              <a:off x="2671" y="1415"/>
              <a:ext cx="39" cy="45"/>
            </a:xfrm>
            <a:custGeom>
              <a:avLst/>
              <a:gdLst>
                <a:gd name="T0" fmla="*/ 11 w 164"/>
                <a:gd name="T1" fmla="*/ 0 h 204"/>
                <a:gd name="T2" fmla="*/ 122 w 164"/>
                <a:gd name="T3" fmla="*/ 0 h 204"/>
                <a:gd name="T4" fmla="*/ 134 w 164"/>
                <a:gd name="T5" fmla="*/ 14 h 204"/>
                <a:gd name="T6" fmla="*/ 152 w 164"/>
                <a:gd name="T7" fmla="*/ 45 h 204"/>
                <a:gd name="T8" fmla="*/ 161 w 164"/>
                <a:gd name="T9" fmla="*/ 72 h 204"/>
                <a:gd name="T10" fmla="*/ 164 w 164"/>
                <a:gd name="T11" fmla="*/ 109 h 204"/>
                <a:gd name="T12" fmla="*/ 160 w 164"/>
                <a:gd name="T13" fmla="*/ 136 h 204"/>
                <a:gd name="T14" fmla="*/ 152 w 164"/>
                <a:gd name="T15" fmla="*/ 165 h 204"/>
                <a:gd name="T16" fmla="*/ 137 w 164"/>
                <a:gd name="T17" fmla="*/ 190 h 204"/>
                <a:gd name="T18" fmla="*/ 126 w 164"/>
                <a:gd name="T19" fmla="*/ 204 h 204"/>
                <a:gd name="T20" fmla="*/ 0 w 164"/>
                <a:gd name="T21" fmla="*/ 204 h 204"/>
                <a:gd name="T22" fmla="*/ 11 w 164"/>
                <a:gd name="T23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4" h="204">
                  <a:moveTo>
                    <a:pt x="11" y="0"/>
                  </a:moveTo>
                  <a:lnTo>
                    <a:pt x="122" y="0"/>
                  </a:lnTo>
                  <a:lnTo>
                    <a:pt x="134" y="14"/>
                  </a:lnTo>
                  <a:lnTo>
                    <a:pt x="152" y="45"/>
                  </a:lnTo>
                  <a:lnTo>
                    <a:pt x="161" y="72"/>
                  </a:lnTo>
                  <a:lnTo>
                    <a:pt x="164" y="109"/>
                  </a:lnTo>
                  <a:lnTo>
                    <a:pt x="160" y="136"/>
                  </a:lnTo>
                  <a:lnTo>
                    <a:pt x="152" y="165"/>
                  </a:lnTo>
                  <a:lnTo>
                    <a:pt x="137" y="190"/>
                  </a:lnTo>
                  <a:lnTo>
                    <a:pt x="126" y="204"/>
                  </a:lnTo>
                  <a:lnTo>
                    <a:pt x="0" y="204"/>
                  </a:lnTo>
                  <a:lnTo>
                    <a:pt x="1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1" name="Freeform 471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2" name="Freeform 472"/>
            <p:cNvSpPr>
              <a:spLocks/>
            </p:cNvSpPr>
            <p:nvPr/>
          </p:nvSpPr>
          <p:spPr bwMode="auto">
            <a:xfrm>
              <a:off x="2652" y="1417"/>
              <a:ext cx="44" cy="42"/>
            </a:xfrm>
            <a:custGeom>
              <a:avLst/>
              <a:gdLst>
                <a:gd name="T0" fmla="*/ 192 w 193"/>
                <a:gd name="T1" fmla="*/ 102 h 187"/>
                <a:gd name="T2" fmla="*/ 188 w 193"/>
                <a:gd name="T3" fmla="*/ 120 h 187"/>
                <a:gd name="T4" fmla="*/ 181 w 193"/>
                <a:gd name="T5" fmla="*/ 138 h 187"/>
                <a:gd name="T6" fmla="*/ 171 w 193"/>
                <a:gd name="T7" fmla="*/ 153 h 187"/>
                <a:gd name="T8" fmla="*/ 157 w 193"/>
                <a:gd name="T9" fmla="*/ 166 h 187"/>
                <a:gd name="T10" fmla="*/ 142 w 193"/>
                <a:gd name="T11" fmla="*/ 175 h 187"/>
                <a:gd name="T12" fmla="*/ 124 w 193"/>
                <a:gd name="T13" fmla="*/ 183 h 187"/>
                <a:gd name="T14" fmla="*/ 105 w 193"/>
                <a:gd name="T15" fmla="*/ 186 h 187"/>
                <a:gd name="T16" fmla="*/ 87 w 193"/>
                <a:gd name="T17" fmla="*/ 186 h 187"/>
                <a:gd name="T18" fmla="*/ 68 w 193"/>
                <a:gd name="T19" fmla="*/ 183 h 187"/>
                <a:gd name="T20" fmla="*/ 50 w 193"/>
                <a:gd name="T21" fmla="*/ 175 h 187"/>
                <a:gd name="T22" fmla="*/ 35 w 193"/>
                <a:gd name="T23" fmla="*/ 166 h 187"/>
                <a:gd name="T24" fmla="*/ 21 w 193"/>
                <a:gd name="T25" fmla="*/ 153 h 187"/>
                <a:gd name="T26" fmla="*/ 12 w 193"/>
                <a:gd name="T27" fmla="*/ 138 h 187"/>
                <a:gd name="T28" fmla="*/ 4 w 193"/>
                <a:gd name="T29" fmla="*/ 120 h 187"/>
                <a:gd name="T30" fmla="*/ 0 w 193"/>
                <a:gd name="T31" fmla="*/ 102 h 187"/>
                <a:gd name="T32" fmla="*/ 0 w 193"/>
                <a:gd name="T33" fmla="*/ 84 h 187"/>
                <a:gd name="T34" fmla="*/ 4 w 193"/>
                <a:gd name="T35" fmla="*/ 66 h 187"/>
                <a:gd name="T36" fmla="*/ 12 w 193"/>
                <a:gd name="T37" fmla="*/ 48 h 187"/>
                <a:gd name="T38" fmla="*/ 21 w 193"/>
                <a:gd name="T39" fmla="*/ 33 h 187"/>
                <a:gd name="T40" fmla="*/ 35 w 193"/>
                <a:gd name="T41" fmla="*/ 20 h 187"/>
                <a:gd name="T42" fmla="*/ 50 w 193"/>
                <a:gd name="T43" fmla="*/ 11 h 187"/>
                <a:gd name="T44" fmla="*/ 68 w 193"/>
                <a:gd name="T45" fmla="*/ 3 h 187"/>
                <a:gd name="T46" fmla="*/ 87 w 193"/>
                <a:gd name="T47" fmla="*/ 0 h 187"/>
                <a:gd name="T48" fmla="*/ 105 w 193"/>
                <a:gd name="T49" fmla="*/ 0 h 187"/>
                <a:gd name="T50" fmla="*/ 124 w 193"/>
                <a:gd name="T51" fmla="*/ 3 h 187"/>
                <a:gd name="T52" fmla="*/ 142 w 193"/>
                <a:gd name="T53" fmla="*/ 11 h 187"/>
                <a:gd name="T54" fmla="*/ 157 w 193"/>
                <a:gd name="T55" fmla="*/ 20 h 187"/>
                <a:gd name="T56" fmla="*/ 171 w 193"/>
                <a:gd name="T57" fmla="*/ 33 h 187"/>
                <a:gd name="T58" fmla="*/ 181 w 193"/>
                <a:gd name="T59" fmla="*/ 48 h 187"/>
                <a:gd name="T60" fmla="*/ 188 w 193"/>
                <a:gd name="T61" fmla="*/ 66 h 187"/>
                <a:gd name="T62" fmla="*/ 192 w 193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3" h="187">
                  <a:moveTo>
                    <a:pt x="193" y="94"/>
                  </a:moveTo>
                  <a:lnTo>
                    <a:pt x="192" y="102"/>
                  </a:lnTo>
                  <a:lnTo>
                    <a:pt x="191" y="112"/>
                  </a:lnTo>
                  <a:lnTo>
                    <a:pt x="188" y="120"/>
                  </a:lnTo>
                  <a:lnTo>
                    <a:pt x="185" y="129"/>
                  </a:lnTo>
                  <a:lnTo>
                    <a:pt x="181" y="138"/>
                  </a:lnTo>
                  <a:lnTo>
                    <a:pt x="176" y="145"/>
                  </a:lnTo>
                  <a:lnTo>
                    <a:pt x="171" y="153"/>
                  </a:lnTo>
                  <a:lnTo>
                    <a:pt x="164" y="159"/>
                  </a:lnTo>
                  <a:lnTo>
                    <a:pt x="157" y="166"/>
                  </a:lnTo>
                  <a:lnTo>
                    <a:pt x="150" y="171"/>
                  </a:lnTo>
                  <a:lnTo>
                    <a:pt x="142" y="175"/>
                  </a:lnTo>
                  <a:lnTo>
                    <a:pt x="133" y="180"/>
                  </a:lnTo>
                  <a:lnTo>
                    <a:pt x="124" y="183"/>
                  </a:lnTo>
                  <a:lnTo>
                    <a:pt x="115" y="185"/>
                  </a:lnTo>
                  <a:lnTo>
                    <a:pt x="105" y="186"/>
                  </a:lnTo>
                  <a:lnTo>
                    <a:pt x="97" y="187"/>
                  </a:lnTo>
                  <a:lnTo>
                    <a:pt x="87" y="186"/>
                  </a:lnTo>
                  <a:lnTo>
                    <a:pt x="77" y="185"/>
                  </a:lnTo>
                  <a:lnTo>
                    <a:pt x="68" y="183"/>
                  </a:lnTo>
                  <a:lnTo>
                    <a:pt x="59" y="180"/>
                  </a:lnTo>
                  <a:lnTo>
                    <a:pt x="50" y="175"/>
                  </a:lnTo>
                  <a:lnTo>
                    <a:pt x="42" y="171"/>
                  </a:lnTo>
                  <a:lnTo>
                    <a:pt x="35" y="166"/>
                  </a:lnTo>
                  <a:lnTo>
                    <a:pt x="28" y="159"/>
                  </a:lnTo>
                  <a:lnTo>
                    <a:pt x="21" y="153"/>
                  </a:lnTo>
                  <a:lnTo>
                    <a:pt x="16" y="145"/>
                  </a:lnTo>
                  <a:lnTo>
                    <a:pt x="12" y="138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2" y="112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0" y="84"/>
                  </a:lnTo>
                  <a:lnTo>
                    <a:pt x="2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2" y="48"/>
                  </a:lnTo>
                  <a:lnTo>
                    <a:pt x="16" y="41"/>
                  </a:lnTo>
                  <a:lnTo>
                    <a:pt x="21" y="33"/>
                  </a:lnTo>
                  <a:lnTo>
                    <a:pt x="28" y="27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9" y="6"/>
                  </a:lnTo>
                  <a:lnTo>
                    <a:pt x="68" y="3"/>
                  </a:lnTo>
                  <a:lnTo>
                    <a:pt x="77" y="1"/>
                  </a:lnTo>
                  <a:lnTo>
                    <a:pt x="87" y="0"/>
                  </a:lnTo>
                  <a:lnTo>
                    <a:pt x="97" y="0"/>
                  </a:lnTo>
                  <a:lnTo>
                    <a:pt x="105" y="0"/>
                  </a:lnTo>
                  <a:lnTo>
                    <a:pt x="115" y="1"/>
                  </a:lnTo>
                  <a:lnTo>
                    <a:pt x="124" y="3"/>
                  </a:lnTo>
                  <a:lnTo>
                    <a:pt x="133" y="6"/>
                  </a:lnTo>
                  <a:lnTo>
                    <a:pt x="142" y="11"/>
                  </a:lnTo>
                  <a:lnTo>
                    <a:pt x="150" y="15"/>
                  </a:lnTo>
                  <a:lnTo>
                    <a:pt x="157" y="20"/>
                  </a:lnTo>
                  <a:lnTo>
                    <a:pt x="164" y="27"/>
                  </a:lnTo>
                  <a:lnTo>
                    <a:pt x="171" y="33"/>
                  </a:lnTo>
                  <a:lnTo>
                    <a:pt x="176" y="41"/>
                  </a:lnTo>
                  <a:lnTo>
                    <a:pt x="181" y="48"/>
                  </a:lnTo>
                  <a:lnTo>
                    <a:pt x="185" y="57"/>
                  </a:lnTo>
                  <a:lnTo>
                    <a:pt x="188" y="66"/>
                  </a:lnTo>
                  <a:lnTo>
                    <a:pt x="191" y="74"/>
                  </a:lnTo>
                  <a:lnTo>
                    <a:pt x="192" y="84"/>
                  </a:lnTo>
                  <a:lnTo>
                    <a:pt x="193" y="9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3" name="Rectangle 473"/>
            <p:cNvSpPr>
              <a:spLocks noChangeArrowheads="1"/>
            </p:cNvSpPr>
            <p:nvPr/>
          </p:nvSpPr>
          <p:spPr bwMode="auto">
            <a:xfrm>
              <a:off x="2628" y="1329"/>
              <a:ext cx="2" cy="16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4" name="Rectangle 474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5" name="Rectangle 475"/>
            <p:cNvSpPr>
              <a:spLocks noChangeArrowheads="1"/>
            </p:cNvSpPr>
            <p:nvPr/>
          </p:nvSpPr>
          <p:spPr bwMode="auto">
            <a:xfrm>
              <a:off x="2644" y="1325"/>
              <a:ext cx="76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6" name="Freeform 476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7" name="Freeform 477"/>
            <p:cNvSpPr>
              <a:spLocks/>
            </p:cNvSpPr>
            <p:nvPr/>
          </p:nvSpPr>
          <p:spPr bwMode="auto">
            <a:xfrm>
              <a:off x="2633" y="1317"/>
              <a:ext cx="98" cy="12"/>
            </a:xfrm>
            <a:custGeom>
              <a:avLst/>
              <a:gdLst>
                <a:gd name="T0" fmla="*/ 374 w 423"/>
                <a:gd name="T1" fmla="*/ 56 h 56"/>
                <a:gd name="T2" fmla="*/ 374 w 423"/>
                <a:gd name="T3" fmla="*/ 36 h 56"/>
                <a:gd name="T4" fmla="*/ 423 w 423"/>
                <a:gd name="T5" fmla="*/ 36 h 56"/>
                <a:gd name="T6" fmla="*/ 423 w 423"/>
                <a:gd name="T7" fmla="*/ 0 h 56"/>
                <a:gd name="T8" fmla="*/ 0 w 423"/>
                <a:gd name="T9" fmla="*/ 0 h 56"/>
                <a:gd name="T10" fmla="*/ 0 w 423"/>
                <a:gd name="T11" fmla="*/ 36 h 56"/>
                <a:gd name="T12" fmla="*/ 47 w 423"/>
                <a:gd name="T13" fmla="*/ 36 h 56"/>
                <a:gd name="T14" fmla="*/ 47 w 423"/>
                <a:gd name="T15" fmla="*/ 56 h 56"/>
                <a:gd name="T16" fmla="*/ 374 w 423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56">
                  <a:moveTo>
                    <a:pt x="374" y="56"/>
                  </a:moveTo>
                  <a:lnTo>
                    <a:pt x="374" y="36"/>
                  </a:lnTo>
                  <a:lnTo>
                    <a:pt x="423" y="36"/>
                  </a:lnTo>
                  <a:lnTo>
                    <a:pt x="423" y="0"/>
                  </a:lnTo>
                  <a:lnTo>
                    <a:pt x="0" y="0"/>
                  </a:lnTo>
                  <a:lnTo>
                    <a:pt x="0" y="36"/>
                  </a:lnTo>
                  <a:lnTo>
                    <a:pt x="47" y="36"/>
                  </a:lnTo>
                  <a:lnTo>
                    <a:pt x="47" y="56"/>
                  </a:lnTo>
                  <a:lnTo>
                    <a:pt x="374" y="5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8" name="Rectangle 478"/>
            <p:cNvSpPr>
              <a:spLocks noChangeArrowheads="1"/>
            </p:cNvSpPr>
            <p:nvPr/>
          </p:nvSpPr>
          <p:spPr bwMode="auto">
            <a:xfrm>
              <a:off x="2738" y="1170"/>
              <a:ext cx="181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79" name="Rectangle 479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0" name="Rectangle 480"/>
            <p:cNvSpPr>
              <a:spLocks noChangeArrowheads="1"/>
            </p:cNvSpPr>
            <p:nvPr/>
          </p:nvSpPr>
          <p:spPr bwMode="auto">
            <a:xfrm>
              <a:off x="2731" y="1157"/>
              <a:ext cx="195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1" name="Rectangle 481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2" name="Rectangle 482"/>
            <p:cNvSpPr>
              <a:spLocks noChangeArrowheads="1"/>
            </p:cNvSpPr>
            <p:nvPr/>
          </p:nvSpPr>
          <p:spPr bwMode="auto">
            <a:xfrm>
              <a:off x="2646" y="1320"/>
              <a:ext cx="72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3" name="Rectangle 483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4" name="Rectangle 484"/>
            <p:cNvSpPr>
              <a:spLocks noChangeArrowheads="1"/>
            </p:cNvSpPr>
            <p:nvPr/>
          </p:nvSpPr>
          <p:spPr bwMode="auto">
            <a:xfrm>
              <a:off x="2574" y="1938"/>
              <a:ext cx="10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5" name="Rectangle 485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6" name="Rectangle 486"/>
            <p:cNvSpPr>
              <a:spLocks noChangeArrowheads="1"/>
            </p:cNvSpPr>
            <p:nvPr/>
          </p:nvSpPr>
          <p:spPr bwMode="auto">
            <a:xfrm>
              <a:off x="2620" y="1938"/>
              <a:ext cx="10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7" name="Rectangle 487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8" name="Rectangle 488"/>
            <p:cNvSpPr>
              <a:spLocks noChangeArrowheads="1"/>
            </p:cNvSpPr>
            <p:nvPr/>
          </p:nvSpPr>
          <p:spPr bwMode="auto">
            <a:xfrm>
              <a:off x="2620" y="1994"/>
              <a:ext cx="10" cy="14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89" name="Freeform 489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0" name="Freeform 490"/>
            <p:cNvSpPr>
              <a:spLocks/>
            </p:cNvSpPr>
            <p:nvPr/>
          </p:nvSpPr>
          <p:spPr bwMode="auto">
            <a:xfrm>
              <a:off x="2580" y="1966"/>
              <a:ext cx="96" cy="196"/>
            </a:xfrm>
            <a:custGeom>
              <a:avLst/>
              <a:gdLst>
                <a:gd name="T0" fmla="*/ 362 w 424"/>
                <a:gd name="T1" fmla="*/ 92 h 877"/>
                <a:gd name="T2" fmla="*/ 343 w 424"/>
                <a:gd name="T3" fmla="*/ 92 h 877"/>
                <a:gd name="T4" fmla="*/ 335 w 424"/>
                <a:gd name="T5" fmla="*/ 100 h 877"/>
                <a:gd name="T6" fmla="*/ 335 w 424"/>
                <a:gd name="T7" fmla="*/ 130 h 877"/>
                <a:gd name="T8" fmla="*/ 0 w 424"/>
                <a:gd name="T9" fmla="*/ 130 h 877"/>
                <a:gd name="T10" fmla="*/ 0 w 424"/>
                <a:gd name="T11" fmla="*/ 747 h 877"/>
                <a:gd name="T12" fmla="*/ 335 w 424"/>
                <a:gd name="T13" fmla="*/ 747 h 877"/>
                <a:gd name="T14" fmla="*/ 335 w 424"/>
                <a:gd name="T15" fmla="*/ 778 h 877"/>
                <a:gd name="T16" fmla="*/ 343 w 424"/>
                <a:gd name="T17" fmla="*/ 786 h 877"/>
                <a:gd name="T18" fmla="*/ 362 w 424"/>
                <a:gd name="T19" fmla="*/ 786 h 877"/>
                <a:gd name="T20" fmla="*/ 362 w 424"/>
                <a:gd name="T21" fmla="*/ 877 h 877"/>
                <a:gd name="T22" fmla="*/ 424 w 424"/>
                <a:gd name="T23" fmla="*/ 877 h 877"/>
                <a:gd name="T24" fmla="*/ 424 w 424"/>
                <a:gd name="T25" fmla="*/ 0 h 877"/>
                <a:gd name="T26" fmla="*/ 362 w 424"/>
                <a:gd name="T27" fmla="*/ 0 h 877"/>
                <a:gd name="T28" fmla="*/ 362 w 424"/>
                <a:gd name="T29" fmla="*/ 92 h 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4" h="877">
                  <a:moveTo>
                    <a:pt x="362" y="92"/>
                  </a:moveTo>
                  <a:lnTo>
                    <a:pt x="343" y="92"/>
                  </a:lnTo>
                  <a:lnTo>
                    <a:pt x="335" y="100"/>
                  </a:lnTo>
                  <a:lnTo>
                    <a:pt x="335" y="130"/>
                  </a:lnTo>
                  <a:lnTo>
                    <a:pt x="0" y="130"/>
                  </a:lnTo>
                  <a:lnTo>
                    <a:pt x="0" y="747"/>
                  </a:lnTo>
                  <a:lnTo>
                    <a:pt x="335" y="747"/>
                  </a:lnTo>
                  <a:lnTo>
                    <a:pt x="335" y="778"/>
                  </a:lnTo>
                  <a:lnTo>
                    <a:pt x="343" y="786"/>
                  </a:lnTo>
                  <a:lnTo>
                    <a:pt x="362" y="786"/>
                  </a:lnTo>
                  <a:lnTo>
                    <a:pt x="362" y="877"/>
                  </a:lnTo>
                  <a:lnTo>
                    <a:pt x="424" y="877"/>
                  </a:lnTo>
                  <a:lnTo>
                    <a:pt x="424" y="0"/>
                  </a:lnTo>
                  <a:lnTo>
                    <a:pt x="362" y="0"/>
                  </a:lnTo>
                  <a:lnTo>
                    <a:pt x="362" y="9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1" name="Rectangle 491"/>
            <p:cNvSpPr>
              <a:spLocks noChangeArrowheads="1"/>
            </p:cNvSpPr>
            <p:nvPr/>
          </p:nvSpPr>
          <p:spPr bwMode="auto">
            <a:xfrm>
              <a:off x="2584" y="1997"/>
              <a:ext cx="309" cy="1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2" name="Rectangle 492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3" name="Rectangle 493"/>
            <p:cNvSpPr>
              <a:spLocks noChangeArrowheads="1"/>
            </p:cNvSpPr>
            <p:nvPr/>
          </p:nvSpPr>
          <p:spPr bwMode="auto">
            <a:xfrm>
              <a:off x="2768" y="1686"/>
              <a:ext cx="119" cy="1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4" name="Freeform 494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5" name="Freeform 495"/>
            <p:cNvSpPr>
              <a:spLocks/>
            </p:cNvSpPr>
            <p:nvPr/>
          </p:nvSpPr>
          <p:spPr bwMode="auto">
            <a:xfrm>
              <a:off x="2746" y="1474"/>
              <a:ext cx="164" cy="33"/>
            </a:xfrm>
            <a:custGeom>
              <a:avLst/>
              <a:gdLst>
                <a:gd name="T0" fmla="*/ 90 w 712"/>
                <a:gd name="T1" fmla="*/ 61 h 147"/>
                <a:gd name="T2" fmla="*/ 90 w 712"/>
                <a:gd name="T3" fmla="*/ 120 h 147"/>
                <a:gd name="T4" fmla="*/ 97 w 712"/>
                <a:gd name="T5" fmla="*/ 147 h 147"/>
                <a:gd name="T6" fmla="*/ 613 w 712"/>
                <a:gd name="T7" fmla="*/ 147 h 147"/>
                <a:gd name="T8" fmla="*/ 621 w 712"/>
                <a:gd name="T9" fmla="*/ 120 h 147"/>
                <a:gd name="T10" fmla="*/ 621 w 712"/>
                <a:gd name="T11" fmla="*/ 61 h 147"/>
                <a:gd name="T12" fmla="*/ 712 w 712"/>
                <a:gd name="T13" fmla="*/ 61 h 147"/>
                <a:gd name="T14" fmla="*/ 712 w 712"/>
                <a:gd name="T15" fmla="*/ 0 h 147"/>
                <a:gd name="T16" fmla="*/ 0 w 712"/>
                <a:gd name="T17" fmla="*/ 0 h 147"/>
                <a:gd name="T18" fmla="*/ 0 w 712"/>
                <a:gd name="T19" fmla="*/ 61 h 147"/>
                <a:gd name="T20" fmla="*/ 90 w 712"/>
                <a:gd name="T21" fmla="*/ 61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2" h="147">
                  <a:moveTo>
                    <a:pt x="90" y="61"/>
                  </a:moveTo>
                  <a:lnTo>
                    <a:pt x="90" y="120"/>
                  </a:lnTo>
                  <a:lnTo>
                    <a:pt x="97" y="147"/>
                  </a:lnTo>
                  <a:lnTo>
                    <a:pt x="613" y="147"/>
                  </a:lnTo>
                  <a:lnTo>
                    <a:pt x="621" y="120"/>
                  </a:lnTo>
                  <a:lnTo>
                    <a:pt x="621" y="61"/>
                  </a:lnTo>
                  <a:lnTo>
                    <a:pt x="712" y="61"/>
                  </a:lnTo>
                  <a:lnTo>
                    <a:pt x="712" y="0"/>
                  </a:lnTo>
                  <a:lnTo>
                    <a:pt x="0" y="0"/>
                  </a:lnTo>
                  <a:lnTo>
                    <a:pt x="0" y="61"/>
                  </a:lnTo>
                  <a:lnTo>
                    <a:pt x="90" y="6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6" name="Rectangle 496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7" name="Rectangle 497"/>
            <p:cNvSpPr>
              <a:spLocks noChangeArrowheads="1"/>
            </p:cNvSpPr>
            <p:nvPr/>
          </p:nvSpPr>
          <p:spPr bwMode="auto">
            <a:xfrm>
              <a:off x="2779" y="1503"/>
              <a:ext cx="97" cy="4"/>
            </a:xfrm>
            <a:prstGeom prst="rect">
              <a:avLst/>
            </a:prstGeom>
            <a:noFill/>
            <a:ln w="3175">
              <a:solidFill>
                <a:srgbClr val="86858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8" name="Rectangle 498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299" name="Rectangle 499"/>
            <p:cNvSpPr>
              <a:spLocks noChangeArrowheads="1"/>
            </p:cNvSpPr>
            <p:nvPr/>
          </p:nvSpPr>
          <p:spPr bwMode="auto">
            <a:xfrm>
              <a:off x="2782" y="1497"/>
              <a:ext cx="92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0" name="Freeform 500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1" name="Freeform 501"/>
            <p:cNvSpPr>
              <a:spLocks/>
            </p:cNvSpPr>
            <p:nvPr/>
          </p:nvSpPr>
          <p:spPr bwMode="auto">
            <a:xfrm>
              <a:off x="2768" y="1499"/>
              <a:ext cx="119" cy="16"/>
            </a:xfrm>
            <a:custGeom>
              <a:avLst/>
              <a:gdLst>
                <a:gd name="T0" fmla="*/ 0 w 516"/>
                <a:gd name="T1" fmla="*/ 74 h 74"/>
                <a:gd name="T2" fmla="*/ 0 w 516"/>
                <a:gd name="T3" fmla="*/ 38 h 74"/>
                <a:gd name="T4" fmla="*/ 47 w 516"/>
                <a:gd name="T5" fmla="*/ 38 h 74"/>
                <a:gd name="T6" fmla="*/ 47 w 516"/>
                <a:gd name="T7" fmla="*/ 18 h 74"/>
                <a:gd name="T8" fmla="*/ 57 w 516"/>
                <a:gd name="T9" fmla="*/ 18 h 74"/>
                <a:gd name="T10" fmla="*/ 57 w 516"/>
                <a:gd name="T11" fmla="*/ 0 h 74"/>
                <a:gd name="T12" fmla="*/ 459 w 516"/>
                <a:gd name="T13" fmla="*/ 0 h 74"/>
                <a:gd name="T14" fmla="*/ 459 w 516"/>
                <a:gd name="T15" fmla="*/ 18 h 74"/>
                <a:gd name="T16" fmla="*/ 469 w 516"/>
                <a:gd name="T17" fmla="*/ 18 h 74"/>
                <a:gd name="T18" fmla="*/ 469 w 516"/>
                <a:gd name="T19" fmla="*/ 38 h 74"/>
                <a:gd name="T20" fmla="*/ 516 w 516"/>
                <a:gd name="T21" fmla="*/ 38 h 74"/>
                <a:gd name="T22" fmla="*/ 516 w 516"/>
                <a:gd name="T23" fmla="*/ 74 h 74"/>
                <a:gd name="T24" fmla="*/ 0 w 516"/>
                <a:gd name="T2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4">
                  <a:moveTo>
                    <a:pt x="0" y="74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8"/>
                  </a:lnTo>
                  <a:lnTo>
                    <a:pt x="57" y="18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8"/>
                  </a:lnTo>
                  <a:lnTo>
                    <a:pt x="469" y="18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4"/>
                  </a:lnTo>
                  <a:lnTo>
                    <a:pt x="0" y="7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2" name="Rectangle 502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3" name="Rectangle 503"/>
            <p:cNvSpPr>
              <a:spLocks noChangeArrowheads="1"/>
            </p:cNvSpPr>
            <p:nvPr/>
          </p:nvSpPr>
          <p:spPr bwMode="auto">
            <a:xfrm>
              <a:off x="2779" y="1695"/>
              <a:ext cx="97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4" name="Freeform 504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  <a:gd name="T18" fmla="*/ 403 w 403"/>
                <a:gd name="T19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  <a:lnTo>
                    <a:pt x="403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5" name="Freeform 505"/>
            <p:cNvSpPr>
              <a:spLocks/>
            </p:cNvSpPr>
            <p:nvPr/>
          </p:nvSpPr>
          <p:spPr bwMode="auto">
            <a:xfrm>
              <a:off x="2782" y="1689"/>
              <a:ext cx="92" cy="7"/>
            </a:xfrm>
            <a:custGeom>
              <a:avLst/>
              <a:gdLst>
                <a:gd name="T0" fmla="*/ 403 w 403"/>
                <a:gd name="T1" fmla="*/ 27 h 28"/>
                <a:gd name="T2" fmla="*/ 403 w 403"/>
                <a:gd name="T3" fmla="*/ 0 h 28"/>
                <a:gd name="T4" fmla="*/ 386 w 403"/>
                <a:gd name="T5" fmla="*/ 0 h 28"/>
                <a:gd name="T6" fmla="*/ 382 w 403"/>
                <a:gd name="T7" fmla="*/ 6 h 28"/>
                <a:gd name="T8" fmla="*/ 21 w 403"/>
                <a:gd name="T9" fmla="*/ 6 h 28"/>
                <a:gd name="T10" fmla="*/ 16 w 403"/>
                <a:gd name="T11" fmla="*/ 0 h 28"/>
                <a:gd name="T12" fmla="*/ 0 w 403"/>
                <a:gd name="T13" fmla="*/ 0 h 28"/>
                <a:gd name="T14" fmla="*/ 0 w 403"/>
                <a:gd name="T15" fmla="*/ 28 h 28"/>
                <a:gd name="T16" fmla="*/ 403 w 403"/>
                <a:gd name="T17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3" h="28">
                  <a:moveTo>
                    <a:pt x="403" y="27"/>
                  </a:moveTo>
                  <a:lnTo>
                    <a:pt x="403" y="0"/>
                  </a:lnTo>
                  <a:lnTo>
                    <a:pt x="386" y="0"/>
                  </a:lnTo>
                  <a:lnTo>
                    <a:pt x="382" y="6"/>
                  </a:lnTo>
                  <a:lnTo>
                    <a:pt x="21" y="6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28"/>
                  </a:lnTo>
                  <a:lnTo>
                    <a:pt x="403" y="2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6" name="Freeform 506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7" name="Freeform 507"/>
            <p:cNvSpPr>
              <a:spLocks/>
            </p:cNvSpPr>
            <p:nvPr/>
          </p:nvSpPr>
          <p:spPr bwMode="auto">
            <a:xfrm>
              <a:off x="2768" y="1691"/>
              <a:ext cx="119" cy="18"/>
            </a:xfrm>
            <a:custGeom>
              <a:avLst/>
              <a:gdLst>
                <a:gd name="T0" fmla="*/ 0 w 516"/>
                <a:gd name="T1" fmla="*/ 76 h 76"/>
                <a:gd name="T2" fmla="*/ 0 w 516"/>
                <a:gd name="T3" fmla="*/ 38 h 76"/>
                <a:gd name="T4" fmla="*/ 47 w 516"/>
                <a:gd name="T5" fmla="*/ 38 h 76"/>
                <a:gd name="T6" fmla="*/ 47 w 516"/>
                <a:gd name="T7" fmla="*/ 19 h 76"/>
                <a:gd name="T8" fmla="*/ 57 w 516"/>
                <a:gd name="T9" fmla="*/ 19 h 76"/>
                <a:gd name="T10" fmla="*/ 57 w 516"/>
                <a:gd name="T11" fmla="*/ 0 h 76"/>
                <a:gd name="T12" fmla="*/ 459 w 516"/>
                <a:gd name="T13" fmla="*/ 0 h 76"/>
                <a:gd name="T14" fmla="*/ 459 w 516"/>
                <a:gd name="T15" fmla="*/ 19 h 76"/>
                <a:gd name="T16" fmla="*/ 469 w 516"/>
                <a:gd name="T17" fmla="*/ 19 h 76"/>
                <a:gd name="T18" fmla="*/ 469 w 516"/>
                <a:gd name="T19" fmla="*/ 38 h 76"/>
                <a:gd name="T20" fmla="*/ 516 w 516"/>
                <a:gd name="T21" fmla="*/ 38 h 76"/>
                <a:gd name="T22" fmla="*/ 516 w 516"/>
                <a:gd name="T23" fmla="*/ 76 h 76"/>
                <a:gd name="T24" fmla="*/ 0 w 516"/>
                <a:gd name="T2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6" h="76">
                  <a:moveTo>
                    <a:pt x="0" y="76"/>
                  </a:moveTo>
                  <a:lnTo>
                    <a:pt x="0" y="38"/>
                  </a:lnTo>
                  <a:lnTo>
                    <a:pt x="47" y="38"/>
                  </a:lnTo>
                  <a:lnTo>
                    <a:pt x="47" y="19"/>
                  </a:lnTo>
                  <a:lnTo>
                    <a:pt x="57" y="19"/>
                  </a:lnTo>
                  <a:lnTo>
                    <a:pt x="57" y="0"/>
                  </a:lnTo>
                  <a:lnTo>
                    <a:pt x="459" y="0"/>
                  </a:lnTo>
                  <a:lnTo>
                    <a:pt x="459" y="19"/>
                  </a:lnTo>
                  <a:lnTo>
                    <a:pt x="469" y="19"/>
                  </a:lnTo>
                  <a:lnTo>
                    <a:pt x="469" y="38"/>
                  </a:lnTo>
                  <a:lnTo>
                    <a:pt x="516" y="38"/>
                  </a:lnTo>
                  <a:lnTo>
                    <a:pt x="516" y="76"/>
                  </a:lnTo>
                  <a:lnTo>
                    <a:pt x="0" y="7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8" name="Rectangle 508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09" name="Rectangle 509"/>
            <p:cNvSpPr>
              <a:spLocks noChangeArrowheads="1"/>
            </p:cNvSpPr>
            <p:nvPr/>
          </p:nvSpPr>
          <p:spPr bwMode="auto">
            <a:xfrm>
              <a:off x="2734" y="1901"/>
              <a:ext cx="259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0" name="Freeform 510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1" name="Freeform 511"/>
            <p:cNvSpPr>
              <a:spLocks/>
            </p:cNvSpPr>
            <p:nvPr/>
          </p:nvSpPr>
          <p:spPr bwMode="auto">
            <a:xfrm>
              <a:off x="2780" y="1704"/>
              <a:ext cx="95" cy="205"/>
            </a:xfrm>
            <a:custGeom>
              <a:avLst/>
              <a:gdLst>
                <a:gd name="T0" fmla="*/ 10 w 412"/>
                <a:gd name="T1" fmla="*/ 19 h 919"/>
                <a:gd name="T2" fmla="*/ 0 w 412"/>
                <a:gd name="T3" fmla="*/ 19 h 919"/>
                <a:gd name="T4" fmla="*/ 0 w 412"/>
                <a:gd name="T5" fmla="*/ 0 h 919"/>
                <a:gd name="T6" fmla="*/ 412 w 412"/>
                <a:gd name="T7" fmla="*/ 0 h 919"/>
                <a:gd name="T8" fmla="*/ 412 w 412"/>
                <a:gd name="T9" fmla="*/ 19 h 919"/>
                <a:gd name="T10" fmla="*/ 402 w 412"/>
                <a:gd name="T11" fmla="*/ 19 h 919"/>
                <a:gd name="T12" fmla="*/ 402 w 412"/>
                <a:gd name="T13" fmla="*/ 919 h 919"/>
                <a:gd name="T14" fmla="*/ 10 w 412"/>
                <a:gd name="T15" fmla="*/ 919 h 919"/>
                <a:gd name="T16" fmla="*/ 10 w 412"/>
                <a:gd name="T17" fmla="*/ 19 h 9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2" h="919">
                  <a:moveTo>
                    <a:pt x="10" y="19"/>
                  </a:moveTo>
                  <a:lnTo>
                    <a:pt x="0" y="19"/>
                  </a:lnTo>
                  <a:lnTo>
                    <a:pt x="0" y="0"/>
                  </a:lnTo>
                  <a:lnTo>
                    <a:pt x="412" y="0"/>
                  </a:lnTo>
                  <a:lnTo>
                    <a:pt x="412" y="19"/>
                  </a:lnTo>
                  <a:lnTo>
                    <a:pt x="402" y="19"/>
                  </a:lnTo>
                  <a:lnTo>
                    <a:pt x="402" y="919"/>
                  </a:lnTo>
                  <a:lnTo>
                    <a:pt x="10" y="919"/>
                  </a:lnTo>
                  <a:lnTo>
                    <a:pt x="10" y="1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2" name="Rectangle 512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3" name="Rectangle 513"/>
            <p:cNvSpPr>
              <a:spLocks noChangeArrowheads="1"/>
            </p:cNvSpPr>
            <p:nvPr/>
          </p:nvSpPr>
          <p:spPr bwMode="auto">
            <a:xfrm>
              <a:off x="2784" y="1137"/>
              <a:ext cx="88" cy="77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4" name="Rectangle 514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5" name="Rectangle 515"/>
            <p:cNvSpPr>
              <a:spLocks noChangeArrowheads="1"/>
            </p:cNvSpPr>
            <p:nvPr/>
          </p:nvSpPr>
          <p:spPr bwMode="auto">
            <a:xfrm>
              <a:off x="2893" y="1905"/>
              <a:ext cx="16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6" name="Rectangle 516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7" name="Rectangle 517"/>
            <p:cNvSpPr>
              <a:spLocks noChangeArrowheads="1"/>
            </p:cNvSpPr>
            <p:nvPr/>
          </p:nvSpPr>
          <p:spPr bwMode="auto">
            <a:xfrm>
              <a:off x="2895" y="1916"/>
              <a:ext cx="12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8" name="Rectangle 518"/>
            <p:cNvSpPr>
              <a:spLocks noChangeArrowheads="1"/>
            </p:cNvSpPr>
            <p:nvPr/>
          </p:nvSpPr>
          <p:spPr bwMode="auto">
            <a:xfrm>
              <a:off x="2896" y="1913"/>
              <a:ext cx="9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19" name="Rectangle 519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0" name="Rectangle 520"/>
            <p:cNvSpPr>
              <a:spLocks noChangeArrowheads="1"/>
            </p:cNvSpPr>
            <p:nvPr/>
          </p:nvSpPr>
          <p:spPr bwMode="auto">
            <a:xfrm>
              <a:off x="2897" y="1921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1" name="Rectangle 521"/>
            <p:cNvSpPr>
              <a:spLocks noChangeArrowheads="1"/>
            </p:cNvSpPr>
            <p:nvPr/>
          </p:nvSpPr>
          <p:spPr bwMode="auto">
            <a:xfrm>
              <a:off x="2897" y="1899"/>
              <a:ext cx="6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2" name="Freeform 522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3" name="Freeform 523"/>
            <p:cNvSpPr>
              <a:spLocks/>
            </p:cNvSpPr>
            <p:nvPr/>
          </p:nvSpPr>
          <p:spPr bwMode="auto">
            <a:xfrm>
              <a:off x="2785" y="1872"/>
              <a:ext cx="117" cy="59"/>
            </a:xfrm>
            <a:custGeom>
              <a:avLst/>
              <a:gdLst>
                <a:gd name="T0" fmla="*/ 0 w 513"/>
                <a:gd name="T1" fmla="*/ 6 h 265"/>
                <a:gd name="T2" fmla="*/ 17 w 513"/>
                <a:gd name="T3" fmla="*/ 0 h 265"/>
                <a:gd name="T4" fmla="*/ 179 w 513"/>
                <a:gd name="T5" fmla="*/ 249 h 265"/>
                <a:gd name="T6" fmla="*/ 496 w 513"/>
                <a:gd name="T7" fmla="*/ 248 h 265"/>
                <a:gd name="T8" fmla="*/ 496 w 513"/>
                <a:gd name="T9" fmla="*/ 238 h 265"/>
                <a:gd name="T10" fmla="*/ 513 w 513"/>
                <a:gd name="T11" fmla="*/ 238 h 265"/>
                <a:gd name="T12" fmla="*/ 513 w 513"/>
                <a:gd name="T13" fmla="*/ 265 h 265"/>
                <a:gd name="T14" fmla="*/ 168 w 513"/>
                <a:gd name="T15" fmla="*/ 265 h 265"/>
                <a:gd name="T16" fmla="*/ 0 w 513"/>
                <a:gd name="T17" fmla="*/ 6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3" h="265">
                  <a:moveTo>
                    <a:pt x="0" y="6"/>
                  </a:moveTo>
                  <a:lnTo>
                    <a:pt x="17" y="0"/>
                  </a:lnTo>
                  <a:lnTo>
                    <a:pt x="179" y="249"/>
                  </a:lnTo>
                  <a:lnTo>
                    <a:pt x="496" y="248"/>
                  </a:lnTo>
                  <a:lnTo>
                    <a:pt x="496" y="238"/>
                  </a:lnTo>
                  <a:lnTo>
                    <a:pt x="513" y="238"/>
                  </a:lnTo>
                  <a:lnTo>
                    <a:pt x="513" y="265"/>
                  </a:lnTo>
                  <a:lnTo>
                    <a:pt x="168" y="26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4" name="Rectangle 524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5" name="Rectangle 525"/>
            <p:cNvSpPr>
              <a:spLocks noChangeArrowheads="1"/>
            </p:cNvSpPr>
            <p:nvPr/>
          </p:nvSpPr>
          <p:spPr bwMode="auto">
            <a:xfrm>
              <a:off x="2712" y="682"/>
              <a:ext cx="234" cy="1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6" name="Rectangle 526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7" name="Rectangle 527"/>
            <p:cNvSpPr>
              <a:spLocks noChangeArrowheads="1"/>
            </p:cNvSpPr>
            <p:nvPr/>
          </p:nvSpPr>
          <p:spPr bwMode="auto">
            <a:xfrm>
              <a:off x="2721" y="682"/>
              <a:ext cx="215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8" name="Rectangle 528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29" name="Rectangle 529"/>
            <p:cNvSpPr>
              <a:spLocks noChangeArrowheads="1"/>
            </p:cNvSpPr>
            <p:nvPr/>
          </p:nvSpPr>
          <p:spPr bwMode="auto">
            <a:xfrm>
              <a:off x="2927" y="749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0" name="Rectangle 530"/>
            <p:cNvSpPr>
              <a:spLocks noChangeArrowheads="1"/>
            </p:cNvSpPr>
            <p:nvPr/>
          </p:nvSpPr>
          <p:spPr bwMode="auto">
            <a:xfrm>
              <a:off x="2728" y="693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1" name="Freeform 531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2" name="Freeform 532"/>
            <p:cNvSpPr>
              <a:spLocks/>
            </p:cNvSpPr>
            <p:nvPr/>
          </p:nvSpPr>
          <p:spPr bwMode="auto">
            <a:xfrm>
              <a:off x="2734" y="722"/>
              <a:ext cx="94" cy="17"/>
            </a:xfrm>
            <a:custGeom>
              <a:avLst/>
              <a:gdLst>
                <a:gd name="T0" fmla="*/ 0 w 408"/>
                <a:gd name="T1" fmla="*/ 0 h 76"/>
                <a:gd name="T2" fmla="*/ 0 w 408"/>
                <a:gd name="T3" fmla="*/ 76 h 76"/>
                <a:gd name="T4" fmla="*/ 408 w 408"/>
                <a:gd name="T5" fmla="*/ 0 h 76"/>
                <a:gd name="T6" fmla="*/ 0 w 408"/>
                <a:gd name="T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76">
                  <a:moveTo>
                    <a:pt x="0" y="0"/>
                  </a:moveTo>
                  <a:lnTo>
                    <a:pt x="0" y="76"/>
                  </a:lnTo>
                  <a:lnTo>
                    <a:pt x="40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3" name="Freeform 533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4" name="Freeform 534"/>
            <p:cNvSpPr>
              <a:spLocks/>
            </p:cNvSpPr>
            <p:nvPr/>
          </p:nvSpPr>
          <p:spPr bwMode="auto">
            <a:xfrm>
              <a:off x="2828" y="722"/>
              <a:ext cx="93" cy="17"/>
            </a:xfrm>
            <a:custGeom>
              <a:avLst/>
              <a:gdLst>
                <a:gd name="T0" fmla="*/ 405 w 405"/>
                <a:gd name="T1" fmla="*/ 0 h 77"/>
                <a:gd name="T2" fmla="*/ 405 w 405"/>
                <a:gd name="T3" fmla="*/ 77 h 77"/>
                <a:gd name="T4" fmla="*/ 0 w 405"/>
                <a:gd name="T5" fmla="*/ 0 h 77"/>
                <a:gd name="T6" fmla="*/ 405 w 405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5" h="77">
                  <a:moveTo>
                    <a:pt x="405" y="0"/>
                  </a:moveTo>
                  <a:lnTo>
                    <a:pt x="405" y="77"/>
                  </a:lnTo>
                  <a:lnTo>
                    <a:pt x="0" y="0"/>
                  </a:lnTo>
                  <a:lnTo>
                    <a:pt x="405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5" name="Freeform 535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6" name="Freeform 536"/>
            <p:cNvSpPr>
              <a:spLocks/>
            </p:cNvSpPr>
            <p:nvPr/>
          </p:nvSpPr>
          <p:spPr bwMode="auto">
            <a:xfrm>
              <a:off x="2739" y="761"/>
              <a:ext cx="89" cy="16"/>
            </a:xfrm>
            <a:custGeom>
              <a:avLst/>
              <a:gdLst>
                <a:gd name="T0" fmla="*/ 0 w 389"/>
                <a:gd name="T1" fmla="*/ 0 h 79"/>
                <a:gd name="T2" fmla="*/ 0 w 389"/>
                <a:gd name="T3" fmla="*/ 79 h 79"/>
                <a:gd name="T4" fmla="*/ 389 w 389"/>
                <a:gd name="T5" fmla="*/ 0 h 79"/>
                <a:gd name="T6" fmla="*/ 0 w 389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79">
                  <a:moveTo>
                    <a:pt x="0" y="0"/>
                  </a:moveTo>
                  <a:lnTo>
                    <a:pt x="0" y="79"/>
                  </a:lnTo>
                  <a:lnTo>
                    <a:pt x="38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7" name="Freeform 537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8" name="Freeform 538"/>
            <p:cNvSpPr>
              <a:spLocks/>
            </p:cNvSpPr>
            <p:nvPr/>
          </p:nvSpPr>
          <p:spPr bwMode="auto">
            <a:xfrm>
              <a:off x="2828" y="761"/>
              <a:ext cx="90" cy="17"/>
            </a:xfrm>
            <a:custGeom>
              <a:avLst/>
              <a:gdLst>
                <a:gd name="T0" fmla="*/ 387 w 387"/>
                <a:gd name="T1" fmla="*/ 0 h 80"/>
                <a:gd name="T2" fmla="*/ 387 w 387"/>
                <a:gd name="T3" fmla="*/ 80 h 80"/>
                <a:gd name="T4" fmla="*/ 0 w 387"/>
                <a:gd name="T5" fmla="*/ 0 h 80"/>
                <a:gd name="T6" fmla="*/ 387 w 387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7" h="80">
                  <a:moveTo>
                    <a:pt x="387" y="0"/>
                  </a:moveTo>
                  <a:lnTo>
                    <a:pt x="387" y="80"/>
                  </a:lnTo>
                  <a:lnTo>
                    <a:pt x="0" y="0"/>
                  </a:lnTo>
                  <a:lnTo>
                    <a:pt x="387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39" name="Freeform 539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0" name="Freeform 540"/>
            <p:cNvSpPr>
              <a:spLocks/>
            </p:cNvSpPr>
            <p:nvPr/>
          </p:nvSpPr>
          <p:spPr bwMode="auto">
            <a:xfrm>
              <a:off x="2751" y="875"/>
              <a:ext cx="77" cy="17"/>
            </a:xfrm>
            <a:custGeom>
              <a:avLst/>
              <a:gdLst>
                <a:gd name="T0" fmla="*/ 0 w 338"/>
                <a:gd name="T1" fmla="*/ 0 h 78"/>
                <a:gd name="T2" fmla="*/ 0 w 338"/>
                <a:gd name="T3" fmla="*/ 78 h 78"/>
                <a:gd name="T4" fmla="*/ 338 w 338"/>
                <a:gd name="T5" fmla="*/ 0 h 78"/>
                <a:gd name="T6" fmla="*/ 0 w 338"/>
                <a:gd name="T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8" h="78">
                  <a:moveTo>
                    <a:pt x="0" y="0"/>
                  </a:moveTo>
                  <a:lnTo>
                    <a:pt x="0" y="78"/>
                  </a:lnTo>
                  <a:lnTo>
                    <a:pt x="33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1" name="Freeform 541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2" name="Freeform 542"/>
            <p:cNvSpPr>
              <a:spLocks/>
            </p:cNvSpPr>
            <p:nvPr/>
          </p:nvSpPr>
          <p:spPr bwMode="auto">
            <a:xfrm>
              <a:off x="2828" y="875"/>
              <a:ext cx="77" cy="18"/>
            </a:xfrm>
            <a:custGeom>
              <a:avLst/>
              <a:gdLst>
                <a:gd name="T0" fmla="*/ 337 w 337"/>
                <a:gd name="T1" fmla="*/ 0 h 79"/>
                <a:gd name="T2" fmla="*/ 337 w 337"/>
                <a:gd name="T3" fmla="*/ 79 h 79"/>
                <a:gd name="T4" fmla="*/ 0 w 337"/>
                <a:gd name="T5" fmla="*/ 0 h 79"/>
                <a:gd name="T6" fmla="*/ 337 w 337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7" h="79">
                  <a:moveTo>
                    <a:pt x="337" y="0"/>
                  </a:moveTo>
                  <a:lnTo>
                    <a:pt x="337" y="79"/>
                  </a:lnTo>
                  <a:lnTo>
                    <a:pt x="0" y="0"/>
                  </a:lnTo>
                  <a:lnTo>
                    <a:pt x="337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3" name="Rectangle 543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4" name="Rectangle 544"/>
            <p:cNvSpPr>
              <a:spLocks noChangeArrowheads="1"/>
            </p:cNvSpPr>
            <p:nvPr/>
          </p:nvSpPr>
          <p:spPr bwMode="auto">
            <a:xfrm>
              <a:off x="2705" y="826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5" name="Rectangle 545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6" name="Rectangle 546"/>
            <p:cNvSpPr>
              <a:spLocks noChangeArrowheads="1"/>
            </p:cNvSpPr>
            <p:nvPr/>
          </p:nvSpPr>
          <p:spPr bwMode="auto">
            <a:xfrm>
              <a:off x="2702" y="787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7" name="Freeform 547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8" name="Freeform 548"/>
            <p:cNvSpPr>
              <a:spLocks/>
            </p:cNvSpPr>
            <p:nvPr/>
          </p:nvSpPr>
          <p:spPr bwMode="auto">
            <a:xfrm>
              <a:off x="2692" y="789"/>
              <a:ext cx="11" cy="20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49" name="Rectangle 549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0" name="Rectangle 550"/>
            <p:cNvSpPr>
              <a:spLocks noChangeArrowheads="1"/>
            </p:cNvSpPr>
            <p:nvPr/>
          </p:nvSpPr>
          <p:spPr bwMode="auto">
            <a:xfrm>
              <a:off x="2696" y="749"/>
              <a:ext cx="34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1" name="Rectangle 551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2" name="Rectangle 552"/>
            <p:cNvSpPr>
              <a:spLocks noChangeArrowheads="1"/>
            </p:cNvSpPr>
            <p:nvPr/>
          </p:nvSpPr>
          <p:spPr bwMode="auto">
            <a:xfrm>
              <a:off x="2690" y="711"/>
              <a:ext cx="36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3" name="Rectangle 553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4" name="Rectangle 554"/>
            <p:cNvSpPr>
              <a:spLocks noChangeArrowheads="1"/>
            </p:cNvSpPr>
            <p:nvPr/>
          </p:nvSpPr>
          <p:spPr bwMode="auto">
            <a:xfrm>
              <a:off x="2713" y="903"/>
              <a:ext cx="32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5" name="Freeform 555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6" name="Freeform 556"/>
            <p:cNvSpPr>
              <a:spLocks/>
            </p:cNvSpPr>
            <p:nvPr/>
          </p:nvSpPr>
          <p:spPr bwMode="auto">
            <a:xfrm>
              <a:off x="2705" y="907"/>
              <a:ext cx="10" cy="18"/>
            </a:xfrm>
            <a:custGeom>
              <a:avLst/>
              <a:gdLst>
                <a:gd name="T0" fmla="*/ 47 w 47"/>
                <a:gd name="T1" fmla="*/ 77 h 77"/>
                <a:gd name="T2" fmla="*/ 0 w 47"/>
                <a:gd name="T3" fmla="*/ 77 h 77"/>
                <a:gd name="T4" fmla="*/ 0 w 47"/>
                <a:gd name="T5" fmla="*/ 0 h 77"/>
                <a:gd name="T6" fmla="*/ 36 w 47"/>
                <a:gd name="T7" fmla="*/ 0 h 77"/>
                <a:gd name="T8" fmla="*/ 36 w 47"/>
                <a:gd name="T9" fmla="*/ 59 h 77"/>
                <a:gd name="T10" fmla="*/ 47 w 47"/>
                <a:gd name="T11" fmla="*/ 59 h 77"/>
                <a:gd name="T12" fmla="*/ 47 w 47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7">
                  <a:moveTo>
                    <a:pt x="47" y="77"/>
                  </a:moveTo>
                  <a:lnTo>
                    <a:pt x="0" y="77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9"/>
                  </a:lnTo>
                  <a:lnTo>
                    <a:pt x="47" y="59"/>
                  </a:lnTo>
                  <a:lnTo>
                    <a:pt x="47" y="7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7" name="Rectangle 557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8" name="Rectangle 558"/>
            <p:cNvSpPr>
              <a:spLocks noChangeArrowheads="1"/>
            </p:cNvSpPr>
            <p:nvPr/>
          </p:nvSpPr>
          <p:spPr bwMode="auto">
            <a:xfrm>
              <a:off x="2717" y="941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59" name="Freeform 559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0" name="Freeform 560"/>
            <p:cNvSpPr>
              <a:spLocks/>
            </p:cNvSpPr>
            <p:nvPr/>
          </p:nvSpPr>
          <p:spPr bwMode="auto">
            <a:xfrm>
              <a:off x="2709" y="944"/>
              <a:ext cx="10" cy="19"/>
            </a:xfrm>
            <a:custGeom>
              <a:avLst/>
              <a:gdLst>
                <a:gd name="T0" fmla="*/ 45 w 45"/>
                <a:gd name="T1" fmla="*/ 79 h 79"/>
                <a:gd name="T2" fmla="*/ 0 w 45"/>
                <a:gd name="T3" fmla="*/ 79 h 79"/>
                <a:gd name="T4" fmla="*/ 0 w 45"/>
                <a:gd name="T5" fmla="*/ 0 h 79"/>
                <a:gd name="T6" fmla="*/ 34 w 45"/>
                <a:gd name="T7" fmla="*/ 0 h 79"/>
                <a:gd name="T8" fmla="*/ 34 w 45"/>
                <a:gd name="T9" fmla="*/ 59 h 79"/>
                <a:gd name="T10" fmla="*/ 45 w 45"/>
                <a:gd name="T11" fmla="*/ 59 h 79"/>
                <a:gd name="T12" fmla="*/ 45 w 45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9">
                  <a:moveTo>
                    <a:pt x="45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59"/>
                  </a:lnTo>
                  <a:lnTo>
                    <a:pt x="45" y="59"/>
                  </a:lnTo>
                  <a:lnTo>
                    <a:pt x="45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1" name="Rectangle 561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2" name="Rectangle 562"/>
            <p:cNvSpPr>
              <a:spLocks noChangeArrowheads="1"/>
            </p:cNvSpPr>
            <p:nvPr/>
          </p:nvSpPr>
          <p:spPr bwMode="auto">
            <a:xfrm>
              <a:off x="2721" y="979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3" name="Freeform 563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4" name="Freeform 564"/>
            <p:cNvSpPr>
              <a:spLocks/>
            </p:cNvSpPr>
            <p:nvPr/>
          </p:nvSpPr>
          <p:spPr bwMode="auto">
            <a:xfrm>
              <a:off x="2712" y="986"/>
              <a:ext cx="11" cy="15"/>
            </a:xfrm>
            <a:custGeom>
              <a:avLst/>
              <a:gdLst>
                <a:gd name="T0" fmla="*/ 46 w 46"/>
                <a:gd name="T1" fmla="*/ 46 h 64"/>
                <a:gd name="T2" fmla="*/ 46 w 46"/>
                <a:gd name="T3" fmla="*/ 64 h 64"/>
                <a:gd name="T4" fmla="*/ 0 w 46"/>
                <a:gd name="T5" fmla="*/ 64 h 64"/>
                <a:gd name="T6" fmla="*/ 0 w 46"/>
                <a:gd name="T7" fmla="*/ 0 h 64"/>
                <a:gd name="T8" fmla="*/ 35 w 46"/>
                <a:gd name="T9" fmla="*/ 0 h 64"/>
                <a:gd name="T10" fmla="*/ 35 w 46"/>
                <a:gd name="T11" fmla="*/ 46 h 64"/>
                <a:gd name="T12" fmla="*/ 46 w 46"/>
                <a:gd name="T13" fmla="*/ 46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4">
                  <a:moveTo>
                    <a:pt x="46" y="46"/>
                  </a:moveTo>
                  <a:lnTo>
                    <a:pt x="46" y="64"/>
                  </a:lnTo>
                  <a:lnTo>
                    <a:pt x="0" y="6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6"/>
                  </a:lnTo>
                  <a:lnTo>
                    <a:pt x="46" y="4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5" name="Rectangle 565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6" name="Rectangle 566"/>
            <p:cNvSpPr>
              <a:spLocks noChangeArrowheads="1"/>
            </p:cNvSpPr>
            <p:nvPr/>
          </p:nvSpPr>
          <p:spPr bwMode="auto">
            <a:xfrm>
              <a:off x="2734" y="1094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7" name="Freeform 567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8" name="Freeform 568"/>
            <p:cNvSpPr>
              <a:spLocks/>
            </p:cNvSpPr>
            <p:nvPr/>
          </p:nvSpPr>
          <p:spPr bwMode="auto">
            <a:xfrm>
              <a:off x="2726" y="1105"/>
              <a:ext cx="10" cy="11"/>
            </a:xfrm>
            <a:custGeom>
              <a:avLst/>
              <a:gdLst>
                <a:gd name="T0" fmla="*/ 45 w 45"/>
                <a:gd name="T1" fmla="*/ 31 h 50"/>
                <a:gd name="T2" fmla="*/ 45 w 45"/>
                <a:gd name="T3" fmla="*/ 50 h 50"/>
                <a:gd name="T4" fmla="*/ 0 w 45"/>
                <a:gd name="T5" fmla="*/ 50 h 50"/>
                <a:gd name="T6" fmla="*/ 0 w 45"/>
                <a:gd name="T7" fmla="*/ 0 h 50"/>
                <a:gd name="T8" fmla="*/ 34 w 45"/>
                <a:gd name="T9" fmla="*/ 0 h 50"/>
                <a:gd name="T10" fmla="*/ 34 w 45"/>
                <a:gd name="T11" fmla="*/ 31 h 50"/>
                <a:gd name="T12" fmla="*/ 45 w 45"/>
                <a:gd name="T13" fmla="*/ 3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50">
                  <a:moveTo>
                    <a:pt x="45" y="31"/>
                  </a:moveTo>
                  <a:lnTo>
                    <a:pt x="45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1"/>
                  </a:lnTo>
                  <a:lnTo>
                    <a:pt x="45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69" name="Freeform 569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0" name="Freeform 570"/>
            <p:cNvSpPr>
              <a:spLocks/>
            </p:cNvSpPr>
            <p:nvPr/>
          </p:nvSpPr>
          <p:spPr bwMode="auto">
            <a:xfrm>
              <a:off x="2743" y="798"/>
              <a:ext cx="85" cy="15"/>
            </a:xfrm>
            <a:custGeom>
              <a:avLst/>
              <a:gdLst>
                <a:gd name="T0" fmla="*/ 0 w 373"/>
                <a:gd name="T1" fmla="*/ 0 h 67"/>
                <a:gd name="T2" fmla="*/ 0 w 373"/>
                <a:gd name="T3" fmla="*/ 67 h 67"/>
                <a:gd name="T4" fmla="*/ 373 w 373"/>
                <a:gd name="T5" fmla="*/ 0 h 67"/>
                <a:gd name="T6" fmla="*/ 0 w 373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3" h="67">
                  <a:moveTo>
                    <a:pt x="0" y="0"/>
                  </a:moveTo>
                  <a:lnTo>
                    <a:pt x="0" y="67"/>
                  </a:lnTo>
                  <a:lnTo>
                    <a:pt x="37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1" name="Freeform 571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2" name="Freeform 572"/>
            <p:cNvSpPr>
              <a:spLocks/>
            </p:cNvSpPr>
            <p:nvPr/>
          </p:nvSpPr>
          <p:spPr bwMode="auto">
            <a:xfrm>
              <a:off x="2828" y="798"/>
              <a:ext cx="85" cy="16"/>
            </a:xfrm>
            <a:custGeom>
              <a:avLst/>
              <a:gdLst>
                <a:gd name="T0" fmla="*/ 369 w 369"/>
                <a:gd name="T1" fmla="*/ 0 h 68"/>
                <a:gd name="T2" fmla="*/ 369 w 369"/>
                <a:gd name="T3" fmla="*/ 68 h 68"/>
                <a:gd name="T4" fmla="*/ 0 w 369"/>
                <a:gd name="T5" fmla="*/ 0 h 68"/>
                <a:gd name="T6" fmla="*/ 369 w 369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9" h="68">
                  <a:moveTo>
                    <a:pt x="369" y="0"/>
                  </a:moveTo>
                  <a:lnTo>
                    <a:pt x="369" y="68"/>
                  </a:lnTo>
                  <a:lnTo>
                    <a:pt x="0" y="0"/>
                  </a:lnTo>
                  <a:lnTo>
                    <a:pt x="36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3" name="Freeform 573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4" name="Freeform 574"/>
            <p:cNvSpPr>
              <a:spLocks/>
            </p:cNvSpPr>
            <p:nvPr/>
          </p:nvSpPr>
          <p:spPr bwMode="auto">
            <a:xfrm>
              <a:off x="2747" y="837"/>
              <a:ext cx="81" cy="16"/>
            </a:xfrm>
            <a:custGeom>
              <a:avLst/>
              <a:gdLst>
                <a:gd name="T0" fmla="*/ 0 w 354"/>
                <a:gd name="T1" fmla="*/ 0 h 74"/>
                <a:gd name="T2" fmla="*/ 0 w 354"/>
                <a:gd name="T3" fmla="*/ 74 h 74"/>
                <a:gd name="T4" fmla="*/ 354 w 354"/>
                <a:gd name="T5" fmla="*/ 0 h 74"/>
                <a:gd name="T6" fmla="*/ 0 w 354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4" h="74">
                  <a:moveTo>
                    <a:pt x="0" y="0"/>
                  </a:moveTo>
                  <a:lnTo>
                    <a:pt x="0" y="74"/>
                  </a:lnTo>
                  <a:lnTo>
                    <a:pt x="35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5" name="Freeform 575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6" name="Freeform 576"/>
            <p:cNvSpPr>
              <a:spLocks/>
            </p:cNvSpPr>
            <p:nvPr/>
          </p:nvSpPr>
          <p:spPr bwMode="auto">
            <a:xfrm>
              <a:off x="2828" y="837"/>
              <a:ext cx="81" cy="17"/>
            </a:xfrm>
            <a:custGeom>
              <a:avLst/>
              <a:gdLst>
                <a:gd name="T0" fmla="*/ 352 w 352"/>
                <a:gd name="T1" fmla="*/ 0 h 75"/>
                <a:gd name="T2" fmla="*/ 352 w 352"/>
                <a:gd name="T3" fmla="*/ 75 h 75"/>
                <a:gd name="T4" fmla="*/ 0 w 352"/>
                <a:gd name="T5" fmla="*/ 0 h 75"/>
                <a:gd name="T6" fmla="*/ 352 w 352"/>
                <a:gd name="T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2" h="75">
                  <a:moveTo>
                    <a:pt x="352" y="0"/>
                  </a:moveTo>
                  <a:lnTo>
                    <a:pt x="352" y="75"/>
                  </a:lnTo>
                  <a:lnTo>
                    <a:pt x="0" y="0"/>
                  </a:lnTo>
                  <a:lnTo>
                    <a:pt x="35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7" name="Freeform 577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8" name="Freeform 578"/>
            <p:cNvSpPr>
              <a:spLocks/>
            </p:cNvSpPr>
            <p:nvPr/>
          </p:nvSpPr>
          <p:spPr bwMode="auto">
            <a:xfrm>
              <a:off x="2755" y="913"/>
              <a:ext cx="73" cy="19"/>
            </a:xfrm>
            <a:custGeom>
              <a:avLst/>
              <a:gdLst>
                <a:gd name="T0" fmla="*/ 0 w 321"/>
                <a:gd name="T1" fmla="*/ 0 h 81"/>
                <a:gd name="T2" fmla="*/ 0 w 321"/>
                <a:gd name="T3" fmla="*/ 81 h 81"/>
                <a:gd name="T4" fmla="*/ 321 w 321"/>
                <a:gd name="T5" fmla="*/ 0 h 81"/>
                <a:gd name="T6" fmla="*/ 0 w 321"/>
                <a:gd name="T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1" h="81">
                  <a:moveTo>
                    <a:pt x="0" y="0"/>
                  </a:moveTo>
                  <a:lnTo>
                    <a:pt x="0" y="81"/>
                  </a:lnTo>
                  <a:lnTo>
                    <a:pt x="32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79" name="Freeform 579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0" name="Freeform 580"/>
            <p:cNvSpPr>
              <a:spLocks/>
            </p:cNvSpPr>
            <p:nvPr/>
          </p:nvSpPr>
          <p:spPr bwMode="auto">
            <a:xfrm>
              <a:off x="2828" y="913"/>
              <a:ext cx="72" cy="19"/>
            </a:xfrm>
            <a:custGeom>
              <a:avLst/>
              <a:gdLst>
                <a:gd name="T0" fmla="*/ 318 w 318"/>
                <a:gd name="T1" fmla="*/ 0 h 82"/>
                <a:gd name="T2" fmla="*/ 318 w 318"/>
                <a:gd name="T3" fmla="*/ 82 h 82"/>
                <a:gd name="T4" fmla="*/ 0 w 318"/>
                <a:gd name="T5" fmla="*/ 0 h 82"/>
                <a:gd name="T6" fmla="*/ 318 w 318"/>
                <a:gd name="T7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8" h="82">
                  <a:moveTo>
                    <a:pt x="318" y="0"/>
                  </a:moveTo>
                  <a:lnTo>
                    <a:pt x="318" y="82"/>
                  </a:lnTo>
                  <a:lnTo>
                    <a:pt x="0" y="0"/>
                  </a:lnTo>
                  <a:lnTo>
                    <a:pt x="318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1" name="Freeform 581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2" name="Freeform 582"/>
            <p:cNvSpPr>
              <a:spLocks/>
            </p:cNvSpPr>
            <p:nvPr/>
          </p:nvSpPr>
          <p:spPr bwMode="auto">
            <a:xfrm>
              <a:off x="2759" y="952"/>
              <a:ext cx="69" cy="19"/>
            </a:xfrm>
            <a:custGeom>
              <a:avLst/>
              <a:gdLst>
                <a:gd name="T0" fmla="*/ 0 w 302"/>
                <a:gd name="T1" fmla="*/ 0 h 83"/>
                <a:gd name="T2" fmla="*/ 0 w 302"/>
                <a:gd name="T3" fmla="*/ 83 h 83"/>
                <a:gd name="T4" fmla="*/ 302 w 302"/>
                <a:gd name="T5" fmla="*/ 0 h 83"/>
                <a:gd name="T6" fmla="*/ 0 w 302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83">
                  <a:moveTo>
                    <a:pt x="0" y="0"/>
                  </a:moveTo>
                  <a:lnTo>
                    <a:pt x="0" y="83"/>
                  </a:lnTo>
                  <a:lnTo>
                    <a:pt x="302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3" name="Freeform 583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4" name="Freeform 584"/>
            <p:cNvSpPr>
              <a:spLocks/>
            </p:cNvSpPr>
            <p:nvPr/>
          </p:nvSpPr>
          <p:spPr bwMode="auto">
            <a:xfrm>
              <a:off x="2828" y="952"/>
              <a:ext cx="69" cy="19"/>
            </a:xfrm>
            <a:custGeom>
              <a:avLst/>
              <a:gdLst>
                <a:gd name="T0" fmla="*/ 301 w 301"/>
                <a:gd name="T1" fmla="*/ 0 h 84"/>
                <a:gd name="T2" fmla="*/ 301 w 301"/>
                <a:gd name="T3" fmla="*/ 84 h 84"/>
                <a:gd name="T4" fmla="*/ 0 w 301"/>
                <a:gd name="T5" fmla="*/ 0 h 84"/>
                <a:gd name="T6" fmla="*/ 301 w 301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1" h="84">
                  <a:moveTo>
                    <a:pt x="301" y="0"/>
                  </a:moveTo>
                  <a:lnTo>
                    <a:pt x="301" y="84"/>
                  </a:lnTo>
                  <a:lnTo>
                    <a:pt x="0" y="0"/>
                  </a:lnTo>
                  <a:lnTo>
                    <a:pt x="30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5" name="Freeform 585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6" name="Freeform 586"/>
            <p:cNvSpPr>
              <a:spLocks/>
            </p:cNvSpPr>
            <p:nvPr/>
          </p:nvSpPr>
          <p:spPr bwMode="auto">
            <a:xfrm>
              <a:off x="2763" y="990"/>
              <a:ext cx="65" cy="18"/>
            </a:xfrm>
            <a:custGeom>
              <a:avLst/>
              <a:gdLst>
                <a:gd name="T0" fmla="*/ 0 w 286"/>
                <a:gd name="T1" fmla="*/ 0 h 79"/>
                <a:gd name="T2" fmla="*/ 0 w 286"/>
                <a:gd name="T3" fmla="*/ 79 h 79"/>
                <a:gd name="T4" fmla="*/ 286 w 286"/>
                <a:gd name="T5" fmla="*/ 0 h 79"/>
                <a:gd name="T6" fmla="*/ 0 w 286"/>
                <a:gd name="T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79">
                  <a:moveTo>
                    <a:pt x="0" y="0"/>
                  </a:moveTo>
                  <a:lnTo>
                    <a:pt x="0" y="79"/>
                  </a:lnTo>
                  <a:lnTo>
                    <a:pt x="28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7" name="Freeform 587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8" name="Freeform 588"/>
            <p:cNvSpPr>
              <a:spLocks/>
            </p:cNvSpPr>
            <p:nvPr/>
          </p:nvSpPr>
          <p:spPr bwMode="auto">
            <a:xfrm>
              <a:off x="2828" y="990"/>
              <a:ext cx="64" cy="19"/>
            </a:xfrm>
            <a:custGeom>
              <a:avLst/>
              <a:gdLst>
                <a:gd name="T0" fmla="*/ 283 w 283"/>
                <a:gd name="T1" fmla="*/ 0 h 80"/>
                <a:gd name="T2" fmla="*/ 283 w 283"/>
                <a:gd name="T3" fmla="*/ 80 h 80"/>
                <a:gd name="T4" fmla="*/ 0 w 283"/>
                <a:gd name="T5" fmla="*/ 0 h 80"/>
                <a:gd name="T6" fmla="*/ 283 w 283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80">
                  <a:moveTo>
                    <a:pt x="283" y="0"/>
                  </a:moveTo>
                  <a:lnTo>
                    <a:pt x="283" y="80"/>
                  </a:lnTo>
                  <a:lnTo>
                    <a:pt x="0" y="0"/>
                  </a:lnTo>
                  <a:lnTo>
                    <a:pt x="28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89" name="Freeform 589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0" name="Freeform 590"/>
            <p:cNvSpPr>
              <a:spLocks/>
            </p:cNvSpPr>
            <p:nvPr/>
          </p:nvSpPr>
          <p:spPr bwMode="auto">
            <a:xfrm>
              <a:off x="2767" y="1028"/>
              <a:ext cx="61" cy="19"/>
            </a:xfrm>
            <a:custGeom>
              <a:avLst/>
              <a:gdLst>
                <a:gd name="T0" fmla="*/ 0 w 268"/>
                <a:gd name="T1" fmla="*/ 0 h 84"/>
                <a:gd name="T2" fmla="*/ 0 w 268"/>
                <a:gd name="T3" fmla="*/ 84 h 84"/>
                <a:gd name="T4" fmla="*/ 268 w 268"/>
                <a:gd name="T5" fmla="*/ 0 h 84"/>
                <a:gd name="T6" fmla="*/ 0 w 268"/>
                <a:gd name="T7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8" h="84">
                  <a:moveTo>
                    <a:pt x="0" y="0"/>
                  </a:moveTo>
                  <a:lnTo>
                    <a:pt x="0" y="84"/>
                  </a:lnTo>
                  <a:lnTo>
                    <a:pt x="268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1" name="Freeform 591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2" name="Freeform 592"/>
            <p:cNvSpPr>
              <a:spLocks/>
            </p:cNvSpPr>
            <p:nvPr/>
          </p:nvSpPr>
          <p:spPr bwMode="auto">
            <a:xfrm>
              <a:off x="2828" y="1028"/>
              <a:ext cx="60" cy="19"/>
            </a:xfrm>
            <a:custGeom>
              <a:avLst/>
              <a:gdLst>
                <a:gd name="T0" fmla="*/ 266 w 266"/>
                <a:gd name="T1" fmla="*/ 0 h 86"/>
                <a:gd name="T2" fmla="*/ 266 w 266"/>
                <a:gd name="T3" fmla="*/ 86 h 86"/>
                <a:gd name="T4" fmla="*/ 0 w 266"/>
                <a:gd name="T5" fmla="*/ 0 h 86"/>
                <a:gd name="T6" fmla="*/ 266 w 266"/>
                <a:gd name="T7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6" h="86">
                  <a:moveTo>
                    <a:pt x="266" y="0"/>
                  </a:moveTo>
                  <a:lnTo>
                    <a:pt x="266" y="86"/>
                  </a:lnTo>
                  <a:lnTo>
                    <a:pt x="0" y="0"/>
                  </a:lnTo>
                  <a:lnTo>
                    <a:pt x="266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3" name="Freeform 593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4" name="Freeform 594"/>
            <p:cNvSpPr>
              <a:spLocks/>
            </p:cNvSpPr>
            <p:nvPr/>
          </p:nvSpPr>
          <p:spPr bwMode="auto">
            <a:xfrm>
              <a:off x="2770" y="1068"/>
              <a:ext cx="58" cy="14"/>
            </a:xfrm>
            <a:custGeom>
              <a:avLst/>
              <a:gdLst>
                <a:gd name="T0" fmla="*/ 0 w 249"/>
                <a:gd name="T1" fmla="*/ 0 h 70"/>
                <a:gd name="T2" fmla="*/ 0 w 249"/>
                <a:gd name="T3" fmla="*/ 70 h 70"/>
                <a:gd name="T4" fmla="*/ 249 w 249"/>
                <a:gd name="T5" fmla="*/ 0 h 70"/>
                <a:gd name="T6" fmla="*/ 0 w 249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0">
                  <a:moveTo>
                    <a:pt x="0" y="0"/>
                  </a:moveTo>
                  <a:lnTo>
                    <a:pt x="0" y="70"/>
                  </a:lnTo>
                  <a:lnTo>
                    <a:pt x="249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5" name="Freeform 595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6" name="Freeform 596"/>
            <p:cNvSpPr>
              <a:spLocks/>
            </p:cNvSpPr>
            <p:nvPr/>
          </p:nvSpPr>
          <p:spPr bwMode="auto">
            <a:xfrm>
              <a:off x="2827" y="1068"/>
              <a:ext cx="58" cy="15"/>
            </a:xfrm>
            <a:custGeom>
              <a:avLst/>
              <a:gdLst>
                <a:gd name="T0" fmla="*/ 249 w 249"/>
                <a:gd name="T1" fmla="*/ 0 h 72"/>
                <a:gd name="T2" fmla="*/ 249 w 249"/>
                <a:gd name="T3" fmla="*/ 72 h 72"/>
                <a:gd name="T4" fmla="*/ 0 w 249"/>
                <a:gd name="T5" fmla="*/ 0 h 72"/>
                <a:gd name="T6" fmla="*/ 249 w 249"/>
                <a:gd name="T7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" h="72">
                  <a:moveTo>
                    <a:pt x="249" y="0"/>
                  </a:moveTo>
                  <a:lnTo>
                    <a:pt x="249" y="72"/>
                  </a:lnTo>
                  <a:lnTo>
                    <a:pt x="0" y="0"/>
                  </a:lnTo>
                  <a:lnTo>
                    <a:pt x="24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7" name="Rectangle 597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8" name="Rectangle 598"/>
            <p:cNvSpPr>
              <a:spLocks noChangeArrowheads="1"/>
            </p:cNvSpPr>
            <p:nvPr/>
          </p:nvSpPr>
          <p:spPr bwMode="auto">
            <a:xfrm>
              <a:off x="2710" y="864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399" name="Freeform 599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0" name="Freeform 600"/>
            <p:cNvSpPr>
              <a:spLocks/>
            </p:cNvSpPr>
            <p:nvPr/>
          </p:nvSpPr>
          <p:spPr bwMode="auto">
            <a:xfrm>
              <a:off x="2701" y="868"/>
              <a:ext cx="11" cy="18"/>
            </a:xfrm>
            <a:custGeom>
              <a:avLst/>
              <a:gdLst>
                <a:gd name="T0" fmla="*/ 47 w 47"/>
                <a:gd name="T1" fmla="*/ 79 h 79"/>
                <a:gd name="T2" fmla="*/ 0 w 47"/>
                <a:gd name="T3" fmla="*/ 79 h 79"/>
                <a:gd name="T4" fmla="*/ 0 w 47"/>
                <a:gd name="T5" fmla="*/ 0 h 79"/>
                <a:gd name="T6" fmla="*/ 35 w 47"/>
                <a:gd name="T7" fmla="*/ 0 h 79"/>
                <a:gd name="T8" fmla="*/ 35 w 47"/>
                <a:gd name="T9" fmla="*/ 59 h 79"/>
                <a:gd name="T10" fmla="*/ 47 w 47"/>
                <a:gd name="T11" fmla="*/ 59 h 79"/>
                <a:gd name="T12" fmla="*/ 47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47" y="79"/>
                  </a:moveTo>
                  <a:lnTo>
                    <a:pt x="0" y="79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59"/>
                  </a:lnTo>
                  <a:lnTo>
                    <a:pt x="47" y="59"/>
                  </a:lnTo>
                  <a:lnTo>
                    <a:pt x="47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1" name="Freeform 601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2" name="Freeform 602"/>
            <p:cNvSpPr>
              <a:spLocks/>
            </p:cNvSpPr>
            <p:nvPr/>
          </p:nvSpPr>
          <p:spPr bwMode="auto">
            <a:xfrm>
              <a:off x="2727" y="722"/>
              <a:ext cx="7" cy="9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3" name="Freeform 603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4" name="Freeform 604"/>
            <p:cNvSpPr>
              <a:spLocks/>
            </p:cNvSpPr>
            <p:nvPr/>
          </p:nvSpPr>
          <p:spPr bwMode="auto">
            <a:xfrm>
              <a:off x="2923" y="722"/>
              <a:ext cx="7" cy="9"/>
            </a:xfrm>
            <a:custGeom>
              <a:avLst/>
              <a:gdLst>
                <a:gd name="T0" fmla="*/ 29 w 29"/>
                <a:gd name="T1" fmla="*/ 30 h 47"/>
                <a:gd name="T2" fmla="*/ 18 w 29"/>
                <a:gd name="T3" fmla="*/ 30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7 h 47"/>
                <a:gd name="T18" fmla="*/ 29 w 29"/>
                <a:gd name="T19" fmla="*/ 17 h 47"/>
                <a:gd name="T20" fmla="*/ 29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0"/>
                  </a:moveTo>
                  <a:lnTo>
                    <a:pt x="18" y="30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5" name="Rectangle 605"/>
            <p:cNvSpPr>
              <a:spLocks noChangeArrowheads="1"/>
            </p:cNvSpPr>
            <p:nvPr/>
          </p:nvSpPr>
          <p:spPr bwMode="auto">
            <a:xfrm>
              <a:off x="2909" y="883"/>
              <a:ext cx="0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6" name="Rectangle 606"/>
            <p:cNvSpPr>
              <a:spLocks noChangeArrowheads="1"/>
            </p:cNvSpPr>
            <p:nvPr/>
          </p:nvSpPr>
          <p:spPr bwMode="auto">
            <a:xfrm>
              <a:off x="2929" y="693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7" name="Freeform 607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8" name="Freeform 608"/>
            <p:cNvSpPr>
              <a:spLocks/>
            </p:cNvSpPr>
            <p:nvPr/>
          </p:nvSpPr>
          <p:spPr bwMode="auto">
            <a:xfrm>
              <a:off x="2920" y="768"/>
              <a:ext cx="1" cy="34"/>
            </a:xfrm>
            <a:custGeom>
              <a:avLst/>
              <a:gdLst>
                <a:gd name="T0" fmla="*/ 1 w 2"/>
                <a:gd name="T1" fmla="*/ 152 h 152"/>
                <a:gd name="T2" fmla="*/ 0 w 2"/>
                <a:gd name="T3" fmla="*/ 152 h 152"/>
                <a:gd name="T4" fmla="*/ 0 w 2"/>
                <a:gd name="T5" fmla="*/ 0 h 152"/>
                <a:gd name="T6" fmla="*/ 2 w 2"/>
                <a:gd name="T7" fmla="*/ 0 h 152"/>
                <a:gd name="T8" fmla="*/ 1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1" y="152"/>
                  </a:moveTo>
                  <a:lnTo>
                    <a:pt x="0" y="152"/>
                  </a:lnTo>
                  <a:lnTo>
                    <a:pt x="0" y="0"/>
                  </a:lnTo>
                  <a:lnTo>
                    <a:pt x="2" y="0"/>
                  </a:lnTo>
                  <a:lnTo>
                    <a:pt x="1" y="15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09" name="Rectangle 609"/>
            <p:cNvSpPr>
              <a:spLocks noChangeArrowheads="1"/>
            </p:cNvSpPr>
            <p:nvPr/>
          </p:nvSpPr>
          <p:spPr bwMode="auto">
            <a:xfrm>
              <a:off x="2925" y="730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0" name="Rectangle 610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1" name="Rectangle 611"/>
            <p:cNvSpPr>
              <a:spLocks noChangeArrowheads="1"/>
            </p:cNvSpPr>
            <p:nvPr/>
          </p:nvSpPr>
          <p:spPr bwMode="auto">
            <a:xfrm>
              <a:off x="2930" y="711"/>
              <a:ext cx="35" cy="2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2" name="Rectangle 612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3" name="Rectangle 613"/>
            <p:cNvSpPr>
              <a:spLocks noChangeArrowheads="1"/>
            </p:cNvSpPr>
            <p:nvPr/>
          </p:nvSpPr>
          <p:spPr bwMode="auto">
            <a:xfrm>
              <a:off x="2922" y="787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4" name="Rectangle 614"/>
            <p:cNvSpPr>
              <a:spLocks noChangeArrowheads="1"/>
            </p:cNvSpPr>
            <p:nvPr/>
          </p:nvSpPr>
          <p:spPr bwMode="auto">
            <a:xfrm>
              <a:off x="2917" y="80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5" name="Rectangle 615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6" name="Rectangle 616"/>
            <p:cNvSpPr>
              <a:spLocks noChangeArrowheads="1"/>
            </p:cNvSpPr>
            <p:nvPr/>
          </p:nvSpPr>
          <p:spPr bwMode="auto">
            <a:xfrm>
              <a:off x="2919" y="826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7" name="Rectangle 617"/>
            <p:cNvSpPr>
              <a:spLocks noChangeArrowheads="1"/>
            </p:cNvSpPr>
            <p:nvPr/>
          </p:nvSpPr>
          <p:spPr bwMode="auto">
            <a:xfrm>
              <a:off x="2912" y="845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8" name="Rectangle 618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19" name="Rectangle 619"/>
            <p:cNvSpPr>
              <a:spLocks noChangeArrowheads="1"/>
            </p:cNvSpPr>
            <p:nvPr/>
          </p:nvSpPr>
          <p:spPr bwMode="auto">
            <a:xfrm>
              <a:off x="2915" y="864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0" name="Freeform 620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1" name="Freeform 621"/>
            <p:cNvSpPr>
              <a:spLocks/>
            </p:cNvSpPr>
            <p:nvPr/>
          </p:nvSpPr>
          <p:spPr bwMode="auto">
            <a:xfrm>
              <a:off x="2946" y="868"/>
              <a:ext cx="10" cy="18"/>
            </a:xfrm>
            <a:custGeom>
              <a:avLst/>
              <a:gdLst>
                <a:gd name="T0" fmla="*/ 0 w 47"/>
                <a:gd name="T1" fmla="*/ 79 h 79"/>
                <a:gd name="T2" fmla="*/ 47 w 47"/>
                <a:gd name="T3" fmla="*/ 79 h 79"/>
                <a:gd name="T4" fmla="*/ 47 w 47"/>
                <a:gd name="T5" fmla="*/ 0 h 79"/>
                <a:gd name="T6" fmla="*/ 11 w 47"/>
                <a:gd name="T7" fmla="*/ 0 h 79"/>
                <a:gd name="T8" fmla="*/ 11 w 47"/>
                <a:gd name="T9" fmla="*/ 59 h 79"/>
                <a:gd name="T10" fmla="*/ 0 w 47"/>
                <a:gd name="T11" fmla="*/ 59 h 79"/>
                <a:gd name="T12" fmla="*/ 0 w 47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9">
                  <a:moveTo>
                    <a:pt x="0" y="79"/>
                  </a:moveTo>
                  <a:lnTo>
                    <a:pt x="47" y="79"/>
                  </a:lnTo>
                  <a:lnTo>
                    <a:pt x="47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2" name="Rectangle 622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3" name="Rectangle 623"/>
            <p:cNvSpPr>
              <a:spLocks noChangeArrowheads="1"/>
            </p:cNvSpPr>
            <p:nvPr/>
          </p:nvSpPr>
          <p:spPr bwMode="auto">
            <a:xfrm>
              <a:off x="2910" y="903"/>
              <a:ext cx="33" cy="2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4" name="Freeform 624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5" name="Freeform 625"/>
            <p:cNvSpPr>
              <a:spLocks/>
            </p:cNvSpPr>
            <p:nvPr/>
          </p:nvSpPr>
          <p:spPr bwMode="auto">
            <a:xfrm>
              <a:off x="2941" y="906"/>
              <a:ext cx="11" cy="18"/>
            </a:xfrm>
            <a:custGeom>
              <a:avLst/>
              <a:gdLst>
                <a:gd name="T0" fmla="*/ 0 w 47"/>
                <a:gd name="T1" fmla="*/ 78 h 78"/>
                <a:gd name="T2" fmla="*/ 47 w 47"/>
                <a:gd name="T3" fmla="*/ 78 h 78"/>
                <a:gd name="T4" fmla="*/ 47 w 47"/>
                <a:gd name="T5" fmla="*/ 0 h 78"/>
                <a:gd name="T6" fmla="*/ 12 w 47"/>
                <a:gd name="T7" fmla="*/ 0 h 78"/>
                <a:gd name="T8" fmla="*/ 12 w 47"/>
                <a:gd name="T9" fmla="*/ 59 h 78"/>
                <a:gd name="T10" fmla="*/ 0 w 47"/>
                <a:gd name="T11" fmla="*/ 59 h 78"/>
                <a:gd name="T12" fmla="*/ 0 w 47"/>
                <a:gd name="T13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8">
                  <a:moveTo>
                    <a:pt x="0" y="78"/>
                  </a:moveTo>
                  <a:lnTo>
                    <a:pt x="47" y="78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59"/>
                  </a:lnTo>
                  <a:lnTo>
                    <a:pt x="0" y="59"/>
                  </a:lnTo>
                  <a:lnTo>
                    <a:pt x="0" y="7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6" name="Rectangle 626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7" name="Rectangle 627"/>
            <p:cNvSpPr>
              <a:spLocks noChangeArrowheads="1"/>
            </p:cNvSpPr>
            <p:nvPr/>
          </p:nvSpPr>
          <p:spPr bwMode="auto">
            <a:xfrm>
              <a:off x="2907" y="940"/>
              <a:ext cx="33" cy="2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8" name="Freeform 628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29" name="Freeform 629"/>
            <p:cNvSpPr>
              <a:spLocks/>
            </p:cNvSpPr>
            <p:nvPr/>
          </p:nvSpPr>
          <p:spPr bwMode="auto">
            <a:xfrm>
              <a:off x="2938" y="944"/>
              <a:ext cx="10" cy="19"/>
            </a:xfrm>
            <a:custGeom>
              <a:avLst/>
              <a:gdLst>
                <a:gd name="T0" fmla="*/ 0 w 45"/>
                <a:gd name="T1" fmla="*/ 77 h 77"/>
                <a:gd name="T2" fmla="*/ 45 w 45"/>
                <a:gd name="T3" fmla="*/ 77 h 77"/>
                <a:gd name="T4" fmla="*/ 45 w 45"/>
                <a:gd name="T5" fmla="*/ 0 h 77"/>
                <a:gd name="T6" fmla="*/ 11 w 45"/>
                <a:gd name="T7" fmla="*/ 0 h 77"/>
                <a:gd name="T8" fmla="*/ 11 w 45"/>
                <a:gd name="T9" fmla="*/ 59 h 77"/>
                <a:gd name="T10" fmla="*/ 0 w 45"/>
                <a:gd name="T11" fmla="*/ 59 h 77"/>
                <a:gd name="T12" fmla="*/ 0 w 45"/>
                <a:gd name="T13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77">
                  <a:moveTo>
                    <a:pt x="0" y="77"/>
                  </a:moveTo>
                  <a:lnTo>
                    <a:pt x="45" y="77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11" y="59"/>
                  </a:lnTo>
                  <a:lnTo>
                    <a:pt x="0" y="59"/>
                  </a:lnTo>
                  <a:lnTo>
                    <a:pt x="0" y="7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0" name="Freeform 630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151 h 151"/>
                <a:gd name="T1" fmla="*/ 0 h 151"/>
                <a:gd name="T2" fmla="*/ 151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151"/>
                  </a:move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1" name="Freeform 631"/>
            <p:cNvSpPr>
              <a:spLocks/>
            </p:cNvSpPr>
            <p:nvPr/>
          </p:nvSpPr>
          <p:spPr bwMode="auto">
            <a:xfrm>
              <a:off x="2904" y="922"/>
              <a:ext cx="1" cy="34"/>
            </a:xfrm>
            <a:custGeom>
              <a:avLst/>
              <a:gdLst>
                <a:gd name="T0" fmla="*/ 0 h 151"/>
                <a:gd name="T1" fmla="*/ 151 h 151"/>
                <a:gd name="T2" fmla="*/ 0 h 15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51">
                  <a:moveTo>
                    <a:pt x="0" y="0"/>
                  </a:move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2" name="Rectangle 632"/>
            <p:cNvSpPr>
              <a:spLocks noChangeArrowheads="1"/>
            </p:cNvSpPr>
            <p:nvPr/>
          </p:nvSpPr>
          <p:spPr bwMode="auto">
            <a:xfrm>
              <a:off x="2900" y="961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3" name="Freeform 633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4" name="Freeform 634"/>
            <p:cNvSpPr>
              <a:spLocks/>
            </p:cNvSpPr>
            <p:nvPr/>
          </p:nvSpPr>
          <p:spPr bwMode="auto">
            <a:xfrm>
              <a:off x="2896" y="999"/>
              <a:ext cx="1" cy="34"/>
            </a:xfrm>
            <a:custGeom>
              <a:avLst/>
              <a:gdLst>
                <a:gd name="T0" fmla="*/ 2 w 2"/>
                <a:gd name="T1" fmla="*/ 152 h 152"/>
                <a:gd name="T2" fmla="*/ 0 w 2"/>
                <a:gd name="T3" fmla="*/ 152 h 152"/>
                <a:gd name="T4" fmla="*/ 1 w 2"/>
                <a:gd name="T5" fmla="*/ 0 h 152"/>
                <a:gd name="T6" fmla="*/ 2 w 2"/>
                <a:gd name="T7" fmla="*/ 0 h 152"/>
                <a:gd name="T8" fmla="*/ 2 w 2"/>
                <a:gd name="T9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52">
                  <a:moveTo>
                    <a:pt x="2" y="152"/>
                  </a:moveTo>
                  <a:lnTo>
                    <a:pt x="0" y="152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5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5" name="Rectangle 635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6" name="Rectangle 636"/>
            <p:cNvSpPr>
              <a:spLocks noChangeArrowheads="1"/>
            </p:cNvSpPr>
            <p:nvPr/>
          </p:nvSpPr>
          <p:spPr bwMode="auto">
            <a:xfrm>
              <a:off x="2902" y="979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7" name="Freeform 637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8" name="Freeform 638"/>
            <p:cNvSpPr>
              <a:spLocks/>
            </p:cNvSpPr>
            <p:nvPr/>
          </p:nvSpPr>
          <p:spPr bwMode="auto">
            <a:xfrm>
              <a:off x="2933" y="986"/>
              <a:ext cx="10" cy="15"/>
            </a:xfrm>
            <a:custGeom>
              <a:avLst/>
              <a:gdLst>
                <a:gd name="T0" fmla="*/ 0 w 47"/>
                <a:gd name="T1" fmla="*/ 45 h 64"/>
                <a:gd name="T2" fmla="*/ 0 w 47"/>
                <a:gd name="T3" fmla="*/ 64 h 64"/>
                <a:gd name="T4" fmla="*/ 47 w 47"/>
                <a:gd name="T5" fmla="*/ 64 h 64"/>
                <a:gd name="T6" fmla="*/ 47 w 47"/>
                <a:gd name="T7" fmla="*/ 0 h 64"/>
                <a:gd name="T8" fmla="*/ 12 w 47"/>
                <a:gd name="T9" fmla="*/ 0 h 64"/>
                <a:gd name="T10" fmla="*/ 12 w 47"/>
                <a:gd name="T11" fmla="*/ 45 h 64"/>
                <a:gd name="T12" fmla="*/ 0 w 47"/>
                <a:gd name="T13" fmla="*/ 4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4">
                  <a:moveTo>
                    <a:pt x="0" y="45"/>
                  </a:moveTo>
                  <a:lnTo>
                    <a:pt x="0" y="64"/>
                  </a:lnTo>
                  <a:lnTo>
                    <a:pt x="47" y="64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39" name="Rectangle 639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0" name="Rectangle 640"/>
            <p:cNvSpPr>
              <a:spLocks noChangeArrowheads="1"/>
            </p:cNvSpPr>
            <p:nvPr/>
          </p:nvSpPr>
          <p:spPr bwMode="auto">
            <a:xfrm>
              <a:off x="2897" y="1017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1" name="Freeform 641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2" name="Freeform 642"/>
            <p:cNvSpPr>
              <a:spLocks/>
            </p:cNvSpPr>
            <p:nvPr/>
          </p:nvSpPr>
          <p:spPr bwMode="auto">
            <a:xfrm>
              <a:off x="2929" y="1025"/>
              <a:ext cx="10" cy="14"/>
            </a:xfrm>
            <a:custGeom>
              <a:avLst/>
              <a:gdLst>
                <a:gd name="T0" fmla="*/ 0 w 47"/>
                <a:gd name="T1" fmla="*/ 45 h 63"/>
                <a:gd name="T2" fmla="*/ 0 w 47"/>
                <a:gd name="T3" fmla="*/ 63 h 63"/>
                <a:gd name="T4" fmla="*/ 47 w 47"/>
                <a:gd name="T5" fmla="*/ 63 h 63"/>
                <a:gd name="T6" fmla="*/ 47 w 47"/>
                <a:gd name="T7" fmla="*/ 0 h 63"/>
                <a:gd name="T8" fmla="*/ 12 w 47"/>
                <a:gd name="T9" fmla="*/ 0 h 63"/>
                <a:gd name="T10" fmla="*/ 12 w 47"/>
                <a:gd name="T11" fmla="*/ 45 h 63"/>
                <a:gd name="T12" fmla="*/ 0 w 47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63">
                  <a:moveTo>
                    <a:pt x="0" y="45"/>
                  </a:moveTo>
                  <a:lnTo>
                    <a:pt x="0" y="63"/>
                  </a:lnTo>
                  <a:lnTo>
                    <a:pt x="47" y="63"/>
                  </a:lnTo>
                  <a:lnTo>
                    <a:pt x="47" y="0"/>
                  </a:lnTo>
                  <a:lnTo>
                    <a:pt x="12" y="0"/>
                  </a:lnTo>
                  <a:lnTo>
                    <a:pt x="12" y="45"/>
                  </a:lnTo>
                  <a:lnTo>
                    <a:pt x="0" y="4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3" name="Rectangle 643"/>
            <p:cNvSpPr>
              <a:spLocks noChangeArrowheads="1"/>
            </p:cNvSpPr>
            <p:nvPr/>
          </p:nvSpPr>
          <p:spPr bwMode="auto">
            <a:xfrm>
              <a:off x="2887" y="107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4" name="Rectangle 644"/>
            <p:cNvSpPr>
              <a:spLocks noChangeArrowheads="1"/>
            </p:cNvSpPr>
            <p:nvPr/>
          </p:nvSpPr>
          <p:spPr bwMode="auto">
            <a:xfrm>
              <a:off x="2892" y="1037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5" name="Rectangle 645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6" name="Rectangle 646"/>
            <p:cNvSpPr>
              <a:spLocks noChangeArrowheads="1"/>
            </p:cNvSpPr>
            <p:nvPr/>
          </p:nvSpPr>
          <p:spPr bwMode="auto">
            <a:xfrm>
              <a:off x="2894" y="1056"/>
              <a:ext cx="33" cy="2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7" name="Freeform 647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8" name="Freeform 648"/>
            <p:cNvSpPr>
              <a:spLocks/>
            </p:cNvSpPr>
            <p:nvPr/>
          </p:nvSpPr>
          <p:spPr bwMode="auto">
            <a:xfrm>
              <a:off x="2924" y="1068"/>
              <a:ext cx="11" cy="11"/>
            </a:xfrm>
            <a:custGeom>
              <a:avLst/>
              <a:gdLst>
                <a:gd name="T0" fmla="*/ 0 w 47"/>
                <a:gd name="T1" fmla="*/ 30 h 49"/>
                <a:gd name="T2" fmla="*/ 0 w 47"/>
                <a:gd name="T3" fmla="*/ 49 h 49"/>
                <a:gd name="T4" fmla="*/ 47 w 47"/>
                <a:gd name="T5" fmla="*/ 49 h 49"/>
                <a:gd name="T6" fmla="*/ 47 w 47"/>
                <a:gd name="T7" fmla="*/ 0 h 49"/>
                <a:gd name="T8" fmla="*/ 13 w 47"/>
                <a:gd name="T9" fmla="*/ 0 h 49"/>
                <a:gd name="T10" fmla="*/ 13 w 47"/>
                <a:gd name="T11" fmla="*/ 30 h 49"/>
                <a:gd name="T12" fmla="*/ 0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0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7" y="0"/>
                  </a:lnTo>
                  <a:lnTo>
                    <a:pt x="13" y="0"/>
                  </a:lnTo>
                  <a:lnTo>
                    <a:pt x="13" y="30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49" name="Rectangle 649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0" name="Rectangle 650"/>
            <p:cNvSpPr>
              <a:spLocks noChangeArrowheads="1"/>
            </p:cNvSpPr>
            <p:nvPr/>
          </p:nvSpPr>
          <p:spPr bwMode="auto">
            <a:xfrm>
              <a:off x="2889" y="1094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1" name="Freeform 651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2" name="Freeform 652"/>
            <p:cNvSpPr>
              <a:spLocks/>
            </p:cNvSpPr>
            <p:nvPr/>
          </p:nvSpPr>
          <p:spPr bwMode="auto">
            <a:xfrm>
              <a:off x="2919" y="1105"/>
              <a:ext cx="11" cy="11"/>
            </a:xfrm>
            <a:custGeom>
              <a:avLst/>
              <a:gdLst>
                <a:gd name="T0" fmla="*/ 0 w 47"/>
                <a:gd name="T1" fmla="*/ 31 h 49"/>
                <a:gd name="T2" fmla="*/ 0 w 47"/>
                <a:gd name="T3" fmla="*/ 49 h 49"/>
                <a:gd name="T4" fmla="*/ 47 w 47"/>
                <a:gd name="T5" fmla="*/ 49 h 49"/>
                <a:gd name="T6" fmla="*/ 46 w 47"/>
                <a:gd name="T7" fmla="*/ 0 h 49"/>
                <a:gd name="T8" fmla="*/ 11 w 47"/>
                <a:gd name="T9" fmla="*/ 0 h 49"/>
                <a:gd name="T10" fmla="*/ 11 w 47"/>
                <a:gd name="T11" fmla="*/ 31 h 49"/>
                <a:gd name="T12" fmla="*/ 0 w 47"/>
                <a:gd name="T13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0" y="31"/>
                  </a:moveTo>
                  <a:lnTo>
                    <a:pt x="0" y="49"/>
                  </a:lnTo>
                  <a:lnTo>
                    <a:pt x="47" y="49"/>
                  </a:lnTo>
                  <a:lnTo>
                    <a:pt x="46" y="0"/>
                  </a:lnTo>
                  <a:lnTo>
                    <a:pt x="11" y="0"/>
                  </a:lnTo>
                  <a:lnTo>
                    <a:pt x="11" y="31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3" name="Rectangle 653"/>
            <p:cNvSpPr>
              <a:spLocks noChangeArrowheads="1"/>
            </p:cNvSpPr>
            <p:nvPr/>
          </p:nvSpPr>
          <p:spPr bwMode="auto">
            <a:xfrm>
              <a:off x="2772" y="1114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4" name="Rectangle 654"/>
            <p:cNvSpPr>
              <a:spLocks noChangeArrowheads="1"/>
            </p:cNvSpPr>
            <p:nvPr/>
          </p:nvSpPr>
          <p:spPr bwMode="auto">
            <a:xfrm>
              <a:off x="2884" y="1114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5" name="Rectangle 655"/>
            <p:cNvSpPr>
              <a:spLocks noChangeArrowheads="1"/>
            </p:cNvSpPr>
            <p:nvPr/>
          </p:nvSpPr>
          <p:spPr bwMode="auto">
            <a:xfrm>
              <a:off x="2732" y="730"/>
              <a:ext cx="1" cy="3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6" name="Freeform 656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7" name="Freeform 657"/>
            <p:cNvSpPr>
              <a:spLocks/>
            </p:cNvSpPr>
            <p:nvPr/>
          </p:nvSpPr>
          <p:spPr bwMode="auto">
            <a:xfrm>
              <a:off x="2731" y="761"/>
              <a:ext cx="6" cy="9"/>
            </a:xfrm>
            <a:custGeom>
              <a:avLst/>
              <a:gdLst>
                <a:gd name="T0" fmla="*/ 0 w 29"/>
                <a:gd name="T1" fmla="*/ 31 h 47"/>
                <a:gd name="T2" fmla="*/ 11 w 29"/>
                <a:gd name="T3" fmla="*/ 31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6 w 29"/>
                <a:gd name="T15" fmla="*/ 0 h 47"/>
                <a:gd name="T16" fmla="*/ 6 w 29"/>
                <a:gd name="T17" fmla="*/ 18 h 47"/>
                <a:gd name="T18" fmla="*/ 0 w 29"/>
                <a:gd name="T19" fmla="*/ 18 h 47"/>
                <a:gd name="T20" fmla="*/ 0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1"/>
                  </a:moveTo>
                  <a:lnTo>
                    <a:pt x="11" y="31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8" name="Freeform 658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59" name="Freeform 659"/>
            <p:cNvSpPr>
              <a:spLocks/>
            </p:cNvSpPr>
            <p:nvPr/>
          </p:nvSpPr>
          <p:spPr bwMode="auto">
            <a:xfrm>
              <a:off x="2919" y="761"/>
              <a:ext cx="7" cy="9"/>
            </a:xfrm>
            <a:custGeom>
              <a:avLst/>
              <a:gdLst>
                <a:gd name="T0" fmla="*/ 29 w 29"/>
                <a:gd name="T1" fmla="*/ 31 h 47"/>
                <a:gd name="T2" fmla="*/ 18 w 29"/>
                <a:gd name="T3" fmla="*/ 31 h 47"/>
                <a:gd name="T4" fmla="*/ 18 w 29"/>
                <a:gd name="T5" fmla="*/ 47 h 47"/>
                <a:gd name="T6" fmla="*/ 8 w 29"/>
                <a:gd name="T7" fmla="*/ 47 h 47"/>
                <a:gd name="T8" fmla="*/ 8 w 29"/>
                <a:gd name="T9" fmla="*/ 38 h 47"/>
                <a:gd name="T10" fmla="*/ 0 w 29"/>
                <a:gd name="T11" fmla="*/ 38 h 47"/>
                <a:gd name="T12" fmla="*/ 8 w 29"/>
                <a:gd name="T13" fmla="*/ 0 h 47"/>
                <a:gd name="T14" fmla="*/ 23 w 29"/>
                <a:gd name="T15" fmla="*/ 0 h 47"/>
                <a:gd name="T16" fmla="*/ 23 w 29"/>
                <a:gd name="T17" fmla="*/ 18 h 47"/>
                <a:gd name="T18" fmla="*/ 29 w 29"/>
                <a:gd name="T19" fmla="*/ 18 h 47"/>
                <a:gd name="T20" fmla="*/ 29 w 29"/>
                <a:gd name="T21" fmla="*/ 3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29" y="31"/>
                  </a:moveTo>
                  <a:lnTo>
                    <a:pt x="18" y="31"/>
                  </a:lnTo>
                  <a:lnTo>
                    <a:pt x="18" y="47"/>
                  </a:lnTo>
                  <a:lnTo>
                    <a:pt x="8" y="4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0" name="Freeform 660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1" name="Freeform 661"/>
            <p:cNvSpPr>
              <a:spLocks/>
            </p:cNvSpPr>
            <p:nvPr/>
          </p:nvSpPr>
          <p:spPr bwMode="auto">
            <a:xfrm>
              <a:off x="2915" y="798"/>
              <a:ext cx="6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7 h 47"/>
                <a:gd name="T10" fmla="*/ 0 w 28"/>
                <a:gd name="T11" fmla="*/ 37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7"/>
                  </a:lnTo>
                  <a:lnTo>
                    <a:pt x="0" y="3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2" name="Freeform 662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3" name="Freeform 663"/>
            <p:cNvSpPr>
              <a:spLocks/>
            </p:cNvSpPr>
            <p:nvPr/>
          </p:nvSpPr>
          <p:spPr bwMode="auto">
            <a:xfrm>
              <a:off x="2911" y="837"/>
              <a:ext cx="7" cy="10"/>
            </a:xfrm>
            <a:custGeom>
              <a:avLst/>
              <a:gdLst>
                <a:gd name="T0" fmla="*/ 29 w 29"/>
                <a:gd name="T1" fmla="*/ 30 h 46"/>
                <a:gd name="T2" fmla="*/ 18 w 29"/>
                <a:gd name="T3" fmla="*/ 30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30"/>
                  </a:moveTo>
                  <a:lnTo>
                    <a:pt x="18" y="30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4" name="Freeform 664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5" name="Freeform 665"/>
            <p:cNvSpPr>
              <a:spLocks/>
            </p:cNvSpPr>
            <p:nvPr/>
          </p:nvSpPr>
          <p:spPr bwMode="auto">
            <a:xfrm>
              <a:off x="2908" y="875"/>
              <a:ext cx="6" cy="11"/>
            </a:xfrm>
            <a:custGeom>
              <a:avLst/>
              <a:gdLst>
                <a:gd name="T0" fmla="*/ 29 w 29"/>
                <a:gd name="T1" fmla="*/ 31 h 48"/>
                <a:gd name="T2" fmla="*/ 18 w 29"/>
                <a:gd name="T3" fmla="*/ 31 h 48"/>
                <a:gd name="T4" fmla="*/ 18 w 29"/>
                <a:gd name="T5" fmla="*/ 48 h 48"/>
                <a:gd name="T6" fmla="*/ 8 w 29"/>
                <a:gd name="T7" fmla="*/ 48 h 48"/>
                <a:gd name="T8" fmla="*/ 8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4 w 29"/>
                <a:gd name="T15" fmla="*/ 0 h 48"/>
                <a:gd name="T16" fmla="*/ 24 w 29"/>
                <a:gd name="T17" fmla="*/ 18 h 48"/>
                <a:gd name="T18" fmla="*/ 29 w 29"/>
                <a:gd name="T19" fmla="*/ 18 h 48"/>
                <a:gd name="T20" fmla="*/ 29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1"/>
                  </a:moveTo>
                  <a:lnTo>
                    <a:pt x="18" y="31"/>
                  </a:lnTo>
                  <a:lnTo>
                    <a:pt x="18" y="48"/>
                  </a:lnTo>
                  <a:lnTo>
                    <a:pt x="8" y="48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8"/>
                  </a:lnTo>
                  <a:lnTo>
                    <a:pt x="29" y="18"/>
                  </a:lnTo>
                  <a:lnTo>
                    <a:pt x="29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6" name="Freeform 666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7" name="Freeform 667"/>
            <p:cNvSpPr>
              <a:spLocks/>
            </p:cNvSpPr>
            <p:nvPr/>
          </p:nvSpPr>
          <p:spPr bwMode="auto">
            <a:xfrm>
              <a:off x="2902" y="913"/>
              <a:ext cx="8" cy="11"/>
            </a:xfrm>
            <a:custGeom>
              <a:avLst/>
              <a:gdLst>
                <a:gd name="T0" fmla="*/ 28 w 28"/>
                <a:gd name="T1" fmla="*/ 29 h 46"/>
                <a:gd name="T2" fmla="*/ 16 w 28"/>
                <a:gd name="T3" fmla="*/ 29 h 46"/>
                <a:gd name="T4" fmla="*/ 16 w 28"/>
                <a:gd name="T5" fmla="*/ 46 h 46"/>
                <a:gd name="T6" fmla="*/ 7 w 28"/>
                <a:gd name="T7" fmla="*/ 46 h 46"/>
                <a:gd name="T8" fmla="*/ 7 w 28"/>
                <a:gd name="T9" fmla="*/ 36 h 46"/>
                <a:gd name="T10" fmla="*/ 0 w 28"/>
                <a:gd name="T11" fmla="*/ 36 h 46"/>
                <a:gd name="T12" fmla="*/ 6 w 28"/>
                <a:gd name="T13" fmla="*/ 0 h 46"/>
                <a:gd name="T14" fmla="*/ 22 w 28"/>
                <a:gd name="T15" fmla="*/ 0 h 46"/>
                <a:gd name="T16" fmla="*/ 22 w 28"/>
                <a:gd name="T17" fmla="*/ 16 h 46"/>
                <a:gd name="T18" fmla="*/ 28 w 28"/>
                <a:gd name="T19" fmla="*/ 16 h 46"/>
                <a:gd name="T20" fmla="*/ 28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28" y="29"/>
                  </a:moveTo>
                  <a:lnTo>
                    <a:pt x="16" y="29"/>
                  </a:lnTo>
                  <a:lnTo>
                    <a:pt x="16" y="46"/>
                  </a:lnTo>
                  <a:lnTo>
                    <a:pt x="7" y="46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6" y="0"/>
                  </a:lnTo>
                  <a:lnTo>
                    <a:pt x="22" y="0"/>
                  </a:lnTo>
                  <a:lnTo>
                    <a:pt x="22" y="16"/>
                  </a:lnTo>
                  <a:lnTo>
                    <a:pt x="28" y="16"/>
                  </a:lnTo>
                  <a:lnTo>
                    <a:pt x="28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8" name="Freeform 668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69" name="Freeform 669"/>
            <p:cNvSpPr>
              <a:spLocks/>
            </p:cNvSpPr>
            <p:nvPr/>
          </p:nvSpPr>
          <p:spPr bwMode="auto">
            <a:xfrm>
              <a:off x="2898" y="952"/>
              <a:ext cx="7" cy="11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9 w 29"/>
                <a:gd name="T7" fmla="*/ 46 h 46"/>
                <a:gd name="T8" fmla="*/ 9 w 29"/>
                <a:gd name="T9" fmla="*/ 37 h 46"/>
                <a:gd name="T10" fmla="*/ 0 w 29"/>
                <a:gd name="T11" fmla="*/ 37 h 46"/>
                <a:gd name="T12" fmla="*/ 8 w 29"/>
                <a:gd name="T13" fmla="*/ 0 h 46"/>
                <a:gd name="T14" fmla="*/ 23 w 29"/>
                <a:gd name="T15" fmla="*/ 0 h 46"/>
                <a:gd name="T16" fmla="*/ 23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9" y="46"/>
                  </a:lnTo>
                  <a:lnTo>
                    <a:pt x="9" y="37"/>
                  </a:lnTo>
                  <a:lnTo>
                    <a:pt x="0" y="37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0" name="Freeform 670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1" name="Freeform 671"/>
            <p:cNvSpPr>
              <a:spLocks/>
            </p:cNvSpPr>
            <p:nvPr/>
          </p:nvSpPr>
          <p:spPr bwMode="auto">
            <a:xfrm>
              <a:off x="2895" y="991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2" name="Freeform 672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3" name="Freeform 673"/>
            <p:cNvSpPr>
              <a:spLocks/>
            </p:cNvSpPr>
            <p:nvPr/>
          </p:nvSpPr>
          <p:spPr bwMode="auto">
            <a:xfrm>
              <a:off x="2890" y="1028"/>
              <a:ext cx="7" cy="11"/>
            </a:xfrm>
            <a:custGeom>
              <a:avLst/>
              <a:gdLst>
                <a:gd name="T0" fmla="*/ 28 w 28"/>
                <a:gd name="T1" fmla="*/ 30 h 47"/>
                <a:gd name="T2" fmla="*/ 17 w 28"/>
                <a:gd name="T3" fmla="*/ 30 h 47"/>
                <a:gd name="T4" fmla="*/ 17 w 28"/>
                <a:gd name="T5" fmla="*/ 47 h 47"/>
                <a:gd name="T6" fmla="*/ 7 w 28"/>
                <a:gd name="T7" fmla="*/ 47 h 47"/>
                <a:gd name="T8" fmla="*/ 7 w 28"/>
                <a:gd name="T9" fmla="*/ 38 h 47"/>
                <a:gd name="T10" fmla="*/ 0 w 28"/>
                <a:gd name="T11" fmla="*/ 38 h 47"/>
                <a:gd name="T12" fmla="*/ 7 w 28"/>
                <a:gd name="T13" fmla="*/ 0 h 47"/>
                <a:gd name="T14" fmla="*/ 23 w 28"/>
                <a:gd name="T15" fmla="*/ 0 h 47"/>
                <a:gd name="T16" fmla="*/ 23 w 28"/>
                <a:gd name="T17" fmla="*/ 17 h 47"/>
                <a:gd name="T18" fmla="*/ 28 w 28"/>
                <a:gd name="T19" fmla="*/ 17 h 47"/>
                <a:gd name="T20" fmla="*/ 28 w 28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7">
                  <a:moveTo>
                    <a:pt x="28" y="30"/>
                  </a:moveTo>
                  <a:lnTo>
                    <a:pt x="17" y="30"/>
                  </a:lnTo>
                  <a:lnTo>
                    <a:pt x="17" y="47"/>
                  </a:lnTo>
                  <a:lnTo>
                    <a:pt x="7" y="47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8" y="17"/>
                  </a:lnTo>
                  <a:lnTo>
                    <a:pt x="28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4" name="Freeform 674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5" name="Freeform 675"/>
            <p:cNvSpPr>
              <a:spLocks/>
            </p:cNvSpPr>
            <p:nvPr/>
          </p:nvSpPr>
          <p:spPr bwMode="auto">
            <a:xfrm>
              <a:off x="2886" y="1068"/>
              <a:ext cx="7" cy="10"/>
            </a:xfrm>
            <a:custGeom>
              <a:avLst/>
              <a:gdLst>
                <a:gd name="T0" fmla="*/ 29 w 29"/>
                <a:gd name="T1" fmla="*/ 30 h 48"/>
                <a:gd name="T2" fmla="*/ 18 w 29"/>
                <a:gd name="T3" fmla="*/ 30 h 48"/>
                <a:gd name="T4" fmla="*/ 18 w 29"/>
                <a:gd name="T5" fmla="*/ 48 h 48"/>
                <a:gd name="T6" fmla="*/ 9 w 29"/>
                <a:gd name="T7" fmla="*/ 48 h 48"/>
                <a:gd name="T8" fmla="*/ 9 w 29"/>
                <a:gd name="T9" fmla="*/ 38 h 48"/>
                <a:gd name="T10" fmla="*/ 0 w 29"/>
                <a:gd name="T11" fmla="*/ 38 h 48"/>
                <a:gd name="T12" fmla="*/ 8 w 29"/>
                <a:gd name="T13" fmla="*/ 0 h 48"/>
                <a:gd name="T14" fmla="*/ 23 w 29"/>
                <a:gd name="T15" fmla="*/ 0 h 48"/>
                <a:gd name="T16" fmla="*/ 23 w 29"/>
                <a:gd name="T17" fmla="*/ 17 h 48"/>
                <a:gd name="T18" fmla="*/ 29 w 29"/>
                <a:gd name="T19" fmla="*/ 17 h 48"/>
                <a:gd name="T20" fmla="*/ 29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29" y="30"/>
                  </a:moveTo>
                  <a:lnTo>
                    <a:pt x="18" y="30"/>
                  </a:lnTo>
                  <a:lnTo>
                    <a:pt x="18" y="48"/>
                  </a:lnTo>
                  <a:lnTo>
                    <a:pt x="9" y="48"/>
                  </a:lnTo>
                  <a:lnTo>
                    <a:pt x="9" y="38"/>
                  </a:lnTo>
                  <a:lnTo>
                    <a:pt x="0" y="38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17"/>
                  </a:lnTo>
                  <a:lnTo>
                    <a:pt x="29" y="17"/>
                  </a:lnTo>
                  <a:lnTo>
                    <a:pt x="29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6" name="Freeform 676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7" name="Freeform 677"/>
            <p:cNvSpPr>
              <a:spLocks/>
            </p:cNvSpPr>
            <p:nvPr/>
          </p:nvSpPr>
          <p:spPr bwMode="auto">
            <a:xfrm>
              <a:off x="2879" y="1106"/>
              <a:ext cx="6" cy="8"/>
            </a:xfrm>
            <a:custGeom>
              <a:avLst/>
              <a:gdLst>
                <a:gd name="T0" fmla="*/ 21 w 21"/>
                <a:gd name="T1" fmla="*/ 0 h 36"/>
                <a:gd name="T2" fmla="*/ 0 w 21"/>
                <a:gd name="T3" fmla="*/ 0 h 36"/>
                <a:gd name="T4" fmla="*/ 0 w 21"/>
                <a:gd name="T5" fmla="*/ 36 h 36"/>
                <a:gd name="T6" fmla="*/ 13 w 21"/>
                <a:gd name="T7" fmla="*/ 36 h 36"/>
                <a:gd name="T8" fmla="*/ 21 w 21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6">
                  <a:moveTo>
                    <a:pt x="21" y="0"/>
                  </a:moveTo>
                  <a:lnTo>
                    <a:pt x="0" y="0"/>
                  </a:lnTo>
                  <a:lnTo>
                    <a:pt x="0" y="36"/>
                  </a:lnTo>
                  <a:lnTo>
                    <a:pt x="13" y="36"/>
                  </a:lnTo>
                  <a:lnTo>
                    <a:pt x="2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8" name="Freeform 678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79" name="Freeform 679"/>
            <p:cNvSpPr>
              <a:spLocks/>
            </p:cNvSpPr>
            <p:nvPr/>
          </p:nvSpPr>
          <p:spPr bwMode="auto">
            <a:xfrm>
              <a:off x="2883" y="1106"/>
              <a:ext cx="6" cy="10"/>
            </a:xfrm>
            <a:custGeom>
              <a:avLst/>
              <a:gdLst>
                <a:gd name="T0" fmla="*/ 29 w 29"/>
                <a:gd name="T1" fmla="*/ 29 h 46"/>
                <a:gd name="T2" fmla="*/ 18 w 29"/>
                <a:gd name="T3" fmla="*/ 29 h 46"/>
                <a:gd name="T4" fmla="*/ 18 w 29"/>
                <a:gd name="T5" fmla="*/ 46 h 46"/>
                <a:gd name="T6" fmla="*/ 8 w 29"/>
                <a:gd name="T7" fmla="*/ 46 h 46"/>
                <a:gd name="T8" fmla="*/ 8 w 29"/>
                <a:gd name="T9" fmla="*/ 36 h 46"/>
                <a:gd name="T10" fmla="*/ 0 w 29"/>
                <a:gd name="T11" fmla="*/ 36 h 46"/>
                <a:gd name="T12" fmla="*/ 8 w 29"/>
                <a:gd name="T13" fmla="*/ 0 h 46"/>
                <a:gd name="T14" fmla="*/ 24 w 29"/>
                <a:gd name="T15" fmla="*/ 0 h 46"/>
                <a:gd name="T16" fmla="*/ 24 w 29"/>
                <a:gd name="T17" fmla="*/ 16 h 46"/>
                <a:gd name="T18" fmla="*/ 29 w 29"/>
                <a:gd name="T19" fmla="*/ 16 h 46"/>
                <a:gd name="T20" fmla="*/ 29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29" y="29"/>
                  </a:moveTo>
                  <a:lnTo>
                    <a:pt x="18" y="29"/>
                  </a:lnTo>
                  <a:lnTo>
                    <a:pt x="18" y="46"/>
                  </a:lnTo>
                  <a:lnTo>
                    <a:pt x="8" y="46"/>
                  </a:lnTo>
                  <a:lnTo>
                    <a:pt x="8" y="36"/>
                  </a:lnTo>
                  <a:lnTo>
                    <a:pt x="0" y="36"/>
                  </a:lnTo>
                  <a:lnTo>
                    <a:pt x="8" y="0"/>
                  </a:lnTo>
                  <a:lnTo>
                    <a:pt x="24" y="0"/>
                  </a:lnTo>
                  <a:lnTo>
                    <a:pt x="24" y="16"/>
                  </a:lnTo>
                  <a:lnTo>
                    <a:pt x="29" y="16"/>
                  </a:lnTo>
                  <a:lnTo>
                    <a:pt x="29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0" name="Freeform 680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1" name="Freeform 681"/>
            <p:cNvSpPr>
              <a:spLocks/>
            </p:cNvSpPr>
            <p:nvPr/>
          </p:nvSpPr>
          <p:spPr bwMode="auto">
            <a:xfrm>
              <a:off x="2697" y="828"/>
              <a:ext cx="11" cy="19"/>
            </a:xfrm>
            <a:custGeom>
              <a:avLst/>
              <a:gdLst>
                <a:gd name="T0" fmla="*/ 0 w 43"/>
                <a:gd name="T1" fmla="*/ 0 h 90"/>
                <a:gd name="T2" fmla="*/ 32 w 43"/>
                <a:gd name="T3" fmla="*/ 0 h 90"/>
                <a:gd name="T4" fmla="*/ 32 w 43"/>
                <a:gd name="T5" fmla="*/ 75 h 90"/>
                <a:gd name="T6" fmla="*/ 43 w 43"/>
                <a:gd name="T7" fmla="*/ 75 h 90"/>
                <a:gd name="T8" fmla="*/ 43 w 43"/>
                <a:gd name="T9" fmla="*/ 90 h 90"/>
                <a:gd name="T10" fmla="*/ 0 w 43"/>
                <a:gd name="T11" fmla="*/ 90 h 90"/>
                <a:gd name="T12" fmla="*/ 0 w 43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90">
                  <a:moveTo>
                    <a:pt x="0" y="0"/>
                  </a:moveTo>
                  <a:lnTo>
                    <a:pt x="32" y="0"/>
                  </a:lnTo>
                  <a:lnTo>
                    <a:pt x="32" y="75"/>
                  </a:lnTo>
                  <a:lnTo>
                    <a:pt x="43" y="75"/>
                  </a:lnTo>
                  <a:lnTo>
                    <a:pt x="43" y="90"/>
                  </a:lnTo>
                  <a:lnTo>
                    <a:pt x="0" y="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2" name="Rectangle 682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3" name="Rectangle 683"/>
            <p:cNvSpPr>
              <a:spLocks noChangeArrowheads="1"/>
            </p:cNvSpPr>
            <p:nvPr/>
          </p:nvSpPr>
          <p:spPr bwMode="auto">
            <a:xfrm>
              <a:off x="2725" y="1017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4" name="Freeform 684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5" name="Freeform 685"/>
            <p:cNvSpPr>
              <a:spLocks/>
            </p:cNvSpPr>
            <p:nvPr/>
          </p:nvSpPr>
          <p:spPr bwMode="auto">
            <a:xfrm>
              <a:off x="2717" y="1025"/>
              <a:ext cx="11" cy="14"/>
            </a:xfrm>
            <a:custGeom>
              <a:avLst/>
              <a:gdLst>
                <a:gd name="T0" fmla="*/ 46 w 46"/>
                <a:gd name="T1" fmla="*/ 45 h 63"/>
                <a:gd name="T2" fmla="*/ 46 w 46"/>
                <a:gd name="T3" fmla="*/ 63 h 63"/>
                <a:gd name="T4" fmla="*/ 0 w 46"/>
                <a:gd name="T5" fmla="*/ 63 h 63"/>
                <a:gd name="T6" fmla="*/ 0 w 46"/>
                <a:gd name="T7" fmla="*/ 0 h 63"/>
                <a:gd name="T8" fmla="*/ 35 w 46"/>
                <a:gd name="T9" fmla="*/ 0 h 63"/>
                <a:gd name="T10" fmla="*/ 35 w 46"/>
                <a:gd name="T11" fmla="*/ 45 h 63"/>
                <a:gd name="T12" fmla="*/ 46 w 46"/>
                <a:gd name="T1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63">
                  <a:moveTo>
                    <a:pt x="46" y="45"/>
                  </a:moveTo>
                  <a:lnTo>
                    <a:pt x="46" y="63"/>
                  </a:lnTo>
                  <a:lnTo>
                    <a:pt x="0" y="6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45"/>
                  </a:lnTo>
                  <a:lnTo>
                    <a:pt x="46" y="4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6" name="Freeform 686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7" name="Freeform 687"/>
            <p:cNvSpPr>
              <a:spLocks/>
            </p:cNvSpPr>
            <p:nvPr/>
          </p:nvSpPr>
          <p:spPr bwMode="auto">
            <a:xfrm>
              <a:off x="2689" y="751"/>
              <a:ext cx="10" cy="19"/>
            </a:xfrm>
            <a:custGeom>
              <a:avLst/>
              <a:gdLst>
                <a:gd name="T0" fmla="*/ 0 w 42"/>
                <a:gd name="T1" fmla="*/ 0 h 91"/>
                <a:gd name="T2" fmla="*/ 31 w 42"/>
                <a:gd name="T3" fmla="*/ 0 h 91"/>
                <a:gd name="T4" fmla="*/ 31 w 42"/>
                <a:gd name="T5" fmla="*/ 75 h 91"/>
                <a:gd name="T6" fmla="*/ 42 w 42"/>
                <a:gd name="T7" fmla="*/ 75 h 91"/>
                <a:gd name="T8" fmla="*/ 42 w 42"/>
                <a:gd name="T9" fmla="*/ 91 h 91"/>
                <a:gd name="T10" fmla="*/ 0 w 42"/>
                <a:gd name="T11" fmla="*/ 91 h 91"/>
                <a:gd name="T12" fmla="*/ 0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0" y="0"/>
                  </a:moveTo>
                  <a:lnTo>
                    <a:pt x="31" y="0"/>
                  </a:lnTo>
                  <a:lnTo>
                    <a:pt x="31" y="75"/>
                  </a:lnTo>
                  <a:lnTo>
                    <a:pt x="42" y="75"/>
                  </a:lnTo>
                  <a:lnTo>
                    <a:pt x="42" y="91"/>
                  </a:lnTo>
                  <a:lnTo>
                    <a:pt x="0" y="9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8" name="Line 688"/>
            <p:cNvSpPr>
              <a:spLocks noChangeShapeType="1"/>
            </p:cNvSpPr>
            <p:nvPr/>
          </p:nvSpPr>
          <p:spPr bwMode="auto">
            <a:xfrm flipV="1">
              <a:off x="2689" y="760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89" name="Freeform 689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0" name="Freeform 690"/>
            <p:cNvSpPr>
              <a:spLocks/>
            </p:cNvSpPr>
            <p:nvPr/>
          </p:nvSpPr>
          <p:spPr bwMode="auto">
            <a:xfrm>
              <a:off x="2683" y="712"/>
              <a:ext cx="10" cy="19"/>
            </a:xfrm>
            <a:custGeom>
              <a:avLst/>
              <a:gdLst>
                <a:gd name="T0" fmla="*/ 0 w 42"/>
                <a:gd name="T1" fmla="*/ 0 h 89"/>
                <a:gd name="T2" fmla="*/ 31 w 42"/>
                <a:gd name="T3" fmla="*/ 0 h 89"/>
                <a:gd name="T4" fmla="*/ 31 w 42"/>
                <a:gd name="T5" fmla="*/ 74 h 89"/>
                <a:gd name="T6" fmla="*/ 42 w 42"/>
                <a:gd name="T7" fmla="*/ 74 h 89"/>
                <a:gd name="T8" fmla="*/ 42 w 42"/>
                <a:gd name="T9" fmla="*/ 89 h 89"/>
                <a:gd name="T10" fmla="*/ 0 w 42"/>
                <a:gd name="T11" fmla="*/ 89 h 89"/>
                <a:gd name="T12" fmla="*/ 0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0" y="0"/>
                  </a:moveTo>
                  <a:lnTo>
                    <a:pt x="31" y="0"/>
                  </a:lnTo>
                  <a:lnTo>
                    <a:pt x="31" y="74"/>
                  </a:lnTo>
                  <a:lnTo>
                    <a:pt x="42" y="74"/>
                  </a:lnTo>
                  <a:lnTo>
                    <a:pt x="42" y="89"/>
                  </a:lnTo>
                  <a:lnTo>
                    <a:pt x="0" y="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1" name="Rectangle 691"/>
            <p:cNvSpPr>
              <a:spLocks noChangeArrowheads="1"/>
            </p:cNvSpPr>
            <p:nvPr/>
          </p:nvSpPr>
          <p:spPr bwMode="auto">
            <a:xfrm>
              <a:off x="2736" y="768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2" name="Freeform 692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3" name="Freeform 693"/>
            <p:cNvSpPr>
              <a:spLocks/>
            </p:cNvSpPr>
            <p:nvPr/>
          </p:nvSpPr>
          <p:spPr bwMode="auto">
            <a:xfrm>
              <a:off x="2735" y="79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4" name="Rectangle 694"/>
            <p:cNvSpPr>
              <a:spLocks noChangeArrowheads="1"/>
            </p:cNvSpPr>
            <p:nvPr/>
          </p:nvSpPr>
          <p:spPr bwMode="auto">
            <a:xfrm>
              <a:off x="2744" y="845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5" name="Freeform 695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6" name="Freeform 696"/>
            <p:cNvSpPr>
              <a:spLocks/>
            </p:cNvSpPr>
            <p:nvPr/>
          </p:nvSpPr>
          <p:spPr bwMode="auto">
            <a:xfrm>
              <a:off x="2743" y="875"/>
              <a:ext cx="6" cy="11"/>
            </a:xfrm>
            <a:custGeom>
              <a:avLst/>
              <a:gdLst>
                <a:gd name="T0" fmla="*/ 0 w 29"/>
                <a:gd name="T1" fmla="*/ 31 h 48"/>
                <a:gd name="T2" fmla="*/ 11 w 29"/>
                <a:gd name="T3" fmla="*/ 31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8 h 48"/>
                <a:gd name="T18" fmla="*/ 0 w 29"/>
                <a:gd name="T19" fmla="*/ 18 h 48"/>
                <a:gd name="T20" fmla="*/ 0 w 29"/>
                <a:gd name="T21" fmla="*/ 3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1"/>
                  </a:moveTo>
                  <a:lnTo>
                    <a:pt x="11" y="31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7" name="Rectangle 697"/>
            <p:cNvSpPr>
              <a:spLocks noChangeArrowheads="1"/>
            </p:cNvSpPr>
            <p:nvPr/>
          </p:nvSpPr>
          <p:spPr bwMode="auto">
            <a:xfrm>
              <a:off x="2747" y="884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8" name="Freeform 698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499" name="Freeform 699"/>
            <p:cNvSpPr>
              <a:spLocks/>
            </p:cNvSpPr>
            <p:nvPr/>
          </p:nvSpPr>
          <p:spPr bwMode="auto">
            <a:xfrm>
              <a:off x="2746" y="913"/>
              <a:ext cx="8" cy="11"/>
            </a:xfrm>
            <a:custGeom>
              <a:avLst/>
              <a:gdLst>
                <a:gd name="T0" fmla="*/ 0 w 28"/>
                <a:gd name="T1" fmla="*/ 29 h 46"/>
                <a:gd name="T2" fmla="*/ 11 w 28"/>
                <a:gd name="T3" fmla="*/ 29 h 46"/>
                <a:gd name="T4" fmla="*/ 11 w 28"/>
                <a:gd name="T5" fmla="*/ 46 h 46"/>
                <a:gd name="T6" fmla="*/ 21 w 28"/>
                <a:gd name="T7" fmla="*/ 46 h 46"/>
                <a:gd name="T8" fmla="*/ 21 w 28"/>
                <a:gd name="T9" fmla="*/ 36 h 46"/>
                <a:gd name="T10" fmla="*/ 28 w 28"/>
                <a:gd name="T11" fmla="*/ 36 h 46"/>
                <a:gd name="T12" fmla="*/ 21 w 28"/>
                <a:gd name="T13" fmla="*/ 0 h 46"/>
                <a:gd name="T14" fmla="*/ 5 w 28"/>
                <a:gd name="T15" fmla="*/ 0 h 46"/>
                <a:gd name="T16" fmla="*/ 5 w 28"/>
                <a:gd name="T17" fmla="*/ 16 h 46"/>
                <a:gd name="T18" fmla="*/ 0 w 28"/>
                <a:gd name="T19" fmla="*/ 16 h 46"/>
                <a:gd name="T20" fmla="*/ 0 w 28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8" y="36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0" name="Rectangle 700"/>
            <p:cNvSpPr>
              <a:spLocks noChangeArrowheads="1"/>
            </p:cNvSpPr>
            <p:nvPr/>
          </p:nvSpPr>
          <p:spPr bwMode="auto">
            <a:xfrm>
              <a:off x="2752" y="922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1" name="Freeform 701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2" name="Freeform 702"/>
            <p:cNvSpPr>
              <a:spLocks/>
            </p:cNvSpPr>
            <p:nvPr/>
          </p:nvSpPr>
          <p:spPr bwMode="auto">
            <a:xfrm>
              <a:off x="2751" y="952"/>
              <a:ext cx="6" cy="11"/>
            </a:xfrm>
            <a:custGeom>
              <a:avLst/>
              <a:gdLst>
                <a:gd name="T0" fmla="*/ 0 w 29"/>
                <a:gd name="T1" fmla="*/ 30 h 46"/>
                <a:gd name="T2" fmla="*/ 13 w 29"/>
                <a:gd name="T3" fmla="*/ 30 h 46"/>
                <a:gd name="T4" fmla="*/ 13 w 29"/>
                <a:gd name="T5" fmla="*/ 46 h 46"/>
                <a:gd name="T6" fmla="*/ 21 w 29"/>
                <a:gd name="T7" fmla="*/ 46 h 46"/>
                <a:gd name="T8" fmla="*/ 21 w 29"/>
                <a:gd name="T9" fmla="*/ 38 h 46"/>
                <a:gd name="T10" fmla="*/ 29 w 29"/>
                <a:gd name="T11" fmla="*/ 38 h 46"/>
                <a:gd name="T12" fmla="*/ 22 w 29"/>
                <a:gd name="T13" fmla="*/ 0 h 46"/>
                <a:gd name="T14" fmla="*/ 7 w 29"/>
                <a:gd name="T15" fmla="*/ 0 h 46"/>
                <a:gd name="T16" fmla="*/ 7 w 29"/>
                <a:gd name="T17" fmla="*/ 17 h 46"/>
                <a:gd name="T18" fmla="*/ 0 w 29"/>
                <a:gd name="T19" fmla="*/ 17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3" y="30"/>
                  </a:lnTo>
                  <a:lnTo>
                    <a:pt x="13" y="46"/>
                  </a:lnTo>
                  <a:lnTo>
                    <a:pt x="21" y="46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3" name="Rectangle 703"/>
            <p:cNvSpPr>
              <a:spLocks noChangeArrowheads="1"/>
            </p:cNvSpPr>
            <p:nvPr/>
          </p:nvSpPr>
          <p:spPr bwMode="auto">
            <a:xfrm>
              <a:off x="2756" y="961"/>
              <a:ext cx="0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4" name="Freeform 704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5" name="Freeform 705"/>
            <p:cNvSpPr>
              <a:spLocks/>
            </p:cNvSpPr>
            <p:nvPr/>
          </p:nvSpPr>
          <p:spPr bwMode="auto">
            <a:xfrm>
              <a:off x="2755" y="990"/>
              <a:ext cx="6" cy="11"/>
            </a:xfrm>
            <a:custGeom>
              <a:avLst/>
              <a:gdLst>
                <a:gd name="T0" fmla="*/ 0 w 29"/>
                <a:gd name="T1" fmla="*/ 30 h 47"/>
                <a:gd name="T2" fmla="*/ 12 w 29"/>
                <a:gd name="T3" fmla="*/ 30 h 47"/>
                <a:gd name="T4" fmla="*/ 12 w 29"/>
                <a:gd name="T5" fmla="*/ 47 h 47"/>
                <a:gd name="T6" fmla="*/ 21 w 29"/>
                <a:gd name="T7" fmla="*/ 47 h 47"/>
                <a:gd name="T8" fmla="*/ 21 w 29"/>
                <a:gd name="T9" fmla="*/ 37 h 47"/>
                <a:gd name="T10" fmla="*/ 29 w 29"/>
                <a:gd name="T11" fmla="*/ 37 h 47"/>
                <a:gd name="T12" fmla="*/ 22 w 29"/>
                <a:gd name="T13" fmla="*/ 0 h 47"/>
                <a:gd name="T14" fmla="*/ 7 w 29"/>
                <a:gd name="T15" fmla="*/ 0 h 47"/>
                <a:gd name="T16" fmla="*/ 7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2" y="30"/>
                  </a:lnTo>
                  <a:lnTo>
                    <a:pt x="12" y="47"/>
                  </a:lnTo>
                  <a:lnTo>
                    <a:pt x="21" y="47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2" y="0"/>
                  </a:lnTo>
                  <a:lnTo>
                    <a:pt x="7" y="0"/>
                  </a:lnTo>
                  <a:lnTo>
                    <a:pt x="7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6" name="Rectangle 706"/>
            <p:cNvSpPr>
              <a:spLocks noChangeArrowheads="1"/>
            </p:cNvSpPr>
            <p:nvPr/>
          </p:nvSpPr>
          <p:spPr bwMode="auto">
            <a:xfrm>
              <a:off x="2760" y="999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7" name="Freeform 707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8" name="Freeform 708"/>
            <p:cNvSpPr>
              <a:spLocks/>
            </p:cNvSpPr>
            <p:nvPr/>
          </p:nvSpPr>
          <p:spPr bwMode="auto">
            <a:xfrm>
              <a:off x="2759" y="1028"/>
              <a:ext cx="7" cy="11"/>
            </a:xfrm>
            <a:custGeom>
              <a:avLst/>
              <a:gdLst>
                <a:gd name="T0" fmla="*/ 0 w 29"/>
                <a:gd name="T1" fmla="*/ 30 h 47"/>
                <a:gd name="T2" fmla="*/ 11 w 29"/>
                <a:gd name="T3" fmla="*/ 30 h 47"/>
                <a:gd name="T4" fmla="*/ 11 w 29"/>
                <a:gd name="T5" fmla="*/ 47 h 47"/>
                <a:gd name="T6" fmla="*/ 21 w 29"/>
                <a:gd name="T7" fmla="*/ 47 h 47"/>
                <a:gd name="T8" fmla="*/ 21 w 29"/>
                <a:gd name="T9" fmla="*/ 38 h 47"/>
                <a:gd name="T10" fmla="*/ 29 w 29"/>
                <a:gd name="T11" fmla="*/ 38 h 47"/>
                <a:gd name="T12" fmla="*/ 21 w 29"/>
                <a:gd name="T13" fmla="*/ 0 h 47"/>
                <a:gd name="T14" fmla="*/ 5 w 29"/>
                <a:gd name="T15" fmla="*/ 0 h 47"/>
                <a:gd name="T16" fmla="*/ 5 w 29"/>
                <a:gd name="T17" fmla="*/ 17 h 47"/>
                <a:gd name="T18" fmla="*/ 0 w 29"/>
                <a:gd name="T19" fmla="*/ 17 h 47"/>
                <a:gd name="T20" fmla="*/ 0 w 29"/>
                <a:gd name="T21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7">
                  <a:moveTo>
                    <a:pt x="0" y="30"/>
                  </a:moveTo>
                  <a:lnTo>
                    <a:pt x="11" y="30"/>
                  </a:lnTo>
                  <a:lnTo>
                    <a:pt x="11" y="47"/>
                  </a:lnTo>
                  <a:lnTo>
                    <a:pt x="21" y="47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5" y="0"/>
                  </a:lnTo>
                  <a:lnTo>
                    <a:pt x="5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09" name="Rectangle 709"/>
            <p:cNvSpPr>
              <a:spLocks noChangeArrowheads="1"/>
            </p:cNvSpPr>
            <p:nvPr/>
          </p:nvSpPr>
          <p:spPr bwMode="auto">
            <a:xfrm>
              <a:off x="2764" y="1037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0" name="Freeform 710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1" name="Freeform 711"/>
            <p:cNvSpPr>
              <a:spLocks/>
            </p:cNvSpPr>
            <p:nvPr/>
          </p:nvSpPr>
          <p:spPr bwMode="auto">
            <a:xfrm>
              <a:off x="2763" y="1068"/>
              <a:ext cx="6" cy="10"/>
            </a:xfrm>
            <a:custGeom>
              <a:avLst/>
              <a:gdLst>
                <a:gd name="T0" fmla="*/ 0 w 29"/>
                <a:gd name="T1" fmla="*/ 30 h 48"/>
                <a:gd name="T2" fmla="*/ 11 w 29"/>
                <a:gd name="T3" fmla="*/ 30 h 48"/>
                <a:gd name="T4" fmla="*/ 11 w 29"/>
                <a:gd name="T5" fmla="*/ 48 h 48"/>
                <a:gd name="T6" fmla="*/ 21 w 29"/>
                <a:gd name="T7" fmla="*/ 48 h 48"/>
                <a:gd name="T8" fmla="*/ 21 w 29"/>
                <a:gd name="T9" fmla="*/ 38 h 48"/>
                <a:gd name="T10" fmla="*/ 29 w 29"/>
                <a:gd name="T11" fmla="*/ 38 h 48"/>
                <a:gd name="T12" fmla="*/ 21 w 29"/>
                <a:gd name="T13" fmla="*/ 0 h 48"/>
                <a:gd name="T14" fmla="*/ 6 w 29"/>
                <a:gd name="T15" fmla="*/ 0 h 48"/>
                <a:gd name="T16" fmla="*/ 6 w 29"/>
                <a:gd name="T17" fmla="*/ 17 h 48"/>
                <a:gd name="T18" fmla="*/ 0 w 29"/>
                <a:gd name="T19" fmla="*/ 17 h 48"/>
                <a:gd name="T20" fmla="*/ 0 w 29"/>
                <a:gd name="T21" fmla="*/ 3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8">
                  <a:moveTo>
                    <a:pt x="0" y="30"/>
                  </a:moveTo>
                  <a:lnTo>
                    <a:pt x="11" y="30"/>
                  </a:lnTo>
                  <a:lnTo>
                    <a:pt x="11" y="48"/>
                  </a:lnTo>
                  <a:lnTo>
                    <a:pt x="21" y="48"/>
                  </a:lnTo>
                  <a:lnTo>
                    <a:pt x="21" y="38"/>
                  </a:lnTo>
                  <a:lnTo>
                    <a:pt x="29" y="38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2" name="Rectangle 712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3" name="Rectangle 713"/>
            <p:cNvSpPr>
              <a:spLocks noChangeArrowheads="1"/>
            </p:cNvSpPr>
            <p:nvPr/>
          </p:nvSpPr>
          <p:spPr bwMode="auto">
            <a:xfrm>
              <a:off x="2886" y="1136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4" name="Freeform 714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  <a:gd name="T28" fmla="*/ 0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5" name="Freeform 715"/>
            <p:cNvSpPr>
              <a:spLocks/>
            </p:cNvSpPr>
            <p:nvPr/>
          </p:nvSpPr>
          <p:spPr bwMode="auto">
            <a:xfrm>
              <a:off x="2875" y="1146"/>
              <a:ext cx="11" cy="12"/>
            </a:xfrm>
            <a:custGeom>
              <a:avLst/>
              <a:gdLst>
                <a:gd name="T0" fmla="*/ 0 w 41"/>
                <a:gd name="T1" fmla="*/ 0 h 53"/>
                <a:gd name="T2" fmla="*/ 0 w 41"/>
                <a:gd name="T3" fmla="*/ 41 h 53"/>
                <a:gd name="T4" fmla="*/ 7 w 41"/>
                <a:gd name="T5" fmla="*/ 41 h 53"/>
                <a:gd name="T6" fmla="*/ 7 w 41"/>
                <a:gd name="T7" fmla="*/ 50 h 53"/>
                <a:gd name="T8" fmla="*/ 10 w 41"/>
                <a:gd name="T9" fmla="*/ 53 h 53"/>
                <a:gd name="T10" fmla="*/ 35 w 41"/>
                <a:gd name="T11" fmla="*/ 53 h 53"/>
                <a:gd name="T12" fmla="*/ 35 w 41"/>
                <a:gd name="T13" fmla="*/ 36 h 53"/>
                <a:gd name="T14" fmla="*/ 41 w 41"/>
                <a:gd name="T15" fmla="*/ 36 h 53"/>
                <a:gd name="T16" fmla="*/ 41 w 41"/>
                <a:gd name="T17" fmla="*/ 21 h 53"/>
                <a:gd name="T18" fmla="*/ 35 w 41"/>
                <a:gd name="T19" fmla="*/ 7 h 53"/>
                <a:gd name="T20" fmla="*/ 33 w 41"/>
                <a:gd name="T21" fmla="*/ 7 h 53"/>
                <a:gd name="T22" fmla="*/ 33 w 41"/>
                <a:gd name="T23" fmla="*/ 0 h 53"/>
                <a:gd name="T24" fmla="*/ 0 w 41"/>
                <a:gd name="T25" fmla="*/ 0 h 53"/>
                <a:gd name="T26" fmla="*/ 0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0" y="0"/>
                  </a:moveTo>
                  <a:lnTo>
                    <a:pt x="0" y="41"/>
                  </a:lnTo>
                  <a:lnTo>
                    <a:pt x="7" y="41"/>
                  </a:lnTo>
                  <a:lnTo>
                    <a:pt x="7" y="50"/>
                  </a:lnTo>
                  <a:lnTo>
                    <a:pt x="10" y="53"/>
                  </a:lnTo>
                  <a:lnTo>
                    <a:pt x="35" y="53"/>
                  </a:lnTo>
                  <a:lnTo>
                    <a:pt x="35" y="36"/>
                  </a:lnTo>
                  <a:lnTo>
                    <a:pt x="41" y="36"/>
                  </a:lnTo>
                  <a:lnTo>
                    <a:pt x="41" y="21"/>
                  </a:lnTo>
                  <a:lnTo>
                    <a:pt x="35" y="7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6" name="Freeform 716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7" name="Freeform 717"/>
            <p:cNvSpPr>
              <a:spLocks/>
            </p:cNvSpPr>
            <p:nvPr/>
          </p:nvSpPr>
          <p:spPr bwMode="auto">
            <a:xfrm>
              <a:off x="2775" y="1106"/>
              <a:ext cx="53" cy="14"/>
            </a:xfrm>
            <a:custGeom>
              <a:avLst/>
              <a:gdLst>
                <a:gd name="T0" fmla="*/ 0 w 234"/>
                <a:gd name="T1" fmla="*/ 0 h 65"/>
                <a:gd name="T2" fmla="*/ 0 w 234"/>
                <a:gd name="T3" fmla="*/ 65 h 65"/>
                <a:gd name="T4" fmla="*/ 234 w 234"/>
                <a:gd name="T5" fmla="*/ 0 h 65"/>
                <a:gd name="T6" fmla="*/ 0 w 234"/>
                <a:gd name="T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4" h="65">
                  <a:moveTo>
                    <a:pt x="0" y="0"/>
                  </a:moveTo>
                  <a:lnTo>
                    <a:pt x="0" y="65"/>
                  </a:lnTo>
                  <a:lnTo>
                    <a:pt x="23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8" name="Freeform 718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19" name="Freeform 719"/>
            <p:cNvSpPr>
              <a:spLocks/>
            </p:cNvSpPr>
            <p:nvPr/>
          </p:nvSpPr>
          <p:spPr bwMode="auto">
            <a:xfrm>
              <a:off x="2827" y="1106"/>
              <a:ext cx="53" cy="15"/>
            </a:xfrm>
            <a:custGeom>
              <a:avLst/>
              <a:gdLst>
                <a:gd name="T0" fmla="*/ 231 w 231"/>
                <a:gd name="T1" fmla="*/ 0 h 67"/>
                <a:gd name="T2" fmla="*/ 231 w 231"/>
                <a:gd name="T3" fmla="*/ 67 h 67"/>
                <a:gd name="T4" fmla="*/ 0 w 231"/>
                <a:gd name="T5" fmla="*/ 0 h 67"/>
                <a:gd name="T6" fmla="*/ 231 w 231"/>
                <a:gd name="T7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1" h="67">
                  <a:moveTo>
                    <a:pt x="231" y="0"/>
                  </a:moveTo>
                  <a:lnTo>
                    <a:pt x="231" y="67"/>
                  </a:lnTo>
                  <a:lnTo>
                    <a:pt x="0" y="0"/>
                  </a:lnTo>
                  <a:lnTo>
                    <a:pt x="231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0" name="Rectangle 720"/>
            <p:cNvSpPr>
              <a:spLocks noChangeArrowheads="1"/>
            </p:cNvSpPr>
            <p:nvPr/>
          </p:nvSpPr>
          <p:spPr bwMode="auto">
            <a:xfrm>
              <a:off x="2767" y="107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1" name="Freeform 721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2" name="Freeform 722"/>
            <p:cNvSpPr>
              <a:spLocks/>
            </p:cNvSpPr>
            <p:nvPr/>
          </p:nvSpPr>
          <p:spPr bwMode="auto">
            <a:xfrm>
              <a:off x="2767" y="1106"/>
              <a:ext cx="6" cy="10"/>
            </a:xfrm>
            <a:custGeom>
              <a:avLst/>
              <a:gdLst>
                <a:gd name="T0" fmla="*/ 0 w 29"/>
                <a:gd name="T1" fmla="*/ 29 h 46"/>
                <a:gd name="T2" fmla="*/ 11 w 29"/>
                <a:gd name="T3" fmla="*/ 29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6 h 46"/>
                <a:gd name="T10" fmla="*/ 29 w 29"/>
                <a:gd name="T11" fmla="*/ 36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29"/>
                  </a:moveTo>
                  <a:lnTo>
                    <a:pt x="11" y="29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6"/>
                  </a:lnTo>
                  <a:lnTo>
                    <a:pt x="29" y="36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3" name="Rectangle 723"/>
            <p:cNvSpPr>
              <a:spLocks noChangeArrowheads="1"/>
            </p:cNvSpPr>
            <p:nvPr/>
          </p:nvSpPr>
          <p:spPr bwMode="auto">
            <a:xfrm>
              <a:off x="2740" y="806"/>
              <a:ext cx="1" cy="3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4" name="Freeform 724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5" name="Freeform 725"/>
            <p:cNvSpPr>
              <a:spLocks/>
            </p:cNvSpPr>
            <p:nvPr/>
          </p:nvSpPr>
          <p:spPr bwMode="auto">
            <a:xfrm>
              <a:off x="2739" y="837"/>
              <a:ext cx="6" cy="10"/>
            </a:xfrm>
            <a:custGeom>
              <a:avLst/>
              <a:gdLst>
                <a:gd name="T0" fmla="*/ 0 w 29"/>
                <a:gd name="T1" fmla="*/ 30 h 46"/>
                <a:gd name="T2" fmla="*/ 11 w 29"/>
                <a:gd name="T3" fmla="*/ 30 h 46"/>
                <a:gd name="T4" fmla="*/ 11 w 29"/>
                <a:gd name="T5" fmla="*/ 46 h 46"/>
                <a:gd name="T6" fmla="*/ 21 w 29"/>
                <a:gd name="T7" fmla="*/ 46 h 46"/>
                <a:gd name="T8" fmla="*/ 21 w 29"/>
                <a:gd name="T9" fmla="*/ 37 h 46"/>
                <a:gd name="T10" fmla="*/ 29 w 29"/>
                <a:gd name="T11" fmla="*/ 37 h 46"/>
                <a:gd name="T12" fmla="*/ 21 w 29"/>
                <a:gd name="T13" fmla="*/ 0 h 46"/>
                <a:gd name="T14" fmla="*/ 6 w 29"/>
                <a:gd name="T15" fmla="*/ 0 h 46"/>
                <a:gd name="T16" fmla="*/ 6 w 29"/>
                <a:gd name="T17" fmla="*/ 16 h 46"/>
                <a:gd name="T18" fmla="*/ 0 w 29"/>
                <a:gd name="T19" fmla="*/ 16 h 46"/>
                <a:gd name="T20" fmla="*/ 0 w 29"/>
                <a:gd name="T21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6">
                  <a:moveTo>
                    <a:pt x="0" y="30"/>
                  </a:moveTo>
                  <a:lnTo>
                    <a:pt x="11" y="30"/>
                  </a:lnTo>
                  <a:lnTo>
                    <a:pt x="11" y="46"/>
                  </a:lnTo>
                  <a:lnTo>
                    <a:pt x="21" y="46"/>
                  </a:lnTo>
                  <a:lnTo>
                    <a:pt x="21" y="37"/>
                  </a:lnTo>
                  <a:lnTo>
                    <a:pt x="29" y="37"/>
                  </a:lnTo>
                  <a:lnTo>
                    <a:pt x="21" y="0"/>
                  </a:lnTo>
                  <a:lnTo>
                    <a:pt x="6" y="0"/>
                  </a:lnTo>
                  <a:lnTo>
                    <a:pt x="6" y="16"/>
                  </a:lnTo>
                  <a:lnTo>
                    <a:pt x="0" y="16"/>
                  </a:lnTo>
                  <a:lnTo>
                    <a:pt x="0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6" name="Rectangle 726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7" name="Rectangle 727"/>
            <p:cNvSpPr>
              <a:spLocks noChangeArrowheads="1"/>
            </p:cNvSpPr>
            <p:nvPr/>
          </p:nvSpPr>
          <p:spPr bwMode="auto">
            <a:xfrm>
              <a:off x="2730" y="1056"/>
              <a:ext cx="32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8" name="Freeform 728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29" name="Freeform 729"/>
            <p:cNvSpPr>
              <a:spLocks/>
            </p:cNvSpPr>
            <p:nvPr/>
          </p:nvSpPr>
          <p:spPr bwMode="auto">
            <a:xfrm>
              <a:off x="2722" y="1067"/>
              <a:ext cx="10" cy="11"/>
            </a:xfrm>
            <a:custGeom>
              <a:avLst/>
              <a:gdLst>
                <a:gd name="T0" fmla="*/ 47 w 47"/>
                <a:gd name="T1" fmla="*/ 30 h 49"/>
                <a:gd name="T2" fmla="*/ 47 w 47"/>
                <a:gd name="T3" fmla="*/ 49 h 49"/>
                <a:gd name="T4" fmla="*/ 0 w 47"/>
                <a:gd name="T5" fmla="*/ 49 h 49"/>
                <a:gd name="T6" fmla="*/ 0 w 47"/>
                <a:gd name="T7" fmla="*/ 0 h 49"/>
                <a:gd name="T8" fmla="*/ 34 w 47"/>
                <a:gd name="T9" fmla="*/ 0 h 49"/>
                <a:gd name="T10" fmla="*/ 34 w 47"/>
                <a:gd name="T11" fmla="*/ 30 h 49"/>
                <a:gd name="T12" fmla="*/ 47 w 47"/>
                <a:gd name="T13" fmla="*/ 3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49">
                  <a:moveTo>
                    <a:pt x="47" y="30"/>
                  </a:moveTo>
                  <a:lnTo>
                    <a:pt x="47" y="49"/>
                  </a:lnTo>
                  <a:lnTo>
                    <a:pt x="0" y="49"/>
                  </a:lnTo>
                  <a:lnTo>
                    <a:pt x="0" y="0"/>
                  </a:lnTo>
                  <a:lnTo>
                    <a:pt x="34" y="0"/>
                  </a:lnTo>
                  <a:lnTo>
                    <a:pt x="34" y="30"/>
                  </a:lnTo>
                  <a:lnTo>
                    <a:pt x="47" y="3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0" name="Freeform 730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1" name="Freeform 731"/>
            <p:cNvSpPr>
              <a:spLocks/>
            </p:cNvSpPr>
            <p:nvPr/>
          </p:nvSpPr>
          <p:spPr bwMode="auto">
            <a:xfrm>
              <a:off x="2963" y="712"/>
              <a:ext cx="10" cy="20"/>
            </a:xfrm>
            <a:custGeom>
              <a:avLst/>
              <a:gdLst>
                <a:gd name="T0" fmla="*/ 42 w 42"/>
                <a:gd name="T1" fmla="*/ 0 h 91"/>
                <a:gd name="T2" fmla="*/ 12 w 42"/>
                <a:gd name="T3" fmla="*/ 0 h 91"/>
                <a:gd name="T4" fmla="*/ 12 w 42"/>
                <a:gd name="T5" fmla="*/ 74 h 91"/>
                <a:gd name="T6" fmla="*/ 0 w 42"/>
                <a:gd name="T7" fmla="*/ 74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2" y="0"/>
                  </a:lnTo>
                  <a:lnTo>
                    <a:pt x="12" y="74"/>
                  </a:lnTo>
                  <a:lnTo>
                    <a:pt x="0" y="74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2" name="Line 732"/>
            <p:cNvSpPr>
              <a:spLocks noChangeShapeType="1"/>
            </p:cNvSpPr>
            <p:nvPr/>
          </p:nvSpPr>
          <p:spPr bwMode="auto">
            <a:xfrm flipV="1">
              <a:off x="2972" y="72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3" name="Freeform 733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4" name="Freeform 734"/>
            <p:cNvSpPr>
              <a:spLocks/>
            </p:cNvSpPr>
            <p:nvPr/>
          </p:nvSpPr>
          <p:spPr bwMode="auto">
            <a:xfrm>
              <a:off x="2958" y="751"/>
              <a:ext cx="10" cy="19"/>
            </a:xfrm>
            <a:custGeom>
              <a:avLst/>
              <a:gdLst>
                <a:gd name="T0" fmla="*/ 42 w 42"/>
                <a:gd name="T1" fmla="*/ 0 h 91"/>
                <a:gd name="T2" fmla="*/ 11 w 42"/>
                <a:gd name="T3" fmla="*/ 0 h 91"/>
                <a:gd name="T4" fmla="*/ 11 w 42"/>
                <a:gd name="T5" fmla="*/ 75 h 91"/>
                <a:gd name="T6" fmla="*/ 0 w 42"/>
                <a:gd name="T7" fmla="*/ 75 h 91"/>
                <a:gd name="T8" fmla="*/ 0 w 42"/>
                <a:gd name="T9" fmla="*/ 91 h 91"/>
                <a:gd name="T10" fmla="*/ 42 w 42"/>
                <a:gd name="T11" fmla="*/ 91 h 91"/>
                <a:gd name="T12" fmla="*/ 42 w 42"/>
                <a:gd name="T1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1">
                  <a:moveTo>
                    <a:pt x="42" y="0"/>
                  </a:moveTo>
                  <a:lnTo>
                    <a:pt x="11" y="0"/>
                  </a:lnTo>
                  <a:lnTo>
                    <a:pt x="11" y="75"/>
                  </a:lnTo>
                  <a:lnTo>
                    <a:pt x="0" y="75"/>
                  </a:lnTo>
                  <a:lnTo>
                    <a:pt x="0" y="91"/>
                  </a:lnTo>
                  <a:lnTo>
                    <a:pt x="42" y="91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5" name="Freeform 735"/>
            <p:cNvSpPr>
              <a:spLocks/>
            </p:cNvSpPr>
            <p:nvPr/>
          </p:nvSpPr>
          <p:spPr bwMode="auto">
            <a:xfrm>
              <a:off x="2702" y="200"/>
              <a:ext cx="252" cy="238"/>
            </a:xfrm>
            <a:custGeom>
              <a:avLst/>
              <a:gdLst>
                <a:gd name="T0" fmla="*/ 1095 w 1098"/>
                <a:gd name="T1" fmla="*/ 590 h 1070"/>
                <a:gd name="T2" fmla="*/ 1080 w 1098"/>
                <a:gd name="T3" fmla="*/ 669 h 1070"/>
                <a:gd name="T4" fmla="*/ 1055 w 1098"/>
                <a:gd name="T5" fmla="*/ 744 h 1070"/>
                <a:gd name="T6" fmla="*/ 1018 w 1098"/>
                <a:gd name="T7" fmla="*/ 812 h 1070"/>
                <a:gd name="T8" fmla="*/ 972 w 1098"/>
                <a:gd name="T9" fmla="*/ 875 h 1070"/>
                <a:gd name="T10" fmla="*/ 918 w 1098"/>
                <a:gd name="T11" fmla="*/ 931 h 1070"/>
                <a:gd name="T12" fmla="*/ 856 w 1098"/>
                <a:gd name="T13" fmla="*/ 978 h 1070"/>
                <a:gd name="T14" fmla="*/ 787 w 1098"/>
                <a:gd name="T15" fmla="*/ 1017 h 1070"/>
                <a:gd name="T16" fmla="*/ 712 w 1098"/>
                <a:gd name="T17" fmla="*/ 1045 h 1070"/>
                <a:gd name="T18" fmla="*/ 633 w 1098"/>
                <a:gd name="T19" fmla="*/ 1063 h 1070"/>
                <a:gd name="T20" fmla="*/ 550 w 1098"/>
                <a:gd name="T21" fmla="*/ 1070 h 1070"/>
                <a:gd name="T22" fmla="*/ 466 w 1098"/>
                <a:gd name="T23" fmla="*/ 1063 h 1070"/>
                <a:gd name="T24" fmla="*/ 386 w 1098"/>
                <a:gd name="T25" fmla="*/ 1045 h 1070"/>
                <a:gd name="T26" fmla="*/ 311 w 1098"/>
                <a:gd name="T27" fmla="*/ 1017 h 1070"/>
                <a:gd name="T28" fmla="*/ 242 w 1098"/>
                <a:gd name="T29" fmla="*/ 978 h 1070"/>
                <a:gd name="T30" fmla="*/ 180 w 1098"/>
                <a:gd name="T31" fmla="*/ 931 h 1070"/>
                <a:gd name="T32" fmla="*/ 126 w 1098"/>
                <a:gd name="T33" fmla="*/ 875 h 1070"/>
                <a:gd name="T34" fmla="*/ 80 w 1098"/>
                <a:gd name="T35" fmla="*/ 812 h 1070"/>
                <a:gd name="T36" fmla="*/ 43 w 1098"/>
                <a:gd name="T37" fmla="*/ 744 h 1070"/>
                <a:gd name="T38" fmla="*/ 18 w 1098"/>
                <a:gd name="T39" fmla="*/ 669 h 1070"/>
                <a:gd name="T40" fmla="*/ 3 w 1098"/>
                <a:gd name="T41" fmla="*/ 590 h 1070"/>
                <a:gd name="T42" fmla="*/ 1 w 1098"/>
                <a:gd name="T43" fmla="*/ 508 h 1070"/>
                <a:gd name="T44" fmla="*/ 11 w 1098"/>
                <a:gd name="T45" fmla="*/ 427 h 1070"/>
                <a:gd name="T46" fmla="*/ 33 w 1098"/>
                <a:gd name="T47" fmla="*/ 351 h 1070"/>
                <a:gd name="T48" fmla="*/ 66 w 1098"/>
                <a:gd name="T49" fmla="*/ 280 h 1070"/>
                <a:gd name="T50" fmla="*/ 110 w 1098"/>
                <a:gd name="T51" fmla="*/ 216 h 1070"/>
                <a:gd name="T52" fmla="*/ 162 w 1098"/>
                <a:gd name="T53" fmla="*/ 158 h 1070"/>
                <a:gd name="T54" fmla="*/ 221 w 1098"/>
                <a:gd name="T55" fmla="*/ 107 h 1070"/>
                <a:gd name="T56" fmla="*/ 288 w 1098"/>
                <a:gd name="T57" fmla="*/ 65 h 1070"/>
                <a:gd name="T58" fmla="*/ 361 w 1098"/>
                <a:gd name="T59" fmla="*/ 33 h 1070"/>
                <a:gd name="T60" fmla="*/ 439 w 1098"/>
                <a:gd name="T61" fmla="*/ 11 h 1070"/>
                <a:gd name="T62" fmla="*/ 521 w 1098"/>
                <a:gd name="T63" fmla="*/ 1 h 1070"/>
                <a:gd name="T64" fmla="*/ 605 w 1098"/>
                <a:gd name="T65" fmla="*/ 4 h 1070"/>
                <a:gd name="T66" fmla="*/ 687 w 1098"/>
                <a:gd name="T67" fmla="*/ 18 h 1070"/>
                <a:gd name="T68" fmla="*/ 763 w 1098"/>
                <a:gd name="T69" fmla="*/ 42 h 1070"/>
                <a:gd name="T70" fmla="*/ 834 w 1098"/>
                <a:gd name="T71" fmla="*/ 78 h 1070"/>
                <a:gd name="T72" fmla="*/ 898 w 1098"/>
                <a:gd name="T73" fmla="*/ 123 h 1070"/>
                <a:gd name="T74" fmla="*/ 955 w 1098"/>
                <a:gd name="T75" fmla="*/ 176 h 1070"/>
                <a:gd name="T76" fmla="*/ 1004 w 1098"/>
                <a:gd name="T77" fmla="*/ 236 h 1070"/>
                <a:gd name="T78" fmla="*/ 1044 w 1098"/>
                <a:gd name="T79" fmla="*/ 303 h 1070"/>
                <a:gd name="T80" fmla="*/ 1073 w 1098"/>
                <a:gd name="T81" fmla="*/ 376 h 1070"/>
                <a:gd name="T82" fmla="*/ 1091 w 1098"/>
                <a:gd name="T83" fmla="*/ 454 h 1070"/>
                <a:gd name="T84" fmla="*/ 1098 w 1098"/>
                <a:gd name="T85" fmla="*/ 535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98" h="1070">
                  <a:moveTo>
                    <a:pt x="1098" y="535"/>
                  </a:moveTo>
                  <a:lnTo>
                    <a:pt x="1097" y="563"/>
                  </a:lnTo>
                  <a:lnTo>
                    <a:pt x="1095" y="590"/>
                  </a:lnTo>
                  <a:lnTo>
                    <a:pt x="1091" y="616"/>
                  </a:lnTo>
                  <a:lnTo>
                    <a:pt x="1087" y="643"/>
                  </a:lnTo>
                  <a:lnTo>
                    <a:pt x="1080" y="669"/>
                  </a:lnTo>
                  <a:lnTo>
                    <a:pt x="1073" y="694"/>
                  </a:lnTo>
                  <a:lnTo>
                    <a:pt x="1065" y="719"/>
                  </a:lnTo>
                  <a:lnTo>
                    <a:pt x="1055" y="744"/>
                  </a:lnTo>
                  <a:lnTo>
                    <a:pt x="1044" y="767"/>
                  </a:lnTo>
                  <a:lnTo>
                    <a:pt x="1032" y="790"/>
                  </a:lnTo>
                  <a:lnTo>
                    <a:pt x="1018" y="812"/>
                  </a:lnTo>
                  <a:lnTo>
                    <a:pt x="1004" y="834"/>
                  </a:lnTo>
                  <a:lnTo>
                    <a:pt x="989" y="854"/>
                  </a:lnTo>
                  <a:lnTo>
                    <a:pt x="972" y="875"/>
                  </a:lnTo>
                  <a:lnTo>
                    <a:pt x="955" y="894"/>
                  </a:lnTo>
                  <a:lnTo>
                    <a:pt x="937" y="913"/>
                  </a:lnTo>
                  <a:lnTo>
                    <a:pt x="918" y="931"/>
                  </a:lnTo>
                  <a:lnTo>
                    <a:pt x="898" y="947"/>
                  </a:lnTo>
                  <a:lnTo>
                    <a:pt x="877" y="963"/>
                  </a:lnTo>
                  <a:lnTo>
                    <a:pt x="856" y="978"/>
                  </a:lnTo>
                  <a:lnTo>
                    <a:pt x="834" y="992"/>
                  </a:lnTo>
                  <a:lnTo>
                    <a:pt x="811" y="1005"/>
                  </a:lnTo>
                  <a:lnTo>
                    <a:pt x="787" y="1017"/>
                  </a:lnTo>
                  <a:lnTo>
                    <a:pt x="763" y="1028"/>
                  </a:lnTo>
                  <a:lnTo>
                    <a:pt x="738" y="1038"/>
                  </a:lnTo>
                  <a:lnTo>
                    <a:pt x="712" y="1045"/>
                  </a:lnTo>
                  <a:lnTo>
                    <a:pt x="687" y="1053"/>
                  </a:lnTo>
                  <a:lnTo>
                    <a:pt x="660" y="1059"/>
                  </a:lnTo>
                  <a:lnTo>
                    <a:pt x="633" y="1063"/>
                  </a:lnTo>
                  <a:lnTo>
                    <a:pt x="605" y="1067"/>
                  </a:lnTo>
                  <a:lnTo>
                    <a:pt x="577" y="1069"/>
                  </a:lnTo>
                  <a:lnTo>
                    <a:pt x="550" y="1070"/>
                  </a:lnTo>
                  <a:lnTo>
                    <a:pt x="521" y="1069"/>
                  </a:lnTo>
                  <a:lnTo>
                    <a:pt x="493" y="1067"/>
                  </a:lnTo>
                  <a:lnTo>
                    <a:pt x="466" y="1063"/>
                  </a:lnTo>
                  <a:lnTo>
                    <a:pt x="439" y="1059"/>
                  </a:lnTo>
                  <a:lnTo>
                    <a:pt x="411" y="1053"/>
                  </a:lnTo>
                  <a:lnTo>
                    <a:pt x="386" y="1045"/>
                  </a:lnTo>
                  <a:lnTo>
                    <a:pt x="361" y="1038"/>
                  </a:lnTo>
                  <a:lnTo>
                    <a:pt x="335" y="1028"/>
                  </a:lnTo>
                  <a:lnTo>
                    <a:pt x="311" y="1017"/>
                  </a:lnTo>
                  <a:lnTo>
                    <a:pt x="288" y="1005"/>
                  </a:lnTo>
                  <a:lnTo>
                    <a:pt x="264" y="992"/>
                  </a:lnTo>
                  <a:lnTo>
                    <a:pt x="242" y="978"/>
                  </a:lnTo>
                  <a:lnTo>
                    <a:pt x="221" y="963"/>
                  </a:lnTo>
                  <a:lnTo>
                    <a:pt x="200" y="947"/>
                  </a:lnTo>
                  <a:lnTo>
                    <a:pt x="180" y="931"/>
                  </a:lnTo>
                  <a:lnTo>
                    <a:pt x="162" y="913"/>
                  </a:lnTo>
                  <a:lnTo>
                    <a:pt x="143" y="894"/>
                  </a:lnTo>
                  <a:lnTo>
                    <a:pt x="126" y="875"/>
                  </a:lnTo>
                  <a:lnTo>
                    <a:pt x="110" y="854"/>
                  </a:lnTo>
                  <a:lnTo>
                    <a:pt x="94" y="834"/>
                  </a:lnTo>
                  <a:lnTo>
                    <a:pt x="80" y="812"/>
                  </a:lnTo>
                  <a:lnTo>
                    <a:pt x="66" y="790"/>
                  </a:lnTo>
                  <a:lnTo>
                    <a:pt x="54" y="767"/>
                  </a:lnTo>
                  <a:lnTo>
                    <a:pt x="43" y="744"/>
                  </a:lnTo>
                  <a:lnTo>
                    <a:pt x="33" y="719"/>
                  </a:lnTo>
                  <a:lnTo>
                    <a:pt x="26" y="694"/>
                  </a:lnTo>
                  <a:lnTo>
                    <a:pt x="18" y="669"/>
                  </a:lnTo>
                  <a:lnTo>
                    <a:pt x="11" y="643"/>
                  </a:lnTo>
                  <a:lnTo>
                    <a:pt x="7" y="616"/>
                  </a:lnTo>
                  <a:lnTo>
                    <a:pt x="3" y="590"/>
                  </a:lnTo>
                  <a:lnTo>
                    <a:pt x="1" y="563"/>
                  </a:lnTo>
                  <a:lnTo>
                    <a:pt x="0" y="535"/>
                  </a:lnTo>
                  <a:lnTo>
                    <a:pt x="1" y="508"/>
                  </a:lnTo>
                  <a:lnTo>
                    <a:pt x="3" y="481"/>
                  </a:lnTo>
                  <a:lnTo>
                    <a:pt x="7" y="454"/>
                  </a:lnTo>
                  <a:lnTo>
                    <a:pt x="11" y="427"/>
                  </a:lnTo>
                  <a:lnTo>
                    <a:pt x="18" y="401"/>
                  </a:lnTo>
                  <a:lnTo>
                    <a:pt x="26" y="376"/>
                  </a:lnTo>
                  <a:lnTo>
                    <a:pt x="33" y="351"/>
                  </a:lnTo>
                  <a:lnTo>
                    <a:pt x="43" y="327"/>
                  </a:lnTo>
                  <a:lnTo>
                    <a:pt x="54" y="303"/>
                  </a:lnTo>
                  <a:lnTo>
                    <a:pt x="66" y="280"/>
                  </a:lnTo>
                  <a:lnTo>
                    <a:pt x="80" y="258"/>
                  </a:lnTo>
                  <a:lnTo>
                    <a:pt x="94" y="236"/>
                  </a:lnTo>
                  <a:lnTo>
                    <a:pt x="110" y="216"/>
                  </a:lnTo>
                  <a:lnTo>
                    <a:pt x="126" y="195"/>
                  </a:lnTo>
                  <a:lnTo>
                    <a:pt x="143" y="176"/>
                  </a:lnTo>
                  <a:lnTo>
                    <a:pt x="162" y="158"/>
                  </a:lnTo>
                  <a:lnTo>
                    <a:pt x="180" y="139"/>
                  </a:lnTo>
                  <a:lnTo>
                    <a:pt x="200" y="123"/>
                  </a:lnTo>
                  <a:lnTo>
                    <a:pt x="221" y="107"/>
                  </a:lnTo>
                  <a:lnTo>
                    <a:pt x="242" y="92"/>
                  </a:lnTo>
                  <a:lnTo>
                    <a:pt x="264" y="78"/>
                  </a:lnTo>
                  <a:lnTo>
                    <a:pt x="288" y="65"/>
                  </a:lnTo>
                  <a:lnTo>
                    <a:pt x="311" y="53"/>
                  </a:lnTo>
                  <a:lnTo>
                    <a:pt x="335" y="42"/>
                  </a:lnTo>
                  <a:lnTo>
                    <a:pt x="361" y="33"/>
                  </a:lnTo>
                  <a:lnTo>
                    <a:pt x="386" y="25"/>
                  </a:lnTo>
                  <a:lnTo>
                    <a:pt x="411" y="18"/>
                  </a:lnTo>
                  <a:lnTo>
                    <a:pt x="439" y="11"/>
                  </a:lnTo>
                  <a:lnTo>
                    <a:pt x="466" y="7"/>
                  </a:lnTo>
                  <a:lnTo>
                    <a:pt x="493" y="4"/>
                  </a:lnTo>
                  <a:lnTo>
                    <a:pt x="521" y="1"/>
                  </a:lnTo>
                  <a:lnTo>
                    <a:pt x="550" y="0"/>
                  </a:lnTo>
                  <a:lnTo>
                    <a:pt x="577" y="1"/>
                  </a:lnTo>
                  <a:lnTo>
                    <a:pt x="605" y="4"/>
                  </a:lnTo>
                  <a:lnTo>
                    <a:pt x="633" y="7"/>
                  </a:lnTo>
                  <a:lnTo>
                    <a:pt x="660" y="11"/>
                  </a:lnTo>
                  <a:lnTo>
                    <a:pt x="687" y="18"/>
                  </a:lnTo>
                  <a:lnTo>
                    <a:pt x="712" y="25"/>
                  </a:lnTo>
                  <a:lnTo>
                    <a:pt x="738" y="33"/>
                  </a:lnTo>
                  <a:lnTo>
                    <a:pt x="763" y="42"/>
                  </a:lnTo>
                  <a:lnTo>
                    <a:pt x="787" y="53"/>
                  </a:lnTo>
                  <a:lnTo>
                    <a:pt x="811" y="65"/>
                  </a:lnTo>
                  <a:lnTo>
                    <a:pt x="834" y="78"/>
                  </a:lnTo>
                  <a:lnTo>
                    <a:pt x="856" y="92"/>
                  </a:lnTo>
                  <a:lnTo>
                    <a:pt x="877" y="107"/>
                  </a:lnTo>
                  <a:lnTo>
                    <a:pt x="898" y="123"/>
                  </a:lnTo>
                  <a:lnTo>
                    <a:pt x="918" y="139"/>
                  </a:lnTo>
                  <a:lnTo>
                    <a:pt x="937" y="158"/>
                  </a:lnTo>
                  <a:lnTo>
                    <a:pt x="955" y="176"/>
                  </a:lnTo>
                  <a:lnTo>
                    <a:pt x="972" y="195"/>
                  </a:lnTo>
                  <a:lnTo>
                    <a:pt x="989" y="216"/>
                  </a:lnTo>
                  <a:lnTo>
                    <a:pt x="1004" y="236"/>
                  </a:lnTo>
                  <a:lnTo>
                    <a:pt x="1018" y="258"/>
                  </a:lnTo>
                  <a:lnTo>
                    <a:pt x="1032" y="280"/>
                  </a:lnTo>
                  <a:lnTo>
                    <a:pt x="1044" y="303"/>
                  </a:lnTo>
                  <a:lnTo>
                    <a:pt x="1055" y="327"/>
                  </a:lnTo>
                  <a:lnTo>
                    <a:pt x="1065" y="351"/>
                  </a:lnTo>
                  <a:lnTo>
                    <a:pt x="1073" y="376"/>
                  </a:lnTo>
                  <a:lnTo>
                    <a:pt x="1080" y="401"/>
                  </a:lnTo>
                  <a:lnTo>
                    <a:pt x="1087" y="427"/>
                  </a:lnTo>
                  <a:lnTo>
                    <a:pt x="1091" y="454"/>
                  </a:lnTo>
                  <a:lnTo>
                    <a:pt x="1095" y="481"/>
                  </a:lnTo>
                  <a:lnTo>
                    <a:pt x="1097" y="508"/>
                  </a:lnTo>
                  <a:lnTo>
                    <a:pt x="1098" y="53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6" name="Rectangle 736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7" name="Rectangle 737"/>
            <p:cNvSpPr>
              <a:spLocks noChangeArrowheads="1"/>
            </p:cNvSpPr>
            <p:nvPr/>
          </p:nvSpPr>
          <p:spPr bwMode="auto">
            <a:xfrm>
              <a:off x="2657" y="543"/>
              <a:ext cx="341" cy="9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8" name="Freeform 738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39" name="Freeform 739"/>
            <p:cNvSpPr>
              <a:spLocks/>
            </p:cNvSpPr>
            <p:nvPr/>
          </p:nvSpPr>
          <p:spPr bwMode="auto">
            <a:xfrm>
              <a:off x="2687" y="590"/>
              <a:ext cx="284" cy="27"/>
            </a:xfrm>
            <a:custGeom>
              <a:avLst/>
              <a:gdLst>
                <a:gd name="T0" fmla="*/ 2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6 h 118"/>
                <a:gd name="T8" fmla="*/ 2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2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6"/>
                  </a:lnTo>
                  <a:lnTo>
                    <a:pt x="2" y="1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0" name="Freeform 740"/>
            <p:cNvSpPr>
              <a:spLocks/>
            </p:cNvSpPr>
            <p:nvPr/>
          </p:nvSpPr>
          <p:spPr bwMode="auto">
            <a:xfrm>
              <a:off x="2686" y="598"/>
              <a:ext cx="286" cy="10"/>
            </a:xfrm>
            <a:custGeom>
              <a:avLst/>
              <a:gdLst>
                <a:gd name="T0" fmla="*/ 1235 w 1238"/>
                <a:gd name="T1" fmla="*/ 9 h 45"/>
                <a:gd name="T2" fmla="*/ 55 w 1238"/>
                <a:gd name="T3" fmla="*/ 45 h 45"/>
                <a:gd name="T4" fmla="*/ 0 w 1238"/>
                <a:gd name="T5" fmla="*/ 45 h 45"/>
                <a:gd name="T6" fmla="*/ 0 w 1238"/>
                <a:gd name="T7" fmla="*/ 36 h 45"/>
                <a:gd name="T8" fmla="*/ 3 w 1238"/>
                <a:gd name="T9" fmla="*/ 36 h 45"/>
                <a:gd name="T10" fmla="*/ 1182 w 1238"/>
                <a:gd name="T11" fmla="*/ 0 h 45"/>
                <a:gd name="T12" fmla="*/ 1238 w 1238"/>
                <a:gd name="T13" fmla="*/ 0 h 45"/>
                <a:gd name="T14" fmla="*/ 1238 w 1238"/>
                <a:gd name="T15" fmla="*/ 9 h 45"/>
                <a:gd name="T16" fmla="*/ 1235 w 1238"/>
                <a:gd name="T17" fmla="*/ 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5">
                  <a:moveTo>
                    <a:pt x="1235" y="9"/>
                  </a:moveTo>
                  <a:lnTo>
                    <a:pt x="55" y="45"/>
                  </a:lnTo>
                  <a:lnTo>
                    <a:pt x="0" y="45"/>
                  </a:lnTo>
                  <a:lnTo>
                    <a:pt x="0" y="36"/>
                  </a:lnTo>
                  <a:lnTo>
                    <a:pt x="3" y="36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1" name="Freeform 741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2" name="Freeform 742"/>
            <p:cNvSpPr>
              <a:spLocks/>
            </p:cNvSpPr>
            <p:nvPr/>
          </p:nvSpPr>
          <p:spPr bwMode="auto">
            <a:xfrm>
              <a:off x="2667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29 w 116"/>
                <a:gd name="T5" fmla="*/ 38 h 56"/>
                <a:gd name="T6" fmla="*/ 29 w 116"/>
                <a:gd name="T7" fmla="*/ 56 h 56"/>
                <a:gd name="T8" fmla="*/ 86 w 116"/>
                <a:gd name="T9" fmla="*/ 56 h 56"/>
                <a:gd name="T10" fmla="*/ 86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29" y="38"/>
                  </a:lnTo>
                  <a:lnTo>
                    <a:pt x="29" y="56"/>
                  </a:lnTo>
                  <a:lnTo>
                    <a:pt x="86" y="56"/>
                  </a:lnTo>
                  <a:lnTo>
                    <a:pt x="86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3" name="Freeform 743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4" name="Freeform 744"/>
            <p:cNvSpPr>
              <a:spLocks/>
            </p:cNvSpPr>
            <p:nvPr/>
          </p:nvSpPr>
          <p:spPr bwMode="auto">
            <a:xfrm>
              <a:off x="2963" y="526"/>
              <a:ext cx="26" cy="13"/>
            </a:xfrm>
            <a:custGeom>
              <a:avLst/>
              <a:gdLst>
                <a:gd name="T0" fmla="*/ 0 w 116"/>
                <a:gd name="T1" fmla="*/ 0 h 56"/>
                <a:gd name="T2" fmla="*/ 0 w 116"/>
                <a:gd name="T3" fmla="*/ 38 h 56"/>
                <a:gd name="T4" fmla="*/ 30 w 116"/>
                <a:gd name="T5" fmla="*/ 38 h 56"/>
                <a:gd name="T6" fmla="*/ 30 w 116"/>
                <a:gd name="T7" fmla="*/ 56 h 56"/>
                <a:gd name="T8" fmla="*/ 88 w 116"/>
                <a:gd name="T9" fmla="*/ 56 h 56"/>
                <a:gd name="T10" fmla="*/ 88 w 116"/>
                <a:gd name="T11" fmla="*/ 38 h 56"/>
                <a:gd name="T12" fmla="*/ 116 w 116"/>
                <a:gd name="T13" fmla="*/ 38 h 56"/>
                <a:gd name="T14" fmla="*/ 116 w 116"/>
                <a:gd name="T15" fmla="*/ 0 h 56"/>
                <a:gd name="T16" fmla="*/ 0 w 116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56">
                  <a:moveTo>
                    <a:pt x="0" y="0"/>
                  </a:moveTo>
                  <a:lnTo>
                    <a:pt x="0" y="38"/>
                  </a:lnTo>
                  <a:lnTo>
                    <a:pt x="30" y="38"/>
                  </a:lnTo>
                  <a:lnTo>
                    <a:pt x="30" y="56"/>
                  </a:lnTo>
                  <a:lnTo>
                    <a:pt x="88" y="56"/>
                  </a:lnTo>
                  <a:lnTo>
                    <a:pt x="88" y="38"/>
                  </a:lnTo>
                  <a:lnTo>
                    <a:pt x="116" y="38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5" name="Freeform 745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6" name="Freeform 746"/>
            <p:cNvSpPr>
              <a:spLocks/>
            </p:cNvSpPr>
            <p:nvPr/>
          </p:nvSpPr>
          <p:spPr bwMode="auto">
            <a:xfrm>
              <a:off x="2655" y="535"/>
              <a:ext cx="346" cy="27"/>
            </a:xfrm>
            <a:custGeom>
              <a:avLst/>
              <a:gdLst>
                <a:gd name="T0" fmla="*/ 1502 w 1502"/>
                <a:gd name="T1" fmla="*/ 0 h 119"/>
                <a:gd name="T2" fmla="*/ 1502 w 1502"/>
                <a:gd name="T3" fmla="*/ 38 h 119"/>
                <a:gd name="T4" fmla="*/ 1352 w 1502"/>
                <a:gd name="T5" fmla="*/ 38 h 119"/>
                <a:gd name="T6" fmla="*/ 1267 w 1502"/>
                <a:gd name="T7" fmla="*/ 119 h 119"/>
                <a:gd name="T8" fmla="*/ 235 w 1502"/>
                <a:gd name="T9" fmla="*/ 119 h 119"/>
                <a:gd name="T10" fmla="*/ 150 w 1502"/>
                <a:gd name="T11" fmla="*/ 38 h 119"/>
                <a:gd name="T12" fmla="*/ 0 w 1502"/>
                <a:gd name="T13" fmla="*/ 38 h 119"/>
                <a:gd name="T14" fmla="*/ 0 w 1502"/>
                <a:gd name="T15" fmla="*/ 0 h 119"/>
                <a:gd name="T16" fmla="*/ 1502 w 1502"/>
                <a:gd name="T1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2" h="119">
                  <a:moveTo>
                    <a:pt x="1502" y="0"/>
                  </a:moveTo>
                  <a:lnTo>
                    <a:pt x="1502" y="38"/>
                  </a:lnTo>
                  <a:lnTo>
                    <a:pt x="1352" y="38"/>
                  </a:lnTo>
                  <a:lnTo>
                    <a:pt x="1267" y="119"/>
                  </a:lnTo>
                  <a:lnTo>
                    <a:pt x="235" y="119"/>
                  </a:lnTo>
                  <a:lnTo>
                    <a:pt x="150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50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7" name="Rectangle 747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8" name="Rectangle 748"/>
            <p:cNvSpPr>
              <a:spLocks noChangeArrowheads="1"/>
            </p:cNvSpPr>
            <p:nvPr/>
          </p:nvSpPr>
          <p:spPr bwMode="auto">
            <a:xfrm>
              <a:off x="2655" y="539"/>
              <a:ext cx="2" cy="9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49" name="Freeform 749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0" name="Freeform 750"/>
            <p:cNvSpPr>
              <a:spLocks/>
            </p:cNvSpPr>
            <p:nvPr/>
          </p:nvSpPr>
          <p:spPr bwMode="auto">
            <a:xfrm>
              <a:off x="2688" y="644"/>
              <a:ext cx="284" cy="26"/>
            </a:xfrm>
            <a:custGeom>
              <a:avLst/>
              <a:gdLst>
                <a:gd name="T0" fmla="*/ 3 w 1233"/>
                <a:gd name="T1" fmla="*/ 118 h 118"/>
                <a:gd name="T2" fmla="*/ 1233 w 1233"/>
                <a:gd name="T3" fmla="*/ 82 h 118"/>
                <a:gd name="T4" fmla="*/ 1231 w 1233"/>
                <a:gd name="T5" fmla="*/ 0 h 118"/>
                <a:gd name="T6" fmla="*/ 0 w 1233"/>
                <a:gd name="T7" fmla="*/ 37 h 118"/>
                <a:gd name="T8" fmla="*/ 3 w 1233"/>
                <a:gd name="T9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8">
                  <a:moveTo>
                    <a:pt x="3" y="118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3" y="1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1" name="Freeform 751"/>
            <p:cNvSpPr>
              <a:spLocks/>
            </p:cNvSpPr>
            <p:nvPr/>
          </p:nvSpPr>
          <p:spPr bwMode="auto">
            <a:xfrm>
              <a:off x="2687" y="652"/>
              <a:ext cx="286" cy="9"/>
            </a:xfrm>
            <a:custGeom>
              <a:avLst/>
              <a:gdLst>
                <a:gd name="T0" fmla="*/ 1235 w 1239"/>
                <a:gd name="T1" fmla="*/ 8 h 44"/>
                <a:gd name="T2" fmla="*/ 57 w 1239"/>
                <a:gd name="T3" fmla="*/ 44 h 44"/>
                <a:gd name="T4" fmla="*/ 0 w 1239"/>
                <a:gd name="T5" fmla="*/ 44 h 44"/>
                <a:gd name="T6" fmla="*/ 0 w 1239"/>
                <a:gd name="T7" fmla="*/ 35 h 44"/>
                <a:gd name="T8" fmla="*/ 3 w 1239"/>
                <a:gd name="T9" fmla="*/ 35 h 44"/>
                <a:gd name="T10" fmla="*/ 1182 w 1239"/>
                <a:gd name="T11" fmla="*/ 0 h 44"/>
                <a:gd name="T12" fmla="*/ 1239 w 1239"/>
                <a:gd name="T13" fmla="*/ 0 h 44"/>
                <a:gd name="T14" fmla="*/ 1239 w 1239"/>
                <a:gd name="T15" fmla="*/ 8 h 44"/>
                <a:gd name="T16" fmla="*/ 1235 w 1239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9" h="44">
                  <a:moveTo>
                    <a:pt x="1235" y="8"/>
                  </a:moveTo>
                  <a:lnTo>
                    <a:pt x="57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9" y="0"/>
                  </a:lnTo>
                  <a:lnTo>
                    <a:pt x="1239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2" name="Freeform 752"/>
            <p:cNvSpPr>
              <a:spLocks/>
            </p:cNvSpPr>
            <p:nvPr/>
          </p:nvSpPr>
          <p:spPr bwMode="auto">
            <a:xfrm>
              <a:off x="2962" y="645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0 h 41"/>
                <a:gd name="T6" fmla="*/ 41 w 54"/>
                <a:gd name="T7" fmla="*/ 39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1 h 41"/>
                <a:gd name="T14" fmla="*/ 52 w 54"/>
                <a:gd name="T15" fmla="*/ 28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2 h 41"/>
                <a:gd name="T26" fmla="*/ 51 w 54"/>
                <a:gd name="T27" fmla="*/ 9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1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9 h 41"/>
                <a:gd name="T50" fmla="*/ 2 w 54"/>
                <a:gd name="T51" fmla="*/ 12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8 h 41"/>
                <a:gd name="T62" fmla="*/ 3 w 54"/>
                <a:gd name="T63" fmla="*/ 31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39 h 41"/>
                <a:gd name="T70" fmla="*/ 17 w 54"/>
                <a:gd name="T71" fmla="*/ 40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1"/>
                  </a:lnTo>
                  <a:lnTo>
                    <a:pt x="52" y="28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51" y="9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8"/>
                  </a:lnTo>
                  <a:lnTo>
                    <a:pt x="3" y="31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39"/>
                  </a:lnTo>
                  <a:lnTo>
                    <a:pt x="17" y="40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3" name="Line 753"/>
            <p:cNvSpPr>
              <a:spLocks noChangeShapeType="1"/>
            </p:cNvSpPr>
            <p:nvPr/>
          </p:nvSpPr>
          <p:spPr bwMode="auto">
            <a:xfrm>
              <a:off x="2966" y="65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4" name="Freeform 754"/>
            <p:cNvSpPr>
              <a:spLocks/>
            </p:cNvSpPr>
            <p:nvPr/>
          </p:nvSpPr>
          <p:spPr bwMode="auto">
            <a:xfrm>
              <a:off x="2969" y="649"/>
              <a:ext cx="5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8 w 21"/>
                <a:gd name="T5" fmla="*/ 18 h 20"/>
                <a:gd name="T6" fmla="*/ 11 w 21"/>
                <a:gd name="T7" fmla="*/ 17 h 20"/>
                <a:gd name="T8" fmla="*/ 15 w 21"/>
                <a:gd name="T9" fmla="*/ 14 h 20"/>
                <a:gd name="T10" fmla="*/ 18 w 21"/>
                <a:gd name="T11" fmla="*/ 10 h 20"/>
                <a:gd name="T12" fmla="*/ 19 w 21"/>
                <a:gd name="T13" fmla="*/ 7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8" y="18"/>
                  </a:lnTo>
                  <a:lnTo>
                    <a:pt x="11" y="17"/>
                  </a:lnTo>
                  <a:lnTo>
                    <a:pt x="15" y="14"/>
                  </a:lnTo>
                  <a:lnTo>
                    <a:pt x="18" y="10"/>
                  </a:lnTo>
                  <a:lnTo>
                    <a:pt x="19" y="7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5" name="Line 755"/>
            <p:cNvSpPr>
              <a:spLocks noChangeShapeType="1"/>
            </p:cNvSpPr>
            <p:nvPr/>
          </p:nvSpPr>
          <p:spPr bwMode="auto">
            <a:xfrm>
              <a:off x="2974" y="64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6" name="Freeform 756"/>
            <p:cNvSpPr>
              <a:spLocks/>
            </p:cNvSpPr>
            <p:nvPr/>
          </p:nvSpPr>
          <p:spPr bwMode="auto">
            <a:xfrm>
              <a:off x="2969" y="645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2 h 21"/>
                <a:gd name="T6" fmla="*/ 18 w 21"/>
                <a:gd name="T7" fmla="*/ 9 h 21"/>
                <a:gd name="T8" fmla="*/ 15 w 21"/>
                <a:gd name="T9" fmla="*/ 6 h 21"/>
                <a:gd name="T10" fmla="*/ 11 w 21"/>
                <a:gd name="T11" fmla="*/ 3 h 21"/>
                <a:gd name="T12" fmla="*/ 8 w 21"/>
                <a:gd name="T13" fmla="*/ 1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2"/>
                  </a:lnTo>
                  <a:lnTo>
                    <a:pt x="18" y="9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7" name="Line 757"/>
            <p:cNvSpPr>
              <a:spLocks noChangeShapeType="1"/>
            </p:cNvSpPr>
            <p:nvPr/>
          </p:nvSpPr>
          <p:spPr bwMode="auto">
            <a:xfrm flipH="1">
              <a:off x="2966" y="645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8" name="Freeform 758"/>
            <p:cNvSpPr>
              <a:spLocks/>
            </p:cNvSpPr>
            <p:nvPr/>
          </p:nvSpPr>
          <p:spPr bwMode="auto">
            <a:xfrm>
              <a:off x="2962" y="645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10 w 21"/>
                <a:gd name="T7" fmla="*/ 3 h 21"/>
                <a:gd name="T8" fmla="*/ 7 w 21"/>
                <a:gd name="T9" fmla="*/ 6 h 21"/>
                <a:gd name="T10" fmla="*/ 3 w 21"/>
                <a:gd name="T11" fmla="*/ 9 h 21"/>
                <a:gd name="T12" fmla="*/ 2 w 21"/>
                <a:gd name="T13" fmla="*/ 12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2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59" name="Line 759"/>
            <p:cNvSpPr>
              <a:spLocks noChangeShapeType="1"/>
            </p:cNvSpPr>
            <p:nvPr/>
          </p:nvSpPr>
          <p:spPr bwMode="auto">
            <a:xfrm>
              <a:off x="2962" y="64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0" name="Freeform 760"/>
            <p:cNvSpPr>
              <a:spLocks/>
            </p:cNvSpPr>
            <p:nvPr/>
          </p:nvSpPr>
          <p:spPr bwMode="auto">
            <a:xfrm>
              <a:off x="2962" y="649"/>
              <a:ext cx="4" cy="5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10 w 21"/>
                <a:gd name="T11" fmla="*/ 17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10" y="17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1" name="Freeform 761"/>
            <p:cNvSpPr>
              <a:spLocks/>
            </p:cNvSpPr>
            <p:nvPr/>
          </p:nvSpPr>
          <p:spPr bwMode="auto">
            <a:xfrm>
              <a:off x="2962" y="653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6 w 54"/>
                <a:gd name="T5" fmla="*/ 41 h 42"/>
                <a:gd name="T6" fmla="*/ 41 w 54"/>
                <a:gd name="T7" fmla="*/ 40 h 42"/>
                <a:gd name="T8" fmla="*/ 44 w 54"/>
                <a:gd name="T9" fmla="*/ 38 h 42"/>
                <a:gd name="T10" fmla="*/ 47 w 54"/>
                <a:gd name="T11" fmla="*/ 36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5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10 h 42"/>
                <a:gd name="T28" fmla="*/ 47 w 54"/>
                <a:gd name="T29" fmla="*/ 6 h 42"/>
                <a:gd name="T30" fmla="*/ 44 w 54"/>
                <a:gd name="T31" fmla="*/ 4 h 42"/>
                <a:gd name="T32" fmla="*/ 41 w 54"/>
                <a:gd name="T33" fmla="*/ 2 h 42"/>
                <a:gd name="T34" fmla="*/ 36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3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3 w 54"/>
                <a:gd name="T49" fmla="*/ 10 h 42"/>
                <a:gd name="T50" fmla="*/ 1 w 54"/>
                <a:gd name="T51" fmla="*/ 13 h 42"/>
                <a:gd name="T52" fmla="*/ 0 w 54"/>
                <a:gd name="T53" fmla="*/ 17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5 h 42"/>
                <a:gd name="T60" fmla="*/ 1 w 54"/>
                <a:gd name="T61" fmla="*/ 29 h 42"/>
                <a:gd name="T62" fmla="*/ 3 w 54"/>
                <a:gd name="T63" fmla="*/ 32 h 42"/>
                <a:gd name="T64" fmla="*/ 7 w 54"/>
                <a:gd name="T65" fmla="*/ 36 h 42"/>
                <a:gd name="T66" fmla="*/ 9 w 54"/>
                <a:gd name="T67" fmla="*/ 38 h 42"/>
                <a:gd name="T68" fmla="*/ 13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7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6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2" name="Line 762"/>
            <p:cNvSpPr>
              <a:spLocks noChangeShapeType="1"/>
            </p:cNvSpPr>
            <p:nvPr/>
          </p:nvSpPr>
          <p:spPr bwMode="auto">
            <a:xfrm>
              <a:off x="2966" y="66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3" name="Freeform 763"/>
            <p:cNvSpPr>
              <a:spLocks/>
            </p:cNvSpPr>
            <p:nvPr/>
          </p:nvSpPr>
          <p:spPr bwMode="auto">
            <a:xfrm>
              <a:off x="2969" y="65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19 h 20"/>
                <a:gd name="T4" fmla="*/ 8 w 21"/>
                <a:gd name="T5" fmla="*/ 18 h 20"/>
                <a:gd name="T6" fmla="*/ 11 w 21"/>
                <a:gd name="T7" fmla="*/ 16 h 20"/>
                <a:gd name="T8" fmla="*/ 14 w 21"/>
                <a:gd name="T9" fmla="*/ 14 h 20"/>
                <a:gd name="T10" fmla="*/ 17 w 21"/>
                <a:gd name="T11" fmla="*/ 10 h 20"/>
                <a:gd name="T12" fmla="*/ 19 w 21"/>
                <a:gd name="T13" fmla="*/ 7 h 20"/>
                <a:gd name="T14" fmla="*/ 20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19"/>
                  </a:lnTo>
                  <a:lnTo>
                    <a:pt x="8" y="18"/>
                  </a:lnTo>
                  <a:lnTo>
                    <a:pt x="11" y="16"/>
                  </a:lnTo>
                  <a:lnTo>
                    <a:pt x="14" y="14"/>
                  </a:lnTo>
                  <a:lnTo>
                    <a:pt x="17" y="10"/>
                  </a:lnTo>
                  <a:lnTo>
                    <a:pt x="19" y="7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4" name="Line 764"/>
            <p:cNvSpPr>
              <a:spLocks noChangeShapeType="1"/>
            </p:cNvSpPr>
            <p:nvPr/>
          </p:nvSpPr>
          <p:spPr bwMode="auto">
            <a:xfrm>
              <a:off x="2974" y="658"/>
              <a:ext cx="0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5" name="Freeform 765"/>
            <p:cNvSpPr>
              <a:spLocks/>
            </p:cNvSpPr>
            <p:nvPr/>
          </p:nvSpPr>
          <p:spPr bwMode="auto">
            <a:xfrm>
              <a:off x="2969" y="653"/>
              <a:ext cx="5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7 h 22"/>
                <a:gd name="T4" fmla="*/ 19 w 21"/>
                <a:gd name="T5" fmla="*/ 13 h 22"/>
                <a:gd name="T6" fmla="*/ 17 w 21"/>
                <a:gd name="T7" fmla="*/ 10 h 22"/>
                <a:gd name="T8" fmla="*/ 14 w 21"/>
                <a:gd name="T9" fmla="*/ 6 h 22"/>
                <a:gd name="T10" fmla="*/ 11 w 21"/>
                <a:gd name="T11" fmla="*/ 4 h 22"/>
                <a:gd name="T12" fmla="*/ 8 w 21"/>
                <a:gd name="T13" fmla="*/ 2 h 22"/>
                <a:gd name="T14" fmla="*/ 3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4" y="6"/>
                  </a:lnTo>
                  <a:lnTo>
                    <a:pt x="11" y="4"/>
                  </a:lnTo>
                  <a:lnTo>
                    <a:pt x="8" y="2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6" name="Line 766"/>
            <p:cNvSpPr>
              <a:spLocks noChangeShapeType="1"/>
            </p:cNvSpPr>
            <p:nvPr/>
          </p:nvSpPr>
          <p:spPr bwMode="auto">
            <a:xfrm flipH="1">
              <a:off x="2966" y="653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7" name="Freeform 767"/>
            <p:cNvSpPr>
              <a:spLocks/>
            </p:cNvSpPr>
            <p:nvPr/>
          </p:nvSpPr>
          <p:spPr bwMode="auto">
            <a:xfrm>
              <a:off x="2962" y="653"/>
              <a:ext cx="4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3 w 21"/>
                <a:gd name="T5" fmla="*/ 2 h 22"/>
                <a:gd name="T6" fmla="*/ 9 w 21"/>
                <a:gd name="T7" fmla="*/ 4 h 22"/>
                <a:gd name="T8" fmla="*/ 7 w 21"/>
                <a:gd name="T9" fmla="*/ 6 h 22"/>
                <a:gd name="T10" fmla="*/ 3 w 21"/>
                <a:gd name="T11" fmla="*/ 10 h 22"/>
                <a:gd name="T12" fmla="*/ 1 w 21"/>
                <a:gd name="T13" fmla="*/ 13 h 22"/>
                <a:gd name="T14" fmla="*/ 0 w 21"/>
                <a:gd name="T15" fmla="*/ 17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8" name="Line 768"/>
            <p:cNvSpPr>
              <a:spLocks noChangeShapeType="1"/>
            </p:cNvSpPr>
            <p:nvPr/>
          </p:nvSpPr>
          <p:spPr bwMode="auto">
            <a:xfrm>
              <a:off x="2962" y="658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69" name="Freeform 769"/>
            <p:cNvSpPr>
              <a:spLocks/>
            </p:cNvSpPr>
            <p:nvPr/>
          </p:nvSpPr>
          <p:spPr bwMode="auto">
            <a:xfrm>
              <a:off x="2962" y="65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3 w 21"/>
                <a:gd name="T7" fmla="*/ 10 h 20"/>
                <a:gd name="T8" fmla="*/ 7 w 21"/>
                <a:gd name="T9" fmla="*/ 14 h 20"/>
                <a:gd name="T10" fmla="*/ 9 w 21"/>
                <a:gd name="T11" fmla="*/ 16 h 20"/>
                <a:gd name="T12" fmla="*/ 13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3" y="10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3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0" name="Freeform 770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1" name="Freeform 771"/>
            <p:cNvSpPr>
              <a:spLocks/>
            </p:cNvSpPr>
            <p:nvPr/>
          </p:nvSpPr>
          <p:spPr bwMode="auto">
            <a:xfrm>
              <a:off x="2686" y="556"/>
              <a:ext cx="285" cy="28"/>
            </a:xfrm>
            <a:custGeom>
              <a:avLst/>
              <a:gdLst>
                <a:gd name="T0" fmla="*/ 2 w 1233"/>
                <a:gd name="T1" fmla="*/ 120 h 120"/>
                <a:gd name="T2" fmla="*/ 1233 w 1233"/>
                <a:gd name="T3" fmla="*/ 82 h 120"/>
                <a:gd name="T4" fmla="*/ 1231 w 1233"/>
                <a:gd name="T5" fmla="*/ 0 h 120"/>
                <a:gd name="T6" fmla="*/ 0 w 1233"/>
                <a:gd name="T7" fmla="*/ 38 h 120"/>
                <a:gd name="T8" fmla="*/ 2 w 1233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20">
                  <a:moveTo>
                    <a:pt x="2" y="120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8"/>
                  </a:lnTo>
                  <a:lnTo>
                    <a:pt x="2" y="12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2" name="Freeform 772"/>
            <p:cNvSpPr>
              <a:spLocks/>
            </p:cNvSpPr>
            <p:nvPr/>
          </p:nvSpPr>
          <p:spPr bwMode="auto">
            <a:xfrm>
              <a:off x="2686" y="565"/>
              <a:ext cx="286" cy="10"/>
            </a:xfrm>
            <a:custGeom>
              <a:avLst/>
              <a:gdLst>
                <a:gd name="T0" fmla="*/ 1235 w 1238"/>
                <a:gd name="T1" fmla="*/ 8 h 44"/>
                <a:gd name="T2" fmla="*/ 55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8 h 44"/>
                <a:gd name="T16" fmla="*/ 1235 w 1238"/>
                <a:gd name="T17" fmla="*/ 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8"/>
                  </a:moveTo>
                  <a:lnTo>
                    <a:pt x="55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8"/>
                  </a:lnTo>
                  <a:lnTo>
                    <a:pt x="1235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3" name="Freeform 773"/>
            <p:cNvSpPr>
              <a:spLocks/>
            </p:cNvSpPr>
            <p:nvPr/>
          </p:nvSpPr>
          <p:spPr bwMode="auto">
            <a:xfrm>
              <a:off x="2962" y="557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4" name="Line 774"/>
            <p:cNvSpPr>
              <a:spLocks noChangeShapeType="1"/>
            </p:cNvSpPr>
            <p:nvPr/>
          </p:nvSpPr>
          <p:spPr bwMode="auto">
            <a:xfrm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5" name="Freeform 775"/>
            <p:cNvSpPr>
              <a:spLocks/>
            </p:cNvSpPr>
            <p:nvPr/>
          </p:nvSpPr>
          <p:spPr bwMode="auto">
            <a:xfrm>
              <a:off x="2969" y="562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1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1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6" name="Line 776"/>
            <p:cNvSpPr>
              <a:spLocks noChangeShapeType="1"/>
            </p:cNvSpPr>
            <p:nvPr/>
          </p:nvSpPr>
          <p:spPr bwMode="auto">
            <a:xfrm>
              <a:off x="2974" y="56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7" name="Freeform 777"/>
            <p:cNvSpPr>
              <a:spLocks/>
            </p:cNvSpPr>
            <p:nvPr/>
          </p:nvSpPr>
          <p:spPr bwMode="auto">
            <a:xfrm>
              <a:off x="2969" y="557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8" name="Line 778"/>
            <p:cNvSpPr>
              <a:spLocks noChangeShapeType="1"/>
            </p:cNvSpPr>
            <p:nvPr/>
          </p:nvSpPr>
          <p:spPr bwMode="auto">
            <a:xfrm flipH="1">
              <a:off x="2966" y="557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79" name="Freeform 779"/>
            <p:cNvSpPr>
              <a:spLocks/>
            </p:cNvSpPr>
            <p:nvPr/>
          </p:nvSpPr>
          <p:spPr bwMode="auto">
            <a:xfrm>
              <a:off x="2962" y="557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0" name="Line 780"/>
            <p:cNvSpPr>
              <a:spLocks noChangeShapeType="1"/>
            </p:cNvSpPr>
            <p:nvPr/>
          </p:nvSpPr>
          <p:spPr bwMode="auto">
            <a:xfrm>
              <a:off x="2962" y="56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1" name="Freeform 781"/>
            <p:cNvSpPr>
              <a:spLocks/>
            </p:cNvSpPr>
            <p:nvPr/>
          </p:nvSpPr>
          <p:spPr bwMode="auto">
            <a:xfrm>
              <a:off x="2962" y="562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2" name="Freeform 782"/>
            <p:cNvSpPr>
              <a:spLocks/>
            </p:cNvSpPr>
            <p:nvPr/>
          </p:nvSpPr>
          <p:spPr bwMode="auto">
            <a:xfrm>
              <a:off x="2962" y="566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3" name="Line 783"/>
            <p:cNvSpPr>
              <a:spLocks noChangeShapeType="1"/>
            </p:cNvSpPr>
            <p:nvPr/>
          </p:nvSpPr>
          <p:spPr bwMode="auto">
            <a:xfrm>
              <a:off x="2966" y="575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4" name="Freeform 784"/>
            <p:cNvSpPr>
              <a:spLocks/>
            </p:cNvSpPr>
            <p:nvPr/>
          </p:nvSpPr>
          <p:spPr bwMode="auto">
            <a:xfrm>
              <a:off x="2969" y="571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5" name="Line 785"/>
            <p:cNvSpPr>
              <a:spLocks noChangeShapeType="1"/>
            </p:cNvSpPr>
            <p:nvPr/>
          </p:nvSpPr>
          <p:spPr bwMode="auto">
            <a:xfrm>
              <a:off x="2974" y="571"/>
              <a:ext cx="0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6" name="Freeform 786"/>
            <p:cNvSpPr>
              <a:spLocks/>
            </p:cNvSpPr>
            <p:nvPr/>
          </p:nvSpPr>
          <p:spPr bwMode="auto">
            <a:xfrm>
              <a:off x="2969" y="566"/>
              <a:ext cx="5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7" name="Line 787"/>
            <p:cNvSpPr>
              <a:spLocks noChangeShapeType="1"/>
            </p:cNvSpPr>
            <p:nvPr/>
          </p:nvSpPr>
          <p:spPr bwMode="auto">
            <a:xfrm flipH="1">
              <a:off x="2966" y="566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8" name="Freeform 788"/>
            <p:cNvSpPr>
              <a:spLocks/>
            </p:cNvSpPr>
            <p:nvPr/>
          </p:nvSpPr>
          <p:spPr bwMode="auto">
            <a:xfrm>
              <a:off x="2962" y="566"/>
              <a:ext cx="4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89" name="Line 789"/>
            <p:cNvSpPr>
              <a:spLocks noChangeShapeType="1"/>
            </p:cNvSpPr>
            <p:nvPr/>
          </p:nvSpPr>
          <p:spPr bwMode="auto">
            <a:xfrm>
              <a:off x="2962" y="571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0" name="Freeform 790"/>
            <p:cNvSpPr>
              <a:spLocks/>
            </p:cNvSpPr>
            <p:nvPr/>
          </p:nvSpPr>
          <p:spPr bwMode="auto">
            <a:xfrm>
              <a:off x="2962" y="571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1" name="Freeform 791"/>
            <p:cNvSpPr>
              <a:spLocks/>
            </p:cNvSpPr>
            <p:nvPr/>
          </p:nvSpPr>
          <p:spPr bwMode="auto">
            <a:xfrm>
              <a:off x="2680" y="564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39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39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2" name="Line 792"/>
            <p:cNvSpPr>
              <a:spLocks noChangeShapeType="1"/>
            </p:cNvSpPr>
            <p:nvPr/>
          </p:nvSpPr>
          <p:spPr bwMode="auto">
            <a:xfrm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3" name="Freeform 793"/>
            <p:cNvSpPr>
              <a:spLocks/>
            </p:cNvSpPr>
            <p:nvPr/>
          </p:nvSpPr>
          <p:spPr bwMode="auto">
            <a:xfrm>
              <a:off x="2688" y="570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8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8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4" name="Line 794"/>
            <p:cNvSpPr>
              <a:spLocks noChangeShapeType="1"/>
            </p:cNvSpPr>
            <p:nvPr/>
          </p:nvSpPr>
          <p:spPr bwMode="auto">
            <a:xfrm>
              <a:off x="2692" y="570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5" name="Freeform 795"/>
            <p:cNvSpPr>
              <a:spLocks/>
            </p:cNvSpPr>
            <p:nvPr/>
          </p:nvSpPr>
          <p:spPr bwMode="auto">
            <a:xfrm>
              <a:off x="2688" y="564"/>
              <a:ext cx="4" cy="6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6" name="Line 796"/>
            <p:cNvSpPr>
              <a:spLocks noChangeShapeType="1"/>
            </p:cNvSpPr>
            <p:nvPr/>
          </p:nvSpPr>
          <p:spPr bwMode="auto">
            <a:xfrm flipH="1">
              <a:off x="2685" y="56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7" name="Freeform 797"/>
            <p:cNvSpPr>
              <a:spLocks/>
            </p:cNvSpPr>
            <p:nvPr/>
          </p:nvSpPr>
          <p:spPr bwMode="auto">
            <a:xfrm>
              <a:off x="2680" y="564"/>
              <a:ext cx="5" cy="6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8" name="Line 798"/>
            <p:cNvSpPr>
              <a:spLocks noChangeShapeType="1"/>
            </p:cNvSpPr>
            <p:nvPr/>
          </p:nvSpPr>
          <p:spPr bwMode="auto">
            <a:xfrm>
              <a:off x="2680" y="570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599" name="Freeform 799"/>
            <p:cNvSpPr>
              <a:spLocks/>
            </p:cNvSpPr>
            <p:nvPr/>
          </p:nvSpPr>
          <p:spPr bwMode="auto">
            <a:xfrm>
              <a:off x="2680" y="570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8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8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0" name="Freeform 800"/>
            <p:cNvSpPr>
              <a:spLocks/>
            </p:cNvSpPr>
            <p:nvPr/>
          </p:nvSpPr>
          <p:spPr bwMode="auto">
            <a:xfrm>
              <a:off x="2680" y="574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0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2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2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0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2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1" name="Line 801"/>
            <p:cNvSpPr>
              <a:spLocks noChangeShapeType="1"/>
            </p:cNvSpPr>
            <p:nvPr/>
          </p:nvSpPr>
          <p:spPr bwMode="auto">
            <a:xfrm>
              <a:off x="2685" y="58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2" name="Freeform 802"/>
            <p:cNvSpPr>
              <a:spLocks/>
            </p:cNvSpPr>
            <p:nvPr/>
          </p:nvSpPr>
          <p:spPr bwMode="auto">
            <a:xfrm>
              <a:off x="2688" y="579"/>
              <a:ext cx="4" cy="5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0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3" name="Line 803"/>
            <p:cNvSpPr>
              <a:spLocks noChangeShapeType="1"/>
            </p:cNvSpPr>
            <p:nvPr/>
          </p:nvSpPr>
          <p:spPr bwMode="auto">
            <a:xfrm>
              <a:off x="2692" y="57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4" name="Freeform 804"/>
            <p:cNvSpPr>
              <a:spLocks/>
            </p:cNvSpPr>
            <p:nvPr/>
          </p:nvSpPr>
          <p:spPr bwMode="auto">
            <a:xfrm>
              <a:off x="2688" y="574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2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2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5" name="Line 805"/>
            <p:cNvSpPr>
              <a:spLocks noChangeShapeType="1"/>
            </p:cNvSpPr>
            <p:nvPr/>
          </p:nvSpPr>
          <p:spPr bwMode="auto">
            <a:xfrm flipH="1">
              <a:off x="2685" y="57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6" name="Freeform 806"/>
            <p:cNvSpPr>
              <a:spLocks/>
            </p:cNvSpPr>
            <p:nvPr/>
          </p:nvSpPr>
          <p:spPr bwMode="auto">
            <a:xfrm>
              <a:off x="2680" y="574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2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7" name="Line 807"/>
            <p:cNvSpPr>
              <a:spLocks noChangeShapeType="1"/>
            </p:cNvSpPr>
            <p:nvPr/>
          </p:nvSpPr>
          <p:spPr bwMode="auto">
            <a:xfrm>
              <a:off x="2680" y="579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8" name="Freeform 808"/>
            <p:cNvSpPr>
              <a:spLocks/>
            </p:cNvSpPr>
            <p:nvPr/>
          </p:nvSpPr>
          <p:spPr bwMode="auto">
            <a:xfrm>
              <a:off x="2680" y="579"/>
              <a:ext cx="5" cy="5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0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09" name="Freeform 809"/>
            <p:cNvSpPr>
              <a:spLocks/>
            </p:cNvSpPr>
            <p:nvPr/>
          </p:nvSpPr>
          <p:spPr bwMode="auto">
            <a:xfrm>
              <a:off x="2962" y="590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5 h 41"/>
                <a:gd name="T12" fmla="*/ 51 w 54"/>
                <a:gd name="T13" fmla="*/ 32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1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1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6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5"/>
                  </a:lnTo>
                  <a:lnTo>
                    <a:pt x="51" y="32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0" name="Line 810"/>
            <p:cNvSpPr>
              <a:spLocks noChangeShapeType="1"/>
            </p:cNvSpPr>
            <p:nvPr/>
          </p:nvSpPr>
          <p:spPr bwMode="auto">
            <a:xfrm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1" name="Freeform 811"/>
            <p:cNvSpPr>
              <a:spLocks/>
            </p:cNvSpPr>
            <p:nvPr/>
          </p:nvSpPr>
          <p:spPr bwMode="auto">
            <a:xfrm>
              <a:off x="2969" y="595"/>
              <a:ext cx="5" cy="5"/>
            </a:xfrm>
            <a:custGeom>
              <a:avLst/>
              <a:gdLst>
                <a:gd name="T0" fmla="*/ 0 w 21"/>
                <a:gd name="T1" fmla="*/ 21 h 21"/>
                <a:gd name="T2" fmla="*/ 5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5 w 21"/>
                <a:gd name="T9" fmla="*/ 15 h 21"/>
                <a:gd name="T10" fmla="*/ 18 w 21"/>
                <a:gd name="T11" fmla="*/ 12 h 21"/>
                <a:gd name="T12" fmla="*/ 19 w 21"/>
                <a:gd name="T13" fmla="*/ 9 h 21"/>
                <a:gd name="T14" fmla="*/ 21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5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9"/>
                  </a:lnTo>
                  <a:lnTo>
                    <a:pt x="21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2" name="Line 812"/>
            <p:cNvSpPr>
              <a:spLocks noChangeShapeType="1"/>
            </p:cNvSpPr>
            <p:nvPr/>
          </p:nvSpPr>
          <p:spPr bwMode="auto">
            <a:xfrm>
              <a:off x="2974" y="59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3" name="Freeform 813"/>
            <p:cNvSpPr>
              <a:spLocks/>
            </p:cNvSpPr>
            <p:nvPr/>
          </p:nvSpPr>
          <p:spPr bwMode="auto">
            <a:xfrm>
              <a:off x="2969" y="59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19 w 21"/>
                <a:gd name="T5" fmla="*/ 13 h 20"/>
                <a:gd name="T6" fmla="*/ 18 w 21"/>
                <a:gd name="T7" fmla="*/ 10 h 20"/>
                <a:gd name="T8" fmla="*/ 15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4" name="Line 814"/>
            <p:cNvSpPr>
              <a:spLocks noChangeShapeType="1"/>
            </p:cNvSpPr>
            <p:nvPr/>
          </p:nvSpPr>
          <p:spPr bwMode="auto">
            <a:xfrm flipH="1">
              <a:off x="2966" y="59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5" name="Freeform 815"/>
            <p:cNvSpPr>
              <a:spLocks/>
            </p:cNvSpPr>
            <p:nvPr/>
          </p:nvSpPr>
          <p:spPr bwMode="auto">
            <a:xfrm>
              <a:off x="2962" y="59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3 w 21"/>
                <a:gd name="T5" fmla="*/ 2 h 20"/>
                <a:gd name="T6" fmla="*/ 10 w 21"/>
                <a:gd name="T7" fmla="*/ 3 h 20"/>
                <a:gd name="T8" fmla="*/ 7 w 21"/>
                <a:gd name="T9" fmla="*/ 6 h 20"/>
                <a:gd name="T10" fmla="*/ 3 w 21"/>
                <a:gd name="T11" fmla="*/ 10 h 20"/>
                <a:gd name="T12" fmla="*/ 2 w 21"/>
                <a:gd name="T13" fmla="*/ 13 h 20"/>
                <a:gd name="T14" fmla="*/ 1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6" name="Line 816"/>
            <p:cNvSpPr>
              <a:spLocks noChangeShapeType="1"/>
            </p:cNvSpPr>
            <p:nvPr/>
          </p:nvSpPr>
          <p:spPr bwMode="auto">
            <a:xfrm>
              <a:off x="2962" y="59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7" name="Freeform 817"/>
            <p:cNvSpPr>
              <a:spLocks/>
            </p:cNvSpPr>
            <p:nvPr/>
          </p:nvSpPr>
          <p:spPr bwMode="auto">
            <a:xfrm>
              <a:off x="2962" y="595"/>
              <a:ext cx="4" cy="5"/>
            </a:xfrm>
            <a:custGeom>
              <a:avLst/>
              <a:gdLst>
                <a:gd name="T0" fmla="*/ 0 w 21"/>
                <a:gd name="T1" fmla="*/ 0 h 21"/>
                <a:gd name="T2" fmla="*/ 1 w 21"/>
                <a:gd name="T3" fmla="*/ 5 h 21"/>
                <a:gd name="T4" fmla="*/ 2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10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1" y="5"/>
                  </a:lnTo>
                  <a:lnTo>
                    <a:pt x="2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8" name="Freeform 818"/>
            <p:cNvSpPr>
              <a:spLocks/>
            </p:cNvSpPr>
            <p:nvPr/>
          </p:nvSpPr>
          <p:spPr bwMode="auto">
            <a:xfrm>
              <a:off x="2962" y="600"/>
              <a:ext cx="12" cy="9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5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7 w 54"/>
                <a:gd name="T29" fmla="*/ 6 h 41"/>
                <a:gd name="T30" fmla="*/ 44 w 54"/>
                <a:gd name="T31" fmla="*/ 3 h 41"/>
                <a:gd name="T32" fmla="*/ 41 w 54"/>
                <a:gd name="T33" fmla="*/ 2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9 w 54"/>
                <a:gd name="T45" fmla="*/ 3 h 41"/>
                <a:gd name="T46" fmla="*/ 7 w 54"/>
                <a:gd name="T47" fmla="*/ 6 h 41"/>
                <a:gd name="T48" fmla="*/ 3 w 54"/>
                <a:gd name="T49" fmla="*/ 8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5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7" y="6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5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19" name="Line 819"/>
            <p:cNvSpPr>
              <a:spLocks noChangeShapeType="1"/>
            </p:cNvSpPr>
            <p:nvPr/>
          </p:nvSpPr>
          <p:spPr bwMode="auto">
            <a:xfrm>
              <a:off x="2966" y="609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0" name="Freeform 820"/>
            <p:cNvSpPr>
              <a:spLocks/>
            </p:cNvSpPr>
            <p:nvPr/>
          </p:nvSpPr>
          <p:spPr bwMode="auto">
            <a:xfrm>
              <a:off x="2969" y="605"/>
              <a:ext cx="5" cy="4"/>
            </a:xfrm>
            <a:custGeom>
              <a:avLst/>
              <a:gdLst>
                <a:gd name="T0" fmla="*/ 0 w 21"/>
                <a:gd name="T1" fmla="*/ 21 h 21"/>
                <a:gd name="T2" fmla="*/ 3 w 21"/>
                <a:gd name="T3" fmla="*/ 21 h 21"/>
                <a:gd name="T4" fmla="*/ 8 w 21"/>
                <a:gd name="T5" fmla="*/ 20 h 21"/>
                <a:gd name="T6" fmla="*/ 11 w 21"/>
                <a:gd name="T7" fmla="*/ 18 h 21"/>
                <a:gd name="T8" fmla="*/ 14 w 21"/>
                <a:gd name="T9" fmla="*/ 15 h 21"/>
                <a:gd name="T10" fmla="*/ 17 w 21"/>
                <a:gd name="T11" fmla="*/ 12 h 21"/>
                <a:gd name="T12" fmla="*/ 19 w 21"/>
                <a:gd name="T13" fmla="*/ 9 h 21"/>
                <a:gd name="T14" fmla="*/ 20 w 21"/>
                <a:gd name="T15" fmla="*/ 5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3" y="21"/>
                  </a:lnTo>
                  <a:lnTo>
                    <a:pt x="8" y="20"/>
                  </a:lnTo>
                  <a:lnTo>
                    <a:pt x="11" y="18"/>
                  </a:lnTo>
                  <a:lnTo>
                    <a:pt x="14" y="15"/>
                  </a:lnTo>
                  <a:lnTo>
                    <a:pt x="17" y="12"/>
                  </a:lnTo>
                  <a:lnTo>
                    <a:pt x="19" y="9"/>
                  </a:lnTo>
                  <a:lnTo>
                    <a:pt x="20" y="5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1" name="Line 821"/>
            <p:cNvSpPr>
              <a:spLocks noChangeShapeType="1"/>
            </p:cNvSpPr>
            <p:nvPr/>
          </p:nvSpPr>
          <p:spPr bwMode="auto">
            <a:xfrm>
              <a:off x="2974" y="605"/>
              <a:ext cx="0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2" name="Freeform 822"/>
            <p:cNvSpPr>
              <a:spLocks/>
            </p:cNvSpPr>
            <p:nvPr/>
          </p:nvSpPr>
          <p:spPr bwMode="auto">
            <a:xfrm>
              <a:off x="2969" y="600"/>
              <a:ext cx="5" cy="5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4 w 21"/>
                <a:gd name="T9" fmla="*/ 6 h 20"/>
                <a:gd name="T10" fmla="*/ 11 w 21"/>
                <a:gd name="T11" fmla="*/ 3 h 20"/>
                <a:gd name="T12" fmla="*/ 8 w 21"/>
                <a:gd name="T13" fmla="*/ 2 h 20"/>
                <a:gd name="T14" fmla="*/ 3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4" y="6"/>
                  </a:lnTo>
                  <a:lnTo>
                    <a:pt x="11" y="3"/>
                  </a:lnTo>
                  <a:lnTo>
                    <a:pt x="8" y="2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3" name="Line 823"/>
            <p:cNvSpPr>
              <a:spLocks noChangeShapeType="1"/>
            </p:cNvSpPr>
            <p:nvPr/>
          </p:nvSpPr>
          <p:spPr bwMode="auto">
            <a:xfrm flipH="1">
              <a:off x="2966" y="60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4" name="Freeform 824"/>
            <p:cNvSpPr>
              <a:spLocks/>
            </p:cNvSpPr>
            <p:nvPr/>
          </p:nvSpPr>
          <p:spPr bwMode="auto">
            <a:xfrm>
              <a:off x="2962" y="600"/>
              <a:ext cx="4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3 w 21"/>
                <a:gd name="T5" fmla="*/ 2 h 20"/>
                <a:gd name="T6" fmla="*/ 9 w 21"/>
                <a:gd name="T7" fmla="*/ 3 h 20"/>
                <a:gd name="T8" fmla="*/ 7 w 21"/>
                <a:gd name="T9" fmla="*/ 6 h 20"/>
                <a:gd name="T10" fmla="*/ 3 w 21"/>
                <a:gd name="T11" fmla="*/ 8 h 20"/>
                <a:gd name="T12" fmla="*/ 1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9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5" name="Line 825"/>
            <p:cNvSpPr>
              <a:spLocks noChangeShapeType="1"/>
            </p:cNvSpPr>
            <p:nvPr/>
          </p:nvSpPr>
          <p:spPr bwMode="auto">
            <a:xfrm>
              <a:off x="2962" y="60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6" name="Freeform 826"/>
            <p:cNvSpPr>
              <a:spLocks/>
            </p:cNvSpPr>
            <p:nvPr/>
          </p:nvSpPr>
          <p:spPr bwMode="auto">
            <a:xfrm>
              <a:off x="2962" y="605"/>
              <a:ext cx="4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5 h 21"/>
                <a:gd name="T4" fmla="*/ 1 w 21"/>
                <a:gd name="T5" fmla="*/ 9 h 21"/>
                <a:gd name="T6" fmla="*/ 3 w 21"/>
                <a:gd name="T7" fmla="*/ 12 h 21"/>
                <a:gd name="T8" fmla="*/ 7 w 21"/>
                <a:gd name="T9" fmla="*/ 15 h 21"/>
                <a:gd name="T10" fmla="*/ 9 w 21"/>
                <a:gd name="T11" fmla="*/ 18 h 21"/>
                <a:gd name="T12" fmla="*/ 13 w 21"/>
                <a:gd name="T13" fmla="*/ 20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5"/>
                  </a:lnTo>
                  <a:lnTo>
                    <a:pt x="1" y="9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9" y="18"/>
                  </a:lnTo>
                  <a:lnTo>
                    <a:pt x="13" y="20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7" name="Freeform 827"/>
            <p:cNvSpPr>
              <a:spLocks/>
            </p:cNvSpPr>
            <p:nvPr/>
          </p:nvSpPr>
          <p:spPr bwMode="auto">
            <a:xfrm>
              <a:off x="2680" y="598"/>
              <a:ext cx="12" cy="10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9 h 42"/>
                <a:gd name="T10" fmla="*/ 48 w 54"/>
                <a:gd name="T11" fmla="*/ 36 h 42"/>
                <a:gd name="T12" fmla="*/ 50 w 54"/>
                <a:gd name="T13" fmla="*/ 33 h 42"/>
                <a:gd name="T14" fmla="*/ 52 w 54"/>
                <a:gd name="T15" fmla="*/ 29 h 42"/>
                <a:gd name="T16" fmla="*/ 53 w 54"/>
                <a:gd name="T17" fmla="*/ 26 h 42"/>
                <a:gd name="T18" fmla="*/ 54 w 54"/>
                <a:gd name="T19" fmla="*/ 22 h 42"/>
                <a:gd name="T20" fmla="*/ 54 w 54"/>
                <a:gd name="T21" fmla="*/ 22 h 42"/>
                <a:gd name="T22" fmla="*/ 53 w 54"/>
                <a:gd name="T23" fmla="*/ 18 h 42"/>
                <a:gd name="T24" fmla="*/ 52 w 54"/>
                <a:gd name="T25" fmla="*/ 13 h 42"/>
                <a:gd name="T26" fmla="*/ 50 w 54"/>
                <a:gd name="T27" fmla="*/ 10 h 42"/>
                <a:gd name="T28" fmla="*/ 48 w 54"/>
                <a:gd name="T29" fmla="*/ 7 h 42"/>
                <a:gd name="T30" fmla="*/ 45 w 54"/>
                <a:gd name="T31" fmla="*/ 5 h 42"/>
                <a:gd name="T32" fmla="*/ 41 w 54"/>
                <a:gd name="T33" fmla="*/ 3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3 h 42"/>
                <a:gd name="T44" fmla="*/ 9 w 54"/>
                <a:gd name="T45" fmla="*/ 5 h 42"/>
                <a:gd name="T46" fmla="*/ 7 w 54"/>
                <a:gd name="T47" fmla="*/ 7 h 42"/>
                <a:gd name="T48" fmla="*/ 4 w 54"/>
                <a:gd name="T49" fmla="*/ 10 h 42"/>
                <a:gd name="T50" fmla="*/ 3 w 54"/>
                <a:gd name="T51" fmla="*/ 13 h 42"/>
                <a:gd name="T52" fmla="*/ 0 w 54"/>
                <a:gd name="T53" fmla="*/ 18 h 42"/>
                <a:gd name="T54" fmla="*/ 0 w 54"/>
                <a:gd name="T55" fmla="*/ 22 h 42"/>
                <a:gd name="T56" fmla="*/ 0 w 54"/>
                <a:gd name="T57" fmla="*/ 22 h 42"/>
                <a:gd name="T58" fmla="*/ 0 w 54"/>
                <a:gd name="T59" fmla="*/ 26 h 42"/>
                <a:gd name="T60" fmla="*/ 3 w 54"/>
                <a:gd name="T61" fmla="*/ 29 h 42"/>
                <a:gd name="T62" fmla="*/ 4 w 54"/>
                <a:gd name="T63" fmla="*/ 33 h 42"/>
                <a:gd name="T64" fmla="*/ 7 w 54"/>
                <a:gd name="T65" fmla="*/ 36 h 42"/>
                <a:gd name="T66" fmla="*/ 9 w 54"/>
                <a:gd name="T67" fmla="*/ 39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9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6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41" y="3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3" y="29"/>
                  </a:lnTo>
                  <a:lnTo>
                    <a:pt x="4" y="33"/>
                  </a:lnTo>
                  <a:lnTo>
                    <a:pt x="7" y="36"/>
                  </a:lnTo>
                  <a:lnTo>
                    <a:pt x="9" y="39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8" name="Line 828"/>
            <p:cNvSpPr>
              <a:spLocks noChangeShapeType="1"/>
            </p:cNvSpPr>
            <p:nvPr/>
          </p:nvSpPr>
          <p:spPr bwMode="auto">
            <a:xfrm>
              <a:off x="2685" y="608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29" name="Freeform 829"/>
            <p:cNvSpPr>
              <a:spLocks/>
            </p:cNvSpPr>
            <p:nvPr/>
          </p:nvSpPr>
          <p:spPr bwMode="auto">
            <a:xfrm>
              <a:off x="2688" y="603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4 w 21"/>
                <a:gd name="T3" fmla="*/ 19 h 20"/>
                <a:gd name="T4" fmla="*/ 8 w 21"/>
                <a:gd name="T5" fmla="*/ 18 h 20"/>
                <a:gd name="T6" fmla="*/ 12 w 21"/>
                <a:gd name="T7" fmla="*/ 17 h 20"/>
                <a:gd name="T8" fmla="*/ 15 w 21"/>
                <a:gd name="T9" fmla="*/ 14 h 20"/>
                <a:gd name="T10" fmla="*/ 17 w 21"/>
                <a:gd name="T11" fmla="*/ 11 h 20"/>
                <a:gd name="T12" fmla="*/ 19 w 21"/>
                <a:gd name="T13" fmla="*/ 7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4" y="19"/>
                  </a:lnTo>
                  <a:lnTo>
                    <a:pt x="8" y="18"/>
                  </a:lnTo>
                  <a:lnTo>
                    <a:pt x="12" y="17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7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0" name="Line 830"/>
            <p:cNvSpPr>
              <a:spLocks noChangeShapeType="1"/>
            </p:cNvSpPr>
            <p:nvPr/>
          </p:nvSpPr>
          <p:spPr bwMode="auto">
            <a:xfrm>
              <a:off x="2692" y="603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1" name="Freeform 831"/>
            <p:cNvSpPr>
              <a:spLocks/>
            </p:cNvSpPr>
            <p:nvPr/>
          </p:nvSpPr>
          <p:spPr bwMode="auto">
            <a:xfrm>
              <a:off x="2688" y="598"/>
              <a:ext cx="4" cy="5"/>
            </a:xfrm>
            <a:custGeom>
              <a:avLst/>
              <a:gdLst>
                <a:gd name="T0" fmla="*/ 21 w 21"/>
                <a:gd name="T1" fmla="*/ 22 h 22"/>
                <a:gd name="T2" fmla="*/ 20 w 21"/>
                <a:gd name="T3" fmla="*/ 18 h 22"/>
                <a:gd name="T4" fmla="*/ 19 w 21"/>
                <a:gd name="T5" fmla="*/ 13 h 22"/>
                <a:gd name="T6" fmla="*/ 17 w 21"/>
                <a:gd name="T7" fmla="*/ 10 h 22"/>
                <a:gd name="T8" fmla="*/ 15 w 21"/>
                <a:gd name="T9" fmla="*/ 7 h 22"/>
                <a:gd name="T10" fmla="*/ 12 w 21"/>
                <a:gd name="T11" fmla="*/ 5 h 22"/>
                <a:gd name="T12" fmla="*/ 8 w 21"/>
                <a:gd name="T13" fmla="*/ 3 h 22"/>
                <a:gd name="T14" fmla="*/ 4 w 21"/>
                <a:gd name="T15" fmla="*/ 1 h 22"/>
                <a:gd name="T16" fmla="*/ 0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22"/>
                  </a:moveTo>
                  <a:lnTo>
                    <a:pt x="20" y="18"/>
                  </a:lnTo>
                  <a:lnTo>
                    <a:pt x="19" y="13"/>
                  </a:lnTo>
                  <a:lnTo>
                    <a:pt x="17" y="10"/>
                  </a:lnTo>
                  <a:lnTo>
                    <a:pt x="15" y="7"/>
                  </a:lnTo>
                  <a:lnTo>
                    <a:pt x="12" y="5"/>
                  </a:lnTo>
                  <a:lnTo>
                    <a:pt x="8" y="3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2" name="Line 832"/>
            <p:cNvSpPr>
              <a:spLocks noChangeShapeType="1"/>
            </p:cNvSpPr>
            <p:nvPr/>
          </p:nvSpPr>
          <p:spPr bwMode="auto">
            <a:xfrm flipH="1">
              <a:off x="2685" y="598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3" name="Freeform 833"/>
            <p:cNvSpPr>
              <a:spLocks/>
            </p:cNvSpPr>
            <p:nvPr/>
          </p:nvSpPr>
          <p:spPr bwMode="auto">
            <a:xfrm>
              <a:off x="2680" y="598"/>
              <a:ext cx="5" cy="5"/>
            </a:xfrm>
            <a:custGeom>
              <a:avLst/>
              <a:gdLst>
                <a:gd name="T0" fmla="*/ 21 w 21"/>
                <a:gd name="T1" fmla="*/ 0 h 22"/>
                <a:gd name="T2" fmla="*/ 17 w 21"/>
                <a:gd name="T3" fmla="*/ 1 h 22"/>
                <a:gd name="T4" fmla="*/ 14 w 21"/>
                <a:gd name="T5" fmla="*/ 3 h 22"/>
                <a:gd name="T6" fmla="*/ 9 w 21"/>
                <a:gd name="T7" fmla="*/ 5 h 22"/>
                <a:gd name="T8" fmla="*/ 7 w 21"/>
                <a:gd name="T9" fmla="*/ 7 h 22"/>
                <a:gd name="T10" fmla="*/ 4 w 21"/>
                <a:gd name="T11" fmla="*/ 10 h 22"/>
                <a:gd name="T12" fmla="*/ 3 w 21"/>
                <a:gd name="T13" fmla="*/ 13 h 22"/>
                <a:gd name="T14" fmla="*/ 0 w 21"/>
                <a:gd name="T15" fmla="*/ 18 h 22"/>
                <a:gd name="T16" fmla="*/ 0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21" y="0"/>
                  </a:moveTo>
                  <a:lnTo>
                    <a:pt x="17" y="1"/>
                  </a:lnTo>
                  <a:lnTo>
                    <a:pt x="14" y="3"/>
                  </a:lnTo>
                  <a:lnTo>
                    <a:pt x="9" y="5"/>
                  </a:lnTo>
                  <a:lnTo>
                    <a:pt x="7" y="7"/>
                  </a:lnTo>
                  <a:lnTo>
                    <a:pt x="4" y="10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4" name="Line 834"/>
            <p:cNvSpPr>
              <a:spLocks noChangeShapeType="1"/>
            </p:cNvSpPr>
            <p:nvPr/>
          </p:nvSpPr>
          <p:spPr bwMode="auto">
            <a:xfrm>
              <a:off x="2680" y="603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5" name="Freeform 835"/>
            <p:cNvSpPr>
              <a:spLocks/>
            </p:cNvSpPr>
            <p:nvPr/>
          </p:nvSpPr>
          <p:spPr bwMode="auto">
            <a:xfrm>
              <a:off x="2680" y="603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3 w 21"/>
                <a:gd name="T5" fmla="*/ 7 h 20"/>
                <a:gd name="T6" fmla="*/ 4 w 21"/>
                <a:gd name="T7" fmla="*/ 11 h 20"/>
                <a:gd name="T8" fmla="*/ 7 w 21"/>
                <a:gd name="T9" fmla="*/ 14 h 20"/>
                <a:gd name="T10" fmla="*/ 9 w 21"/>
                <a:gd name="T11" fmla="*/ 17 h 20"/>
                <a:gd name="T12" fmla="*/ 14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3" y="7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7"/>
                  </a:lnTo>
                  <a:lnTo>
                    <a:pt x="14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6" name="Freeform 836"/>
            <p:cNvSpPr>
              <a:spLocks/>
            </p:cNvSpPr>
            <p:nvPr/>
          </p:nvSpPr>
          <p:spPr bwMode="auto">
            <a:xfrm>
              <a:off x="2680" y="607"/>
              <a:ext cx="12" cy="10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40 h 42"/>
                <a:gd name="T8" fmla="*/ 44 w 53"/>
                <a:gd name="T9" fmla="*/ 38 h 42"/>
                <a:gd name="T10" fmla="*/ 48 w 53"/>
                <a:gd name="T11" fmla="*/ 36 h 42"/>
                <a:gd name="T12" fmla="*/ 50 w 53"/>
                <a:gd name="T13" fmla="*/ 33 h 42"/>
                <a:gd name="T14" fmla="*/ 52 w 53"/>
                <a:gd name="T15" fmla="*/ 29 h 42"/>
                <a:gd name="T16" fmla="*/ 53 w 53"/>
                <a:gd name="T17" fmla="*/ 25 h 42"/>
                <a:gd name="T18" fmla="*/ 53 w 53"/>
                <a:gd name="T19" fmla="*/ 22 h 42"/>
                <a:gd name="T20" fmla="*/ 53 w 53"/>
                <a:gd name="T21" fmla="*/ 21 h 42"/>
                <a:gd name="T22" fmla="*/ 53 w 53"/>
                <a:gd name="T23" fmla="*/ 18 h 42"/>
                <a:gd name="T24" fmla="*/ 52 w 53"/>
                <a:gd name="T25" fmla="*/ 13 h 42"/>
                <a:gd name="T26" fmla="*/ 50 w 53"/>
                <a:gd name="T27" fmla="*/ 10 h 42"/>
                <a:gd name="T28" fmla="*/ 48 w 53"/>
                <a:gd name="T29" fmla="*/ 7 h 42"/>
                <a:gd name="T30" fmla="*/ 44 w 53"/>
                <a:gd name="T31" fmla="*/ 5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5 h 42"/>
                <a:gd name="T46" fmla="*/ 6 w 53"/>
                <a:gd name="T47" fmla="*/ 7 h 42"/>
                <a:gd name="T48" fmla="*/ 4 w 53"/>
                <a:gd name="T49" fmla="*/ 10 h 42"/>
                <a:gd name="T50" fmla="*/ 1 w 53"/>
                <a:gd name="T51" fmla="*/ 13 h 42"/>
                <a:gd name="T52" fmla="*/ 0 w 53"/>
                <a:gd name="T53" fmla="*/ 18 h 42"/>
                <a:gd name="T54" fmla="*/ 0 w 53"/>
                <a:gd name="T55" fmla="*/ 21 h 42"/>
                <a:gd name="T56" fmla="*/ 0 w 53"/>
                <a:gd name="T57" fmla="*/ 22 h 42"/>
                <a:gd name="T58" fmla="*/ 0 w 53"/>
                <a:gd name="T59" fmla="*/ 25 h 42"/>
                <a:gd name="T60" fmla="*/ 1 w 53"/>
                <a:gd name="T61" fmla="*/ 29 h 42"/>
                <a:gd name="T62" fmla="*/ 4 w 53"/>
                <a:gd name="T63" fmla="*/ 33 h 42"/>
                <a:gd name="T64" fmla="*/ 6 w 53"/>
                <a:gd name="T65" fmla="*/ 36 h 42"/>
                <a:gd name="T66" fmla="*/ 9 w 53"/>
                <a:gd name="T67" fmla="*/ 38 h 42"/>
                <a:gd name="T68" fmla="*/ 12 w 53"/>
                <a:gd name="T69" fmla="*/ 40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0" y="33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2"/>
                  </a:lnTo>
                  <a:lnTo>
                    <a:pt x="53" y="21"/>
                  </a:lnTo>
                  <a:lnTo>
                    <a:pt x="53" y="18"/>
                  </a:lnTo>
                  <a:lnTo>
                    <a:pt x="52" y="13"/>
                  </a:lnTo>
                  <a:lnTo>
                    <a:pt x="50" y="10"/>
                  </a:lnTo>
                  <a:lnTo>
                    <a:pt x="48" y="7"/>
                  </a:lnTo>
                  <a:lnTo>
                    <a:pt x="44" y="5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4" y="33"/>
                  </a:lnTo>
                  <a:lnTo>
                    <a:pt x="6" y="36"/>
                  </a:lnTo>
                  <a:lnTo>
                    <a:pt x="9" y="38"/>
                  </a:lnTo>
                  <a:lnTo>
                    <a:pt x="12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7" name="Line 837"/>
            <p:cNvSpPr>
              <a:spLocks noChangeShapeType="1"/>
            </p:cNvSpPr>
            <p:nvPr/>
          </p:nvSpPr>
          <p:spPr bwMode="auto">
            <a:xfrm>
              <a:off x="2685" y="617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8" name="Freeform 838"/>
            <p:cNvSpPr>
              <a:spLocks/>
            </p:cNvSpPr>
            <p:nvPr/>
          </p:nvSpPr>
          <p:spPr bwMode="auto">
            <a:xfrm>
              <a:off x="2688" y="613"/>
              <a:ext cx="4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19 h 20"/>
                <a:gd name="T4" fmla="*/ 9 w 21"/>
                <a:gd name="T5" fmla="*/ 18 h 20"/>
                <a:gd name="T6" fmla="*/ 12 w 21"/>
                <a:gd name="T7" fmla="*/ 16 h 20"/>
                <a:gd name="T8" fmla="*/ 16 w 21"/>
                <a:gd name="T9" fmla="*/ 14 h 20"/>
                <a:gd name="T10" fmla="*/ 18 w 21"/>
                <a:gd name="T11" fmla="*/ 11 h 20"/>
                <a:gd name="T12" fmla="*/ 20 w 21"/>
                <a:gd name="T13" fmla="*/ 7 h 20"/>
                <a:gd name="T14" fmla="*/ 21 w 21"/>
                <a:gd name="T15" fmla="*/ 3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19"/>
                  </a:lnTo>
                  <a:lnTo>
                    <a:pt x="9" y="18"/>
                  </a:lnTo>
                  <a:lnTo>
                    <a:pt x="12" y="16"/>
                  </a:lnTo>
                  <a:lnTo>
                    <a:pt x="16" y="14"/>
                  </a:lnTo>
                  <a:lnTo>
                    <a:pt x="18" y="11"/>
                  </a:lnTo>
                  <a:lnTo>
                    <a:pt x="20" y="7"/>
                  </a:lnTo>
                  <a:lnTo>
                    <a:pt x="21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39" name="Line 839"/>
            <p:cNvSpPr>
              <a:spLocks noChangeShapeType="1"/>
            </p:cNvSpPr>
            <p:nvPr/>
          </p:nvSpPr>
          <p:spPr bwMode="auto">
            <a:xfrm flipV="1">
              <a:off x="2692" y="61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0" name="Freeform 840"/>
            <p:cNvSpPr>
              <a:spLocks/>
            </p:cNvSpPr>
            <p:nvPr/>
          </p:nvSpPr>
          <p:spPr bwMode="auto">
            <a:xfrm>
              <a:off x="2688" y="607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8 h 21"/>
                <a:gd name="T4" fmla="*/ 20 w 21"/>
                <a:gd name="T5" fmla="*/ 13 h 21"/>
                <a:gd name="T6" fmla="*/ 18 w 21"/>
                <a:gd name="T7" fmla="*/ 10 h 21"/>
                <a:gd name="T8" fmla="*/ 16 w 21"/>
                <a:gd name="T9" fmla="*/ 7 h 21"/>
                <a:gd name="T10" fmla="*/ 12 w 21"/>
                <a:gd name="T11" fmla="*/ 5 h 21"/>
                <a:gd name="T12" fmla="*/ 9 w 21"/>
                <a:gd name="T13" fmla="*/ 2 h 21"/>
                <a:gd name="T14" fmla="*/ 5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8"/>
                  </a:lnTo>
                  <a:lnTo>
                    <a:pt x="20" y="13"/>
                  </a:lnTo>
                  <a:lnTo>
                    <a:pt x="18" y="10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1" name="Line 841"/>
            <p:cNvSpPr>
              <a:spLocks noChangeShapeType="1"/>
            </p:cNvSpPr>
            <p:nvPr/>
          </p:nvSpPr>
          <p:spPr bwMode="auto">
            <a:xfrm flipH="1">
              <a:off x="2685" y="607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2" name="Freeform 842"/>
            <p:cNvSpPr>
              <a:spLocks/>
            </p:cNvSpPr>
            <p:nvPr/>
          </p:nvSpPr>
          <p:spPr bwMode="auto">
            <a:xfrm>
              <a:off x="2680" y="607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2 w 21"/>
                <a:gd name="T5" fmla="*/ 2 h 21"/>
                <a:gd name="T6" fmla="*/ 9 w 21"/>
                <a:gd name="T7" fmla="*/ 5 h 21"/>
                <a:gd name="T8" fmla="*/ 6 w 21"/>
                <a:gd name="T9" fmla="*/ 7 h 21"/>
                <a:gd name="T10" fmla="*/ 4 w 21"/>
                <a:gd name="T11" fmla="*/ 10 h 21"/>
                <a:gd name="T12" fmla="*/ 1 w 21"/>
                <a:gd name="T13" fmla="*/ 13 h 21"/>
                <a:gd name="T14" fmla="*/ 0 w 21"/>
                <a:gd name="T15" fmla="*/ 18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1" y="13"/>
                  </a:lnTo>
                  <a:lnTo>
                    <a:pt x="0" y="18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3" name="Line 843"/>
            <p:cNvSpPr>
              <a:spLocks noChangeShapeType="1"/>
            </p:cNvSpPr>
            <p:nvPr/>
          </p:nvSpPr>
          <p:spPr bwMode="auto">
            <a:xfrm>
              <a:off x="2680" y="612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4" name="Freeform 844"/>
            <p:cNvSpPr>
              <a:spLocks/>
            </p:cNvSpPr>
            <p:nvPr/>
          </p:nvSpPr>
          <p:spPr bwMode="auto">
            <a:xfrm>
              <a:off x="2680" y="613"/>
              <a:ext cx="5" cy="4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3 h 20"/>
                <a:gd name="T4" fmla="*/ 1 w 21"/>
                <a:gd name="T5" fmla="*/ 7 h 20"/>
                <a:gd name="T6" fmla="*/ 4 w 21"/>
                <a:gd name="T7" fmla="*/ 11 h 20"/>
                <a:gd name="T8" fmla="*/ 6 w 21"/>
                <a:gd name="T9" fmla="*/ 14 h 20"/>
                <a:gd name="T10" fmla="*/ 9 w 21"/>
                <a:gd name="T11" fmla="*/ 16 h 20"/>
                <a:gd name="T12" fmla="*/ 12 w 21"/>
                <a:gd name="T13" fmla="*/ 18 h 20"/>
                <a:gd name="T14" fmla="*/ 17 w 21"/>
                <a:gd name="T15" fmla="*/ 19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3"/>
                  </a:lnTo>
                  <a:lnTo>
                    <a:pt x="1" y="7"/>
                  </a:lnTo>
                  <a:lnTo>
                    <a:pt x="4" y="11"/>
                  </a:lnTo>
                  <a:lnTo>
                    <a:pt x="6" y="14"/>
                  </a:lnTo>
                  <a:lnTo>
                    <a:pt x="9" y="16"/>
                  </a:lnTo>
                  <a:lnTo>
                    <a:pt x="12" y="18"/>
                  </a:lnTo>
                  <a:lnTo>
                    <a:pt x="17" y="19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5" name="Freeform 845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6" name="Freeform 846"/>
            <p:cNvSpPr>
              <a:spLocks/>
            </p:cNvSpPr>
            <p:nvPr/>
          </p:nvSpPr>
          <p:spPr bwMode="auto">
            <a:xfrm>
              <a:off x="2688" y="614"/>
              <a:ext cx="284" cy="26"/>
            </a:xfrm>
            <a:custGeom>
              <a:avLst/>
              <a:gdLst>
                <a:gd name="T0" fmla="*/ 2 w 1233"/>
                <a:gd name="T1" fmla="*/ 119 h 119"/>
                <a:gd name="T2" fmla="*/ 1233 w 1233"/>
                <a:gd name="T3" fmla="*/ 82 h 119"/>
                <a:gd name="T4" fmla="*/ 1231 w 1233"/>
                <a:gd name="T5" fmla="*/ 0 h 119"/>
                <a:gd name="T6" fmla="*/ 0 w 1233"/>
                <a:gd name="T7" fmla="*/ 37 h 119"/>
                <a:gd name="T8" fmla="*/ 2 w 123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3" h="119">
                  <a:moveTo>
                    <a:pt x="2" y="119"/>
                  </a:moveTo>
                  <a:lnTo>
                    <a:pt x="1233" y="82"/>
                  </a:lnTo>
                  <a:lnTo>
                    <a:pt x="1231" y="0"/>
                  </a:lnTo>
                  <a:lnTo>
                    <a:pt x="0" y="37"/>
                  </a:lnTo>
                  <a:lnTo>
                    <a:pt x="2" y="11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7" name="Freeform 847"/>
            <p:cNvSpPr>
              <a:spLocks/>
            </p:cNvSpPr>
            <p:nvPr/>
          </p:nvSpPr>
          <p:spPr bwMode="auto">
            <a:xfrm>
              <a:off x="2687" y="621"/>
              <a:ext cx="286" cy="11"/>
            </a:xfrm>
            <a:custGeom>
              <a:avLst/>
              <a:gdLst>
                <a:gd name="T0" fmla="*/ 1235 w 1238"/>
                <a:gd name="T1" fmla="*/ 9 h 44"/>
                <a:gd name="T2" fmla="*/ 56 w 1238"/>
                <a:gd name="T3" fmla="*/ 44 h 44"/>
                <a:gd name="T4" fmla="*/ 0 w 1238"/>
                <a:gd name="T5" fmla="*/ 44 h 44"/>
                <a:gd name="T6" fmla="*/ 0 w 1238"/>
                <a:gd name="T7" fmla="*/ 35 h 44"/>
                <a:gd name="T8" fmla="*/ 3 w 1238"/>
                <a:gd name="T9" fmla="*/ 35 h 44"/>
                <a:gd name="T10" fmla="*/ 1182 w 1238"/>
                <a:gd name="T11" fmla="*/ 0 h 44"/>
                <a:gd name="T12" fmla="*/ 1238 w 1238"/>
                <a:gd name="T13" fmla="*/ 0 h 44"/>
                <a:gd name="T14" fmla="*/ 1238 w 1238"/>
                <a:gd name="T15" fmla="*/ 9 h 44"/>
                <a:gd name="T16" fmla="*/ 1235 w 1238"/>
                <a:gd name="T17" fmla="*/ 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8" h="44">
                  <a:moveTo>
                    <a:pt x="1235" y="9"/>
                  </a:moveTo>
                  <a:lnTo>
                    <a:pt x="56" y="44"/>
                  </a:lnTo>
                  <a:lnTo>
                    <a:pt x="0" y="44"/>
                  </a:lnTo>
                  <a:lnTo>
                    <a:pt x="0" y="35"/>
                  </a:lnTo>
                  <a:lnTo>
                    <a:pt x="3" y="35"/>
                  </a:lnTo>
                  <a:lnTo>
                    <a:pt x="1182" y="0"/>
                  </a:lnTo>
                  <a:lnTo>
                    <a:pt x="1238" y="0"/>
                  </a:lnTo>
                  <a:lnTo>
                    <a:pt x="1238" y="9"/>
                  </a:lnTo>
                  <a:lnTo>
                    <a:pt x="1235" y="9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8" name="Freeform 848"/>
            <p:cNvSpPr>
              <a:spLocks/>
            </p:cNvSpPr>
            <p:nvPr/>
          </p:nvSpPr>
          <p:spPr bwMode="auto">
            <a:xfrm>
              <a:off x="2962" y="614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8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8 w 54"/>
                <a:gd name="T11" fmla="*/ 36 h 41"/>
                <a:gd name="T12" fmla="*/ 51 w 54"/>
                <a:gd name="T13" fmla="*/ 33 h 41"/>
                <a:gd name="T14" fmla="*/ 52 w 54"/>
                <a:gd name="T15" fmla="*/ 29 h 41"/>
                <a:gd name="T16" fmla="*/ 54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4 w 54"/>
                <a:gd name="T23" fmla="*/ 16 h 41"/>
                <a:gd name="T24" fmla="*/ 52 w 54"/>
                <a:gd name="T25" fmla="*/ 13 h 41"/>
                <a:gd name="T26" fmla="*/ 51 w 54"/>
                <a:gd name="T27" fmla="*/ 10 h 41"/>
                <a:gd name="T28" fmla="*/ 48 w 54"/>
                <a:gd name="T29" fmla="*/ 7 h 41"/>
                <a:gd name="T30" fmla="*/ 44 w 54"/>
                <a:gd name="T31" fmla="*/ 3 h 41"/>
                <a:gd name="T32" fmla="*/ 41 w 54"/>
                <a:gd name="T33" fmla="*/ 2 h 41"/>
                <a:gd name="T34" fmla="*/ 38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2 h 41"/>
                <a:gd name="T44" fmla="*/ 10 w 54"/>
                <a:gd name="T45" fmla="*/ 3 h 41"/>
                <a:gd name="T46" fmla="*/ 7 w 54"/>
                <a:gd name="T47" fmla="*/ 7 h 41"/>
                <a:gd name="T48" fmla="*/ 3 w 54"/>
                <a:gd name="T49" fmla="*/ 10 h 41"/>
                <a:gd name="T50" fmla="*/ 2 w 54"/>
                <a:gd name="T51" fmla="*/ 13 h 41"/>
                <a:gd name="T52" fmla="*/ 1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1 w 54"/>
                <a:gd name="T59" fmla="*/ 25 h 41"/>
                <a:gd name="T60" fmla="*/ 2 w 54"/>
                <a:gd name="T61" fmla="*/ 29 h 41"/>
                <a:gd name="T62" fmla="*/ 3 w 54"/>
                <a:gd name="T63" fmla="*/ 33 h 41"/>
                <a:gd name="T64" fmla="*/ 7 w 54"/>
                <a:gd name="T65" fmla="*/ 36 h 41"/>
                <a:gd name="T66" fmla="*/ 10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8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8" y="36"/>
                  </a:lnTo>
                  <a:lnTo>
                    <a:pt x="51" y="33"/>
                  </a:lnTo>
                  <a:lnTo>
                    <a:pt x="52" y="29"/>
                  </a:lnTo>
                  <a:lnTo>
                    <a:pt x="54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4" y="16"/>
                  </a:lnTo>
                  <a:lnTo>
                    <a:pt x="52" y="13"/>
                  </a:lnTo>
                  <a:lnTo>
                    <a:pt x="51" y="10"/>
                  </a:lnTo>
                  <a:lnTo>
                    <a:pt x="48" y="7"/>
                  </a:lnTo>
                  <a:lnTo>
                    <a:pt x="44" y="3"/>
                  </a:lnTo>
                  <a:lnTo>
                    <a:pt x="41" y="2"/>
                  </a:lnTo>
                  <a:lnTo>
                    <a:pt x="38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1" y="25"/>
                  </a:lnTo>
                  <a:lnTo>
                    <a:pt x="2" y="29"/>
                  </a:lnTo>
                  <a:lnTo>
                    <a:pt x="3" y="33"/>
                  </a:lnTo>
                  <a:lnTo>
                    <a:pt x="7" y="36"/>
                  </a:lnTo>
                  <a:lnTo>
                    <a:pt x="10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49" name="Line 849"/>
            <p:cNvSpPr>
              <a:spLocks noChangeShapeType="1"/>
            </p:cNvSpPr>
            <p:nvPr/>
          </p:nvSpPr>
          <p:spPr bwMode="auto">
            <a:xfrm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0" name="Freeform 850"/>
            <p:cNvSpPr>
              <a:spLocks/>
            </p:cNvSpPr>
            <p:nvPr/>
          </p:nvSpPr>
          <p:spPr bwMode="auto">
            <a:xfrm>
              <a:off x="2969" y="618"/>
              <a:ext cx="5" cy="4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5 w 21"/>
                <a:gd name="T9" fmla="*/ 15 h 20"/>
                <a:gd name="T10" fmla="*/ 18 w 21"/>
                <a:gd name="T11" fmla="*/ 12 h 20"/>
                <a:gd name="T12" fmla="*/ 19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5" y="15"/>
                  </a:lnTo>
                  <a:lnTo>
                    <a:pt x="18" y="12"/>
                  </a:lnTo>
                  <a:lnTo>
                    <a:pt x="19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1" name="Line 851"/>
            <p:cNvSpPr>
              <a:spLocks noChangeShapeType="1"/>
            </p:cNvSpPr>
            <p:nvPr/>
          </p:nvSpPr>
          <p:spPr bwMode="auto">
            <a:xfrm>
              <a:off x="2974" y="618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2" name="Freeform 852"/>
            <p:cNvSpPr>
              <a:spLocks/>
            </p:cNvSpPr>
            <p:nvPr/>
          </p:nvSpPr>
          <p:spPr bwMode="auto">
            <a:xfrm>
              <a:off x="2969" y="614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1 w 21"/>
                <a:gd name="T3" fmla="*/ 16 h 21"/>
                <a:gd name="T4" fmla="*/ 19 w 21"/>
                <a:gd name="T5" fmla="*/ 13 h 21"/>
                <a:gd name="T6" fmla="*/ 18 w 21"/>
                <a:gd name="T7" fmla="*/ 10 h 21"/>
                <a:gd name="T8" fmla="*/ 15 w 21"/>
                <a:gd name="T9" fmla="*/ 7 h 21"/>
                <a:gd name="T10" fmla="*/ 11 w 21"/>
                <a:gd name="T11" fmla="*/ 3 h 21"/>
                <a:gd name="T12" fmla="*/ 8 w 21"/>
                <a:gd name="T13" fmla="*/ 2 h 21"/>
                <a:gd name="T14" fmla="*/ 5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1" y="16"/>
                  </a:lnTo>
                  <a:lnTo>
                    <a:pt x="19" y="13"/>
                  </a:lnTo>
                  <a:lnTo>
                    <a:pt x="18" y="10"/>
                  </a:lnTo>
                  <a:lnTo>
                    <a:pt x="15" y="7"/>
                  </a:lnTo>
                  <a:lnTo>
                    <a:pt x="11" y="3"/>
                  </a:lnTo>
                  <a:lnTo>
                    <a:pt x="8" y="2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3" name="Line 853"/>
            <p:cNvSpPr>
              <a:spLocks noChangeShapeType="1"/>
            </p:cNvSpPr>
            <p:nvPr/>
          </p:nvSpPr>
          <p:spPr bwMode="auto">
            <a:xfrm flipH="1">
              <a:off x="2966" y="614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4" name="Freeform 854"/>
            <p:cNvSpPr>
              <a:spLocks/>
            </p:cNvSpPr>
            <p:nvPr/>
          </p:nvSpPr>
          <p:spPr bwMode="auto">
            <a:xfrm>
              <a:off x="2962" y="614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2 h 21"/>
                <a:gd name="T6" fmla="*/ 10 w 21"/>
                <a:gd name="T7" fmla="*/ 3 h 21"/>
                <a:gd name="T8" fmla="*/ 7 w 21"/>
                <a:gd name="T9" fmla="*/ 7 h 21"/>
                <a:gd name="T10" fmla="*/ 3 w 21"/>
                <a:gd name="T11" fmla="*/ 10 h 21"/>
                <a:gd name="T12" fmla="*/ 2 w 21"/>
                <a:gd name="T13" fmla="*/ 13 h 21"/>
                <a:gd name="T14" fmla="*/ 1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2"/>
                  </a:lnTo>
                  <a:lnTo>
                    <a:pt x="10" y="3"/>
                  </a:lnTo>
                  <a:lnTo>
                    <a:pt x="7" y="7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1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5" name="Line 855"/>
            <p:cNvSpPr>
              <a:spLocks noChangeShapeType="1"/>
            </p:cNvSpPr>
            <p:nvPr/>
          </p:nvSpPr>
          <p:spPr bwMode="auto">
            <a:xfrm>
              <a:off x="2962" y="618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6" name="Freeform 856"/>
            <p:cNvSpPr>
              <a:spLocks/>
            </p:cNvSpPr>
            <p:nvPr/>
          </p:nvSpPr>
          <p:spPr bwMode="auto">
            <a:xfrm>
              <a:off x="2962" y="618"/>
              <a:ext cx="4" cy="4"/>
            </a:xfrm>
            <a:custGeom>
              <a:avLst/>
              <a:gdLst>
                <a:gd name="T0" fmla="*/ 0 w 21"/>
                <a:gd name="T1" fmla="*/ 0 h 20"/>
                <a:gd name="T2" fmla="*/ 1 w 21"/>
                <a:gd name="T3" fmla="*/ 4 h 20"/>
                <a:gd name="T4" fmla="*/ 2 w 21"/>
                <a:gd name="T5" fmla="*/ 8 h 20"/>
                <a:gd name="T6" fmla="*/ 3 w 21"/>
                <a:gd name="T7" fmla="*/ 12 h 20"/>
                <a:gd name="T8" fmla="*/ 7 w 21"/>
                <a:gd name="T9" fmla="*/ 15 h 20"/>
                <a:gd name="T10" fmla="*/ 10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1" y="4"/>
                  </a:lnTo>
                  <a:lnTo>
                    <a:pt x="2" y="8"/>
                  </a:lnTo>
                  <a:lnTo>
                    <a:pt x="3" y="12"/>
                  </a:lnTo>
                  <a:lnTo>
                    <a:pt x="7" y="15"/>
                  </a:lnTo>
                  <a:lnTo>
                    <a:pt x="10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7" name="Freeform 857"/>
            <p:cNvSpPr>
              <a:spLocks/>
            </p:cNvSpPr>
            <p:nvPr/>
          </p:nvSpPr>
          <p:spPr bwMode="auto">
            <a:xfrm>
              <a:off x="2962" y="622"/>
              <a:ext cx="12" cy="10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6 w 54"/>
                <a:gd name="T5" fmla="*/ 41 h 41"/>
                <a:gd name="T6" fmla="*/ 41 w 54"/>
                <a:gd name="T7" fmla="*/ 40 h 41"/>
                <a:gd name="T8" fmla="*/ 44 w 54"/>
                <a:gd name="T9" fmla="*/ 38 h 41"/>
                <a:gd name="T10" fmla="*/ 47 w 54"/>
                <a:gd name="T11" fmla="*/ 36 h 41"/>
                <a:gd name="T12" fmla="*/ 50 w 54"/>
                <a:gd name="T13" fmla="*/ 32 h 41"/>
                <a:gd name="T14" fmla="*/ 52 w 54"/>
                <a:gd name="T15" fmla="*/ 29 h 41"/>
                <a:gd name="T16" fmla="*/ 53 w 54"/>
                <a:gd name="T17" fmla="*/ 25 h 41"/>
                <a:gd name="T18" fmla="*/ 54 w 54"/>
                <a:gd name="T19" fmla="*/ 21 h 41"/>
                <a:gd name="T20" fmla="*/ 54 w 54"/>
                <a:gd name="T21" fmla="*/ 21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9 h 41"/>
                <a:gd name="T28" fmla="*/ 47 w 54"/>
                <a:gd name="T29" fmla="*/ 7 h 41"/>
                <a:gd name="T30" fmla="*/ 44 w 54"/>
                <a:gd name="T31" fmla="*/ 3 h 41"/>
                <a:gd name="T32" fmla="*/ 41 w 54"/>
                <a:gd name="T33" fmla="*/ 1 h 41"/>
                <a:gd name="T34" fmla="*/ 36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3 w 54"/>
                <a:gd name="T43" fmla="*/ 1 h 41"/>
                <a:gd name="T44" fmla="*/ 9 w 54"/>
                <a:gd name="T45" fmla="*/ 3 h 41"/>
                <a:gd name="T46" fmla="*/ 7 w 54"/>
                <a:gd name="T47" fmla="*/ 7 h 41"/>
                <a:gd name="T48" fmla="*/ 3 w 54"/>
                <a:gd name="T49" fmla="*/ 9 h 41"/>
                <a:gd name="T50" fmla="*/ 1 w 54"/>
                <a:gd name="T51" fmla="*/ 13 h 41"/>
                <a:gd name="T52" fmla="*/ 0 w 54"/>
                <a:gd name="T53" fmla="*/ 16 h 41"/>
                <a:gd name="T54" fmla="*/ 0 w 54"/>
                <a:gd name="T55" fmla="*/ 21 h 41"/>
                <a:gd name="T56" fmla="*/ 0 w 54"/>
                <a:gd name="T57" fmla="*/ 21 h 41"/>
                <a:gd name="T58" fmla="*/ 0 w 54"/>
                <a:gd name="T59" fmla="*/ 25 h 41"/>
                <a:gd name="T60" fmla="*/ 1 w 54"/>
                <a:gd name="T61" fmla="*/ 29 h 41"/>
                <a:gd name="T62" fmla="*/ 3 w 54"/>
                <a:gd name="T63" fmla="*/ 32 h 41"/>
                <a:gd name="T64" fmla="*/ 7 w 54"/>
                <a:gd name="T65" fmla="*/ 36 h 41"/>
                <a:gd name="T66" fmla="*/ 9 w 54"/>
                <a:gd name="T67" fmla="*/ 38 h 41"/>
                <a:gd name="T68" fmla="*/ 13 w 54"/>
                <a:gd name="T69" fmla="*/ 40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6" y="41"/>
                  </a:lnTo>
                  <a:lnTo>
                    <a:pt x="41" y="40"/>
                  </a:lnTo>
                  <a:lnTo>
                    <a:pt x="44" y="38"/>
                  </a:lnTo>
                  <a:lnTo>
                    <a:pt x="47" y="36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7" y="7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3" y="32"/>
                  </a:lnTo>
                  <a:lnTo>
                    <a:pt x="7" y="36"/>
                  </a:lnTo>
                  <a:lnTo>
                    <a:pt x="9" y="38"/>
                  </a:lnTo>
                  <a:lnTo>
                    <a:pt x="13" y="40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8" name="Line 858"/>
            <p:cNvSpPr>
              <a:spLocks noChangeShapeType="1"/>
            </p:cNvSpPr>
            <p:nvPr/>
          </p:nvSpPr>
          <p:spPr bwMode="auto">
            <a:xfrm>
              <a:off x="2966" y="63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59" name="Freeform 859"/>
            <p:cNvSpPr>
              <a:spLocks/>
            </p:cNvSpPr>
            <p:nvPr/>
          </p:nvSpPr>
          <p:spPr bwMode="auto">
            <a:xfrm>
              <a:off x="2969" y="626"/>
              <a:ext cx="5" cy="6"/>
            </a:xfrm>
            <a:custGeom>
              <a:avLst/>
              <a:gdLst>
                <a:gd name="T0" fmla="*/ 0 w 21"/>
                <a:gd name="T1" fmla="*/ 20 h 20"/>
                <a:gd name="T2" fmla="*/ 3 w 21"/>
                <a:gd name="T3" fmla="*/ 20 h 20"/>
                <a:gd name="T4" fmla="*/ 8 w 21"/>
                <a:gd name="T5" fmla="*/ 19 h 20"/>
                <a:gd name="T6" fmla="*/ 11 w 21"/>
                <a:gd name="T7" fmla="*/ 17 h 20"/>
                <a:gd name="T8" fmla="*/ 14 w 21"/>
                <a:gd name="T9" fmla="*/ 15 h 20"/>
                <a:gd name="T10" fmla="*/ 17 w 21"/>
                <a:gd name="T11" fmla="*/ 11 h 20"/>
                <a:gd name="T12" fmla="*/ 19 w 21"/>
                <a:gd name="T13" fmla="*/ 8 h 20"/>
                <a:gd name="T14" fmla="*/ 20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3" y="20"/>
                  </a:lnTo>
                  <a:lnTo>
                    <a:pt x="8" y="19"/>
                  </a:lnTo>
                  <a:lnTo>
                    <a:pt x="11" y="17"/>
                  </a:lnTo>
                  <a:lnTo>
                    <a:pt x="14" y="15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0" name="Line 860"/>
            <p:cNvSpPr>
              <a:spLocks noChangeShapeType="1"/>
            </p:cNvSpPr>
            <p:nvPr/>
          </p:nvSpPr>
          <p:spPr bwMode="auto">
            <a:xfrm>
              <a:off x="2974" y="626"/>
              <a:ext cx="0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1" name="Freeform 861"/>
            <p:cNvSpPr>
              <a:spLocks/>
            </p:cNvSpPr>
            <p:nvPr/>
          </p:nvSpPr>
          <p:spPr bwMode="auto">
            <a:xfrm>
              <a:off x="2969" y="622"/>
              <a:ext cx="5" cy="4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6 h 21"/>
                <a:gd name="T4" fmla="*/ 19 w 21"/>
                <a:gd name="T5" fmla="*/ 13 h 21"/>
                <a:gd name="T6" fmla="*/ 17 w 21"/>
                <a:gd name="T7" fmla="*/ 9 h 21"/>
                <a:gd name="T8" fmla="*/ 14 w 21"/>
                <a:gd name="T9" fmla="*/ 7 h 21"/>
                <a:gd name="T10" fmla="*/ 11 w 21"/>
                <a:gd name="T11" fmla="*/ 3 h 21"/>
                <a:gd name="T12" fmla="*/ 8 w 21"/>
                <a:gd name="T13" fmla="*/ 1 h 21"/>
                <a:gd name="T14" fmla="*/ 3 w 21"/>
                <a:gd name="T15" fmla="*/ 0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4" y="7"/>
                  </a:lnTo>
                  <a:lnTo>
                    <a:pt x="11" y="3"/>
                  </a:lnTo>
                  <a:lnTo>
                    <a:pt x="8" y="1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2" name="Line 862"/>
            <p:cNvSpPr>
              <a:spLocks noChangeShapeType="1"/>
            </p:cNvSpPr>
            <p:nvPr/>
          </p:nvSpPr>
          <p:spPr bwMode="auto">
            <a:xfrm flipH="1">
              <a:off x="2966" y="62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3" name="Freeform 863"/>
            <p:cNvSpPr>
              <a:spLocks/>
            </p:cNvSpPr>
            <p:nvPr/>
          </p:nvSpPr>
          <p:spPr bwMode="auto">
            <a:xfrm>
              <a:off x="2962" y="622"/>
              <a:ext cx="4" cy="4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0 h 21"/>
                <a:gd name="T4" fmla="*/ 13 w 21"/>
                <a:gd name="T5" fmla="*/ 1 h 21"/>
                <a:gd name="T6" fmla="*/ 9 w 21"/>
                <a:gd name="T7" fmla="*/ 3 h 21"/>
                <a:gd name="T8" fmla="*/ 7 w 21"/>
                <a:gd name="T9" fmla="*/ 7 h 21"/>
                <a:gd name="T10" fmla="*/ 3 w 21"/>
                <a:gd name="T11" fmla="*/ 9 h 21"/>
                <a:gd name="T12" fmla="*/ 1 w 21"/>
                <a:gd name="T13" fmla="*/ 13 h 21"/>
                <a:gd name="T14" fmla="*/ 0 w 21"/>
                <a:gd name="T15" fmla="*/ 16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0"/>
                  </a:lnTo>
                  <a:lnTo>
                    <a:pt x="13" y="1"/>
                  </a:lnTo>
                  <a:lnTo>
                    <a:pt x="9" y="3"/>
                  </a:lnTo>
                  <a:lnTo>
                    <a:pt x="7" y="7"/>
                  </a:lnTo>
                  <a:lnTo>
                    <a:pt x="3" y="9"/>
                  </a:lnTo>
                  <a:lnTo>
                    <a:pt x="1" y="13"/>
                  </a:lnTo>
                  <a:lnTo>
                    <a:pt x="0" y="16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4" name="Line 864"/>
            <p:cNvSpPr>
              <a:spLocks noChangeShapeType="1"/>
            </p:cNvSpPr>
            <p:nvPr/>
          </p:nvSpPr>
          <p:spPr bwMode="auto">
            <a:xfrm>
              <a:off x="2962" y="62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5" name="Freeform 865"/>
            <p:cNvSpPr>
              <a:spLocks/>
            </p:cNvSpPr>
            <p:nvPr/>
          </p:nvSpPr>
          <p:spPr bwMode="auto">
            <a:xfrm>
              <a:off x="2962" y="626"/>
              <a:ext cx="4" cy="6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3 w 21"/>
                <a:gd name="T7" fmla="*/ 11 h 20"/>
                <a:gd name="T8" fmla="*/ 7 w 21"/>
                <a:gd name="T9" fmla="*/ 15 h 20"/>
                <a:gd name="T10" fmla="*/ 9 w 21"/>
                <a:gd name="T11" fmla="*/ 17 h 20"/>
                <a:gd name="T12" fmla="*/ 13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3" y="11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3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6" name="Freeform 866"/>
            <p:cNvSpPr>
              <a:spLocks/>
            </p:cNvSpPr>
            <p:nvPr/>
          </p:nvSpPr>
          <p:spPr bwMode="auto">
            <a:xfrm>
              <a:off x="2680" y="621"/>
              <a:ext cx="12" cy="9"/>
            </a:xfrm>
            <a:custGeom>
              <a:avLst/>
              <a:gdLst>
                <a:gd name="T0" fmla="*/ 21 w 54"/>
                <a:gd name="T1" fmla="*/ 42 h 42"/>
                <a:gd name="T2" fmla="*/ 33 w 54"/>
                <a:gd name="T3" fmla="*/ 42 h 42"/>
                <a:gd name="T4" fmla="*/ 37 w 54"/>
                <a:gd name="T5" fmla="*/ 41 h 42"/>
                <a:gd name="T6" fmla="*/ 41 w 54"/>
                <a:gd name="T7" fmla="*/ 40 h 42"/>
                <a:gd name="T8" fmla="*/ 45 w 54"/>
                <a:gd name="T9" fmla="*/ 37 h 42"/>
                <a:gd name="T10" fmla="*/ 48 w 54"/>
                <a:gd name="T11" fmla="*/ 35 h 42"/>
                <a:gd name="T12" fmla="*/ 50 w 54"/>
                <a:gd name="T13" fmla="*/ 32 h 42"/>
                <a:gd name="T14" fmla="*/ 52 w 54"/>
                <a:gd name="T15" fmla="*/ 29 h 42"/>
                <a:gd name="T16" fmla="*/ 53 w 54"/>
                <a:gd name="T17" fmla="*/ 24 h 42"/>
                <a:gd name="T18" fmla="*/ 54 w 54"/>
                <a:gd name="T19" fmla="*/ 21 h 42"/>
                <a:gd name="T20" fmla="*/ 54 w 54"/>
                <a:gd name="T21" fmla="*/ 21 h 42"/>
                <a:gd name="T22" fmla="*/ 53 w 54"/>
                <a:gd name="T23" fmla="*/ 17 h 42"/>
                <a:gd name="T24" fmla="*/ 52 w 54"/>
                <a:gd name="T25" fmla="*/ 13 h 42"/>
                <a:gd name="T26" fmla="*/ 50 w 54"/>
                <a:gd name="T27" fmla="*/ 9 h 42"/>
                <a:gd name="T28" fmla="*/ 48 w 54"/>
                <a:gd name="T29" fmla="*/ 6 h 42"/>
                <a:gd name="T30" fmla="*/ 45 w 54"/>
                <a:gd name="T31" fmla="*/ 4 h 42"/>
                <a:gd name="T32" fmla="*/ 41 w 54"/>
                <a:gd name="T33" fmla="*/ 2 h 42"/>
                <a:gd name="T34" fmla="*/ 37 w 54"/>
                <a:gd name="T35" fmla="*/ 1 h 42"/>
                <a:gd name="T36" fmla="*/ 33 w 54"/>
                <a:gd name="T37" fmla="*/ 0 h 42"/>
                <a:gd name="T38" fmla="*/ 21 w 54"/>
                <a:gd name="T39" fmla="*/ 0 h 42"/>
                <a:gd name="T40" fmla="*/ 17 w 54"/>
                <a:gd name="T41" fmla="*/ 1 h 42"/>
                <a:gd name="T42" fmla="*/ 14 w 54"/>
                <a:gd name="T43" fmla="*/ 2 h 42"/>
                <a:gd name="T44" fmla="*/ 9 w 54"/>
                <a:gd name="T45" fmla="*/ 4 h 42"/>
                <a:gd name="T46" fmla="*/ 7 w 54"/>
                <a:gd name="T47" fmla="*/ 6 h 42"/>
                <a:gd name="T48" fmla="*/ 4 w 54"/>
                <a:gd name="T49" fmla="*/ 9 h 42"/>
                <a:gd name="T50" fmla="*/ 3 w 54"/>
                <a:gd name="T51" fmla="*/ 13 h 42"/>
                <a:gd name="T52" fmla="*/ 0 w 54"/>
                <a:gd name="T53" fmla="*/ 17 h 42"/>
                <a:gd name="T54" fmla="*/ 0 w 54"/>
                <a:gd name="T55" fmla="*/ 21 h 42"/>
                <a:gd name="T56" fmla="*/ 0 w 54"/>
                <a:gd name="T57" fmla="*/ 21 h 42"/>
                <a:gd name="T58" fmla="*/ 0 w 54"/>
                <a:gd name="T59" fmla="*/ 24 h 42"/>
                <a:gd name="T60" fmla="*/ 3 w 54"/>
                <a:gd name="T61" fmla="*/ 29 h 42"/>
                <a:gd name="T62" fmla="*/ 4 w 54"/>
                <a:gd name="T63" fmla="*/ 32 h 42"/>
                <a:gd name="T64" fmla="*/ 7 w 54"/>
                <a:gd name="T65" fmla="*/ 35 h 42"/>
                <a:gd name="T66" fmla="*/ 9 w 54"/>
                <a:gd name="T67" fmla="*/ 37 h 42"/>
                <a:gd name="T68" fmla="*/ 14 w 54"/>
                <a:gd name="T69" fmla="*/ 40 h 42"/>
                <a:gd name="T70" fmla="*/ 17 w 54"/>
                <a:gd name="T71" fmla="*/ 41 h 42"/>
                <a:gd name="T72" fmla="*/ 21 w 54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2">
                  <a:moveTo>
                    <a:pt x="21" y="42"/>
                  </a:moveTo>
                  <a:lnTo>
                    <a:pt x="33" y="42"/>
                  </a:lnTo>
                  <a:lnTo>
                    <a:pt x="37" y="41"/>
                  </a:lnTo>
                  <a:lnTo>
                    <a:pt x="41" y="40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4" y="21"/>
                  </a:lnTo>
                  <a:lnTo>
                    <a:pt x="54" y="21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5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29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40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7" name="Line 867"/>
            <p:cNvSpPr>
              <a:spLocks noChangeShapeType="1"/>
            </p:cNvSpPr>
            <p:nvPr/>
          </p:nvSpPr>
          <p:spPr bwMode="auto">
            <a:xfrm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8" name="Freeform 868"/>
            <p:cNvSpPr>
              <a:spLocks/>
            </p:cNvSpPr>
            <p:nvPr/>
          </p:nvSpPr>
          <p:spPr bwMode="auto">
            <a:xfrm>
              <a:off x="2688" y="62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0 h 21"/>
                <a:gd name="T4" fmla="*/ 8 w 21"/>
                <a:gd name="T5" fmla="*/ 19 h 21"/>
                <a:gd name="T6" fmla="*/ 12 w 21"/>
                <a:gd name="T7" fmla="*/ 16 h 21"/>
                <a:gd name="T8" fmla="*/ 15 w 21"/>
                <a:gd name="T9" fmla="*/ 14 h 21"/>
                <a:gd name="T10" fmla="*/ 17 w 21"/>
                <a:gd name="T11" fmla="*/ 11 h 21"/>
                <a:gd name="T12" fmla="*/ 19 w 21"/>
                <a:gd name="T13" fmla="*/ 8 h 21"/>
                <a:gd name="T14" fmla="*/ 20 w 21"/>
                <a:gd name="T15" fmla="*/ 3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0"/>
                  </a:lnTo>
                  <a:lnTo>
                    <a:pt x="8" y="19"/>
                  </a:lnTo>
                  <a:lnTo>
                    <a:pt x="12" y="16"/>
                  </a:lnTo>
                  <a:lnTo>
                    <a:pt x="15" y="14"/>
                  </a:lnTo>
                  <a:lnTo>
                    <a:pt x="17" y="11"/>
                  </a:lnTo>
                  <a:lnTo>
                    <a:pt x="19" y="8"/>
                  </a:lnTo>
                  <a:lnTo>
                    <a:pt x="20" y="3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69" name="Line 869"/>
            <p:cNvSpPr>
              <a:spLocks noChangeShapeType="1"/>
            </p:cNvSpPr>
            <p:nvPr/>
          </p:nvSpPr>
          <p:spPr bwMode="auto">
            <a:xfrm>
              <a:off x="2692" y="626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0" name="Freeform 870"/>
            <p:cNvSpPr>
              <a:spLocks/>
            </p:cNvSpPr>
            <p:nvPr/>
          </p:nvSpPr>
          <p:spPr bwMode="auto">
            <a:xfrm>
              <a:off x="2688" y="621"/>
              <a:ext cx="4" cy="5"/>
            </a:xfrm>
            <a:custGeom>
              <a:avLst/>
              <a:gdLst>
                <a:gd name="T0" fmla="*/ 21 w 21"/>
                <a:gd name="T1" fmla="*/ 21 h 21"/>
                <a:gd name="T2" fmla="*/ 20 w 21"/>
                <a:gd name="T3" fmla="*/ 17 h 21"/>
                <a:gd name="T4" fmla="*/ 19 w 21"/>
                <a:gd name="T5" fmla="*/ 13 h 21"/>
                <a:gd name="T6" fmla="*/ 17 w 21"/>
                <a:gd name="T7" fmla="*/ 9 h 21"/>
                <a:gd name="T8" fmla="*/ 15 w 21"/>
                <a:gd name="T9" fmla="*/ 6 h 21"/>
                <a:gd name="T10" fmla="*/ 12 w 21"/>
                <a:gd name="T11" fmla="*/ 4 h 21"/>
                <a:gd name="T12" fmla="*/ 8 w 21"/>
                <a:gd name="T13" fmla="*/ 2 h 21"/>
                <a:gd name="T14" fmla="*/ 4 w 21"/>
                <a:gd name="T15" fmla="*/ 1 h 21"/>
                <a:gd name="T16" fmla="*/ 0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21"/>
                  </a:moveTo>
                  <a:lnTo>
                    <a:pt x="20" y="17"/>
                  </a:lnTo>
                  <a:lnTo>
                    <a:pt x="19" y="13"/>
                  </a:lnTo>
                  <a:lnTo>
                    <a:pt x="17" y="9"/>
                  </a:lnTo>
                  <a:lnTo>
                    <a:pt x="15" y="6"/>
                  </a:lnTo>
                  <a:lnTo>
                    <a:pt x="12" y="4"/>
                  </a:lnTo>
                  <a:lnTo>
                    <a:pt x="8" y="2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1" name="Line 871"/>
            <p:cNvSpPr>
              <a:spLocks noChangeShapeType="1"/>
            </p:cNvSpPr>
            <p:nvPr/>
          </p:nvSpPr>
          <p:spPr bwMode="auto">
            <a:xfrm flipH="1">
              <a:off x="2685" y="621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2" name="Freeform 872"/>
            <p:cNvSpPr>
              <a:spLocks/>
            </p:cNvSpPr>
            <p:nvPr/>
          </p:nvSpPr>
          <p:spPr bwMode="auto">
            <a:xfrm>
              <a:off x="2680" y="621"/>
              <a:ext cx="5" cy="5"/>
            </a:xfrm>
            <a:custGeom>
              <a:avLst/>
              <a:gdLst>
                <a:gd name="T0" fmla="*/ 21 w 21"/>
                <a:gd name="T1" fmla="*/ 0 h 21"/>
                <a:gd name="T2" fmla="*/ 17 w 21"/>
                <a:gd name="T3" fmla="*/ 1 h 21"/>
                <a:gd name="T4" fmla="*/ 14 w 21"/>
                <a:gd name="T5" fmla="*/ 2 h 21"/>
                <a:gd name="T6" fmla="*/ 9 w 21"/>
                <a:gd name="T7" fmla="*/ 4 h 21"/>
                <a:gd name="T8" fmla="*/ 7 w 21"/>
                <a:gd name="T9" fmla="*/ 6 h 21"/>
                <a:gd name="T10" fmla="*/ 4 w 21"/>
                <a:gd name="T11" fmla="*/ 9 h 21"/>
                <a:gd name="T12" fmla="*/ 3 w 21"/>
                <a:gd name="T13" fmla="*/ 13 h 21"/>
                <a:gd name="T14" fmla="*/ 0 w 21"/>
                <a:gd name="T15" fmla="*/ 17 h 21"/>
                <a:gd name="T16" fmla="*/ 0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21" y="0"/>
                  </a:moveTo>
                  <a:lnTo>
                    <a:pt x="17" y="1"/>
                  </a:lnTo>
                  <a:lnTo>
                    <a:pt x="14" y="2"/>
                  </a:lnTo>
                  <a:lnTo>
                    <a:pt x="9" y="4"/>
                  </a:lnTo>
                  <a:lnTo>
                    <a:pt x="7" y="6"/>
                  </a:lnTo>
                  <a:lnTo>
                    <a:pt x="4" y="9"/>
                  </a:lnTo>
                  <a:lnTo>
                    <a:pt x="3" y="13"/>
                  </a:lnTo>
                  <a:lnTo>
                    <a:pt x="0" y="17"/>
                  </a:lnTo>
                  <a:lnTo>
                    <a:pt x="0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3" name="Line 873"/>
            <p:cNvSpPr>
              <a:spLocks noChangeShapeType="1"/>
            </p:cNvSpPr>
            <p:nvPr/>
          </p:nvSpPr>
          <p:spPr bwMode="auto">
            <a:xfrm>
              <a:off x="2680" y="626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4" name="Freeform 874"/>
            <p:cNvSpPr>
              <a:spLocks/>
            </p:cNvSpPr>
            <p:nvPr/>
          </p:nvSpPr>
          <p:spPr bwMode="auto">
            <a:xfrm>
              <a:off x="2680" y="62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3 h 21"/>
                <a:gd name="T4" fmla="*/ 3 w 21"/>
                <a:gd name="T5" fmla="*/ 8 h 21"/>
                <a:gd name="T6" fmla="*/ 4 w 21"/>
                <a:gd name="T7" fmla="*/ 11 h 21"/>
                <a:gd name="T8" fmla="*/ 7 w 21"/>
                <a:gd name="T9" fmla="*/ 14 h 21"/>
                <a:gd name="T10" fmla="*/ 9 w 21"/>
                <a:gd name="T11" fmla="*/ 16 h 21"/>
                <a:gd name="T12" fmla="*/ 14 w 21"/>
                <a:gd name="T13" fmla="*/ 19 h 21"/>
                <a:gd name="T14" fmla="*/ 17 w 21"/>
                <a:gd name="T15" fmla="*/ 20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3"/>
                  </a:lnTo>
                  <a:lnTo>
                    <a:pt x="3" y="8"/>
                  </a:lnTo>
                  <a:lnTo>
                    <a:pt x="4" y="11"/>
                  </a:lnTo>
                  <a:lnTo>
                    <a:pt x="7" y="14"/>
                  </a:lnTo>
                  <a:lnTo>
                    <a:pt x="9" y="16"/>
                  </a:lnTo>
                  <a:lnTo>
                    <a:pt x="14" y="19"/>
                  </a:lnTo>
                  <a:lnTo>
                    <a:pt x="17" y="20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5" name="Freeform 875"/>
            <p:cNvSpPr>
              <a:spLocks/>
            </p:cNvSpPr>
            <p:nvPr/>
          </p:nvSpPr>
          <p:spPr bwMode="auto">
            <a:xfrm>
              <a:off x="2680" y="630"/>
              <a:ext cx="12" cy="9"/>
            </a:xfrm>
            <a:custGeom>
              <a:avLst/>
              <a:gdLst>
                <a:gd name="T0" fmla="*/ 21 w 53"/>
                <a:gd name="T1" fmla="*/ 42 h 42"/>
                <a:gd name="T2" fmla="*/ 32 w 53"/>
                <a:gd name="T3" fmla="*/ 42 h 42"/>
                <a:gd name="T4" fmla="*/ 37 w 53"/>
                <a:gd name="T5" fmla="*/ 41 h 42"/>
                <a:gd name="T6" fmla="*/ 41 w 53"/>
                <a:gd name="T7" fmla="*/ 39 h 42"/>
                <a:gd name="T8" fmla="*/ 44 w 53"/>
                <a:gd name="T9" fmla="*/ 37 h 42"/>
                <a:gd name="T10" fmla="*/ 48 w 53"/>
                <a:gd name="T11" fmla="*/ 35 h 42"/>
                <a:gd name="T12" fmla="*/ 50 w 53"/>
                <a:gd name="T13" fmla="*/ 32 h 42"/>
                <a:gd name="T14" fmla="*/ 52 w 53"/>
                <a:gd name="T15" fmla="*/ 29 h 42"/>
                <a:gd name="T16" fmla="*/ 53 w 53"/>
                <a:gd name="T17" fmla="*/ 24 h 42"/>
                <a:gd name="T18" fmla="*/ 53 w 53"/>
                <a:gd name="T19" fmla="*/ 20 h 42"/>
                <a:gd name="T20" fmla="*/ 53 w 53"/>
                <a:gd name="T21" fmla="*/ 20 h 42"/>
                <a:gd name="T22" fmla="*/ 53 w 53"/>
                <a:gd name="T23" fmla="*/ 17 h 42"/>
                <a:gd name="T24" fmla="*/ 52 w 53"/>
                <a:gd name="T25" fmla="*/ 13 h 42"/>
                <a:gd name="T26" fmla="*/ 50 w 53"/>
                <a:gd name="T27" fmla="*/ 9 h 42"/>
                <a:gd name="T28" fmla="*/ 48 w 53"/>
                <a:gd name="T29" fmla="*/ 6 h 42"/>
                <a:gd name="T30" fmla="*/ 44 w 53"/>
                <a:gd name="T31" fmla="*/ 4 h 42"/>
                <a:gd name="T32" fmla="*/ 41 w 53"/>
                <a:gd name="T33" fmla="*/ 2 h 42"/>
                <a:gd name="T34" fmla="*/ 37 w 53"/>
                <a:gd name="T35" fmla="*/ 1 h 42"/>
                <a:gd name="T36" fmla="*/ 32 w 53"/>
                <a:gd name="T37" fmla="*/ 0 h 42"/>
                <a:gd name="T38" fmla="*/ 21 w 53"/>
                <a:gd name="T39" fmla="*/ 0 h 42"/>
                <a:gd name="T40" fmla="*/ 17 w 53"/>
                <a:gd name="T41" fmla="*/ 1 h 42"/>
                <a:gd name="T42" fmla="*/ 12 w 53"/>
                <a:gd name="T43" fmla="*/ 2 h 42"/>
                <a:gd name="T44" fmla="*/ 9 w 53"/>
                <a:gd name="T45" fmla="*/ 4 h 42"/>
                <a:gd name="T46" fmla="*/ 6 w 53"/>
                <a:gd name="T47" fmla="*/ 6 h 42"/>
                <a:gd name="T48" fmla="*/ 4 w 53"/>
                <a:gd name="T49" fmla="*/ 9 h 42"/>
                <a:gd name="T50" fmla="*/ 1 w 53"/>
                <a:gd name="T51" fmla="*/ 13 h 42"/>
                <a:gd name="T52" fmla="*/ 0 w 53"/>
                <a:gd name="T53" fmla="*/ 17 h 42"/>
                <a:gd name="T54" fmla="*/ 0 w 53"/>
                <a:gd name="T55" fmla="*/ 20 h 42"/>
                <a:gd name="T56" fmla="*/ 0 w 53"/>
                <a:gd name="T57" fmla="*/ 20 h 42"/>
                <a:gd name="T58" fmla="*/ 0 w 53"/>
                <a:gd name="T59" fmla="*/ 24 h 42"/>
                <a:gd name="T60" fmla="*/ 1 w 53"/>
                <a:gd name="T61" fmla="*/ 29 h 42"/>
                <a:gd name="T62" fmla="*/ 4 w 53"/>
                <a:gd name="T63" fmla="*/ 32 h 42"/>
                <a:gd name="T64" fmla="*/ 6 w 53"/>
                <a:gd name="T65" fmla="*/ 35 h 42"/>
                <a:gd name="T66" fmla="*/ 9 w 53"/>
                <a:gd name="T67" fmla="*/ 37 h 42"/>
                <a:gd name="T68" fmla="*/ 12 w 53"/>
                <a:gd name="T69" fmla="*/ 39 h 42"/>
                <a:gd name="T70" fmla="*/ 17 w 53"/>
                <a:gd name="T71" fmla="*/ 41 h 42"/>
                <a:gd name="T72" fmla="*/ 21 w 53"/>
                <a:gd name="T7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2">
                  <a:moveTo>
                    <a:pt x="21" y="42"/>
                  </a:moveTo>
                  <a:lnTo>
                    <a:pt x="32" y="42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9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2" y="13"/>
                  </a:lnTo>
                  <a:lnTo>
                    <a:pt x="50" y="9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1" y="2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5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1"/>
                  </a:lnTo>
                  <a:lnTo>
                    <a:pt x="21" y="4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6" name="Line 876"/>
            <p:cNvSpPr>
              <a:spLocks noChangeShapeType="1"/>
            </p:cNvSpPr>
            <p:nvPr/>
          </p:nvSpPr>
          <p:spPr bwMode="auto">
            <a:xfrm>
              <a:off x="2685" y="639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7" name="Freeform 877"/>
            <p:cNvSpPr>
              <a:spLocks/>
            </p:cNvSpPr>
            <p:nvPr/>
          </p:nvSpPr>
          <p:spPr bwMode="auto">
            <a:xfrm>
              <a:off x="2688" y="635"/>
              <a:ext cx="4" cy="4"/>
            </a:xfrm>
            <a:custGeom>
              <a:avLst/>
              <a:gdLst>
                <a:gd name="T0" fmla="*/ 0 w 21"/>
                <a:gd name="T1" fmla="*/ 22 h 22"/>
                <a:gd name="T2" fmla="*/ 5 w 21"/>
                <a:gd name="T3" fmla="*/ 21 h 22"/>
                <a:gd name="T4" fmla="*/ 9 w 21"/>
                <a:gd name="T5" fmla="*/ 19 h 22"/>
                <a:gd name="T6" fmla="*/ 12 w 21"/>
                <a:gd name="T7" fmla="*/ 17 h 22"/>
                <a:gd name="T8" fmla="*/ 16 w 21"/>
                <a:gd name="T9" fmla="*/ 15 h 22"/>
                <a:gd name="T10" fmla="*/ 18 w 21"/>
                <a:gd name="T11" fmla="*/ 12 h 22"/>
                <a:gd name="T12" fmla="*/ 20 w 21"/>
                <a:gd name="T13" fmla="*/ 9 h 22"/>
                <a:gd name="T14" fmla="*/ 21 w 21"/>
                <a:gd name="T15" fmla="*/ 4 h 22"/>
                <a:gd name="T16" fmla="*/ 21 w 21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22"/>
                  </a:moveTo>
                  <a:lnTo>
                    <a:pt x="5" y="21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5"/>
                  </a:lnTo>
                  <a:lnTo>
                    <a:pt x="18" y="12"/>
                  </a:lnTo>
                  <a:lnTo>
                    <a:pt x="20" y="9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8" name="Line 878"/>
            <p:cNvSpPr>
              <a:spLocks noChangeShapeType="1"/>
            </p:cNvSpPr>
            <p:nvPr/>
          </p:nvSpPr>
          <p:spPr bwMode="auto">
            <a:xfrm>
              <a:off x="2692" y="63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79" name="Freeform 879"/>
            <p:cNvSpPr>
              <a:spLocks/>
            </p:cNvSpPr>
            <p:nvPr/>
          </p:nvSpPr>
          <p:spPr bwMode="auto">
            <a:xfrm>
              <a:off x="2688" y="63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7 h 20"/>
                <a:gd name="T4" fmla="*/ 20 w 21"/>
                <a:gd name="T5" fmla="*/ 13 h 20"/>
                <a:gd name="T6" fmla="*/ 18 w 21"/>
                <a:gd name="T7" fmla="*/ 9 h 20"/>
                <a:gd name="T8" fmla="*/ 16 w 21"/>
                <a:gd name="T9" fmla="*/ 6 h 20"/>
                <a:gd name="T10" fmla="*/ 12 w 21"/>
                <a:gd name="T11" fmla="*/ 4 h 20"/>
                <a:gd name="T12" fmla="*/ 9 w 21"/>
                <a:gd name="T13" fmla="*/ 2 h 20"/>
                <a:gd name="T14" fmla="*/ 5 w 21"/>
                <a:gd name="T15" fmla="*/ 1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7"/>
                  </a:lnTo>
                  <a:lnTo>
                    <a:pt x="20" y="13"/>
                  </a:lnTo>
                  <a:lnTo>
                    <a:pt x="18" y="9"/>
                  </a:lnTo>
                  <a:lnTo>
                    <a:pt x="16" y="6"/>
                  </a:lnTo>
                  <a:lnTo>
                    <a:pt x="12" y="4"/>
                  </a:lnTo>
                  <a:lnTo>
                    <a:pt x="9" y="2"/>
                  </a:ln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0" name="Line 880"/>
            <p:cNvSpPr>
              <a:spLocks noChangeShapeType="1"/>
            </p:cNvSpPr>
            <p:nvPr/>
          </p:nvSpPr>
          <p:spPr bwMode="auto">
            <a:xfrm flipH="1">
              <a:off x="2685" y="63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1" name="Freeform 881"/>
            <p:cNvSpPr>
              <a:spLocks/>
            </p:cNvSpPr>
            <p:nvPr/>
          </p:nvSpPr>
          <p:spPr bwMode="auto">
            <a:xfrm>
              <a:off x="2680" y="63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1 h 20"/>
                <a:gd name="T4" fmla="*/ 12 w 21"/>
                <a:gd name="T5" fmla="*/ 2 h 20"/>
                <a:gd name="T6" fmla="*/ 9 w 21"/>
                <a:gd name="T7" fmla="*/ 4 h 20"/>
                <a:gd name="T8" fmla="*/ 6 w 21"/>
                <a:gd name="T9" fmla="*/ 6 h 20"/>
                <a:gd name="T10" fmla="*/ 4 w 21"/>
                <a:gd name="T11" fmla="*/ 9 h 20"/>
                <a:gd name="T12" fmla="*/ 1 w 21"/>
                <a:gd name="T13" fmla="*/ 13 h 20"/>
                <a:gd name="T14" fmla="*/ 0 w 21"/>
                <a:gd name="T15" fmla="*/ 17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1"/>
                  </a:lnTo>
                  <a:lnTo>
                    <a:pt x="12" y="2"/>
                  </a:lnTo>
                  <a:lnTo>
                    <a:pt x="9" y="4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2" name="Line 882"/>
            <p:cNvSpPr>
              <a:spLocks noChangeShapeType="1"/>
            </p:cNvSpPr>
            <p:nvPr/>
          </p:nvSpPr>
          <p:spPr bwMode="auto">
            <a:xfrm>
              <a:off x="2680" y="63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3" name="Freeform 883"/>
            <p:cNvSpPr>
              <a:spLocks/>
            </p:cNvSpPr>
            <p:nvPr/>
          </p:nvSpPr>
          <p:spPr bwMode="auto">
            <a:xfrm>
              <a:off x="2680" y="635"/>
              <a:ext cx="5" cy="4"/>
            </a:xfrm>
            <a:custGeom>
              <a:avLst/>
              <a:gdLst>
                <a:gd name="T0" fmla="*/ 0 w 21"/>
                <a:gd name="T1" fmla="*/ 0 h 22"/>
                <a:gd name="T2" fmla="*/ 0 w 21"/>
                <a:gd name="T3" fmla="*/ 4 h 22"/>
                <a:gd name="T4" fmla="*/ 1 w 21"/>
                <a:gd name="T5" fmla="*/ 9 h 22"/>
                <a:gd name="T6" fmla="*/ 4 w 21"/>
                <a:gd name="T7" fmla="*/ 12 h 22"/>
                <a:gd name="T8" fmla="*/ 6 w 21"/>
                <a:gd name="T9" fmla="*/ 15 h 22"/>
                <a:gd name="T10" fmla="*/ 9 w 21"/>
                <a:gd name="T11" fmla="*/ 17 h 22"/>
                <a:gd name="T12" fmla="*/ 12 w 21"/>
                <a:gd name="T13" fmla="*/ 19 h 22"/>
                <a:gd name="T14" fmla="*/ 17 w 21"/>
                <a:gd name="T15" fmla="*/ 21 h 22"/>
                <a:gd name="T16" fmla="*/ 21 w 21"/>
                <a:gd name="T1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">
                  <a:moveTo>
                    <a:pt x="0" y="0"/>
                  </a:moveTo>
                  <a:lnTo>
                    <a:pt x="0" y="4"/>
                  </a:lnTo>
                  <a:lnTo>
                    <a:pt x="1" y="9"/>
                  </a:lnTo>
                  <a:lnTo>
                    <a:pt x="4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1"/>
                  </a:lnTo>
                  <a:lnTo>
                    <a:pt x="21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4" name="Freeform 884"/>
            <p:cNvSpPr>
              <a:spLocks/>
            </p:cNvSpPr>
            <p:nvPr/>
          </p:nvSpPr>
          <p:spPr bwMode="auto">
            <a:xfrm>
              <a:off x="2680" y="652"/>
              <a:ext cx="12" cy="8"/>
            </a:xfrm>
            <a:custGeom>
              <a:avLst/>
              <a:gdLst>
                <a:gd name="T0" fmla="*/ 21 w 54"/>
                <a:gd name="T1" fmla="*/ 41 h 41"/>
                <a:gd name="T2" fmla="*/ 33 w 54"/>
                <a:gd name="T3" fmla="*/ 41 h 41"/>
                <a:gd name="T4" fmla="*/ 37 w 54"/>
                <a:gd name="T5" fmla="*/ 41 h 41"/>
                <a:gd name="T6" fmla="*/ 41 w 54"/>
                <a:gd name="T7" fmla="*/ 39 h 41"/>
                <a:gd name="T8" fmla="*/ 45 w 54"/>
                <a:gd name="T9" fmla="*/ 37 h 41"/>
                <a:gd name="T10" fmla="*/ 48 w 54"/>
                <a:gd name="T11" fmla="*/ 35 h 41"/>
                <a:gd name="T12" fmla="*/ 50 w 54"/>
                <a:gd name="T13" fmla="*/ 32 h 41"/>
                <a:gd name="T14" fmla="*/ 52 w 54"/>
                <a:gd name="T15" fmla="*/ 28 h 41"/>
                <a:gd name="T16" fmla="*/ 53 w 54"/>
                <a:gd name="T17" fmla="*/ 24 h 41"/>
                <a:gd name="T18" fmla="*/ 54 w 54"/>
                <a:gd name="T19" fmla="*/ 20 h 41"/>
                <a:gd name="T20" fmla="*/ 54 w 54"/>
                <a:gd name="T21" fmla="*/ 20 h 41"/>
                <a:gd name="T22" fmla="*/ 53 w 54"/>
                <a:gd name="T23" fmla="*/ 16 h 41"/>
                <a:gd name="T24" fmla="*/ 52 w 54"/>
                <a:gd name="T25" fmla="*/ 13 h 41"/>
                <a:gd name="T26" fmla="*/ 50 w 54"/>
                <a:gd name="T27" fmla="*/ 8 h 41"/>
                <a:gd name="T28" fmla="*/ 48 w 54"/>
                <a:gd name="T29" fmla="*/ 5 h 41"/>
                <a:gd name="T30" fmla="*/ 45 w 54"/>
                <a:gd name="T31" fmla="*/ 3 h 41"/>
                <a:gd name="T32" fmla="*/ 41 w 54"/>
                <a:gd name="T33" fmla="*/ 1 h 41"/>
                <a:gd name="T34" fmla="*/ 37 w 54"/>
                <a:gd name="T35" fmla="*/ 0 h 41"/>
                <a:gd name="T36" fmla="*/ 33 w 54"/>
                <a:gd name="T37" fmla="*/ 0 h 41"/>
                <a:gd name="T38" fmla="*/ 21 w 54"/>
                <a:gd name="T39" fmla="*/ 0 h 41"/>
                <a:gd name="T40" fmla="*/ 17 w 54"/>
                <a:gd name="T41" fmla="*/ 0 h 41"/>
                <a:gd name="T42" fmla="*/ 14 w 54"/>
                <a:gd name="T43" fmla="*/ 1 h 41"/>
                <a:gd name="T44" fmla="*/ 9 w 54"/>
                <a:gd name="T45" fmla="*/ 3 h 41"/>
                <a:gd name="T46" fmla="*/ 7 w 54"/>
                <a:gd name="T47" fmla="*/ 5 h 41"/>
                <a:gd name="T48" fmla="*/ 4 w 54"/>
                <a:gd name="T49" fmla="*/ 8 h 41"/>
                <a:gd name="T50" fmla="*/ 3 w 54"/>
                <a:gd name="T51" fmla="*/ 13 h 41"/>
                <a:gd name="T52" fmla="*/ 0 w 54"/>
                <a:gd name="T53" fmla="*/ 16 h 41"/>
                <a:gd name="T54" fmla="*/ 0 w 54"/>
                <a:gd name="T55" fmla="*/ 20 h 41"/>
                <a:gd name="T56" fmla="*/ 0 w 54"/>
                <a:gd name="T57" fmla="*/ 20 h 41"/>
                <a:gd name="T58" fmla="*/ 0 w 54"/>
                <a:gd name="T59" fmla="*/ 24 h 41"/>
                <a:gd name="T60" fmla="*/ 3 w 54"/>
                <a:gd name="T61" fmla="*/ 28 h 41"/>
                <a:gd name="T62" fmla="*/ 4 w 54"/>
                <a:gd name="T63" fmla="*/ 32 h 41"/>
                <a:gd name="T64" fmla="*/ 7 w 54"/>
                <a:gd name="T65" fmla="*/ 35 h 41"/>
                <a:gd name="T66" fmla="*/ 9 w 54"/>
                <a:gd name="T67" fmla="*/ 37 h 41"/>
                <a:gd name="T68" fmla="*/ 14 w 54"/>
                <a:gd name="T69" fmla="*/ 39 h 41"/>
                <a:gd name="T70" fmla="*/ 17 w 54"/>
                <a:gd name="T71" fmla="*/ 41 h 41"/>
                <a:gd name="T72" fmla="*/ 21 w 54"/>
                <a:gd name="T73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41">
                  <a:moveTo>
                    <a:pt x="21" y="41"/>
                  </a:moveTo>
                  <a:lnTo>
                    <a:pt x="33" y="41"/>
                  </a:lnTo>
                  <a:lnTo>
                    <a:pt x="37" y="41"/>
                  </a:lnTo>
                  <a:lnTo>
                    <a:pt x="41" y="39"/>
                  </a:lnTo>
                  <a:lnTo>
                    <a:pt x="45" y="37"/>
                  </a:lnTo>
                  <a:lnTo>
                    <a:pt x="48" y="35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4" y="20"/>
                  </a:lnTo>
                  <a:lnTo>
                    <a:pt x="54" y="20"/>
                  </a:lnTo>
                  <a:lnTo>
                    <a:pt x="53" y="16"/>
                  </a:lnTo>
                  <a:lnTo>
                    <a:pt x="52" y="13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5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3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3" y="28"/>
                  </a:lnTo>
                  <a:lnTo>
                    <a:pt x="4" y="32"/>
                  </a:lnTo>
                  <a:lnTo>
                    <a:pt x="7" y="35"/>
                  </a:lnTo>
                  <a:lnTo>
                    <a:pt x="9" y="37"/>
                  </a:lnTo>
                  <a:lnTo>
                    <a:pt x="14" y="39"/>
                  </a:lnTo>
                  <a:lnTo>
                    <a:pt x="17" y="41"/>
                  </a:lnTo>
                  <a:lnTo>
                    <a:pt x="21" y="41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5" name="Line 885"/>
            <p:cNvSpPr>
              <a:spLocks noChangeShapeType="1"/>
            </p:cNvSpPr>
            <p:nvPr/>
          </p:nvSpPr>
          <p:spPr bwMode="auto">
            <a:xfrm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6" name="Freeform 886"/>
            <p:cNvSpPr>
              <a:spLocks/>
            </p:cNvSpPr>
            <p:nvPr/>
          </p:nvSpPr>
          <p:spPr bwMode="auto">
            <a:xfrm>
              <a:off x="2688" y="656"/>
              <a:ext cx="4" cy="4"/>
            </a:xfrm>
            <a:custGeom>
              <a:avLst/>
              <a:gdLst>
                <a:gd name="T0" fmla="*/ 0 w 21"/>
                <a:gd name="T1" fmla="*/ 21 h 21"/>
                <a:gd name="T2" fmla="*/ 4 w 21"/>
                <a:gd name="T3" fmla="*/ 21 h 21"/>
                <a:gd name="T4" fmla="*/ 8 w 21"/>
                <a:gd name="T5" fmla="*/ 19 h 21"/>
                <a:gd name="T6" fmla="*/ 12 w 21"/>
                <a:gd name="T7" fmla="*/ 17 h 21"/>
                <a:gd name="T8" fmla="*/ 15 w 21"/>
                <a:gd name="T9" fmla="*/ 15 h 21"/>
                <a:gd name="T10" fmla="*/ 17 w 21"/>
                <a:gd name="T11" fmla="*/ 12 h 21"/>
                <a:gd name="T12" fmla="*/ 19 w 21"/>
                <a:gd name="T13" fmla="*/ 8 h 21"/>
                <a:gd name="T14" fmla="*/ 20 w 21"/>
                <a:gd name="T15" fmla="*/ 4 h 21"/>
                <a:gd name="T16" fmla="*/ 21 w 21"/>
                <a:gd name="T1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4" y="21"/>
                  </a:lnTo>
                  <a:lnTo>
                    <a:pt x="8" y="19"/>
                  </a:lnTo>
                  <a:lnTo>
                    <a:pt x="12" y="17"/>
                  </a:lnTo>
                  <a:lnTo>
                    <a:pt x="15" y="15"/>
                  </a:lnTo>
                  <a:lnTo>
                    <a:pt x="17" y="12"/>
                  </a:lnTo>
                  <a:lnTo>
                    <a:pt x="19" y="8"/>
                  </a:lnTo>
                  <a:lnTo>
                    <a:pt x="20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7" name="Line 887"/>
            <p:cNvSpPr>
              <a:spLocks noChangeShapeType="1"/>
            </p:cNvSpPr>
            <p:nvPr/>
          </p:nvSpPr>
          <p:spPr bwMode="auto">
            <a:xfrm>
              <a:off x="2692" y="65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8" name="Freeform 888"/>
            <p:cNvSpPr>
              <a:spLocks/>
            </p:cNvSpPr>
            <p:nvPr/>
          </p:nvSpPr>
          <p:spPr bwMode="auto">
            <a:xfrm>
              <a:off x="2688" y="652"/>
              <a:ext cx="4" cy="4"/>
            </a:xfrm>
            <a:custGeom>
              <a:avLst/>
              <a:gdLst>
                <a:gd name="T0" fmla="*/ 21 w 21"/>
                <a:gd name="T1" fmla="*/ 20 h 20"/>
                <a:gd name="T2" fmla="*/ 20 w 21"/>
                <a:gd name="T3" fmla="*/ 16 h 20"/>
                <a:gd name="T4" fmla="*/ 19 w 21"/>
                <a:gd name="T5" fmla="*/ 13 h 20"/>
                <a:gd name="T6" fmla="*/ 17 w 21"/>
                <a:gd name="T7" fmla="*/ 8 h 20"/>
                <a:gd name="T8" fmla="*/ 15 w 21"/>
                <a:gd name="T9" fmla="*/ 5 h 20"/>
                <a:gd name="T10" fmla="*/ 12 w 21"/>
                <a:gd name="T11" fmla="*/ 3 h 20"/>
                <a:gd name="T12" fmla="*/ 8 w 21"/>
                <a:gd name="T13" fmla="*/ 1 h 20"/>
                <a:gd name="T14" fmla="*/ 4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0" y="16"/>
                  </a:lnTo>
                  <a:lnTo>
                    <a:pt x="19" y="13"/>
                  </a:lnTo>
                  <a:lnTo>
                    <a:pt x="17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8" y="1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89" name="Line 889"/>
            <p:cNvSpPr>
              <a:spLocks noChangeShapeType="1"/>
            </p:cNvSpPr>
            <p:nvPr/>
          </p:nvSpPr>
          <p:spPr bwMode="auto">
            <a:xfrm flipH="1">
              <a:off x="2685" y="652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0" name="Freeform 890"/>
            <p:cNvSpPr>
              <a:spLocks/>
            </p:cNvSpPr>
            <p:nvPr/>
          </p:nvSpPr>
          <p:spPr bwMode="auto">
            <a:xfrm>
              <a:off x="2680" y="652"/>
              <a:ext cx="5" cy="4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4 w 21"/>
                <a:gd name="T5" fmla="*/ 1 h 20"/>
                <a:gd name="T6" fmla="*/ 9 w 21"/>
                <a:gd name="T7" fmla="*/ 3 h 20"/>
                <a:gd name="T8" fmla="*/ 7 w 21"/>
                <a:gd name="T9" fmla="*/ 5 h 20"/>
                <a:gd name="T10" fmla="*/ 4 w 21"/>
                <a:gd name="T11" fmla="*/ 8 h 20"/>
                <a:gd name="T12" fmla="*/ 3 w 21"/>
                <a:gd name="T13" fmla="*/ 13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4" y="1"/>
                  </a:lnTo>
                  <a:lnTo>
                    <a:pt x="9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3" y="13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1" name="Line 891"/>
            <p:cNvSpPr>
              <a:spLocks noChangeShapeType="1"/>
            </p:cNvSpPr>
            <p:nvPr/>
          </p:nvSpPr>
          <p:spPr bwMode="auto">
            <a:xfrm>
              <a:off x="2680" y="656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2" name="Freeform 892"/>
            <p:cNvSpPr>
              <a:spLocks/>
            </p:cNvSpPr>
            <p:nvPr/>
          </p:nvSpPr>
          <p:spPr bwMode="auto">
            <a:xfrm>
              <a:off x="2680" y="656"/>
              <a:ext cx="5" cy="4"/>
            </a:xfrm>
            <a:custGeom>
              <a:avLst/>
              <a:gdLst>
                <a:gd name="T0" fmla="*/ 0 w 21"/>
                <a:gd name="T1" fmla="*/ 0 h 21"/>
                <a:gd name="T2" fmla="*/ 0 w 21"/>
                <a:gd name="T3" fmla="*/ 4 h 21"/>
                <a:gd name="T4" fmla="*/ 3 w 21"/>
                <a:gd name="T5" fmla="*/ 8 h 21"/>
                <a:gd name="T6" fmla="*/ 4 w 21"/>
                <a:gd name="T7" fmla="*/ 12 h 21"/>
                <a:gd name="T8" fmla="*/ 7 w 21"/>
                <a:gd name="T9" fmla="*/ 15 h 21"/>
                <a:gd name="T10" fmla="*/ 9 w 21"/>
                <a:gd name="T11" fmla="*/ 17 h 21"/>
                <a:gd name="T12" fmla="*/ 14 w 21"/>
                <a:gd name="T13" fmla="*/ 19 h 21"/>
                <a:gd name="T14" fmla="*/ 17 w 21"/>
                <a:gd name="T15" fmla="*/ 21 h 21"/>
                <a:gd name="T16" fmla="*/ 21 w 21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">
                  <a:moveTo>
                    <a:pt x="0" y="0"/>
                  </a:moveTo>
                  <a:lnTo>
                    <a:pt x="0" y="4"/>
                  </a:lnTo>
                  <a:lnTo>
                    <a:pt x="3" y="8"/>
                  </a:lnTo>
                  <a:lnTo>
                    <a:pt x="4" y="12"/>
                  </a:lnTo>
                  <a:lnTo>
                    <a:pt x="7" y="15"/>
                  </a:lnTo>
                  <a:lnTo>
                    <a:pt x="9" y="17"/>
                  </a:lnTo>
                  <a:lnTo>
                    <a:pt x="14" y="19"/>
                  </a:lnTo>
                  <a:lnTo>
                    <a:pt x="17" y="21"/>
                  </a:lnTo>
                  <a:lnTo>
                    <a:pt x="21" y="21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3" name="Freeform 893"/>
            <p:cNvSpPr>
              <a:spLocks/>
            </p:cNvSpPr>
            <p:nvPr/>
          </p:nvSpPr>
          <p:spPr bwMode="auto">
            <a:xfrm>
              <a:off x="2680" y="660"/>
              <a:ext cx="12" cy="10"/>
            </a:xfrm>
            <a:custGeom>
              <a:avLst/>
              <a:gdLst>
                <a:gd name="T0" fmla="*/ 21 w 53"/>
                <a:gd name="T1" fmla="*/ 40 h 40"/>
                <a:gd name="T2" fmla="*/ 32 w 53"/>
                <a:gd name="T3" fmla="*/ 40 h 40"/>
                <a:gd name="T4" fmla="*/ 37 w 53"/>
                <a:gd name="T5" fmla="*/ 40 h 40"/>
                <a:gd name="T6" fmla="*/ 41 w 53"/>
                <a:gd name="T7" fmla="*/ 39 h 40"/>
                <a:gd name="T8" fmla="*/ 44 w 53"/>
                <a:gd name="T9" fmla="*/ 37 h 40"/>
                <a:gd name="T10" fmla="*/ 48 w 53"/>
                <a:gd name="T11" fmla="*/ 34 h 40"/>
                <a:gd name="T12" fmla="*/ 50 w 53"/>
                <a:gd name="T13" fmla="*/ 32 h 40"/>
                <a:gd name="T14" fmla="*/ 52 w 53"/>
                <a:gd name="T15" fmla="*/ 28 h 40"/>
                <a:gd name="T16" fmla="*/ 53 w 53"/>
                <a:gd name="T17" fmla="*/ 24 h 40"/>
                <a:gd name="T18" fmla="*/ 53 w 53"/>
                <a:gd name="T19" fmla="*/ 20 h 40"/>
                <a:gd name="T20" fmla="*/ 53 w 53"/>
                <a:gd name="T21" fmla="*/ 20 h 40"/>
                <a:gd name="T22" fmla="*/ 53 w 53"/>
                <a:gd name="T23" fmla="*/ 16 h 40"/>
                <a:gd name="T24" fmla="*/ 52 w 53"/>
                <a:gd name="T25" fmla="*/ 11 h 40"/>
                <a:gd name="T26" fmla="*/ 50 w 53"/>
                <a:gd name="T27" fmla="*/ 8 h 40"/>
                <a:gd name="T28" fmla="*/ 48 w 53"/>
                <a:gd name="T29" fmla="*/ 5 h 40"/>
                <a:gd name="T30" fmla="*/ 44 w 53"/>
                <a:gd name="T31" fmla="*/ 3 h 40"/>
                <a:gd name="T32" fmla="*/ 41 w 53"/>
                <a:gd name="T33" fmla="*/ 1 h 40"/>
                <a:gd name="T34" fmla="*/ 37 w 53"/>
                <a:gd name="T35" fmla="*/ 0 h 40"/>
                <a:gd name="T36" fmla="*/ 32 w 53"/>
                <a:gd name="T37" fmla="*/ 0 h 40"/>
                <a:gd name="T38" fmla="*/ 21 w 53"/>
                <a:gd name="T39" fmla="*/ 0 h 40"/>
                <a:gd name="T40" fmla="*/ 17 w 53"/>
                <a:gd name="T41" fmla="*/ 0 h 40"/>
                <a:gd name="T42" fmla="*/ 12 w 53"/>
                <a:gd name="T43" fmla="*/ 1 h 40"/>
                <a:gd name="T44" fmla="*/ 9 w 53"/>
                <a:gd name="T45" fmla="*/ 3 h 40"/>
                <a:gd name="T46" fmla="*/ 6 w 53"/>
                <a:gd name="T47" fmla="*/ 5 h 40"/>
                <a:gd name="T48" fmla="*/ 4 w 53"/>
                <a:gd name="T49" fmla="*/ 8 h 40"/>
                <a:gd name="T50" fmla="*/ 1 w 53"/>
                <a:gd name="T51" fmla="*/ 11 h 40"/>
                <a:gd name="T52" fmla="*/ 0 w 53"/>
                <a:gd name="T53" fmla="*/ 16 h 40"/>
                <a:gd name="T54" fmla="*/ 0 w 53"/>
                <a:gd name="T55" fmla="*/ 20 h 40"/>
                <a:gd name="T56" fmla="*/ 0 w 53"/>
                <a:gd name="T57" fmla="*/ 20 h 40"/>
                <a:gd name="T58" fmla="*/ 0 w 53"/>
                <a:gd name="T59" fmla="*/ 24 h 40"/>
                <a:gd name="T60" fmla="*/ 1 w 53"/>
                <a:gd name="T61" fmla="*/ 28 h 40"/>
                <a:gd name="T62" fmla="*/ 4 w 53"/>
                <a:gd name="T63" fmla="*/ 32 h 40"/>
                <a:gd name="T64" fmla="*/ 6 w 53"/>
                <a:gd name="T65" fmla="*/ 34 h 40"/>
                <a:gd name="T66" fmla="*/ 9 w 53"/>
                <a:gd name="T67" fmla="*/ 37 h 40"/>
                <a:gd name="T68" fmla="*/ 12 w 53"/>
                <a:gd name="T69" fmla="*/ 39 h 40"/>
                <a:gd name="T70" fmla="*/ 17 w 53"/>
                <a:gd name="T71" fmla="*/ 40 h 40"/>
                <a:gd name="T72" fmla="*/ 21 w 53"/>
                <a:gd name="T7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40">
                  <a:moveTo>
                    <a:pt x="21" y="40"/>
                  </a:moveTo>
                  <a:lnTo>
                    <a:pt x="32" y="40"/>
                  </a:lnTo>
                  <a:lnTo>
                    <a:pt x="37" y="40"/>
                  </a:lnTo>
                  <a:lnTo>
                    <a:pt x="41" y="39"/>
                  </a:lnTo>
                  <a:lnTo>
                    <a:pt x="44" y="37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52" y="28"/>
                  </a:lnTo>
                  <a:lnTo>
                    <a:pt x="53" y="24"/>
                  </a:lnTo>
                  <a:lnTo>
                    <a:pt x="53" y="20"/>
                  </a:lnTo>
                  <a:lnTo>
                    <a:pt x="53" y="20"/>
                  </a:lnTo>
                  <a:lnTo>
                    <a:pt x="53" y="16"/>
                  </a:lnTo>
                  <a:lnTo>
                    <a:pt x="52" y="11"/>
                  </a:lnTo>
                  <a:lnTo>
                    <a:pt x="50" y="8"/>
                  </a:lnTo>
                  <a:lnTo>
                    <a:pt x="48" y="5"/>
                  </a:lnTo>
                  <a:lnTo>
                    <a:pt x="44" y="3"/>
                  </a:lnTo>
                  <a:lnTo>
                    <a:pt x="41" y="1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1" y="4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4" name="Line 894"/>
            <p:cNvSpPr>
              <a:spLocks noChangeShapeType="1"/>
            </p:cNvSpPr>
            <p:nvPr/>
          </p:nvSpPr>
          <p:spPr bwMode="auto">
            <a:xfrm>
              <a:off x="2685" y="67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5" name="Freeform 895"/>
            <p:cNvSpPr>
              <a:spLocks/>
            </p:cNvSpPr>
            <p:nvPr/>
          </p:nvSpPr>
          <p:spPr bwMode="auto">
            <a:xfrm>
              <a:off x="2688" y="665"/>
              <a:ext cx="4" cy="5"/>
            </a:xfrm>
            <a:custGeom>
              <a:avLst/>
              <a:gdLst>
                <a:gd name="T0" fmla="*/ 0 w 21"/>
                <a:gd name="T1" fmla="*/ 20 h 20"/>
                <a:gd name="T2" fmla="*/ 5 w 21"/>
                <a:gd name="T3" fmla="*/ 20 h 20"/>
                <a:gd name="T4" fmla="*/ 9 w 21"/>
                <a:gd name="T5" fmla="*/ 19 h 20"/>
                <a:gd name="T6" fmla="*/ 12 w 21"/>
                <a:gd name="T7" fmla="*/ 17 h 20"/>
                <a:gd name="T8" fmla="*/ 16 w 21"/>
                <a:gd name="T9" fmla="*/ 14 h 20"/>
                <a:gd name="T10" fmla="*/ 18 w 21"/>
                <a:gd name="T11" fmla="*/ 12 h 20"/>
                <a:gd name="T12" fmla="*/ 20 w 21"/>
                <a:gd name="T13" fmla="*/ 8 h 20"/>
                <a:gd name="T14" fmla="*/ 21 w 21"/>
                <a:gd name="T15" fmla="*/ 4 h 20"/>
                <a:gd name="T16" fmla="*/ 21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5" y="20"/>
                  </a:lnTo>
                  <a:lnTo>
                    <a:pt x="9" y="19"/>
                  </a:lnTo>
                  <a:lnTo>
                    <a:pt x="12" y="17"/>
                  </a:lnTo>
                  <a:lnTo>
                    <a:pt x="16" y="14"/>
                  </a:lnTo>
                  <a:lnTo>
                    <a:pt x="18" y="12"/>
                  </a:lnTo>
                  <a:lnTo>
                    <a:pt x="20" y="8"/>
                  </a:lnTo>
                  <a:lnTo>
                    <a:pt x="21" y="4"/>
                  </a:lnTo>
                  <a:lnTo>
                    <a:pt x="2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6" name="Line 896"/>
            <p:cNvSpPr>
              <a:spLocks noChangeShapeType="1"/>
            </p:cNvSpPr>
            <p:nvPr/>
          </p:nvSpPr>
          <p:spPr bwMode="auto">
            <a:xfrm>
              <a:off x="2692" y="66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7" name="Freeform 897"/>
            <p:cNvSpPr>
              <a:spLocks/>
            </p:cNvSpPr>
            <p:nvPr/>
          </p:nvSpPr>
          <p:spPr bwMode="auto">
            <a:xfrm>
              <a:off x="2688" y="660"/>
              <a:ext cx="4" cy="5"/>
            </a:xfrm>
            <a:custGeom>
              <a:avLst/>
              <a:gdLst>
                <a:gd name="T0" fmla="*/ 21 w 21"/>
                <a:gd name="T1" fmla="*/ 20 h 20"/>
                <a:gd name="T2" fmla="*/ 21 w 21"/>
                <a:gd name="T3" fmla="*/ 16 h 20"/>
                <a:gd name="T4" fmla="*/ 20 w 21"/>
                <a:gd name="T5" fmla="*/ 11 h 20"/>
                <a:gd name="T6" fmla="*/ 18 w 21"/>
                <a:gd name="T7" fmla="*/ 8 h 20"/>
                <a:gd name="T8" fmla="*/ 16 w 21"/>
                <a:gd name="T9" fmla="*/ 5 h 20"/>
                <a:gd name="T10" fmla="*/ 12 w 21"/>
                <a:gd name="T11" fmla="*/ 3 h 20"/>
                <a:gd name="T12" fmla="*/ 9 w 21"/>
                <a:gd name="T13" fmla="*/ 1 h 20"/>
                <a:gd name="T14" fmla="*/ 5 w 21"/>
                <a:gd name="T15" fmla="*/ 0 h 20"/>
                <a:gd name="T16" fmla="*/ 0 w 21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20"/>
                  </a:moveTo>
                  <a:lnTo>
                    <a:pt x="21" y="16"/>
                  </a:lnTo>
                  <a:lnTo>
                    <a:pt x="20" y="11"/>
                  </a:lnTo>
                  <a:lnTo>
                    <a:pt x="18" y="8"/>
                  </a:lnTo>
                  <a:lnTo>
                    <a:pt x="16" y="5"/>
                  </a:lnTo>
                  <a:lnTo>
                    <a:pt x="12" y="3"/>
                  </a:lnTo>
                  <a:lnTo>
                    <a:pt x="9" y="1"/>
                  </a:lnTo>
                  <a:lnTo>
                    <a:pt x="5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8" name="Line 898"/>
            <p:cNvSpPr>
              <a:spLocks noChangeShapeType="1"/>
            </p:cNvSpPr>
            <p:nvPr/>
          </p:nvSpPr>
          <p:spPr bwMode="auto">
            <a:xfrm flipH="1">
              <a:off x="2685" y="660"/>
              <a:ext cx="3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699" name="Freeform 899"/>
            <p:cNvSpPr>
              <a:spLocks/>
            </p:cNvSpPr>
            <p:nvPr/>
          </p:nvSpPr>
          <p:spPr bwMode="auto">
            <a:xfrm>
              <a:off x="2680" y="660"/>
              <a:ext cx="5" cy="5"/>
            </a:xfrm>
            <a:custGeom>
              <a:avLst/>
              <a:gdLst>
                <a:gd name="T0" fmla="*/ 21 w 21"/>
                <a:gd name="T1" fmla="*/ 0 h 20"/>
                <a:gd name="T2" fmla="*/ 17 w 21"/>
                <a:gd name="T3" fmla="*/ 0 h 20"/>
                <a:gd name="T4" fmla="*/ 12 w 21"/>
                <a:gd name="T5" fmla="*/ 1 h 20"/>
                <a:gd name="T6" fmla="*/ 9 w 21"/>
                <a:gd name="T7" fmla="*/ 3 h 20"/>
                <a:gd name="T8" fmla="*/ 6 w 21"/>
                <a:gd name="T9" fmla="*/ 5 h 20"/>
                <a:gd name="T10" fmla="*/ 4 w 21"/>
                <a:gd name="T11" fmla="*/ 8 h 20"/>
                <a:gd name="T12" fmla="*/ 1 w 21"/>
                <a:gd name="T13" fmla="*/ 11 h 20"/>
                <a:gd name="T14" fmla="*/ 0 w 21"/>
                <a:gd name="T15" fmla="*/ 16 h 20"/>
                <a:gd name="T16" fmla="*/ 0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21" y="0"/>
                  </a:move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6"/>
                  </a:lnTo>
                  <a:lnTo>
                    <a:pt x="0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0" name="Line 900"/>
            <p:cNvSpPr>
              <a:spLocks noChangeShapeType="1"/>
            </p:cNvSpPr>
            <p:nvPr/>
          </p:nvSpPr>
          <p:spPr bwMode="auto">
            <a:xfrm>
              <a:off x="2680" y="665"/>
              <a:ext cx="1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1" name="Freeform 901"/>
            <p:cNvSpPr>
              <a:spLocks/>
            </p:cNvSpPr>
            <p:nvPr/>
          </p:nvSpPr>
          <p:spPr bwMode="auto">
            <a:xfrm>
              <a:off x="2680" y="665"/>
              <a:ext cx="5" cy="5"/>
            </a:xfrm>
            <a:custGeom>
              <a:avLst/>
              <a:gdLst>
                <a:gd name="T0" fmla="*/ 0 w 21"/>
                <a:gd name="T1" fmla="*/ 0 h 20"/>
                <a:gd name="T2" fmla="*/ 0 w 21"/>
                <a:gd name="T3" fmla="*/ 4 h 20"/>
                <a:gd name="T4" fmla="*/ 1 w 21"/>
                <a:gd name="T5" fmla="*/ 8 h 20"/>
                <a:gd name="T6" fmla="*/ 4 w 21"/>
                <a:gd name="T7" fmla="*/ 12 h 20"/>
                <a:gd name="T8" fmla="*/ 6 w 21"/>
                <a:gd name="T9" fmla="*/ 14 h 20"/>
                <a:gd name="T10" fmla="*/ 9 w 21"/>
                <a:gd name="T11" fmla="*/ 17 h 20"/>
                <a:gd name="T12" fmla="*/ 12 w 21"/>
                <a:gd name="T13" fmla="*/ 19 h 20"/>
                <a:gd name="T14" fmla="*/ 17 w 21"/>
                <a:gd name="T15" fmla="*/ 20 h 20"/>
                <a:gd name="T16" fmla="*/ 21 w 21"/>
                <a:gd name="T1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0">
                  <a:moveTo>
                    <a:pt x="0" y="0"/>
                  </a:moveTo>
                  <a:lnTo>
                    <a:pt x="0" y="4"/>
                  </a:lnTo>
                  <a:lnTo>
                    <a:pt x="1" y="8"/>
                  </a:lnTo>
                  <a:lnTo>
                    <a:pt x="4" y="12"/>
                  </a:lnTo>
                  <a:lnTo>
                    <a:pt x="6" y="14"/>
                  </a:lnTo>
                  <a:lnTo>
                    <a:pt x="9" y="17"/>
                  </a:lnTo>
                  <a:lnTo>
                    <a:pt x="12" y="19"/>
                  </a:lnTo>
                  <a:lnTo>
                    <a:pt x="17" y="20"/>
                  </a:lnTo>
                  <a:lnTo>
                    <a:pt x="21" y="2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2" name="Freeform 902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10 h 22"/>
                <a:gd name="T2" fmla="*/ 38 w 38"/>
                <a:gd name="T3" fmla="*/ 0 h 22"/>
                <a:gd name="T4" fmla="*/ 24 w 38"/>
                <a:gd name="T5" fmla="*/ 1 h 22"/>
                <a:gd name="T6" fmla="*/ 11 w 38"/>
                <a:gd name="T7" fmla="*/ 3 h 22"/>
                <a:gd name="T8" fmla="*/ 7 w 38"/>
                <a:gd name="T9" fmla="*/ 5 h 22"/>
                <a:gd name="T10" fmla="*/ 3 w 38"/>
                <a:gd name="T11" fmla="*/ 6 h 22"/>
                <a:gd name="T12" fmla="*/ 0 w 38"/>
                <a:gd name="T13" fmla="*/ 8 h 22"/>
                <a:gd name="T14" fmla="*/ 0 w 38"/>
                <a:gd name="T15" fmla="*/ 10 h 22"/>
                <a:gd name="T16" fmla="*/ 0 w 38"/>
                <a:gd name="T17" fmla="*/ 14 h 22"/>
                <a:gd name="T18" fmla="*/ 3 w 38"/>
                <a:gd name="T19" fmla="*/ 16 h 22"/>
                <a:gd name="T20" fmla="*/ 7 w 38"/>
                <a:gd name="T21" fmla="*/ 17 h 22"/>
                <a:gd name="T22" fmla="*/ 11 w 38"/>
                <a:gd name="T23" fmla="*/ 19 h 22"/>
                <a:gd name="T24" fmla="*/ 24 w 38"/>
                <a:gd name="T25" fmla="*/ 21 h 22"/>
                <a:gd name="T26" fmla="*/ 38 w 38"/>
                <a:gd name="T27" fmla="*/ 22 h 22"/>
                <a:gd name="T28" fmla="*/ 38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38" y="10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  <a:lnTo>
                    <a:pt x="3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3" name="Freeform 903"/>
            <p:cNvSpPr>
              <a:spLocks/>
            </p:cNvSpPr>
            <p:nvPr/>
          </p:nvSpPr>
          <p:spPr bwMode="auto">
            <a:xfrm>
              <a:off x="2723" y="497"/>
              <a:ext cx="8" cy="4"/>
            </a:xfrm>
            <a:custGeom>
              <a:avLst/>
              <a:gdLst>
                <a:gd name="T0" fmla="*/ 38 w 38"/>
                <a:gd name="T1" fmla="*/ 0 h 22"/>
                <a:gd name="T2" fmla="*/ 24 w 38"/>
                <a:gd name="T3" fmla="*/ 1 h 22"/>
                <a:gd name="T4" fmla="*/ 11 w 38"/>
                <a:gd name="T5" fmla="*/ 3 h 22"/>
                <a:gd name="T6" fmla="*/ 7 w 38"/>
                <a:gd name="T7" fmla="*/ 5 h 22"/>
                <a:gd name="T8" fmla="*/ 3 w 38"/>
                <a:gd name="T9" fmla="*/ 6 h 22"/>
                <a:gd name="T10" fmla="*/ 0 w 38"/>
                <a:gd name="T11" fmla="*/ 8 h 22"/>
                <a:gd name="T12" fmla="*/ 0 w 38"/>
                <a:gd name="T13" fmla="*/ 10 h 22"/>
                <a:gd name="T14" fmla="*/ 0 w 38"/>
                <a:gd name="T15" fmla="*/ 14 h 22"/>
                <a:gd name="T16" fmla="*/ 3 w 38"/>
                <a:gd name="T17" fmla="*/ 16 h 22"/>
                <a:gd name="T18" fmla="*/ 7 w 38"/>
                <a:gd name="T19" fmla="*/ 17 h 22"/>
                <a:gd name="T20" fmla="*/ 11 w 38"/>
                <a:gd name="T21" fmla="*/ 19 h 22"/>
                <a:gd name="T22" fmla="*/ 24 w 38"/>
                <a:gd name="T23" fmla="*/ 21 h 22"/>
                <a:gd name="T24" fmla="*/ 38 w 38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3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8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4" name="Freeform 904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12 h 24"/>
                <a:gd name="T2" fmla="*/ 38 w 38"/>
                <a:gd name="T3" fmla="*/ 0 h 24"/>
                <a:gd name="T4" fmla="*/ 24 w 38"/>
                <a:gd name="T5" fmla="*/ 1 h 24"/>
                <a:gd name="T6" fmla="*/ 11 w 38"/>
                <a:gd name="T7" fmla="*/ 4 h 24"/>
                <a:gd name="T8" fmla="*/ 7 w 38"/>
                <a:gd name="T9" fmla="*/ 5 h 24"/>
                <a:gd name="T10" fmla="*/ 3 w 38"/>
                <a:gd name="T11" fmla="*/ 7 h 24"/>
                <a:gd name="T12" fmla="*/ 0 w 38"/>
                <a:gd name="T13" fmla="*/ 10 h 24"/>
                <a:gd name="T14" fmla="*/ 0 w 38"/>
                <a:gd name="T15" fmla="*/ 12 h 24"/>
                <a:gd name="T16" fmla="*/ 0 w 38"/>
                <a:gd name="T17" fmla="*/ 14 h 24"/>
                <a:gd name="T18" fmla="*/ 3 w 38"/>
                <a:gd name="T19" fmla="*/ 16 h 24"/>
                <a:gd name="T20" fmla="*/ 7 w 38"/>
                <a:gd name="T21" fmla="*/ 18 h 24"/>
                <a:gd name="T22" fmla="*/ 11 w 38"/>
                <a:gd name="T23" fmla="*/ 20 h 24"/>
                <a:gd name="T24" fmla="*/ 24 w 38"/>
                <a:gd name="T25" fmla="*/ 22 h 24"/>
                <a:gd name="T26" fmla="*/ 38 w 38"/>
                <a:gd name="T27" fmla="*/ 24 h 24"/>
                <a:gd name="T28" fmla="*/ 38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5" name="Freeform 905"/>
            <p:cNvSpPr>
              <a:spLocks/>
            </p:cNvSpPr>
            <p:nvPr/>
          </p:nvSpPr>
          <p:spPr bwMode="auto">
            <a:xfrm>
              <a:off x="2723" y="507"/>
              <a:ext cx="8" cy="5"/>
            </a:xfrm>
            <a:custGeom>
              <a:avLst/>
              <a:gdLst>
                <a:gd name="T0" fmla="*/ 38 w 38"/>
                <a:gd name="T1" fmla="*/ 0 h 24"/>
                <a:gd name="T2" fmla="*/ 24 w 38"/>
                <a:gd name="T3" fmla="*/ 1 h 24"/>
                <a:gd name="T4" fmla="*/ 11 w 38"/>
                <a:gd name="T5" fmla="*/ 4 h 24"/>
                <a:gd name="T6" fmla="*/ 7 w 38"/>
                <a:gd name="T7" fmla="*/ 5 h 24"/>
                <a:gd name="T8" fmla="*/ 3 w 38"/>
                <a:gd name="T9" fmla="*/ 7 h 24"/>
                <a:gd name="T10" fmla="*/ 0 w 38"/>
                <a:gd name="T11" fmla="*/ 10 h 24"/>
                <a:gd name="T12" fmla="*/ 0 w 38"/>
                <a:gd name="T13" fmla="*/ 12 h 24"/>
                <a:gd name="T14" fmla="*/ 0 w 38"/>
                <a:gd name="T15" fmla="*/ 14 h 24"/>
                <a:gd name="T16" fmla="*/ 3 w 38"/>
                <a:gd name="T17" fmla="*/ 16 h 24"/>
                <a:gd name="T18" fmla="*/ 7 w 38"/>
                <a:gd name="T19" fmla="*/ 18 h 24"/>
                <a:gd name="T20" fmla="*/ 11 w 38"/>
                <a:gd name="T21" fmla="*/ 20 h 24"/>
                <a:gd name="T22" fmla="*/ 24 w 38"/>
                <a:gd name="T23" fmla="*/ 22 h 24"/>
                <a:gd name="T24" fmla="*/ 38 w 38"/>
                <a:gd name="T2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38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3" y="7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6" name="Freeform 906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12 h 23"/>
                <a:gd name="T2" fmla="*/ 38 w 38"/>
                <a:gd name="T3" fmla="*/ 0 h 23"/>
                <a:gd name="T4" fmla="*/ 24 w 38"/>
                <a:gd name="T5" fmla="*/ 1 h 23"/>
                <a:gd name="T6" fmla="*/ 11 w 38"/>
                <a:gd name="T7" fmla="*/ 3 h 23"/>
                <a:gd name="T8" fmla="*/ 7 w 38"/>
                <a:gd name="T9" fmla="*/ 6 h 23"/>
                <a:gd name="T10" fmla="*/ 3 w 38"/>
                <a:gd name="T11" fmla="*/ 8 h 23"/>
                <a:gd name="T12" fmla="*/ 0 w 38"/>
                <a:gd name="T13" fmla="*/ 10 h 23"/>
                <a:gd name="T14" fmla="*/ 0 w 38"/>
                <a:gd name="T15" fmla="*/ 12 h 23"/>
                <a:gd name="T16" fmla="*/ 0 w 38"/>
                <a:gd name="T17" fmla="*/ 14 h 23"/>
                <a:gd name="T18" fmla="*/ 3 w 38"/>
                <a:gd name="T19" fmla="*/ 16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3 h 23"/>
                <a:gd name="T26" fmla="*/ 38 w 38"/>
                <a:gd name="T27" fmla="*/ 23 h 23"/>
                <a:gd name="T28" fmla="*/ 38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2"/>
                  </a:moveTo>
                  <a:lnTo>
                    <a:pt x="38" y="0"/>
                  </a:ln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  <a:lnTo>
                    <a:pt x="38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7" name="Freeform 907"/>
            <p:cNvSpPr>
              <a:spLocks/>
            </p:cNvSpPr>
            <p:nvPr/>
          </p:nvSpPr>
          <p:spPr bwMode="auto">
            <a:xfrm>
              <a:off x="2723" y="517"/>
              <a:ext cx="8" cy="4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1 h 23"/>
                <a:gd name="T4" fmla="*/ 11 w 38"/>
                <a:gd name="T5" fmla="*/ 3 h 23"/>
                <a:gd name="T6" fmla="*/ 7 w 38"/>
                <a:gd name="T7" fmla="*/ 6 h 23"/>
                <a:gd name="T8" fmla="*/ 3 w 38"/>
                <a:gd name="T9" fmla="*/ 8 h 23"/>
                <a:gd name="T10" fmla="*/ 0 w 38"/>
                <a:gd name="T11" fmla="*/ 10 h 23"/>
                <a:gd name="T12" fmla="*/ 0 w 38"/>
                <a:gd name="T13" fmla="*/ 12 h 23"/>
                <a:gd name="T14" fmla="*/ 0 w 38"/>
                <a:gd name="T15" fmla="*/ 14 h 23"/>
                <a:gd name="T16" fmla="*/ 3 w 38"/>
                <a:gd name="T17" fmla="*/ 16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3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3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8" name="Freeform 908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11 h 23"/>
                <a:gd name="T2" fmla="*/ 38 w 38"/>
                <a:gd name="T3" fmla="*/ 0 h 23"/>
                <a:gd name="T4" fmla="*/ 24 w 38"/>
                <a:gd name="T5" fmla="*/ 2 h 23"/>
                <a:gd name="T6" fmla="*/ 11 w 38"/>
                <a:gd name="T7" fmla="*/ 4 h 23"/>
                <a:gd name="T8" fmla="*/ 7 w 38"/>
                <a:gd name="T9" fmla="*/ 6 h 23"/>
                <a:gd name="T10" fmla="*/ 3 w 38"/>
                <a:gd name="T11" fmla="*/ 7 h 23"/>
                <a:gd name="T12" fmla="*/ 0 w 38"/>
                <a:gd name="T13" fmla="*/ 9 h 23"/>
                <a:gd name="T14" fmla="*/ 0 w 38"/>
                <a:gd name="T15" fmla="*/ 11 h 23"/>
                <a:gd name="T16" fmla="*/ 0 w 38"/>
                <a:gd name="T17" fmla="*/ 14 h 23"/>
                <a:gd name="T18" fmla="*/ 3 w 38"/>
                <a:gd name="T19" fmla="*/ 17 h 23"/>
                <a:gd name="T20" fmla="*/ 7 w 38"/>
                <a:gd name="T21" fmla="*/ 18 h 23"/>
                <a:gd name="T22" fmla="*/ 11 w 38"/>
                <a:gd name="T23" fmla="*/ 20 h 23"/>
                <a:gd name="T24" fmla="*/ 24 w 38"/>
                <a:gd name="T25" fmla="*/ 22 h 23"/>
                <a:gd name="T26" fmla="*/ 38 w 38"/>
                <a:gd name="T27" fmla="*/ 23 h 23"/>
                <a:gd name="T28" fmla="*/ 38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38" y="11"/>
                  </a:moveTo>
                  <a:lnTo>
                    <a:pt x="38" y="0"/>
                  </a:ln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  <a:lnTo>
                    <a:pt x="38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09" name="Freeform 909"/>
            <p:cNvSpPr>
              <a:spLocks/>
            </p:cNvSpPr>
            <p:nvPr/>
          </p:nvSpPr>
          <p:spPr bwMode="auto">
            <a:xfrm>
              <a:off x="2723" y="527"/>
              <a:ext cx="8" cy="5"/>
            </a:xfrm>
            <a:custGeom>
              <a:avLst/>
              <a:gdLst>
                <a:gd name="T0" fmla="*/ 38 w 38"/>
                <a:gd name="T1" fmla="*/ 0 h 23"/>
                <a:gd name="T2" fmla="*/ 24 w 38"/>
                <a:gd name="T3" fmla="*/ 2 h 23"/>
                <a:gd name="T4" fmla="*/ 11 w 38"/>
                <a:gd name="T5" fmla="*/ 4 h 23"/>
                <a:gd name="T6" fmla="*/ 7 w 38"/>
                <a:gd name="T7" fmla="*/ 6 h 23"/>
                <a:gd name="T8" fmla="*/ 3 w 38"/>
                <a:gd name="T9" fmla="*/ 7 h 23"/>
                <a:gd name="T10" fmla="*/ 0 w 38"/>
                <a:gd name="T11" fmla="*/ 9 h 23"/>
                <a:gd name="T12" fmla="*/ 0 w 38"/>
                <a:gd name="T13" fmla="*/ 11 h 23"/>
                <a:gd name="T14" fmla="*/ 0 w 38"/>
                <a:gd name="T15" fmla="*/ 14 h 23"/>
                <a:gd name="T16" fmla="*/ 3 w 38"/>
                <a:gd name="T17" fmla="*/ 17 h 23"/>
                <a:gd name="T18" fmla="*/ 7 w 38"/>
                <a:gd name="T19" fmla="*/ 18 h 23"/>
                <a:gd name="T20" fmla="*/ 11 w 38"/>
                <a:gd name="T21" fmla="*/ 20 h 23"/>
                <a:gd name="T22" fmla="*/ 24 w 38"/>
                <a:gd name="T23" fmla="*/ 22 h 23"/>
                <a:gd name="T24" fmla="*/ 38 w 38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38" y="0"/>
                  </a:moveTo>
                  <a:lnTo>
                    <a:pt x="24" y="2"/>
                  </a:lnTo>
                  <a:lnTo>
                    <a:pt x="11" y="4"/>
                  </a:lnTo>
                  <a:lnTo>
                    <a:pt x="7" y="6"/>
                  </a:lnTo>
                  <a:lnTo>
                    <a:pt x="3" y="7"/>
                  </a:lnTo>
                  <a:lnTo>
                    <a:pt x="0" y="9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3" y="17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8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0" name="Freeform 910"/>
            <p:cNvSpPr>
              <a:spLocks/>
            </p:cNvSpPr>
            <p:nvPr/>
          </p:nvSpPr>
          <p:spPr bwMode="auto">
            <a:xfrm>
              <a:off x="2731" y="50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20 h 23"/>
                <a:gd name="T6" fmla="*/ 32 w 39"/>
                <a:gd name="T7" fmla="*/ 19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6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20"/>
                  </a:lnTo>
                  <a:lnTo>
                    <a:pt x="32" y="19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6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1" name="Freeform 911"/>
            <p:cNvSpPr>
              <a:spLocks/>
            </p:cNvSpPr>
            <p:nvPr/>
          </p:nvSpPr>
          <p:spPr bwMode="auto">
            <a:xfrm>
              <a:off x="2731" y="512"/>
              <a:ext cx="9" cy="5"/>
            </a:xfrm>
            <a:custGeom>
              <a:avLst/>
              <a:gdLst>
                <a:gd name="T0" fmla="*/ 0 w 39"/>
                <a:gd name="T1" fmla="*/ 22 h 22"/>
                <a:gd name="T2" fmla="*/ 16 w 39"/>
                <a:gd name="T3" fmla="*/ 21 h 22"/>
                <a:gd name="T4" fmla="*/ 28 w 39"/>
                <a:gd name="T5" fmla="*/ 19 h 22"/>
                <a:gd name="T6" fmla="*/ 32 w 39"/>
                <a:gd name="T7" fmla="*/ 17 h 22"/>
                <a:gd name="T8" fmla="*/ 37 w 39"/>
                <a:gd name="T9" fmla="*/ 16 h 22"/>
                <a:gd name="T10" fmla="*/ 39 w 39"/>
                <a:gd name="T11" fmla="*/ 14 h 22"/>
                <a:gd name="T12" fmla="*/ 39 w 39"/>
                <a:gd name="T13" fmla="*/ 10 h 22"/>
                <a:gd name="T14" fmla="*/ 39 w 39"/>
                <a:gd name="T15" fmla="*/ 8 h 22"/>
                <a:gd name="T16" fmla="*/ 37 w 39"/>
                <a:gd name="T17" fmla="*/ 6 h 22"/>
                <a:gd name="T18" fmla="*/ 32 w 39"/>
                <a:gd name="T19" fmla="*/ 5 h 22"/>
                <a:gd name="T20" fmla="*/ 28 w 39"/>
                <a:gd name="T21" fmla="*/ 3 h 22"/>
                <a:gd name="T22" fmla="*/ 16 w 39"/>
                <a:gd name="T23" fmla="*/ 1 h 22"/>
                <a:gd name="T24" fmla="*/ 0 w 39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0" y="22"/>
                  </a:moveTo>
                  <a:lnTo>
                    <a:pt x="16" y="21"/>
                  </a:lnTo>
                  <a:lnTo>
                    <a:pt x="28" y="19"/>
                  </a:lnTo>
                  <a:lnTo>
                    <a:pt x="32" y="17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0"/>
                  </a:lnTo>
                  <a:lnTo>
                    <a:pt x="39" y="8"/>
                  </a:lnTo>
                  <a:lnTo>
                    <a:pt x="37" y="6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2" name="Freeform 912"/>
            <p:cNvSpPr>
              <a:spLocks/>
            </p:cNvSpPr>
            <p:nvPr/>
          </p:nvSpPr>
          <p:spPr bwMode="auto">
            <a:xfrm>
              <a:off x="2731" y="521"/>
              <a:ext cx="9" cy="6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2 h 23"/>
                <a:gd name="T4" fmla="*/ 28 w 39"/>
                <a:gd name="T5" fmla="*/ 20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9 h 23"/>
                <a:gd name="T16" fmla="*/ 37 w 39"/>
                <a:gd name="T17" fmla="*/ 7 h 23"/>
                <a:gd name="T18" fmla="*/ 32 w 39"/>
                <a:gd name="T19" fmla="*/ 5 h 23"/>
                <a:gd name="T20" fmla="*/ 28 w 39"/>
                <a:gd name="T21" fmla="*/ 4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2"/>
                  </a:lnTo>
                  <a:lnTo>
                    <a:pt x="28" y="20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9"/>
                  </a:lnTo>
                  <a:lnTo>
                    <a:pt x="37" y="7"/>
                  </a:lnTo>
                  <a:lnTo>
                    <a:pt x="32" y="5"/>
                  </a:lnTo>
                  <a:lnTo>
                    <a:pt x="28" y="4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3" name="Freeform 913"/>
            <p:cNvSpPr>
              <a:spLocks/>
            </p:cNvSpPr>
            <p:nvPr/>
          </p:nvSpPr>
          <p:spPr bwMode="auto">
            <a:xfrm>
              <a:off x="2731" y="532"/>
              <a:ext cx="9" cy="5"/>
            </a:xfrm>
            <a:custGeom>
              <a:avLst/>
              <a:gdLst>
                <a:gd name="T0" fmla="*/ 0 w 39"/>
                <a:gd name="T1" fmla="*/ 23 h 23"/>
                <a:gd name="T2" fmla="*/ 16 w 39"/>
                <a:gd name="T3" fmla="*/ 23 h 23"/>
                <a:gd name="T4" fmla="*/ 28 w 39"/>
                <a:gd name="T5" fmla="*/ 19 h 23"/>
                <a:gd name="T6" fmla="*/ 32 w 39"/>
                <a:gd name="T7" fmla="*/ 18 h 23"/>
                <a:gd name="T8" fmla="*/ 37 w 39"/>
                <a:gd name="T9" fmla="*/ 16 h 23"/>
                <a:gd name="T10" fmla="*/ 39 w 39"/>
                <a:gd name="T11" fmla="*/ 14 h 23"/>
                <a:gd name="T12" fmla="*/ 39 w 39"/>
                <a:gd name="T13" fmla="*/ 12 h 23"/>
                <a:gd name="T14" fmla="*/ 39 w 39"/>
                <a:gd name="T15" fmla="*/ 10 h 23"/>
                <a:gd name="T16" fmla="*/ 37 w 39"/>
                <a:gd name="T17" fmla="*/ 8 h 23"/>
                <a:gd name="T18" fmla="*/ 32 w 39"/>
                <a:gd name="T19" fmla="*/ 5 h 23"/>
                <a:gd name="T20" fmla="*/ 28 w 39"/>
                <a:gd name="T21" fmla="*/ 3 h 23"/>
                <a:gd name="T22" fmla="*/ 16 w 39"/>
                <a:gd name="T23" fmla="*/ 1 h 23"/>
                <a:gd name="T24" fmla="*/ 0 w 39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0" y="23"/>
                  </a:moveTo>
                  <a:lnTo>
                    <a:pt x="16" y="23"/>
                  </a:lnTo>
                  <a:lnTo>
                    <a:pt x="28" y="19"/>
                  </a:lnTo>
                  <a:lnTo>
                    <a:pt x="32" y="18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39" y="10"/>
                  </a:lnTo>
                  <a:lnTo>
                    <a:pt x="37" y="8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16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4" name="Freeform 914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10 h 22"/>
                <a:gd name="T2" fmla="*/ 0 w 38"/>
                <a:gd name="T3" fmla="*/ 22 h 22"/>
                <a:gd name="T4" fmla="*/ 15 w 38"/>
                <a:gd name="T5" fmla="*/ 21 h 22"/>
                <a:gd name="T6" fmla="*/ 27 w 38"/>
                <a:gd name="T7" fmla="*/ 19 h 22"/>
                <a:gd name="T8" fmla="*/ 31 w 38"/>
                <a:gd name="T9" fmla="*/ 17 h 22"/>
                <a:gd name="T10" fmla="*/ 36 w 38"/>
                <a:gd name="T11" fmla="*/ 16 h 22"/>
                <a:gd name="T12" fmla="*/ 38 w 38"/>
                <a:gd name="T13" fmla="*/ 14 h 22"/>
                <a:gd name="T14" fmla="*/ 38 w 38"/>
                <a:gd name="T15" fmla="*/ 10 h 22"/>
                <a:gd name="T16" fmla="*/ 38 w 38"/>
                <a:gd name="T17" fmla="*/ 8 h 22"/>
                <a:gd name="T18" fmla="*/ 36 w 38"/>
                <a:gd name="T19" fmla="*/ 6 h 22"/>
                <a:gd name="T20" fmla="*/ 31 w 38"/>
                <a:gd name="T21" fmla="*/ 5 h 22"/>
                <a:gd name="T22" fmla="*/ 27 w 38"/>
                <a:gd name="T23" fmla="*/ 3 h 22"/>
                <a:gd name="T24" fmla="*/ 15 w 38"/>
                <a:gd name="T25" fmla="*/ 1 h 22"/>
                <a:gd name="T26" fmla="*/ 0 w 38"/>
                <a:gd name="T27" fmla="*/ 0 h 22"/>
                <a:gd name="T28" fmla="*/ 0 w 38"/>
                <a:gd name="T29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2">
                  <a:moveTo>
                    <a:pt x="0" y="10"/>
                  </a:moveTo>
                  <a:lnTo>
                    <a:pt x="0" y="22"/>
                  </a:ln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5" name="Freeform 915"/>
            <p:cNvSpPr>
              <a:spLocks/>
            </p:cNvSpPr>
            <p:nvPr/>
          </p:nvSpPr>
          <p:spPr bwMode="auto">
            <a:xfrm>
              <a:off x="2926" y="497"/>
              <a:ext cx="8" cy="4"/>
            </a:xfrm>
            <a:custGeom>
              <a:avLst/>
              <a:gdLst>
                <a:gd name="T0" fmla="*/ 0 w 38"/>
                <a:gd name="T1" fmla="*/ 22 h 22"/>
                <a:gd name="T2" fmla="*/ 15 w 38"/>
                <a:gd name="T3" fmla="*/ 21 h 22"/>
                <a:gd name="T4" fmla="*/ 27 w 38"/>
                <a:gd name="T5" fmla="*/ 19 h 22"/>
                <a:gd name="T6" fmla="*/ 31 w 38"/>
                <a:gd name="T7" fmla="*/ 17 h 22"/>
                <a:gd name="T8" fmla="*/ 36 w 38"/>
                <a:gd name="T9" fmla="*/ 16 h 22"/>
                <a:gd name="T10" fmla="*/ 38 w 38"/>
                <a:gd name="T11" fmla="*/ 14 h 22"/>
                <a:gd name="T12" fmla="*/ 38 w 38"/>
                <a:gd name="T13" fmla="*/ 10 h 22"/>
                <a:gd name="T14" fmla="*/ 38 w 38"/>
                <a:gd name="T15" fmla="*/ 8 h 22"/>
                <a:gd name="T16" fmla="*/ 36 w 38"/>
                <a:gd name="T17" fmla="*/ 6 h 22"/>
                <a:gd name="T18" fmla="*/ 31 w 38"/>
                <a:gd name="T19" fmla="*/ 5 h 22"/>
                <a:gd name="T20" fmla="*/ 27 w 38"/>
                <a:gd name="T21" fmla="*/ 3 h 22"/>
                <a:gd name="T22" fmla="*/ 15 w 38"/>
                <a:gd name="T23" fmla="*/ 1 h 22"/>
                <a:gd name="T24" fmla="*/ 0 w 38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2">
                  <a:moveTo>
                    <a:pt x="0" y="22"/>
                  </a:moveTo>
                  <a:lnTo>
                    <a:pt x="15" y="21"/>
                  </a:lnTo>
                  <a:lnTo>
                    <a:pt x="27" y="19"/>
                  </a:lnTo>
                  <a:lnTo>
                    <a:pt x="31" y="17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8"/>
                  </a:lnTo>
                  <a:lnTo>
                    <a:pt x="36" y="6"/>
                  </a:lnTo>
                  <a:lnTo>
                    <a:pt x="31" y="5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6" name="Freeform 916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12 h 24"/>
                <a:gd name="T2" fmla="*/ 0 w 38"/>
                <a:gd name="T3" fmla="*/ 24 h 24"/>
                <a:gd name="T4" fmla="*/ 15 w 38"/>
                <a:gd name="T5" fmla="*/ 22 h 24"/>
                <a:gd name="T6" fmla="*/ 27 w 38"/>
                <a:gd name="T7" fmla="*/ 20 h 24"/>
                <a:gd name="T8" fmla="*/ 31 w 38"/>
                <a:gd name="T9" fmla="*/ 18 h 24"/>
                <a:gd name="T10" fmla="*/ 36 w 38"/>
                <a:gd name="T11" fmla="*/ 16 h 24"/>
                <a:gd name="T12" fmla="*/ 38 w 38"/>
                <a:gd name="T13" fmla="*/ 14 h 24"/>
                <a:gd name="T14" fmla="*/ 38 w 38"/>
                <a:gd name="T15" fmla="*/ 12 h 24"/>
                <a:gd name="T16" fmla="*/ 38 w 38"/>
                <a:gd name="T17" fmla="*/ 10 h 24"/>
                <a:gd name="T18" fmla="*/ 36 w 38"/>
                <a:gd name="T19" fmla="*/ 7 h 24"/>
                <a:gd name="T20" fmla="*/ 31 w 38"/>
                <a:gd name="T21" fmla="*/ 5 h 24"/>
                <a:gd name="T22" fmla="*/ 27 w 38"/>
                <a:gd name="T23" fmla="*/ 4 h 24"/>
                <a:gd name="T24" fmla="*/ 15 w 38"/>
                <a:gd name="T25" fmla="*/ 1 h 24"/>
                <a:gd name="T26" fmla="*/ 0 w 38"/>
                <a:gd name="T27" fmla="*/ 0 h 24"/>
                <a:gd name="T28" fmla="*/ 0 w 38"/>
                <a:gd name="T2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4">
                  <a:moveTo>
                    <a:pt x="0" y="12"/>
                  </a:moveTo>
                  <a:lnTo>
                    <a:pt x="0" y="24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7" name="Freeform 917"/>
            <p:cNvSpPr>
              <a:spLocks/>
            </p:cNvSpPr>
            <p:nvPr/>
          </p:nvSpPr>
          <p:spPr bwMode="auto">
            <a:xfrm>
              <a:off x="2926" y="507"/>
              <a:ext cx="8" cy="5"/>
            </a:xfrm>
            <a:custGeom>
              <a:avLst/>
              <a:gdLst>
                <a:gd name="T0" fmla="*/ 0 w 38"/>
                <a:gd name="T1" fmla="*/ 24 h 24"/>
                <a:gd name="T2" fmla="*/ 15 w 38"/>
                <a:gd name="T3" fmla="*/ 22 h 24"/>
                <a:gd name="T4" fmla="*/ 27 w 38"/>
                <a:gd name="T5" fmla="*/ 20 h 24"/>
                <a:gd name="T6" fmla="*/ 31 w 38"/>
                <a:gd name="T7" fmla="*/ 18 h 24"/>
                <a:gd name="T8" fmla="*/ 36 w 38"/>
                <a:gd name="T9" fmla="*/ 16 h 24"/>
                <a:gd name="T10" fmla="*/ 38 w 38"/>
                <a:gd name="T11" fmla="*/ 14 h 24"/>
                <a:gd name="T12" fmla="*/ 38 w 38"/>
                <a:gd name="T13" fmla="*/ 12 h 24"/>
                <a:gd name="T14" fmla="*/ 38 w 38"/>
                <a:gd name="T15" fmla="*/ 10 h 24"/>
                <a:gd name="T16" fmla="*/ 36 w 38"/>
                <a:gd name="T17" fmla="*/ 7 h 24"/>
                <a:gd name="T18" fmla="*/ 31 w 38"/>
                <a:gd name="T19" fmla="*/ 5 h 24"/>
                <a:gd name="T20" fmla="*/ 27 w 38"/>
                <a:gd name="T21" fmla="*/ 4 h 24"/>
                <a:gd name="T22" fmla="*/ 15 w 38"/>
                <a:gd name="T23" fmla="*/ 1 h 24"/>
                <a:gd name="T24" fmla="*/ 0 w 38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4">
                  <a:moveTo>
                    <a:pt x="0" y="24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7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8" name="Freeform 918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12 h 23"/>
                <a:gd name="T2" fmla="*/ 0 w 38"/>
                <a:gd name="T3" fmla="*/ 23 h 23"/>
                <a:gd name="T4" fmla="*/ 15 w 38"/>
                <a:gd name="T5" fmla="*/ 23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6 h 23"/>
                <a:gd name="T12" fmla="*/ 38 w 38"/>
                <a:gd name="T13" fmla="*/ 14 h 23"/>
                <a:gd name="T14" fmla="*/ 38 w 38"/>
                <a:gd name="T15" fmla="*/ 12 h 23"/>
                <a:gd name="T16" fmla="*/ 38 w 38"/>
                <a:gd name="T17" fmla="*/ 10 h 23"/>
                <a:gd name="T18" fmla="*/ 36 w 38"/>
                <a:gd name="T19" fmla="*/ 8 h 23"/>
                <a:gd name="T20" fmla="*/ 31 w 38"/>
                <a:gd name="T21" fmla="*/ 6 h 23"/>
                <a:gd name="T22" fmla="*/ 27 w 38"/>
                <a:gd name="T23" fmla="*/ 3 h 23"/>
                <a:gd name="T24" fmla="*/ 15 w 38"/>
                <a:gd name="T25" fmla="*/ 1 h 23"/>
                <a:gd name="T26" fmla="*/ 0 w 38"/>
                <a:gd name="T27" fmla="*/ 0 h 23"/>
                <a:gd name="T28" fmla="*/ 0 w 38"/>
                <a:gd name="T29" fmla="*/ 1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2"/>
                  </a:moveTo>
                  <a:lnTo>
                    <a:pt x="0" y="23"/>
                  </a:ln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19" name="Freeform 919"/>
            <p:cNvSpPr>
              <a:spLocks/>
            </p:cNvSpPr>
            <p:nvPr/>
          </p:nvSpPr>
          <p:spPr bwMode="auto">
            <a:xfrm>
              <a:off x="2926" y="517"/>
              <a:ext cx="8" cy="4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3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6 h 23"/>
                <a:gd name="T10" fmla="*/ 38 w 38"/>
                <a:gd name="T11" fmla="*/ 14 h 23"/>
                <a:gd name="T12" fmla="*/ 38 w 38"/>
                <a:gd name="T13" fmla="*/ 12 h 23"/>
                <a:gd name="T14" fmla="*/ 38 w 38"/>
                <a:gd name="T15" fmla="*/ 10 h 23"/>
                <a:gd name="T16" fmla="*/ 36 w 38"/>
                <a:gd name="T17" fmla="*/ 8 h 23"/>
                <a:gd name="T18" fmla="*/ 31 w 38"/>
                <a:gd name="T19" fmla="*/ 6 h 23"/>
                <a:gd name="T20" fmla="*/ 27 w 38"/>
                <a:gd name="T21" fmla="*/ 3 h 23"/>
                <a:gd name="T22" fmla="*/ 15 w 38"/>
                <a:gd name="T23" fmla="*/ 1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3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6"/>
                  </a:lnTo>
                  <a:lnTo>
                    <a:pt x="38" y="14"/>
                  </a:lnTo>
                  <a:lnTo>
                    <a:pt x="38" y="12"/>
                  </a:lnTo>
                  <a:lnTo>
                    <a:pt x="38" y="10"/>
                  </a:lnTo>
                  <a:lnTo>
                    <a:pt x="36" y="8"/>
                  </a:lnTo>
                  <a:lnTo>
                    <a:pt x="31" y="6"/>
                  </a:lnTo>
                  <a:lnTo>
                    <a:pt x="27" y="3"/>
                  </a:lnTo>
                  <a:lnTo>
                    <a:pt x="15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0" name="Freeform 920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11 h 23"/>
                <a:gd name="T2" fmla="*/ 0 w 38"/>
                <a:gd name="T3" fmla="*/ 23 h 23"/>
                <a:gd name="T4" fmla="*/ 15 w 38"/>
                <a:gd name="T5" fmla="*/ 22 h 23"/>
                <a:gd name="T6" fmla="*/ 27 w 38"/>
                <a:gd name="T7" fmla="*/ 20 h 23"/>
                <a:gd name="T8" fmla="*/ 31 w 38"/>
                <a:gd name="T9" fmla="*/ 18 h 23"/>
                <a:gd name="T10" fmla="*/ 36 w 38"/>
                <a:gd name="T11" fmla="*/ 17 h 23"/>
                <a:gd name="T12" fmla="*/ 38 w 38"/>
                <a:gd name="T13" fmla="*/ 14 h 23"/>
                <a:gd name="T14" fmla="*/ 38 w 38"/>
                <a:gd name="T15" fmla="*/ 11 h 23"/>
                <a:gd name="T16" fmla="*/ 38 w 38"/>
                <a:gd name="T17" fmla="*/ 9 h 23"/>
                <a:gd name="T18" fmla="*/ 36 w 38"/>
                <a:gd name="T19" fmla="*/ 7 h 23"/>
                <a:gd name="T20" fmla="*/ 31 w 38"/>
                <a:gd name="T21" fmla="*/ 6 h 23"/>
                <a:gd name="T22" fmla="*/ 27 w 38"/>
                <a:gd name="T23" fmla="*/ 4 h 23"/>
                <a:gd name="T24" fmla="*/ 15 w 38"/>
                <a:gd name="T25" fmla="*/ 2 h 23"/>
                <a:gd name="T26" fmla="*/ 0 w 38"/>
                <a:gd name="T27" fmla="*/ 0 h 23"/>
                <a:gd name="T28" fmla="*/ 0 w 38"/>
                <a:gd name="T29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23">
                  <a:moveTo>
                    <a:pt x="0" y="11"/>
                  </a:moveTo>
                  <a:lnTo>
                    <a:pt x="0" y="23"/>
                  </a:ln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1" name="Freeform 921"/>
            <p:cNvSpPr>
              <a:spLocks/>
            </p:cNvSpPr>
            <p:nvPr/>
          </p:nvSpPr>
          <p:spPr bwMode="auto">
            <a:xfrm>
              <a:off x="2926" y="527"/>
              <a:ext cx="8" cy="5"/>
            </a:xfrm>
            <a:custGeom>
              <a:avLst/>
              <a:gdLst>
                <a:gd name="T0" fmla="*/ 0 w 38"/>
                <a:gd name="T1" fmla="*/ 23 h 23"/>
                <a:gd name="T2" fmla="*/ 15 w 38"/>
                <a:gd name="T3" fmla="*/ 22 h 23"/>
                <a:gd name="T4" fmla="*/ 27 w 38"/>
                <a:gd name="T5" fmla="*/ 20 h 23"/>
                <a:gd name="T6" fmla="*/ 31 w 38"/>
                <a:gd name="T7" fmla="*/ 18 h 23"/>
                <a:gd name="T8" fmla="*/ 36 w 38"/>
                <a:gd name="T9" fmla="*/ 17 h 23"/>
                <a:gd name="T10" fmla="*/ 38 w 38"/>
                <a:gd name="T11" fmla="*/ 14 h 23"/>
                <a:gd name="T12" fmla="*/ 38 w 38"/>
                <a:gd name="T13" fmla="*/ 11 h 23"/>
                <a:gd name="T14" fmla="*/ 38 w 38"/>
                <a:gd name="T15" fmla="*/ 9 h 23"/>
                <a:gd name="T16" fmla="*/ 36 w 38"/>
                <a:gd name="T17" fmla="*/ 7 h 23"/>
                <a:gd name="T18" fmla="*/ 31 w 38"/>
                <a:gd name="T19" fmla="*/ 6 h 23"/>
                <a:gd name="T20" fmla="*/ 27 w 38"/>
                <a:gd name="T21" fmla="*/ 4 h 23"/>
                <a:gd name="T22" fmla="*/ 15 w 38"/>
                <a:gd name="T23" fmla="*/ 2 h 23"/>
                <a:gd name="T24" fmla="*/ 0 w 3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23">
                  <a:moveTo>
                    <a:pt x="0" y="23"/>
                  </a:moveTo>
                  <a:lnTo>
                    <a:pt x="15" y="22"/>
                  </a:lnTo>
                  <a:lnTo>
                    <a:pt x="27" y="20"/>
                  </a:lnTo>
                  <a:lnTo>
                    <a:pt x="31" y="18"/>
                  </a:lnTo>
                  <a:lnTo>
                    <a:pt x="36" y="17"/>
                  </a:lnTo>
                  <a:lnTo>
                    <a:pt x="38" y="14"/>
                  </a:lnTo>
                  <a:lnTo>
                    <a:pt x="38" y="11"/>
                  </a:lnTo>
                  <a:lnTo>
                    <a:pt x="38" y="9"/>
                  </a:lnTo>
                  <a:lnTo>
                    <a:pt x="36" y="7"/>
                  </a:lnTo>
                  <a:lnTo>
                    <a:pt x="31" y="6"/>
                  </a:lnTo>
                  <a:lnTo>
                    <a:pt x="27" y="4"/>
                  </a:lnTo>
                  <a:lnTo>
                    <a:pt x="15" y="2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2" name="Freeform 922"/>
            <p:cNvSpPr>
              <a:spLocks/>
            </p:cNvSpPr>
            <p:nvPr/>
          </p:nvSpPr>
          <p:spPr bwMode="auto">
            <a:xfrm>
              <a:off x="2917" y="50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6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9 h 23"/>
                <a:gd name="T20" fmla="*/ 11 w 39"/>
                <a:gd name="T21" fmla="*/ 20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9"/>
                  </a:lnTo>
                  <a:lnTo>
                    <a:pt x="11" y="20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3" name="Freeform 923"/>
            <p:cNvSpPr>
              <a:spLocks/>
            </p:cNvSpPr>
            <p:nvPr/>
          </p:nvSpPr>
          <p:spPr bwMode="auto">
            <a:xfrm>
              <a:off x="2917" y="512"/>
              <a:ext cx="9" cy="5"/>
            </a:xfrm>
            <a:custGeom>
              <a:avLst/>
              <a:gdLst>
                <a:gd name="T0" fmla="*/ 39 w 39"/>
                <a:gd name="T1" fmla="*/ 0 h 22"/>
                <a:gd name="T2" fmla="*/ 24 w 39"/>
                <a:gd name="T3" fmla="*/ 1 h 22"/>
                <a:gd name="T4" fmla="*/ 11 w 39"/>
                <a:gd name="T5" fmla="*/ 3 h 22"/>
                <a:gd name="T6" fmla="*/ 7 w 39"/>
                <a:gd name="T7" fmla="*/ 5 h 22"/>
                <a:gd name="T8" fmla="*/ 4 w 39"/>
                <a:gd name="T9" fmla="*/ 6 h 22"/>
                <a:gd name="T10" fmla="*/ 0 w 39"/>
                <a:gd name="T11" fmla="*/ 8 h 22"/>
                <a:gd name="T12" fmla="*/ 0 w 39"/>
                <a:gd name="T13" fmla="*/ 10 h 22"/>
                <a:gd name="T14" fmla="*/ 0 w 39"/>
                <a:gd name="T15" fmla="*/ 14 h 22"/>
                <a:gd name="T16" fmla="*/ 4 w 39"/>
                <a:gd name="T17" fmla="*/ 16 h 22"/>
                <a:gd name="T18" fmla="*/ 7 w 39"/>
                <a:gd name="T19" fmla="*/ 17 h 22"/>
                <a:gd name="T20" fmla="*/ 11 w 39"/>
                <a:gd name="T21" fmla="*/ 19 h 22"/>
                <a:gd name="T22" fmla="*/ 24 w 39"/>
                <a:gd name="T23" fmla="*/ 21 h 22"/>
                <a:gd name="T24" fmla="*/ 39 w 39"/>
                <a:gd name="T2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2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11" y="19"/>
                  </a:lnTo>
                  <a:lnTo>
                    <a:pt x="24" y="21"/>
                  </a:lnTo>
                  <a:lnTo>
                    <a:pt x="39" y="2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4" name="Freeform 924"/>
            <p:cNvSpPr>
              <a:spLocks/>
            </p:cNvSpPr>
            <p:nvPr/>
          </p:nvSpPr>
          <p:spPr bwMode="auto">
            <a:xfrm>
              <a:off x="2917" y="521"/>
              <a:ext cx="9" cy="6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4 h 23"/>
                <a:gd name="T6" fmla="*/ 7 w 39"/>
                <a:gd name="T7" fmla="*/ 5 h 23"/>
                <a:gd name="T8" fmla="*/ 4 w 39"/>
                <a:gd name="T9" fmla="*/ 7 h 23"/>
                <a:gd name="T10" fmla="*/ 0 w 39"/>
                <a:gd name="T11" fmla="*/ 9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20 h 23"/>
                <a:gd name="T22" fmla="*/ 24 w 39"/>
                <a:gd name="T23" fmla="*/ 22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4"/>
                  </a:lnTo>
                  <a:lnTo>
                    <a:pt x="7" y="5"/>
                  </a:lnTo>
                  <a:lnTo>
                    <a:pt x="4" y="7"/>
                  </a:lnTo>
                  <a:lnTo>
                    <a:pt x="0" y="9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20"/>
                  </a:lnTo>
                  <a:lnTo>
                    <a:pt x="24" y="22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5" name="Freeform 925"/>
            <p:cNvSpPr>
              <a:spLocks/>
            </p:cNvSpPr>
            <p:nvPr/>
          </p:nvSpPr>
          <p:spPr bwMode="auto">
            <a:xfrm>
              <a:off x="2917" y="532"/>
              <a:ext cx="9" cy="5"/>
            </a:xfrm>
            <a:custGeom>
              <a:avLst/>
              <a:gdLst>
                <a:gd name="T0" fmla="*/ 39 w 39"/>
                <a:gd name="T1" fmla="*/ 0 h 23"/>
                <a:gd name="T2" fmla="*/ 24 w 39"/>
                <a:gd name="T3" fmla="*/ 1 h 23"/>
                <a:gd name="T4" fmla="*/ 11 w 39"/>
                <a:gd name="T5" fmla="*/ 3 h 23"/>
                <a:gd name="T6" fmla="*/ 7 w 39"/>
                <a:gd name="T7" fmla="*/ 5 h 23"/>
                <a:gd name="T8" fmla="*/ 4 w 39"/>
                <a:gd name="T9" fmla="*/ 8 h 23"/>
                <a:gd name="T10" fmla="*/ 0 w 39"/>
                <a:gd name="T11" fmla="*/ 10 h 23"/>
                <a:gd name="T12" fmla="*/ 0 w 39"/>
                <a:gd name="T13" fmla="*/ 12 h 23"/>
                <a:gd name="T14" fmla="*/ 0 w 39"/>
                <a:gd name="T15" fmla="*/ 14 h 23"/>
                <a:gd name="T16" fmla="*/ 4 w 39"/>
                <a:gd name="T17" fmla="*/ 16 h 23"/>
                <a:gd name="T18" fmla="*/ 7 w 39"/>
                <a:gd name="T19" fmla="*/ 18 h 23"/>
                <a:gd name="T20" fmla="*/ 11 w 39"/>
                <a:gd name="T21" fmla="*/ 19 h 23"/>
                <a:gd name="T22" fmla="*/ 24 w 39"/>
                <a:gd name="T23" fmla="*/ 23 h 23"/>
                <a:gd name="T24" fmla="*/ 39 w 39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3">
                  <a:moveTo>
                    <a:pt x="39" y="0"/>
                  </a:moveTo>
                  <a:lnTo>
                    <a:pt x="24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6"/>
                  </a:lnTo>
                  <a:lnTo>
                    <a:pt x="7" y="18"/>
                  </a:lnTo>
                  <a:lnTo>
                    <a:pt x="11" y="19"/>
                  </a:lnTo>
                  <a:lnTo>
                    <a:pt x="24" y="23"/>
                  </a:lnTo>
                  <a:lnTo>
                    <a:pt x="39" y="2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6" name="Rectangle 926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7" name="Rectangle 927"/>
            <p:cNvSpPr>
              <a:spLocks noChangeArrowheads="1"/>
            </p:cNvSpPr>
            <p:nvPr/>
          </p:nvSpPr>
          <p:spPr bwMode="auto">
            <a:xfrm>
              <a:off x="2655" y="491"/>
              <a:ext cx="346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8" name="Freeform 928"/>
            <p:cNvSpPr>
              <a:spLocks/>
            </p:cNvSpPr>
            <p:nvPr/>
          </p:nvSpPr>
          <p:spPr bwMode="auto">
            <a:xfrm>
              <a:off x="2963" y="504"/>
              <a:ext cx="26" cy="22"/>
            </a:xfrm>
            <a:custGeom>
              <a:avLst/>
              <a:gdLst>
                <a:gd name="T0" fmla="*/ 0 w 116"/>
                <a:gd name="T1" fmla="*/ 0 h 101"/>
                <a:gd name="T2" fmla="*/ 116 w 116"/>
                <a:gd name="T3" fmla="*/ 0 h 101"/>
                <a:gd name="T4" fmla="*/ 116 w 116"/>
                <a:gd name="T5" fmla="*/ 101 h 101"/>
                <a:gd name="T6" fmla="*/ 6 w 116"/>
                <a:gd name="T7" fmla="*/ 101 h 101"/>
                <a:gd name="T8" fmla="*/ 0 w 116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101">
                  <a:moveTo>
                    <a:pt x="0" y="0"/>
                  </a:moveTo>
                  <a:lnTo>
                    <a:pt x="116" y="0"/>
                  </a:lnTo>
                  <a:lnTo>
                    <a:pt x="116" y="101"/>
                  </a:lnTo>
                  <a:lnTo>
                    <a:pt x="6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29" name="Freeform 929"/>
            <p:cNvSpPr>
              <a:spLocks/>
            </p:cNvSpPr>
            <p:nvPr/>
          </p:nvSpPr>
          <p:spPr bwMode="auto">
            <a:xfrm>
              <a:off x="2963" y="503"/>
              <a:ext cx="26" cy="23"/>
            </a:xfrm>
            <a:custGeom>
              <a:avLst/>
              <a:gdLst>
                <a:gd name="T0" fmla="*/ 3 w 119"/>
                <a:gd name="T1" fmla="*/ 0 h 100"/>
                <a:gd name="T2" fmla="*/ 118 w 119"/>
                <a:gd name="T3" fmla="*/ 0 h 100"/>
                <a:gd name="T4" fmla="*/ 119 w 119"/>
                <a:gd name="T5" fmla="*/ 100 h 100"/>
                <a:gd name="T6" fmla="*/ 0 w 119"/>
                <a:gd name="T7" fmla="*/ 100 h 100"/>
                <a:gd name="T8" fmla="*/ 3 w 119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100">
                  <a:moveTo>
                    <a:pt x="3" y="0"/>
                  </a:moveTo>
                  <a:lnTo>
                    <a:pt x="118" y="0"/>
                  </a:lnTo>
                  <a:lnTo>
                    <a:pt x="119" y="100"/>
                  </a:lnTo>
                  <a:lnTo>
                    <a:pt x="0" y="100"/>
                  </a:lnTo>
                  <a:lnTo>
                    <a:pt x="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0" name="Rectangle 930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1" name="Rectangle 931"/>
            <p:cNvSpPr>
              <a:spLocks noChangeArrowheads="1"/>
            </p:cNvSpPr>
            <p:nvPr/>
          </p:nvSpPr>
          <p:spPr bwMode="auto">
            <a:xfrm>
              <a:off x="2740" y="496"/>
              <a:ext cx="177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2" name="Rectangle 932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3" name="Rectangle 933"/>
            <p:cNvSpPr>
              <a:spLocks noChangeArrowheads="1"/>
            </p:cNvSpPr>
            <p:nvPr/>
          </p:nvSpPr>
          <p:spPr bwMode="auto">
            <a:xfrm>
              <a:off x="2718" y="320"/>
              <a:ext cx="221" cy="17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4" name="Freeform 934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5" name="Freeform 935"/>
            <p:cNvSpPr>
              <a:spLocks/>
            </p:cNvSpPr>
            <p:nvPr/>
          </p:nvSpPr>
          <p:spPr bwMode="auto">
            <a:xfrm>
              <a:off x="2718" y="216"/>
              <a:ext cx="221" cy="208"/>
            </a:xfrm>
            <a:custGeom>
              <a:avLst/>
              <a:gdLst>
                <a:gd name="T0" fmla="*/ 960 w 963"/>
                <a:gd name="T1" fmla="*/ 517 h 938"/>
                <a:gd name="T2" fmla="*/ 947 w 963"/>
                <a:gd name="T3" fmla="*/ 586 h 938"/>
                <a:gd name="T4" fmla="*/ 925 w 963"/>
                <a:gd name="T5" fmla="*/ 652 h 938"/>
                <a:gd name="T6" fmla="*/ 893 w 963"/>
                <a:gd name="T7" fmla="*/ 712 h 938"/>
                <a:gd name="T8" fmla="*/ 852 w 963"/>
                <a:gd name="T9" fmla="*/ 767 h 938"/>
                <a:gd name="T10" fmla="*/ 805 w 963"/>
                <a:gd name="T11" fmla="*/ 816 h 938"/>
                <a:gd name="T12" fmla="*/ 750 w 963"/>
                <a:gd name="T13" fmla="*/ 857 h 938"/>
                <a:gd name="T14" fmla="*/ 690 w 963"/>
                <a:gd name="T15" fmla="*/ 892 h 938"/>
                <a:gd name="T16" fmla="*/ 624 w 963"/>
                <a:gd name="T17" fmla="*/ 917 h 938"/>
                <a:gd name="T18" fmla="*/ 555 w 963"/>
                <a:gd name="T19" fmla="*/ 933 h 938"/>
                <a:gd name="T20" fmla="*/ 482 w 963"/>
                <a:gd name="T21" fmla="*/ 938 h 938"/>
                <a:gd name="T22" fmla="*/ 408 w 963"/>
                <a:gd name="T23" fmla="*/ 933 h 938"/>
                <a:gd name="T24" fmla="*/ 338 w 963"/>
                <a:gd name="T25" fmla="*/ 917 h 938"/>
                <a:gd name="T26" fmla="*/ 273 w 963"/>
                <a:gd name="T27" fmla="*/ 892 h 938"/>
                <a:gd name="T28" fmla="*/ 212 w 963"/>
                <a:gd name="T29" fmla="*/ 857 h 938"/>
                <a:gd name="T30" fmla="*/ 158 w 963"/>
                <a:gd name="T31" fmla="*/ 816 h 938"/>
                <a:gd name="T32" fmla="*/ 110 w 963"/>
                <a:gd name="T33" fmla="*/ 767 h 938"/>
                <a:gd name="T34" fmla="*/ 69 w 963"/>
                <a:gd name="T35" fmla="*/ 712 h 938"/>
                <a:gd name="T36" fmla="*/ 37 w 963"/>
                <a:gd name="T37" fmla="*/ 652 h 938"/>
                <a:gd name="T38" fmla="*/ 15 w 963"/>
                <a:gd name="T39" fmla="*/ 586 h 938"/>
                <a:gd name="T40" fmla="*/ 2 w 963"/>
                <a:gd name="T41" fmla="*/ 517 h 938"/>
                <a:gd name="T42" fmla="*/ 1 w 963"/>
                <a:gd name="T43" fmla="*/ 445 h 938"/>
                <a:gd name="T44" fmla="*/ 9 w 963"/>
                <a:gd name="T45" fmla="*/ 375 h 938"/>
                <a:gd name="T46" fmla="*/ 29 w 963"/>
                <a:gd name="T47" fmla="*/ 308 h 938"/>
                <a:gd name="T48" fmla="*/ 58 w 963"/>
                <a:gd name="T49" fmla="*/ 246 h 938"/>
                <a:gd name="T50" fmla="*/ 96 w 963"/>
                <a:gd name="T51" fmla="*/ 189 h 938"/>
                <a:gd name="T52" fmla="*/ 141 w 963"/>
                <a:gd name="T53" fmla="*/ 138 h 938"/>
                <a:gd name="T54" fmla="*/ 193 w 963"/>
                <a:gd name="T55" fmla="*/ 94 h 938"/>
                <a:gd name="T56" fmla="*/ 252 w 963"/>
                <a:gd name="T57" fmla="*/ 57 h 938"/>
                <a:gd name="T58" fmla="*/ 316 w 963"/>
                <a:gd name="T59" fmla="*/ 29 h 938"/>
                <a:gd name="T60" fmla="*/ 384 w 963"/>
                <a:gd name="T61" fmla="*/ 10 h 938"/>
                <a:gd name="T62" fmla="*/ 456 w 963"/>
                <a:gd name="T63" fmla="*/ 1 h 938"/>
                <a:gd name="T64" fmla="*/ 530 w 963"/>
                <a:gd name="T65" fmla="*/ 2 h 938"/>
                <a:gd name="T66" fmla="*/ 601 w 963"/>
                <a:gd name="T67" fmla="*/ 15 h 938"/>
                <a:gd name="T68" fmla="*/ 669 w 963"/>
                <a:gd name="T69" fmla="*/ 37 h 938"/>
                <a:gd name="T70" fmla="*/ 730 w 963"/>
                <a:gd name="T71" fmla="*/ 68 h 938"/>
                <a:gd name="T72" fmla="*/ 787 w 963"/>
                <a:gd name="T73" fmla="*/ 108 h 938"/>
                <a:gd name="T74" fmla="*/ 838 w 963"/>
                <a:gd name="T75" fmla="*/ 154 h 938"/>
                <a:gd name="T76" fmla="*/ 880 w 963"/>
                <a:gd name="T77" fmla="*/ 207 h 938"/>
                <a:gd name="T78" fmla="*/ 915 w 963"/>
                <a:gd name="T79" fmla="*/ 266 h 938"/>
                <a:gd name="T80" fmla="*/ 941 w 963"/>
                <a:gd name="T81" fmla="*/ 330 h 938"/>
                <a:gd name="T82" fmla="*/ 957 w 963"/>
                <a:gd name="T83" fmla="*/ 397 h 938"/>
                <a:gd name="T84" fmla="*/ 963 w 963"/>
                <a:gd name="T85" fmla="*/ 469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3" h="938">
                  <a:moveTo>
                    <a:pt x="963" y="469"/>
                  </a:moveTo>
                  <a:lnTo>
                    <a:pt x="962" y="493"/>
                  </a:lnTo>
                  <a:lnTo>
                    <a:pt x="960" y="517"/>
                  </a:lnTo>
                  <a:lnTo>
                    <a:pt x="957" y="541"/>
                  </a:lnTo>
                  <a:lnTo>
                    <a:pt x="953" y="563"/>
                  </a:lnTo>
                  <a:lnTo>
                    <a:pt x="947" y="586"/>
                  </a:lnTo>
                  <a:lnTo>
                    <a:pt x="941" y="609"/>
                  </a:lnTo>
                  <a:lnTo>
                    <a:pt x="933" y="630"/>
                  </a:lnTo>
                  <a:lnTo>
                    <a:pt x="925" y="652"/>
                  </a:lnTo>
                  <a:lnTo>
                    <a:pt x="915" y="672"/>
                  </a:lnTo>
                  <a:lnTo>
                    <a:pt x="904" y="693"/>
                  </a:lnTo>
                  <a:lnTo>
                    <a:pt x="893" y="712"/>
                  </a:lnTo>
                  <a:lnTo>
                    <a:pt x="880" y="731"/>
                  </a:lnTo>
                  <a:lnTo>
                    <a:pt x="866" y="750"/>
                  </a:lnTo>
                  <a:lnTo>
                    <a:pt x="852" y="767"/>
                  </a:lnTo>
                  <a:lnTo>
                    <a:pt x="838" y="784"/>
                  </a:lnTo>
                  <a:lnTo>
                    <a:pt x="821" y="800"/>
                  </a:lnTo>
                  <a:lnTo>
                    <a:pt x="805" y="816"/>
                  </a:lnTo>
                  <a:lnTo>
                    <a:pt x="787" y="830"/>
                  </a:lnTo>
                  <a:lnTo>
                    <a:pt x="769" y="845"/>
                  </a:lnTo>
                  <a:lnTo>
                    <a:pt x="750" y="857"/>
                  </a:lnTo>
                  <a:lnTo>
                    <a:pt x="730" y="870"/>
                  </a:lnTo>
                  <a:lnTo>
                    <a:pt x="711" y="881"/>
                  </a:lnTo>
                  <a:lnTo>
                    <a:pt x="690" y="892"/>
                  </a:lnTo>
                  <a:lnTo>
                    <a:pt x="669" y="902"/>
                  </a:lnTo>
                  <a:lnTo>
                    <a:pt x="646" y="909"/>
                  </a:lnTo>
                  <a:lnTo>
                    <a:pt x="624" y="917"/>
                  </a:lnTo>
                  <a:lnTo>
                    <a:pt x="601" y="923"/>
                  </a:lnTo>
                  <a:lnTo>
                    <a:pt x="578" y="929"/>
                  </a:lnTo>
                  <a:lnTo>
                    <a:pt x="555" y="933"/>
                  </a:lnTo>
                  <a:lnTo>
                    <a:pt x="530" y="936"/>
                  </a:lnTo>
                  <a:lnTo>
                    <a:pt x="506" y="937"/>
                  </a:lnTo>
                  <a:lnTo>
                    <a:pt x="482" y="938"/>
                  </a:lnTo>
                  <a:lnTo>
                    <a:pt x="456" y="937"/>
                  </a:lnTo>
                  <a:lnTo>
                    <a:pt x="432" y="936"/>
                  </a:lnTo>
                  <a:lnTo>
                    <a:pt x="408" y="933"/>
                  </a:lnTo>
                  <a:lnTo>
                    <a:pt x="384" y="929"/>
                  </a:lnTo>
                  <a:lnTo>
                    <a:pt x="361" y="923"/>
                  </a:lnTo>
                  <a:lnTo>
                    <a:pt x="338" y="917"/>
                  </a:lnTo>
                  <a:lnTo>
                    <a:pt x="316" y="909"/>
                  </a:lnTo>
                  <a:lnTo>
                    <a:pt x="294" y="902"/>
                  </a:lnTo>
                  <a:lnTo>
                    <a:pt x="273" y="892"/>
                  </a:lnTo>
                  <a:lnTo>
                    <a:pt x="252" y="881"/>
                  </a:lnTo>
                  <a:lnTo>
                    <a:pt x="232" y="870"/>
                  </a:lnTo>
                  <a:lnTo>
                    <a:pt x="212" y="857"/>
                  </a:lnTo>
                  <a:lnTo>
                    <a:pt x="193" y="845"/>
                  </a:lnTo>
                  <a:lnTo>
                    <a:pt x="175" y="830"/>
                  </a:lnTo>
                  <a:lnTo>
                    <a:pt x="158" y="816"/>
                  </a:lnTo>
                  <a:lnTo>
                    <a:pt x="141" y="800"/>
                  </a:lnTo>
                  <a:lnTo>
                    <a:pt x="124" y="784"/>
                  </a:lnTo>
                  <a:lnTo>
                    <a:pt x="110" y="767"/>
                  </a:lnTo>
                  <a:lnTo>
                    <a:pt x="96" y="750"/>
                  </a:lnTo>
                  <a:lnTo>
                    <a:pt x="82" y="731"/>
                  </a:lnTo>
                  <a:lnTo>
                    <a:pt x="69" y="712"/>
                  </a:lnTo>
                  <a:lnTo>
                    <a:pt x="58" y="693"/>
                  </a:lnTo>
                  <a:lnTo>
                    <a:pt x="47" y="672"/>
                  </a:lnTo>
                  <a:lnTo>
                    <a:pt x="37" y="652"/>
                  </a:lnTo>
                  <a:lnTo>
                    <a:pt x="29" y="630"/>
                  </a:lnTo>
                  <a:lnTo>
                    <a:pt x="22" y="609"/>
                  </a:lnTo>
                  <a:lnTo>
                    <a:pt x="15" y="586"/>
                  </a:lnTo>
                  <a:lnTo>
                    <a:pt x="9" y="563"/>
                  </a:lnTo>
                  <a:lnTo>
                    <a:pt x="5" y="541"/>
                  </a:lnTo>
                  <a:lnTo>
                    <a:pt x="2" y="517"/>
                  </a:lnTo>
                  <a:lnTo>
                    <a:pt x="1" y="493"/>
                  </a:lnTo>
                  <a:lnTo>
                    <a:pt x="0" y="469"/>
                  </a:lnTo>
                  <a:lnTo>
                    <a:pt x="1" y="445"/>
                  </a:lnTo>
                  <a:lnTo>
                    <a:pt x="2" y="421"/>
                  </a:lnTo>
                  <a:lnTo>
                    <a:pt x="5" y="397"/>
                  </a:lnTo>
                  <a:lnTo>
                    <a:pt x="9" y="375"/>
                  </a:lnTo>
                  <a:lnTo>
                    <a:pt x="15" y="352"/>
                  </a:lnTo>
                  <a:lnTo>
                    <a:pt x="22" y="330"/>
                  </a:lnTo>
                  <a:lnTo>
                    <a:pt x="29" y="308"/>
                  </a:lnTo>
                  <a:lnTo>
                    <a:pt x="37" y="287"/>
                  </a:lnTo>
                  <a:lnTo>
                    <a:pt x="47" y="266"/>
                  </a:lnTo>
                  <a:lnTo>
                    <a:pt x="58" y="246"/>
                  </a:lnTo>
                  <a:lnTo>
                    <a:pt x="69" y="226"/>
                  </a:lnTo>
                  <a:lnTo>
                    <a:pt x="82" y="207"/>
                  </a:lnTo>
                  <a:lnTo>
                    <a:pt x="96" y="189"/>
                  </a:lnTo>
                  <a:lnTo>
                    <a:pt x="110" y="171"/>
                  </a:lnTo>
                  <a:lnTo>
                    <a:pt x="124" y="154"/>
                  </a:lnTo>
                  <a:lnTo>
                    <a:pt x="141" y="138"/>
                  </a:lnTo>
                  <a:lnTo>
                    <a:pt x="158" y="122"/>
                  </a:lnTo>
                  <a:lnTo>
                    <a:pt x="175" y="108"/>
                  </a:lnTo>
                  <a:lnTo>
                    <a:pt x="193" y="94"/>
                  </a:lnTo>
                  <a:lnTo>
                    <a:pt x="212" y="81"/>
                  </a:lnTo>
                  <a:lnTo>
                    <a:pt x="232" y="68"/>
                  </a:lnTo>
                  <a:lnTo>
                    <a:pt x="252" y="57"/>
                  </a:lnTo>
                  <a:lnTo>
                    <a:pt x="273" y="46"/>
                  </a:lnTo>
                  <a:lnTo>
                    <a:pt x="294" y="37"/>
                  </a:lnTo>
                  <a:lnTo>
                    <a:pt x="316" y="29"/>
                  </a:lnTo>
                  <a:lnTo>
                    <a:pt x="338" y="22"/>
                  </a:lnTo>
                  <a:lnTo>
                    <a:pt x="361" y="15"/>
                  </a:lnTo>
                  <a:lnTo>
                    <a:pt x="384" y="10"/>
                  </a:lnTo>
                  <a:lnTo>
                    <a:pt x="408" y="5"/>
                  </a:lnTo>
                  <a:lnTo>
                    <a:pt x="432" y="2"/>
                  </a:lnTo>
                  <a:lnTo>
                    <a:pt x="456" y="1"/>
                  </a:lnTo>
                  <a:lnTo>
                    <a:pt x="482" y="0"/>
                  </a:lnTo>
                  <a:lnTo>
                    <a:pt x="506" y="1"/>
                  </a:lnTo>
                  <a:lnTo>
                    <a:pt x="530" y="2"/>
                  </a:lnTo>
                  <a:lnTo>
                    <a:pt x="555" y="5"/>
                  </a:lnTo>
                  <a:lnTo>
                    <a:pt x="578" y="10"/>
                  </a:lnTo>
                  <a:lnTo>
                    <a:pt x="601" y="15"/>
                  </a:lnTo>
                  <a:lnTo>
                    <a:pt x="624" y="22"/>
                  </a:lnTo>
                  <a:lnTo>
                    <a:pt x="646" y="29"/>
                  </a:lnTo>
                  <a:lnTo>
                    <a:pt x="669" y="37"/>
                  </a:lnTo>
                  <a:lnTo>
                    <a:pt x="690" y="46"/>
                  </a:lnTo>
                  <a:lnTo>
                    <a:pt x="711" y="57"/>
                  </a:lnTo>
                  <a:lnTo>
                    <a:pt x="730" y="68"/>
                  </a:lnTo>
                  <a:lnTo>
                    <a:pt x="750" y="81"/>
                  </a:lnTo>
                  <a:lnTo>
                    <a:pt x="769" y="94"/>
                  </a:lnTo>
                  <a:lnTo>
                    <a:pt x="787" y="108"/>
                  </a:lnTo>
                  <a:lnTo>
                    <a:pt x="805" y="122"/>
                  </a:lnTo>
                  <a:lnTo>
                    <a:pt x="821" y="138"/>
                  </a:lnTo>
                  <a:lnTo>
                    <a:pt x="838" y="154"/>
                  </a:lnTo>
                  <a:lnTo>
                    <a:pt x="852" y="171"/>
                  </a:lnTo>
                  <a:lnTo>
                    <a:pt x="866" y="189"/>
                  </a:lnTo>
                  <a:lnTo>
                    <a:pt x="880" y="207"/>
                  </a:lnTo>
                  <a:lnTo>
                    <a:pt x="893" y="226"/>
                  </a:lnTo>
                  <a:lnTo>
                    <a:pt x="904" y="246"/>
                  </a:lnTo>
                  <a:lnTo>
                    <a:pt x="915" y="266"/>
                  </a:lnTo>
                  <a:lnTo>
                    <a:pt x="925" y="287"/>
                  </a:lnTo>
                  <a:lnTo>
                    <a:pt x="933" y="308"/>
                  </a:lnTo>
                  <a:lnTo>
                    <a:pt x="941" y="330"/>
                  </a:lnTo>
                  <a:lnTo>
                    <a:pt x="947" y="352"/>
                  </a:lnTo>
                  <a:lnTo>
                    <a:pt x="953" y="375"/>
                  </a:lnTo>
                  <a:lnTo>
                    <a:pt x="957" y="397"/>
                  </a:lnTo>
                  <a:lnTo>
                    <a:pt x="960" y="421"/>
                  </a:lnTo>
                  <a:lnTo>
                    <a:pt x="962" y="445"/>
                  </a:lnTo>
                  <a:lnTo>
                    <a:pt x="963" y="46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6" name="Rectangle 936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7" name="Rectangle 937"/>
            <p:cNvSpPr>
              <a:spLocks noChangeArrowheads="1"/>
            </p:cNvSpPr>
            <p:nvPr/>
          </p:nvSpPr>
          <p:spPr bwMode="auto">
            <a:xfrm>
              <a:off x="2704" y="535"/>
              <a:ext cx="248" cy="1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8" name="Rectangle 938"/>
            <p:cNvSpPr>
              <a:spLocks noChangeArrowheads="1"/>
            </p:cNvSpPr>
            <p:nvPr/>
          </p:nvSpPr>
          <p:spPr bwMode="auto">
            <a:xfrm flipH="1">
              <a:off x="2970" y="552"/>
              <a:ext cx="28" cy="8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39" name="Rectangle 939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0" name="Rectangle 940"/>
            <p:cNvSpPr>
              <a:spLocks noChangeArrowheads="1"/>
            </p:cNvSpPr>
            <p:nvPr/>
          </p:nvSpPr>
          <p:spPr bwMode="auto">
            <a:xfrm>
              <a:off x="2737" y="533"/>
              <a:ext cx="182" cy="14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1" name="Freeform 941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2" name="Freeform 942"/>
            <p:cNvSpPr>
              <a:spLocks/>
            </p:cNvSpPr>
            <p:nvPr/>
          </p:nvSpPr>
          <p:spPr bwMode="auto">
            <a:xfrm>
              <a:off x="2733" y="680"/>
              <a:ext cx="191" cy="19"/>
            </a:xfrm>
            <a:custGeom>
              <a:avLst/>
              <a:gdLst>
                <a:gd name="T0" fmla="*/ 801 w 832"/>
                <a:gd name="T1" fmla="*/ 18 h 86"/>
                <a:gd name="T2" fmla="*/ 832 w 832"/>
                <a:gd name="T3" fmla="*/ 48 h 86"/>
                <a:gd name="T4" fmla="*/ 832 w 832"/>
                <a:gd name="T5" fmla="*/ 86 h 86"/>
                <a:gd name="T6" fmla="*/ 0 w 832"/>
                <a:gd name="T7" fmla="*/ 86 h 86"/>
                <a:gd name="T8" fmla="*/ 0 w 832"/>
                <a:gd name="T9" fmla="*/ 48 h 86"/>
                <a:gd name="T10" fmla="*/ 31 w 832"/>
                <a:gd name="T11" fmla="*/ 18 h 86"/>
                <a:gd name="T12" fmla="*/ 31 w 832"/>
                <a:gd name="T13" fmla="*/ 0 h 86"/>
                <a:gd name="T14" fmla="*/ 801 w 832"/>
                <a:gd name="T15" fmla="*/ 0 h 86"/>
                <a:gd name="T16" fmla="*/ 801 w 832"/>
                <a:gd name="T17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2" h="86">
                  <a:moveTo>
                    <a:pt x="801" y="18"/>
                  </a:moveTo>
                  <a:lnTo>
                    <a:pt x="832" y="48"/>
                  </a:lnTo>
                  <a:lnTo>
                    <a:pt x="832" y="86"/>
                  </a:lnTo>
                  <a:lnTo>
                    <a:pt x="0" y="86"/>
                  </a:lnTo>
                  <a:lnTo>
                    <a:pt x="0" y="48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801" y="0"/>
                  </a:lnTo>
                  <a:lnTo>
                    <a:pt x="801" y="1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3" name="Rectangle 943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4" name="Rectangle 944"/>
            <p:cNvSpPr>
              <a:spLocks noChangeArrowheads="1"/>
            </p:cNvSpPr>
            <p:nvPr/>
          </p:nvSpPr>
          <p:spPr bwMode="auto">
            <a:xfrm>
              <a:off x="2620" y="309"/>
              <a:ext cx="8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5" name="Rectangle 945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6" name="Rectangle 946"/>
            <p:cNvSpPr>
              <a:spLocks noChangeArrowheads="1"/>
            </p:cNvSpPr>
            <p:nvPr/>
          </p:nvSpPr>
          <p:spPr bwMode="auto">
            <a:xfrm>
              <a:off x="2628" y="301"/>
              <a:ext cx="90" cy="3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7" name="Rectangle 947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8" name="Rectangle 948"/>
            <p:cNvSpPr>
              <a:spLocks noChangeArrowheads="1"/>
            </p:cNvSpPr>
            <p:nvPr/>
          </p:nvSpPr>
          <p:spPr bwMode="auto">
            <a:xfrm>
              <a:off x="2667" y="504"/>
              <a:ext cx="26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49" name="Freeform 949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0" name="Freeform 950"/>
            <p:cNvSpPr>
              <a:spLocks/>
            </p:cNvSpPr>
            <p:nvPr/>
          </p:nvSpPr>
          <p:spPr bwMode="auto">
            <a:xfrm>
              <a:off x="2952" y="789"/>
              <a:ext cx="11" cy="19"/>
            </a:xfrm>
            <a:custGeom>
              <a:avLst/>
              <a:gdLst>
                <a:gd name="T0" fmla="*/ 42 w 42"/>
                <a:gd name="T1" fmla="*/ 0 h 89"/>
                <a:gd name="T2" fmla="*/ 11 w 42"/>
                <a:gd name="T3" fmla="*/ 0 h 89"/>
                <a:gd name="T4" fmla="*/ 11 w 42"/>
                <a:gd name="T5" fmla="*/ 74 h 89"/>
                <a:gd name="T6" fmla="*/ 0 w 42"/>
                <a:gd name="T7" fmla="*/ 74 h 89"/>
                <a:gd name="T8" fmla="*/ 0 w 42"/>
                <a:gd name="T9" fmla="*/ 89 h 89"/>
                <a:gd name="T10" fmla="*/ 42 w 42"/>
                <a:gd name="T11" fmla="*/ 89 h 89"/>
                <a:gd name="T12" fmla="*/ 42 w 42"/>
                <a:gd name="T13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89">
                  <a:moveTo>
                    <a:pt x="42" y="0"/>
                  </a:moveTo>
                  <a:lnTo>
                    <a:pt x="11" y="0"/>
                  </a:lnTo>
                  <a:lnTo>
                    <a:pt x="11" y="74"/>
                  </a:lnTo>
                  <a:lnTo>
                    <a:pt x="0" y="74"/>
                  </a:lnTo>
                  <a:lnTo>
                    <a:pt x="0" y="89"/>
                  </a:lnTo>
                  <a:lnTo>
                    <a:pt x="42" y="89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1" name="Freeform 951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2" name="Freeform 952"/>
            <p:cNvSpPr>
              <a:spLocks/>
            </p:cNvSpPr>
            <p:nvPr/>
          </p:nvSpPr>
          <p:spPr bwMode="auto">
            <a:xfrm>
              <a:off x="2949" y="828"/>
              <a:ext cx="10" cy="19"/>
            </a:xfrm>
            <a:custGeom>
              <a:avLst/>
              <a:gdLst>
                <a:gd name="T0" fmla="*/ 42 w 42"/>
                <a:gd name="T1" fmla="*/ 0 h 90"/>
                <a:gd name="T2" fmla="*/ 10 w 42"/>
                <a:gd name="T3" fmla="*/ 0 h 90"/>
                <a:gd name="T4" fmla="*/ 10 w 42"/>
                <a:gd name="T5" fmla="*/ 75 h 90"/>
                <a:gd name="T6" fmla="*/ 0 w 42"/>
                <a:gd name="T7" fmla="*/ 75 h 90"/>
                <a:gd name="T8" fmla="*/ 0 w 42"/>
                <a:gd name="T9" fmla="*/ 90 h 90"/>
                <a:gd name="T10" fmla="*/ 42 w 42"/>
                <a:gd name="T11" fmla="*/ 90 h 90"/>
                <a:gd name="T12" fmla="*/ 42 w 42"/>
                <a:gd name="T13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90">
                  <a:moveTo>
                    <a:pt x="42" y="0"/>
                  </a:moveTo>
                  <a:lnTo>
                    <a:pt x="10" y="0"/>
                  </a:lnTo>
                  <a:lnTo>
                    <a:pt x="10" y="75"/>
                  </a:lnTo>
                  <a:lnTo>
                    <a:pt x="0" y="75"/>
                  </a:lnTo>
                  <a:lnTo>
                    <a:pt x="0" y="90"/>
                  </a:lnTo>
                  <a:lnTo>
                    <a:pt x="42" y="90"/>
                  </a:lnTo>
                  <a:lnTo>
                    <a:pt x="4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3" name="Line 953"/>
            <p:cNvSpPr>
              <a:spLocks noChangeShapeType="1"/>
            </p:cNvSpPr>
            <p:nvPr/>
          </p:nvSpPr>
          <p:spPr bwMode="auto">
            <a:xfrm flipV="1">
              <a:off x="2959" y="837"/>
              <a:ext cx="1" cy="0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4" name="Rectangle 954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5" name="Rectangle 955"/>
            <p:cNvSpPr>
              <a:spLocks noChangeArrowheads="1"/>
            </p:cNvSpPr>
            <p:nvPr/>
          </p:nvSpPr>
          <p:spPr bwMode="auto">
            <a:xfrm>
              <a:off x="2737" y="1136"/>
              <a:ext cx="33" cy="2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6" name="Freeform 956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  <a:gd name="T28" fmla="*/ 41 w 41"/>
                <a:gd name="T2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7" name="Freeform 957"/>
            <p:cNvSpPr>
              <a:spLocks/>
            </p:cNvSpPr>
            <p:nvPr/>
          </p:nvSpPr>
          <p:spPr bwMode="auto">
            <a:xfrm>
              <a:off x="2771" y="1146"/>
              <a:ext cx="9" cy="12"/>
            </a:xfrm>
            <a:custGeom>
              <a:avLst/>
              <a:gdLst>
                <a:gd name="T0" fmla="*/ 41 w 41"/>
                <a:gd name="T1" fmla="*/ 0 h 53"/>
                <a:gd name="T2" fmla="*/ 41 w 41"/>
                <a:gd name="T3" fmla="*/ 41 h 53"/>
                <a:gd name="T4" fmla="*/ 33 w 41"/>
                <a:gd name="T5" fmla="*/ 41 h 53"/>
                <a:gd name="T6" fmla="*/ 33 w 41"/>
                <a:gd name="T7" fmla="*/ 50 h 53"/>
                <a:gd name="T8" fmla="*/ 31 w 41"/>
                <a:gd name="T9" fmla="*/ 53 h 53"/>
                <a:gd name="T10" fmla="*/ 5 w 41"/>
                <a:gd name="T11" fmla="*/ 53 h 53"/>
                <a:gd name="T12" fmla="*/ 5 w 41"/>
                <a:gd name="T13" fmla="*/ 35 h 53"/>
                <a:gd name="T14" fmla="*/ 0 w 41"/>
                <a:gd name="T15" fmla="*/ 35 h 53"/>
                <a:gd name="T16" fmla="*/ 0 w 41"/>
                <a:gd name="T17" fmla="*/ 21 h 53"/>
                <a:gd name="T18" fmla="*/ 5 w 41"/>
                <a:gd name="T19" fmla="*/ 7 h 53"/>
                <a:gd name="T20" fmla="*/ 7 w 41"/>
                <a:gd name="T21" fmla="*/ 7 h 53"/>
                <a:gd name="T22" fmla="*/ 7 w 41"/>
                <a:gd name="T23" fmla="*/ 0 h 53"/>
                <a:gd name="T24" fmla="*/ 41 w 41"/>
                <a:gd name="T25" fmla="*/ 0 h 53"/>
                <a:gd name="T26" fmla="*/ 41 w 41"/>
                <a:gd name="T2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53">
                  <a:moveTo>
                    <a:pt x="41" y="0"/>
                  </a:moveTo>
                  <a:lnTo>
                    <a:pt x="41" y="41"/>
                  </a:lnTo>
                  <a:lnTo>
                    <a:pt x="33" y="41"/>
                  </a:lnTo>
                  <a:lnTo>
                    <a:pt x="33" y="50"/>
                  </a:lnTo>
                  <a:lnTo>
                    <a:pt x="31" y="53"/>
                  </a:lnTo>
                  <a:lnTo>
                    <a:pt x="5" y="53"/>
                  </a:lnTo>
                  <a:lnTo>
                    <a:pt x="5" y="35"/>
                  </a:lnTo>
                  <a:lnTo>
                    <a:pt x="0" y="35"/>
                  </a:lnTo>
                  <a:lnTo>
                    <a:pt x="0" y="21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0"/>
                  </a:lnTo>
                  <a:lnTo>
                    <a:pt x="41" y="0"/>
                  </a:lnTo>
                  <a:lnTo>
                    <a:pt x="4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8" name="Rectangle 958"/>
            <p:cNvSpPr>
              <a:spLocks noChangeArrowheads="1"/>
            </p:cNvSpPr>
            <p:nvPr/>
          </p:nvSpPr>
          <p:spPr bwMode="auto">
            <a:xfrm>
              <a:off x="2654" y="1295"/>
              <a:ext cx="3" cy="191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59" name="Freeform 959"/>
            <p:cNvSpPr>
              <a:spLocks/>
            </p:cNvSpPr>
            <p:nvPr/>
          </p:nvSpPr>
          <p:spPr bwMode="auto">
            <a:xfrm>
              <a:off x="2654" y="1295"/>
              <a:ext cx="3" cy="191"/>
            </a:xfrm>
            <a:custGeom>
              <a:avLst/>
              <a:gdLst>
                <a:gd name="T0" fmla="*/ 17 w 17"/>
                <a:gd name="T1" fmla="*/ 856 h 856"/>
                <a:gd name="T2" fmla="*/ 17 w 17"/>
                <a:gd name="T3" fmla="*/ 0 h 856"/>
                <a:gd name="T4" fmla="*/ 0 w 17"/>
                <a:gd name="T5" fmla="*/ 0 h 856"/>
                <a:gd name="T6" fmla="*/ 0 w 17"/>
                <a:gd name="T7" fmla="*/ 856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56">
                  <a:moveTo>
                    <a:pt x="17" y="856"/>
                  </a:moveTo>
                  <a:lnTo>
                    <a:pt x="17" y="0"/>
                  </a:lnTo>
                  <a:lnTo>
                    <a:pt x="0" y="0"/>
                  </a:lnTo>
                  <a:lnTo>
                    <a:pt x="0" y="85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0" name="Rectangle 960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1" name="Rectangle 961"/>
            <p:cNvSpPr>
              <a:spLocks noChangeArrowheads="1"/>
            </p:cNvSpPr>
            <p:nvPr/>
          </p:nvSpPr>
          <p:spPr bwMode="auto">
            <a:xfrm>
              <a:off x="2990" y="2002"/>
              <a:ext cx="33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2" name="Freeform 962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3" name="Freeform 963"/>
            <p:cNvSpPr>
              <a:spLocks/>
            </p:cNvSpPr>
            <p:nvPr/>
          </p:nvSpPr>
          <p:spPr bwMode="auto">
            <a:xfrm>
              <a:off x="3493" y="1991"/>
              <a:ext cx="49" cy="147"/>
            </a:xfrm>
            <a:custGeom>
              <a:avLst/>
              <a:gdLst>
                <a:gd name="T0" fmla="*/ 96 w 212"/>
                <a:gd name="T1" fmla="*/ 193 h 661"/>
                <a:gd name="T2" fmla="*/ 193 w 212"/>
                <a:gd name="T3" fmla="*/ 193 h 661"/>
                <a:gd name="T4" fmla="*/ 212 w 212"/>
                <a:gd name="T5" fmla="*/ 195 h 661"/>
                <a:gd name="T6" fmla="*/ 212 w 212"/>
                <a:gd name="T7" fmla="*/ 331 h 661"/>
                <a:gd name="T8" fmla="*/ 212 w 212"/>
                <a:gd name="T9" fmla="*/ 466 h 661"/>
                <a:gd name="T10" fmla="*/ 193 w 212"/>
                <a:gd name="T11" fmla="*/ 468 h 661"/>
                <a:gd name="T12" fmla="*/ 96 w 212"/>
                <a:gd name="T13" fmla="*/ 468 h 661"/>
                <a:gd name="T14" fmla="*/ 96 w 212"/>
                <a:gd name="T15" fmla="*/ 469 h 661"/>
                <a:gd name="T16" fmla="*/ 89 w 212"/>
                <a:gd name="T17" fmla="*/ 469 h 661"/>
                <a:gd name="T18" fmla="*/ 39 w 212"/>
                <a:gd name="T19" fmla="*/ 612 h 661"/>
                <a:gd name="T20" fmla="*/ 39 w 212"/>
                <a:gd name="T21" fmla="*/ 661 h 661"/>
                <a:gd name="T22" fmla="*/ 0 w 212"/>
                <a:gd name="T23" fmla="*/ 661 h 661"/>
                <a:gd name="T24" fmla="*/ 0 w 212"/>
                <a:gd name="T25" fmla="*/ 331 h 661"/>
                <a:gd name="T26" fmla="*/ 0 w 212"/>
                <a:gd name="T27" fmla="*/ 0 h 661"/>
                <a:gd name="T28" fmla="*/ 39 w 212"/>
                <a:gd name="T29" fmla="*/ 0 h 661"/>
                <a:gd name="T30" fmla="*/ 39 w 212"/>
                <a:gd name="T31" fmla="*/ 49 h 661"/>
                <a:gd name="T32" fmla="*/ 89 w 212"/>
                <a:gd name="T33" fmla="*/ 192 h 661"/>
                <a:gd name="T34" fmla="*/ 96 w 212"/>
                <a:gd name="T35" fmla="*/ 192 h 661"/>
                <a:gd name="T36" fmla="*/ 96 w 212"/>
                <a:gd name="T37" fmla="*/ 193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2" h="661">
                  <a:moveTo>
                    <a:pt x="96" y="193"/>
                  </a:moveTo>
                  <a:lnTo>
                    <a:pt x="193" y="193"/>
                  </a:lnTo>
                  <a:lnTo>
                    <a:pt x="212" y="195"/>
                  </a:lnTo>
                  <a:lnTo>
                    <a:pt x="212" y="331"/>
                  </a:lnTo>
                  <a:lnTo>
                    <a:pt x="212" y="466"/>
                  </a:lnTo>
                  <a:lnTo>
                    <a:pt x="193" y="468"/>
                  </a:lnTo>
                  <a:lnTo>
                    <a:pt x="96" y="468"/>
                  </a:lnTo>
                  <a:lnTo>
                    <a:pt x="96" y="469"/>
                  </a:lnTo>
                  <a:lnTo>
                    <a:pt x="89" y="469"/>
                  </a:lnTo>
                  <a:lnTo>
                    <a:pt x="39" y="612"/>
                  </a:lnTo>
                  <a:lnTo>
                    <a:pt x="39" y="661"/>
                  </a:lnTo>
                  <a:lnTo>
                    <a:pt x="0" y="661"/>
                  </a:lnTo>
                  <a:lnTo>
                    <a:pt x="0" y="331"/>
                  </a:lnTo>
                  <a:lnTo>
                    <a:pt x="0" y="0"/>
                  </a:lnTo>
                  <a:lnTo>
                    <a:pt x="39" y="0"/>
                  </a:lnTo>
                  <a:lnTo>
                    <a:pt x="39" y="49"/>
                  </a:lnTo>
                  <a:lnTo>
                    <a:pt x="89" y="192"/>
                  </a:lnTo>
                  <a:lnTo>
                    <a:pt x="96" y="192"/>
                  </a:lnTo>
                  <a:lnTo>
                    <a:pt x="96" y="19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4" name="Freeform 964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5" name="Freeform 965"/>
            <p:cNvSpPr>
              <a:spLocks/>
            </p:cNvSpPr>
            <p:nvPr/>
          </p:nvSpPr>
          <p:spPr bwMode="auto">
            <a:xfrm>
              <a:off x="3500" y="2002"/>
              <a:ext cx="42" cy="125"/>
            </a:xfrm>
            <a:custGeom>
              <a:avLst/>
              <a:gdLst>
                <a:gd name="T0" fmla="*/ 0 w 181"/>
                <a:gd name="T1" fmla="*/ 0 h 563"/>
                <a:gd name="T2" fmla="*/ 2 w 181"/>
                <a:gd name="T3" fmla="*/ 0 h 563"/>
                <a:gd name="T4" fmla="*/ 53 w 181"/>
                <a:gd name="T5" fmla="*/ 144 h 563"/>
                <a:gd name="T6" fmla="*/ 57 w 181"/>
                <a:gd name="T7" fmla="*/ 146 h 563"/>
                <a:gd name="T8" fmla="*/ 181 w 181"/>
                <a:gd name="T9" fmla="*/ 146 h 563"/>
                <a:gd name="T10" fmla="*/ 181 w 181"/>
                <a:gd name="T11" fmla="*/ 417 h 563"/>
                <a:gd name="T12" fmla="*/ 57 w 181"/>
                <a:gd name="T13" fmla="*/ 417 h 563"/>
                <a:gd name="T14" fmla="*/ 53 w 181"/>
                <a:gd name="T15" fmla="*/ 419 h 563"/>
                <a:gd name="T16" fmla="*/ 2 w 181"/>
                <a:gd name="T17" fmla="*/ 563 h 563"/>
                <a:gd name="T18" fmla="*/ 0 w 181"/>
                <a:gd name="T19" fmla="*/ 563 h 563"/>
                <a:gd name="T20" fmla="*/ 0 w 181"/>
                <a:gd name="T21" fmla="*/ 0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1" h="563">
                  <a:moveTo>
                    <a:pt x="0" y="0"/>
                  </a:moveTo>
                  <a:lnTo>
                    <a:pt x="2" y="0"/>
                  </a:lnTo>
                  <a:lnTo>
                    <a:pt x="53" y="144"/>
                  </a:lnTo>
                  <a:lnTo>
                    <a:pt x="57" y="146"/>
                  </a:lnTo>
                  <a:lnTo>
                    <a:pt x="181" y="146"/>
                  </a:lnTo>
                  <a:lnTo>
                    <a:pt x="181" y="417"/>
                  </a:lnTo>
                  <a:lnTo>
                    <a:pt x="57" y="417"/>
                  </a:lnTo>
                  <a:lnTo>
                    <a:pt x="53" y="419"/>
                  </a:lnTo>
                  <a:lnTo>
                    <a:pt x="2" y="563"/>
                  </a:lnTo>
                  <a:lnTo>
                    <a:pt x="0" y="56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6" name="Freeform 966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  <a:gd name="T30" fmla="*/ 0 w 70"/>
                <a:gd name="T3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7" name="Freeform 967"/>
            <p:cNvSpPr>
              <a:spLocks/>
            </p:cNvSpPr>
            <p:nvPr/>
          </p:nvSpPr>
          <p:spPr bwMode="auto">
            <a:xfrm>
              <a:off x="3484" y="1991"/>
              <a:ext cx="16" cy="11"/>
            </a:xfrm>
            <a:custGeom>
              <a:avLst/>
              <a:gdLst>
                <a:gd name="T0" fmla="*/ 0 w 70"/>
                <a:gd name="T1" fmla="*/ 0 h 49"/>
                <a:gd name="T2" fmla="*/ 39 w 70"/>
                <a:gd name="T3" fmla="*/ 0 h 49"/>
                <a:gd name="T4" fmla="*/ 39 w 70"/>
                <a:gd name="T5" fmla="*/ 34 h 49"/>
                <a:gd name="T6" fmla="*/ 47 w 70"/>
                <a:gd name="T7" fmla="*/ 34 h 49"/>
                <a:gd name="T8" fmla="*/ 47 w 70"/>
                <a:gd name="T9" fmla="*/ 43 h 49"/>
                <a:gd name="T10" fmla="*/ 70 w 70"/>
                <a:gd name="T11" fmla="*/ 43 h 49"/>
                <a:gd name="T12" fmla="*/ 70 w 70"/>
                <a:gd name="T13" fmla="*/ 49 h 49"/>
                <a:gd name="T14" fmla="*/ 36 w 70"/>
                <a:gd name="T15" fmla="*/ 49 h 49"/>
                <a:gd name="T16" fmla="*/ 36 w 70"/>
                <a:gd name="T17" fmla="*/ 46 h 49"/>
                <a:gd name="T18" fmla="*/ 28 w 70"/>
                <a:gd name="T19" fmla="*/ 46 h 49"/>
                <a:gd name="T20" fmla="*/ 28 w 70"/>
                <a:gd name="T21" fmla="*/ 49 h 49"/>
                <a:gd name="T22" fmla="*/ 20 w 70"/>
                <a:gd name="T23" fmla="*/ 49 h 49"/>
                <a:gd name="T24" fmla="*/ 20 w 70"/>
                <a:gd name="T25" fmla="*/ 46 h 49"/>
                <a:gd name="T26" fmla="*/ 0 w 70"/>
                <a:gd name="T27" fmla="*/ 46 h 49"/>
                <a:gd name="T28" fmla="*/ 0 w 70"/>
                <a:gd name="T2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0"/>
                  </a:moveTo>
                  <a:lnTo>
                    <a:pt x="39" y="0"/>
                  </a:lnTo>
                  <a:lnTo>
                    <a:pt x="39" y="34"/>
                  </a:lnTo>
                  <a:lnTo>
                    <a:pt x="47" y="34"/>
                  </a:lnTo>
                  <a:lnTo>
                    <a:pt x="47" y="43"/>
                  </a:lnTo>
                  <a:lnTo>
                    <a:pt x="70" y="43"/>
                  </a:lnTo>
                  <a:lnTo>
                    <a:pt x="70" y="49"/>
                  </a:lnTo>
                  <a:lnTo>
                    <a:pt x="36" y="49"/>
                  </a:lnTo>
                  <a:lnTo>
                    <a:pt x="36" y="46"/>
                  </a:lnTo>
                  <a:lnTo>
                    <a:pt x="28" y="46"/>
                  </a:lnTo>
                  <a:lnTo>
                    <a:pt x="28" y="49"/>
                  </a:lnTo>
                  <a:lnTo>
                    <a:pt x="20" y="49"/>
                  </a:lnTo>
                  <a:lnTo>
                    <a:pt x="20" y="46"/>
                  </a:lnTo>
                  <a:lnTo>
                    <a:pt x="0" y="4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8" name="Freeform 968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  <a:gd name="T30" fmla="*/ 0 w 70"/>
                <a:gd name="T3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69" name="Freeform 969"/>
            <p:cNvSpPr>
              <a:spLocks/>
            </p:cNvSpPr>
            <p:nvPr/>
          </p:nvSpPr>
          <p:spPr bwMode="auto">
            <a:xfrm>
              <a:off x="3484" y="2127"/>
              <a:ext cx="16" cy="11"/>
            </a:xfrm>
            <a:custGeom>
              <a:avLst/>
              <a:gdLst>
                <a:gd name="T0" fmla="*/ 0 w 70"/>
                <a:gd name="T1" fmla="*/ 49 h 49"/>
                <a:gd name="T2" fmla="*/ 39 w 70"/>
                <a:gd name="T3" fmla="*/ 49 h 49"/>
                <a:gd name="T4" fmla="*/ 39 w 70"/>
                <a:gd name="T5" fmla="*/ 15 h 49"/>
                <a:gd name="T6" fmla="*/ 47 w 70"/>
                <a:gd name="T7" fmla="*/ 15 h 49"/>
                <a:gd name="T8" fmla="*/ 47 w 70"/>
                <a:gd name="T9" fmla="*/ 6 h 49"/>
                <a:gd name="T10" fmla="*/ 70 w 70"/>
                <a:gd name="T11" fmla="*/ 6 h 49"/>
                <a:gd name="T12" fmla="*/ 70 w 70"/>
                <a:gd name="T13" fmla="*/ 0 h 49"/>
                <a:gd name="T14" fmla="*/ 36 w 70"/>
                <a:gd name="T15" fmla="*/ 0 h 49"/>
                <a:gd name="T16" fmla="*/ 36 w 70"/>
                <a:gd name="T17" fmla="*/ 3 h 49"/>
                <a:gd name="T18" fmla="*/ 28 w 70"/>
                <a:gd name="T19" fmla="*/ 3 h 49"/>
                <a:gd name="T20" fmla="*/ 28 w 70"/>
                <a:gd name="T21" fmla="*/ 0 h 49"/>
                <a:gd name="T22" fmla="*/ 20 w 70"/>
                <a:gd name="T23" fmla="*/ 0 h 49"/>
                <a:gd name="T24" fmla="*/ 20 w 70"/>
                <a:gd name="T25" fmla="*/ 3 h 49"/>
                <a:gd name="T26" fmla="*/ 0 w 70"/>
                <a:gd name="T27" fmla="*/ 3 h 49"/>
                <a:gd name="T28" fmla="*/ 0 w 70"/>
                <a:gd name="T2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49">
                  <a:moveTo>
                    <a:pt x="0" y="49"/>
                  </a:moveTo>
                  <a:lnTo>
                    <a:pt x="39" y="49"/>
                  </a:lnTo>
                  <a:lnTo>
                    <a:pt x="39" y="15"/>
                  </a:lnTo>
                  <a:lnTo>
                    <a:pt x="47" y="15"/>
                  </a:lnTo>
                  <a:lnTo>
                    <a:pt x="47" y="6"/>
                  </a:lnTo>
                  <a:lnTo>
                    <a:pt x="70" y="6"/>
                  </a:lnTo>
                  <a:lnTo>
                    <a:pt x="70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28" y="3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20" y="3"/>
                  </a:lnTo>
                  <a:lnTo>
                    <a:pt x="0" y="3"/>
                  </a:lnTo>
                  <a:lnTo>
                    <a:pt x="0" y="4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0" name="Rectangle 970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1" name="Rectangle 971"/>
            <p:cNvSpPr>
              <a:spLocks noChangeArrowheads="1"/>
            </p:cNvSpPr>
            <p:nvPr/>
          </p:nvSpPr>
          <p:spPr bwMode="auto">
            <a:xfrm>
              <a:off x="3484" y="2001"/>
              <a:ext cx="4" cy="1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2" name="Freeform 972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3" name="Freeform 973"/>
            <p:cNvSpPr>
              <a:spLocks/>
            </p:cNvSpPr>
            <p:nvPr/>
          </p:nvSpPr>
          <p:spPr bwMode="auto">
            <a:xfrm>
              <a:off x="3005" y="1988"/>
              <a:ext cx="17" cy="152"/>
            </a:xfrm>
            <a:custGeom>
              <a:avLst/>
              <a:gdLst>
                <a:gd name="T0" fmla="*/ 0 w 76"/>
                <a:gd name="T1" fmla="*/ 55 h 679"/>
                <a:gd name="T2" fmla="*/ 76 w 76"/>
                <a:gd name="T3" fmla="*/ 0 h 679"/>
                <a:gd name="T4" fmla="*/ 76 w 76"/>
                <a:gd name="T5" fmla="*/ 679 h 679"/>
                <a:gd name="T6" fmla="*/ 0 w 76"/>
                <a:gd name="T7" fmla="*/ 624 h 679"/>
                <a:gd name="T8" fmla="*/ 0 w 76"/>
                <a:gd name="T9" fmla="*/ 55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679">
                  <a:moveTo>
                    <a:pt x="0" y="55"/>
                  </a:moveTo>
                  <a:lnTo>
                    <a:pt x="76" y="0"/>
                  </a:lnTo>
                  <a:lnTo>
                    <a:pt x="76" y="679"/>
                  </a:lnTo>
                  <a:lnTo>
                    <a:pt x="0" y="624"/>
                  </a:lnTo>
                  <a:lnTo>
                    <a:pt x="0" y="5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4" name="Rectangle 974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solidFill>
              <a:srgbClr val="3F3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5" name="Rectangle 975"/>
            <p:cNvSpPr>
              <a:spLocks noChangeArrowheads="1"/>
            </p:cNvSpPr>
            <p:nvPr/>
          </p:nvSpPr>
          <p:spPr bwMode="auto">
            <a:xfrm>
              <a:off x="2902" y="1984"/>
              <a:ext cx="89" cy="1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6" name="Rectangle 976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7" name="Rectangle 977"/>
            <p:cNvSpPr>
              <a:spLocks noChangeArrowheads="1"/>
            </p:cNvSpPr>
            <p:nvPr/>
          </p:nvSpPr>
          <p:spPr bwMode="auto">
            <a:xfrm>
              <a:off x="2902" y="1985"/>
              <a:ext cx="89" cy="15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8" name="Rectangle 978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79" name="Rectangle 979"/>
            <p:cNvSpPr>
              <a:spLocks noChangeArrowheads="1"/>
            </p:cNvSpPr>
            <p:nvPr/>
          </p:nvSpPr>
          <p:spPr bwMode="auto">
            <a:xfrm>
              <a:off x="2986" y="2001"/>
              <a:ext cx="502" cy="1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0" name="Rectangle 980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solidFill>
              <a:srgbClr val="3F3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1" name="Rectangle 981"/>
            <p:cNvSpPr>
              <a:spLocks noChangeArrowheads="1"/>
            </p:cNvSpPr>
            <p:nvPr/>
          </p:nvSpPr>
          <p:spPr bwMode="auto">
            <a:xfrm>
              <a:off x="2734" y="1928"/>
              <a:ext cx="259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2" name="Rectangle 982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3" name="Rectangle 983"/>
            <p:cNvSpPr>
              <a:spLocks noChangeArrowheads="1"/>
            </p:cNvSpPr>
            <p:nvPr/>
          </p:nvSpPr>
          <p:spPr bwMode="auto">
            <a:xfrm>
              <a:off x="2736" y="1925"/>
              <a:ext cx="255" cy="5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4" name="Rectangle 984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5" name="Rectangle 985"/>
            <p:cNvSpPr>
              <a:spLocks noChangeArrowheads="1"/>
            </p:cNvSpPr>
            <p:nvPr/>
          </p:nvSpPr>
          <p:spPr bwMode="auto">
            <a:xfrm>
              <a:off x="2736" y="1975"/>
              <a:ext cx="255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6" name="Freeform 986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3F3C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7" name="Freeform 987"/>
            <p:cNvSpPr>
              <a:spLocks/>
            </p:cNvSpPr>
            <p:nvPr/>
          </p:nvSpPr>
          <p:spPr bwMode="auto">
            <a:xfrm>
              <a:off x="2910" y="1975"/>
              <a:ext cx="74" cy="10"/>
            </a:xfrm>
            <a:custGeom>
              <a:avLst/>
              <a:gdLst>
                <a:gd name="T0" fmla="*/ 0 w 324"/>
                <a:gd name="T1" fmla="*/ 16 h 46"/>
                <a:gd name="T2" fmla="*/ 0 w 324"/>
                <a:gd name="T3" fmla="*/ 46 h 46"/>
                <a:gd name="T4" fmla="*/ 324 w 324"/>
                <a:gd name="T5" fmla="*/ 46 h 46"/>
                <a:gd name="T6" fmla="*/ 324 w 324"/>
                <a:gd name="T7" fmla="*/ 16 h 46"/>
                <a:gd name="T8" fmla="*/ 322 w 324"/>
                <a:gd name="T9" fmla="*/ 16 h 46"/>
                <a:gd name="T10" fmla="*/ 322 w 324"/>
                <a:gd name="T11" fmla="*/ 0 h 46"/>
                <a:gd name="T12" fmla="*/ 3 w 324"/>
                <a:gd name="T13" fmla="*/ 0 h 46"/>
                <a:gd name="T14" fmla="*/ 3 w 324"/>
                <a:gd name="T15" fmla="*/ 16 h 46"/>
                <a:gd name="T16" fmla="*/ 0 w 324"/>
                <a:gd name="T17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4" h="46">
                  <a:moveTo>
                    <a:pt x="0" y="16"/>
                  </a:moveTo>
                  <a:lnTo>
                    <a:pt x="0" y="46"/>
                  </a:lnTo>
                  <a:lnTo>
                    <a:pt x="324" y="46"/>
                  </a:lnTo>
                  <a:lnTo>
                    <a:pt x="324" y="16"/>
                  </a:lnTo>
                  <a:lnTo>
                    <a:pt x="322" y="16"/>
                  </a:lnTo>
                  <a:lnTo>
                    <a:pt x="322" y="0"/>
                  </a:lnTo>
                  <a:lnTo>
                    <a:pt x="3" y="0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8" name="Freeform 988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89" name="Freeform 989"/>
            <p:cNvSpPr>
              <a:spLocks/>
            </p:cNvSpPr>
            <p:nvPr/>
          </p:nvSpPr>
          <p:spPr bwMode="auto">
            <a:xfrm>
              <a:off x="2986" y="1978"/>
              <a:ext cx="36" cy="23"/>
            </a:xfrm>
            <a:custGeom>
              <a:avLst/>
              <a:gdLst>
                <a:gd name="T0" fmla="*/ 153 w 153"/>
                <a:gd name="T1" fmla="*/ 0 h 100"/>
                <a:gd name="T2" fmla="*/ 153 w 153"/>
                <a:gd name="T3" fmla="*/ 45 h 100"/>
                <a:gd name="T4" fmla="*/ 77 w 153"/>
                <a:gd name="T5" fmla="*/ 100 h 100"/>
                <a:gd name="T6" fmla="*/ 0 w 153"/>
                <a:gd name="T7" fmla="*/ 100 h 100"/>
                <a:gd name="T8" fmla="*/ 0 w 153"/>
                <a:gd name="T9" fmla="*/ 95 h 100"/>
                <a:gd name="T10" fmla="*/ 46 w 153"/>
                <a:gd name="T11" fmla="*/ 95 h 100"/>
                <a:gd name="T12" fmla="*/ 49 w 153"/>
                <a:gd name="T13" fmla="*/ 92 h 100"/>
                <a:gd name="T14" fmla="*/ 49 w 153"/>
                <a:gd name="T15" fmla="*/ 62 h 100"/>
                <a:gd name="T16" fmla="*/ 46 w 153"/>
                <a:gd name="T17" fmla="*/ 59 h 100"/>
                <a:gd name="T18" fmla="*/ 0 w 153"/>
                <a:gd name="T19" fmla="*/ 59 h 100"/>
                <a:gd name="T20" fmla="*/ 0 w 153"/>
                <a:gd name="T21" fmla="*/ 55 h 100"/>
                <a:gd name="T22" fmla="*/ 19 w 153"/>
                <a:gd name="T23" fmla="*/ 52 h 100"/>
                <a:gd name="T24" fmla="*/ 57 w 153"/>
                <a:gd name="T25" fmla="*/ 52 h 100"/>
                <a:gd name="T26" fmla="*/ 57 w 153"/>
                <a:gd name="T27" fmla="*/ 44 h 100"/>
                <a:gd name="T28" fmla="*/ 108 w 153"/>
                <a:gd name="T29" fmla="*/ 44 h 100"/>
                <a:gd name="T30" fmla="*/ 108 w 153"/>
                <a:gd name="T31" fmla="*/ 4 h 100"/>
                <a:gd name="T32" fmla="*/ 127 w 153"/>
                <a:gd name="T33" fmla="*/ 0 h 100"/>
                <a:gd name="T34" fmla="*/ 153 w 153"/>
                <a:gd name="T35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0">
                  <a:moveTo>
                    <a:pt x="153" y="0"/>
                  </a:moveTo>
                  <a:lnTo>
                    <a:pt x="153" y="45"/>
                  </a:lnTo>
                  <a:lnTo>
                    <a:pt x="77" y="100"/>
                  </a:lnTo>
                  <a:lnTo>
                    <a:pt x="0" y="100"/>
                  </a:lnTo>
                  <a:lnTo>
                    <a:pt x="0" y="95"/>
                  </a:lnTo>
                  <a:lnTo>
                    <a:pt x="46" y="95"/>
                  </a:lnTo>
                  <a:lnTo>
                    <a:pt x="49" y="92"/>
                  </a:lnTo>
                  <a:lnTo>
                    <a:pt x="49" y="62"/>
                  </a:lnTo>
                  <a:lnTo>
                    <a:pt x="46" y="59"/>
                  </a:lnTo>
                  <a:lnTo>
                    <a:pt x="0" y="59"/>
                  </a:lnTo>
                  <a:lnTo>
                    <a:pt x="0" y="55"/>
                  </a:lnTo>
                  <a:lnTo>
                    <a:pt x="19" y="52"/>
                  </a:lnTo>
                  <a:lnTo>
                    <a:pt x="57" y="52"/>
                  </a:lnTo>
                  <a:lnTo>
                    <a:pt x="57" y="44"/>
                  </a:lnTo>
                  <a:lnTo>
                    <a:pt x="108" y="44"/>
                  </a:lnTo>
                  <a:lnTo>
                    <a:pt x="108" y="4"/>
                  </a:lnTo>
                  <a:lnTo>
                    <a:pt x="127" y="0"/>
                  </a:lnTo>
                  <a:lnTo>
                    <a:pt x="15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0" name="Freeform 990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1" name="Freeform 991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2" name="Freeform 992"/>
            <p:cNvSpPr>
              <a:spLocks/>
            </p:cNvSpPr>
            <p:nvPr/>
          </p:nvSpPr>
          <p:spPr bwMode="auto">
            <a:xfrm>
              <a:off x="2986" y="1966"/>
              <a:ext cx="36" cy="24"/>
            </a:xfrm>
            <a:custGeom>
              <a:avLst/>
              <a:gdLst>
                <a:gd name="T0" fmla="*/ 134 w 153"/>
                <a:gd name="T1" fmla="*/ 51 h 110"/>
                <a:gd name="T2" fmla="*/ 96 w 153"/>
                <a:gd name="T3" fmla="*/ 51 h 110"/>
                <a:gd name="T4" fmla="*/ 96 w 153"/>
                <a:gd name="T5" fmla="*/ 41 h 110"/>
                <a:gd name="T6" fmla="*/ 77 w 153"/>
                <a:gd name="T7" fmla="*/ 41 h 110"/>
                <a:gd name="T8" fmla="*/ 77 w 153"/>
                <a:gd name="T9" fmla="*/ 0 h 110"/>
                <a:gd name="T10" fmla="*/ 38 w 153"/>
                <a:gd name="T11" fmla="*/ 0 h 110"/>
                <a:gd name="T12" fmla="*/ 38 w 153"/>
                <a:gd name="T13" fmla="*/ 84 h 110"/>
                <a:gd name="T14" fmla="*/ 19 w 153"/>
                <a:gd name="T15" fmla="*/ 84 h 110"/>
                <a:gd name="T16" fmla="*/ 19 w 153"/>
                <a:gd name="T17" fmla="*/ 90 h 110"/>
                <a:gd name="T18" fmla="*/ 0 w 153"/>
                <a:gd name="T19" fmla="*/ 90 h 110"/>
                <a:gd name="T20" fmla="*/ 0 w 153"/>
                <a:gd name="T21" fmla="*/ 110 h 110"/>
                <a:gd name="T22" fmla="*/ 57 w 153"/>
                <a:gd name="T23" fmla="*/ 110 h 110"/>
                <a:gd name="T24" fmla="*/ 57 w 153"/>
                <a:gd name="T25" fmla="*/ 102 h 110"/>
                <a:gd name="T26" fmla="*/ 88 w 153"/>
                <a:gd name="T27" fmla="*/ 102 h 110"/>
                <a:gd name="T28" fmla="*/ 108 w 153"/>
                <a:gd name="T29" fmla="*/ 98 h 110"/>
                <a:gd name="T30" fmla="*/ 108 w 153"/>
                <a:gd name="T31" fmla="*/ 57 h 110"/>
                <a:gd name="T32" fmla="*/ 153 w 153"/>
                <a:gd name="T33" fmla="*/ 57 h 110"/>
                <a:gd name="T34" fmla="*/ 153 w 153"/>
                <a:gd name="T35" fmla="*/ 54 h 110"/>
                <a:gd name="T36" fmla="*/ 134 w 153"/>
                <a:gd name="T37" fmla="*/ 51 h 110"/>
                <a:gd name="T38" fmla="*/ 134 w 153"/>
                <a:gd name="T39" fmla="*/ 5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0">
                  <a:moveTo>
                    <a:pt x="134" y="51"/>
                  </a:moveTo>
                  <a:lnTo>
                    <a:pt x="96" y="51"/>
                  </a:lnTo>
                  <a:lnTo>
                    <a:pt x="96" y="41"/>
                  </a:lnTo>
                  <a:lnTo>
                    <a:pt x="77" y="41"/>
                  </a:lnTo>
                  <a:lnTo>
                    <a:pt x="77" y="0"/>
                  </a:lnTo>
                  <a:lnTo>
                    <a:pt x="38" y="0"/>
                  </a:lnTo>
                  <a:lnTo>
                    <a:pt x="38" y="84"/>
                  </a:lnTo>
                  <a:lnTo>
                    <a:pt x="19" y="84"/>
                  </a:lnTo>
                  <a:lnTo>
                    <a:pt x="19" y="90"/>
                  </a:lnTo>
                  <a:lnTo>
                    <a:pt x="0" y="90"/>
                  </a:lnTo>
                  <a:lnTo>
                    <a:pt x="0" y="110"/>
                  </a:lnTo>
                  <a:lnTo>
                    <a:pt x="57" y="110"/>
                  </a:lnTo>
                  <a:lnTo>
                    <a:pt x="57" y="102"/>
                  </a:lnTo>
                  <a:lnTo>
                    <a:pt x="88" y="102"/>
                  </a:lnTo>
                  <a:lnTo>
                    <a:pt x="108" y="98"/>
                  </a:lnTo>
                  <a:lnTo>
                    <a:pt x="108" y="57"/>
                  </a:lnTo>
                  <a:lnTo>
                    <a:pt x="153" y="57"/>
                  </a:lnTo>
                  <a:lnTo>
                    <a:pt x="153" y="54"/>
                  </a:lnTo>
                  <a:lnTo>
                    <a:pt x="134" y="51"/>
                  </a:lnTo>
                  <a:lnTo>
                    <a:pt x="134" y="51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3" name="Rectangle 993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4" name="Rectangle 994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5" name="Rectangle 995"/>
            <p:cNvSpPr>
              <a:spLocks noChangeArrowheads="1"/>
            </p:cNvSpPr>
            <p:nvPr/>
          </p:nvSpPr>
          <p:spPr bwMode="auto">
            <a:xfrm>
              <a:off x="2878" y="1892"/>
              <a:ext cx="4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6" name="Rectangle 996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7" name="Rectangle 997"/>
            <p:cNvSpPr>
              <a:spLocks noChangeArrowheads="1"/>
            </p:cNvSpPr>
            <p:nvPr/>
          </p:nvSpPr>
          <p:spPr bwMode="auto">
            <a:xfrm>
              <a:off x="2877" y="1892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8" name="Rectangle 998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799" name="Rectangle 999"/>
            <p:cNvSpPr>
              <a:spLocks noChangeArrowheads="1"/>
            </p:cNvSpPr>
            <p:nvPr/>
          </p:nvSpPr>
          <p:spPr bwMode="auto">
            <a:xfrm>
              <a:off x="2959" y="1892"/>
              <a:ext cx="6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0" name="Rectangle 1000"/>
            <p:cNvSpPr>
              <a:spLocks noChangeArrowheads="1"/>
            </p:cNvSpPr>
            <p:nvPr/>
          </p:nvSpPr>
          <p:spPr bwMode="auto">
            <a:xfrm>
              <a:off x="2743" y="1909"/>
              <a:ext cx="241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1" name="Rectangle 1001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2" name="Rectangle 1002"/>
            <p:cNvSpPr>
              <a:spLocks noChangeArrowheads="1"/>
            </p:cNvSpPr>
            <p:nvPr/>
          </p:nvSpPr>
          <p:spPr bwMode="auto">
            <a:xfrm>
              <a:off x="2886" y="1898"/>
              <a:ext cx="71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3" name="Freeform 1003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4" name="Freeform 1004"/>
            <p:cNvSpPr>
              <a:spLocks/>
            </p:cNvSpPr>
            <p:nvPr/>
          </p:nvSpPr>
          <p:spPr bwMode="auto">
            <a:xfrm>
              <a:off x="2983" y="1909"/>
              <a:ext cx="10" cy="23"/>
            </a:xfrm>
            <a:custGeom>
              <a:avLst/>
              <a:gdLst>
                <a:gd name="T0" fmla="*/ 36 w 43"/>
                <a:gd name="T1" fmla="*/ 86 h 111"/>
                <a:gd name="T2" fmla="*/ 36 w 43"/>
                <a:gd name="T3" fmla="*/ 111 h 111"/>
                <a:gd name="T4" fmla="*/ 0 w 43"/>
                <a:gd name="T5" fmla="*/ 74 h 111"/>
                <a:gd name="T6" fmla="*/ 0 w 43"/>
                <a:gd name="T7" fmla="*/ 0 h 111"/>
                <a:gd name="T8" fmla="*/ 8 w 43"/>
                <a:gd name="T9" fmla="*/ 0 h 111"/>
                <a:gd name="T10" fmla="*/ 8 w 43"/>
                <a:gd name="T11" fmla="*/ 18 h 111"/>
                <a:gd name="T12" fmla="*/ 43 w 43"/>
                <a:gd name="T13" fmla="*/ 18 h 111"/>
                <a:gd name="T14" fmla="*/ 43 w 43"/>
                <a:gd name="T15" fmla="*/ 86 h 111"/>
                <a:gd name="T16" fmla="*/ 3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36" y="86"/>
                  </a:moveTo>
                  <a:lnTo>
                    <a:pt x="36" y="111"/>
                  </a:lnTo>
                  <a:lnTo>
                    <a:pt x="0" y="74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8"/>
                  </a:lnTo>
                  <a:lnTo>
                    <a:pt x="43" y="18"/>
                  </a:lnTo>
                  <a:lnTo>
                    <a:pt x="43" y="86"/>
                  </a:lnTo>
                  <a:lnTo>
                    <a:pt x="36" y="8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5" name="Freeform 1005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6" name="Freeform 1006"/>
            <p:cNvSpPr>
              <a:spLocks/>
            </p:cNvSpPr>
            <p:nvPr/>
          </p:nvSpPr>
          <p:spPr bwMode="auto">
            <a:xfrm>
              <a:off x="2734" y="1909"/>
              <a:ext cx="11" cy="23"/>
            </a:xfrm>
            <a:custGeom>
              <a:avLst/>
              <a:gdLst>
                <a:gd name="T0" fmla="*/ 6 w 43"/>
                <a:gd name="T1" fmla="*/ 86 h 111"/>
                <a:gd name="T2" fmla="*/ 6 w 43"/>
                <a:gd name="T3" fmla="*/ 111 h 111"/>
                <a:gd name="T4" fmla="*/ 43 w 43"/>
                <a:gd name="T5" fmla="*/ 74 h 111"/>
                <a:gd name="T6" fmla="*/ 43 w 43"/>
                <a:gd name="T7" fmla="*/ 0 h 111"/>
                <a:gd name="T8" fmla="*/ 35 w 43"/>
                <a:gd name="T9" fmla="*/ 0 h 111"/>
                <a:gd name="T10" fmla="*/ 35 w 43"/>
                <a:gd name="T11" fmla="*/ 18 h 111"/>
                <a:gd name="T12" fmla="*/ 0 w 43"/>
                <a:gd name="T13" fmla="*/ 18 h 111"/>
                <a:gd name="T14" fmla="*/ 0 w 43"/>
                <a:gd name="T15" fmla="*/ 86 h 111"/>
                <a:gd name="T16" fmla="*/ 6 w 43"/>
                <a:gd name="T17" fmla="*/ 8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111">
                  <a:moveTo>
                    <a:pt x="6" y="86"/>
                  </a:moveTo>
                  <a:lnTo>
                    <a:pt x="6" y="111"/>
                  </a:lnTo>
                  <a:lnTo>
                    <a:pt x="43" y="74"/>
                  </a:lnTo>
                  <a:lnTo>
                    <a:pt x="43" y="0"/>
                  </a:lnTo>
                  <a:lnTo>
                    <a:pt x="35" y="0"/>
                  </a:lnTo>
                  <a:lnTo>
                    <a:pt x="35" y="18"/>
                  </a:lnTo>
                  <a:lnTo>
                    <a:pt x="0" y="18"/>
                  </a:lnTo>
                  <a:lnTo>
                    <a:pt x="0" y="86"/>
                  </a:lnTo>
                  <a:lnTo>
                    <a:pt x="6" y="8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7" name="Rectangle 1007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8" name="Rectangle 1008"/>
            <p:cNvSpPr>
              <a:spLocks noChangeArrowheads="1"/>
            </p:cNvSpPr>
            <p:nvPr/>
          </p:nvSpPr>
          <p:spPr bwMode="auto">
            <a:xfrm>
              <a:off x="2745" y="1909"/>
              <a:ext cx="238" cy="1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09" name="Freeform 1009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153 w 153"/>
                <a:gd name="T1" fmla="*/ 101 h 101"/>
                <a:gd name="T2" fmla="*/ 153 w 153"/>
                <a:gd name="T3" fmla="*/ 55 h 101"/>
                <a:gd name="T4" fmla="*/ 77 w 153"/>
                <a:gd name="T5" fmla="*/ 0 h 101"/>
                <a:gd name="T6" fmla="*/ 0 w 153"/>
                <a:gd name="T7" fmla="*/ 0 h 101"/>
                <a:gd name="T8" fmla="*/ 0 w 153"/>
                <a:gd name="T9" fmla="*/ 5 h 101"/>
                <a:gd name="T10" fmla="*/ 46 w 153"/>
                <a:gd name="T11" fmla="*/ 5 h 101"/>
                <a:gd name="T12" fmla="*/ 49 w 153"/>
                <a:gd name="T13" fmla="*/ 8 h 101"/>
                <a:gd name="T14" fmla="*/ 49 w 153"/>
                <a:gd name="T15" fmla="*/ 38 h 101"/>
                <a:gd name="T16" fmla="*/ 46 w 153"/>
                <a:gd name="T17" fmla="*/ 42 h 101"/>
                <a:gd name="T18" fmla="*/ 0 w 153"/>
                <a:gd name="T19" fmla="*/ 42 h 101"/>
                <a:gd name="T20" fmla="*/ 0 w 153"/>
                <a:gd name="T21" fmla="*/ 45 h 101"/>
                <a:gd name="T22" fmla="*/ 19 w 153"/>
                <a:gd name="T23" fmla="*/ 48 h 101"/>
                <a:gd name="T24" fmla="*/ 57 w 153"/>
                <a:gd name="T25" fmla="*/ 48 h 101"/>
                <a:gd name="T26" fmla="*/ 57 w 153"/>
                <a:gd name="T27" fmla="*/ 56 h 101"/>
                <a:gd name="T28" fmla="*/ 108 w 153"/>
                <a:gd name="T29" fmla="*/ 56 h 101"/>
                <a:gd name="T30" fmla="*/ 108 w 153"/>
                <a:gd name="T31" fmla="*/ 96 h 101"/>
                <a:gd name="T32" fmla="*/ 127 w 153"/>
                <a:gd name="T33" fmla="*/ 101 h 101"/>
                <a:gd name="T34" fmla="*/ 153 w 153"/>
                <a:gd name="T3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01">
                  <a:moveTo>
                    <a:pt x="153" y="101"/>
                  </a:moveTo>
                  <a:lnTo>
                    <a:pt x="153" y="55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0" name="Freeform 1010"/>
            <p:cNvSpPr>
              <a:spLocks/>
            </p:cNvSpPr>
            <p:nvPr/>
          </p:nvSpPr>
          <p:spPr bwMode="auto">
            <a:xfrm>
              <a:off x="2986" y="2127"/>
              <a:ext cx="36" cy="22"/>
            </a:xfrm>
            <a:custGeom>
              <a:avLst/>
              <a:gdLst>
                <a:gd name="T0" fmla="*/ 77 w 153"/>
                <a:gd name="T1" fmla="*/ 0 h 101"/>
                <a:gd name="T2" fmla="*/ 0 w 153"/>
                <a:gd name="T3" fmla="*/ 0 h 101"/>
                <a:gd name="T4" fmla="*/ 0 w 153"/>
                <a:gd name="T5" fmla="*/ 5 h 101"/>
                <a:gd name="T6" fmla="*/ 46 w 153"/>
                <a:gd name="T7" fmla="*/ 5 h 101"/>
                <a:gd name="T8" fmla="*/ 49 w 153"/>
                <a:gd name="T9" fmla="*/ 8 h 101"/>
                <a:gd name="T10" fmla="*/ 49 w 153"/>
                <a:gd name="T11" fmla="*/ 38 h 101"/>
                <a:gd name="T12" fmla="*/ 46 w 153"/>
                <a:gd name="T13" fmla="*/ 42 h 101"/>
                <a:gd name="T14" fmla="*/ 0 w 153"/>
                <a:gd name="T15" fmla="*/ 42 h 101"/>
                <a:gd name="T16" fmla="*/ 0 w 153"/>
                <a:gd name="T17" fmla="*/ 45 h 101"/>
                <a:gd name="T18" fmla="*/ 19 w 153"/>
                <a:gd name="T19" fmla="*/ 48 h 101"/>
                <a:gd name="T20" fmla="*/ 57 w 153"/>
                <a:gd name="T21" fmla="*/ 48 h 101"/>
                <a:gd name="T22" fmla="*/ 57 w 153"/>
                <a:gd name="T23" fmla="*/ 56 h 101"/>
                <a:gd name="T24" fmla="*/ 108 w 153"/>
                <a:gd name="T25" fmla="*/ 56 h 101"/>
                <a:gd name="T26" fmla="*/ 108 w 153"/>
                <a:gd name="T27" fmla="*/ 96 h 101"/>
                <a:gd name="T28" fmla="*/ 127 w 153"/>
                <a:gd name="T29" fmla="*/ 101 h 101"/>
                <a:gd name="T30" fmla="*/ 153 w 153"/>
                <a:gd name="T31" fmla="*/ 101 h 101"/>
                <a:gd name="T32" fmla="*/ 153 w 153"/>
                <a:gd name="T33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1">
                  <a:moveTo>
                    <a:pt x="77" y="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46" y="5"/>
                  </a:lnTo>
                  <a:lnTo>
                    <a:pt x="49" y="8"/>
                  </a:lnTo>
                  <a:lnTo>
                    <a:pt x="49" y="38"/>
                  </a:lnTo>
                  <a:lnTo>
                    <a:pt x="46" y="42"/>
                  </a:lnTo>
                  <a:lnTo>
                    <a:pt x="0" y="42"/>
                  </a:lnTo>
                  <a:lnTo>
                    <a:pt x="0" y="45"/>
                  </a:lnTo>
                  <a:lnTo>
                    <a:pt x="19" y="48"/>
                  </a:lnTo>
                  <a:lnTo>
                    <a:pt x="57" y="48"/>
                  </a:lnTo>
                  <a:lnTo>
                    <a:pt x="57" y="56"/>
                  </a:lnTo>
                  <a:lnTo>
                    <a:pt x="108" y="56"/>
                  </a:lnTo>
                  <a:lnTo>
                    <a:pt x="108" y="96"/>
                  </a:lnTo>
                  <a:lnTo>
                    <a:pt x="127" y="101"/>
                  </a:lnTo>
                  <a:lnTo>
                    <a:pt x="153" y="101"/>
                  </a:lnTo>
                  <a:lnTo>
                    <a:pt x="153" y="5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1" name="Rectangle 1011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2" name="Rectangle 1012"/>
            <p:cNvSpPr>
              <a:spLocks noChangeArrowheads="1"/>
            </p:cNvSpPr>
            <p:nvPr/>
          </p:nvSpPr>
          <p:spPr bwMode="auto">
            <a:xfrm>
              <a:off x="2897" y="2014"/>
              <a:ext cx="11" cy="9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3" name="Freeform 1013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4" name="Freeform 1014"/>
            <p:cNvSpPr>
              <a:spLocks/>
            </p:cNvSpPr>
            <p:nvPr/>
          </p:nvSpPr>
          <p:spPr bwMode="auto">
            <a:xfrm>
              <a:off x="2889" y="1984"/>
              <a:ext cx="19" cy="31"/>
            </a:xfrm>
            <a:custGeom>
              <a:avLst/>
              <a:gdLst>
                <a:gd name="T0" fmla="*/ 76 w 76"/>
                <a:gd name="T1" fmla="*/ 6 h 137"/>
                <a:gd name="T2" fmla="*/ 57 w 76"/>
                <a:gd name="T3" fmla="*/ 6 h 137"/>
                <a:gd name="T4" fmla="*/ 57 w 76"/>
                <a:gd name="T5" fmla="*/ 0 h 137"/>
                <a:gd name="T6" fmla="*/ 45 w 76"/>
                <a:gd name="T7" fmla="*/ 0 h 137"/>
                <a:gd name="T8" fmla="*/ 45 w 76"/>
                <a:gd name="T9" fmla="*/ 11 h 137"/>
                <a:gd name="T10" fmla="*/ 34 w 76"/>
                <a:gd name="T11" fmla="*/ 11 h 137"/>
                <a:gd name="T12" fmla="*/ 34 w 76"/>
                <a:gd name="T13" fmla="*/ 0 h 137"/>
                <a:gd name="T14" fmla="*/ 30 w 76"/>
                <a:gd name="T15" fmla="*/ 0 h 137"/>
                <a:gd name="T16" fmla="*/ 30 w 76"/>
                <a:gd name="T17" fmla="*/ 54 h 137"/>
                <a:gd name="T18" fmla="*/ 29 w 76"/>
                <a:gd name="T19" fmla="*/ 56 h 137"/>
                <a:gd name="T20" fmla="*/ 27 w 76"/>
                <a:gd name="T21" fmla="*/ 57 h 137"/>
                <a:gd name="T22" fmla="*/ 19 w 76"/>
                <a:gd name="T23" fmla="*/ 57 h 137"/>
                <a:gd name="T24" fmla="*/ 19 w 76"/>
                <a:gd name="T25" fmla="*/ 61 h 137"/>
                <a:gd name="T26" fmla="*/ 0 w 76"/>
                <a:gd name="T27" fmla="*/ 61 h 137"/>
                <a:gd name="T28" fmla="*/ 0 w 76"/>
                <a:gd name="T29" fmla="*/ 62 h 137"/>
                <a:gd name="T30" fmla="*/ 2 w 76"/>
                <a:gd name="T31" fmla="*/ 65 h 137"/>
                <a:gd name="T32" fmla="*/ 20 w 76"/>
                <a:gd name="T33" fmla="*/ 71 h 137"/>
                <a:gd name="T34" fmla="*/ 27 w 76"/>
                <a:gd name="T35" fmla="*/ 71 h 137"/>
                <a:gd name="T36" fmla="*/ 30 w 76"/>
                <a:gd name="T37" fmla="*/ 72 h 137"/>
                <a:gd name="T38" fmla="*/ 31 w 76"/>
                <a:gd name="T39" fmla="*/ 75 h 137"/>
                <a:gd name="T40" fmla="*/ 31 w 76"/>
                <a:gd name="T41" fmla="*/ 118 h 137"/>
                <a:gd name="T42" fmla="*/ 24 w 76"/>
                <a:gd name="T43" fmla="*/ 124 h 137"/>
                <a:gd name="T44" fmla="*/ 31 w 76"/>
                <a:gd name="T45" fmla="*/ 131 h 137"/>
                <a:gd name="T46" fmla="*/ 31 w 76"/>
                <a:gd name="T47" fmla="*/ 137 h 137"/>
                <a:gd name="T48" fmla="*/ 38 w 76"/>
                <a:gd name="T49" fmla="*/ 137 h 137"/>
                <a:gd name="T50" fmla="*/ 38 w 76"/>
                <a:gd name="T51" fmla="*/ 134 h 137"/>
                <a:gd name="T52" fmla="*/ 76 w 76"/>
                <a:gd name="T53" fmla="*/ 134 h 137"/>
                <a:gd name="T54" fmla="*/ 76 w 76"/>
                <a:gd name="T55" fmla="*/ 126 h 137"/>
                <a:gd name="T56" fmla="*/ 69 w 76"/>
                <a:gd name="T57" fmla="*/ 126 h 137"/>
                <a:gd name="T58" fmla="*/ 65 w 76"/>
                <a:gd name="T59" fmla="*/ 124 h 137"/>
                <a:gd name="T60" fmla="*/ 64 w 76"/>
                <a:gd name="T61" fmla="*/ 122 h 137"/>
                <a:gd name="T62" fmla="*/ 64 w 76"/>
                <a:gd name="T63" fmla="*/ 18 h 137"/>
                <a:gd name="T64" fmla="*/ 65 w 76"/>
                <a:gd name="T65" fmla="*/ 14 h 137"/>
                <a:gd name="T66" fmla="*/ 69 w 76"/>
                <a:gd name="T67" fmla="*/ 13 h 137"/>
                <a:gd name="T68" fmla="*/ 76 w 76"/>
                <a:gd name="T69" fmla="*/ 13 h 137"/>
                <a:gd name="T70" fmla="*/ 76 w 76"/>
                <a:gd name="T71" fmla="*/ 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6"/>
                  </a:moveTo>
                  <a:lnTo>
                    <a:pt x="57" y="6"/>
                  </a:lnTo>
                  <a:lnTo>
                    <a:pt x="57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30" y="0"/>
                  </a:lnTo>
                  <a:lnTo>
                    <a:pt x="30" y="54"/>
                  </a:lnTo>
                  <a:lnTo>
                    <a:pt x="29" y="56"/>
                  </a:lnTo>
                  <a:lnTo>
                    <a:pt x="27" y="57"/>
                  </a:lnTo>
                  <a:lnTo>
                    <a:pt x="19" y="57"/>
                  </a:lnTo>
                  <a:lnTo>
                    <a:pt x="19" y="61"/>
                  </a:lnTo>
                  <a:lnTo>
                    <a:pt x="0" y="61"/>
                  </a:lnTo>
                  <a:lnTo>
                    <a:pt x="0" y="62"/>
                  </a:lnTo>
                  <a:lnTo>
                    <a:pt x="2" y="65"/>
                  </a:lnTo>
                  <a:lnTo>
                    <a:pt x="20" y="71"/>
                  </a:lnTo>
                  <a:lnTo>
                    <a:pt x="27" y="71"/>
                  </a:lnTo>
                  <a:lnTo>
                    <a:pt x="30" y="72"/>
                  </a:lnTo>
                  <a:lnTo>
                    <a:pt x="31" y="75"/>
                  </a:lnTo>
                  <a:lnTo>
                    <a:pt x="31" y="118"/>
                  </a:lnTo>
                  <a:lnTo>
                    <a:pt x="24" y="124"/>
                  </a:lnTo>
                  <a:lnTo>
                    <a:pt x="31" y="131"/>
                  </a:lnTo>
                  <a:lnTo>
                    <a:pt x="31" y="137"/>
                  </a:lnTo>
                  <a:lnTo>
                    <a:pt x="38" y="137"/>
                  </a:lnTo>
                  <a:lnTo>
                    <a:pt x="38" y="134"/>
                  </a:lnTo>
                  <a:lnTo>
                    <a:pt x="76" y="134"/>
                  </a:lnTo>
                  <a:lnTo>
                    <a:pt x="76" y="126"/>
                  </a:lnTo>
                  <a:lnTo>
                    <a:pt x="69" y="126"/>
                  </a:lnTo>
                  <a:lnTo>
                    <a:pt x="65" y="124"/>
                  </a:lnTo>
                  <a:lnTo>
                    <a:pt x="64" y="122"/>
                  </a:lnTo>
                  <a:lnTo>
                    <a:pt x="64" y="18"/>
                  </a:lnTo>
                  <a:lnTo>
                    <a:pt x="65" y="14"/>
                  </a:lnTo>
                  <a:lnTo>
                    <a:pt x="69" y="13"/>
                  </a:lnTo>
                  <a:lnTo>
                    <a:pt x="76" y="13"/>
                  </a:lnTo>
                  <a:lnTo>
                    <a:pt x="76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5" name="Freeform 1015"/>
            <p:cNvSpPr>
              <a:spLocks/>
            </p:cNvSpPr>
            <p:nvPr/>
          </p:nvSpPr>
          <p:spPr bwMode="auto">
            <a:xfrm>
              <a:off x="2895" y="2012"/>
              <a:ext cx="2" cy="1"/>
            </a:xfrm>
            <a:custGeom>
              <a:avLst/>
              <a:gdLst>
                <a:gd name="T0" fmla="*/ 7 w 7"/>
                <a:gd name="T1" fmla="*/ 7 h 7"/>
                <a:gd name="T2" fmla="*/ 0 w 7"/>
                <a:gd name="T3" fmla="*/ 0 h 7"/>
                <a:gd name="T4" fmla="*/ 7 w 7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7"/>
                  </a:moveTo>
                  <a:lnTo>
                    <a:pt x="0" y="0"/>
                  </a:lnTo>
                  <a:lnTo>
                    <a:pt x="7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6" name="Line 1016"/>
            <p:cNvSpPr>
              <a:spLocks noChangeShapeType="1"/>
            </p:cNvSpPr>
            <p:nvPr/>
          </p:nvSpPr>
          <p:spPr bwMode="auto">
            <a:xfrm flipH="1" flipV="1">
              <a:off x="2895" y="2012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7" name="Freeform 1017"/>
            <p:cNvSpPr>
              <a:spLocks/>
            </p:cNvSpPr>
            <p:nvPr/>
          </p:nvSpPr>
          <p:spPr bwMode="auto">
            <a:xfrm>
              <a:off x="2897" y="2013"/>
              <a:ext cx="0" cy="2"/>
            </a:xfrm>
            <a:custGeom>
              <a:avLst/>
              <a:gdLst>
                <a:gd name="T0" fmla="*/ 0 w 7"/>
                <a:gd name="T1" fmla="*/ 0 h 6"/>
                <a:gd name="T2" fmla="*/ 0 w 7"/>
                <a:gd name="T3" fmla="*/ 6 h 6"/>
                <a:gd name="T4" fmla="*/ 7 w 7"/>
                <a:gd name="T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0"/>
                  </a:moveTo>
                  <a:lnTo>
                    <a:pt x="0" y="6"/>
                  </a:lnTo>
                  <a:lnTo>
                    <a:pt x="7" y="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8" name="Freeform 1018"/>
            <p:cNvSpPr>
              <a:spLocks/>
            </p:cNvSpPr>
            <p:nvPr/>
          </p:nvSpPr>
          <p:spPr bwMode="auto">
            <a:xfrm>
              <a:off x="2897" y="1984"/>
              <a:ext cx="11" cy="3"/>
            </a:xfrm>
            <a:custGeom>
              <a:avLst/>
              <a:gdLst>
                <a:gd name="T0" fmla="*/ 35 w 42"/>
                <a:gd name="T1" fmla="*/ 13 h 13"/>
                <a:gd name="T2" fmla="*/ 42 w 42"/>
                <a:gd name="T3" fmla="*/ 13 h 13"/>
                <a:gd name="T4" fmla="*/ 42 w 42"/>
                <a:gd name="T5" fmla="*/ 6 h 13"/>
                <a:gd name="T6" fmla="*/ 23 w 42"/>
                <a:gd name="T7" fmla="*/ 6 h 13"/>
                <a:gd name="T8" fmla="*/ 23 w 42"/>
                <a:gd name="T9" fmla="*/ 0 h 13"/>
                <a:gd name="T10" fmla="*/ 11 w 42"/>
                <a:gd name="T11" fmla="*/ 0 h 13"/>
                <a:gd name="T12" fmla="*/ 11 w 42"/>
                <a:gd name="T13" fmla="*/ 11 h 13"/>
                <a:gd name="T14" fmla="*/ 0 w 42"/>
                <a:gd name="T15" fmla="*/ 11 h 13"/>
                <a:gd name="T16" fmla="*/ 0 w 42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13"/>
                  </a:moveTo>
                  <a:lnTo>
                    <a:pt x="42" y="13"/>
                  </a:lnTo>
                  <a:lnTo>
                    <a:pt x="42" y="6"/>
                  </a:lnTo>
                  <a:lnTo>
                    <a:pt x="23" y="6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19" name="Freeform 1019"/>
            <p:cNvSpPr>
              <a:spLocks/>
            </p:cNvSpPr>
            <p:nvPr/>
          </p:nvSpPr>
          <p:spPr bwMode="auto">
            <a:xfrm>
              <a:off x="2897" y="2012"/>
              <a:ext cx="11" cy="3"/>
            </a:xfrm>
            <a:custGeom>
              <a:avLst/>
              <a:gdLst>
                <a:gd name="T0" fmla="*/ 0 w 38"/>
                <a:gd name="T1" fmla="*/ 11 h 11"/>
                <a:gd name="T2" fmla="*/ 0 w 38"/>
                <a:gd name="T3" fmla="*/ 8 h 11"/>
                <a:gd name="T4" fmla="*/ 38 w 38"/>
                <a:gd name="T5" fmla="*/ 8 h 11"/>
                <a:gd name="T6" fmla="*/ 38 w 38"/>
                <a:gd name="T7" fmla="*/ 0 h 11"/>
                <a:gd name="T8" fmla="*/ 31 w 3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1">
                  <a:moveTo>
                    <a:pt x="0" y="11"/>
                  </a:moveTo>
                  <a:lnTo>
                    <a:pt x="0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31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0" name="Freeform 1020"/>
            <p:cNvSpPr>
              <a:spLocks/>
            </p:cNvSpPr>
            <p:nvPr/>
          </p:nvSpPr>
          <p:spPr bwMode="auto">
            <a:xfrm>
              <a:off x="2896" y="1984"/>
              <a:ext cx="1" cy="12"/>
            </a:xfrm>
            <a:custGeom>
              <a:avLst/>
              <a:gdLst>
                <a:gd name="T0" fmla="*/ 4 w 4"/>
                <a:gd name="T1" fmla="*/ 0 h 54"/>
                <a:gd name="T2" fmla="*/ 0 w 4"/>
                <a:gd name="T3" fmla="*/ 0 h 54"/>
                <a:gd name="T4" fmla="*/ 0 w 4"/>
                <a:gd name="T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0"/>
                  </a:moveTo>
                  <a:lnTo>
                    <a:pt x="0" y="0"/>
                  </a:lnTo>
                  <a:lnTo>
                    <a:pt x="0" y="5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1" name="Line 1021"/>
            <p:cNvSpPr>
              <a:spLocks noChangeShapeType="1"/>
            </p:cNvSpPr>
            <p:nvPr/>
          </p:nvSpPr>
          <p:spPr bwMode="auto">
            <a:xfrm flipH="1">
              <a:off x="2893" y="1997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2" name="Freeform 1022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3" name="Freeform 1023"/>
            <p:cNvSpPr>
              <a:spLocks/>
            </p:cNvSpPr>
            <p:nvPr/>
          </p:nvSpPr>
          <p:spPr bwMode="auto">
            <a:xfrm>
              <a:off x="2889" y="2112"/>
              <a:ext cx="19" cy="32"/>
            </a:xfrm>
            <a:custGeom>
              <a:avLst/>
              <a:gdLst>
                <a:gd name="T0" fmla="*/ 76 w 76"/>
                <a:gd name="T1" fmla="*/ 131 h 137"/>
                <a:gd name="T2" fmla="*/ 57 w 76"/>
                <a:gd name="T3" fmla="*/ 131 h 137"/>
                <a:gd name="T4" fmla="*/ 57 w 76"/>
                <a:gd name="T5" fmla="*/ 137 h 137"/>
                <a:gd name="T6" fmla="*/ 45 w 76"/>
                <a:gd name="T7" fmla="*/ 137 h 137"/>
                <a:gd name="T8" fmla="*/ 45 w 76"/>
                <a:gd name="T9" fmla="*/ 126 h 137"/>
                <a:gd name="T10" fmla="*/ 34 w 76"/>
                <a:gd name="T11" fmla="*/ 126 h 137"/>
                <a:gd name="T12" fmla="*/ 34 w 76"/>
                <a:gd name="T13" fmla="*/ 137 h 137"/>
                <a:gd name="T14" fmla="*/ 30 w 76"/>
                <a:gd name="T15" fmla="*/ 137 h 137"/>
                <a:gd name="T16" fmla="*/ 30 w 76"/>
                <a:gd name="T17" fmla="*/ 83 h 137"/>
                <a:gd name="T18" fmla="*/ 29 w 76"/>
                <a:gd name="T19" fmla="*/ 81 h 137"/>
                <a:gd name="T20" fmla="*/ 27 w 76"/>
                <a:gd name="T21" fmla="*/ 80 h 137"/>
                <a:gd name="T22" fmla="*/ 19 w 76"/>
                <a:gd name="T23" fmla="*/ 80 h 137"/>
                <a:gd name="T24" fmla="*/ 19 w 76"/>
                <a:gd name="T25" fmla="*/ 76 h 137"/>
                <a:gd name="T26" fmla="*/ 0 w 76"/>
                <a:gd name="T27" fmla="*/ 76 h 137"/>
                <a:gd name="T28" fmla="*/ 0 w 76"/>
                <a:gd name="T29" fmla="*/ 75 h 137"/>
                <a:gd name="T30" fmla="*/ 2 w 76"/>
                <a:gd name="T31" fmla="*/ 72 h 137"/>
                <a:gd name="T32" fmla="*/ 20 w 76"/>
                <a:gd name="T33" fmla="*/ 66 h 137"/>
                <a:gd name="T34" fmla="*/ 27 w 76"/>
                <a:gd name="T35" fmla="*/ 66 h 137"/>
                <a:gd name="T36" fmla="*/ 30 w 76"/>
                <a:gd name="T37" fmla="*/ 64 h 137"/>
                <a:gd name="T38" fmla="*/ 31 w 76"/>
                <a:gd name="T39" fmla="*/ 62 h 137"/>
                <a:gd name="T40" fmla="*/ 31 w 76"/>
                <a:gd name="T41" fmla="*/ 19 h 137"/>
                <a:gd name="T42" fmla="*/ 24 w 76"/>
                <a:gd name="T43" fmla="*/ 13 h 137"/>
                <a:gd name="T44" fmla="*/ 31 w 76"/>
                <a:gd name="T45" fmla="*/ 6 h 137"/>
                <a:gd name="T46" fmla="*/ 31 w 76"/>
                <a:gd name="T47" fmla="*/ 0 h 137"/>
                <a:gd name="T48" fmla="*/ 38 w 76"/>
                <a:gd name="T49" fmla="*/ 0 h 137"/>
                <a:gd name="T50" fmla="*/ 38 w 76"/>
                <a:gd name="T51" fmla="*/ 4 h 137"/>
                <a:gd name="T52" fmla="*/ 76 w 76"/>
                <a:gd name="T53" fmla="*/ 4 h 137"/>
                <a:gd name="T54" fmla="*/ 76 w 76"/>
                <a:gd name="T55" fmla="*/ 12 h 137"/>
                <a:gd name="T56" fmla="*/ 69 w 76"/>
                <a:gd name="T57" fmla="*/ 12 h 137"/>
                <a:gd name="T58" fmla="*/ 65 w 76"/>
                <a:gd name="T59" fmla="*/ 13 h 137"/>
                <a:gd name="T60" fmla="*/ 64 w 76"/>
                <a:gd name="T61" fmla="*/ 15 h 137"/>
                <a:gd name="T62" fmla="*/ 64 w 76"/>
                <a:gd name="T63" fmla="*/ 119 h 137"/>
                <a:gd name="T64" fmla="*/ 65 w 76"/>
                <a:gd name="T65" fmla="*/ 123 h 137"/>
                <a:gd name="T66" fmla="*/ 69 w 76"/>
                <a:gd name="T67" fmla="*/ 124 h 137"/>
                <a:gd name="T68" fmla="*/ 76 w 76"/>
                <a:gd name="T69" fmla="*/ 124 h 137"/>
                <a:gd name="T70" fmla="*/ 76 w 76"/>
                <a:gd name="T71" fmla="*/ 131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137">
                  <a:moveTo>
                    <a:pt x="76" y="131"/>
                  </a:moveTo>
                  <a:lnTo>
                    <a:pt x="57" y="131"/>
                  </a:lnTo>
                  <a:lnTo>
                    <a:pt x="57" y="137"/>
                  </a:lnTo>
                  <a:lnTo>
                    <a:pt x="45" y="137"/>
                  </a:lnTo>
                  <a:lnTo>
                    <a:pt x="45" y="126"/>
                  </a:lnTo>
                  <a:lnTo>
                    <a:pt x="34" y="126"/>
                  </a:lnTo>
                  <a:lnTo>
                    <a:pt x="34" y="137"/>
                  </a:lnTo>
                  <a:lnTo>
                    <a:pt x="30" y="137"/>
                  </a:lnTo>
                  <a:lnTo>
                    <a:pt x="30" y="83"/>
                  </a:lnTo>
                  <a:lnTo>
                    <a:pt x="29" y="81"/>
                  </a:lnTo>
                  <a:lnTo>
                    <a:pt x="27" y="80"/>
                  </a:lnTo>
                  <a:lnTo>
                    <a:pt x="19" y="80"/>
                  </a:lnTo>
                  <a:lnTo>
                    <a:pt x="19" y="76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2" y="72"/>
                  </a:lnTo>
                  <a:lnTo>
                    <a:pt x="20" y="66"/>
                  </a:lnTo>
                  <a:lnTo>
                    <a:pt x="27" y="66"/>
                  </a:lnTo>
                  <a:lnTo>
                    <a:pt x="30" y="64"/>
                  </a:lnTo>
                  <a:lnTo>
                    <a:pt x="31" y="62"/>
                  </a:lnTo>
                  <a:lnTo>
                    <a:pt x="31" y="19"/>
                  </a:lnTo>
                  <a:lnTo>
                    <a:pt x="24" y="13"/>
                  </a:lnTo>
                  <a:lnTo>
                    <a:pt x="31" y="6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4"/>
                  </a:lnTo>
                  <a:lnTo>
                    <a:pt x="76" y="4"/>
                  </a:lnTo>
                  <a:lnTo>
                    <a:pt x="76" y="12"/>
                  </a:lnTo>
                  <a:lnTo>
                    <a:pt x="69" y="12"/>
                  </a:lnTo>
                  <a:lnTo>
                    <a:pt x="65" y="13"/>
                  </a:lnTo>
                  <a:lnTo>
                    <a:pt x="64" y="15"/>
                  </a:lnTo>
                  <a:lnTo>
                    <a:pt x="64" y="119"/>
                  </a:lnTo>
                  <a:lnTo>
                    <a:pt x="65" y="123"/>
                  </a:lnTo>
                  <a:lnTo>
                    <a:pt x="69" y="124"/>
                  </a:lnTo>
                  <a:lnTo>
                    <a:pt x="76" y="124"/>
                  </a:lnTo>
                  <a:lnTo>
                    <a:pt x="76" y="13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4" name="Freeform 1024"/>
            <p:cNvSpPr>
              <a:spLocks/>
            </p:cNvSpPr>
            <p:nvPr/>
          </p:nvSpPr>
          <p:spPr bwMode="auto">
            <a:xfrm>
              <a:off x="2895" y="2114"/>
              <a:ext cx="2" cy="2"/>
            </a:xfrm>
            <a:custGeom>
              <a:avLst/>
              <a:gdLst>
                <a:gd name="T0" fmla="*/ 7 w 7"/>
                <a:gd name="T1" fmla="*/ 0 h 7"/>
                <a:gd name="T2" fmla="*/ 0 w 7"/>
                <a:gd name="T3" fmla="*/ 7 h 7"/>
                <a:gd name="T4" fmla="*/ 7 w 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7">
                  <a:moveTo>
                    <a:pt x="7" y="0"/>
                  </a:moveTo>
                  <a:lnTo>
                    <a:pt x="0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5" name="Line 1025"/>
            <p:cNvSpPr>
              <a:spLocks noChangeShapeType="1"/>
            </p:cNvSpPr>
            <p:nvPr/>
          </p:nvSpPr>
          <p:spPr bwMode="auto">
            <a:xfrm flipH="1">
              <a:off x="2895" y="2114"/>
              <a:ext cx="2" cy="2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6" name="Freeform 1026"/>
            <p:cNvSpPr>
              <a:spLocks/>
            </p:cNvSpPr>
            <p:nvPr/>
          </p:nvSpPr>
          <p:spPr bwMode="auto">
            <a:xfrm>
              <a:off x="2897" y="2112"/>
              <a:ext cx="0" cy="2"/>
            </a:xfrm>
            <a:custGeom>
              <a:avLst/>
              <a:gdLst>
                <a:gd name="T0" fmla="*/ 0 w 7"/>
                <a:gd name="T1" fmla="*/ 6 h 6"/>
                <a:gd name="T2" fmla="*/ 0 w 7"/>
                <a:gd name="T3" fmla="*/ 0 h 6"/>
                <a:gd name="T4" fmla="*/ 7 w 7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6">
                  <a:moveTo>
                    <a:pt x="0" y="6"/>
                  </a:move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7" name="Freeform 1027"/>
            <p:cNvSpPr>
              <a:spLocks/>
            </p:cNvSpPr>
            <p:nvPr/>
          </p:nvSpPr>
          <p:spPr bwMode="auto">
            <a:xfrm>
              <a:off x="2895" y="2116"/>
              <a:ext cx="2" cy="11"/>
            </a:xfrm>
            <a:custGeom>
              <a:avLst/>
              <a:gdLst>
                <a:gd name="T0" fmla="*/ 7 w 7"/>
                <a:gd name="T1" fmla="*/ 49 h 49"/>
                <a:gd name="T2" fmla="*/ 7 w 7"/>
                <a:gd name="T3" fmla="*/ 6 h 49"/>
                <a:gd name="T4" fmla="*/ 0 w 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9">
                  <a:moveTo>
                    <a:pt x="7" y="49"/>
                  </a:moveTo>
                  <a:lnTo>
                    <a:pt x="7" y="6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8" name="Line 1028"/>
            <p:cNvSpPr>
              <a:spLocks noChangeShapeType="1"/>
            </p:cNvSpPr>
            <p:nvPr/>
          </p:nvSpPr>
          <p:spPr bwMode="auto">
            <a:xfrm flipH="1">
              <a:off x="2889" y="2131"/>
              <a:ext cx="4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29" name="Freeform 1029"/>
            <p:cNvSpPr>
              <a:spLocks/>
            </p:cNvSpPr>
            <p:nvPr/>
          </p:nvSpPr>
          <p:spPr bwMode="auto">
            <a:xfrm>
              <a:off x="2897" y="2141"/>
              <a:ext cx="11" cy="3"/>
            </a:xfrm>
            <a:custGeom>
              <a:avLst/>
              <a:gdLst>
                <a:gd name="T0" fmla="*/ 35 w 42"/>
                <a:gd name="T1" fmla="*/ 0 h 13"/>
                <a:gd name="T2" fmla="*/ 42 w 42"/>
                <a:gd name="T3" fmla="*/ 0 h 13"/>
                <a:gd name="T4" fmla="*/ 42 w 42"/>
                <a:gd name="T5" fmla="*/ 7 h 13"/>
                <a:gd name="T6" fmla="*/ 23 w 42"/>
                <a:gd name="T7" fmla="*/ 7 h 13"/>
                <a:gd name="T8" fmla="*/ 23 w 42"/>
                <a:gd name="T9" fmla="*/ 13 h 13"/>
                <a:gd name="T10" fmla="*/ 11 w 42"/>
                <a:gd name="T11" fmla="*/ 13 h 13"/>
                <a:gd name="T12" fmla="*/ 11 w 42"/>
                <a:gd name="T13" fmla="*/ 2 h 13"/>
                <a:gd name="T14" fmla="*/ 0 w 42"/>
                <a:gd name="T15" fmla="*/ 2 h 13"/>
                <a:gd name="T16" fmla="*/ 0 w 42"/>
                <a:gd name="T1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13">
                  <a:moveTo>
                    <a:pt x="35" y="0"/>
                  </a:moveTo>
                  <a:lnTo>
                    <a:pt x="42" y="0"/>
                  </a:lnTo>
                  <a:lnTo>
                    <a:pt x="42" y="7"/>
                  </a:lnTo>
                  <a:lnTo>
                    <a:pt x="23" y="7"/>
                  </a:lnTo>
                  <a:lnTo>
                    <a:pt x="23" y="13"/>
                  </a:lnTo>
                  <a:lnTo>
                    <a:pt x="11" y="13"/>
                  </a:lnTo>
                  <a:lnTo>
                    <a:pt x="11" y="2"/>
                  </a:lnTo>
                  <a:lnTo>
                    <a:pt x="0" y="2"/>
                  </a:lnTo>
                  <a:lnTo>
                    <a:pt x="0" y="1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0" name="Line 1030"/>
            <p:cNvSpPr>
              <a:spLocks noChangeShapeType="1"/>
            </p:cNvSpPr>
            <p:nvPr/>
          </p:nvSpPr>
          <p:spPr bwMode="auto">
            <a:xfrm>
              <a:off x="2904" y="2116"/>
              <a:ext cx="1" cy="24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1" name="Freeform 1031"/>
            <p:cNvSpPr>
              <a:spLocks/>
            </p:cNvSpPr>
            <p:nvPr/>
          </p:nvSpPr>
          <p:spPr bwMode="auto">
            <a:xfrm>
              <a:off x="2897" y="2112"/>
              <a:ext cx="11" cy="3"/>
            </a:xfrm>
            <a:custGeom>
              <a:avLst/>
              <a:gdLst>
                <a:gd name="T0" fmla="*/ 0 w 38"/>
                <a:gd name="T1" fmla="*/ 0 h 12"/>
                <a:gd name="T2" fmla="*/ 0 w 38"/>
                <a:gd name="T3" fmla="*/ 4 h 12"/>
                <a:gd name="T4" fmla="*/ 38 w 38"/>
                <a:gd name="T5" fmla="*/ 4 h 12"/>
                <a:gd name="T6" fmla="*/ 38 w 38"/>
                <a:gd name="T7" fmla="*/ 12 h 12"/>
                <a:gd name="T8" fmla="*/ 31 w 38"/>
                <a:gd name="T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2">
                  <a:moveTo>
                    <a:pt x="0" y="0"/>
                  </a:moveTo>
                  <a:lnTo>
                    <a:pt x="0" y="4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1" y="1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2" name="Freeform 1032"/>
            <p:cNvSpPr>
              <a:spLocks/>
            </p:cNvSpPr>
            <p:nvPr/>
          </p:nvSpPr>
          <p:spPr bwMode="auto">
            <a:xfrm>
              <a:off x="2889" y="2128"/>
              <a:ext cx="6" cy="1"/>
            </a:xfrm>
            <a:custGeom>
              <a:avLst/>
              <a:gdLst>
                <a:gd name="T0" fmla="*/ 0 w 25"/>
                <a:gd name="T1" fmla="*/ 6 h 6"/>
                <a:gd name="T2" fmla="*/ 18 w 25"/>
                <a:gd name="T3" fmla="*/ 0 h 6"/>
                <a:gd name="T4" fmla="*/ 25 w 25"/>
                <a:gd name="T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">
                  <a:moveTo>
                    <a:pt x="0" y="6"/>
                  </a:moveTo>
                  <a:lnTo>
                    <a:pt x="18" y="0"/>
                  </a:lnTo>
                  <a:lnTo>
                    <a:pt x="25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3" name="Freeform 1033"/>
            <p:cNvSpPr>
              <a:spLocks/>
            </p:cNvSpPr>
            <p:nvPr/>
          </p:nvSpPr>
          <p:spPr bwMode="auto">
            <a:xfrm>
              <a:off x="2896" y="2132"/>
              <a:ext cx="1" cy="12"/>
            </a:xfrm>
            <a:custGeom>
              <a:avLst/>
              <a:gdLst>
                <a:gd name="T0" fmla="*/ 4 w 4"/>
                <a:gd name="T1" fmla="*/ 54 h 54"/>
                <a:gd name="T2" fmla="*/ 0 w 4"/>
                <a:gd name="T3" fmla="*/ 54 h 54"/>
                <a:gd name="T4" fmla="*/ 0 w 4"/>
                <a:gd name="T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54">
                  <a:moveTo>
                    <a:pt x="4" y="54"/>
                  </a:moveTo>
                  <a:lnTo>
                    <a:pt x="0" y="54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4" name="Line 1034"/>
            <p:cNvSpPr>
              <a:spLocks noChangeShapeType="1"/>
            </p:cNvSpPr>
            <p:nvPr/>
          </p:nvSpPr>
          <p:spPr bwMode="auto">
            <a:xfrm flipH="1">
              <a:off x="2893" y="2131"/>
              <a:ext cx="2" cy="1"/>
            </a:xfrm>
            <a:prstGeom prst="line">
              <a:avLst/>
            </a:prstGeom>
            <a:noFill/>
            <a:ln w="3175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5" name="Freeform 1035"/>
            <p:cNvSpPr>
              <a:spLocks/>
            </p:cNvSpPr>
            <p:nvPr/>
          </p:nvSpPr>
          <p:spPr bwMode="auto">
            <a:xfrm>
              <a:off x="2897" y="2014"/>
              <a:ext cx="591" cy="99"/>
            </a:xfrm>
            <a:custGeom>
              <a:avLst/>
              <a:gdLst>
                <a:gd name="T0" fmla="*/ 0 w 2568"/>
                <a:gd name="T1" fmla="*/ 449 h 449"/>
                <a:gd name="T2" fmla="*/ 0 w 2568"/>
                <a:gd name="T3" fmla="*/ 0 h 449"/>
                <a:gd name="T4" fmla="*/ 2568 w 2568"/>
                <a:gd name="T5" fmla="*/ 0 h 449"/>
                <a:gd name="T6" fmla="*/ 2568 w 2568"/>
                <a:gd name="T7" fmla="*/ 449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68" h="449">
                  <a:moveTo>
                    <a:pt x="0" y="449"/>
                  </a:moveTo>
                  <a:lnTo>
                    <a:pt x="0" y="0"/>
                  </a:lnTo>
                  <a:lnTo>
                    <a:pt x="2568" y="0"/>
                  </a:lnTo>
                  <a:lnTo>
                    <a:pt x="2568" y="44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6" name="Freeform 1036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7" name="Freeform 1037"/>
            <p:cNvSpPr>
              <a:spLocks/>
            </p:cNvSpPr>
            <p:nvPr/>
          </p:nvSpPr>
          <p:spPr bwMode="auto">
            <a:xfrm>
              <a:off x="2986" y="1992"/>
              <a:ext cx="12" cy="8"/>
            </a:xfrm>
            <a:custGeom>
              <a:avLst/>
              <a:gdLst>
                <a:gd name="T0" fmla="*/ 0 w 49"/>
                <a:gd name="T1" fmla="*/ 0 h 36"/>
                <a:gd name="T2" fmla="*/ 46 w 49"/>
                <a:gd name="T3" fmla="*/ 0 h 36"/>
                <a:gd name="T4" fmla="*/ 49 w 49"/>
                <a:gd name="T5" fmla="*/ 3 h 36"/>
                <a:gd name="T6" fmla="*/ 49 w 49"/>
                <a:gd name="T7" fmla="*/ 33 h 36"/>
                <a:gd name="T8" fmla="*/ 46 w 49"/>
                <a:gd name="T9" fmla="*/ 36 h 36"/>
                <a:gd name="T10" fmla="*/ 0 w 49"/>
                <a:gd name="T11" fmla="*/ 36 h 36"/>
                <a:gd name="T12" fmla="*/ 0 w 49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6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6"/>
                  </a:lnTo>
                  <a:lnTo>
                    <a:pt x="0" y="3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8" name="Freeform 1038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  <a:gd name="T38" fmla="*/ 134 w 153"/>
                <a:gd name="T39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  <a:lnTo>
                    <a:pt x="134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39" name="Freeform 1039"/>
            <p:cNvSpPr>
              <a:spLocks/>
            </p:cNvSpPr>
            <p:nvPr/>
          </p:nvSpPr>
          <p:spPr bwMode="auto">
            <a:xfrm>
              <a:off x="2986" y="2138"/>
              <a:ext cx="36" cy="25"/>
            </a:xfrm>
            <a:custGeom>
              <a:avLst/>
              <a:gdLst>
                <a:gd name="T0" fmla="*/ 134 w 153"/>
                <a:gd name="T1" fmla="*/ 60 h 111"/>
                <a:gd name="T2" fmla="*/ 96 w 153"/>
                <a:gd name="T3" fmla="*/ 60 h 111"/>
                <a:gd name="T4" fmla="*/ 96 w 153"/>
                <a:gd name="T5" fmla="*/ 69 h 111"/>
                <a:gd name="T6" fmla="*/ 77 w 153"/>
                <a:gd name="T7" fmla="*/ 69 h 111"/>
                <a:gd name="T8" fmla="*/ 77 w 153"/>
                <a:gd name="T9" fmla="*/ 111 h 111"/>
                <a:gd name="T10" fmla="*/ 38 w 153"/>
                <a:gd name="T11" fmla="*/ 111 h 111"/>
                <a:gd name="T12" fmla="*/ 38 w 153"/>
                <a:gd name="T13" fmla="*/ 26 h 111"/>
                <a:gd name="T14" fmla="*/ 19 w 153"/>
                <a:gd name="T15" fmla="*/ 26 h 111"/>
                <a:gd name="T16" fmla="*/ 19 w 153"/>
                <a:gd name="T17" fmla="*/ 20 h 111"/>
                <a:gd name="T18" fmla="*/ 0 w 153"/>
                <a:gd name="T19" fmla="*/ 20 h 111"/>
                <a:gd name="T20" fmla="*/ 0 w 153"/>
                <a:gd name="T21" fmla="*/ 0 h 111"/>
                <a:gd name="T22" fmla="*/ 57 w 153"/>
                <a:gd name="T23" fmla="*/ 0 h 111"/>
                <a:gd name="T24" fmla="*/ 57 w 153"/>
                <a:gd name="T25" fmla="*/ 9 h 111"/>
                <a:gd name="T26" fmla="*/ 88 w 153"/>
                <a:gd name="T27" fmla="*/ 9 h 111"/>
                <a:gd name="T28" fmla="*/ 108 w 153"/>
                <a:gd name="T29" fmla="*/ 13 h 111"/>
                <a:gd name="T30" fmla="*/ 108 w 153"/>
                <a:gd name="T31" fmla="*/ 53 h 111"/>
                <a:gd name="T32" fmla="*/ 153 w 153"/>
                <a:gd name="T33" fmla="*/ 53 h 111"/>
                <a:gd name="T34" fmla="*/ 153 w 153"/>
                <a:gd name="T35" fmla="*/ 56 h 111"/>
                <a:gd name="T36" fmla="*/ 134 w 153"/>
                <a:gd name="T37" fmla="*/ 6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3" h="111">
                  <a:moveTo>
                    <a:pt x="134" y="60"/>
                  </a:moveTo>
                  <a:lnTo>
                    <a:pt x="96" y="60"/>
                  </a:lnTo>
                  <a:lnTo>
                    <a:pt x="96" y="69"/>
                  </a:lnTo>
                  <a:lnTo>
                    <a:pt x="77" y="69"/>
                  </a:lnTo>
                  <a:lnTo>
                    <a:pt x="77" y="111"/>
                  </a:lnTo>
                  <a:lnTo>
                    <a:pt x="38" y="111"/>
                  </a:lnTo>
                  <a:lnTo>
                    <a:pt x="38" y="26"/>
                  </a:lnTo>
                  <a:lnTo>
                    <a:pt x="19" y="26"/>
                  </a:lnTo>
                  <a:lnTo>
                    <a:pt x="19" y="20"/>
                  </a:lnTo>
                  <a:lnTo>
                    <a:pt x="0" y="20"/>
                  </a:lnTo>
                  <a:lnTo>
                    <a:pt x="0" y="0"/>
                  </a:lnTo>
                  <a:lnTo>
                    <a:pt x="57" y="0"/>
                  </a:lnTo>
                  <a:lnTo>
                    <a:pt x="57" y="9"/>
                  </a:lnTo>
                  <a:lnTo>
                    <a:pt x="88" y="9"/>
                  </a:lnTo>
                  <a:lnTo>
                    <a:pt x="108" y="13"/>
                  </a:lnTo>
                  <a:lnTo>
                    <a:pt x="108" y="53"/>
                  </a:lnTo>
                  <a:lnTo>
                    <a:pt x="153" y="53"/>
                  </a:lnTo>
                  <a:lnTo>
                    <a:pt x="153" y="56"/>
                  </a:lnTo>
                  <a:lnTo>
                    <a:pt x="134" y="6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0" name="Freeform 1040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1" name="Freeform 1041"/>
            <p:cNvSpPr>
              <a:spLocks/>
            </p:cNvSpPr>
            <p:nvPr/>
          </p:nvSpPr>
          <p:spPr bwMode="auto">
            <a:xfrm>
              <a:off x="2986" y="2128"/>
              <a:ext cx="12" cy="9"/>
            </a:xfrm>
            <a:custGeom>
              <a:avLst/>
              <a:gdLst>
                <a:gd name="T0" fmla="*/ 0 w 49"/>
                <a:gd name="T1" fmla="*/ 0 h 37"/>
                <a:gd name="T2" fmla="*/ 46 w 49"/>
                <a:gd name="T3" fmla="*/ 0 h 37"/>
                <a:gd name="T4" fmla="*/ 49 w 49"/>
                <a:gd name="T5" fmla="*/ 3 h 37"/>
                <a:gd name="T6" fmla="*/ 49 w 49"/>
                <a:gd name="T7" fmla="*/ 33 h 37"/>
                <a:gd name="T8" fmla="*/ 46 w 49"/>
                <a:gd name="T9" fmla="*/ 37 h 37"/>
                <a:gd name="T10" fmla="*/ 0 w 49"/>
                <a:gd name="T11" fmla="*/ 37 h 37"/>
                <a:gd name="T12" fmla="*/ 0 w 49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37">
                  <a:moveTo>
                    <a:pt x="0" y="0"/>
                  </a:moveTo>
                  <a:lnTo>
                    <a:pt x="46" y="0"/>
                  </a:lnTo>
                  <a:lnTo>
                    <a:pt x="49" y="3"/>
                  </a:lnTo>
                  <a:lnTo>
                    <a:pt x="49" y="33"/>
                  </a:lnTo>
                  <a:lnTo>
                    <a:pt x="46" y="37"/>
                  </a:lnTo>
                  <a:lnTo>
                    <a:pt x="0" y="3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2" name="Freeform 1042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3" name="Freeform 1043"/>
            <p:cNvSpPr>
              <a:spLocks/>
            </p:cNvSpPr>
            <p:nvPr/>
          </p:nvSpPr>
          <p:spPr bwMode="auto">
            <a:xfrm>
              <a:off x="2983" y="2000"/>
              <a:ext cx="8" cy="14"/>
            </a:xfrm>
            <a:custGeom>
              <a:avLst/>
              <a:gdLst>
                <a:gd name="T0" fmla="*/ 15 w 38"/>
                <a:gd name="T1" fmla="*/ 0 h 63"/>
                <a:gd name="T2" fmla="*/ 0 w 38"/>
                <a:gd name="T3" fmla="*/ 0 h 63"/>
                <a:gd name="T4" fmla="*/ 0 w 38"/>
                <a:gd name="T5" fmla="*/ 63 h 63"/>
                <a:gd name="T6" fmla="*/ 38 w 38"/>
                <a:gd name="T7" fmla="*/ 63 h 63"/>
                <a:gd name="T8" fmla="*/ 38 w 38"/>
                <a:gd name="T9" fmla="*/ 8 h 63"/>
                <a:gd name="T10" fmla="*/ 15 w 38"/>
                <a:gd name="T11" fmla="*/ 8 h 63"/>
                <a:gd name="T12" fmla="*/ 15 w 38"/>
                <a:gd name="T1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3">
                  <a:moveTo>
                    <a:pt x="15" y="0"/>
                  </a:moveTo>
                  <a:lnTo>
                    <a:pt x="0" y="0"/>
                  </a:lnTo>
                  <a:lnTo>
                    <a:pt x="0" y="63"/>
                  </a:lnTo>
                  <a:lnTo>
                    <a:pt x="38" y="63"/>
                  </a:lnTo>
                  <a:lnTo>
                    <a:pt x="38" y="8"/>
                  </a:lnTo>
                  <a:lnTo>
                    <a:pt x="15" y="8"/>
                  </a:lnTo>
                  <a:lnTo>
                    <a:pt x="15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4" name="Freeform 1044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5" name="Freeform 1045"/>
            <p:cNvSpPr>
              <a:spLocks/>
            </p:cNvSpPr>
            <p:nvPr/>
          </p:nvSpPr>
          <p:spPr bwMode="auto">
            <a:xfrm>
              <a:off x="2983" y="2114"/>
              <a:ext cx="8" cy="14"/>
            </a:xfrm>
            <a:custGeom>
              <a:avLst/>
              <a:gdLst>
                <a:gd name="T0" fmla="*/ 15 w 38"/>
                <a:gd name="T1" fmla="*/ 62 h 62"/>
                <a:gd name="T2" fmla="*/ 0 w 38"/>
                <a:gd name="T3" fmla="*/ 62 h 62"/>
                <a:gd name="T4" fmla="*/ 0 w 38"/>
                <a:gd name="T5" fmla="*/ 0 h 62"/>
                <a:gd name="T6" fmla="*/ 38 w 38"/>
                <a:gd name="T7" fmla="*/ 0 h 62"/>
                <a:gd name="T8" fmla="*/ 38 w 38"/>
                <a:gd name="T9" fmla="*/ 54 h 62"/>
                <a:gd name="T10" fmla="*/ 15 w 38"/>
                <a:gd name="T11" fmla="*/ 54 h 62"/>
                <a:gd name="T12" fmla="*/ 15 w 38"/>
                <a:gd name="T13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62">
                  <a:moveTo>
                    <a:pt x="15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4"/>
                  </a:lnTo>
                  <a:lnTo>
                    <a:pt x="15" y="54"/>
                  </a:lnTo>
                  <a:lnTo>
                    <a:pt x="15" y="6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6" name="Rectangle 1046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7" name="Rectangle 1047"/>
            <p:cNvSpPr>
              <a:spLocks noChangeArrowheads="1"/>
            </p:cNvSpPr>
            <p:nvPr/>
          </p:nvSpPr>
          <p:spPr bwMode="auto">
            <a:xfrm>
              <a:off x="3457" y="2002"/>
              <a:ext cx="3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8" name="Rectangle 1048"/>
            <p:cNvSpPr>
              <a:spLocks noChangeArrowheads="1"/>
            </p:cNvSpPr>
            <p:nvPr/>
          </p:nvSpPr>
          <p:spPr bwMode="auto">
            <a:xfrm>
              <a:off x="2941" y="1890"/>
              <a:ext cx="3" cy="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49" name="Freeform 1049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4033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0" name="Freeform 1050"/>
            <p:cNvSpPr>
              <a:spLocks/>
            </p:cNvSpPr>
            <p:nvPr/>
          </p:nvSpPr>
          <p:spPr bwMode="auto">
            <a:xfrm>
              <a:off x="2941" y="1888"/>
              <a:ext cx="3" cy="3"/>
            </a:xfrm>
            <a:custGeom>
              <a:avLst/>
              <a:gdLst>
                <a:gd name="T0" fmla="*/ 17 w 17"/>
                <a:gd name="T1" fmla="*/ 9 h 16"/>
                <a:gd name="T2" fmla="*/ 16 w 17"/>
                <a:gd name="T3" fmla="*/ 12 h 16"/>
                <a:gd name="T4" fmla="*/ 15 w 17"/>
                <a:gd name="T5" fmla="*/ 14 h 16"/>
                <a:gd name="T6" fmla="*/ 11 w 17"/>
                <a:gd name="T7" fmla="*/ 16 h 16"/>
                <a:gd name="T8" fmla="*/ 8 w 17"/>
                <a:gd name="T9" fmla="*/ 16 h 16"/>
                <a:gd name="T10" fmla="*/ 5 w 17"/>
                <a:gd name="T11" fmla="*/ 16 h 16"/>
                <a:gd name="T12" fmla="*/ 2 w 17"/>
                <a:gd name="T13" fmla="*/ 14 h 16"/>
                <a:gd name="T14" fmla="*/ 0 w 17"/>
                <a:gd name="T15" fmla="*/ 12 h 16"/>
                <a:gd name="T16" fmla="*/ 0 w 17"/>
                <a:gd name="T17" fmla="*/ 9 h 16"/>
                <a:gd name="T18" fmla="*/ 0 w 17"/>
                <a:gd name="T19" fmla="*/ 6 h 16"/>
                <a:gd name="T20" fmla="*/ 2 w 17"/>
                <a:gd name="T21" fmla="*/ 2 h 16"/>
                <a:gd name="T22" fmla="*/ 5 w 17"/>
                <a:gd name="T23" fmla="*/ 0 h 16"/>
                <a:gd name="T24" fmla="*/ 8 w 17"/>
                <a:gd name="T25" fmla="*/ 0 h 16"/>
                <a:gd name="T26" fmla="*/ 11 w 17"/>
                <a:gd name="T27" fmla="*/ 0 h 16"/>
                <a:gd name="T28" fmla="*/ 15 w 17"/>
                <a:gd name="T29" fmla="*/ 2 h 16"/>
                <a:gd name="T30" fmla="*/ 16 w 17"/>
                <a:gd name="T31" fmla="*/ 6 h 16"/>
                <a:gd name="T32" fmla="*/ 17 w 17"/>
                <a:gd name="T33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17" y="9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1" y="16"/>
                  </a:lnTo>
                  <a:lnTo>
                    <a:pt x="8" y="16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9"/>
                  </a:lnTo>
                  <a:lnTo>
                    <a:pt x="0" y="6"/>
                  </a:lnTo>
                  <a:lnTo>
                    <a:pt x="2" y="2"/>
                  </a:lnTo>
                  <a:lnTo>
                    <a:pt x="5" y="0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2"/>
                  </a:lnTo>
                  <a:lnTo>
                    <a:pt x="16" y="6"/>
                  </a:lnTo>
                  <a:lnTo>
                    <a:pt x="17" y="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1" name="Rectangle 1051"/>
            <p:cNvSpPr>
              <a:spLocks noChangeArrowheads="1"/>
            </p:cNvSpPr>
            <p:nvPr/>
          </p:nvSpPr>
          <p:spPr bwMode="auto">
            <a:xfrm>
              <a:off x="2911" y="1975"/>
              <a:ext cx="72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2" name="Freeform 1052"/>
            <p:cNvSpPr>
              <a:spLocks/>
            </p:cNvSpPr>
            <p:nvPr/>
          </p:nvSpPr>
          <p:spPr bwMode="auto">
            <a:xfrm>
              <a:off x="2911" y="1975"/>
              <a:ext cx="72" cy="12"/>
            </a:xfrm>
            <a:custGeom>
              <a:avLst/>
              <a:gdLst>
                <a:gd name="T0" fmla="*/ 310 w 310"/>
                <a:gd name="T1" fmla="*/ 52 h 52"/>
                <a:gd name="T2" fmla="*/ 310 w 310"/>
                <a:gd name="T3" fmla="*/ 0 h 52"/>
                <a:gd name="T4" fmla="*/ 0 w 310"/>
                <a:gd name="T5" fmla="*/ 0 h 52"/>
                <a:gd name="T6" fmla="*/ 0 w 310"/>
                <a:gd name="T7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0" h="52">
                  <a:moveTo>
                    <a:pt x="310" y="52"/>
                  </a:moveTo>
                  <a:lnTo>
                    <a:pt x="310" y="0"/>
                  </a:lnTo>
                  <a:lnTo>
                    <a:pt x="0" y="0"/>
                  </a:lnTo>
                  <a:lnTo>
                    <a:pt x="0" y="52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3" name="Freeform 1053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4" name="Freeform 1054"/>
            <p:cNvSpPr>
              <a:spLocks/>
            </p:cNvSpPr>
            <p:nvPr/>
          </p:nvSpPr>
          <p:spPr bwMode="auto">
            <a:xfrm>
              <a:off x="2865" y="1365"/>
              <a:ext cx="4" cy="4"/>
            </a:xfrm>
            <a:custGeom>
              <a:avLst/>
              <a:gdLst>
                <a:gd name="T0" fmla="*/ 16 w 16"/>
                <a:gd name="T1" fmla="*/ 8 h 15"/>
                <a:gd name="T2" fmla="*/ 16 w 16"/>
                <a:gd name="T3" fmla="*/ 11 h 15"/>
                <a:gd name="T4" fmla="*/ 13 w 16"/>
                <a:gd name="T5" fmla="*/ 13 h 15"/>
                <a:gd name="T6" fmla="*/ 11 w 16"/>
                <a:gd name="T7" fmla="*/ 15 h 15"/>
                <a:gd name="T8" fmla="*/ 8 w 16"/>
                <a:gd name="T9" fmla="*/ 15 h 15"/>
                <a:gd name="T10" fmla="*/ 6 w 16"/>
                <a:gd name="T11" fmla="*/ 15 h 15"/>
                <a:gd name="T12" fmla="*/ 2 w 16"/>
                <a:gd name="T13" fmla="*/ 14 h 15"/>
                <a:gd name="T14" fmla="*/ 1 w 16"/>
                <a:gd name="T15" fmla="*/ 11 h 15"/>
                <a:gd name="T16" fmla="*/ 0 w 16"/>
                <a:gd name="T17" fmla="*/ 9 h 15"/>
                <a:gd name="T18" fmla="*/ 1 w 16"/>
                <a:gd name="T19" fmla="*/ 6 h 15"/>
                <a:gd name="T20" fmla="*/ 2 w 16"/>
                <a:gd name="T21" fmla="*/ 4 h 15"/>
                <a:gd name="T22" fmla="*/ 5 w 16"/>
                <a:gd name="T23" fmla="*/ 1 h 15"/>
                <a:gd name="T24" fmla="*/ 8 w 16"/>
                <a:gd name="T25" fmla="*/ 0 h 15"/>
                <a:gd name="T26" fmla="*/ 11 w 16"/>
                <a:gd name="T27" fmla="*/ 1 h 15"/>
                <a:gd name="T28" fmla="*/ 13 w 16"/>
                <a:gd name="T29" fmla="*/ 2 h 15"/>
                <a:gd name="T30" fmla="*/ 15 w 16"/>
                <a:gd name="T31" fmla="*/ 6 h 15"/>
                <a:gd name="T32" fmla="*/ 16 w 16"/>
                <a:gd name="T3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15">
                  <a:moveTo>
                    <a:pt x="16" y="8"/>
                  </a:moveTo>
                  <a:lnTo>
                    <a:pt x="16" y="11"/>
                  </a:lnTo>
                  <a:lnTo>
                    <a:pt x="13" y="13"/>
                  </a:lnTo>
                  <a:lnTo>
                    <a:pt x="11" y="15"/>
                  </a:lnTo>
                  <a:lnTo>
                    <a:pt x="8" y="15"/>
                  </a:lnTo>
                  <a:lnTo>
                    <a:pt x="6" y="15"/>
                  </a:lnTo>
                  <a:lnTo>
                    <a:pt x="2" y="14"/>
                  </a:lnTo>
                  <a:lnTo>
                    <a:pt x="1" y="11"/>
                  </a:lnTo>
                  <a:lnTo>
                    <a:pt x="0" y="9"/>
                  </a:lnTo>
                  <a:lnTo>
                    <a:pt x="1" y="6"/>
                  </a:lnTo>
                  <a:lnTo>
                    <a:pt x="2" y="4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1"/>
                  </a:lnTo>
                  <a:lnTo>
                    <a:pt x="13" y="2"/>
                  </a:lnTo>
                  <a:lnTo>
                    <a:pt x="15" y="6"/>
                  </a:lnTo>
                  <a:lnTo>
                    <a:pt x="16" y="8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5" name="Rectangle 1055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6" name="Rectangle 1056"/>
            <p:cNvSpPr>
              <a:spLocks noChangeArrowheads="1"/>
            </p:cNvSpPr>
            <p:nvPr/>
          </p:nvSpPr>
          <p:spPr bwMode="auto">
            <a:xfrm>
              <a:off x="2784" y="1882"/>
              <a:ext cx="8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7" name="Rectangle 1057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8" name="Rectangle 1058"/>
            <p:cNvSpPr>
              <a:spLocks noChangeArrowheads="1"/>
            </p:cNvSpPr>
            <p:nvPr/>
          </p:nvSpPr>
          <p:spPr bwMode="auto">
            <a:xfrm>
              <a:off x="2786" y="1880"/>
              <a:ext cx="84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59" name="Freeform 1059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0" name="Freeform 1060"/>
            <p:cNvSpPr>
              <a:spLocks/>
            </p:cNvSpPr>
            <p:nvPr/>
          </p:nvSpPr>
          <p:spPr bwMode="auto">
            <a:xfrm>
              <a:off x="2826" y="1332"/>
              <a:ext cx="41" cy="538"/>
            </a:xfrm>
            <a:custGeom>
              <a:avLst/>
              <a:gdLst>
                <a:gd name="T0" fmla="*/ 179 w 179"/>
                <a:gd name="T1" fmla="*/ 147 h 2417"/>
                <a:gd name="T2" fmla="*/ 92 w 179"/>
                <a:gd name="T3" fmla="*/ 147 h 2417"/>
                <a:gd name="T4" fmla="*/ 92 w 179"/>
                <a:gd name="T5" fmla="*/ 0 h 2417"/>
                <a:gd name="T6" fmla="*/ 0 w 179"/>
                <a:gd name="T7" fmla="*/ 0 h 2417"/>
                <a:gd name="T8" fmla="*/ 0 w 179"/>
                <a:gd name="T9" fmla="*/ 2417 h 2417"/>
                <a:gd name="T10" fmla="*/ 15 w 179"/>
                <a:gd name="T11" fmla="*/ 2417 h 2417"/>
                <a:gd name="T12" fmla="*/ 15 w 179"/>
                <a:gd name="T13" fmla="*/ 15 h 2417"/>
                <a:gd name="T14" fmla="*/ 77 w 179"/>
                <a:gd name="T15" fmla="*/ 15 h 2417"/>
                <a:gd name="T16" fmla="*/ 77 w 179"/>
                <a:gd name="T17" fmla="*/ 162 h 2417"/>
                <a:gd name="T18" fmla="*/ 179 w 179"/>
                <a:gd name="T19" fmla="*/ 162 h 2417"/>
                <a:gd name="T20" fmla="*/ 179 w 179"/>
                <a:gd name="T21" fmla="*/ 147 h 2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9" h="2417">
                  <a:moveTo>
                    <a:pt x="179" y="147"/>
                  </a:moveTo>
                  <a:lnTo>
                    <a:pt x="92" y="147"/>
                  </a:lnTo>
                  <a:lnTo>
                    <a:pt x="92" y="0"/>
                  </a:lnTo>
                  <a:lnTo>
                    <a:pt x="0" y="0"/>
                  </a:lnTo>
                  <a:lnTo>
                    <a:pt x="0" y="2417"/>
                  </a:lnTo>
                  <a:lnTo>
                    <a:pt x="15" y="2417"/>
                  </a:lnTo>
                  <a:lnTo>
                    <a:pt x="15" y="15"/>
                  </a:lnTo>
                  <a:lnTo>
                    <a:pt x="77" y="15"/>
                  </a:lnTo>
                  <a:lnTo>
                    <a:pt x="77" y="162"/>
                  </a:lnTo>
                  <a:lnTo>
                    <a:pt x="179" y="162"/>
                  </a:lnTo>
                  <a:lnTo>
                    <a:pt x="179" y="14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1" name="Rectangle 1061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2" name="Rectangle 1062"/>
            <p:cNvSpPr>
              <a:spLocks noChangeArrowheads="1"/>
            </p:cNvSpPr>
            <p:nvPr/>
          </p:nvSpPr>
          <p:spPr bwMode="auto">
            <a:xfrm>
              <a:off x="2820" y="1861"/>
              <a:ext cx="16" cy="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3" name="Rectangle 1063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4" name="Rectangle 1064"/>
            <p:cNvSpPr>
              <a:spLocks noChangeArrowheads="1"/>
            </p:cNvSpPr>
            <p:nvPr/>
          </p:nvSpPr>
          <p:spPr bwMode="auto">
            <a:xfrm>
              <a:off x="2785" y="1861"/>
              <a:ext cx="36" cy="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5" name="Freeform 1065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6" name="Freeform 1066"/>
            <p:cNvSpPr>
              <a:spLocks/>
            </p:cNvSpPr>
            <p:nvPr/>
          </p:nvSpPr>
          <p:spPr bwMode="auto">
            <a:xfrm>
              <a:off x="2835" y="1861"/>
              <a:ext cx="36" cy="26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1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1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7" name="Rectangle 1067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8" name="Rectangle 1068"/>
            <p:cNvSpPr>
              <a:spLocks noChangeArrowheads="1"/>
            </p:cNvSpPr>
            <p:nvPr/>
          </p:nvSpPr>
          <p:spPr bwMode="auto">
            <a:xfrm>
              <a:off x="2784" y="1844"/>
              <a:ext cx="88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69" name="Rectangle 1069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0" name="Rectangle 1070"/>
            <p:cNvSpPr>
              <a:spLocks noChangeArrowheads="1"/>
            </p:cNvSpPr>
            <p:nvPr/>
          </p:nvSpPr>
          <p:spPr bwMode="auto">
            <a:xfrm>
              <a:off x="2786" y="1842"/>
              <a:ext cx="84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1" name="Rectangle 1071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2" name="Rectangle 1072"/>
            <p:cNvSpPr>
              <a:spLocks noChangeArrowheads="1"/>
            </p:cNvSpPr>
            <p:nvPr/>
          </p:nvSpPr>
          <p:spPr bwMode="auto">
            <a:xfrm>
              <a:off x="2820" y="1824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3" name="Freeform 1073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4" name="Freeform 1074"/>
            <p:cNvSpPr>
              <a:spLocks/>
            </p:cNvSpPr>
            <p:nvPr/>
          </p:nvSpPr>
          <p:spPr bwMode="auto">
            <a:xfrm>
              <a:off x="2785" y="1824"/>
              <a:ext cx="36" cy="24"/>
            </a:xfrm>
            <a:custGeom>
              <a:avLst/>
              <a:gdLst>
                <a:gd name="T0" fmla="*/ 0 w 154"/>
                <a:gd name="T1" fmla="*/ 114 h 114"/>
                <a:gd name="T2" fmla="*/ 0 w 154"/>
                <a:gd name="T3" fmla="*/ 0 h 114"/>
                <a:gd name="T4" fmla="*/ 154 w 154"/>
                <a:gd name="T5" fmla="*/ 2 h 114"/>
                <a:gd name="T6" fmla="*/ 154 w 154"/>
                <a:gd name="T7" fmla="*/ 114 h 114"/>
                <a:gd name="T8" fmla="*/ 0 w 154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4"/>
                  </a:moveTo>
                  <a:lnTo>
                    <a:pt x="0" y="0"/>
                  </a:lnTo>
                  <a:lnTo>
                    <a:pt x="154" y="2"/>
                  </a:lnTo>
                  <a:lnTo>
                    <a:pt x="154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5" name="Freeform 1075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6" name="Freeform 1076"/>
            <p:cNvSpPr>
              <a:spLocks/>
            </p:cNvSpPr>
            <p:nvPr/>
          </p:nvSpPr>
          <p:spPr bwMode="auto">
            <a:xfrm>
              <a:off x="2835" y="1824"/>
              <a:ext cx="36" cy="24"/>
            </a:xfrm>
            <a:custGeom>
              <a:avLst/>
              <a:gdLst>
                <a:gd name="T0" fmla="*/ 0 w 155"/>
                <a:gd name="T1" fmla="*/ 114 h 114"/>
                <a:gd name="T2" fmla="*/ 0 w 155"/>
                <a:gd name="T3" fmla="*/ 0 h 114"/>
                <a:gd name="T4" fmla="*/ 155 w 155"/>
                <a:gd name="T5" fmla="*/ 0 h 114"/>
                <a:gd name="T6" fmla="*/ 153 w 155"/>
                <a:gd name="T7" fmla="*/ 114 h 114"/>
                <a:gd name="T8" fmla="*/ 0 w 155"/>
                <a:gd name="T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4">
                  <a:moveTo>
                    <a:pt x="0" y="114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4"/>
                  </a:lnTo>
                  <a:lnTo>
                    <a:pt x="0" y="11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7" name="Rectangle 1077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8" name="Rectangle 1078"/>
            <p:cNvSpPr>
              <a:spLocks noChangeArrowheads="1"/>
            </p:cNvSpPr>
            <p:nvPr/>
          </p:nvSpPr>
          <p:spPr bwMode="auto">
            <a:xfrm>
              <a:off x="2784" y="1805"/>
              <a:ext cx="8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79" name="Rectangle 1079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0" name="Rectangle 1080"/>
            <p:cNvSpPr>
              <a:spLocks noChangeArrowheads="1"/>
            </p:cNvSpPr>
            <p:nvPr/>
          </p:nvSpPr>
          <p:spPr bwMode="auto">
            <a:xfrm>
              <a:off x="2786" y="1804"/>
              <a:ext cx="84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1" name="Rectangle 1081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2" name="Rectangle 1082"/>
            <p:cNvSpPr>
              <a:spLocks noChangeArrowheads="1"/>
            </p:cNvSpPr>
            <p:nvPr/>
          </p:nvSpPr>
          <p:spPr bwMode="auto">
            <a:xfrm>
              <a:off x="2820" y="1785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3" name="Rectangle 1083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4" name="Rectangle 1084"/>
            <p:cNvSpPr>
              <a:spLocks noChangeArrowheads="1"/>
            </p:cNvSpPr>
            <p:nvPr/>
          </p:nvSpPr>
          <p:spPr bwMode="auto">
            <a:xfrm>
              <a:off x="2785" y="1785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5" name="Freeform 1085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6" name="Freeform 1086"/>
            <p:cNvSpPr>
              <a:spLocks/>
            </p:cNvSpPr>
            <p:nvPr/>
          </p:nvSpPr>
          <p:spPr bwMode="auto">
            <a:xfrm>
              <a:off x="2835" y="1785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7" name="Rectangle 1087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8" name="Rectangle 1088"/>
            <p:cNvSpPr>
              <a:spLocks noChangeArrowheads="1"/>
            </p:cNvSpPr>
            <p:nvPr/>
          </p:nvSpPr>
          <p:spPr bwMode="auto">
            <a:xfrm>
              <a:off x="2784" y="1766"/>
              <a:ext cx="88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89" name="Rectangle 1089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0" name="Rectangle 1090"/>
            <p:cNvSpPr>
              <a:spLocks noChangeArrowheads="1"/>
            </p:cNvSpPr>
            <p:nvPr/>
          </p:nvSpPr>
          <p:spPr bwMode="auto">
            <a:xfrm>
              <a:off x="2786" y="1764"/>
              <a:ext cx="84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1" name="Freeform 1091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2" name="Freeform 1092"/>
            <p:cNvSpPr>
              <a:spLocks/>
            </p:cNvSpPr>
            <p:nvPr/>
          </p:nvSpPr>
          <p:spPr bwMode="auto">
            <a:xfrm>
              <a:off x="2821" y="1729"/>
              <a:ext cx="13" cy="22"/>
            </a:xfrm>
            <a:custGeom>
              <a:avLst/>
              <a:gdLst>
                <a:gd name="T0" fmla="*/ 52 w 57"/>
                <a:gd name="T1" fmla="*/ 0 h 95"/>
                <a:gd name="T2" fmla="*/ 57 w 57"/>
                <a:gd name="T3" fmla="*/ 0 h 95"/>
                <a:gd name="T4" fmla="*/ 57 w 57"/>
                <a:gd name="T5" fmla="*/ 13 h 95"/>
                <a:gd name="T6" fmla="*/ 54 w 57"/>
                <a:gd name="T7" fmla="*/ 18 h 95"/>
                <a:gd name="T8" fmla="*/ 42 w 57"/>
                <a:gd name="T9" fmla="*/ 18 h 95"/>
                <a:gd name="T10" fmla="*/ 40 w 57"/>
                <a:gd name="T11" fmla="*/ 19 h 95"/>
                <a:gd name="T12" fmla="*/ 40 w 57"/>
                <a:gd name="T13" fmla="*/ 77 h 95"/>
                <a:gd name="T14" fmla="*/ 42 w 57"/>
                <a:gd name="T15" fmla="*/ 78 h 95"/>
                <a:gd name="T16" fmla="*/ 54 w 57"/>
                <a:gd name="T17" fmla="*/ 78 h 95"/>
                <a:gd name="T18" fmla="*/ 57 w 57"/>
                <a:gd name="T19" fmla="*/ 82 h 95"/>
                <a:gd name="T20" fmla="*/ 57 w 57"/>
                <a:gd name="T21" fmla="*/ 95 h 95"/>
                <a:gd name="T22" fmla="*/ 52 w 57"/>
                <a:gd name="T23" fmla="*/ 95 h 95"/>
                <a:gd name="T24" fmla="*/ 52 w 57"/>
                <a:gd name="T25" fmla="*/ 93 h 95"/>
                <a:gd name="T26" fmla="*/ 47 w 57"/>
                <a:gd name="T27" fmla="*/ 90 h 95"/>
                <a:gd name="T28" fmla="*/ 10 w 57"/>
                <a:gd name="T29" fmla="*/ 90 h 95"/>
                <a:gd name="T30" fmla="*/ 5 w 57"/>
                <a:gd name="T31" fmla="*/ 93 h 95"/>
                <a:gd name="T32" fmla="*/ 5 w 57"/>
                <a:gd name="T33" fmla="*/ 95 h 95"/>
                <a:gd name="T34" fmla="*/ 0 w 57"/>
                <a:gd name="T35" fmla="*/ 95 h 95"/>
                <a:gd name="T36" fmla="*/ 0 w 57"/>
                <a:gd name="T37" fmla="*/ 82 h 95"/>
                <a:gd name="T38" fmla="*/ 3 w 57"/>
                <a:gd name="T39" fmla="*/ 78 h 95"/>
                <a:gd name="T40" fmla="*/ 15 w 57"/>
                <a:gd name="T41" fmla="*/ 78 h 95"/>
                <a:gd name="T42" fmla="*/ 16 w 57"/>
                <a:gd name="T43" fmla="*/ 77 h 95"/>
                <a:gd name="T44" fmla="*/ 16 w 57"/>
                <a:gd name="T45" fmla="*/ 19 h 95"/>
                <a:gd name="T46" fmla="*/ 15 w 57"/>
                <a:gd name="T47" fmla="*/ 18 h 95"/>
                <a:gd name="T48" fmla="*/ 3 w 57"/>
                <a:gd name="T49" fmla="*/ 18 h 95"/>
                <a:gd name="T50" fmla="*/ 0 w 57"/>
                <a:gd name="T51" fmla="*/ 13 h 95"/>
                <a:gd name="T52" fmla="*/ 0 w 57"/>
                <a:gd name="T53" fmla="*/ 0 h 95"/>
                <a:gd name="T54" fmla="*/ 5 w 57"/>
                <a:gd name="T55" fmla="*/ 0 h 95"/>
                <a:gd name="T56" fmla="*/ 5 w 57"/>
                <a:gd name="T57" fmla="*/ 2 h 95"/>
                <a:gd name="T58" fmla="*/ 10 w 57"/>
                <a:gd name="T59" fmla="*/ 6 h 95"/>
                <a:gd name="T60" fmla="*/ 47 w 57"/>
                <a:gd name="T61" fmla="*/ 6 h 95"/>
                <a:gd name="T62" fmla="*/ 52 w 57"/>
                <a:gd name="T63" fmla="*/ 2 h 95"/>
                <a:gd name="T64" fmla="*/ 52 w 57"/>
                <a:gd name="T65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" h="95">
                  <a:moveTo>
                    <a:pt x="52" y="0"/>
                  </a:moveTo>
                  <a:lnTo>
                    <a:pt x="57" y="0"/>
                  </a:lnTo>
                  <a:lnTo>
                    <a:pt x="57" y="13"/>
                  </a:lnTo>
                  <a:lnTo>
                    <a:pt x="54" y="18"/>
                  </a:lnTo>
                  <a:lnTo>
                    <a:pt x="42" y="18"/>
                  </a:lnTo>
                  <a:lnTo>
                    <a:pt x="40" y="19"/>
                  </a:lnTo>
                  <a:lnTo>
                    <a:pt x="40" y="77"/>
                  </a:lnTo>
                  <a:lnTo>
                    <a:pt x="42" y="78"/>
                  </a:lnTo>
                  <a:lnTo>
                    <a:pt x="54" y="78"/>
                  </a:lnTo>
                  <a:lnTo>
                    <a:pt x="57" y="82"/>
                  </a:lnTo>
                  <a:lnTo>
                    <a:pt x="57" y="95"/>
                  </a:lnTo>
                  <a:lnTo>
                    <a:pt x="52" y="95"/>
                  </a:lnTo>
                  <a:lnTo>
                    <a:pt x="52" y="93"/>
                  </a:lnTo>
                  <a:lnTo>
                    <a:pt x="47" y="90"/>
                  </a:lnTo>
                  <a:lnTo>
                    <a:pt x="10" y="90"/>
                  </a:lnTo>
                  <a:lnTo>
                    <a:pt x="5" y="93"/>
                  </a:lnTo>
                  <a:lnTo>
                    <a:pt x="5" y="95"/>
                  </a:lnTo>
                  <a:lnTo>
                    <a:pt x="0" y="95"/>
                  </a:lnTo>
                  <a:lnTo>
                    <a:pt x="0" y="82"/>
                  </a:lnTo>
                  <a:lnTo>
                    <a:pt x="3" y="78"/>
                  </a:lnTo>
                  <a:lnTo>
                    <a:pt x="15" y="78"/>
                  </a:lnTo>
                  <a:lnTo>
                    <a:pt x="16" y="77"/>
                  </a:lnTo>
                  <a:lnTo>
                    <a:pt x="16" y="19"/>
                  </a:lnTo>
                  <a:lnTo>
                    <a:pt x="15" y="18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2"/>
                  </a:lnTo>
                  <a:lnTo>
                    <a:pt x="10" y="6"/>
                  </a:lnTo>
                  <a:lnTo>
                    <a:pt x="47" y="6"/>
                  </a:lnTo>
                  <a:lnTo>
                    <a:pt x="52" y="2"/>
                  </a:lnTo>
                  <a:lnTo>
                    <a:pt x="52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3" name="Rectangle 1093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4" name="Rectangle 1094"/>
            <p:cNvSpPr>
              <a:spLocks noChangeArrowheads="1"/>
            </p:cNvSpPr>
            <p:nvPr/>
          </p:nvSpPr>
          <p:spPr bwMode="auto">
            <a:xfrm>
              <a:off x="2820" y="1746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5" name="Rectangle 1095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6" name="Rectangle 1096"/>
            <p:cNvSpPr>
              <a:spLocks noChangeArrowheads="1"/>
            </p:cNvSpPr>
            <p:nvPr/>
          </p:nvSpPr>
          <p:spPr bwMode="auto">
            <a:xfrm>
              <a:off x="2785" y="1746"/>
              <a:ext cx="36" cy="2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7" name="Freeform 1097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8" name="Freeform 1098"/>
            <p:cNvSpPr>
              <a:spLocks/>
            </p:cNvSpPr>
            <p:nvPr/>
          </p:nvSpPr>
          <p:spPr bwMode="auto">
            <a:xfrm>
              <a:off x="2835" y="174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899" name="Rectangle 1099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0" name="Rectangle 1100"/>
            <p:cNvSpPr>
              <a:spLocks noChangeArrowheads="1"/>
            </p:cNvSpPr>
            <p:nvPr/>
          </p:nvSpPr>
          <p:spPr bwMode="auto">
            <a:xfrm>
              <a:off x="2784" y="1728"/>
              <a:ext cx="8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1" name="Rectangle 1101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2" name="Rectangle 1102"/>
            <p:cNvSpPr>
              <a:spLocks noChangeArrowheads="1"/>
            </p:cNvSpPr>
            <p:nvPr/>
          </p:nvSpPr>
          <p:spPr bwMode="auto">
            <a:xfrm>
              <a:off x="2786" y="1726"/>
              <a:ext cx="84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3" name="Rectangle 1103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4" name="Rectangle 1104"/>
            <p:cNvSpPr>
              <a:spLocks noChangeArrowheads="1"/>
            </p:cNvSpPr>
            <p:nvPr/>
          </p:nvSpPr>
          <p:spPr bwMode="auto">
            <a:xfrm>
              <a:off x="2820" y="1708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5" name="Rectangle 1105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6" name="Rectangle 1106"/>
            <p:cNvSpPr>
              <a:spLocks noChangeArrowheads="1"/>
            </p:cNvSpPr>
            <p:nvPr/>
          </p:nvSpPr>
          <p:spPr bwMode="auto">
            <a:xfrm>
              <a:off x="2785" y="1708"/>
              <a:ext cx="3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7" name="Freeform 1107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8" name="Freeform 1108"/>
            <p:cNvSpPr>
              <a:spLocks/>
            </p:cNvSpPr>
            <p:nvPr/>
          </p:nvSpPr>
          <p:spPr bwMode="auto">
            <a:xfrm>
              <a:off x="2835" y="170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09" name="Rectangle 1109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0" name="Rectangle 1110"/>
            <p:cNvSpPr>
              <a:spLocks noChangeArrowheads="1"/>
            </p:cNvSpPr>
            <p:nvPr/>
          </p:nvSpPr>
          <p:spPr bwMode="auto">
            <a:xfrm>
              <a:off x="2820" y="1605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1" name="Rectangle 1111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2" name="Rectangle 1112"/>
            <p:cNvSpPr>
              <a:spLocks noChangeArrowheads="1"/>
            </p:cNvSpPr>
            <p:nvPr/>
          </p:nvSpPr>
          <p:spPr bwMode="auto">
            <a:xfrm>
              <a:off x="2785" y="1605"/>
              <a:ext cx="3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3" name="Freeform 1113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4" name="Freeform 1114"/>
            <p:cNvSpPr>
              <a:spLocks/>
            </p:cNvSpPr>
            <p:nvPr/>
          </p:nvSpPr>
          <p:spPr bwMode="auto">
            <a:xfrm>
              <a:off x="2835" y="1605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5" name="Rectangle 1115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6" name="Rectangle 1116"/>
            <p:cNvSpPr>
              <a:spLocks noChangeArrowheads="1"/>
            </p:cNvSpPr>
            <p:nvPr/>
          </p:nvSpPr>
          <p:spPr bwMode="auto">
            <a:xfrm>
              <a:off x="2784" y="1585"/>
              <a:ext cx="88" cy="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7" name="Rectangle 1117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8" name="Rectangle 1118"/>
            <p:cNvSpPr>
              <a:spLocks noChangeArrowheads="1"/>
            </p:cNvSpPr>
            <p:nvPr/>
          </p:nvSpPr>
          <p:spPr bwMode="auto">
            <a:xfrm>
              <a:off x="2820" y="1566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19" name="Rectangle 1119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0" name="Rectangle 1120"/>
            <p:cNvSpPr>
              <a:spLocks noChangeArrowheads="1"/>
            </p:cNvSpPr>
            <p:nvPr/>
          </p:nvSpPr>
          <p:spPr bwMode="auto">
            <a:xfrm>
              <a:off x="2785" y="1566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1" name="Freeform 1121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2" name="Freeform 1122"/>
            <p:cNvSpPr>
              <a:spLocks/>
            </p:cNvSpPr>
            <p:nvPr/>
          </p:nvSpPr>
          <p:spPr bwMode="auto">
            <a:xfrm>
              <a:off x="2835" y="1566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3" name="Rectangle 1123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4" name="Rectangle 1124"/>
            <p:cNvSpPr>
              <a:spLocks noChangeArrowheads="1"/>
            </p:cNvSpPr>
            <p:nvPr/>
          </p:nvSpPr>
          <p:spPr bwMode="auto">
            <a:xfrm>
              <a:off x="2820" y="1528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5" name="Rectangle 1125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6" name="Rectangle 1126"/>
            <p:cNvSpPr>
              <a:spLocks noChangeArrowheads="1"/>
            </p:cNvSpPr>
            <p:nvPr/>
          </p:nvSpPr>
          <p:spPr bwMode="auto">
            <a:xfrm>
              <a:off x="2785" y="1528"/>
              <a:ext cx="3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7" name="Freeform 1127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8" name="Freeform 1128"/>
            <p:cNvSpPr>
              <a:spLocks/>
            </p:cNvSpPr>
            <p:nvPr/>
          </p:nvSpPr>
          <p:spPr bwMode="auto">
            <a:xfrm>
              <a:off x="2835" y="1528"/>
              <a:ext cx="36" cy="24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29" name="Rectangle 1129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0" name="Rectangle 1130"/>
            <p:cNvSpPr>
              <a:spLocks noChangeArrowheads="1"/>
            </p:cNvSpPr>
            <p:nvPr/>
          </p:nvSpPr>
          <p:spPr bwMode="auto">
            <a:xfrm>
              <a:off x="2820" y="1489"/>
              <a:ext cx="16" cy="2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1" name="Freeform 1131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2" name="Freeform 1132"/>
            <p:cNvSpPr>
              <a:spLocks/>
            </p:cNvSpPr>
            <p:nvPr/>
          </p:nvSpPr>
          <p:spPr bwMode="auto">
            <a:xfrm>
              <a:off x="2785" y="1489"/>
              <a:ext cx="36" cy="24"/>
            </a:xfrm>
            <a:custGeom>
              <a:avLst/>
              <a:gdLst>
                <a:gd name="T0" fmla="*/ 0 w 154"/>
                <a:gd name="T1" fmla="*/ 113 h 113"/>
                <a:gd name="T2" fmla="*/ 0 w 154"/>
                <a:gd name="T3" fmla="*/ 0 h 113"/>
                <a:gd name="T4" fmla="*/ 154 w 154"/>
                <a:gd name="T5" fmla="*/ 1 h 113"/>
                <a:gd name="T6" fmla="*/ 154 w 154"/>
                <a:gd name="T7" fmla="*/ 113 h 113"/>
                <a:gd name="T8" fmla="*/ 0 w 154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3">
                  <a:moveTo>
                    <a:pt x="0" y="113"/>
                  </a:moveTo>
                  <a:lnTo>
                    <a:pt x="0" y="0"/>
                  </a:lnTo>
                  <a:lnTo>
                    <a:pt x="154" y="1"/>
                  </a:lnTo>
                  <a:lnTo>
                    <a:pt x="154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3" name="Freeform 1133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4" name="Freeform 1134"/>
            <p:cNvSpPr>
              <a:spLocks/>
            </p:cNvSpPr>
            <p:nvPr/>
          </p:nvSpPr>
          <p:spPr bwMode="auto">
            <a:xfrm>
              <a:off x="2835" y="1489"/>
              <a:ext cx="36" cy="24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5" name="Rectangle 1135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6" name="Rectangle 1136"/>
            <p:cNvSpPr>
              <a:spLocks noChangeArrowheads="1"/>
            </p:cNvSpPr>
            <p:nvPr/>
          </p:nvSpPr>
          <p:spPr bwMode="auto">
            <a:xfrm>
              <a:off x="2820" y="1450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7" name="Freeform 1137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8" name="Freeform 1138"/>
            <p:cNvSpPr>
              <a:spLocks/>
            </p:cNvSpPr>
            <p:nvPr/>
          </p:nvSpPr>
          <p:spPr bwMode="auto">
            <a:xfrm>
              <a:off x="2785" y="1450"/>
              <a:ext cx="36" cy="25"/>
            </a:xfrm>
            <a:custGeom>
              <a:avLst/>
              <a:gdLst>
                <a:gd name="T0" fmla="*/ 0 w 154"/>
                <a:gd name="T1" fmla="*/ 112 h 114"/>
                <a:gd name="T2" fmla="*/ 0 w 154"/>
                <a:gd name="T3" fmla="*/ 0 h 114"/>
                <a:gd name="T4" fmla="*/ 154 w 154"/>
                <a:gd name="T5" fmla="*/ 0 h 114"/>
                <a:gd name="T6" fmla="*/ 154 w 154"/>
                <a:gd name="T7" fmla="*/ 114 h 114"/>
                <a:gd name="T8" fmla="*/ 0 w 154"/>
                <a:gd name="T9" fmla="*/ 11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114">
                  <a:moveTo>
                    <a:pt x="0" y="112"/>
                  </a:moveTo>
                  <a:lnTo>
                    <a:pt x="0" y="0"/>
                  </a:lnTo>
                  <a:lnTo>
                    <a:pt x="154" y="0"/>
                  </a:lnTo>
                  <a:lnTo>
                    <a:pt x="154" y="114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39" name="Freeform 1139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0" name="Freeform 1140"/>
            <p:cNvSpPr>
              <a:spLocks/>
            </p:cNvSpPr>
            <p:nvPr/>
          </p:nvSpPr>
          <p:spPr bwMode="auto">
            <a:xfrm>
              <a:off x="2835" y="1450"/>
              <a:ext cx="36" cy="25"/>
            </a:xfrm>
            <a:custGeom>
              <a:avLst/>
              <a:gdLst>
                <a:gd name="T0" fmla="*/ 0 w 155"/>
                <a:gd name="T1" fmla="*/ 112 h 112"/>
                <a:gd name="T2" fmla="*/ 0 w 155"/>
                <a:gd name="T3" fmla="*/ 0 h 112"/>
                <a:gd name="T4" fmla="*/ 155 w 155"/>
                <a:gd name="T5" fmla="*/ 0 h 112"/>
                <a:gd name="T6" fmla="*/ 153 w 155"/>
                <a:gd name="T7" fmla="*/ 112 h 112"/>
                <a:gd name="T8" fmla="*/ 0 w 155"/>
                <a:gd name="T9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2">
                  <a:moveTo>
                    <a:pt x="0" y="112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2"/>
                  </a:lnTo>
                  <a:lnTo>
                    <a:pt x="0" y="11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1" name="Rectangle 1141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2" name="Rectangle 1142"/>
            <p:cNvSpPr>
              <a:spLocks noChangeArrowheads="1"/>
            </p:cNvSpPr>
            <p:nvPr/>
          </p:nvSpPr>
          <p:spPr bwMode="auto">
            <a:xfrm>
              <a:off x="2784" y="1432"/>
              <a:ext cx="88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3" name="Rectangle 1143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4" name="Rectangle 1144"/>
            <p:cNvSpPr>
              <a:spLocks noChangeArrowheads="1"/>
            </p:cNvSpPr>
            <p:nvPr/>
          </p:nvSpPr>
          <p:spPr bwMode="auto">
            <a:xfrm>
              <a:off x="2820" y="1411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5" name="Rectangle 1145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6" name="Rectangle 1146"/>
            <p:cNvSpPr>
              <a:spLocks noChangeArrowheads="1"/>
            </p:cNvSpPr>
            <p:nvPr/>
          </p:nvSpPr>
          <p:spPr bwMode="auto">
            <a:xfrm>
              <a:off x="2785" y="1411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7" name="Freeform 1147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8" name="Freeform 1148"/>
            <p:cNvSpPr>
              <a:spLocks/>
            </p:cNvSpPr>
            <p:nvPr/>
          </p:nvSpPr>
          <p:spPr bwMode="auto">
            <a:xfrm>
              <a:off x="2835" y="1411"/>
              <a:ext cx="36" cy="25"/>
            </a:xfrm>
            <a:custGeom>
              <a:avLst/>
              <a:gdLst>
                <a:gd name="T0" fmla="*/ 0 w 155"/>
                <a:gd name="T1" fmla="*/ 113 h 113"/>
                <a:gd name="T2" fmla="*/ 0 w 155"/>
                <a:gd name="T3" fmla="*/ 0 h 113"/>
                <a:gd name="T4" fmla="*/ 155 w 155"/>
                <a:gd name="T5" fmla="*/ 0 h 113"/>
                <a:gd name="T6" fmla="*/ 153 w 155"/>
                <a:gd name="T7" fmla="*/ 113 h 113"/>
                <a:gd name="T8" fmla="*/ 0 w 155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113">
                  <a:moveTo>
                    <a:pt x="0" y="113"/>
                  </a:moveTo>
                  <a:lnTo>
                    <a:pt x="0" y="0"/>
                  </a:lnTo>
                  <a:lnTo>
                    <a:pt x="155" y="0"/>
                  </a:lnTo>
                  <a:lnTo>
                    <a:pt x="153" y="113"/>
                  </a:lnTo>
                  <a:lnTo>
                    <a:pt x="0" y="11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49" name="Rectangle 1149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0" name="Rectangle 1150"/>
            <p:cNvSpPr>
              <a:spLocks noChangeArrowheads="1"/>
            </p:cNvSpPr>
            <p:nvPr/>
          </p:nvSpPr>
          <p:spPr bwMode="auto">
            <a:xfrm>
              <a:off x="2820" y="1373"/>
              <a:ext cx="1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1" name="Rectangle 1151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2" name="Rectangle 1152"/>
            <p:cNvSpPr>
              <a:spLocks noChangeArrowheads="1"/>
            </p:cNvSpPr>
            <p:nvPr/>
          </p:nvSpPr>
          <p:spPr bwMode="auto">
            <a:xfrm>
              <a:off x="2785" y="1373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3" name="Rectangle 1153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4" name="Rectangle 1154"/>
            <p:cNvSpPr>
              <a:spLocks noChangeArrowheads="1"/>
            </p:cNvSpPr>
            <p:nvPr/>
          </p:nvSpPr>
          <p:spPr bwMode="auto">
            <a:xfrm>
              <a:off x="2835" y="1373"/>
              <a:ext cx="36" cy="2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5" name="Rectangle 1155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6" name="Rectangle 1156"/>
            <p:cNvSpPr>
              <a:spLocks noChangeArrowheads="1"/>
            </p:cNvSpPr>
            <p:nvPr/>
          </p:nvSpPr>
          <p:spPr bwMode="auto">
            <a:xfrm>
              <a:off x="2784" y="1887"/>
              <a:ext cx="88" cy="2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7" name="Rectangle 1157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8" name="Rectangle 1158"/>
            <p:cNvSpPr>
              <a:spLocks noChangeArrowheads="1"/>
            </p:cNvSpPr>
            <p:nvPr/>
          </p:nvSpPr>
          <p:spPr bwMode="auto">
            <a:xfrm>
              <a:off x="2597" y="676"/>
              <a:ext cx="15" cy="2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59" name="Freeform 1159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5 w 7"/>
                <a:gd name="T1" fmla="*/ 7 h 15"/>
                <a:gd name="T2" fmla="*/ 7 w 7"/>
                <a:gd name="T3" fmla="*/ 1 h 15"/>
                <a:gd name="T4" fmla="*/ 6 w 7"/>
                <a:gd name="T5" fmla="*/ 0 h 15"/>
                <a:gd name="T6" fmla="*/ 5 w 7"/>
                <a:gd name="T7" fmla="*/ 0 h 15"/>
                <a:gd name="T8" fmla="*/ 4 w 7"/>
                <a:gd name="T9" fmla="*/ 0 h 15"/>
                <a:gd name="T10" fmla="*/ 1 w 7"/>
                <a:gd name="T11" fmla="*/ 2 h 15"/>
                <a:gd name="T12" fmla="*/ 1 w 7"/>
                <a:gd name="T13" fmla="*/ 4 h 15"/>
                <a:gd name="T14" fmla="*/ 0 w 7"/>
                <a:gd name="T15" fmla="*/ 7 h 15"/>
                <a:gd name="T16" fmla="*/ 1 w 7"/>
                <a:gd name="T17" fmla="*/ 10 h 15"/>
                <a:gd name="T18" fmla="*/ 1 w 7"/>
                <a:gd name="T19" fmla="*/ 13 h 15"/>
                <a:gd name="T20" fmla="*/ 4 w 7"/>
                <a:gd name="T21" fmla="*/ 14 h 15"/>
                <a:gd name="T22" fmla="*/ 5 w 7"/>
                <a:gd name="T23" fmla="*/ 15 h 15"/>
                <a:gd name="T24" fmla="*/ 5 w 7"/>
                <a:gd name="T25" fmla="*/ 15 h 15"/>
                <a:gd name="T26" fmla="*/ 6 w 7"/>
                <a:gd name="T27" fmla="*/ 15 h 15"/>
                <a:gd name="T28" fmla="*/ 5 w 7"/>
                <a:gd name="T2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0" name="Freeform 1160"/>
            <p:cNvSpPr>
              <a:spLocks/>
            </p:cNvSpPr>
            <p:nvPr/>
          </p:nvSpPr>
          <p:spPr bwMode="auto">
            <a:xfrm>
              <a:off x="2680" y="1458"/>
              <a:ext cx="1" cy="3"/>
            </a:xfrm>
            <a:custGeom>
              <a:avLst/>
              <a:gdLst>
                <a:gd name="T0" fmla="*/ 7 w 7"/>
                <a:gd name="T1" fmla="*/ 1 h 15"/>
                <a:gd name="T2" fmla="*/ 6 w 7"/>
                <a:gd name="T3" fmla="*/ 0 h 15"/>
                <a:gd name="T4" fmla="*/ 5 w 7"/>
                <a:gd name="T5" fmla="*/ 0 h 15"/>
                <a:gd name="T6" fmla="*/ 4 w 7"/>
                <a:gd name="T7" fmla="*/ 0 h 15"/>
                <a:gd name="T8" fmla="*/ 1 w 7"/>
                <a:gd name="T9" fmla="*/ 2 h 15"/>
                <a:gd name="T10" fmla="*/ 1 w 7"/>
                <a:gd name="T11" fmla="*/ 4 h 15"/>
                <a:gd name="T12" fmla="*/ 0 w 7"/>
                <a:gd name="T13" fmla="*/ 7 h 15"/>
                <a:gd name="T14" fmla="*/ 1 w 7"/>
                <a:gd name="T15" fmla="*/ 10 h 15"/>
                <a:gd name="T16" fmla="*/ 1 w 7"/>
                <a:gd name="T17" fmla="*/ 13 h 15"/>
                <a:gd name="T18" fmla="*/ 4 w 7"/>
                <a:gd name="T19" fmla="*/ 14 h 15"/>
                <a:gd name="T20" fmla="*/ 5 w 7"/>
                <a:gd name="T21" fmla="*/ 15 h 15"/>
                <a:gd name="T22" fmla="*/ 5 w 7"/>
                <a:gd name="T23" fmla="*/ 15 h 15"/>
                <a:gd name="T24" fmla="*/ 6 w 7"/>
                <a:gd name="T2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7" y="1"/>
                  </a:move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0" y="7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5" y="15"/>
                  </a:lnTo>
                  <a:lnTo>
                    <a:pt x="6" y="15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1" name="Freeform 1161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7 h 15"/>
                <a:gd name="T2" fmla="*/ 5 w 7"/>
                <a:gd name="T3" fmla="*/ 0 h 15"/>
                <a:gd name="T4" fmla="*/ 4 w 7"/>
                <a:gd name="T5" fmla="*/ 1 h 15"/>
                <a:gd name="T6" fmla="*/ 2 w 7"/>
                <a:gd name="T7" fmla="*/ 2 h 15"/>
                <a:gd name="T8" fmla="*/ 2 w 7"/>
                <a:gd name="T9" fmla="*/ 4 h 15"/>
                <a:gd name="T10" fmla="*/ 0 w 7"/>
                <a:gd name="T11" fmla="*/ 7 h 15"/>
                <a:gd name="T12" fmla="*/ 2 w 7"/>
                <a:gd name="T13" fmla="*/ 10 h 15"/>
                <a:gd name="T14" fmla="*/ 2 w 7"/>
                <a:gd name="T15" fmla="*/ 13 h 15"/>
                <a:gd name="T16" fmla="*/ 4 w 7"/>
                <a:gd name="T17" fmla="*/ 14 h 15"/>
                <a:gd name="T18" fmla="*/ 5 w 7"/>
                <a:gd name="T19" fmla="*/ 15 h 15"/>
                <a:gd name="T20" fmla="*/ 6 w 7"/>
                <a:gd name="T21" fmla="*/ 15 h 15"/>
                <a:gd name="T22" fmla="*/ 7 w 7"/>
                <a:gd name="T23" fmla="*/ 14 h 15"/>
                <a:gd name="T24" fmla="*/ 5 w 7"/>
                <a:gd name="T2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5">
                  <a:moveTo>
                    <a:pt x="5" y="7"/>
                  </a:moveTo>
                  <a:lnTo>
                    <a:pt x="5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2" name="Freeform 1162"/>
            <p:cNvSpPr>
              <a:spLocks/>
            </p:cNvSpPr>
            <p:nvPr/>
          </p:nvSpPr>
          <p:spPr bwMode="auto">
            <a:xfrm>
              <a:off x="2680" y="1472"/>
              <a:ext cx="2" cy="3"/>
            </a:xfrm>
            <a:custGeom>
              <a:avLst/>
              <a:gdLst>
                <a:gd name="T0" fmla="*/ 5 w 7"/>
                <a:gd name="T1" fmla="*/ 0 h 15"/>
                <a:gd name="T2" fmla="*/ 4 w 7"/>
                <a:gd name="T3" fmla="*/ 1 h 15"/>
                <a:gd name="T4" fmla="*/ 2 w 7"/>
                <a:gd name="T5" fmla="*/ 2 h 15"/>
                <a:gd name="T6" fmla="*/ 2 w 7"/>
                <a:gd name="T7" fmla="*/ 4 h 15"/>
                <a:gd name="T8" fmla="*/ 0 w 7"/>
                <a:gd name="T9" fmla="*/ 7 h 15"/>
                <a:gd name="T10" fmla="*/ 2 w 7"/>
                <a:gd name="T11" fmla="*/ 10 h 15"/>
                <a:gd name="T12" fmla="*/ 2 w 7"/>
                <a:gd name="T13" fmla="*/ 13 h 15"/>
                <a:gd name="T14" fmla="*/ 4 w 7"/>
                <a:gd name="T15" fmla="*/ 14 h 15"/>
                <a:gd name="T16" fmla="*/ 5 w 7"/>
                <a:gd name="T17" fmla="*/ 15 h 15"/>
                <a:gd name="T18" fmla="*/ 6 w 7"/>
                <a:gd name="T19" fmla="*/ 15 h 15"/>
                <a:gd name="T20" fmla="*/ 7 w 7"/>
                <a:gd name="T21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15">
                  <a:moveTo>
                    <a:pt x="5" y="0"/>
                  </a:moveTo>
                  <a:lnTo>
                    <a:pt x="4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7"/>
                  </a:lnTo>
                  <a:lnTo>
                    <a:pt x="2" y="10"/>
                  </a:lnTo>
                  <a:lnTo>
                    <a:pt x="2" y="13"/>
                  </a:lnTo>
                  <a:lnTo>
                    <a:pt x="4" y="14"/>
                  </a:lnTo>
                  <a:lnTo>
                    <a:pt x="5" y="15"/>
                  </a:lnTo>
                  <a:lnTo>
                    <a:pt x="6" y="15"/>
                  </a:lnTo>
                  <a:lnTo>
                    <a:pt x="7" y="1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3" name="Freeform 1163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4" name="Freeform 1164"/>
            <p:cNvSpPr>
              <a:spLocks/>
            </p:cNvSpPr>
            <p:nvPr/>
          </p:nvSpPr>
          <p:spPr bwMode="auto">
            <a:xfrm>
              <a:off x="2945" y="1401"/>
              <a:ext cx="78" cy="73"/>
            </a:xfrm>
            <a:custGeom>
              <a:avLst/>
              <a:gdLst>
                <a:gd name="T0" fmla="*/ 341 w 341"/>
                <a:gd name="T1" fmla="*/ 181 h 328"/>
                <a:gd name="T2" fmla="*/ 333 w 341"/>
                <a:gd name="T3" fmla="*/ 213 h 328"/>
                <a:gd name="T4" fmla="*/ 321 w 341"/>
                <a:gd name="T5" fmla="*/ 242 h 328"/>
                <a:gd name="T6" fmla="*/ 302 w 341"/>
                <a:gd name="T7" fmla="*/ 268 h 328"/>
                <a:gd name="T8" fmla="*/ 279 w 341"/>
                <a:gd name="T9" fmla="*/ 291 h 328"/>
                <a:gd name="T10" fmla="*/ 252 w 341"/>
                <a:gd name="T11" fmla="*/ 308 h 328"/>
                <a:gd name="T12" fmla="*/ 221 w 341"/>
                <a:gd name="T13" fmla="*/ 321 h 328"/>
                <a:gd name="T14" fmla="*/ 188 w 341"/>
                <a:gd name="T15" fmla="*/ 327 h 328"/>
                <a:gd name="T16" fmla="*/ 153 w 341"/>
                <a:gd name="T17" fmla="*/ 327 h 328"/>
                <a:gd name="T18" fmla="*/ 120 w 341"/>
                <a:gd name="T19" fmla="*/ 321 h 328"/>
                <a:gd name="T20" fmla="*/ 90 w 341"/>
                <a:gd name="T21" fmla="*/ 308 h 328"/>
                <a:gd name="T22" fmla="*/ 62 w 341"/>
                <a:gd name="T23" fmla="*/ 291 h 328"/>
                <a:gd name="T24" fmla="*/ 39 w 341"/>
                <a:gd name="T25" fmla="*/ 268 h 328"/>
                <a:gd name="T26" fmla="*/ 21 w 341"/>
                <a:gd name="T27" fmla="*/ 242 h 328"/>
                <a:gd name="T28" fmla="*/ 8 w 341"/>
                <a:gd name="T29" fmla="*/ 213 h 328"/>
                <a:gd name="T30" fmla="*/ 1 w 341"/>
                <a:gd name="T31" fmla="*/ 181 h 328"/>
                <a:gd name="T32" fmla="*/ 1 w 341"/>
                <a:gd name="T33" fmla="*/ 147 h 328"/>
                <a:gd name="T34" fmla="*/ 8 w 341"/>
                <a:gd name="T35" fmla="*/ 115 h 328"/>
                <a:gd name="T36" fmla="*/ 21 w 341"/>
                <a:gd name="T37" fmla="*/ 86 h 328"/>
                <a:gd name="T38" fmla="*/ 39 w 341"/>
                <a:gd name="T39" fmla="*/ 59 h 328"/>
                <a:gd name="T40" fmla="*/ 62 w 341"/>
                <a:gd name="T41" fmla="*/ 37 h 328"/>
                <a:gd name="T42" fmla="*/ 90 w 341"/>
                <a:gd name="T43" fmla="*/ 19 h 328"/>
                <a:gd name="T44" fmla="*/ 120 w 341"/>
                <a:gd name="T45" fmla="*/ 7 h 328"/>
                <a:gd name="T46" fmla="*/ 153 w 341"/>
                <a:gd name="T47" fmla="*/ 0 h 328"/>
                <a:gd name="T48" fmla="*/ 188 w 341"/>
                <a:gd name="T49" fmla="*/ 0 h 328"/>
                <a:gd name="T50" fmla="*/ 221 w 341"/>
                <a:gd name="T51" fmla="*/ 7 h 328"/>
                <a:gd name="T52" fmla="*/ 252 w 341"/>
                <a:gd name="T53" fmla="*/ 19 h 328"/>
                <a:gd name="T54" fmla="*/ 279 w 341"/>
                <a:gd name="T55" fmla="*/ 37 h 328"/>
                <a:gd name="T56" fmla="*/ 302 w 341"/>
                <a:gd name="T57" fmla="*/ 59 h 328"/>
                <a:gd name="T58" fmla="*/ 321 w 341"/>
                <a:gd name="T59" fmla="*/ 86 h 328"/>
                <a:gd name="T60" fmla="*/ 333 w 341"/>
                <a:gd name="T61" fmla="*/ 115 h 328"/>
                <a:gd name="T62" fmla="*/ 341 w 341"/>
                <a:gd name="T63" fmla="*/ 147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1" h="328">
                  <a:moveTo>
                    <a:pt x="341" y="163"/>
                  </a:moveTo>
                  <a:lnTo>
                    <a:pt x="341" y="181"/>
                  </a:lnTo>
                  <a:lnTo>
                    <a:pt x="337" y="197"/>
                  </a:lnTo>
                  <a:lnTo>
                    <a:pt x="333" y="213"/>
                  </a:lnTo>
                  <a:lnTo>
                    <a:pt x="327" y="228"/>
                  </a:lnTo>
                  <a:lnTo>
                    <a:pt x="321" y="242"/>
                  </a:lnTo>
                  <a:lnTo>
                    <a:pt x="312" y="256"/>
                  </a:lnTo>
                  <a:lnTo>
                    <a:pt x="302" y="268"/>
                  </a:lnTo>
                  <a:lnTo>
                    <a:pt x="291" y="280"/>
                  </a:lnTo>
                  <a:lnTo>
                    <a:pt x="279" y="291"/>
                  </a:lnTo>
                  <a:lnTo>
                    <a:pt x="266" y="300"/>
                  </a:lnTo>
                  <a:lnTo>
                    <a:pt x="252" y="308"/>
                  </a:lnTo>
                  <a:lnTo>
                    <a:pt x="237" y="315"/>
                  </a:lnTo>
                  <a:lnTo>
                    <a:pt x="221" y="321"/>
                  </a:lnTo>
                  <a:lnTo>
                    <a:pt x="205" y="325"/>
                  </a:lnTo>
                  <a:lnTo>
                    <a:pt x="188" y="327"/>
                  </a:lnTo>
                  <a:lnTo>
                    <a:pt x="170" y="328"/>
                  </a:lnTo>
                  <a:lnTo>
                    <a:pt x="153" y="327"/>
                  </a:lnTo>
                  <a:lnTo>
                    <a:pt x="136" y="325"/>
                  </a:lnTo>
                  <a:lnTo>
                    <a:pt x="120" y="321"/>
                  </a:lnTo>
                  <a:lnTo>
                    <a:pt x="104" y="315"/>
                  </a:lnTo>
                  <a:lnTo>
                    <a:pt x="90" y="308"/>
                  </a:lnTo>
                  <a:lnTo>
                    <a:pt x="75" y="300"/>
                  </a:lnTo>
                  <a:lnTo>
                    <a:pt x="62" y="291"/>
                  </a:lnTo>
                  <a:lnTo>
                    <a:pt x="50" y="280"/>
                  </a:lnTo>
                  <a:lnTo>
                    <a:pt x="39" y="268"/>
                  </a:lnTo>
                  <a:lnTo>
                    <a:pt x="29" y="256"/>
                  </a:lnTo>
                  <a:lnTo>
                    <a:pt x="21" y="242"/>
                  </a:lnTo>
                  <a:lnTo>
                    <a:pt x="13" y="228"/>
                  </a:lnTo>
                  <a:lnTo>
                    <a:pt x="8" y="213"/>
                  </a:lnTo>
                  <a:lnTo>
                    <a:pt x="3" y="197"/>
                  </a:lnTo>
                  <a:lnTo>
                    <a:pt x="1" y="181"/>
                  </a:lnTo>
                  <a:lnTo>
                    <a:pt x="0" y="163"/>
                  </a:lnTo>
                  <a:lnTo>
                    <a:pt x="1" y="147"/>
                  </a:lnTo>
                  <a:lnTo>
                    <a:pt x="3" y="130"/>
                  </a:lnTo>
                  <a:lnTo>
                    <a:pt x="8" y="115"/>
                  </a:lnTo>
                  <a:lnTo>
                    <a:pt x="13" y="100"/>
                  </a:lnTo>
                  <a:lnTo>
                    <a:pt x="21" y="86"/>
                  </a:lnTo>
                  <a:lnTo>
                    <a:pt x="29" y="72"/>
                  </a:lnTo>
                  <a:lnTo>
                    <a:pt x="39" y="59"/>
                  </a:lnTo>
                  <a:lnTo>
                    <a:pt x="50" y="47"/>
                  </a:lnTo>
                  <a:lnTo>
                    <a:pt x="62" y="37"/>
                  </a:lnTo>
                  <a:lnTo>
                    <a:pt x="75" y="28"/>
                  </a:lnTo>
                  <a:lnTo>
                    <a:pt x="90" y="19"/>
                  </a:lnTo>
                  <a:lnTo>
                    <a:pt x="104" y="13"/>
                  </a:lnTo>
                  <a:lnTo>
                    <a:pt x="120" y="7"/>
                  </a:lnTo>
                  <a:lnTo>
                    <a:pt x="136" y="3"/>
                  </a:lnTo>
                  <a:lnTo>
                    <a:pt x="153" y="0"/>
                  </a:lnTo>
                  <a:lnTo>
                    <a:pt x="170" y="0"/>
                  </a:lnTo>
                  <a:lnTo>
                    <a:pt x="188" y="0"/>
                  </a:lnTo>
                  <a:lnTo>
                    <a:pt x="205" y="3"/>
                  </a:lnTo>
                  <a:lnTo>
                    <a:pt x="221" y="7"/>
                  </a:lnTo>
                  <a:lnTo>
                    <a:pt x="237" y="13"/>
                  </a:lnTo>
                  <a:lnTo>
                    <a:pt x="252" y="19"/>
                  </a:lnTo>
                  <a:lnTo>
                    <a:pt x="266" y="28"/>
                  </a:lnTo>
                  <a:lnTo>
                    <a:pt x="279" y="37"/>
                  </a:lnTo>
                  <a:lnTo>
                    <a:pt x="291" y="47"/>
                  </a:lnTo>
                  <a:lnTo>
                    <a:pt x="302" y="59"/>
                  </a:lnTo>
                  <a:lnTo>
                    <a:pt x="312" y="72"/>
                  </a:lnTo>
                  <a:lnTo>
                    <a:pt x="321" y="86"/>
                  </a:lnTo>
                  <a:lnTo>
                    <a:pt x="327" y="100"/>
                  </a:lnTo>
                  <a:lnTo>
                    <a:pt x="333" y="115"/>
                  </a:lnTo>
                  <a:lnTo>
                    <a:pt x="337" y="130"/>
                  </a:lnTo>
                  <a:lnTo>
                    <a:pt x="341" y="147"/>
                  </a:lnTo>
                  <a:lnTo>
                    <a:pt x="341" y="16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5" name="Freeform 1165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  <a:gd name="T22" fmla="*/ 150 w 152"/>
                <a:gd name="T23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6" name="Freeform 1166"/>
            <p:cNvSpPr>
              <a:spLocks/>
            </p:cNvSpPr>
            <p:nvPr/>
          </p:nvSpPr>
          <p:spPr bwMode="auto">
            <a:xfrm>
              <a:off x="2949" y="1415"/>
              <a:ext cx="35" cy="46"/>
            </a:xfrm>
            <a:custGeom>
              <a:avLst/>
              <a:gdLst>
                <a:gd name="T0" fmla="*/ 150 w 152"/>
                <a:gd name="T1" fmla="*/ 0 h 207"/>
                <a:gd name="T2" fmla="*/ 150 w 152"/>
                <a:gd name="T3" fmla="*/ 207 h 207"/>
                <a:gd name="T4" fmla="*/ 41 w 152"/>
                <a:gd name="T5" fmla="*/ 207 h 207"/>
                <a:gd name="T6" fmla="*/ 28 w 152"/>
                <a:gd name="T7" fmla="*/ 193 h 207"/>
                <a:gd name="T8" fmla="*/ 14 w 152"/>
                <a:gd name="T9" fmla="*/ 169 h 207"/>
                <a:gd name="T10" fmla="*/ 0 w 152"/>
                <a:gd name="T11" fmla="*/ 122 h 207"/>
                <a:gd name="T12" fmla="*/ 1 w 152"/>
                <a:gd name="T13" fmla="*/ 77 h 207"/>
                <a:gd name="T14" fmla="*/ 13 w 152"/>
                <a:gd name="T15" fmla="*/ 41 h 207"/>
                <a:gd name="T16" fmla="*/ 26 w 152"/>
                <a:gd name="T17" fmla="*/ 18 h 207"/>
                <a:gd name="T18" fmla="*/ 41 w 152"/>
                <a:gd name="T19" fmla="*/ 0 h 207"/>
                <a:gd name="T20" fmla="*/ 152 w 152"/>
                <a:gd name="T21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2" h="207">
                  <a:moveTo>
                    <a:pt x="150" y="0"/>
                  </a:moveTo>
                  <a:lnTo>
                    <a:pt x="150" y="207"/>
                  </a:lnTo>
                  <a:lnTo>
                    <a:pt x="41" y="207"/>
                  </a:lnTo>
                  <a:lnTo>
                    <a:pt x="28" y="193"/>
                  </a:lnTo>
                  <a:lnTo>
                    <a:pt x="14" y="169"/>
                  </a:lnTo>
                  <a:lnTo>
                    <a:pt x="0" y="122"/>
                  </a:lnTo>
                  <a:lnTo>
                    <a:pt x="1" y="77"/>
                  </a:lnTo>
                  <a:lnTo>
                    <a:pt x="13" y="41"/>
                  </a:lnTo>
                  <a:lnTo>
                    <a:pt x="26" y="18"/>
                  </a:lnTo>
                  <a:lnTo>
                    <a:pt x="41" y="0"/>
                  </a:lnTo>
                  <a:lnTo>
                    <a:pt x="152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7" name="Freeform 1167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8" name="Freeform 1168"/>
            <p:cNvSpPr>
              <a:spLocks/>
            </p:cNvSpPr>
            <p:nvPr/>
          </p:nvSpPr>
          <p:spPr bwMode="auto">
            <a:xfrm>
              <a:off x="2962" y="1416"/>
              <a:ext cx="44" cy="42"/>
            </a:xfrm>
            <a:custGeom>
              <a:avLst/>
              <a:gdLst>
                <a:gd name="T0" fmla="*/ 192 w 192"/>
                <a:gd name="T1" fmla="*/ 103 h 187"/>
                <a:gd name="T2" fmla="*/ 188 w 192"/>
                <a:gd name="T3" fmla="*/ 121 h 187"/>
                <a:gd name="T4" fmla="*/ 181 w 192"/>
                <a:gd name="T5" fmla="*/ 139 h 187"/>
                <a:gd name="T6" fmla="*/ 170 w 192"/>
                <a:gd name="T7" fmla="*/ 153 h 187"/>
                <a:gd name="T8" fmla="*/ 158 w 192"/>
                <a:gd name="T9" fmla="*/ 166 h 187"/>
                <a:gd name="T10" fmla="*/ 143 w 192"/>
                <a:gd name="T11" fmla="*/ 176 h 187"/>
                <a:gd name="T12" fmla="*/ 125 w 192"/>
                <a:gd name="T13" fmla="*/ 183 h 187"/>
                <a:gd name="T14" fmla="*/ 106 w 192"/>
                <a:gd name="T15" fmla="*/ 187 h 187"/>
                <a:gd name="T16" fmla="*/ 86 w 192"/>
                <a:gd name="T17" fmla="*/ 187 h 187"/>
                <a:gd name="T18" fmla="*/ 67 w 192"/>
                <a:gd name="T19" fmla="*/ 183 h 187"/>
                <a:gd name="T20" fmla="*/ 51 w 192"/>
                <a:gd name="T21" fmla="*/ 176 h 187"/>
                <a:gd name="T22" fmla="*/ 35 w 192"/>
                <a:gd name="T23" fmla="*/ 166 h 187"/>
                <a:gd name="T24" fmla="*/ 22 w 192"/>
                <a:gd name="T25" fmla="*/ 153 h 187"/>
                <a:gd name="T26" fmla="*/ 12 w 192"/>
                <a:gd name="T27" fmla="*/ 139 h 187"/>
                <a:gd name="T28" fmla="*/ 4 w 192"/>
                <a:gd name="T29" fmla="*/ 121 h 187"/>
                <a:gd name="T30" fmla="*/ 1 w 192"/>
                <a:gd name="T31" fmla="*/ 103 h 187"/>
                <a:gd name="T32" fmla="*/ 1 w 192"/>
                <a:gd name="T33" fmla="*/ 84 h 187"/>
                <a:gd name="T34" fmla="*/ 4 w 192"/>
                <a:gd name="T35" fmla="*/ 65 h 187"/>
                <a:gd name="T36" fmla="*/ 12 w 192"/>
                <a:gd name="T37" fmla="*/ 49 h 187"/>
                <a:gd name="T38" fmla="*/ 22 w 192"/>
                <a:gd name="T39" fmla="*/ 34 h 187"/>
                <a:gd name="T40" fmla="*/ 35 w 192"/>
                <a:gd name="T41" fmla="*/ 21 h 187"/>
                <a:gd name="T42" fmla="*/ 51 w 192"/>
                <a:gd name="T43" fmla="*/ 12 h 187"/>
                <a:gd name="T44" fmla="*/ 67 w 192"/>
                <a:gd name="T45" fmla="*/ 4 h 187"/>
                <a:gd name="T46" fmla="*/ 86 w 192"/>
                <a:gd name="T47" fmla="*/ 0 h 187"/>
                <a:gd name="T48" fmla="*/ 106 w 192"/>
                <a:gd name="T49" fmla="*/ 0 h 187"/>
                <a:gd name="T50" fmla="*/ 125 w 192"/>
                <a:gd name="T51" fmla="*/ 4 h 187"/>
                <a:gd name="T52" fmla="*/ 143 w 192"/>
                <a:gd name="T53" fmla="*/ 12 h 187"/>
                <a:gd name="T54" fmla="*/ 158 w 192"/>
                <a:gd name="T55" fmla="*/ 21 h 187"/>
                <a:gd name="T56" fmla="*/ 170 w 192"/>
                <a:gd name="T57" fmla="*/ 34 h 187"/>
                <a:gd name="T58" fmla="*/ 181 w 192"/>
                <a:gd name="T59" fmla="*/ 49 h 187"/>
                <a:gd name="T60" fmla="*/ 188 w 192"/>
                <a:gd name="T61" fmla="*/ 65 h 187"/>
                <a:gd name="T62" fmla="*/ 192 w 192"/>
                <a:gd name="T63" fmla="*/ 84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2" h="187">
                  <a:moveTo>
                    <a:pt x="192" y="93"/>
                  </a:moveTo>
                  <a:lnTo>
                    <a:pt x="192" y="103"/>
                  </a:lnTo>
                  <a:lnTo>
                    <a:pt x="190" y="113"/>
                  </a:lnTo>
                  <a:lnTo>
                    <a:pt x="188" y="121"/>
                  </a:lnTo>
                  <a:lnTo>
                    <a:pt x="185" y="130"/>
                  </a:lnTo>
                  <a:lnTo>
                    <a:pt x="181" y="139"/>
                  </a:lnTo>
                  <a:lnTo>
                    <a:pt x="176" y="146"/>
                  </a:lnTo>
                  <a:lnTo>
                    <a:pt x="170" y="153"/>
                  </a:lnTo>
                  <a:lnTo>
                    <a:pt x="165" y="160"/>
                  </a:lnTo>
                  <a:lnTo>
                    <a:pt x="158" y="166"/>
                  </a:lnTo>
                  <a:lnTo>
                    <a:pt x="150" y="171"/>
                  </a:lnTo>
                  <a:lnTo>
                    <a:pt x="143" y="176"/>
                  </a:lnTo>
                  <a:lnTo>
                    <a:pt x="134" y="180"/>
                  </a:lnTo>
                  <a:lnTo>
                    <a:pt x="125" y="183"/>
                  </a:lnTo>
                  <a:lnTo>
                    <a:pt x="116" y="185"/>
                  </a:lnTo>
                  <a:lnTo>
                    <a:pt x="106" y="187"/>
                  </a:lnTo>
                  <a:lnTo>
                    <a:pt x="96" y="187"/>
                  </a:lnTo>
                  <a:lnTo>
                    <a:pt x="86" y="187"/>
                  </a:lnTo>
                  <a:lnTo>
                    <a:pt x="77" y="185"/>
                  </a:lnTo>
                  <a:lnTo>
                    <a:pt x="67" y="183"/>
                  </a:lnTo>
                  <a:lnTo>
                    <a:pt x="59" y="180"/>
                  </a:lnTo>
                  <a:lnTo>
                    <a:pt x="51" y="176"/>
                  </a:lnTo>
                  <a:lnTo>
                    <a:pt x="43" y="171"/>
                  </a:lnTo>
                  <a:lnTo>
                    <a:pt x="35" y="166"/>
                  </a:lnTo>
                  <a:lnTo>
                    <a:pt x="29" y="160"/>
                  </a:lnTo>
                  <a:lnTo>
                    <a:pt x="22" y="153"/>
                  </a:lnTo>
                  <a:lnTo>
                    <a:pt x="17" y="146"/>
                  </a:lnTo>
                  <a:lnTo>
                    <a:pt x="12" y="139"/>
                  </a:lnTo>
                  <a:lnTo>
                    <a:pt x="8" y="130"/>
                  </a:lnTo>
                  <a:lnTo>
                    <a:pt x="4" y="121"/>
                  </a:lnTo>
                  <a:lnTo>
                    <a:pt x="2" y="113"/>
                  </a:lnTo>
                  <a:lnTo>
                    <a:pt x="1" y="103"/>
                  </a:lnTo>
                  <a:lnTo>
                    <a:pt x="0" y="93"/>
                  </a:lnTo>
                  <a:lnTo>
                    <a:pt x="1" y="84"/>
                  </a:lnTo>
                  <a:lnTo>
                    <a:pt x="2" y="75"/>
                  </a:lnTo>
                  <a:lnTo>
                    <a:pt x="4" y="65"/>
                  </a:lnTo>
                  <a:lnTo>
                    <a:pt x="8" y="57"/>
                  </a:lnTo>
                  <a:lnTo>
                    <a:pt x="12" y="49"/>
                  </a:lnTo>
                  <a:lnTo>
                    <a:pt x="17" y="41"/>
                  </a:lnTo>
                  <a:lnTo>
                    <a:pt x="22" y="34"/>
                  </a:lnTo>
                  <a:lnTo>
                    <a:pt x="29" y="28"/>
                  </a:lnTo>
                  <a:lnTo>
                    <a:pt x="35" y="21"/>
                  </a:lnTo>
                  <a:lnTo>
                    <a:pt x="43" y="16"/>
                  </a:lnTo>
                  <a:lnTo>
                    <a:pt x="51" y="12"/>
                  </a:lnTo>
                  <a:lnTo>
                    <a:pt x="59" y="7"/>
                  </a:lnTo>
                  <a:lnTo>
                    <a:pt x="67" y="4"/>
                  </a:lnTo>
                  <a:lnTo>
                    <a:pt x="77" y="2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2"/>
                  </a:lnTo>
                  <a:lnTo>
                    <a:pt x="125" y="4"/>
                  </a:lnTo>
                  <a:lnTo>
                    <a:pt x="134" y="7"/>
                  </a:lnTo>
                  <a:lnTo>
                    <a:pt x="143" y="12"/>
                  </a:lnTo>
                  <a:lnTo>
                    <a:pt x="150" y="16"/>
                  </a:lnTo>
                  <a:lnTo>
                    <a:pt x="158" y="21"/>
                  </a:lnTo>
                  <a:lnTo>
                    <a:pt x="165" y="28"/>
                  </a:lnTo>
                  <a:lnTo>
                    <a:pt x="170" y="34"/>
                  </a:lnTo>
                  <a:lnTo>
                    <a:pt x="176" y="41"/>
                  </a:lnTo>
                  <a:lnTo>
                    <a:pt x="181" y="49"/>
                  </a:lnTo>
                  <a:lnTo>
                    <a:pt x="185" y="57"/>
                  </a:lnTo>
                  <a:lnTo>
                    <a:pt x="188" y="65"/>
                  </a:lnTo>
                  <a:lnTo>
                    <a:pt x="190" y="75"/>
                  </a:lnTo>
                  <a:lnTo>
                    <a:pt x="192" y="84"/>
                  </a:lnTo>
                  <a:lnTo>
                    <a:pt x="192" y="9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69" name="Rectangle 1169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0" name="Rectangle 1170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1" name="Rectangle 1171"/>
            <p:cNvSpPr>
              <a:spLocks noChangeArrowheads="1"/>
            </p:cNvSpPr>
            <p:nvPr/>
          </p:nvSpPr>
          <p:spPr bwMode="auto">
            <a:xfrm>
              <a:off x="2876" y="1892"/>
              <a:ext cx="89" cy="7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2" name="Rectangle 1172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3" name="Rectangle 1173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4" name="Rectangle 1174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5" name="Rectangle 1175"/>
            <p:cNvSpPr>
              <a:spLocks noChangeArrowheads="1"/>
            </p:cNvSpPr>
            <p:nvPr/>
          </p:nvSpPr>
          <p:spPr bwMode="auto">
            <a:xfrm>
              <a:off x="2911" y="1886"/>
              <a:ext cx="20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6" name="Rectangle 1176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7" name="Rectangle 1177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8" name="Rectangle 1178"/>
            <p:cNvSpPr>
              <a:spLocks noChangeArrowheads="1"/>
            </p:cNvSpPr>
            <p:nvPr/>
          </p:nvSpPr>
          <p:spPr bwMode="auto">
            <a:xfrm>
              <a:off x="2935" y="1886"/>
              <a:ext cx="19" cy="1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79" name="Freeform 1179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0" name="Freeform 1180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1" name="Freeform 1181"/>
            <p:cNvSpPr>
              <a:spLocks/>
            </p:cNvSpPr>
            <p:nvPr/>
          </p:nvSpPr>
          <p:spPr bwMode="auto">
            <a:xfrm>
              <a:off x="2587" y="2257"/>
              <a:ext cx="24" cy="35"/>
            </a:xfrm>
            <a:custGeom>
              <a:avLst/>
              <a:gdLst>
                <a:gd name="T0" fmla="*/ 86 w 104"/>
                <a:gd name="T1" fmla="*/ 102 h 159"/>
                <a:gd name="T2" fmla="*/ 86 w 104"/>
                <a:gd name="T3" fmla="*/ 159 h 159"/>
                <a:gd name="T4" fmla="*/ 104 w 104"/>
                <a:gd name="T5" fmla="*/ 159 h 159"/>
                <a:gd name="T6" fmla="*/ 104 w 104"/>
                <a:gd name="T7" fmla="*/ 0 h 159"/>
                <a:gd name="T8" fmla="*/ 86 w 104"/>
                <a:gd name="T9" fmla="*/ 0 h 159"/>
                <a:gd name="T10" fmla="*/ 86 w 104"/>
                <a:gd name="T11" fmla="*/ 57 h 159"/>
                <a:gd name="T12" fmla="*/ 21 w 104"/>
                <a:gd name="T13" fmla="*/ 57 h 159"/>
                <a:gd name="T14" fmla="*/ 11 w 104"/>
                <a:gd name="T15" fmla="*/ 23 h 159"/>
                <a:gd name="T16" fmla="*/ 0 w 104"/>
                <a:gd name="T17" fmla="*/ 23 h 159"/>
                <a:gd name="T18" fmla="*/ 0 w 104"/>
                <a:gd name="T19" fmla="*/ 136 h 159"/>
                <a:gd name="T20" fmla="*/ 11 w 104"/>
                <a:gd name="T21" fmla="*/ 136 h 159"/>
                <a:gd name="T22" fmla="*/ 21 w 104"/>
                <a:gd name="T23" fmla="*/ 102 h 159"/>
                <a:gd name="T24" fmla="*/ 86 w 104"/>
                <a:gd name="T25" fmla="*/ 10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9">
                  <a:moveTo>
                    <a:pt x="86" y="102"/>
                  </a:moveTo>
                  <a:lnTo>
                    <a:pt x="86" y="159"/>
                  </a:lnTo>
                  <a:lnTo>
                    <a:pt x="104" y="159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7"/>
                  </a:lnTo>
                  <a:lnTo>
                    <a:pt x="21" y="57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6"/>
                  </a:lnTo>
                  <a:lnTo>
                    <a:pt x="11" y="136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2" name="Freeform 1182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3" name="Freeform 1183"/>
            <p:cNvSpPr>
              <a:spLocks/>
            </p:cNvSpPr>
            <p:nvPr/>
          </p:nvSpPr>
          <p:spPr bwMode="auto">
            <a:xfrm>
              <a:off x="2587" y="2283"/>
              <a:ext cx="24" cy="35"/>
            </a:xfrm>
            <a:custGeom>
              <a:avLst/>
              <a:gdLst>
                <a:gd name="T0" fmla="*/ 86 w 104"/>
                <a:gd name="T1" fmla="*/ 102 h 158"/>
                <a:gd name="T2" fmla="*/ 86 w 104"/>
                <a:gd name="T3" fmla="*/ 158 h 158"/>
                <a:gd name="T4" fmla="*/ 104 w 104"/>
                <a:gd name="T5" fmla="*/ 158 h 158"/>
                <a:gd name="T6" fmla="*/ 104 w 104"/>
                <a:gd name="T7" fmla="*/ 0 h 158"/>
                <a:gd name="T8" fmla="*/ 86 w 104"/>
                <a:gd name="T9" fmla="*/ 0 h 158"/>
                <a:gd name="T10" fmla="*/ 86 w 104"/>
                <a:gd name="T11" fmla="*/ 56 h 158"/>
                <a:gd name="T12" fmla="*/ 21 w 104"/>
                <a:gd name="T13" fmla="*/ 56 h 158"/>
                <a:gd name="T14" fmla="*/ 11 w 104"/>
                <a:gd name="T15" fmla="*/ 23 h 158"/>
                <a:gd name="T16" fmla="*/ 0 w 104"/>
                <a:gd name="T17" fmla="*/ 23 h 158"/>
                <a:gd name="T18" fmla="*/ 0 w 104"/>
                <a:gd name="T19" fmla="*/ 135 h 158"/>
                <a:gd name="T20" fmla="*/ 11 w 104"/>
                <a:gd name="T21" fmla="*/ 135 h 158"/>
                <a:gd name="T22" fmla="*/ 21 w 104"/>
                <a:gd name="T23" fmla="*/ 102 h 158"/>
                <a:gd name="T24" fmla="*/ 86 w 104"/>
                <a:gd name="T25" fmla="*/ 10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4" h="158">
                  <a:moveTo>
                    <a:pt x="86" y="102"/>
                  </a:moveTo>
                  <a:lnTo>
                    <a:pt x="86" y="158"/>
                  </a:lnTo>
                  <a:lnTo>
                    <a:pt x="104" y="158"/>
                  </a:lnTo>
                  <a:lnTo>
                    <a:pt x="104" y="0"/>
                  </a:lnTo>
                  <a:lnTo>
                    <a:pt x="86" y="0"/>
                  </a:lnTo>
                  <a:lnTo>
                    <a:pt x="86" y="56"/>
                  </a:lnTo>
                  <a:lnTo>
                    <a:pt x="21" y="56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35"/>
                  </a:lnTo>
                  <a:lnTo>
                    <a:pt x="11" y="135"/>
                  </a:lnTo>
                  <a:lnTo>
                    <a:pt x="21" y="102"/>
                  </a:lnTo>
                  <a:lnTo>
                    <a:pt x="86" y="10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4" name="Rectangle 1184"/>
            <p:cNvSpPr>
              <a:spLocks noChangeArrowheads="1"/>
            </p:cNvSpPr>
            <p:nvPr/>
          </p:nvSpPr>
          <p:spPr bwMode="auto">
            <a:xfrm>
              <a:off x="2630" y="2298"/>
              <a:ext cx="4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5" name="Rectangle 1185"/>
            <p:cNvSpPr>
              <a:spLocks noChangeArrowheads="1"/>
            </p:cNvSpPr>
            <p:nvPr/>
          </p:nvSpPr>
          <p:spPr bwMode="auto">
            <a:xfrm>
              <a:off x="2633" y="2273"/>
              <a:ext cx="1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6" name="Freeform 1186"/>
            <p:cNvSpPr>
              <a:spLocks/>
            </p:cNvSpPr>
            <p:nvPr/>
          </p:nvSpPr>
          <p:spPr bwMode="auto">
            <a:xfrm>
              <a:off x="2678" y="2135"/>
              <a:ext cx="9" cy="9"/>
            </a:xfrm>
            <a:custGeom>
              <a:avLst/>
              <a:gdLst>
                <a:gd name="T0" fmla="*/ 0 w 39"/>
                <a:gd name="T1" fmla="*/ 30 h 38"/>
                <a:gd name="T2" fmla="*/ 31 w 39"/>
                <a:gd name="T3" fmla="*/ 0 h 38"/>
                <a:gd name="T4" fmla="*/ 39 w 39"/>
                <a:gd name="T5" fmla="*/ 0 h 38"/>
                <a:gd name="T6" fmla="*/ 39 w 39"/>
                <a:gd name="T7" fmla="*/ 7 h 38"/>
                <a:gd name="T8" fmla="*/ 8 w 39"/>
                <a:gd name="T9" fmla="*/ 38 h 38"/>
                <a:gd name="T10" fmla="*/ 0 w 39"/>
                <a:gd name="T11" fmla="*/ 38 h 38"/>
                <a:gd name="T12" fmla="*/ 0 w 39"/>
                <a:gd name="T13" fmla="*/ 3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8">
                  <a:moveTo>
                    <a:pt x="0" y="30"/>
                  </a:moveTo>
                  <a:lnTo>
                    <a:pt x="31" y="0"/>
                  </a:lnTo>
                  <a:lnTo>
                    <a:pt x="39" y="0"/>
                  </a:lnTo>
                  <a:lnTo>
                    <a:pt x="39" y="7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7" name="Freeform 1187"/>
            <p:cNvSpPr>
              <a:spLocks/>
            </p:cNvSpPr>
            <p:nvPr/>
          </p:nvSpPr>
          <p:spPr bwMode="auto">
            <a:xfrm>
              <a:off x="2684" y="2128"/>
              <a:ext cx="3" cy="8"/>
            </a:xfrm>
            <a:custGeom>
              <a:avLst/>
              <a:gdLst>
                <a:gd name="T0" fmla="*/ 0 w 11"/>
                <a:gd name="T1" fmla="*/ 35 h 35"/>
                <a:gd name="T2" fmla="*/ 0 w 11"/>
                <a:gd name="T3" fmla="*/ 5 h 35"/>
                <a:gd name="T4" fmla="*/ 0 w 11"/>
                <a:gd name="T5" fmla="*/ 0 h 35"/>
                <a:gd name="T6" fmla="*/ 11 w 11"/>
                <a:gd name="T7" fmla="*/ 0 h 35"/>
                <a:gd name="T8" fmla="*/ 11 w 11"/>
                <a:gd name="T9" fmla="*/ 5 h 35"/>
                <a:gd name="T10" fmla="*/ 0 w 11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35">
                  <a:moveTo>
                    <a:pt x="0" y="3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8" name="Freeform 1188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  <a:gd name="T8" fmla="*/ 282 w 285"/>
                <a:gd name="T9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  <a:lnTo>
                    <a:pt x="282" y="2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89" name="Freeform 1189"/>
            <p:cNvSpPr>
              <a:spLocks/>
            </p:cNvSpPr>
            <p:nvPr/>
          </p:nvSpPr>
          <p:spPr bwMode="auto">
            <a:xfrm>
              <a:off x="2661" y="637"/>
              <a:ext cx="66" cy="528"/>
            </a:xfrm>
            <a:custGeom>
              <a:avLst/>
              <a:gdLst>
                <a:gd name="T0" fmla="*/ 282 w 285"/>
                <a:gd name="T1" fmla="*/ 2374 h 2374"/>
                <a:gd name="T2" fmla="*/ 0 w 285"/>
                <a:gd name="T3" fmla="*/ 0 h 2374"/>
                <a:gd name="T4" fmla="*/ 3 w 285"/>
                <a:gd name="T5" fmla="*/ 0 h 2374"/>
                <a:gd name="T6" fmla="*/ 285 w 285"/>
                <a:gd name="T7" fmla="*/ 2374 h 2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2374">
                  <a:moveTo>
                    <a:pt x="282" y="2374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285" y="237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0" name="Rectangle 1190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1" name="Rectangle 1191"/>
            <p:cNvSpPr>
              <a:spLocks noChangeArrowheads="1"/>
            </p:cNvSpPr>
            <p:nvPr/>
          </p:nvSpPr>
          <p:spPr bwMode="auto">
            <a:xfrm>
              <a:off x="2997" y="705"/>
              <a:ext cx="14" cy="40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2" name="Rectangle 1192"/>
            <p:cNvSpPr>
              <a:spLocks noChangeArrowheads="1"/>
            </p:cNvSpPr>
            <p:nvPr/>
          </p:nvSpPr>
          <p:spPr bwMode="auto">
            <a:xfrm>
              <a:off x="2597" y="669"/>
              <a:ext cx="15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3" name="Rectangle 1193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4" name="Rectangle 1194"/>
            <p:cNvSpPr>
              <a:spLocks noChangeArrowheads="1"/>
            </p:cNvSpPr>
            <p:nvPr/>
          </p:nvSpPr>
          <p:spPr bwMode="auto">
            <a:xfrm>
              <a:off x="2659" y="1281"/>
              <a:ext cx="10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5" name="Rectangle 1195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6" name="Rectangle 1196"/>
            <p:cNvSpPr>
              <a:spLocks noChangeArrowheads="1"/>
            </p:cNvSpPr>
            <p:nvPr/>
          </p:nvSpPr>
          <p:spPr bwMode="auto">
            <a:xfrm>
              <a:off x="2649" y="1239"/>
              <a:ext cx="1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7" name="Rectangle 1197"/>
            <p:cNvSpPr>
              <a:spLocks noChangeArrowheads="1"/>
            </p:cNvSpPr>
            <p:nvPr/>
          </p:nvSpPr>
          <p:spPr bwMode="auto">
            <a:xfrm>
              <a:off x="2653" y="1247"/>
              <a:ext cx="5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8" name="Rectangle 1198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7999" name="Rectangle 1199"/>
            <p:cNvSpPr>
              <a:spLocks noChangeArrowheads="1"/>
            </p:cNvSpPr>
            <p:nvPr/>
          </p:nvSpPr>
          <p:spPr bwMode="auto">
            <a:xfrm>
              <a:off x="2653" y="1223"/>
              <a:ext cx="5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0" name="Rectangle 1200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1" name="Rectangle 1201"/>
            <p:cNvSpPr>
              <a:spLocks noChangeArrowheads="1"/>
            </p:cNvSpPr>
            <p:nvPr/>
          </p:nvSpPr>
          <p:spPr bwMode="auto">
            <a:xfrm>
              <a:off x="2647" y="1241"/>
              <a:ext cx="17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2" name="Rectangle 1202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3" name="Rectangle 1203"/>
            <p:cNvSpPr>
              <a:spLocks noChangeArrowheads="1"/>
            </p:cNvSpPr>
            <p:nvPr/>
          </p:nvSpPr>
          <p:spPr bwMode="auto">
            <a:xfrm>
              <a:off x="2646" y="1231"/>
              <a:ext cx="18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4" name="Rectangle 1204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5" name="Rectangle 1205"/>
            <p:cNvSpPr>
              <a:spLocks noChangeArrowheads="1"/>
            </p:cNvSpPr>
            <p:nvPr/>
          </p:nvSpPr>
          <p:spPr bwMode="auto">
            <a:xfrm>
              <a:off x="2654" y="1248"/>
              <a:ext cx="4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6" name="Rectangle 1206"/>
            <p:cNvSpPr>
              <a:spLocks noChangeArrowheads="1"/>
            </p:cNvSpPr>
            <p:nvPr/>
          </p:nvSpPr>
          <p:spPr bwMode="auto">
            <a:xfrm>
              <a:off x="2670" y="1277"/>
              <a:ext cx="2" cy="1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7" name="Rectangle 1207"/>
            <p:cNvSpPr>
              <a:spLocks noChangeArrowheads="1"/>
            </p:cNvSpPr>
            <p:nvPr/>
          </p:nvSpPr>
          <p:spPr bwMode="auto">
            <a:xfrm>
              <a:off x="2661" y="1281"/>
              <a:ext cx="4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8" name="Rectangle 1208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09" name="Rectangle 1209"/>
            <p:cNvSpPr>
              <a:spLocks noChangeArrowheads="1"/>
            </p:cNvSpPr>
            <p:nvPr/>
          </p:nvSpPr>
          <p:spPr bwMode="auto">
            <a:xfrm>
              <a:off x="2681" y="1281"/>
              <a:ext cx="8" cy="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0" name="Freeform 1210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1" name="Freeform 1211"/>
            <p:cNvSpPr>
              <a:spLocks/>
            </p:cNvSpPr>
            <p:nvPr/>
          </p:nvSpPr>
          <p:spPr bwMode="auto">
            <a:xfrm>
              <a:off x="2666" y="1276"/>
              <a:ext cx="5" cy="15"/>
            </a:xfrm>
            <a:custGeom>
              <a:avLst/>
              <a:gdLst>
                <a:gd name="T0" fmla="*/ 24 w 24"/>
                <a:gd name="T1" fmla="*/ 0 h 68"/>
                <a:gd name="T2" fmla="*/ 24 w 24"/>
                <a:gd name="T3" fmla="*/ 68 h 68"/>
                <a:gd name="T4" fmla="*/ 1 w 24"/>
                <a:gd name="T5" fmla="*/ 68 h 68"/>
                <a:gd name="T6" fmla="*/ 0 w 24"/>
                <a:gd name="T7" fmla="*/ 0 h 68"/>
                <a:gd name="T8" fmla="*/ 24 w 24"/>
                <a:gd name="T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8">
                  <a:moveTo>
                    <a:pt x="24" y="0"/>
                  </a:moveTo>
                  <a:lnTo>
                    <a:pt x="24" y="68"/>
                  </a:lnTo>
                  <a:lnTo>
                    <a:pt x="1" y="68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2" name="Rectangle 1212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3" name="Rectangle 1213"/>
            <p:cNvSpPr>
              <a:spLocks noChangeArrowheads="1"/>
            </p:cNvSpPr>
            <p:nvPr/>
          </p:nvSpPr>
          <p:spPr bwMode="auto">
            <a:xfrm>
              <a:off x="2672" y="1275"/>
              <a:ext cx="9" cy="1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4" name="Rectangle 1214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5" name="Rectangle 1215"/>
            <p:cNvSpPr>
              <a:spLocks noChangeArrowheads="1"/>
            </p:cNvSpPr>
            <p:nvPr/>
          </p:nvSpPr>
          <p:spPr bwMode="auto">
            <a:xfrm>
              <a:off x="2652" y="1256"/>
              <a:ext cx="7" cy="39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6" name="Rectangle 1216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7" name="Rectangle 1217"/>
            <p:cNvSpPr>
              <a:spLocks noChangeArrowheads="1"/>
            </p:cNvSpPr>
            <p:nvPr/>
          </p:nvSpPr>
          <p:spPr bwMode="auto">
            <a:xfrm>
              <a:off x="4136" y="1976"/>
              <a:ext cx="7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8" name="Rectangle 1218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19" name="Rectangle 1219"/>
            <p:cNvSpPr>
              <a:spLocks noChangeArrowheads="1"/>
            </p:cNvSpPr>
            <p:nvPr/>
          </p:nvSpPr>
          <p:spPr bwMode="auto">
            <a:xfrm>
              <a:off x="4136" y="1978"/>
              <a:ext cx="6" cy="17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0" name="Rectangle 1220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1" name="Rectangle 1221"/>
            <p:cNvSpPr>
              <a:spLocks noChangeArrowheads="1"/>
            </p:cNvSpPr>
            <p:nvPr/>
          </p:nvSpPr>
          <p:spPr bwMode="auto">
            <a:xfrm>
              <a:off x="4283" y="1976"/>
              <a:ext cx="8" cy="17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2" name="Rectangle 1222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3" name="Rectangle 1223"/>
            <p:cNvSpPr>
              <a:spLocks noChangeArrowheads="1"/>
            </p:cNvSpPr>
            <p:nvPr/>
          </p:nvSpPr>
          <p:spPr bwMode="auto">
            <a:xfrm>
              <a:off x="4284" y="1978"/>
              <a:ext cx="7" cy="17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4" name="Rectangle 1224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5" name="Rectangle 1225"/>
            <p:cNvSpPr>
              <a:spLocks noChangeArrowheads="1"/>
            </p:cNvSpPr>
            <p:nvPr/>
          </p:nvSpPr>
          <p:spPr bwMode="auto">
            <a:xfrm>
              <a:off x="3542" y="2034"/>
              <a:ext cx="1338" cy="6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6" name="Rectangle 1226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7" name="Rectangle 1227"/>
            <p:cNvSpPr>
              <a:spLocks noChangeArrowheads="1"/>
            </p:cNvSpPr>
            <p:nvPr/>
          </p:nvSpPr>
          <p:spPr bwMode="auto">
            <a:xfrm>
              <a:off x="5544" y="1938"/>
              <a:ext cx="21" cy="2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8" name="Freeform 1228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136 h 271"/>
                <a:gd name="T2" fmla="*/ 0 w 139"/>
                <a:gd name="T3" fmla="*/ 271 h 271"/>
                <a:gd name="T4" fmla="*/ 14 w 139"/>
                <a:gd name="T5" fmla="*/ 270 h 271"/>
                <a:gd name="T6" fmla="*/ 27 w 139"/>
                <a:gd name="T7" fmla="*/ 268 h 271"/>
                <a:gd name="T8" fmla="*/ 42 w 139"/>
                <a:gd name="T9" fmla="*/ 265 h 271"/>
                <a:gd name="T10" fmla="*/ 54 w 139"/>
                <a:gd name="T11" fmla="*/ 260 h 271"/>
                <a:gd name="T12" fmla="*/ 66 w 139"/>
                <a:gd name="T13" fmla="*/ 254 h 271"/>
                <a:gd name="T14" fmla="*/ 77 w 139"/>
                <a:gd name="T15" fmla="*/ 248 h 271"/>
                <a:gd name="T16" fmla="*/ 88 w 139"/>
                <a:gd name="T17" fmla="*/ 239 h 271"/>
                <a:gd name="T18" fmla="*/ 98 w 139"/>
                <a:gd name="T19" fmla="*/ 231 h 271"/>
                <a:gd name="T20" fmla="*/ 107 w 139"/>
                <a:gd name="T21" fmla="*/ 221 h 271"/>
                <a:gd name="T22" fmla="*/ 115 w 139"/>
                <a:gd name="T23" fmla="*/ 211 h 271"/>
                <a:gd name="T24" fmla="*/ 122 w 139"/>
                <a:gd name="T25" fmla="*/ 200 h 271"/>
                <a:gd name="T26" fmla="*/ 128 w 139"/>
                <a:gd name="T27" fmla="*/ 188 h 271"/>
                <a:gd name="T28" fmla="*/ 132 w 139"/>
                <a:gd name="T29" fmla="*/ 176 h 271"/>
                <a:gd name="T30" fmla="*/ 136 w 139"/>
                <a:gd name="T31" fmla="*/ 163 h 271"/>
                <a:gd name="T32" fmla="*/ 138 w 139"/>
                <a:gd name="T33" fmla="*/ 149 h 271"/>
                <a:gd name="T34" fmla="*/ 139 w 139"/>
                <a:gd name="T35" fmla="*/ 136 h 271"/>
                <a:gd name="T36" fmla="*/ 138 w 139"/>
                <a:gd name="T37" fmla="*/ 122 h 271"/>
                <a:gd name="T38" fmla="*/ 136 w 139"/>
                <a:gd name="T39" fmla="*/ 108 h 271"/>
                <a:gd name="T40" fmla="*/ 132 w 139"/>
                <a:gd name="T41" fmla="*/ 95 h 271"/>
                <a:gd name="T42" fmla="*/ 128 w 139"/>
                <a:gd name="T43" fmla="*/ 83 h 271"/>
                <a:gd name="T44" fmla="*/ 122 w 139"/>
                <a:gd name="T45" fmla="*/ 71 h 271"/>
                <a:gd name="T46" fmla="*/ 115 w 139"/>
                <a:gd name="T47" fmla="*/ 60 h 271"/>
                <a:gd name="T48" fmla="*/ 107 w 139"/>
                <a:gd name="T49" fmla="*/ 50 h 271"/>
                <a:gd name="T50" fmla="*/ 98 w 139"/>
                <a:gd name="T51" fmla="*/ 40 h 271"/>
                <a:gd name="T52" fmla="*/ 88 w 139"/>
                <a:gd name="T53" fmla="*/ 32 h 271"/>
                <a:gd name="T54" fmla="*/ 77 w 139"/>
                <a:gd name="T55" fmla="*/ 23 h 271"/>
                <a:gd name="T56" fmla="*/ 66 w 139"/>
                <a:gd name="T57" fmla="*/ 16 h 271"/>
                <a:gd name="T58" fmla="*/ 54 w 139"/>
                <a:gd name="T59" fmla="*/ 11 h 271"/>
                <a:gd name="T60" fmla="*/ 42 w 139"/>
                <a:gd name="T61" fmla="*/ 7 h 271"/>
                <a:gd name="T62" fmla="*/ 27 w 139"/>
                <a:gd name="T63" fmla="*/ 4 h 271"/>
                <a:gd name="T64" fmla="*/ 14 w 139"/>
                <a:gd name="T65" fmla="*/ 1 h 271"/>
                <a:gd name="T66" fmla="*/ 0 w 139"/>
                <a:gd name="T67" fmla="*/ 0 h 271"/>
                <a:gd name="T68" fmla="*/ 0 w 139"/>
                <a:gd name="T69" fmla="*/ 136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9" h="271">
                  <a:moveTo>
                    <a:pt x="0" y="136"/>
                  </a:moveTo>
                  <a:lnTo>
                    <a:pt x="0" y="271"/>
                  </a:ln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29" name="Freeform 1229"/>
            <p:cNvSpPr>
              <a:spLocks/>
            </p:cNvSpPr>
            <p:nvPr/>
          </p:nvSpPr>
          <p:spPr bwMode="auto">
            <a:xfrm>
              <a:off x="4880" y="2034"/>
              <a:ext cx="32" cy="60"/>
            </a:xfrm>
            <a:custGeom>
              <a:avLst/>
              <a:gdLst>
                <a:gd name="T0" fmla="*/ 0 w 139"/>
                <a:gd name="T1" fmla="*/ 271 h 271"/>
                <a:gd name="T2" fmla="*/ 14 w 139"/>
                <a:gd name="T3" fmla="*/ 270 h 271"/>
                <a:gd name="T4" fmla="*/ 27 w 139"/>
                <a:gd name="T5" fmla="*/ 268 h 271"/>
                <a:gd name="T6" fmla="*/ 42 w 139"/>
                <a:gd name="T7" fmla="*/ 265 h 271"/>
                <a:gd name="T8" fmla="*/ 54 w 139"/>
                <a:gd name="T9" fmla="*/ 260 h 271"/>
                <a:gd name="T10" fmla="*/ 66 w 139"/>
                <a:gd name="T11" fmla="*/ 254 h 271"/>
                <a:gd name="T12" fmla="*/ 77 w 139"/>
                <a:gd name="T13" fmla="*/ 248 h 271"/>
                <a:gd name="T14" fmla="*/ 88 w 139"/>
                <a:gd name="T15" fmla="*/ 239 h 271"/>
                <a:gd name="T16" fmla="*/ 98 w 139"/>
                <a:gd name="T17" fmla="*/ 231 h 271"/>
                <a:gd name="T18" fmla="*/ 107 w 139"/>
                <a:gd name="T19" fmla="*/ 221 h 271"/>
                <a:gd name="T20" fmla="*/ 115 w 139"/>
                <a:gd name="T21" fmla="*/ 211 h 271"/>
                <a:gd name="T22" fmla="*/ 122 w 139"/>
                <a:gd name="T23" fmla="*/ 200 h 271"/>
                <a:gd name="T24" fmla="*/ 128 w 139"/>
                <a:gd name="T25" fmla="*/ 188 h 271"/>
                <a:gd name="T26" fmla="*/ 132 w 139"/>
                <a:gd name="T27" fmla="*/ 176 h 271"/>
                <a:gd name="T28" fmla="*/ 136 w 139"/>
                <a:gd name="T29" fmla="*/ 163 h 271"/>
                <a:gd name="T30" fmla="*/ 138 w 139"/>
                <a:gd name="T31" fmla="*/ 149 h 271"/>
                <a:gd name="T32" fmla="*/ 139 w 139"/>
                <a:gd name="T33" fmla="*/ 136 h 271"/>
                <a:gd name="T34" fmla="*/ 138 w 139"/>
                <a:gd name="T35" fmla="*/ 122 h 271"/>
                <a:gd name="T36" fmla="*/ 136 w 139"/>
                <a:gd name="T37" fmla="*/ 108 h 271"/>
                <a:gd name="T38" fmla="*/ 132 w 139"/>
                <a:gd name="T39" fmla="*/ 95 h 271"/>
                <a:gd name="T40" fmla="*/ 128 w 139"/>
                <a:gd name="T41" fmla="*/ 83 h 271"/>
                <a:gd name="T42" fmla="*/ 122 w 139"/>
                <a:gd name="T43" fmla="*/ 71 h 271"/>
                <a:gd name="T44" fmla="*/ 115 w 139"/>
                <a:gd name="T45" fmla="*/ 60 h 271"/>
                <a:gd name="T46" fmla="*/ 107 w 139"/>
                <a:gd name="T47" fmla="*/ 50 h 271"/>
                <a:gd name="T48" fmla="*/ 98 w 139"/>
                <a:gd name="T49" fmla="*/ 40 h 271"/>
                <a:gd name="T50" fmla="*/ 88 w 139"/>
                <a:gd name="T51" fmla="*/ 32 h 271"/>
                <a:gd name="T52" fmla="*/ 77 w 139"/>
                <a:gd name="T53" fmla="*/ 23 h 271"/>
                <a:gd name="T54" fmla="*/ 66 w 139"/>
                <a:gd name="T55" fmla="*/ 16 h 271"/>
                <a:gd name="T56" fmla="*/ 54 w 139"/>
                <a:gd name="T57" fmla="*/ 11 h 271"/>
                <a:gd name="T58" fmla="*/ 42 w 139"/>
                <a:gd name="T59" fmla="*/ 7 h 271"/>
                <a:gd name="T60" fmla="*/ 27 w 139"/>
                <a:gd name="T61" fmla="*/ 4 h 271"/>
                <a:gd name="T62" fmla="*/ 14 w 139"/>
                <a:gd name="T63" fmla="*/ 1 h 271"/>
                <a:gd name="T64" fmla="*/ 0 w 139"/>
                <a:gd name="T65" fmla="*/ 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9" h="271">
                  <a:moveTo>
                    <a:pt x="0" y="271"/>
                  </a:moveTo>
                  <a:lnTo>
                    <a:pt x="14" y="270"/>
                  </a:lnTo>
                  <a:lnTo>
                    <a:pt x="27" y="268"/>
                  </a:lnTo>
                  <a:lnTo>
                    <a:pt x="42" y="265"/>
                  </a:lnTo>
                  <a:lnTo>
                    <a:pt x="54" y="260"/>
                  </a:lnTo>
                  <a:lnTo>
                    <a:pt x="66" y="254"/>
                  </a:lnTo>
                  <a:lnTo>
                    <a:pt x="77" y="248"/>
                  </a:lnTo>
                  <a:lnTo>
                    <a:pt x="88" y="239"/>
                  </a:lnTo>
                  <a:lnTo>
                    <a:pt x="98" y="231"/>
                  </a:lnTo>
                  <a:lnTo>
                    <a:pt x="107" y="221"/>
                  </a:lnTo>
                  <a:lnTo>
                    <a:pt x="115" y="211"/>
                  </a:lnTo>
                  <a:lnTo>
                    <a:pt x="122" y="200"/>
                  </a:lnTo>
                  <a:lnTo>
                    <a:pt x="128" y="188"/>
                  </a:lnTo>
                  <a:lnTo>
                    <a:pt x="132" y="176"/>
                  </a:lnTo>
                  <a:lnTo>
                    <a:pt x="136" y="163"/>
                  </a:lnTo>
                  <a:lnTo>
                    <a:pt x="138" y="149"/>
                  </a:lnTo>
                  <a:lnTo>
                    <a:pt x="139" y="136"/>
                  </a:lnTo>
                  <a:lnTo>
                    <a:pt x="138" y="122"/>
                  </a:lnTo>
                  <a:lnTo>
                    <a:pt x="136" y="108"/>
                  </a:lnTo>
                  <a:lnTo>
                    <a:pt x="132" y="95"/>
                  </a:lnTo>
                  <a:lnTo>
                    <a:pt x="128" y="83"/>
                  </a:lnTo>
                  <a:lnTo>
                    <a:pt x="122" y="71"/>
                  </a:lnTo>
                  <a:lnTo>
                    <a:pt x="115" y="60"/>
                  </a:lnTo>
                  <a:lnTo>
                    <a:pt x="107" y="50"/>
                  </a:lnTo>
                  <a:lnTo>
                    <a:pt x="98" y="40"/>
                  </a:lnTo>
                  <a:lnTo>
                    <a:pt x="88" y="32"/>
                  </a:lnTo>
                  <a:lnTo>
                    <a:pt x="77" y="23"/>
                  </a:lnTo>
                  <a:lnTo>
                    <a:pt x="66" y="16"/>
                  </a:lnTo>
                  <a:lnTo>
                    <a:pt x="54" y="11"/>
                  </a:lnTo>
                  <a:lnTo>
                    <a:pt x="42" y="7"/>
                  </a:lnTo>
                  <a:lnTo>
                    <a:pt x="27" y="4"/>
                  </a:lnTo>
                  <a:lnTo>
                    <a:pt x="14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0" name="Rectangle 1230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1" name="Rectangle 1231"/>
            <p:cNvSpPr>
              <a:spLocks noChangeArrowheads="1"/>
            </p:cNvSpPr>
            <p:nvPr/>
          </p:nvSpPr>
          <p:spPr bwMode="auto">
            <a:xfrm>
              <a:off x="2738" y="1187"/>
              <a:ext cx="18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2" name="Rectangle 1232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3" name="Rectangle 1233"/>
            <p:cNvSpPr>
              <a:spLocks noChangeArrowheads="1"/>
            </p:cNvSpPr>
            <p:nvPr/>
          </p:nvSpPr>
          <p:spPr bwMode="auto">
            <a:xfrm>
              <a:off x="2738" y="1215"/>
              <a:ext cx="181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4" name="Rectangle 1234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5" name="Rectangle 1235"/>
            <p:cNvSpPr>
              <a:spLocks noChangeArrowheads="1"/>
            </p:cNvSpPr>
            <p:nvPr/>
          </p:nvSpPr>
          <p:spPr bwMode="auto">
            <a:xfrm>
              <a:off x="2738" y="1241"/>
              <a:ext cx="18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6" name="Rectangle 1236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7" name="Rectangle 1237"/>
            <p:cNvSpPr>
              <a:spLocks noChangeArrowheads="1"/>
            </p:cNvSpPr>
            <p:nvPr/>
          </p:nvSpPr>
          <p:spPr bwMode="auto">
            <a:xfrm>
              <a:off x="2738" y="1268"/>
              <a:ext cx="181" cy="1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8" name="Rectangle 1238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39" name="Rectangle 1239"/>
            <p:cNvSpPr>
              <a:spLocks noChangeArrowheads="1"/>
            </p:cNvSpPr>
            <p:nvPr/>
          </p:nvSpPr>
          <p:spPr bwMode="auto">
            <a:xfrm>
              <a:off x="2738" y="1294"/>
              <a:ext cx="181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0" name="Rectangle 1240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solidFill>
              <a:srgbClr val="8685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1" name="Rectangle 1241"/>
            <p:cNvSpPr>
              <a:spLocks noChangeArrowheads="1"/>
            </p:cNvSpPr>
            <p:nvPr/>
          </p:nvSpPr>
          <p:spPr bwMode="auto">
            <a:xfrm>
              <a:off x="2738" y="1321"/>
              <a:ext cx="181" cy="1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2" name="Freeform 1242"/>
            <p:cNvSpPr>
              <a:spLocks/>
            </p:cNvSpPr>
            <p:nvPr/>
          </p:nvSpPr>
          <p:spPr bwMode="auto">
            <a:xfrm>
              <a:off x="5057" y="1046"/>
              <a:ext cx="15" cy="2"/>
            </a:xfrm>
            <a:custGeom>
              <a:avLst/>
              <a:gdLst>
                <a:gd name="T0" fmla="*/ 6 w 68"/>
                <a:gd name="T1" fmla="*/ 0 h 10"/>
                <a:gd name="T2" fmla="*/ 62 w 68"/>
                <a:gd name="T3" fmla="*/ 0 h 10"/>
                <a:gd name="T4" fmla="*/ 68 w 68"/>
                <a:gd name="T5" fmla="*/ 0 h 10"/>
                <a:gd name="T6" fmla="*/ 68 w 68"/>
                <a:gd name="T7" fmla="*/ 10 h 10"/>
                <a:gd name="T8" fmla="*/ 62 w 68"/>
                <a:gd name="T9" fmla="*/ 10 h 10"/>
                <a:gd name="T10" fmla="*/ 6 w 68"/>
                <a:gd name="T11" fmla="*/ 10 h 10"/>
                <a:gd name="T12" fmla="*/ 0 w 68"/>
                <a:gd name="T13" fmla="*/ 10 h 10"/>
                <a:gd name="T14" fmla="*/ 0 w 68"/>
                <a:gd name="T15" fmla="*/ 0 h 10"/>
                <a:gd name="T16" fmla="*/ 6 w 6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0">
                  <a:moveTo>
                    <a:pt x="6" y="0"/>
                  </a:moveTo>
                  <a:lnTo>
                    <a:pt x="62" y="0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62" y="10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3" name="Freeform 1243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4" name="Freeform 1244"/>
            <p:cNvSpPr>
              <a:spLocks/>
            </p:cNvSpPr>
            <p:nvPr/>
          </p:nvSpPr>
          <p:spPr bwMode="auto">
            <a:xfrm>
              <a:off x="2599" y="624"/>
              <a:ext cx="58" cy="607"/>
            </a:xfrm>
            <a:custGeom>
              <a:avLst/>
              <a:gdLst>
                <a:gd name="T0" fmla="*/ 241 w 258"/>
                <a:gd name="T1" fmla="*/ 2725 h 2725"/>
                <a:gd name="T2" fmla="*/ 258 w 258"/>
                <a:gd name="T3" fmla="*/ 2724 h 2725"/>
                <a:gd name="T4" fmla="*/ 17 w 258"/>
                <a:gd name="T5" fmla="*/ 0 h 2725"/>
                <a:gd name="T6" fmla="*/ 0 w 258"/>
                <a:gd name="T7" fmla="*/ 1 h 2725"/>
                <a:gd name="T8" fmla="*/ 241 w 258"/>
                <a:gd name="T9" fmla="*/ 2725 h 2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2725">
                  <a:moveTo>
                    <a:pt x="241" y="2725"/>
                  </a:moveTo>
                  <a:lnTo>
                    <a:pt x="258" y="2724"/>
                  </a:lnTo>
                  <a:lnTo>
                    <a:pt x="17" y="0"/>
                  </a:lnTo>
                  <a:lnTo>
                    <a:pt x="0" y="1"/>
                  </a:lnTo>
                  <a:lnTo>
                    <a:pt x="241" y="272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5" name="Freeform 1245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6" name="Freeform 1246"/>
            <p:cNvSpPr>
              <a:spLocks/>
            </p:cNvSpPr>
            <p:nvPr/>
          </p:nvSpPr>
          <p:spPr bwMode="auto">
            <a:xfrm>
              <a:off x="2956" y="1106"/>
              <a:ext cx="51" cy="15"/>
            </a:xfrm>
            <a:custGeom>
              <a:avLst/>
              <a:gdLst>
                <a:gd name="T0" fmla="*/ 200 w 223"/>
                <a:gd name="T1" fmla="*/ 11 h 65"/>
                <a:gd name="T2" fmla="*/ 200 w 223"/>
                <a:gd name="T3" fmla="*/ 43 h 65"/>
                <a:gd name="T4" fmla="*/ 173 w 223"/>
                <a:gd name="T5" fmla="*/ 43 h 65"/>
                <a:gd name="T6" fmla="*/ 77 w 223"/>
                <a:gd name="T7" fmla="*/ 0 h 65"/>
                <a:gd name="T8" fmla="*/ 0 w 223"/>
                <a:gd name="T9" fmla="*/ 0 h 65"/>
                <a:gd name="T10" fmla="*/ 0 w 223"/>
                <a:gd name="T11" fmla="*/ 45 h 65"/>
                <a:gd name="T12" fmla="*/ 23 w 223"/>
                <a:gd name="T13" fmla="*/ 45 h 65"/>
                <a:gd name="T14" fmla="*/ 23 w 223"/>
                <a:gd name="T15" fmla="*/ 22 h 65"/>
                <a:gd name="T16" fmla="*/ 72 w 223"/>
                <a:gd name="T17" fmla="*/ 22 h 65"/>
                <a:gd name="T18" fmla="*/ 168 w 223"/>
                <a:gd name="T19" fmla="*/ 65 h 65"/>
                <a:gd name="T20" fmla="*/ 223 w 223"/>
                <a:gd name="T21" fmla="*/ 65 h 65"/>
                <a:gd name="T22" fmla="*/ 223 w 223"/>
                <a:gd name="T23" fmla="*/ 11 h 65"/>
                <a:gd name="T24" fmla="*/ 200 w 223"/>
                <a:gd name="T25" fmla="*/ 1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3" h="65">
                  <a:moveTo>
                    <a:pt x="200" y="11"/>
                  </a:moveTo>
                  <a:lnTo>
                    <a:pt x="200" y="43"/>
                  </a:lnTo>
                  <a:lnTo>
                    <a:pt x="173" y="43"/>
                  </a:lnTo>
                  <a:lnTo>
                    <a:pt x="77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3" y="45"/>
                  </a:lnTo>
                  <a:lnTo>
                    <a:pt x="23" y="22"/>
                  </a:lnTo>
                  <a:lnTo>
                    <a:pt x="72" y="22"/>
                  </a:lnTo>
                  <a:lnTo>
                    <a:pt x="168" y="65"/>
                  </a:lnTo>
                  <a:lnTo>
                    <a:pt x="223" y="65"/>
                  </a:lnTo>
                  <a:lnTo>
                    <a:pt x="223" y="11"/>
                  </a:lnTo>
                  <a:lnTo>
                    <a:pt x="200" y="1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7" name="Freeform 1247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8" name="Freeform 1248"/>
            <p:cNvSpPr>
              <a:spLocks/>
            </p:cNvSpPr>
            <p:nvPr/>
          </p:nvSpPr>
          <p:spPr bwMode="auto">
            <a:xfrm>
              <a:off x="2689" y="1282"/>
              <a:ext cx="55" cy="58"/>
            </a:xfrm>
            <a:custGeom>
              <a:avLst/>
              <a:gdLst>
                <a:gd name="T0" fmla="*/ 0 w 233"/>
                <a:gd name="T1" fmla="*/ 17 h 263"/>
                <a:gd name="T2" fmla="*/ 85 w 233"/>
                <a:gd name="T3" fmla="*/ 17 h 263"/>
                <a:gd name="T4" fmla="*/ 90 w 233"/>
                <a:gd name="T5" fmla="*/ 35 h 263"/>
                <a:gd name="T6" fmla="*/ 93 w 233"/>
                <a:gd name="T7" fmla="*/ 263 h 263"/>
                <a:gd name="T8" fmla="*/ 233 w 233"/>
                <a:gd name="T9" fmla="*/ 263 h 263"/>
                <a:gd name="T10" fmla="*/ 232 w 233"/>
                <a:gd name="T11" fmla="*/ 232 h 263"/>
                <a:gd name="T12" fmla="*/ 216 w 233"/>
                <a:gd name="T13" fmla="*/ 232 h 263"/>
                <a:gd name="T14" fmla="*/ 216 w 233"/>
                <a:gd name="T15" fmla="*/ 246 h 263"/>
                <a:gd name="T16" fmla="*/ 109 w 233"/>
                <a:gd name="T17" fmla="*/ 246 h 263"/>
                <a:gd name="T18" fmla="*/ 107 w 233"/>
                <a:gd name="T19" fmla="*/ 33 h 263"/>
                <a:gd name="T20" fmla="*/ 98 w 233"/>
                <a:gd name="T21" fmla="*/ 0 h 263"/>
                <a:gd name="T22" fmla="*/ 0 w 233"/>
                <a:gd name="T23" fmla="*/ 0 h 263"/>
                <a:gd name="T24" fmla="*/ 0 w 233"/>
                <a:gd name="T25" fmla="*/ 1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3" h="263">
                  <a:moveTo>
                    <a:pt x="0" y="17"/>
                  </a:moveTo>
                  <a:lnTo>
                    <a:pt x="85" y="17"/>
                  </a:lnTo>
                  <a:lnTo>
                    <a:pt x="90" y="35"/>
                  </a:lnTo>
                  <a:lnTo>
                    <a:pt x="93" y="263"/>
                  </a:lnTo>
                  <a:lnTo>
                    <a:pt x="233" y="263"/>
                  </a:lnTo>
                  <a:lnTo>
                    <a:pt x="232" y="232"/>
                  </a:lnTo>
                  <a:lnTo>
                    <a:pt x="216" y="232"/>
                  </a:lnTo>
                  <a:lnTo>
                    <a:pt x="216" y="246"/>
                  </a:lnTo>
                  <a:lnTo>
                    <a:pt x="109" y="246"/>
                  </a:lnTo>
                  <a:lnTo>
                    <a:pt x="107" y="33"/>
                  </a:lnTo>
                  <a:lnTo>
                    <a:pt x="98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49" name="Freeform 1249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0" name="Freeform 1250"/>
            <p:cNvSpPr>
              <a:spLocks/>
            </p:cNvSpPr>
            <p:nvPr/>
          </p:nvSpPr>
          <p:spPr bwMode="auto">
            <a:xfrm>
              <a:off x="2826" y="1877"/>
              <a:ext cx="97" cy="54"/>
            </a:xfrm>
            <a:custGeom>
              <a:avLst/>
              <a:gdLst>
                <a:gd name="T0" fmla="*/ 403 w 421"/>
                <a:gd name="T1" fmla="*/ 104 h 249"/>
                <a:gd name="T2" fmla="*/ 403 w 421"/>
                <a:gd name="T3" fmla="*/ 0 h 249"/>
                <a:gd name="T4" fmla="*/ 421 w 421"/>
                <a:gd name="T5" fmla="*/ 0 h 249"/>
                <a:gd name="T6" fmla="*/ 421 w 421"/>
                <a:gd name="T7" fmla="*/ 104 h 249"/>
                <a:gd name="T8" fmla="*/ 390 w 421"/>
                <a:gd name="T9" fmla="*/ 249 h 249"/>
                <a:gd name="T10" fmla="*/ 64 w 421"/>
                <a:gd name="T11" fmla="*/ 249 h 249"/>
                <a:gd name="T12" fmla="*/ 0 w 421"/>
                <a:gd name="T13" fmla="*/ 197 h 249"/>
                <a:gd name="T14" fmla="*/ 0 w 421"/>
                <a:gd name="T15" fmla="*/ 54 h 249"/>
                <a:gd name="T16" fmla="*/ 15 w 421"/>
                <a:gd name="T17" fmla="*/ 54 h 249"/>
                <a:gd name="T18" fmla="*/ 15 w 421"/>
                <a:gd name="T19" fmla="*/ 189 h 249"/>
                <a:gd name="T20" fmla="*/ 69 w 421"/>
                <a:gd name="T21" fmla="*/ 234 h 249"/>
                <a:gd name="T22" fmla="*/ 386 w 421"/>
                <a:gd name="T23" fmla="*/ 234 h 249"/>
                <a:gd name="T24" fmla="*/ 403 w 421"/>
                <a:gd name="T25" fmla="*/ 10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21" h="249">
                  <a:moveTo>
                    <a:pt x="403" y="104"/>
                  </a:moveTo>
                  <a:lnTo>
                    <a:pt x="403" y="0"/>
                  </a:lnTo>
                  <a:lnTo>
                    <a:pt x="421" y="0"/>
                  </a:lnTo>
                  <a:lnTo>
                    <a:pt x="421" y="104"/>
                  </a:lnTo>
                  <a:lnTo>
                    <a:pt x="390" y="249"/>
                  </a:lnTo>
                  <a:lnTo>
                    <a:pt x="64" y="249"/>
                  </a:lnTo>
                  <a:lnTo>
                    <a:pt x="0" y="197"/>
                  </a:lnTo>
                  <a:lnTo>
                    <a:pt x="0" y="54"/>
                  </a:lnTo>
                  <a:lnTo>
                    <a:pt x="15" y="54"/>
                  </a:lnTo>
                  <a:lnTo>
                    <a:pt x="15" y="189"/>
                  </a:lnTo>
                  <a:lnTo>
                    <a:pt x="69" y="234"/>
                  </a:lnTo>
                  <a:lnTo>
                    <a:pt x="386" y="234"/>
                  </a:lnTo>
                  <a:lnTo>
                    <a:pt x="403" y="10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1" name="Freeform 1251"/>
            <p:cNvSpPr>
              <a:spLocks/>
            </p:cNvSpPr>
            <p:nvPr/>
          </p:nvSpPr>
          <p:spPr bwMode="auto">
            <a:xfrm>
              <a:off x="2603" y="2144"/>
              <a:ext cx="12" cy="3"/>
            </a:xfrm>
            <a:custGeom>
              <a:avLst/>
              <a:gdLst>
                <a:gd name="T0" fmla="*/ 6 w 50"/>
                <a:gd name="T1" fmla="*/ 0 h 11"/>
                <a:gd name="T2" fmla="*/ 44 w 50"/>
                <a:gd name="T3" fmla="*/ 0 h 11"/>
                <a:gd name="T4" fmla="*/ 50 w 50"/>
                <a:gd name="T5" fmla="*/ 0 h 11"/>
                <a:gd name="T6" fmla="*/ 50 w 50"/>
                <a:gd name="T7" fmla="*/ 11 h 11"/>
                <a:gd name="T8" fmla="*/ 44 w 50"/>
                <a:gd name="T9" fmla="*/ 11 h 11"/>
                <a:gd name="T10" fmla="*/ 6 w 50"/>
                <a:gd name="T11" fmla="*/ 11 h 11"/>
                <a:gd name="T12" fmla="*/ 0 w 50"/>
                <a:gd name="T13" fmla="*/ 11 h 11"/>
                <a:gd name="T14" fmla="*/ 0 w 50"/>
                <a:gd name="T15" fmla="*/ 0 h 11"/>
                <a:gd name="T16" fmla="*/ 6 w 5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1">
                  <a:moveTo>
                    <a:pt x="6" y="0"/>
                  </a:moveTo>
                  <a:lnTo>
                    <a:pt x="44" y="0"/>
                  </a:lnTo>
                  <a:lnTo>
                    <a:pt x="50" y="0"/>
                  </a:lnTo>
                  <a:lnTo>
                    <a:pt x="50" y="11"/>
                  </a:lnTo>
                  <a:lnTo>
                    <a:pt x="4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2" name="Freeform 1252"/>
            <p:cNvSpPr>
              <a:spLocks/>
            </p:cNvSpPr>
            <p:nvPr/>
          </p:nvSpPr>
          <p:spPr bwMode="auto">
            <a:xfrm>
              <a:off x="2594" y="2137"/>
              <a:ext cx="12" cy="3"/>
            </a:xfrm>
            <a:custGeom>
              <a:avLst/>
              <a:gdLst>
                <a:gd name="T0" fmla="*/ 6 w 51"/>
                <a:gd name="T1" fmla="*/ 0 h 11"/>
                <a:gd name="T2" fmla="*/ 46 w 51"/>
                <a:gd name="T3" fmla="*/ 0 h 11"/>
                <a:gd name="T4" fmla="*/ 51 w 51"/>
                <a:gd name="T5" fmla="*/ 0 h 11"/>
                <a:gd name="T6" fmla="*/ 51 w 51"/>
                <a:gd name="T7" fmla="*/ 11 h 11"/>
                <a:gd name="T8" fmla="*/ 46 w 51"/>
                <a:gd name="T9" fmla="*/ 11 h 11"/>
                <a:gd name="T10" fmla="*/ 6 w 51"/>
                <a:gd name="T11" fmla="*/ 11 h 11"/>
                <a:gd name="T12" fmla="*/ 0 w 51"/>
                <a:gd name="T13" fmla="*/ 11 h 11"/>
                <a:gd name="T14" fmla="*/ 0 w 51"/>
                <a:gd name="T15" fmla="*/ 0 h 11"/>
                <a:gd name="T16" fmla="*/ 6 w 5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" h="11">
                  <a:moveTo>
                    <a:pt x="6" y="0"/>
                  </a:moveTo>
                  <a:lnTo>
                    <a:pt x="46" y="0"/>
                  </a:lnTo>
                  <a:lnTo>
                    <a:pt x="51" y="0"/>
                  </a:lnTo>
                  <a:lnTo>
                    <a:pt x="51" y="11"/>
                  </a:lnTo>
                  <a:lnTo>
                    <a:pt x="46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3" name="Freeform 1253"/>
            <p:cNvSpPr>
              <a:spLocks/>
            </p:cNvSpPr>
            <p:nvPr/>
          </p:nvSpPr>
          <p:spPr bwMode="auto">
            <a:xfrm>
              <a:off x="2613" y="1989"/>
              <a:ext cx="8" cy="5"/>
            </a:xfrm>
            <a:custGeom>
              <a:avLst/>
              <a:gdLst>
                <a:gd name="T0" fmla="*/ 8 w 34"/>
                <a:gd name="T1" fmla="*/ 0 h 20"/>
                <a:gd name="T2" fmla="*/ 33 w 34"/>
                <a:gd name="T3" fmla="*/ 12 h 20"/>
                <a:gd name="T4" fmla="*/ 34 w 34"/>
                <a:gd name="T5" fmla="*/ 13 h 20"/>
                <a:gd name="T6" fmla="*/ 34 w 34"/>
                <a:gd name="T7" fmla="*/ 20 h 20"/>
                <a:gd name="T8" fmla="*/ 26 w 34"/>
                <a:gd name="T9" fmla="*/ 20 h 20"/>
                <a:gd name="T10" fmla="*/ 1 w 34"/>
                <a:gd name="T11" fmla="*/ 9 h 20"/>
                <a:gd name="T12" fmla="*/ 0 w 34"/>
                <a:gd name="T13" fmla="*/ 7 h 20"/>
                <a:gd name="T14" fmla="*/ 0 w 34"/>
                <a:gd name="T15" fmla="*/ 0 h 20"/>
                <a:gd name="T16" fmla="*/ 8 w 34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20">
                  <a:moveTo>
                    <a:pt x="8" y="0"/>
                  </a:moveTo>
                  <a:lnTo>
                    <a:pt x="33" y="12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26" y="20"/>
                  </a:lnTo>
                  <a:lnTo>
                    <a:pt x="1" y="9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4" name="Freeform 1254"/>
            <p:cNvSpPr>
              <a:spLocks/>
            </p:cNvSpPr>
            <p:nvPr/>
          </p:nvSpPr>
          <p:spPr bwMode="auto">
            <a:xfrm>
              <a:off x="2613" y="2137"/>
              <a:ext cx="8" cy="3"/>
            </a:xfrm>
            <a:custGeom>
              <a:avLst/>
              <a:gdLst>
                <a:gd name="T0" fmla="*/ 5 w 38"/>
                <a:gd name="T1" fmla="*/ 0 h 11"/>
                <a:gd name="T2" fmla="*/ 32 w 38"/>
                <a:gd name="T3" fmla="*/ 0 h 11"/>
                <a:gd name="T4" fmla="*/ 38 w 38"/>
                <a:gd name="T5" fmla="*/ 0 h 11"/>
                <a:gd name="T6" fmla="*/ 38 w 38"/>
                <a:gd name="T7" fmla="*/ 11 h 11"/>
                <a:gd name="T8" fmla="*/ 32 w 38"/>
                <a:gd name="T9" fmla="*/ 11 h 11"/>
                <a:gd name="T10" fmla="*/ 5 w 38"/>
                <a:gd name="T11" fmla="*/ 11 h 11"/>
                <a:gd name="T12" fmla="*/ 0 w 38"/>
                <a:gd name="T13" fmla="*/ 11 h 11"/>
                <a:gd name="T14" fmla="*/ 0 w 38"/>
                <a:gd name="T15" fmla="*/ 0 h 11"/>
                <a:gd name="T16" fmla="*/ 5 w 3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1">
                  <a:moveTo>
                    <a:pt x="5" y="0"/>
                  </a:moveTo>
                  <a:lnTo>
                    <a:pt x="32" y="0"/>
                  </a:lnTo>
                  <a:lnTo>
                    <a:pt x="38" y="0"/>
                  </a:lnTo>
                  <a:lnTo>
                    <a:pt x="38" y="11"/>
                  </a:lnTo>
                  <a:lnTo>
                    <a:pt x="32" y="11"/>
                  </a:ln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5" name="Freeform 1255"/>
            <p:cNvSpPr>
              <a:spLocks/>
            </p:cNvSpPr>
            <p:nvPr/>
          </p:nvSpPr>
          <p:spPr bwMode="auto">
            <a:xfrm>
              <a:off x="2583" y="2144"/>
              <a:ext cx="14" cy="3"/>
            </a:xfrm>
            <a:custGeom>
              <a:avLst/>
              <a:gdLst>
                <a:gd name="T0" fmla="*/ 54 w 60"/>
                <a:gd name="T1" fmla="*/ 11 h 11"/>
                <a:gd name="T2" fmla="*/ 5 w 60"/>
                <a:gd name="T3" fmla="*/ 11 h 11"/>
                <a:gd name="T4" fmla="*/ 0 w 60"/>
                <a:gd name="T5" fmla="*/ 11 h 11"/>
                <a:gd name="T6" fmla="*/ 0 w 60"/>
                <a:gd name="T7" fmla="*/ 0 h 11"/>
                <a:gd name="T8" fmla="*/ 5 w 60"/>
                <a:gd name="T9" fmla="*/ 0 h 11"/>
                <a:gd name="T10" fmla="*/ 54 w 60"/>
                <a:gd name="T11" fmla="*/ 0 h 11"/>
                <a:gd name="T12" fmla="*/ 60 w 60"/>
                <a:gd name="T13" fmla="*/ 0 h 11"/>
                <a:gd name="T14" fmla="*/ 60 w 60"/>
                <a:gd name="T15" fmla="*/ 11 h 11"/>
                <a:gd name="T16" fmla="*/ 54 w 60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1">
                  <a:moveTo>
                    <a:pt x="54" y="11"/>
                  </a:moveTo>
                  <a:lnTo>
                    <a:pt x="5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54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6" name="Rectangle 1256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7" name="Rectangle 1257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8" name="Rectangle 1258"/>
            <p:cNvSpPr>
              <a:spLocks noChangeArrowheads="1"/>
            </p:cNvSpPr>
            <p:nvPr/>
          </p:nvSpPr>
          <p:spPr bwMode="auto">
            <a:xfrm>
              <a:off x="3549" y="2043"/>
              <a:ext cx="575" cy="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59" name="Rectangle 1259"/>
            <p:cNvSpPr>
              <a:spLocks noChangeArrowheads="1"/>
            </p:cNvSpPr>
            <p:nvPr/>
          </p:nvSpPr>
          <p:spPr bwMode="auto">
            <a:xfrm>
              <a:off x="3477" y="2106"/>
              <a:ext cx="8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0" name="Rectangle 1260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1" name="Rectangle 1261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2" name="Rectangle 1262"/>
            <p:cNvSpPr>
              <a:spLocks noChangeArrowheads="1"/>
            </p:cNvSpPr>
            <p:nvPr/>
          </p:nvSpPr>
          <p:spPr bwMode="auto">
            <a:xfrm>
              <a:off x="3477" y="2103"/>
              <a:ext cx="12" cy="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3" name="Freeform 1263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  <a:gd name="T22" fmla="*/ 0 w 230"/>
                <a:gd name="T23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4" name="Freeform 1264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0 w 230"/>
                <a:gd name="T1" fmla="*/ 0 h 349"/>
                <a:gd name="T2" fmla="*/ 0 w 230"/>
                <a:gd name="T3" fmla="*/ 349 h 349"/>
                <a:gd name="T4" fmla="*/ 37 w 230"/>
                <a:gd name="T5" fmla="*/ 349 h 349"/>
                <a:gd name="T6" fmla="*/ 95 w 230"/>
                <a:gd name="T7" fmla="*/ 269 h 349"/>
                <a:gd name="T8" fmla="*/ 96 w 230"/>
                <a:gd name="T9" fmla="*/ 267 h 349"/>
                <a:gd name="T10" fmla="*/ 96 w 230"/>
                <a:gd name="T11" fmla="*/ 265 h 349"/>
                <a:gd name="T12" fmla="*/ 210 w 230"/>
                <a:gd name="T13" fmla="*/ 265 h 349"/>
                <a:gd name="T14" fmla="*/ 230 w 230"/>
                <a:gd name="T15" fmla="*/ 262 h 349"/>
                <a:gd name="T16" fmla="*/ 230 w 230"/>
                <a:gd name="T17" fmla="*/ 7 h 349"/>
                <a:gd name="T18" fmla="*/ 210 w 230"/>
                <a:gd name="T19" fmla="*/ 4 h 349"/>
                <a:gd name="T20" fmla="*/ 0 w 230"/>
                <a:gd name="T21" fmla="*/ 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9">
                  <a:moveTo>
                    <a:pt x="0" y="0"/>
                  </a:moveTo>
                  <a:lnTo>
                    <a:pt x="0" y="349"/>
                  </a:lnTo>
                  <a:lnTo>
                    <a:pt x="37" y="349"/>
                  </a:lnTo>
                  <a:lnTo>
                    <a:pt x="95" y="269"/>
                  </a:lnTo>
                  <a:lnTo>
                    <a:pt x="96" y="267"/>
                  </a:lnTo>
                  <a:lnTo>
                    <a:pt x="96" y="265"/>
                  </a:lnTo>
                  <a:lnTo>
                    <a:pt x="210" y="265"/>
                  </a:lnTo>
                  <a:lnTo>
                    <a:pt x="230" y="262"/>
                  </a:lnTo>
                  <a:lnTo>
                    <a:pt x="230" y="7"/>
                  </a:lnTo>
                  <a:lnTo>
                    <a:pt x="210" y="4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5" name="Rectangle 1265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6" name="Rectangle 1266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7" name="Rectangle 1267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8" name="Freeform 1268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69" name="Freeform 1269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0" name="Rectangle 1270"/>
            <p:cNvSpPr>
              <a:spLocks noChangeArrowheads="1"/>
            </p:cNvSpPr>
            <p:nvPr/>
          </p:nvSpPr>
          <p:spPr bwMode="auto">
            <a:xfrm>
              <a:off x="3489" y="210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1" name="Freeform 1271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2" name="Freeform 1272"/>
            <p:cNvSpPr>
              <a:spLocks/>
            </p:cNvSpPr>
            <p:nvPr/>
          </p:nvSpPr>
          <p:spPr bwMode="auto">
            <a:xfrm>
              <a:off x="3496" y="2104"/>
              <a:ext cx="7" cy="6"/>
            </a:xfrm>
            <a:custGeom>
              <a:avLst/>
              <a:gdLst>
                <a:gd name="T0" fmla="*/ 16 w 35"/>
                <a:gd name="T1" fmla="*/ 26 h 26"/>
                <a:gd name="T2" fmla="*/ 35 w 35"/>
                <a:gd name="T3" fmla="*/ 0 h 26"/>
                <a:gd name="T4" fmla="*/ 0 w 35"/>
                <a:gd name="T5" fmla="*/ 0 h 26"/>
                <a:gd name="T6" fmla="*/ 0 w 35"/>
                <a:gd name="T7" fmla="*/ 26 h 26"/>
                <a:gd name="T8" fmla="*/ 16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16" y="26"/>
                  </a:moveTo>
                  <a:lnTo>
                    <a:pt x="35" y="0"/>
                  </a:lnTo>
                  <a:lnTo>
                    <a:pt x="0" y="0"/>
                  </a:lnTo>
                  <a:lnTo>
                    <a:pt x="0" y="26"/>
                  </a:lnTo>
                  <a:lnTo>
                    <a:pt x="16" y="2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3" name="Rectangle 1273"/>
            <p:cNvSpPr>
              <a:spLocks noChangeArrowheads="1"/>
            </p:cNvSpPr>
            <p:nvPr/>
          </p:nvSpPr>
          <p:spPr bwMode="auto">
            <a:xfrm>
              <a:off x="3489" y="2088"/>
              <a:ext cx="18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4" name="Rectangle 1274"/>
            <p:cNvSpPr>
              <a:spLocks noChangeArrowheads="1"/>
            </p:cNvSpPr>
            <p:nvPr/>
          </p:nvSpPr>
          <p:spPr bwMode="auto">
            <a:xfrm>
              <a:off x="3489" y="2089"/>
              <a:ext cx="3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5" name="Rectangle 1275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6" name="Rectangle 1276"/>
            <p:cNvSpPr>
              <a:spLocks noChangeArrowheads="1"/>
            </p:cNvSpPr>
            <p:nvPr/>
          </p:nvSpPr>
          <p:spPr bwMode="auto">
            <a:xfrm>
              <a:off x="3492" y="2089"/>
              <a:ext cx="4" cy="1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7" name="Rectangle 1277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8" name="Rectangle 1278"/>
            <p:cNvSpPr>
              <a:spLocks noChangeArrowheads="1"/>
            </p:cNvSpPr>
            <p:nvPr/>
          </p:nvSpPr>
          <p:spPr bwMode="auto">
            <a:xfrm>
              <a:off x="3496" y="2089"/>
              <a:ext cx="11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79" name="Freeform 1279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  <a:gd name="T8" fmla="*/ 0 w 33"/>
                <a:gd name="T9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0" name="Freeform 1280"/>
            <p:cNvSpPr>
              <a:spLocks/>
            </p:cNvSpPr>
            <p:nvPr/>
          </p:nvSpPr>
          <p:spPr bwMode="auto">
            <a:xfrm>
              <a:off x="3503" y="2094"/>
              <a:ext cx="8" cy="10"/>
            </a:xfrm>
            <a:custGeom>
              <a:avLst/>
              <a:gdLst>
                <a:gd name="T0" fmla="*/ 0 w 33"/>
                <a:gd name="T1" fmla="*/ 45 h 46"/>
                <a:gd name="T2" fmla="*/ 0 w 33"/>
                <a:gd name="T3" fmla="*/ 0 h 46"/>
                <a:gd name="T4" fmla="*/ 33 w 33"/>
                <a:gd name="T5" fmla="*/ 0 h 46"/>
                <a:gd name="T6" fmla="*/ 0 w 33"/>
                <a:gd name="T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6">
                  <a:moveTo>
                    <a:pt x="0" y="45"/>
                  </a:moveTo>
                  <a:lnTo>
                    <a:pt x="0" y="0"/>
                  </a:lnTo>
                  <a:lnTo>
                    <a:pt x="33" y="0"/>
                  </a:lnTo>
                  <a:lnTo>
                    <a:pt x="0" y="46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1" name="Freeform 1281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2" name="Freeform 1282"/>
            <p:cNvSpPr>
              <a:spLocks/>
            </p:cNvSpPr>
            <p:nvPr/>
          </p:nvSpPr>
          <p:spPr bwMode="auto">
            <a:xfrm>
              <a:off x="3496" y="2096"/>
              <a:ext cx="4" cy="5"/>
            </a:xfrm>
            <a:custGeom>
              <a:avLst/>
              <a:gdLst>
                <a:gd name="T0" fmla="*/ 0 w 20"/>
                <a:gd name="T1" fmla="*/ 4 h 24"/>
                <a:gd name="T2" fmla="*/ 20 w 20"/>
                <a:gd name="T3" fmla="*/ 0 h 24"/>
                <a:gd name="T4" fmla="*/ 20 w 20"/>
                <a:gd name="T5" fmla="*/ 24 h 24"/>
                <a:gd name="T6" fmla="*/ 0 w 20"/>
                <a:gd name="T7" fmla="*/ 21 h 24"/>
                <a:gd name="T8" fmla="*/ 0 w 20"/>
                <a:gd name="T9" fmla="*/ 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0" y="4"/>
                  </a:moveTo>
                  <a:lnTo>
                    <a:pt x="20" y="0"/>
                  </a:lnTo>
                  <a:lnTo>
                    <a:pt x="20" y="24"/>
                  </a:lnTo>
                  <a:lnTo>
                    <a:pt x="0" y="2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3" name="Freeform 1283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4" name="Freeform 1284"/>
            <p:cNvSpPr>
              <a:spLocks/>
            </p:cNvSpPr>
            <p:nvPr/>
          </p:nvSpPr>
          <p:spPr bwMode="auto">
            <a:xfrm>
              <a:off x="3500" y="2094"/>
              <a:ext cx="3" cy="10"/>
            </a:xfrm>
            <a:custGeom>
              <a:avLst/>
              <a:gdLst>
                <a:gd name="T0" fmla="*/ 0 w 16"/>
                <a:gd name="T1" fmla="*/ 46 h 46"/>
                <a:gd name="T2" fmla="*/ 0 w 16"/>
                <a:gd name="T3" fmla="*/ 10 h 46"/>
                <a:gd name="T4" fmla="*/ 16 w 16"/>
                <a:gd name="T5" fmla="*/ 0 h 46"/>
                <a:gd name="T6" fmla="*/ 16 w 16"/>
                <a:gd name="T7" fmla="*/ 46 h 46"/>
                <a:gd name="T8" fmla="*/ 0 w 16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6">
                  <a:moveTo>
                    <a:pt x="0" y="46"/>
                  </a:moveTo>
                  <a:lnTo>
                    <a:pt x="0" y="10"/>
                  </a:lnTo>
                  <a:lnTo>
                    <a:pt x="16" y="0"/>
                  </a:lnTo>
                  <a:lnTo>
                    <a:pt x="16" y="46"/>
                  </a:lnTo>
                  <a:lnTo>
                    <a:pt x="0" y="4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5" name="Freeform 1285"/>
            <p:cNvSpPr>
              <a:spLocks/>
            </p:cNvSpPr>
            <p:nvPr/>
          </p:nvSpPr>
          <p:spPr bwMode="auto">
            <a:xfrm>
              <a:off x="3496" y="2097"/>
              <a:ext cx="2" cy="2"/>
            </a:xfrm>
            <a:custGeom>
              <a:avLst/>
              <a:gdLst>
                <a:gd name="T0" fmla="*/ 7 w 7"/>
                <a:gd name="T1" fmla="*/ 11 h 11"/>
                <a:gd name="T2" fmla="*/ 7 w 7"/>
                <a:gd name="T3" fmla="*/ 0 h 11"/>
                <a:gd name="T4" fmla="*/ 3 w 7"/>
                <a:gd name="T5" fmla="*/ 1 h 11"/>
                <a:gd name="T6" fmla="*/ 0 w 7"/>
                <a:gd name="T7" fmla="*/ 4 h 11"/>
                <a:gd name="T8" fmla="*/ 7 w 7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11"/>
                  </a:moveTo>
                  <a:lnTo>
                    <a:pt x="7" y="0"/>
                  </a:lnTo>
                  <a:lnTo>
                    <a:pt x="3" y="1"/>
                  </a:lnTo>
                  <a:lnTo>
                    <a:pt x="0" y="4"/>
                  </a:lnTo>
                  <a:lnTo>
                    <a:pt x="7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6" name="Freeform 1286"/>
            <p:cNvSpPr>
              <a:spLocks/>
            </p:cNvSpPr>
            <p:nvPr/>
          </p:nvSpPr>
          <p:spPr bwMode="auto">
            <a:xfrm>
              <a:off x="3496" y="2097"/>
              <a:ext cx="2" cy="1"/>
            </a:xfrm>
            <a:custGeom>
              <a:avLst/>
              <a:gdLst>
                <a:gd name="T0" fmla="*/ 7 w 7"/>
                <a:gd name="T1" fmla="*/ 0 h 4"/>
                <a:gd name="T2" fmla="*/ 3 w 7"/>
                <a:gd name="T3" fmla="*/ 1 h 4"/>
                <a:gd name="T4" fmla="*/ 0 w 7"/>
                <a:gd name="T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4">
                  <a:moveTo>
                    <a:pt x="7" y="0"/>
                  </a:moveTo>
                  <a:lnTo>
                    <a:pt x="3" y="1"/>
                  </a:lnTo>
                  <a:lnTo>
                    <a:pt x="0" y="4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7" name="Freeform 1287"/>
            <p:cNvSpPr>
              <a:spLocks/>
            </p:cNvSpPr>
            <p:nvPr/>
          </p:nvSpPr>
          <p:spPr bwMode="auto">
            <a:xfrm>
              <a:off x="3496" y="2099"/>
              <a:ext cx="2" cy="2"/>
            </a:xfrm>
            <a:custGeom>
              <a:avLst/>
              <a:gdLst>
                <a:gd name="T0" fmla="*/ 7 w 7"/>
                <a:gd name="T1" fmla="*/ 0 h 11"/>
                <a:gd name="T2" fmla="*/ 0 w 7"/>
                <a:gd name="T3" fmla="*/ 8 h 11"/>
                <a:gd name="T4" fmla="*/ 3 w 7"/>
                <a:gd name="T5" fmla="*/ 10 h 11"/>
                <a:gd name="T6" fmla="*/ 7 w 7"/>
                <a:gd name="T7" fmla="*/ 11 h 11"/>
                <a:gd name="T8" fmla="*/ 7 w 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1">
                  <a:moveTo>
                    <a:pt x="7" y="0"/>
                  </a:moveTo>
                  <a:lnTo>
                    <a:pt x="0" y="8"/>
                  </a:lnTo>
                  <a:lnTo>
                    <a:pt x="3" y="10"/>
                  </a:lnTo>
                  <a:lnTo>
                    <a:pt x="7" y="11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8" name="Freeform 1288"/>
            <p:cNvSpPr>
              <a:spLocks/>
            </p:cNvSpPr>
            <p:nvPr/>
          </p:nvSpPr>
          <p:spPr bwMode="auto">
            <a:xfrm>
              <a:off x="3496" y="2100"/>
              <a:ext cx="2" cy="1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2 h 3"/>
                <a:gd name="T4" fmla="*/ 7 w 7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0"/>
                  </a:moveTo>
                  <a:lnTo>
                    <a:pt x="3" y="2"/>
                  </a:lnTo>
                  <a:lnTo>
                    <a:pt x="7" y="3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89" name="Rectangle 1289"/>
            <p:cNvSpPr>
              <a:spLocks noChangeArrowheads="1"/>
            </p:cNvSpPr>
            <p:nvPr/>
          </p:nvSpPr>
          <p:spPr bwMode="auto">
            <a:xfrm>
              <a:off x="3497" y="2099"/>
              <a:ext cx="2" cy="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0" name="Rectangle 1290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1" name="Rectangle 1291"/>
            <p:cNvSpPr>
              <a:spLocks noChangeArrowheads="1"/>
            </p:cNvSpPr>
            <p:nvPr/>
          </p:nvSpPr>
          <p:spPr bwMode="auto">
            <a:xfrm>
              <a:off x="3477" y="2027"/>
              <a:ext cx="12" cy="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2" name="Freeform 1292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3" name="Freeform 1293"/>
            <p:cNvSpPr>
              <a:spLocks/>
            </p:cNvSpPr>
            <p:nvPr/>
          </p:nvSpPr>
          <p:spPr bwMode="auto">
            <a:xfrm>
              <a:off x="3489" y="2026"/>
              <a:ext cx="22" cy="12"/>
            </a:xfrm>
            <a:custGeom>
              <a:avLst/>
              <a:gdLst>
                <a:gd name="T0" fmla="*/ 0 w 96"/>
                <a:gd name="T1" fmla="*/ 57 h 57"/>
                <a:gd name="T2" fmla="*/ 0 w 96"/>
                <a:gd name="T3" fmla="*/ 0 h 57"/>
                <a:gd name="T4" fmla="*/ 37 w 96"/>
                <a:gd name="T5" fmla="*/ 0 h 57"/>
                <a:gd name="T6" fmla="*/ 96 w 96"/>
                <a:gd name="T7" fmla="*/ 57 h 57"/>
                <a:gd name="T8" fmla="*/ 0 w 96"/>
                <a:gd name="T9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57">
                  <a:moveTo>
                    <a:pt x="0" y="57"/>
                  </a:moveTo>
                  <a:lnTo>
                    <a:pt x="0" y="0"/>
                  </a:lnTo>
                  <a:lnTo>
                    <a:pt x="37" y="0"/>
                  </a:lnTo>
                  <a:lnTo>
                    <a:pt x="96" y="57"/>
                  </a:lnTo>
                  <a:lnTo>
                    <a:pt x="0" y="5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4" name="Freeform 1294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5" name="Freeform 1295"/>
            <p:cNvSpPr>
              <a:spLocks/>
            </p:cNvSpPr>
            <p:nvPr/>
          </p:nvSpPr>
          <p:spPr bwMode="auto">
            <a:xfrm>
              <a:off x="3489" y="2035"/>
              <a:ext cx="53" cy="76"/>
            </a:xfrm>
            <a:custGeom>
              <a:avLst/>
              <a:gdLst>
                <a:gd name="T0" fmla="*/ 230 w 230"/>
                <a:gd name="T1" fmla="*/ 4 h 345"/>
                <a:gd name="T2" fmla="*/ 230 w 230"/>
                <a:gd name="T3" fmla="*/ 257 h 345"/>
                <a:gd name="T4" fmla="*/ 226 w 230"/>
                <a:gd name="T5" fmla="*/ 261 h 345"/>
                <a:gd name="T6" fmla="*/ 96 w 230"/>
                <a:gd name="T7" fmla="*/ 261 h 345"/>
                <a:gd name="T8" fmla="*/ 96 w 230"/>
                <a:gd name="T9" fmla="*/ 263 h 345"/>
                <a:gd name="T10" fmla="*/ 95 w 230"/>
                <a:gd name="T11" fmla="*/ 265 h 345"/>
                <a:gd name="T12" fmla="*/ 37 w 230"/>
                <a:gd name="T13" fmla="*/ 345 h 345"/>
                <a:gd name="T14" fmla="*/ 0 w 230"/>
                <a:gd name="T15" fmla="*/ 345 h 345"/>
                <a:gd name="T16" fmla="*/ 0 w 230"/>
                <a:gd name="T17" fmla="*/ 0 h 345"/>
                <a:gd name="T18" fmla="*/ 226 w 230"/>
                <a:gd name="T19" fmla="*/ 0 h 345"/>
                <a:gd name="T20" fmla="*/ 230 w 230"/>
                <a:gd name="T21" fmla="*/ 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0" h="345">
                  <a:moveTo>
                    <a:pt x="230" y="4"/>
                  </a:moveTo>
                  <a:lnTo>
                    <a:pt x="230" y="257"/>
                  </a:lnTo>
                  <a:lnTo>
                    <a:pt x="226" y="261"/>
                  </a:lnTo>
                  <a:lnTo>
                    <a:pt x="96" y="261"/>
                  </a:lnTo>
                  <a:lnTo>
                    <a:pt x="96" y="263"/>
                  </a:lnTo>
                  <a:lnTo>
                    <a:pt x="95" y="265"/>
                  </a:lnTo>
                  <a:lnTo>
                    <a:pt x="37" y="345"/>
                  </a:lnTo>
                  <a:lnTo>
                    <a:pt x="0" y="345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30" y="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6" name="Rectangle 1296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solidFill>
              <a:srgbClr val="DE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7" name="Rectangle 1297"/>
            <p:cNvSpPr>
              <a:spLocks noChangeArrowheads="1"/>
            </p:cNvSpPr>
            <p:nvPr/>
          </p:nvSpPr>
          <p:spPr bwMode="auto">
            <a:xfrm>
              <a:off x="3489" y="2037"/>
              <a:ext cx="53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8" name="Rectangle 1298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99" name="Rectangle 1299"/>
            <p:cNvSpPr>
              <a:spLocks noChangeArrowheads="1"/>
            </p:cNvSpPr>
            <p:nvPr/>
          </p:nvSpPr>
          <p:spPr bwMode="auto">
            <a:xfrm>
              <a:off x="3509" y="2037"/>
              <a:ext cx="20" cy="5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0" name="Rectangle 1300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1" name="Rectangle 1301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solidFill>
              <a:srgbClr val="DA25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2" name="Rectangle 1302"/>
            <p:cNvSpPr>
              <a:spLocks noChangeArrowheads="1"/>
            </p:cNvSpPr>
            <p:nvPr/>
          </p:nvSpPr>
          <p:spPr bwMode="auto">
            <a:xfrm>
              <a:off x="4302" y="2043"/>
              <a:ext cx="575" cy="42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3" name="Rectangle 1303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4" name="Rectangle 1304"/>
            <p:cNvSpPr>
              <a:spLocks noChangeArrowheads="1"/>
            </p:cNvSpPr>
            <p:nvPr/>
          </p:nvSpPr>
          <p:spPr bwMode="auto">
            <a:xfrm>
              <a:off x="2887" y="2015"/>
              <a:ext cx="10" cy="9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5" name="Rectangle 1305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6" name="Rectangle 1306"/>
            <p:cNvSpPr>
              <a:spLocks noChangeArrowheads="1"/>
            </p:cNvSpPr>
            <p:nvPr/>
          </p:nvSpPr>
          <p:spPr bwMode="auto">
            <a:xfrm>
              <a:off x="2887" y="2015"/>
              <a:ext cx="566" cy="97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7" name="Freeform 1307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8" name="Freeform 1308"/>
            <p:cNvSpPr>
              <a:spLocks/>
            </p:cNvSpPr>
            <p:nvPr/>
          </p:nvSpPr>
          <p:spPr bwMode="auto">
            <a:xfrm>
              <a:off x="3444" y="2015"/>
              <a:ext cx="33" cy="97"/>
            </a:xfrm>
            <a:custGeom>
              <a:avLst/>
              <a:gdLst>
                <a:gd name="T0" fmla="*/ 39 w 144"/>
                <a:gd name="T1" fmla="*/ 0 h 439"/>
                <a:gd name="T2" fmla="*/ 125 w 144"/>
                <a:gd name="T3" fmla="*/ 0 h 439"/>
                <a:gd name="T4" fmla="*/ 144 w 144"/>
                <a:gd name="T5" fmla="*/ 5 h 439"/>
                <a:gd name="T6" fmla="*/ 144 w 144"/>
                <a:gd name="T7" fmla="*/ 434 h 439"/>
                <a:gd name="T8" fmla="*/ 125 w 144"/>
                <a:gd name="T9" fmla="*/ 439 h 439"/>
                <a:gd name="T10" fmla="*/ 39 w 144"/>
                <a:gd name="T11" fmla="*/ 439 h 439"/>
                <a:gd name="T12" fmla="*/ 39 w 144"/>
                <a:gd name="T13" fmla="*/ 437 h 439"/>
                <a:gd name="T14" fmla="*/ 0 w 144"/>
                <a:gd name="T15" fmla="*/ 437 h 439"/>
                <a:gd name="T16" fmla="*/ 0 w 144"/>
                <a:gd name="T17" fmla="*/ 2 h 439"/>
                <a:gd name="T18" fmla="*/ 39 w 144"/>
                <a:gd name="T19" fmla="*/ 2 h 439"/>
                <a:gd name="T20" fmla="*/ 39 w 144"/>
                <a:gd name="T21" fmla="*/ 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39">
                  <a:moveTo>
                    <a:pt x="39" y="0"/>
                  </a:moveTo>
                  <a:lnTo>
                    <a:pt x="125" y="0"/>
                  </a:lnTo>
                  <a:lnTo>
                    <a:pt x="144" y="5"/>
                  </a:lnTo>
                  <a:lnTo>
                    <a:pt x="144" y="434"/>
                  </a:lnTo>
                  <a:lnTo>
                    <a:pt x="125" y="439"/>
                  </a:lnTo>
                  <a:lnTo>
                    <a:pt x="39" y="439"/>
                  </a:lnTo>
                  <a:lnTo>
                    <a:pt x="39" y="437"/>
                  </a:lnTo>
                  <a:lnTo>
                    <a:pt x="0" y="437"/>
                  </a:lnTo>
                  <a:lnTo>
                    <a:pt x="0" y="2"/>
                  </a:lnTo>
                  <a:lnTo>
                    <a:pt x="39" y="2"/>
                  </a:lnTo>
                  <a:lnTo>
                    <a:pt x="39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09" name="Rectangle 1309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0" name="Rectangle 1310"/>
            <p:cNvSpPr>
              <a:spLocks noChangeArrowheads="1"/>
            </p:cNvSpPr>
            <p:nvPr/>
          </p:nvSpPr>
          <p:spPr bwMode="auto">
            <a:xfrm>
              <a:off x="3447" y="2017"/>
              <a:ext cx="14" cy="9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1" name="Freeform 1311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2" name="Freeform 1312"/>
            <p:cNvSpPr>
              <a:spLocks/>
            </p:cNvSpPr>
            <p:nvPr/>
          </p:nvSpPr>
          <p:spPr bwMode="auto">
            <a:xfrm>
              <a:off x="3444" y="2016"/>
              <a:ext cx="3" cy="95"/>
            </a:xfrm>
            <a:custGeom>
              <a:avLst/>
              <a:gdLst>
                <a:gd name="T0" fmla="*/ 0 w 12"/>
                <a:gd name="T1" fmla="*/ 435 h 435"/>
                <a:gd name="T2" fmla="*/ 12 w 12"/>
                <a:gd name="T3" fmla="*/ 428 h 435"/>
                <a:gd name="T4" fmla="*/ 12 w 12"/>
                <a:gd name="T5" fmla="*/ 8 h 435"/>
                <a:gd name="T6" fmla="*/ 0 w 12"/>
                <a:gd name="T7" fmla="*/ 0 h 435"/>
                <a:gd name="T8" fmla="*/ 0 w 12"/>
                <a:gd name="T9" fmla="*/ 43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35">
                  <a:moveTo>
                    <a:pt x="0" y="435"/>
                  </a:moveTo>
                  <a:lnTo>
                    <a:pt x="12" y="428"/>
                  </a:lnTo>
                  <a:lnTo>
                    <a:pt x="12" y="8"/>
                  </a:lnTo>
                  <a:lnTo>
                    <a:pt x="0" y="0"/>
                  </a:lnTo>
                  <a:lnTo>
                    <a:pt x="0" y="43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3" name="Freeform 1313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4" name="Freeform 1314"/>
            <p:cNvSpPr>
              <a:spLocks/>
            </p:cNvSpPr>
            <p:nvPr/>
          </p:nvSpPr>
          <p:spPr bwMode="auto">
            <a:xfrm>
              <a:off x="2501" y="1984"/>
              <a:ext cx="8" cy="160"/>
            </a:xfrm>
            <a:custGeom>
              <a:avLst/>
              <a:gdLst>
                <a:gd name="T0" fmla="*/ 0 w 36"/>
                <a:gd name="T1" fmla="*/ 206 h 721"/>
                <a:gd name="T2" fmla="*/ 5 w 36"/>
                <a:gd name="T3" fmla="*/ 203 h 721"/>
                <a:gd name="T4" fmla="*/ 5 w 36"/>
                <a:gd name="T5" fmla="*/ 0 h 721"/>
                <a:gd name="T6" fmla="*/ 36 w 36"/>
                <a:gd name="T7" fmla="*/ 0 h 721"/>
                <a:gd name="T8" fmla="*/ 36 w 36"/>
                <a:gd name="T9" fmla="*/ 721 h 721"/>
                <a:gd name="T10" fmla="*/ 5 w 36"/>
                <a:gd name="T11" fmla="*/ 721 h 721"/>
                <a:gd name="T12" fmla="*/ 5 w 36"/>
                <a:gd name="T13" fmla="*/ 519 h 721"/>
                <a:gd name="T14" fmla="*/ 0 w 36"/>
                <a:gd name="T15" fmla="*/ 515 h 721"/>
                <a:gd name="T16" fmla="*/ 0 w 36"/>
                <a:gd name="T17" fmla="*/ 206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" h="721">
                  <a:moveTo>
                    <a:pt x="0" y="206"/>
                  </a:moveTo>
                  <a:lnTo>
                    <a:pt x="5" y="203"/>
                  </a:lnTo>
                  <a:lnTo>
                    <a:pt x="5" y="0"/>
                  </a:lnTo>
                  <a:lnTo>
                    <a:pt x="36" y="0"/>
                  </a:lnTo>
                  <a:lnTo>
                    <a:pt x="36" y="721"/>
                  </a:lnTo>
                  <a:lnTo>
                    <a:pt x="5" y="721"/>
                  </a:lnTo>
                  <a:lnTo>
                    <a:pt x="5" y="519"/>
                  </a:lnTo>
                  <a:lnTo>
                    <a:pt x="0" y="515"/>
                  </a:lnTo>
                  <a:lnTo>
                    <a:pt x="0" y="20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5" name="Rectangle 1315"/>
            <p:cNvSpPr>
              <a:spLocks noChangeArrowheads="1"/>
            </p:cNvSpPr>
            <p:nvPr/>
          </p:nvSpPr>
          <p:spPr bwMode="auto">
            <a:xfrm>
              <a:off x="3464" y="2106"/>
              <a:ext cx="7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6" name="Freeform 1316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7" name="Freeform 1317"/>
            <p:cNvSpPr>
              <a:spLocks/>
            </p:cNvSpPr>
            <p:nvPr/>
          </p:nvSpPr>
          <p:spPr bwMode="auto">
            <a:xfrm>
              <a:off x="2557" y="1938"/>
              <a:ext cx="17" cy="251"/>
            </a:xfrm>
            <a:custGeom>
              <a:avLst/>
              <a:gdLst>
                <a:gd name="T0" fmla="*/ 0 w 78"/>
                <a:gd name="T1" fmla="*/ 1125 h 1125"/>
                <a:gd name="T2" fmla="*/ 1 w 78"/>
                <a:gd name="T3" fmla="*/ 0 h 1125"/>
                <a:gd name="T4" fmla="*/ 78 w 78"/>
                <a:gd name="T5" fmla="*/ 0 h 1125"/>
                <a:gd name="T6" fmla="*/ 77 w 78"/>
                <a:gd name="T7" fmla="*/ 1125 h 1125"/>
                <a:gd name="T8" fmla="*/ 0 w 78"/>
                <a:gd name="T9" fmla="*/ 1125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1125">
                  <a:moveTo>
                    <a:pt x="0" y="1125"/>
                  </a:moveTo>
                  <a:lnTo>
                    <a:pt x="1" y="0"/>
                  </a:lnTo>
                  <a:lnTo>
                    <a:pt x="78" y="0"/>
                  </a:lnTo>
                  <a:lnTo>
                    <a:pt x="77" y="1125"/>
                  </a:lnTo>
                  <a:lnTo>
                    <a:pt x="0" y="112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8" name="Rectangle 1318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19" name="Rectangle 1319"/>
            <p:cNvSpPr>
              <a:spLocks noChangeArrowheads="1"/>
            </p:cNvSpPr>
            <p:nvPr/>
          </p:nvSpPr>
          <p:spPr bwMode="auto">
            <a:xfrm>
              <a:off x="2555" y="1998"/>
              <a:ext cx="331" cy="13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0" name="Freeform 1320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1" name="Freeform 1321"/>
            <p:cNvSpPr>
              <a:spLocks/>
            </p:cNvSpPr>
            <p:nvPr/>
          </p:nvSpPr>
          <p:spPr bwMode="auto">
            <a:xfrm>
              <a:off x="2881" y="1998"/>
              <a:ext cx="16" cy="18"/>
            </a:xfrm>
            <a:custGeom>
              <a:avLst/>
              <a:gdLst>
                <a:gd name="T0" fmla="*/ 23 w 66"/>
                <a:gd name="T1" fmla="*/ 0 h 79"/>
                <a:gd name="T2" fmla="*/ 19 w 66"/>
                <a:gd name="T3" fmla="*/ 0 h 79"/>
                <a:gd name="T4" fmla="*/ 19 w 66"/>
                <a:gd name="T5" fmla="*/ 4 h 79"/>
                <a:gd name="T6" fmla="*/ 0 w 66"/>
                <a:gd name="T7" fmla="*/ 4 h 79"/>
                <a:gd name="T8" fmla="*/ 0 w 66"/>
                <a:gd name="T9" fmla="*/ 69 h 79"/>
                <a:gd name="T10" fmla="*/ 19 w 66"/>
                <a:gd name="T11" fmla="*/ 79 h 79"/>
                <a:gd name="T12" fmla="*/ 26 w 66"/>
                <a:gd name="T13" fmla="*/ 79 h 79"/>
                <a:gd name="T14" fmla="*/ 26 w 66"/>
                <a:gd name="T15" fmla="*/ 77 h 79"/>
                <a:gd name="T16" fmla="*/ 66 w 66"/>
                <a:gd name="T17" fmla="*/ 77 h 79"/>
                <a:gd name="T18" fmla="*/ 66 w 66"/>
                <a:gd name="T19" fmla="*/ 15 h 79"/>
                <a:gd name="T20" fmla="*/ 62 w 66"/>
                <a:gd name="T21" fmla="*/ 12 h 79"/>
                <a:gd name="T22" fmla="*/ 54 w 66"/>
                <a:gd name="T23" fmla="*/ 12 h 79"/>
                <a:gd name="T24" fmla="*/ 23 w 66"/>
                <a:gd name="T2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0"/>
                  </a:moveTo>
                  <a:lnTo>
                    <a:pt x="19" y="0"/>
                  </a:lnTo>
                  <a:lnTo>
                    <a:pt x="19" y="4"/>
                  </a:lnTo>
                  <a:lnTo>
                    <a:pt x="0" y="4"/>
                  </a:lnTo>
                  <a:lnTo>
                    <a:pt x="0" y="69"/>
                  </a:lnTo>
                  <a:lnTo>
                    <a:pt x="19" y="79"/>
                  </a:lnTo>
                  <a:lnTo>
                    <a:pt x="26" y="79"/>
                  </a:lnTo>
                  <a:lnTo>
                    <a:pt x="26" y="77"/>
                  </a:lnTo>
                  <a:lnTo>
                    <a:pt x="66" y="77"/>
                  </a:lnTo>
                  <a:lnTo>
                    <a:pt x="66" y="15"/>
                  </a:lnTo>
                  <a:lnTo>
                    <a:pt x="62" y="12"/>
                  </a:lnTo>
                  <a:lnTo>
                    <a:pt x="54" y="12"/>
                  </a:lnTo>
                  <a:lnTo>
                    <a:pt x="23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2" name="Freeform 1322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0 w 4"/>
                <a:gd name="T1" fmla="*/ 3 h 3"/>
                <a:gd name="T2" fmla="*/ 4 w 4"/>
                <a:gd name="T3" fmla="*/ 3 h 3"/>
                <a:gd name="T4" fmla="*/ 3 w 4"/>
                <a:gd name="T5" fmla="*/ 2 h 3"/>
                <a:gd name="T6" fmla="*/ 3 w 4"/>
                <a:gd name="T7" fmla="*/ 1 h 3"/>
                <a:gd name="T8" fmla="*/ 2 w 4"/>
                <a:gd name="T9" fmla="*/ 0 h 3"/>
                <a:gd name="T10" fmla="*/ 0 w 4"/>
                <a:gd name="T11" fmla="*/ 0 h 3"/>
                <a:gd name="T12" fmla="*/ 0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0" y="3"/>
                  </a:move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A6C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3" name="Freeform 1323"/>
            <p:cNvSpPr>
              <a:spLocks/>
            </p:cNvSpPr>
            <p:nvPr/>
          </p:nvSpPr>
          <p:spPr bwMode="auto">
            <a:xfrm>
              <a:off x="2896" y="2001"/>
              <a:ext cx="1" cy="1"/>
            </a:xfrm>
            <a:custGeom>
              <a:avLst/>
              <a:gdLst>
                <a:gd name="T0" fmla="*/ 4 w 4"/>
                <a:gd name="T1" fmla="*/ 3 h 3"/>
                <a:gd name="T2" fmla="*/ 3 w 4"/>
                <a:gd name="T3" fmla="*/ 2 h 3"/>
                <a:gd name="T4" fmla="*/ 3 w 4"/>
                <a:gd name="T5" fmla="*/ 1 h 3"/>
                <a:gd name="T6" fmla="*/ 2 w 4"/>
                <a:gd name="T7" fmla="*/ 0 h 3"/>
                <a:gd name="T8" fmla="*/ 0 w 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">
                  <a:moveTo>
                    <a:pt x="4" y="3"/>
                  </a:move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4" name="Freeform 1324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5" name="Freeform 1325"/>
            <p:cNvSpPr>
              <a:spLocks/>
            </p:cNvSpPr>
            <p:nvPr/>
          </p:nvSpPr>
          <p:spPr bwMode="auto">
            <a:xfrm>
              <a:off x="2881" y="2111"/>
              <a:ext cx="16" cy="19"/>
            </a:xfrm>
            <a:custGeom>
              <a:avLst/>
              <a:gdLst>
                <a:gd name="T0" fmla="*/ 23 w 66"/>
                <a:gd name="T1" fmla="*/ 79 h 79"/>
                <a:gd name="T2" fmla="*/ 19 w 66"/>
                <a:gd name="T3" fmla="*/ 79 h 79"/>
                <a:gd name="T4" fmla="*/ 19 w 66"/>
                <a:gd name="T5" fmla="*/ 75 h 79"/>
                <a:gd name="T6" fmla="*/ 0 w 66"/>
                <a:gd name="T7" fmla="*/ 75 h 79"/>
                <a:gd name="T8" fmla="*/ 0 w 66"/>
                <a:gd name="T9" fmla="*/ 10 h 79"/>
                <a:gd name="T10" fmla="*/ 19 w 66"/>
                <a:gd name="T11" fmla="*/ 0 h 79"/>
                <a:gd name="T12" fmla="*/ 26 w 66"/>
                <a:gd name="T13" fmla="*/ 0 h 79"/>
                <a:gd name="T14" fmla="*/ 26 w 66"/>
                <a:gd name="T15" fmla="*/ 2 h 79"/>
                <a:gd name="T16" fmla="*/ 66 w 66"/>
                <a:gd name="T17" fmla="*/ 2 h 79"/>
                <a:gd name="T18" fmla="*/ 66 w 66"/>
                <a:gd name="T19" fmla="*/ 64 h 79"/>
                <a:gd name="T20" fmla="*/ 62 w 66"/>
                <a:gd name="T21" fmla="*/ 67 h 79"/>
                <a:gd name="T22" fmla="*/ 54 w 66"/>
                <a:gd name="T23" fmla="*/ 67 h 79"/>
                <a:gd name="T24" fmla="*/ 23 w 66"/>
                <a:gd name="T25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79">
                  <a:moveTo>
                    <a:pt x="23" y="79"/>
                  </a:moveTo>
                  <a:lnTo>
                    <a:pt x="19" y="79"/>
                  </a:lnTo>
                  <a:lnTo>
                    <a:pt x="19" y="75"/>
                  </a:lnTo>
                  <a:lnTo>
                    <a:pt x="0" y="75"/>
                  </a:lnTo>
                  <a:lnTo>
                    <a:pt x="0" y="1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66" y="2"/>
                  </a:lnTo>
                  <a:lnTo>
                    <a:pt x="66" y="64"/>
                  </a:lnTo>
                  <a:lnTo>
                    <a:pt x="62" y="67"/>
                  </a:lnTo>
                  <a:lnTo>
                    <a:pt x="54" y="67"/>
                  </a:lnTo>
                  <a:lnTo>
                    <a:pt x="23" y="7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6" name="Rectangle 1326"/>
            <p:cNvSpPr>
              <a:spLocks noChangeArrowheads="1"/>
            </p:cNvSpPr>
            <p:nvPr/>
          </p:nvSpPr>
          <p:spPr bwMode="auto">
            <a:xfrm>
              <a:off x="2886" y="2016"/>
              <a:ext cx="1" cy="95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7" name="Freeform 1327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8" name="Freeform 1328"/>
            <p:cNvSpPr>
              <a:spLocks/>
            </p:cNvSpPr>
            <p:nvPr/>
          </p:nvSpPr>
          <p:spPr bwMode="auto">
            <a:xfrm>
              <a:off x="2881" y="2013"/>
              <a:ext cx="5" cy="101"/>
            </a:xfrm>
            <a:custGeom>
              <a:avLst/>
              <a:gdLst>
                <a:gd name="T0" fmla="*/ 0 w 19"/>
                <a:gd name="T1" fmla="*/ 0 h 455"/>
                <a:gd name="T2" fmla="*/ 19 w 19"/>
                <a:gd name="T3" fmla="*/ 10 h 455"/>
                <a:gd name="T4" fmla="*/ 19 w 19"/>
                <a:gd name="T5" fmla="*/ 445 h 455"/>
                <a:gd name="T6" fmla="*/ 0 w 19"/>
                <a:gd name="T7" fmla="*/ 455 h 455"/>
                <a:gd name="T8" fmla="*/ 0 w 19"/>
                <a:gd name="T9" fmla="*/ 0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455">
                  <a:moveTo>
                    <a:pt x="0" y="0"/>
                  </a:moveTo>
                  <a:lnTo>
                    <a:pt x="19" y="10"/>
                  </a:lnTo>
                  <a:lnTo>
                    <a:pt x="19" y="445"/>
                  </a:lnTo>
                  <a:lnTo>
                    <a:pt x="0" y="45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29" name="Rectangle 1329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0" name="Rectangle 1330"/>
            <p:cNvSpPr>
              <a:spLocks noChangeArrowheads="1"/>
            </p:cNvSpPr>
            <p:nvPr/>
          </p:nvSpPr>
          <p:spPr bwMode="auto">
            <a:xfrm>
              <a:off x="3472" y="2025"/>
              <a:ext cx="5" cy="7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1" name="Rectangle 1331"/>
            <p:cNvSpPr>
              <a:spLocks noChangeArrowheads="1"/>
            </p:cNvSpPr>
            <p:nvPr/>
          </p:nvSpPr>
          <p:spPr bwMode="auto">
            <a:xfrm>
              <a:off x="2875" y="2017"/>
              <a:ext cx="22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2" name="Freeform 1332"/>
            <p:cNvSpPr>
              <a:spLocks/>
            </p:cNvSpPr>
            <p:nvPr/>
          </p:nvSpPr>
          <p:spPr bwMode="auto">
            <a:xfrm>
              <a:off x="2875" y="2017"/>
              <a:ext cx="22" cy="93"/>
            </a:xfrm>
            <a:custGeom>
              <a:avLst/>
              <a:gdLst>
                <a:gd name="T0" fmla="*/ 0 w 96"/>
                <a:gd name="T1" fmla="*/ 0 h 419"/>
                <a:gd name="T2" fmla="*/ 96 w 96"/>
                <a:gd name="T3" fmla="*/ 0 h 419"/>
                <a:gd name="T4" fmla="*/ 96 w 96"/>
                <a:gd name="T5" fmla="*/ 419 h 419"/>
                <a:gd name="T6" fmla="*/ 0 w 96"/>
                <a:gd name="T7" fmla="*/ 419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6" h="419">
                  <a:moveTo>
                    <a:pt x="0" y="0"/>
                  </a:moveTo>
                  <a:lnTo>
                    <a:pt x="96" y="0"/>
                  </a:lnTo>
                  <a:lnTo>
                    <a:pt x="96" y="419"/>
                  </a:lnTo>
                  <a:lnTo>
                    <a:pt x="0" y="41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3" name="Freeform 1333"/>
            <p:cNvSpPr>
              <a:spLocks/>
            </p:cNvSpPr>
            <p:nvPr/>
          </p:nvSpPr>
          <p:spPr bwMode="auto">
            <a:xfrm>
              <a:off x="3025" y="2016"/>
              <a:ext cx="14" cy="95"/>
            </a:xfrm>
            <a:custGeom>
              <a:avLst/>
              <a:gdLst>
                <a:gd name="T0" fmla="*/ 0 w 57"/>
                <a:gd name="T1" fmla="*/ 5 h 435"/>
                <a:gd name="T2" fmla="*/ 0 w 57"/>
                <a:gd name="T3" fmla="*/ 431 h 435"/>
                <a:gd name="T4" fmla="*/ 3 w 57"/>
                <a:gd name="T5" fmla="*/ 435 h 435"/>
                <a:gd name="T6" fmla="*/ 53 w 57"/>
                <a:gd name="T7" fmla="*/ 435 h 435"/>
                <a:gd name="T8" fmla="*/ 57 w 57"/>
                <a:gd name="T9" fmla="*/ 431 h 435"/>
                <a:gd name="T10" fmla="*/ 57 w 57"/>
                <a:gd name="T11" fmla="*/ 5 h 435"/>
                <a:gd name="T12" fmla="*/ 53 w 57"/>
                <a:gd name="T13" fmla="*/ 0 h 435"/>
                <a:gd name="T14" fmla="*/ 3 w 57"/>
                <a:gd name="T15" fmla="*/ 0 h 435"/>
                <a:gd name="T16" fmla="*/ 0 w 57"/>
                <a:gd name="T17" fmla="*/ 5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435">
                  <a:moveTo>
                    <a:pt x="0" y="5"/>
                  </a:moveTo>
                  <a:lnTo>
                    <a:pt x="0" y="431"/>
                  </a:lnTo>
                  <a:lnTo>
                    <a:pt x="3" y="435"/>
                  </a:lnTo>
                  <a:lnTo>
                    <a:pt x="53" y="435"/>
                  </a:lnTo>
                  <a:lnTo>
                    <a:pt x="57" y="431"/>
                  </a:lnTo>
                  <a:lnTo>
                    <a:pt x="57" y="5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4" name="Freeform 1334"/>
            <p:cNvSpPr>
              <a:spLocks/>
            </p:cNvSpPr>
            <p:nvPr/>
          </p:nvSpPr>
          <p:spPr bwMode="auto">
            <a:xfrm>
              <a:off x="3036" y="2024"/>
              <a:ext cx="3" cy="80"/>
            </a:xfrm>
            <a:custGeom>
              <a:avLst/>
              <a:gdLst>
                <a:gd name="T0" fmla="*/ 0 w 12"/>
                <a:gd name="T1" fmla="*/ 361 h 361"/>
                <a:gd name="T2" fmla="*/ 1 w 12"/>
                <a:gd name="T3" fmla="*/ 0 h 361"/>
                <a:gd name="T4" fmla="*/ 12 w 12"/>
                <a:gd name="T5" fmla="*/ 0 h 361"/>
                <a:gd name="T6" fmla="*/ 12 w 12"/>
                <a:gd name="T7" fmla="*/ 361 h 361"/>
                <a:gd name="T8" fmla="*/ 0 w 12"/>
                <a:gd name="T9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1">
                  <a:moveTo>
                    <a:pt x="0" y="361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361"/>
                  </a:lnTo>
                  <a:lnTo>
                    <a:pt x="0" y="3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5" name="Freeform 1335"/>
            <p:cNvSpPr>
              <a:spLocks/>
            </p:cNvSpPr>
            <p:nvPr/>
          </p:nvSpPr>
          <p:spPr bwMode="auto">
            <a:xfrm>
              <a:off x="3036" y="2018"/>
              <a:ext cx="3" cy="2"/>
            </a:xfrm>
            <a:custGeom>
              <a:avLst/>
              <a:gdLst>
                <a:gd name="T0" fmla="*/ 0 w 12"/>
                <a:gd name="T1" fmla="*/ 0 h 10"/>
                <a:gd name="T2" fmla="*/ 12 w 12"/>
                <a:gd name="T3" fmla="*/ 0 h 10"/>
                <a:gd name="T4" fmla="*/ 12 w 12"/>
                <a:gd name="T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2" y="0"/>
                  </a:lnTo>
                  <a:lnTo>
                    <a:pt x="12" y="1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6" name="Rectangle 1336"/>
            <p:cNvSpPr>
              <a:spLocks noChangeArrowheads="1"/>
            </p:cNvSpPr>
            <p:nvPr/>
          </p:nvSpPr>
          <p:spPr bwMode="auto">
            <a:xfrm>
              <a:off x="2897" y="2018"/>
              <a:ext cx="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7" name="Rectangle 1337"/>
            <p:cNvSpPr>
              <a:spLocks noChangeArrowheads="1"/>
            </p:cNvSpPr>
            <p:nvPr/>
          </p:nvSpPr>
          <p:spPr bwMode="auto">
            <a:xfrm>
              <a:off x="2900" y="2018"/>
              <a:ext cx="12" cy="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8" name="Rectangle 1338"/>
            <p:cNvSpPr>
              <a:spLocks noChangeArrowheads="1"/>
            </p:cNvSpPr>
            <p:nvPr/>
          </p:nvSpPr>
          <p:spPr bwMode="auto">
            <a:xfrm>
              <a:off x="2897" y="2107"/>
              <a:ext cx="3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39" name="Rectangle 1339"/>
            <p:cNvSpPr>
              <a:spLocks noChangeArrowheads="1"/>
            </p:cNvSpPr>
            <p:nvPr/>
          </p:nvSpPr>
          <p:spPr bwMode="auto">
            <a:xfrm>
              <a:off x="2897" y="2024"/>
              <a:ext cx="3" cy="8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0" name="Rectangle 1340"/>
            <p:cNvSpPr>
              <a:spLocks noChangeArrowheads="1"/>
            </p:cNvSpPr>
            <p:nvPr/>
          </p:nvSpPr>
          <p:spPr bwMode="auto">
            <a:xfrm>
              <a:off x="2901" y="2020"/>
              <a:ext cx="11" cy="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1" name="Freeform 1341"/>
            <p:cNvSpPr>
              <a:spLocks/>
            </p:cNvSpPr>
            <p:nvPr/>
          </p:nvSpPr>
          <p:spPr bwMode="auto">
            <a:xfrm>
              <a:off x="2653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4 w 57"/>
                <a:gd name="T3" fmla="*/ 585 h 585"/>
                <a:gd name="T4" fmla="*/ 54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4 w 57"/>
                <a:gd name="T11" fmla="*/ 0 h 585"/>
                <a:gd name="T12" fmla="*/ 4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4" y="585"/>
                  </a:lnTo>
                  <a:lnTo>
                    <a:pt x="54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2" name="Rectangle 1342"/>
            <p:cNvSpPr>
              <a:spLocks noChangeArrowheads="1"/>
            </p:cNvSpPr>
            <p:nvPr/>
          </p:nvSpPr>
          <p:spPr bwMode="auto">
            <a:xfrm>
              <a:off x="2664" y="2009"/>
              <a:ext cx="3" cy="1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3" name="Rectangle 1343"/>
            <p:cNvSpPr>
              <a:spLocks noChangeArrowheads="1"/>
            </p:cNvSpPr>
            <p:nvPr/>
          </p:nvSpPr>
          <p:spPr bwMode="auto">
            <a:xfrm>
              <a:off x="2664" y="2002"/>
              <a:ext cx="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4" name="Rectangle 1344"/>
            <p:cNvSpPr>
              <a:spLocks noChangeArrowheads="1"/>
            </p:cNvSpPr>
            <p:nvPr/>
          </p:nvSpPr>
          <p:spPr bwMode="auto">
            <a:xfrm>
              <a:off x="2653" y="2004"/>
              <a:ext cx="10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5" name="Freeform 1345"/>
            <p:cNvSpPr>
              <a:spLocks/>
            </p:cNvSpPr>
            <p:nvPr/>
          </p:nvSpPr>
          <p:spPr bwMode="auto">
            <a:xfrm>
              <a:off x="2777" y="1999"/>
              <a:ext cx="14" cy="130"/>
            </a:xfrm>
            <a:custGeom>
              <a:avLst/>
              <a:gdLst>
                <a:gd name="T0" fmla="*/ 0 w 57"/>
                <a:gd name="T1" fmla="*/ 582 h 585"/>
                <a:gd name="T2" fmla="*/ 3 w 57"/>
                <a:gd name="T3" fmla="*/ 585 h 585"/>
                <a:gd name="T4" fmla="*/ 53 w 57"/>
                <a:gd name="T5" fmla="*/ 585 h 585"/>
                <a:gd name="T6" fmla="*/ 57 w 57"/>
                <a:gd name="T7" fmla="*/ 582 h 585"/>
                <a:gd name="T8" fmla="*/ 57 w 57"/>
                <a:gd name="T9" fmla="*/ 3 h 585"/>
                <a:gd name="T10" fmla="*/ 53 w 57"/>
                <a:gd name="T11" fmla="*/ 0 h 585"/>
                <a:gd name="T12" fmla="*/ 3 w 57"/>
                <a:gd name="T13" fmla="*/ 0 h 585"/>
                <a:gd name="T14" fmla="*/ 0 w 57"/>
                <a:gd name="T15" fmla="*/ 3 h 585"/>
                <a:gd name="T16" fmla="*/ 0 w 57"/>
                <a:gd name="T17" fmla="*/ 582 h 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585">
                  <a:moveTo>
                    <a:pt x="0" y="582"/>
                  </a:moveTo>
                  <a:lnTo>
                    <a:pt x="3" y="585"/>
                  </a:lnTo>
                  <a:lnTo>
                    <a:pt x="53" y="585"/>
                  </a:lnTo>
                  <a:lnTo>
                    <a:pt x="57" y="582"/>
                  </a:lnTo>
                  <a:lnTo>
                    <a:pt x="57" y="3"/>
                  </a:lnTo>
                  <a:lnTo>
                    <a:pt x="5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5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6" name="Freeform 1346"/>
            <p:cNvSpPr>
              <a:spLocks/>
            </p:cNvSpPr>
            <p:nvPr/>
          </p:nvSpPr>
          <p:spPr bwMode="auto">
            <a:xfrm>
              <a:off x="2788" y="2009"/>
              <a:ext cx="3" cy="109"/>
            </a:xfrm>
            <a:custGeom>
              <a:avLst/>
              <a:gdLst>
                <a:gd name="T0" fmla="*/ 0 w 12"/>
                <a:gd name="T1" fmla="*/ 488 h 488"/>
                <a:gd name="T2" fmla="*/ 1 w 12"/>
                <a:gd name="T3" fmla="*/ 0 h 488"/>
                <a:gd name="T4" fmla="*/ 12 w 12"/>
                <a:gd name="T5" fmla="*/ 0 h 488"/>
                <a:gd name="T6" fmla="*/ 12 w 12"/>
                <a:gd name="T7" fmla="*/ 488 h 488"/>
                <a:gd name="T8" fmla="*/ 0 w 12"/>
                <a:gd name="T9" fmla="*/ 488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8">
                  <a:moveTo>
                    <a:pt x="0" y="488"/>
                  </a:moveTo>
                  <a:lnTo>
                    <a:pt x="1" y="0"/>
                  </a:lnTo>
                  <a:lnTo>
                    <a:pt x="12" y="0"/>
                  </a:lnTo>
                  <a:lnTo>
                    <a:pt x="12" y="488"/>
                  </a:lnTo>
                  <a:lnTo>
                    <a:pt x="0" y="4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7" name="Rectangle 1347"/>
            <p:cNvSpPr>
              <a:spLocks noChangeArrowheads="1"/>
            </p:cNvSpPr>
            <p:nvPr/>
          </p:nvSpPr>
          <p:spPr bwMode="auto">
            <a:xfrm>
              <a:off x="2788" y="2002"/>
              <a:ext cx="3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8" name="Rectangle 1348"/>
            <p:cNvSpPr>
              <a:spLocks noChangeArrowheads="1"/>
            </p:cNvSpPr>
            <p:nvPr/>
          </p:nvSpPr>
          <p:spPr bwMode="auto">
            <a:xfrm>
              <a:off x="2777" y="2004"/>
              <a:ext cx="11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49" name="Freeform 1349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0" name="Freeform 1350"/>
            <p:cNvSpPr>
              <a:spLocks/>
            </p:cNvSpPr>
            <p:nvPr/>
          </p:nvSpPr>
          <p:spPr bwMode="auto">
            <a:xfrm>
              <a:off x="2509" y="1984"/>
              <a:ext cx="7" cy="160"/>
            </a:xfrm>
            <a:custGeom>
              <a:avLst/>
              <a:gdLst>
                <a:gd name="T0" fmla="*/ 0 w 32"/>
                <a:gd name="T1" fmla="*/ 721 h 721"/>
                <a:gd name="T2" fmla="*/ 1 w 32"/>
                <a:gd name="T3" fmla="*/ 0 h 721"/>
                <a:gd name="T4" fmla="*/ 32 w 32"/>
                <a:gd name="T5" fmla="*/ 0 h 721"/>
                <a:gd name="T6" fmla="*/ 31 w 32"/>
                <a:gd name="T7" fmla="*/ 721 h 721"/>
                <a:gd name="T8" fmla="*/ 0 w 32"/>
                <a:gd name="T9" fmla="*/ 721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721">
                  <a:moveTo>
                    <a:pt x="0" y="721"/>
                  </a:moveTo>
                  <a:lnTo>
                    <a:pt x="1" y="0"/>
                  </a:lnTo>
                  <a:lnTo>
                    <a:pt x="32" y="0"/>
                  </a:lnTo>
                  <a:lnTo>
                    <a:pt x="31" y="721"/>
                  </a:lnTo>
                  <a:lnTo>
                    <a:pt x="0" y="721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1" name="Rectangle 1351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2" name="Rectangle 1352"/>
            <p:cNvSpPr>
              <a:spLocks noChangeArrowheads="1"/>
            </p:cNvSpPr>
            <p:nvPr/>
          </p:nvSpPr>
          <p:spPr bwMode="auto">
            <a:xfrm>
              <a:off x="2515" y="1996"/>
              <a:ext cx="44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3" name="Rectangle 1353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4" name="Rectangle 1354"/>
            <p:cNvSpPr>
              <a:spLocks noChangeArrowheads="1"/>
            </p:cNvSpPr>
            <p:nvPr/>
          </p:nvSpPr>
          <p:spPr bwMode="auto">
            <a:xfrm>
              <a:off x="2515" y="2128"/>
              <a:ext cx="44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5" name="Rectangle 1355"/>
            <p:cNvSpPr>
              <a:spLocks noChangeArrowheads="1"/>
            </p:cNvSpPr>
            <p:nvPr/>
          </p:nvSpPr>
          <p:spPr bwMode="auto">
            <a:xfrm>
              <a:off x="2534" y="1996"/>
              <a:ext cx="5" cy="4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6" name="Rectangle 1356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7" name="Rectangle 1357"/>
            <p:cNvSpPr>
              <a:spLocks noChangeArrowheads="1"/>
            </p:cNvSpPr>
            <p:nvPr/>
          </p:nvSpPr>
          <p:spPr bwMode="auto">
            <a:xfrm>
              <a:off x="2534" y="1989"/>
              <a:ext cx="5" cy="16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8" name="Freeform 1358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59" name="Freeform 1359"/>
            <p:cNvSpPr>
              <a:spLocks/>
            </p:cNvSpPr>
            <p:nvPr/>
          </p:nvSpPr>
          <p:spPr bwMode="auto">
            <a:xfrm>
              <a:off x="2527" y="1968"/>
              <a:ext cx="10" cy="8"/>
            </a:xfrm>
            <a:custGeom>
              <a:avLst/>
              <a:gdLst>
                <a:gd name="T0" fmla="*/ 0 w 43"/>
                <a:gd name="T1" fmla="*/ 9 h 37"/>
                <a:gd name="T2" fmla="*/ 36 w 43"/>
                <a:gd name="T3" fmla="*/ 0 h 37"/>
                <a:gd name="T4" fmla="*/ 43 w 43"/>
                <a:gd name="T5" fmla="*/ 27 h 37"/>
                <a:gd name="T6" fmla="*/ 8 w 43"/>
                <a:gd name="T7" fmla="*/ 37 h 37"/>
                <a:gd name="T8" fmla="*/ 0 w 43"/>
                <a:gd name="T9" fmla="*/ 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9"/>
                  </a:moveTo>
                  <a:lnTo>
                    <a:pt x="36" y="0"/>
                  </a:lnTo>
                  <a:lnTo>
                    <a:pt x="43" y="27"/>
                  </a:lnTo>
                  <a:lnTo>
                    <a:pt x="8" y="37"/>
                  </a:lnTo>
                  <a:lnTo>
                    <a:pt x="0" y="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0" name="Freeform 1360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1" name="Freeform 1361"/>
            <p:cNvSpPr>
              <a:spLocks/>
            </p:cNvSpPr>
            <p:nvPr/>
          </p:nvSpPr>
          <p:spPr bwMode="auto">
            <a:xfrm>
              <a:off x="2528" y="1974"/>
              <a:ext cx="9" cy="7"/>
            </a:xfrm>
            <a:custGeom>
              <a:avLst/>
              <a:gdLst>
                <a:gd name="T0" fmla="*/ 0 w 35"/>
                <a:gd name="T1" fmla="*/ 10 h 26"/>
                <a:gd name="T2" fmla="*/ 11 w 35"/>
                <a:gd name="T3" fmla="*/ 26 h 26"/>
                <a:gd name="T4" fmla="*/ 34 w 35"/>
                <a:gd name="T5" fmla="*/ 20 h 26"/>
                <a:gd name="T6" fmla="*/ 35 w 35"/>
                <a:gd name="T7" fmla="*/ 0 h 26"/>
                <a:gd name="T8" fmla="*/ 0 w 35"/>
                <a:gd name="T9" fmla="*/ 1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10"/>
                  </a:moveTo>
                  <a:lnTo>
                    <a:pt x="11" y="26"/>
                  </a:lnTo>
                  <a:lnTo>
                    <a:pt x="34" y="20"/>
                  </a:lnTo>
                  <a:lnTo>
                    <a:pt x="35" y="0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2" name="Freeform 1362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3" name="Freeform 1363"/>
            <p:cNvSpPr>
              <a:spLocks/>
            </p:cNvSpPr>
            <p:nvPr/>
          </p:nvSpPr>
          <p:spPr bwMode="auto">
            <a:xfrm>
              <a:off x="2520" y="1946"/>
              <a:ext cx="10" cy="8"/>
            </a:xfrm>
            <a:custGeom>
              <a:avLst/>
              <a:gdLst>
                <a:gd name="T0" fmla="*/ 0 w 43"/>
                <a:gd name="T1" fmla="*/ 10 h 37"/>
                <a:gd name="T2" fmla="*/ 35 w 43"/>
                <a:gd name="T3" fmla="*/ 0 h 37"/>
                <a:gd name="T4" fmla="*/ 43 w 43"/>
                <a:gd name="T5" fmla="*/ 28 h 37"/>
                <a:gd name="T6" fmla="*/ 7 w 43"/>
                <a:gd name="T7" fmla="*/ 37 h 37"/>
                <a:gd name="T8" fmla="*/ 0 w 43"/>
                <a:gd name="T9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7">
                  <a:moveTo>
                    <a:pt x="0" y="10"/>
                  </a:moveTo>
                  <a:lnTo>
                    <a:pt x="35" y="0"/>
                  </a:lnTo>
                  <a:lnTo>
                    <a:pt x="43" y="28"/>
                  </a:lnTo>
                  <a:lnTo>
                    <a:pt x="7" y="37"/>
                  </a:lnTo>
                  <a:lnTo>
                    <a:pt x="0" y="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4" name="Freeform 1364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5" name="Freeform 1365"/>
            <p:cNvSpPr>
              <a:spLocks/>
            </p:cNvSpPr>
            <p:nvPr/>
          </p:nvSpPr>
          <p:spPr bwMode="auto">
            <a:xfrm>
              <a:off x="2520" y="1942"/>
              <a:ext cx="8" cy="7"/>
            </a:xfrm>
            <a:custGeom>
              <a:avLst/>
              <a:gdLst>
                <a:gd name="T0" fmla="*/ 0 w 35"/>
                <a:gd name="T1" fmla="*/ 26 h 26"/>
                <a:gd name="T2" fmla="*/ 1 w 35"/>
                <a:gd name="T3" fmla="*/ 7 h 26"/>
                <a:gd name="T4" fmla="*/ 24 w 35"/>
                <a:gd name="T5" fmla="*/ 0 h 26"/>
                <a:gd name="T6" fmla="*/ 35 w 35"/>
                <a:gd name="T7" fmla="*/ 16 h 26"/>
                <a:gd name="T8" fmla="*/ 0 w 35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6">
                  <a:moveTo>
                    <a:pt x="0" y="26"/>
                  </a:moveTo>
                  <a:lnTo>
                    <a:pt x="1" y="7"/>
                  </a:lnTo>
                  <a:lnTo>
                    <a:pt x="24" y="0"/>
                  </a:lnTo>
                  <a:lnTo>
                    <a:pt x="35" y="16"/>
                  </a:lnTo>
                  <a:lnTo>
                    <a:pt x="0" y="2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6" name="Freeform 1366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7" name="Freeform 1367"/>
            <p:cNvSpPr>
              <a:spLocks/>
            </p:cNvSpPr>
            <p:nvPr/>
          </p:nvSpPr>
          <p:spPr bwMode="auto">
            <a:xfrm>
              <a:off x="2520" y="1939"/>
              <a:ext cx="6" cy="5"/>
            </a:xfrm>
            <a:custGeom>
              <a:avLst/>
              <a:gdLst>
                <a:gd name="T0" fmla="*/ 0 w 28"/>
                <a:gd name="T1" fmla="*/ 6 h 25"/>
                <a:gd name="T2" fmla="*/ 23 w 28"/>
                <a:gd name="T3" fmla="*/ 0 h 25"/>
                <a:gd name="T4" fmla="*/ 28 w 28"/>
                <a:gd name="T5" fmla="*/ 18 h 25"/>
                <a:gd name="T6" fmla="*/ 5 w 28"/>
                <a:gd name="T7" fmla="*/ 25 h 25"/>
                <a:gd name="T8" fmla="*/ 0 w 28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5">
                  <a:moveTo>
                    <a:pt x="0" y="6"/>
                  </a:moveTo>
                  <a:lnTo>
                    <a:pt x="23" y="0"/>
                  </a:lnTo>
                  <a:lnTo>
                    <a:pt x="28" y="18"/>
                  </a:lnTo>
                  <a:lnTo>
                    <a:pt x="5" y="2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8" name="Freeform 1368"/>
            <p:cNvSpPr>
              <a:spLocks/>
            </p:cNvSpPr>
            <p:nvPr/>
          </p:nvSpPr>
          <p:spPr bwMode="auto">
            <a:xfrm>
              <a:off x="2524" y="1932"/>
              <a:ext cx="11" cy="8"/>
            </a:xfrm>
            <a:custGeom>
              <a:avLst/>
              <a:gdLst>
                <a:gd name="T0" fmla="*/ 1 w 49"/>
                <a:gd name="T1" fmla="*/ 22 h 31"/>
                <a:gd name="T2" fmla="*/ 41 w 49"/>
                <a:gd name="T3" fmla="*/ 0 h 31"/>
                <a:gd name="T4" fmla="*/ 49 w 49"/>
                <a:gd name="T5" fmla="*/ 0 h 31"/>
                <a:gd name="T6" fmla="*/ 49 w 49"/>
                <a:gd name="T7" fmla="*/ 8 h 31"/>
                <a:gd name="T8" fmla="*/ 48 w 49"/>
                <a:gd name="T9" fmla="*/ 8 h 31"/>
                <a:gd name="T10" fmla="*/ 9 w 49"/>
                <a:gd name="T11" fmla="*/ 31 h 31"/>
                <a:gd name="T12" fmla="*/ 0 w 49"/>
                <a:gd name="T13" fmla="*/ 31 h 31"/>
                <a:gd name="T14" fmla="*/ 0 w 49"/>
                <a:gd name="T15" fmla="*/ 22 h 31"/>
                <a:gd name="T16" fmla="*/ 1 w 49"/>
                <a:gd name="T1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1">
                  <a:moveTo>
                    <a:pt x="1" y="22"/>
                  </a:moveTo>
                  <a:lnTo>
                    <a:pt x="41" y="0"/>
                  </a:lnTo>
                  <a:lnTo>
                    <a:pt x="49" y="0"/>
                  </a:lnTo>
                  <a:lnTo>
                    <a:pt x="49" y="8"/>
                  </a:lnTo>
                  <a:lnTo>
                    <a:pt x="48" y="8"/>
                  </a:lnTo>
                  <a:lnTo>
                    <a:pt x="9" y="31"/>
                  </a:lnTo>
                  <a:lnTo>
                    <a:pt x="0" y="31"/>
                  </a:lnTo>
                  <a:lnTo>
                    <a:pt x="0" y="22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69" name="Freeform 1369"/>
            <p:cNvSpPr>
              <a:spLocks/>
            </p:cNvSpPr>
            <p:nvPr/>
          </p:nvSpPr>
          <p:spPr bwMode="auto">
            <a:xfrm>
              <a:off x="2507" y="1939"/>
              <a:ext cx="14" cy="3"/>
            </a:xfrm>
            <a:custGeom>
              <a:avLst/>
              <a:gdLst>
                <a:gd name="T0" fmla="*/ 53 w 59"/>
                <a:gd name="T1" fmla="*/ 11 h 11"/>
                <a:gd name="T2" fmla="*/ 6 w 59"/>
                <a:gd name="T3" fmla="*/ 11 h 11"/>
                <a:gd name="T4" fmla="*/ 0 w 59"/>
                <a:gd name="T5" fmla="*/ 11 h 11"/>
                <a:gd name="T6" fmla="*/ 0 w 59"/>
                <a:gd name="T7" fmla="*/ 0 h 11"/>
                <a:gd name="T8" fmla="*/ 6 w 59"/>
                <a:gd name="T9" fmla="*/ 0 h 11"/>
                <a:gd name="T10" fmla="*/ 53 w 59"/>
                <a:gd name="T11" fmla="*/ 0 h 11"/>
                <a:gd name="T12" fmla="*/ 59 w 59"/>
                <a:gd name="T13" fmla="*/ 0 h 11"/>
                <a:gd name="T14" fmla="*/ 59 w 59"/>
                <a:gd name="T15" fmla="*/ 11 h 11"/>
                <a:gd name="T16" fmla="*/ 53 w 59"/>
                <a:gd name="T1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11">
                  <a:moveTo>
                    <a:pt x="53" y="11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53" y="0"/>
                  </a:lnTo>
                  <a:lnTo>
                    <a:pt x="59" y="0"/>
                  </a:lnTo>
                  <a:lnTo>
                    <a:pt x="59" y="11"/>
                  </a:lnTo>
                  <a:lnTo>
                    <a:pt x="53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0" name="Freeform 1370"/>
            <p:cNvSpPr>
              <a:spLocks/>
            </p:cNvSpPr>
            <p:nvPr/>
          </p:nvSpPr>
          <p:spPr bwMode="auto">
            <a:xfrm>
              <a:off x="2507" y="1937"/>
              <a:ext cx="3" cy="4"/>
            </a:xfrm>
            <a:custGeom>
              <a:avLst/>
              <a:gdLst>
                <a:gd name="T0" fmla="*/ 1 w 10"/>
                <a:gd name="T1" fmla="*/ 16 h 18"/>
                <a:gd name="T2" fmla="*/ 0 w 10"/>
                <a:gd name="T3" fmla="*/ 11 h 18"/>
                <a:gd name="T4" fmla="*/ 0 w 10"/>
                <a:gd name="T5" fmla="*/ 0 h 18"/>
                <a:gd name="T6" fmla="*/ 8 w 10"/>
                <a:gd name="T7" fmla="*/ 0 h 18"/>
                <a:gd name="T8" fmla="*/ 9 w 10"/>
                <a:gd name="T9" fmla="*/ 3 h 18"/>
                <a:gd name="T10" fmla="*/ 10 w 10"/>
                <a:gd name="T11" fmla="*/ 9 h 18"/>
                <a:gd name="T12" fmla="*/ 10 w 10"/>
                <a:gd name="T13" fmla="*/ 18 h 18"/>
                <a:gd name="T14" fmla="*/ 2 w 10"/>
                <a:gd name="T15" fmla="*/ 18 h 18"/>
                <a:gd name="T16" fmla="*/ 1 w 10"/>
                <a:gd name="T17" fmla="*/ 16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8">
                  <a:moveTo>
                    <a:pt x="1" y="16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8" y="0"/>
                  </a:lnTo>
                  <a:lnTo>
                    <a:pt x="9" y="3"/>
                  </a:lnTo>
                  <a:lnTo>
                    <a:pt x="10" y="9"/>
                  </a:lnTo>
                  <a:lnTo>
                    <a:pt x="10" y="18"/>
                  </a:lnTo>
                  <a:lnTo>
                    <a:pt x="2" y="18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1" name="Freeform 1371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2" name="Freeform 1372"/>
            <p:cNvSpPr>
              <a:spLocks/>
            </p:cNvSpPr>
            <p:nvPr/>
          </p:nvSpPr>
          <p:spPr bwMode="auto">
            <a:xfrm>
              <a:off x="2508" y="1931"/>
              <a:ext cx="27" cy="9"/>
            </a:xfrm>
            <a:custGeom>
              <a:avLst/>
              <a:gdLst>
                <a:gd name="T0" fmla="*/ 0 w 115"/>
                <a:gd name="T1" fmla="*/ 29 h 40"/>
                <a:gd name="T2" fmla="*/ 112 w 115"/>
                <a:gd name="T3" fmla="*/ 0 h 40"/>
                <a:gd name="T4" fmla="*/ 115 w 115"/>
                <a:gd name="T5" fmla="*/ 11 h 40"/>
                <a:gd name="T6" fmla="*/ 4 w 115"/>
                <a:gd name="T7" fmla="*/ 40 h 40"/>
                <a:gd name="T8" fmla="*/ 0 w 115"/>
                <a:gd name="T9" fmla="*/ 2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40">
                  <a:moveTo>
                    <a:pt x="0" y="29"/>
                  </a:moveTo>
                  <a:lnTo>
                    <a:pt x="112" y="0"/>
                  </a:lnTo>
                  <a:lnTo>
                    <a:pt x="115" y="11"/>
                  </a:lnTo>
                  <a:lnTo>
                    <a:pt x="4" y="40"/>
                  </a:lnTo>
                  <a:lnTo>
                    <a:pt x="0" y="2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3" name="Freeform 1373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4" name="Freeform 1374"/>
            <p:cNvSpPr>
              <a:spLocks/>
            </p:cNvSpPr>
            <p:nvPr/>
          </p:nvSpPr>
          <p:spPr bwMode="auto">
            <a:xfrm>
              <a:off x="2517" y="1952"/>
              <a:ext cx="22" cy="20"/>
            </a:xfrm>
            <a:custGeom>
              <a:avLst/>
              <a:gdLst>
                <a:gd name="T0" fmla="*/ 0 w 95"/>
                <a:gd name="T1" fmla="*/ 19 h 91"/>
                <a:gd name="T2" fmla="*/ 76 w 95"/>
                <a:gd name="T3" fmla="*/ 0 h 91"/>
                <a:gd name="T4" fmla="*/ 95 w 95"/>
                <a:gd name="T5" fmla="*/ 72 h 91"/>
                <a:gd name="T6" fmla="*/ 20 w 95"/>
                <a:gd name="T7" fmla="*/ 91 h 91"/>
                <a:gd name="T8" fmla="*/ 0 w 95"/>
                <a:gd name="T9" fmla="*/ 1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91">
                  <a:moveTo>
                    <a:pt x="0" y="19"/>
                  </a:moveTo>
                  <a:lnTo>
                    <a:pt x="76" y="0"/>
                  </a:lnTo>
                  <a:lnTo>
                    <a:pt x="95" y="72"/>
                  </a:lnTo>
                  <a:lnTo>
                    <a:pt x="20" y="91"/>
                  </a:lnTo>
                  <a:lnTo>
                    <a:pt x="0" y="19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5" name="Freeform 1375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6" name="Freeform 1376"/>
            <p:cNvSpPr>
              <a:spLocks/>
            </p:cNvSpPr>
            <p:nvPr/>
          </p:nvSpPr>
          <p:spPr bwMode="auto">
            <a:xfrm>
              <a:off x="2531" y="1979"/>
              <a:ext cx="8" cy="13"/>
            </a:xfrm>
            <a:custGeom>
              <a:avLst/>
              <a:gdLst>
                <a:gd name="T0" fmla="*/ 0 w 34"/>
                <a:gd name="T1" fmla="*/ 6 h 58"/>
                <a:gd name="T2" fmla="*/ 14 w 34"/>
                <a:gd name="T3" fmla="*/ 58 h 58"/>
                <a:gd name="T4" fmla="*/ 34 w 34"/>
                <a:gd name="T5" fmla="*/ 42 h 58"/>
                <a:gd name="T6" fmla="*/ 23 w 34"/>
                <a:gd name="T7" fmla="*/ 0 h 58"/>
                <a:gd name="T8" fmla="*/ 0 w 34"/>
                <a:gd name="T9" fmla="*/ 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8">
                  <a:moveTo>
                    <a:pt x="0" y="6"/>
                  </a:moveTo>
                  <a:lnTo>
                    <a:pt x="14" y="58"/>
                  </a:lnTo>
                  <a:lnTo>
                    <a:pt x="34" y="42"/>
                  </a:lnTo>
                  <a:lnTo>
                    <a:pt x="23" y="0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7" name="Freeform 1377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8" name="Freeform 1378"/>
            <p:cNvSpPr>
              <a:spLocks/>
            </p:cNvSpPr>
            <p:nvPr/>
          </p:nvSpPr>
          <p:spPr bwMode="auto">
            <a:xfrm>
              <a:off x="2513" y="1947"/>
              <a:ext cx="31" cy="29"/>
            </a:xfrm>
            <a:custGeom>
              <a:avLst/>
              <a:gdLst>
                <a:gd name="T0" fmla="*/ 134 w 135"/>
                <a:gd name="T1" fmla="*/ 55 h 131"/>
                <a:gd name="T2" fmla="*/ 135 w 135"/>
                <a:gd name="T3" fmla="*/ 68 h 131"/>
                <a:gd name="T4" fmla="*/ 133 w 135"/>
                <a:gd name="T5" fmla="*/ 81 h 131"/>
                <a:gd name="T6" fmla="*/ 129 w 135"/>
                <a:gd name="T7" fmla="*/ 93 h 131"/>
                <a:gd name="T8" fmla="*/ 123 w 135"/>
                <a:gd name="T9" fmla="*/ 104 h 131"/>
                <a:gd name="T10" fmla="*/ 114 w 135"/>
                <a:gd name="T11" fmla="*/ 114 h 131"/>
                <a:gd name="T12" fmla="*/ 104 w 135"/>
                <a:gd name="T13" fmla="*/ 121 h 131"/>
                <a:gd name="T14" fmla="*/ 92 w 135"/>
                <a:gd name="T15" fmla="*/ 126 h 131"/>
                <a:gd name="T16" fmla="*/ 79 w 135"/>
                <a:gd name="T17" fmla="*/ 131 h 131"/>
                <a:gd name="T18" fmla="*/ 66 w 135"/>
                <a:gd name="T19" fmla="*/ 131 h 131"/>
                <a:gd name="T20" fmla="*/ 52 w 135"/>
                <a:gd name="T21" fmla="*/ 130 h 131"/>
                <a:gd name="T22" fmla="*/ 40 w 135"/>
                <a:gd name="T23" fmla="*/ 125 h 131"/>
                <a:gd name="T24" fmla="*/ 29 w 135"/>
                <a:gd name="T25" fmla="*/ 119 h 131"/>
                <a:gd name="T26" fmla="*/ 19 w 135"/>
                <a:gd name="T27" fmla="*/ 110 h 131"/>
                <a:gd name="T28" fmla="*/ 10 w 135"/>
                <a:gd name="T29" fmla="*/ 101 h 131"/>
                <a:gd name="T30" fmla="*/ 5 w 135"/>
                <a:gd name="T31" fmla="*/ 89 h 131"/>
                <a:gd name="T32" fmla="*/ 2 w 135"/>
                <a:gd name="T33" fmla="*/ 76 h 131"/>
                <a:gd name="T34" fmla="*/ 0 w 135"/>
                <a:gd name="T35" fmla="*/ 63 h 131"/>
                <a:gd name="T36" fmla="*/ 3 w 135"/>
                <a:gd name="T37" fmla="*/ 50 h 131"/>
                <a:gd name="T38" fmla="*/ 7 w 135"/>
                <a:gd name="T39" fmla="*/ 38 h 131"/>
                <a:gd name="T40" fmla="*/ 13 w 135"/>
                <a:gd name="T41" fmla="*/ 27 h 131"/>
                <a:gd name="T42" fmla="*/ 22 w 135"/>
                <a:gd name="T43" fmla="*/ 18 h 131"/>
                <a:gd name="T44" fmla="*/ 31 w 135"/>
                <a:gd name="T45" fmla="*/ 10 h 131"/>
                <a:gd name="T46" fmla="*/ 44 w 135"/>
                <a:gd name="T47" fmla="*/ 5 h 131"/>
                <a:gd name="T48" fmla="*/ 57 w 135"/>
                <a:gd name="T49" fmla="*/ 0 h 131"/>
                <a:gd name="T50" fmla="*/ 71 w 135"/>
                <a:gd name="T51" fmla="*/ 0 h 131"/>
                <a:gd name="T52" fmla="*/ 83 w 135"/>
                <a:gd name="T53" fmla="*/ 2 h 131"/>
                <a:gd name="T54" fmla="*/ 96 w 135"/>
                <a:gd name="T55" fmla="*/ 6 h 131"/>
                <a:gd name="T56" fmla="*/ 107 w 135"/>
                <a:gd name="T57" fmla="*/ 12 h 131"/>
                <a:gd name="T58" fmla="*/ 117 w 135"/>
                <a:gd name="T59" fmla="*/ 21 h 131"/>
                <a:gd name="T60" fmla="*/ 125 w 135"/>
                <a:gd name="T61" fmla="*/ 31 h 131"/>
                <a:gd name="T62" fmla="*/ 131 w 135"/>
                <a:gd name="T63" fmla="*/ 4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5" h="131">
                  <a:moveTo>
                    <a:pt x="133" y="49"/>
                  </a:moveTo>
                  <a:lnTo>
                    <a:pt x="134" y="55"/>
                  </a:lnTo>
                  <a:lnTo>
                    <a:pt x="135" y="62"/>
                  </a:lnTo>
                  <a:lnTo>
                    <a:pt x="135" y="68"/>
                  </a:lnTo>
                  <a:lnTo>
                    <a:pt x="134" y="75"/>
                  </a:lnTo>
                  <a:lnTo>
                    <a:pt x="133" y="81"/>
                  </a:lnTo>
                  <a:lnTo>
                    <a:pt x="132" y="87"/>
                  </a:lnTo>
                  <a:lnTo>
                    <a:pt x="129" y="93"/>
                  </a:lnTo>
                  <a:lnTo>
                    <a:pt x="127" y="98"/>
                  </a:lnTo>
                  <a:lnTo>
                    <a:pt x="123" y="104"/>
                  </a:lnTo>
                  <a:lnTo>
                    <a:pt x="119" y="109"/>
                  </a:lnTo>
                  <a:lnTo>
                    <a:pt x="114" y="114"/>
                  </a:lnTo>
                  <a:lnTo>
                    <a:pt x="109" y="118"/>
                  </a:lnTo>
                  <a:lnTo>
                    <a:pt x="104" y="121"/>
                  </a:lnTo>
                  <a:lnTo>
                    <a:pt x="98" y="124"/>
                  </a:lnTo>
                  <a:lnTo>
                    <a:pt x="92" y="126"/>
                  </a:lnTo>
                  <a:lnTo>
                    <a:pt x="86" y="129"/>
                  </a:lnTo>
                  <a:lnTo>
                    <a:pt x="79" y="131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9" y="131"/>
                  </a:lnTo>
                  <a:lnTo>
                    <a:pt x="52" y="130"/>
                  </a:lnTo>
                  <a:lnTo>
                    <a:pt x="46" y="128"/>
                  </a:lnTo>
                  <a:lnTo>
                    <a:pt x="40" y="125"/>
                  </a:lnTo>
                  <a:lnTo>
                    <a:pt x="35" y="122"/>
                  </a:lnTo>
                  <a:lnTo>
                    <a:pt x="29" y="119"/>
                  </a:lnTo>
                  <a:lnTo>
                    <a:pt x="24" y="115"/>
                  </a:lnTo>
                  <a:lnTo>
                    <a:pt x="19" y="110"/>
                  </a:lnTo>
                  <a:lnTo>
                    <a:pt x="15" y="106"/>
                  </a:lnTo>
                  <a:lnTo>
                    <a:pt x="10" y="101"/>
                  </a:lnTo>
                  <a:lnTo>
                    <a:pt x="8" y="95"/>
                  </a:lnTo>
                  <a:lnTo>
                    <a:pt x="5" y="89"/>
                  </a:lnTo>
                  <a:lnTo>
                    <a:pt x="3" y="82"/>
                  </a:lnTo>
                  <a:lnTo>
                    <a:pt x="2" y="76"/>
                  </a:lnTo>
                  <a:lnTo>
                    <a:pt x="0" y="69"/>
                  </a:lnTo>
                  <a:lnTo>
                    <a:pt x="0" y="63"/>
                  </a:lnTo>
                  <a:lnTo>
                    <a:pt x="2" y="56"/>
                  </a:lnTo>
                  <a:lnTo>
                    <a:pt x="3" y="50"/>
                  </a:lnTo>
                  <a:lnTo>
                    <a:pt x="4" y="45"/>
                  </a:lnTo>
                  <a:lnTo>
                    <a:pt x="7" y="38"/>
                  </a:lnTo>
                  <a:lnTo>
                    <a:pt x="9" y="33"/>
                  </a:lnTo>
                  <a:lnTo>
                    <a:pt x="13" y="27"/>
                  </a:lnTo>
                  <a:lnTo>
                    <a:pt x="17" y="23"/>
                  </a:lnTo>
                  <a:lnTo>
                    <a:pt x="22" y="18"/>
                  </a:lnTo>
                  <a:lnTo>
                    <a:pt x="27" y="13"/>
                  </a:lnTo>
                  <a:lnTo>
                    <a:pt x="31" y="10"/>
                  </a:lnTo>
                  <a:lnTo>
                    <a:pt x="38" y="7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7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90" y="4"/>
                  </a:lnTo>
                  <a:lnTo>
                    <a:pt x="96" y="6"/>
                  </a:lnTo>
                  <a:lnTo>
                    <a:pt x="102" y="9"/>
                  </a:lnTo>
                  <a:lnTo>
                    <a:pt x="107" y="12"/>
                  </a:lnTo>
                  <a:lnTo>
                    <a:pt x="112" y="17"/>
                  </a:lnTo>
                  <a:lnTo>
                    <a:pt x="117" y="21"/>
                  </a:lnTo>
                  <a:lnTo>
                    <a:pt x="121" y="25"/>
                  </a:lnTo>
                  <a:lnTo>
                    <a:pt x="125" y="31"/>
                  </a:lnTo>
                  <a:lnTo>
                    <a:pt x="129" y="36"/>
                  </a:lnTo>
                  <a:lnTo>
                    <a:pt x="131" y="42"/>
                  </a:lnTo>
                  <a:lnTo>
                    <a:pt x="133" y="49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79" name="Rectangle 1379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solidFill>
              <a:srgbClr val="BABA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0" name="Rectangle 1380"/>
            <p:cNvSpPr>
              <a:spLocks noChangeArrowheads="1"/>
            </p:cNvSpPr>
            <p:nvPr/>
          </p:nvSpPr>
          <p:spPr bwMode="auto">
            <a:xfrm>
              <a:off x="3465" y="2019"/>
              <a:ext cx="7" cy="90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1" name="Rectangle 1381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2" name="Rectangle 1382"/>
            <p:cNvSpPr>
              <a:spLocks noChangeArrowheads="1"/>
            </p:cNvSpPr>
            <p:nvPr/>
          </p:nvSpPr>
          <p:spPr bwMode="auto">
            <a:xfrm>
              <a:off x="3462" y="2017"/>
              <a:ext cx="3" cy="93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3" name="Freeform 1383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4" name="Freeform 1384"/>
            <p:cNvSpPr>
              <a:spLocks/>
            </p:cNvSpPr>
            <p:nvPr/>
          </p:nvSpPr>
          <p:spPr bwMode="auto">
            <a:xfrm>
              <a:off x="2875" y="2000"/>
              <a:ext cx="37" cy="24"/>
            </a:xfrm>
            <a:custGeom>
              <a:avLst/>
              <a:gdLst>
                <a:gd name="T0" fmla="*/ 23 w 153"/>
                <a:gd name="T1" fmla="*/ 72 h 109"/>
                <a:gd name="T2" fmla="*/ 150 w 153"/>
                <a:gd name="T3" fmla="*/ 72 h 109"/>
                <a:gd name="T4" fmla="*/ 153 w 153"/>
                <a:gd name="T5" fmla="*/ 76 h 109"/>
                <a:gd name="T6" fmla="*/ 153 w 153"/>
                <a:gd name="T7" fmla="*/ 85 h 109"/>
                <a:gd name="T8" fmla="*/ 107 w 153"/>
                <a:gd name="T9" fmla="*/ 85 h 109"/>
                <a:gd name="T10" fmla="*/ 107 w 153"/>
                <a:gd name="T11" fmla="*/ 109 h 109"/>
                <a:gd name="T12" fmla="*/ 96 w 153"/>
                <a:gd name="T13" fmla="*/ 109 h 109"/>
                <a:gd name="T14" fmla="*/ 96 w 153"/>
                <a:gd name="T15" fmla="*/ 81 h 109"/>
                <a:gd name="T16" fmla="*/ 0 w 153"/>
                <a:gd name="T17" fmla="*/ 81 h 109"/>
                <a:gd name="T18" fmla="*/ 0 w 153"/>
                <a:gd name="T19" fmla="*/ 0 h 109"/>
                <a:gd name="T20" fmla="*/ 18 w 153"/>
                <a:gd name="T21" fmla="*/ 0 h 109"/>
                <a:gd name="T22" fmla="*/ 23 w 153"/>
                <a:gd name="T23" fmla="*/ 5 h 109"/>
                <a:gd name="T24" fmla="*/ 23 w 153"/>
                <a:gd name="T25" fmla="*/ 7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72"/>
                  </a:moveTo>
                  <a:lnTo>
                    <a:pt x="150" y="72"/>
                  </a:lnTo>
                  <a:lnTo>
                    <a:pt x="153" y="76"/>
                  </a:lnTo>
                  <a:lnTo>
                    <a:pt x="153" y="85"/>
                  </a:lnTo>
                  <a:lnTo>
                    <a:pt x="107" y="85"/>
                  </a:lnTo>
                  <a:lnTo>
                    <a:pt x="107" y="109"/>
                  </a:lnTo>
                  <a:lnTo>
                    <a:pt x="96" y="109"/>
                  </a:lnTo>
                  <a:lnTo>
                    <a:pt x="96" y="81"/>
                  </a:lnTo>
                  <a:lnTo>
                    <a:pt x="0" y="81"/>
                  </a:lnTo>
                  <a:lnTo>
                    <a:pt x="0" y="0"/>
                  </a:lnTo>
                  <a:lnTo>
                    <a:pt x="18" y="0"/>
                  </a:lnTo>
                  <a:lnTo>
                    <a:pt x="23" y="5"/>
                  </a:lnTo>
                  <a:lnTo>
                    <a:pt x="23" y="72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5" name="Freeform 1385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6" name="Freeform 1386"/>
            <p:cNvSpPr>
              <a:spLocks/>
            </p:cNvSpPr>
            <p:nvPr/>
          </p:nvSpPr>
          <p:spPr bwMode="auto">
            <a:xfrm>
              <a:off x="3461" y="2017"/>
              <a:ext cx="1" cy="93"/>
            </a:xfrm>
            <a:custGeom>
              <a:avLst/>
              <a:gdLst>
                <a:gd name="T0" fmla="*/ 0 w 3"/>
                <a:gd name="T1" fmla="*/ 0 h 420"/>
                <a:gd name="T2" fmla="*/ 0 w 3"/>
                <a:gd name="T3" fmla="*/ 420 h 420"/>
                <a:gd name="T4" fmla="*/ 3 w 3"/>
                <a:gd name="T5" fmla="*/ 418 h 420"/>
                <a:gd name="T6" fmla="*/ 3 w 3"/>
                <a:gd name="T7" fmla="*/ 1 h 420"/>
                <a:gd name="T8" fmla="*/ 0 w 3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420">
                  <a:moveTo>
                    <a:pt x="0" y="0"/>
                  </a:moveTo>
                  <a:lnTo>
                    <a:pt x="0" y="420"/>
                  </a:lnTo>
                  <a:lnTo>
                    <a:pt x="3" y="418"/>
                  </a:lnTo>
                  <a:lnTo>
                    <a:pt x="3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7" name="Freeform 1387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8" name="Freeform 1388"/>
            <p:cNvSpPr>
              <a:spLocks/>
            </p:cNvSpPr>
            <p:nvPr/>
          </p:nvSpPr>
          <p:spPr bwMode="auto">
            <a:xfrm>
              <a:off x="3460" y="2017"/>
              <a:ext cx="11" cy="93"/>
            </a:xfrm>
            <a:custGeom>
              <a:avLst/>
              <a:gdLst>
                <a:gd name="T0" fmla="*/ 46 w 46"/>
                <a:gd name="T1" fmla="*/ 407 h 417"/>
                <a:gd name="T2" fmla="*/ 42 w 46"/>
                <a:gd name="T3" fmla="*/ 409 h 417"/>
                <a:gd name="T4" fmla="*/ 23 w 46"/>
                <a:gd name="T5" fmla="*/ 409 h 417"/>
                <a:gd name="T6" fmla="*/ 23 w 46"/>
                <a:gd name="T7" fmla="*/ 417 h 417"/>
                <a:gd name="T8" fmla="*/ 0 w 46"/>
                <a:gd name="T9" fmla="*/ 417 h 417"/>
                <a:gd name="T10" fmla="*/ 0 w 46"/>
                <a:gd name="T11" fmla="*/ 0 h 417"/>
                <a:gd name="T12" fmla="*/ 23 w 46"/>
                <a:gd name="T13" fmla="*/ 0 h 417"/>
                <a:gd name="T14" fmla="*/ 23 w 46"/>
                <a:gd name="T15" fmla="*/ 8 h 417"/>
                <a:gd name="T16" fmla="*/ 42 w 46"/>
                <a:gd name="T17" fmla="*/ 8 h 417"/>
                <a:gd name="T18" fmla="*/ 46 w 46"/>
                <a:gd name="T19" fmla="*/ 10 h 417"/>
                <a:gd name="T20" fmla="*/ 46 w 46"/>
                <a:gd name="T21" fmla="*/ 40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" h="417">
                  <a:moveTo>
                    <a:pt x="46" y="407"/>
                  </a:moveTo>
                  <a:lnTo>
                    <a:pt x="42" y="409"/>
                  </a:lnTo>
                  <a:lnTo>
                    <a:pt x="23" y="409"/>
                  </a:lnTo>
                  <a:lnTo>
                    <a:pt x="23" y="417"/>
                  </a:lnTo>
                  <a:lnTo>
                    <a:pt x="0" y="41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42" y="8"/>
                  </a:lnTo>
                  <a:lnTo>
                    <a:pt x="46" y="10"/>
                  </a:lnTo>
                  <a:lnTo>
                    <a:pt x="46" y="407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89" name="Freeform 1389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0" name="Freeform 1390"/>
            <p:cNvSpPr>
              <a:spLocks/>
            </p:cNvSpPr>
            <p:nvPr/>
          </p:nvSpPr>
          <p:spPr bwMode="auto">
            <a:xfrm>
              <a:off x="3470" y="2074"/>
              <a:ext cx="10" cy="5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3 h 24"/>
                <a:gd name="T18" fmla="*/ 46 w 46"/>
                <a:gd name="T19" fmla="*/ 3 h 24"/>
                <a:gd name="T20" fmla="*/ 46 w 46"/>
                <a:gd name="T21" fmla="*/ 23 h 24"/>
                <a:gd name="T22" fmla="*/ 42 w 46"/>
                <a:gd name="T23" fmla="*/ 23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9 h 24"/>
                <a:gd name="T38" fmla="*/ 0 w 46"/>
                <a:gd name="T39" fmla="*/ 19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3"/>
                  </a:lnTo>
                  <a:lnTo>
                    <a:pt x="46" y="3"/>
                  </a:lnTo>
                  <a:lnTo>
                    <a:pt x="46" y="23"/>
                  </a:lnTo>
                  <a:lnTo>
                    <a:pt x="42" y="23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9"/>
                  </a:lnTo>
                  <a:lnTo>
                    <a:pt x="0" y="19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1" name="Freeform 1391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2" name="Freeform 1392"/>
            <p:cNvSpPr>
              <a:spLocks/>
            </p:cNvSpPr>
            <p:nvPr/>
          </p:nvSpPr>
          <p:spPr bwMode="auto">
            <a:xfrm>
              <a:off x="3464" y="2074"/>
              <a:ext cx="8" cy="5"/>
            </a:xfrm>
            <a:custGeom>
              <a:avLst/>
              <a:gdLst>
                <a:gd name="T0" fmla="*/ 0 w 32"/>
                <a:gd name="T1" fmla="*/ 6 h 26"/>
                <a:gd name="T2" fmla="*/ 1 w 32"/>
                <a:gd name="T3" fmla="*/ 5 h 26"/>
                <a:gd name="T4" fmla="*/ 9 w 32"/>
                <a:gd name="T5" fmla="*/ 5 h 26"/>
                <a:gd name="T6" fmla="*/ 9 w 32"/>
                <a:gd name="T7" fmla="*/ 6 h 26"/>
                <a:gd name="T8" fmla="*/ 13 w 32"/>
                <a:gd name="T9" fmla="*/ 6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5 h 26"/>
                <a:gd name="T16" fmla="*/ 32 w 32"/>
                <a:gd name="T17" fmla="*/ 5 h 26"/>
                <a:gd name="T18" fmla="*/ 32 w 32"/>
                <a:gd name="T19" fmla="*/ 23 h 26"/>
                <a:gd name="T20" fmla="*/ 21 w 32"/>
                <a:gd name="T21" fmla="*/ 23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2 h 26"/>
                <a:gd name="T28" fmla="*/ 9 w 32"/>
                <a:gd name="T29" fmla="*/ 22 h 26"/>
                <a:gd name="T30" fmla="*/ 9 w 32"/>
                <a:gd name="T31" fmla="*/ 23 h 26"/>
                <a:gd name="T32" fmla="*/ 1 w 32"/>
                <a:gd name="T33" fmla="*/ 23 h 26"/>
                <a:gd name="T34" fmla="*/ 0 w 32"/>
                <a:gd name="T35" fmla="*/ 22 h 26"/>
                <a:gd name="T36" fmla="*/ 0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6"/>
                  </a:moveTo>
                  <a:lnTo>
                    <a:pt x="1" y="5"/>
                  </a:lnTo>
                  <a:lnTo>
                    <a:pt x="9" y="5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5"/>
                  </a:lnTo>
                  <a:lnTo>
                    <a:pt x="32" y="5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3" name="Freeform 1393"/>
            <p:cNvSpPr>
              <a:spLocks/>
            </p:cNvSpPr>
            <p:nvPr/>
          </p:nvSpPr>
          <p:spPr bwMode="auto">
            <a:xfrm>
              <a:off x="3422" y="2074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3 h 24"/>
                <a:gd name="T18" fmla="*/ 0 w 45"/>
                <a:gd name="T19" fmla="*/ 3 h 24"/>
                <a:gd name="T20" fmla="*/ 0 w 45"/>
                <a:gd name="T21" fmla="*/ 23 h 24"/>
                <a:gd name="T22" fmla="*/ 3 w 45"/>
                <a:gd name="T23" fmla="*/ 23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9 h 24"/>
                <a:gd name="T38" fmla="*/ 45 w 45"/>
                <a:gd name="T39" fmla="*/ 19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3" y="23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9"/>
                  </a:lnTo>
                  <a:lnTo>
                    <a:pt x="45" y="19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4" name="Freeform 1394"/>
            <p:cNvSpPr>
              <a:spLocks/>
            </p:cNvSpPr>
            <p:nvPr/>
          </p:nvSpPr>
          <p:spPr bwMode="auto">
            <a:xfrm>
              <a:off x="3431" y="2074"/>
              <a:ext cx="7" cy="5"/>
            </a:xfrm>
            <a:custGeom>
              <a:avLst/>
              <a:gdLst>
                <a:gd name="T0" fmla="*/ 32 w 32"/>
                <a:gd name="T1" fmla="*/ 6 h 26"/>
                <a:gd name="T2" fmla="*/ 31 w 32"/>
                <a:gd name="T3" fmla="*/ 5 h 26"/>
                <a:gd name="T4" fmla="*/ 22 w 32"/>
                <a:gd name="T5" fmla="*/ 5 h 26"/>
                <a:gd name="T6" fmla="*/ 22 w 32"/>
                <a:gd name="T7" fmla="*/ 6 h 26"/>
                <a:gd name="T8" fmla="*/ 19 w 32"/>
                <a:gd name="T9" fmla="*/ 6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5 h 26"/>
                <a:gd name="T16" fmla="*/ 0 w 32"/>
                <a:gd name="T17" fmla="*/ 5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2 h 26"/>
                <a:gd name="T28" fmla="*/ 22 w 32"/>
                <a:gd name="T29" fmla="*/ 22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2 h 26"/>
                <a:gd name="T36" fmla="*/ 32 w 32"/>
                <a:gd name="T37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6"/>
                  </a:moveTo>
                  <a:lnTo>
                    <a:pt x="31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19" y="6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5"/>
                  </a:lnTo>
                  <a:lnTo>
                    <a:pt x="0" y="5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2"/>
                  </a:lnTo>
                  <a:lnTo>
                    <a:pt x="3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5" name="Freeform 1395"/>
            <p:cNvSpPr>
              <a:spLocks/>
            </p:cNvSpPr>
            <p:nvPr/>
          </p:nvSpPr>
          <p:spPr bwMode="auto">
            <a:xfrm>
              <a:off x="3434" y="2073"/>
              <a:ext cx="23" cy="7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1 h 33"/>
                <a:gd name="T10" fmla="*/ 94 w 96"/>
                <a:gd name="T11" fmla="*/ 31 h 33"/>
                <a:gd name="T12" fmla="*/ 96 w 96"/>
                <a:gd name="T13" fmla="*/ 29 h 33"/>
                <a:gd name="T14" fmla="*/ 96 w 96"/>
                <a:gd name="T15" fmla="*/ 3 h 33"/>
                <a:gd name="T16" fmla="*/ 94 w 96"/>
                <a:gd name="T17" fmla="*/ 1 h 33"/>
                <a:gd name="T18" fmla="*/ 85 w 96"/>
                <a:gd name="T19" fmla="*/ 1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1"/>
                  </a:lnTo>
                  <a:lnTo>
                    <a:pt x="94" y="31"/>
                  </a:lnTo>
                  <a:lnTo>
                    <a:pt x="96" y="29"/>
                  </a:lnTo>
                  <a:lnTo>
                    <a:pt x="96" y="3"/>
                  </a:lnTo>
                  <a:lnTo>
                    <a:pt x="94" y="1"/>
                  </a:lnTo>
                  <a:lnTo>
                    <a:pt x="85" y="1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6" name="Freeform 1396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7" name="Freeform 1397"/>
            <p:cNvSpPr>
              <a:spLocks/>
            </p:cNvSpPr>
            <p:nvPr/>
          </p:nvSpPr>
          <p:spPr bwMode="auto">
            <a:xfrm>
              <a:off x="3454" y="2069"/>
              <a:ext cx="13" cy="16"/>
            </a:xfrm>
            <a:custGeom>
              <a:avLst/>
              <a:gdLst>
                <a:gd name="T0" fmla="*/ 57 w 57"/>
                <a:gd name="T1" fmla="*/ 23 h 75"/>
                <a:gd name="T2" fmla="*/ 57 w 57"/>
                <a:gd name="T3" fmla="*/ 51 h 75"/>
                <a:gd name="T4" fmla="*/ 50 w 57"/>
                <a:gd name="T5" fmla="*/ 51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7 h 75"/>
                <a:gd name="T12" fmla="*/ 27 w 57"/>
                <a:gd name="T13" fmla="*/ 57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3 h 75"/>
                <a:gd name="T32" fmla="*/ 57 w 57"/>
                <a:gd name="T33" fmla="*/ 23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3"/>
                  </a:moveTo>
                  <a:lnTo>
                    <a:pt x="57" y="51"/>
                  </a:lnTo>
                  <a:lnTo>
                    <a:pt x="50" y="51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7"/>
                  </a:lnTo>
                  <a:lnTo>
                    <a:pt x="27" y="57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3"/>
                  </a:lnTo>
                  <a:lnTo>
                    <a:pt x="57" y="23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8" name="Freeform 1398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199" name="Freeform 1399"/>
            <p:cNvSpPr>
              <a:spLocks/>
            </p:cNvSpPr>
            <p:nvPr/>
          </p:nvSpPr>
          <p:spPr bwMode="auto">
            <a:xfrm>
              <a:off x="3470" y="2061"/>
              <a:ext cx="10" cy="6"/>
            </a:xfrm>
            <a:custGeom>
              <a:avLst/>
              <a:gdLst>
                <a:gd name="T0" fmla="*/ 0 w 46"/>
                <a:gd name="T1" fmla="*/ 6 h 24"/>
                <a:gd name="T2" fmla="*/ 9 w 46"/>
                <a:gd name="T3" fmla="*/ 6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0 h 24"/>
                <a:gd name="T10" fmla="*/ 27 w 46"/>
                <a:gd name="T11" fmla="*/ 0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2 h 24"/>
                <a:gd name="T22" fmla="*/ 42 w 46"/>
                <a:gd name="T23" fmla="*/ 22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3 h 24"/>
                <a:gd name="T30" fmla="*/ 19 w 46"/>
                <a:gd name="T31" fmla="*/ 23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7 h 24"/>
                <a:gd name="T38" fmla="*/ 0 w 46"/>
                <a:gd name="T39" fmla="*/ 17 h 24"/>
                <a:gd name="T40" fmla="*/ 0 w 46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6"/>
                  </a:moveTo>
                  <a:lnTo>
                    <a:pt x="9" y="6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2"/>
                  </a:lnTo>
                  <a:lnTo>
                    <a:pt x="42" y="22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3"/>
                  </a:lnTo>
                  <a:lnTo>
                    <a:pt x="19" y="23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7"/>
                  </a:lnTo>
                  <a:lnTo>
                    <a:pt x="0" y="17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0" name="Freeform 1400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1" name="Freeform 1401"/>
            <p:cNvSpPr>
              <a:spLocks/>
            </p:cNvSpPr>
            <p:nvPr/>
          </p:nvSpPr>
          <p:spPr bwMode="auto">
            <a:xfrm>
              <a:off x="3464" y="2061"/>
              <a:ext cx="8" cy="6"/>
            </a:xfrm>
            <a:custGeom>
              <a:avLst/>
              <a:gdLst>
                <a:gd name="T0" fmla="*/ 0 w 32"/>
                <a:gd name="T1" fmla="*/ 5 h 27"/>
                <a:gd name="T2" fmla="*/ 1 w 32"/>
                <a:gd name="T3" fmla="*/ 4 h 27"/>
                <a:gd name="T4" fmla="*/ 9 w 32"/>
                <a:gd name="T5" fmla="*/ 4 h 27"/>
                <a:gd name="T6" fmla="*/ 9 w 32"/>
                <a:gd name="T7" fmla="*/ 5 h 27"/>
                <a:gd name="T8" fmla="*/ 13 w 32"/>
                <a:gd name="T9" fmla="*/ 5 h 27"/>
                <a:gd name="T10" fmla="*/ 13 w 32"/>
                <a:gd name="T11" fmla="*/ 0 h 27"/>
                <a:gd name="T12" fmla="*/ 21 w 32"/>
                <a:gd name="T13" fmla="*/ 0 h 27"/>
                <a:gd name="T14" fmla="*/ 21 w 32"/>
                <a:gd name="T15" fmla="*/ 4 h 27"/>
                <a:gd name="T16" fmla="*/ 32 w 32"/>
                <a:gd name="T17" fmla="*/ 4 h 27"/>
                <a:gd name="T18" fmla="*/ 32 w 32"/>
                <a:gd name="T19" fmla="*/ 23 h 27"/>
                <a:gd name="T20" fmla="*/ 21 w 32"/>
                <a:gd name="T21" fmla="*/ 23 h 27"/>
                <a:gd name="T22" fmla="*/ 21 w 32"/>
                <a:gd name="T23" fmla="*/ 27 h 27"/>
                <a:gd name="T24" fmla="*/ 13 w 32"/>
                <a:gd name="T25" fmla="*/ 27 h 27"/>
                <a:gd name="T26" fmla="*/ 13 w 32"/>
                <a:gd name="T27" fmla="*/ 22 h 27"/>
                <a:gd name="T28" fmla="*/ 9 w 32"/>
                <a:gd name="T29" fmla="*/ 22 h 27"/>
                <a:gd name="T30" fmla="*/ 9 w 32"/>
                <a:gd name="T31" fmla="*/ 23 h 27"/>
                <a:gd name="T32" fmla="*/ 1 w 32"/>
                <a:gd name="T33" fmla="*/ 23 h 27"/>
                <a:gd name="T34" fmla="*/ 0 w 32"/>
                <a:gd name="T35" fmla="*/ 22 h 27"/>
                <a:gd name="T36" fmla="*/ 0 w 32"/>
                <a:gd name="T3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7">
                  <a:moveTo>
                    <a:pt x="0" y="5"/>
                  </a:moveTo>
                  <a:lnTo>
                    <a:pt x="1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4"/>
                  </a:lnTo>
                  <a:lnTo>
                    <a:pt x="32" y="4"/>
                  </a:lnTo>
                  <a:lnTo>
                    <a:pt x="32" y="23"/>
                  </a:lnTo>
                  <a:lnTo>
                    <a:pt x="21" y="23"/>
                  </a:lnTo>
                  <a:lnTo>
                    <a:pt x="21" y="27"/>
                  </a:lnTo>
                  <a:lnTo>
                    <a:pt x="13" y="27"/>
                  </a:lnTo>
                  <a:lnTo>
                    <a:pt x="13" y="22"/>
                  </a:lnTo>
                  <a:lnTo>
                    <a:pt x="9" y="22"/>
                  </a:lnTo>
                  <a:lnTo>
                    <a:pt x="9" y="23"/>
                  </a:lnTo>
                  <a:lnTo>
                    <a:pt x="1" y="23"/>
                  </a:lnTo>
                  <a:lnTo>
                    <a:pt x="0" y="22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2" name="Freeform 1402"/>
            <p:cNvSpPr>
              <a:spLocks/>
            </p:cNvSpPr>
            <p:nvPr/>
          </p:nvSpPr>
          <p:spPr bwMode="auto">
            <a:xfrm>
              <a:off x="3434" y="2060"/>
              <a:ext cx="23" cy="8"/>
            </a:xfrm>
            <a:custGeom>
              <a:avLst/>
              <a:gdLst>
                <a:gd name="T0" fmla="*/ 85 w 96"/>
                <a:gd name="T1" fmla="*/ 0 h 33"/>
                <a:gd name="T2" fmla="*/ 0 w 96"/>
                <a:gd name="T3" fmla="*/ 0 h 33"/>
                <a:gd name="T4" fmla="*/ 0 w 96"/>
                <a:gd name="T5" fmla="*/ 33 h 33"/>
                <a:gd name="T6" fmla="*/ 85 w 96"/>
                <a:gd name="T7" fmla="*/ 33 h 33"/>
                <a:gd name="T8" fmla="*/ 85 w 96"/>
                <a:gd name="T9" fmla="*/ 32 h 33"/>
                <a:gd name="T10" fmla="*/ 94 w 96"/>
                <a:gd name="T11" fmla="*/ 32 h 33"/>
                <a:gd name="T12" fmla="*/ 96 w 96"/>
                <a:gd name="T13" fmla="*/ 30 h 33"/>
                <a:gd name="T14" fmla="*/ 96 w 96"/>
                <a:gd name="T15" fmla="*/ 4 h 33"/>
                <a:gd name="T16" fmla="*/ 94 w 96"/>
                <a:gd name="T17" fmla="*/ 2 h 33"/>
                <a:gd name="T18" fmla="*/ 85 w 96"/>
                <a:gd name="T19" fmla="*/ 2 h 33"/>
                <a:gd name="T20" fmla="*/ 85 w 96"/>
                <a:gd name="T2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3">
                  <a:moveTo>
                    <a:pt x="85" y="0"/>
                  </a:moveTo>
                  <a:lnTo>
                    <a:pt x="0" y="0"/>
                  </a:lnTo>
                  <a:lnTo>
                    <a:pt x="0" y="33"/>
                  </a:lnTo>
                  <a:lnTo>
                    <a:pt x="85" y="33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3" name="Freeform 1403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4" name="Freeform 1404"/>
            <p:cNvSpPr>
              <a:spLocks/>
            </p:cNvSpPr>
            <p:nvPr/>
          </p:nvSpPr>
          <p:spPr bwMode="auto">
            <a:xfrm>
              <a:off x="3454" y="2056"/>
              <a:ext cx="13" cy="16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2 h 75"/>
                <a:gd name="T8" fmla="*/ 38 w 57"/>
                <a:gd name="T9" fmla="*/ 52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5" name="Freeform 1405"/>
            <p:cNvSpPr>
              <a:spLocks/>
            </p:cNvSpPr>
            <p:nvPr/>
          </p:nvSpPr>
          <p:spPr bwMode="auto">
            <a:xfrm>
              <a:off x="3459" y="2058"/>
              <a:ext cx="3" cy="11"/>
            </a:xfrm>
            <a:custGeom>
              <a:avLst/>
              <a:gdLst>
                <a:gd name="T0" fmla="*/ 11 w 11"/>
                <a:gd name="T1" fmla="*/ 6 h 49"/>
                <a:gd name="T2" fmla="*/ 11 w 11"/>
                <a:gd name="T3" fmla="*/ 43 h 49"/>
                <a:gd name="T4" fmla="*/ 11 w 11"/>
                <a:gd name="T5" fmla="*/ 49 h 49"/>
                <a:gd name="T6" fmla="*/ 0 w 11"/>
                <a:gd name="T7" fmla="*/ 49 h 49"/>
                <a:gd name="T8" fmla="*/ 0 w 11"/>
                <a:gd name="T9" fmla="*/ 43 h 49"/>
                <a:gd name="T10" fmla="*/ 0 w 11"/>
                <a:gd name="T11" fmla="*/ 6 h 49"/>
                <a:gd name="T12" fmla="*/ 0 w 11"/>
                <a:gd name="T13" fmla="*/ 0 h 49"/>
                <a:gd name="T14" fmla="*/ 11 w 11"/>
                <a:gd name="T15" fmla="*/ 0 h 49"/>
                <a:gd name="T16" fmla="*/ 11 w 11"/>
                <a:gd name="T17" fmla="*/ 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9">
                  <a:moveTo>
                    <a:pt x="11" y="6"/>
                  </a:moveTo>
                  <a:lnTo>
                    <a:pt x="11" y="43"/>
                  </a:lnTo>
                  <a:lnTo>
                    <a:pt x="11" y="49"/>
                  </a:lnTo>
                  <a:lnTo>
                    <a:pt x="0" y="49"/>
                  </a:lnTo>
                  <a:lnTo>
                    <a:pt x="0" y="43"/>
                  </a:lnTo>
                  <a:lnTo>
                    <a:pt x="0" y="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6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6" name="Freeform 1406"/>
            <p:cNvSpPr>
              <a:spLocks/>
            </p:cNvSpPr>
            <p:nvPr/>
          </p:nvSpPr>
          <p:spPr bwMode="auto">
            <a:xfrm>
              <a:off x="3473" y="2060"/>
              <a:ext cx="2" cy="8"/>
            </a:xfrm>
            <a:custGeom>
              <a:avLst/>
              <a:gdLst>
                <a:gd name="T0" fmla="*/ 11 w 11"/>
                <a:gd name="T1" fmla="*/ 4 h 32"/>
                <a:gd name="T2" fmla="*/ 11 w 11"/>
                <a:gd name="T3" fmla="*/ 27 h 32"/>
                <a:gd name="T4" fmla="*/ 11 w 11"/>
                <a:gd name="T5" fmla="*/ 32 h 32"/>
                <a:gd name="T6" fmla="*/ 0 w 11"/>
                <a:gd name="T7" fmla="*/ 32 h 32"/>
                <a:gd name="T8" fmla="*/ 0 w 11"/>
                <a:gd name="T9" fmla="*/ 27 h 32"/>
                <a:gd name="T10" fmla="*/ 0 w 11"/>
                <a:gd name="T11" fmla="*/ 4 h 32"/>
                <a:gd name="T12" fmla="*/ 0 w 11"/>
                <a:gd name="T13" fmla="*/ 0 h 32"/>
                <a:gd name="T14" fmla="*/ 11 w 11"/>
                <a:gd name="T15" fmla="*/ 0 h 32"/>
                <a:gd name="T16" fmla="*/ 11 w 11"/>
                <a:gd name="T17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2">
                  <a:moveTo>
                    <a:pt x="11" y="4"/>
                  </a:moveTo>
                  <a:lnTo>
                    <a:pt x="11" y="27"/>
                  </a:lnTo>
                  <a:lnTo>
                    <a:pt x="11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0" y="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7" name="Freeform 1407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8" name="Freeform 1408"/>
            <p:cNvSpPr>
              <a:spLocks/>
            </p:cNvSpPr>
            <p:nvPr/>
          </p:nvSpPr>
          <p:spPr bwMode="auto">
            <a:xfrm>
              <a:off x="3470" y="2047"/>
              <a:ext cx="10" cy="6"/>
            </a:xfrm>
            <a:custGeom>
              <a:avLst/>
              <a:gdLst>
                <a:gd name="T0" fmla="*/ 0 w 46"/>
                <a:gd name="T1" fmla="*/ 5 h 24"/>
                <a:gd name="T2" fmla="*/ 9 w 46"/>
                <a:gd name="T3" fmla="*/ 5 h 24"/>
                <a:gd name="T4" fmla="*/ 9 w 46"/>
                <a:gd name="T5" fmla="*/ 0 h 24"/>
                <a:gd name="T6" fmla="*/ 19 w 46"/>
                <a:gd name="T7" fmla="*/ 0 h 24"/>
                <a:gd name="T8" fmla="*/ 19 w 46"/>
                <a:gd name="T9" fmla="*/ 1 h 24"/>
                <a:gd name="T10" fmla="*/ 27 w 46"/>
                <a:gd name="T11" fmla="*/ 1 h 24"/>
                <a:gd name="T12" fmla="*/ 27 w 46"/>
                <a:gd name="T13" fmla="*/ 0 h 24"/>
                <a:gd name="T14" fmla="*/ 41 w 46"/>
                <a:gd name="T15" fmla="*/ 0 h 24"/>
                <a:gd name="T16" fmla="*/ 42 w 46"/>
                <a:gd name="T17" fmla="*/ 1 h 24"/>
                <a:gd name="T18" fmla="*/ 46 w 46"/>
                <a:gd name="T19" fmla="*/ 1 h 24"/>
                <a:gd name="T20" fmla="*/ 46 w 46"/>
                <a:gd name="T21" fmla="*/ 21 h 24"/>
                <a:gd name="T22" fmla="*/ 42 w 46"/>
                <a:gd name="T23" fmla="*/ 21 h 24"/>
                <a:gd name="T24" fmla="*/ 41 w 46"/>
                <a:gd name="T25" fmla="*/ 24 h 24"/>
                <a:gd name="T26" fmla="*/ 27 w 46"/>
                <a:gd name="T27" fmla="*/ 24 h 24"/>
                <a:gd name="T28" fmla="*/ 27 w 46"/>
                <a:gd name="T29" fmla="*/ 22 h 24"/>
                <a:gd name="T30" fmla="*/ 19 w 46"/>
                <a:gd name="T31" fmla="*/ 22 h 24"/>
                <a:gd name="T32" fmla="*/ 19 w 46"/>
                <a:gd name="T33" fmla="*/ 24 h 24"/>
                <a:gd name="T34" fmla="*/ 9 w 46"/>
                <a:gd name="T35" fmla="*/ 24 h 24"/>
                <a:gd name="T36" fmla="*/ 9 w 46"/>
                <a:gd name="T37" fmla="*/ 18 h 24"/>
                <a:gd name="T38" fmla="*/ 0 w 46"/>
                <a:gd name="T39" fmla="*/ 18 h 24"/>
                <a:gd name="T40" fmla="*/ 0 w 46"/>
                <a:gd name="T41" fmla="*/ 5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24">
                  <a:moveTo>
                    <a:pt x="0" y="5"/>
                  </a:moveTo>
                  <a:lnTo>
                    <a:pt x="9" y="5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6" y="1"/>
                  </a:lnTo>
                  <a:lnTo>
                    <a:pt x="46" y="21"/>
                  </a:lnTo>
                  <a:lnTo>
                    <a:pt x="42" y="21"/>
                  </a:lnTo>
                  <a:lnTo>
                    <a:pt x="41" y="24"/>
                  </a:lnTo>
                  <a:lnTo>
                    <a:pt x="27" y="24"/>
                  </a:lnTo>
                  <a:lnTo>
                    <a:pt x="27" y="22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9" y="24"/>
                  </a:lnTo>
                  <a:lnTo>
                    <a:pt x="9" y="18"/>
                  </a:lnTo>
                  <a:lnTo>
                    <a:pt x="0" y="18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09" name="Freeform 1409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0" name="Freeform 1410"/>
            <p:cNvSpPr>
              <a:spLocks/>
            </p:cNvSpPr>
            <p:nvPr/>
          </p:nvSpPr>
          <p:spPr bwMode="auto">
            <a:xfrm>
              <a:off x="3464" y="2047"/>
              <a:ext cx="8" cy="6"/>
            </a:xfrm>
            <a:custGeom>
              <a:avLst/>
              <a:gdLst>
                <a:gd name="T0" fmla="*/ 0 w 32"/>
                <a:gd name="T1" fmla="*/ 5 h 26"/>
                <a:gd name="T2" fmla="*/ 1 w 32"/>
                <a:gd name="T3" fmla="*/ 3 h 26"/>
                <a:gd name="T4" fmla="*/ 9 w 32"/>
                <a:gd name="T5" fmla="*/ 3 h 26"/>
                <a:gd name="T6" fmla="*/ 9 w 32"/>
                <a:gd name="T7" fmla="*/ 5 h 26"/>
                <a:gd name="T8" fmla="*/ 13 w 32"/>
                <a:gd name="T9" fmla="*/ 5 h 26"/>
                <a:gd name="T10" fmla="*/ 13 w 32"/>
                <a:gd name="T11" fmla="*/ 0 h 26"/>
                <a:gd name="T12" fmla="*/ 21 w 32"/>
                <a:gd name="T13" fmla="*/ 0 h 26"/>
                <a:gd name="T14" fmla="*/ 21 w 32"/>
                <a:gd name="T15" fmla="*/ 3 h 26"/>
                <a:gd name="T16" fmla="*/ 32 w 32"/>
                <a:gd name="T17" fmla="*/ 3 h 26"/>
                <a:gd name="T18" fmla="*/ 32 w 32"/>
                <a:gd name="T19" fmla="*/ 22 h 26"/>
                <a:gd name="T20" fmla="*/ 21 w 32"/>
                <a:gd name="T21" fmla="*/ 22 h 26"/>
                <a:gd name="T22" fmla="*/ 21 w 32"/>
                <a:gd name="T23" fmla="*/ 26 h 26"/>
                <a:gd name="T24" fmla="*/ 13 w 32"/>
                <a:gd name="T25" fmla="*/ 26 h 26"/>
                <a:gd name="T26" fmla="*/ 13 w 32"/>
                <a:gd name="T27" fmla="*/ 20 h 26"/>
                <a:gd name="T28" fmla="*/ 9 w 32"/>
                <a:gd name="T29" fmla="*/ 20 h 26"/>
                <a:gd name="T30" fmla="*/ 9 w 32"/>
                <a:gd name="T31" fmla="*/ 22 h 26"/>
                <a:gd name="T32" fmla="*/ 1 w 32"/>
                <a:gd name="T33" fmla="*/ 22 h 26"/>
                <a:gd name="T34" fmla="*/ 0 w 32"/>
                <a:gd name="T35" fmla="*/ 20 h 26"/>
                <a:gd name="T36" fmla="*/ 0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0" y="5"/>
                  </a:moveTo>
                  <a:lnTo>
                    <a:pt x="1" y="3"/>
                  </a:lnTo>
                  <a:lnTo>
                    <a:pt x="9" y="3"/>
                  </a:lnTo>
                  <a:lnTo>
                    <a:pt x="9" y="5"/>
                  </a:lnTo>
                  <a:lnTo>
                    <a:pt x="13" y="5"/>
                  </a:lnTo>
                  <a:lnTo>
                    <a:pt x="13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32" y="3"/>
                  </a:lnTo>
                  <a:lnTo>
                    <a:pt x="32" y="22"/>
                  </a:lnTo>
                  <a:lnTo>
                    <a:pt x="21" y="22"/>
                  </a:lnTo>
                  <a:lnTo>
                    <a:pt x="21" y="26"/>
                  </a:lnTo>
                  <a:lnTo>
                    <a:pt x="13" y="26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9" y="22"/>
                  </a:lnTo>
                  <a:lnTo>
                    <a:pt x="1" y="22"/>
                  </a:lnTo>
                  <a:lnTo>
                    <a:pt x="0" y="20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1" name="Freeform 1411"/>
            <p:cNvSpPr>
              <a:spLocks/>
            </p:cNvSpPr>
            <p:nvPr/>
          </p:nvSpPr>
          <p:spPr bwMode="auto">
            <a:xfrm>
              <a:off x="2544" y="2048"/>
              <a:ext cx="898" cy="1"/>
            </a:xfrm>
            <a:custGeom>
              <a:avLst/>
              <a:gdLst>
                <a:gd name="T0" fmla="*/ 3908 w 3908"/>
                <a:gd name="T1" fmla="*/ 6 w 3908"/>
                <a:gd name="T2" fmla="*/ 0 w 390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908">
                  <a:moveTo>
                    <a:pt x="3908" y="0"/>
                  </a:moveTo>
                  <a:lnTo>
                    <a:pt x="6" y="0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2" name="Freeform 1412"/>
            <p:cNvSpPr>
              <a:spLocks/>
            </p:cNvSpPr>
            <p:nvPr/>
          </p:nvSpPr>
          <p:spPr bwMode="auto">
            <a:xfrm>
              <a:off x="2518" y="2047"/>
              <a:ext cx="54" cy="3"/>
            </a:xfrm>
            <a:custGeom>
              <a:avLst/>
              <a:gdLst>
                <a:gd name="T0" fmla="*/ 0 w 235"/>
                <a:gd name="T1" fmla="*/ 11 h 11"/>
                <a:gd name="T2" fmla="*/ 110 w 235"/>
                <a:gd name="T3" fmla="*/ 11 h 11"/>
                <a:gd name="T4" fmla="*/ 110 w 235"/>
                <a:gd name="T5" fmla="*/ 0 h 11"/>
                <a:gd name="T6" fmla="*/ 235 w 235"/>
                <a:gd name="T7" fmla="*/ 0 h 11"/>
                <a:gd name="T8" fmla="*/ 0 w 235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11">
                  <a:moveTo>
                    <a:pt x="0" y="11"/>
                  </a:moveTo>
                  <a:lnTo>
                    <a:pt x="110" y="11"/>
                  </a:lnTo>
                  <a:lnTo>
                    <a:pt x="110" y="0"/>
                  </a:lnTo>
                  <a:lnTo>
                    <a:pt x="235" y="0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3" name="Freeform 1413"/>
            <p:cNvSpPr>
              <a:spLocks/>
            </p:cNvSpPr>
            <p:nvPr/>
          </p:nvSpPr>
          <p:spPr bwMode="auto">
            <a:xfrm>
              <a:off x="2818" y="2002"/>
              <a:ext cx="50" cy="17"/>
            </a:xfrm>
            <a:custGeom>
              <a:avLst/>
              <a:gdLst>
                <a:gd name="T0" fmla="*/ 10 w 221"/>
                <a:gd name="T1" fmla="*/ 0 h 79"/>
                <a:gd name="T2" fmla="*/ 220 w 221"/>
                <a:gd name="T3" fmla="*/ 70 h 79"/>
                <a:gd name="T4" fmla="*/ 221 w 221"/>
                <a:gd name="T5" fmla="*/ 71 h 79"/>
                <a:gd name="T6" fmla="*/ 221 w 221"/>
                <a:gd name="T7" fmla="*/ 79 h 79"/>
                <a:gd name="T8" fmla="*/ 213 w 221"/>
                <a:gd name="T9" fmla="*/ 79 h 79"/>
                <a:gd name="T10" fmla="*/ 3 w 221"/>
                <a:gd name="T11" fmla="*/ 9 h 79"/>
                <a:gd name="T12" fmla="*/ 0 w 221"/>
                <a:gd name="T13" fmla="*/ 8 h 79"/>
                <a:gd name="T14" fmla="*/ 0 w 221"/>
                <a:gd name="T15" fmla="*/ 0 h 79"/>
                <a:gd name="T16" fmla="*/ 10 w 221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79">
                  <a:moveTo>
                    <a:pt x="10" y="0"/>
                  </a:moveTo>
                  <a:lnTo>
                    <a:pt x="220" y="70"/>
                  </a:lnTo>
                  <a:lnTo>
                    <a:pt x="221" y="71"/>
                  </a:lnTo>
                  <a:lnTo>
                    <a:pt x="221" y="79"/>
                  </a:lnTo>
                  <a:lnTo>
                    <a:pt x="213" y="79"/>
                  </a:lnTo>
                  <a:lnTo>
                    <a:pt x="3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4" name="Freeform 1414"/>
            <p:cNvSpPr>
              <a:spLocks/>
            </p:cNvSpPr>
            <p:nvPr/>
          </p:nvSpPr>
          <p:spPr bwMode="auto">
            <a:xfrm>
              <a:off x="2817" y="2004"/>
              <a:ext cx="51" cy="17"/>
            </a:xfrm>
            <a:custGeom>
              <a:avLst/>
              <a:gdLst>
                <a:gd name="T0" fmla="*/ 212 w 222"/>
                <a:gd name="T1" fmla="*/ 78 h 78"/>
                <a:gd name="T2" fmla="*/ 2 w 222"/>
                <a:gd name="T3" fmla="*/ 8 h 78"/>
                <a:gd name="T4" fmla="*/ 0 w 222"/>
                <a:gd name="T5" fmla="*/ 7 h 78"/>
                <a:gd name="T6" fmla="*/ 0 w 222"/>
                <a:gd name="T7" fmla="*/ 0 h 78"/>
                <a:gd name="T8" fmla="*/ 10 w 222"/>
                <a:gd name="T9" fmla="*/ 0 h 78"/>
                <a:gd name="T10" fmla="*/ 220 w 222"/>
                <a:gd name="T11" fmla="*/ 70 h 78"/>
                <a:gd name="T12" fmla="*/ 222 w 222"/>
                <a:gd name="T13" fmla="*/ 70 h 78"/>
                <a:gd name="T14" fmla="*/ 222 w 222"/>
                <a:gd name="T15" fmla="*/ 78 h 78"/>
                <a:gd name="T16" fmla="*/ 212 w 222"/>
                <a:gd name="T1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2" h="78">
                  <a:moveTo>
                    <a:pt x="212" y="78"/>
                  </a:moveTo>
                  <a:lnTo>
                    <a:pt x="2" y="8"/>
                  </a:lnTo>
                  <a:lnTo>
                    <a:pt x="0" y="7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0" y="70"/>
                  </a:lnTo>
                  <a:lnTo>
                    <a:pt x="222" y="70"/>
                  </a:lnTo>
                  <a:lnTo>
                    <a:pt x="222" y="78"/>
                  </a:lnTo>
                  <a:lnTo>
                    <a:pt x="212" y="7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5" name="Freeform 1415"/>
            <p:cNvSpPr>
              <a:spLocks/>
            </p:cNvSpPr>
            <p:nvPr/>
          </p:nvSpPr>
          <p:spPr bwMode="auto">
            <a:xfrm>
              <a:off x="2579" y="2001"/>
              <a:ext cx="241" cy="2"/>
            </a:xfrm>
            <a:custGeom>
              <a:avLst/>
              <a:gdLst>
                <a:gd name="T0" fmla="*/ 5 w 1048"/>
                <a:gd name="T1" fmla="*/ 0 h 10"/>
                <a:gd name="T2" fmla="*/ 1043 w 1048"/>
                <a:gd name="T3" fmla="*/ 0 h 10"/>
                <a:gd name="T4" fmla="*/ 1048 w 1048"/>
                <a:gd name="T5" fmla="*/ 0 h 10"/>
                <a:gd name="T6" fmla="*/ 1048 w 1048"/>
                <a:gd name="T7" fmla="*/ 10 h 10"/>
                <a:gd name="T8" fmla="*/ 1043 w 1048"/>
                <a:gd name="T9" fmla="*/ 10 h 10"/>
                <a:gd name="T10" fmla="*/ 5 w 1048"/>
                <a:gd name="T11" fmla="*/ 10 h 10"/>
                <a:gd name="T12" fmla="*/ 0 w 1048"/>
                <a:gd name="T13" fmla="*/ 10 h 10"/>
                <a:gd name="T14" fmla="*/ 0 w 1048"/>
                <a:gd name="T15" fmla="*/ 0 h 10"/>
                <a:gd name="T16" fmla="*/ 5 w 1048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8" h="10">
                  <a:moveTo>
                    <a:pt x="5" y="0"/>
                  </a:moveTo>
                  <a:lnTo>
                    <a:pt x="1043" y="0"/>
                  </a:lnTo>
                  <a:lnTo>
                    <a:pt x="1048" y="0"/>
                  </a:lnTo>
                  <a:lnTo>
                    <a:pt x="1048" y="10"/>
                  </a:lnTo>
                  <a:lnTo>
                    <a:pt x="1043" y="10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6" name="Freeform 1416"/>
            <p:cNvSpPr>
              <a:spLocks/>
            </p:cNvSpPr>
            <p:nvPr/>
          </p:nvSpPr>
          <p:spPr bwMode="auto">
            <a:xfrm>
              <a:off x="2556" y="2002"/>
              <a:ext cx="25" cy="10"/>
            </a:xfrm>
            <a:custGeom>
              <a:avLst/>
              <a:gdLst>
                <a:gd name="T0" fmla="*/ 2 w 111"/>
                <a:gd name="T1" fmla="*/ 40 h 49"/>
                <a:gd name="T2" fmla="*/ 102 w 111"/>
                <a:gd name="T3" fmla="*/ 0 h 49"/>
                <a:gd name="T4" fmla="*/ 111 w 111"/>
                <a:gd name="T5" fmla="*/ 0 h 49"/>
                <a:gd name="T6" fmla="*/ 111 w 111"/>
                <a:gd name="T7" fmla="*/ 8 h 49"/>
                <a:gd name="T8" fmla="*/ 110 w 111"/>
                <a:gd name="T9" fmla="*/ 8 h 49"/>
                <a:gd name="T10" fmla="*/ 9 w 111"/>
                <a:gd name="T11" fmla="*/ 49 h 49"/>
                <a:gd name="T12" fmla="*/ 0 w 111"/>
                <a:gd name="T13" fmla="*/ 49 h 49"/>
                <a:gd name="T14" fmla="*/ 0 w 111"/>
                <a:gd name="T15" fmla="*/ 41 h 49"/>
                <a:gd name="T16" fmla="*/ 2 w 111"/>
                <a:gd name="T17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9">
                  <a:moveTo>
                    <a:pt x="2" y="40"/>
                  </a:moveTo>
                  <a:lnTo>
                    <a:pt x="102" y="0"/>
                  </a:lnTo>
                  <a:lnTo>
                    <a:pt x="111" y="0"/>
                  </a:lnTo>
                  <a:lnTo>
                    <a:pt x="111" y="8"/>
                  </a:lnTo>
                  <a:lnTo>
                    <a:pt x="110" y="8"/>
                  </a:lnTo>
                  <a:lnTo>
                    <a:pt x="9" y="49"/>
                  </a:lnTo>
                  <a:lnTo>
                    <a:pt x="0" y="49"/>
                  </a:lnTo>
                  <a:lnTo>
                    <a:pt x="0" y="41"/>
                  </a:lnTo>
                  <a:lnTo>
                    <a:pt x="2" y="4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7" name="Freeform 1417"/>
            <p:cNvSpPr>
              <a:spLocks/>
            </p:cNvSpPr>
            <p:nvPr/>
          </p:nvSpPr>
          <p:spPr bwMode="auto">
            <a:xfrm>
              <a:off x="2556" y="2004"/>
              <a:ext cx="25" cy="11"/>
            </a:xfrm>
            <a:custGeom>
              <a:avLst/>
              <a:gdLst>
                <a:gd name="T0" fmla="*/ 110 w 111"/>
                <a:gd name="T1" fmla="*/ 8 h 48"/>
                <a:gd name="T2" fmla="*/ 9 w 111"/>
                <a:gd name="T3" fmla="*/ 48 h 48"/>
                <a:gd name="T4" fmla="*/ 0 w 111"/>
                <a:gd name="T5" fmla="*/ 48 h 48"/>
                <a:gd name="T6" fmla="*/ 0 w 111"/>
                <a:gd name="T7" fmla="*/ 41 h 48"/>
                <a:gd name="T8" fmla="*/ 3 w 111"/>
                <a:gd name="T9" fmla="*/ 39 h 48"/>
                <a:gd name="T10" fmla="*/ 102 w 111"/>
                <a:gd name="T11" fmla="*/ 0 h 48"/>
                <a:gd name="T12" fmla="*/ 111 w 111"/>
                <a:gd name="T13" fmla="*/ 0 h 48"/>
                <a:gd name="T14" fmla="*/ 111 w 111"/>
                <a:gd name="T15" fmla="*/ 7 h 48"/>
                <a:gd name="T16" fmla="*/ 110 w 111"/>
                <a:gd name="T17" fmla="*/ 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1" h="48">
                  <a:moveTo>
                    <a:pt x="110" y="8"/>
                  </a:moveTo>
                  <a:lnTo>
                    <a:pt x="9" y="48"/>
                  </a:lnTo>
                  <a:lnTo>
                    <a:pt x="0" y="48"/>
                  </a:lnTo>
                  <a:lnTo>
                    <a:pt x="0" y="41"/>
                  </a:lnTo>
                  <a:lnTo>
                    <a:pt x="3" y="39"/>
                  </a:lnTo>
                  <a:lnTo>
                    <a:pt x="102" y="0"/>
                  </a:lnTo>
                  <a:lnTo>
                    <a:pt x="111" y="0"/>
                  </a:lnTo>
                  <a:lnTo>
                    <a:pt x="111" y="7"/>
                  </a:lnTo>
                  <a:lnTo>
                    <a:pt x="110" y="8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8" name="Freeform 1418"/>
            <p:cNvSpPr>
              <a:spLocks/>
            </p:cNvSpPr>
            <p:nvPr/>
          </p:nvSpPr>
          <p:spPr bwMode="auto">
            <a:xfrm>
              <a:off x="2537" y="2007"/>
              <a:ext cx="4" cy="5"/>
            </a:xfrm>
            <a:custGeom>
              <a:avLst/>
              <a:gdLst>
                <a:gd name="T0" fmla="*/ 8 w 21"/>
                <a:gd name="T1" fmla="*/ 0 h 18"/>
                <a:gd name="T2" fmla="*/ 21 w 21"/>
                <a:gd name="T3" fmla="*/ 11 h 18"/>
                <a:gd name="T4" fmla="*/ 21 w 21"/>
                <a:gd name="T5" fmla="*/ 11 h 18"/>
                <a:gd name="T6" fmla="*/ 21 w 21"/>
                <a:gd name="T7" fmla="*/ 18 h 18"/>
                <a:gd name="T8" fmla="*/ 14 w 21"/>
                <a:gd name="T9" fmla="*/ 18 h 18"/>
                <a:gd name="T10" fmla="*/ 1 w 21"/>
                <a:gd name="T11" fmla="*/ 7 h 18"/>
                <a:gd name="T12" fmla="*/ 0 w 21"/>
                <a:gd name="T13" fmla="*/ 7 h 18"/>
                <a:gd name="T14" fmla="*/ 0 w 21"/>
                <a:gd name="T15" fmla="*/ 0 h 18"/>
                <a:gd name="T16" fmla="*/ 8 w 21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8">
                  <a:moveTo>
                    <a:pt x="8" y="0"/>
                  </a:moveTo>
                  <a:lnTo>
                    <a:pt x="21" y="11"/>
                  </a:lnTo>
                  <a:lnTo>
                    <a:pt x="21" y="11"/>
                  </a:lnTo>
                  <a:lnTo>
                    <a:pt x="21" y="18"/>
                  </a:lnTo>
                  <a:lnTo>
                    <a:pt x="14" y="18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19" name="Freeform 1419"/>
            <p:cNvSpPr>
              <a:spLocks/>
            </p:cNvSpPr>
            <p:nvPr/>
          </p:nvSpPr>
          <p:spPr bwMode="auto">
            <a:xfrm>
              <a:off x="2534" y="2008"/>
              <a:ext cx="7" cy="7"/>
            </a:xfrm>
            <a:custGeom>
              <a:avLst/>
              <a:gdLst>
                <a:gd name="T0" fmla="*/ 22 w 30"/>
                <a:gd name="T1" fmla="*/ 27 h 27"/>
                <a:gd name="T2" fmla="*/ 0 w 30"/>
                <a:gd name="T3" fmla="*/ 9 h 27"/>
                <a:gd name="T4" fmla="*/ 0 w 30"/>
                <a:gd name="T5" fmla="*/ 8 h 27"/>
                <a:gd name="T6" fmla="*/ 0 w 30"/>
                <a:gd name="T7" fmla="*/ 0 h 27"/>
                <a:gd name="T8" fmla="*/ 8 w 30"/>
                <a:gd name="T9" fmla="*/ 0 h 27"/>
                <a:gd name="T10" fmla="*/ 30 w 30"/>
                <a:gd name="T11" fmla="*/ 19 h 27"/>
                <a:gd name="T12" fmla="*/ 30 w 30"/>
                <a:gd name="T13" fmla="*/ 20 h 27"/>
                <a:gd name="T14" fmla="*/ 30 w 30"/>
                <a:gd name="T15" fmla="*/ 27 h 27"/>
                <a:gd name="T16" fmla="*/ 22 w 30"/>
                <a:gd name="T17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27">
                  <a:moveTo>
                    <a:pt x="22" y="27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30" y="19"/>
                  </a:lnTo>
                  <a:lnTo>
                    <a:pt x="30" y="20"/>
                  </a:lnTo>
                  <a:lnTo>
                    <a:pt x="30" y="27"/>
                  </a:lnTo>
                  <a:lnTo>
                    <a:pt x="22" y="27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0" name="Freeform 1420"/>
            <p:cNvSpPr>
              <a:spLocks/>
            </p:cNvSpPr>
            <p:nvPr/>
          </p:nvSpPr>
          <p:spPr bwMode="auto">
            <a:xfrm>
              <a:off x="3434" y="2047"/>
              <a:ext cx="23" cy="7"/>
            </a:xfrm>
            <a:custGeom>
              <a:avLst/>
              <a:gdLst>
                <a:gd name="T0" fmla="*/ 85 w 96"/>
                <a:gd name="T1" fmla="*/ 0 h 34"/>
                <a:gd name="T2" fmla="*/ 39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3 h 34"/>
                <a:gd name="T10" fmla="*/ 94 w 96"/>
                <a:gd name="T11" fmla="*/ 33 h 34"/>
                <a:gd name="T12" fmla="*/ 96 w 96"/>
                <a:gd name="T13" fmla="*/ 31 h 34"/>
                <a:gd name="T14" fmla="*/ 96 w 96"/>
                <a:gd name="T15" fmla="*/ 5 h 34"/>
                <a:gd name="T16" fmla="*/ 94 w 96"/>
                <a:gd name="T17" fmla="*/ 3 h 34"/>
                <a:gd name="T18" fmla="*/ 85 w 96"/>
                <a:gd name="T19" fmla="*/ 3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39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3"/>
                  </a:lnTo>
                  <a:lnTo>
                    <a:pt x="94" y="33"/>
                  </a:lnTo>
                  <a:lnTo>
                    <a:pt x="96" y="31"/>
                  </a:lnTo>
                  <a:lnTo>
                    <a:pt x="96" y="5"/>
                  </a:lnTo>
                  <a:lnTo>
                    <a:pt x="94" y="3"/>
                  </a:lnTo>
                  <a:lnTo>
                    <a:pt x="85" y="3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1" name="Freeform 1421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2" name="Freeform 1422"/>
            <p:cNvSpPr>
              <a:spLocks/>
            </p:cNvSpPr>
            <p:nvPr/>
          </p:nvSpPr>
          <p:spPr bwMode="auto">
            <a:xfrm>
              <a:off x="3454" y="2042"/>
              <a:ext cx="13" cy="17"/>
            </a:xfrm>
            <a:custGeom>
              <a:avLst/>
              <a:gdLst>
                <a:gd name="T0" fmla="*/ 57 w 57"/>
                <a:gd name="T1" fmla="*/ 24 h 75"/>
                <a:gd name="T2" fmla="*/ 57 w 57"/>
                <a:gd name="T3" fmla="*/ 52 h 75"/>
                <a:gd name="T4" fmla="*/ 50 w 57"/>
                <a:gd name="T5" fmla="*/ 52 h 75"/>
                <a:gd name="T6" fmla="*/ 50 w 57"/>
                <a:gd name="T7" fmla="*/ 53 h 75"/>
                <a:gd name="T8" fmla="*/ 38 w 57"/>
                <a:gd name="T9" fmla="*/ 53 h 75"/>
                <a:gd name="T10" fmla="*/ 38 w 57"/>
                <a:gd name="T11" fmla="*/ 56 h 75"/>
                <a:gd name="T12" fmla="*/ 27 w 57"/>
                <a:gd name="T13" fmla="*/ 56 h 75"/>
                <a:gd name="T14" fmla="*/ 27 w 57"/>
                <a:gd name="T15" fmla="*/ 75 h 75"/>
                <a:gd name="T16" fmla="*/ 0 w 57"/>
                <a:gd name="T17" fmla="*/ 75 h 75"/>
                <a:gd name="T18" fmla="*/ 0 w 57"/>
                <a:gd name="T19" fmla="*/ 0 h 75"/>
                <a:gd name="T20" fmla="*/ 27 w 57"/>
                <a:gd name="T21" fmla="*/ 0 h 75"/>
                <a:gd name="T22" fmla="*/ 27 w 57"/>
                <a:gd name="T23" fmla="*/ 19 h 75"/>
                <a:gd name="T24" fmla="*/ 38 w 57"/>
                <a:gd name="T25" fmla="*/ 19 h 75"/>
                <a:gd name="T26" fmla="*/ 38 w 57"/>
                <a:gd name="T27" fmla="*/ 23 h 75"/>
                <a:gd name="T28" fmla="*/ 50 w 57"/>
                <a:gd name="T29" fmla="*/ 23 h 75"/>
                <a:gd name="T30" fmla="*/ 50 w 57"/>
                <a:gd name="T31" fmla="*/ 24 h 75"/>
                <a:gd name="T32" fmla="*/ 57 w 57"/>
                <a:gd name="T33" fmla="*/ 2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5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5"/>
                  </a:lnTo>
                  <a:lnTo>
                    <a:pt x="0" y="75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19"/>
                  </a:lnTo>
                  <a:lnTo>
                    <a:pt x="38" y="19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3" name="Freeform 1423"/>
            <p:cNvSpPr>
              <a:spLocks/>
            </p:cNvSpPr>
            <p:nvPr/>
          </p:nvSpPr>
          <p:spPr bwMode="auto">
            <a:xfrm>
              <a:off x="3422" y="2086"/>
              <a:ext cx="10" cy="5"/>
            </a:xfrm>
            <a:custGeom>
              <a:avLst/>
              <a:gdLst>
                <a:gd name="T0" fmla="*/ 45 w 45"/>
                <a:gd name="T1" fmla="*/ 6 h 24"/>
                <a:gd name="T2" fmla="*/ 36 w 45"/>
                <a:gd name="T3" fmla="*/ 6 h 24"/>
                <a:gd name="T4" fmla="*/ 36 w 45"/>
                <a:gd name="T5" fmla="*/ 0 h 24"/>
                <a:gd name="T6" fmla="*/ 26 w 45"/>
                <a:gd name="T7" fmla="*/ 0 h 24"/>
                <a:gd name="T8" fmla="*/ 26 w 45"/>
                <a:gd name="T9" fmla="*/ 1 h 24"/>
                <a:gd name="T10" fmla="*/ 17 w 45"/>
                <a:gd name="T11" fmla="*/ 1 h 24"/>
                <a:gd name="T12" fmla="*/ 17 w 45"/>
                <a:gd name="T13" fmla="*/ 0 h 24"/>
                <a:gd name="T14" fmla="*/ 4 w 45"/>
                <a:gd name="T15" fmla="*/ 0 h 24"/>
                <a:gd name="T16" fmla="*/ 3 w 45"/>
                <a:gd name="T17" fmla="*/ 2 h 24"/>
                <a:gd name="T18" fmla="*/ 0 w 45"/>
                <a:gd name="T19" fmla="*/ 2 h 24"/>
                <a:gd name="T20" fmla="*/ 0 w 45"/>
                <a:gd name="T21" fmla="*/ 22 h 24"/>
                <a:gd name="T22" fmla="*/ 3 w 45"/>
                <a:gd name="T23" fmla="*/ 22 h 24"/>
                <a:gd name="T24" fmla="*/ 4 w 45"/>
                <a:gd name="T25" fmla="*/ 24 h 24"/>
                <a:gd name="T26" fmla="*/ 17 w 45"/>
                <a:gd name="T27" fmla="*/ 24 h 24"/>
                <a:gd name="T28" fmla="*/ 17 w 45"/>
                <a:gd name="T29" fmla="*/ 23 h 24"/>
                <a:gd name="T30" fmla="*/ 26 w 45"/>
                <a:gd name="T31" fmla="*/ 23 h 24"/>
                <a:gd name="T32" fmla="*/ 26 w 45"/>
                <a:gd name="T33" fmla="*/ 24 h 24"/>
                <a:gd name="T34" fmla="*/ 36 w 45"/>
                <a:gd name="T35" fmla="*/ 24 h 24"/>
                <a:gd name="T36" fmla="*/ 36 w 45"/>
                <a:gd name="T37" fmla="*/ 18 h 24"/>
                <a:gd name="T38" fmla="*/ 45 w 45"/>
                <a:gd name="T39" fmla="*/ 18 h 24"/>
                <a:gd name="T40" fmla="*/ 45 w 45"/>
                <a:gd name="T41" fmla="*/ 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5" h="24">
                  <a:moveTo>
                    <a:pt x="45" y="6"/>
                  </a:moveTo>
                  <a:lnTo>
                    <a:pt x="36" y="6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1"/>
                  </a:lnTo>
                  <a:lnTo>
                    <a:pt x="17" y="1"/>
                  </a:lnTo>
                  <a:lnTo>
                    <a:pt x="17" y="0"/>
                  </a:lnTo>
                  <a:lnTo>
                    <a:pt x="4" y="0"/>
                  </a:lnTo>
                  <a:lnTo>
                    <a:pt x="3" y="2"/>
                  </a:lnTo>
                  <a:lnTo>
                    <a:pt x="0" y="2"/>
                  </a:lnTo>
                  <a:lnTo>
                    <a:pt x="0" y="22"/>
                  </a:lnTo>
                  <a:lnTo>
                    <a:pt x="3" y="22"/>
                  </a:lnTo>
                  <a:lnTo>
                    <a:pt x="4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26" y="23"/>
                  </a:lnTo>
                  <a:lnTo>
                    <a:pt x="26" y="24"/>
                  </a:lnTo>
                  <a:lnTo>
                    <a:pt x="36" y="24"/>
                  </a:lnTo>
                  <a:lnTo>
                    <a:pt x="36" y="18"/>
                  </a:lnTo>
                  <a:lnTo>
                    <a:pt x="45" y="18"/>
                  </a:lnTo>
                  <a:lnTo>
                    <a:pt x="45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4" name="Freeform 1424"/>
            <p:cNvSpPr>
              <a:spLocks/>
            </p:cNvSpPr>
            <p:nvPr/>
          </p:nvSpPr>
          <p:spPr bwMode="auto">
            <a:xfrm>
              <a:off x="3431" y="2086"/>
              <a:ext cx="7" cy="5"/>
            </a:xfrm>
            <a:custGeom>
              <a:avLst/>
              <a:gdLst>
                <a:gd name="T0" fmla="*/ 32 w 32"/>
                <a:gd name="T1" fmla="*/ 5 h 26"/>
                <a:gd name="T2" fmla="*/ 31 w 32"/>
                <a:gd name="T3" fmla="*/ 3 h 26"/>
                <a:gd name="T4" fmla="*/ 22 w 32"/>
                <a:gd name="T5" fmla="*/ 3 h 26"/>
                <a:gd name="T6" fmla="*/ 22 w 32"/>
                <a:gd name="T7" fmla="*/ 5 h 26"/>
                <a:gd name="T8" fmla="*/ 19 w 32"/>
                <a:gd name="T9" fmla="*/ 5 h 26"/>
                <a:gd name="T10" fmla="*/ 19 w 32"/>
                <a:gd name="T11" fmla="*/ 0 h 26"/>
                <a:gd name="T12" fmla="*/ 11 w 32"/>
                <a:gd name="T13" fmla="*/ 0 h 26"/>
                <a:gd name="T14" fmla="*/ 11 w 32"/>
                <a:gd name="T15" fmla="*/ 3 h 26"/>
                <a:gd name="T16" fmla="*/ 0 w 32"/>
                <a:gd name="T17" fmla="*/ 3 h 26"/>
                <a:gd name="T18" fmla="*/ 0 w 32"/>
                <a:gd name="T19" fmla="*/ 23 h 26"/>
                <a:gd name="T20" fmla="*/ 11 w 32"/>
                <a:gd name="T21" fmla="*/ 23 h 26"/>
                <a:gd name="T22" fmla="*/ 11 w 32"/>
                <a:gd name="T23" fmla="*/ 26 h 26"/>
                <a:gd name="T24" fmla="*/ 19 w 32"/>
                <a:gd name="T25" fmla="*/ 26 h 26"/>
                <a:gd name="T26" fmla="*/ 19 w 32"/>
                <a:gd name="T27" fmla="*/ 21 h 26"/>
                <a:gd name="T28" fmla="*/ 22 w 32"/>
                <a:gd name="T29" fmla="*/ 21 h 26"/>
                <a:gd name="T30" fmla="*/ 22 w 32"/>
                <a:gd name="T31" fmla="*/ 23 h 26"/>
                <a:gd name="T32" fmla="*/ 31 w 32"/>
                <a:gd name="T33" fmla="*/ 23 h 26"/>
                <a:gd name="T34" fmla="*/ 32 w 32"/>
                <a:gd name="T35" fmla="*/ 21 h 26"/>
                <a:gd name="T36" fmla="*/ 32 w 32"/>
                <a:gd name="T37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2" h="26">
                  <a:moveTo>
                    <a:pt x="32" y="5"/>
                  </a:moveTo>
                  <a:lnTo>
                    <a:pt x="31" y="3"/>
                  </a:lnTo>
                  <a:lnTo>
                    <a:pt x="22" y="3"/>
                  </a:lnTo>
                  <a:lnTo>
                    <a:pt x="22" y="5"/>
                  </a:lnTo>
                  <a:lnTo>
                    <a:pt x="19" y="5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0" y="3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11" y="26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22" y="21"/>
                  </a:lnTo>
                  <a:lnTo>
                    <a:pt x="22" y="23"/>
                  </a:lnTo>
                  <a:lnTo>
                    <a:pt x="31" y="23"/>
                  </a:lnTo>
                  <a:lnTo>
                    <a:pt x="32" y="21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5" name="Freeform 1425"/>
            <p:cNvSpPr>
              <a:spLocks/>
            </p:cNvSpPr>
            <p:nvPr/>
          </p:nvSpPr>
          <p:spPr bwMode="auto">
            <a:xfrm>
              <a:off x="3434" y="2085"/>
              <a:ext cx="23" cy="8"/>
            </a:xfrm>
            <a:custGeom>
              <a:avLst/>
              <a:gdLst>
                <a:gd name="T0" fmla="*/ 85 w 96"/>
                <a:gd name="T1" fmla="*/ 0 h 34"/>
                <a:gd name="T2" fmla="*/ 0 w 96"/>
                <a:gd name="T3" fmla="*/ 0 h 34"/>
                <a:gd name="T4" fmla="*/ 0 w 96"/>
                <a:gd name="T5" fmla="*/ 34 h 34"/>
                <a:gd name="T6" fmla="*/ 85 w 96"/>
                <a:gd name="T7" fmla="*/ 34 h 34"/>
                <a:gd name="T8" fmla="*/ 85 w 96"/>
                <a:gd name="T9" fmla="*/ 32 h 34"/>
                <a:gd name="T10" fmla="*/ 94 w 96"/>
                <a:gd name="T11" fmla="*/ 32 h 34"/>
                <a:gd name="T12" fmla="*/ 96 w 96"/>
                <a:gd name="T13" fmla="*/ 30 h 34"/>
                <a:gd name="T14" fmla="*/ 96 w 96"/>
                <a:gd name="T15" fmla="*/ 4 h 34"/>
                <a:gd name="T16" fmla="*/ 94 w 96"/>
                <a:gd name="T17" fmla="*/ 2 h 34"/>
                <a:gd name="T18" fmla="*/ 85 w 96"/>
                <a:gd name="T19" fmla="*/ 2 h 34"/>
                <a:gd name="T20" fmla="*/ 85 w 96"/>
                <a:gd name="T2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6" h="34">
                  <a:moveTo>
                    <a:pt x="85" y="0"/>
                  </a:moveTo>
                  <a:lnTo>
                    <a:pt x="0" y="0"/>
                  </a:lnTo>
                  <a:lnTo>
                    <a:pt x="0" y="34"/>
                  </a:lnTo>
                  <a:lnTo>
                    <a:pt x="85" y="34"/>
                  </a:lnTo>
                  <a:lnTo>
                    <a:pt x="85" y="32"/>
                  </a:lnTo>
                  <a:lnTo>
                    <a:pt x="94" y="32"/>
                  </a:lnTo>
                  <a:lnTo>
                    <a:pt x="96" y="30"/>
                  </a:lnTo>
                  <a:lnTo>
                    <a:pt x="96" y="4"/>
                  </a:lnTo>
                  <a:lnTo>
                    <a:pt x="94" y="2"/>
                  </a:lnTo>
                  <a:lnTo>
                    <a:pt x="85" y="2"/>
                  </a:lnTo>
                  <a:lnTo>
                    <a:pt x="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6" name="Freeform 1426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7" name="Freeform 1427"/>
            <p:cNvSpPr>
              <a:spLocks/>
            </p:cNvSpPr>
            <p:nvPr/>
          </p:nvSpPr>
          <p:spPr bwMode="auto">
            <a:xfrm>
              <a:off x="3454" y="2080"/>
              <a:ext cx="13" cy="18"/>
            </a:xfrm>
            <a:custGeom>
              <a:avLst/>
              <a:gdLst>
                <a:gd name="T0" fmla="*/ 57 w 57"/>
                <a:gd name="T1" fmla="*/ 24 h 76"/>
                <a:gd name="T2" fmla="*/ 57 w 57"/>
                <a:gd name="T3" fmla="*/ 52 h 76"/>
                <a:gd name="T4" fmla="*/ 50 w 57"/>
                <a:gd name="T5" fmla="*/ 52 h 76"/>
                <a:gd name="T6" fmla="*/ 50 w 57"/>
                <a:gd name="T7" fmla="*/ 53 h 76"/>
                <a:gd name="T8" fmla="*/ 38 w 57"/>
                <a:gd name="T9" fmla="*/ 53 h 76"/>
                <a:gd name="T10" fmla="*/ 38 w 57"/>
                <a:gd name="T11" fmla="*/ 56 h 76"/>
                <a:gd name="T12" fmla="*/ 27 w 57"/>
                <a:gd name="T13" fmla="*/ 56 h 76"/>
                <a:gd name="T14" fmla="*/ 27 w 57"/>
                <a:gd name="T15" fmla="*/ 76 h 76"/>
                <a:gd name="T16" fmla="*/ 0 w 57"/>
                <a:gd name="T17" fmla="*/ 76 h 76"/>
                <a:gd name="T18" fmla="*/ 0 w 57"/>
                <a:gd name="T19" fmla="*/ 0 h 76"/>
                <a:gd name="T20" fmla="*/ 27 w 57"/>
                <a:gd name="T21" fmla="*/ 0 h 76"/>
                <a:gd name="T22" fmla="*/ 27 w 57"/>
                <a:gd name="T23" fmla="*/ 20 h 76"/>
                <a:gd name="T24" fmla="*/ 38 w 57"/>
                <a:gd name="T25" fmla="*/ 20 h 76"/>
                <a:gd name="T26" fmla="*/ 38 w 57"/>
                <a:gd name="T27" fmla="*/ 23 h 76"/>
                <a:gd name="T28" fmla="*/ 50 w 57"/>
                <a:gd name="T29" fmla="*/ 23 h 76"/>
                <a:gd name="T30" fmla="*/ 50 w 57"/>
                <a:gd name="T31" fmla="*/ 24 h 76"/>
                <a:gd name="T32" fmla="*/ 57 w 57"/>
                <a:gd name="T33" fmla="*/ 2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76">
                  <a:moveTo>
                    <a:pt x="57" y="24"/>
                  </a:moveTo>
                  <a:lnTo>
                    <a:pt x="57" y="52"/>
                  </a:lnTo>
                  <a:lnTo>
                    <a:pt x="50" y="52"/>
                  </a:lnTo>
                  <a:lnTo>
                    <a:pt x="50" y="53"/>
                  </a:lnTo>
                  <a:lnTo>
                    <a:pt x="38" y="53"/>
                  </a:lnTo>
                  <a:lnTo>
                    <a:pt x="38" y="56"/>
                  </a:lnTo>
                  <a:lnTo>
                    <a:pt x="27" y="56"/>
                  </a:lnTo>
                  <a:lnTo>
                    <a:pt x="27" y="76"/>
                  </a:lnTo>
                  <a:lnTo>
                    <a:pt x="0" y="76"/>
                  </a:lnTo>
                  <a:lnTo>
                    <a:pt x="0" y="0"/>
                  </a:lnTo>
                  <a:lnTo>
                    <a:pt x="27" y="0"/>
                  </a:lnTo>
                  <a:lnTo>
                    <a:pt x="27" y="20"/>
                  </a:lnTo>
                  <a:lnTo>
                    <a:pt x="38" y="20"/>
                  </a:lnTo>
                  <a:lnTo>
                    <a:pt x="38" y="23"/>
                  </a:lnTo>
                  <a:lnTo>
                    <a:pt x="50" y="23"/>
                  </a:lnTo>
                  <a:lnTo>
                    <a:pt x="50" y="24"/>
                  </a:lnTo>
                  <a:lnTo>
                    <a:pt x="57" y="24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8" name="Rectangle 1428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29" name="Rectangle 1429"/>
            <p:cNvSpPr>
              <a:spLocks noChangeArrowheads="1"/>
            </p:cNvSpPr>
            <p:nvPr/>
          </p:nvSpPr>
          <p:spPr bwMode="auto">
            <a:xfrm>
              <a:off x="3460" y="2034"/>
              <a:ext cx="9" cy="6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0" name="Rectangle 1430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1" name="Rectangle 1431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2" name="Rectangle 1432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3" name="Rectangle 1433"/>
            <p:cNvSpPr>
              <a:spLocks noChangeArrowheads="1"/>
            </p:cNvSpPr>
            <p:nvPr/>
          </p:nvSpPr>
          <p:spPr bwMode="auto">
            <a:xfrm>
              <a:off x="3469" y="2038"/>
              <a:ext cx="13" cy="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4" name="Rectangle 1434"/>
            <p:cNvSpPr>
              <a:spLocks noChangeArrowheads="1"/>
            </p:cNvSpPr>
            <p:nvPr/>
          </p:nvSpPr>
          <p:spPr bwMode="auto">
            <a:xfrm>
              <a:off x="3466" y="2024"/>
              <a:ext cx="8" cy="2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5" name="Rectangle 1435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6" name="Rectangle 1436"/>
            <p:cNvSpPr>
              <a:spLocks noChangeArrowheads="1"/>
            </p:cNvSpPr>
            <p:nvPr/>
          </p:nvSpPr>
          <p:spPr bwMode="auto">
            <a:xfrm>
              <a:off x="2501" y="2030"/>
              <a:ext cx="8" cy="68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7" name="Freeform 1437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154 h 307"/>
                <a:gd name="T2" fmla="*/ 0 w 31"/>
                <a:gd name="T3" fmla="*/ 307 h 307"/>
                <a:gd name="T4" fmla="*/ 3 w 31"/>
                <a:gd name="T5" fmla="*/ 307 h 307"/>
                <a:gd name="T6" fmla="*/ 7 w 31"/>
                <a:gd name="T7" fmla="*/ 304 h 307"/>
                <a:gd name="T8" fmla="*/ 9 w 31"/>
                <a:gd name="T9" fmla="*/ 300 h 307"/>
                <a:gd name="T10" fmla="*/ 12 w 31"/>
                <a:gd name="T11" fmla="*/ 295 h 307"/>
                <a:gd name="T12" fmla="*/ 18 w 31"/>
                <a:gd name="T13" fmla="*/ 281 h 307"/>
                <a:gd name="T14" fmla="*/ 22 w 31"/>
                <a:gd name="T15" fmla="*/ 263 h 307"/>
                <a:gd name="T16" fmla="*/ 26 w 31"/>
                <a:gd name="T17" fmla="*/ 239 h 307"/>
                <a:gd name="T18" fmla="*/ 29 w 31"/>
                <a:gd name="T19" fmla="*/ 213 h 307"/>
                <a:gd name="T20" fmla="*/ 31 w 31"/>
                <a:gd name="T21" fmla="*/ 184 h 307"/>
                <a:gd name="T22" fmla="*/ 31 w 31"/>
                <a:gd name="T23" fmla="*/ 154 h 307"/>
                <a:gd name="T24" fmla="*/ 31 w 31"/>
                <a:gd name="T25" fmla="*/ 123 h 307"/>
                <a:gd name="T26" fmla="*/ 29 w 31"/>
                <a:gd name="T27" fmla="*/ 94 h 307"/>
                <a:gd name="T28" fmla="*/ 26 w 31"/>
                <a:gd name="T29" fmla="*/ 68 h 307"/>
                <a:gd name="T30" fmla="*/ 22 w 31"/>
                <a:gd name="T31" fmla="*/ 45 h 307"/>
                <a:gd name="T32" fmla="*/ 18 w 31"/>
                <a:gd name="T33" fmla="*/ 26 h 307"/>
                <a:gd name="T34" fmla="*/ 12 w 31"/>
                <a:gd name="T35" fmla="*/ 12 h 307"/>
                <a:gd name="T36" fmla="*/ 10 w 31"/>
                <a:gd name="T37" fmla="*/ 6 h 307"/>
                <a:gd name="T38" fmla="*/ 7 w 31"/>
                <a:gd name="T39" fmla="*/ 3 h 307"/>
                <a:gd name="T40" fmla="*/ 3 w 31"/>
                <a:gd name="T41" fmla="*/ 1 h 307"/>
                <a:gd name="T42" fmla="*/ 0 w 31"/>
                <a:gd name="T43" fmla="*/ 0 h 307"/>
                <a:gd name="T44" fmla="*/ 0 w 31"/>
                <a:gd name="T45" fmla="*/ 15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307">
                  <a:moveTo>
                    <a:pt x="0" y="154"/>
                  </a:moveTo>
                  <a:lnTo>
                    <a:pt x="0" y="307"/>
                  </a:ln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8" name="Freeform 1438"/>
            <p:cNvSpPr>
              <a:spLocks/>
            </p:cNvSpPr>
            <p:nvPr/>
          </p:nvSpPr>
          <p:spPr bwMode="auto">
            <a:xfrm>
              <a:off x="2505" y="2030"/>
              <a:ext cx="7" cy="68"/>
            </a:xfrm>
            <a:custGeom>
              <a:avLst/>
              <a:gdLst>
                <a:gd name="T0" fmla="*/ 0 w 31"/>
                <a:gd name="T1" fmla="*/ 307 h 307"/>
                <a:gd name="T2" fmla="*/ 3 w 31"/>
                <a:gd name="T3" fmla="*/ 307 h 307"/>
                <a:gd name="T4" fmla="*/ 7 w 31"/>
                <a:gd name="T5" fmla="*/ 304 h 307"/>
                <a:gd name="T6" fmla="*/ 9 w 31"/>
                <a:gd name="T7" fmla="*/ 300 h 307"/>
                <a:gd name="T8" fmla="*/ 12 w 31"/>
                <a:gd name="T9" fmla="*/ 295 h 307"/>
                <a:gd name="T10" fmla="*/ 18 w 31"/>
                <a:gd name="T11" fmla="*/ 281 h 307"/>
                <a:gd name="T12" fmla="*/ 22 w 31"/>
                <a:gd name="T13" fmla="*/ 263 h 307"/>
                <a:gd name="T14" fmla="*/ 26 w 31"/>
                <a:gd name="T15" fmla="*/ 239 h 307"/>
                <a:gd name="T16" fmla="*/ 29 w 31"/>
                <a:gd name="T17" fmla="*/ 213 h 307"/>
                <a:gd name="T18" fmla="*/ 31 w 31"/>
                <a:gd name="T19" fmla="*/ 184 h 307"/>
                <a:gd name="T20" fmla="*/ 31 w 31"/>
                <a:gd name="T21" fmla="*/ 154 h 307"/>
                <a:gd name="T22" fmla="*/ 31 w 31"/>
                <a:gd name="T23" fmla="*/ 123 h 307"/>
                <a:gd name="T24" fmla="*/ 29 w 31"/>
                <a:gd name="T25" fmla="*/ 94 h 307"/>
                <a:gd name="T26" fmla="*/ 26 w 31"/>
                <a:gd name="T27" fmla="*/ 68 h 307"/>
                <a:gd name="T28" fmla="*/ 22 w 31"/>
                <a:gd name="T29" fmla="*/ 45 h 307"/>
                <a:gd name="T30" fmla="*/ 18 w 31"/>
                <a:gd name="T31" fmla="*/ 26 h 307"/>
                <a:gd name="T32" fmla="*/ 12 w 31"/>
                <a:gd name="T33" fmla="*/ 12 h 307"/>
                <a:gd name="T34" fmla="*/ 10 w 31"/>
                <a:gd name="T35" fmla="*/ 6 h 307"/>
                <a:gd name="T36" fmla="*/ 7 w 31"/>
                <a:gd name="T37" fmla="*/ 3 h 307"/>
                <a:gd name="T38" fmla="*/ 3 w 31"/>
                <a:gd name="T39" fmla="*/ 1 h 307"/>
                <a:gd name="T40" fmla="*/ 0 w 31"/>
                <a:gd name="T4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07">
                  <a:moveTo>
                    <a:pt x="0" y="307"/>
                  </a:moveTo>
                  <a:lnTo>
                    <a:pt x="3" y="307"/>
                  </a:lnTo>
                  <a:lnTo>
                    <a:pt x="7" y="304"/>
                  </a:lnTo>
                  <a:lnTo>
                    <a:pt x="9" y="300"/>
                  </a:lnTo>
                  <a:lnTo>
                    <a:pt x="12" y="295"/>
                  </a:lnTo>
                  <a:lnTo>
                    <a:pt x="18" y="281"/>
                  </a:lnTo>
                  <a:lnTo>
                    <a:pt x="22" y="263"/>
                  </a:lnTo>
                  <a:lnTo>
                    <a:pt x="26" y="239"/>
                  </a:lnTo>
                  <a:lnTo>
                    <a:pt x="29" y="213"/>
                  </a:lnTo>
                  <a:lnTo>
                    <a:pt x="31" y="184"/>
                  </a:lnTo>
                  <a:lnTo>
                    <a:pt x="31" y="154"/>
                  </a:lnTo>
                  <a:lnTo>
                    <a:pt x="31" y="123"/>
                  </a:lnTo>
                  <a:lnTo>
                    <a:pt x="29" y="94"/>
                  </a:lnTo>
                  <a:lnTo>
                    <a:pt x="26" y="68"/>
                  </a:lnTo>
                  <a:lnTo>
                    <a:pt x="22" y="45"/>
                  </a:lnTo>
                  <a:lnTo>
                    <a:pt x="18" y="26"/>
                  </a:lnTo>
                  <a:lnTo>
                    <a:pt x="12" y="12"/>
                  </a:lnTo>
                  <a:lnTo>
                    <a:pt x="10" y="6"/>
                  </a:lnTo>
                  <a:lnTo>
                    <a:pt x="7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39" name="Freeform 1439"/>
            <p:cNvSpPr>
              <a:spLocks/>
            </p:cNvSpPr>
            <p:nvPr/>
          </p:nvSpPr>
          <p:spPr bwMode="auto">
            <a:xfrm>
              <a:off x="2500" y="2028"/>
              <a:ext cx="3" cy="3"/>
            </a:xfrm>
            <a:custGeom>
              <a:avLst/>
              <a:gdLst>
                <a:gd name="T0" fmla="*/ 0 w 11"/>
                <a:gd name="T1" fmla="*/ 5 h 12"/>
                <a:gd name="T2" fmla="*/ 3 w 11"/>
                <a:gd name="T3" fmla="*/ 0 h 12"/>
                <a:gd name="T4" fmla="*/ 3 w 11"/>
                <a:gd name="T5" fmla="*/ 0 h 12"/>
                <a:gd name="T6" fmla="*/ 11 w 11"/>
                <a:gd name="T7" fmla="*/ 0 h 12"/>
                <a:gd name="T8" fmla="*/ 11 w 11"/>
                <a:gd name="T9" fmla="*/ 0 h 12"/>
                <a:gd name="T10" fmla="*/ 11 w 11"/>
                <a:gd name="T11" fmla="*/ 8 h 12"/>
                <a:gd name="T12" fmla="*/ 11 w 11"/>
                <a:gd name="T13" fmla="*/ 8 h 12"/>
                <a:gd name="T14" fmla="*/ 8 w 11"/>
                <a:gd name="T15" fmla="*/ 12 h 12"/>
                <a:gd name="T16" fmla="*/ 8 w 11"/>
                <a:gd name="T17" fmla="*/ 12 h 12"/>
                <a:gd name="T18" fmla="*/ 0 w 11"/>
                <a:gd name="T19" fmla="*/ 12 h 12"/>
                <a:gd name="T20" fmla="*/ 0 w 11"/>
                <a:gd name="T21" fmla="*/ 12 h 12"/>
                <a:gd name="T22" fmla="*/ 0 w 11"/>
                <a:gd name="T2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2">
                  <a:moveTo>
                    <a:pt x="0" y="5"/>
                  </a:moveTo>
                  <a:lnTo>
                    <a:pt x="3" y="0"/>
                  </a:lnTo>
                  <a:lnTo>
                    <a:pt x="3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0" name="Freeform 1440"/>
            <p:cNvSpPr>
              <a:spLocks/>
            </p:cNvSpPr>
            <p:nvPr/>
          </p:nvSpPr>
          <p:spPr bwMode="auto">
            <a:xfrm>
              <a:off x="2500" y="2098"/>
              <a:ext cx="3" cy="2"/>
            </a:xfrm>
            <a:custGeom>
              <a:avLst/>
              <a:gdLst>
                <a:gd name="T0" fmla="*/ 8 w 11"/>
                <a:gd name="T1" fmla="*/ 0 h 11"/>
                <a:gd name="T2" fmla="*/ 11 w 11"/>
                <a:gd name="T3" fmla="*/ 3 h 11"/>
                <a:gd name="T4" fmla="*/ 11 w 11"/>
                <a:gd name="T5" fmla="*/ 3 h 11"/>
                <a:gd name="T6" fmla="*/ 11 w 11"/>
                <a:gd name="T7" fmla="*/ 11 h 11"/>
                <a:gd name="T8" fmla="*/ 11 w 11"/>
                <a:gd name="T9" fmla="*/ 11 h 11"/>
                <a:gd name="T10" fmla="*/ 3 w 11"/>
                <a:gd name="T11" fmla="*/ 11 h 11"/>
                <a:gd name="T12" fmla="*/ 0 w 11"/>
                <a:gd name="T13" fmla="*/ 7 h 11"/>
                <a:gd name="T14" fmla="*/ 0 w 11"/>
                <a:gd name="T15" fmla="*/ 0 h 11"/>
                <a:gd name="T16" fmla="*/ 8 w 11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8" y="0"/>
                  </a:moveTo>
                  <a:lnTo>
                    <a:pt x="11" y="3"/>
                  </a:lnTo>
                  <a:lnTo>
                    <a:pt x="11" y="3"/>
                  </a:lnTo>
                  <a:lnTo>
                    <a:pt x="11" y="11"/>
                  </a:lnTo>
                  <a:lnTo>
                    <a:pt x="11" y="11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1" name="Freeform 1441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2" name="Freeform 1442"/>
            <p:cNvSpPr>
              <a:spLocks/>
            </p:cNvSpPr>
            <p:nvPr/>
          </p:nvSpPr>
          <p:spPr bwMode="auto">
            <a:xfrm>
              <a:off x="2875" y="2104"/>
              <a:ext cx="37" cy="24"/>
            </a:xfrm>
            <a:custGeom>
              <a:avLst/>
              <a:gdLst>
                <a:gd name="T0" fmla="*/ 23 w 153"/>
                <a:gd name="T1" fmla="*/ 38 h 109"/>
                <a:gd name="T2" fmla="*/ 150 w 153"/>
                <a:gd name="T3" fmla="*/ 38 h 109"/>
                <a:gd name="T4" fmla="*/ 153 w 153"/>
                <a:gd name="T5" fmla="*/ 33 h 109"/>
                <a:gd name="T6" fmla="*/ 153 w 153"/>
                <a:gd name="T7" fmla="*/ 24 h 109"/>
                <a:gd name="T8" fmla="*/ 107 w 153"/>
                <a:gd name="T9" fmla="*/ 24 h 109"/>
                <a:gd name="T10" fmla="*/ 107 w 153"/>
                <a:gd name="T11" fmla="*/ 0 h 109"/>
                <a:gd name="T12" fmla="*/ 96 w 153"/>
                <a:gd name="T13" fmla="*/ 0 h 109"/>
                <a:gd name="T14" fmla="*/ 96 w 153"/>
                <a:gd name="T15" fmla="*/ 28 h 109"/>
                <a:gd name="T16" fmla="*/ 0 w 153"/>
                <a:gd name="T17" fmla="*/ 28 h 109"/>
                <a:gd name="T18" fmla="*/ 0 w 153"/>
                <a:gd name="T19" fmla="*/ 109 h 109"/>
                <a:gd name="T20" fmla="*/ 18 w 153"/>
                <a:gd name="T21" fmla="*/ 109 h 109"/>
                <a:gd name="T22" fmla="*/ 23 w 153"/>
                <a:gd name="T23" fmla="*/ 104 h 109"/>
                <a:gd name="T24" fmla="*/ 23 w 153"/>
                <a:gd name="T25" fmla="*/ 3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3" h="109">
                  <a:moveTo>
                    <a:pt x="23" y="38"/>
                  </a:moveTo>
                  <a:lnTo>
                    <a:pt x="150" y="38"/>
                  </a:lnTo>
                  <a:lnTo>
                    <a:pt x="153" y="33"/>
                  </a:lnTo>
                  <a:lnTo>
                    <a:pt x="153" y="24"/>
                  </a:lnTo>
                  <a:lnTo>
                    <a:pt x="107" y="24"/>
                  </a:lnTo>
                  <a:lnTo>
                    <a:pt x="107" y="0"/>
                  </a:lnTo>
                  <a:lnTo>
                    <a:pt x="96" y="0"/>
                  </a:lnTo>
                  <a:lnTo>
                    <a:pt x="96" y="28"/>
                  </a:lnTo>
                  <a:lnTo>
                    <a:pt x="0" y="28"/>
                  </a:lnTo>
                  <a:lnTo>
                    <a:pt x="0" y="109"/>
                  </a:lnTo>
                  <a:lnTo>
                    <a:pt x="18" y="109"/>
                  </a:lnTo>
                  <a:lnTo>
                    <a:pt x="23" y="104"/>
                  </a:lnTo>
                  <a:lnTo>
                    <a:pt x="23" y="3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3" name="Freeform 1443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4" name="Freeform 1444"/>
            <p:cNvSpPr>
              <a:spLocks/>
            </p:cNvSpPr>
            <p:nvPr/>
          </p:nvSpPr>
          <p:spPr bwMode="auto">
            <a:xfrm>
              <a:off x="2516" y="2128"/>
              <a:ext cx="32" cy="38"/>
            </a:xfrm>
            <a:custGeom>
              <a:avLst/>
              <a:gdLst>
                <a:gd name="T0" fmla="*/ 97 w 138"/>
                <a:gd name="T1" fmla="*/ 148 h 169"/>
                <a:gd name="T2" fmla="*/ 138 w 138"/>
                <a:gd name="T3" fmla="*/ 0 h 169"/>
                <a:gd name="T4" fmla="*/ 58 w 138"/>
                <a:gd name="T5" fmla="*/ 0 h 169"/>
                <a:gd name="T6" fmla="*/ 23 w 138"/>
                <a:gd name="T7" fmla="*/ 129 h 169"/>
                <a:gd name="T8" fmla="*/ 2 w 138"/>
                <a:gd name="T9" fmla="*/ 129 h 169"/>
                <a:gd name="T10" fmla="*/ 0 w 138"/>
                <a:gd name="T11" fmla="*/ 140 h 169"/>
                <a:gd name="T12" fmla="*/ 111 w 138"/>
                <a:gd name="T13" fmla="*/ 169 h 169"/>
                <a:gd name="T14" fmla="*/ 114 w 138"/>
                <a:gd name="T15" fmla="*/ 158 h 169"/>
                <a:gd name="T16" fmla="*/ 97 w 138"/>
                <a:gd name="T17" fmla="*/ 1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169">
                  <a:moveTo>
                    <a:pt x="97" y="148"/>
                  </a:moveTo>
                  <a:lnTo>
                    <a:pt x="138" y="0"/>
                  </a:lnTo>
                  <a:lnTo>
                    <a:pt x="58" y="0"/>
                  </a:lnTo>
                  <a:lnTo>
                    <a:pt x="23" y="129"/>
                  </a:lnTo>
                  <a:lnTo>
                    <a:pt x="2" y="129"/>
                  </a:lnTo>
                  <a:lnTo>
                    <a:pt x="0" y="140"/>
                  </a:lnTo>
                  <a:lnTo>
                    <a:pt x="111" y="169"/>
                  </a:lnTo>
                  <a:lnTo>
                    <a:pt x="114" y="158"/>
                  </a:lnTo>
                  <a:lnTo>
                    <a:pt x="97" y="148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5" name="Rectangle 1445"/>
            <p:cNvSpPr>
              <a:spLocks noChangeArrowheads="1"/>
            </p:cNvSpPr>
            <p:nvPr/>
          </p:nvSpPr>
          <p:spPr bwMode="auto">
            <a:xfrm>
              <a:off x="3419" y="2085"/>
              <a:ext cx="5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6" name="Rectangle 1446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7" name="Rectangle 1447"/>
            <p:cNvSpPr>
              <a:spLocks noChangeArrowheads="1"/>
            </p:cNvSpPr>
            <p:nvPr/>
          </p:nvSpPr>
          <p:spPr bwMode="auto">
            <a:xfrm>
              <a:off x="3478" y="2038"/>
              <a:ext cx="4" cy="51"/>
            </a:xfrm>
            <a:prstGeom prst="rect">
              <a:avLst/>
            </a:prstGeom>
            <a:noFill/>
            <a:ln w="3175">
              <a:solidFill>
                <a:srgbClr val="1F1A1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8" name="Freeform 1448"/>
            <p:cNvSpPr>
              <a:spLocks/>
            </p:cNvSpPr>
            <p:nvPr/>
          </p:nvSpPr>
          <p:spPr bwMode="auto">
            <a:xfrm>
              <a:off x="3548" y="2063"/>
              <a:ext cx="1" cy="2"/>
            </a:xfrm>
            <a:custGeom>
              <a:avLst/>
              <a:gdLst>
                <a:gd name="T0" fmla="*/ 0 w 5"/>
                <a:gd name="T1" fmla="*/ 10 h 10"/>
                <a:gd name="T2" fmla="*/ 0 w 5"/>
                <a:gd name="T3" fmla="*/ 0 h 10"/>
                <a:gd name="T4" fmla="*/ 5 w 5"/>
                <a:gd name="T5" fmla="*/ 1 h 10"/>
                <a:gd name="T6" fmla="*/ 0 w 5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10"/>
                  </a:moveTo>
                  <a:lnTo>
                    <a:pt x="0" y="0"/>
                  </a:lnTo>
                  <a:lnTo>
                    <a:pt x="5" y="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49" name="Rectangle 1449"/>
            <p:cNvSpPr>
              <a:spLocks noChangeArrowheads="1"/>
            </p:cNvSpPr>
            <p:nvPr/>
          </p:nvSpPr>
          <p:spPr bwMode="auto">
            <a:xfrm>
              <a:off x="5577" y="1794"/>
              <a:ext cx="24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000">
                  <a:solidFill>
                    <a:srgbClr val="000000"/>
                  </a:solidFill>
                </a:rPr>
                <a:t> </a:t>
              </a:r>
              <a:endParaRPr lang="de-DE" i="1" baseline="30000"/>
            </a:p>
          </p:txBody>
        </p:sp>
        <p:sp>
          <p:nvSpPr>
            <p:cNvPr id="718250" name="Rectangle 1450"/>
            <p:cNvSpPr>
              <a:spLocks noChangeArrowheads="1"/>
            </p:cNvSpPr>
            <p:nvPr/>
          </p:nvSpPr>
          <p:spPr bwMode="auto">
            <a:xfrm>
              <a:off x="5615" y="1794"/>
              <a:ext cx="24" cy="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000">
                  <a:solidFill>
                    <a:srgbClr val="000000"/>
                  </a:solidFill>
                </a:rPr>
                <a:t> </a:t>
              </a:r>
              <a:endParaRPr lang="de-DE" i="1" baseline="30000"/>
            </a:p>
          </p:txBody>
        </p:sp>
        <p:sp>
          <p:nvSpPr>
            <p:cNvPr id="718251" name="Freeform 1451"/>
            <p:cNvSpPr>
              <a:spLocks/>
            </p:cNvSpPr>
            <p:nvPr/>
          </p:nvSpPr>
          <p:spPr bwMode="auto">
            <a:xfrm>
              <a:off x="2949" y="1660"/>
              <a:ext cx="85" cy="181"/>
            </a:xfrm>
            <a:custGeom>
              <a:avLst/>
              <a:gdLst>
                <a:gd name="T0" fmla="*/ 368 w 373"/>
                <a:gd name="T1" fmla="*/ 815 h 815"/>
                <a:gd name="T2" fmla="*/ 373 w 373"/>
                <a:gd name="T3" fmla="*/ 0 h 815"/>
                <a:gd name="T4" fmla="*/ 4 w 373"/>
                <a:gd name="T5" fmla="*/ 0 h 815"/>
                <a:gd name="T6" fmla="*/ 0 w 373"/>
                <a:gd name="T7" fmla="*/ 815 h 815"/>
                <a:gd name="T8" fmla="*/ 368 w 373"/>
                <a:gd name="T9" fmla="*/ 815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815">
                  <a:moveTo>
                    <a:pt x="368" y="815"/>
                  </a:moveTo>
                  <a:lnTo>
                    <a:pt x="373" y="0"/>
                  </a:lnTo>
                  <a:lnTo>
                    <a:pt x="4" y="0"/>
                  </a:lnTo>
                  <a:lnTo>
                    <a:pt x="0" y="815"/>
                  </a:lnTo>
                  <a:lnTo>
                    <a:pt x="368" y="8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2" name="Rectangle 1452"/>
            <p:cNvSpPr>
              <a:spLocks noChangeArrowheads="1"/>
            </p:cNvSpPr>
            <p:nvPr/>
          </p:nvSpPr>
          <p:spPr bwMode="auto">
            <a:xfrm>
              <a:off x="2968" y="1840"/>
              <a:ext cx="51" cy="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3" name="Freeform 1453"/>
            <p:cNvSpPr>
              <a:spLocks/>
            </p:cNvSpPr>
            <p:nvPr/>
          </p:nvSpPr>
          <p:spPr bwMode="auto">
            <a:xfrm>
              <a:off x="3415" y="2081"/>
              <a:ext cx="3" cy="1"/>
            </a:xfrm>
            <a:custGeom>
              <a:avLst/>
              <a:gdLst>
                <a:gd name="T0" fmla="*/ 9 w 9"/>
                <a:gd name="T1" fmla="*/ 3 h 3"/>
                <a:gd name="T2" fmla="*/ 0 w 9"/>
                <a:gd name="T3" fmla="*/ 0 h 3"/>
                <a:gd name="T4" fmla="*/ 9 w 9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3"/>
                  </a:moveTo>
                  <a:lnTo>
                    <a:pt x="0" y="0"/>
                  </a:lnTo>
                  <a:lnTo>
                    <a:pt x="9" y="3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4" name="Line 1454"/>
            <p:cNvSpPr>
              <a:spLocks noChangeShapeType="1"/>
            </p:cNvSpPr>
            <p:nvPr/>
          </p:nvSpPr>
          <p:spPr bwMode="auto">
            <a:xfrm>
              <a:off x="2522" y="2084"/>
              <a:ext cx="923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5" name="Freeform 1455"/>
            <p:cNvSpPr>
              <a:spLocks/>
            </p:cNvSpPr>
            <p:nvPr/>
          </p:nvSpPr>
          <p:spPr bwMode="auto">
            <a:xfrm>
              <a:off x="3093" y="2215"/>
              <a:ext cx="95" cy="106"/>
            </a:xfrm>
            <a:custGeom>
              <a:avLst/>
              <a:gdLst>
                <a:gd name="T0" fmla="*/ 0 w 411"/>
                <a:gd name="T1" fmla="*/ 0 h 469"/>
                <a:gd name="T2" fmla="*/ 6 w 411"/>
                <a:gd name="T3" fmla="*/ 15 h 469"/>
                <a:gd name="T4" fmla="*/ 24 w 411"/>
                <a:gd name="T5" fmla="*/ 55 h 469"/>
                <a:gd name="T6" fmla="*/ 48 w 411"/>
                <a:gd name="T7" fmla="*/ 106 h 469"/>
                <a:gd name="T8" fmla="*/ 73 w 411"/>
                <a:gd name="T9" fmla="*/ 154 h 469"/>
                <a:gd name="T10" fmla="*/ 94 w 411"/>
                <a:gd name="T11" fmla="*/ 192 h 469"/>
                <a:gd name="T12" fmla="*/ 113 w 411"/>
                <a:gd name="T13" fmla="*/ 222 h 469"/>
                <a:gd name="T14" fmla="*/ 128 w 411"/>
                <a:gd name="T15" fmla="*/ 245 h 469"/>
                <a:gd name="T16" fmla="*/ 142 w 411"/>
                <a:gd name="T17" fmla="*/ 264 h 469"/>
                <a:gd name="T18" fmla="*/ 159 w 411"/>
                <a:gd name="T19" fmla="*/ 284 h 469"/>
                <a:gd name="T20" fmla="*/ 174 w 411"/>
                <a:gd name="T21" fmla="*/ 304 h 469"/>
                <a:gd name="T22" fmla="*/ 191 w 411"/>
                <a:gd name="T23" fmla="*/ 322 h 469"/>
                <a:gd name="T24" fmla="*/ 208 w 411"/>
                <a:gd name="T25" fmla="*/ 340 h 469"/>
                <a:gd name="T26" fmla="*/ 240 w 411"/>
                <a:gd name="T27" fmla="*/ 373 h 469"/>
                <a:gd name="T28" fmla="*/ 267 w 411"/>
                <a:gd name="T29" fmla="*/ 399 h 469"/>
                <a:gd name="T30" fmla="*/ 282 w 411"/>
                <a:gd name="T31" fmla="*/ 409 h 469"/>
                <a:gd name="T32" fmla="*/ 298 w 411"/>
                <a:gd name="T33" fmla="*/ 421 h 469"/>
                <a:gd name="T34" fmla="*/ 316 w 411"/>
                <a:gd name="T35" fmla="*/ 432 h 469"/>
                <a:gd name="T36" fmla="*/ 335 w 411"/>
                <a:gd name="T37" fmla="*/ 442 h 469"/>
                <a:gd name="T38" fmla="*/ 355 w 411"/>
                <a:gd name="T39" fmla="*/ 451 h 469"/>
                <a:gd name="T40" fmla="*/ 375 w 411"/>
                <a:gd name="T41" fmla="*/ 459 h 469"/>
                <a:gd name="T42" fmla="*/ 393 w 411"/>
                <a:gd name="T43" fmla="*/ 464 h 469"/>
                <a:gd name="T44" fmla="*/ 411 w 411"/>
                <a:gd name="T45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11" h="469">
                  <a:moveTo>
                    <a:pt x="0" y="0"/>
                  </a:moveTo>
                  <a:lnTo>
                    <a:pt x="6" y="15"/>
                  </a:lnTo>
                  <a:lnTo>
                    <a:pt x="24" y="55"/>
                  </a:lnTo>
                  <a:lnTo>
                    <a:pt x="48" y="106"/>
                  </a:lnTo>
                  <a:lnTo>
                    <a:pt x="73" y="154"/>
                  </a:lnTo>
                  <a:lnTo>
                    <a:pt x="94" y="192"/>
                  </a:lnTo>
                  <a:lnTo>
                    <a:pt x="113" y="222"/>
                  </a:lnTo>
                  <a:lnTo>
                    <a:pt x="128" y="245"/>
                  </a:lnTo>
                  <a:lnTo>
                    <a:pt x="142" y="264"/>
                  </a:lnTo>
                  <a:lnTo>
                    <a:pt x="159" y="284"/>
                  </a:lnTo>
                  <a:lnTo>
                    <a:pt x="174" y="304"/>
                  </a:lnTo>
                  <a:lnTo>
                    <a:pt x="191" y="322"/>
                  </a:lnTo>
                  <a:lnTo>
                    <a:pt x="208" y="340"/>
                  </a:lnTo>
                  <a:lnTo>
                    <a:pt x="240" y="373"/>
                  </a:lnTo>
                  <a:lnTo>
                    <a:pt x="267" y="399"/>
                  </a:lnTo>
                  <a:lnTo>
                    <a:pt x="282" y="409"/>
                  </a:lnTo>
                  <a:lnTo>
                    <a:pt x="298" y="421"/>
                  </a:lnTo>
                  <a:lnTo>
                    <a:pt x="316" y="432"/>
                  </a:lnTo>
                  <a:lnTo>
                    <a:pt x="335" y="442"/>
                  </a:lnTo>
                  <a:lnTo>
                    <a:pt x="355" y="451"/>
                  </a:lnTo>
                  <a:lnTo>
                    <a:pt x="375" y="459"/>
                  </a:lnTo>
                  <a:lnTo>
                    <a:pt x="393" y="464"/>
                  </a:lnTo>
                  <a:lnTo>
                    <a:pt x="411" y="469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6" name="Freeform 1456"/>
            <p:cNvSpPr>
              <a:spLocks/>
            </p:cNvSpPr>
            <p:nvPr/>
          </p:nvSpPr>
          <p:spPr bwMode="auto">
            <a:xfrm>
              <a:off x="3188" y="2321"/>
              <a:ext cx="20" cy="0"/>
            </a:xfrm>
            <a:custGeom>
              <a:avLst/>
              <a:gdLst>
                <a:gd name="T0" fmla="*/ 0 w 90"/>
                <a:gd name="T1" fmla="*/ 0 h 6"/>
                <a:gd name="T2" fmla="*/ 30 w 90"/>
                <a:gd name="T3" fmla="*/ 3 h 6"/>
                <a:gd name="T4" fmla="*/ 60 w 90"/>
                <a:gd name="T5" fmla="*/ 5 h 6"/>
                <a:gd name="T6" fmla="*/ 82 w 90"/>
                <a:gd name="T7" fmla="*/ 6 h 6"/>
                <a:gd name="T8" fmla="*/ 90 w 90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">
                  <a:moveTo>
                    <a:pt x="0" y="0"/>
                  </a:moveTo>
                  <a:lnTo>
                    <a:pt x="30" y="3"/>
                  </a:lnTo>
                  <a:lnTo>
                    <a:pt x="60" y="5"/>
                  </a:lnTo>
                  <a:lnTo>
                    <a:pt x="82" y="6"/>
                  </a:lnTo>
                  <a:lnTo>
                    <a:pt x="90" y="6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7" name="Freeform 1457"/>
            <p:cNvSpPr>
              <a:spLocks/>
            </p:cNvSpPr>
            <p:nvPr/>
          </p:nvSpPr>
          <p:spPr bwMode="auto">
            <a:xfrm>
              <a:off x="3076" y="1728"/>
              <a:ext cx="133" cy="185"/>
            </a:xfrm>
            <a:custGeom>
              <a:avLst/>
              <a:gdLst>
                <a:gd name="T0" fmla="*/ 0 w 575"/>
                <a:gd name="T1" fmla="*/ 830 h 830"/>
                <a:gd name="T2" fmla="*/ 14 w 575"/>
                <a:gd name="T3" fmla="*/ 780 h 830"/>
                <a:gd name="T4" fmla="*/ 30 w 575"/>
                <a:gd name="T5" fmla="*/ 727 h 830"/>
                <a:gd name="T6" fmla="*/ 47 w 575"/>
                <a:gd name="T7" fmla="*/ 672 h 830"/>
                <a:gd name="T8" fmla="*/ 67 w 575"/>
                <a:gd name="T9" fmla="*/ 616 h 830"/>
                <a:gd name="T10" fmla="*/ 88 w 575"/>
                <a:gd name="T11" fmla="*/ 560 h 830"/>
                <a:gd name="T12" fmla="*/ 111 w 575"/>
                <a:gd name="T13" fmla="*/ 504 h 830"/>
                <a:gd name="T14" fmla="*/ 135 w 575"/>
                <a:gd name="T15" fmla="*/ 449 h 830"/>
                <a:gd name="T16" fmla="*/ 159 w 575"/>
                <a:gd name="T17" fmla="*/ 395 h 830"/>
                <a:gd name="T18" fmla="*/ 185 w 575"/>
                <a:gd name="T19" fmla="*/ 344 h 830"/>
                <a:gd name="T20" fmla="*/ 211 w 575"/>
                <a:gd name="T21" fmla="*/ 295 h 830"/>
                <a:gd name="T22" fmla="*/ 237 w 575"/>
                <a:gd name="T23" fmla="*/ 249 h 830"/>
                <a:gd name="T24" fmla="*/ 264 w 575"/>
                <a:gd name="T25" fmla="*/ 207 h 830"/>
                <a:gd name="T26" fmla="*/ 277 w 575"/>
                <a:gd name="T27" fmla="*/ 186 h 830"/>
                <a:gd name="T28" fmla="*/ 291 w 575"/>
                <a:gd name="T29" fmla="*/ 168 h 830"/>
                <a:gd name="T30" fmla="*/ 304 w 575"/>
                <a:gd name="T31" fmla="*/ 151 h 830"/>
                <a:gd name="T32" fmla="*/ 317 w 575"/>
                <a:gd name="T33" fmla="*/ 135 h 830"/>
                <a:gd name="T34" fmla="*/ 331 w 575"/>
                <a:gd name="T35" fmla="*/ 121 h 830"/>
                <a:gd name="T36" fmla="*/ 344 w 575"/>
                <a:gd name="T37" fmla="*/ 108 h 830"/>
                <a:gd name="T38" fmla="*/ 357 w 575"/>
                <a:gd name="T39" fmla="*/ 96 h 830"/>
                <a:gd name="T40" fmla="*/ 369 w 575"/>
                <a:gd name="T41" fmla="*/ 86 h 830"/>
                <a:gd name="T42" fmla="*/ 389 w 575"/>
                <a:gd name="T43" fmla="*/ 73 h 830"/>
                <a:gd name="T44" fmla="*/ 408 w 575"/>
                <a:gd name="T45" fmla="*/ 61 h 830"/>
                <a:gd name="T46" fmla="*/ 427 w 575"/>
                <a:gd name="T47" fmla="*/ 51 h 830"/>
                <a:gd name="T48" fmla="*/ 444 w 575"/>
                <a:gd name="T49" fmla="*/ 42 h 830"/>
                <a:gd name="T50" fmla="*/ 462 w 575"/>
                <a:gd name="T51" fmla="*/ 33 h 830"/>
                <a:gd name="T52" fmla="*/ 480 w 575"/>
                <a:gd name="T53" fmla="*/ 27 h 830"/>
                <a:gd name="T54" fmla="*/ 495 w 575"/>
                <a:gd name="T55" fmla="*/ 20 h 830"/>
                <a:gd name="T56" fmla="*/ 511 w 575"/>
                <a:gd name="T57" fmla="*/ 16 h 830"/>
                <a:gd name="T58" fmla="*/ 536 w 575"/>
                <a:gd name="T59" fmla="*/ 9 h 830"/>
                <a:gd name="T60" fmla="*/ 557 w 575"/>
                <a:gd name="T61" fmla="*/ 3 h 830"/>
                <a:gd name="T62" fmla="*/ 571 w 575"/>
                <a:gd name="T63" fmla="*/ 1 h 830"/>
                <a:gd name="T64" fmla="*/ 575 w 575"/>
                <a:gd name="T65" fmla="*/ 0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75" h="830">
                  <a:moveTo>
                    <a:pt x="0" y="830"/>
                  </a:moveTo>
                  <a:lnTo>
                    <a:pt x="14" y="780"/>
                  </a:lnTo>
                  <a:lnTo>
                    <a:pt x="30" y="727"/>
                  </a:lnTo>
                  <a:lnTo>
                    <a:pt x="47" y="672"/>
                  </a:lnTo>
                  <a:lnTo>
                    <a:pt x="67" y="616"/>
                  </a:lnTo>
                  <a:lnTo>
                    <a:pt x="88" y="560"/>
                  </a:lnTo>
                  <a:lnTo>
                    <a:pt x="111" y="504"/>
                  </a:lnTo>
                  <a:lnTo>
                    <a:pt x="135" y="449"/>
                  </a:lnTo>
                  <a:lnTo>
                    <a:pt x="159" y="395"/>
                  </a:lnTo>
                  <a:lnTo>
                    <a:pt x="185" y="344"/>
                  </a:lnTo>
                  <a:lnTo>
                    <a:pt x="211" y="295"/>
                  </a:lnTo>
                  <a:lnTo>
                    <a:pt x="237" y="249"/>
                  </a:lnTo>
                  <a:lnTo>
                    <a:pt x="264" y="207"/>
                  </a:lnTo>
                  <a:lnTo>
                    <a:pt x="277" y="186"/>
                  </a:lnTo>
                  <a:lnTo>
                    <a:pt x="291" y="168"/>
                  </a:lnTo>
                  <a:lnTo>
                    <a:pt x="304" y="151"/>
                  </a:lnTo>
                  <a:lnTo>
                    <a:pt x="317" y="135"/>
                  </a:lnTo>
                  <a:lnTo>
                    <a:pt x="331" y="121"/>
                  </a:lnTo>
                  <a:lnTo>
                    <a:pt x="344" y="108"/>
                  </a:lnTo>
                  <a:lnTo>
                    <a:pt x="357" y="96"/>
                  </a:lnTo>
                  <a:lnTo>
                    <a:pt x="369" y="86"/>
                  </a:lnTo>
                  <a:lnTo>
                    <a:pt x="389" y="73"/>
                  </a:lnTo>
                  <a:lnTo>
                    <a:pt x="408" y="61"/>
                  </a:lnTo>
                  <a:lnTo>
                    <a:pt x="427" y="51"/>
                  </a:lnTo>
                  <a:lnTo>
                    <a:pt x="444" y="42"/>
                  </a:lnTo>
                  <a:lnTo>
                    <a:pt x="462" y="33"/>
                  </a:lnTo>
                  <a:lnTo>
                    <a:pt x="480" y="27"/>
                  </a:lnTo>
                  <a:lnTo>
                    <a:pt x="495" y="20"/>
                  </a:lnTo>
                  <a:lnTo>
                    <a:pt x="511" y="16"/>
                  </a:lnTo>
                  <a:lnTo>
                    <a:pt x="536" y="9"/>
                  </a:lnTo>
                  <a:lnTo>
                    <a:pt x="557" y="3"/>
                  </a:lnTo>
                  <a:lnTo>
                    <a:pt x="571" y="1"/>
                  </a:lnTo>
                  <a:lnTo>
                    <a:pt x="575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8" name="Freeform 1458"/>
            <p:cNvSpPr>
              <a:spLocks/>
            </p:cNvSpPr>
            <p:nvPr/>
          </p:nvSpPr>
          <p:spPr bwMode="auto">
            <a:xfrm>
              <a:off x="3448" y="916"/>
              <a:ext cx="51" cy="89"/>
            </a:xfrm>
            <a:custGeom>
              <a:avLst/>
              <a:gdLst>
                <a:gd name="T0" fmla="*/ 24 w 222"/>
                <a:gd name="T1" fmla="*/ 46 h 395"/>
                <a:gd name="T2" fmla="*/ 42 w 222"/>
                <a:gd name="T3" fmla="*/ 27 h 395"/>
                <a:gd name="T4" fmla="*/ 61 w 222"/>
                <a:gd name="T5" fmla="*/ 11 h 395"/>
                <a:gd name="T6" fmla="*/ 85 w 222"/>
                <a:gd name="T7" fmla="*/ 3 h 395"/>
                <a:gd name="T8" fmla="*/ 111 w 222"/>
                <a:gd name="T9" fmla="*/ 0 h 395"/>
                <a:gd name="T10" fmla="*/ 143 w 222"/>
                <a:gd name="T11" fmla="*/ 4 h 395"/>
                <a:gd name="T12" fmla="*/ 170 w 222"/>
                <a:gd name="T13" fmla="*/ 17 h 395"/>
                <a:gd name="T14" fmla="*/ 188 w 222"/>
                <a:gd name="T15" fmla="*/ 35 h 395"/>
                <a:gd name="T16" fmla="*/ 197 w 222"/>
                <a:gd name="T17" fmla="*/ 52 h 395"/>
                <a:gd name="T18" fmla="*/ 202 w 222"/>
                <a:gd name="T19" fmla="*/ 71 h 395"/>
                <a:gd name="T20" fmla="*/ 200 w 222"/>
                <a:gd name="T21" fmla="*/ 99 h 395"/>
                <a:gd name="T22" fmla="*/ 182 w 222"/>
                <a:gd name="T23" fmla="*/ 130 h 395"/>
                <a:gd name="T24" fmla="*/ 149 w 222"/>
                <a:gd name="T25" fmla="*/ 163 h 395"/>
                <a:gd name="T26" fmla="*/ 173 w 222"/>
                <a:gd name="T27" fmla="*/ 175 h 395"/>
                <a:gd name="T28" fmla="*/ 193 w 222"/>
                <a:gd name="T29" fmla="*/ 190 h 395"/>
                <a:gd name="T30" fmla="*/ 207 w 222"/>
                <a:gd name="T31" fmla="*/ 209 h 395"/>
                <a:gd name="T32" fmla="*/ 217 w 222"/>
                <a:gd name="T33" fmla="*/ 230 h 395"/>
                <a:gd name="T34" fmla="*/ 222 w 222"/>
                <a:gd name="T35" fmla="*/ 254 h 395"/>
                <a:gd name="T36" fmla="*/ 220 w 222"/>
                <a:gd name="T37" fmla="*/ 286 h 395"/>
                <a:gd name="T38" fmla="*/ 210 w 222"/>
                <a:gd name="T39" fmla="*/ 320 h 395"/>
                <a:gd name="T40" fmla="*/ 190 w 222"/>
                <a:gd name="T41" fmla="*/ 349 h 395"/>
                <a:gd name="T42" fmla="*/ 152 w 222"/>
                <a:gd name="T43" fmla="*/ 377 h 395"/>
                <a:gd name="T44" fmla="*/ 105 w 222"/>
                <a:gd name="T45" fmla="*/ 393 h 395"/>
                <a:gd name="T46" fmla="*/ 49 w 222"/>
                <a:gd name="T47" fmla="*/ 395 h 395"/>
                <a:gd name="T48" fmla="*/ 22 w 222"/>
                <a:gd name="T49" fmla="*/ 390 h 395"/>
                <a:gd name="T50" fmla="*/ 7 w 222"/>
                <a:gd name="T51" fmla="*/ 381 h 395"/>
                <a:gd name="T52" fmla="*/ 0 w 222"/>
                <a:gd name="T53" fmla="*/ 365 h 395"/>
                <a:gd name="T54" fmla="*/ 3 w 222"/>
                <a:gd name="T55" fmla="*/ 354 h 395"/>
                <a:gd name="T56" fmla="*/ 14 w 222"/>
                <a:gd name="T57" fmla="*/ 346 h 395"/>
                <a:gd name="T58" fmla="*/ 29 w 222"/>
                <a:gd name="T59" fmla="*/ 345 h 395"/>
                <a:gd name="T60" fmla="*/ 59 w 222"/>
                <a:gd name="T61" fmla="*/ 357 h 395"/>
                <a:gd name="T62" fmla="*/ 95 w 222"/>
                <a:gd name="T63" fmla="*/ 370 h 395"/>
                <a:gd name="T64" fmla="*/ 120 w 222"/>
                <a:gd name="T65" fmla="*/ 369 h 395"/>
                <a:gd name="T66" fmla="*/ 140 w 222"/>
                <a:gd name="T67" fmla="*/ 363 h 395"/>
                <a:gd name="T68" fmla="*/ 158 w 222"/>
                <a:gd name="T69" fmla="*/ 349 h 395"/>
                <a:gd name="T70" fmla="*/ 171 w 222"/>
                <a:gd name="T71" fmla="*/ 331 h 395"/>
                <a:gd name="T72" fmla="*/ 178 w 222"/>
                <a:gd name="T73" fmla="*/ 311 h 395"/>
                <a:gd name="T74" fmla="*/ 179 w 222"/>
                <a:gd name="T75" fmla="*/ 285 h 395"/>
                <a:gd name="T76" fmla="*/ 169 w 222"/>
                <a:gd name="T77" fmla="*/ 253 h 395"/>
                <a:gd name="T78" fmla="*/ 157 w 222"/>
                <a:gd name="T79" fmla="*/ 233 h 395"/>
                <a:gd name="T80" fmla="*/ 138 w 222"/>
                <a:gd name="T81" fmla="*/ 218 h 395"/>
                <a:gd name="T82" fmla="*/ 108 w 222"/>
                <a:gd name="T83" fmla="*/ 204 h 395"/>
                <a:gd name="T84" fmla="*/ 75 w 222"/>
                <a:gd name="T85" fmla="*/ 200 h 395"/>
                <a:gd name="T86" fmla="*/ 76 w 222"/>
                <a:gd name="T87" fmla="*/ 189 h 395"/>
                <a:gd name="T88" fmla="*/ 111 w 222"/>
                <a:gd name="T89" fmla="*/ 175 h 395"/>
                <a:gd name="T90" fmla="*/ 138 w 222"/>
                <a:gd name="T91" fmla="*/ 153 h 395"/>
                <a:gd name="T92" fmla="*/ 152 w 222"/>
                <a:gd name="T93" fmla="*/ 123 h 395"/>
                <a:gd name="T94" fmla="*/ 154 w 222"/>
                <a:gd name="T95" fmla="*/ 95 h 395"/>
                <a:gd name="T96" fmla="*/ 150 w 222"/>
                <a:gd name="T97" fmla="*/ 76 h 395"/>
                <a:gd name="T98" fmla="*/ 140 w 222"/>
                <a:gd name="T99" fmla="*/ 61 h 395"/>
                <a:gd name="T100" fmla="*/ 126 w 222"/>
                <a:gd name="T101" fmla="*/ 48 h 395"/>
                <a:gd name="T102" fmla="*/ 109 w 222"/>
                <a:gd name="T103" fmla="*/ 41 h 395"/>
                <a:gd name="T104" fmla="*/ 89 w 222"/>
                <a:gd name="T105" fmla="*/ 38 h 395"/>
                <a:gd name="T106" fmla="*/ 58 w 222"/>
                <a:gd name="T107" fmla="*/ 45 h 395"/>
                <a:gd name="T108" fmla="*/ 31 w 222"/>
                <a:gd name="T109" fmla="*/ 64 h 395"/>
                <a:gd name="T110" fmla="*/ 5 w 222"/>
                <a:gd name="T111" fmla="*/ 8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2" h="395">
                  <a:moveTo>
                    <a:pt x="5" y="80"/>
                  </a:moveTo>
                  <a:lnTo>
                    <a:pt x="14" y="62"/>
                  </a:lnTo>
                  <a:lnTo>
                    <a:pt x="24" y="46"/>
                  </a:lnTo>
                  <a:lnTo>
                    <a:pt x="29" y="39"/>
                  </a:lnTo>
                  <a:lnTo>
                    <a:pt x="35" y="33"/>
                  </a:lnTo>
                  <a:lnTo>
                    <a:pt x="42" y="27"/>
                  </a:lnTo>
                  <a:lnTo>
                    <a:pt x="47" y="21"/>
                  </a:lnTo>
                  <a:lnTo>
                    <a:pt x="54" y="16"/>
                  </a:lnTo>
                  <a:lnTo>
                    <a:pt x="61" y="11"/>
                  </a:lnTo>
                  <a:lnTo>
                    <a:pt x="68" y="8"/>
                  </a:lnTo>
                  <a:lnTo>
                    <a:pt x="76" y="5"/>
                  </a:lnTo>
                  <a:lnTo>
                    <a:pt x="85" y="3"/>
                  </a:lnTo>
                  <a:lnTo>
                    <a:pt x="92" y="2"/>
                  </a:lnTo>
                  <a:lnTo>
                    <a:pt x="102" y="1"/>
                  </a:lnTo>
                  <a:lnTo>
                    <a:pt x="111" y="0"/>
                  </a:lnTo>
                  <a:lnTo>
                    <a:pt x="122" y="1"/>
                  </a:lnTo>
                  <a:lnTo>
                    <a:pt x="133" y="2"/>
                  </a:lnTo>
                  <a:lnTo>
                    <a:pt x="143" y="4"/>
                  </a:lnTo>
                  <a:lnTo>
                    <a:pt x="153" y="7"/>
                  </a:lnTo>
                  <a:lnTo>
                    <a:pt x="161" y="11"/>
                  </a:lnTo>
                  <a:lnTo>
                    <a:pt x="170" y="17"/>
                  </a:lnTo>
                  <a:lnTo>
                    <a:pt x="176" y="23"/>
                  </a:lnTo>
                  <a:lnTo>
                    <a:pt x="183" y="30"/>
                  </a:lnTo>
                  <a:lnTo>
                    <a:pt x="188" y="35"/>
                  </a:lnTo>
                  <a:lnTo>
                    <a:pt x="192" y="41"/>
                  </a:lnTo>
                  <a:lnTo>
                    <a:pt x="195" y="47"/>
                  </a:lnTo>
                  <a:lnTo>
                    <a:pt x="197" y="52"/>
                  </a:lnTo>
                  <a:lnTo>
                    <a:pt x="200" y="59"/>
                  </a:lnTo>
                  <a:lnTo>
                    <a:pt x="201" y="64"/>
                  </a:lnTo>
                  <a:lnTo>
                    <a:pt x="202" y="71"/>
                  </a:lnTo>
                  <a:lnTo>
                    <a:pt x="203" y="77"/>
                  </a:lnTo>
                  <a:lnTo>
                    <a:pt x="202" y="88"/>
                  </a:lnTo>
                  <a:lnTo>
                    <a:pt x="200" y="99"/>
                  </a:lnTo>
                  <a:lnTo>
                    <a:pt x="195" y="108"/>
                  </a:lnTo>
                  <a:lnTo>
                    <a:pt x="189" y="119"/>
                  </a:lnTo>
                  <a:lnTo>
                    <a:pt x="182" y="130"/>
                  </a:lnTo>
                  <a:lnTo>
                    <a:pt x="172" y="141"/>
                  </a:lnTo>
                  <a:lnTo>
                    <a:pt x="161" y="153"/>
                  </a:lnTo>
                  <a:lnTo>
                    <a:pt x="149" y="163"/>
                  </a:lnTo>
                  <a:lnTo>
                    <a:pt x="158" y="167"/>
                  </a:lnTo>
                  <a:lnTo>
                    <a:pt x="165" y="171"/>
                  </a:lnTo>
                  <a:lnTo>
                    <a:pt x="173" y="175"/>
                  </a:lnTo>
                  <a:lnTo>
                    <a:pt x="181" y="179"/>
                  </a:lnTo>
                  <a:lnTo>
                    <a:pt x="188" y="185"/>
                  </a:lnTo>
                  <a:lnTo>
                    <a:pt x="193" y="190"/>
                  </a:lnTo>
                  <a:lnTo>
                    <a:pt x="199" y="197"/>
                  </a:lnTo>
                  <a:lnTo>
                    <a:pt x="203" y="202"/>
                  </a:lnTo>
                  <a:lnTo>
                    <a:pt x="207" y="209"/>
                  </a:lnTo>
                  <a:lnTo>
                    <a:pt x="212" y="216"/>
                  </a:lnTo>
                  <a:lnTo>
                    <a:pt x="214" y="223"/>
                  </a:lnTo>
                  <a:lnTo>
                    <a:pt x="217" y="230"/>
                  </a:lnTo>
                  <a:lnTo>
                    <a:pt x="220" y="238"/>
                  </a:lnTo>
                  <a:lnTo>
                    <a:pt x="221" y="246"/>
                  </a:lnTo>
                  <a:lnTo>
                    <a:pt x="222" y="254"/>
                  </a:lnTo>
                  <a:lnTo>
                    <a:pt x="222" y="262"/>
                  </a:lnTo>
                  <a:lnTo>
                    <a:pt x="222" y="274"/>
                  </a:lnTo>
                  <a:lnTo>
                    <a:pt x="220" y="286"/>
                  </a:lnTo>
                  <a:lnTo>
                    <a:pt x="217" y="298"/>
                  </a:lnTo>
                  <a:lnTo>
                    <a:pt x="214" y="309"/>
                  </a:lnTo>
                  <a:lnTo>
                    <a:pt x="210" y="320"/>
                  </a:lnTo>
                  <a:lnTo>
                    <a:pt x="204" y="329"/>
                  </a:lnTo>
                  <a:lnTo>
                    <a:pt x="197" y="339"/>
                  </a:lnTo>
                  <a:lnTo>
                    <a:pt x="190" y="349"/>
                  </a:lnTo>
                  <a:lnTo>
                    <a:pt x="179" y="359"/>
                  </a:lnTo>
                  <a:lnTo>
                    <a:pt x="167" y="369"/>
                  </a:lnTo>
                  <a:lnTo>
                    <a:pt x="152" y="377"/>
                  </a:lnTo>
                  <a:lnTo>
                    <a:pt x="138" y="383"/>
                  </a:lnTo>
                  <a:lnTo>
                    <a:pt x="122" y="388"/>
                  </a:lnTo>
                  <a:lnTo>
                    <a:pt x="105" y="393"/>
                  </a:lnTo>
                  <a:lnTo>
                    <a:pt x="87" y="395"/>
                  </a:lnTo>
                  <a:lnTo>
                    <a:pt x="67" y="395"/>
                  </a:lnTo>
                  <a:lnTo>
                    <a:pt x="49" y="395"/>
                  </a:lnTo>
                  <a:lnTo>
                    <a:pt x="34" y="393"/>
                  </a:lnTo>
                  <a:lnTo>
                    <a:pt x="27" y="392"/>
                  </a:lnTo>
                  <a:lnTo>
                    <a:pt x="22" y="390"/>
                  </a:lnTo>
                  <a:lnTo>
                    <a:pt x="17" y="388"/>
                  </a:lnTo>
                  <a:lnTo>
                    <a:pt x="14" y="385"/>
                  </a:lnTo>
                  <a:lnTo>
                    <a:pt x="7" y="381"/>
                  </a:lnTo>
                  <a:lnTo>
                    <a:pt x="3" y="376"/>
                  </a:lnTo>
                  <a:lnTo>
                    <a:pt x="0" y="370"/>
                  </a:lnTo>
                  <a:lnTo>
                    <a:pt x="0" y="365"/>
                  </a:lnTo>
                  <a:lnTo>
                    <a:pt x="0" y="362"/>
                  </a:lnTo>
                  <a:lnTo>
                    <a:pt x="1" y="357"/>
                  </a:lnTo>
                  <a:lnTo>
                    <a:pt x="3" y="354"/>
                  </a:lnTo>
                  <a:lnTo>
                    <a:pt x="6" y="351"/>
                  </a:lnTo>
                  <a:lnTo>
                    <a:pt x="10" y="349"/>
                  </a:lnTo>
                  <a:lnTo>
                    <a:pt x="14" y="346"/>
                  </a:lnTo>
                  <a:lnTo>
                    <a:pt x="17" y="345"/>
                  </a:lnTo>
                  <a:lnTo>
                    <a:pt x="23" y="344"/>
                  </a:lnTo>
                  <a:lnTo>
                    <a:pt x="29" y="345"/>
                  </a:lnTo>
                  <a:lnTo>
                    <a:pt x="37" y="346"/>
                  </a:lnTo>
                  <a:lnTo>
                    <a:pt x="45" y="351"/>
                  </a:lnTo>
                  <a:lnTo>
                    <a:pt x="59" y="357"/>
                  </a:lnTo>
                  <a:lnTo>
                    <a:pt x="74" y="365"/>
                  </a:lnTo>
                  <a:lnTo>
                    <a:pt x="84" y="368"/>
                  </a:lnTo>
                  <a:lnTo>
                    <a:pt x="95" y="370"/>
                  </a:lnTo>
                  <a:lnTo>
                    <a:pt x="106" y="371"/>
                  </a:lnTo>
                  <a:lnTo>
                    <a:pt x="113" y="370"/>
                  </a:lnTo>
                  <a:lnTo>
                    <a:pt x="120" y="369"/>
                  </a:lnTo>
                  <a:lnTo>
                    <a:pt x="127" y="368"/>
                  </a:lnTo>
                  <a:lnTo>
                    <a:pt x="133" y="365"/>
                  </a:lnTo>
                  <a:lnTo>
                    <a:pt x="140" y="363"/>
                  </a:lnTo>
                  <a:lnTo>
                    <a:pt x="146" y="358"/>
                  </a:lnTo>
                  <a:lnTo>
                    <a:pt x="152" y="354"/>
                  </a:lnTo>
                  <a:lnTo>
                    <a:pt x="158" y="349"/>
                  </a:lnTo>
                  <a:lnTo>
                    <a:pt x="162" y="343"/>
                  </a:lnTo>
                  <a:lnTo>
                    <a:pt x="167" y="337"/>
                  </a:lnTo>
                  <a:lnTo>
                    <a:pt x="171" y="331"/>
                  </a:lnTo>
                  <a:lnTo>
                    <a:pt x="173" y="325"/>
                  </a:lnTo>
                  <a:lnTo>
                    <a:pt x="176" y="317"/>
                  </a:lnTo>
                  <a:lnTo>
                    <a:pt x="178" y="311"/>
                  </a:lnTo>
                  <a:lnTo>
                    <a:pt x="179" y="303"/>
                  </a:lnTo>
                  <a:lnTo>
                    <a:pt x="179" y="296"/>
                  </a:lnTo>
                  <a:lnTo>
                    <a:pt x="179" y="285"/>
                  </a:lnTo>
                  <a:lnTo>
                    <a:pt x="176" y="274"/>
                  </a:lnTo>
                  <a:lnTo>
                    <a:pt x="173" y="264"/>
                  </a:lnTo>
                  <a:lnTo>
                    <a:pt x="169" y="253"/>
                  </a:lnTo>
                  <a:lnTo>
                    <a:pt x="165" y="245"/>
                  </a:lnTo>
                  <a:lnTo>
                    <a:pt x="161" y="239"/>
                  </a:lnTo>
                  <a:lnTo>
                    <a:pt x="157" y="233"/>
                  </a:lnTo>
                  <a:lnTo>
                    <a:pt x="152" y="229"/>
                  </a:lnTo>
                  <a:lnTo>
                    <a:pt x="146" y="224"/>
                  </a:lnTo>
                  <a:lnTo>
                    <a:pt x="138" y="218"/>
                  </a:lnTo>
                  <a:lnTo>
                    <a:pt x="129" y="214"/>
                  </a:lnTo>
                  <a:lnTo>
                    <a:pt x="119" y="209"/>
                  </a:lnTo>
                  <a:lnTo>
                    <a:pt x="108" y="204"/>
                  </a:lnTo>
                  <a:lnTo>
                    <a:pt x="97" y="202"/>
                  </a:lnTo>
                  <a:lnTo>
                    <a:pt x="86" y="200"/>
                  </a:lnTo>
                  <a:lnTo>
                    <a:pt x="75" y="200"/>
                  </a:lnTo>
                  <a:lnTo>
                    <a:pt x="65" y="200"/>
                  </a:lnTo>
                  <a:lnTo>
                    <a:pt x="65" y="191"/>
                  </a:lnTo>
                  <a:lnTo>
                    <a:pt x="76" y="189"/>
                  </a:lnTo>
                  <a:lnTo>
                    <a:pt x="88" y="186"/>
                  </a:lnTo>
                  <a:lnTo>
                    <a:pt x="99" y="182"/>
                  </a:lnTo>
                  <a:lnTo>
                    <a:pt x="111" y="175"/>
                  </a:lnTo>
                  <a:lnTo>
                    <a:pt x="121" y="169"/>
                  </a:lnTo>
                  <a:lnTo>
                    <a:pt x="131" y="161"/>
                  </a:lnTo>
                  <a:lnTo>
                    <a:pt x="138" y="153"/>
                  </a:lnTo>
                  <a:lnTo>
                    <a:pt x="144" y="144"/>
                  </a:lnTo>
                  <a:lnTo>
                    <a:pt x="149" y="134"/>
                  </a:lnTo>
                  <a:lnTo>
                    <a:pt x="152" y="123"/>
                  </a:lnTo>
                  <a:lnTo>
                    <a:pt x="154" y="114"/>
                  </a:lnTo>
                  <a:lnTo>
                    <a:pt x="154" y="103"/>
                  </a:lnTo>
                  <a:lnTo>
                    <a:pt x="154" y="95"/>
                  </a:lnTo>
                  <a:lnTo>
                    <a:pt x="153" y="89"/>
                  </a:lnTo>
                  <a:lnTo>
                    <a:pt x="152" y="83"/>
                  </a:lnTo>
                  <a:lnTo>
                    <a:pt x="150" y="76"/>
                  </a:lnTo>
                  <a:lnTo>
                    <a:pt x="148" y="71"/>
                  </a:lnTo>
                  <a:lnTo>
                    <a:pt x="144" y="65"/>
                  </a:lnTo>
                  <a:lnTo>
                    <a:pt x="140" y="61"/>
                  </a:lnTo>
                  <a:lnTo>
                    <a:pt x="136" y="56"/>
                  </a:lnTo>
                  <a:lnTo>
                    <a:pt x="131" y="52"/>
                  </a:lnTo>
                  <a:lnTo>
                    <a:pt x="126" y="48"/>
                  </a:lnTo>
                  <a:lnTo>
                    <a:pt x="120" y="45"/>
                  </a:lnTo>
                  <a:lnTo>
                    <a:pt x="115" y="43"/>
                  </a:lnTo>
                  <a:lnTo>
                    <a:pt x="109" y="41"/>
                  </a:lnTo>
                  <a:lnTo>
                    <a:pt x="102" y="39"/>
                  </a:lnTo>
                  <a:lnTo>
                    <a:pt x="97" y="38"/>
                  </a:lnTo>
                  <a:lnTo>
                    <a:pt x="89" y="38"/>
                  </a:lnTo>
                  <a:lnTo>
                    <a:pt x="78" y="39"/>
                  </a:lnTo>
                  <a:lnTo>
                    <a:pt x="68" y="42"/>
                  </a:lnTo>
                  <a:lnTo>
                    <a:pt x="58" y="45"/>
                  </a:lnTo>
                  <a:lnTo>
                    <a:pt x="48" y="50"/>
                  </a:lnTo>
                  <a:lnTo>
                    <a:pt x="39" y="57"/>
                  </a:lnTo>
                  <a:lnTo>
                    <a:pt x="31" y="64"/>
                  </a:lnTo>
                  <a:lnTo>
                    <a:pt x="23" y="74"/>
                  </a:lnTo>
                  <a:lnTo>
                    <a:pt x="15" y="85"/>
                  </a:lnTo>
                  <a:lnTo>
                    <a:pt x="5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59" name="Freeform 1459"/>
            <p:cNvSpPr>
              <a:spLocks/>
            </p:cNvSpPr>
            <p:nvPr/>
          </p:nvSpPr>
          <p:spPr bwMode="auto">
            <a:xfrm>
              <a:off x="3513" y="969"/>
              <a:ext cx="93" cy="85"/>
            </a:xfrm>
            <a:custGeom>
              <a:avLst/>
              <a:gdLst>
                <a:gd name="T0" fmla="*/ 293 w 404"/>
                <a:gd name="T1" fmla="*/ 176 h 381"/>
                <a:gd name="T2" fmla="*/ 293 w 404"/>
                <a:gd name="T3" fmla="*/ 55 h 381"/>
                <a:gd name="T4" fmla="*/ 290 w 404"/>
                <a:gd name="T5" fmla="*/ 35 h 381"/>
                <a:gd name="T6" fmla="*/ 287 w 404"/>
                <a:gd name="T7" fmla="*/ 26 h 381"/>
                <a:gd name="T8" fmla="*/ 281 w 404"/>
                <a:gd name="T9" fmla="*/ 20 h 381"/>
                <a:gd name="T10" fmla="*/ 270 w 404"/>
                <a:gd name="T11" fmla="*/ 14 h 381"/>
                <a:gd name="T12" fmla="*/ 257 w 404"/>
                <a:gd name="T13" fmla="*/ 10 h 381"/>
                <a:gd name="T14" fmla="*/ 236 w 404"/>
                <a:gd name="T15" fmla="*/ 10 h 381"/>
                <a:gd name="T16" fmla="*/ 404 w 404"/>
                <a:gd name="T17" fmla="*/ 0 h 381"/>
                <a:gd name="T18" fmla="*/ 390 w 404"/>
                <a:gd name="T19" fmla="*/ 10 h 381"/>
                <a:gd name="T20" fmla="*/ 377 w 404"/>
                <a:gd name="T21" fmla="*/ 12 h 381"/>
                <a:gd name="T22" fmla="*/ 364 w 404"/>
                <a:gd name="T23" fmla="*/ 17 h 381"/>
                <a:gd name="T24" fmla="*/ 357 w 404"/>
                <a:gd name="T25" fmla="*/ 22 h 381"/>
                <a:gd name="T26" fmla="*/ 351 w 404"/>
                <a:gd name="T27" fmla="*/ 30 h 381"/>
                <a:gd name="T28" fmla="*/ 349 w 404"/>
                <a:gd name="T29" fmla="*/ 44 h 381"/>
                <a:gd name="T30" fmla="*/ 348 w 404"/>
                <a:gd name="T31" fmla="*/ 68 h 381"/>
                <a:gd name="T32" fmla="*/ 349 w 404"/>
                <a:gd name="T33" fmla="*/ 326 h 381"/>
                <a:gd name="T34" fmla="*/ 350 w 404"/>
                <a:gd name="T35" fmla="*/ 345 h 381"/>
                <a:gd name="T36" fmla="*/ 353 w 404"/>
                <a:gd name="T37" fmla="*/ 355 h 381"/>
                <a:gd name="T38" fmla="*/ 360 w 404"/>
                <a:gd name="T39" fmla="*/ 360 h 381"/>
                <a:gd name="T40" fmla="*/ 370 w 404"/>
                <a:gd name="T41" fmla="*/ 366 h 381"/>
                <a:gd name="T42" fmla="*/ 383 w 404"/>
                <a:gd name="T43" fmla="*/ 370 h 381"/>
                <a:gd name="T44" fmla="*/ 404 w 404"/>
                <a:gd name="T45" fmla="*/ 370 h 381"/>
                <a:gd name="T46" fmla="*/ 236 w 404"/>
                <a:gd name="T47" fmla="*/ 381 h 381"/>
                <a:gd name="T48" fmla="*/ 251 w 404"/>
                <a:gd name="T49" fmla="*/ 370 h 381"/>
                <a:gd name="T50" fmla="*/ 272 w 404"/>
                <a:gd name="T51" fmla="*/ 367 h 381"/>
                <a:gd name="T52" fmla="*/ 279 w 404"/>
                <a:gd name="T53" fmla="*/ 363 h 381"/>
                <a:gd name="T54" fmla="*/ 286 w 404"/>
                <a:gd name="T55" fmla="*/ 356 h 381"/>
                <a:gd name="T56" fmla="*/ 290 w 404"/>
                <a:gd name="T57" fmla="*/ 341 h 381"/>
                <a:gd name="T58" fmla="*/ 293 w 404"/>
                <a:gd name="T59" fmla="*/ 313 h 381"/>
                <a:gd name="T60" fmla="*/ 110 w 404"/>
                <a:gd name="T61" fmla="*/ 197 h 381"/>
                <a:gd name="T62" fmla="*/ 111 w 404"/>
                <a:gd name="T63" fmla="*/ 326 h 381"/>
                <a:gd name="T64" fmla="*/ 112 w 404"/>
                <a:gd name="T65" fmla="*/ 345 h 381"/>
                <a:gd name="T66" fmla="*/ 117 w 404"/>
                <a:gd name="T67" fmla="*/ 355 h 381"/>
                <a:gd name="T68" fmla="*/ 122 w 404"/>
                <a:gd name="T69" fmla="*/ 360 h 381"/>
                <a:gd name="T70" fmla="*/ 133 w 404"/>
                <a:gd name="T71" fmla="*/ 366 h 381"/>
                <a:gd name="T72" fmla="*/ 145 w 404"/>
                <a:gd name="T73" fmla="*/ 370 h 381"/>
                <a:gd name="T74" fmla="*/ 166 w 404"/>
                <a:gd name="T75" fmla="*/ 370 h 381"/>
                <a:gd name="T76" fmla="*/ 0 w 404"/>
                <a:gd name="T77" fmla="*/ 381 h 381"/>
                <a:gd name="T78" fmla="*/ 13 w 404"/>
                <a:gd name="T79" fmla="*/ 370 h 381"/>
                <a:gd name="T80" fmla="*/ 34 w 404"/>
                <a:gd name="T81" fmla="*/ 367 h 381"/>
                <a:gd name="T82" fmla="*/ 42 w 404"/>
                <a:gd name="T83" fmla="*/ 363 h 381"/>
                <a:gd name="T84" fmla="*/ 48 w 404"/>
                <a:gd name="T85" fmla="*/ 356 h 381"/>
                <a:gd name="T86" fmla="*/ 54 w 404"/>
                <a:gd name="T87" fmla="*/ 341 h 381"/>
                <a:gd name="T88" fmla="*/ 55 w 404"/>
                <a:gd name="T89" fmla="*/ 313 h 381"/>
                <a:gd name="T90" fmla="*/ 55 w 404"/>
                <a:gd name="T91" fmla="*/ 55 h 381"/>
                <a:gd name="T92" fmla="*/ 53 w 404"/>
                <a:gd name="T93" fmla="*/ 35 h 381"/>
                <a:gd name="T94" fmla="*/ 49 w 404"/>
                <a:gd name="T95" fmla="*/ 26 h 381"/>
                <a:gd name="T96" fmla="*/ 44 w 404"/>
                <a:gd name="T97" fmla="*/ 20 h 381"/>
                <a:gd name="T98" fmla="*/ 33 w 404"/>
                <a:gd name="T99" fmla="*/ 14 h 381"/>
                <a:gd name="T100" fmla="*/ 19 w 404"/>
                <a:gd name="T101" fmla="*/ 10 h 381"/>
                <a:gd name="T102" fmla="*/ 0 w 404"/>
                <a:gd name="T103" fmla="*/ 10 h 381"/>
                <a:gd name="T104" fmla="*/ 166 w 404"/>
                <a:gd name="T105" fmla="*/ 0 h 381"/>
                <a:gd name="T106" fmla="*/ 153 w 404"/>
                <a:gd name="T107" fmla="*/ 10 h 381"/>
                <a:gd name="T108" fmla="*/ 139 w 404"/>
                <a:gd name="T109" fmla="*/ 12 h 381"/>
                <a:gd name="T110" fmla="*/ 127 w 404"/>
                <a:gd name="T111" fmla="*/ 17 h 381"/>
                <a:gd name="T112" fmla="*/ 119 w 404"/>
                <a:gd name="T113" fmla="*/ 22 h 381"/>
                <a:gd name="T114" fmla="*/ 115 w 404"/>
                <a:gd name="T115" fmla="*/ 30 h 381"/>
                <a:gd name="T116" fmla="*/ 111 w 404"/>
                <a:gd name="T117" fmla="*/ 44 h 381"/>
                <a:gd name="T118" fmla="*/ 110 w 404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4" h="381">
                  <a:moveTo>
                    <a:pt x="110" y="176"/>
                  </a:moveTo>
                  <a:lnTo>
                    <a:pt x="293" y="176"/>
                  </a:lnTo>
                  <a:lnTo>
                    <a:pt x="293" y="68"/>
                  </a:lnTo>
                  <a:lnTo>
                    <a:pt x="293" y="55"/>
                  </a:lnTo>
                  <a:lnTo>
                    <a:pt x="291" y="43"/>
                  </a:lnTo>
                  <a:lnTo>
                    <a:pt x="290" y="35"/>
                  </a:lnTo>
                  <a:lnTo>
                    <a:pt x="289" y="29"/>
                  </a:lnTo>
                  <a:lnTo>
                    <a:pt x="287" y="26"/>
                  </a:lnTo>
                  <a:lnTo>
                    <a:pt x="285" y="22"/>
                  </a:lnTo>
                  <a:lnTo>
                    <a:pt x="281" y="20"/>
                  </a:lnTo>
                  <a:lnTo>
                    <a:pt x="277" y="17"/>
                  </a:lnTo>
                  <a:lnTo>
                    <a:pt x="270" y="14"/>
                  </a:lnTo>
                  <a:lnTo>
                    <a:pt x="264" y="12"/>
                  </a:lnTo>
                  <a:lnTo>
                    <a:pt x="257" y="10"/>
                  </a:lnTo>
                  <a:lnTo>
                    <a:pt x="251" y="10"/>
                  </a:lnTo>
                  <a:lnTo>
                    <a:pt x="236" y="10"/>
                  </a:lnTo>
                  <a:lnTo>
                    <a:pt x="236" y="0"/>
                  </a:lnTo>
                  <a:lnTo>
                    <a:pt x="404" y="0"/>
                  </a:lnTo>
                  <a:lnTo>
                    <a:pt x="404" y="10"/>
                  </a:lnTo>
                  <a:lnTo>
                    <a:pt x="390" y="10"/>
                  </a:lnTo>
                  <a:lnTo>
                    <a:pt x="383" y="10"/>
                  </a:lnTo>
                  <a:lnTo>
                    <a:pt x="377" y="12"/>
                  </a:lnTo>
                  <a:lnTo>
                    <a:pt x="370" y="14"/>
                  </a:lnTo>
                  <a:lnTo>
                    <a:pt x="364" y="17"/>
                  </a:lnTo>
                  <a:lnTo>
                    <a:pt x="360" y="19"/>
                  </a:lnTo>
                  <a:lnTo>
                    <a:pt x="357" y="22"/>
                  </a:lnTo>
                  <a:lnTo>
                    <a:pt x="353" y="26"/>
                  </a:lnTo>
                  <a:lnTo>
                    <a:pt x="351" y="30"/>
                  </a:lnTo>
                  <a:lnTo>
                    <a:pt x="350" y="36"/>
                  </a:lnTo>
                  <a:lnTo>
                    <a:pt x="349" y="44"/>
                  </a:lnTo>
                  <a:lnTo>
                    <a:pt x="348" y="55"/>
                  </a:lnTo>
                  <a:lnTo>
                    <a:pt x="348" y="68"/>
                  </a:lnTo>
                  <a:lnTo>
                    <a:pt x="348" y="313"/>
                  </a:lnTo>
                  <a:lnTo>
                    <a:pt x="349" y="326"/>
                  </a:lnTo>
                  <a:lnTo>
                    <a:pt x="349" y="337"/>
                  </a:lnTo>
                  <a:lnTo>
                    <a:pt x="350" y="345"/>
                  </a:lnTo>
                  <a:lnTo>
                    <a:pt x="352" y="351"/>
                  </a:lnTo>
                  <a:lnTo>
                    <a:pt x="353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3" y="364"/>
                  </a:lnTo>
                  <a:lnTo>
                    <a:pt x="370" y="366"/>
                  </a:lnTo>
                  <a:lnTo>
                    <a:pt x="377" y="368"/>
                  </a:lnTo>
                  <a:lnTo>
                    <a:pt x="383" y="370"/>
                  </a:lnTo>
                  <a:lnTo>
                    <a:pt x="390" y="370"/>
                  </a:lnTo>
                  <a:lnTo>
                    <a:pt x="404" y="370"/>
                  </a:lnTo>
                  <a:lnTo>
                    <a:pt x="404" y="381"/>
                  </a:lnTo>
                  <a:lnTo>
                    <a:pt x="236" y="381"/>
                  </a:lnTo>
                  <a:lnTo>
                    <a:pt x="236" y="370"/>
                  </a:lnTo>
                  <a:lnTo>
                    <a:pt x="251" y="370"/>
                  </a:lnTo>
                  <a:lnTo>
                    <a:pt x="262" y="369"/>
                  </a:lnTo>
                  <a:lnTo>
                    <a:pt x="272" y="367"/>
                  </a:lnTo>
                  <a:lnTo>
                    <a:pt x="275" y="365"/>
                  </a:lnTo>
                  <a:lnTo>
                    <a:pt x="279" y="363"/>
                  </a:lnTo>
                  <a:lnTo>
                    <a:pt x="283" y="359"/>
                  </a:lnTo>
                  <a:lnTo>
                    <a:pt x="286" y="356"/>
                  </a:lnTo>
                  <a:lnTo>
                    <a:pt x="288" y="351"/>
                  </a:lnTo>
                  <a:lnTo>
                    <a:pt x="290" y="341"/>
                  </a:lnTo>
                  <a:lnTo>
                    <a:pt x="293" y="328"/>
                  </a:lnTo>
                  <a:lnTo>
                    <a:pt x="293" y="313"/>
                  </a:lnTo>
                  <a:lnTo>
                    <a:pt x="293" y="197"/>
                  </a:lnTo>
                  <a:lnTo>
                    <a:pt x="110" y="197"/>
                  </a:lnTo>
                  <a:lnTo>
                    <a:pt x="110" y="313"/>
                  </a:lnTo>
                  <a:lnTo>
                    <a:pt x="111" y="326"/>
                  </a:lnTo>
                  <a:lnTo>
                    <a:pt x="111" y="337"/>
                  </a:lnTo>
                  <a:lnTo>
                    <a:pt x="112" y="345"/>
                  </a:lnTo>
                  <a:lnTo>
                    <a:pt x="115" y="351"/>
                  </a:lnTo>
                  <a:lnTo>
                    <a:pt x="117" y="355"/>
                  </a:lnTo>
                  <a:lnTo>
                    <a:pt x="119" y="358"/>
                  </a:lnTo>
                  <a:lnTo>
                    <a:pt x="122" y="360"/>
                  </a:lnTo>
                  <a:lnTo>
                    <a:pt x="127" y="364"/>
                  </a:lnTo>
                  <a:lnTo>
                    <a:pt x="133" y="366"/>
                  </a:lnTo>
                  <a:lnTo>
                    <a:pt x="139" y="368"/>
                  </a:lnTo>
                  <a:lnTo>
                    <a:pt x="145" y="370"/>
                  </a:lnTo>
                  <a:lnTo>
                    <a:pt x="153" y="370"/>
                  </a:lnTo>
                  <a:lnTo>
                    <a:pt x="166" y="370"/>
                  </a:lnTo>
                  <a:lnTo>
                    <a:pt x="166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3" y="370"/>
                  </a:lnTo>
                  <a:lnTo>
                    <a:pt x="24" y="369"/>
                  </a:lnTo>
                  <a:lnTo>
                    <a:pt x="34" y="367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59"/>
                  </a:lnTo>
                  <a:lnTo>
                    <a:pt x="48" y="356"/>
                  </a:lnTo>
                  <a:lnTo>
                    <a:pt x="51" y="351"/>
                  </a:lnTo>
                  <a:lnTo>
                    <a:pt x="54" y="341"/>
                  </a:lnTo>
                  <a:lnTo>
                    <a:pt x="55" y="328"/>
                  </a:lnTo>
                  <a:lnTo>
                    <a:pt x="55" y="313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5"/>
                  </a:lnTo>
                  <a:lnTo>
                    <a:pt x="51" y="29"/>
                  </a:lnTo>
                  <a:lnTo>
                    <a:pt x="49" y="26"/>
                  </a:lnTo>
                  <a:lnTo>
                    <a:pt x="47" y="22"/>
                  </a:lnTo>
                  <a:lnTo>
                    <a:pt x="44" y="20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2"/>
                  </a:lnTo>
                  <a:lnTo>
                    <a:pt x="19" y="10"/>
                  </a:lnTo>
                  <a:lnTo>
                    <a:pt x="13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10"/>
                  </a:lnTo>
                  <a:lnTo>
                    <a:pt x="153" y="10"/>
                  </a:lnTo>
                  <a:lnTo>
                    <a:pt x="145" y="10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19"/>
                  </a:lnTo>
                  <a:lnTo>
                    <a:pt x="119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2" y="36"/>
                  </a:lnTo>
                  <a:lnTo>
                    <a:pt x="111" y="44"/>
                  </a:lnTo>
                  <a:lnTo>
                    <a:pt x="111" y="55"/>
                  </a:lnTo>
                  <a:lnTo>
                    <a:pt x="110" y="68"/>
                  </a:lnTo>
                  <a:lnTo>
                    <a:pt x="110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0" name="Freeform 1460"/>
            <p:cNvSpPr>
              <a:spLocks noEditPoints="1"/>
            </p:cNvSpPr>
            <p:nvPr/>
          </p:nvSpPr>
          <p:spPr bwMode="auto">
            <a:xfrm>
              <a:off x="3615" y="995"/>
              <a:ext cx="50" cy="61"/>
            </a:xfrm>
            <a:custGeom>
              <a:avLst/>
              <a:gdLst>
                <a:gd name="T0" fmla="*/ 40 w 223"/>
                <a:gd name="T1" fmla="*/ 118 h 273"/>
                <a:gd name="T2" fmla="*/ 44 w 223"/>
                <a:gd name="T3" fmla="*/ 143 h 273"/>
                <a:gd name="T4" fmla="*/ 51 w 223"/>
                <a:gd name="T5" fmla="*/ 166 h 273"/>
                <a:gd name="T6" fmla="*/ 63 w 223"/>
                <a:gd name="T7" fmla="*/ 185 h 273"/>
                <a:gd name="T8" fmla="*/ 76 w 223"/>
                <a:gd name="T9" fmla="*/ 201 h 273"/>
                <a:gd name="T10" fmla="*/ 92 w 223"/>
                <a:gd name="T11" fmla="*/ 214 h 273"/>
                <a:gd name="T12" fmla="*/ 109 w 223"/>
                <a:gd name="T13" fmla="*/ 222 h 273"/>
                <a:gd name="T14" fmla="*/ 128 w 223"/>
                <a:gd name="T15" fmla="*/ 226 h 273"/>
                <a:gd name="T16" fmla="*/ 150 w 223"/>
                <a:gd name="T17" fmla="*/ 226 h 273"/>
                <a:gd name="T18" fmla="*/ 172 w 223"/>
                <a:gd name="T19" fmla="*/ 219 h 273"/>
                <a:gd name="T20" fmla="*/ 186 w 223"/>
                <a:gd name="T21" fmla="*/ 209 h 273"/>
                <a:gd name="T22" fmla="*/ 195 w 223"/>
                <a:gd name="T23" fmla="*/ 199 h 273"/>
                <a:gd name="T24" fmla="*/ 207 w 223"/>
                <a:gd name="T25" fmla="*/ 181 h 273"/>
                <a:gd name="T26" fmla="*/ 223 w 223"/>
                <a:gd name="T27" fmla="*/ 170 h 273"/>
                <a:gd name="T28" fmla="*/ 218 w 223"/>
                <a:gd name="T29" fmla="*/ 190 h 273"/>
                <a:gd name="T30" fmla="*/ 212 w 223"/>
                <a:gd name="T31" fmla="*/ 208 h 273"/>
                <a:gd name="T32" fmla="*/ 201 w 223"/>
                <a:gd name="T33" fmla="*/ 224 h 273"/>
                <a:gd name="T34" fmla="*/ 187 w 223"/>
                <a:gd name="T35" fmla="*/ 241 h 273"/>
                <a:gd name="T36" fmla="*/ 172 w 223"/>
                <a:gd name="T37" fmla="*/ 254 h 273"/>
                <a:gd name="T38" fmla="*/ 155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2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4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2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8 w 223"/>
                <a:gd name="T63" fmla="*/ 81 h 273"/>
                <a:gd name="T64" fmla="*/ 19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7 w 223"/>
                <a:gd name="T73" fmla="*/ 2 h 273"/>
                <a:gd name="T74" fmla="*/ 121 w 223"/>
                <a:gd name="T75" fmla="*/ 0 h 273"/>
                <a:gd name="T76" fmla="*/ 143 w 223"/>
                <a:gd name="T77" fmla="*/ 1 h 273"/>
                <a:gd name="T78" fmla="*/ 162 w 223"/>
                <a:gd name="T79" fmla="*/ 6 h 273"/>
                <a:gd name="T80" fmla="*/ 180 w 223"/>
                <a:gd name="T81" fmla="*/ 15 h 273"/>
                <a:gd name="T82" fmla="*/ 194 w 223"/>
                <a:gd name="T83" fmla="*/ 28 h 273"/>
                <a:gd name="T84" fmla="*/ 207 w 223"/>
                <a:gd name="T85" fmla="*/ 43 h 273"/>
                <a:gd name="T86" fmla="*/ 216 w 223"/>
                <a:gd name="T87" fmla="*/ 61 h 273"/>
                <a:gd name="T88" fmla="*/ 222 w 223"/>
                <a:gd name="T89" fmla="*/ 82 h 273"/>
                <a:gd name="T90" fmla="*/ 223 w 223"/>
                <a:gd name="T91" fmla="*/ 104 h 273"/>
                <a:gd name="T92" fmla="*/ 40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3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3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0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0" y="104"/>
                  </a:moveTo>
                  <a:lnTo>
                    <a:pt x="40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1" y="166"/>
                  </a:lnTo>
                  <a:lnTo>
                    <a:pt x="56" y="177"/>
                  </a:lnTo>
                  <a:lnTo>
                    <a:pt x="63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2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6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7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2" y="180"/>
                  </a:lnTo>
                  <a:lnTo>
                    <a:pt x="218" y="190"/>
                  </a:lnTo>
                  <a:lnTo>
                    <a:pt x="215" y="198"/>
                  </a:lnTo>
                  <a:lnTo>
                    <a:pt x="212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5" y="233"/>
                  </a:lnTo>
                  <a:lnTo>
                    <a:pt x="187" y="241"/>
                  </a:lnTo>
                  <a:lnTo>
                    <a:pt x="181" y="248"/>
                  </a:lnTo>
                  <a:lnTo>
                    <a:pt x="172" y="254"/>
                  </a:lnTo>
                  <a:lnTo>
                    <a:pt x="164" y="260"/>
                  </a:lnTo>
                  <a:lnTo>
                    <a:pt x="155" y="265"/>
                  </a:lnTo>
                  <a:lnTo>
                    <a:pt x="145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3" y="271"/>
                  </a:lnTo>
                  <a:lnTo>
                    <a:pt x="92" y="270"/>
                  </a:lnTo>
                  <a:lnTo>
                    <a:pt x="81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4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8" y="81"/>
                  </a:lnTo>
                  <a:lnTo>
                    <a:pt x="13" y="68"/>
                  </a:lnTo>
                  <a:lnTo>
                    <a:pt x="19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3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80" y="15"/>
                  </a:lnTo>
                  <a:lnTo>
                    <a:pt x="187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7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20" y="71"/>
                  </a:lnTo>
                  <a:lnTo>
                    <a:pt x="222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0" y="104"/>
                  </a:lnTo>
                  <a:close/>
                  <a:moveTo>
                    <a:pt x="40" y="88"/>
                  </a:moveTo>
                  <a:lnTo>
                    <a:pt x="163" y="88"/>
                  </a:lnTo>
                  <a:lnTo>
                    <a:pt x="162" y="76"/>
                  </a:lnTo>
                  <a:lnTo>
                    <a:pt x="161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3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3" y="20"/>
                  </a:lnTo>
                  <a:lnTo>
                    <a:pt x="106" y="19"/>
                  </a:lnTo>
                  <a:lnTo>
                    <a:pt x="99" y="19"/>
                  </a:lnTo>
                  <a:lnTo>
                    <a:pt x="93" y="20"/>
                  </a:lnTo>
                  <a:lnTo>
                    <a:pt x="88" y="22"/>
                  </a:lnTo>
                  <a:lnTo>
                    <a:pt x="82" y="24"/>
                  </a:lnTo>
                  <a:lnTo>
                    <a:pt x="77" y="27"/>
                  </a:lnTo>
                  <a:lnTo>
                    <a:pt x="72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0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0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1" name="Rectangle 1461"/>
            <p:cNvSpPr>
              <a:spLocks noChangeArrowheads="1"/>
            </p:cNvSpPr>
            <p:nvPr/>
          </p:nvSpPr>
          <p:spPr bwMode="auto">
            <a:xfrm>
              <a:off x="3675" y="1020"/>
              <a:ext cx="34" cy="1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2" name="Freeform 1462"/>
            <p:cNvSpPr>
              <a:spLocks noEditPoints="1"/>
            </p:cNvSpPr>
            <p:nvPr/>
          </p:nvSpPr>
          <p:spPr bwMode="auto">
            <a:xfrm>
              <a:off x="3716" y="916"/>
              <a:ext cx="63" cy="87"/>
            </a:xfrm>
            <a:custGeom>
              <a:avLst/>
              <a:gdLst>
                <a:gd name="T0" fmla="*/ 267 w 267"/>
                <a:gd name="T1" fmla="*/ 248 h 388"/>
                <a:gd name="T2" fmla="*/ 267 w 267"/>
                <a:gd name="T3" fmla="*/ 288 h 388"/>
                <a:gd name="T4" fmla="*/ 214 w 267"/>
                <a:gd name="T5" fmla="*/ 288 h 388"/>
                <a:gd name="T6" fmla="*/ 214 w 267"/>
                <a:gd name="T7" fmla="*/ 388 h 388"/>
                <a:gd name="T8" fmla="*/ 166 w 267"/>
                <a:gd name="T9" fmla="*/ 388 h 388"/>
                <a:gd name="T10" fmla="*/ 166 w 267"/>
                <a:gd name="T11" fmla="*/ 288 h 388"/>
                <a:gd name="T12" fmla="*/ 0 w 267"/>
                <a:gd name="T13" fmla="*/ 288 h 388"/>
                <a:gd name="T14" fmla="*/ 0 w 267"/>
                <a:gd name="T15" fmla="*/ 252 h 388"/>
                <a:gd name="T16" fmla="*/ 182 w 267"/>
                <a:gd name="T17" fmla="*/ 0 h 388"/>
                <a:gd name="T18" fmla="*/ 214 w 267"/>
                <a:gd name="T19" fmla="*/ 0 h 388"/>
                <a:gd name="T20" fmla="*/ 214 w 267"/>
                <a:gd name="T21" fmla="*/ 248 h 388"/>
                <a:gd name="T22" fmla="*/ 267 w 267"/>
                <a:gd name="T23" fmla="*/ 248 h 388"/>
                <a:gd name="T24" fmla="*/ 166 w 267"/>
                <a:gd name="T25" fmla="*/ 248 h 388"/>
                <a:gd name="T26" fmla="*/ 166 w 267"/>
                <a:gd name="T27" fmla="*/ 59 h 388"/>
                <a:gd name="T28" fmla="*/ 29 w 267"/>
                <a:gd name="T29" fmla="*/ 248 h 388"/>
                <a:gd name="T30" fmla="*/ 166 w 267"/>
                <a:gd name="T31" fmla="*/ 24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7" h="388">
                  <a:moveTo>
                    <a:pt x="267" y="248"/>
                  </a:moveTo>
                  <a:lnTo>
                    <a:pt x="267" y="288"/>
                  </a:lnTo>
                  <a:lnTo>
                    <a:pt x="214" y="288"/>
                  </a:lnTo>
                  <a:lnTo>
                    <a:pt x="214" y="388"/>
                  </a:lnTo>
                  <a:lnTo>
                    <a:pt x="166" y="388"/>
                  </a:lnTo>
                  <a:lnTo>
                    <a:pt x="166" y="288"/>
                  </a:lnTo>
                  <a:lnTo>
                    <a:pt x="0" y="288"/>
                  </a:lnTo>
                  <a:lnTo>
                    <a:pt x="0" y="252"/>
                  </a:lnTo>
                  <a:lnTo>
                    <a:pt x="182" y="0"/>
                  </a:lnTo>
                  <a:lnTo>
                    <a:pt x="214" y="0"/>
                  </a:lnTo>
                  <a:lnTo>
                    <a:pt x="214" y="248"/>
                  </a:lnTo>
                  <a:lnTo>
                    <a:pt x="267" y="248"/>
                  </a:lnTo>
                  <a:close/>
                  <a:moveTo>
                    <a:pt x="166" y="248"/>
                  </a:moveTo>
                  <a:lnTo>
                    <a:pt x="166" y="59"/>
                  </a:lnTo>
                  <a:lnTo>
                    <a:pt x="29" y="248"/>
                  </a:lnTo>
                  <a:lnTo>
                    <a:pt x="166" y="2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3" name="Freeform 1463"/>
            <p:cNvSpPr>
              <a:spLocks/>
            </p:cNvSpPr>
            <p:nvPr/>
          </p:nvSpPr>
          <p:spPr bwMode="auto">
            <a:xfrm>
              <a:off x="3785" y="969"/>
              <a:ext cx="93" cy="85"/>
            </a:xfrm>
            <a:custGeom>
              <a:avLst/>
              <a:gdLst>
                <a:gd name="T0" fmla="*/ 294 w 405"/>
                <a:gd name="T1" fmla="*/ 176 h 381"/>
                <a:gd name="T2" fmla="*/ 294 w 405"/>
                <a:gd name="T3" fmla="*/ 55 h 381"/>
                <a:gd name="T4" fmla="*/ 291 w 405"/>
                <a:gd name="T5" fmla="*/ 35 h 381"/>
                <a:gd name="T6" fmla="*/ 288 w 405"/>
                <a:gd name="T7" fmla="*/ 26 h 381"/>
                <a:gd name="T8" fmla="*/ 282 w 405"/>
                <a:gd name="T9" fmla="*/ 20 h 381"/>
                <a:gd name="T10" fmla="*/ 272 w 405"/>
                <a:gd name="T11" fmla="*/ 14 h 381"/>
                <a:gd name="T12" fmla="*/ 258 w 405"/>
                <a:gd name="T13" fmla="*/ 10 h 381"/>
                <a:gd name="T14" fmla="*/ 237 w 405"/>
                <a:gd name="T15" fmla="*/ 10 h 381"/>
                <a:gd name="T16" fmla="*/ 405 w 405"/>
                <a:gd name="T17" fmla="*/ 0 h 381"/>
                <a:gd name="T18" fmla="*/ 391 w 405"/>
                <a:gd name="T19" fmla="*/ 10 h 381"/>
                <a:gd name="T20" fmla="*/ 378 w 405"/>
                <a:gd name="T21" fmla="*/ 12 h 381"/>
                <a:gd name="T22" fmla="*/ 364 w 405"/>
                <a:gd name="T23" fmla="*/ 17 h 381"/>
                <a:gd name="T24" fmla="*/ 357 w 405"/>
                <a:gd name="T25" fmla="*/ 22 h 381"/>
                <a:gd name="T26" fmla="*/ 352 w 405"/>
                <a:gd name="T27" fmla="*/ 30 h 381"/>
                <a:gd name="T28" fmla="*/ 350 w 405"/>
                <a:gd name="T29" fmla="*/ 44 h 381"/>
                <a:gd name="T30" fmla="*/ 349 w 405"/>
                <a:gd name="T31" fmla="*/ 68 h 381"/>
                <a:gd name="T32" fmla="*/ 349 w 405"/>
                <a:gd name="T33" fmla="*/ 326 h 381"/>
                <a:gd name="T34" fmla="*/ 351 w 405"/>
                <a:gd name="T35" fmla="*/ 345 h 381"/>
                <a:gd name="T36" fmla="*/ 355 w 405"/>
                <a:gd name="T37" fmla="*/ 355 h 381"/>
                <a:gd name="T38" fmla="*/ 360 w 405"/>
                <a:gd name="T39" fmla="*/ 360 h 381"/>
                <a:gd name="T40" fmla="*/ 371 w 405"/>
                <a:gd name="T41" fmla="*/ 366 h 381"/>
                <a:gd name="T42" fmla="*/ 384 w 405"/>
                <a:gd name="T43" fmla="*/ 370 h 381"/>
                <a:gd name="T44" fmla="*/ 405 w 405"/>
                <a:gd name="T45" fmla="*/ 370 h 381"/>
                <a:gd name="T46" fmla="*/ 237 w 405"/>
                <a:gd name="T47" fmla="*/ 381 h 381"/>
                <a:gd name="T48" fmla="*/ 252 w 405"/>
                <a:gd name="T49" fmla="*/ 370 h 381"/>
                <a:gd name="T50" fmla="*/ 272 w 405"/>
                <a:gd name="T51" fmla="*/ 367 h 381"/>
                <a:gd name="T52" fmla="*/ 280 w 405"/>
                <a:gd name="T53" fmla="*/ 363 h 381"/>
                <a:gd name="T54" fmla="*/ 286 w 405"/>
                <a:gd name="T55" fmla="*/ 356 h 381"/>
                <a:gd name="T56" fmla="*/ 291 w 405"/>
                <a:gd name="T57" fmla="*/ 341 h 381"/>
                <a:gd name="T58" fmla="*/ 294 w 405"/>
                <a:gd name="T59" fmla="*/ 313 h 381"/>
                <a:gd name="T60" fmla="*/ 111 w 405"/>
                <a:gd name="T61" fmla="*/ 197 h 381"/>
                <a:gd name="T62" fmla="*/ 111 w 405"/>
                <a:gd name="T63" fmla="*/ 326 h 381"/>
                <a:gd name="T64" fmla="*/ 113 w 405"/>
                <a:gd name="T65" fmla="*/ 345 h 381"/>
                <a:gd name="T66" fmla="*/ 117 w 405"/>
                <a:gd name="T67" fmla="*/ 355 h 381"/>
                <a:gd name="T68" fmla="*/ 123 w 405"/>
                <a:gd name="T69" fmla="*/ 360 h 381"/>
                <a:gd name="T70" fmla="*/ 133 w 405"/>
                <a:gd name="T71" fmla="*/ 366 h 381"/>
                <a:gd name="T72" fmla="*/ 147 w 405"/>
                <a:gd name="T73" fmla="*/ 370 h 381"/>
                <a:gd name="T74" fmla="*/ 168 w 405"/>
                <a:gd name="T75" fmla="*/ 370 h 381"/>
                <a:gd name="T76" fmla="*/ 0 w 405"/>
                <a:gd name="T77" fmla="*/ 381 h 381"/>
                <a:gd name="T78" fmla="*/ 14 w 405"/>
                <a:gd name="T79" fmla="*/ 370 h 381"/>
                <a:gd name="T80" fmla="*/ 35 w 405"/>
                <a:gd name="T81" fmla="*/ 367 h 381"/>
                <a:gd name="T82" fmla="*/ 43 w 405"/>
                <a:gd name="T83" fmla="*/ 363 h 381"/>
                <a:gd name="T84" fmla="*/ 49 w 405"/>
                <a:gd name="T85" fmla="*/ 356 h 381"/>
                <a:gd name="T86" fmla="*/ 54 w 405"/>
                <a:gd name="T87" fmla="*/ 341 h 381"/>
                <a:gd name="T88" fmla="*/ 56 w 405"/>
                <a:gd name="T89" fmla="*/ 313 h 381"/>
                <a:gd name="T90" fmla="*/ 56 w 405"/>
                <a:gd name="T91" fmla="*/ 55 h 381"/>
                <a:gd name="T92" fmla="*/ 54 w 405"/>
                <a:gd name="T93" fmla="*/ 35 h 381"/>
                <a:gd name="T94" fmla="*/ 50 w 405"/>
                <a:gd name="T95" fmla="*/ 26 h 381"/>
                <a:gd name="T96" fmla="*/ 45 w 405"/>
                <a:gd name="T97" fmla="*/ 20 h 381"/>
                <a:gd name="T98" fmla="*/ 34 w 405"/>
                <a:gd name="T99" fmla="*/ 14 h 381"/>
                <a:gd name="T100" fmla="*/ 21 w 405"/>
                <a:gd name="T101" fmla="*/ 10 h 381"/>
                <a:gd name="T102" fmla="*/ 0 w 405"/>
                <a:gd name="T103" fmla="*/ 10 h 381"/>
                <a:gd name="T104" fmla="*/ 168 w 405"/>
                <a:gd name="T105" fmla="*/ 0 h 381"/>
                <a:gd name="T106" fmla="*/ 153 w 405"/>
                <a:gd name="T107" fmla="*/ 10 h 381"/>
                <a:gd name="T108" fmla="*/ 140 w 405"/>
                <a:gd name="T109" fmla="*/ 12 h 381"/>
                <a:gd name="T110" fmla="*/ 128 w 405"/>
                <a:gd name="T111" fmla="*/ 17 h 381"/>
                <a:gd name="T112" fmla="*/ 120 w 405"/>
                <a:gd name="T113" fmla="*/ 22 h 381"/>
                <a:gd name="T114" fmla="*/ 115 w 405"/>
                <a:gd name="T115" fmla="*/ 30 h 381"/>
                <a:gd name="T116" fmla="*/ 112 w 405"/>
                <a:gd name="T117" fmla="*/ 44 h 381"/>
                <a:gd name="T118" fmla="*/ 111 w 405"/>
                <a:gd name="T119" fmla="*/ 68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5" h="381">
                  <a:moveTo>
                    <a:pt x="111" y="176"/>
                  </a:moveTo>
                  <a:lnTo>
                    <a:pt x="294" y="176"/>
                  </a:lnTo>
                  <a:lnTo>
                    <a:pt x="294" y="68"/>
                  </a:lnTo>
                  <a:lnTo>
                    <a:pt x="294" y="55"/>
                  </a:lnTo>
                  <a:lnTo>
                    <a:pt x="293" y="43"/>
                  </a:lnTo>
                  <a:lnTo>
                    <a:pt x="291" y="35"/>
                  </a:lnTo>
                  <a:lnTo>
                    <a:pt x="289" y="29"/>
                  </a:lnTo>
                  <a:lnTo>
                    <a:pt x="288" y="26"/>
                  </a:lnTo>
                  <a:lnTo>
                    <a:pt x="285" y="22"/>
                  </a:lnTo>
                  <a:lnTo>
                    <a:pt x="282" y="20"/>
                  </a:lnTo>
                  <a:lnTo>
                    <a:pt x="278" y="17"/>
                  </a:lnTo>
                  <a:lnTo>
                    <a:pt x="272" y="14"/>
                  </a:lnTo>
                  <a:lnTo>
                    <a:pt x="265" y="12"/>
                  </a:lnTo>
                  <a:lnTo>
                    <a:pt x="258" y="10"/>
                  </a:lnTo>
                  <a:lnTo>
                    <a:pt x="252" y="10"/>
                  </a:lnTo>
                  <a:lnTo>
                    <a:pt x="237" y="10"/>
                  </a:lnTo>
                  <a:lnTo>
                    <a:pt x="237" y="0"/>
                  </a:lnTo>
                  <a:lnTo>
                    <a:pt x="405" y="0"/>
                  </a:lnTo>
                  <a:lnTo>
                    <a:pt x="405" y="10"/>
                  </a:lnTo>
                  <a:lnTo>
                    <a:pt x="391" y="10"/>
                  </a:lnTo>
                  <a:lnTo>
                    <a:pt x="384" y="10"/>
                  </a:lnTo>
                  <a:lnTo>
                    <a:pt x="378" y="12"/>
                  </a:lnTo>
                  <a:lnTo>
                    <a:pt x="371" y="14"/>
                  </a:lnTo>
                  <a:lnTo>
                    <a:pt x="364" y="17"/>
                  </a:lnTo>
                  <a:lnTo>
                    <a:pt x="361" y="19"/>
                  </a:lnTo>
                  <a:lnTo>
                    <a:pt x="357" y="22"/>
                  </a:lnTo>
                  <a:lnTo>
                    <a:pt x="355" y="26"/>
                  </a:lnTo>
                  <a:lnTo>
                    <a:pt x="352" y="30"/>
                  </a:lnTo>
                  <a:lnTo>
                    <a:pt x="351" y="36"/>
                  </a:lnTo>
                  <a:lnTo>
                    <a:pt x="350" y="44"/>
                  </a:lnTo>
                  <a:lnTo>
                    <a:pt x="349" y="55"/>
                  </a:lnTo>
                  <a:lnTo>
                    <a:pt x="349" y="68"/>
                  </a:lnTo>
                  <a:lnTo>
                    <a:pt x="349" y="313"/>
                  </a:lnTo>
                  <a:lnTo>
                    <a:pt x="349" y="326"/>
                  </a:lnTo>
                  <a:lnTo>
                    <a:pt x="350" y="337"/>
                  </a:lnTo>
                  <a:lnTo>
                    <a:pt x="351" y="345"/>
                  </a:lnTo>
                  <a:lnTo>
                    <a:pt x="352" y="351"/>
                  </a:lnTo>
                  <a:lnTo>
                    <a:pt x="355" y="355"/>
                  </a:lnTo>
                  <a:lnTo>
                    <a:pt x="357" y="358"/>
                  </a:lnTo>
                  <a:lnTo>
                    <a:pt x="360" y="360"/>
                  </a:lnTo>
                  <a:lnTo>
                    <a:pt x="364" y="364"/>
                  </a:lnTo>
                  <a:lnTo>
                    <a:pt x="371" y="366"/>
                  </a:lnTo>
                  <a:lnTo>
                    <a:pt x="378" y="368"/>
                  </a:lnTo>
                  <a:lnTo>
                    <a:pt x="384" y="370"/>
                  </a:lnTo>
                  <a:lnTo>
                    <a:pt x="391" y="370"/>
                  </a:lnTo>
                  <a:lnTo>
                    <a:pt x="405" y="370"/>
                  </a:lnTo>
                  <a:lnTo>
                    <a:pt x="405" y="381"/>
                  </a:lnTo>
                  <a:lnTo>
                    <a:pt x="237" y="381"/>
                  </a:lnTo>
                  <a:lnTo>
                    <a:pt x="237" y="370"/>
                  </a:lnTo>
                  <a:lnTo>
                    <a:pt x="252" y="370"/>
                  </a:lnTo>
                  <a:lnTo>
                    <a:pt x="263" y="369"/>
                  </a:lnTo>
                  <a:lnTo>
                    <a:pt x="272" y="367"/>
                  </a:lnTo>
                  <a:lnTo>
                    <a:pt x="276" y="365"/>
                  </a:lnTo>
                  <a:lnTo>
                    <a:pt x="280" y="363"/>
                  </a:lnTo>
                  <a:lnTo>
                    <a:pt x="284" y="359"/>
                  </a:lnTo>
                  <a:lnTo>
                    <a:pt x="286" y="356"/>
                  </a:lnTo>
                  <a:lnTo>
                    <a:pt x="289" y="351"/>
                  </a:lnTo>
                  <a:lnTo>
                    <a:pt x="291" y="341"/>
                  </a:lnTo>
                  <a:lnTo>
                    <a:pt x="293" y="328"/>
                  </a:lnTo>
                  <a:lnTo>
                    <a:pt x="294" y="313"/>
                  </a:lnTo>
                  <a:lnTo>
                    <a:pt x="294" y="197"/>
                  </a:lnTo>
                  <a:lnTo>
                    <a:pt x="111" y="197"/>
                  </a:lnTo>
                  <a:lnTo>
                    <a:pt x="111" y="313"/>
                  </a:lnTo>
                  <a:lnTo>
                    <a:pt x="111" y="326"/>
                  </a:lnTo>
                  <a:lnTo>
                    <a:pt x="112" y="337"/>
                  </a:lnTo>
                  <a:lnTo>
                    <a:pt x="113" y="345"/>
                  </a:lnTo>
                  <a:lnTo>
                    <a:pt x="116" y="351"/>
                  </a:lnTo>
                  <a:lnTo>
                    <a:pt x="117" y="355"/>
                  </a:lnTo>
                  <a:lnTo>
                    <a:pt x="120" y="358"/>
                  </a:lnTo>
                  <a:lnTo>
                    <a:pt x="123" y="360"/>
                  </a:lnTo>
                  <a:lnTo>
                    <a:pt x="128" y="364"/>
                  </a:lnTo>
                  <a:lnTo>
                    <a:pt x="133" y="366"/>
                  </a:lnTo>
                  <a:lnTo>
                    <a:pt x="140" y="368"/>
                  </a:lnTo>
                  <a:lnTo>
                    <a:pt x="147" y="370"/>
                  </a:lnTo>
                  <a:lnTo>
                    <a:pt x="153" y="370"/>
                  </a:lnTo>
                  <a:lnTo>
                    <a:pt x="168" y="370"/>
                  </a:lnTo>
                  <a:lnTo>
                    <a:pt x="168" y="381"/>
                  </a:lnTo>
                  <a:lnTo>
                    <a:pt x="0" y="381"/>
                  </a:lnTo>
                  <a:lnTo>
                    <a:pt x="0" y="370"/>
                  </a:lnTo>
                  <a:lnTo>
                    <a:pt x="14" y="370"/>
                  </a:lnTo>
                  <a:lnTo>
                    <a:pt x="25" y="369"/>
                  </a:lnTo>
                  <a:lnTo>
                    <a:pt x="35" y="367"/>
                  </a:lnTo>
                  <a:lnTo>
                    <a:pt x="39" y="365"/>
                  </a:lnTo>
                  <a:lnTo>
                    <a:pt x="43" y="363"/>
                  </a:lnTo>
                  <a:lnTo>
                    <a:pt x="46" y="359"/>
                  </a:lnTo>
                  <a:lnTo>
                    <a:pt x="49" y="356"/>
                  </a:lnTo>
                  <a:lnTo>
                    <a:pt x="53" y="351"/>
                  </a:lnTo>
                  <a:lnTo>
                    <a:pt x="54" y="341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5"/>
                  </a:lnTo>
                  <a:lnTo>
                    <a:pt x="55" y="43"/>
                  </a:lnTo>
                  <a:lnTo>
                    <a:pt x="54" y="35"/>
                  </a:lnTo>
                  <a:lnTo>
                    <a:pt x="53" y="29"/>
                  </a:lnTo>
                  <a:lnTo>
                    <a:pt x="50" y="26"/>
                  </a:lnTo>
                  <a:lnTo>
                    <a:pt x="48" y="22"/>
                  </a:lnTo>
                  <a:lnTo>
                    <a:pt x="45" y="20"/>
                  </a:lnTo>
                  <a:lnTo>
                    <a:pt x="40" y="17"/>
                  </a:lnTo>
                  <a:lnTo>
                    <a:pt x="34" y="14"/>
                  </a:lnTo>
                  <a:lnTo>
                    <a:pt x="27" y="12"/>
                  </a:lnTo>
                  <a:lnTo>
                    <a:pt x="21" y="10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68" y="0"/>
                  </a:lnTo>
                  <a:lnTo>
                    <a:pt x="168" y="10"/>
                  </a:lnTo>
                  <a:lnTo>
                    <a:pt x="153" y="10"/>
                  </a:lnTo>
                  <a:lnTo>
                    <a:pt x="147" y="10"/>
                  </a:lnTo>
                  <a:lnTo>
                    <a:pt x="140" y="12"/>
                  </a:lnTo>
                  <a:lnTo>
                    <a:pt x="133" y="14"/>
                  </a:lnTo>
                  <a:lnTo>
                    <a:pt x="128" y="17"/>
                  </a:lnTo>
                  <a:lnTo>
                    <a:pt x="123" y="19"/>
                  </a:lnTo>
                  <a:lnTo>
                    <a:pt x="120" y="22"/>
                  </a:lnTo>
                  <a:lnTo>
                    <a:pt x="117" y="26"/>
                  </a:lnTo>
                  <a:lnTo>
                    <a:pt x="115" y="30"/>
                  </a:lnTo>
                  <a:lnTo>
                    <a:pt x="113" y="36"/>
                  </a:lnTo>
                  <a:lnTo>
                    <a:pt x="112" y="44"/>
                  </a:lnTo>
                  <a:lnTo>
                    <a:pt x="111" y="55"/>
                  </a:lnTo>
                  <a:lnTo>
                    <a:pt x="111" y="68"/>
                  </a:lnTo>
                  <a:lnTo>
                    <a:pt x="111" y="1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4" name="Freeform 1464"/>
            <p:cNvSpPr>
              <a:spLocks noEditPoints="1"/>
            </p:cNvSpPr>
            <p:nvPr/>
          </p:nvSpPr>
          <p:spPr bwMode="auto">
            <a:xfrm>
              <a:off x="3886" y="995"/>
              <a:ext cx="51" cy="61"/>
            </a:xfrm>
            <a:custGeom>
              <a:avLst/>
              <a:gdLst>
                <a:gd name="T0" fmla="*/ 41 w 223"/>
                <a:gd name="T1" fmla="*/ 118 h 273"/>
                <a:gd name="T2" fmla="*/ 44 w 223"/>
                <a:gd name="T3" fmla="*/ 143 h 273"/>
                <a:gd name="T4" fmla="*/ 52 w 223"/>
                <a:gd name="T5" fmla="*/ 166 h 273"/>
                <a:gd name="T6" fmla="*/ 62 w 223"/>
                <a:gd name="T7" fmla="*/ 185 h 273"/>
                <a:gd name="T8" fmla="*/ 76 w 223"/>
                <a:gd name="T9" fmla="*/ 201 h 273"/>
                <a:gd name="T10" fmla="*/ 91 w 223"/>
                <a:gd name="T11" fmla="*/ 214 h 273"/>
                <a:gd name="T12" fmla="*/ 109 w 223"/>
                <a:gd name="T13" fmla="*/ 222 h 273"/>
                <a:gd name="T14" fmla="*/ 127 w 223"/>
                <a:gd name="T15" fmla="*/ 226 h 273"/>
                <a:gd name="T16" fmla="*/ 149 w 223"/>
                <a:gd name="T17" fmla="*/ 226 h 273"/>
                <a:gd name="T18" fmla="*/ 172 w 223"/>
                <a:gd name="T19" fmla="*/ 219 h 273"/>
                <a:gd name="T20" fmla="*/ 187 w 223"/>
                <a:gd name="T21" fmla="*/ 209 h 273"/>
                <a:gd name="T22" fmla="*/ 195 w 223"/>
                <a:gd name="T23" fmla="*/ 199 h 273"/>
                <a:gd name="T24" fmla="*/ 208 w 223"/>
                <a:gd name="T25" fmla="*/ 181 h 273"/>
                <a:gd name="T26" fmla="*/ 223 w 223"/>
                <a:gd name="T27" fmla="*/ 170 h 273"/>
                <a:gd name="T28" fmla="*/ 219 w 223"/>
                <a:gd name="T29" fmla="*/ 190 h 273"/>
                <a:gd name="T30" fmla="*/ 211 w 223"/>
                <a:gd name="T31" fmla="*/ 208 h 273"/>
                <a:gd name="T32" fmla="*/ 201 w 223"/>
                <a:gd name="T33" fmla="*/ 224 h 273"/>
                <a:gd name="T34" fmla="*/ 188 w 223"/>
                <a:gd name="T35" fmla="*/ 241 h 273"/>
                <a:gd name="T36" fmla="*/ 172 w 223"/>
                <a:gd name="T37" fmla="*/ 254 h 273"/>
                <a:gd name="T38" fmla="*/ 154 w 223"/>
                <a:gd name="T39" fmla="*/ 265 h 273"/>
                <a:gd name="T40" fmla="*/ 136 w 223"/>
                <a:gd name="T41" fmla="*/ 270 h 273"/>
                <a:gd name="T42" fmla="*/ 115 w 223"/>
                <a:gd name="T43" fmla="*/ 273 h 273"/>
                <a:gd name="T44" fmla="*/ 91 w 223"/>
                <a:gd name="T45" fmla="*/ 270 h 273"/>
                <a:gd name="T46" fmla="*/ 70 w 223"/>
                <a:gd name="T47" fmla="*/ 264 h 273"/>
                <a:gd name="T48" fmla="*/ 51 w 223"/>
                <a:gd name="T49" fmla="*/ 252 h 273"/>
                <a:gd name="T50" fmla="*/ 33 w 223"/>
                <a:gd name="T51" fmla="*/ 236 h 273"/>
                <a:gd name="T52" fmla="*/ 18 w 223"/>
                <a:gd name="T53" fmla="*/ 216 h 273"/>
                <a:gd name="T54" fmla="*/ 7 w 223"/>
                <a:gd name="T55" fmla="*/ 194 h 273"/>
                <a:gd name="T56" fmla="*/ 1 w 223"/>
                <a:gd name="T57" fmla="*/ 168 h 273"/>
                <a:gd name="T58" fmla="*/ 0 w 223"/>
                <a:gd name="T59" fmla="*/ 139 h 273"/>
                <a:gd name="T60" fmla="*/ 2 w 223"/>
                <a:gd name="T61" fmla="*/ 108 h 273"/>
                <a:gd name="T62" fmla="*/ 7 w 223"/>
                <a:gd name="T63" fmla="*/ 81 h 273"/>
                <a:gd name="T64" fmla="*/ 18 w 223"/>
                <a:gd name="T65" fmla="*/ 57 h 273"/>
                <a:gd name="T66" fmla="*/ 34 w 223"/>
                <a:gd name="T67" fmla="*/ 37 h 273"/>
                <a:gd name="T68" fmla="*/ 53 w 223"/>
                <a:gd name="T69" fmla="*/ 20 h 273"/>
                <a:gd name="T70" fmla="*/ 74 w 223"/>
                <a:gd name="T71" fmla="*/ 9 h 273"/>
                <a:gd name="T72" fmla="*/ 96 w 223"/>
                <a:gd name="T73" fmla="*/ 2 h 273"/>
                <a:gd name="T74" fmla="*/ 121 w 223"/>
                <a:gd name="T75" fmla="*/ 0 h 273"/>
                <a:gd name="T76" fmla="*/ 142 w 223"/>
                <a:gd name="T77" fmla="*/ 1 h 273"/>
                <a:gd name="T78" fmla="*/ 162 w 223"/>
                <a:gd name="T79" fmla="*/ 6 h 273"/>
                <a:gd name="T80" fmla="*/ 179 w 223"/>
                <a:gd name="T81" fmla="*/ 15 h 273"/>
                <a:gd name="T82" fmla="*/ 194 w 223"/>
                <a:gd name="T83" fmla="*/ 28 h 273"/>
                <a:gd name="T84" fmla="*/ 206 w 223"/>
                <a:gd name="T85" fmla="*/ 43 h 273"/>
                <a:gd name="T86" fmla="*/ 216 w 223"/>
                <a:gd name="T87" fmla="*/ 61 h 273"/>
                <a:gd name="T88" fmla="*/ 221 w 223"/>
                <a:gd name="T89" fmla="*/ 82 h 273"/>
                <a:gd name="T90" fmla="*/ 223 w 223"/>
                <a:gd name="T91" fmla="*/ 104 h 273"/>
                <a:gd name="T92" fmla="*/ 41 w 223"/>
                <a:gd name="T93" fmla="*/ 88 h 273"/>
                <a:gd name="T94" fmla="*/ 162 w 223"/>
                <a:gd name="T95" fmla="*/ 76 h 273"/>
                <a:gd name="T96" fmla="*/ 159 w 223"/>
                <a:gd name="T97" fmla="*/ 59 h 273"/>
                <a:gd name="T98" fmla="*/ 152 w 223"/>
                <a:gd name="T99" fmla="*/ 45 h 273"/>
                <a:gd name="T100" fmla="*/ 142 w 223"/>
                <a:gd name="T101" fmla="*/ 33 h 273"/>
                <a:gd name="T102" fmla="*/ 128 w 223"/>
                <a:gd name="T103" fmla="*/ 25 h 273"/>
                <a:gd name="T104" fmla="*/ 112 w 223"/>
                <a:gd name="T105" fmla="*/ 20 h 273"/>
                <a:gd name="T106" fmla="*/ 99 w 223"/>
                <a:gd name="T107" fmla="*/ 19 h 273"/>
                <a:gd name="T108" fmla="*/ 88 w 223"/>
                <a:gd name="T109" fmla="*/ 22 h 273"/>
                <a:gd name="T110" fmla="*/ 77 w 223"/>
                <a:gd name="T111" fmla="*/ 27 h 273"/>
                <a:gd name="T112" fmla="*/ 67 w 223"/>
                <a:gd name="T113" fmla="*/ 33 h 273"/>
                <a:gd name="T114" fmla="*/ 58 w 223"/>
                <a:gd name="T115" fmla="*/ 42 h 273"/>
                <a:gd name="T116" fmla="*/ 51 w 223"/>
                <a:gd name="T117" fmla="*/ 53 h 273"/>
                <a:gd name="T118" fmla="*/ 45 w 223"/>
                <a:gd name="T119" fmla="*/ 66 h 273"/>
                <a:gd name="T120" fmla="*/ 42 w 223"/>
                <a:gd name="T121" fmla="*/ 8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3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3"/>
                  </a:lnTo>
                  <a:lnTo>
                    <a:pt x="47" y="155"/>
                  </a:lnTo>
                  <a:lnTo>
                    <a:pt x="52" y="166"/>
                  </a:lnTo>
                  <a:lnTo>
                    <a:pt x="56" y="177"/>
                  </a:lnTo>
                  <a:lnTo>
                    <a:pt x="62" y="185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84" y="208"/>
                  </a:lnTo>
                  <a:lnTo>
                    <a:pt x="91" y="214"/>
                  </a:lnTo>
                  <a:lnTo>
                    <a:pt x="100" y="219"/>
                  </a:lnTo>
                  <a:lnTo>
                    <a:pt x="109" y="222"/>
                  </a:lnTo>
                  <a:lnTo>
                    <a:pt x="118" y="224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49" y="226"/>
                  </a:lnTo>
                  <a:lnTo>
                    <a:pt x="161" y="223"/>
                  </a:lnTo>
                  <a:lnTo>
                    <a:pt x="172" y="219"/>
                  </a:lnTo>
                  <a:lnTo>
                    <a:pt x="182" y="212"/>
                  </a:lnTo>
                  <a:lnTo>
                    <a:pt x="187" y="209"/>
                  </a:lnTo>
                  <a:lnTo>
                    <a:pt x="191" y="205"/>
                  </a:lnTo>
                  <a:lnTo>
                    <a:pt x="195" y="199"/>
                  </a:lnTo>
                  <a:lnTo>
                    <a:pt x="200" y="194"/>
                  </a:lnTo>
                  <a:lnTo>
                    <a:pt x="208" y="181"/>
                  </a:lnTo>
                  <a:lnTo>
                    <a:pt x="214" y="165"/>
                  </a:lnTo>
                  <a:lnTo>
                    <a:pt x="223" y="170"/>
                  </a:lnTo>
                  <a:lnTo>
                    <a:pt x="221" y="180"/>
                  </a:lnTo>
                  <a:lnTo>
                    <a:pt x="219" y="190"/>
                  </a:lnTo>
                  <a:lnTo>
                    <a:pt x="215" y="198"/>
                  </a:lnTo>
                  <a:lnTo>
                    <a:pt x="211" y="208"/>
                  </a:lnTo>
                  <a:lnTo>
                    <a:pt x="206" y="216"/>
                  </a:lnTo>
                  <a:lnTo>
                    <a:pt x="201" y="224"/>
                  </a:lnTo>
                  <a:lnTo>
                    <a:pt x="194" y="233"/>
                  </a:lnTo>
                  <a:lnTo>
                    <a:pt x="188" y="241"/>
                  </a:lnTo>
                  <a:lnTo>
                    <a:pt x="180" y="248"/>
                  </a:lnTo>
                  <a:lnTo>
                    <a:pt x="172" y="254"/>
                  </a:lnTo>
                  <a:lnTo>
                    <a:pt x="163" y="260"/>
                  </a:lnTo>
                  <a:lnTo>
                    <a:pt x="154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1"/>
                  </a:lnTo>
                  <a:lnTo>
                    <a:pt x="115" y="273"/>
                  </a:lnTo>
                  <a:lnTo>
                    <a:pt x="104" y="271"/>
                  </a:lnTo>
                  <a:lnTo>
                    <a:pt x="91" y="270"/>
                  </a:lnTo>
                  <a:lnTo>
                    <a:pt x="80" y="267"/>
                  </a:lnTo>
                  <a:lnTo>
                    <a:pt x="70" y="264"/>
                  </a:lnTo>
                  <a:lnTo>
                    <a:pt x="60" y="259"/>
                  </a:lnTo>
                  <a:lnTo>
                    <a:pt x="51" y="252"/>
                  </a:lnTo>
                  <a:lnTo>
                    <a:pt x="42" y="244"/>
                  </a:lnTo>
                  <a:lnTo>
                    <a:pt x="33" y="236"/>
                  </a:lnTo>
                  <a:lnTo>
                    <a:pt x="25" y="227"/>
                  </a:lnTo>
                  <a:lnTo>
                    <a:pt x="18" y="216"/>
                  </a:lnTo>
                  <a:lnTo>
                    <a:pt x="13" y="206"/>
                  </a:lnTo>
                  <a:lnTo>
                    <a:pt x="7" y="194"/>
                  </a:lnTo>
                  <a:lnTo>
                    <a:pt x="4" y="182"/>
                  </a:lnTo>
                  <a:lnTo>
                    <a:pt x="1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8"/>
                  </a:lnTo>
                  <a:lnTo>
                    <a:pt x="4" y="94"/>
                  </a:lnTo>
                  <a:lnTo>
                    <a:pt x="7" y="81"/>
                  </a:lnTo>
                  <a:lnTo>
                    <a:pt x="13" y="68"/>
                  </a:lnTo>
                  <a:lnTo>
                    <a:pt x="18" y="57"/>
                  </a:lnTo>
                  <a:lnTo>
                    <a:pt x="26" y="46"/>
                  </a:lnTo>
                  <a:lnTo>
                    <a:pt x="34" y="37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9"/>
                  </a:lnTo>
                  <a:lnTo>
                    <a:pt x="85" y="4"/>
                  </a:lnTo>
                  <a:lnTo>
                    <a:pt x="96" y="2"/>
                  </a:lnTo>
                  <a:lnTo>
                    <a:pt x="108" y="0"/>
                  </a:lnTo>
                  <a:lnTo>
                    <a:pt x="121" y="0"/>
                  </a:lnTo>
                  <a:lnTo>
                    <a:pt x="132" y="0"/>
                  </a:lnTo>
                  <a:lnTo>
                    <a:pt x="142" y="1"/>
                  </a:lnTo>
                  <a:lnTo>
                    <a:pt x="152" y="3"/>
                  </a:lnTo>
                  <a:lnTo>
                    <a:pt x="162" y="6"/>
                  </a:lnTo>
                  <a:lnTo>
                    <a:pt x="171" y="11"/>
                  </a:lnTo>
                  <a:lnTo>
                    <a:pt x="179" y="15"/>
                  </a:lnTo>
                  <a:lnTo>
                    <a:pt x="188" y="22"/>
                  </a:lnTo>
                  <a:lnTo>
                    <a:pt x="194" y="28"/>
                  </a:lnTo>
                  <a:lnTo>
                    <a:pt x="201" y="36"/>
                  </a:lnTo>
                  <a:lnTo>
                    <a:pt x="206" y="43"/>
                  </a:lnTo>
                  <a:lnTo>
                    <a:pt x="212" y="52"/>
                  </a:lnTo>
                  <a:lnTo>
                    <a:pt x="216" y="61"/>
                  </a:lnTo>
                  <a:lnTo>
                    <a:pt x="219" y="71"/>
                  </a:lnTo>
                  <a:lnTo>
                    <a:pt x="221" y="82"/>
                  </a:lnTo>
                  <a:lnTo>
                    <a:pt x="223" y="93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2" y="88"/>
                  </a:lnTo>
                  <a:lnTo>
                    <a:pt x="162" y="76"/>
                  </a:lnTo>
                  <a:lnTo>
                    <a:pt x="160" y="67"/>
                  </a:lnTo>
                  <a:lnTo>
                    <a:pt x="159" y="59"/>
                  </a:lnTo>
                  <a:lnTo>
                    <a:pt x="157" y="53"/>
                  </a:lnTo>
                  <a:lnTo>
                    <a:pt x="152" y="45"/>
                  </a:lnTo>
                  <a:lnTo>
                    <a:pt x="148" y="39"/>
                  </a:lnTo>
                  <a:lnTo>
                    <a:pt x="142" y="33"/>
                  </a:lnTo>
                  <a:lnTo>
                    <a:pt x="136" y="28"/>
                  </a:lnTo>
                  <a:lnTo>
                    <a:pt x="128" y="25"/>
                  </a:lnTo>
                  <a:lnTo>
                    <a:pt x="120" y="22"/>
                  </a:lnTo>
                  <a:lnTo>
                    <a:pt x="112" y="20"/>
                  </a:lnTo>
                  <a:lnTo>
                    <a:pt x="105" y="19"/>
                  </a:lnTo>
                  <a:lnTo>
                    <a:pt x="99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4"/>
                  </a:lnTo>
                  <a:lnTo>
                    <a:pt x="77" y="27"/>
                  </a:lnTo>
                  <a:lnTo>
                    <a:pt x="73" y="29"/>
                  </a:lnTo>
                  <a:lnTo>
                    <a:pt x="67" y="33"/>
                  </a:lnTo>
                  <a:lnTo>
                    <a:pt x="63" y="38"/>
                  </a:lnTo>
                  <a:lnTo>
                    <a:pt x="58" y="42"/>
                  </a:lnTo>
                  <a:lnTo>
                    <a:pt x="54" y="47"/>
                  </a:lnTo>
                  <a:lnTo>
                    <a:pt x="51" y="53"/>
                  </a:lnTo>
                  <a:lnTo>
                    <a:pt x="47" y="59"/>
                  </a:lnTo>
                  <a:lnTo>
                    <a:pt x="45" y="66"/>
                  </a:lnTo>
                  <a:lnTo>
                    <a:pt x="43" y="72"/>
                  </a:lnTo>
                  <a:lnTo>
                    <a:pt x="42" y="80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5" name="Freeform 1465"/>
            <p:cNvSpPr>
              <a:spLocks noEditPoints="1"/>
            </p:cNvSpPr>
            <p:nvPr/>
          </p:nvSpPr>
          <p:spPr bwMode="auto">
            <a:xfrm>
              <a:off x="3978" y="969"/>
              <a:ext cx="91" cy="85"/>
            </a:xfrm>
            <a:custGeom>
              <a:avLst/>
              <a:gdLst>
                <a:gd name="T0" fmla="*/ 0 w 394"/>
                <a:gd name="T1" fmla="*/ 370 h 381"/>
                <a:gd name="T2" fmla="*/ 21 w 394"/>
                <a:gd name="T3" fmla="*/ 370 h 381"/>
                <a:gd name="T4" fmla="*/ 31 w 394"/>
                <a:gd name="T5" fmla="*/ 368 h 381"/>
                <a:gd name="T6" fmla="*/ 40 w 394"/>
                <a:gd name="T7" fmla="*/ 364 h 381"/>
                <a:gd name="T8" fmla="*/ 47 w 394"/>
                <a:gd name="T9" fmla="*/ 358 h 381"/>
                <a:gd name="T10" fmla="*/ 53 w 394"/>
                <a:gd name="T11" fmla="*/ 349 h 381"/>
                <a:gd name="T12" fmla="*/ 56 w 394"/>
                <a:gd name="T13" fmla="*/ 328 h 381"/>
                <a:gd name="T14" fmla="*/ 56 w 394"/>
                <a:gd name="T15" fmla="*/ 68 h 381"/>
                <a:gd name="T16" fmla="*/ 54 w 394"/>
                <a:gd name="T17" fmla="*/ 38 h 381"/>
                <a:gd name="T18" fmla="*/ 48 w 394"/>
                <a:gd name="T19" fmla="*/ 22 h 381"/>
                <a:gd name="T20" fmla="*/ 34 w 394"/>
                <a:gd name="T21" fmla="*/ 14 h 381"/>
                <a:gd name="T22" fmla="*/ 14 w 394"/>
                <a:gd name="T23" fmla="*/ 10 h 381"/>
                <a:gd name="T24" fmla="*/ 0 w 394"/>
                <a:gd name="T25" fmla="*/ 0 h 381"/>
                <a:gd name="T26" fmla="*/ 181 w 394"/>
                <a:gd name="T27" fmla="*/ 0 h 381"/>
                <a:gd name="T28" fmla="*/ 220 w 394"/>
                <a:gd name="T29" fmla="*/ 3 h 381"/>
                <a:gd name="T30" fmla="*/ 253 w 394"/>
                <a:gd name="T31" fmla="*/ 7 h 381"/>
                <a:gd name="T32" fmla="*/ 281 w 394"/>
                <a:gd name="T33" fmla="*/ 15 h 381"/>
                <a:gd name="T34" fmla="*/ 304 w 394"/>
                <a:gd name="T35" fmla="*/ 24 h 381"/>
                <a:gd name="T36" fmla="*/ 325 w 394"/>
                <a:gd name="T37" fmla="*/ 37 h 381"/>
                <a:gd name="T38" fmla="*/ 344 w 394"/>
                <a:gd name="T39" fmla="*/ 54 h 381"/>
                <a:gd name="T40" fmla="*/ 359 w 394"/>
                <a:gd name="T41" fmla="*/ 73 h 381"/>
                <a:gd name="T42" fmla="*/ 373 w 394"/>
                <a:gd name="T43" fmla="*/ 96 h 381"/>
                <a:gd name="T44" fmla="*/ 383 w 394"/>
                <a:gd name="T45" fmla="*/ 119 h 381"/>
                <a:gd name="T46" fmla="*/ 391 w 394"/>
                <a:gd name="T47" fmla="*/ 146 h 381"/>
                <a:gd name="T48" fmla="*/ 394 w 394"/>
                <a:gd name="T49" fmla="*/ 174 h 381"/>
                <a:gd name="T50" fmla="*/ 393 w 394"/>
                <a:gd name="T51" fmla="*/ 208 h 381"/>
                <a:gd name="T52" fmla="*/ 388 w 394"/>
                <a:gd name="T53" fmla="*/ 244 h 381"/>
                <a:gd name="T54" fmla="*/ 376 w 394"/>
                <a:gd name="T55" fmla="*/ 278 h 381"/>
                <a:gd name="T56" fmla="*/ 357 w 394"/>
                <a:gd name="T57" fmla="*/ 308 h 381"/>
                <a:gd name="T58" fmla="*/ 338 w 394"/>
                <a:gd name="T59" fmla="*/ 328 h 381"/>
                <a:gd name="T60" fmla="*/ 321 w 394"/>
                <a:gd name="T61" fmla="*/ 341 h 381"/>
                <a:gd name="T62" fmla="*/ 304 w 394"/>
                <a:gd name="T63" fmla="*/ 352 h 381"/>
                <a:gd name="T64" fmla="*/ 285 w 394"/>
                <a:gd name="T65" fmla="*/ 362 h 381"/>
                <a:gd name="T66" fmla="*/ 264 w 394"/>
                <a:gd name="T67" fmla="*/ 369 h 381"/>
                <a:gd name="T68" fmla="*/ 241 w 394"/>
                <a:gd name="T69" fmla="*/ 375 h 381"/>
                <a:gd name="T70" fmla="*/ 202 w 394"/>
                <a:gd name="T71" fmla="*/ 380 h 381"/>
                <a:gd name="T72" fmla="*/ 0 w 394"/>
                <a:gd name="T73" fmla="*/ 381 h 381"/>
                <a:gd name="T74" fmla="*/ 129 w 394"/>
                <a:gd name="T75" fmla="*/ 356 h 381"/>
                <a:gd name="T76" fmla="*/ 160 w 394"/>
                <a:gd name="T77" fmla="*/ 360 h 381"/>
                <a:gd name="T78" fmla="*/ 190 w 394"/>
                <a:gd name="T79" fmla="*/ 360 h 381"/>
                <a:gd name="T80" fmla="*/ 220 w 394"/>
                <a:gd name="T81" fmla="*/ 354 h 381"/>
                <a:gd name="T82" fmla="*/ 249 w 394"/>
                <a:gd name="T83" fmla="*/ 343 h 381"/>
                <a:gd name="T84" fmla="*/ 273 w 394"/>
                <a:gd name="T85" fmla="*/ 326 h 381"/>
                <a:gd name="T86" fmla="*/ 295 w 394"/>
                <a:gd name="T87" fmla="*/ 303 h 381"/>
                <a:gd name="T88" fmla="*/ 312 w 394"/>
                <a:gd name="T89" fmla="*/ 276 h 381"/>
                <a:gd name="T90" fmla="*/ 323 w 394"/>
                <a:gd name="T91" fmla="*/ 245 h 381"/>
                <a:gd name="T92" fmla="*/ 328 w 394"/>
                <a:gd name="T93" fmla="*/ 210 h 381"/>
                <a:gd name="T94" fmla="*/ 328 w 394"/>
                <a:gd name="T95" fmla="*/ 172 h 381"/>
                <a:gd name="T96" fmla="*/ 323 w 394"/>
                <a:gd name="T97" fmla="*/ 136 h 381"/>
                <a:gd name="T98" fmla="*/ 312 w 394"/>
                <a:gd name="T99" fmla="*/ 105 h 381"/>
                <a:gd name="T100" fmla="*/ 295 w 394"/>
                <a:gd name="T101" fmla="*/ 78 h 381"/>
                <a:gd name="T102" fmla="*/ 273 w 394"/>
                <a:gd name="T103" fmla="*/ 56 h 381"/>
                <a:gd name="T104" fmla="*/ 247 w 394"/>
                <a:gd name="T105" fmla="*/ 38 h 381"/>
                <a:gd name="T106" fmla="*/ 220 w 394"/>
                <a:gd name="T107" fmla="*/ 28 h 381"/>
                <a:gd name="T108" fmla="*/ 188 w 394"/>
                <a:gd name="T109" fmla="*/ 22 h 381"/>
                <a:gd name="T110" fmla="*/ 158 w 394"/>
                <a:gd name="T111" fmla="*/ 21 h 381"/>
                <a:gd name="T112" fmla="*/ 128 w 394"/>
                <a:gd name="T113" fmla="*/ 26 h 381"/>
                <a:gd name="T114" fmla="*/ 111 w 394"/>
                <a:gd name="T115" fmla="*/ 353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4" h="381">
                  <a:moveTo>
                    <a:pt x="0" y="381"/>
                  </a:moveTo>
                  <a:lnTo>
                    <a:pt x="0" y="370"/>
                  </a:lnTo>
                  <a:lnTo>
                    <a:pt x="14" y="370"/>
                  </a:lnTo>
                  <a:lnTo>
                    <a:pt x="21" y="370"/>
                  </a:lnTo>
                  <a:lnTo>
                    <a:pt x="26" y="369"/>
                  </a:lnTo>
                  <a:lnTo>
                    <a:pt x="31" y="368"/>
                  </a:lnTo>
                  <a:lnTo>
                    <a:pt x="36" y="366"/>
                  </a:lnTo>
                  <a:lnTo>
                    <a:pt x="40" y="364"/>
                  </a:lnTo>
                  <a:lnTo>
                    <a:pt x="44" y="362"/>
                  </a:lnTo>
                  <a:lnTo>
                    <a:pt x="47" y="358"/>
                  </a:lnTo>
                  <a:lnTo>
                    <a:pt x="49" y="355"/>
                  </a:lnTo>
                  <a:lnTo>
                    <a:pt x="53" y="349"/>
                  </a:lnTo>
                  <a:lnTo>
                    <a:pt x="55" y="340"/>
                  </a:lnTo>
                  <a:lnTo>
                    <a:pt x="56" y="328"/>
                  </a:lnTo>
                  <a:lnTo>
                    <a:pt x="56" y="313"/>
                  </a:lnTo>
                  <a:lnTo>
                    <a:pt x="56" y="68"/>
                  </a:lnTo>
                  <a:lnTo>
                    <a:pt x="56" y="51"/>
                  </a:lnTo>
                  <a:lnTo>
                    <a:pt x="54" y="38"/>
                  </a:lnTo>
                  <a:lnTo>
                    <a:pt x="52" y="29"/>
                  </a:lnTo>
                  <a:lnTo>
                    <a:pt x="48" y="22"/>
                  </a:lnTo>
                  <a:lnTo>
                    <a:pt x="42" y="17"/>
                  </a:lnTo>
                  <a:lnTo>
                    <a:pt x="34" y="14"/>
                  </a:lnTo>
                  <a:lnTo>
                    <a:pt x="25" y="12"/>
                  </a:lnTo>
                  <a:lnTo>
                    <a:pt x="1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59" y="0"/>
                  </a:lnTo>
                  <a:lnTo>
                    <a:pt x="181" y="0"/>
                  </a:lnTo>
                  <a:lnTo>
                    <a:pt x="201" y="1"/>
                  </a:lnTo>
                  <a:lnTo>
                    <a:pt x="220" y="3"/>
                  </a:lnTo>
                  <a:lnTo>
                    <a:pt x="236" y="5"/>
                  </a:lnTo>
                  <a:lnTo>
                    <a:pt x="253" y="7"/>
                  </a:lnTo>
                  <a:lnTo>
                    <a:pt x="267" y="10"/>
                  </a:lnTo>
                  <a:lnTo>
                    <a:pt x="281" y="15"/>
                  </a:lnTo>
                  <a:lnTo>
                    <a:pt x="293" y="19"/>
                  </a:lnTo>
                  <a:lnTo>
                    <a:pt x="304" y="24"/>
                  </a:lnTo>
                  <a:lnTo>
                    <a:pt x="315" y="31"/>
                  </a:lnTo>
                  <a:lnTo>
                    <a:pt x="325" y="37"/>
                  </a:lnTo>
                  <a:lnTo>
                    <a:pt x="335" y="45"/>
                  </a:lnTo>
                  <a:lnTo>
                    <a:pt x="344" y="54"/>
                  </a:lnTo>
                  <a:lnTo>
                    <a:pt x="351" y="63"/>
                  </a:lnTo>
                  <a:lnTo>
                    <a:pt x="359" y="73"/>
                  </a:lnTo>
                  <a:lnTo>
                    <a:pt x="367" y="84"/>
                  </a:lnTo>
                  <a:lnTo>
                    <a:pt x="373" y="96"/>
                  </a:lnTo>
                  <a:lnTo>
                    <a:pt x="379" y="107"/>
                  </a:lnTo>
                  <a:lnTo>
                    <a:pt x="383" y="119"/>
                  </a:lnTo>
                  <a:lnTo>
                    <a:pt x="388" y="132"/>
                  </a:lnTo>
                  <a:lnTo>
                    <a:pt x="391" y="146"/>
                  </a:lnTo>
                  <a:lnTo>
                    <a:pt x="393" y="159"/>
                  </a:lnTo>
                  <a:lnTo>
                    <a:pt x="394" y="174"/>
                  </a:lnTo>
                  <a:lnTo>
                    <a:pt x="394" y="188"/>
                  </a:lnTo>
                  <a:lnTo>
                    <a:pt x="393" y="208"/>
                  </a:lnTo>
                  <a:lnTo>
                    <a:pt x="391" y="226"/>
                  </a:lnTo>
                  <a:lnTo>
                    <a:pt x="388" y="244"/>
                  </a:lnTo>
                  <a:lnTo>
                    <a:pt x="382" y="261"/>
                  </a:lnTo>
                  <a:lnTo>
                    <a:pt x="376" y="278"/>
                  </a:lnTo>
                  <a:lnTo>
                    <a:pt x="367" y="293"/>
                  </a:lnTo>
                  <a:lnTo>
                    <a:pt x="357" y="308"/>
                  </a:lnTo>
                  <a:lnTo>
                    <a:pt x="345" y="321"/>
                  </a:lnTo>
                  <a:lnTo>
                    <a:pt x="338" y="328"/>
                  </a:lnTo>
                  <a:lnTo>
                    <a:pt x="330" y="335"/>
                  </a:lnTo>
                  <a:lnTo>
                    <a:pt x="321" y="341"/>
                  </a:lnTo>
                  <a:lnTo>
                    <a:pt x="314" y="348"/>
                  </a:lnTo>
                  <a:lnTo>
                    <a:pt x="304" y="352"/>
                  </a:lnTo>
                  <a:lnTo>
                    <a:pt x="295" y="357"/>
                  </a:lnTo>
                  <a:lnTo>
                    <a:pt x="285" y="362"/>
                  </a:lnTo>
                  <a:lnTo>
                    <a:pt x="275" y="366"/>
                  </a:lnTo>
                  <a:lnTo>
                    <a:pt x="264" y="369"/>
                  </a:lnTo>
                  <a:lnTo>
                    <a:pt x="252" y="372"/>
                  </a:lnTo>
                  <a:lnTo>
                    <a:pt x="241" y="375"/>
                  </a:lnTo>
                  <a:lnTo>
                    <a:pt x="229" y="377"/>
                  </a:lnTo>
                  <a:lnTo>
                    <a:pt x="202" y="380"/>
                  </a:lnTo>
                  <a:lnTo>
                    <a:pt x="176" y="381"/>
                  </a:lnTo>
                  <a:lnTo>
                    <a:pt x="0" y="381"/>
                  </a:lnTo>
                  <a:close/>
                  <a:moveTo>
                    <a:pt x="111" y="353"/>
                  </a:moveTo>
                  <a:lnTo>
                    <a:pt x="129" y="356"/>
                  </a:lnTo>
                  <a:lnTo>
                    <a:pt x="146" y="359"/>
                  </a:lnTo>
                  <a:lnTo>
                    <a:pt x="160" y="360"/>
                  </a:lnTo>
                  <a:lnTo>
                    <a:pt x="173" y="360"/>
                  </a:lnTo>
                  <a:lnTo>
                    <a:pt x="190" y="360"/>
                  </a:lnTo>
                  <a:lnTo>
                    <a:pt x="205" y="358"/>
                  </a:lnTo>
                  <a:lnTo>
                    <a:pt x="220" y="354"/>
                  </a:lnTo>
                  <a:lnTo>
                    <a:pt x="234" y="350"/>
                  </a:lnTo>
                  <a:lnTo>
                    <a:pt x="249" y="343"/>
                  </a:lnTo>
                  <a:lnTo>
                    <a:pt x="261" y="335"/>
                  </a:lnTo>
                  <a:lnTo>
                    <a:pt x="273" y="326"/>
                  </a:lnTo>
                  <a:lnTo>
                    <a:pt x="285" y="315"/>
                  </a:lnTo>
                  <a:lnTo>
                    <a:pt x="295" y="303"/>
                  </a:lnTo>
                  <a:lnTo>
                    <a:pt x="304" y="290"/>
                  </a:lnTo>
                  <a:lnTo>
                    <a:pt x="312" y="276"/>
                  </a:lnTo>
                  <a:lnTo>
                    <a:pt x="318" y="261"/>
                  </a:lnTo>
                  <a:lnTo>
                    <a:pt x="323" y="245"/>
                  </a:lnTo>
                  <a:lnTo>
                    <a:pt x="326" y="228"/>
                  </a:lnTo>
                  <a:lnTo>
                    <a:pt x="328" y="210"/>
                  </a:lnTo>
                  <a:lnTo>
                    <a:pt x="329" y="191"/>
                  </a:lnTo>
                  <a:lnTo>
                    <a:pt x="328" y="172"/>
                  </a:lnTo>
                  <a:lnTo>
                    <a:pt x="326" y="154"/>
                  </a:lnTo>
                  <a:lnTo>
                    <a:pt x="323" y="136"/>
                  </a:lnTo>
                  <a:lnTo>
                    <a:pt x="318" y="120"/>
                  </a:lnTo>
                  <a:lnTo>
                    <a:pt x="312" y="105"/>
                  </a:lnTo>
                  <a:lnTo>
                    <a:pt x="304" y="91"/>
                  </a:lnTo>
                  <a:lnTo>
                    <a:pt x="295" y="78"/>
                  </a:lnTo>
                  <a:lnTo>
                    <a:pt x="285" y="66"/>
                  </a:lnTo>
                  <a:lnTo>
                    <a:pt x="273" y="56"/>
                  </a:lnTo>
                  <a:lnTo>
                    <a:pt x="261" y="47"/>
                  </a:lnTo>
                  <a:lnTo>
                    <a:pt x="247" y="38"/>
                  </a:lnTo>
                  <a:lnTo>
                    <a:pt x="234" y="33"/>
                  </a:lnTo>
                  <a:lnTo>
                    <a:pt x="220" y="28"/>
                  </a:lnTo>
                  <a:lnTo>
                    <a:pt x="204" y="24"/>
                  </a:lnTo>
                  <a:lnTo>
                    <a:pt x="188" y="22"/>
                  </a:lnTo>
                  <a:lnTo>
                    <a:pt x="171" y="21"/>
                  </a:lnTo>
                  <a:lnTo>
                    <a:pt x="158" y="21"/>
                  </a:lnTo>
                  <a:lnTo>
                    <a:pt x="143" y="23"/>
                  </a:lnTo>
                  <a:lnTo>
                    <a:pt x="128" y="26"/>
                  </a:lnTo>
                  <a:lnTo>
                    <a:pt x="111" y="30"/>
                  </a:lnTo>
                  <a:lnTo>
                    <a:pt x="111" y="3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6" name="Freeform 1466"/>
            <p:cNvSpPr>
              <a:spLocks noEditPoints="1"/>
            </p:cNvSpPr>
            <p:nvPr/>
          </p:nvSpPr>
          <p:spPr bwMode="auto">
            <a:xfrm>
              <a:off x="4078" y="965"/>
              <a:ext cx="30" cy="89"/>
            </a:xfrm>
            <a:custGeom>
              <a:avLst/>
              <a:gdLst>
                <a:gd name="T0" fmla="*/ 74 w 133"/>
                <a:gd name="T1" fmla="*/ 0 h 400"/>
                <a:gd name="T2" fmla="*/ 85 w 133"/>
                <a:gd name="T3" fmla="*/ 5 h 400"/>
                <a:gd name="T4" fmla="*/ 93 w 133"/>
                <a:gd name="T5" fmla="*/ 13 h 400"/>
                <a:gd name="T6" fmla="*/ 98 w 133"/>
                <a:gd name="T7" fmla="*/ 23 h 400"/>
                <a:gd name="T8" fmla="*/ 98 w 133"/>
                <a:gd name="T9" fmla="*/ 35 h 400"/>
                <a:gd name="T10" fmla="*/ 93 w 133"/>
                <a:gd name="T11" fmla="*/ 45 h 400"/>
                <a:gd name="T12" fmla="*/ 85 w 133"/>
                <a:gd name="T13" fmla="*/ 52 h 400"/>
                <a:gd name="T14" fmla="*/ 74 w 133"/>
                <a:gd name="T15" fmla="*/ 56 h 400"/>
                <a:gd name="T16" fmla="*/ 63 w 133"/>
                <a:gd name="T17" fmla="*/ 56 h 400"/>
                <a:gd name="T18" fmla="*/ 52 w 133"/>
                <a:gd name="T19" fmla="*/ 52 h 400"/>
                <a:gd name="T20" fmla="*/ 45 w 133"/>
                <a:gd name="T21" fmla="*/ 45 h 400"/>
                <a:gd name="T22" fmla="*/ 40 w 133"/>
                <a:gd name="T23" fmla="*/ 35 h 400"/>
                <a:gd name="T24" fmla="*/ 40 w 133"/>
                <a:gd name="T25" fmla="*/ 23 h 400"/>
                <a:gd name="T26" fmla="*/ 45 w 133"/>
                <a:gd name="T27" fmla="*/ 13 h 400"/>
                <a:gd name="T28" fmla="*/ 52 w 133"/>
                <a:gd name="T29" fmla="*/ 5 h 400"/>
                <a:gd name="T30" fmla="*/ 63 w 133"/>
                <a:gd name="T31" fmla="*/ 0 h 400"/>
                <a:gd name="T32" fmla="*/ 93 w 133"/>
                <a:gd name="T33" fmla="*/ 135 h 400"/>
                <a:gd name="T34" fmla="*/ 93 w 133"/>
                <a:gd name="T35" fmla="*/ 353 h 400"/>
                <a:gd name="T36" fmla="*/ 95 w 133"/>
                <a:gd name="T37" fmla="*/ 369 h 400"/>
                <a:gd name="T38" fmla="*/ 99 w 133"/>
                <a:gd name="T39" fmla="*/ 377 h 400"/>
                <a:gd name="T40" fmla="*/ 104 w 133"/>
                <a:gd name="T41" fmla="*/ 384 h 400"/>
                <a:gd name="T42" fmla="*/ 112 w 133"/>
                <a:gd name="T43" fmla="*/ 387 h 400"/>
                <a:gd name="T44" fmla="*/ 124 w 133"/>
                <a:gd name="T45" fmla="*/ 389 h 400"/>
                <a:gd name="T46" fmla="*/ 133 w 133"/>
                <a:gd name="T47" fmla="*/ 400 h 400"/>
                <a:gd name="T48" fmla="*/ 5 w 133"/>
                <a:gd name="T49" fmla="*/ 389 h 400"/>
                <a:gd name="T50" fmla="*/ 20 w 133"/>
                <a:gd name="T51" fmla="*/ 388 h 400"/>
                <a:gd name="T52" fmla="*/ 30 w 133"/>
                <a:gd name="T53" fmla="*/ 386 h 400"/>
                <a:gd name="T54" fmla="*/ 37 w 133"/>
                <a:gd name="T55" fmla="*/ 381 h 400"/>
                <a:gd name="T56" fmla="*/ 41 w 133"/>
                <a:gd name="T57" fmla="*/ 374 h 400"/>
                <a:gd name="T58" fmla="*/ 45 w 133"/>
                <a:gd name="T59" fmla="*/ 361 h 400"/>
                <a:gd name="T60" fmla="*/ 45 w 133"/>
                <a:gd name="T61" fmla="*/ 342 h 400"/>
                <a:gd name="T62" fmla="*/ 45 w 133"/>
                <a:gd name="T63" fmla="*/ 223 h 400"/>
                <a:gd name="T64" fmla="*/ 43 w 133"/>
                <a:gd name="T65" fmla="*/ 196 h 400"/>
                <a:gd name="T66" fmla="*/ 41 w 133"/>
                <a:gd name="T67" fmla="*/ 183 h 400"/>
                <a:gd name="T68" fmla="*/ 38 w 133"/>
                <a:gd name="T69" fmla="*/ 178 h 400"/>
                <a:gd name="T70" fmla="*/ 33 w 133"/>
                <a:gd name="T71" fmla="*/ 174 h 400"/>
                <a:gd name="T72" fmla="*/ 28 w 133"/>
                <a:gd name="T73" fmla="*/ 173 h 400"/>
                <a:gd name="T74" fmla="*/ 15 w 133"/>
                <a:gd name="T75" fmla="*/ 173 h 400"/>
                <a:gd name="T76" fmla="*/ 0 w 133"/>
                <a:gd name="T77" fmla="*/ 166 h 400"/>
                <a:gd name="T78" fmla="*/ 93 w 133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3" h="400">
                  <a:moveTo>
                    <a:pt x="69" y="0"/>
                  </a:moveTo>
                  <a:lnTo>
                    <a:pt x="74" y="0"/>
                  </a:lnTo>
                  <a:lnTo>
                    <a:pt x="80" y="2"/>
                  </a:lnTo>
                  <a:lnTo>
                    <a:pt x="85" y="5"/>
                  </a:lnTo>
                  <a:lnTo>
                    <a:pt x="90" y="9"/>
                  </a:lnTo>
                  <a:lnTo>
                    <a:pt x="93" y="13"/>
                  </a:lnTo>
                  <a:lnTo>
                    <a:pt x="96" y="18"/>
                  </a:lnTo>
                  <a:lnTo>
                    <a:pt x="98" y="23"/>
                  </a:lnTo>
                  <a:lnTo>
                    <a:pt x="98" y="28"/>
                  </a:lnTo>
                  <a:lnTo>
                    <a:pt x="98" y="35"/>
                  </a:lnTo>
                  <a:lnTo>
                    <a:pt x="96" y="39"/>
                  </a:lnTo>
                  <a:lnTo>
                    <a:pt x="93" y="45"/>
                  </a:lnTo>
                  <a:lnTo>
                    <a:pt x="90" y="49"/>
                  </a:lnTo>
                  <a:lnTo>
                    <a:pt x="85" y="52"/>
                  </a:lnTo>
                  <a:lnTo>
                    <a:pt x="80" y="55"/>
                  </a:lnTo>
                  <a:lnTo>
                    <a:pt x="74" y="56"/>
                  </a:lnTo>
                  <a:lnTo>
                    <a:pt x="69" y="57"/>
                  </a:lnTo>
                  <a:lnTo>
                    <a:pt x="63" y="56"/>
                  </a:lnTo>
                  <a:lnTo>
                    <a:pt x="58" y="55"/>
                  </a:lnTo>
                  <a:lnTo>
                    <a:pt x="52" y="52"/>
                  </a:lnTo>
                  <a:lnTo>
                    <a:pt x="48" y="49"/>
                  </a:lnTo>
                  <a:lnTo>
                    <a:pt x="45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9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5" y="13"/>
                  </a:lnTo>
                  <a:lnTo>
                    <a:pt x="48" y="9"/>
                  </a:lnTo>
                  <a:lnTo>
                    <a:pt x="52" y="5"/>
                  </a:lnTo>
                  <a:lnTo>
                    <a:pt x="58" y="2"/>
                  </a:lnTo>
                  <a:lnTo>
                    <a:pt x="63" y="0"/>
                  </a:lnTo>
                  <a:lnTo>
                    <a:pt x="69" y="0"/>
                  </a:lnTo>
                  <a:close/>
                  <a:moveTo>
                    <a:pt x="93" y="135"/>
                  </a:moveTo>
                  <a:lnTo>
                    <a:pt x="93" y="342"/>
                  </a:lnTo>
                  <a:lnTo>
                    <a:pt x="93" y="353"/>
                  </a:lnTo>
                  <a:lnTo>
                    <a:pt x="94" y="361"/>
                  </a:lnTo>
                  <a:lnTo>
                    <a:pt x="95" y="369"/>
                  </a:lnTo>
                  <a:lnTo>
                    <a:pt x="96" y="373"/>
                  </a:lnTo>
                  <a:lnTo>
                    <a:pt x="99" y="377"/>
                  </a:lnTo>
                  <a:lnTo>
                    <a:pt x="101" y="381"/>
                  </a:lnTo>
                  <a:lnTo>
                    <a:pt x="104" y="384"/>
                  </a:lnTo>
                  <a:lnTo>
                    <a:pt x="108" y="386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4" y="389"/>
                  </a:lnTo>
                  <a:lnTo>
                    <a:pt x="133" y="389"/>
                  </a:lnTo>
                  <a:lnTo>
                    <a:pt x="133" y="400"/>
                  </a:lnTo>
                  <a:lnTo>
                    <a:pt x="5" y="400"/>
                  </a:lnTo>
                  <a:lnTo>
                    <a:pt x="5" y="389"/>
                  </a:lnTo>
                  <a:lnTo>
                    <a:pt x="14" y="389"/>
                  </a:lnTo>
                  <a:lnTo>
                    <a:pt x="20" y="388"/>
                  </a:lnTo>
                  <a:lnTo>
                    <a:pt x="27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7" y="381"/>
                  </a:lnTo>
                  <a:lnTo>
                    <a:pt x="39" y="377"/>
                  </a:lnTo>
                  <a:lnTo>
                    <a:pt x="41" y="374"/>
                  </a:lnTo>
                  <a:lnTo>
                    <a:pt x="42" y="369"/>
                  </a:lnTo>
                  <a:lnTo>
                    <a:pt x="45" y="361"/>
                  </a:lnTo>
                  <a:lnTo>
                    <a:pt x="45" y="353"/>
                  </a:lnTo>
                  <a:lnTo>
                    <a:pt x="45" y="342"/>
                  </a:lnTo>
                  <a:lnTo>
                    <a:pt x="45" y="243"/>
                  </a:lnTo>
                  <a:lnTo>
                    <a:pt x="45" y="223"/>
                  </a:lnTo>
                  <a:lnTo>
                    <a:pt x="45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40" y="180"/>
                  </a:lnTo>
                  <a:lnTo>
                    <a:pt x="38" y="178"/>
                  </a:lnTo>
                  <a:lnTo>
                    <a:pt x="36" y="176"/>
                  </a:lnTo>
                  <a:lnTo>
                    <a:pt x="33" y="174"/>
                  </a:lnTo>
                  <a:lnTo>
                    <a:pt x="31" y="173"/>
                  </a:lnTo>
                  <a:lnTo>
                    <a:pt x="28" y="173"/>
                  </a:lnTo>
                  <a:lnTo>
                    <a:pt x="25" y="172"/>
                  </a:lnTo>
                  <a:lnTo>
                    <a:pt x="15" y="173"/>
                  </a:lnTo>
                  <a:lnTo>
                    <a:pt x="5" y="176"/>
                  </a:lnTo>
                  <a:lnTo>
                    <a:pt x="0" y="166"/>
                  </a:lnTo>
                  <a:lnTo>
                    <a:pt x="80" y="135"/>
                  </a:lnTo>
                  <a:lnTo>
                    <a:pt x="93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7" name="Freeform 1467"/>
            <p:cNvSpPr>
              <a:spLocks/>
            </p:cNvSpPr>
            <p:nvPr/>
          </p:nvSpPr>
          <p:spPr bwMode="auto">
            <a:xfrm>
              <a:off x="4116" y="965"/>
              <a:ext cx="30" cy="89"/>
            </a:xfrm>
            <a:custGeom>
              <a:avLst/>
              <a:gdLst>
                <a:gd name="T0" fmla="*/ 92 w 135"/>
                <a:gd name="T1" fmla="*/ 0 h 400"/>
                <a:gd name="T2" fmla="*/ 92 w 135"/>
                <a:gd name="T3" fmla="*/ 342 h 400"/>
                <a:gd name="T4" fmla="*/ 92 w 135"/>
                <a:gd name="T5" fmla="*/ 353 h 400"/>
                <a:gd name="T6" fmla="*/ 93 w 135"/>
                <a:gd name="T7" fmla="*/ 361 h 400"/>
                <a:gd name="T8" fmla="*/ 94 w 135"/>
                <a:gd name="T9" fmla="*/ 369 h 400"/>
                <a:gd name="T10" fmla="*/ 95 w 135"/>
                <a:gd name="T11" fmla="*/ 373 h 400"/>
                <a:gd name="T12" fmla="*/ 97 w 135"/>
                <a:gd name="T13" fmla="*/ 377 h 400"/>
                <a:gd name="T14" fmla="*/ 101 w 135"/>
                <a:gd name="T15" fmla="*/ 381 h 400"/>
                <a:gd name="T16" fmla="*/ 103 w 135"/>
                <a:gd name="T17" fmla="*/ 383 h 400"/>
                <a:gd name="T18" fmla="*/ 107 w 135"/>
                <a:gd name="T19" fmla="*/ 385 h 400"/>
                <a:gd name="T20" fmla="*/ 112 w 135"/>
                <a:gd name="T21" fmla="*/ 387 h 400"/>
                <a:gd name="T22" fmla="*/ 117 w 135"/>
                <a:gd name="T23" fmla="*/ 388 h 400"/>
                <a:gd name="T24" fmla="*/ 125 w 135"/>
                <a:gd name="T25" fmla="*/ 389 h 400"/>
                <a:gd name="T26" fmla="*/ 135 w 135"/>
                <a:gd name="T27" fmla="*/ 389 h 400"/>
                <a:gd name="T28" fmla="*/ 135 w 135"/>
                <a:gd name="T29" fmla="*/ 400 h 400"/>
                <a:gd name="T30" fmla="*/ 6 w 135"/>
                <a:gd name="T31" fmla="*/ 400 h 400"/>
                <a:gd name="T32" fmla="*/ 6 w 135"/>
                <a:gd name="T33" fmla="*/ 389 h 400"/>
                <a:gd name="T34" fmla="*/ 13 w 135"/>
                <a:gd name="T35" fmla="*/ 389 h 400"/>
                <a:gd name="T36" fmla="*/ 20 w 135"/>
                <a:gd name="T37" fmla="*/ 388 h 400"/>
                <a:gd name="T38" fmla="*/ 25 w 135"/>
                <a:gd name="T39" fmla="*/ 387 h 400"/>
                <a:gd name="T40" fmla="*/ 30 w 135"/>
                <a:gd name="T41" fmla="*/ 386 h 400"/>
                <a:gd name="T42" fmla="*/ 33 w 135"/>
                <a:gd name="T43" fmla="*/ 384 h 400"/>
                <a:gd name="T44" fmla="*/ 35 w 135"/>
                <a:gd name="T45" fmla="*/ 381 h 400"/>
                <a:gd name="T46" fmla="*/ 39 w 135"/>
                <a:gd name="T47" fmla="*/ 377 h 400"/>
                <a:gd name="T48" fmla="*/ 40 w 135"/>
                <a:gd name="T49" fmla="*/ 374 h 400"/>
                <a:gd name="T50" fmla="*/ 42 w 135"/>
                <a:gd name="T51" fmla="*/ 369 h 400"/>
                <a:gd name="T52" fmla="*/ 43 w 135"/>
                <a:gd name="T53" fmla="*/ 361 h 400"/>
                <a:gd name="T54" fmla="*/ 44 w 135"/>
                <a:gd name="T55" fmla="*/ 353 h 400"/>
                <a:gd name="T56" fmla="*/ 44 w 135"/>
                <a:gd name="T57" fmla="*/ 342 h 400"/>
                <a:gd name="T58" fmla="*/ 44 w 135"/>
                <a:gd name="T59" fmla="*/ 108 h 400"/>
                <a:gd name="T60" fmla="*/ 44 w 135"/>
                <a:gd name="T61" fmla="*/ 89 h 400"/>
                <a:gd name="T62" fmla="*/ 43 w 135"/>
                <a:gd name="T63" fmla="*/ 73 h 400"/>
                <a:gd name="T64" fmla="*/ 43 w 135"/>
                <a:gd name="T65" fmla="*/ 62 h 400"/>
                <a:gd name="T66" fmla="*/ 42 w 135"/>
                <a:gd name="T67" fmla="*/ 54 h 400"/>
                <a:gd name="T68" fmla="*/ 41 w 135"/>
                <a:gd name="T69" fmla="*/ 50 h 400"/>
                <a:gd name="T70" fmla="*/ 40 w 135"/>
                <a:gd name="T71" fmla="*/ 46 h 400"/>
                <a:gd name="T72" fmla="*/ 38 w 135"/>
                <a:gd name="T73" fmla="*/ 43 h 400"/>
                <a:gd name="T74" fmla="*/ 35 w 135"/>
                <a:gd name="T75" fmla="*/ 41 h 400"/>
                <a:gd name="T76" fmla="*/ 31 w 135"/>
                <a:gd name="T77" fmla="*/ 38 h 400"/>
                <a:gd name="T78" fmla="*/ 24 w 135"/>
                <a:gd name="T79" fmla="*/ 37 h 400"/>
                <a:gd name="T80" fmla="*/ 16 w 135"/>
                <a:gd name="T81" fmla="*/ 38 h 400"/>
                <a:gd name="T82" fmla="*/ 6 w 135"/>
                <a:gd name="T83" fmla="*/ 41 h 400"/>
                <a:gd name="T84" fmla="*/ 0 w 135"/>
                <a:gd name="T85" fmla="*/ 32 h 400"/>
                <a:gd name="T86" fmla="*/ 79 w 135"/>
                <a:gd name="T87" fmla="*/ 0 h 400"/>
                <a:gd name="T88" fmla="*/ 92 w 135"/>
                <a:gd name="T89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5" h="400">
                  <a:moveTo>
                    <a:pt x="92" y="0"/>
                  </a:moveTo>
                  <a:lnTo>
                    <a:pt x="92" y="342"/>
                  </a:lnTo>
                  <a:lnTo>
                    <a:pt x="92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5" y="373"/>
                  </a:lnTo>
                  <a:lnTo>
                    <a:pt x="97" y="377"/>
                  </a:lnTo>
                  <a:lnTo>
                    <a:pt x="101" y="381"/>
                  </a:lnTo>
                  <a:lnTo>
                    <a:pt x="103" y="383"/>
                  </a:lnTo>
                  <a:lnTo>
                    <a:pt x="107" y="385"/>
                  </a:lnTo>
                  <a:lnTo>
                    <a:pt x="112" y="387"/>
                  </a:lnTo>
                  <a:lnTo>
                    <a:pt x="117" y="388"/>
                  </a:lnTo>
                  <a:lnTo>
                    <a:pt x="125" y="389"/>
                  </a:lnTo>
                  <a:lnTo>
                    <a:pt x="135" y="389"/>
                  </a:lnTo>
                  <a:lnTo>
                    <a:pt x="135" y="400"/>
                  </a:lnTo>
                  <a:lnTo>
                    <a:pt x="6" y="400"/>
                  </a:lnTo>
                  <a:lnTo>
                    <a:pt x="6" y="389"/>
                  </a:lnTo>
                  <a:lnTo>
                    <a:pt x="13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9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2"/>
                  </a:lnTo>
                  <a:lnTo>
                    <a:pt x="42" y="54"/>
                  </a:lnTo>
                  <a:lnTo>
                    <a:pt x="41" y="50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1" y="38"/>
                  </a:lnTo>
                  <a:lnTo>
                    <a:pt x="24" y="37"/>
                  </a:lnTo>
                  <a:lnTo>
                    <a:pt x="16" y="38"/>
                  </a:lnTo>
                  <a:lnTo>
                    <a:pt x="6" y="41"/>
                  </a:lnTo>
                  <a:lnTo>
                    <a:pt x="0" y="32"/>
                  </a:lnTo>
                  <a:lnTo>
                    <a:pt x="79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8" name="Freeform 1468"/>
            <p:cNvSpPr>
              <a:spLocks/>
            </p:cNvSpPr>
            <p:nvPr/>
          </p:nvSpPr>
          <p:spPr bwMode="auto">
            <a:xfrm>
              <a:off x="4149" y="996"/>
              <a:ext cx="68" cy="60"/>
            </a:xfrm>
            <a:custGeom>
              <a:avLst/>
              <a:gdLst>
                <a:gd name="T0" fmla="*/ 250 w 295"/>
                <a:gd name="T1" fmla="*/ 155 h 265"/>
                <a:gd name="T2" fmla="*/ 251 w 295"/>
                <a:gd name="T3" fmla="*/ 191 h 265"/>
                <a:gd name="T4" fmla="*/ 252 w 295"/>
                <a:gd name="T5" fmla="*/ 210 h 265"/>
                <a:gd name="T6" fmla="*/ 256 w 295"/>
                <a:gd name="T7" fmla="*/ 218 h 265"/>
                <a:gd name="T8" fmla="*/ 260 w 295"/>
                <a:gd name="T9" fmla="*/ 224 h 265"/>
                <a:gd name="T10" fmla="*/ 271 w 295"/>
                <a:gd name="T11" fmla="*/ 228 h 265"/>
                <a:gd name="T12" fmla="*/ 291 w 295"/>
                <a:gd name="T13" fmla="*/ 222 h 265"/>
                <a:gd name="T14" fmla="*/ 216 w 295"/>
                <a:gd name="T15" fmla="*/ 265 h 265"/>
                <a:gd name="T16" fmla="*/ 202 w 295"/>
                <a:gd name="T17" fmla="*/ 210 h 265"/>
                <a:gd name="T18" fmla="*/ 173 w 295"/>
                <a:gd name="T19" fmla="*/ 240 h 265"/>
                <a:gd name="T20" fmla="*/ 150 w 295"/>
                <a:gd name="T21" fmla="*/ 255 h 265"/>
                <a:gd name="T22" fmla="*/ 133 w 295"/>
                <a:gd name="T23" fmla="*/ 262 h 265"/>
                <a:gd name="T24" fmla="*/ 113 w 295"/>
                <a:gd name="T25" fmla="*/ 265 h 265"/>
                <a:gd name="T26" fmla="*/ 92 w 295"/>
                <a:gd name="T27" fmla="*/ 261 h 265"/>
                <a:gd name="T28" fmla="*/ 74 w 295"/>
                <a:gd name="T29" fmla="*/ 252 h 265"/>
                <a:gd name="T30" fmla="*/ 61 w 295"/>
                <a:gd name="T31" fmla="*/ 238 h 265"/>
                <a:gd name="T32" fmla="*/ 52 w 295"/>
                <a:gd name="T33" fmla="*/ 219 h 265"/>
                <a:gd name="T34" fmla="*/ 47 w 295"/>
                <a:gd name="T35" fmla="*/ 196 h 265"/>
                <a:gd name="T36" fmla="*/ 45 w 295"/>
                <a:gd name="T37" fmla="*/ 164 h 265"/>
                <a:gd name="T38" fmla="*/ 45 w 295"/>
                <a:gd name="T39" fmla="*/ 40 h 265"/>
                <a:gd name="T40" fmla="*/ 43 w 295"/>
                <a:gd name="T41" fmla="*/ 29 h 265"/>
                <a:gd name="T42" fmla="*/ 39 w 295"/>
                <a:gd name="T43" fmla="*/ 21 h 265"/>
                <a:gd name="T44" fmla="*/ 33 w 295"/>
                <a:gd name="T45" fmla="*/ 16 h 265"/>
                <a:gd name="T46" fmla="*/ 24 w 295"/>
                <a:gd name="T47" fmla="*/ 11 h 265"/>
                <a:gd name="T48" fmla="*/ 10 w 295"/>
                <a:gd name="T49" fmla="*/ 10 h 265"/>
                <a:gd name="T50" fmla="*/ 0 w 295"/>
                <a:gd name="T51" fmla="*/ 0 h 265"/>
                <a:gd name="T52" fmla="*/ 93 w 295"/>
                <a:gd name="T53" fmla="*/ 172 h 265"/>
                <a:gd name="T54" fmla="*/ 96 w 295"/>
                <a:gd name="T55" fmla="*/ 201 h 265"/>
                <a:gd name="T56" fmla="*/ 101 w 295"/>
                <a:gd name="T57" fmla="*/ 212 h 265"/>
                <a:gd name="T58" fmla="*/ 106 w 295"/>
                <a:gd name="T59" fmla="*/ 218 h 265"/>
                <a:gd name="T60" fmla="*/ 121 w 295"/>
                <a:gd name="T61" fmla="*/ 227 h 265"/>
                <a:gd name="T62" fmla="*/ 137 w 295"/>
                <a:gd name="T63" fmla="*/ 230 h 265"/>
                <a:gd name="T64" fmla="*/ 150 w 295"/>
                <a:gd name="T65" fmla="*/ 228 h 265"/>
                <a:gd name="T66" fmla="*/ 165 w 295"/>
                <a:gd name="T67" fmla="*/ 222 h 265"/>
                <a:gd name="T68" fmla="*/ 183 w 295"/>
                <a:gd name="T69" fmla="*/ 212 h 265"/>
                <a:gd name="T70" fmla="*/ 202 w 295"/>
                <a:gd name="T71" fmla="*/ 193 h 265"/>
                <a:gd name="T72" fmla="*/ 202 w 295"/>
                <a:gd name="T73" fmla="*/ 37 h 265"/>
                <a:gd name="T74" fmla="*/ 198 w 295"/>
                <a:gd name="T75" fmla="*/ 23 h 265"/>
                <a:gd name="T76" fmla="*/ 189 w 295"/>
                <a:gd name="T77" fmla="*/ 15 h 265"/>
                <a:gd name="T78" fmla="*/ 173 w 295"/>
                <a:gd name="T79" fmla="*/ 10 h 265"/>
                <a:gd name="T80" fmla="*/ 160 w 295"/>
                <a:gd name="T8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5" h="265">
                  <a:moveTo>
                    <a:pt x="250" y="0"/>
                  </a:moveTo>
                  <a:lnTo>
                    <a:pt x="250" y="155"/>
                  </a:lnTo>
                  <a:lnTo>
                    <a:pt x="251" y="175"/>
                  </a:lnTo>
                  <a:lnTo>
                    <a:pt x="251" y="191"/>
                  </a:lnTo>
                  <a:lnTo>
                    <a:pt x="251" y="203"/>
                  </a:lnTo>
                  <a:lnTo>
                    <a:pt x="252" y="210"/>
                  </a:lnTo>
                  <a:lnTo>
                    <a:pt x="253" y="214"/>
                  </a:lnTo>
                  <a:lnTo>
                    <a:pt x="256" y="218"/>
                  </a:lnTo>
                  <a:lnTo>
                    <a:pt x="258" y="221"/>
                  </a:lnTo>
                  <a:lnTo>
                    <a:pt x="260" y="224"/>
                  </a:lnTo>
                  <a:lnTo>
                    <a:pt x="264" y="227"/>
                  </a:lnTo>
                  <a:lnTo>
                    <a:pt x="271" y="228"/>
                  </a:lnTo>
                  <a:lnTo>
                    <a:pt x="280" y="227"/>
                  </a:lnTo>
                  <a:lnTo>
                    <a:pt x="291" y="222"/>
                  </a:lnTo>
                  <a:lnTo>
                    <a:pt x="295" y="232"/>
                  </a:lnTo>
                  <a:lnTo>
                    <a:pt x="216" y="265"/>
                  </a:lnTo>
                  <a:lnTo>
                    <a:pt x="202" y="265"/>
                  </a:lnTo>
                  <a:lnTo>
                    <a:pt x="202" y="210"/>
                  </a:lnTo>
                  <a:lnTo>
                    <a:pt x="187" y="226"/>
                  </a:lnTo>
                  <a:lnTo>
                    <a:pt x="173" y="240"/>
                  </a:lnTo>
                  <a:lnTo>
                    <a:pt x="160" y="248"/>
                  </a:lnTo>
                  <a:lnTo>
                    <a:pt x="150" y="255"/>
                  </a:lnTo>
                  <a:lnTo>
                    <a:pt x="142" y="259"/>
                  </a:lnTo>
                  <a:lnTo>
                    <a:pt x="133" y="262"/>
                  </a:lnTo>
                  <a:lnTo>
                    <a:pt x="123" y="263"/>
                  </a:lnTo>
                  <a:lnTo>
                    <a:pt x="113" y="265"/>
                  </a:lnTo>
                  <a:lnTo>
                    <a:pt x="102" y="263"/>
                  </a:lnTo>
                  <a:lnTo>
                    <a:pt x="92" y="261"/>
                  </a:lnTo>
                  <a:lnTo>
                    <a:pt x="83" y="257"/>
                  </a:lnTo>
                  <a:lnTo>
                    <a:pt x="74" y="252"/>
                  </a:lnTo>
                  <a:lnTo>
                    <a:pt x="66" y="245"/>
                  </a:lnTo>
                  <a:lnTo>
                    <a:pt x="61" y="238"/>
                  </a:lnTo>
                  <a:lnTo>
                    <a:pt x="55" y="229"/>
                  </a:lnTo>
                  <a:lnTo>
                    <a:pt x="52" y="219"/>
                  </a:lnTo>
                  <a:lnTo>
                    <a:pt x="49" y="208"/>
                  </a:lnTo>
                  <a:lnTo>
                    <a:pt x="47" y="196"/>
                  </a:lnTo>
                  <a:lnTo>
                    <a:pt x="45" y="182"/>
                  </a:lnTo>
                  <a:lnTo>
                    <a:pt x="45" y="164"/>
                  </a:lnTo>
                  <a:lnTo>
                    <a:pt x="45" y="49"/>
                  </a:lnTo>
                  <a:lnTo>
                    <a:pt x="45" y="40"/>
                  </a:lnTo>
                  <a:lnTo>
                    <a:pt x="44" y="34"/>
                  </a:lnTo>
                  <a:lnTo>
                    <a:pt x="43" y="29"/>
                  </a:lnTo>
                  <a:lnTo>
                    <a:pt x="41" y="24"/>
                  </a:lnTo>
                  <a:lnTo>
                    <a:pt x="39" y="21"/>
                  </a:lnTo>
                  <a:lnTo>
                    <a:pt x="37" y="18"/>
                  </a:lnTo>
                  <a:lnTo>
                    <a:pt x="33" y="16"/>
                  </a:lnTo>
                  <a:lnTo>
                    <a:pt x="29" y="14"/>
                  </a:lnTo>
                  <a:lnTo>
                    <a:pt x="24" y="11"/>
                  </a:lnTo>
                  <a:lnTo>
                    <a:pt x="18" y="10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93" y="0"/>
                  </a:lnTo>
                  <a:lnTo>
                    <a:pt x="93" y="172"/>
                  </a:lnTo>
                  <a:lnTo>
                    <a:pt x="94" y="188"/>
                  </a:lnTo>
                  <a:lnTo>
                    <a:pt x="96" y="201"/>
                  </a:lnTo>
                  <a:lnTo>
                    <a:pt x="99" y="206"/>
                  </a:lnTo>
                  <a:lnTo>
                    <a:pt x="101" y="212"/>
                  </a:lnTo>
                  <a:lnTo>
                    <a:pt x="103" y="215"/>
                  </a:lnTo>
                  <a:lnTo>
                    <a:pt x="106" y="218"/>
                  </a:lnTo>
                  <a:lnTo>
                    <a:pt x="113" y="224"/>
                  </a:lnTo>
                  <a:lnTo>
                    <a:pt x="121" y="227"/>
                  </a:lnTo>
                  <a:lnTo>
                    <a:pt x="128" y="229"/>
                  </a:lnTo>
                  <a:lnTo>
                    <a:pt x="137" y="230"/>
                  </a:lnTo>
                  <a:lnTo>
                    <a:pt x="144" y="229"/>
                  </a:lnTo>
                  <a:lnTo>
                    <a:pt x="150" y="228"/>
                  </a:lnTo>
                  <a:lnTo>
                    <a:pt x="158" y="226"/>
                  </a:lnTo>
                  <a:lnTo>
                    <a:pt x="165" y="222"/>
                  </a:lnTo>
                  <a:lnTo>
                    <a:pt x="174" y="217"/>
                  </a:lnTo>
                  <a:lnTo>
                    <a:pt x="183" y="212"/>
                  </a:lnTo>
                  <a:lnTo>
                    <a:pt x="193" y="203"/>
                  </a:lnTo>
                  <a:lnTo>
                    <a:pt x="202" y="193"/>
                  </a:lnTo>
                  <a:lnTo>
                    <a:pt x="202" y="48"/>
                  </a:lnTo>
                  <a:lnTo>
                    <a:pt x="202" y="37"/>
                  </a:lnTo>
                  <a:lnTo>
                    <a:pt x="200" y="30"/>
                  </a:lnTo>
                  <a:lnTo>
                    <a:pt x="198" y="23"/>
                  </a:lnTo>
                  <a:lnTo>
                    <a:pt x="195" y="18"/>
                  </a:lnTo>
                  <a:lnTo>
                    <a:pt x="189" y="15"/>
                  </a:lnTo>
                  <a:lnTo>
                    <a:pt x="181" y="12"/>
                  </a:lnTo>
                  <a:lnTo>
                    <a:pt x="173" y="10"/>
                  </a:lnTo>
                  <a:lnTo>
                    <a:pt x="160" y="10"/>
                  </a:lnTo>
                  <a:lnTo>
                    <a:pt x="160" y="0"/>
                  </a:lnTo>
                  <a:lnTo>
                    <a:pt x="2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69" name="Freeform 1469"/>
            <p:cNvSpPr>
              <a:spLocks/>
            </p:cNvSpPr>
            <p:nvPr/>
          </p:nvSpPr>
          <p:spPr bwMode="auto">
            <a:xfrm>
              <a:off x="4219" y="977"/>
              <a:ext cx="37" cy="78"/>
            </a:xfrm>
            <a:custGeom>
              <a:avLst/>
              <a:gdLst>
                <a:gd name="T0" fmla="*/ 90 w 159"/>
                <a:gd name="T1" fmla="*/ 0 h 346"/>
                <a:gd name="T2" fmla="*/ 90 w 159"/>
                <a:gd name="T3" fmla="*/ 86 h 346"/>
                <a:gd name="T4" fmla="*/ 151 w 159"/>
                <a:gd name="T5" fmla="*/ 86 h 346"/>
                <a:gd name="T6" fmla="*/ 151 w 159"/>
                <a:gd name="T7" fmla="*/ 105 h 346"/>
                <a:gd name="T8" fmla="*/ 90 w 159"/>
                <a:gd name="T9" fmla="*/ 105 h 346"/>
                <a:gd name="T10" fmla="*/ 90 w 159"/>
                <a:gd name="T11" fmla="*/ 272 h 346"/>
                <a:gd name="T12" fmla="*/ 90 w 159"/>
                <a:gd name="T13" fmla="*/ 284 h 346"/>
                <a:gd name="T14" fmla="*/ 91 w 159"/>
                <a:gd name="T15" fmla="*/ 292 h 346"/>
                <a:gd name="T16" fmla="*/ 93 w 159"/>
                <a:gd name="T17" fmla="*/ 300 h 346"/>
                <a:gd name="T18" fmla="*/ 96 w 159"/>
                <a:gd name="T19" fmla="*/ 305 h 346"/>
                <a:gd name="T20" fmla="*/ 101 w 159"/>
                <a:gd name="T21" fmla="*/ 310 h 346"/>
                <a:gd name="T22" fmla="*/ 105 w 159"/>
                <a:gd name="T23" fmla="*/ 312 h 346"/>
                <a:gd name="T24" fmla="*/ 109 w 159"/>
                <a:gd name="T25" fmla="*/ 314 h 346"/>
                <a:gd name="T26" fmla="*/ 115 w 159"/>
                <a:gd name="T27" fmla="*/ 314 h 346"/>
                <a:gd name="T28" fmla="*/ 121 w 159"/>
                <a:gd name="T29" fmla="*/ 314 h 346"/>
                <a:gd name="T30" fmla="*/ 125 w 159"/>
                <a:gd name="T31" fmla="*/ 313 h 346"/>
                <a:gd name="T32" fmla="*/ 129 w 159"/>
                <a:gd name="T33" fmla="*/ 311 h 346"/>
                <a:gd name="T34" fmla="*/ 134 w 159"/>
                <a:gd name="T35" fmla="*/ 308 h 346"/>
                <a:gd name="T36" fmla="*/ 138 w 159"/>
                <a:gd name="T37" fmla="*/ 305 h 346"/>
                <a:gd name="T38" fmla="*/ 142 w 159"/>
                <a:gd name="T39" fmla="*/ 301 h 346"/>
                <a:gd name="T40" fmla="*/ 145 w 159"/>
                <a:gd name="T41" fmla="*/ 297 h 346"/>
                <a:gd name="T42" fmla="*/ 148 w 159"/>
                <a:gd name="T43" fmla="*/ 291 h 346"/>
                <a:gd name="T44" fmla="*/ 159 w 159"/>
                <a:gd name="T45" fmla="*/ 291 h 346"/>
                <a:gd name="T46" fmla="*/ 154 w 159"/>
                <a:gd name="T47" fmla="*/ 304 h 346"/>
                <a:gd name="T48" fmla="*/ 147 w 159"/>
                <a:gd name="T49" fmla="*/ 316 h 346"/>
                <a:gd name="T50" fmla="*/ 139 w 159"/>
                <a:gd name="T51" fmla="*/ 325 h 346"/>
                <a:gd name="T52" fmla="*/ 130 w 159"/>
                <a:gd name="T53" fmla="*/ 333 h 346"/>
                <a:gd name="T54" fmla="*/ 122 w 159"/>
                <a:gd name="T55" fmla="*/ 339 h 346"/>
                <a:gd name="T56" fmla="*/ 112 w 159"/>
                <a:gd name="T57" fmla="*/ 343 h 346"/>
                <a:gd name="T58" fmla="*/ 102 w 159"/>
                <a:gd name="T59" fmla="*/ 346 h 346"/>
                <a:gd name="T60" fmla="*/ 93 w 159"/>
                <a:gd name="T61" fmla="*/ 346 h 346"/>
                <a:gd name="T62" fmla="*/ 86 w 159"/>
                <a:gd name="T63" fmla="*/ 346 h 346"/>
                <a:gd name="T64" fmla="*/ 80 w 159"/>
                <a:gd name="T65" fmla="*/ 345 h 346"/>
                <a:gd name="T66" fmla="*/ 73 w 159"/>
                <a:gd name="T67" fmla="*/ 343 h 346"/>
                <a:gd name="T68" fmla="*/ 66 w 159"/>
                <a:gd name="T69" fmla="*/ 340 h 346"/>
                <a:gd name="T70" fmla="*/ 61 w 159"/>
                <a:gd name="T71" fmla="*/ 335 h 346"/>
                <a:gd name="T72" fmla="*/ 55 w 159"/>
                <a:gd name="T73" fmla="*/ 331 h 346"/>
                <a:gd name="T74" fmla="*/ 51 w 159"/>
                <a:gd name="T75" fmla="*/ 326 h 346"/>
                <a:gd name="T76" fmla="*/ 48 w 159"/>
                <a:gd name="T77" fmla="*/ 319 h 346"/>
                <a:gd name="T78" fmla="*/ 45 w 159"/>
                <a:gd name="T79" fmla="*/ 312 h 346"/>
                <a:gd name="T80" fmla="*/ 43 w 159"/>
                <a:gd name="T81" fmla="*/ 302 h 346"/>
                <a:gd name="T82" fmla="*/ 42 w 159"/>
                <a:gd name="T83" fmla="*/ 291 h 346"/>
                <a:gd name="T84" fmla="*/ 41 w 159"/>
                <a:gd name="T85" fmla="*/ 278 h 346"/>
                <a:gd name="T86" fmla="*/ 41 w 159"/>
                <a:gd name="T87" fmla="*/ 105 h 346"/>
                <a:gd name="T88" fmla="*/ 0 w 159"/>
                <a:gd name="T89" fmla="*/ 105 h 346"/>
                <a:gd name="T90" fmla="*/ 0 w 159"/>
                <a:gd name="T91" fmla="*/ 96 h 346"/>
                <a:gd name="T92" fmla="*/ 8 w 159"/>
                <a:gd name="T93" fmla="*/ 92 h 346"/>
                <a:gd name="T94" fmla="*/ 15 w 159"/>
                <a:gd name="T95" fmla="*/ 88 h 346"/>
                <a:gd name="T96" fmla="*/ 24 w 159"/>
                <a:gd name="T97" fmla="*/ 81 h 346"/>
                <a:gd name="T98" fmla="*/ 32 w 159"/>
                <a:gd name="T99" fmla="*/ 75 h 346"/>
                <a:gd name="T100" fmla="*/ 40 w 159"/>
                <a:gd name="T101" fmla="*/ 67 h 346"/>
                <a:gd name="T102" fmla="*/ 48 w 159"/>
                <a:gd name="T103" fmla="*/ 59 h 346"/>
                <a:gd name="T104" fmla="*/ 55 w 159"/>
                <a:gd name="T105" fmla="*/ 50 h 346"/>
                <a:gd name="T106" fmla="*/ 62 w 159"/>
                <a:gd name="T107" fmla="*/ 40 h 346"/>
                <a:gd name="T108" fmla="*/ 65 w 159"/>
                <a:gd name="T109" fmla="*/ 34 h 346"/>
                <a:gd name="T110" fmla="*/ 70 w 159"/>
                <a:gd name="T111" fmla="*/ 25 h 346"/>
                <a:gd name="T112" fmla="*/ 74 w 159"/>
                <a:gd name="T113" fmla="*/ 14 h 346"/>
                <a:gd name="T114" fmla="*/ 81 w 159"/>
                <a:gd name="T115" fmla="*/ 0 h 346"/>
                <a:gd name="T116" fmla="*/ 90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90" y="0"/>
                  </a:moveTo>
                  <a:lnTo>
                    <a:pt x="90" y="86"/>
                  </a:lnTo>
                  <a:lnTo>
                    <a:pt x="151" y="86"/>
                  </a:lnTo>
                  <a:lnTo>
                    <a:pt x="151" y="105"/>
                  </a:lnTo>
                  <a:lnTo>
                    <a:pt x="90" y="105"/>
                  </a:lnTo>
                  <a:lnTo>
                    <a:pt x="90" y="272"/>
                  </a:lnTo>
                  <a:lnTo>
                    <a:pt x="90" y="284"/>
                  </a:lnTo>
                  <a:lnTo>
                    <a:pt x="91" y="292"/>
                  </a:lnTo>
                  <a:lnTo>
                    <a:pt x="93" y="300"/>
                  </a:lnTo>
                  <a:lnTo>
                    <a:pt x="96" y="305"/>
                  </a:lnTo>
                  <a:lnTo>
                    <a:pt x="101" y="310"/>
                  </a:lnTo>
                  <a:lnTo>
                    <a:pt x="105" y="312"/>
                  </a:lnTo>
                  <a:lnTo>
                    <a:pt x="109" y="314"/>
                  </a:lnTo>
                  <a:lnTo>
                    <a:pt x="115" y="314"/>
                  </a:lnTo>
                  <a:lnTo>
                    <a:pt x="121" y="314"/>
                  </a:lnTo>
                  <a:lnTo>
                    <a:pt x="125" y="313"/>
                  </a:lnTo>
                  <a:lnTo>
                    <a:pt x="129" y="311"/>
                  </a:lnTo>
                  <a:lnTo>
                    <a:pt x="134" y="308"/>
                  </a:lnTo>
                  <a:lnTo>
                    <a:pt x="138" y="305"/>
                  </a:lnTo>
                  <a:lnTo>
                    <a:pt x="142" y="301"/>
                  </a:lnTo>
                  <a:lnTo>
                    <a:pt x="145" y="297"/>
                  </a:lnTo>
                  <a:lnTo>
                    <a:pt x="148" y="291"/>
                  </a:lnTo>
                  <a:lnTo>
                    <a:pt x="159" y="291"/>
                  </a:lnTo>
                  <a:lnTo>
                    <a:pt x="154" y="304"/>
                  </a:lnTo>
                  <a:lnTo>
                    <a:pt x="147" y="316"/>
                  </a:lnTo>
                  <a:lnTo>
                    <a:pt x="139" y="325"/>
                  </a:lnTo>
                  <a:lnTo>
                    <a:pt x="130" y="333"/>
                  </a:lnTo>
                  <a:lnTo>
                    <a:pt x="122" y="339"/>
                  </a:lnTo>
                  <a:lnTo>
                    <a:pt x="112" y="343"/>
                  </a:lnTo>
                  <a:lnTo>
                    <a:pt x="102" y="346"/>
                  </a:lnTo>
                  <a:lnTo>
                    <a:pt x="93" y="346"/>
                  </a:lnTo>
                  <a:lnTo>
                    <a:pt x="86" y="346"/>
                  </a:lnTo>
                  <a:lnTo>
                    <a:pt x="80" y="345"/>
                  </a:lnTo>
                  <a:lnTo>
                    <a:pt x="73" y="343"/>
                  </a:lnTo>
                  <a:lnTo>
                    <a:pt x="66" y="340"/>
                  </a:lnTo>
                  <a:lnTo>
                    <a:pt x="61" y="335"/>
                  </a:lnTo>
                  <a:lnTo>
                    <a:pt x="55" y="331"/>
                  </a:lnTo>
                  <a:lnTo>
                    <a:pt x="51" y="326"/>
                  </a:lnTo>
                  <a:lnTo>
                    <a:pt x="48" y="319"/>
                  </a:lnTo>
                  <a:lnTo>
                    <a:pt x="45" y="312"/>
                  </a:lnTo>
                  <a:lnTo>
                    <a:pt x="43" y="302"/>
                  </a:lnTo>
                  <a:lnTo>
                    <a:pt x="42" y="291"/>
                  </a:lnTo>
                  <a:lnTo>
                    <a:pt x="41" y="278"/>
                  </a:lnTo>
                  <a:lnTo>
                    <a:pt x="41" y="105"/>
                  </a:lnTo>
                  <a:lnTo>
                    <a:pt x="0" y="105"/>
                  </a:lnTo>
                  <a:lnTo>
                    <a:pt x="0" y="96"/>
                  </a:lnTo>
                  <a:lnTo>
                    <a:pt x="8" y="92"/>
                  </a:lnTo>
                  <a:lnTo>
                    <a:pt x="15" y="88"/>
                  </a:lnTo>
                  <a:lnTo>
                    <a:pt x="24" y="81"/>
                  </a:lnTo>
                  <a:lnTo>
                    <a:pt x="32" y="75"/>
                  </a:lnTo>
                  <a:lnTo>
                    <a:pt x="40" y="67"/>
                  </a:lnTo>
                  <a:lnTo>
                    <a:pt x="48" y="59"/>
                  </a:lnTo>
                  <a:lnTo>
                    <a:pt x="55" y="50"/>
                  </a:lnTo>
                  <a:lnTo>
                    <a:pt x="62" y="40"/>
                  </a:lnTo>
                  <a:lnTo>
                    <a:pt x="65" y="34"/>
                  </a:lnTo>
                  <a:lnTo>
                    <a:pt x="70" y="25"/>
                  </a:lnTo>
                  <a:lnTo>
                    <a:pt x="74" y="14"/>
                  </a:lnTo>
                  <a:lnTo>
                    <a:pt x="81" y="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0" name="Freeform 1470"/>
            <p:cNvSpPr>
              <a:spLocks noEditPoints="1"/>
            </p:cNvSpPr>
            <p:nvPr/>
          </p:nvSpPr>
          <p:spPr bwMode="auto">
            <a:xfrm>
              <a:off x="4259" y="965"/>
              <a:ext cx="31" cy="89"/>
            </a:xfrm>
            <a:custGeom>
              <a:avLst/>
              <a:gdLst>
                <a:gd name="T0" fmla="*/ 74 w 132"/>
                <a:gd name="T1" fmla="*/ 0 h 400"/>
                <a:gd name="T2" fmla="*/ 84 w 132"/>
                <a:gd name="T3" fmla="*/ 5 h 400"/>
                <a:gd name="T4" fmla="*/ 93 w 132"/>
                <a:gd name="T5" fmla="*/ 13 h 400"/>
                <a:gd name="T6" fmla="*/ 97 w 132"/>
                <a:gd name="T7" fmla="*/ 23 h 400"/>
                <a:gd name="T8" fmla="*/ 97 w 132"/>
                <a:gd name="T9" fmla="*/ 35 h 400"/>
                <a:gd name="T10" fmla="*/ 93 w 132"/>
                <a:gd name="T11" fmla="*/ 45 h 400"/>
                <a:gd name="T12" fmla="*/ 84 w 132"/>
                <a:gd name="T13" fmla="*/ 52 h 400"/>
                <a:gd name="T14" fmla="*/ 74 w 132"/>
                <a:gd name="T15" fmla="*/ 56 h 400"/>
                <a:gd name="T16" fmla="*/ 62 w 132"/>
                <a:gd name="T17" fmla="*/ 56 h 400"/>
                <a:gd name="T18" fmla="*/ 52 w 132"/>
                <a:gd name="T19" fmla="*/ 52 h 400"/>
                <a:gd name="T20" fmla="*/ 43 w 132"/>
                <a:gd name="T21" fmla="*/ 45 h 400"/>
                <a:gd name="T22" fmla="*/ 40 w 132"/>
                <a:gd name="T23" fmla="*/ 35 h 400"/>
                <a:gd name="T24" fmla="*/ 40 w 132"/>
                <a:gd name="T25" fmla="*/ 23 h 400"/>
                <a:gd name="T26" fmla="*/ 43 w 132"/>
                <a:gd name="T27" fmla="*/ 13 h 400"/>
                <a:gd name="T28" fmla="*/ 52 w 132"/>
                <a:gd name="T29" fmla="*/ 5 h 400"/>
                <a:gd name="T30" fmla="*/ 62 w 132"/>
                <a:gd name="T31" fmla="*/ 0 h 400"/>
                <a:gd name="T32" fmla="*/ 92 w 132"/>
                <a:gd name="T33" fmla="*/ 135 h 400"/>
                <a:gd name="T34" fmla="*/ 93 w 132"/>
                <a:gd name="T35" fmla="*/ 353 h 400"/>
                <a:gd name="T36" fmla="*/ 94 w 132"/>
                <a:gd name="T37" fmla="*/ 369 h 400"/>
                <a:gd name="T38" fmla="*/ 97 w 132"/>
                <a:gd name="T39" fmla="*/ 377 h 400"/>
                <a:gd name="T40" fmla="*/ 103 w 132"/>
                <a:gd name="T41" fmla="*/ 384 h 400"/>
                <a:gd name="T42" fmla="*/ 110 w 132"/>
                <a:gd name="T43" fmla="*/ 387 h 400"/>
                <a:gd name="T44" fmla="*/ 124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20 w 132"/>
                <a:gd name="T51" fmla="*/ 388 h 400"/>
                <a:gd name="T52" fmla="*/ 30 w 132"/>
                <a:gd name="T53" fmla="*/ 386 h 400"/>
                <a:gd name="T54" fmla="*/ 35 w 132"/>
                <a:gd name="T55" fmla="*/ 381 h 400"/>
                <a:gd name="T56" fmla="*/ 40 w 132"/>
                <a:gd name="T57" fmla="*/ 374 h 400"/>
                <a:gd name="T58" fmla="*/ 43 w 132"/>
                <a:gd name="T59" fmla="*/ 361 h 400"/>
                <a:gd name="T60" fmla="*/ 44 w 132"/>
                <a:gd name="T61" fmla="*/ 342 h 400"/>
                <a:gd name="T62" fmla="*/ 44 w 132"/>
                <a:gd name="T63" fmla="*/ 223 h 400"/>
                <a:gd name="T64" fmla="*/ 43 w 132"/>
                <a:gd name="T65" fmla="*/ 196 h 400"/>
                <a:gd name="T66" fmla="*/ 41 w 132"/>
                <a:gd name="T67" fmla="*/ 183 h 400"/>
                <a:gd name="T68" fmla="*/ 37 w 132"/>
                <a:gd name="T69" fmla="*/ 178 h 400"/>
                <a:gd name="T70" fmla="*/ 33 w 132"/>
                <a:gd name="T71" fmla="*/ 174 h 400"/>
                <a:gd name="T72" fmla="*/ 26 w 132"/>
                <a:gd name="T73" fmla="*/ 173 h 400"/>
                <a:gd name="T74" fmla="*/ 14 w 132"/>
                <a:gd name="T75" fmla="*/ 173 h 400"/>
                <a:gd name="T76" fmla="*/ 0 w 132"/>
                <a:gd name="T77" fmla="*/ 166 h 400"/>
                <a:gd name="T78" fmla="*/ 92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8" y="0"/>
                  </a:moveTo>
                  <a:lnTo>
                    <a:pt x="74" y="0"/>
                  </a:lnTo>
                  <a:lnTo>
                    <a:pt x="79" y="2"/>
                  </a:lnTo>
                  <a:lnTo>
                    <a:pt x="84" y="5"/>
                  </a:lnTo>
                  <a:lnTo>
                    <a:pt x="88" y="9"/>
                  </a:lnTo>
                  <a:lnTo>
                    <a:pt x="93" y="13"/>
                  </a:lnTo>
                  <a:lnTo>
                    <a:pt x="95" y="18"/>
                  </a:lnTo>
                  <a:lnTo>
                    <a:pt x="97" y="23"/>
                  </a:lnTo>
                  <a:lnTo>
                    <a:pt x="97" y="28"/>
                  </a:lnTo>
                  <a:lnTo>
                    <a:pt x="97" y="35"/>
                  </a:lnTo>
                  <a:lnTo>
                    <a:pt x="95" y="39"/>
                  </a:lnTo>
                  <a:lnTo>
                    <a:pt x="93" y="45"/>
                  </a:lnTo>
                  <a:lnTo>
                    <a:pt x="88" y="49"/>
                  </a:lnTo>
                  <a:lnTo>
                    <a:pt x="84" y="52"/>
                  </a:lnTo>
                  <a:lnTo>
                    <a:pt x="79" y="55"/>
                  </a:lnTo>
                  <a:lnTo>
                    <a:pt x="74" y="56"/>
                  </a:lnTo>
                  <a:lnTo>
                    <a:pt x="68" y="57"/>
                  </a:lnTo>
                  <a:lnTo>
                    <a:pt x="62" y="56"/>
                  </a:lnTo>
                  <a:lnTo>
                    <a:pt x="57" y="55"/>
                  </a:lnTo>
                  <a:lnTo>
                    <a:pt x="52" y="52"/>
                  </a:lnTo>
                  <a:lnTo>
                    <a:pt x="47" y="49"/>
                  </a:lnTo>
                  <a:lnTo>
                    <a:pt x="43" y="45"/>
                  </a:lnTo>
                  <a:lnTo>
                    <a:pt x="41" y="39"/>
                  </a:lnTo>
                  <a:lnTo>
                    <a:pt x="40" y="35"/>
                  </a:lnTo>
                  <a:lnTo>
                    <a:pt x="38" y="28"/>
                  </a:lnTo>
                  <a:lnTo>
                    <a:pt x="40" y="23"/>
                  </a:lnTo>
                  <a:lnTo>
                    <a:pt x="41" y="18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5"/>
                  </a:lnTo>
                  <a:lnTo>
                    <a:pt x="56" y="2"/>
                  </a:lnTo>
                  <a:lnTo>
                    <a:pt x="62" y="0"/>
                  </a:lnTo>
                  <a:lnTo>
                    <a:pt x="68" y="0"/>
                  </a:lnTo>
                  <a:close/>
                  <a:moveTo>
                    <a:pt x="92" y="135"/>
                  </a:moveTo>
                  <a:lnTo>
                    <a:pt x="92" y="342"/>
                  </a:lnTo>
                  <a:lnTo>
                    <a:pt x="93" y="353"/>
                  </a:lnTo>
                  <a:lnTo>
                    <a:pt x="93" y="361"/>
                  </a:lnTo>
                  <a:lnTo>
                    <a:pt x="94" y="369"/>
                  </a:lnTo>
                  <a:lnTo>
                    <a:pt x="96" y="373"/>
                  </a:lnTo>
                  <a:lnTo>
                    <a:pt x="97" y="377"/>
                  </a:lnTo>
                  <a:lnTo>
                    <a:pt x="100" y="381"/>
                  </a:lnTo>
                  <a:lnTo>
                    <a:pt x="103" y="384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4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20" y="388"/>
                  </a:lnTo>
                  <a:lnTo>
                    <a:pt x="25" y="387"/>
                  </a:lnTo>
                  <a:lnTo>
                    <a:pt x="30" y="386"/>
                  </a:lnTo>
                  <a:lnTo>
                    <a:pt x="33" y="384"/>
                  </a:lnTo>
                  <a:lnTo>
                    <a:pt x="35" y="381"/>
                  </a:lnTo>
                  <a:lnTo>
                    <a:pt x="38" y="377"/>
                  </a:lnTo>
                  <a:lnTo>
                    <a:pt x="40" y="374"/>
                  </a:lnTo>
                  <a:lnTo>
                    <a:pt x="42" y="369"/>
                  </a:lnTo>
                  <a:lnTo>
                    <a:pt x="43" y="361"/>
                  </a:lnTo>
                  <a:lnTo>
                    <a:pt x="44" y="353"/>
                  </a:lnTo>
                  <a:lnTo>
                    <a:pt x="44" y="342"/>
                  </a:lnTo>
                  <a:lnTo>
                    <a:pt x="44" y="243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3" y="196"/>
                  </a:lnTo>
                  <a:lnTo>
                    <a:pt x="42" y="188"/>
                  </a:lnTo>
                  <a:lnTo>
                    <a:pt x="41" y="183"/>
                  </a:lnTo>
                  <a:lnTo>
                    <a:pt x="38" y="180"/>
                  </a:lnTo>
                  <a:lnTo>
                    <a:pt x="37" y="178"/>
                  </a:lnTo>
                  <a:lnTo>
                    <a:pt x="35" y="176"/>
                  </a:lnTo>
                  <a:lnTo>
                    <a:pt x="33" y="174"/>
                  </a:lnTo>
                  <a:lnTo>
                    <a:pt x="30" y="173"/>
                  </a:lnTo>
                  <a:lnTo>
                    <a:pt x="26" y="173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6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2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1" name="Freeform 1471"/>
            <p:cNvSpPr>
              <a:spLocks noEditPoints="1"/>
            </p:cNvSpPr>
            <p:nvPr/>
          </p:nvSpPr>
          <p:spPr bwMode="auto">
            <a:xfrm>
              <a:off x="4298" y="995"/>
              <a:ext cx="58" cy="61"/>
            </a:xfrm>
            <a:custGeom>
              <a:avLst/>
              <a:gdLst>
                <a:gd name="T0" fmla="*/ 156 w 255"/>
                <a:gd name="T1" fmla="*/ 2 h 273"/>
                <a:gd name="T2" fmla="*/ 193 w 255"/>
                <a:gd name="T3" fmla="*/ 17 h 273"/>
                <a:gd name="T4" fmla="*/ 224 w 255"/>
                <a:gd name="T5" fmla="*/ 44 h 273"/>
                <a:gd name="T6" fmla="*/ 243 w 255"/>
                <a:gd name="T7" fmla="*/ 74 h 273"/>
                <a:gd name="T8" fmla="*/ 253 w 255"/>
                <a:gd name="T9" fmla="*/ 108 h 273"/>
                <a:gd name="T10" fmla="*/ 254 w 255"/>
                <a:gd name="T11" fmla="*/ 149 h 273"/>
                <a:gd name="T12" fmla="*/ 237 w 255"/>
                <a:gd name="T13" fmla="*/ 201 h 273"/>
                <a:gd name="T14" fmla="*/ 223 w 255"/>
                <a:gd name="T15" fmla="*/ 225 h 273"/>
                <a:gd name="T16" fmla="*/ 205 w 255"/>
                <a:gd name="T17" fmla="*/ 244 h 273"/>
                <a:gd name="T18" fmla="*/ 183 w 255"/>
                <a:gd name="T19" fmla="*/ 259 h 273"/>
                <a:gd name="T20" fmla="*/ 159 w 255"/>
                <a:gd name="T21" fmla="*/ 268 h 273"/>
                <a:gd name="T22" fmla="*/ 134 w 255"/>
                <a:gd name="T23" fmla="*/ 273 h 273"/>
                <a:gd name="T24" fmla="*/ 96 w 255"/>
                <a:gd name="T25" fmla="*/ 269 h 273"/>
                <a:gd name="T26" fmla="*/ 59 w 255"/>
                <a:gd name="T27" fmla="*/ 254 h 273"/>
                <a:gd name="T28" fmla="*/ 30 w 255"/>
                <a:gd name="T29" fmla="*/ 226 h 273"/>
                <a:gd name="T30" fmla="*/ 11 w 255"/>
                <a:gd name="T31" fmla="*/ 195 h 273"/>
                <a:gd name="T32" fmla="*/ 1 w 255"/>
                <a:gd name="T33" fmla="*/ 163 h 273"/>
                <a:gd name="T34" fmla="*/ 0 w 255"/>
                <a:gd name="T35" fmla="*/ 129 h 273"/>
                <a:gd name="T36" fmla="*/ 4 w 255"/>
                <a:gd name="T37" fmla="*/ 103 h 273"/>
                <a:gd name="T38" fmla="*/ 22 w 255"/>
                <a:gd name="T39" fmla="*/ 59 h 273"/>
                <a:gd name="T40" fmla="*/ 38 w 255"/>
                <a:gd name="T41" fmla="*/ 38 h 273"/>
                <a:gd name="T42" fmla="*/ 58 w 255"/>
                <a:gd name="T43" fmla="*/ 20 h 273"/>
                <a:gd name="T44" fmla="*/ 96 w 255"/>
                <a:gd name="T45" fmla="*/ 4 h 273"/>
                <a:gd name="T46" fmla="*/ 118 w 255"/>
                <a:gd name="T47" fmla="*/ 18 h 273"/>
                <a:gd name="T48" fmla="*/ 96 w 255"/>
                <a:gd name="T49" fmla="*/ 23 h 273"/>
                <a:gd name="T50" fmla="*/ 74 w 255"/>
                <a:gd name="T51" fmla="*/ 39 h 273"/>
                <a:gd name="T52" fmla="*/ 58 w 255"/>
                <a:gd name="T53" fmla="*/ 70 h 273"/>
                <a:gd name="T54" fmla="*/ 53 w 255"/>
                <a:gd name="T55" fmla="*/ 115 h 273"/>
                <a:gd name="T56" fmla="*/ 56 w 255"/>
                <a:gd name="T57" fmla="*/ 155 h 273"/>
                <a:gd name="T58" fmla="*/ 66 w 255"/>
                <a:gd name="T59" fmla="*/ 191 h 273"/>
                <a:gd name="T60" fmla="*/ 83 w 255"/>
                <a:gd name="T61" fmla="*/ 221 h 273"/>
                <a:gd name="T62" fmla="*/ 103 w 255"/>
                <a:gd name="T63" fmla="*/ 242 h 273"/>
                <a:gd name="T64" fmla="*/ 128 w 255"/>
                <a:gd name="T65" fmla="*/ 252 h 273"/>
                <a:gd name="T66" fmla="*/ 150 w 255"/>
                <a:gd name="T67" fmla="*/ 251 h 273"/>
                <a:gd name="T68" fmla="*/ 168 w 255"/>
                <a:gd name="T69" fmla="*/ 243 h 273"/>
                <a:gd name="T70" fmla="*/ 183 w 255"/>
                <a:gd name="T71" fmla="*/ 230 h 273"/>
                <a:gd name="T72" fmla="*/ 194 w 255"/>
                <a:gd name="T73" fmla="*/ 209 h 273"/>
                <a:gd name="T74" fmla="*/ 200 w 255"/>
                <a:gd name="T75" fmla="*/ 178 h 273"/>
                <a:gd name="T76" fmla="*/ 201 w 255"/>
                <a:gd name="T77" fmla="*/ 136 h 273"/>
                <a:gd name="T78" fmla="*/ 193 w 255"/>
                <a:gd name="T79" fmla="*/ 92 h 273"/>
                <a:gd name="T80" fmla="*/ 178 w 255"/>
                <a:gd name="T81" fmla="*/ 55 h 273"/>
                <a:gd name="T82" fmla="*/ 160 w 255"/>
                <a:gd name="T83" fmla="*/ 33 h 273"/>
                <a:gd name="T84" fmla="*/ 141 w 255"/>
                <a:gd name="T85" fmla="*/ 22 h 273"/>
                <a:gd name="T86" fmla="*/ 118 w 255"/>
                <a:gd name="T87" fmla="*/ 18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3">
                  <a:moveTo>
                    <a:pt x="128" y="0"/>
                  </a:moveTo>
                  <a:lnTo>
                    <a:pt x="142" y="0"/>
                  </a:lnTo>
                  <a:lnTo>
                    <a:pt x="156" y="2"/>
                  </a:lnTo>
                  <a:lnTo>
                    <a:pt x="169" y="6"/>
                  </a:lnTo>
                  <a:lnTo>
                    <a:pt x="182" y="11"/>
                  </a:lnTo>
                  <a:lnTo>
                    <a:pt x="193" y="17"/>
                  </a:lnTo>
                  <a:lnTo>
                    <a:pt x="204" y="25"/>
                  </a:lnTo>
                  <a:lnTo>
                    <a:pt x="214" y="33"/>
                  </a:lnTo>
                  <a:lnTo>
                    <a:pt x="224" y="44"/>
                  </a:lnTo>
                  <a:lnTo>
                    <a:pt x="231" y="54"/>
                  </a:lnTo>
                  <a:lnTo>
                    <a:pt x="237" y="64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6"/>
                  </a:lnTo>
                  <a:lnTo>
                    <a:pt x="253" y="108"/>
                  </a:lnTo>
                  <a:lnTo>
                    <a:pt x="254" y="120"/>
                  </a:lnTo>
                  <a:lnTo>
                    <a:pt x="255" y="131"/>
                  </a:lnTo>
                  <a:lnTo>
                    <a:pt x="254" y="149"/>
                  </a:lnTo>
                  <a:lnTo>
                    <a:pt x="251" y="166"/>
                  </a:lnTo>
                  <a:lnTo>
                    <a:pt x="245" y="183"/>
                  </a:lnTo>
                  <a:lnTo>
                    <a:pt x="237" y="201"/>
                  </a:lnTo>
                  <a:lnTo>
                    <a:pt x="233" y="210"/>
                  </a:lnTo>
                  <a:lnTo>
                    <a:pt x="229" y="218"/>
                  </a:lnTo>
                  <a:lnTo>
                    <a:pt x="223" y="225"/>
                  </a:lnTo>
                  <a:lnTo>
                    <a:pt x="218" y="233"/>
                  </a:lnTo>
                  <a:lnTo>
                    <a:pt x="212" y="238"/>
                  </a:lnTo>
                  <a:lnTo>
                    <a:pt x="205" y="244"/>
                  </a:lnTo>
                  <a:lnTo>
                    <a:pt x="198" y="250"/>
                  </a:lnTo>
                  <a:lnTo>
                    <a:pt x="191" y="254"/>
                  </a:lnTo>
                  <a:lnTo>
                    <a:pt x="183" y="259"/>
                  </a:lnTo>
                  <a:lnTo>
                    <a:pt x="176" y="263"/>
                  </a:lnTo>
                  <a:lnTo>
                    <a:pt x="168" y="265"/>
                  </a:lnTo>
                  <a:lnTo>
                    <a:pt x="159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4" y="273"/>
                  </a:lnTo>
                  <a:lnTo>
                    <a:pt x="125" y="273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3" y="266"/>
                  </a:lnTo>
                  <a:lnTo>
                    <a:pt x="71" y="261"/>
                  </a:lnTo>
                  <a:lnTo>
                    <a:pt x="59" y="254"/>
                  </a:lnTo>
                  <a:lnTo>
                    <a:pt x="48" y="247"/>
                  </a:lnTo>
                  <a:lnTo>
                    <a:pt x="38" y="237"/>
                  </a:lnTo>
                  <a:lnTo>
                    <a:pt x="30" y="226"/>
                  </a:lnTo>
                  <a:lnTo>
                    <a:pt x="22" y="216"/>
                  </a:lnTo>
                  <a:lnTo>
                    <a:pt x="16" y="206"/>
                  </a:lnTo>
                  <a:lnTo>
                    <a:pt x="11" y="195"/>
                  </a:lnTo>
                  <a:lnTo>
                    <a:pt x="7" y="184"/>
                  </a:lnTo>
                  <a:lnTo>
                    <a:pt x="4" y="173"/>
                  </a:lnTo>
                  <a:lnTo>
                    <a:pt x="1" y="163"/>
                  </a:lnTo>
                  <a:lnTo>
                    <a:pt x="0" y="151"/>
                  </a:lnTo>
                  <a:lnTo>
                    <a:pt x="0" y="139"/>
                  </a:lnTo>
                  <a:lnTo>
                    <a:pt x="0" y="129"/>
                  </a:lnTo>
                  <a:lnTo>
                    <a:pt x="1" y="121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8"/>
                  </a:lnTo>
                  <a:lnTo>
                    <a:pt x="22" y="59"/>
                  </a:lnTo>
                  <a:lnTo>
                    <a:pt x="27" y="52"/>
                  </a:lnTo>
                  <a:lnTo>
                    <a:pt x="33" y="44"/>
                  </a:lnTo>
                  <a:lnTo>
                    <a:pt x="38" y="38"/>
                  </a:lnTo>
                  <a:lnTo>
                    <a:pt x="45" y="31"/>
                  </a:lnTo>
                  <a:lnTo>
                    <a:pt x="51" y="26"/>
                  </a:lnTo>
                  <a:lnTo>
                    <a:pt x="58" y="20"/>
                  </a:lnTo>
                  <a:lnTo>
                    <a:pt x="65" y="16"/>
                  </a:lnTo>
                  <a:lnTo>
                    <a:pt x="80" y="10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8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3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9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3" y="115"/>
                  </a:lnTo>
                  <a:lnTo>
                    <a:pt x="54" y="128"/>
                  </a:lnTo>
                  <a:lnTo>
                    <a:pt x="55" y="142"/>
                  </a:lnTo>
                  <a:lnTo>
                    <a:pt x="56" y="155"/>
                  </a:lnTo>
                  <a:lnTo>
                    <a:pt x="59" y="167"/>
                  </a:lnTo>
                  <a:lnTo>
                    <a:pt x="63" y="179"/>
                  </a:lnTo>
                  <a:lnTo>
                    <a:pt x="66" y="191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3" y="221"/>
                  </a:lnTo>
                  <a:lnTo>
                    <a:pt x="88" y="229"/>
                  </a:lnTo>
                  <a:lnTo>
                    <a:pt x="96" y="237"/>
                  </a:lnTo>
                  <a:lnTo>
                    <a:pt x="103" y="242"/>
                  </a:lnTo>
                  <a:lnTo>
                    <a:pt x="110" y="247"/>
                  </a:lnTo>
                  <a:lnTo>
                    <a:pt x="119" y="250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4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7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8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7" y="199"/>
                  </a:lnTo>
                  <a:lnTo>
                    <a:pt x="199" y="190"/>
                  </a:lnTo>
                  <a:lnTo>
                    <a:pt x="200" y="178"/>
                  </a:lnTo>
                  <a:lnTo>
                    <a:pt x="201" y="166"/>
                  </a:lnTo>
                  <a:lnTo>
                    <a:pt x="201" y="153"/>
                  </a:lnTo>
                  <a:lnTo>
                    <a:pt x="201" y="136"/>
                  </a:lnTo>
                  <a:lnTo>
                    <a:pt x="199" y="121"/>
                  </a:lnTo>
                  <a:lnTo>
                    <a:pt x="197" y="106"/>
                  </a:lnTo>
                  <a:lnTo>
                    <a:pt x="193" y="92"/>
                  </a:lnTo>
                  <a:lnTo>
                    <a:pt x="189" y="79"/>
                  </a:lnTo>
                  <a:lnTo>
                    <a:pt x="184" y="67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6" y="39"/>
                  </a:lnTo>
                  <a:lnTo>
                    <a:pt x="160" y="33"/>
                  </a:lnTo>
                  <a:lnTo>
                    <a:pt x="153" y="29"/>
                  </a:lnTo>
                  <a:lnTo>
                    <a:pt x="148" y="25"/>
                  </a:lnTo>
                  <a:lnTo>
                    <a:pt x="141" y="22"/>
                  </a:lnTo>
                  <a:lnTo>
                    <a:pt x="134" y="19"/>
                  </a:lnTo>
                  <a:lnTo>
                    <a:pt x="126" y="18"/>
                  </a:lnTo>
                  <a:lnTo>
                    <a:pt x="118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2" name="Freeform 1472"/>
            <p:cNvSpPr>
              <a:spLocks/>
            </p:cNvSpPr>
            <p:nvPr/>
          </p:nvSpPr>
          <p:spPr bwMode="auto">
            <a:xfrm>
              <a:off x="4362" y="995"/>
              <a:ext cx="67" cy="59"/>
            </a:xfrm>
            <a:custGeom>
              <a:avLst/>
              <a:gdLst>
                <a:gd name="T0" fmla="*/ 104 w 291"/>
                <a:gd name="T1" fmla="*/ 42 h 265"/>
                <a:gd name="T2" fmla="*/ 128 w 291"/>
                <a:gd name="T3" fmla="*/ 22 h 265"/>
                <a:gd name="T4" fmla="*/ 150 w 291"/>
                <a:gd name="T5" fmla="*/ 8 h 265"/>
                <a:gd name="T6" fmla="*/ 171 w 291"/>
                <a:gd name="T7" fmla="*/ 1 h 265"/>
                <a:gd name="T8" fmla="*/ 193 w 291"/>
                <a:gd name="T9" fmla="*/ 0 h 265"/>
                <a:gd name="T10" fmla="*/ 210 w 291"/>
                <a:gd name="T11" fmla="*/ 5 h 265"/>
                <a:gd name="T12" fmla="*/ 226 w 291"/>
                <a:gd name="T13" fmla="*/ 16 h 265"/>
                <a:gd name="T14" fmla="*/ 239 w 291"/>
                <a:gd name="T15" fmla="*/ 33 h 265"/>
                <a:gd name="T16" fmla="*/ 247 w 291"/>
                <a:gd name="T17" fmla="*/ 55 h 265"/>
                <a:gd name="T18" fmla="*/ 250 w 291"/>
                <a:gd name="T19" fmla="*/ 81 h 265"/>
                <a:gd name="T20" fmla="*/ 250 w 291"/>
                <a:gd name="T21" fmla="*/ 207 h 265"/>
                <a:gd name="T22" fmla="*/ 251 w 291"/>
                <a:gd name="T23" fmla="*/ 227 h 265"/>
                <a:gd name="T24" fmla="*/ 255 w 291"/>
                <a:gd name="T25" fmla="*/ 239 h 265"/>
                <a:gd name="T26" fmla="*/ 258 w 291"/>
                <a:gd name="T27" fmla="*/ 246 h 265"/>
                <a:gd name="T28" fmla="*/ 265 w 291"/>
                <a:gd name="T29" fmla="*/ 251 h 265"/>
                <a:gd name="T30" fmla="*/ 275 w 291"/>
                <a:gd name="T31" fmla="*/ 253 h 265"/>
                <a:gd name="T32" fmla="*/ 291 w 291"/>
                <a:gd name="T33" fmla="*/ 254 h 265"/>
                <a:gd name="T34" fmla="*/ 160 w 291"/>
                <a:gd name="T35" fmla="*/ 265 h 265"/>
                <a:gd name="T36" fmla="*/ 165 w 291"/>
                <a:gd name="T37" fmla="*/ 254 h 265"/>
                <a:gd name="T38" fmla="*/ 181 w 291"/>
                <a:gd name="T39" fmla="*/ 253 h 265"/>
                <a:gd name="T40" fmla="*/ 192 w 291"/>
                <a:gd name="T41" fmla="*/ 249 h 265"/>
                <a:gd name="T42" fmla="*/ 197 w 291"/>
                <a:gd name="T43" fmla="*/ 242 h 265"/>
                <a:gd name="T44" fmla="*/ 202 w 291"/>
                <a:gd name="T45" fmla="*/ 233 h 265"/>
                <a:gd name="T46" fmla="*/ 203 w 291"/>
                <a:gd name="T47" fmla="*/ 207 h 265"/>
                <a:gd name="T48" fmla="*/ 202 w 291"/>
                <a:gd name="T49" fmla="*/ 85 h 265"/>
                <a:gd name="T50" fmla="*/ 197 w 291"/>
                <a:gd name="T51" fmla="*/ 59 h 265"/>
                <a:gd name="T52" fmla="*/ 191 w 291"/>
                <a:gd name="T53" fmla="*/ 46 h 265"/>
                <a:gd name="T54" fmla="*/ 184 w 291"/>
                <a:gd name="T55" fmla="*/ 41 h 265"/>
                <a:gd name="T56" fmla="*/ 176 w 291"/>
                <a:gd name="T57" fmla="*/ 37 h 265"/>
                <a:gd name="T58" fmla="*/ 167 w 291"/>
                <a:gd name="T59" fmla="*/ 34 h 265"/>
                <a:gd name="T60" fmla="*/ 153 w 291"/>
                <a:gd name="T61" fmla="*/ 34 h 265"/>
                <a:gd name="T62" fmla="*/ 135 w 291"/>
                <a:gd name="T63" fmla="*/ 40 h 265"/>
                <a:gd name="T64" fmla="*/ 119 w 291"/>
                <a:gd name="T65" fmla="*/ 48 h 265"/>
                <a:gd name="T66" fmla="*/ 102 w 291"/>
                <a:gd name="T67" fmla="*/ 62 h 265"/>
                <a:gd name="T68" fmla="*/ 93 w 291"/>
                <a:gd name="T69" fmla="*/ 207 h 265"/>
                <a:gd name="T70" fmla="*/ 94 w 291"/>
                <a:gd name="T71" fmla="*/ 227 h 265"/>
                <a:gd name="T72" fmla="*/ 97 w 291"/>
                <a:gd name="T73" fmla="*/ 239 h 265"/>
                <a:gd name="T74" fmla="*/ 101 w 291"/>
                <a:gd name="T75" fmla="*/ 246 h 265"/>
                <a:gd name="T76" fmla="*/ 108 w 291"/>
                <a:gd name="T77" fmla="*/ 251 h 265"/>
                <a:gd name="T78" fmla="*/ 119 w 291"/>
                <a:gd name="T79" fmla="*/ 253 h 265"/>
                <a:gd name="T80" fmla="*/ 136 w 291"/>
                <a:gd name="T81" fmla="*/ 254 h 265"/>
                <a:gd name="T82" fmla="*/ 5 w 291"/>
                <a:gd name="T83" fmla="*/ 265 h 265"/>
                <a:gd name="T84" fmla="*/ 11 w 291"/>
                <a:gd name="T85" fmla="*/ 254 h 265"/>
                <a:gd name="T86" fmla="*/ 28 w 291"/>
                <a:gd name="T87" fmla="*/ 252 h 265"/>
                <a:gd name="T88" fmla="*/ 38 w 291"/>
                <a:gd name="T89" fmla="*/ 244 h 265"/>
                <a:gd name="T90" fmla="*/ 44 w 291"/>
                <a:gd name="T91" fmla="*/ 230 h 265"/>
                <a:gd name="T92" fmla="*/ 46 w 291"/>
                <a:gd name="T93" fmla="*/ 207 h 265"/>
                <a:gd name="T94" fmla="*/ 46 w 291"/>
                <a:gd name="T95" fmla="*/ 90 h 265"/>
                <a:gd name="T96" fmla="*/ 45 w 291"/>
                <a:gd name="T97" fmla="*/ 61 h 265"/>
                <a:gd name="T98" fmla="*/ 42 w 291"/>
                <a:gd name="T99" fmla="*/ 50 h 265"/>
                <a:gd name="T100" fmla="*/ 39 w 291"/>
                <a:gd name="T101" fmla="*/ 43 h 265"/>
                <a:gd name="T102" fmla="*/ 31 w 291"/>
                <a:gd name="T103" fmla="*/ 38 h 265"/>
                <a:gd name="T104" fmla="*/ 16 w 291"/>
                <a:gd name="T105" fmla="*/ 38 h 265"/>
                <a:gd name="T106" fmla="*/ 0 w 291"/>
                <a:gd name="T107" fmla="*/ 31 h 265"/>
                <a:gd name="T108" fmla="*/ 93 w 291"/>
                <a:gd name="T109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1" h="265">
                  <a:moveTo>
                    <a:pt x="93" y="54"/>
                  </a:moveTo>
                  <a:lnTo>
                    <a:pt x="104" y="42"/>
                  </a:lnTo>
                  <a:lnTo>
                    <a:pt x="117" y="30"/>
                  </a:lnTo>
                  <a:lnTo>
                    <a:pt x="128" y="22"/>
                  </a:lnTo>
                  <a:lnTo>
                    <a:pt x="139" y="13"/>
                  </a:lnTo>
                  <a:lnTo>
                    <a:pt x="150" y="8"/>
                  </a:lnTo>
                  <a:lnTo>
                    <a:pt x="161" y="3"/>
                  </a:lnTo>
                  <a:lnTo>
                    <a:pt x="171" y="1"/>
                  </a:lnTo>
                  <a:lnTo>
                    <a:pt x="182" y="0"/>
                  </a:lnTo>
                  <a:lnTo>
                    <a:pt x="193" y="0"/>
                  </a:lnTo>
                  <a:lnTo>
                    <a:pt x="202" y="2"/>
                  </a:lnTo>
                  <a:lnTo>
                    <a:pt x="210" y="5"/>
                  </a:lnTo>
                  <a:lnTo>
                    <a:pt x="219" y="11"/>
                  </a:lnTo>
                  <a:lnTo>
                    <a:pt x="226" y="16"/>
                  </a:lnTo>
                  <a:lnTo>
                    <a:pt x="233" y="25"/>
                  </a:lnTo>
                  <a:lnTo>
                    <a:pt x="239" y="33"/>
                  </a:lnTo>
                  <a:lnTo>
                    <a:pt x="244" y="45"/>
                  </a:lnTo>
                  <a:lnTo>
                    <a:pt x="247" y="55"/>
                  </a:lnTo>
                  <a:lnTo>
                    <a:pt x="249" y="67"/>
                  </a:lnTo>
                  <a:lnTo>
                    <a:pt x="250" y="81"/>
                  </a:lnTo>
                  <a:lnTo>
                    <a:pt x="250" y="97"/>
                  </a:lnTo>
                  <a:lnTo>
                    <a:pt x="250" y="207"/>
                  </a:lnTo>
                  <a:lnTo>
                    <a:pt x="250" y="218"/>
                  </a:lnTo>
                  <a:lnTo>
                    <a:pt x="251" y="227"/>
                  </a:lnTo>
                  <a:lnTo>
                    <a:pt x="253" y="234"/>
                  </a:lnTo>
                  <a:lnTo>
                    <a:pt x="255" y="239"/>
                  </a:lnTo>
                  <a:lnTo>
                    <a:pt x="256" y="242"/>
                  </a:lnTo>
                  <a:lnTo>
                    <a:pt x="258" y="246"/>
                  </a:lnTo>
                  <a:lnTo>
                    <a:pt x="261" y="249"/>
                  </a:lnTo>
                  <a:lnTo>
                    <a:pt x="265" y="251"/>
                  </a:lnTo>
                  <a:lnTo>
                    <a:pt x="269" y="252"/>
                  </a:lnTo>
                  <a:lnTo>
                    <a:pt x="275" y="253"/>
                  </a:lnTo>
                  <a:lnTo>
                    <a:pt x="282" y="254"/>
                  </a:lnTo>
                  <a:lnTo>
                    <a:pt x="291" y="254"/>
                  </a:lnTo>
                  <a:lnTo>
                    <a:pt x="291" y="265"/>
                  </a:lnTo>
                  <a:lnTo>
                    <a:pt x="160" y="265"/>
                  </a:lnTo>
                  <a:lnTo>
                    <a:pt x="160" y="254"/>
                  </a:lnTo>
                  <a:lnTo>
                    <a:pt x="165" y="254"/>
                  </a:lnTo>
                  <a:lnTo>
                    <a:pt x="174" y="254"/>
                  </a:lnTo>
                  <a:lnTo>
                    <a:pt x="181" y="253"/>
                  </a:lnTo>
                  <a:lnTo>
                    <a:pt x="187" y="251"/>
                  </a:lnTo>
                  <a:lnTo>
                    <a:pt x="192" y="249"/>
                  </a:lnTo>
                  <a:lnTo>
                    <a:pt x="195" y="246"/>
                  </a:lnTo>
                  <a:lnTo>
                    <a:pt x="197" y="242"/>
                  </a:lnTo>
                  <a:lnTo>
                    <a:pt x="199" y="238"/>
                  </a:lnTo>
                  <a:lnTo>
                    <a:pt x="202" y="233"/>
                  </a:lnTo>
                  <a:lnTo>
                    <a:pt x="203" y="224"/>
                  </a:lnTo>
                  <a:lnTo>
                    <a:pt x="203" y="207"/>
                  </a:lnTo>
                  <a:lnTo>
                    <a:pt x="203" y="101"/>
                  </a:lnTo>
                  <a:lnTo>
                    <a:pt x="202" y="85"/>
                  </a:lnTo>
                  <a:lnTo>
                    <a:pt x="201" y="71"/>
                  </a:lnTo>
                  <a:lnTo>
                    <a:pt x="197" y="59"/>
                  </a:lnTo>
                  <a:lnTo>
                    <a:pt x="193" y="51"/>
                  </a:lnTo>
                  <a:lnTo>
                    <a:pt x="191" y="46"/>
                  </a:lnTo>
                  <a:lnTo>
                    <a:pt x="187" y="43"/>
                  </a:lnTo>
                  <a:lnTo>
                    <a:pt x="184" y="41"/>
                  </a:lnTo>
                  <a:lnTo>
                    <a:pt x="181" y="39"/>
                  </a:lnTo>
                  <a:lnTo>
                    <a:pt x="176" y="37"/>
                  </a:lnTo>
                  <a:lnTo>
                    <a:pt x="172" y="36"/>
                  </a:lnTo>
                  <a:lnTo>
                    <a:pt x="167" y="34"/>
                  </a:lnTo>
                  <a:lnTo>
                    <a:pt x="162" y="34"/>
                  </a:lnTo>
                  <a:lnTo>
                    <a:pt x="153" y="34"/>
                  </a:lnTo>
                  <a:lnTo>
                    <a:pt x="144" y="37"/>
                  </a:lnTo>
                  <a:lnTo>
                    <a:pt x="135" y="40"/>
                  </a:lnTo>
                  <a:lnTo>
                    <a:pt x="128" y="43"/>
                  </a:lnTo>
                  <a:lnTo>
                    <a:pt x="119" y="48"/>
                  </a:lnTo>
                  <a:lnTo>
                    <a:pt x="110" y="55"/>
                  </a:lnTo>
                  <a:lnTo>
                    <a:pt x="102" y="62"/>
                  </a:lnTo>
                  <a:lnTo>
                    <a:pt x="93" y="71"/>
                  </a:lnTo>
                  <a:lnTo>
                    <a:pt x="93" y="207"/>
                  </a:lnTo>
                  <a:lnTo>
                    <a:pt x="93" y="219"/>
                  </a:lnTo>
                  <a:lnTo>
                    <a:pt x="94" y="227"/>
                  </a:lnTo>
                  <a:lnTo>
                    <a:pt x="94" y="235"/>
                  </a:lnTo>
                  <a:lnTo>
                    <a:pt x="97" y="239"/>
                  </a:lnTo>
                  <a:lnTo>
                    <a:pt x="99" y="242"/>
                  </a:lnTo>
                  <a:lnTo>
                    <a:pt x="101" y="246"/>
                  </a:lnTo>
                  <a:lnTo>
                    <a:pt x="104" y="249"/>
                  </a:lnTo>
                  <a:lnTo>
                    <a:pt x="108" y="251"/>
                  </a:lnTo>
                  <a:lnTo>
                    <a:pt x="112" y="252"/>
                  </a:lnTo>
                  <a:lnTo>
                    <a:pt x="119" y="253"/>
                  </a:lnTo>
                  <a:lnTo>
                    <a:pt x="126" y="254"/>
                  </a:lnTo>
                  <a:lnTo>
                    <a:pt x="136" y="254"/>
                  </a:lnTo>
                  <a:lnTo>
                    <a:pt x="136" y="265"/>
                  </a:lnTo>
                  <a:lnTo>
                    <a:pt x="5" y="265"/>
                  </a:lnTo>
                  <a:lnTo>
                    <a:pt x="5" y="254"/>
                  </a:lnTo>
                  <a:lnTo>
                    <a:pt x="11" y="254"/>
                  </a:lnTo>
                  <a:lnTo>
                    <a:pt x="20" y="254"/>
                  </a:lnTo>
                  <a:lnTo>
                    <a:pt x="28" y="252"/>
                  </a:lnTo>
                  <a:lnTo>
                    <a:pt x="34" y="249"/>
                  </a:lnTo>
                  <a:lnTo>
                    <a:pt x="38" y="244"/>
                  </a:lnTo>
                  <a:lnTo>
                    <a:pt x="41" y="238"/>
                  </a:lnTo>
                  <a:lnTo>
                    <a:pt x="44" y="230"/>
                  </a:lnTo>
                  <a:lnTo>
                    <a:pt x="45" y="220"/>
                  </a:lnTo>
                  <a:lnTo>
                    <a:pt x="46" y="207"/>
                  </a:lnTo>
                  <a:lnTo>
                    <a:pt x="46" y="111"/>
                  </a:lnTo>
                  <a:lnTo>
                    <a:pt x="46" y="90"/>
                  </a:lnTo>
                  <a:lnTo>
                    <a:pt x="45" y="73"/>
                  </a:lnTo>
                  <a:lnTo>
                    <a:pt x="45" y="61"/>
                  </a:lnTo>
                  <a:lnTo>
                    <a:pt x="44" y="55"/>
                  </a:lnTo>
                  <a:lnTo>
                    <a:pt x="42" y="50"/>
                  </a:lnTo>
                  <a:lnTo>
                    <a:pt x="40" y="46"/>
                  </a:lnTo>
                  <a:lnTo>
                    <a:pt x="39" y="43"/>
                  </a:lnTo>
                  <a:lnTo>
                    <a:pt x="37" y="41"/>
                  </a:lnTo>
                  <a:lnTo>
                    <a:pt x="31" y="38"/>
                  </a:lnTo>
                  <a:lnTo>
                    <a:pt x="25" y="37"/>
                  </a:lnTo>
                  <a:lnTo>
                    <a:pt x="16" y="38"/>
                  </a:lnTo>
                  <a:lnTo>
                    <a:pt x="5" y="41"/>
                  </a:lnTo>
                  <a:lnTo>
                    <a:pt x="0" y="31"/>
                  </a:lnTo>
                  <a:lnTo>
                    <a:pt x="81" y="0"/>
                  </a:lnTo>
                  <a:lnTo>
                    <a:pt x="93" y="0"/>
                  </a:lnTo>
                  <a:lnTo>
                    <a:pt x="93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3" name="Freeform 1473"/>
            <p:cNvSpPr>
              <a:spLocks/>
            </p:cNvSpPr>
            <p:nvPr/>
          </p:nvSpPr>
          <p:spPr bwMode="auto">
            <a:xfrm>
              <a:off x="3412" y="1137"/>
              <a:ext cx="45" cy="58"/>
            </a:xfrm>
            <a:custGeom>
              <a:avLst/>
              <a:gdLst>
                <a:gd name="T0" fmla="*/ 92 w 196"/>
                <a:gd name="T1" fmla="*/ 58 h 265"/>
                <a:gd name="T2" fmla="*/ 109 w 196"/>
                <a:gd name="T3" fmla="*/ 32 h 265"/>
                <a:gd name="T4" fmla="*/ 126 w 196"/>
                <a:gd name="T5" fmla="*/ 14 h 265"/>
                <a:gd name="T6" fmla="*/ 142 w 196"/>
                <a:gd name="T7" fmla="*/ 3 h 265"/>
                <a:gd name="T8" fmla="*/ 160 w 196"/>
                <a:gd name="T9" fmla="*/ 0 h 265"/>
                <a:gd name="T10" fmla="*/ 174 w 196"/>
                <a:gd name="T11" fmla="*/ 2 h 265"/>
                <a:gd name="T12" fmla="*/ 186 w 196"/>
                <a:gd name="T13" fmla="*/ 9 h 265"/>
                <a:gd name="T14" fmla="*/ 194 w 196"/>
                <a:gd name="T15" fmla="*/ 19 h 265"/>
                <a:gd name="T16" fmla="*/ 196 w 196"/>
                <a:gd name="T17" fmla="*/ 31 h 265"/>
                <a:gd name="T18" fmla="*/ 195 w 196"/>
                <a:gd name="T19" fmla="*/ 41 h 265"/>
                <a:gd name="T20" fmla="*/ 190 w 196"/>
                <a:gd name="T21" fmla="*/ 49 h 265"/>
                <a:gd name="T22" fmla="*/ 181 w 196"/>
                <a:gd name="T23" fmla="*/ 55 h 265"/>
                <a:gd name="T24" fmla="*/ 171 w 196"/>
                <a:gd name="T25" fmla="*/ 57 h 265"/>
                <a:gd name="T26" fmla="*/ 161 w 196"/>
                <a:gd name="T27" fmla="*/ 55 h 265"/>
                <a:gd name="T28" fmla="*/ 149 w 196"/>
                <a:gd name="T29" fmla="*/ 47 h 265"/>
                <a:gd name="T30" fmla="*/ 138 w 196"/>
                <a:gd name="T31" fmla="*/ 39 h 265"/>
                <a:gd name="T32" fmla="*/ 130 w 196"/>
                <a:gd name="T33" fmla="*/ 37 h 265"/>
                <a:gd name="T34" fmla="*/ 124 w 196"/>
                <a:gd name="T35" fmla="*/ 38 h 265"/>
                <a:gd name="T36" fmla="*/ 119 w 196"/>
                <a:gd name="T37" fmla="*/ 43 h 265"/>
                <a:gd name="T38" fmla="*/ 106 w 196"/>
                <a:gd name="T39" fmla="*/ 58 h 265"/>
                <a:gd name="T40" fmla="*/ 92 w 196"/>
                <a:gd name="T41" fmla="*/ 81 h 265"/>
                <a:gd name="T42" fmla="*/ 92 w 196"/>
                <a:gd name="T43" fmla="*/ 214 h 265"/>
                <a:gd name="T44" fmla="*/ 95 w 196"/>
                <a:gd name="T45" fmla="*/ 230 h 265"/>
                <a:gd name="T46" fmla="*/ 99 w 196"/>
                <a:gd name="T47" fmla="*/ 240 h 265"/>
                <a:gd name="T48" fmla="*/ 106 w 196"/>
                <a:gd name="T49" fmla="*/ 246 h 265"/>
                <a:gd name="T50" fmla="*/ 116 w 196"/>
                <a:gd name="T51" fmla="*/ 252 h 265"/>
                <a:gd name="T52" fmla="*/ 130 w 196"/>
                <a:gd name="T53" fmla="*/ 254 h 265"/>
                <a:gd name="T54" fmla="*/ 138 w 196"/>
                <a:gd name="T55" fmla="*/ 265 h 265"/>
                <a:gd name="T56" fmla="*/ 3 w 196"/>
                <a:gd name="T57" fmla="*/ 254 h 265"/>
                <a:gd name="T58" fmla="*/ 21 w 196"/>
                <a:gd name="T59" fmla="*/ 253 h 265"/>
                <a:gd name="T60" fmla="*/ 33 w 196"/>
                <a:gd name="T61" fmla="*/ 248 h 265"/>
                <a:gd name="T62" fmla="*/ 38 w 196"/>
                <a:gd name="T63" fmla="*/ 242 h 265"/>
                <a:gd name="T64" fmla="*/ 43 w 196"/>
                <a:gd name="T65" fmla="*/ 233 h 265"/>
                <a:gd name="T66" fmla="*/ 44 w 196"/>
                <a:gd name="T67" fmla="*/ 206 h 265"/>
                <a:gd name="T68" fmla="*/ 44 w 196"/>
                <a:gd name="T69" fmla="*/ 87 h 265"/>
                <a:gd name="T70" fmla="*/ 43 w 196"/>
                <a:gd name="T71" fmla="*/ 60 h 265"/>
                <a:gd name="T72" fmla="*/ 42 w 196"/>
                <a:gd name="T73" fmla="*/ 49 h 265"/>
                <a:gd name="T74" fmla="*/ 37 w 196"/>
                <a:gd name="T75" fmla="*/ 43 h 265"/>
                <a:gd name="T76" fmla="*/ 33 w 196"/>
                <a:gd name="T77" fmla="*/ 39 h 265"/>
                <a:gd name="T78" fmla="*/ 26 w 196"/>
                <a:gd name="T79" fmla="*/ 37 h 265"/>
                <a:gd name="T80" fmla="*/ 13 w 196"/>
                <a:gd name="T81" fmla="*/ 38 h 265"/>
                <a:gd name="T82" fmla="*/ 0 w 196"/>
                <a:gd name="T83" fmla="*/ 31 h 265"/>
                <a:gd name="T84" fmla="*/ 92 w 196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6" h="265">
                  <a:moveTo>
                    <a:pt x="92" y="0"/>
                  </a:moveTo>
                  <a:lnTo>
                    <a:pt x="92" y="58"/>
                  </a:lnTo>
                  <a:lnTo>
                    <a:pt x="100" y="44"/>
                  </a:lnTo>
                  <a:lnTo>
                    <a:pt x="109" y="32"/>
                  </a:lnTo>
                  <a:lnTo>
                    <a:pt x="117" y="22"/>
                  </a:lnTo>
                  <a:lnTo>
                    <a:pt x="126" y="14"/>
                  </a:lnTo>
                  <a:lnTo>
                    <a:pt x="134" y="7"/>
                  </a:lnTo>
                  <a:lnTo>
                    <a:pt x="142" y="3"/>
                  </a:lnTo>
                  <a:lnTo>
                    <a:pt x="151" y="1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74" y="2"/>
                  </a:lnTo>
                  <a:lnTo>
                    <a:pt x="181" y="5"/>
                  </a:lnTo>
                  <a:lnTo>
                    <a:pt x="186" y="9"/>
                  </a:lnTo>
                  <a:lnTo>
                    <a:pt x="191" y="14"/>
                  </a:lnTo>
                  <a:lnTo>
                    <a:pt x="194" y="19"/>
                  </a:lnTo>
                  <a:lnTo>
                    <a:pt x="196" y="24"/>
                  </a:lnTo>
                  <a:lnTo>
                    <a:pt x="196" y="31"/>
                  </a:lnTo>
                  <a:lnTo>
                    <a:pt x="196" y="36"/>
                  </a:lnTo>
                  <a:lnTo>
                    <a:pt x="195" y="41"/>
                  </a:lnTo>
                  <a:lnTo>
                    <a:pt x="193" y="45"/>
                  </a:lnTo>
                  <a:lnTo>
                    <a:pt x="190" y="49"/>
                  </a:lnTo>
                  <a:lnTo>
                    <a:pt x="185" y="52"/>
                  </a:lnTo>
                  <a:lnTo>
                    <a:pt x="181" y="55"/>
                  </a:lnTo>
                  <a:lnTo>
                    <a:pt x="176" y="57"/>
                  </a:lnTo>
                  <a:lnTo>
                    <a:pt x="171" y="57"/>
                  </a:lnTo>
                  <a:lnTo>
                    <a:pt x="167" y="57"/>
                  </a:lnTo>
                  <a:lnTo>
                    <a:pt x="161" y="55"/>
                  </a:lnTo>
                  <a:lnTo>
                    <a:pt x="154" y="51"/>
                  </a:lnTo>
                  <a:lnTo>
                    <a:pt x="149" y="47"/>
                  </a:lnTo>
                  <a:lnTo>
                    <a:pt x="142" y="43"/>
                  </a:lnTo>
                  <a:lnTo>
                    <a:pt x="138" y="39"/>
                  </a:lnTo>
                  <a:lnTo>
                    <a:pt x="133" y="38"/>
                  </a:lnTo>
                  <a:lnTo>
                    <a:pt x="130" y="37"/>
                  </a:lnTo>
                  <a:lnTo>
                    <a:pt x="128" y="37"/>
                  </a:lnTo>
                  <a:lnTo>
                    <a:pt x="124" y="38"/>
                  </a:lnTo>
                  <a:lnTo>
                    <a:pt x="121" y="41"/>
                  </a:lnTo>
                  <a:lnTo>
                    <a:pt x="119" y="43"/>
                  </a:lnTo>
                  <a:lnTo>
                    <a:pt x="112" y="50"/>
                  </a:lnTo>
                  <a:lnTo>
                    <a:pt x="106" y="58"/>
                  </a:lnTo>
                  <a:lnTo>
                    <a:pt x="99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2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7" y="237"/>
                  </a:lnTo>
                  <a:lnTo>
                    <a:pt x="99" y="240"/>
                  </a:lnTo>
                  <a:lnTo>
                    <a:pt x="102" y="243"/>
                  </a:lnTo>
                  <a:lnTo>
                    <a:pt x="106" y="246"/>
                  </a:lnTo>
                  <a:lnTo>
                    <a:pt x="110" y="249"/>
                  </a:lnTo>
                  <a:lnTo>
                    <a:pt x="116" y="252"/>
                  </a:lnTo>
                  <a:lnTo>
                    <a:pt x="122" y="253"/>
                  </a:lnTo>
                  <a:lnTo>
                    <a:pt x="130" y="254"/>
                  </a:lnTo>
                  <a:lnTo>
                    <a:pt x="138" y="254"/>
                  </a:lnTo>
                  <a:lnTo>
                    <a:pt x="138" y="265"/>
                  </a:lnTo>
                  <a:lnTo>
                    <a:pt x="3" y="265"/>
                  </a:lnTo>
                  <a:lnTo>
                    <a:pt x="3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7" y="251"/>
                  </a:lnTo>
                  <a:lnTo>
                    <a:pt x="33" y="248"/>
                  </a:lnTo>
                  <a:lnTo>
                    <a:pt x="36" y="245"/>
                  </a:lnTo>
                  <a:lnTo>
                    <a:pt x="38" y="242"/>
                  </a:lnTo>
                  <a:lnTo>
                    <a:pt x="42" y="239"/>
                  </a:lnTo>
                  <a:lnTo>
                    <a:pt x="43" y="233"/>
                  </a:lnTo>
                  <a:lnTo>
                    <a:pt x="44" y="225"/>
                  </a:lnTo>
                  <a:lnTo>
                    <a:pt x="44" y="206"/>
                  </a:lnTo>
                  <a:lnTo>
                    <a:pt x="44" y="106"/>
                  </a:lnTo>
                  <a:lnTo>
                    <a:pt x="44" y="87"/>
                  </a:lnTo>
                  <a:lnTo>
                    <a:pt x="44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39" y="46"/>
                  </a:lnTo>
                  <a:lnTo>
                    <a:pt x="37" y="43"/>
                  </a:lnTo>
                  <a:lnTo>
                    <a:pt x="35" y="41"/>
                  </a:lnTo>
                  <a:lnTo>
                    <a:pt x="33" y="39"/>
                  </a:lnTo>
                  <a:lnTo>
                    <a:pt x="29" y="38"/>
                  </a:lnTo>
                  <a:lnTo>
                    <a:pt x="26" y="37"/>
                  </a:lnTo>
                  <a:lnTo>
                    <a:pt x="23" y="37"/>
                  </a:lnTo>
                  <a:lnTo>
                    <a:pt x="13" y="38"/>
                  </a:lnTo>
                  <a:lnTo>
                    <a:pt x="3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4" name="Freeform 1474"/>
            <p:cNvSpPr>
              <a:spLocks noEditPoints="1"/>
            </p:cNvSpPr>
            <p:nvPr/>
          </p:nvSpPr>
          <p:spPr bwMode="auto">
            <a:xfrm>
              <a:off x="3462" y="1137"/>
              <a:ext cx="51" cy="60"/>
            </a:xfrm>
            <a:custGeom>
              <a:avLst/>
              <a:gdLst>
                <a:gd name="T0" fmla="*/ 41 w 224"/>
                <a:gd name="T1" fmla="*/ 118 h 272"/>
                <a:gd name="T2" fmla="*/ 44 w 224"/>
                <a:gd name="T3" fmla="*/ 144 h 272"/>
                <a:gd name="T4" fmla="*/ 52 w 224"/>
                <a:gd name="T5" fmla="*/ 165 h 272"/>
                <a:gd name="T6" fmla="*/ 63 w 224"/>
                <a:gd name="T7" fmla="*/ 185 h 272"/>
                <a:gd name="T8" fmla="*/ 76 w 224"/>
                <a:gd name="T9" fmla="*/ 201 h 272"/>
                <a:gd name="T10" fmla="*/ 93 w 224"/>
                <a:gd name="T11" fmla="*/ 214 h 272"/>
                <a:gd name="T12" fmla="*/ 110 w 224"/>
                <a:gd name="T13" fmla="*/ 221 h 272"/>
                <a:gd name="T14" fmla="*/ 127 w 224"/>
                <a:gd name="T15" fmla="*/ 226 h 272"/>
                <a:gd name="T16" fmla="*/ 151 w 224"/>
                <a:gd name="T17" fmla="*/ 226 h 272"/>
                <a:gd name="T18" fmla="*/ 173 w 224"/>
                <a:gd name="T19" fmla="*/ 218 h 272"/>
                <a:gd name="T20" fmla="*/ 187 w 224"/>
                <a:gd name="T21" fmla="*/ 209 h 272"/>
                <a:gd name="T22" fmla="*/ 196 w 224"/>
                <a:gd name="T23" fmla="*/ 199 h 272"/>
                <a:gd name="T24" fmla="*/ 208 w 224"/>
                <a:gd name="T25" fmla="*/ 181 h 272"/>
                <a:gd name="T26" fmla="*/ 224 w 224"/>
                <a:gd name="T27" fmla="*/ 171 h 272"/>
                <a:gd name="T28" fmla="*/ 219 w 224"/>
                <a:gd name="T29" fmla="*/ 189 h 272"/>
                <a:gd name="T30" fmla="*/ 212 w 224"/>
                <a:gd name="T31" fmla="*/ 207 h 272"/>
                <a:gd name="T32" fmla="*/ 201 w 224"/>
                <a:gd name="T33" fmla="*/ 225 h 272"/>
                <a:gd name="T34" fmla="*/ 188 w 224"/>
                <a:gd name="T35" fmla="*/ 241 h 272"/>
                <a:gd name="T36" fmla="*/ 173 w 224"/>
                <a:gd name="T37" fmla="*/ 254 h 272"/>
                <a:gd name="T38" fmla="*/ 156 w 224"/>
                <a:gd name="T39" fmla="*/ 265 h 272"/>
                <a:gd name="T40" fmla="*/ 136 w 224"/>
                <a:gd name="T41" fmla="*/ 270 h 272"/>
                <a:gd name="T42" fmla="*/ 115 w 224"/>
                <a:gd name="T43" fmla="*/ 272 h 272"/>
                <a:gd name="T44" fmla="*/ 93 w 224"/>
                <a:gd name="T45" fmla="*/ 270 h 272"/>
                <a:gd name="T46" fmla="*/ 71 w 224"/>
                <a:gd name="T47" fmla="*/ 263 h 272"/>
                <a:gd name="T48" fmla="*/ 52 w 224"/>
                <a:gd name="T49" fmla="*/ 252 h 272"/>
                <a:gd name="T50" fmla="*/ 33 w 224"/>
                <a:gd name="T51" fmla="*/ 237 h 272"/>
                <a:gd name="T52" fmla="*/ 19 w 224"/>
                <a:gd name="T53" fmla="*/ 216 h 272"/>
                <a:gd name="T54" fmla="*/ 8 w 224"/>
                <a:gd name="T55" fmla="*/ 193 h 272"/>
                <a:gd name="T56" fmla="*/ 2 w 224"/>
                <a:gd name="T57" fmla="*/ 168 h 272"/>
                <a:gd name="T58" fmla="*/ 0 w 224"/>
                <a:gd name="T59" fmla="*/ 139 h 272"/>
                <a:gd name="T60" fmla="*/ 2 w 224"/>
                <a:gd name="T61" fmla="*/ 107 h 272"/>
                <a:gd name="T62" fmla="*/ 9 w 224"/>
                <a:gd name="T63" fmla="*/ 80 h 272"/>
                <a:gd name="T64" fmla="*/ 19 w 224"/>
                <a:gd name="T65" fmla="*/ 57 h 272"/>
                <a:gd name="T66" fmla="*/ 34 w 224"/>
                <a:gd name="T67" fmla="*/ 36 h 272"/>
                <a:gd name="T68" fmla="*/ 53 w 224"/>
                <a:gd name="T69" fmla="*/ 20 h 272"/>
                <a:gd name="T70" fmla="*/ 74 w 224"/>
                <a:gd name="T71" fmla="*/ 8 h 272"/>
                <a:gd name="T72" fmla="*/ 97 w 224"/>
                <a:gd name="T73" fmla="*/ 2 h 272"/>
                <a:gd name="T74" fmla="*/ 122 w 224"/>
                <a:gd name="T75" fmla="*/ 0 h 272"/>
                <a:gd name="T76" fmla="*/ 144 w 224"/>
                <a:gd name="T77" fmla="*/ 1 h 272"/>
                <a:gd name="T78" fmla="*/ 163 w 224"/>
                <a:gd name="T79" fmla="*/ 6 h 272"/>
                <a:gd name="T80" fmla="*/ 180 w 224"/>
                <a:gd name="T81" fmla="*/ 16 h 272"/>
                <a:gd name="T82" fmla="*/ 195 w 224"/>
                <a:gd name="T83" fmla="*/ 28 h 272"/>
                <a:gd name="T84" fmla="*/ 208 w 224"/>
                <a:gd name="T85" fmla="*/ 43 h 272"/>
                <a:gd name="T86" fmla="*/ 217 w 224"/>
                <a:gd name="T87" fmla="*/ 61 h 272"/>
                <a:gd name="T88" fmla="*/ 222 w 224"/>
                <a:gd name="T89" fmla="*/ 81 h 272"/>
                <a:gd name="T90" fmla="*/ 224 w 224"/>
                <a:gd name="T91" fmla="*/ 104 h 272"/>
                <a:gd name="T92" fmla="*/ 41 w 224"/>
                <a:gd name="T93" fmla="*/ 88 h 272"/>
                <a:gd name="T94" fmla="*/ 163 w 224"/>
                <a:gd name="T95" fmla="*/ 76 h 272"/>
                <a:gd name="T96" fmla="*/ 159 w 224"/>
                <a:gd name="T97" fmla="*/ 59 h 272"/>
                <a:gd name="T98" fmla="*/ 154 w 224"/>
                <a:gd name="T99" fmla="*/ 46 h 272"/>
                <a:gd name="T100" fmla="*/ 143 w 224"/>
                <a:gd name="T101" fmla="*/ 33 h 272"/>
                <a:gd name="T102" fmla="*/ 128 w 224"/>
                <a:gd name="T103" fmla="*/ 24 h 272"/>
                <a:gd name="T104" fmla="*/ 114 w 224"/>
                <a:gd name="T105" fmla="*/ 20 h 272"/>
                <a:gd name="T106" fmla="*/ 100 w 224"/>
                <a:gd name="T107" fmla="*/ 19 h 272"/>
                <a:gd name="T108" fmla="*/ 89 w 224"/>
                <a:gd name="T109" fmla="*/ 22 h 272"/>
                <a:gd name="T110" fmla="*/ 78 w 224"/>
                <a:gd name="T111" fmla="*/ 27 h 272"/>
                <a:gd name="T112" fmla="*/ 68 w 224"/>
                <a:gd name="T113" fmla="*/ 33 h 272"/>
                <a:gd name="T114" fmla="*/ 59 w 224"/>
                <a:gd name="T115" fmla="*/ 42 h 272"/>
                <a:gd name="T116" fmla="*/ 51 w 224"/>
                <a:gd name="T117" fmla="*/ 52 h 272"/>
                <a:gd name="T118" fmla="*/ 45 w 224"/>
                <a:gd name="T119" fmla="*/ 65 h 272"/>
                <a:gd name="T120" fmla="*/ 42 w 224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4" h="272">
                  <a:moveTo>
                    <a:pt x="41" y="104"/>
                  </a:moveTo>
                  <a:lnTo>
                    <a:pt x="41" y="118"/>
                  </a:lnTo>
                  <a:lnTo>
                    <a:pt x="42" y="131"/>
                  </a:lnTo>
                  <a:lnTo>
                    <a:pt x="44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6" y="201"/>
                  </a:lnTo>
                  <a:lnTo>
                    <a:pt x="84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10" y="221"/>
                  </a:lnTo>
                  <a:lnTo>
                    <a:pt x="118" y="225"/>
                  </a:lnTo>
                  <a:lnTo>
                    <a:pt x="127" y="226"/>
                  </a:lnTo>
                  <a:lnTo>
                    <a:pt x="137" y="226"/>
                  </a:lnTo>
                  <a:lnTo>
                    <a:pt x="151" y="226"/>
                  </a:lnTo>
                  <a:lnTo>
                    <a:pt x="162" y="223"/>
                  </a:lnTo>
                  <a:lnTo>
                    <a:pt x="173" y="218"/>
                  </a:lnTo>
                  <a:lnTo>
                    <a:pt x="183" y="213"/>
                  </a:lnTo>
                  <a:lnTo>
                    <a:pt x="187" y="209"/>
                  </a:lnTo>
                  <a:lnTo>
                    <a:pt x="191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5" y="164"/>
                  </a:lnTo>
                  <a:lnTo>
                    <a:pt x="224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8" y="241"/>
                  </a:lnTo>
                  <a:lnTo>
                    <a:pt x="182" y="248"/>
                  </a:lnTo>
                  <a:lnTo>
                    <a:pt x="173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6" y="270"/>
                  </a:lnTo>
                  <a:lnTo>
                    <a:pt x="126" y="272"/>
                  </a:lnTo>
                  <a:lnTo>
                    <a:pt x="115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2" y="244"/>
                  </a:lnTo>
                  <a:lnTo>
                    <a:pt x="33" y="237"/>
                  </a:lnTo>
                  <a:lnTo>
                    <a:pt x="26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8" y="193"/>
                  </a:lnTo>
                  <a:lnTo>
                    <a:pt x="5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5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19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3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10" y="0"/>
                  </a:lnTo>
                  <a:lnTo>
                    <a:pt x="122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3" y="3"/>
                  </a:lnTo>
                  <a:lnTo>
                    <a:pt x="163" y="6"/>
                  </a:lnTo>
                  <a:lnTo>
                    <a:pt x="172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5" y="28"/>
                  </a:lnTo>
                  <a:lnTo>
                    <a:pt x="201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4" y="92"/>
                  </a:lnTo>
                  <a:lnTo>
                    <a:pt x="224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2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1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0" y="19"/>
                  </a:lnTo>
                  <a:lnTo>
                    <a:pt x="94" y="20"/>
                  </a:lnTo>
                  <a:lnTo>
                    <a:pt x="89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8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8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5" name="Freeform 1475"/>
            <p:cNvSpPr>
              <a:spLocks/>
            </p:cNvSpPr>
            <p:nvPr/>
          </p:nvSpPr>
          <p:spPr bwMode="auto">
            <a:xfrm>
              <a:off x="3522" y="1107"/>
              <a:ext cx="54" cy="88"/>
            </a:xfrm>
            <a:custGeom>
              <a:avLst/>
              <a:gdLst>
                <a:gd name="T0" fmla="*/ 100 w 235"/>
                <a:gd name="T1" fmla="*/ 331 h 399"/>
                <a:gd name="T2" fmla="*/ 102 w 235"/>
                <a:gd name="T3" fmla="*/ 360 h 399"/>
                <a:gd name="T4" fmla="*/ 108 w 235"/>
                <a:gd name="T5" fmla="*/ 376 h 399"/>
                <a:gd name="T6" fmla="*/ 120 w 235"/>
                <a:gd name="T7" fmla="*/ 385 h 399"/>
                <a:gd name="T8" fmla="*/ 136 w 235"/>
                <a:gd name="T9" fmla="*/ 388 h 399"/>
                <a:gd name="T10" fmla="*/ 161 w 235"/>
                <a:gd name="T11" fmla="*/ 399 h 399"/>
                <a:gd name="T12" fmla="*/ 3 w 235"/>
                <a:gd name="T13" fmla="*/ 388 h 399"/>
                <a:gd name="T14" fmla="*/ 19 w 235"/>
                <a:gd name="T15" fmla="*/ 388 h 399"/>
                <a:gd name="T16" fmla="*/ 30 w 235"/>
                <a:gd name="T17" fmla="*/ 385 h 399"/>
                <a:gd name="T18" fmla="*/ 39 w 235"/>
                <a:gd name="T19" fmla="*/ 379 h 399"/>
                <a:gd name="T20" fmla="*/ 46 w 235"/>
                <a:gd name="T21" fmla="*/ 372 h 399"/>
                <a:gd name="T22" fmla="*/ 50 w 235"/>
                <a:gd name="T23" fmla="*/ 362 h 399"/>
                <a:gd name="T24" fmla="*/ 51 w 235"/>
                <a:gd name="T25" fmla="*/ 343 h 399"/>
                <a:gd name="T26" fmla="*/ 52 w 235"/>
                <a:gd name="T27" fmla="*/ 162 h 399"/>
                <a:gd name="T28" fmla="*/ 0 w 235"/>
                <a:gd name="T29" fmla="*/ 141 h 399"/>
                <a:gd name="T30" fmla="*/ 52 w 235"/>
                <a:gd name="T31" fmla="*/ 124 h 399"/>
                <a:gd name="T32" fmla="*/ 55 w 235"/>
                <a:gd name="T33" fmla="*/ 88 h 399"/>
                <a:gd name="T34" fmla="*/ 64 w 235"/>
                <a:gd name="T35" fmla="*/ 59 h 399"/>
                <a:gd name="T36" fmla="*/ 81 w 235"/>
                <a:gd name="T37" fmla="*/ 34 h 399"/>
                <a:gd name="T38" fmla="*/ 103 w 235"/>
                <a:gd name="T39" fmla="*/ 16 h 399"/>
                <a:gd name="T40" fmla="*/ 116 w 235"/>
                <a:gd name="T41" fmla="*/ 9 h 399"/>
                <a:gd name="T42" fmla="*/ 131 w 235"/>
                <a:gd name="T43" fmla="*/ 3 h 399"/>
                <a:gd name="T44" fmla="*/ 162 w 235"/>
                <a:gd name="T45" fmla="*/ 0 h 399"/>
                <a:gd name="T46" fmla="*/ 177 w 235"/>
                <a:gd name="T47" fmla="*/ 1 h 399"/>
                <a:gd name="T48" fmla="*/ 192 w 235"/>
                <a:gd name="T49" fmla="*/ 4 h 399"/>
                <a:gd name="T50" fmla="*/ 205 w 235"/>
                <a:gd name="T51" fmla="*/ 11 h 399"/>
                <a:gd name="T52" fmla="*/ 218 w 235"/>
                <a:gd name="T53" fmla="*/ 18 h 399"/>
                <a:gd name="T54" fmla="*/ 230 w 235"/>
                <a:gd name="T55" fmla="*/ 32 h 399"/>
                <a:gd name="T56" fmla="*/ 235 w 235"/>
                <a:gd name="T57" fmla="*/ 47 h 399"/>
                <a:gd name="T58" fmla="*/ 233 w 235"/>
                <a:gd name="T59" fmla="*/ 55 h 399"/>
                <a:gd name="T60" fmla="*/ 227 w 235"/>
                <a:gd name="T61" fmla="*/ 62 h 399"/>
                <a:gd name="T62" fmla="*/ 219 w 235"/>
                <a:gd name="T63" fmla="*/ 69 h 399"/>
                <a:gd name="T64" fmla="*/ 212 w 235"/>
                <a:gd name="T65" fmla="*/ 70 h 399"/>
                <a:gd name="T66" fmla="*/ 197 w 235"/>
                <a:gd name="T67" fmla="*/ 66 h 399"/>
                <a:gd name="T68" fmla="*/ 188 w 235"/>
                <a:gd name="T69" fmla="*/ 58 h 399"/>
                <a:gd name="T70" fmla="*/ 179 w 235"/>
                <a:gd name="T71" fmla="*/ 46 h 399"/>
                <a:gd name="T72" fmla="*/ 168 w 235"/>
                <a:gd name="T73" fmla="*/ 33 h 399"/>
                <a:gd name="T74" fmla="*/ 160 w 235"/>
                <a:gd name="T75" fmla="*/ 25 h 399"/>
                <a:gd name="T76" fmla="*/ 150 w 235"/>
                <a:gd name="T77" fmla="*/ 22 h 399"/>
                <a:gd name="T78" fmla="*/ 140 w 235"/>
                <a:gd name="T79" fmla="*/ 19 h 399"/>
                <a:gd name="T80" fmla="*/ 127 w 235"/>
                <a:gd name="T81" fmla="*/ 22 h 399"/>
                <a:gd name="T82" fmla="*/ 116 w 235"/>
                <a:gd name="T83" fmla="*/ 27 h 399"/>
                <a:gd name="T84" fmla="*/ 109 w 235"/>
                <a:gd name="T85" fmla="*/ 36 h 399"/>
                <a:gd name="T86" fmla="*/ 103 w 235"/>
                <a:gd name="T87" fmla="*/ 48 h 399"/>
                <a:gd name="T88" fmla="*/ 101 w 235"/>
                <a:gd name="T89" fmla="*/ 74 h 399"/>
                <a:gd name="T90" fmla="*/ 100 w 235"/>
                <a:gd name="T91" fmla="*/ 123 h 399"/>
                <a:gd name="T92" fmla="*/ 167 w 235"/>
                <a:gd name="T93" fmla="*/ 141 h 399"/>
                <a:gd name="T94" fmla="*/ 100 w 235"/>
                <a:gd name="T95" fmla="*/ 162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35" h="399">
                  <a:moveTo>
                    <a:pt x="100" y="162"/>
                  </a:moveTo>
                  <a:lnTo>
                    <a:pt x="100" y="331"/>
                  </a:lnTo>
                  <a:lnTo>
                    <a:pt x="100" y="347"/>
                  </a:lnTo>
                  <a:lnTo>
                    <a:pt x="102" y="360"/>
                  </a:lnTo>
                  <a:lnTo>
                    <a:pt x="104" y="369"/>
                  </a:lnTo>
                  <a:lnTo>
                    <a:pt x="108" y="376"/>
                  </a:lnTo>
                  <a:lnTo>
                    <a:pt x="113" y="381"/>
                  </a:lnTo>
                  <a:lnTo>
                    <a:pt x="120" y="385"/>
                  </a:lnTo>
                  <a:lnTo>
                    <a:pt x="127" y="388"/>
                  </a:lnTo>
                  <a:lnTo>
                    <a:pt x="136" y="388"/>
                  </a:lnTo>
                  <a:lnTo>
                    <a:pt x="161" y="388"/>
                  </a:lnTo>
                  <a:lnTo>
                    <a:pt x="161" y="399"/>
                  </a:lnTo>
                  <a:lnTo>
                    <a:pt x="3" y="399"/>
                  </a:lnTo>
                  <a:lnTo>
                    <a:pt x="3" y="388"/>
                  </a:lnTo>
                  <a:lnTo>
                    <a:pt x="14" y="388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30" y="385"/>
                  </a:lnTo>
                  <a:lnTo>
                    <a:pt x="35" y="382"/>
                  </a:lnTo>
                  <a:lnTo>
                    <a:pt x="39" y="379"/>
                  </a:lnTo>
                  <a:lnTo>
                    <a:pt x="43" y="376"/>
                  </a:lnTo>
                  <a:lnTo>
                    <a:pt x="46" y="372"/>
                  </a:lnTo>
                  <a:lnTo>
                    <a:pt x="48" y="367"/>
                  </a:lnTo>
                  <a:lnTo>
                    <a:pt x="50" y="362"/>
                  </a:lnTo>
                  <a:lnTo>
                    <a:pt x="51" y="353"/>
                  </a:lnTo>
                  <a:lnTo>
                    <a:pt x="51" y="343"/>
                  </a:lnTo>
                  <a:lnTo>
                    <a:pt x="52" y="331"/>
                  </a:lnTo>
                  <a:lnTo>
                    <a:pt x="52" y="162"/>
                  </a:lnTo>
                  <a:lnTo>
                    <a:pt x="0" y="162"/>
                  </a:lnTo>
                  <a:lnTo>
                    <a:pt x="0" y="141"/>
                  </a:lnTo>
                  <a:lnTo>
                    <a:pt x="52" y="141"/>
                  </a:lnTo>
                  <a:lnTo>
                    <a:pt x="52" y="124"/>
                  </a:lnTo>
                  <a:lnTo>
                    <a:pt x="52" y="106"/>
                  </a:lnTo>
                  <a:lnTo>
                    <a:pt x="55" y="88"/>
                  </a:lnTo>
                  <a:lnTo>
                    <a:pt x="59" y="73"/>
                  </a:lnTo>
                  <a:lnTo>
                    <a:pt x="64" y="59"/>
                  </a:lnTo>
                  <a:lnTo>
                    <a:pt x="72" y="46"/>
                  </a:lnTo>
                  <a:lnTo>
                    <a:pt x="81" y="34"/>
                  </a:lnTo>
                  <a:lnTo>
                    <a:pt x="91" y="25"/>
                  </a:lnTo>
                  <a:lnTo>
                    <a:pt x="103" y="16"/>
                  </a:lnTo>
                  <a:lnTo>
                    <a:pt x="110" y="12"/>
                  </a:lnTo>
                  <a:lnTo>
                    <a:pt x="116" y="9"/>
                  </a:lnTo>
                  <a:lnTo>
                    <a:pt x="124" y="6"/>
                  </a:lnTo>
                  <a:lnTo>
                    <a:pt x="131" y="3"/>
                  </a:lnTo>
                  <a:lnTo>
                    <a:pt x="146" y="1"/>
                  </a:lnTo>
                  <a:lnTo>
                    <a:pt x="162" y="0"/>
                  </a:lnTo>
                  <a:lnTo>
                    <a:pt x="170" y="0"/>
                  </a:lnTo>
                  <a:lnTo>
                    <a:pt x="177" y="1"/>
                  </a:lnTo>
                  <a:lnTo>
                    <a:pt x="184" y="2"/>
                  </a:lnTo>
                  <a:lnTo>
                    <a:pt x="192" y="4"/>
                  </a:lnTo>
                  <a:lnTo>
                    <a:pt x="198" y="8"/>
                  </a:lnTo>
                  <a:lnTo>
                    <a:pt x="205" y="11"/>
                  </a:lnTo>
                  <a:lnTo>
                    <a:pt x="212" y="14"/>
                  </a:lnTo>
                  <a:lnTo>
                    <a:pt x="218" y="18"/>
                  </a:lnTo>
                  <a:lnTo>
                    <a:pt x="225" y="25"/>
                  </a:lnTo>
                  <a:lnTo>
                    <a:pt x="230" y="32"/>
                  </a:lnTo>
                  <a:lnTo>
                    <a:pt x="234" y="40"/>
                  </a:lnTo>
                  <a:lnTo>
                    <a:pt x="235" y="47"/>
                  </a:lnTo>
                  <a:lnTo>
                    <a:pt x="235" y="52"/>
                  </a:lnTo>
                  <a:lnTo>
                    <a:pt x="233" y="55"/>
                  </a:lnTo>
                  <a:lnTo>
                    <a:pt x="230" y="59"/>
                  </a:lnTo>
                  <a:lnTo>
                    <a:pt x="227" y="62"/>
                  </a:lnTo>
                  <a:lnTo>
                    <a:pt x="224" y="66"/>
                  </a:lnTo>
                  <a:lnTo>
                    <a:pt x="219" y="69"/>
                  </a:lnTo>
                  <a:lnTo>
                    <a:pt x="215" y="70"/>
                  </a:lnTo>
                  <a:lnTo>
                    <a:pt x="212" y="70"/>
                  </a:lnTo>
                  <a:lnTo>
                    <a:pt x="204" y="69"/>
                  </a:lnTo>
                  <a:lnTo>
                    <a:pt x="197" y="66"/>
                  </a:lnTo>
                  <a:lnTo>
                    <a:pt x="193" y="62"/>
                  </a:lnTo>
                  <a:lnTo>
                    <a:pt x="188" y="58"/>
                  </a:lnTo>
                  <a:lnTo>
                    <a:pt x="184" y="53"/>
                  </a:lnTo>
                  <a:lnTo>
                    <a:pt x="179" y="46"/>
                  </a:lnTo>
                  <a:lnTo>
                    <a:pt x="174" y="39"/>
                  </a:lnTo>
                  <a:lnTo>
                    <a:pt x="168" y="33"/>
                  </a:lnTo>
                  <a:lnTo>
                    <a:pt x="164" y="28"/>
                  </a:lnTo>
                  <a:lnTo>
                    <a:pt x="160" y="25"/>
                  </a:lnTo>
                  <a:lnTo>
                    <a:pt x="155" y="23"/>
                  </a:lnTo>
                  <a:lnTo>
                    <a:pt x="150" y="22"/>
                  </a:lnTo>
                  <a:lnTo>
                    <a:pt x="145" y="20"/>
                  </a:lnTo>
                  <a:lnTo>
                    <a:pt x="140" y="19"/>
                  </a:lnTo>
                  <a:lnTo>
                    <a:pt x="133" y="20"/>
                  </a:lnTo>
                  <a:lnTo>
                    <a:pt x="127" y="22"/>
                  </a:lnTo>
                  <a:lnTo>
                    <a:pt x="122" y="24"/>
                  </a:lnTo>
                  <a:lnTo>
                    <a:pt x="116" y="27"/>
                  </a:lnTo>
                  <a:lnTo>
                    <a:pt x="113" y="30"/>
                  </a:lnTo>
                  <a:lnTo>
                    <a:pt x="109" y="36"/>
                  </a:lnTo>
                  <a:lnTo>
                    <a:pt x="105" y="41"/>
                  </a:lnTo>
                  <a:lnTo>
                    <a:pt x="103" y="48"/>
                  </a:lnTo>
                  <a:lnTo>
                    <a:pt x="102" y="58"/>
                  </a:lnTo>
                  <a:lnTo>
                    <a:pt x="101" y="74"/>
                  </a:lnTo>
                  <a:lnTo>
                    <a:pt x="100" y="96"/>
                  </a:lnTo>
                  <a:lnTo>
                    <a:pt x="100" y="123"/>
                  </a:lnTo>
                  <a:lnTo>
                    <a:pt x="100" y="141"/>
                  </a:lnTo>
                  <a:lnTo>
                    <a:pt x="167" y="141"/>
                  </a:lnTo>
                  <a:lnTo>
                    <a:pt x="167" y="162"/>
                  </a:lnTo>
                  <a:lnTo>
                    <a:pt x="100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6" name="Freeform 1476"/>
            <p:cNvSpPr>
              <a:spLocks/>
            </p:cNvSpPr>
            <p:nvPr/>
          </p:nvSpPr>
          <p:spPr bwMode="auto">
            <a:xfrm>
              <a:off x="3563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7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7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8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7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7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3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7" name="Freeform 1477"/>
            <p:cNvSpPr>
              <a:spLocks noEditPoints="1"/>
            </p:cNvSpPr>
            <p:nvPr/>
          </p:nvSpPr>
          <p:spPr bwMode="auto">
            <a:xfrm>
              <a:off x="3612" y="1107"/>
              <a:ext cx="30" cy="88"/>
            </a:xfrm>
            <a:custGeom>
              <a:avLst/>
              <a:gdLst>
                <a:gd name="T0" fmla="*/ 74 w 132"/>
                <a:gd name="T1" fmla="*/ 1 h 400"/>
                <a:gd name="T2" fmla="*/ 84 w 132"/>
                <a:gd name="T3" fmla="*/ 4 h 400"/>
                <a:gd name="T4" fmla="*/ 92 w 132"/>
                <a:gd name="T5" fmla="*/ 13 h 400"/>
                <a:gd name="T6" fmla="*/ 96 w 132"/>
                <a:gd name="T7" fmla="*/ 23 h 400"/>
                <a:gd name="T8" fmla="*/ 96 w 132"/>
                <a:gd name="T9" fmla="*/ 34 h 400"/>
                <a:gd name="T10" fmla="*/ 92 w 132"/>
                <a:gd name="T11" fmla="*/ 44 h 400"/>
                <a:gd name="T12" fmla="*/ 84 w 132"/>
                <a:gd name="T13" fmla="*/ 53 h 400"/>
                <a:gd name="T14" fmla="*/ 74 w 132"/>
                <a:gd name="T15" fmla="*/ 57 h 400"/>
                <a:gd name="T16" fmla="*/ 61 w 132"/>
                <a:gd name="T17" fmla="*/ 57 h 400"/>
                <a:gd name="T18" fmla="*/ 52 w 132"/>
                <a:gd name="T19" fmla="*/ 53 h 400"/>
                <a:gd name="T20" fmla="*/ 43 w 132"/>
                <a:gd name="T21" fmla="*/ 44 h 400"/>
                <a:gd name="T22" fmla="*/ 38 w 132"/>
                <a:gd name="T23" fmla="*/ 34 h 400"/>
                <a:gd name="T24" fmla="*/ 38 w 132"/>
                <a:gd name="T25" fmla="*/ 23 h 400"/>
                <a:gd name="T26" fmla="*/ 43 w 132"/>
                <a:gd name="T27" fmla="*/ 13 h 400"/>
                <a:gd name="T28" fmla="*/ 52 w 132"/>
                <a:gd name="T29" fmla="*/ 4 h 400"/>
                <a:gd name="T30" fmla="*/ 61 w 132"/>
                <a:gd name="T31" fmla="*/ 1 h 400"/>
                <a:gd name="T32" fmla="*/ 91 w 132"/>
                <a:gd name="T33" fmla="*/ 135 h 400"/>
                <a:gd name="T34" fmla="*/ 91 w 132"/>
                <a:gd name="T35" fmla="*/ 352 h 400"/>
                <a:gd name="T36" fmla="*/ 94 w 132"/>
                <a:gd name="T37" fmla="*/ 368 h 400"/>
                <a:gd name="T38" fmla="*/ 97 w 132"/>
                <a:gd name="T39" fmla="*/ 377 h 400"/>
                <a:gd name="T40" fmla="*/ 102 w 132"/>
                <a:gd name="T41" fmla="*/ 383 h 400"/>
                <a:gd name="T42" fmla="*/ 110 w 132"/>
                <a:gd name="T43" fmla="*/ 387 h 400"/>
                <a:gd name="T44" fmla="*/ 123 w 132"/>
                <a:gd name="T45" fmla="*/ 389 h 400"/>
                <a:gd name="T46" fmla="*/ 132 w 132"/>
                <a:gd name="T47" fmla="*/ 400 h 400"/>
                <a:gd name="T48" fmla="*/ 3 w 132"/>
                <a:gd name="T49" fmla="*/ 389 h 400"/>
                <a:gd name="T50" fmla="*/ 19 w 132"/>
                <a:gd name="T51" fmla="*/ 388 h 400"/>
                <a:gd name="T52" fmla="*/ 29 w 132"/>
                <a:gd name="T53" fmla="*/ 386 h 400"/>
                <a:gd name="T54" fmla="*/ 35 w 132"/>
                <a:gd name="T55" fmla="*/ 380 h 400"/>
                <a:gd name="T56" fmla="*/ 39 w 132"/>
                <a:gd name="T57" fmla="*/ 374 h 400"/>
                <a:gd name="T58" fmla="*/ 43 w 132"/>
                <a:gd name="T59" fmla="*/ 361 h 400"/>
                <a:gd name="T60" fmla="*/ 44 w 132"/>
                <a:gd name="T61" fmla="*/ 341 h 400"/>
                <a:gd name="T62" fmla="*/ 44 w 132"/>
                <a:gd name="T63" fmla="*/ 223 h 400"/>
                <a:gd name="T64" fmla="*/ 42 w 132"/>
                <a:gd name="T65" fmla="*/ 196 h 400"/>
                <a:gd name="T66" fmla="*/ 39 w 132"/>
                <a:gd name="T67" fmla="*/ 184 h 400"/>
                <a:gd name="T68" fmla="*/ 36 w 132"/>
                <a:gd name="T69" fmla="*/ 178 h 400"/>
                <a:gd name="T70" fmla="*/ 33 w 132"/>
                <a:gd name="T71" fmla="*/ 173 h 400"/>
                <a:gd name="T72" fmla="*/ 26 w 132"/>
                <a:gd name="T73" fmla="*/ 172 h 400"/>
                <a:gd name="T74" fmla="*/ 14 w 132"/>
                <a:gd name="T75" fmla="*/ 173 h 400"/>
                <a:gd name="T76" fmla="*/ 0 w 132"/>
                <a:gd name="T77" fmla="*/ 166 h 400"/>
                <a:gd name="T78" fmla="*/ 91 w 132"/>
                <a:gd name="T79" fmla="*/ 135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2" h="400">
                  <a:moveTo>
                    <a:pt x="67" y="0"/>
                  </a:moveTo>
                  <a:lnTo>
                    <a:pt x="74" y="1"/>
                  </a:lnTo>
                  <a:lnTo>
                    <a:pt x="79" y="2"/>
                  </a:lnTo>
                  <a:lnTo>
                    <a:pt x="84" y="4"/>
                  </a:lnTo>
                  <a:lnTo>
                    <a:pt x="88" y="9"/>
                  </a:lnTo>
                  <a:lnTo>
                    <a:pt x="92" y="13"/>
                  </a:lnTo>
                  <a:lnTo>
                    <a:pt x="95" y="17"/>
                  </a:lnTo>
                  <a:lnTo>
                    <a:pt x="96" y="23"/>
                  </a:lnTo>
                  <a:lnTo>
                    <a:pt x="97" y="28"/>
                  </a:lnTo>
                  <a:lnTo>
                    <a:pt x="96" y="34"/>
                  </a:lnTo>
                  <a:lnTo>
                    <a:pt x="95" y="40"/>
                  </a:lnTo>
                  <a:lnTo>
                    <a:pt x="92" y="44"/>
                  </a:lnTo>
                  <a:lnTo>
                    <a:pt x="88" y="48"/>
                  </a:lnTo>
                  <a:lnTo>
                    <a:pt x="84" y="53"/>
                  </a:lnTo>
                  <a:lnTo>
                    <a:pt x="79" y="55"/>
                  </a:lnTo>
                  <a:lnTo>
                    <a:pt x="74" y="57"/>
                  </a:lnTo>
                  <a:lnTo>
                    <a:pt x="67" y="57"/>
                  </a:lnTo>
                  <a:lnTo>
                    <a:pt x="61" y="57"/>
                  </a:lnTo>
                  <a:lnTo>
                    <a:pt x="56" y="55"/>
                  </a:lnTo>
                  <a:lnTo>
                    <a:pt x="52" y="53"/>
                  </a:lnTo>
                  <a:lnTo>
                    <a:pt x="47" y="48"/>
                  </a:lnTo>
                  <a:lnTo>
                    <a:pt x="43" y="44"/>
                  </a:lnTo>
                  <a:lnTo>
                    <a:pt x="40" y="40"/>
                  </a:lnTo>
                  <a:lnTo>
                    <a:pt x="38" y="34"/>
                  </a:lnTo>
                  <a:lnTo>
                    <a:pt x="38" y="28"/>
                  </a:lnTo>
                  <a:lnTo>
                    <a:pt x="38" y="23"/>
                  </a:lnTo>
                  <a:lnTo>
                    <a:pt x="40" y="17"/>
                  </a:lnTo>
                  <a:lnTo>
                    <a:pt x="43" y="13"/>
                  </a:lnTo>
                  <a:lnTo>
                    <a:pt x="47" y="9"/>
                  </a:lnTo>
                  <a:lnTo>
                    <a:pt x="52" y="4"/>
                  </a:lnTo>
                  <a:lnTo>
                    <a:pt x="56" y="2"/>
                  </a:lnTo>
                  <a:lnTo>
                    <a:pt x="61" y="1"/>
                  </a:lnTo>
                  <a:lnTo>
                    <a:pt x="67" y="0"/>
                  </a:lnTo>
                  <a:close/>
                  <a:moveTo>
                    <a:pt x="91" y="135"/>
                  </a:moveTo>
                  <a:lnTo>
                    <a:pt x="91" y="341"/>
                  </a:lnTo>
                  <a:lnTo>
                    <a:pt x="91" y="352"/>
                  </a:lnTo>
                  <a:lnTo>
                    <a:pt x="92" y="361"/>
                  </a:lnTo>
                  <a:lnTo>
                    <a:pt x="94" y="368"/>
                  </a:lnTo>
                  <a:lnTo>
                    <a:pt x="95" y="374"/>
                  </a:lnTo>
                  <a:lnTo>
                    <a:pt x="97" y="377"/>
                  </a:lnTo>
                  <a:lnTo>
                    <a:pt x="99" y="380"/>
                  </a:lnTo>
                  <a:lnTo>
                    <a:pt x="102" y="383"/>
                  </a:lnTo>
                  <a:lnTo>
                    <a:pt x="106" y="386"/>
                  </a:lnTo>
                  <a:lnTo>
                    <a:pt x="110" y="387"/>
                  </a:lnTo>
                  <a:lnTo>
                    <a:pt x="116" y="388"/>
                  </a:lnTo>
                  <a:lnTo>
                    <a:pt x="123" y="389"/>
                  </a:lnTo>
                  <a:lnTo>
                    <a:pt x="132" y="389"/>
                  </a:lnTo>
                  <a:lnTo>
                    <a:pt x="132" y="400"/>
                  </a:lnTo>
                  <a:lnTo>
                    <a:pt x="3" y="400"/>
                  </a:lnTo>
                  <a:lnTo>
                    <a:pt x="3" y="389"/>
                  </a:lnTo>
                  <a:lnTo>
                    <a:pt x="12" y="389"/>
                  </a:lnTo>
                  <a:lnTo>
                    <a:pt x="19" y="388"/>
                  </a:lnTo>
                  <a:lnTo>
                    <a:pt x="25" y="387"/>
                  </a:lnTo>
                  <a:lnTo>
                    <a:pt x="29" y="386"/>
                  </a:lnTo>
                  <a:lnTo>
                    <a:pt x="33" y="383"/>
                  </a:lnTo>
                  <a:lnTo>
                    <a:pt x="35" y="380"/>
                  </a:lnTo>
                  <a:lnTo>
                    <a:pt x="37" y="377"/>
                  </a:lnTo>
                  <a:lnTo>
                    <a:pt x="39" y="374"/>
                  </a:lnTo>
                  <a:lnTo>
                    <a:pt x="42" y="368"/>
                  </a:lnTo>
                  <a:lnTo>
                    <a:pt x="43" y="361"/>
                  </a:lnTo>
                  <a:lnTo>
                    <a:pt x="44" y="352"/>
                  </a:lnTo>
                  <a:lnTo>
                    <a:pt x="44" y="341"/>
                  </a:lnTo>
                  <a:lnTo>
                    <a:pt x="44" y="242"/>
                  </a:lnTo>
                  <a:lnTo>
                    <a:pt x="44" y="223"/>
                  </a:lnTo>
                  <a:lnTo>
                    <a:pt x="43" y="208"/>
                  </a:lnTo>
                  <a:lnTo>
                    <a:pt x="42" y="196"/>
                  </a:lnTo>
                  <a:lnTo>
                    <a:pt x="40" y="187"/>
                  </a:lnTo>
                  <a:lnTo>
                    <a:pt x="39" y="184"/>
                  </a:lnTo>
                  <a:lnTo>
                    <a:pt x="38" y="180"/>
                  </a:lnTo>
                  <a:lnTo>
                    <a:pt x="36" y="178"/>
                  </a:lnTo>
                  <a:lnTo>
                    <a:pt x="35" y="176"/>
                  </a:lnTo>
                  <a:lnTo>
                    <a:pt x="33" y="173"/>
                  </a:lnTo>
                  <a:lnTo>
                    <a:pt x="29" y="172"/>
                  </a:lnTo>
                  <a:lnTo>
                    <a:pt x="26" y="172"/>
                  </a:lnTo>
                  <a:lnTo>
                    <a:pt x="23" y="172"/>
                  </a:lnTo>
                  <a:lnTo>
                    <a:pt x="14" y="173"/>
                  </a:lnTo>
                  <a:lnTo>
                    <a:pt x="3" y="177"/>
                  </a:lnTo>
                  <a:lnTo>
                    <a:pt x="0" y="166"/>
                  </a:lnTo>
                  <a:lnTo>
                    <a:pt x="79" y="135"/>
                  </a:lnTo>
                  <a:lnTo>
                    <a:pt x="9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8" name="Freeform 1478"/>
            <p:cNvSpPr>
              <a:spLocks noEditPoints="1"/>
            </p:cNvSpPr>
            <p:nvPr/>
          </p:nvSpPr>
          <p:spPr bwMode="auto">
            <a:xfrm>
              <a:off x="3649" y="1137"/>
              <a:ext cx="62" cy="86"/>
            </a:xfrm>
            <a:custGeom>
              <a:avLst/>
              <a:gdLst>
                <a:gd name="T0" fmla="*/ 41 w 267"/>
                <a:gd name="T1" fmla="*/ 148 h 388"/>
                <a:gd name="T2" fmla="*/ 22 w 267"/>
                <a:gd name="T3" fmla="*/ 105 h 388"/>
                <a:gd name="T4" fmla="*/ 26 w 267"/>
                <a:gd name="T5" fmla="*/ 65 h 388"/>
                <a:gd name="T6" fmla="*/ 43 w 267"/>
                <a:gd name="T7" fmla="*/ 34 h 388"/>
                <a:gd name="T8" fmla="*/ 75 w 267"/>
                <a:gd name="T9" fmla="*/ 10 h 388"/>
                <a:gd name="T10" fmla="*/ 115 w 267"/>
                <a:gd name="T11" fmla="*/ 0 h 388"/>
                <a:gd name="T12" fmla="*/ 154 w 267"/>
                <a:gd name="T13" fmla="*/ 2 h 388"/>
                <a:gd name="T14" fmla="*/ 185 w 267"/>
                <a:gd name="T15" fmla="*/ 14 h 388"/>
                <a:gd name="T16" fmla="*/ 262 w 267"/>
                <a:gd name="T17" fmla="*/ 18 h 388"/>
                <a:gd name="T18" fmla="*/ 267 w 267"/>
                <a:gd name="T19" fmla="*/ 30 h 388"/>
                <a:gd name="T20" fmla="*/ 262 w 267"/>
                <a:gd name="T21" fmla="*/ 42 h 388"/>
                <a:gd name="T22" fmla="*/ 218 w 267"/>
                <a:gd name="T23" fmla="*/ 48 h 388"/>
                <a:gd name="T24" fmla="*/ 229 w 267"/>
                <a:gd name="T25" fmla="*/ 79 h 388"/>
                <a:gd name="T26" fmla="*/ 226 w 267"/>
                <a:gd name="T27" fmla="*/ 120 h 388"/>
                <a:gd name="T28" fmla="*/ 208 w 267"/>
                <a:gd name="T29" fmla="*/ 149 h 388"/>
                <a:gd name="T30" fmla="*/ 177 w 267"/>
                <a:gd name="T31" fmla="*/ 172 h 388"/>
                <a:gd name="T32" fmla="*/ 137 w 267"/>
                <a:gd name="T33" fmla="*/ 181 h 388"/>
                <a:gd name="T34" fmla="*/ 95 w 267"/>
                <a:gd name="T35" fmla="*/ 178 h 388"/>
                <a:gd name="T36" fmla="*/ 64 w 267"/>
                <a:gd name="T37" fmla="*/ 202 h 388"/>
                <a:gd name="T38" fmla="*/ 71 w 267"/>
                <a:gd name="T39" fmla="*/ 219 h 388"/>
                <a:gd name="T40" fmla="*/ 93 w 267"/>
                <a:gd name="T41" fmla="*/ 225 h 388"/>
                <a:gd name="T42" fmla="*/ 155 w 267"/>
                <a:gd name="T43" fmla="*/ 227 h 388"/>
                <a:gd name="T44" fmla="*/ 218 w 267"/>
                <a:gd name="T45" fmla="*/ 232 h 388"/>
                <a:gd name="T46" fmla="*/ 255 w 267"/>
                <a:gd name="T47" fmla="*/ 257 h 388"/>
                <a:gd name="T48" fmla="*/ 263 w 267"/>
                <a:gd name="T49" fmla="*/ 296 h 388"/>
                <a:gd name="T50" fmla="*/ 251 w 267"/>
                <a:gd name="T51" fmla="*/ 326 h 388"/>
                <a:gd name="T52" fmla="*/ 221 w 267"/>
                <a:gd name="T53" fmla="*/ 357 h 388"/>
                <a:gd name="T54" fmla="*/ 166 w 267"/>
                <a:gd name="T55" fmla="*/ 383 h 388"/>
                <a:gd name="T56" fmla="*/ 102 w 267"/>
                <a:gd name="T57" fmla="*/ 388 h 388"/>
                <a:gd name="T58" fmla="*/ 52 w 267"/>
                <a:gd name="T59" fmla="*/ 379 h 388"/>
                <a:gd name="T60" fmla="*/ 11 w 267"/>
                <a:gd name="T61" fmla="*/ 357 h 388"/>
                <a:gd name="T62" fmla="*/ 0 w 267"/>
                <a:gd name="T63" fmla="*/ 339 h 388"/>
                <a:gd name="T64" fmla="*/ 10 w 267"/>
                <a:gd name="T65" fmla="*/ 309 h 388"/>
                <a:gd name="T66" fmla="*/ 40 w 267"/>
                <a:gd name="T67" fmla="*/ 254 h 388"/>
                <a:gd name="T68" fmla="*/ 26 w 267"/>
                <a:gd name="T69" fmla="*/ 235 h 388"/>
                <a:gd name="T70" fmla="*/ 30 w 267"/>
                <a:gd name="T71" fmla="*/ 214 h 388"/>
                <a:gd name="T72" fmla="*/ 58 w 267"/>
                <a:gd name="T73" fmla="*/ 182 h 388"/>
                <a:gd name="T74" fmla="*/ 111 w 267"/>
                <a:gd name="T75" fmla="*/ 14 h 388"/>
                <a:gd name="T76" fmla="*/ 85 w 267"/>
                <a:gd name="T77" fmla="*/ 30 h 388"/>
                <a:gd name="T78" fmla="*/ 75 w 267"/>
                <a:gd name="T79" fmla="*/ 50 h 388"/>
                <a:gd name="T80" fmla="*/ 72 w 267"/>
                <a:gd name="T81" fmla="*/ 101 h 388"/>
                <a:gd name="T82" fmla="*/ 82 w 267"/>
                <a:gd name="T83" fmla="*/ 135 h 388"/>
                <a:gd name="T84" fmla="*/ 99 w 267"/>
                <a:gd name="T85" fmla="*/ 157 h 388"/>
                <a:gd name="T86" fmla="*/ 119 w 267"/>
                <a:gd name="T87" fmla="*/ 167 h 388"/>
                <a:gd name="T88" fmla="*/ 150 w 267"/>
                <a:gd name="T89" fmla="*/ 163 h 388"/>
                <a:gd name="T90" fmla="*/ 165 w 267"/>
                <a:gd name="T91" fmla="*/ 151 h 388"/>
                <a:gd name="T92" fmla="*/ 176 w 267"/>
                <a:gd name="T93" fmla="*/ 131 h 388"/>
                <a:gd name="T94" fmla="*/ 178 w 267"/>
                <a:gd name="T95" fmla="*/ 80 h 388"/>
                <a:gd name="T96" fmla="*/ 168 w 267"/>
                <a:gd name="T97" fmla="*/ 45 h 388"/>
                <a:gd name="T98" fmla="*/ 152 w 267"/>
                <a:gd name="T99" fmla="*/ 23 h 388"/>
                <a:gd name="T100" fmla="*/ 133 w 267"/>
                <a:gd name="T101" fmla="*/ 15 h 388"/>
                <a:gd name="T102" fmla="*/ 57 w 267"/>
                <a:gd name="T103" fmla="*/ 279 h 388"/>
                <a:gd name="T104" fmla="*/ 41 w 267"/>
                <a:gd name="T105" fmla="*/ 309 h 388"/>
                <a:gd name="T106" fmla="*/ 50 w 267"/>
                <a:gd name="T107" fmla="*/ 332 h 388"/>
                <a:gd name="T108" fmla="*/ 83 w 267"/>
                <a:gd name="T109" fmla="*/ 348 h 388"/>
                <a:gd name="T110" fmla="*/ 129 w 267"/>
                <a:gd name="T111" fmla="*/ 354 h 388"/>
                <a:gd name="T112" fmla="*/ 176 w 267"/>
                <a:gd name="T113" fmla="*/ 352 h 388"/>
                <a:gd name="T114" fmla="*/ 212 w 267"/>
                <a:gd name="T115" fmla="*/ 341 h 388"/>
                <a:gd name="T116" fmla="*/ 234 w 267"/>
                <a:gd name="T117" fmla="*/ 323 h 388"/>
                <a:gd name="T118" fmla="*/ 242 w 267"/>
                <a:gd name="T119" fmla="*/ 303 h 388"/>
                <a:gd name="T120" fmla="*/ 235 w 267"/>
                <a:gd name="T121" fmla="*/ 282 h 388"/>
                <a:gd name="T122" fmla="*/ 189 w 267"/>
                <a:gd name="T123" fmla="*/ 271 h 388"/>
                <a:gd name="T124" fmla="*/ 88 w 267"/>
                <a:gd name="T125" fmla="*/ 267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7" h="388">
                  <a:moveTo>
                    <a:pt x="71" y="171"/>
                  </a:moveTo>
                  <a:lnTo>
                    <a:pt x="60" y="164"/>
                  </a:lnTo>
                  <a:lnTo>
                    <a:pt x="50" y="157"/>
                  </a:lnTo>
                  <a:lnTo>
                    <a:pt x="41" y="148"/>
                  </a:lnTo>
                  <a:lnTo>
                    <a:pt x="35" y="139"/>
                  </a:lnTo>
                  <a:lnTo>
                    <a:pt x="28" y="128"/>
                  </a:lnTo>
                  <a:lnTo>
                    <a:pt x="25" y="117"/>
                  </a:lnTo>
                  <a:lnTo>
                    <a:pt x="22" y="105"/>
                  </a:lnTo>
                  <a:lnTo>
                    <a:pt x="21" y="92"/>
                  </a:lnTo>
                  <a:lnTo>
                    <a:pt x="21" y="84"/>
                  </a:lnTo>
                  <a:lnTo>
                    <a:pt x="24" y="74"/>
                  </a:lnTo>
                  <a:lnTo>
                    <a:pt x="26" y="65"/>
                  </a:lnTo>
                  <a:lnTo>
                    <a:pt x="29" y="57"/>
                  </a:lnTo>
                  <a:lnTo>
                    <a:pt x="32" y="49"/>
                  </a:lnTo>
                  <a:lnTo>
                    <a:pt x="38" y="42"/>
                  </a:lnTo>
                  <a:lnTo>
                    <a:pt x="43" y="34"/>
                  </a:lnTo>
                  <a:lnTo>
                    <a:pt x="51" y="27"/>
                  </a:lnTo>
                  <a:lnTo>
                    <a:pt x="59" y="20"/>
                  </a:lnTo>
                  <a:lnTo>
                    <a:pt x="67" y="15"/>
                  </a:lnTo>
                  <a:lnTo>
                    <a:pt x="75" y="10"/>
                  </a:lnTo>
                  <a:lnTo>
                    <a:pt x="84" y="6"/>
                  </a:lnTo>
                  <a:lnTo>
                    <a:pt x="94" y="4"/>
                  </a:lnTo>
                  <a:lnTo>
                    <a:pt x="104" y="2"/>
                  </a:lnTo>
                  <a:lnTo>
                    <a:pt x="115" y="0"/>
                  </a:lnTo>
                  <a:lnTo>
                    <a:pt x="126" y="0"/>
                  </a:lnTo>
                  <a:lnTo>
                    <a:pt x="136" y="0"/>
                  </a:lnTo>
                  <a:lnTo>
                    <a:pt x="145" y="1"/>
                  </a:lnTo>
                  <a:lnTo>
                    <a:pt x="154" y="2"/>
                  </a:lnTo>
                  <a:lnTo>
                    <a:pt x="162" y="4"/>
                  </a:lnTo>
                  <a:lnTo>
                    <a:pt x="169" y="6"/>
                  </a:lnTo>
                  <a:lnTo>
                    <a:pt x="177" y="9"/>
                  </a:lnTo>
                  <a:lnTo>
                    <a:pt x="185" y="14"/>
                  </a:lnTo>
                  <a:lnTo>
                    <a:pt x="193" y="18"/>
                  </a:lnTo>
                  <a:lnTo>
                    <a:pt x="248" y="18"/>
                  </a:lnTo>
                  <a:lnTo>
                    <a:pt x="258" y="18"/>
                  </a:lnTo>
                  <a:lnTo>
                    <a:pt x="262" y="18"/>
                  </a:lnTo>
                  <a:lnTo>
                    <a:pt x="265" y="19"/>
                  </a:lnTo>
                  <a:lnTo>
                    <a:pt x="266" y="20"/>
                  </a:lnTo>
                  <a:lnTo>
                    <a:pt x="267" y="24"/>
                  </a:lnTo>
                  <a:lnTo>
                    <a:pt x="267" y="30"/>
                  </a:lnTo>
                  <a:lnTo>
                    <a:pt x="267" y="36"/>
                  </a:lnTo>
                  <a:lnTo>
                    <a:pt x="266" y="39"/>
                  </a:lnTo>
                  <a:lnTo>
                    <a:pt x="265" y="41"/>
                  </a:lnTo>
                  <a:lnTo>
                    <a:pt x="262" y="42"/>
                  </a:lnTo>
                  <a:lnTo>
                    <a:pt x="258" y="43"/>
                  </a:lnTo>
                  <a:lnTo>
                    <a:pt x="248" y="43"/>
                  </a:lnTo>
                  <a:lnTo>
                    <a:pt x="214" y="43"/>
                  </a:lnTo>
                  <a:lnTo>
                    <a:pt x="218" y="48"/>
                  </a:lnTo>
                  <a:lnTo>
                    <a:pt x="221" y="53"/>
                  </a:lnTo>
                  <a:lnTo>
                    <a:pt x="224" y="60"/>
                  </a:lnTo>
                  <a:lnTo>
                    <a:pt x="226" y="65"/>
                  </a:lnTo>
                  <a:lnTo>
                    <a:pt x="229" y="79"/>
                  </a:lnTo>
                  <a:lnTo>
                    <a:pt x="230" y="94"/>
                  </a:lnTo>
                  <a:lnTo>
                    <a:pt x="229" y="103"/>
                  </a:lnTo>
                  <a:lnTo>
                    <a:pt x="228" y="112"/>
                  </a:lnTo>
                  <a:lnTo>
                    <a:pt x="226" y="120"/>
                  </a:lnTo>
                  <a:lnTo>
                    <a:pt x="223" y="128"/>
                  </a:lnTo>
                  <a:lnTo>
                    <a:pt x="219" y="135"/>
                  </a:lnTo>
                  <a:lnTo>
                    <a:pt x="214" y="143"/>
                  </a:lnTo>
                  <a:lnTo>
                    <a:pt x="208" y="149"/>
                  </a:lnTo>
                  <a:lnTo>
                    <a:pt x="202" y="156"/>
                  </a:lnTo>
                  <a:lnTo>
                    <a:pt x="194" y="162"/>
                  </a:lnTo>
                  <a:lnTo>
                    <a:pt x="186" y="167"/>
                  </a:lnTo>
                  <a:lnTo>
                    <a:pt x="177" y="172"/>
                  </a:lnTo>
                  <a:lnTo>
                    <a:pt x="168" y="175"/>
                  </a:lnTo>
                  <a:lnTo>
                    <a:pt x="158" y="178"/>
                  </a:lnTo>
                  <a:lnTo>
                    <a:pt x="148" y="179"/>
                  </a:lnTo>
                  <a:lnTo>
                    <a:pt x="137" y="181"/>
                  </a:lnTo>
                  <a:lnTo>
                    <a:pt x="125" y="182"/>
                  </a:lnTo>
                  <a:lnTo>
                    <a:pt x="115" y="182"/>
                  </a:lnTo>
                  <a:lnTo>
                    <a:pt x="105" y="181"/>
                  </a:lnTo>
                  <a:lnTo>
                    <a:pt x="95" y="178"/>
                  </a:lnTo>
                  <a:lnTo>
                    <a:pt x="85" y="176"/>
                  </a:lnTo>
                  <a:lnTo>
                    <a:pt x="74" y="186"/>
                  </a:lnTo>
                  <a:lnTo>
                    <a:pt x="69" y="195"/>
                  </a:lnTo>
                  <a:lnTo>
                    <a:pt x="64" y="202"/>
                  </a:lnTo>
                  <a:lnTo>
                    <a:pt x="63" y="209"/>
                  </a:lnTo>
                  <a:lnTo>
                    <a:pt x="66" y="213"/>
                  </a:lnTo>
                  <a:lnTo>
                    <a:pt x="69" y="217"/>
                  </a:lnTo>
                  <a:lnTo>
                    <a:pt x="71" y="219"/>
                  </a:lnTo>
                  <a:lnTo>
                    <a:pt x="75" y="221"/>
                  </a:lnTo>
                  <a:lnTo>
                    <a:pt x="81" y="223"/>
                  </a:lnTo>
                  <a:lnTo>
                    <a:pt x="88" y="224"/>
                  </a:lnTo>
                  <a:lnTo>
                    <a:pt x="93" y="225"/>
                  </a:lnTo>
                  <a:lnTo>
                    <a:pt x="101" y="225"/>
                  </a:lnTo>
                  <a:lnTo>
                    <a:pt x="113" y="226"/>
                  </a:lnTo>
                  <a:lnTo>
                    <a:pt x="127" y="226"/>
                  </a:lnTo>
                  <a:lnTo>
                    <a:pt x="155" y="227"/>
                  </a:lnTo>
                  <a:lnTo>
                    <a:pt x="177" y="228"/>
                  </a:lnTo>
                  <a:lnTo>
                    <a:pt x="194" y="229"/>
                  </a:lnTo>
                  <a:lnTo>
                    <a:pt x="205" y="230"/>
                  </a:lnTo>
                  <a:lnTo>
                    <a:pt x="218" y="232"/>
                  </a:lnTo>
                  <a:lnTo>
                    <a:pt x="229" y="237"/>
                  </a:lnTo>
                  <a:lnTo>
                    <a:pt x="239" y="242"/>
                  </a:lnTo>
                  <a:lnTo>
                    <a:pt x="248" y="249"/>
                  </a:lnTo>
                  <a:lnTo>
                    <a:pt x="255" y="257"/>
                  </a:lnTo>
                  <a:lnTo>
                    <a:pt x="260" y="267"/>
                  </a:lnTo>
                  <a:lnTo>
                    <a:pt x="262" y="276"/>
                  </a:lnTo>
                  <a:lnTo>
                    <a:pt x="263" y="288"/>
                  </a:lnTo>
                  <a:lnTo>
                    <a:pt x="263" y="296"/>
                  </a:lnTo>
                  <a:lnTo>
                    <a:pt x="262" y="303"/>
                  </a:lnTo>
                  <a:lnTo>
                    <a:pt x="259" y="311"/>
                  </a:lnTo>
                  <a:lnTo>
                    <a:pt x="256" y="318"/>
                  </a:lnTo>
                  <a:lnTo>
                    <a:pt x="251" y="326"/>
                  </a:lnTo>
                  <a:lnTo>
                    <a:pt x="247" y="333"/>
                  </a:lnTo>
                  <a:lnTo>
                    <a:pt x="240" y="340"/>
                  </a:lnTo>
                  <a:lnTo>
                    <a:pt x="234" y="348"/>
                  </a:lnTo>
                  <a:lnTo>
                    <a:pt x="221" y="357"/>
                  </a:lnTo>
                  <a:lnTo>
                    <a:pt x="209" y="365"/>
                  </a:lnTo>
                  <a:lnTo>
                    <a:pt x="196" y="372"/>
                  </a:lnTo>
                  <a:lnTo>
                    <a:pt x="182" y="378"/>
                  </a:lnTo>
                  <a:lnTo>
                    <a:pt x="166" y="383"/>
                  </a:lnTo>
                  <a:lnTo>
                    <a:pt x="151" y="386"/>
                  </a:lnTo>
                  <a:lnTo>
                    <a:pt x="133" y="387"/>
                  </a:lnTo>
                  <a:lnTo>
                    <a:pt x="115" y="388"/>
                  </a:lnTo>
                  <a:lnTo>
                    <a:pt x="102" y="388"/>
                  </a:lnTo>
                  <a:lnTo>
                    <a:pt x="89" y="386"/>
                  </a:lnTo>
                  <a:lnTo>
                    <a:pt x="77" y="385"/>
                  </a:lnTo>
                  <a:lnTo>
                    <a:pt x="64" y="382"/>
                  </a:lnTo>
                  <a:lnTo>
                    <a:pt x="52" y="379"/>
                  </a:lnTo>
                  <a:lnTo>
                    <a:pt x="41" y="374"/>
                  </a:lnTo>
                  <a:lnTo>
                    <a:pt x="31" y="370"/>
                  </a:lnTo>
                  <a:lnTo>
                    <a:pt x="21" y="364"/>
                  </a:lnTo>
                  <a:lnTo>
                    <a:pt x="11" y="357"/>
                  </a:lnTo>
                  <a:lnTo>
                    <a:pt x="5" y="350"/>
                  </a:lnTo>
                  <a:lnTo>
                    <a:pt x="3" y="346"/>
                  </a:lnTo>
                  <a:lnTo>
                    <a:pt x="1" y="342"/>
                  </a:lnTo>
                  <a:lnTo>
                    <a:pt x="0" y="339"/>
                  </a:lnTo>
                  <a:lnTo>
                    <a:pt x="0" y="335"/>
                  </a:lnTo>
                  <a:lnTo>
                    <a:pt x="0" y="328"/>
                  </a:lnTo>
                  <a:lnTo>
                    <a:pt x="3" y="322"/>
                  </a:lnTo>
                  <a:lnTo>
                    <a:pt x="10" y="309"/>
                  </a:lnTo>
                  <a:lnTo>
                    <a:pt x="24" y="293"/>
                  </a:lnTo>
                  <a:lnTo>
                    <a:pt x="31" y="284"/>
                  </a:lnTo>
                  <a:lnTo>
                    <a:pt x="52" y="262"/>
                  </a:lnTo>
                  <a:lnTo>
                    <a:pt x="40" y="254"/>
                  </a:lnTo>
                  <a:lnTo>
                    <a:pt x="31" y="246"/>
                  </a:lnTo>
                  <a:lnTo>
                    <a:pt x="29" y="243"/>
                  </a:lnTo>
                  <a:lnTo>
                    <a:pt x="27" y="239"/>
                  </a:lnTo>
                  <a:lnTo>
                    <a:pt x="26" y="235"/>
                  </a:lnTo>
                  <a:lnTo>
                    <a:pt x="26" y="231"/>
                  </a:lnTo>
                  <a:lnTo>
                    <a:pt x="26" y="226"/>
                  </a:lnTo>
                  <a:lnTo>
                    <a:pt x="27" y="220"/>
                  </a:lnTo>
                  <a:lnTo>
                    <a:pt x="30" y="214"/>
                  </a:lnTo>
                  <a:lnTo>
                    <a:pt x="33" y="207"/>
                  </a:lnTo>
                  <a:lnTo>
                    <a:pt x="39" y="201"/>
                  </a:lnTo>
                  <a:lnTo>
                    <a:pt x="47" y="191"/>
                  </a:lnTo>
                  <a:lnTo>
                    <a:pt x="58" y="182"/>
                  </a:lnTo>
                  <a:lnTo>
                    <a:pt x="71" y="171"/>
                  </a:lnTo>
                  <a:close/>
                  <a:moveTo>
                    <a:pt x="122" y="13"/>
                  </a:moveTo>
                  <a:lnTo>
                    <a:pt x="116" y="14"/>
                  </a:lnTo>
                  <a:lnTo>
                    <a:pt x="111" y="14"/>
                  </a:lnTo>
                  <a:lnTo>
                    <a:pt x="106" y="16"/>
                  </a:lnTo>
                  <a:lnTo>
                    <a:pt x="102" y="17"/>
                  </a:lnTo>
                  <a:lnTo>
                    <a:pt x="93" y="22"/>
                  </a:lnTo>
                  <a:lnTo>
                    <a:pt x="85" y="30"/>
                  </a:lnTo>
                  <a:lnTo>
                    <a:pt x="82" y="34"/>
                  </a:lnTo>
                  <a:lnTo>
                    <a:pt x="80" y="39"/>
                  </a:lnTo>
                  <a:lnTo>
                    <a:pt x="77" y="45"/>
                  </a:lnTo>
                  <a:lnTo>
                    <a:pt x="75" y="50"/>
                  </a:lnTo>
                  <a:lnTo>
                    <a:pt x="72" y="64"/>
                  </a:lnTo>
                  <a:lnTo>
                    <a:pt x="71" y="80"/>
                  </a:lnTo>
                  <a:lnTo>
                    <a:pt x="72" y="91"/>
                  </a:lnTo>
                  <a:lnTo>
                    <a:pt x="72" y="101"/>
                  </a:lnTo>
                  <a:lnTo>
                    <a:pt x="74" y="111"/>
                  </a:lnTo>
                  <a:lnTo>
                    <a:pt x="77" y="120"/>
                  </a:lnTo>
                  <a:lnTo>
                    <a:pt x="79" y="128"/>
                  </a:lnTo>
                  <a:lnTo>
                    <a:pt x="82" y="135"/>
                  </a:lnTo>
                  <a:lnTo>
                    <a:pt x="87" y="143"/>
                  </a:lnTo>
                  <a:lnTo>
                    <a:pt x="91" y="149"/>
                  </a:lnTo>
                  <a:lnTo>
                    <a:pt x="95" y="154"/>
                  </a:lnTo>
                  <a:lnTo>
                    <a:pt x="99" y="157"/>
                  </a:lnTo>
                  <a:lnTo>
                    <a:pt x="103" y="160"/>
                  </a:lnTo>
                  <a:lnTo>
                    <a:pt x="108" y="163"/>
                  </a:lnTo>
                  <a:lnTo>
                    <a:pt x="113" y="165"/>
                  </a:lnTo>
                  <a:lnTo>
                    <a:pt x="119" y="167"/>
                  </a:lnTo>
                  <a:lnTo>
                    <a:pt x="123" y="168"/>
                  </a:lnTo>
                  <a:lnTo>
                    <a:pt x="130" y="168"/>
                  </a:lnTo>
                  <a:lnTo>
                    <a:pt x="140" y="167"/>
                  </a:lnTo>
                  <a:lnTo>
                    <a:pt x="150" y="163"/>
                  </a:lnTo>
                  <a:lnTo>
                    <a:pt x="154" y="161"/>
                  </a:lnTo>
                  <a:lnTo>
                    <a:pt x="157" y="159"/>
                  </a:lnTo>
                  <a:lnTo>
                    <a:pt x="162" y="156"/>
                  </a:lnTo>
                  <a:lnTo>
                    <a:pt x="165" y="151"/>
                  </a:lnTo>
                  <a:lnTo>
                    <a:pt x="168" y="147"/>
                  </a:lnTo>
                  <a:lnTo>
                    <a:pt x="172" y="143"/>
                  </a:lnTo>
                  <a:lnTo>
                    <a:pt x="174" y="137"/>
                  </a:lnTo>
                  <a:lnTo>
                    <a:pt x="176" y="131"/>
                  </a:lnTo>
                  <a:lnTo>
                    <a:pt x="178" y="117"/>
                  </a:lnTo>
                  <a:lnTo>
                    <a:pt x="179" y="102"/>
                  </a:lnTo>
                  <a:lnTo>
                    <a:pt x="179" y="90"/>
                  </a:lnTo>
                  <a:lnTo>
                    <a:pt x="178" y="80"/>
                  </a:lnTo>
                  <a:lnTo>
                    <a:pt x="176" y="71"/>
                  </a:lnTo>
                  <a:lnTo>
                    <a:pt x="175" y="62"/>
                  </a:lnTo>
                  <a:lnTo>
                    <a:pt x="172" y="53"/>
                  </a:lnTo>
                  <a:lnTo>
                    <a:pt x="168" y="45"/>
                  </a:lnTo>
                  <a:lnTo>
                    <a:pt x="164" y="38"/>
                  </a:lnTo>
                  <a:lnTo>
                    <a:pt x="160" y="32"/>
                  </a:lnTo>
                  <a:lnTo>
                    <a:pt x="156" y="28"/>
                  </a:lnTo>
                  <a:lnTo>
                    <a:pt x="152" y="23"/>
                  </a:lnTo>
                  <a:lnTo>
                    <a:pt x="147" y="20"/>
                  </a:lnTo>
                  <a:lnTo>
                    <a:pt x="143" y="18"/>
                  </a:lnTo>
                  <a:lnTo>
                    <a:pt x="137" y="16"/>
                  </a:lnTo>
                  <a:lnTo>
                    <a:pt x="133" y="15"/>
                  </a:lnTo>
                  <a:lnTo>
                    <a:pt x="127" y="14"/>
                  </a:lnTo>
                  <a:lnTo>
                    <a:pt x="122" y="13"/>
                  </a:lnTo>
                  <a:close/>
                  <a:moveTo>
                    <a:pt x="69" y="265"/>
                  </a:moveTo>
                  <a:lnTo>
                    <a:pt x="57" y="279"/>
                  </a:lnTo>
                  <a:lnTo>
                    <a:pt x="48" y="290"/>
                  </a:lnTo>
                  <a:lnTo>
                    <a:pt x="45" y="297"/>
                  </a:lnTo>
                  <a:lnTo>
                    <a:pt x="42" y="302"/>
                  </a:lnTo>
                  <a:lnTo>
                    <a:pt x="41" y="309"/>
                  </a:lnTo>
                  <a:lnTo>
                    <a:pt x="41" y="314"/>
                  </a:lnTo>
                  <a:lnTo>
                    <a:pt x="42" y="321"/>
                  </a:lnTo>
                  <a:lnTo>
                    <a:pt x="46" y="326"/>
                  </a:lnTo>
                  <a:lnTo>
                    <a:pt x="50" y="332"/>
                  </a:lnTo>
                  <a:lnTo>
                    <a:pt x="58" y="337"/>
                  </a:lnTo>
                  <a:lnTo>
                    <a:pt x="66" y="341"/>
                  </a:lnTo>
                  <a:lnTo>
                    <a:pt x="74" y="345"/>
                  </a:lnTo>
                  <a:lnTo>
                    <a:pt x="83" y="348"/>
                  </a:lnTo>
                  <a:lnTo>
                    <a:pt x="93" y="351"/>
                  </a:lnTo>
                  <a:lnTo>
                    <a:pt x="104" y="352"/>
                  </a:lnTo>
                  <a:lnTo>
                    <a:pt x="115" y="354"/>
                  </a:lnTo>
                  <a:lnTo>
                    <a:pt x="129" y="354"/>
                  </a:lnTo>
                  <a:lnTo>
                    <a:pt x="141" y="355"/>
                  </a:lnTo>
                  <a:lnTo>
                    <a:pt x="154" y="354"/>
                  </a:lnTo>
                  <a:lnTo>
                    <a:pt x="165" y="354"/>
                  </a:lnTo>
                  <a:lnTo>
                    <a:pt x="176" y="352"/>
                  </a:lnTo>
                  <a:lnTo>
                    <a:pt x="186" y="350"/>
                  </a:lnTo>
                  <a:lnTo>
                    <a:pt x="196" y="348"/>
                  </a:lnTo>
                  <a:lnTo>
                    <a:pt x="204" y="344"/>
                  </a:lnTo>
                  <a:lnTo>
                    <a:pt x="212" y="341"/>
                  </a:lnTo>
                  <a:lnTo>
                    <a:pt x="218" y="337"/>
                  </a:lnTo>
                  <a:lnTo>
                    <a:pt x="224" y="332"/>
                  </a:lnTo>
                  <a:lnTo>
                    <a:pt x="229" y="328"/>
                  </a:lnTo>
                  <a:lnTo>
                    <a:pt x="234" y="323"/>
                  </a:lnTo>
                  <a:lnTo>
                    <a:pt x="237" y="318"/>
                  </a:lnTo>
                  <a:lnTo>
                    <a:pt x="239" y="314"/>
                  </a:lnTo>
                  <a:lnTo>
                    <a:pt x="241" y="309"/>
                  </a:lnTo>
                  <a:lnTo>
                    <a:pt x="242" y="303"/>
                  </a:lnTo>
                  <a:lnTo>
                    <a:pt x="242" y="299"/>
                  </a:lnTo>
                  <a:lnTo>
                    <a:pt x="241" y="291"/>
                  </a:lnTo>
                  <a:lnTo>
                    <a:pt x="239" y="286"/>
                  </a:lnTo>
                  <a:lnTo>
                    <a:pt x="235" y="282"/>
                  </a:lnTo>
                  <a:lnTo>
                    <a:pt x="228" y="279"/>
                  </a:lnTo>
                  <a:lnTo>
                    <a:pt x="218" y="275"/>
                  </a:lnTo>
                  <a:lnTo>
                    <a:pt x="206" y="273"/>
                  </a:lnTo>
                  <a:lnTo>
                    <a:pt x="189" y="271"/>
                  </a:lnTo>
                  <a:lnTo>
                    <a:pt x="168" y="271"/>
                  </a:lnTo>
                  <a:lnTo>
                    <a:pt x="137" y="270"/>
                  </a:lnTo>
                  <a:lnTo>
                    <a:pt x="111" y="268"/>
                  </a:lnTo>
                  <a:lnTo>
                    <a:pt x="88" y="267"/>
                  </a:lnTo>
                  <a:lnTo>
                    <a:pt x="69" y="2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79" name="Freeform 1479"/>
            <p:cNvSpPr>
              <a:spLocks noEditPoints="1"/>
            </p:cNvSpPr>
            <p:nvPr/>
          </p:nvSpPr>
          <p:spPr bwMode="auto">
            <a:xfrm>
              <a:off x="3718" y="1137"/>
              <a:ext cx="52" cy="60"/>
            </a:xfrm>
            <a:custGeom>
              <a:avLst/>
              <a:gdLst>
                <a:gd name="T0" fmla="*/ 41 w 223"/>
                <a:gd name="T1" fmla="*/ 118 h 272"/>
                <a:gd name="T2" fmla="*/ 45 w 223"/>
                <a:gd name="T3" fmla="*/ 144 h 272"/>
                <a:gd name="T4" fmla="*/ 52 w 223"/>
                <a:gd name="T5" fmla="*/ 165 h 272"/>
                <a:gd name="T6" fmla="*/ 63 w 223"/>
                <a:gd name="T7" fmla="*/ 185 h 272"/>
                <a:gd name="T8" fmla="*/ 77 w 223"/>
                <a:gd name="T9" fmla="*/ 201 h 272"/>
                <a:gd name="T10" fmla="*/ 93 w 223"/>
                <a:gd name="T11" fmla="*/ 214 h 272"/>
                <a:gd name="T12" fmla="*/ 109 w 223"/>
                <a:gd name="T13" fmla="*/ 221 h 272"/>
                <a:gd name="T14" fmla="*/ 128 w 223"/>
                <a:gd name="T15" fmla="*/ 226 h 272"/>
                <a:gd name="T16" fmla="*/ 150 w 223"/>
                <a:gd name="T17" fmla="*/ 226 h 272"/>
                <a:gd name="T18" fmla="*/ 172 w 223"/>
                <a:gd name="T19" fmla="*/ 218 h 272"/>
                <a:gd name="T20" fmla="*/ 188 w 223"/>
                <a:gd name="T21" fmla="*/ 209 h 272"/>
                <a:gd name="T22" fmla="*/ 196 w 223"/>
                <a:gd name="T23" fmla="*/ 199 h 272"/>
                <a:gd name="T24" fmla="*/ 208 w 223"/>
                <a:gd name="T25" fmla="*/ 181 h 272"/>
                <a:gd name="T26" fmla="*/ 223 w 223"/>
                <a:gd name="T27" fmla="*/ 171 h 272"/>
                <a:gd name="T28" fmla="*/ 219 w 223"/>
                <a:gd name="T29" fmla="*/ 189 h 272"/>
                <a:gd name="T30" fmla="*/ 212 w 223"/>
                <a:gd name="T31" fmla="*/ 207 h 272"/>
                <a:gd name="T32" fmla="*/ 201 w 223"/>
                <a:gd name="T33" fmla="*/ 225 h 272"/>
                <a:gd name="T34" fmla="*/ 189 w 223"/>
                <a:gd name="T35" fmla="*/ 241 h 272"/>
                <a:gd name="T36" fmla="*/ 174 w 223"/>
                <a:gd name="T37" fmla="*/ 254 h 272"/>
                <a:gd name="T38" fmla="*/ 156 w 223"/>
                <a:gd name="T39" fmla="*/ 265 h 272"/>
                <a:gd name="T40" fmla="*/ 137 w 223"/>
                <a:gd name="T41" fmla="*/ 270 h 272"/>
                <a:gd name="T42" fmla="*/ 116 w 223"/>
                <a:gd name="T43" fmla="*/ 272 h 272"/>
                <a:gd name="T44" fmla="*/ 93 w 223"/>
                <a:gd name="T45" fmla="*/ 270 h 272"/>
                <a:gd name="T46" fmla="*/ 71 w 223"/>
                <a:gd name="T47" fmla="*/ 263 h 272"/>
                <a:gd name="T48" fmla="*/ 52 w 223"/>
                <a:gd name="T49" fmla="*/ 252 h 272"/>
                <a:gd name="T50" fmla="*/ 34 w 223"/>
                <a:gd name="T51" fmla="*/ 237 h 272"/>
                <a:gd name="T52" fmla="*/ 19 w 223"/>
                <a:gd name="T53" fmla="*/ 216 h 272"/>
                <a:gd name="T54" fmla="*/ 9 w 223"/>
                <a:gd name="T55" fmla="*/ 193 h 272"/>
                <a:gd name="T56" fmla="*/ 2 w 223"/>
                <a:gd name="T57" fmla="*/ 168 h 272"/>
                <a:gd name="T58" fmla="*/ 0 w 223"/>
                <a:gd name="T59" fmla="*/ 139 h 272"/>
                <a:gd name="T60" fmla="*/ 2 w 223"/>
                <a:gd name="T61" fmla="*/ 107 h 272"/>
                <a:gd name="T62" fmla="*/ 9 w 223"/>
                <a:gd name="T63" fmla="*/ 80 h 272"/>
                <a:gd name="T64" fmla="*/ 20 w 223"/>
                <a:gd name="T65" fmla="*/ 57 h 272"/>
                <a:gd name="T66" fmla="*/ 34 w 223"/>
                <a:gd name="T67" fmla="*/ 36 h 272"/>
                <a:gd name="T68" fmla="*/ 53 w 223"/>
                <a:gd name="T69" fmla="*/ 20 h 272"/>
                <a:gd name="T70" fmla="*/ 74 w 223"/>
                <a:gd name="T71" fmla="*/ 8 h 272"/>
                <a:gd name="T72" fmla="*/ 97 w 223"/>
                <a:gd name="T73" fmla="*/ 2 h 272"/>
                <a:gd name="T74" fmla="*/ 123 w 223"/>
                <a:gd name="T75" fmla="*/ 0 h 272"/>
                <a:gd name="T76" fmla="*/ 144 w 223"/>
                <a:gd name="T77" fmla="*/ 1 h 272"/>
                <a:gd name="T78" fmla="*/ 163 w 223"/>
                <a:gd name="T79" fmla="*/ 6 h 272"/>
                <a:gd name="T80" fmla="*/ 180 w 223"/>
                <a:gd name="T81" fmla="*/ 16 h 272"/>
                <a:gd name="T82" fmla="*/ 196 w 223"/>
                <a:gd name="T83" fmla="*/ 28 h 272"/>
                <a:gd name="T84" fmla="*/ 208 w 223"/>
                <a:gd name="T85" fmla="*/ 43 h 272"/>
                <a:gd name="T86" fmla="*/ 217 w 223"/>
                <a:gd name="T87" fmla="*/ 61 h 272"/>
                <a:gd name="T88" fmla="*/ 222 w 223"/>
                <a:gd name="T89" fmla="*/ 81 h 272"/>
                <a:gd name="T90" fmla="*/ 223 w 223"/>
                <a:gd name="T91" fmla="*/ 104 h 272"/>
                <a:gd name="T92" fmla="*/ 41 w 223"/>
                <a:gd name="T93" fmla="*/ 88 h 272"/>
                <a:gd name="T94" fmla="*/ 163 w 223"/>
                <a:gd name="T95" fmla="*/ 76 h 272"/>
                <a:gd name="T96" fmla="*/ 159 w 223"/>
                <a:gd name="T97" fmla="*/ 59 h 272"/>
                <a:gd name="T98" fmla="*/ 154 w 223"/>
                <a:gd name="T99" fmla="*/ 46 h 272"/>
                <a:gd name="T100" fmla="*/ 143 w 223"/>
                <a:gd name="T101" fmla="*/ 33 h 272"/>
                <a:gd name="T102" fmla="*/ 128 w 223"/>
                <a:gd name="T103" fmla="*/ 24 h 272"/>
                <a:gd name="T104" fmla="*/ 114 w 223"/>
                <a:gd name="T105" fmla="*/ 20 h 272"/>
                <a:gd name="T106" fmla="*/ 101 w 223"/>
                <a:gd name="T107" fmla="*/ 19 h 272"/>
                <a:gd name="T108" fmla="*/ 88 w 223"/>
                <a:gd name="T109" fmla="*/ 22 h 272"/>
                <a:gd name="T110" fmla="*/ 78 w 223"/>
                <a:gd name="T111" fmla="*/ 27 h 272"/>
                <a:gd name="T112" fmla="*/ 67 w 223"/>
                <a:gd name="T113" fmla="*/ 33 h 272"/>
                <a:gd name="T114" fmla="*/ 59 w 223"/>
                <a:gd name="T115" fmla="*/ 42 h 272"/>
                <a:gd name="T116" fmla="*/ 51 w 223"/>
                <a:gd name="T117" fmla="*/ 52 h 272"/>
                <a:gd name="T118" fmla="*/ 45 w 223"/>
                <a:gd name="T119" fmla="*/ 65 h 272"/>
                <a:gd name="T120" fmla="*/ 42 w 223"/>
                <a:gd name="T121" fmla="*/ 79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23" h="272">
                  <a:moveTo>
                    <a:pt x="41" y="104"/>
                  </a:moveTo>
                  <a:lnTo>
                    <a:pt x="41" y="118"/>
                  </a:lnTo>
                  <a:lnTo>
                    <a:pt x="43" y="131"/>
                  </a:lnTo>
                  <a:lnTo>
                    <a:pt x="45" y="144"/>
                  </a:lnTo>
                  <a:lnTo>
                    <a:pt x="48" y="155"/>
                  </a:lnTo>
                  <a:lnTo>
                    <a:pt x="52" y="165"/>
                  </a:lnTo>
                  <a:lnTo>
                    <a:pt x="57" y="176"/>
                  </a:lnTo>
                  <a:lnTo>
                    <a:pt x="63" y="185"/>
                  </a:lnTo>
                  <a:lnTo>
                    <a:pt x="70" y="193"/>
                  </a:lnTo>
                  <a:lnTo>
                    <a:pt x="77" y="201"/>
                  </a:lnTo>
                  <a:lnTo>
                    <a:pt x="85" y="209"/>
                  </a:lnTo>
                  <a:lnTo>
                    <a:pt x="93" y="214"/>
                  </a:lnTo>
                  <a:lnTo>
                    <a:pt x="101" y="218"/>
                  </a:lnTo>
                  <a:lnTo>
                    <a:pt x="109" y="221"/>
                  </a:lnTo>
                  <a:lnTo>
                    <a:pt x="118" y="225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50" y="226"/>
                  </a:lnTo>
                  <a:lnTo>
                    <a:pt x="161" y="223"/>
                  </a:lnTo>
                  <a:lnTo>
                    <a:pt x="172" y="218"/>
                  </a:lnTo>
                  <a:lnTo>
                    <a:pt x="182" y="213"/>
                  </a:lnTo>
                  <a:lnTo>
                    <a:pt x="188" y="209"/>
                  </a:lnTo>
                  <a:lnTo>
                    <a:pt x="192" y="204"/>
                  </a:lnTo>
                  <a:lnTo>
                    <a:pt x="196" y="199"/>
                  </a:lnTo>
                  <a:lnTo>
                    <a:pt x="200" y="193"/>
                  </a:lnTo>
                  <a:lnTo>
                    <a:pt x="208" y="181"/>
                  </a:lnTo>
                  <a:lnTo>
                    <a:pt x="214" y="164"/>
                  </a:lnTo>
                  <a:lnTo>
                    <a:pt x="223" y="171"/>
                  </a:lnTo>
                  <a:lnTo>
                    <a:pt x="222" y="179"/>
                  </a:lnTo>
                  <a:lnTo>
                    <a:pt x="219" y="189"/>
                  </a:lnTo>
                  <a:lnTo>
                    <a:pt x="216" y="199"/>
                  </a:lnTo>
                  <a:lnTo>
                    <a:pt x="212" y="207"/>
                  </a:lnTo>
                  <a:lnTo>
                    <a:pt x="207" y="216"/>
                  </a:lnTo>
                  <a:lnTo>
                    <a:pt x="201" y="225"/>
                  </a:lnTo>
                  <a:lnTo>
                    <a:pt x="196" y="232"/>
                  </a:lnTo>
                  <a:lnTo>
                    <a:pt x="189" y="241"/>
                  </a:lnTo>
                  <a:lnTo>
                    <a:pt x="181" y="248"/>
                  </a:lnTo>
                  <a:lnTo>
                    <a:pt x="174" y="254"/>
                  </a:lnTo>
                  <a:lnTo>
                    <a:pt x="165" y="260"/>
                  </a:lnTo>
                  <a:lnTo>
                    <a:pt x="156" y="265"/>
                  </a:lnTo>
                  <a:lnTo>
                    <a:pt x="146" y="268"/>
                  </a:lnTo>
                  <a:lnTo>
                    <a:pt x="137" y="270"/>
                  </a:lnTo>
                  <a:lnTo>
                    <a:pt x="126" y="272"/>
                  </a:lnTo>
                  <a:lnTo>
                    <a:pt x="116" y="272"/>
                  </a:lnTo>
                  <a:lnTo>
                    <a:pt x="104" y="271"/>
                  </a:lnTo>
                  <a:lnTo>
                    <a:pt x="93" y="270"/>
                  </a:lnTo>
                  <a:lnTo>
                    <a:pt x="82" y="267"/>
                  </a:lnTo>
                  <a:lnTo>
                    <a:pt x="71" y="263"/>
                  </a:lnTo>
                  <a:lnTo>
                    <a:pt x="61" y="258"/>
                  </a:lnTo>
                  <a:lnTo>
                    <a:pt x="52" y="252"/>
                  </a:lnTo>
                  <a:lnTo>
                    <a:pt x="43" y="244"/>
                  </a:lnTo>
                  <a:lnTo>
                    <a:pt x="34" y="237"/>
                  </a:lnTo>
                  <a:lnTo>
                    <a:pt x="25" y="227"/>
                  </a:lnTo>
                  <a:lnTo>
                    <a:pt x="19" y="216"/>
                  </a:lnTo>
                  <a:lnTo>
                    <a:pt x="13" y="205"/>
                  </a:lnTo>
                  <a:lnTo>
                    <a:pt x="9" y="193"/>
                  </a:lnTo>
                  <a:lnTo>
                    <a:pt x="4" y="182"/>
                  </a:lnTo>
                  <a:lnTo>
                    <a:pt x="2" y="168"/>
                  </a:lnTo>
                  <a:lnTo>
                    <a:pt x="0" y="154"/>
                  </a:lnTo>
                  <a:lnTo>
                    <a:pt x="0" y="139"/>
                  </a:lnTo>
                  <a:lnTo>
                    <a:pt x="0" y="123"/>
                  </a:lnTo>
                  <a:lnTo>
                    <a:pt x="2" y="107"/>
                  </a:lnTo>
                  <a:lnTo>
                    <a:pt x="4" y="93"/>
                  </a:lnTo>
                  <a:lnTo>
                    <a:pt x="9" y="80"/>
                  </a:lnTo>
                  <a:lnTo>
                    <a:pt x="13" y="67"/>
                  </a:lnTo>
                  <a:lnTo>
                    <a:pt x="20" y="57"/>
                  </a:lnTo>
                  <a:lnTo>
                    <a:pt x="27" y="46"/>
                  </a:lnTo>
                  <a:lnTo>
                    <a:pt x="34" y="36"/>
                  </a:lnTo>
                  <a:lnTo>
                    <a:pt x="44" y="28"/>
                  </a:lnTo>
                  <a:lnTo>
                    <a:pt x="53" y="20"/>
                  </a:lnTo>
                  <a:lnTo>
                    <a:pt x="63" y="14"/>
                  </a:lnTo>
                  <a:lnTo>
                    <a:pt x="74" y="8"/>
                  </a:lnTo>
                  <a:lnTo>
                    <a:pt x="85" y="4"/>
                  </a:lnTo>
                  <a:lnTo>
                    <a:pt x="97" y="2"/>
                  </a:lnTo>
                  <a:lnTo>
                    <a:pt x="109" y="0"/>
                  </a:lnTo>
                  <a:lnTo>
                    <a:pt x="123" y="0"/>
                  </a:lnTo>
                  <a:lnTo>
                    <a:pt x="133" y="0"/>
                  </a:lnTo>
                  <a:lnTo>
                    <a:pt x="144" y="1"/>
                  </a:lnTo>
                  <a:lnTo>
                    <a:pt x="154" y="3"/>
                  </a:lnTo>
                  <a:lnTo>
                    <a:pt x="163" y="6"/>
                  </a:lnTo>
                  <a:lnTo>
                    <a:pt x="171" y="10"/>
                  </a:lnTo>
                  <a:lnTo>
                    <a:pt x="180" y="16"/>
                  </a:lnTo>
                  <a:lnTo>
                    <a:pt x="188" y="21"/>
                  </a:lnTo>
                  <a:lnTo>
                    <a:pt x="196" y="28"/>
                  </a:lnTo>
                  <a:lnTo>
                    <a:pt x="202" y="35"/>
                  </a:lnTo>
                  <a:lnTo>
                    <a:pt x="208" y="43"/>
                  </a:lnTo>
                  <a:lnTo>
                    <a:pt x="212" y="51"/>
                  </a:lnTo>
                  <a:lnTo>
                    <a:pt x="217" y="61"/>
                  </a:lnTo>
                  <a:lnTo>
                    <a:pt x="220" y="71"/>
                  </a:lnTo>
                  <a:lnTo>
                    <a:pt x="222" y="81"/>
                  </a:lnTo>
                  <a:lnTo>
                    <a:pt x="223" y="92"/>
                  </a:lnTo>
                  <a:lnTo>
                    <a:pt x="223" y="104"/>
                  </a:lnTo>
                  <a:lnTo>
                    <a:pt x="41" y="104"/>
                  </a:lnTo>
                  <a:close/>
                  <a:moveTo>
                    <a:pt x="41" y="88"/>
                  </a:moveTo>
                  <a:lnTo>
                    <a:pt x="164" y="88"/>
                  </a:lnTo>
                  <a:lnTo>
                    <a:pt x="163" y="76"/>
                  </a:lnTo>
                  <a:lnTo>
                    <a:pt x="161" y="66"/>
                  </a:lnTo>
                  <a:lnTo>
                    <a:pt x="159" y="59"/>
                  </a:lnTo>
                  <a:lnTo>
                    <a:pt x="157" y="52"/>
                  </a:lnTo>
                  <a:lnTo>
                    <a:pt x="154" y="46"/>
                  </a:lnTo>
                  <a:lnTo>
                    <a:pt x="148" y="38"/>
                  </a:lnTo>
                  <a:lnTo>
                    <a:pt x="143" y="33"/>
                  </a:lnTo>
                  <a:lnTo>
                    <a:pt x="136" y="29"/>
                  </a:lnTo>
                  <a:lnTo>
                    <a:pt x="128" y="24"/>
                  </a:lnTo>
                  <a:lnTo>
                    <a:pt x="122" y="21"/>
                  </a:lnTo>
                  <a:lnTo>
                    <a:pt x="114" y="20"/>
                  </a:lnTo>
                  <a:lnTo>
                    <a:pt x="106" y="19"/>
                  </a:lnTo>
                  <a:lnTo>
                    <a:pt x="101" y="19"/>
                  </a:lnTo>
                  <a:lnTo>
                    <a:pt x="94" y="20"/>
                  </a:lnTo>
                  <a:lnTo>
                    <a:pt x="88" y="22"/>
                  </a:lnTo>
                  <a:lnTo>
                    <a:pt x="83" y="23"/>
                  </a:lnTo>
                  <a:lnTo>
                    <a:pt x="78" y="27"/>
                  </a:lnTo>
                  <a:lnTo>
                    <a:pt x="73" y="30"/>
                  </a:lnTo>
                  <a:lnTo>
                    <a:pt x="67" y="33"/>
                  </a:lnTo>
                  <a:lnTo>
                    <a:pt x="63" y="37"/>
                  </a:lnTo>
                  <a:lnTo>
                    <a:pt x="59" y="42"/>
                  </a:lnTo>
                  <a:lnTo>
                    <a:pt x="54" y="47"/>
                  </a:lnTo>
                  <a:lnTo>
                    <a:pt x="51" y="52"/>
                  </a:lnTo>
                  <a:lnTo>
                    <a:pt x="49" y="59"/>
                  </a:lnTo>
                  <a:lnTo>
                    <a:pt x="45" y="65"/>
                  </a:lnTo>
                  <a:lnTo>
                    <a:pt x="43" y="73"/>
                  </a:lnTo>
                  <a:lnTo>
                    <a:pt x="42" y="79"/>
                  </a:lnTo>
                  <a:lnTo>
                    <a:pt x="41" y="8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0" name="Freeform 1480"/>
            <p:cNvSpPr>
              <a:spLocks/>
            </p:cNvSpPr>
            <p:nvPr/>
          </p:nvSpPr>
          <p:spPr bwMode="auto">
            <a:xfrm>
              <a:off x="3775" y="1137"/>
              <a:ext cx="46" cy="58"/>
            </a:xfrm>
            <a:custGeom>
              <a:avLst/>
              <a:gdLst>
                <a:gd name="T0" fmla="*/ 92 w 197"/>
                <a:gd name="T1" fmla="*/ 58 h 265"/>
                <a:gd name="T2" fmla="*/ 110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2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1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4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4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10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7" y="57"/>
                  </a:lnTo>
                  <a:lnTo>
                    <a:pt x="162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1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4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4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1" name="Freeform 1481"/>
            <p:cNvSpPr>
              <a:spLocks noEditPoints="1"/>
            </p:cNvSpPr>
            <p:nvPr/>
          </p:nvSpPr>
          <p:spPr bwMode="auto">
            <a:xfrm>
              <a:off x="3824" y="1137"/>
              <a:ext cx="55" cy="59"/>
            </a:xfrm>
            <a:custGeom>
              <a:avLst/>
              <a:gdLst>
                <a:gd name="T0" fmla="*/ 114 w 240"/>
                <a:gd name="T1" fmla="*/ 252 h 270"/>
                <a:gd name="T2" fmla="*/ 88 w 240"/>
                <a:gd name="T3" fmla="*/ 266 h 270"/>
                <a:gd name="T4" fmla="*/ 63 w 240"/>
                <a:gd name="T5" fmla="*/ 270 h 270"/>
                <a:gd name="T6" fmla="*/ 43 w 240"/>
                <a:gd name="T7" fmla="*/ 267 h 270"/>
                <a:gd name="T8" fmla="*/ 27 w 240"/>
                <a:gd name="T9" fmla="*/ 259 h 270"/>
                <a:gd name="T10" fmla="*/ 13 w 240"/>
                <a:gd name="T11" fmla="*/ 246 h 270"/>
                <a:gd name="T12" fmla="*/ 4 w 240"/>
                <a:gd name="T13" fmla="*/ 230 h 270"/>
                <a:gd name="T14" fmla="*/ 0 w 240"/>
                <a:gd name="T15" fmla="*/ 211 h 270"/>
                <a:gd name="T16" fmla="*/ 2 w 240"/>
                <a:gd name="T17" fmla="*/ 186 h 270"/>
                <a:gd name="T18" fmla="*/ 15 w 240"/>
                <a:gd name="T19" fmla="*/ 161 h 270"/>
                <a:gd name="T20" fmla="*/ 50 w 240"/>
                <a:gd name="T21" fmla="*/ 135 h 270"/>
                <a:gd name="T22" fmla="*/ 116 w 240"/>
                <a:gd name="T23" fmla="*/ 105 h 270"/>
                <a:gd name="T24" fmla="*/ 146 w 240"/>
                <a:gd name="T25" fmla="*/ 66 h 270"/>
                <a:gd name="T26" fmla="*/ 140 w 240"/>
                <a:gd name="T27" fmla="*/ 39 h 270"/>
                <a:gd name="T28" fmla="*/ 131 w 240"/>
                <a:gd name="T29" fmla="*/ 28 h 270"/>
                <a:gd name="T30" fmla="*/ 119 w 240"/>
                <a:gd name="T31" fmla="*/ 20 h 270"/>
                <a:gd name="T32" fmla="*/ 89 w 240"/>
                <a:gd name="T33" fmla="*/ 17 h 270"/>
                <a:gd name="T34" fmla="*/ 70 w 240"/>
                <a:gd name="T35" fmla="*/ 27 h 270"/>
                <a:gd name="T36" fmla="*/ 58 w 240"/>
                <a:gd name="T37" fmla="*/ 42 h 270"/>
                <a:gd name="T38" fmla="*/ 58 w 240"/>
                <a:gd name="T39" fmla="*/ 71 h 270"/>
                <a:gd name="T40" fmla="*/ 52 w 240"/>
                <a:gd name="T41" fmla="*/ 85 h 270"/>
                <a:gd name="T42" fmla="*/ 40 w 240"/>
                <a:gd name="T43" fmla="*/ 91 h 270"/>
                <a:gd name="T44" fmla="*/ 24 w 240"/>
                <a:gd name="T45" fmla="*/ 89 h 270"/>
                <a:gd name="T46" fmla="*/ 13 w 240"/>
                <a:gd name="T47" fmla="*/ 80 h 270"/>
                <a:gd name="T48" fmla="*/ 10 w 240"/>
                <a:gd name="T49" fmla="*/ 64 h 270"/>
                <a:gd name="T50" fmla="*/ 13 w 240"/>
                <a:gd name="T51" fmla="*/ 47 h 270"/>
                <a:gd name="T52" fmla="*/ 24 w 240"/>
                <a:gd name="T53" fmla="*/ 30 h 270"/>
                <a:gd name="T54" fmla="*/ 42 w 240"/>
                <a:gd name="T55" fmla="*/ 15 h 270"/>
                <a:gd name="T56" fmla="*/ 66 w 240"/>
                <a:gd name="T57" fmla="*/ 5 h 270"/>
                <a:gd name="T58" fmla="*/ 95 w 240"/>
                <a:gd name="T59" fmla="*/ 0 h 270"/>
                <a:gd name="T60" fmla="*/ 139 w 240"/>
                <a:gd name="T61" fmla="*/ 3 h 270"/>
                <a:gd name="T62" fmla="*/ 172 w 240"/>
                <a:gd name="T63" fmla="*/ 16 h 270"/>
                <a:gd name="T64" fmla="*/ 190 w 240"/>
                <a:gd name="T65" fmla="*/ 38 h 270"/>
                <a:gd name="T66" fmla="*/ 194 w 240"/>
                <a:gd name="T67" fmla="*/ 71 h 270"/>
                <a:gd name="T68" fmla="*/ 194 w 240"/>
                <a:gd name="T69" fmla="*/ 191 h 270"/>
                <a:gd name="T70" fmla="*/ 197 w 240"/>
                <a:gd name="T71" fmla="*/ 220 h 270"/>
                <a:gd name="T72" fmla="*/ 204 w 240"/>
                <a:gd name="T73" fmla="*/ 233 h 270"/>
                <a:gd name="T74" fmla="*/ 217 w 240"/>
                <a:gd name="T75" fmla="*/ 232 h 270"/>
                <a:gd name="T76" fmla="*/ 240 w 240"/>
                <a:gd name="T77" fmla="*/ 227 h 270"/>
                <a:gd name="T78" fmla="*/ 217 w 240"/>
                <a:gd name="T79" fmla="*/ 253 h 270"/>
                <a:gd name="T80" fmla="*/ 193 w 240"/>
                <a:gd name="T81" fmla="*/ 267 h 270"/>
                <a:gd name="T82" fmla="*/ 171 w 240"/>
                <a:gd name="T83" fmla="*/ 269 h 270"/>
                <a:gd name="T84" fmla="*/ 156 w 240"/>
                <a:gd name="T85" fmla="*/ 260 h 270"/>
                <a:gd name="T86" fmla="*/ 148 w 240"/>
                <a:gd name="T87" fmla="*/ 238 h 270"/>
                <a:gd name="T88" fmla="*/ 147 w 240"/>
                <a:gd name="T89" fmla="*/ 111 h 270"/>
                <a:gd name="T90" fmla="*/ 99 w 240"/>
                <a:gd name="T91" fmla="*/ 131 h 270"/>
                <a:gd name="T92" fmla="*/ 71 w 240"/>
                <a:gd name="T93" fmla="*/ 147 h 270"/>
                <a:gd name="T94" fmla="*/ 54 w 240"/>
                <a:gd name="T95" fmla="*/ 168 h 270"/>
                <a:gd name="T96" fmla="*/ 49 w 240"/>
                <a:gd name="T97" fmla="*/ 190 h 270"/>
                <a:gd name="T98" fmla="*/ 55 w 240"/>
                <a:gd name="T99" fmla="*/ 216 h 270"/>
                <a:gd name="T100" fmla="*/ 74 w 240"/>
                <a:gd name="T101" fmla="*/ 233 h 270"/>
                <a:gd name="T102" fmla="*/ 95 w 240"/>
                <a:gd name="T103" fmla="*/ 237 h 270"/>
                <a:gd name="T104" fmla="*/ 115 w 240"/>
                <a:gd name="T105" fmla="*/ 23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" h="270">
                  <a:moveTo>
                    <a:pt x="147" y="227"/>
                  </a:moveTo>
                  <a:lnTo>
                    <a:pt x="128" y="241"/>
                  </a:lnTo>
                  <a:lnTo>
                    <a:pt x="114" y="252"/>
                  </a:lnTo>
                  <a:lnTo>
                    <a:pt x="103" y="258"/>
                  </a:lnTo>
                  <a:lnTo>
                    <a:pt x="96" y="262"/>
                  </a:lnTo>
                  <a:lnTo>
                    <a:pt x="88" y="266"/>
                  </a:lnTo>
                  <a:lnTo>
                    <a:pt x="79" y="268"/>
                  </a:lnTo>
                  <a:lnTo>
                    <a:pt x="72" y="269"/>
                  </a:lnTo>
                  <a:lnTo>
                    <a:pt x="63" y="270"/>
                  </a:lnTo>
                  <a:lnTo>
                    <a:pt x="56" y="269"/>
                  </a:lnTo>
                  <a:lnTo>
                    <a:pt x="50" y="269"/>
                  </a:lnTo>
                  <a:lnTo>
                    <a:pt x="43" y="267"/>
                  </a:lnTo>
                  <a:lnTo>
                    <a:pt x="37" y="265"/>
                  </a:lnTo>
                  <a:lnTo>
                    <a:pt x="32" y="262"/>
                  </a:lnTo>
                  <a:lnTo>
                    <a:pt x="27" y="259"/>
                  </a:lnTo>
                  <a:lnTo>
                    <a:pt x="22" y="256"/>
                  </a:lnTo>
                  <a:lnTo>
                    <a:pt x="18" y="252"/>
                  </a:lnTo>
                  <a:lnTo>
                    <a:pt x="13" y="246"/>
                  </a:lnTo>
                  <a:lnTo>
                    <a:pt x="10" y="242"/>
                  </a:lnTo>
                  <a:lnTo>
                    <a:pt x="6" y="235"/>
                  </a:lnTo>
                  <a:lnTo>
                    <a:pt x="4" y="230"/>
                  </a:lnTo>
                  <a:lnTo>
                    <a:pt x="2" y="224"/>
                  </a:lnTo>
                  <a:lnTo>
                    <a:pt x="1" y="217"/>
                  </a:lnTo>
                  <a:lnTo>
                    <a:pt x="0" y="211"/>
                  </a:lnTo>
                  <a:lnTo>
                    <a:pt x="0" y="203"/>
                  </a:lnTo>
                  <a:lnTo>
                    <a:pt x="0" y="195"/>
                  </a:lnTo>
                  <a:lnTo>
                    <a:pt x="2" y="186"/>
                  </a:lnTo>
                  <a:lnTo>
                    <a:pt x="4" y="178"/>
                  </a:lnTo>
                  <a:lnTo>
                    <a:pt x="9" y="171"/>
                  </a:lnTo>
                  <a:lnTo>
                    <a:pt x="15" y="161"/>
                  </a:lnTo>
                  <a:lnTo>
                    <a:pt x="24" y="153"/>
                  </a:lnTo>
                  <a:lnTo>
                    <a:pt x="36" y="144"/>
                  </a:lnTo>
                  <a:lnTo>
                    <a:pt x="50" y="135"/>
                  </a:lnTo>
                  <a:lnTo>
                    <a:pt x="66" y="126"/>
                  </a:lnTo>
                  <a:lnTo>
                    <a:pt x="88" y="116"/>
                  </a:lnTo>
                  <a:lnTo>
                    <a:pt x="116" y="105"/>
                  </a:lnTo>
                  <a:lnTo>
                    <a:pt x="147" y="94"/>
                  </a:lnTo>
                  <a:lnTo>
                    <a:pt x="147" y="84"/>
                  </a:lnTo>
                  <a:lnTo>
                    <a:pt x="146" y="66"/>
                  </a:lnTo>
                  <a:lnTo>
                    <a:pt x="144" y="51"/>
                  </a:lnTo>
                  <a:lnTo>
                    <a:pt x="142" y="45"/>
                  </a:lnTo>
                  <a:lnTo>
                    <a:pt x="140" y="39"/>
                  </a:lnTo>
                  <a:lnTo>
                    <a:pt x="137" y="35"/>
                  </a:lnTo>
                  <a:lnTo>
                    <a:pt x="135" y="31"/>
                  </a:lnTo>
                  <a:lnTo>
                    <a:pt x="131" y="28"/>
                  </a:lnTo>
                  <a:lnTo>
                    <a:pt x="127" y="24"/>
                  </a:lnTo>
                  <a:lnTo>
                    <a:pt x="124" y="22"/>
                  </a:lnTo>
                  <a:lnTo>
                    <a:pt x="119" y="20"/>
                  </a:lnTo>
                  <a:lnTo>
                    <a:pt x="109" y="18"/>
                  </a:lnTo>
                  <a:lnTo>
                    <a:pt x="98" y="17"/>
                  </a:lnTo>
                  <a:lnTo>
                    <a:pt x="89" y="17"/>
                  </a:lnTo>
                  <a:lnTo>
                    <a:pt x="82" y="19"/>
                  </a:lnTo>
                  <a:lnTo>
                    <a:pt x="75" y="22"/>
                  </a:lnTo>
                  <a:lnTo>
                    <a:pt x="70" y="27"/>
                  </a:lnTo>
                  <a:lnTo>
                    <a:pt x="64" y="31"/>
                  </a:lnTo>
                  <a:lnTo>
                    <a:pt x="61" y="36"/>
                  </a:lnTo>
                  <a:lnTo>
                    <a:pt x="58" y="42"/>
                  </a:lnTo>
                  <a:lnTo>
                    <a:pt x="58" y="48"/>
                  </a:lnTo>
                  <a:lnTo>
                    <a:pt x="58" y="64"/>
                  </a:lnTo>
                  <a:lnTo>
                    <a:pt x="58" y="71"/>
                  </a:lnTo>
                  <a:lnTo>
                    <a:pt x="57" y="76"/>
                  </a:lnTo>
                  <a:lnTo>
                    <a:pt x="55" y="80"/>
                  </a:lnTo>
                  <a:lnTo>
                    <a:pt x="52" y="85"/>
                  </a:lnTo>
                  <a:lnTo>
                    <a:pt x="49" y="88"/>
                  </a:lnTo>
                  <a:lnTo>
                    <a:pt x="44" y="90"/>
                  </a:lnTo>
                  <a:lnTo>
                    <a:pt x="40" y="91"/>
                  </a:lnTo>
                  <a:lnTo>
                    <a:pt x="34" y="91"/>
                  </a:lnTo>
                  <a:lnTo>
                    <a:pt x="29" y="91"/>
                  </a:lnTo>
                  <a:lnTo>
                    <a:pt x="24" y="89"/>
                  </a:lnTo>
                  <a:lnTo>
                    <a:pt x="20" y="87"/>
                  </a:lnTo>
                  <a:lnTo>
                    <a:pt x="16" y="84"/>
                  </a:lnTo>
                  <a:lnTo>
                    <a:pt x="13" y="80"/>
                  </a:lnTo>
                  <a:lnTo>
                    <a:pt x="12" y="75"/>
                  </a:lnTo>
                  <a:lnTo>
                    <a:pt x="10" y="70"/>
                  </a:lnTo>
                  <a:lnTo>
                    <a:pt x="10" y="64"/>
                  </a:lnTo>
                  <a:lnTo>
                    <a:pt x="10" y="58"/>
                  </a:lnTo>
                  <a:lnTo>
                    <a:pt x="11" y="52"/>
                  </a:lnTo>
                  <a:lnTo>
                    <a:pt x="13" y="47"/>
                  </a:lnTo>
                  <a:lnTo>
                    <a:pt x="16" y="41"/>
                  </a:lnTo>
                  <a:lnTo>
                    <a:pt x="20" y="35"/>
                  </a:lnTo>
                  <a:lnTo>
                    <a:pt x="24" y="30"/>
                  </a:lnTo>
                  <a:lnTo>
                    <a:pt x="30" y="24"/>
                  </a:lnTo>
                  <a:lnTo>
                    <a:pt x="35" y="20"/>
                  </a:lnTo>
                  <a:lnTo>
                    <a:pt x="42" y="15"/>
                  </a:lnTo>
                  <a:lnTo>
                    <a:pt x="50" y="11"/>
                  </a:lnTo>
                  <a:lnTo>
                    <a:pt x="57" y="7"/>
                  </a:lnTo>
                  <a:lnTo>
                    <a:pt x="66" y="5"/>
                  </a:lnTo>
                  <a:lnTo>
                    <a:pt x="75" y="3"/>
                  </a:lnTo>
                  <a:lnTo>
                    <a:pt x="85" y="1"/>
                  </a:lnTo>
                  <a:lnTo>
                    <a:pt x="95" y="0"/>
                  </a:lnTo>
                  <a:lnTo>
                    <a:pt x="107" y="0"/>
                  </a:lnTo>
                  <a:lnTo>
                    <a:pt x="124" y="1"/>
                  </a:lnTo>
                  <a:lnTo>
                    <a:pt x="139" y="3"/>
                  </a:lnTo>
                  <a:lnTo>
                    <a:pt x="152" y="6"/>
                  </a:lnTo>
                  <a:lnTo>
                    <a:pt x="165" y="11"/>
                  </a:lnTo>
                  <a:lnTo>
                    <a:pt x="172" y="16"/>
                  </a:lnTo>
                  <a:lnTo>
                    <a:pt x="179" y="22"/>
                  </a:lnTo>
                  <a:lnTo>
                    <a:pt x="185" y="30"/>
                  </a:lnTo>
                  <a:lnTo>
                    <a:pt x="190" y="38"/>
                  </a:lnTo>
                  <a:lnTo>
                    <a:pt x="192" y="46"/>
                  </a:lnTo>
                  <a:lnTo>
                    <a:pt x="193" y="57"/>
                  </a:lnTo>
                  <a:lnTo>
                    <a:pt x="194" y="71"/>
                  </a:lnTo>
                  <a:lnTo>
                    <a:pt x="194" y="88"/>
                  </a:lnTo>
                  <a:lnTo>
                    <a:pt x="194" y="175"/>
                  </a:lnTo>
                  <a:lnTo>
                    <a:pt x="194" y="191"/>
                  </a:lnTo>
                  <a:lnTo>
                    <a:pt x="196" y="204"/>
                  </a:lnTo>
                  <a:lnTo>
                    <a:pt x="196" y="214"/>
                  </a:lnTo>
                  <a:lnTo>
                    <a:pt x="197" y="220"/>
                  </a:lnTo>
                  <a:lnTo>
                    <a:pt x="198" y="227"/>
                  </a:lnTo>
                  <a:lnTo>
                    <a:pt x="201" y="231"/>
                  </a:lnTo>
                  <a:lnTo>
                    <a:pt x="204" y="233"/>
                  </a:lnTo>
                  <a:lnTo>
                    <a:pt x="209" y="234"/>
                  </a:lnTo>
                  <a:lnTo>
                    <a:pt x="213" y="233"/>
                  </a:lnTo>
                  <a:lnTo>
                    <a:pt x="217" y="232"/>
                  </a:lnTo>
                  <a:lnTo>
                    <a:pt x="225" y="225"/>
                  </a:lnTo>
                  <a:lnTo>
                    <a:pt x="240" y="212"/>
                  </a:lnTo>
                  <a:lnTo>
                    <a:pt x="240" y="227"/>
                  </a:lnTo>
                  <a:lnTo>
                    <a:pt x="232" y="237"/>
                  </a:lnTo>
                  <a:lnTo>
                    <a:pt x="224" y="245"/>
                  </a:lnTo>
                  <a:lnTo>
                    <a:pt x="217" y="253"/>
                  </a:lnTo>
                  <a:lnTo>
                    <a:pt x="209" y="259"/>
                  </a:lnTo>
                  <a:lnTo>
                    <a:pt x="201" y="263"/>
                  </a:lnTo>
                  <a:lnTo>
                    <a:pt x="193" y="267"/>
                  </a:lnTo>
                  <a:lnTo>
                    <a:pt x="186" y="269"/>
                  </a:lnTo>
                  <a:lnTo>
                    <a:pt x="178" y="269"/>
                  </a:lnTo>
                  <a:lnTo>
                    <a:pt x="171" y="269"/>
                  </a:lnTo>
                  <a:lnTo>
                    <a:pt x="166" y="267"/>
                  </a:lnTo>
                  <a:lnTo>
                    <a:pt x="160" y="263"/>
                  </a:lnTo>
                  <a:lnTo>
                    <a:pt x="156" y="260"/>
                  </a:lnTo>
                  <a:lnTo>
                    <a:pt x="152" y="254"/>
                  </a:lnTo>
                  <a:lnTo>
                    <a:pt x="149" y="247"/>
                  </a:lnTo>
                  <a:lnTo>
                    <a:pt x="148" y="238"/>
                  </a:lnTo>
                  <a:lnTo>
                    <a:pt x="147" y="227"/>
                  </a:lnTo>
                  <a:close/>
                  <a:moveTo>
                    <a:pt x="147" y="209"/>
                  </a:moveTo>
                  <a:lnTo>
                    <a:pt x="147" y="111"/>
                  </a:lnTo>
                  <a:lnTo>
                    <a:pt x="127" y="119"/>
                  </a:lnTo>
                  <a:lnTo>
                    <a:pt x="112" y="126"/>
                  </a:lnTo>
                  <a:lnTo>
                    <a:pt x="99" y="131"/>
                  </a:lnTo>
                  <a:lnTo>
                    <a:pt x="91" y="135"/>
                  </a:lnTo>
                  <a:lnTo>
                    <a:pt x="81" y="141"/>
                  </a:lnTo>
                  <a:lnTo>
                    <a:pt x="71" y="147"/>
                  </a:lnTo>
                  <a:lnTo>
                    <a:pt x="64" y="154"/>
                  </a:lnTo>
                  <a:lnTo>
                    <a:pt x="58" y="161"/>
                  </a:lnTo>
                  <a:lnTo>
                    <a:pt x="54" y="168"/>
                  </a:lnTo>
                  <a:lnTo>
                    <a:pt x="51" y="175"/>
                  </a:lnTo>
                  <a:lnTo>
                    <a:pt x="49" y="183"/>
                  </a:lnTo>
                  <a:lnTo>
                    <a:pt x="49" y="190"/>
                  </a:lnTo>
                  <a:lnTo>
                    <a:pt x="49" y="200"/>
                  </a:lnTo>
                  <a:lnTo>
                    <a:pt x="52" y="209"/>
                  </a:lnTo>
                  <a:lnTo>
                    <a:pt x="55" y="216"/>
                  </a:lnTo>
                  <a:lnTo>
                    <a:pt x="61" y="224"/>
                  </a:lnTo>
                  <a:lnTo>
                    <a:pt x="67" y="229"/>
                  </a:lnTo>
                  <a:lnTo>
                    <a:pt x="74" y="233"/>
                  </a:lnTo>
                  <a:lnTo>
                    <a:pt x="82" y="237"/>
                  </a:lnTo>
                  <a:lnTo>
                    <a:pt x="89" y="237"/>
                  </a:lnTo>
                  <a:lnTo>
                    <a:pt x="95" y="237"/>
                  </a:lnTo>
                  <a:lnTo>
                    <a:pt x="102" y="235"/>
                  </a:lnTo>
                  <a:lnTo>
                    <a:pt x="108" y="233"/>
                  </a:lnTo>
                  <a:lnTo>
                    <a:pt x="115" y="230"/>
                  </a:lnTo>
                  <a:lnTo>
                    <a:pt x="130" y="221"/>
                  </a:lnTo>
                  <a:lnTo>
                    <a:pt x="147" y="2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2" name="Freeform 1482"/>
            <p:cNvSpPr>
              <a:spLocks/>
            </p:cNvSpPr>
            <p:nvPr/>
          </p:nvSpPr>
          <p:spPr bwMode="auto">
            <a:xfrm>
              <a:off x="3881" y="1120"/>
              <a:ext cx="37" cy="76"/>
            </a:xfrm>
            <a:custGeom>
              <a:avLst/>
              <a:gdLst>
                <a:gd name="T0" fmla="*/ 89 w 159"/>
                <a:gd name="T1" fmla="*/ 0 h 346"/>
                <a:gd name="T2" fmla="*/ 89 w 159"/>
                <a:gd name="T3" fmla="*/ 84 h 346"/>
                <a:gd name="T4" fmla="*/ 151 w 159"/>
                <a:gd name="T5" fmla="*/ 84 h 346"/>
                <a:gd name="T6" fmla="*/ 151 w 159"/>
                <a:gd name="T7" fmla="*/ 104 h 346"/>
                <a:gd name="T8" fmla="*/ 89 w 159"/>
                <a:gd name="T9" fmla="*/ 104 h 346"/>
                <a:gd name="T10" fmla="*/ 89 w 159"/>
                <a:gd name="T11" fmla="*/ 270 h 346"/>
                <a:gd name="T12" fmla="*/ 89 w 159"/>
                <a:gd name="T13" fmla="*/ 282 h 346"/>
                <a:gd name="T14" fmla="*/ 90 w 159"/>
                <a:gd name="T15" fmla="*/ 291 h 346"/>
                <a:gd name="T16" fmla="*/ 92 w 159"/>
                <a:gd name="T17" fmla="*/ 298 h 346"/>
                <a:gd name="T18" fmla="*/ 96 w 159"/>
                <a:gd name="T19" fmla="*/ 304 h 346"/>
                <a:gd name="T20" fmla="*/ 100 w 159"/>
                <a:gd name="T21" fmla="*/ 308 h 346"/>
                <a:gd name="T22" fmla="*/ 105 w 159"/>
                <a:gd name="T23" fmla="*/ 310 h 346"/>
                <a:gd name="T24" fmla="*/ 109 w 159"/>
                <a:gd name="T25" fmla="*/ 312 h 346"/>
                <a:gd name="T26" fmla="*/ 115 w 159"/>
                <a:gd name="T27" fmla="*/ 312 h 346"/>
                <a:gd name="T28" fmla="*/ 120 w 159"/>
                <a:gd name="T29" fmla="*/ 312 h 346"/>
                <a:gd name="T30" fmla="*/ 124 w 159"/>
                <a:gd name="T31" fmla="*/ 311 h 346"/>
                <a:gd name="T32" fmla="*/ 129 w 159"/>
                <a:gd name="T33" fmla="*/ 309 h 346"/>
                <a:gd name="T34" fmla="*/ 133 w 159"/>
                <a:gd name="T35" fmla="*/ 307 h 346"/>
                <a:gd name="T36" fmla="*/ 138 w 159"/>
                <a:gd name="T37" fmla="*/ 304 h 346"/>
                <a:gd name="T38" fmla="*/ 141 w 159"/>
                <a:gd name="T39" fmla="*/ 300 h 346"/>
                <a:gd name="T40" fmla="*/ 144 w 159"/>
                <a:gd name="T41" fmla="*/ 295 h 346"/>
                <a:gd name="T42" fmla="*/ 148 w 159"/>
                <a:gd name="T43" fmla="*/ 290 h 346"/>
                <a:gd name="T44" fmla="*/ 159 w 159"/>
                <a:gd name="T45" fmla="*/ 290 h 346"/>
                <a:gd name="T46" fmla="*/ 153 w 159"/>
                <a:gd name="T47" fmla="*/ 303 h 346"/>
                <a:gd name="T48" fmla="*/ 147 w 159"/>
                <a:gd name="T49" fmla="*/ 315 h 346"/>
                <a:gd name="T50" fmla="*/ 139 w 159"/>
                <a:gd name="T51" fmla="*/ 323 h 346"/>
                <a:gd name="T52" fmla="*/ 130 w 159"/>
                <a:gd name="T53" fmla="*/ 332 h 346"/>
                <a:gd name="T54" fmla="*/ 121 w 159"/>
                <a:gd name="T55" fmla="*/ 337 h 346"/>
                <a:gd name="T56" fmla="*/ 111 w 159"/>
                <a:gd name="T57" fmla="*/ 342 h 346"/>
                <a:gd name="T58" fmla="*/ 101 w 159"/>
                <a:gd name="T59" fmla="*/ 345 h 346"/>
                <a:gd name="T60" fmla="*/ 91 w 159"/>
                <a:gd name="T61" fmla="*/ 346 h 346"/>
                <a:gd name="T62" fmla="*/ 85 w 159"/>
                <a:gd name="T63" fmla="*/ 345 h 346"/>
                <a:gd name="T64" fmla="*/ 79 w 159"/>
                <a:gd name="T65" fmla="*/ 344 h 346"/>
                <a:gd name="T66" fmla="*/ 73 w 159"/>
                <a:gd name="T67" fmla="*/ 342 h 346"/>
                <a:gd name="T68" fmla="*/ 66 w 159"/>
                <a:gd name="T69" fmla="*/ 338 h 346"/>
                <a:gd name="T70" fmla="*/ 60 w 159"/>
                <a:gd name="T71" fmla="*/ 334 h 346"/>
                <a:gd name="T72" fmla="*/ 55 w 159"/>
                <a:gd name="T73" fmla="*/ 330 h 346"/>
                <a:gd name="T74" fmla="*/ 50 w 159"/>
                <a:gd name="T75" fmla="*/ 324 h 346"/>
                <a:gd name="T76" fmla="*/ 47 w 159"/>
                <a:gd name="T77" fmla="*/ 318 h 346"/>
                <a:gd name="T78" fmla="*/ 45 w 159"/>
                <a:gd name="T79" fmla="*/ 310 h 346"/>
                <a:gd name="T80" fmla="*/ 43 w 159"/>
                <a:gd name="T81" fmla="*/ 301 h 346"/>
                <a:gd name="T82" fmla="*/ 42 w 159"/>
                <a:gd name="T83" fmla="*/ 290 h 346"/>
                <a:gd name="T84" fmla="*/ 40 w 159"/>
                <a:gd name="T85" fmla="*/ 277 h 346"/>
                <a:gd name="T86" fmla="*/ 40 w 159"/>
                <a:gd name="T87" fmla="*/ 104 h 346"/>
                <a:gd name="T88" fmla="*/ 0 w 159"/>
                <a:gd name="T89" fmla="*/ 104 h 346"/>
                <a:gd name="T90" fmla="*/ 0 w 159"/>
                <a:gd name="T91" fmla="*/ 95 h 346"/>
                <a:gd name="T92" fmla="*/ 7 w 159"/>
                <a:gd name="T93" fmla="*/ 91 h 346"/>
                <a:gd name="T94" fmla="*/ 15 w 159"/>
                <a:gd name="T95" fmla="*/ 86 h 346"/>
                <a:gd name="T96" fmla="*/ 23 w 159"/>
                <a:gd name="T97" fmla="*/ 81 h 346"/>
                <a:gd name="T98" fmla="*/ 32 w 159"/>
                <a:gd name="T99" fmla="*/ 73 h 346"/>
                <a:gd name="T100" fmla="*/ 39 w 159"/>
                <a:gd name="T101" fmla="*/ 66 h 346"/>
                <a:gd name="T102" fmla="*/ 47 w 159"/>
                <a:gd name="T103" fmla="*/ 57 h 346"/>
                <a:gd name="T104" fmla="*/ 55 w 159"/>
                <a:gd name="T105" fmla="*/ 49 h 346"/>
                <a:gd name="T106" fmla="*/ 61 w 159"/>
                <a:gd name="T107" fmla="*/ 39 h 346"/>
                <a:gd name="T108" fmla="*/ 65 w 159"/>
                <a:gd name="T109" fmla="*/ 32 h 346"/>
                <a:gd name="T110" fmla="*/ 69 w 159"/>
                <a:gd name="T111" fmla="*/ 24 h 346"/>
                <a:gd name="T112" fmla="*/ 74 w 159"/>
                <a:gd name="T113" fmla="*/ 13 h 346"/>
                <a:gd name="T114" fmla="*/ 79 w 159"/>
                <a:gd name="T115" fmla="*/ 0 h 346"/>
                <a:gd name="T116" fmla="*/ 89 w 159"/>
                <a:gd name="T117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9" h="346">
                  <a:moveTo>
                    <a:pt x="89" y="0"/>
                  </a:moveTo>
                  <a:lnTo>
                    <a:pt x="89" y="84"/>
                  </a:lnTo>
                  <a:lnTo>
                    <a:pt x="151" y="84"/>
                  </a:lnTo>
                  <a:lnTo>
                    <a:pt x="151" y="104"/>
                  </a:lnTo>
                  <a:lnTo>
                    <a:pt x="89" y="104"/>
                  </a:lnTo>
                  <a:lnTo>
                    <a:pt x="89" y="270"/>
                  </a:lnTo>
                  <a:lnTo>
                    <a:pt x="89" y="282"/>
                  </a:lnTo>
                  <a:lnTo>
                    <a:pt x="90" y="291"/>
                  </a:lnTo>
                  <a:lnTo>
                    <a:pt x="92" y="298"/>
                  </a:lnTo>
                  <a:lnTo>
                    <a:pt x="96" y="304"/>
                  </a:lnTo>
                  <a:lnTo>
                    <a:pt x="100" y="308"/>
                  </a:lnTo>
                  <a:lnTo>
                    <a:pt x="105" y="310"/>
                  </a:lnTo>
                  <a:lnTo>
                    <a:pt x="109" y="312"/>
                  </a:lnTo>
                  <a:lnTo>
                    <a:pt x="115" y="312"/>
                  </a:lnTo>
                  <a:lnTo>
                    <a:pt x="120" y="312"/>
                  </a:lnTo>
                  <a:lnTo>
                    <a:pt x="124" y="311"/>
                  </a:lnTo>
                  <a:lnTo>
                    <a:pt x="129" y="309"/>
                  </a:lnTo>
                  <a:lnTo>
                    <a:pt x="133" y="307"/>
                  </a:lnTo>
                  <a:lnTo>
                    <a:pt x="138" y="304"/>
                  </a:lnTo>
                  <a:lnTo>
                    <a:pt x="141" y="300"/>
                  </a:lnTo>
                  <a:lnTo>
                    <a:pt x="144" y="295"/>
                  </a:lnTo>
                  <a:lnTo>
                    <a:pt x="148" y="290"/>
                  </a:lnTo>
                  <a:lnTo>
                    <a:pt x="159" y="290"/>
                  </a:lnTo>
                  <a:lnTo>
                    <a:pt x="153" y="303"/>
                  </a:lnTo>
                  <a:lnTo>
                    <a:pt x="147" y="315"/>
                  </a:lnTo>
                  <a:lnTo>
                    <a:pt x="139" y="323"/>
                  </a:lnTo>
                  <a:lnTo>
                    <a:pt x="130" y="332"/>
                  </a:lnTo>
                  <a:lnTo>
                    <a:pt x="121" y="337"/>
                  </a:lnTo>
                  <a:lnTo>
                    <a:pt x="111" y="342"/>
                  </a:lnTo>
                  <a:lnTo>
                    <a:pt x="101" y="345"/>
                  </a:lnTo>
                  <a:lnTo>
                    <a:pt x="91" y="346"/>
                  </a:lnTo>
                  <a:lnTo>
                    <a:pt x="85" y="345"/>
                  </a:lnTo>
                  <a:lnTo>
                    <a:pt x="79" y="344"/>
                  </a:lnTo>
                  <a:lnTo>
                    <a:pt x="73" y="342"/>
                  </a:lnTo>
                  <a:lnTo>
                    <a:pt x="66" y="338"/>
                  </a:lnTo>
                  <a:lnTo>
                    <a:pt x="60" y="334"/>
                  </a:lnTo>
                  <a:lnTo>
                    <a:pt x="55" y="330"/>
                  </a:lnTo>
                  <a:lnTo>
                    <a:pt x="50" y="324"/>
                  </a:lnTo>
                  <a:lnTo>
                    <a:pt x="47" y="318"/>
                  </a:lnTo>
                  <a:lnTo>
                    <a:pt x="45" y="310"/>
                  </a:lnTo>
                  <a:lnTo>
                    <a:pt x="43" y="301"/>
                  </a:lnTo>
                  <a:lnTo>
                    <a:pt x="42" y="290"/>
                  </a:lnTo>
                  <a:lnTo>
                    <a:pt x="40" y="277"/>
                  </a:lnTo>
                  <a:lnTo>
                    <a:pt x="40" y="104"/>
                  </a:lnTo>
                  <a:lnTo>
                    <a:pt x="0" y="104"/>
                  </a:lnTo>
                  <a:lnTo>
                    <a:pt x="0" y="95"/>
                  </a:lnTo>
                  <a:lnTo>
                    <a:pt x="7" y="91"/>
                  </a:lnTo>
                  <a:lnTo>
                    <a:pt x="15" y="86"/>
                  </a:lnTo>
                  <a:lnTo>
                    <a:pt x="23" y="81"/>
                  </a:lnTo>
                  <a:lnTo>
                    <a:pt x="32" y="73"/>
                  </a:lnTo>
                  <a:lnTo>
                    <a:pt x="39" y="66"/>
                  </a:lnTo>
                  <a:lnTo>
                    <a:pt x="47" y="57"/>
                  </a:lnTo>
                  <a:lnTo>
                    <a:pt x="55" y="49"/>
                  </a:lnTo>
                  <a:lnTo>
                    <a:pt x="61" y="39"/>
                  </a:lnTo>
                  <a:lnTo>
                    <a:pt x="65" y="32"/>
                  </a:lnTo>
                  <a:lnTo>
                    <a:pt x="69" y="24"/>
                  </a:lnTo>
                  <a:lnTo>
                    <a:pt x="74" y="13"/>
                  </a:lnTo>
                  <a:lnTo>
                    <a:pt x="79" y="0"/>
                  </a:lnTo>
                  <a:lnTo>
                    <a:pt x="8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3" name="Freeform 1483"/>
            <p:cNvSpPr>
              <a:spLocks noEditPoints="1"/>
            </p:cNvSpPr>
            <p:nvPr/>
          </p:nvSpPr>
          <p:spPr bwMode="auto">
            <a:xfrm>
              <a:off x="3921" y="1137"/>
              <a:ext cx="60" cy="60"/>
            </a:xfrm>
            <a:custGeom>
              <a:avLst/>
              <a:gdLst>
                <a:gd name="T0" fmla="*/ 157 w 255"/>
                <a:gd name="T1" fmla="*/ 2 h 272"/>
                <a:gd name="T2" fmla="*/ 193 w 255"/>
                <a:gd name="T3" fmla="*/ 17 h 272"/>
                <a:gd name="T4" fmla="*/ 224 w 255"/>
                <a:gd name="T5" fmla="*/ 44 h 272"/>
                <a:gd name="T6" fmla="*/ 243 w 255"/>
                <a:gd name="T7" fmla="*/ 74 h 272"/>
                <a:gd name="T8" fmla="*/ 253 w 255"/>
                <a:gd name="T9" fmla="*/ 107 h 272"/>
                <a:gd name="T10" fmla="*/ 254 w 255"/>
                <a:gd name="T11" fmla="*/ 148 h 272"/>
                <a:gd name="T12" fmla="*/ 238 w 255"/>
                <a:gd name="T13" fmla="*/ 201 h 272"/>
                <a:gd name="T14" fmla="*/ 223 w 255"/>
                <a:gd name="T15" fmla="*/ 225 h 272"/>
                <a:gd name="T16" fmla="*/ 205 w 255"/>
                <a:gd name="T17" fmla="*/ 244 h 272"/>
                <a:gd name="T18" fmla="*/ 183 w 255"/>
                <a:gd name="T19" fmla="*/ 258 h 272"/>
                <a:gd name="T20" fmla="*/ 160 w 255"/>
                <a:gd name="T21" fmla="*/ 268 h 272"/>
                <a:gd name="T22" fmla="*/ 133 w 255"/>
                <a:gd name="T23" fmla="*/ 272 h 272"/>
                <a:gd name="T24" fmla="*/ 96 w 255"/>
                <a:gd name="T25" fmla="*/ 269 h 272"/>
                <a:gd name="T26" fmla="*/ 59 w 255"/>
                <a:gd name="T27" fmla="*/ 254 h 272"/>
                <a:gd name="T28" fmla="*/ 29 w 255"/>
                <a:gd name="T29" fmla="*/ 226 h 272"/>
                <a:gd name="T30" fmla="*/ 12 w 255"/>
                <a:gd name="T31" fmla="*/ 196 h 272"/>
                <a:gd name="T32" fmla="*/ 2 w 255"/>
                <a:gd name="T33" fmla="*/ 162 h 272"/>
                <a:gd name="T34" fmla="*/ 0 w 255"/>
                <a:gd name="T35" fmla="*/ 130 h 272"/>
                <a:gd name="T36" fmla="*/ 4 w 255"/>
                <a:gd name="T37" fmla="*/ 103 h 272"/>
                <a:gd name="T38" fmla="*/ 23 w 255"/>
                <a:gd name="T39" fmla="*/ 60 h 272"/>
                <a:gd name="T40" fmla="*/ 38 w 255"/>
                <a:gd name="T41" fmla="*/ 37 h 272"/>
                <a:gd name="T42" fmla="*/ 58 w 255"/>
                <a:gd name="T43" fmla="*/ 21 h 272"/>
                <a:gd name="T44" fmla="*/ 96 w 255"/>
                <a:gd name="T45" fmla="*/ 4 h 272"/>
                <a:gd name="T46" fmla="*/ 119 w 255"/>
                <a:gd name="T47" fmla="*/ 18 h 272"/>
                <a:gd name="T48" fmla="*/ 96 w 255"/>
                <a:gd name="T49" fmla="*/ 22 h 272"/>
                <a:gd name="T50" fmla="*/ 74 w 255"/>
                <a:gd name="T51" fmla="*/ 38 h 272"/>
                <a:gd name="T52" fmla="*/ 58 w 255"/>
                <a:gd name="T53" fmla="*/ 70 h 272"/>
                <a:gd name="T54" fmla="*/ 54 w 255"/>
                <a:gd name="T55" fmla="*/ 115 h 272"/>
                <a:gd name="T56" fmla="*/ 57 w 255"/>
                <a:gd name="T57" fmla="*/ 155 h 272"/>
                <a:gd name="T58" fmla="*/ 66 w 255"/>
                <a:gd name="T59" fmla="*/ 190 h 272"/>
                <a:gd name="T60" fmla="*/ 82 w 255"/>
                <a:gd name="T61" fmla="*/ 221 h 272"/>
                <a:gd name="T62" fmla="*/ 102 w 255"/>
                <a:gd name="T63" fmla="*/ 242 h 272"/>
                <a:gd name="T64" fmla="*/ 128 w 255"/>
                <a:gd name="T65" fmla="*/ 252 h 272"/>
                <a:gd name="T66" fmla="*/ 150 w 255"/>
                <a:gd name="T67" fmla="*/ 251 h 272"/>
                <a:gd name="T68" fmla="*/ 168 w 255"/>
                <a:gd name="T69" fmla="*/ 243 h 272"/>
                <a:gd name="T70" fmla="*/ 183 w 255"/>
                <a:gd name="T71" fmla="*/ 230 h 272"/>
                <a:gd name="T72" fmla="*/ 194 w 255"/>
                <a:gd name="T73" fmla="*/ 209 h 272"/>
                <a:gd name="T74" fmla="*/ 200 w 255"/>
                <a:gd name="T75" fmla="*/ 178 h 272"/>
                <a:gd name="T76" fmla="*/ 201 w 255"/>
                <a:gd name="T77" fmla="*/ 135 h 272"/>
                <a:gd name="T78" fmla="*/ 194 w 255"/>
                <a:gd name="T79" fmla="*/ 91 h 272"/>
                <a:gd name="T80" fmla="*/ 178 w 255"/>
                <a:gd name="T81" fmla="*/ 55 h 272"/>
                <a:gd name="T82" fmla="*/ 160 w 255"/>
                <a:gd name="T83" fmla="*/ 33 h 272"/>
                <a:gd name="T84" fmla="*/ 141 w 255"/>
                <a:gd name="T85" fmla="*/ 21 h 272"/>
                <a:gd name="T86" fmla="*/ 119 w 255"/>
                <a:gd name="T87" fmla="*/ 18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55" h="272">
                  <a:moveTo>
                    <a:pt x="128" y="0"/>
                  </a:moveTo>
                  <a:lnTo>
                    <a:pt x="142" y="1"/>
                  </a:lnTo>
                  <a:lnTo>
                    <a:pt x="157" y="2"/>
                  </a:lnTo>
                  <a:lnTo>
                    <a:pt x="170" y="6"/>
                  </a:lnTo>
                  <a:lnTo>
                    <a:pt x="182" y="10"/>
                  </a:lnTo>
                  <a:lnTo>
                    <a:pt x="193" y="17"/>
                  </a:lnTo>
                  <a:lnTo>
                    <a:pt x="204" y="24"/>
                  </a:lnTo>
                  <a:lnTo>
                    <a:pt x="215" y="33"/>
                  </a:lnTo>
                  <a:lnTo>
                    <a:pt x="224" y="44"/>
                  </a:lnTo>
                  <a:lnTo>
                    <a:pt x="232" y="53"/>
                  </a:lnTo>
                  <a:lnTo>
                    <a:pt x="237" y="63"/>
                  </a:lnTo>
                  <a:lnTo>
                    <a:pt x="243" y="74"/>
                  </a:lnTo>
                  <a:lnTo>
                    <a:pt x="247" y="85"/>
                  </a:lnTo>
                  <a:lnTo>
                    <a:pt x="251" y="95"/>
                  </a:lnTo>
                  <a:lnTo>
                    <a:pt x="253" y="107"/>
                  </a:lnTo>
                  <a:lnTo>
                    <a:pt x="255" y="119"/>
                  </a:lnTo>
                  <a:lnTo>
                    <a:pt x="255" y="131"/>
                  </a:lnTo>
                  <a:lnTo>
                    <a:pt x="254" y="148"/>
                  </a:lnTo>
                  <a:lnTo>
                    <a:pt x="251" y="165"/>
                  </a:lnTo>
                  <a:lnTo>
                    <a:pt x="245" y="183"/>
                  </a:lnTo>
                  <a:lnTo>
                    <a:pt x="238" y="201"/>
                  </a:lnTo>
                  <a:lnTo>
                    <a:pt x="234" y="210"/>
                  </a:lnTo>
                  <a:lnTo>
                    <a:pt x="228" y="217"/>
                  </a:lnTo>
                  <a:lnTo>
                    <a:pt x="223" y="225"/>
                  </a:lnTo>
                  <a:lnTo>
                    <a:pt x="217" y="232"/>
                  </a:lnTo>
                  <a:lnTo>
                    <a:pt x="212" y="239"/>
                  </a:lnTo>
                  <a:lnTo>
                    <a:pt x="205" y="244"/>
                  </a:lnTo>
                  <a:lnTo>
                    <a:pt x="199" y="249"/>
                  </a:lnTo>
                  <a:lnTo>
                    <a:pt x="191" y="254"/>
                  </a:lnTo>
                  <a:lnTo>
                    <a:pt x="183" y="258"/>
                  </a:lnTo>
                  <a:lnTo>
                    <a:pt x="175" y="262"/>
                  </a:lnTo>
                  <a:lnTo>
                    <a:pt x="168" y="266"/>
                  </a:lnTo>
                  <a:lnTo>
                    <a:pt x="160" y="268"/>
                  </a:lnTo>
                  <a:lnTo>
                    <a:pt x="151" y="270"/>
                  </a:lnTo>
                  <a:lnTo>
                    <a:pt x="142" y="271"/>
                  </a:lnTo>
                  <a:lnTo>
                    <a:pt x="133" y="272"/>
                  </a:lnTo>
                  <a:lnTo>
                    <a:pt x="125" y="272"/>
                  </a:lnTo>
                  <a:lnTo>
                    <a:pt x="110" y="271"/>
                  </a:lnTo>
                  <a:lnTo>
                    <a:pt x="96" y="269"/>
                  </a:lnTo>
                  <a:lnTo>
                    <a:pt x="82" y="266"/>
                  </a:lnTo>
                  <a:lnTo>
                    <a:pt x="70" y="260"/>
                  </a:lnTo>
                  <a:lnTo>
                    <a:pt x="59" y="254"/>
                  </a:lnTo>
                  <a:lnTo>
                    <a:pt x="48" y="246"/>
                  </a:lnTo>
                  <a:lnTo>
                    <a:pt x="38" y="237"/>
                  </a:lnTo>
                  <a:lnTo>
                    <a:pt x="29" y="226"/>
                  </a:lnTo>
                  <a:lnTo>
                    <a:pt x="23" y="216"/>
                  </a:lnTo>
                  <a:lnTo>
                    <a:pt x="16" y="205"/>
                  </a:lnTo>
                  <a:lnTo>
                    <a:pt x="12" y="196"/>
                  </a:lnTo>
                  <a:lnTo>
                    <a:pt x="7" y="185"/>
                  </a:lnTo>
                  <a:lnTo>
                    <a:pt x="4" y="173"/>
                  </a:lnTo>
                  <a:lnTo>
                    <a:pt x="2" y="162"/>
                  </a:lnTo>
                  <a:lnTo>
                    <a:pt x="0" y="150"/>
                  </a:lnTo>
                  <a:lnTo>
                    <a:pt x="0" y="139"/>
                  </a:lnTo>
                  <a:lnTo>
                    <a:pt x="0" y="130"/>
                  </a:lnTo>
                  <a:lnTo>
                    <a:pt x="1" y="120"/>
                  </a:lnTo>
                  <a:lnTo>
                    <a:pt x="2" y="112"/>
                  </a:lnTo>
                  <a:lnTo>
                    <a:pt x="4" y="103"/>
                  </a:lnTo>
                  <a:lnTo>
                    <a:pt x="10" y="86"/>
                  </a:lnTo>
                  <a:lnTo>
                    <a:pt x="17" y="67"/>
                  </a:lnTo>
                  <a:lnTo>
                    <a:pt x="23" y="60"/>
                  </a:lnTo>
                  <a:lnTo>
                    <a:pt x="27" y="51"/>
                  </a:lnTo>
                  <a:lnTo>
                    <a:pt x="33" y="44"/>
                  </a:lnTo>
                  <a:lnTo>
                    <a:pt x="38" y="37"/>
                  </a:lnTo>
                  <a:lnTo>
                    <a:pt x="45" y="31"/>
                  </a:lnTo>
                  <a:lnTo>
                    <a:pt x="52" y="25"/>
                  </a:lnTo>
                  <a:lnTo>
                    <a:pt x="58" y="21"/>
                  </a:lnTo>
                  <a:lnTo>
                    <a:pt x="65" y="16"/>
                  </a:lnTo>
                  <a:lnTo>
                    <a:pt x="80" y="9"/>
                  </a:lnTo>
                  <a:lnTo>
                    <a:pt x="96" y="4"/>
                  </a:lnTo>
                  <a:lnTo>
                    <a:pt x="111" y="1"/>
                  </a:lnTo>
                  <a:lnTo>
                    <a:pt x="128" y="0"/>
                  </a:lnTo>
                  <a:close/>
                  <a:moveTo>
                    <a:pt x="119" y="18"/>
                  </a:moveTo>
                  <a:lnTo>
                    <a:pt x="111" y="18"/>
                  </a:lnTo>
                  <a:lnTo>
                    <a:pt x="104" y="20"/>
                  </a:lnTo>
                  <a:lnTo>
                    <a:pt x="96" y="22"/>
                  </a:lnTo>
                  <a:lnTo>
                    <a:pt x="88" y="27"/>
                  </a:lnTo>
                  <a:lnTo>
                    <a:pt x="80" y="32"/>
                  </a:lnTo>
                  <a:lnTo>
                    <a:pt x="74" y="38"/>
                  </a:lnTo>
                  <a:lnTo>
                    <a:pt x="68" y="47"/>
                  </a:lnTo>
                  <a:lnTo>
                    <a:pt x="63" y="58"/>
                  </a:lnTo>
                  <a:lnTo>
                    <a:pt x="58" y="70"/>
                  </a:lnTo>
                  <a:lnTo>
                    <a:pt x="56" y="83"/>
                  </a:lnTo>
                  <a:lnTo>
                    <a:pt x="54" y="98"/>
                  </a:lnTo>
                  <a:lnTo>
                    <a:pt x="54" y="115"/>
                  </a:lnTo>
                  <a:lnTo>
                    <a:pt x="54" y="129"/>
                  </a:lnTo>
                  <a:lnTo>
                    <a:pt x="55" y="142"/>
                  </a:lnTo>
                  <a:lnTo>
                    <a:pt x="57" y="155"/>
                  </a:lnTo>
                  <a:lnTo>
                    <a:pt x="59" y="167"/>
                  </a:lnTo>
                  <a:lnTo>
                    <a:pt x="63" y="178"/>
                  </a:lnTo>
                  <a:lnTo>
                    <a:pt x="66" y="190"/>
                  </a:lnTo>
                  <a:lnTo>
                    <a:pt x="71" y="201"/>
                  </a:lnTo>
                  <a:lnTo>
                    <a:pt x="76" y="212"/>
                  </a:lnTo>
                  <a:lnTo>
                    <a:pt x="82" y="221"/>
                  </a:lnTo>
                  <a:lnTo>
                    <a:pt x="89" y="229"/>
                  </a:lnTo>
                  <a:lnTo>
                    <a:pt x="96" y="237"/>
                  </a:lnTo>
                  <a:lnTo>
                    <a:pt x="102" y="242"/>
                  </a:lnTo>
                  <a:lnTo>
                    <a:pt x="111" y="246"/>
                  </a:lnTo>
                  <a:lnTo>
                    <a:pt x="119" y="249"/>
                  </a:lnTo>
                  <a:lnTo>
                    <a:pt x="128" y="252"/>
                  </a:lnTo>
                  <a:lnTo>
                    <a:pt x="137" y="252"/>
                  </a:lnTo>
                  <a:lnTo>
                    <a:pt x="143" y="252"/>
                  </a:lnTo>
                  <a:lnTo>
                    <a:pt x="150" y="251"/>
                  </a:lnTo>
                  <a:lnTo>
                    <a:pt x="157" y="249"/>
                  </a:lnTo>
                  <a:lnTo>
                    <a:pt x="162" y="246"/>
                  </a:lnTo>
                  <a:lnTo>
                    <a:pt x="168" y="243"/>
                  </a:lnTo>
                  <a:lnTo>
                    <a:pt x="173" y="240"/>
                  </a:lnTo>
                  <a:lnTo>
                    <a:pt x="179" y="235"/>
                  </a:lnTo>
                  <a:lnTo>
                    <a:pt x="183" y="230"/>
                  </a:lnTo>
                  <a:lnTo>
                    <a:pt x="188" y="224"/>
                  </a:lnTo>
                  <a:lnTo>
                    <a:pt x="191" y="216"/>
                  </a:lnTo>
                  <a:lnTo>
                    <a:pt x="194" y="209"/>
                  </a:lnTo>
                  <a:lnTo>
                    <a:pt x="196" y="199"/>
                  </a:lnTo>
                  <a:lnTo>
                    <a:pt x="199" y="189"/>
                  </a:lnTo>
                  <a:lnTo>
                    <a:pt x="200" y="178"/>
                  </a:lnTo>
                  <a:lnTo>
                    <a:pt x="201" y="165"/>
                  </a:lnTo>
                  <a:lnTo>
                    <a:pt x="201" y="153"/>
                  </a:lnTo>
                  <a:lnTo>
                    <a:pt x="201" y="135"/>
                  </a:lnTo>
                  <a:lnTo>
                    <a:pt x="200" y="120"/>
                  </a:lnTo>
                  <a:lnTo>
                    <a:pt x="197" y="105"/>
                  </a:lnTo>
                  <a:lnTo>
                    <a:pt x="194" y="91"/>
                  </a:lnTo>
                  <a:lnTo>
                    <a:pt x="190" y="78"/>
                  </a:lnTo>
                  <a:lnTo>
                    <a:pt x="184" y="66"/>
                  </a:lnTo>
                  <a:lnTo>
                    <a:pt x="178" y="55"/>
                  </a:lnTo>
                  <a:lnTo>
                    <a:pt x="171" y="45"/>
                  </a:lnTo>
                  <a:lnTo>
                    <a:pt x="165" y="38"/>
                  </a:lnTo>
                  <a:lnTo>
                    <a:pt x="160" y="33"/>
                  </a:lnTo>
                  <a:lnTo>
                    <a:pt x="154" y="29"/>
                  </a:lnTo>
                  <a:lnTo>
                    <a:pt x="148" y="24"/>
                  </a:lnTo>
                  <a:lnTo>
                    <a:pt x="141" y="21"/>
                  </a:lnTo>
                  <a:lnTo>
                    <a:pt x="133" y="19"/>
                  </a:lnTo>
                  <a:lnTo>
                    <a:pt x="127" y="18"/>
                  </a:lnTo>
                  <a:lnTo>
                    <a:pt x="11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4" name="Freeform 1484"/>
            <p:cNvSpPr>
              <a:spLocks/>
            </p:cNvSpPr>
            <p:nvPr/>
          </p:nvSpPr>
          <p:spPr bwMode="auto">
            <a:xfrm>
              <a:off x="3987" y="1137"/>
              <a:ext cx="45" cy="58"/>
            </a:xfrm>
            <a:custGeom>
              <a:avLst/>
              <a:gdLst>
                <a:gd name="T0" fmla="*/ 92 w 197"/>
                <a:gd name="T1" fmla="*/ 58 h 265"/>
                <a:gd name="T2" fmla="*/ 109 w 197"/>
                <a:gd name="T3" fmla="*/ 32 h 265"/>
                <a:gd name="T4" fmla="*/ 126 w 197"/>
                <a:gd name="T5" fmla="*/ 14 h 265"/>
                <a:gd name="T6" fmla="*/ 143 w 197"/>
                <a:gd name="T7" fmla="*/ 3 h 265"/>
                <a:gd name="T8" fmla="*/ 161 w 197"/>
                <a:gd name="T9" fmla="*/ 0 h 265"/>
                <a:gd name="T10" fmla="*/ 175 w 197"/>
                <a:gd name="T11" fmla="*/ 2 h 265"/>
                <a:gd name="T12" fmla="*/ 187 w 197"/>
                <a:gd name="T13" fmla="*/ 9 h 265"/>
                <a:gd name="T14" fmla="*/ 195 w 197"/>
                <a:gd name="T15" fmla="*/ 19 h 265"/>
                <a:gd name="T16" fmla="*/ 197 w 197"/>
                <a:gd name="T17" fmla="*/ 31 h 265"/>
                <a:gd name="T18" fmla="*/ 196 w 197"/>
                <a:gd name="T19" fmla="*/ 41 h 265"/>
                <a:gd name="T20" fmla="*/ 189 w 197"/>
                <a:gd name="T21" fmla="*/ 49 h 265"/>
                <a:gd name="T22" fmla="*/ 182 w 197"/>
                <a:gd name="T23" fmla="*/ 55 h 265"/>
                <a:gd name="T24" fmla="*/ 172 w 197"/>
                <a:gd name="T25" fmla="*/ 57 h 265"/>
                <a:gd name="T26" fmla="*/ 161 w 197"/>
                <a:gd name="T27" fmla="*/ 55 h 265"/>
                <a:gd name="T28" fmla="*/ 150 w 197"/>
                <a:gd name="T29" fmla="*/ 47 h 265"/>
                <a:gd name="T30" fmla="*/ 139 w 197"/>
                <a:gd name="T31" fmla="*/ 39 h 265"/>
                <a:gd name="T32" fmla="*/ 131 w 197"/>
                <a:gd name="T33" fmla="*/ 37 h 265"/>
                <a:gd name="T34" fmla="*/ 125 w 197"/>
                <a:gd name="T35" fmla="*/ 38 h 265"/>
                <a:gd name="T36" fmla="*/ 120 w 197"/>
                <a:gd name="T37" fmla="*/ 43 h 265"/>
                <a:gd name="T38" fmla="*/ 106 w 197"/>
                <a:gd name="T39" fmla="*/ 58 h 265"/>
                <a:gd name="T40" fmla="*/ 92 w 197"/>
                <a:gd name="T41" fmla="*/ 81 h 265"/>
                <a:gd name="T42" fmla="*/ 93 w 197"/>
                <a:gd name="T43" fmla="*/ 214 h 265"/>
                <a:gd name="T44" fmla="*/ 95 w 197"/>
                <a:gd name="T45" fmla="*/ 230 h 265"/>
                <a:gd name="T46" fmla="*/ 100 w 197"/>
                <a:gd name="T47" fmla="*/ 240 h 265"/>
                <a:gd name="T48" fmla="*/ 106 w 197"/>
                <a:gd name="T49" fmla="*/ 246 h 265"/>
                <a:gd name="T50" fmla="*/ 116 w 197"/>
                <a:gd name="T51" fmla="*/ 252 h 265"/>
                <a:gd name="T52" fmla="*/ 130 w 197"/>
                <a:gd name="T53" fmla="*/ 254 h 265"/>
                <a:gd name="T54" fmla="*/ 139 w 197"/>
                <a:gd name="T55" fmla="*/ 265 h 265"/>
                <a:gd name="T56" fmla="*/ 4 w 197"/>
                <a:gd name="T57" fmla="*/ 254 h 265"/>
                <a:gd name="T58" fmla="*/ 21 w 197"/>
                <a:gd name="T59" fmla="*/ 253 h 265"/>
                <a:gd name="T60" fmla="*/ 33 w 197"/>
                <a:gd name="T61" fmla="*/ 248 h 265"/>
                <a:gd name="T62" fmla="*/ 39 w 197"/>
                <a:gd name="T63" fmla="*/ 242 h 265"/>
                <a:gd name="T64" fmla="*/ 43 w 197"/>
                <a:gd name="T65" fmla="*/ 233 h 265"/>
                <a:gd name="T66" fmla="*/ 45 w 197"/>
                <a:gd name="T67" fmla="*/ 206 h 265"/>
                <a:gd name="T68" fmla="*/ 45 w 197"/>
                <a:gd name="T69" fmla="*/ 87 h 265"/>
                <a:gd name="T70" fmla="*/ 43 w 197"/>
                <a:gd name="T71" fmla="*/ 60 h 265"/>
                <a:gd name="T72" fmla="*/ 42 w 197"/>
                <a:gd name="T73" fmla="*/ 49 h 265"/>
                <a:gd name="T74" fmla="*/ 38 w 197"/>
                <a:gd name="T75" fmla="*/ 43 h 265"/>
                <a:gd name="T76" fmla="*/ 33 w 197"/>
                <a:gd name="T77" fmla="*/ 39 h 265"/>
                <a:gd name="T78" fmla="*/ 27 w 197"/>
                <a:gd name="T79" fmla="*/ 37 h 265"/>
                <a:gd name="T80" fmla="*/ 14 w 197"/>
                <a:gd name="T81" fmla="*/ 38 h 265"/>
                <a:gd name="T82" fmla="*/ 0 w 197"/>
                <a:gd name="T83" fmla="*/ 31 h 265"/>
                <a:gd name="T84" fmla="*/ 92 w 197"/>
                <a:gd name="T85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7" h="265">
                  <a:moveTo>
                    <a:pt x="92" y="0"/>
                  </a:moveTo>
                  <a:lnTo>
                    <a:pt x="92" y="58"/>
                  </a:lnTo>
                  <a:lnTo>
                    <a:pt x="101" y="44"/>
                  </a:lnTo>
                  <a:lnTo>
                    <a:pt x="109" y="32"/>
                  </a:lnTo>
                  <a:lnTo>
                    <a:pt x="118" y="22"/>
                  </a:lnTo>
                  <a:lnTo>
                    <a:pt x="126" y="14"/>
                  </a:lnTo>
                  <a:lnTo>
                    <a:pt x="135" y="7"/>
                  </a:lnTo>
                  <a:lnTo>
                    <a:pt x="143" y="3"/>
                  </a:lnTo>
                  <a:lnTo>
                    <a:pt x="152" y="1"/>
                  </a:lnTo>
                  <a:lnTo>
                    <a:pt x="161" y="0"/>
                  </a:lnTo>
                  <a:lnTo>
                    <a:pt x="168" y="0"/>
                  </a:lnTo>
                  <a:lnTo>
                    <a:pt x="175" y="2"/>
                  </a:lnTo>
                  <a:lnTo>
                    <a:pt x="182" y="5"/>
                  </a:lnTo>
                  <a:lnTo>
                    <a:pt x="187" y="9"/>
                  </a:lnTo>
                  <a:lnTo>
                    <a:pt x="192" y="14"/>
                  </a:lnTo>
                  <a:lnTo>
                    <a:pt x="195" y="19"/>
                  </a:lnTo>
                  <a:lnTo>
                    <a:pt x="197" y="24"/>
                  </a:lnTo>
                  <a:lnTo>
                    <a:pt x="197" y="31"/>
                  </a:lnTo>
                  <a:lnTo>
                    <a:pt x="197" y="36"/>
                  </a:lnTo>
                  <a:lnTo>
                    <a:pt x="196" y="41"/>
                  </a:lnTo>
                  <a:lnTo>
                    <a:pt x="193" y="45"/>
                  </a:lnTo>
                  <a:lnTo>
                    <a:pt x="189" y="49"/>
                  </a:lnTo>
                  <a:lnTo>
                    <a:pt x="186" y="52"/>
                  </a:lnTo>
                  <a:lnTo>
                    <a:pt x="182" y="55"/>
                  </a:lnTo>
                  <a:lnTo>
                    <a:pt x="177" y="57"/>
                  </a:lnTo>
                  <a:lnTo>
                    <a:pt x="172" y="57"/>
                  </a:lnTo>
                  <a:lnTo>
                    <a:pt x="166" y="57"/>
                  </a:lnTo>
                  <a:lnTo>
                    <a:pt x="161" y="55"/>
                  </a:lnTo>
                  <a:lnTo>
                    <a:pt x="155" y="51"/>
                  </a:lnTo>
                  <a:lnTo>
                    <a:pt x="150" y="47"/>
                  </a:lnTo>
                  <a:lnTo>
                    <a:pt x="143" y="43"/>
                  </a:lnTo>
                  <a:lnTo>
                    <a:pt x="139" y="39"/>
                  </a:lnTo>
                  <a:lnTo>
                    <a:pt x="134" y="38"/>
                  </a:lnTo>
                  <a:lnTo>
                    <a:pt x="131" y="37"/>
                  </a:lnTo>
                  <a:lnTo>
                    <a:pt x="127" y="37"/>
                  </a:lnTo>
                  <a:lnTo>
                    <a:pt x="125" y="38"/>
                  </a:lnTo>
                  <a:lnTo>
                    <a:pt x="122" y="41"/>
                  </a:lnTo>
                  <a:lnTo>
                    <a:pt x="120" y="43"/>
                  </a:lnTo>
                  <a:lnTo>
                    <a:pt x="113" y="50"/>
                  </a:lnTo>
                  <a:lnTo>
                    <a:pt x="106" y="58"/>
                  </a:lnTo>
                  <a:lnTo>
                    <a:pt x="100" y="69"/>
                  </a:lnTo>
                  <a:lnTo>
                    <a:pt x="92" y="81"/>
                  </a:lnTo>
                  <a:lnTo>
                    <a:pt x="92" y="204"/>
                  </a:lnTo>
                  <a:lnTo>
                    <a:pt x="93" y="214"/>
                  </a:lnTo>
                  <a:lnTo>
                    <a:pt x="94" y="223"/>
                  </a:lnTo>
                  <a:lnTo>
                    <a:pt x="95" y="230"/>
                  </a:lnTo>
                  <a:lnTo>
                    <a:pt x="98" y="237"/>
                  </a:lnTo>
                  <a:lnTo>
                    <a:pt x="100" y="240"/>
                  </a:lnTo>
                  <a:lnTo>
                    <a:pt x="103" y="243"/>
                  </a:lnTo>
                  <a:lnTo>
                    <a:pt x="106" y="246"/>
                  </a:lnTo>
                  <a:lnTo>
                    <a:pt x="111" y="249"/>
                  </a:lnTo>
                  <a:lnTo>
                    <a:pt x="116" y="252"/>
                  </a:lnTo>
                  <a:lnTo>
                    <a:pt x="123" y="253"/>
                  </a:lnTo>
                  <a:lnTo>
                    <a:pt x="130" y="254"/>
                  </a:lnTo>
                  <a:lnTo>
                    <a:pt x="139" y="254"/>
                  </a:lnTo>
                  <a:lnTo>
                    <a:pt x="139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1" y="253"/>
                  </a:lnTo>
                  <a:lnTo>
                    <a:pt x="28" y="251"/>
                  </a:lnTo>
                  <a:lnTo>
                    <a:pt x="33" y="248"/>
                  </a:lnTo>
                  <a:lnTo>
                    <a:pt x="37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3" y="233"/>
                  </a:lnTo>
                  <a:lnTo>
                    <a:pt x="45" y="225"/>
                  </a:lnTo>
                  <a:lnTo>
                    <a:pt x="45" y="206"/>
                  </a:lnTo>
                  <a:lnTo>
                    <a:pt x="45" y="106"/>
                  </a:lnTo>
                  <a:lnTo>
                    <a:pt x="45" y="87"/>
                  </a:lnTo>
                  <a:lnTo>
                    <a:pt x="45" y="71"/>
                  </a:lnTo>
                  <a:lnTo>
                    <a:pt x="43" y="60"/>
                  </a:lnTo>
                  <a:lnTo>
                    <a:pt x="43" y="53"/>
                  </a:lnTo>
                  <a:lnTo>
                    <a:pt x="42" y="49"/>
                  </a:lnTo>
                  <a:lnTo>
                    <a:pt x="40" y="46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3" y="39"/>
                  </a:lnTo>
                  <a:lnTo>
                    <a:pt x="30" y="38"/>
                  </a:lnTo>
                  <a:lnTo>
                    <a:pt x="27" y="37"/>
                  </a:lnTo>
                  <a:lnTo>
                    <a:pt x="24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5" name="Freeform 1485"/>
            <p:cNvSpPr>
              <a:spLocks/>
            </p:cNvSpPr>
            <p:nvPr/>
          </p:nvSpPr>
          <p:spPr bwMode="auto">
            <a:xfrm>
              <a:off x="4071" y="1107"/>
              <a:ext cx="36" cy="116"/>
            </a:xfrm>
            <a:custGeom>
              <a:avLst/>
              <a:gdLst>
                <a:gd name="T0" fmla="*/ 160 w 160"/>
                <a:gd name="T1" fmla="*/ 522 h 522"/>
                <a:gd name="T2" fmla="*/ 120 w 160"/>
                <a:gd name="T3" fmla="*/ 499 h 522"/>
                <a:gd name="T4" fmla="*/ 87 w 160"/>
                <a:gd name="T5" fmla="*/ 472 h 522"/>
                <a:gd name="T6" fmla="*/ 67 w 160"/>
                <a:gd name="T7" fmla="*/ 451 h 522"/>
                <a:gd name="T8" fmla="*/ 50 w 160"/>
                <a:gd name="T9" fmla="*/ 428 h 522"/>
                <a:gd name="T10" fmla="*/ 35 w 160"/>
                <a:gd name="T11" fmla="*/ 403 h 522"/>
                <a:gd name="T12" fmla="*/ 22 w 160"/>
                <a:gd name="T13" fmla="*/ 376 h 522"/>
                <a:gd name="T14" fmla="*/ 12 w 160"/>
                <a:gd name="T15" fmla="*/ 348 h 522"/>
                <a:gd name="T16" fmla="*/ 6 w 160"/>
                <a:gd name="T17" fmla="*/ 320 h 522"/>
                <a:gd name="T18" fmla="*/ 1 w 160"/>
                <a:gd name="T19" fmla="*/ 291 h 522"/>
                <a:gd name="T20" fmla="*/ 0 w 160"/>
                <a:gd name="T21" fmla="*/ 262 h 522"/>
                <a:gd name="T22" fmla="*/ 3 w 160"/>
                <a:gd name="T23" fmla="*/ 219 h 522"/>
                <a:gd name="T24" fmla="*/ 11 w 160"/>
                <a:gd name="T25" fmla="*/ 179 h 522"/>
                <a:gd name="T26" fmla="*/ 25 w 160"/>
                <a:gd name="T27" fmla="*/ 140 h 522"/>
                <a:gd name="T28" fmla="*/ 43 w 160"/>
                <a:gd name="T29" fmla="*/ 102 h 522"/>
                <a:gd name="T30" fmla="*/ 68 w 160"/>
                <a:gd name="T31" fmla="*/ 69 h 522"/>
                <a:gd name="T32" fmla="*/ 95 w 160"/>
                <a:gd name="T33" fmla="*/ 41 h 522"/>
                <a:gd name="T34" fmla="*/ 125 w 160"/>
                <a:gd name="T35" fmla="*/ 18 h 522"/>
                <a:gd name="T36" fmla="*/ 160 w 160"/>
                <a:gd name="T37" fmla="*/ 0 h 522"/>
                <a:gd name="T38" fmla="*/ 151 w 160"/>
                <a:gd name="T39" fmla="*/ 17 h 522"/>
                <a:gd name="T40" fmla="*/ 134 w 160"/>
                <a:gd name="T41" fmla="*/ 28 h 522"/>
                <a:gd name="T42" fmla="*/ 120 w 160"/>
                <a:gd name="T43" fmla="*/ 41 h 522"/>
                <a:gd name="T44" fmla="*/ 106 w 160"/>
                <a:gd name="T45" fmla="*/ 56 h 522"/>
                <a:gd name="T46" fmla="*/ 95 w 160"/>
                <a:gd name="T47" fmla="*/ 72 h 522"/>
                <a:gd name="T48" fmla="*/ 85 w 160"/>
                <a:gd name="T49" fmla="*/ 91 h 522"/>
                <a:gd name="T50" fmla="*/ 73 w 160"/>
                <a:gd name="T51" fmla="*/ 124 h 522"/>
                <a:gd name="T52" fmla="*/ 62 w 160"/>
                <a:gd name="T53" fmla="*/ 173 h 522"/>
                <a:gd name="T54" fmla="*/ 57 w 160"/>
                <a:gd name="T55" fmla="*/ 227 h 522"/>
                <a:gd name="T56" fmla="*/ 57 w 160"/>
                <a:gd name="T57" fmla="*/ 283 h 522"/>
                <a:gd name="T58" fmla="*/ 61 w 160"/>
                <a:gd name="T59" fmla="*/ 338 h 522"/>
                <a:gd name="T60" fmla="*/ 69 w 160"/>
                <a:gd name="T61" fmla="*/ 381 h 522"/>
                <a:gd name="T62" fmla="*/ 78 w 160"/>
                <a:gd name="T63" fmla="*/ 412 h 522"/>
                <a:gd name="T64" fmla="*/ 89 w 160"/>
                <a:gd name="T65" fmla="*/ 437 h 522"/>
                <a:gd name="T66" fmla="*/ 103 w 160"/>
                <a:gd name="T67" fmla="*/ 460 h 522"/>
                <a:gd name="T68" fmla="*/ 122 w 160"/>
                <a:gd name="T69" fmla="*/ 481 h 522"/>
                <a:gd name="T70" fmla="*/ 145 w 160"/>
                <a:gd name="T71" fmla="*/ 50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0" h="522">
                  <a:moveTo>
                    <a:pt x="160" y="512"/>
                  </a:moveTo>
                  <a:lnTo>
                    <a:pt x="160" y="522"/>
                  </a:lnTo>
                  <a:lnTo>
                    <a:pt x="139" y="512"/>
                  </a:lnTo>
                  <a:lnTo>
                    <a:pt x="120" y="499"/>
                  </a:lnTo>
                  <a:lnTo>
                    <a:pt x="102" y="486"/>
                  </a:lnTo>
                  <a:lnTo>
                    <a:pt x="87" y="472"/>
                  </a:lnTo>
                  <a:lnTo>
                    <a:pt x="77" y="462"/>
                  </a:lnTo>
                  <a:lnTo>
                    <a:pt x="67" y="451"/>
                  </a:lnTo>
                  <a:lnTo>
                    <a:pt x="58" y="439"/>
                  </a:lnTo>
                  <a:lnTo>
                    <a:pt x="50" y="428"/>
                  </a:lnTo>
                  <a:lnTo>
                    <a:pt x="42" y="416"/>
                  </a:lnTo>
                  <a:lnTo>
                    <a:pt x="35" y="403"/>
                  </a:lnTo>
                  <a:lnTo>
                    <a:pt x="28" y="390"/>
                  </a:lnTo>
                  <a:lnTo>
                    <a:pt x="22" y="376"/>
                  </a:lnTo>
                  <a:lnTo>
                    <a:pt x="17" y="362"/>
                  </a:lnTo>
                  <a:lnTo>
                    <a:pt x="12" y="348"/>
                  </a:lnTo>
                  <a:lnTo>
                    <a:pt x="8" y="334"/>
                  </a:lnTo>
                  <a:lnTo>
                    <a:pt x="6" y="320"/>
                  </a:lnTo>
                  <a:lnTo>
                    <a:pt x="3" y="306"/>
                  </a:lnTo>
                  <a:lnTo>
                    <a:pt x="1" y="291"/>
                  </a:lnTo>
                  <a:lnTo>
                    <a:pt x="0" y="277"/>
                  </a:lnTo>
                  <a:lnTo>
                    <a:pt x="0" y="262"/>
                  </a:lnTo>
                  <a:lnTo>
                    <a:pt x="0" y="240"/>
                  </a:lnTo>
                  <a:lnTo>
                    <a:pt x="3" y="219"/>
                  </a:lnTo>
                  <a:lnTo>
                    <a:pt x="6" y="198"/>
                  </a:lnTo>
                  <a:lnTo>
                    <a:pt x="11" y="179"/>
                  </a:lnTo>
                  <a:lnTo>
                    <a:pt x="17" y="158"/>
                  </a:lnTo>
                  <a:lnTo>
                    <a:pt x="25" y="140"/>
                  </a:lnTo>
                  <a:lnTo>
                    <a:pt x="33" y="121"/>
                  </a:lnTo>
                  <a:lnTo>
                    <a:pt x="43" y="102"/>
                  </a:lnTo>
                  <a:lnTo>
                    <a:pt x="56" y="85"/>
                  </a:lnTo>
                  <a:lnTo>
                    <a:pt x="68" y="69"/>
                  </a:lnTo>
                  <a:lnTo>
                    <a:pt x="81" y="55"/>
                  </a:lnTo>
                  <a:lnTo>
                    <a:pt x="95" y="41"/>
                  </a:lnTo>
                  <a:lnTo>
                    <a:pt x="110" y="29"/>
                  </a:lnTo>
                  <a:lnTo>
                    <a:pt x="125" y="18"/>
                  </a:lnTo>
                  <a:lnTo>
                    <a:pt x="142" y="9"/>
                  </a:lnTo>
                  <a:lnTo>
                    <a:pt x="160" y="0"/>
                  </a:lnTo>
                  <a:lnTo>
                    <a:pt x="160" y="12"/>
                  </a:lnTo>
                  <a:lnTo>
                    <a:pt x="151" y="17"/>
                  </a:lnTo>
                  <a:lnTo>
                    <a:pt x="142" y="23"/>
                  </a:lnTo>
                  <a:lnTo>
                    <a:pt x="134" y="28"/>
                  </a:lnTo>
                  <a:lnTo>
                    <a:pt x="127" y="34"/>
                  </a:lnTo>
                  <a:lnTo>
                    <a:pt x="120" y="41"/>
                  </a:lnTo>
                  <a:lnTo>
                    <a:pt x="113" y="48"/>
                  </a:lnTo>
                  <a:lnTo>
                    <a:pt x="106" y="56"/>
                  </a:lnTo>
                  <a:lnTo>
                    <a:pt x="101" y="65"/>
                  </a:lnTo>
                  <a:lnTo>
                    <a:pt x="95" y="72"/>
                  </a:lnTo>
                  <a:lnTo>
                    <a:pt x="90" y="82"/>
                  </a:lnTo>
                  <a:lnTo>
                    <a:pt x="85" y="91"/>
                  </a:lnTo>
                  <a:lnTo>
                    <a:pt x="81" y="101"/>
                  </a:lnTo>
                  <a:lnTo>
                    <a:pt x="73" y="124"/>
                  </a:lnTo>
                  <a:lnTo>
                    <a:pt x="67" y="148"/>
                  </a:lnTo>
                  <a:lnTo>
                    <a:pt x="62" y="173"/>
                  </a:lnTo>
                  <a:lnTo>
                    <a:pt x="59" y="200"/>
                  </a:lnTo>
                  <a:lnTo>
                    <a:pt x="57" y="227"/>
                  </a:lnTo>
                  <a:lnTo>
                    <a:pt x="56" y="254"/>
                  </a:lnTo>
                  <a:lnTo>
                    <a:pt x="57" y="283"/>
                  </a:lnTo>
                  <a:lnTo>
                    <a:pt x="58" y="311"/>
                  </a:lnTo>
                  <a:lnTo>
                    <a:pt x="61" y="338"/>
                  </a:lnTo>
                  <a:lnTo>
                    <a:pt x="66" y="363"/>
                  </a:lnTo>
                  <a:lnTo>
                    <a:pt x="69" y="381"/>
                  </a:lnTo>
                  <a:lnTo>
                    <a:pt x="73" y="398"/>
                  </a:lnTo>
                  <a:lnTo>
                    <a:pt x="78" y="412"/>
                  </a:lnTo>
                  <a:lnTo>
                    <a:pt x="83" y="425"/>
                  </a:lnTo>
                  <a:lnTo>
                    <a:pt x="89" y="437"/>
                  </a:lnTo>
                  <a:lnTo>
                    <a:pt x="95" y="448"/>
                  </a:lnTo>
                  <a:lnTo>
                    <a:pt x="103" y="460"/>
                  </a:lnTo>
                  <a:lnTo>
                    <a:pt x="112" y="471"/>
                  </a:lnTo>
                  <a:lnTo>
                    <a:pt x="122" y="481"/>
                  </a:lnTo>
                  <a:lnTo>
                    <a:pt x="133" y="492"/>
                  </a:lnTo>
                  <a:lnTo>
                    <a:pt x="145" y="502"/>
                  </a:lnTo>
                  <a:lnTo>
                    <a:pt x="160" y="5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6" name="Freeform 1486"/>
            <p:cNvSpPr>
              <a:spLocks/>
            </p:cNvSpPr>
            <p:nvPr/>
          </p:nvSpPr>
          <p:spPr bwMode="auto">
            <a:xfrm>
              <a:off x="4114" y="1111"/>
              <a:ext cx="76" cy="84"/>
            </a:xfrm>
            <a:custGeom>
              <a:avLst/>
              <a:gdLst>
                <a:gd name="T0" fmla="*/ 323 w 328"/>
                <a:gd name="T1" fmla="*/ 0 h 382"/>
                <a:gd name="T2" fmla="*/ 328 w 328"/>
                <a:gd name="T3" fmla="*/ 90 h 382"/>
                <a:gd name="T4" fmla="*/ 317 w 328"/>
                <a:gd name="T5" fmla="*/ 90 h 382"/>
                <a:gd name="T6" fmla="*/ 316 w 328"/>
                <a:gd name="T7" fmla="*/ 79 h 382"/>
                <a:gd name="T8" fmla="*/ 314 w 328"/>
                <a:gd name="T9" fmla="*/ 69 h 382"/>
                <a:gd name="T10" fmla="*/ 311 w 328"/>
                <a:gd name="T11" fmla="*/ 62 h 382"/>
                <a:gd name="T12" fmla="*/ 309 w 328"/>
                <a:gd name="T13" fmla="*/ 56 h 382"/>
                <a:gd name="T14" fmla="*/ 304 w 328"/>
                <a:gd name="T15" fmla="*/ 49 h 382"/>
                <a:gd name="T16" fmla="*/ 298 w 328"/>
                <a:gd name="T17" fmla="*/ 42 h 382"/>
                <a:gd name="T18" fmla="*/ 291 w 328"/>
                <a:gd name="T19" fmla="*/ 37 h 382"/>
                <a:gd name="T20" fmla="*/ 285 w 328"/>
                <a:gd name="T21" fmla="*/ 33 h 382"/>
                <a:gd name="T22" fmla="*/ 277 w 328"/>
                <a:gd name="T23" fmla="*/ 28 h 382"/>
                <a:gd name="T24" fmla="*/ 267 w 328"/>
                <a:gd name="T25" fmla="*/ 26 h 382"/>
                <a:gd name="T26" fmla="*/ 257 w 328"/>
                <a:gd name="T27" fmla="*/ 25 h 382"/>
                <a:gd name="T28" fmla="*/ 246 w 328"/>
                <a:gd name="T29" fmla="*/ 24 h 382"/>
                <a:gd name="T30" fmla="*/ 191 w 328"/>
                <a:gd name="T31" fmla="*/ 24 h 382"/>
                <a:gd name="T32" fmla="*/ 191 w 328"/>
                <a:gd name="T33" fmla="*/ 315 h 382"/>
                <a:gd name="T34" fmla="*/ 191 w 328"/>
                <a:gd name="T35" fmla="*/ 331 h 382"/>
                <a:gd name="T36" fmla="*/ 192 w 328"/>
                <a:gd name="T37" fmla="*/ 344 h 382"/>
                <a:gd name="T38" fmla="*/ 195 w 328"/>
                <a:gd name="T39" fmla="*/ 354 h 382"/>
                <a:gd name="T40" fmla="*/ 199 w 328"/>
                <a:gd name="T41" fmla="*/ 359 h 382"/>
                <a:gd name="T42" fmla="*/ 204 w 328"/>
                <a:gd name="T43" fmla="*/ 364 h 382"/>
                <a:gd name="T44" fmla="*/ 212 w 328"/>
                <a:gd name="T45" fmla="*/ 368 h 382"/>
                <a:gd name="T46" fmla="*/ 222 w 328"/>
                <a:gd name="T47" fmla="*/ 370 h 382"/>
                <a:gd name="T48" fmla="*/ 232 w 328"/>
                <a:gd name="T49" fmla="*/ 371 h 382"/>
                <a:gd name="T50" fmla="*/ 246 w 328"/>
                <a:gd name="T51" fmla="*/ 371 h 382"/>
                <a:gd name="T52" fmla="*/ 246 w 328"/>
                <a:gd name="T53" fmla="*/ 382 h 382"/>
                <a:gd name="T54" fmla="*/ 79 w 328"/>
                <a:gd name="T55" fmla="*/ 382 h 382"/>
                <a:gd name="T56" fmla="*/ 79 w 328"/>
                <a:gd name="T57" fmla="*/ 371 h 382"/>
                <a:gd name="T58" fmla="*/ 94 w 328"/>
                <a:gd name="T59" fmla="*/ 371 h 382"/>
                <a:gd name="T60" fmla="*/ 105 w 328"/>
                <a:gd name="T61" fmla="*/ 370 h 382"/>
                <a:gd name="T62" fmla="*/ 115 w 328"/>
                <a:gd name="T63" fmla="*/ 368 h 382"/>
                <a:gd name="T64" fmla="*/ 119 w 328"/>
                <a:gd name="T65" fmla="*/ 365 h 382"/>
                <a:gd name="T66" fmla="*/ 122 w 328"/>
                <a:gd name="T67" fmla="*/ 362 h 382"/>
                <a:gd name="T68" fmla="*/ 126 w 328"/>
                <a:gd name="T69" fmla="*/ 360 h 382"/>
                <a:gd name="T70" fmla="*/ 129 w 328"/>
                <a:gd name="T71" fmla="*/ 356 h 382"/>
                <a:gd name="T72" fmla="*/ 131 w 328"/>
                <a:gd name="T73" fmla="*/ 350 h 382"/>
                <a:gd name="T74" fmla="*/ 133 w 328"/>
                <a:gd name="T75" fmla="*/ 342 h 382"/>
                <a:gd name="T76" fmla="*/ 134 w 328"/>
                <a:gd name="T77" fmla="*/ 330 h 382"/>
                <a:gd name="T78" fmla="*/ 136 w 328"/>
                <a:gd name="T79" fmla="*/ 315 h 382"/>
                <a:gd name="T80" fmla="*/ 136 w 328"/>
                <a:gd name="T81" fmla="*/ 24 h 382"/>
                <a:gd name="T82" fmla="*/ 88 w 328"/>
                <a:gd name="T83" fmla="*/ 24 h 382"/>
                <a:gd name="T84" fmla="*/ 75 w 328"/>
                <a:gd name="T85" fmla="*/ 25 h 382"/>
                <a:gd name="T86" fmla="*/ 65 w 328"/>
                <a:gd name="T87" fmla="*/ 25 h 382"/>
                <a:gd name="T88" fmla="*/ 56 w 328"/>
                <a:gd name="T89" fmla="*/ 26 h 382"/>
                <a:gd name="T90" fmla="*/ 49 w 328"/>
                <a:gd name="T91" fmla="*/ 28 h 382"/>
                <a:gd name="T92" fmla="*/ 42 w 328"/>
                <a:gd name="T93" fmla="*/ 31 h 382"/>
                <a:gd name="T94" fmla="*/ 35 w 328"/>
                <a:gd name="T95" fmla="*/ 36 h 382"/>
                <a:gd name="T96" fmla="*/ 28 w 328"/>
                <a:gd name="T97" fmla="*/ 42 h 382"/>
                <a:gd name="T98" fmla="*/ 23 w 328"/>
                <a:gd name="T99" fmla="*/ 49 h 382"/>
                <a:gd name="T100" fmla="*/ 18 w 328"/>
                <a:gd name="T101" fmla="*/ 57 h 382"/>
                <a:gd name="T102" fmla="*/ 15 w 328"/>
                <a:gd name="T103" fmla="*/ 67 h 382"/>
                <a:gd name="T104" fmla="*/ 12 w 328"/>
                <a:gd name="T105" fmla="*/ 78 h 382"/>
                <a:gd name="T106" fmla="*/ 11 w 328"/>
                <a:gd name="T107" fmla="*/ 90 h 382"/>
                <a:gd name="T108" fmla="*/ 0 w 328"/>
                <a:gd name="T109" fmla="*/ 90 h 382"/>
                <a:gd name="T110" fmla="*/ 4 w 328"/>
                <a:gd name="T111" fmla="*/ 0 h 382"/>
                <a:gd name="T112" fmla="*/ 323 w 328"/>
                <a:gd name="T113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28" h="382">
                  <a:moveTo>
                    <a:pt x="323" y="0"/>
                  </a:moveTo>
                  <a:lnTo>
                    <a:pt x="328" y="90"/>
                  </a:lnTo>
                  <a:lnTo>
                    <a:pt x="317" y="90"/>
                  </a:lnTo>
                  <a:lnTo>
                    <a:pt x="316" y="79"/>
                  </a:lnTo>
                  <a:lnTo>
                    <a:pt x="314" y="69"/>
                  </a:lnTo>
                  <a:lnTo>
                    <a:pt x="311" y="62"/>
                  </a:lnTo>
                  <a:lnTo>
                    <a:pt x="309" y="56"/>
                  </a:lnTo>
                  <a:lnTo>
                    <a:pt x="304" y="49"/>
                  </a:lnTo>
                  <a:lnTo>
                    <a:pt x="298" y="42"/>
                  </a:lnTo>
                  <a:lnTo>
                    <a:pt x="291" y="37"/>
                  </a:lnTo>
                  <a:lnTo>
                    <a:pt x="285" y="33"/>
                  </a:lnTo>
                  <a:lnTo>
                    <a:pt x="277" y="28"/>
                  </a:lnTo>
                  <a:lnTo>
                    <a:pt x="267" y="26"/>
                  </a:lnTo>
                  <a:lnTo>
                    <a:pt x="257" y="25"/>
                  </a:lnTo>
                  <a:lnTo>
                    <a:pt x="246" y="24"/>
                  </a:lnTo>
                  <a:lnTo>
                    <a:pt x="191" y="24"/>
                  </a:lnTo>
                  <a:lnTo>
                    <a:pt x="191" y="315"/>
                  </a:lnTo>
                  <a:lnTo>
                    <a:pt x="191" y="331"/>
                  </a:lnTo>
                  <a:lnTo>
                    <a:pt x="192" y="344"/>
                  </a:lnTo>
                  <a:lnTo>
                    <a:pt x="195" y="354"/>
                  </a:lnTo>
                  <a:lnTo>
                    <a:pt x="199" y="359"/>
                  </a:lnTo>
                  <a:lnTo>
                    <a:pt x="204" y="364"/>
                  </a:lnTo>
                  <a:lnTo>
                    <a:pt x="212" y="368"/>
                  </a:lnTo>
                  <a:lnTo>
                    <a:pt x="222" y="370"/>
                  </a:lnTo>
                  <a:lnTo>
                    <a:pt x="232" y="371"/>
                  </a:lnTo>
                  <a:lnTo>
                    <a:pt x="246" y="371"/>
                  </a:lnTo>
                  <a:lnTo>
                    <a:pt x="246" y="382"/>
                  </a:lnTo>
                  <a:lnTo>
                    <a:pt x="79" y="382"/>
                  </a:lnTo>
                  <a:lnTo>
                    <a:pt x="79" y="371"/>
                  </a:lnTo>
                  <a:lnTo>
                    <a:pt x="94" y="371"/>
                  </a:lnTo>
                  <a:lnTo>
                    <a:pt x="105" y="370"/>
                  </a:lnTo>
                  <a:lnTo>
                    <a:pt x="115" y="368"/>
                  </a:lnTo>
                  <a:lnTo>
                    <a:pt x="119" y="365"/>
                  </a:lnTo>
                  <a:lnTo>
                    <a:pt x="122" y="362"/>
                  </a:lnTo>
                  <a:lnTo>
                    <a:pt x="126" y="360"/>
                  </a:lnTo>
                  <a:lnTo>
                    <a:pt x="129" y="356"/>
                  </a:lnTo>
                  <a:lnTo>
                    <a:pt x="131" y="350"/>
                  </a:lnTo>
                  <a:lnTo>
                    <a:pt x="133" y="342"/>
                  </a:lnTo>
                  <a:lnTo>
                    <a:pt x="134" y="330"/>
                  </a:lnTo>
                  <a:lnTo>
                    <a:pt x="136" y="315"/>
                  </a:lnTo>
                  <a:lnTo>
                    <a:pt x="136" y="24"/>
                  </a:lnTo>
                  <a:lnTo>
                    <a:pt x="88" y="24"/>
                  </a:lnTo>
                  <a:lnTo>
                    <a:pt x="75" y="25"/>
                  </a:lnTo>
                  <a:lnTo>
                    <a:pt x="65" y="25"/>
                  </a:lnTo>
                  <a:lnTo>
                    <a:pt x="56" y="26"/>
                  </a:lnTo>
                  <a:lnTo>
                    <a:pt x="49" y="28"/>
                  </a:lnTo>
                  <a:lnTo>
                    <a:pt x="42" y="31"/>
                  </a:lnTo>
                  <a:lnTo>
                    <a:pt x="35" y="36"/>
                  </a:lnTo>
                  <a:lnTo>
                    <a:pt x="28" y="42"/>
                  </a:lnTo>
                  <a:lnTo>
                    <a:pt x="23" y="49"/>
                  </a:lnTo>
                  <a:lnTo>
                    <a:pt x="18" y="57"/>
                  </a:lnTo>
                  <a:lnTo>
                    <a:pt x="15" y="67"/>
                  </a:lnTo>
                  <a:lnTo>
                    <a:pt x="12" y="78"/>
                  </a:lnTo>
                  <a:lnTo>
                    <a:pt x="11" y="90"/>
                  </a:lnTo>
                  <a:lnTo>
                    <a:pt x="0" y="90"/>
                  </a:lnTo>
                  <a:lnTo>
                    <a:pt x="4" y="0"/>
                  </a:lnTo>
                  <a:lnTo>
                    <a:pt x="32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7" name="Freeform 1487"/>
            <p:cNvSpPr>
              <a:spLocks/>
            </p:cNvSpPr>
            <p:nvPr/>
          </p:nvSpPr>
          <p:spPr bwMode="auto">
            <a:xfrm>
              <a:off x="4195" y="1152"/>
              <a:ext cx="71" cy="19"/>
            </a:xfrm>
            <a:custGeom>
              <a:avLst/>
              <a:gdLst>
                <a:gd name="T0" fmla="*/ 308 w 308"/>
                <a:gd name="T1" fmla="*/ 1 h 79"/>
                <a:gd name="T2" fmla="*/ 306 w 308"/>
                <a:gd name="T3" fmla="*/ 18 h 79"/>
                <a:gd name="T4" fmla="*/ 302 w 308"/>
                <a:gd name="T5" fmla="*/ 33 h 79"/>
                <a:gd name="T6" fmla="*/ 295 w 308"/>
                <a:gd name="T7" fmla="*/ 46 h 79"/>
                <a:gd name="T8" fmla="*/ 286 w 308"/>
                <a:gd name="T9" fmla="*/ 58 h 79"/>
                <a:gd name="T10" fmla="*/ 276 w 308"/>
                <a:gd name="T11" fmla="*/ 67 h 79"/>
                <a:gd name="T12" fmla="*/ 264 w 308"/>
                <a:gd name="T13" fmla="*/ 73 h 79"/>
                <a:gd name="T14" fmla="*/ 251 w 308"/>
                <a:gd name="T15" fmla="*/ 77 h 79"/>
                <a:gd name="T16" fmla="*/ 238 w 308"/>
                <a:gd name="T17" fmla="*/ 79 h 79"/>
                <a:gd name="T18" fmla="*/ 209 w 308"/>
                <a:gd name="T19" fmla="*/ 74 h 79"/>
                <a:gd name="T20" fmla="*/ 181 w 308"/>
                <a:gd name="T21" fmla="*/ 65 h 79"/>
                <a:gd name="T22" fmla="*/ 129 w 308"/>
                <a:gd name="T23" fmla="*/ 44 h 79"/>
                <a:gd name="T24" fmla="*/ 92 w 308"/>
                <a:gd name="T25" fmla="*/ 31 h 79"/>
                <a:gd name="T26" fmla="*/ 66 w 308"/>
                <a:gd name="T27" fmla="*/ 27 h 79"/>
                <a:gd name="T28" fmla="*/ 47 w 308"/>
                <a:gd name="T29" fmla="*/ 30 h 79"/>
                <a:gd name="T30" fmla="*/ 32 w 308"/>
                <a:gd name="T31" fmla="*/ 39 h 79"/>
                <a:gd name="T32" fmla="*/ 20 w 308"/>
                <a:gd name="T33" fmla="*/ 55 h 79"/>
                <a:gd name="T34" fmla="*/ 12 w 308"/>
                <a:gd name="T35" fmla="*/ 77 h 79"/>
                <a:gd name="T36" fmla="*/ 1 w 308"/>
                <a:gd name="T37" fmla="*/ 69 h 79"/>
                <a:gd name="T38" fmla="*/ 3 w 308"/>
                <a:gd name="T39" fmla="*/ 52 h 79"/>
                <a:gd name="T40" fmla="*/ 9 w 308"/>
                <a:gd name="T41" fmla="*/ 38 h 79"/>
                <a:gd name="T42" fmla="*/ 17 w 308"/>
                <a:gd name="T43" fmla="*/ 26 h 79"/>
                <a:gd name="T44" fmla="*/ 26 w 308"/>
                <a:gd name="T45" fmla="*/ 15 h 79"/>
                <a:gd name="T46" fmla="*/ 36 w 308"/>
                <a:gd name="T47" fmla="*/ 7 h 79"/>
                <a:gd name="T48" fmla="*/ 49 w 308"/>
                <a:gd name="T49" fmla="*/ 3 h 79"/>
                <a:gd name="T50" fmla="*/ 61 w 308"/>
                <a:gd name="T51" fmla="*/ 0 h 79"/>
                <a:gd name="T52" fmla="*/ 81 w 308"/>
                <a:gd name="T53" fmla="*/ 1 h 79"/>
                <a:gd name="T54" fmla="*/ 109 w 308"/>
                <a:gd name="T55" fmla="*/ 9 h 79"/>
                <a:gd name="T56" fmla="*/ 149 w 308"/>
                <a:gd name="T57" fmla="*/ 24 h 79"/>
                <a:gd name="T58" fmla="*/ 196 w 308"/>
                <a:gd name="T59" fmla="*/ 42 h 79"/>
                <a:gd name="T60" fmla="*/ 230 w 308"/>
                <a:gd name="T61" fmla="*/ 52 h 79"/>
                <a:gd name="T62" fmla="*/ 252 w 308"/>
                <a:gd name="T63" fmla="*/ 52 h 79"/>
                <a:gd name="T64" fmla="*/ 270 w 308"/>
                <a:gd name="T65" fmla="*/ 45 h 79"/>
                <a:gd name="T66" fmla="*/ 284 w 308"/>
                <a:gd name="T67" fmla="*/ 32 h 79"/>
                <a:gd name="T68" fmla="*/ 293 w 308"/>
                <a:gd name="T69" fmla="*/ 1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8" h="79">
                  <a:moveTo>
                    <a:pt x="295" y="1"/>
                  </a:moveTo>
                  <a:lnTo>
                    <a:pt x="308" y="1"/>
                  </a:lnTo>
                  <a:lnTo>
                    <a:pt x="307" y="10"/>
                  </a:lnTo>
                  <a:lnTo>
                    <a:pt x="306" y="18"/>
                  </a:lnTo>
                  <a:lnTo>
                    <a:pt x="305" y="26"/>
                  </a:lnTo>
                  <a:lnTo>
                    <a:pt x="302" y="33"/>
                  </a:lnTo>
                  <a:lnTo>
                    <a:pt x="300" y="40"/>
                  </a:lnTo>
                  <a:lnTo>
                    <a:pt x="295" y="46"/>
                  </a:lnTo>
                  <a:lnTo>
                    <a:pt x="292" y="53"/>
                  </a:lnTo>
                  <a:lnTo>
                    <a:pt x="286" y="58"/>
                  </a:lnTo>
                  <a:lnTo>
                    <a:pt x="282" y="62"/>
                  </a:lnTo>
                  <a:lnTo>
                    <a:pt x="276" y="67"/>
                  </a:lnTo>
                  <a:lnTo>
                    <a:pt x="271" y="71"/>
                  </a:lnTo>
                  <a:lnTo>
                    <a:pt x="264" y="73"/>
                  </a:lnTo>
                  <a:lnTo>
                    <a:pt x="258" y="75"/>
                  </a:lnTo>
                  <a:lnTo>
                    <a:pt x="251" y="77"/>
                  </a:lnTo>
                  <a:lnTo>
                    <a:pt x="244" y="79"/>
                  </a:lnTo>
                  <a:lnTo>
                    <a:pt x="238" y="79"/>
                  </a:lnTo>
                  <a:lnTo>
                    <a:pt x="223" y="77"/>
                  </a:lnTo>
                  <a:lnTo>
                    <a:pt x="209" y="74"/>
                  </a:lnTo>
                  <a:lnTo>
                    <a:pt x="198" y="71"/>
                  </a:lnTo>
                  <a:lnTo>
                    <a:pt x="181" y="65"/>
                  </a:lnTo>
                  <a:lnTo>
                    <a:pt x="158" y="56"/>
                  </a:lnTo>
                  <a:lnTo>
                    <a:pt x="129" y="44"/>
                  </a:lnTo>
                  <a:lnTo>
                    <a:pt x="109" y="37"/>
                  </a:lnTo>
                  <a:lnTo>
                    <a:pt x="92" y="31"/>
                  </a:lnTo>
                  <a:lnTo>
                    <a:pt x="77" y="28"/>
                  </a:lnTo>
                  <a:lnTo>
                    <a:pt x="66" y="27"/>
                  </a:lnTo>
                  <a:lnTo>
                    <a:pt x="56" y="27"/>
                  </a:lnTo>
                  <a:lnTo>
                    <a:pt x="47" y="30"/>
                  </a:lnTo>
                  <a:lnTo>
                    <a:pt x="40" y="33"/>
                  </a:lnTo>
                  <a:lnTo>
                    <a:pt x="32" y="39"/>
                  </a:lnTo>
                  <a:lnTo>
                    <a:pt x="25" y="45"/>
                  </a:lnTo>
                  <a:lnTo>
                    <a:pt x="20" y="55"/>
                  </a:lnTo>
                  <a:lnTo>
                    <a:pt x="17" y="66"/>
                  </a:lnTo>
                  <a:lnTo>
                    <a:pt x="12" y="77"/>
                  </a:lnTo>
                  <a:lnTo>
                    <a:pt x="0" y="77"/>
                  </a:lnTo>
                  <a:lnTo>
                    <a:pt x="1" y="69"/>
                  </a:lnTo>
                  <a:lnTo>
                    <a:pt x="2" y="60"/>
                  </a:lnTo>
                  <a:lnTo>
                    <a:pt x="3" y="52"/>
                  </a:lnTo>
                  <a:lnTo>
                    <a:pt x="7" y="44"/>
                  </a:lnTo>
                  <a:lnTo>
                    <a:pt x="9" y="38"/>
                  </a:lnTo>
                  <a:lnTo>
                    <a:pt x="12" y="31"/>
                  </a:lnTo>
                  <a:lnTo>
                    <a:pt x="17" y="26"/>
                  </a:lnTo>
                  <a:lnTo>
                    <a:pt x="21" y="20"/>
                  </a:lnTo>
                  <a:lnTo>
                    <a:pt x="26" y="15"/>
                  </a:lnTo>
                  <a:lnTo>
                    <a:pt x="31" y="11"/>
                  </a:lnTo>
                  <a:lnTo>
                    <a:pt x="36" y="7"/>
                  </a:lnTo>
                  <a:lnTo>
                    <a:pt x="43" y="5"/>
                  </a:lnTo>
                  <a:lnTo>
                    <a:pt x="49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7" y="0"/>
                  </a:lnTo>
                  <a:lnTo>
                    <a:pt x="81" y="1"/>
                  </a:lnTo>
                  <a:lnTo>
                    <a:pt x="94" y="4"/>
                  </a:lnTo>
                  <a:lnTo>
                    <a:pt x="109" y="9"/>
                  </a:lnTo>
                  <a:lnTo>
                    <a:pt x="128" y="15"/>
                  </a:lnTo>
                  <a:lnTo>
                    <a:pt x="149" y="24"/>
                  </a:lnTo>
                  <a:lnTo>
                    <a:pt x="172" y="32"/>
                  </a:lnTo>
                  <a:lnTo>
                    <a:pt x="196" y="42"/>
                  </a:lnTo>
                  <a:lnTo>
                    <a:pt x="214" y="48"/>
                  </a:lnTo>
                  <a:lnTo>
                    <a:pt x="230" y="52"/>
                  </a:lnTo>
                  <a:lnTo>
                    <a:pt x="241" y="53"/>
                  </a:lnTo>
                  <a:lnTo>
                    <a:pt x="252" y="52"/>
                  </a:lnTo>
                  <a:lnTo>
                    <a:pt x="261" y="49"/>
                  </a:lnTo>
                  <a:lnTo>
                    <a:pt x="270" y="45"/>
                  </a:lnTo>
                  <a:lnTo>
                    <a:pt x="277" y="40"/>
                  </a:lnTo>
                  <a:lnTo>
                    <a:pt x="284" y="32"/>
                  </a:lnTo>
                  <a:lnTo>
                    <a:pt x="290" y="23"/>
                  </a:lnTo>
                  <a:lnTo>
                    <a:pt x="293" y="13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8" name="Freeform 1488"/>
            <p:cNvSpPr>
              <a:spLocks/>
            </p:cNvSpPr>
            <p:nvPr/>
          </p:nvSpPr>
          <p:spPr bwMode="auto">
            <a:xfrm>
              <a:off x="4273" y="1111"/>
              <a:ext cx="53" cy="86"/>
            </a:xfrm>
            <a:custGeom>
              <a:avLst/>
              <a:gdLst>
                <a:gd name="T0" fmla="*/ 205 w 229"/>
                <a:gd name="T1" fmla="*/ 49 h 388"/>
                <a:gd name="T2" fmla="*/ 62 w 229"/>
                <a:gd name="T3" fmla="*/ 99 h 388"/>
                <a:gd name="T4" fmla="*/ 98 w 229"/>
                <a:gd name="T5" fmla="*/ 107 h 388"/>
                <a:gd name="T6" fmla="*/ 130 w 229"/>
                <a:gd name="T7" fmla="*/ 119 h 388"/>
                <a:gd name="T8" fmla="*/ 159 w 229"/>
                <a:gd name="T9" fmla="*/ 135 h 388"/>
                <a:gd name="T10" fmla="*/ 183 w 229"/>
                <a:gd name="T11" fmla="*/ 154 h 388"/>
                <a:gd name="T12" fmla="*/ 200 w 229"/>
                <a:gd name="T13" fmla="*/ 175 h 388"/>
                <a:gd name="T14" fmla="*/ 212 w 229"/>
                <a:gd name="T15" fmla="*/ 196 h 388"/>
                <a:gd name="T16" fmla="*/ 220 w 229"/>
                <a:gd name="T17" fmla="*/ 220 h 388"/>
                <a:gd name="T18" fmla="*/ 222 w 229"/>
                <a:gd name="T19" fmla="*/ 245 h 388"/>
                <a:gd name="T20" fmla="*/ 219 w 229"/>
                <a:gd name="T21" fmla="*/ 274 h 388"/>
                <a:gd name="T22" fmla="*/ 209 w 229"/>
                <a:gd name="T23" fmla="*/ 300 h 388"/>
                <a:gd name="T24" fmla="*/ 195 w 229"/>
                <a:gd name="T25" fmla="*/ 323 h 388"/>
                <a:gd name="T26" fmla="*/ 178 w 229"/>
                <a:gd name="T27" fmla="*/ 344 h 388"/>
                <a:gd name="T28" fmla="*/ 158 w 229"/>
                <a:gd name="T29" fmla="*/ 360 h 388"/>
                <a:gd name="T30" fmla="*/ 135 w 229"/>
                <a:gd name="T31" fmla="*/ 373 h 388"/>
                <a:gd name="T32" fmla="*/ 101 w 229"/>
                <a:gd name="T33" fmla="*/ 384 h 388"/>
                <a:gd name="T34" fmla="*/ 67 w 229"/>
                <a:gd name="T35" fmla="*/ 388 h 388"/>
                <a:gd name="T36" fmla="*/ 36 w 229"/>
                <a:gd name="T37" fmla="*/ 385 h 388"/>
                <a:gd name="T38" fmla="*/ 25 w 229"/>
                <a:gd name="T39" fmla="*/ 382 h 388"/>
                <a:gd name="T40" fmla="*/ 15 w 229"/>
                <a:gd name="T41" fmla="*/ 376 h 388"/>
                <a:gd name="T42" fmla="*/ 3 w 229"/>
                <a:gd name="T43" fmla="*/ 364 h 388"/>
                <a:gd name="T44" fmla="*/ 0 w 229"/>
                <a:gd name="T45" fmla="*/ 350 h 388"/>
                <a:gd name="T46" fmla="*/ 1 w 229"/>
                <a:gd name="T47" fmla="*/ 343 h 388"/>
                <a:gd name="T48" fmla="*/ 6 w 229"/>
                <a:gd name="T49" fmla="*/ 336 h 388"/>
                <a:gd name="T50" fmla="*/ 14 w 229"/>
                <a:gd name="T51" fmla="*/ 332 h 388"/>
                <a:gd name="T52" fmla="*/ 23 w 229"/>
                <a:gd name="T53" fmla="*/ 331 h 388"/>
                <a:gd name="T54" fmla="*/ 36 w 229"/>
                <a:gd name="T55" fmla="*/ 333 h 388"/>
                <a:gd name="T56" fmla="*/ 55 w 229"/>
                <a:gd name="T57" fmla="*/ 345 h 388"/>
                <a:gd name="T58" fmla="*/ 77 w 229"/>
                <a:gd name="T59" fmla="*/ 356 h 388"/>
                <a:gd name="T60" fmla="*/ 99 w 229"/>
                <a:gd name="T61" fmla="*/ 359 h 388"/>
                <a:gd name="T62" fmla="*/ 116 w 229"/>
                <a:gd name="T63" fmla="*/ 358 h 388"/>
                <a:gd name="T64" fmla="*/ 131 w 229"/>
                <a:gd name="T65" fmla="*/ 352 h 388"/>
                <a:gd name="T66" fmla="*/ 146 w 229"/>
                <a:gd name="T67" fmla="*/ 345 h 388"/>
                <a:gd name="T68" fmla="*/ 159 w 229"/>
                <a:gd name="T69" fmla="*/ 334 h 388"/>
                <a:gd name="T70" fmla="*/ 170 w 229"/>
                <a:gd name="T71" fmla="*/ 321 h 388"/>
                <a:gd name="T72" fmla="*/ 178 w 229"/>
                <a:gd name="T73" fmla="*/ 306 h 388"/>
                <a:gd name="T74" fmla="*/ 182 w 229"/>
                <a:gd name="T75" fmla="*/ 291 h 388"/>
                <a:gd name="T76" fmla="*/ 184 w 229"/>
                <a:gd name="T77" fmla="*/ 274 h 388"/>
                <a:gd name="T78" fmla="*/ 182 w 229"/>
                <a:gd name="T79" fmla="*/ 257 h 388"/>
                <a:gd name="T80" fmla="*/ 179 w 229"/>
                <a:gd name="T81" fmla="*/ 240 h 388"/>
                <a:gd name="T82" fmla="*/ 171 w 229"/>
                <a:gd name="T83" fmla="*/ 224 h 388"/>
                <a:gd name="T84" fmla="*/ 161 w 229"/>
                <a:gd name="T85" fmla="*/ 209 h 388"/>
                <a:gd name="T86" fmla="*/ 149 w 229"/>
                <a:gd name="T87" fmla="*/ 195 h 388"/>
                <a:gd name="T88" fmla="*/ 135 w 229"/>
                <a:gd name="T89" fmla="*/ 183 h 388"/>
                <a:gd name="T90" fmla="*/ 117 w 229"/>
                <a:gd name="T91" fmla="*/ 173 h 388"/>
                <a:gd name="T92" fmla="*/ 98 w 229"/>
                <a:gd name="T93" fmla="*/ 163 h 388"/>
                <a:gd name="T94" fmla="*/ 62 w 229"/>
                <a:gd name="T95" fmla="*/ 153 h 388"/>
                <a:gd name="T96" fmla="*/ 13 w 229"/>
                <a:gd name="T97" fmla="*/ 149 h 388"/>
                <a:gd name="T98" fmla="*/ 229 w 229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29" h="388">
                  <a:moveTo>
                    <a:pt x="229" y="0"/>
                  </a:moveTo>
                  <a:lnTo>
                    <a:pt x="205" y="49"/>
                  </a:lnTo>
                  <a:lnTo>
                    <a:pt x="88" y="49"/>
                  </a:lnTo>
                  <a:lnTo>
                    <a:pt x="62" y="99"/>
                  </a:lnTo>
                  <a:lnTo>
                    <a:pt x="80" y="103"/>
                  </a:lnTo>
                  <a:lnTo>
                    <a:pt x="98" y="107"/>
                  </a:lnTo>
                  <a:lnTo>
                    <a:pt x="115" y="112"/>
                  </a:lnTo>
                  <a:lnTo>
                    <a:pt x="130" y="119"/>
                  </a:lnTo>
                  <a:lnTo>
                    <a:pt x="146" y="126"/>
                  </a:lnTo>
                  <a:lnTo>
                    <a:pt x="159" y="135"/>
                  </a:lnTo>
                  <a:lnTo>
                    <a:pt x="171" y="145"/>
                  </a:lnTo>
                  <a:lnTo>
                    <a:pt x="183" y="154"/>
                  </a:lnTo>
                  <a:lnTo>
                    <a:pt x="192" y="164"/>
                  </a:lnTo>
                  <a:lnTo>
                    <a:pt x="200" y="175"/>
                  </a:lnTo>
                  <a:lnTo>
                    <a:pt x="206" y="186"/>
                  </a:lnTo>
                  <a:lnTo>
                    <a:pt x="212" y="196"/>
                  </a:lnTo>
                  <a:lnTo>
                    <a:pt x="216" y="208"/>
                  </a:lnTo>
                  <a:lnTo>
                    <a:pt x="220" y="220"/>
                  </a:lnTo>
                  <a:lnTo>
                    <a:pt x="221" y="232"/>
                  </a:lnTo>
                  <a:lnTo>
                    <a:pt x="222" y="245"/>
                  </a:lnTo>
                  <a:lnTo>
                    <a:pt x="221" y="259"/>
                  </a:lnTo>
                  <a:lnTo>
                    <a:pt x="219" y="274"/>
                  </a:lnTo>
                  <a:lnTo>
                    <a:pt x="214" y="287"/>
                  </a:lnTo>
                  <a:lnTo>
                    <a:pt x="209" y="300"/>
                  </a:lnTo>
                  <a:lnTo>
                    <a:pt x="202" y="313"/>
                  </a:lnTo>
                  <a:lnTo>
                    <a:pt x="195" y="323"/>
                  </a:lnTo>
                  <a:lnTo>
                    <a:pt x="187" y="334"/>
                  </a:lnTo>
                  <a:lnTo>
                    <a:pt x="178" y="344"/>
                  </a:lnTo>
                  <a:lnTo>
                    <a:pt x="168" y="352"/>
                  </a:lnTo>
                  <a:lnTo>
                    <a:pt x="158" y="360"/>
                  </a:lnTo>
                  <a:lnTo>
                    <a:pt x="147" y="366"/>
                  </a:lnTo>
                  <a:lnTo>
                    <a:pt x="135" y="373"/>
                  </a:lnTo>
                  <a:lnTo>
                    <a:pt x="118" y="379"/>
                  </a:lnTo>
                  <a:lnTo>
                    <a:pt x="101" y="384"/>
                  </a:lnTo>
                  <a:lnTo>
                    <a:pt x="84" y="387"/>
                  </a:lnTo>
                  <a:lnTo>
                    <a:pt x="67" y="388"/>
                  </a:lnTo>
                  <a:lnTo>
                    <a:pt x="51" y="387"/>
                  </a:lnTo>
                  <a:lnTo>
                    <a:pt x="36" y="385"/>
                  </a:lnTo>
                  <a:lnTo>
                    <a:pt x="31" y="384"/>
                  </a:lnTo>
                  <a:lnTo>
                    <a:pt x="25" y="382"/>
                  </a:lnTo>
                  <a:lnTo>
                    <a:pt x="20" y="379"/>
                  </a:lnTo>
                  <a:lnTo>
                    <a:pt x="15" y="376"/>
                  </a:lnTo>
                  <a:lnTo>
                    <a:pt x="9" y="371"/>
                  </a:lnTo>
                  <a:lnTo>
                    <a:pt x="3" y="364"/>
                  </a:lnTo>
                  <a:lnTo>
                    <a:pt x="1" y="358"/>
                  </a:lnTo>
                  <a:lnTo>
                    <a:pt x="0" y="350"/>
                  </a:lnTo>
                  <a:lnTo>
                    <a:pt x="0" y="347"/>
                  </a:lnTo>
                  <a:lnTo>
                    <a:pt x="1" y="343"/>
                  </a:lnTo>
                  <a:lnTo>
                    <a:pt x="3" y="340"/>
                  </a:lnTo>
                  <a:lnTo>
                    <a:pt x="6" y="336"/>
                  </a:lnTo>
                  <a:lnTo>
                    <a:pt x="10" y="334"/>
                  </a:lnTo>
                  <a:lnTo>
                    <a:pt x="14" y="332"/>
                  </a:lnTo>
                  <a:lnTo>
                    <a:pt x="19" y="331"/>
                  </a:lnTo>
                  <a:lnTo>
                    <a:pt x="23" y="331"/>
                  </a:lnTo>
                  <a:lnTo>
                    <a:pt x="30" y="331"/>
                  </a:lnTo>
                  <a:lnTo>
                    <a:pt x="36" y="333"/>
                  </a:lnTo>
                  <a:lnTo>
                    <a:pt x="44" y="337"/>
                  </a:lnTo>
                  <a:lnTo>
                    <a:pt x="55" y="345"/>
                  </a:lnTo>
                  <a:lnTo>
                    <a:pt x="66" y="350"/>
                  </a:lnTo>
                  <a:lnTo>
                    <a:pt x="77" y="356"/>
                  </a:lnTo>
                  <a:lnTo>
                    <a:pt x="88" y="358"/>
                  </a:lnTo>
                  <a:lnTo>
                    <a:pt x="99" y="359"/>
                  </a:lnTo>
                  <a:lnTo>
                    <a:pt x="107" y="359"/>
                  </a:lnTo>
                  <a:lnTo>
                    <a:pt x="116" y="358"/>
                  </a:lnTo>
                  <a:lnTo>
                    <a:pt x="124" y="356"/>
                  </a:lnTo>
                  <a:lnTo>
                    <a:pt x="131" y="352"/>
                  </a:lnTo>
                  <a:lnTo>
                    <a:pt x="138" y="349"/>
                  </a:lnTo>
                  <a:lnTo>
                    <a:pt x="146" y="345"/>
                  </a:lnTo>
                  <a:lnTo>
                    <a:pt x="152" y="340"/>
                  </a:lnTo>
                  <a:lnTo>
                    <a:pt x="159" y="334"/>
                  </a:lnTo>
                  <a:lnTo>
                    <a:pt x="164" y="328"/>
                  </a:lnTo>
                  <a:lnTo>
                    <a:pt x="170" y="321"/>
                  </a:lnTo>
                  <a:lnTo>
                    <a:pt x="174" y="314"/>
                  </a:lnTo>
                  <a:lnTo>
                    <a:pt x="178" y="306"/>
                  </a:lnTo>
                  <a:lnTo>
                    <a:pt x="181" y="299"/>
                  </a:lnTo>
                  <a:lnTo>
                    <a:pt x="182" y="291"/>
                  </a:lnTo>
                  <a:lnTo>
                    <a:pt x="183" y="282"/>
                  </a:lnTo>
                  <a:lnTo>
                    <a:pt x="184" y="274"/>
                  </a:lnTo>
                  <a:lnTo>
                    <a:pt x="183" y="265"/>
                  </a:lnTo>
                  <a:lnTo>
                    <a:pt x="182" y="257"/>
                  </a:lnTo>
                  <a:lnTo>
                    <a:pt x="181" y="248"/>
                  </a:lnTo>
                  <a:lnTo>
                    <a:pt x="179" y="240"/>
                  </a:lnTo>
                  <a:lnTo>
                    <a:pt x="176" y="233"/>
                  </a:lnTo>
                  <a:lnTo>
                    <a:pt x="171" y="224"/>
                  </a:lnTo>
                  <a:lnTo>
                    <a:pt x="167" y="217"/>
                  </a:lnTo>
                  <a:lnTo>
                    <a:pt x="161" y="209"/>
                  </a:lnTo>
                  <a:lnTo>
                    <a:pt x="156" y="202"/>
                  </a:lnTo>
                  <a:lnTo>
                    <a:pt x="149" y="195"/>
                  </a:lnTo>
                  <a:lnTo>
                    <a:pt x="141" y="189"/>
                  </a:lnTo>
                  <a:lnTo>
                    <a:pt x="135" y="183"/>
                  </a:lnTo>
                  <a:lnTo>
                    <a:pt x="126" y="177"/>
                  </a:lnTo>
                  <a:lnTo>
                    <a:pt x="117" y="173"/>
                  </a:lnTo>
                  <a:lnTo>
                    <a:pt x="108" y="167"/>
                  </a:lnTo>
                  <a:lnTo>
                    <a:pt x="98" y="163"/>
                  </a:lnTo>
                  <a:lnTo>
                    <a:pt x="82" y="158"/>
                  </a:lnTo>
                  <a:lnTo>
                    <a:pt x="62" y="153"/>
                  </a:lnTo>
                  <a:lnTo>
                    <a:pt x="38" y="150"/>
                  </a:lnTo>
                  <a:lnTo>
                    <a:pt x="13" y="149"/>
                  </a:lnTo>
                  <a:lnTo>
                    <a:pt x="88" y="0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89" name="Freeform 1489"/>
            <p:cNvSpPr>
              <a:spLocks noEditPoints="1"/>
            </p:cNvSpPr>
            <p:nvPr/>
          </p:nvSpPr>
          <p:spPr bwMode="auto">
            <a:xfrm>
              <a:off x="4340" y="1110"/>
              <a:ext cx="59" cy="87"/>
            </a:xfrm>
            <a:custGeom>
              <a:avLst/>
              <a:gdLst>
                <a:gd name="T0" fmla="*/ 1 w 254"/>
                <a:gd name="T1" fmla="*/ 169 h 395"/>
                <a:gd name="T2" fmla="*/ 8 w 254"/>
                <a:gd name="T3" fmla="*/ 126 h 395"/>
                <a:gd name="T4" fmla="*/ 20 w 254"/>
                <a:gd name="T5" fmla="*/ 88 h 395"/>
                <a:gd name="T6" fmla="*/ 38 w 254"/>
                <a:gd name="T7" fmla="*/ 56 h 395"/>
                <a:gd name="T8" fmla="*/ 59 w 254"/>
                <a:gd name="T9" fmla="*/ 31 h 395"/>
                <a:gd name="T10" fmla="*/ 88 w 254"/>
                <a:gd name="T11" fmla="*/ 10 h 395"/>
                <a:gd name="T12" fmla="*/ 114 w 254"/>
                <a:gd name="T13" fmla="*/ 1 h 395"/>
                <a:gd name="T14" fmla="*/ 140 w 254"/>
                <a:gd name="T15" fmla="*/ 1 h 395"/>
                <a:gd name="T16" fmla="*/ 171 w 254"/>
                <a:gd name="T17" fmla="*/ 10 h 395"/>
                <a:gd name="T18" fmla="*/ 200 w 254"/>
                <a:gd name="T19" fmla="*/ 34 h 395"/>
                <a:gd name="T20" fmla="*/ 228 w 254"/>
                <a:gd name="T21" fmla="*/ 74 h 395"/>
                <a:gd name="T22" fmla="*/ 248 w 254"/>
                <a:gd name="T23" fmla="*/ 129 h 395"/>
                <a:gd name="T24" fmla="*/ 254 w 254"/>
                <a:gd name="T25" fmla="*/ 195 h 395"/>
                <a:gd name="T26" fmla="*/ 251 w 254"/>
                <a:gd name="T27" fmla="*/ 241 h 395"/>
                <a:gd name="T28" fmla="*/ 242 w 254"/>
                <a:gd name="T29" fmla="*/ 282 h 395"/>
                <a:gd name="T30" fmla="*/ 229 w 254"/>
                <a:gd name="T31" fmla="*/ 317 h 395"/>
                <a:gd name="T32" fmla="*/ 212 w 254"/>
                <a:gd name="T33" fmla="*/ 347 h 395"/>
                <a:gd name="T34" fmla="*/ 192 w 254"/>
                <a:gd name="T35" fmla="*/ 368 h 395"/>
                <a:gd name="T36" fmla="*/ 169 w 254"/>
                <a:gd name="T37" fmla="*/ 383 h 395"/>
                <a:gd name="T38" fmla="*/ 146 w 254"/>
                <a:gd name="T39" fmla="*/ 392 h 395"/>
                <a:gd name="T40" fmla="*/ 125 w 254"/>
                <a:gd name="T41" fmla="*/ 395 h 395"/>
                <a:gd name="T42" fmla="*/ 85 w 254"/>
                <a:gd name="T43" fmla="*/ 386 h 395"/>
                <a:gd name="T44" fmla="*/ 51 w 254"/>
                <a:gd name="T45" fmla="*/ 358 h 395"/>
                <a:gd name="T46" fmla="*/ 25 w 254"/>
                <a:gd name="T47" fmla="*/ 316 h 395"/>
                <a:gd name="T48" fmla="*/ 8 w 254"/>
                <a:gd name="T49" fmla="*/ 271 h 395"/>
                <a:gd name="T50" fmla="*/ 1 w 254"/>
                <a:gd name="T51" fmla="*/ 218 h 395"/>
                <a:gd name="T52" fmla="*/ 58 w 254"/>
                <a:gd name="T53" fmla="*/ 226 h 395"/>
                <a:gd name="T54" fmla="*/ 62 w 254"/>
                <a:gd name="T55" fmla="*/ 279 h 395"/>
                <a:gd name="T56" fmla="*/ 72 w 254"/>
                <a:gd name="T57" fmla="*/ 323 h 395"/>
                <a:gd name="T58" fmla="*/ 87 w 254"/>
                <a:gd name="T59" fmla="*/ 354 h 395"/>
                <a:gd name="T60" fmla="*/ 104 w 254"/>
                <a:gd name="T61" fmla="*/ 371 h 395"/>
                <a:gd name="T62" fmla="*/ 126 w 254"/>
                <a:gd name="T63" fmla="*/ 378 h 395"/>
                <a:gd name="T64" fmla="*/ 151 w 254"/>
                <a:gd name="T65" fmla="*/ 369 h 395"/>
                <a:gd name="T66" fmla="*/ 166 w 254"/>
                <a:gd name="T67" fmla="*/ 356 h 395"/>
                <a:gd name="T68" fmla="*/ 179 w 254"/>
                <a:gd name="T69" fmla="*/ 333 h 395"/>
                <a:gd name="T70" fmla="*/ 189 w 254"/>
                <a:gd name="T71" fmla="*/ 292 h 395"/>
                <a:gd name="T72" fmla="*/ 196 w 254"/>
                <a:gd name="T73" fmla="*/ 224 h 395"/>
                <a:gd name="T74" fmla="*/ 194 w 254"/>
                <a:gd name="T75" fmla="*/ 123 h 395"/>
                <a:gd name="T76" fmla="*/ 186 w 254"/>
                <a:gd name="T77" fmla="*/ 85 h 395"/>
                <a:gd name="T78" fmla="*/ 172 w 254"/>
                <a:gd name="T79" fmla="*/ 46 h 395"/>
                <a:gd name="T80" fmla="*/ 151 w 254"/>
                <a:gd name="T81" fmla="*/ 23 h 395"/>
                <a:gd name="T82" fmla="*/ 127 w 254"/>
                <a:gd name="T83" fmla="*/ 18 h 395"/>
                <a:gd name="T84" fmla="*/ 114 w 254"/>
                <a:gd name="T85" fmla="*/ 20 h 395"/>
                <a:gd name="T86" fmla="*/ 93 w 254"/>
                <a:gd name="T87" fmla="*/ 35 h 395"/>
                <a:gd name="T88" fmla="*/ 79 w 254"/>
                <a:gd name="T89" fmla="*/ 57 h 395"/>
                <a:gd name="T90" fmla="*/ 69 w 254"/>
                <a:gd name="T91" fmla="*/ 85 h 395"/>
                <a:gd name="T92" fmla="*/ 61 w 254"/>
                <a:gd name="T93" fmla="*/ 133 h 395"/>
                <a:gd name="T94" fmla="*/ 57 w 254"/>
                <a:gd name="T95" fmla="*/ 208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54" h="395">
                  <a:moveTo>
                    <a:pt x="0" y="200"/>
                  </a:moveTo>
                  <a:lnTo>
                    <a:pt x="0" y="184"/>
                  </a:lnTo>
                  <a:lnTo>
                    <a:pt x="1" y="169"/>
                  </a:lnTo>
                  <a:lnTo>
                    <a:pt x="4" y="154"/>
                  </a:lnTo>
                  <a:lnTo>
                    <a:pt x="6" y="140"/>
                  </a:lnTo>
                  <a:lnTo>
                    <a:pt x="8" y="126"/>
                  </a:lnTo>
                  <a:lnTo>
                    <a:pt x="11" y="113"/>
                  </a:lnTo>
                  <a:lnTo>
                    <a:pt x="16" y="100"/>
                  </a:lnTo>
                  <a:lnTo>
                    <a:pt x="20" y="88"/>
                  </a:lnTo>
                  <a:lnTo>
                    <a:pt x="26" y="76"/>
                  </a:lnTo>
                  <a:lnTo>
                    <a:pt x="31" y="66"/>
                  </a:lnTo>
                  <a:lnTo>
                    <a:pt x="38" y="56"/>
                  </a:lnTo>
                  <a:lnTo>
                    <a:pt x="45" y="47"/>
                  </a:lnTo>
                  <a:lnTo>
                    <a:pt x="51" y="38"/>
                  </a:lnTo>
                  <a:lnTo>
                    <a:pt x="59" y="31"/>
                  </a:lnTo>
                  <a:lnTo>
                    <a:pt x="67" y="24"/>
                  </a:lnTo>
                  <a:lnTo>
                    <a:pt x="74" y="18"/>
                  </a:lnTo>
                  <a:lnTo>
                    <a:pt x="88" y="10"/>
                  </a:lnTo>
                  <a:lnTo>
                    <a:pt x="101" y="4"/>
                  </a:lnTo>
                  <a:lnTo>
                    <a:pt x="108" y="2"/>
                  </a:lnTo>
                  <a:lnTo>
                    <a:pt x="114" y="1"/>
                  </a:lnTo>
                  <a:lnTo>
                    <a:pt x="121" y="0"/>
                  </a:lnTo>
                  <a:lnTo>
                    <a:pt x="129" y="0"/>
                  </a:lnTo>
                  <a:lnTo>
                    <a:pt x="140" y="1"/>
                  </a:lnTo>
                  <a:lnTo>
                    <a:pt x="150" y="3"/>
                  </a:lnTo>
                  <a:lnTo>
                    <a:pt x="161" y="6"/>
                  </a:lnTo>
                  <a:lnTo>
                    <a:pt x="171" y="10"/>
                  </a:lnTo>
                  <a:lnTo>
                    <a:pt x="181" y="17"/>
                  </a:lnTo>
                  <a:lnTo>
                    <a:pt x="191" y="24"/>
                  </a:lnTo>
                  <a:lnTo>
                    <a:pt x="200" y="34"/>
                  </a:lnTo>
                  <a:lnTo>
                    <a:pt x="209" y="44"/>
                  </a:lnTo>
                  <a:lnTo>
                    <a:pt x="219" y="59"/>
                  </a:lnTo>
                  <a:lnTo>
                    <a:pt x="228" y="74"/>
                  </a:lnTo>
                  <a:lnTo>
                    <a:pt x="236" y="91"/>
                  </a:lnTo>
                  <a:lnTo>
                    <a:pt x="242" y="110"/>
                  </a:lnTo>
                  <a:lnTo>
                    <a:pt x="248" y="129"/>
                  </a:lnTo>
                  <a:lnTo>
                    <a:pt x="251" y="149"/>
                  </a:lnTo>
                  <a:lnTo>
                    <a:pt x="254" y="171"/>
                  </a:lnTo>
                  <a:lnTo>
                    <a:pt x="254" y="195"/>
                  </a:lnTo>
                  <a:lnTo>
                    <a:pt x="254" y="211"/>
                  </a:lnTo>
                  <a:lnTo>
                    <a:pt x="252" y="226"/>
                  </a:lnTo>
                  <a:lnTo>
                    <a:pt x="251" y="241"/>
                  </a:lnTo>
                  <a:lnTo>
                    <a:pt x="249" y="256"/>
                  </a:lnTo>
                  <a:lnTo>
                    <a:pt x="246" y="269"/>
                  </a:lnTo>
                  <a:lnTo>
                    <a:pt x="242" y="282"/>
                  </a:lnTo>
                  <a:lnTo>
                    <a:pt x="239" y="295"/>
                  </a:lnTo>
                  <a:lnTo>
                    <a:pt x="235" y="307"/>
                  </a:lnTo>
                  <a:lnTo>
                    <a:pt x="229" y="317"/>
                  </a:lnTo>
                  <a:lnTo>
                    <a:pt x="224" y="328"/>
                  </a:lnTo>
                  <a:lnTo>
                    <a:pt x="218" y="338"/>
                  </a:lnTo>
                  <a:lnTo>
                    <a:pt x="212" y="347"/>
                  </a:lnTo>
                  <a:lnTo>
                    <a:pt x="205" y="355"/>
                  </a:lnTo>
                  <a:lnTo>
                    <a:pt x="198" y="362"/>
                  </a:lnTo>
                  <a:lnTo>
                    <a:pt x="192" y="368"/>
                  </a:lnTo>
                  <a:lnTo>
                    <a:pt x="184" y="375"/>
                  </a:lnTo>
                  <a:lnTo>
                    <a:pt x="176" y="379"/>
                  </a:lnTo>
                  <a:lnTo>
                    <a:pt x="169" y="383"/>
                  </a:lnTo>
                  <a:lnTo>
                    <a:pt x="162" y="386"/>
                  </a:lnTo>
                  <a:lnTo>
                    <a:pt x="154" y="390"/>
                  </a:lnTo>
                  <a:lnTo>
                    <a:pt x="146" y="392"/>
                  </a:lnTo>
                  <a:lnTo>
                    <a:pt x="140" y="394"/>
                  </a:lnTo>
                  <a:lnTo>
                    <a:pt x="132" y="395"/>
                  </a:lnTo>
                  <a:lnTo>
                    <a:pt x="125" y="395"/>
                  </a:lnTo>
                  <a:lnTo>
                    <a:pt x="112" y="394"/>
                  </a:lnTo>
                  <a:lnTo>
                    <a:pt x="99" y="391"/>
                  </a:lnTo>
                  <a:lnTo>
                    <a:pt x="85" y="386"/>
                  </a:lnTo>
                  <a:lnTo>
                    <a:pt x="74" y="379"/>
                  </a:lnTo>
                  <a:lnTo>
                    <a:pt x="62" y="370"/>
                  </a:lnTo>
                  <a:lnTo>
                    <a:pt x="51" y="358"/>
                  </a:lnTo>
                  <a:lnTo>
                    <a:pt x="41" y="345"/>
                  </a:lnTo>
                  <a:lnTo>
                    <a:pt x="32" y="330"/>
                  </a:lnTo>
                  <a:lnTo>
                    <a:pt x="25" y="316"/>
                  </a:lnTo>
                  <a:lnTo>
                    <a:pt x="18" y="302"/>
                  </a:lnTo>
                  <a:lnTo>
                    <a:pt x="12" y="287"/>
                  </a:lnTo>
                  <a:lnTo>
                    <a:pt x="8" y="271"/>
                  </a:lnTo>
                  <a:lnTo>
                    <a:pt x="5" y="254"/>
                  </a:lnTo>
                  <a:lnTo>
                    <a:pt x="3" y="237"/>
                  </a:lnTo>
                  <a:lnTo>
                    <a:pt x="1" y="218"/>
                  </a:lnTo>
                  <a:lnTo>
                    <a:pt x="0" y="200"/>
                  </a:lnTo>
                  <a:close/>
                  <a:moveTo>
                    <a:pt x="57" y="208"/>
                  </a:moveTo>
                  <a:lnTo>
                    <a:pt x="58" y="226"/>
                  </a:lnTo>
                  <a:lnTo>
                    <a:pt x="58" y="244"/>
                  </a:lnTo>
                  <a:lnTo>
                    <a:pt x="60" y="263"/>
                  </a:lnTo>
                  <a:lnTo>
                    <a:pt x="62" y="279"/>
                  </a:lnTo>
                  <a:lnTo>
                    <a:pt x="64" y="294"/>
                  </a:lnTo>
                  <a:lnTo>
                    <a:pt x="68" y="309"/>
                  </a:lnTo>
                  <a:lnTo>
                    <a:pt x="72" y="323"/>
                  </a:lnTo>
                  <a:lnTo>
                    <a:pt x="77" y="336"/>
                  </a:lnTo>
                  <a:lnTo>
                    <a:pt x="81" y="345"/>
                  </a:lnTo>
                  <a:lnTo>
                    <a:pt x="87" y="354"/>
                  </a:lnTo>
                  <a:lnTo>
                    <a:pt x="92" y="361"/>
                  </a:lnTo>
                  <a:lnTo>
                    <a:pt x="98" y="367"/>
                  </a:lnTo>
                  <a:lnTo>
                    <a:pt x="104" y="371"/>
                  </a:lnTo>
                  <a:lnTo>
                    <a:pt x="111" y="375"/>
                  </a:lnTo>
                  <a:lnTo>
                    <a:pt x="119" y="377"/>
                  </a:lnTo>
                  <a:lnTo>
                    <a:pt x="126" y="378"/>
                  </a:lnTo>
                  <a:lnTo>
                    <a:pt x="134" y="377"/>
                  </a:lnTo>
                  <a:lnTo>
                    <a:pt x="142" y="373"/>
                  </a:lnTo>
                  <a:lnTo>
                    <a:pt x="151" y="369"/>
                  </a:lnTo>
                  <a:lnTo>
                    <a:pt x="158" y="364"/>
                  </a:lnTo>
                  <a:lnTo>
                    <a:pt x="163" y="359"/>
                  </a:lnTo>
                  <a:lnTo>
                    <a:pt x="166" y="356"/>
                  </a:lnTo>
                  <a:lnTo>
                    <a:pt x="169" y="351"/>
                  </a:lnTo>
                  <a:lnTo>
                    <a:pt x="173" y="345"/>
                  </a:lnTo>
                  <a:lnTo>
                    <a:pt x="179" y="333"/>
                  </a:lnTo>
                  <a:lnTo>
                    <a:pt x="184" y="319"/>
                  </a:lnTo>
                  <a:lnTo>
                    <a:pt x="187" y="306"/>
                  </a:lnTo>
                  <a:lnTo>
                    <a:pt x="189" y="292"/>
                  </a:lnTo>
                  <a:lnTo>
                    <a:pt x="192" y="277"/>
                  </a:lnTo>
                  <a:lnTo>
                    <a:pt x="194" y="260"/>
                  </a:lnTo>
                  <a:lnTo>
                    <a:pt x="196" y="224"/>
                  </a:lnTo>
                  <a:lnTo>
                    <a:pt x="197" y="182"/>
                  </a:lnTo>
                  <a:lnTo>
                    <a:pt x="196" y="151"/>
                  </a:lnTo>
                  <a:lnTo>
                    <a:pt x="194" y="123"/>
                  </a:lnTo>
                  <a:lnTo>
                    <a:pt x="192" y="109"/>
                  </a:lnTo>
                  <a:lnTo>
                    <a:pt x="189" y="97"/>
                  </a:lnTo>
                  <a:lnTo>
                    <a:pt x="186" y="85"/>
                  </a:lnTo>
                  <a:lnTo>
                    <a:pt x="183" y="73"/>
                  </a:lnTo>
                  <a:lnTo>
                    <a:pt x="177" y="58"/>
                  </a:lnTo>
                  <a:lnTo>
                    <a:pt x="172" y="46"/>
                  </a:lnTo>
                  <a:lnTo>
                    <a:pt x="164" y="35"/>
                  </a:lnTo>
                  <a:lnTo>
                    <a:pt x="156" y="28"/>
                  </a:lnTo>
                  <a:lnTo>
                    <a:pt x="151" y="23"/>
                  </a:lnTo>
                  <a:lnTo>
                    <a:pt x="143" y="20"/>
                  </a:lnTo>
                  <a:lnTo>
                    <a:pt x="136" y="19"/>
                  </a:lnTo>
                  <a:lnTo>
                    <a:pt x="127" y="18"/>
                  </a:lnTo>
                  <a:lnTo>
                    <a:pt x="123" y="18"/>
                  </a:lnTo>
                  <a:lnTo>
                    <a:pt x="119" y="19"/>
                  </a:lnTo>
                  <a:lnTo>
                    <a:pt x="114" y="20"/>
                  </a:lnTo>
                  <a:lnTo>
                    <a:pt x="110" y="22"/>
                  </a:lnTo>
                  <a:lnTo>
                    <a:pt x="101" y="28"/>
                  </a:lnTo>
                  <a:lnTo>
                    <a:pt x="93" y="35"/>
                  </a:lnTo>
                  <a:lnTo>
                    <a:pt x="88" y="42"/>
                  </a:lnTo>
                  <a:lnTo>
                    <a:pt x="83" y="48"/>
                  </a:lnTo>
                  <a:lnTo>
                    <a:pt x="79" y="57"/>
                  </a:lnTo>
                  <a:lnTo>
                    <a:pt x="76" y="65"/>
                  </a:lnTo>
                  <a:lnTo>
                    <a:pt x="72" y="75"/>
                  </a:lnTo>
                  <a:lnTo>
                    <a:pt x="69" y="85"/>
                  </a:lnTo>
                  <a:lnTo>
                    <a:pt x="67" y="97"/>
                  </a:lnTo>
                  <a:lnTo>
                    <a:pt x="64" y="109"/>
                  </a:lnTo>
                  <a:lnTo>
                    <a:pt x="61" y="133"/>
                  </a:lnTo>
                  <a:lnTo>
                    <a:pt x="59" y="158"/>
                  </a:lnTo>
                  <a:lnTo>
                    <a:pt x="58" y="183"/>
                  </a:lnTo>
                  <a:lnTo>
                    <a:pt x="57" y="20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0" name="Freeform 1490"/>
            <p:cNvSpPr>
              <a:spLocks/>
            </p:cNvSpPr>
            <p:nvPr/>
          </p:nvSpPr>
          <p:spPr bwMode="auto">
            <a:xfrm>
              <a:off x="4405" y="1137"/>
              <a:ext cx="104" cy="58"/>
            </a:xfrm>
            <a:custGeom>
              <a:avLst/>
              <a:gdLst>
                <a:gd name="T0" fmla="*/ 115 w 452"/>
                <a:gd name="T1" fmla="*/ 32 h 265"/>
                <a:gd name="T2" fmla="*/ 133 w 452"/>
                <a:gd name="T3" fmla="*/ 17 h 265"/>
                <a:gd name="T4" fmla="*/ 154 w 452"/>
                <a:gd name="T5" fmla="*/ 5 h 265"/>
                <a:gd name="T6" fmla="*/ 177 w 452"/>
                <a:gd name="T7" fmla="*/ 0 h 265"/>
                <a:gd name="T8" fmla="*/ 207 w 452"/>
                <a:gd name="T9" fmla="*/ 3 h 265"/>
                <a:gd name="T10" fmla="*/ 234 w 452"/>
                <a:gd name="T11" fmla="*/ 21 h 265"/>
                <a:gd name="T12" fmla="*/ 251 w 452"/>
                <a:gd name="T13" fmla="*/ 55 h 265"/>
                <a:gd name="T14" fmla="*/ 290 w 452"/>
                <a:gd name="T15" fmla="*/ 17 h 265"/>
                <a:gd name="T16" fmla="*/ 322 w 452"/>
                <a:gd name="T17" fmla="*/ 2 h 265"/>
                <a:gd name="T18" fmla="*/ 353 w 452"/>
                <a:gd name="T19" fmla="*/ 1 h 265"/>
                <a:gd name="T20" fmla="*/ 380 w 452"/>
                <a:gd name="T21" fmla="*/ 10 h 265"/>
                <a:gd name="T22" fmla="*/ 401 w 452"/>
                <a:gd name="T23" fmla="*/ 33 h 265"/>
                <a:gd name="T24" fmla="*/ 411 w 452"/>
                <a:gd name="T25" fmla="*/ 65 h 265"/>
                <a:gd name="T26" fmla="*/ 413 w 452"/>
                <a:gd name="T27" fmla="*/ 206 h 265"/>
                <a:gd name="T28" fmla="*/ 415 w 452"/>
                <a:gd name="T29" fmla="*/ 233 h 265"/>
                <a:gd name="T30" fmla="*/ 420 w 452"/>
                <a:gd name="T31" fmla="*/ 245 h 265"/>
                <a:gd name="T32" fmla="*/ 431 w 452"/>
                <a:gd name="T33" fmla="*/ 252 h 265"/>
                <a:gd name="T34" fmla="*/ 452 w 452"/>
                <a:gd name="T35" fmla="*/ 254 h 265"/>
                <a:gd name="T36" fmla="*/ 322 w 452"/>
                <a:gd name="T37" fmla="*/ 254 h 265"/>
                <a:gd name="T38" fmla="*/ 343 w 452"/>
                <a:gd name="T39" fmla="*/ 253 h 265"/>
                <a:gd name="T40" fmla="*/ 357 w 452"/>
                <a:gd name="T41" fmla="*/ 245 h 265"/>
                <a:gd name="T42" fmla="*/ 364 w 452"/>
                <a:gd name="T43" fmla="*/ 233 h 265"/>
                <a:gd name="T44" fmla="*/ 365 w 452"/>
                <a:gd name="T45" fmla="*/ 95 h 265"/>
                <a:gd name="T46" fmla="*/ 361 w 452"/>
                <a:gd name="T47" fmla="*/ 59 h 265"/>
                <a:gd name="T48" fmla="*/ 351 w 452"/>
                <a:gd name="T49" fmla="*/ 44 h 265"/>
                <a:gd name="T50" fmla="*/ 337 w 452"/>
                <a:gd name="T51" fmla="*/ 36 h 265"/>
                <a:gd name="T52" fmla="*/ 321 w 452"/>
                <a:gd name="T53" fmla="*/ 33 h 265"/>
                <a:gd name="T54" fmla="*/ 298 w 452"/>
                <a:gd name="T55" fmla="*/ 37 h 265"/>
                <a:gd name="T56" fmla="*/ 273 w 452"/>
                <a:gd name="T57" fmla="*/ 51 h 265"/>
                <a:gd name="T58" fmla="*/ 252 w 452"/>
                <a:gd name="T59" fmla="*/ 72 h 265"/>
                <a:gd name="T60" fmla="*/ 253 w 452"/>
                <a:gd name="T61" fmla="*/ 218 h 265"/>
                <a:gd name="T62" fmla="*/ 255 w 452"/>
                <a:gd name="T63" fmla="*/ 239 h 265"/>
                <a:gd name="T64" fmla="*/ 263 w 452"/>
                <a:gd name="T65" fmla="*/ 247 h 265"/>
                <a:gd name="T66" fmla="*/ 279 w 452"/>
                <a:gd name="T67" fmla="*/ 253 h 265"/>
                <a:gd name="T68" fmla="*/ 295 w 452"/>
                <a:gd name="T69" fmla="*/ 265 h 265"/>
                <a:gd name="T70" fmla="*/ 173 w 452"/>
                <a:gd name="T71" fmla="*/ 254 h 265"/>
                <a:gd name="T72" fmla="*/ 192 w 452"/>
                <a:gd name="T73" fmla="*/ 249 h 265"/>
                <a:gd name="T74" fmla="*/ 201 w 452"/>
                <a:gd name="T75" fmla="*/ 239 h 265"/>
                <a:gd name="T76" fmla="*/ 205 w 452"/>
                <a:gd name="T77" fmla="*/ 206 h 265"/>
                <a:gd name="T78" fmla="*/ 202 w 452"/>
                <a:gd name="T79" fmla="*/ 69 h 265"/>
                <a:gd name="T80" fmla="*/ 192 w 452"/>
                <a:gd name="T81" fmla="*/ 46 h 265"/>
                <a:gd name="T82" fmla="*/ 180 w 452"/>
                <a:gd name="T83" fmla="*/ 37 h 265"/>
                <a:gd name="T84" fmla="*/ 166 w 452"/>
                <a:gd name="T85" fmla="*/ 33 h 265"/>
                <a:gd name="T86" fmla="*/ 144 w 452"/>
                <a:gd name="T87" fmla="*/ 34 h 265"/>
                <a:gd name="T88" fmla="*/ 117 w 452"/>
                <a:gd name="T89" fmla="*/ 47 h 265"/>
                <a:gd name="T90" fmla="*/ 92 w 452"/>
                <a:gd name="T91" fmla="*/ 69 h 265"/>
                <a:gd name="T92" fmla="*/ 93 w 452"/>
                <a:gd name="T93" fmla="*/ 227 h 265"/>
                <a:gd name="T94" fmla="*/ 97 w 452"/>
                <a:gd name="T95" fmla="*/ 243 h 265"/>
                <a:gd name="T96" fmla="*/ 106 w 452"/>
                <a:gd name="T97" fmla="*/ 251 h 265"/>
                <a:gd name="T98" fmla="*/ 125 w 452"/>
                <a:gd name="T99" fmla="*/ 254 h 265"/>
                <a:gd name="T100" fmla="*/ 4 w 452"/>
                <a:gd name="T101" fmla="*/ 265 h 265"/>
                <a:gd name="T102" fmla="*/ 20 w 452"/>
                <a:gd name="T103" fmla="*/ 253 h 265"/>
                <a:gd name="T104" fmla="*/ 33 w 452"/>
                <a:gd name="T105" fmla="*/ 248 h 265"/>
                <a:gd name="T106" fmla="*/ 41 w 452"/>
                <a:gd name="T107" fmla="*/ 239 h 265"/>
                <a:gd name="T108" fmla="*/ 44 w 452"/>
                <a:gd name="T109" fmla="*/ 217 h 265"/>
                <a:gd name="T110" fmla="*/ 44 w 452"/>
                <a:gd name="T111" fmla="*/ 89 h 265"/>
                <a:gd name="T112" fmla="*/ 42 w 452"/>
                <a:gd name="T113" fmla="*/ 53 h 265"/>
                <a:gd name="T114" fmla="*/ 38 w 452"/>
                <a:gd name="T115" fmla="*/ 43 h 265"/>
                <a:gd name="T116" fmla="*/ 30 w 452"/>
                <a:gd name="T117" fmla="*/ 37 h 265"/>
                <a:gd name="T118" fmla="*/ 14 w 452"/>
                <a:gd name="T119" fmla="*/ 38 h 265"/>
                <a:gd name="T120" fmla="*/ 80 w 452"/>
                <a:gd name="T121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2" h="265">
                  <a:moveTo>
                    <a:pt x="92" y="55"/>
                  </a:moveTo>
                  <a:lnTo>
                    <a:pt x="105" y="42"/>
                  </a:lnTo>
                  <a:lnTo>
                    <a:pt x="115" y="32"/>
                  </a:lnTo>
                  <a:lnTo>
                    <a:pt x="122" y="25"/>
                  </a:lnTo>
                  <a:lnTo>
                    <a:pt x="126" y="22"/>
                  </a:lnTo>
                  <a:lnTo>
                    <a:pt x="133" y="17"/>
                  </a:lnTo>
                  <a:lnTo>
                    <a:pt x="139" y="13"/>
                  </a:lnTo>
                  <a:lnTo>
                    <a:pt x="147" y="8"/>
                  </a:lnTo>
                  <a:lnTo>
                    <a:pt x="154" y="5"/>
                  </a:lnTo>
                  <a:lnTo>
                    <a:pt x="162" y="3"/>
                  </a:lnTo>
                  <a:lnTo>
                    <a:pt x="169" y="1"/>
                  </a:lnTo>
                  <a:lnTo>
                    <a:pt x="177" y="0"/>
                  </a:lnTo>
                  <a:lnTo>
                    <a:pt x="184" y="0"/>
                  </a:lnTo>
                  <a:lnTo>
                    <a:pt x="196" y="1"/>
                  </a:lnTo>
                  <a:lnTo>
                    <a:pt x="207" y="3"/>
                  </a:lnTo>
                  <a:lnTo>
                    <a:pt x="217" y="7"/>
                  </a:lnTo>
                  <a:lnTo>
                    <a:pt x="227" y="14"/>
                  </a:lnTo>
                  <a:lnTo>
                    <a:pt x="234" y="21"/>
                  </a:lnTo>
                  <a:lnTo>
                    <a:pt x="241" y="31"/>
                  </a:lnTo>
                  <a:lnTo>
                    <a:pt x="247" y="42"/>
                  </a:lnTo>
                  <a:lnTo>
                    <a:pt x="251" y="55"/>
                  </a:lnTo>
                  <a:lnTo>
                    <a:pt x="265" y="38"/>
                  </a:lnTo>
                  <a:lnTo>
                    <a:pt x="278" y="27"/>
                  </a:lnTo>
                  <a:lnTo>
                    <a:pt x="290" y="17"/>
                  </a:lnTo>
                  <a:lnTo>
                    <a:pt x="301" y="10"/>
                  </a:lnTo>
                  <a:lnTo>
                    <a:pt x="311" y="5"/>
                  </a:lnTo>
                  <a:lnTo>
                    <a:pt x="322" y="2"/>
                  </a:lnTo>
                  <a:lnTo>
                    <a:pt x="332" y="1"/>
                  </a:lnTo>
                  <a:lnTo>
                    <a:pt x="343" y="0"/>
                  </a:lnTo>
                  <a:lnTo>
                    <a:pt x="353" y="1"/>
                  </a:lnTo>
                  <a:lnTo>
                    <a:pt x="363" y="2"/>
                  </a:lnTo>
                  <a:lnTo>
                    <a:pt x="372" y="5"/>
                  </a:lnTo>
                  <a:lnTo>
                    <a:pt x="380" y="10"/>
                  </a:lnTo>
                  <a:lnTo>
                    <a:pt x="388" y="16"/>
                  </a:lnTo>
                  <a:lnTo>
                    <a:pt x="395" y="24"/>
                  </a:lnTo>
                  <a:lnTo>
                    <a:pt x="401" y="33"/>
                  </a:lnTo>
                  <a:lnTo>
                    <a:pt x="406" y="45"/>
                  </a:lnTo>
                  <a:lnTo>
                    <a:pt x="409" y="53"/>
                  </a:lnTo>
                  <a:lnTo>
                    <a:pt x="411" y="65"/>
                  </a:lnTo>
                  <a:lnTo>
                    <a:pt x="413" y="79"/>
                  </a:lnTo>
                  <a:lnTo>
                    <a:pt x="413" y="95"/>
                  </a:lnTo>
                  <a:lnTo>
                    <a:pt x="413" y="206"/>
                  </a:lnTo>
                  <a:lnTo>
                    <a:pt x="413" y="217"/>
                  </a:lnTo>
                  <a:lnTo>
                    <a:pt x="414" y="227"/>
                  </a:lnTo>
                  <a:lnTo>
                    <a:pt x="415" y="233"/>
                  </a:lnTo>
                  <a:lnTo>
                    <a:pt x="417" y="239"/>
                  </a:lnTo>
                  <a:lnTo>
                    <a:pt x="418" y="242"/>
                  </a:lnTo>
                  <a:lnTo>
                    <a:pt x="420" y="245"/>
                  </a:lnTo>
                  <a:lnTo>
                    <a:pt x="424" y="247"/>
                  </a:lnTo>
                  <a:lnTo>
                    <a:pt x="427" y="249"/>
                  </a:lnTo>
                  <a:lnTo>
                    <a:pt x="431" y="252"/>
                  </a:lnTo>
                  <a:lnTo>
                    <a:pt x="438" y="253"/>
                  </a:lnTo>
                  <a:lnTo>
                    <a:pt x="445" y="254"/>
                  </a:lnTo>
                  <a:lnTo>
                    <a:pt x="452" y="254"/>
                  </a:lnTo>
                  <a:lnTo>
                    <a:pt x="452" y="265"/>
                  </a:lnTo>
                  <a:lnTo>
                    <a:pt x="322" y="265"/>
                  </a:lnTo>
                  <a:lnTo>
                    <a:pt x="322" y="254"/>
                  </a:lnTo>
                  <a:lnTo>
                    <a:pt x="327" y="254"/>
                  </a:lnTo>
                  <a:lnTo>
                    <a:pt x="335" y="254"/>
                  </a:lnTo>
                  <a:lnTo>
                    <a:pt x="343" y="253"/>
                  </a:lnTo>
                  <a:lnTo>
                    <a:pt x="348" y="251"/>
                  </a:lnTo>
                  <a:lnTo>
                    <a:pt x="354" y="247"/>
                  </a:lnTo>
                  <a:lnTo>
                    <a:pt x="357" y="245"/>
                  </a:lnTo>
                  <a:lnTo>
                    <a:pt x="359" y="242"/>
                  </a:lnTo>
                  <a:lnTo>
                    <a:pt x="362" y="238"/>
                  </a:lnTo>
                  <a:lnTo>
                    <a:pt x="364" y="233"/>
                  </a:lnTo>
                  <a:lnTo>
                    <a:pt x="365" y="225"/>
                  </a:lnTo>
                  <a:lnTo>
                    <a:pt x="365" y="206"/>
                  </a:lnTo>
                  <a:lnTo>
                    <a:pt x="365" y="95"/>
                  </a:lnTo>
                  <a:lnTo>
                    <a:pt x="364" y="81"/>
                  </a:lnTo>
                  <a:lnTo>
                    <a:pt x="363" y="69"/>
                  </a:lnTo>
                  <a:lnTo>
                    <a:pt x="361" y="59"/>
                  </a:lnTo>
                  <a:lnTo>
                    <a:pt x="357" y="51"/>
                  </a:lnTo>
                  <a:lnTo>
                    <a:pt x="354" y="47"/>
                  </a:lnTo>
                  <a:lnTo>
                    <a:pt x="351" y="44"/>
                  </a:lnTo>
                  <a:lnTo>
                    <a:pt x="346" y="41"/>
                  </a:lnTo>
                  <a:lnTo>
                    <a:pt x="343" y="37"/>
                  </a:lnTo>
                  <a:lnTo>
                    <a:pt x="337" y="36"/>
                  </a:lnTo>
                  <a:lnTo>
                    <a:pt x="333" y="34"/>
                  </a:lnTo>
                  <a:lnTo>
                    <a:pt x="327" y="33"/>
                  </a:lnTo>
                  <a:lnTo>
                    <a:pt x="321" y="33"/>
                  </a:lnTo>
                  <a:lnTo>
                    <a:pt x="313" y="34"/>
                  </a:lnTo>
                  <a:lnTo>
                    <a:pt x="305" y="35"/>
                  </a:lnTo>
                  <a:lnTo>
                    <a:pt x="298" y="37"/>
                  </a:lnTo>
                  <a:lnTo>
                    <a:pt x="290" y="41"/>
                  </a:lnTo>
                  <a:lnTo>
                    <a:pt x="282" y="45"/>
                  </a:lnTo>
                  <a:lnTo>
                    <a:pt x="273" y="51"/>
                  </a:lnTo>
                  <a:lnTo>
                    <a:pt x="263" y="59"/>
                  </a:lnTo>
                  <a:lnTo>
                    <a:pt x="252" y="69"/>
                  </a:lnTo>
                  <a:lnTo>
                    <a:pt x="252" y="72"/>
                  </a:lnTo>
                  <a:lnTo>
                    <a:pt x="252" y="84"/>
                  </a:lnTo>
                  <a:lnTo>
                    <a:pt x="252" y="206"/>
                  </a:lnTo>
                  <a:lnTo>
                    <a:pt x="253" y="218"/>
                  </a:lnTo>
                  <a:lnTo>
                    <a:pt x="253" y="228"/>
                  </a:lnTo>
                  <a:lnTo>
                    <a:pt x="254" y="234"/>
                  </a:lnTo>
                  <a:lnTo>
                    <a:pt x="255" y="239"/>
                  </a:lnTo>
                  <a:lnTo>
                    <a:pt x="258" y="242"/>
                  </a:lnTo>
                  <a:lnTo>
                    <a:pt x="260" y="245"/>
                  </a:lnTo>
                  <a:lnTo>
                    <a:pt x="263" y="247"/>
                  </a:lnTo>
                  <a:lnTo>
                    <a:pt x="268" y="249"/>
                  </a:lnTo>
                  <a:lnTo>
                    <a:pt x="272" y="252"/>
                  </a:lnTo>
                  <a:lnTo>
                    <a:pt x="279" y="253"/>
                  </a:lnTo>
                  <a:lnTo>
                    <a:pt x="286" y="254"/>
                  </a:lnTo>
                  <a:lnTo>
                    <a:pt x="295" y="254"/>
                  </a:lnTo>
                  <a:lnTo>
                    <a:pt x="295" y="265"/>
                  </a:lnTo>
                  <a:lnTo>
                    <a:pt x="162" y="265"/>
                  </a:lnTo>
                  <a:lnTo>
                    <a:pt x="162" y="254"/>
                  </a:lnTo>
                  <a:lnTo>
                    <a:pt x="173" y="254"/>
                  </a:lnTo>
                  <a:lnTo>
                    <a:pt x="180" y="253"/>
                  </a:lnTo>
                  <a:lnTo>
                    <a:pt x="187" y="252"/>
                  </a:lnTo>
                  <a:lnTo>
                    <a:pt x="192" y="249"/>
                  </a:lnTo>
                  <a:lnTo>
                    <a:pt x="196" y="246"/>
                  </a:lnTo>
                  <a:lnTo>
                    <a:pt x="199" y="243"/>
                  </a:lnTo>
                  <a:lnTo>
                    <a:pt x="201" y="239"/>
                  </a:lnTo>
                  <a:lnTo>
                    <a:pt x="204" y="234"/>
                  </a:lnTo>
                  <a:lnTo>
                    <a:pt x="205" y="225"/>
                  </a:lnTo>
                  <a:lnTo>
                    <a:pt x="205" y="206"/>
                  </a:lnTo>
                  <a:lnTo>
                    <a:pt x="205" y="95"/>
                  </a:lnTo>
                  <a:lnTo>
                    <a:pt x="205" y="80"/>
                  </a:lnTo>
                  <a:lnTo>
                    <a:pt x="202" y="69"/>
                  </a:lnTo>
                  <a:lnTo>
                    <a:pt x="199" y="59"/>
                  </a:lnTo>
                  <a:lnTo>
                    <a:pt x="196" y="50"/>
                  </a:lnTo>
                  <a:lnTo>
                    <a:pt x="192" y="46"/>
                  </a:lnTo>
                  <a:lnTo>
                    <a:pt x="188" y="43"/>
                  </a:lnTo>
                  <a:lnTo>
                    <a:pt x="185" y="39"/>
                  </a:lnTo>
                  <a:lnTo>
                    <a:pt x="180" y="37"/>
                  </a:lnTo>
                  <a:lnTo>
                    <a:pt x="176" y="35"/>
                  </a:lnTo>
                  <a:lnTo>
                    <a:pt x="170" y="33"/>
                  </a:lnTo>
                  <a:lnTo>
                    <a:pt x="166" y="33"/>
                  </a:lnTo>
                  <a:lnTo>
                    <a:pt x="160" y="32"/>
                  </a:lnTo>
                  <a:lnTo>
                    <a:pt x="152" y="33"/>
                  </a:lnTo>
                  <a:lnTo>
                    <a:pt x="144" y="34"/>
                  </a:lnTo>
                  <a:lnTo>
                    <a:pt x="137" y="37"/>
                  </a:lnTo>
                  <a:lnTo>
                    <a:pt x="129" y="41"/>
                  </a:lnTo>
                  <a:lnTo>
                    <a:pt x="117" y="47"/>
                  </a:lnTo>
                  <a:lnTo>
                    <a:pt x="107" y="53"/>
                  </a:lnTo>
                  <a:lnTo>
                    <a:pt x="100" y="61"/>
                  </a:lnTo>
                  <a:lnTo>
                    <a:pt x="92" y="69"/>
                  </a:lnTo>
                  <a:lnTo>
                    <a:pt x="92" y="206"/>
                  </a:lnTo>
                  <a:lnTo>
                    <a:pt x="92" y="217"/>
                  </a:lnTo>
                  <a:lnTo>
                    <a:pt x="93" y="227"/>
                  </a:lnTo>
                  <a:lnTo>
                    <a:pt x="94" y="234"/>
                  </a:lnTo>
                  <a:lnTo>
                    <a:pt x="95" y="239"/>
                  </a:lnTo>
                  <a:lnTo>
                    <a:pt x="97" y="243"/>
                  </a:lnTo>
                  <a:lnTo>
                    <a:pt x="100" y="245"/>
                  </a:lnTo>
                  <a:lnTo>
                    <a:pt x="103" y="248"/>
                  </a:lnTo>
                  <a:lnTo>
                    <a:pt x="106" y="251"/>
                  </a:lnTo>
                  <a:lnTo>
                    <a:pt x="111" y="252"/>
                  </a:lnTo>
                  <a:lnTo>
                    <a:pt x="117" y="253"/>
                  </a:lnTo>
                  <a:lnTo>
                    <a:pt x="125" y="254"/>
                  </a:lnTo>
                  <a:lnTo>
                    <a:pt x="135" y="254"/>
                  </a:lnTo>
                  <a:lnTo>
                    <a:pt x="135" y="265"/>
                  </a:lnTo>
                  <a:lnTo>
                    <a:pt x="4" y="265"/>
                  </a:lnTo>
                  <a:lnTo>
                    <a:pt x="4" y="254"/>
                  </a:lnTo>
                  <a:lnTo>
                    <a:pt x="12" y="254"/>
                  </a:lnTo>
                  <a:lnTo>
                    <a:pt x="20" y="253"/>
                  </a:lnTo>
                  <a:lnTo>
                    <a:pt x="25" y="252"/>
                  </a:lnTo>
                  <a:lnTo>
                    <a:pt x="30" y="251"/>
                  </a:lnTo>
                  <a:lnTo>
                    <a:pt x="33" y="248"/>
                  </a:lnTo>
                  <a:lnTo>
                    <a:pt x="35" y="245"/>
                  </a:lnTo>
                  <a:lnTo>
                    <a:pt x="39" y="242"/>
                  </a:lnTo>
                  <a:lnTo>
                    <a:pt x="41" y="239"/>
                  </a:lnTo>
                  <a:lnTo>
                    <a:pt x="42" y="233"/>
                  </a:lnTo>
                  <a:lnTo>
                    <a:pt x="43" y="226"/>
                  </a:lnTo>
                  <a:lnTo>
                    <a:pt x="44" y="217"/>
                  </a:lnTo>
                  <a:lnTo>
                    <a:pt x="44" y="206"/>
                  </a:lnTo>
                  <a:lnTo>
                    <a:pt x="44" y="108"/>
                  </a:lnTo>
                  <a:lnTo>
                    <a:pt x="44" y="89"/>
                  </a:lnTo>
                  <a:lnTo>
                    <a:pt x="43" y="73"/>
                  </a:lnTo>
                  <a:lnTo>
                    <a:pt x="43" y="61"/>
                  </a:lnTo>
                  <a:lnTo>
                    <a:pt x="42" y="53"/>
                  </a:lnTo>
                  <a:lnTo>
                    <a:pt x="41" y="49"/>
                  </a:lnTo>
                  <a:lnTo>
                    <a:pt x="39" y="45"/>
                  </a:lnTo>
                  <a:lnTo>
                    <a:pt x="38" y="43"/>
                  </a:lnTo>
                  <a:lnTo>
                    <a:pt x="35" y="41"/>
                  </a:lnTo>
                  <a:lnTo>
                    <a:pt x="33" y="38"/>
                  </a:lnTo>
                  <a:lnTo>
                    <a:pt x="30" y="37"/>
                  </a:lnTo>
                  <a:lnTo>
                    <a:pt x="27" y="37"/>
                  </a:lnTo>
                  <a:lnTo>
                    <a:pt x="23" y="37"/>
                  </a:lnTo>
                  <a:lnTo>
                    <a:pt x="14" y="38"/>
                  </a:lnTo>
                  <a:lnTo>
                    <a:pt x="4" y="42"/>
                  </a:lnTo>
                  <a:lnTo>
                    <a:pt x="0" y="31"/>
                  </a:lnTo>
                  <a:lnTo>
                    <a:pt x="80" y="0"/>
                  </a:lnTo>
                  <a:lnTo>
                    <a:pt x="92" y="0"/>
                  </a:lnTo>
                  <a:lnTo>
                    <a:pt x="92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1" name="Freeform 1491"/>
            <p:cNvSpPr>
              <a:spLocks/>
            </p:cNvSpPr>
            <p:nvPr/>
          </p:nvSpPr>
          <p:spPr bwMode="auto">
            <a:xfrm>
              <a:off x="4511" y="1111"/>
              <a:ext cx="97" cy="84"/>
            </a:xfrm>
            <a:custGeom>
              <a:avLst/>
              <a:gdLst>
                <a:gd name="T0" fmla="*/ 310 w 422"/>
                <a:gd name="T1" fmla="*/ 309 h 382"/>
                <a:gd name="T2" fmla="*/ 343 w 422"/>
                <a:gd name="T3" fmla="*/ 338 h 382"/>
                <a:gd name="T4" fmla="*/ 371 w 422"/>
                <a:gd name="T5" fmla="*/ 357 h 382"/>
                <a:gd name="T6" fmla="*/ 397 w 422"/>
                <a:gd name="T7" fmla="*/ 366 h 382"/>
                <a:gd name="T8" fmla="*/ 422 w 422"/>
                <a:gd name="T9" fmla="*/ 371 h 382"/>
                <a:gd name="T10" fmla="*/ 235 w 422"/>
                <a:gd name="T11" fmla="*/ 382 h 382"/>
                <a:gd name="T12" fmla="*/ 243 w 422"/>
                <a:gd name="T13" fmla="*/ 371 h 382"/>
                <a:gd name="T14" fmla="*/ 255 w 422"/>
                <a:gd name="T15" fmla="*/ 368 h 382"/>
                <a:gd name="T16" fmla="*/ 263 w 422"/>
                <a:gd name="T17" fmla="*/ 362 h 382"/>
                <a:gd name="T18" fmla="*/ 266 w 422"/>
                <a:gd name="T19" fmla="*/ 357 h 382"/>
                <a:gd name="T20" fmla="*/ 266 w 422"/>
                <a:gd name="T21" fmla="*/ 347 h 382"/>
                <a:gd name="T22" fmla="*/ 258 w 422"/>
                <a:gd name="T23" fmla="*/ 333 h 382"/>
                <a:gd name="T24" fmla="*/ 110 w 422"/>
                <a:gd name="T25" fmla="*/ 191 h 382"/>
                <a:gd name="T26" fmla="*/ 111 w 422"/>
                <a:gd name="T27" fmla="*/ 327 h 382"/>
                <a:gd name="T28" fmla="*/ 112 w 422"/>
                <a:gd name="T29" fmla="*/ 346 h 382"/>
                <a:gd name="T30" fmla="*/ 116 w 422"/>
                <a:gd name="T31" fmla="*/ 356 h 382"/>
                <a:gd name="T32" fmla="*/ 122 w 422"/>
                <a:gd name="T33" fmla="*/ 361 h 382"/>
                <a:gd name="T34" fmla="*/ 132 w 422"/>
                <a:gd name="T35" fmla="*/ 368 h 382"/>
                <a:gd name="T36" fmla="*/ 146 w 422"/>
                <a:gd name="T37" fmla="*/ 371 h 382"/>
                <a:gd name="T38" fmla="*/ 167 w 422"/>
                <a:gd name="T39" fmla="*/ 371 h 382"/>
                <a:gd name="T40" fmla="*/ 0 w 422"/>
                <a:gd name="T41" fmla="*/ 382 h 382"/>
                <a:gd name="T42" fmla="*/ 13 w 422"/>
                <a:gd name="T43" fmla="*/ 371 h 382"/>
                <a:gd name="T44" fmla="*/ 34 w 422"/>
                <a:gd name="T45" fmla="*/ 368 h 382"/>
                <a:gd name="T46" fmla="*/ 42 w 422"/>
                <a:gd name="T47" fmla="*/ 363 h 382"/>
                <a:gd name="T48" fmla="*/ 48 w 422"/>
                <a:gd name="T49" fmla="*/ 357 h 382"/>
                <a:gd name="T50" fmla="*/ 54 w 422"/>
                <a:gd name="T51" fmla="*/ 342 h 382"/>
                <a:gd name="T52" fmla="*/ 55 w 422"/>
                <a:gd name="T53" fmla="*/ 314 h 382"/>
                <a:gd name="T54" fmla="*/ 55 w 422"/>
                <a:gd name="T55" fmla="*/ 55 h 382"/>
                <a:gd name="T56" fmla="*/ 53 w 422"/>
                <a:gd name="T57" fmla="*/ 36 h 382"/>
                <a:gd name="T58" fmla="*/ 49 w 422"/>
                <a:gd name="T59" fmla="*/ 26 h 382"/>
                <a:gd name="T60" fmla="*/ 44 w 422"/>
                <a:gd name="T61" fmla="*/ 21 h 382"/>
                <a:gd name="T62" fmla="*/ 33 w 422"/>
                <a:gd name="T63" fmla="*/ 14 h 382"/>
                <a:gd name="T64" fmla="*/ 19 w 422"/>
                <a:gd name="T65" fmla="*/ 11 h 382"/>
                <a:gd name="T66" fmla="*/ 0 w 422"/>
                <a:gd name="T67" fmla="*/ 11 h 382"/>
                <a:gd name="T68" fmla="*/ 167 w 422"/>
                <a:gd name="T69" fmla="*/ 0 h 382"/>
                <a:gd name="T70" fmla="*/ 152 w 422"/>
                <a:gd name="T71" fmla="*/ 11 h 382"/>
                <a:gd name="T72" fmla="*/ 139 w 422"/>
                <a:gd name="T73" fmla="*/ 12 h 382"/>
                <a:gd name="T74" fmla="*/ 127 w 422"/>
                <a:gd name="T75" fmla="*/ 17 h 382"/>
                <a:gd name="T76" fmla="*/ 119 w 422"/>
                <a:gd name="T77" fmla="*/ 23 h 382"/>
                <a:gd name="T78" fmla="*/ 115 w 422"/>
                <a:gd name="T79" fmla="*/ 30 h 382"/>
                <a:gd name="T80" fmla="*/ 111 w 422"/>
                <a:gd name="T81" fmla="*/ 44 h 382"/>
                <a:gd name="T82" fmla="*/ 110 w 422"/>
                <a:gd name="T83" fmla="*/ 68 h 382"/>
                <a:gd name="T84" fmla="*/ 116 w 422"/>
                <a:gd name="T85" fmla="*/ 180 h 382"/>
                <a:gd name="T86" fmla="*/ 134 w 422"/>
                <a:gd name="T87" fmla="*/ 163 h 382"/>
                <a:gd name="T88" fmla="*/ 189 w 422"/>
                <a:gd name="T89" fmla="*/ 113 h 382"/>
                <a:gd name="T90" fmla="*/ 241 w 422"/>
                <a:gd name="T91" fmla="*/ 63 h 382"/>
                <a:gd name="T92" fmla="*/ 257 w 422"/>
                <a:gd name="T93" fmla="*/ 41 h 382"/>
                <a:gd name="T94" fmla="*/ 262 w 422"/>
                <a:gd name="T95" fmla="*/ 31 h 382"/>
                <a:gd name="T96" fmla="*/ 262 w 422"/>
                <a:gd name="T97" fmla="*/ 24 h 382"/>
                <a:gd name="T98" fmla="*/ 258 w 422"/>
                <a:gd name="T99" fmla="*/ 19 h 382"/>
                <a:gd name="T100" fmla="*/ 252 w 422"/>
                <a:gd name="T101" fmla="*/ 14 h 382"/>
                <a:gd name="T102" fmla="*/ 242 w 422"/>
                <a:gd name="T103" fmla="*/ 11 h 382"/>
                <a:gd name="T104" fmla="*/ 226 w 422"/>
                <a:gd name="T105" fmla="*/ 11 h 382"/>
                <a:gd name="T106" fmla="*/ 370 w 422"/>
                <a:gd name="T107" fmla="*/ 0 h 382"/>
                <a:gd name="T108" fmla="*/ 358 w 422"/>
                <a:gd name="T109" fmla="*/ 12 h 382"/>
                <a:gd name="T110" fmla="*/ 336 w 422"/>
                <a:gd name="T111" fmla="*/ 19 h 382"/>
                <a:gd name="T112" fmla="*/ 314 w 422"/>
                <a:gd name="T113" fmla="*/ 31 h 382"/>
                <a:gd name="T114" fmla="*/ 295 w 422"/>
                <a:gd name="T115" fmla="*/ 45 h 382"/>
                <a:gd name="T116" fmla="*/ 278 w 422"/>
                <a:gd name="T117" fmla="*/ 61 h 382"/>
                <a:gd name="T118" fmla="*/ 249 w 422"/>
                <a:gd name="T119" fmla="*/ 90 h 382"/>
                <a:gd name="T120" fmla="*/ 167 w 422"/>
                <a:gd name="T121" fmla="*/ 17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2" h="382">
                  <a:moveTo>
                    <a:pt x="167" y="170"/>
                  </a:moveTo>
                  <a:lnTo>
                    <a:pt x="310" y="309"/>
                  </a:lnTo>
                  <a:lnTo>
                    <a:pt x="328" y="326"/>
                  </a:lnTo>
                  <a:lnTo>
                    <a:pt x="343" y="338"/>
                  </a:lnTo>
                  <a:lnTo>
                    <a:pt x="358" y="349"/>
                  </a:lnTo>
                  <a:lnTo>
                    <a:pt x="371" y="357"/>
                  </a:lnTo>
                  <a:lnTo>
                    <a:pt x="383" y="362"/>
                  </a:lnTo>
                  <a:lnTo>
                    <a:pt x="397" y="366"/>
                  </a:lnTo>
                  <a:lnTo>
                    <a:pt x="409" y="370"/>
                  </a:lnTo>
                  <a:lnTo>
                    <a:pt x="422" y="371"/>
                  </a:lnTo>
                  <a:lnTo>
                    <a:pt x="422" y="382"/>
                  </a:lnTo>
                  <a:lnTo>
                    <a:pt x="235" y="382"/>
                  </a:lnTo>
                  <a:lnTo>
                    <a:pt x="235" y="371"/>
                  </a:lnTo>
                  <a:lnTo>
                    <a:pt x="243" y="371"/>
                  </a:lnTo>
                  <a:lnTo>
                    <a:pt x="249" y="370"/>
                  </a:lnTo>
                  <a:lnTo>
                    <a:pt x="255" y="368"/>
                  </a:lnTo>
                  <a:lnTo>
                    <a:pt x="259" y="365"/>
                  </a:lnTo>
                  <a:lnTo>
                    <a:pt x="263" y="362"/>
                  </a:lnTo>
                  <a:lnTo>
                    <a:pt x="265" y="360"/>
                  </a:lnTo>
                  <a:lnTo>
                    <a:pt x="266" y="357"/>
                  </a:lnTo>
                  <a:lnTo>
                    <a:pt x="266" y="354"/>
                  </a:lnTo>
                  <a:lnTo>
                    <a:pt x="266" y="347"/>
                  </a:lnTo>
                  <a:lnTo>
                    <a:pt x="264" y="341"/>
                  </a:lnTo>
                  <a:lnTo>
                    <a:pt x="258" y="333"/>
                  </a:lnTo>
                  <a:lnTo>
                    <a:pt x="246" y="321"/>
                  </a:lnTo>
                  <a:lnTo>
                    <a:pt x="110" y="191"/>
                  </a:lnTo>
                  <a:lnTo>
                    <a:pt x="110" y="314"/>
                  </a:lnTo>
                  <a:lnTo>
                    <a:pt x="111" y="327"/>
                  </a:lnTo>
                  <a:lnTo>
                    <a:pt x="111" y="337"/>
                  </a:lnTo>
                  <a:lnTo>
                    <a:pt x="112" y="346"/>
                  </a:lnTo>
                  <a:lnTo>
                    <a:pt x="115" y="352"/>
                  </a:lnTo>
                  <a:lnTo>
                    <a:pt x="116" y="356"/>
                  </a:lnTo>
                  <a:lnTo>
                    <a:pt x="119" y="359"/>
                  </a:lnTo>
                  <a:lnTo>
                    <a:pt x="122" y="361"/>
                  </a:lnTo>
                  <a:lnTo>
                    <a:pt x="127" y="364"/>
                  </a:lnTo>
                  <a:lnTo>
                    <a:pt x="132" y="368"/>
                  </a:lnTo>
                  <a:lnTo>
                    <a:pt x="139" y="370"/>
                  </a:lnTo>
                  <a:lnTo>
                    <a:pt x="146" y="371"/>
                  </a:lnTo>
                  <a:lnTo>
                    <a:pt x="152" y="371"/>
                  </a:lnTo>
                  <a:lnTo>
                    <a:pt x="167" y="371"/>
                  </a:lnTo>
                  <a:lnTo>
                    <a:pt x="167" y="382"/>
                  </a:lnTo>
                  <a:lnTo>
                    <a:pt x="0" y="382"/>
                  </a:lnTo>
                  <a:lnTo>
                    <a:pt x="0" y="371"/>
                  </a:lnTo>
                  <a:lnTo>
                    <a:pt x="13" y="371"/>
                  </a:lnTo>
                  <a:lnTo>
                    <a:pt x="24" y="370"/>
                  </a:lnTo>
                  <a:lnTo>
                    <a:pt x="34" y="368"/>
                  </a:lnTo>
                  <a:lnTo>
                    <a:pt x="38" y="365"/>
                  </a:lnTo>
                  <a:lnTo>
                    <a:pt x="42" y="363"/>
                  </a:lnTo>
                  <a:lnTo>
                    <a:pt x="45" y="360"/>
                  </a:lnTo>
                  <a:lnTo>
                    <a:pt x="48" y="357"/>
                  </a:lnTo>
                  <a:lnTo>
                    <a:pt x="52" y="351"/>
                  </a:lnTo>
                  <a:lnTo>
                    <a:pt x="54" y="342"/>
                  </a:lnTo>
                  <a:lnTo>
                    <a:pt x="55" y="330"/>
                  </a:lnTo>
                  <a:lnTo>
                    <a:pt x="55" y="314"/>
                  </a:lnTo>
                  <a:lnTo>
                    <a:pt x="55" y="68"/>
                  </a:lnTo>
                  <a:lnTo>
                    <a:pt x="55" y="55"/>
                  </a:lnTo>
                  <a:lnTo>
                    <a:pt x="54" y="43"/>
                  </a:lnTo>
                  <a:lnTo>
                    <a:pt x="53" y="36"/>
                  </a:lnTo>
                  <a:lnTo>
                    <a:pt x="52" y="29"/>
                  </a:lnTo>
                  <a:lnTo>
                    <a:pt x="49" y="26"/>
                  </a:lnTo>
                  <a:lnTo>
                    <a:pt x="47" y="23"/>
                  </a:lnTo>
                  <a:lnTo>
                    <a:pt x="44" y="21"/>
                  </a:lnTo>
                  <a:lnTo>
                    <a:pt x="39" y="17"/>
                  </a:lnTo>
                  <a:lnTo>
                    <a:pt x="33" y="14"/>
                  </a:lnTo>
                  <a:lnTo>
                    <a:pt x="26" y="13"/>
                  </a:lnTo>
                  <a:lnTo>
                    <a:pt x="19" y="11"/>
                  </a:lnTo>
                  <a:lnTo>
                    <a:pt x="13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11"/>
                  </a:lnTo>
                  <a:lnTo>
                    <a:pt x="152" y="11"/>
                  </a:lnTo>
                  <a:lnTo>
                    <a:pt x="146" y="11"/>
                  </a:lnTo>
                  <a:lnTo>
                    <a:pt x="139" y="12"/>
                  </a:lnTo>
                  <a:lnTo>
                    <a:pt x="133" y="14"/>
                  </a:lnTo>
                  <a:lnTo>
                    <a:pt x="127" y="17"/>
                  </a:lnTo>
                  <a:lnTo>
                    <a:pt x="122" y="20"/>
                  </a:lnTo>
                  <a:lnTo>
                    <a:pt x="119" y="23"/>
                  </a:lnTo>
                  <a:lnTo>
                    <a:pt x="116" y="27"/>
                  </a:lnTo>
                  <a:lnTo>
                    <a:pt x="115" y="30"/>
                  </a:lnTo>
                  <a:lnTo>
                    <a:pt x="112" y="37"/>
                  </a:lnTo>
                  <a:lnTo>
                    <a:pt x="111" y="44"/>
                  </a:lnTo>
                  <a:lnTo>
                    <a:pt x="110" y="55"/>
                  </a:lnTo>
                  <a:lnTo>
                    <a:pt x="110" y="68"/>
                  </a:lnTo>
                  <a:lnTo>
                    <a:pt x="110" y="184"/>
                  </a:lnTo>
                  <a:lnTo>
                    <a:pt x="116" y="180"/>
                  </a:lnTo>
                  <a:lnTo>
                    <a:pt x="123" y="173"/>
                  </a:lnTo>
                  <a:lnTo>
                    <a:pt x="134" y="163"/>
                  </a:lnTo>
                  <a:lnTo>
                    <a:pt x="150" y="149"/>
                  </a:lnTo>
                  <a:lnTo>
                    <a:pt x="189" y="113"/>
                  </a:lnTo>
                  <a:lnTo>
                    <a:pt x="219" y="85"/>
                  </a:lnTo>
                  <a:lnTo>
                    <a:pt x="241" y="63"/>
                  </a:lnTo>
                  <a:lnTo>
                    <a:pt x="254" y="47"/>
                  </a:lnTo>
                  <a:lnTo>
                    <a:pt x="257" y="41"/>
                  </a:lnTo>
                  <a:lnTo>
                    <a:pt x="259" y="37"/>
                  </a:lnTo>
                  <a:lnTo>
                    <a:pt x="262" y="31"/>
                  </a:lnTo>
                  <a:lnTo>
                    <a:pt x="262" y="27"/>
                  </a:lnTo>
                  <a:lnTo>
                    <a:pt x="262" y="24"/>
                  </a:lnTo>
                  <a:lnTo>
                    <a:pt x="261" y="21"/>
                  </a:lnTo>
                  <a:lnTo>
                    <a:pt x="258" y="19"/>
                  </a:lnTo>
                  <a:lnTo>
                    <a:pt x="256" y="16"/>
                  </a:lnTo>
                  <a:lnTo>
                    <a:pt x="252" y="14"/>
                  </a:lnTo>
                  <a:lnTo>
                    <a:pt x="247" y="12"/>
                  </a:lnTo>
                  <a:lnTo>
                    <a:pt x="242" y="11"/>
                  </a:lnTo>
                  <a:lnTo>
                    <a:pt x="235" y="11"/>
                  </a:lnTo>
                  <a:lnTo>
                    <a:pt x="226" y="11"/>
                  </a:lnTo>
                  <a:lnTo>
                    <a:pt x="226" y="0"/>
                  </a:lnTo>
                  <a:lnTo>
                    <a:pt x="370" y="0"/>
                  </a:lnTo>
                  <a:lnTo>
                    <a:pt x="370" y="11"/>
                  </a:lnTo>
                  <a:lnTo>
                    <a:pt x="358" y="12"/>
                  </a:lnTo>
                  <a:lnTo>
                    <a:pt x="347" y="14"/>
                  </a:lnTo>
                  <a:lnTo>
                    <a:pt x="336" y="19"/>
                  </a:lnTo>
                  <a:lnTo>
                    <a:pt x="321" y="26"/>
                  </a:lnTo>
                  <a:lnTo>
                    <a:pt x="314" y="31"/>
                  </a:lnTo>
                  <a:lnTo>
                    <a:pt x="305" y="38"/>
                  </a:lnTo>
                  <a:lnTo>
                    <a:pt x="295" y="45"/>
                  </a:lnTo>
                  <a:lnTo>
                    <a:pt x="285" y="55"/>
                  </a:lnTo>
                  <a:lnTo>
                    <a:pt x="278" y="61"/>
                  </a:lnTo>
                  <a:lnTo>
                    <a:pt x="267" y="72"/>
                  </a:lnTo>
                  <a:lnTo>
                    <a:pt x="249" y="90"/>
                  </a:lnTo>
                  <a:lnTo>
                    <a:pt x="226" y="112"/>
                  </a:lnTo>
                  <a:lnTo>
                    <a:pt x="167" y="1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2" name="Freeform 1492"/>
            <p:cNvSpPr>
              <a:spLocks/>
            </p:cNvSpPr>
            <p:nvPr/>
          </p:nvSpPr>
          <p:spPr bwMode="auto">
            <a:xfrm>
              <a:off x="4610" y="1107"/>
              <a:ext cx="37" cy="116"/>
            </a:xfrm>
            <a:custGeom>
              <a:avLst/>
              <a:gdLst>
                <a:gd name="T0" fmla="*/ 0 w 159"/>
                <a:gd name="T1" fmla="*/ 0 h 522"/>
                <a:gd name="T2" fmla="*/ 40 w 159"/>
                <a:gd name="T3" fmla="*/ 23 h 522"/>
                <a:gd name="T4" fmla="*/ 73 w 159"/>
                <a:gd name="T5" fmla="*/ 49 h 522"/>
                <a:gd name="T6" fmla="*/ 93 w 159"/>
                <a:gd name="T7" fmla="*/ 71 h 522"/>
                <a:gd name="T8" fmla="*/ 109 w 159"/>
                <a:gd name="T9" fmla="*/ 95 h 522"/>
                <a:gd name="T10" fmla="*/ 125 w 159"/>
                <a:gd name="T11" fmla="*/ 120 h 522"/>
                <a:gd name="T12" fmla="*/ 137 w 159"/>
                <a:gd name="T13" fmla="*/ 145 h 522"/>
                <a:gd name="T14" fmla="*/ 147 w 159"/>
                <a:gd name="T15" fmla="*/ 173 h 522"/>
                <a:gd name="T16" fmla="*/ 153 w 159"/>
                <a:gd name="T17" fmla="*/ 202 h 522"/>
                <a:gd name="T18" fmla="*/ 158 w 159"/>
                <a:gd name="T19" fmla="*/ 232 h 522"/>
                <a:gd name="T20" fmla="*/ 159 w 159"/>
                <a:gd name="T21" fmla="*/ 261 h 522"/>
                <a:gd name="T22" fmla="*/ 157 w 159"/>
                <a:gd name="T23" fmla="*/ 304 h 522"/>
                <a:gd name="T24" fmla="*/ 148 w 159"/>
                <a:gd name="T25" fmla="*/ 344 h 522"/>
                <a:gd name="T26" fmla="*/ 135 w 159"/>
                <a:gd name="T27" fmla="*/ 382 h 522"/>
                <a:gd name="T28" fmla="*/ 115 w 159"/>
                <a:gd name="T29" fmla="*/ 420 h 522"/>
                <a:gd name="T30" fmla="*/ 92 w 159"/>
                <a:gd name="T31" fmla="*/ 452 h 522"/>
                <a:gd name="T32" fmla="*/ 64 w 159"/>
                <a:gd name="T33" fmla="*/ 481 h 522"/>
                <a:gd name="T34" fmla="*/ 34 w 159"/>
                <a:gd name="T35" fmla="*/ 504 h 522"/>
                <a:gd name="T36" fmla="*/ 0 w 159"/>
                <a:gd name="T37" fmla="*/ 522 h 522"/>
                <a:gd name="T38" fmla="*/ 9 w 159"/>
                <a:gd name="T39" fmla="*/ 507 h 522"/>
                <a:gd name="T40" fmla="*/ 25 w 159"/>
                <a:gd name="T41" fmla="*/ 495 h 522"/>
                <a:gd name="T42" fmla="*/ 40 w 159"/>
                <a:gd name="T43" fmla="*/ 483 h 522"/>
                <a:gd name="T44" fmla="*/ 53 w 159"/>
                <a:gd name="T45" fmla="*/ 467 h 522"/>
                <a:gd name="T46" fmla="*/ 64 w 159"/>
                <a:gd name="T47" fmla="*/ 451 h 522"/>
                <a:gd name="T48" fmla="*/ 74 w 159"/>
                <a:gd name="T49" fmla="*/ 432 h 522"/>
                <a:gd name="T50" fmla="*/ 86 w 159"/>
                <a:gd name="T51" fmla="*/ 400 h 522"/>
                <a:gd name="T52" fmla="*/ 97 w 159"/>
                <a:gd name="T53" fmla="*/ 350 h 522"/>
                <a:gd name="T54" fmla="*/ 103 w 159"/>
                <a:gd name="T55" fmla="*/ 296 h 522"/>
                <a:gd name="T56" fmla="*/ 103 w 159"/>
                <a:gd name="T57" fmla="*/ 240 h 522"/>
                <a:gd name="T58" fmla="*/ 98 w 159"/>
                <a:gd name="T59" fmla="*/ 185 h 522"/>
                <a:gd name="T60" fmla="*/ 90 w 159"/>
                <a:gd name="T61" fmla="*/ 142 h 522"/>
                <a:gd name="T62" fmla="*/ 82 w 159"/>
                <a:gd name="T63" fmla="*/ 111 h 522"/>
                <a:gd name="T64" fmla="*/ 70 w 159"/>
                <a:gd name="T65" fmla="*/ 86 h 522"/>
                <a:gd name="T66" fmla="*/ 56 w 159"/>
                <a:gd name="T67" fmla="*/ 63 h 522"/>
                <a:gd name="T68" fmla="*/ 37 w 159"/>
                <a:gd name="T69" fmla="*/ 42 h 522"/>
                <a:gd name="T70" fmla="*/ 14 w 159"/>
                <a:gd name="T71" fmla="*/ 21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9" h="522">
                  <a:moveTo>
                    <a:pt x="0" y="12"/>
                  </a:moveTo>
                  <a:lnTo>
                    <a:pt x="0" y="0"/>
                  </a:lnTo>
                  <a:lnTo>
                    <a:pt x="21" y="11"/>
                  </a:lnTo>
                  <a:lnTo>
                    <a:pt x="40" y="23"/>
                  </a:lnTo>
                  <a:lnTo>
                    <a:pt x="57" y="35"/>
                  </a:lnTo>
                  <a:lnTo>
                    <a:pt x="73" y="49"/>
                  </a:lnTo>
                  <a:lnTo>
                    <a:pt x="83" y="60"/>
                  </a:lnTo>
                  <a:lnTo>
                    <a:pt x="93" y="71"/>
                  </a:lnTo>
                  <a:lnTo>
                    <a:pt x="101" y="83"/>
                  </a:lnTo>
                  <a:lnTo>
                    <a:pt x="109" y="95"/>
                  </a:lnTo>
                  <a:lnTo>
                    <a:pt x="117" y="107"/>
                  </a:lnTo>
                  <a:lnTo>
                    <a:pt x="125" y="120"/>
                  </a:lnTo>
                  <a:lnTo>
                    <a:pt x="131" y="132"/>
                  </a:lnTo>
                  <a:lnTo>
                    <a:pt x="137" y="145"/>
                  </a:lnTo>
                  <a:lnTo>
                    <a:pt x="142" y="159"/>
                  </a:lnTo>
                  <a:lnTo>
                    <a:pt x="147" y="173"/>
                  </a:lnTo>
                  <a:lnTo>
                    <a:pt x="150" y="188"/>
                  </a:lnTo>
                  <a:lnTo>
                    <a:pt x="153" y="202"/>
                  </a:lnTo>
                  <a:lnTo>
                    <a:pt x="156" y="216"/>
                  </a:lnTo>
                  <a:lnTo>
                    <a:pt x="158" y="232"/>
                  </a:lnTo>
                  <a:lnTo>
                    <a:pt x="159" y="246"/>
                  </a:lnTo>
                  <a:lnTo>
                    <a:pt x="159" y="261"/>
                  </a:lnTo>
                  <a:lnTo>
                    <a:pt x="159" y="282"/>
                  </a:lnTo>
                  <a:lnTo>
                    <a:pt x="157" y="304"/>
                  </a:lnTo>
                  <a:lnTo>
                    <a:pt x="153" y="324"/>
                  </a:lnTo>
                  <a:lnTo>
                    <a:pt x="148" y="344"/>
                  </a:lnTo>
                  <a:lnTo>
                    <a:pt x="142" y="364"/>
                  </a:lnTo>
                  <a:lnTo>
                    <a:pt x="135" y="382"/>
                  </a:lnTo>
                  <a:lnTo>
                    <a:pt x="126" y="402"/>
                  </a:lnTo>
                  <a:lnTo>
                    <a:pt x="115" y="420"/>
                  </a:lnTo>
                  <a:lnTo>
                    <a:pt x="104" y="437"/>
                  </a:lnTo>
                  <a:lnTo>
                    <a:pt x="92" y="452"/>
                  </a:lnTo>
                  <a:lnTo>
                    <a:pt x="78" y="467"/>
                  </a:lnTo>
                  <a:lnTo>
                    <a:pt x="64" y="481"/>
                  </a:lnTo>
                  <a:lnTo>
                    <a:pt x="49" y="493"/>
                  </a:lnTo>
                  <a:lnTo>
                    <a:pt x="34" y="504"/>
                  </a:lnTo>
                  <a:lnTo>
                    <a:pt x="17" y="514"/>
                  </a:lnTo>
                  <a:lnTo>
                    <a:pt x="0" y="522"/>
                  </a:lnTo>
                  <a:lnTo>
                    <a:pt x="0" y="512"/>
                  </a:lnTo>
                  <a:lnTo>
                    <a:pt x="9" y="507"/>
                  </a:lnTo>
                  <a:lnTo>
                    <a:pt x="16" y="501"/>
                  </a:lnTo>
                  <a:lnTo>
                    <a:pt x="25" y="495"/>
                  </a:lnTo>
                  <a:lnTo>
                    <a:pt x="32" y="489"/>
                  </a:lnTo>
                  <a:lnTo>
                    <a:pt x="40" y="483"/>
                  </a:lnTo>
                  <a:lnTo>
                    <a:pt x="46" y="475"/>
                  </a:lnTo>
                  <a:lnTo>
                    <a:pt x="53" y="467"/>
                  </a:lnTo>
                  <a:lnTo>
                    <a:pt x="58" y="460"/>
                  </a:lnTo>
                  <a:lnTo>
                    <a:pt x="64" y="451"/>
                  </a:lnTo>
                  <a:lnTo>
                    <a:pt x="69" y="442"/>
                  </a:lnTo>
                  <a:lnTo>
                    <a:pt x="74" y="432"/>
                  </a:lnTo>
                  <a:lnTo>
                    <a:pt x="78" y="422"/>
                  </a:lnTo>
                  <a:lnTo>
                    <a:pt x="86" y="400"/>
                  </a:lnTo>
                  <a:lnTo>
                    <a:pt x="93" y="376"/>
                  </a:lnTo>
                  <a:lnTo>
                    <a:pt x="97" y="350"/>
                  </a:lnTo>
                  <a:lnTo>
                    <a:pt x="100" y="323"/>
                  </a:lnTo>
                  <a:lnTo>
                    <a:pt x="103" y="296"/>
                  </a:lnTo>
                  <a:lnTo>
                    <a:pt x="104" y="269"/>
                  </a:lnTo>
                  <a:lnTo>
                    <a:pt x="103" y="240"/>
                  </a:lnTo>
                  <a:lnTo>
                    <a:pt x="101" y="212"/>
                  </a:lnTo>
                  <a:lnTo>
                    <a:pt x="98" y="185"/>
                  </a:lnTo>
                  <a:lnTo>
                    <a:pt x="94" y="160"/>
                  </a:lnTo>
                  <a:lnTo>
                    <a:pt x="90" y="142"/>
                  </a:lnTo>
                  <a:lnTo>
                    <a:pt x="86" y="125"/>
                  </a:lnTo>
                  <a:lnTo>
                    <a:pt x="82" y="111"/>
                  </a:lnTo>
                  <a:lnTo>
                    <a:pt x="76" y="98"/>
                  </a:lnTo>
                  <a:lnTo>
                    <a:pt x="70" y="86"/>
                  </a:lnTo>
                  <a:lnTo>
                    <a:pt x="64" y="75"/>
                  </a:lnTo>
                  <a:lnTo>
                    <a:pt x="56" y="63"/>
                  </a:lnTo>
                  <a:lnTo>
                    <a:pt x="47" y="53"/>
                  </a:lnTo>
                  <a:lnTo>
                    <a:pt x="37" y="42"/>
                  </a:lnTo>
                  <a:lnTo>
                    <a:pt x="26" y="32"/>
                  </a:lnTo>
                  <a:lnTo>
                    <a:pt x="14" y="21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3" name="Rectangle 1493"/>
            <p:cNvSpPr>
              <a:spLocks noChangeArrowheads="1"/>
            </p:cNvSpPr>
            <p:nvPr/>
          </p:nvSpPr>
          <p:spPr bwMode="auto">
            <a:xfrm>
              <a:off x="3918" y="1457"/>
              <a:ext cx="41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de-DE" sz="1700">
                  <a:solidFill>
                    <a:srgbClr val="000000"/>
                  </a:solidFill>
                </a:rPr>
                <a:t> </a:t>
              </a:r>
              <a:endParaRPr lang="de-DE" i="1" baseline="30000"/>
            </a:p>
          </p:txBody>
        </p:sp>
        <p:sp>
          <p:nvSpPr>
            <p:cNvPr id="718294" name="Line 1494"/>
            <p:cNvSpPr>
              <a:spLocks noChangeShapeType="1"/>
            </p:cNvSpPr>
            <p:nvPr/>
          </p:nvSpPr>
          <p:spPr bwMode="auto">
            <a:xfrm flipH="1" flipV="1">
              <a:off x="5371" y="1796"/>
              <a:ext cx="5" cy="501"/>
            </a:xfrm>
            <a:prstGeom prst="line">
              <a:avLst/>
            </a:prstGeom>
            <a:noFill/>
            <a:ln w="6350">
              <a:solidFill>
                <a:srgbClr val="1F1A1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5" name="Line 1495"/>
            <p:cNvSpPr>
              <a:spLocks noChangeShapeType="1"/>
            </p:cNvSpPr>
            <p:nvPr/>
          </p:nvSpPr>
          <p:spPr bwMode="auto">
            <a:xfrm flipV="1">
              <a:off x="5371" y="1953"/>
              <a:ext cx="1" cy="221"/>
            </a:xfrm>
            <a:prstGeom prst="line">
              <a:avLst/>
            </a:prstGeom>
            <a:noFill/>
            <a:ln w="6350">
              <a:solidFill>
                <a:srgbClr val="DA25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6" name="Freeform 1496"/>
            <p:cNvSpPr>
              <a:spLocks/>
            </p:cNvSpPr>
            <p:nvPr/>
          </p:nvSpPr>
          <p:spPr bwMode="auto">
            <a:xfrm>
              <a:off x="5128" y="1725"/>
              <a:ext cx="7" cy="3"/>
            </a:xfrm>
            <a:custGeom>
              <a:avLst/>
              <a:gdLst>
                <a:gd name="T0" fmla="*/ 6 w 30"/>
                <a:gd name="T1" fmla="*/ 0 h 11"/>
                <a:gd name="T2" fmla="*/ 24 w 30"/>
                <a:gd name="T3" fmla="*/ 0 h 11"/>
                <a:gd name="T4" fmla="*/ 30 w 30"/>
                <a:gd name="T5" fmla="*/ 0 h 11"/>
                <a:gd name="T6" fmla="*/ 30 w 30"/>
                <a:gd name="T7" fmla="*/ 11 h 11"/>
                <a:gd name="T8" fmla="*/ 24 w 30"/>
                <a:gd name="T9" fmla="*/ 11 h 11"/>
                <a:gd name="T10" fmla="*/ 6 w 30"/>
                <a:gd name="T11" fmla="*/ 11 h 11"/>
                <a:gd name="T12" fmla="*/ 0 w 30"/>
                <a:gd name="T13" fmla="*/ 11 h 11"/>
                <a:gd name="T14" fmla="*/ 0 w 30"/>
                <a:gd name="T15" fmla="*/ 0 h 11"/>
                <a:gd name="T16" fmla="*/ 6 w 3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6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0" y="11"/>
                  </a:lnTo>
                  <a:lnTo>
                    <a:pt x="24" y="11"/>
                  </a:lnTo>
                  <a:lnTo>
                    <a:pt x="6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7" name="Rectangle 1497"/>
            <p:cNvSpPr>
              <a:spLocks noChangeArrowheads="1"/>
            </p:cNvSpPr>
            <p:nvPr/>
          </p:nvSpPr>
          <p:spPr bwMode="auto">
            <a:xfrm>
              <a:off x="2998" y="539"/>
              <a:ext cx="3" cy="98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8" name="Rectangle 1498"/>
            <p:cNvSpPr>
              <a:spLocks noChangeArrowheads="1"/>
            </p:cNvSpPr>
            <p:nvPr/>
          </p:nvSpPr>
          <p:spPr bwMode="auto">
            <a:xfrm>
              <a:off x="2961" y="1892"/>
              <a:ext cx="2" cy="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299" name="Rectangle 1499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00" name="Rectangle 1500"/>
            <p:cNvSpPr>
              <a:spLocks noChangeArrowheads="1"/>
            </p:cNvSpPr>
            <p:nvPr/>
          </p:nvSpPr>
          <p:spPr bwMode="auto">
            <a:xfrm>
              <a:off x="2885" y="1898"/>
              <a:ext cx="73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301" name="Rectangle 1501"/>
            <p:cNvSpPr>
              <a:spLocks noChangeArrowheads="1"/>
            </p:cNvSpPr>
            <p:nvPr/>
          </p:nvSpPr>
          <p:spPr bwMode="auto">
            <a:xfrm>
              <a:off x="3491" y="2043"/>
              <a:ext cx="51" cy="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18302" name="Picture 1502" descr="vertex_z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63" y="1143000"/>
            <a:ext cx="3059112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03" name="AutoShape 1503"/>
          <p:cNvSpPr>
            <a:spLocks noChangeArrowheads="1"/>
          </p:cNvSpPr>
          <p:nvPr/>
        </p:nvSpPr>
        <p:spPr bwMode="auto">
          <a:xfrm>
            <a:off x="5851525" y="4251325"/>
            <a:ext cx="731838" cy="184150"/>
          </a:xfrm>
          <a:prstGeom prst="rightArrow">
            <a:avLst>
              <a:gd name="adj1" fmla="val 50000"/>
              <a:gd name="adj2" fmla="val 9935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04" name="AutoShape 1504"/>
          <p:cNvSpPr>
            <a:spLocks noChangeArrowheads="1"/>
          </p:cNvSpPr>
          <p:nvPr/>
        </p:nvSpPr>
        <p:spPr bwMode="auto">
          <a:xfrm rot="10800000">
            <a:off x="6811963" y="4251325"/>
            <a:ext cx="685800" cy="184150"/>
          </a:xfrm>
          <a:prstGeom prst="rightArrow">
            <a:avLst>
              <a:gd name="adj1" fmla="val 50000"/>
              <a:gd name="adj2" fmla="val 931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305" name="Line 1505"/>
          <p:cNvSpPr>
            <a:spLocks noChangeShapeType="1"/>
          </p:cNvSpPr>
          <p:nvPr/>
        </p:nvSpPr>
        <p:spPr bwMode="auto">
          <a:xfrm flipH="1" flipV="1">
            <a:off x="4983163" y="3429000"/>
            <a:ext cx="411162" cy="365125"/>
          </a:xfrm>
          <a:prstGeom prst="line">
            <a:avLst/>
          </a:prstGeom>
          <a:noFill/>
          <a:ln w="12700" cap="sq">
            <a:solidFill>
              <a:schemeClr val="hlink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06" name="Text Box 1506"/>
          <p:cNvSpPr txBox="1">
            <a:spLocks noChangeArrowheads="1"/>
          </p:cNvSpPr>
          <p:nvPr/>
        </p:nvSpPr>
        <p:spPr bwMode="auto">
          <a:xfrm>
            <a:off x="5303838" y="6148388"/>
            <a:ext cx="3154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18307" name="Text Box 1507"/>
          <p:cNvSpPr txBox="1">
            <a:spLocks noChangeArrowheads="1"/>
          </p:cNvSpPr>
          <p:nvPr/>
        </p:nvSpPr>
        <p:spPr bwMode="auto">
          <a:xfrm>
            <a:off x="5303838" y="5943600"/>
            <a:ext cx="3657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/>
              <a:t>Two 60 cm oppositely polarized cells</a:t>
            </a:r>
          </a:p>
        </p:txBody>
      </p:sp>
      <p:sp>
        <p:nvSpPr>
          <p:cNvPr id="718308" name="Text Box 1508"/>
          <p:cNvSpPr txBox="1">
            <a:spLocks noChangeArrowheads="1"/>
          </p:cNvSpPr>
          <p:nvPr/>
        </p:nvSpPr>
        <p:spPr bwMode="auto">
          <a:xfrm>
            <a:off x="2149475" y="6308725"/>
            <a:ext cx="457200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Largest polarized target in the world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718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8" dur="2000" fill="hold"/>
                                        <p:tgtEl>
                                          <p:spTgt spid="718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" dur="2000" fill="hold"/>
                                        <p:tgtEl>
                                          <p:spTgt spid="718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718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03" grpId="0" animBg="1"/>
      <p:bldP spid="718303" grpId="1" animBg="1"/>
      <p:bldP spid="718304" grpId="0" animBg="1"/>
      <p:bldP spid="71830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 build-up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1" t="9527" r="7767" b="4776"/>
          <a:stretch/>
        </p:blipFill>
        <p:spPr>
          <a:xfrm>
            <a:off x="640079" y="1598400"/>
            <a:ext cx="4174597" cy="26992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14400" y="1188720"/>
            <a:ext cx="15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 material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37760" y="1188720"/>
            <a:ext cx="1544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6</a:t>
            </a:r>
            <a:r>
              <a:rPr lang="en-US" dirty="0" smtClean="0"/>
              <a:t>LiD material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11641" y="989160"/>
            <a:ext cx="2572677" cy="37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" name="Text Placeholder 11"/>
          <p:cNvSpPr>
            <a:spLocks noGrp="1"/>
          </p:cNvSpPr>
          <p:nvPr>
            <p:ph type="body" idx="4294967295"/>
          </p:nvPr>
        </p:nvSpPr>
        <p:spPr>
          <a:xfrm>
            <a:off x="593725" y="4526280"/>
            <a:ext cx="8275638" cy="1814194"/>
          </a:xfrm>
        </p:spPr>
        <p:txBody>
          <a:bodyPr/>
          <a:lstStyle/>
          <a:p>
            <a:pPr lvl="1"/>
            <a:r>
              <a:rPr lang="en-US" dirty="0" smtClean="0"/>
              <a:t>Build-up time : ~1-2 days </a:t>
            </a:r>
          </a:p>
          <a:p>
            <a:pPr lvl="1"/>
            <a:r>
              <a:rPr lang="en-US" dirty="0" smtClean="0"/>
              <a:t>Relaxation time : 0.05-0.2%/d (2.5T)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65960" y="242316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 day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2011680" y="1691640"/>
            <a:ext cx="0" cy="224028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126480" y="2468880"/>
            <a:ext cx="868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 days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6172200" y="1737360"/>
            <a:ext cx="0" cy="224028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15376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COMPASS s</a:t>
            </a:r>
            <a:r>
              <a:rPr lang="en-US" sz="2400" dirty="0" smtClean="0"/>
              <a:t>etup </a:t>
            </a:r>
            <a:r>
              <a:rPr lang="en-US" sz="2400" dirty="0"/>
              <a:t>– </a:t>
            </a:r>
            <a:r>
              <a:rPr lang="en-US" sz="2400" dirty="0" smtClean="0"/>
              <a:t>Three main parts</a:t>
            </a:r>
            <a:endParaRPr lang="en-US" sz="2400" dirty="0"/>
          </a:p>
        </p:txBody>
      </p:sp>
      <p:sp>
        <p:nvSpPr>
          <p:cNvPr id="597014" name="Rectangle 2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sz="2800" i="1">
              <a:solidFill>
                <a:srgbClr val="6A4076"/>
              </a:solidFill>
              <a:latin typeface="Tahoma" charset="0"/>
            </a:endParaRPr>
          </a:p>
        </p:txBody>
      </p:sp>
      <p:pic>
        <p:nvPicPr>
          <p:cNvPr id="96" name="Picture 6" descr="E:\horsti\compass\experiment_drawings\Na58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2651760"/>
            <a:ext cx="9052560" cy="2743200"/>
          </a:xfrm>
          <a:prstGeom prst="rect">
            <a:avLst/>
          </a:prstGeom>
          <a:noFill/>
        </p:spPr>
      </p:pic>
      <p:sp>
        <p:nvSpPr>
          <p:cNvPr id="97" name="Textfeld 5"/>
          <p:cNvSpPr txBox="1"/>
          <p:nvPr/>
        </p:nvSpPr>
        <p:spPr>
          <a:xfrm rot="20480995">
            <a:off x="4690381" y="4871426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50m</a:t>
            </a:r>
            <a:endParaRPr lang="de-DE" sz="36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98" name="Gerade Verbindung mit Pfeil 4"/>
          <p:cNvCxnSpPr/>
          <p:nvPr/>
        </p:nvCxnSpPr>
        <p:spPr bwMode="auto">
          <a:xfrm rot="60000" flipV="1">
            <a:off x="630349" y="3520440"/>
            <a:ext cx="8513651" cy="2376264"/>
          </a:xfrm>
          <a:prstGeom prst="straightConnector1">
            <a:avLst/>
          </a:prstGeom>
          <a:solidFill>
            <a:srgbClr val="FFFF00"/>
          </a:solidFill>
          <a:ln w="444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457200" y="1325880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8760" y="1325880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</a:t>
            </a:r>
          </a:p>
          <a:p>
            <a:r>
              <a:rPr lang="en-US" dirty="0" smtClean="0"/>
              <a:t>Angle</a:t>
            </a:r>
          </a:p>
          <a:p>
            <a:r>
              <a:rPr lang="en-US" dirty="0" smtClean="0"/>
              <a:t>Spectrometer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251960" y="1325880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</a:t>
            </a:r>
          </a:p>
          <a:p>
            <a:r>
              <a:rPr lang="en-US" dirty="0" smtClean="0"/>
              <a:t>Angle</a:t>
            </a:r>
          </a:p>
          <a:p>
            <a:r>
              <a:rPr lang="en-US" dirty="0" smtClean="0"/>
              <a:t>Spectrometer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1691640" y="2286000"/>
            <a:ext cx="228600" cy="118872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286000" y="2240280"/>
            <a:ext cx="1463040" cy="10058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297680" y="2240280"/>
            <a:ext cx="594360" cy="10058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623560" y="2240280"/>
            <a:ext cx="2286000" cy="3200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stCxn id="2" idx="2"/>
          </p:cNvCxnSpPr>
          <p:nvPr/>
        </p:nvCxnSpPr>
        <p:spPr bwMode="auto">
          <a:xfrm flipH="1">
            <a:off x="731520" y="1972211"/>
            <a:ext cx="138845" cy="191398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914400" y="2057400"/>
            <a:ext cx="640080" cy="16002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828800" y="324612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SM1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4480560" y="288036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SM2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005840" y="5440679"/>
            <a:ext cx="7863523" cy="899795"/>
          </a:xfrm>
        </p:spPr>
        <p:txBody>
          <a:bodyPr/>
          <a:lstStyle/>
          <a:p>
            <a:pPr lvl="1"/>
            <a:endParaRPr lang="en-US" dirty="0"/>
          </a:p>
        </p:txBody>
      </p:sp>
      <p:sp>
        <p:nvSpPr>
          <p:cNvPr id="19" name="Textfeld 5"/>
          <p:cNvSpPr txBox="1"/>
          <p:nvPr/>
        </p:nvSpPr>
        <p:spPr>
          <a:xfrm>
            <a:off x="1737360" y="2834640"/>
            <a:ext cx="88708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Tm</a:t>
            </a:r>
          </a:p>
        </p:txBody>
      </p:sp>
      <p:sp>
        <p:nvSpPr>
          <p:cNvPr id="20" name="Textfeld 5"/>
          <p:cNvSpPr txBox="1"/>
          <p:nvPr/>
        </p:nvSpPr>
        <p:spPr>
          <a:xfrm>
            <a:off x="4709160" y="2468880"/>
            <a:ext cx="88708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 Tm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COMPASS s</a:t>
            </a:r>
            <a:r>
              <a:rPr lang="en-US" sz="2400" dirty="0" smtClean="0"/>
              <a:t>etup </a:t>
            </a:r>
            <a:r>
              <a:rPr lang="en-US" sz="2400" dirty="0"/>
              <a:t>– </a:t>
            </a:r>
            <a:r>
              <a:rPr lang="en-US" sz="2400" dirty="0" smtClean="0"/>
              <a:t>Space resolution</a:t>
            </a:r>
            <a:endParaRPr lang="en-US" sz="2400" dirty="0"/>
          </a:p>
        </p:txBody>
      </p:sp>
      <p:sp>
        <p:nvSpPr>
          <p:cNvPr id="597014" name="Rectangle 22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fr-FR" sz="2800" i="1">
              <a:solidFill>
                <a:srgbClr val="6A4076"/>
              </a:solidFill>
              <a:latin typeface="Tahoma" charset="0"/>
            </a:endParaRPr>
          </a:p>
        </p:txBody>
      </p:sp>
      <p:pic>
        <p:nvPicPr>
          <p:cNvPr id="96" name="Picture 6" descr="E:\horsti\compass\experiment_drawings\Na58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2651760"/>
            <a:ext cx="9052560" cy="2743200"/>
          </a:xfrm>
          <a:prstGeom prst="rect">
            <a:avLst/>
          </a:prstGeom>
          <a:noFill/>
        </p:spPr>
      </p:pic>
      <p:sp>
        <p:nvSpPr>
          <p:cNvPr id="97" name="Textfeld 5"/>
          <p:cNvSpPr txBox="1"/>
          <p:nvPr/>
        </p:nvSpPr>
        <p:spPr>
          <a:xfrm rot="20810797">
            <a:off x="1547692" y="4678600"/>
            <a:ext cx="6109966" cy="461665"/>
          </a:xfrm>
          <a:prstGeom prst="rect">
            <a:avLst/>
          </a:prstGeom>
          <a:solidFill>
            <a:schemeClr val="bg1"/>
          </a:solidFill>
          <a:ln>
            <a:solidFill>
              <a:srgbClr val="4D4D4D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10 µ  100µ  200µ      500µ                1 mm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1325880"/>
            <a:ext cx="8263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</a:t>
            </a:r>
          </a:p>
          <a:p>
            <a:r>
              <a:rPr lang="en-US" dirty="0" smtClean="0"/>
              <a:t>region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08760" y="1325880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</a:t>
            </a:r>
          </a:p>
          <a:p>
            <a:r>
              <a:rPr lang="en-US" dirty="0" smtClean="0"/>
              <a:t>Angle</a:t>
            </a:r>
          </a:p>
          <a:p>
            <a:r>
              <a:rPr lang="en-US" dirty="0" smtClean="0"/>
              <a:t>Spectrometer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4251960" y="1325880"/>
            <a:ext cx="224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Small</a:t>
            </a:r>
          </a:p>
          <a:p>
            <a:r>
              <a:rPr lang="en-US" dirty="0" smtClean="0"/>
              <a:t>Angle</a:t>
            </a:r>
          </a:p>
          <a:p>
            <a:r>
              <a:rPr lang="en-US" dirty="0" smtClean="0"/>
              <a:t>Spectrometer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 bwMode="auto">
          <a:xfrm flipH="1">
            <a:off x="1691640" y="2194560"/>
            <a:ext cx="137160" cy="128016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2286000" y="2240280"/>
            <a:ext cx="1463040" cy="10058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297680" y="2240280"/>
            <a:ext cx="594360" cy="10058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623560" y="2240280"/>
            <a:ext cx="2286000" cy="32004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>
            <a:stCxn id="2" idx="2"/>
          </p:cNvCxnSpPr>
          <p:nvPr/>
        </p:nvCxnSpPr>
        <p:spPr bwMode="auto">
          <a:xfrm flipH="1">
            <a:off x="731520" y="1972211"/>
            <a:ext cx="138845" cy="1913989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>
            <a:off x="914400" y="2057400"/>
            <a:ext cx="640080" cy="160020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1828800" y="324612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SM1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4480560" y="2880360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SM2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005840" y="5806440"/>
            <a:ext cx="7863523" cy="534034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Space resolution is function of the distance to the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457200" y="3154680"/>
            <a:ext cx="3703320" cy="1965960"/>
          </a:xfrm>
          <a:prstGeom prst="ellipse">
            <a:avLst/>
          </a:prstGeom>
          <a:noFill/>
          <a:ln w="50800" cap="sq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912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4" name="Picture 4" descr="DC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" b="-6"/>
          <a:stretch>
            <a:fillRect/>
          </a:stretch>
        </p:blipFill>
        <p:spPr>
          <a:xfrm>
            <a:off x="914400" y="1143000"/>
            <a:ext cx="6696075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E4B8-C9A4-7048-9C35-4255CCED537E}" type="datetime1">
              <a:rPr lang="fr-FR" smtClean="0"/>
              <a:t>11/02/13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A16E9-242C-6846-9558-D71B081D504A}" type="slidenum">
              <a:rPr lang="en-US"/>
              <a:pPr/>
              <a:t>14</a:t>
            </a:fld>
            <a:endParaRPr lang="en-US"/>
          </a:p>
        </p:txBody>
      </p:sp>
      <p:sp>
        <p:nvSpPr>
          <p:cNvPr id="77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Angle </a:t>
            </a:r>
            <a:r>
              <a:rPr lang="en-US" dirty="0" smtClean="0"/>
              <a:t>Spectrometer</a:t>
            </a:r>
            <a:endParaRPr lang="en-US" dirty="0"/>
          </a:p>
        </p:txBody>
      </p:sp>
      <p:sp>
        <p:nvSpPr>
          <p:cNvPr id="778246" name="Rectangle 6"/>
          <p:cNvSpPr>
            <a:spLocks noChangeArrowheads="1"/>
          </p:cNvSpPr>
          <p:nvPr/>
        </p:nvSpPr>
        <p:spPr bwMode="auto">
          <a:xfrm>
            <a:off x="7132638" y="2239963"/>
            <a:ext cx="274637" cy="3429000"/>
          </a:xfrm>
          <a:prstGeom prst="rect">
            <a:avLst/>
          </a:prstGeom>
          <a:solidFill>
            <a:srgbClr val="FF6699"/>
          </a:solidFill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47" name="Rectangle 7"/>
          <p:cNvSpPr>
            <a:spLocks noChangeArrowheads="1"/>
          </p:cNvSpPr>
          <p:nvPr/>
        </p:nvSpPr>
        <p:spPr bwMode="auto">
          <a:xfrm>
            <a:off x="7589838" y="2239963"/>
            <a:ext cx="868362" cy="3429000"/>
          </a:xfrm>
          <a:prstGeom prst="rect">
            <a:avLst/>
          </a:prstGeom>
          <a:solidFill>
            <a:srgbClr val="33CCFF"/>
          </a:solidFill>
          <a:ln w="28575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48" name="Text Box 8"/>
          <p:cNvSpPr txBox="1">
            <a:spLocks noChangeArrowheads="1"/>
          </p:cNvSpPr>
          <p:nvPr/>
        </p:nvSpPr>
        <p:spPr bwMode="auto">
          <a:xfrm>
            <a:off x="7589838" y="1646238"/>
            <a:ext cx="109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ECAL1</a:t>
            </a:r>
          </a:p>
        </p:txBody>
      </p:sp>
      <p:sp>
        <p:nvSpPr>
          <p:cNvPr id="778249" name="Text Box 9"/>
          <p:cNvSpPr txBox="1">
            <a:spLocks noChangeArrowheads="1"/>
          </p:cNvSpPr>
          <p:nvPr/>
        </p:nvSpPr>
        <p:spPr bwMode="auto">
          <a:xfrm>
            <a:off x="6629400" y="1463040"/>
            <a:ext cx="11906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Drift Tubes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78257" name="Line 17"/>
          <p:cNvSpPr>
            <a:spLocks noChangeShapeType="1"/>
          </p:cNvSpPr>
          <p:nvPr/>
        </p:nvSpPr>
        <p:spPr bwMode="auto">
          <a:xfrm>
            <a:off x="274638" y="3932238"/>
            <a:ext cx="1143000" cy="0"/>
          </a:xfrm>
          <a:prstGeom prst="line">
            <a:avLst/>
          </a:prstGeom>
          <a:noFill/>
          <a:ln w="12700" cap="sq">
            <a:solidFill>
              <a:schemeClr val="hlink"/>
            </a:solidFill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58" name="Text Box 18"/>
          <p:cNvSpPr txBox="1">
            <a:spLocks noChangeArrowheads="1"/>
          </p:cNvSpPr>
          <p:nvPr/>
        </p:nvSpPr>
        <p:spPr bwMode="auto">
          <a:xfrm>
            <a:off x="320675" y="3475038"/>
            <a:ext cx="1096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hlink"/>
                </a:solidFill>
              </a:rPr>
              <a:t>Beam</a:t>
            </a:r>
          </a:p>
        </p:txBody>
      </p:sp>
      <p:sp>
        <p:nvSpPr>
          <p:cNvPr id="22" name="Text Box 1508"/>
          <p:cNvSpPr txBox="1">
            <a:spLocks noChangeArrowheads="1"/>
          </p:cNvSpPr>
          <p:nvPr/>
        </p:nvSpPr>
        <p:spPr bwMode="auto">
          <a:xfrm>
            <a:off x="2148840" y="5806440"/>
            <a:ext cx="4572000" cy="379413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hlink"/>
                </a:solidFill>
              </a:rPr>
              <a:t>Opening angle = ±180 </a:t>
            </a:r>
            <a:r>
              <a:rPr lang="en-US" dirty="0" err="1" smtClean="0">
                <a:solidFill>
                  <a:schemeClr val="hlink"/>
                </a:solidFill>
              </a:rPr>
              <a:t>mrad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977640" y="2514600"/>
            <a:ext cx="914400" cy="548640"/>
          </a:xfrm>
          <a:prstGeom prst="rect">
            <a:avLst/>
          </a:prstGeom>
          <a:solidFill>
            <a:srgbClr val="FF0000"/>
          </a:solidFill>
          <a:ln w="12700" cap="sq" cmpd="sng" algn="ctr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3977640" y="4754880"/>
            <a:ext cx="914400" cy="548640"/>
          </a:xfrm>
          <a:prstGeom prst="rect">
            <a:avLst/>
          </a:prstGeom>
          <a:solidFill>
            <a:srgbClr val="FF0000"/>
          </a:solidFill>
          <a:ln w="12700" cap="sq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77640" y="3017520"/>
            <a:ext cx="914400" cy="1783080"/>
          </a:xfrm>
          <a:prstGeom prst="rect">
            <a:avLst/>
          </a:prstGeom>
          <a:noFill/>
          <a:ln w="12700" cap="sq" cmpd="sng" algn="ctr">
            <a:solidFill>
              <a:srgbClr val="555555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9080" y="2606040"/>
            <a:ext cx="73152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SM1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983480" y="2651760"/>
            <a:ext cx="320040" cy="2423160"/>
          </a:xfrm>
          <a:prstGeom prst="rect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9160" y="2057400"/>
            <a:ext cx="7772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SDC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49240" y="1737360"/>
            <a:ext cx="132588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Straw chambers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6480" y="2697480"/>
            <a:ext cx="868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RICH</a:t>
            </a:r>
          </a:p>
        </p:txBody>
      </p:sp>
    </p:spTree>
    <p:extLst>
      <p:ext uri="{BB962C8B-B14F-4D97-AF65-F5344CB8AC3E}">
        <p14:creationId xmlns:p14="http://schemas.microsoft.com/office/powerpoint/2010/main" val="34141685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E744C-5D61-A947-9B4F-0D27250D71E3}" type="datetime1">
              <a:rPr lang="fr-FR" smtClean="0"/>
              <a:t>11/02/13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2D5D7-3D4F-9A4F-9950-B89A7C18E6BD}" type="slidenum">
              <a:rPr lang="en-US"/>
              <a:pPr/>
              <a:t>15</a:t>
            </a:fld>
            <a:endParaRPr lang="en-US"/>
          </a:p>
        </p:txBody>
      </p:sp>
      <p:sp>
        <p:nvSpPr>
          <p:cNvPr id="7700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Small </a:t>
            </a:r>
            <a:r>
              <a:rPr lang="en-US" dirty="0" smtClean="0"/>
              <a:t>Angle </a:t>
            </a:r>
            <a:r>
              <a:rPr lang="en-US" dirty="0"/>
              <a:t>Trackers </a:t>
            </a:r>
            <a:r>
              <a:rPr lang="en-US" dirty="0" smtClean="0"/>
              <a:t>- </a:t>
            </a:r>
            <a:r>
              <a:rPr lang="en-US" dirty="0"/>
              <a:t>Scintillating Fibers</a:t>
            </a:r>
          </a:p>
        </p:txBody>
      </p:sp>
      <p:sp>
        <p:nvSpPr>
          <p:cNvPr id="770057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365125" y="1235075"/>
            <a:ext cx="4289425" cy="4297363"/>
          </a:xfrm>
        </p:spPr>
        <p:txBody>
          <a:bodyPr/>
          <a:lstStyle/>
          <a:p>
            <a:r>
              <a:rPr lang="en-US" sz="2000" dirty="0"/>
              <a:t>Specifications</a:t>
            </a:r>
          </a:p>
          <a:p>
            <a:pPr lvl="1"/>
            <a:r>
              <a:rPr lang="en-US" sz="1800" dirty="0"/>
              <a:t>9 stations, 21 coordinates</a:t>
            </a:r>
          </a:p>
          <a:p>
            <a:pPr lvl="1"/>
            <a:r>
              <a:rPr lang="en-US" sz="1800" dirty="0" smtClean="0"/>
              <a:t>0.5, 0.75 and and 1.0 </a:t>
            </a:r>
            <a:r>
              <a:rPr lang="en-US" sz="1800" dirty="0"/>
              <a:t>mm fibers</a:t>
            </a:r>
          </a:p>
          <a:p>
            <a:pPr lvl="1"/>
            <a:r>
              <a:rPr lang="en-US" sz="1800" dirty="0"/>
              <a:t>2668 channels</a:t>
            </a:r>
          </a:p>
          <a:p>
            <a:pPr lvl="1"/>
            <a:r>
              <a:rPr lang="en-US" sz="1800" dirty="0" smtClean="0"/>
              <a:t>8-14 </a:t>
            </a:r>
            <a:r>
              <a:rPr lang="en-US" sz="1800" dirty="0"/>
              <a:t>layers per projection</a:t>
            </a:r>
          </a:p>
          <a:p>
            <a:pPr lvl="1"/>
            <a:endParaRPr lang="en-US" sz="1800" dirty="0"/>
          </a:p>
          <a:p>
            <a:r>
              <a:rPr lang="en-US" sz="2000" dirty="0"/>
              <a:t>Performances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Time resolution: 350-400 </a:t>
            </a:r>
            <a:r>
              <a:rPr lang="en-US" sz="1800" dirty="0" err="1">
                <a:solidFill>
                  <a:srgbClr val="FF0000"/>
                </a:solidFill>
              </a:rPr>
              <a:t>ps</a:t>
            </a:r>
            <a:endParaRPr lang="en-US" sz="1800" dirty="0">
              <a:solidFill>
                <a:srgbClr val="FF0000"/>
              </a:solidFill>
            </a:endParaRPr>
          </a:p>
          <a:p>
            <a:pPr lvl="1"/>
            <a:r>
              <a:rPr lang="en-US" sz="1800" dirty="0"/>
              <a:t>Spatial resolution: </a:t>
            </a:r>
            <a:r>
              <a:rPr lang="en-US" sz="1800" dirty="0" smtClean="0"/>
              <a:t>130-210 µm</a:t>
            </a:r>
            <a:endParaRPr lang="en-US" sz="1800" dirty="0"/>
          </a:p>
          <a:p>
            <a:pPr lvl="1"/>
            <a:r>
              <a:rPr lang="en-US" sz="1800" dirty="0"/>
              <a:t>Efficiency: 97-99%</a:t>
            </a:r>
          </a:p>
          <a:p>
            <a:pPr lvl="1"/>
            <a:r>
              <a:rPr lang="en-US" sz="1800" dirty="0"/>
              <a:t>High-rate capability</a:t>
            </a:r>
          </a:p>
          <a:p>
            <a:pPr lvl="1"/>
            <a:endParaRPr lang="en-US" sz="1800" dirty="0"/>
          </a:p>
        </p:txBody>
      </p:sp>
      <p:pic>
        <p:nvPicPr>
          <p:cNvPr id="770055" name="Picture 7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552" b="5788"/>
          <a:stretch/>
        </p:blipFill>
        <p:spPr>
          <a:xfrm>
            <a:off x="4526280" y="1554480"/>
            <a:ext cx="4474555" cy="146304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70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068763"/>
            <a:ext cx="2970213" cy="206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0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4343400"/>
            <a:ext cx="2201863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0062" name="Text Box 14"/>
          <p:cNvSpPr txBox="1">
            <a:spLocks noChangeArrowheads="1"/>
          </p:cNvSpPr>
          <p:nvPr/>
        </p:nvSpPr>
        <p:spPr bwMode="auto">
          <a:xfrm>
            <a:off x="1463040" y="6308725"/>
            <a:ext cx="6720840" cy="400110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hlink"/>
                </a:solidFill>
              </a:rPr>
              <a:t>Very good time </a:t>
            </a:r>
            <a:r>
              <a:rPr lang="en-US" sz="2000" dirty="0" smtClean="0">
                <a:solidFill>
                  <a:schemeClr val="hlink"/>
                </a:solidFill>
              </a:rPr>
              <a:t>resolution, high-rate capability</a:t>
            </a:r>
            <a:endParaRPr lang="en-US" sz="20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05V_residual_LargeFont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22469" y="3575611"/>
            <a:ext cx="2377440" cy="3364378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0B4E4-313A-5443-91DF-84C475E58ED0}" type="datetime1">
              <a:rPr lang="fr-FR" smtClean="0"/>
              <a:t>11/02/13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S. </a:t>
            </a:r>
            <a:r>
              <a:rPr lang="en-US" dirty="0" err="1" smtClean="0"/>
              <a:t>Platchkov</a:t>
            </a:r>
            <a:r>
              <a:rPr lang="en-US" dirty="0" smtClean="0"/>
              <a:t>, AFTER workshop</a:t>
            </a:r>
            <a:endParaRPr lang="en-US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A3BB9-9608-1945-BE6D-9E2AB50DE907}" type="slidenum">
              <a:rPr lang="en-US"/>
              <a:pPr/>
              <a:t>16</a:t>
            </a:fld>
            <a:endParaRPr lang="en-US"/>
          </a:p>
        </p:txBody>
      </p:sp>
      <p:sp>
        <p:nvSpPr>
          <p:cNvPr id="77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Very Small Area Trackers </a:t>
            </a:r>
            <a:r>
              <a:rPr lang="en-US" dirty="0" smtClean="0"/>
              <a:t>- </a:t>
            </a:r>
            <a:r>
              <a:rPr lang="en-US" dirty="0" err="1"/>
              <a:t>Silicons</a:t>
            </a:r>
            <a:endParaRPr lang="en-US" dirty="0"/>
          </a:p>
        </p:txBody>
      </p:sp>
      <p:sp>
        <p:nvSpPr>
          <p:cNvPr id="7792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11480" y="1051560"/>
            <a:ext cx="4243070" cy="5288915"/>
          </a:xfrm>
        </p:spPr>
        <p:txBody>
          <a:bodyPr/>
          <a:lstStyle/>
          <a:p>
            <a:r>
              <a:rPr lang="en-US" sz="2000" dirty="0"/>
              <a:t>Specifications </a:t>
            </a:r>
          </a:p>
          <a:p>
            <a:pPr lvl="1"/>
            <a:r>
              <a:rPr lang="en-US" sz="1800" dirty="0"/>
              <a:t>5x7 cm</a:t>
            </a:r>
            <a:r>
              <a:rPr lang="en-US" sz="1800" baseline="30000" dirty="0"/>
              <a:t>2</a:t>
            </a:r>
            <a:r>
              <a:rPr lang="en-US" sz="1800" dirty="0"/>
              <a:t>, 1280 and 1024 strips</a:t>
            </a:r>
          </a:p>
          <a:p>
            <a:pPr lvl="1"/>
            <a:r>
              <a:rPr lang="en-US" sz="1800" dirty="0" smtClean="0"/>
              <a:t>5 N-cooled </a:t>
            </a:r>
            <a:r>
              <a:rPr lang="en-US" sz="1800" dirty="0"/>
              <a:t>stations</a:t>
            </a:r>
          </a:p>
          <a:p>
            <a:pPr lvl="1"/>
            <a:r>
              <a:rPr lang="en-US" sz="1800" dirty="0"/>
              <a:t>52 µ and 55 µ pitch</a:t>
            </a:r>
          </a:p>
          <a:p>
            <a:pPr lvl="1"/>
            <a:r>
              <a:rPr lang="en-US" sz="1800" dirty="0"/>
              <a:t>2 projections per detector</a:t>
            </a:r>
          </a:p>
          <a:p>
            <a:pPr lvl="1"/>
            <a:r>
              <a:rPr lang="en-US" sz="1800" dirty="0"/>
              <a:t>Designed for high fluencies</a:t>
            </a:r>
          </a:p>
          <a:p>
            <a:pPr lvl="1"/>
            <a:r>
              <a:rPr lang="en-US" sz="1800" dirty="0"/>
              <a:t>R/O: APV25 chip, 128 </a:t>
            </a:r>
            <a:r>
              <a:rPr lang="en-US" sz="1800" dirty="0" err="1"/>
              <a:t>ch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2000" dirty="0"/>
              <a:t>Performances</a:t>
            </a:r>
          </a:p>
          <a:p>
            <a:pPr lvl="1"/>
            <a:r>
              <a:rPr lang="en-US" sz="1800" dirty="0"/>
              <a:t>Time resolution: </a:t>
            </a:r>
            <a:r>
              <a:rPr lang="en-US" sz="1800" dirty="0" smtClean="0"/>
              <a:t>1.4 ns</a:t>
            </a:r>
            <a:endParaRPr lang="en-US" sz="1800" dirty="0"/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Spatial resolution: 6 – </a:t>
            </a:r>
            <a:r>
              <a:rPr lang="en-US" sz="1800" dirty="0" smtClean="0">
                <a:solidFill>
                  <a:srgbClr val="FF0000"/>
                </a:solidFill>
              </a:rPr>
              <a:t>11 µm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779278" name="Text Box 14"/>
          <p:cNvSpPr txBox="1">
            <a:spLocks noChangeArrowheads="1"/>
          </p:cNvSpPr>
          <p:nvPr/>
        </p:nvSpPr>
        <p:spPr bwMode="auto">
          <a:xfrm>
            <a:off x="594361" y="6126480"/>
            <a:ext cx="3200400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hlink"/>
                </a:solidFill>
              </a:rPr>
              <a:t>Very good </a:t>
            </a:r>
            <a:r>
              <a:rPr lang="en-US" dirty="0" smtClean="0">
                <a:solidFill>
                  <a:schemeClr val="hlink"/>
                </a:solidFill>
              </a:rPr>
              <a:t> spatial </a:t>
            </a:r>
            <a:r>
              <a:rPr lang="en-US" dirty="0">
                <a:solidFill>
                  <a:schemeClr val="hlink"/>
                </a:solidFill>
              </a:rPr>
              <a:t>resolution </a:t>
            </a:r>
          </a:p>
        </p:txBody>
      </p:sp>
      <p:pic>
        <p:nvPicPr>
          <p:cNvPr id="5" name="Picture 4" descr="SI01X_tim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46689" y="3686031"/>
            <a:ext cx="2286001" cy="323498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 l="-27184" r="-27184"/>
          <a:stretch>
            <a:fillRect/>
          </a:stretch>
        </p:blipFill>
        <p:spPr>
          <a:xfrm>
            <a:off x="4526280" y="960120"/>
            <a:ext cx="4799897" cy="2926080"/>
          </a:xfrm>
        </p:spPr>
      </p:pic>
      <p:sp>
        <p:nvSpPr>
          <p:cNvPr id="13" name="TextBox 12"/>
          <p:cNvSpPr txBox="1"/>
          <p:nvPr/>
        </p:nvSpPr>
        <p:spPr>
          <a:xfrm>
            <a:off x="3886200" y="539496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83680" y="539496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Small Angle Trackers - </a:t>
            </a:r>
            <a:r>
              <a:rPr lang="en-US" dirty="0" err="1" smtClean="0"/>
              <a:t>PixelGEMs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3725" y="1235075"/>
            <a:ext cx="5304155" cy="3199765"/>
          </a:xfrm>
        </p:spPr>
        <p:txBody>
          <a:bodyPr/>
          <a:lstStyle/>
          <a:p>
            <a:r>
              <a:rPr lang="en-US" dirty="0" smtClean="0"/>
              <a:t>Specifications</a:t>
            </a:r>
          </a:p>
          <a:p>
            <a:pPr lvl="1"/>
            <a:r>
              <a:rPr lang="en-US" dirty="0" smtClean="0"/>
              <a:t>Active size: 	      100x100 mm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Strip: 2 x 512, pitch=400 µ</a:t>
            </a:r>
          </a:p>
          <a:p>
            <a:pPr lvl="1"/>
            <a:r>
              <a:rPr lang="en-US" dirty="0" smtClean="0"/>
              <a:t>Pixel area: 32x32 mm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/>
              <a:t>Pixel size: 1 mm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APV chip R/O, 128 </a:t>
            </a:r>
            <a:r>
              <a:rPr lang="en-US" dirty="0" err="1" smtClean="0"/>
              <a:t>ch.</a:t>
            </a:r>
            <a:endParaRPr lang="en-US" dirty="0" smtClean="0"/>
          </a:p>
          <a:p>
            <a:r>
              <a:rPr lang="en-US" dirty="0" smtClean="0"/>
              <a:t>Performances</a:t>
            </a:r>
          </a:p>
        </p:txBody>
      </p:sp>
      <p:pic>
        <p:nvPicPr>
          <p:cNvPr id="9" name="Content Placeholder 8" descr="readout.pdf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019" r="-32019"/>
          <a:stretch>
            <a:fillRect/>
          </a:stretch>
        </p:blipFill>
        <p:spPr>
          <a:xfrm>
            <a:off x="5486400" y="1097280"/>
            <a:ext cx="4062413" cy="2476500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908-2A38-CA46-A65E-E987E526A554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8F45-E300-8441-9604-5C563F1ADCC3}" type="slidenum">
              <a:rPr lang="en-US" smtClean="0"/>
              <a:pPr/>
              <a:t>17</a:t>
            </a:fld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5669280" y="2011680"/>
            <a:ext cx="1463040" cy="3657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13" name="Picture 12" descr="performanc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3886200"/>
            <a:ext cx="6445005" cy="2057400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731838" y="5943600"/>
            <a:ext cx="7864475" cy="409575"/>
          </a:xfrm>
          <a:prstGeom prst="rect">
            <a:avLst/>
          </a:prstGeom>
          <a:noFill/>
          <a:ln w="12700" cap="sq">
            <a:solidFill>
              <a:srgbClr val="4F5649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chemeClr val="hlink"/>
                </a:solidFill>
              </a:rPr>
              <a:t>Good space resolution, minimized material along the beam </a:t>
            </a:r>
            <a:endParaRPr lang="en-US" sz="2000" dirty="0">
              <a:solidFill>
                <a:schemeClr val="hlink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178040" y="2011680"/>
            <a:ext cx="685800" cy="640080"/>
          </a:xfrm>
          <a:prstGeom prst="rect">
            <a:avLst/>
          </a:prstGeom>
          <a:noFill/>
          <a:ln w="12700" cap="sq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8880" y="521208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80560" y="521208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92240" y="525780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41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09AE4-2B2F-EB47-8D45-6642BB20E33D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285A8-0C31-A243-A967-99961FE20327}" type="slidenum">
              <a:rPr lang="en-US"/>
              <a:pPr/>
              <a:t>18</a:t>
            </a:fld>
            <a:endParaRPr lang="en-US"/>
          </a:p>
        </p:txBody>
      </p:sp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Area Trackers - GEM detectors</a:t>
            </a: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5125" y="1235075"/>
            <a:ext cx="4024313" cy="4800600"/>
          </a:xfrm>
        </p:spPr>
        <p:txBody>
          <a:bodyPr/>
          <a:lstStyle/>
          <a:p>
            <a:r>
              <a:rPr lang="en-US" sz="2000"/>
              <a:t>Specifications</a:t>
            </a:r>
          </a:p>
          <a:p>
            <a:pPr lvl="1"/>
            <a:r>
              <a:rPr lang="en-US" sz="1800"/>
              <a:t>3 GEM stages</a:t>
            </a:r>
          </a:p>
          <a:p>
            <a:pPr lvl="1"/>
            <a:r>
              <a:rPr lang="en-US" sz="1800"/>
              <a:t>Active area: 31x31 cm</a:t>
            </a:r>
            <a:r>
              <a:rPr lang="en-US" sz="1800" baseline="30000"/>
              <a:t>2</a:t>
            </a:r>
          </a:p>
          <a:p>
            <a:pPr lvl="1"/>
            <a:r>
              <a:rPr lang="en-US" sz="1800"/>
              <a:t>Dead area diameter: 5 cm</a:t>
            </a:r>
          </a:p>
          <a:p>
            <a:pPr lvl="1"/>
            <a:r>
              <a:rPr lang="en-US" sz="1800"/>
              <a:t>Minimal material budget</a:t>
            </a:r>
          </a:p>
          <a:p>
            <a:pPr lvl="1"/>
            <a:r>
              <a:rPr lang="en-US" sz="1800">
                <a:solidFill>
                  <a:schemeClr val="hlink"/>
                </a:solidFill>
              </a:rPr>
              <a:t>11 stations (22 planes)</a:t>
            </a:r>
          </a:p>
          <a:p>
            <a:pPr lvl="1"/>
            <a:r>
              <a:rPr lang="en-US" sz="1800"/>
              <a:t>Two sets of 768 perpendicular strips</a:t>
            </a:r>
          </a:p>
          <a:p>
            <a:pPr lvl="1"/>
            <a:r>
              <a:rPr lang="en-US" sz="1800"/>
              <a:t>400 µ pitch X and Y</a:t>
            </a:r>
          </a:p>
          <a:p>
            <a:endParaRPr lang="en-US" sz="2000"/>
          </a:p>
          <a:p>
            <a:r>
              <a:rPr lang="en-US" sz="2000"/>
              <a:t>Specific features</a:t>
            </a:r>
          </a:p>
          <a:p>
            <a:pPr lvl="1"/>
            <a:r>
              <a:rPr lang="en-US" sz="1800">
                <a:solidFill>
                  <a:schemeClr val="hlink"/>
                </a:solidFill>
              </a:rPr>
              <a:t>2-dim read-out</a:t>
            </a:r>
          </a:p>
          <a:p>
            <a:pPr lvl="1"/>
            <a:r>
              <a:rPr lang="en-US" sz="1800">
                <a:solidFill>
                  <a:schemeClr val="hlink"/>
                </a:solidFill>
              </a:rPr>
              <a:t>Very large integration </a:t>
            </a:r>
          </a:p>
          <a:p>
            <a:pPr lvl="3"/>
            <a:r>
              <a:rPr lang="en-US" sz="1600"/>
              <a:t>APV chip = 128 ch</a:t>
            </a:r>
          </a:p>
          <a:p>
            <a:endParaRPr lang="en-US" sz="2000"/>
          </a:p>
        </p:txBody>
      </p:sp>
      <p:pic>
        <p:nvPicPr>
          <p:cNvPr id="67891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90"/>
          <a:stretch>
            <a:fillRect/>
          </a:stretch>
        </p:blipFill>
        <p:spPr>
          <a:xfrm>
            <a:off x="4206875" y="1096963"/>
            <a:ext cx="4708525" cy="2498725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78920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08"/>
          <a:stretch>
            <a:fillRect/>
          </a:stretch>
        </p:blipFill>
        <p:spPr>
          <a:xfrm>
            <a:off x="4892675" y="3978275"/>
            <a:ext cx="2389188" cy="2239963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65BC-A48B-954F-9909-6384D00D516C}" type="datetime1">
              <a:rPr lang="fr-FR" smtClean="0"/>
              <a:t>11/02/13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03B12-6E1E-CA41-BACA-753BDCD28250}" type="slidenum">
              <a:rPr lang="en-US"/>
              <a:pPr/>
              <a:t>19</a:t>
            </a:fld>
            <a:endParaRPr lang="en-US"/>
          </a:p>
        </p:txBody>
      </p:sp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</a:t>
            </a:r>
            <a:r>
              <a:rPr lang="en-US" dirty="0" smtClean="0"/>
              <a:t>Angle </a:t>
            </a:r>
            <a:r>
              <a:rPr lang="en-US" dirty="0"/>
              <a:t>Trackers - GEM detectors</a:t>
            </a:r>
          </a:p>
        </p:txBody>
      </p:sp>
      <p:pic>
        <p:nvPicPr>
          <p:cNvPr id="7137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07075" y="3154363"/>
            <a:ext cx="3155950" cy="2976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37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638" y="2651125"/>
            <a:ext cx="2697162" cy="257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1373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65125" y="1235075"/>
            <a:ext cx="8504238" cy="1873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Performances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endParaRPr lang="en-US" dirty="0"/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Space resolution: 68 µ 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                                 Time resolution: 12 ns </a:t>
            </a:r>
          </a:p>
          <a:p>
            <a:pPr lvl="1">
              <a:lnSpc>
                <a:spcPct val="90000"/>
              </a:lnSpc>
              <a:buFont typeface="Wingdings" charset="0"/>
              <a:buNone/>
            </a:pPr>
            <a:r>
              <a:rPr lang="en-US" dirty="0"/>
              <a:t>                                                                    Efficiency: &gt; 97%</a:t>
            </a:r>
          </a:p>
        </p:txBody>
      </p:sp>
      <p:sp>
        <p:nvSpPr>
          <p:cNvPr id="713736" name="Text Box 8"/>
          <p:cNvSpPr txBox="1">
            <a:spLocks noChangeArrowheads="1"/>
          </p:cNvSpPr>
          <p:nvPr/>
        </p:nvSpPr>
        <p:spPr bwMode="auto">
          <a:xfrm>
            <a:off x="731838" y="5943600"/>
            <a:ext cx="7864475" cy="409575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First GEMs detectors used in a High Energy Experiment</a:t>
            </a:r>
          </a:p>
        </p:txBody>
      </p:sp>
      <p:pic>
        <p:nvPicPr>
          <p:cNvPr id="71373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763" y="2879725"/>
            <a:ext cx="301942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0D0D4-113E-724F-A11C-6F4F104B5DBB}" type="datetime1">
              <a:rPr lang="fr-FR" smtClean="0"/>
              <a:t>11/02/13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78587-B231-5345-B3AB-C97C6E9B4710}" type="slidenum">
              <a:rPr lang="en-US"/>
              <a:pPr/>
              <a:t>2</a:t>
            </a:fld>
            <a:endParaRPr lang="en-US"/>
          </a:p>
        </p:txBody>
      </p:sp>
      <p:sp>
        <p:nvSpPr>
          <p:cNvPr id="598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COMPASS experiment at CERN</a:t>
            </a:r>
            <a:r>
              <a:rPr lang="en-US" sz="3200"/>
              <a:t> </a:t>
            </a:r>
          </a:p>
        </p:txBody>
      </p:sp>
      <p:sp>
        <p:nvSpPr>
          <p:cNvPr id="5980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74638" y="1235075"/>
            <a:ext cx="3290887" cy="2422525"/>
          </a:xfrm>
          <a:noFill/>
          <a:ln/>
        </p:spPr>
        <p:txBody>
          <a:bodyPr/>
          <a:lstStyle/>
          <a:p>
            <a:endParaRPr lang="en-US"/>
          </a:p>
          <a:p>
            <a:pPr lvl="2"/>
            <a:endParaRPr lang="en-US">
              <a:solidFill>
                <a:srgbClr val="336600"/>
              </a:solidFill>
            </a:endParaRPr>
          </a:p>
        </p:txBody>
      </p:sp>
      <p:grpSp>
        <p:nvGrpSpPr>
          <p:cNvPr id="598035" name="Group 19"/>
          <p:cNvGrpSpPr>
            <a:grpSpLocks/>
          </p:cNvGrpSpPr>
          <p:nvPr/>
        </p:nvGrpSpPr>
        <p:grpSpPr bwMode="auto">
          <a:xfrm>
            <a:off x="639763" y="1050925"/>
            <a:ext cx="8139112" cy="5257800"/>
            <a:chOff x="978" y="2304"/>
            <a:chExt cx="3687" cy="2016"/>
          </a:xfrm>
        </p:grpSpPr>
        <p:pic>
          <p:nvPicPr>
            <p:cNvPr id="598036" name="Picture 20" descr="cern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" y="2304"/>
              <a:ext cx="3687" cy="2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8037" name="Line 21"/>
            <p:cNvSpPr>
              <a:spLocks noChangeShapeType="1"/>
            </p:cNvSpPr>
            <p:nvPr/>
          </p:nvSpPr>
          <p:spPr bwMode="auto">
            <a:xfrm>
              <a:off x="2621" y="2707"/>
              <a:ext cx="260" cy="518"/>
            </a:xfrm>
            <a:prstGeom prst="line">
              <a:avLst/>
            </a:prstGeom>
            <a:noFill/>
            <a:ln w="28575" cap="sq">
              <a:solidFill>
                <a:srgbClr val="DDFA0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038" name="Line 22"/>
            <p:cNvSpPr>
              <a:spLocks noChangeShapeType="1"/>
            </p:cNvSpPr>
            <p:nvPr/>
          </p:nvSpPr>
          <p:spPr bwMode="auto">
            <a:xfrm>
              <a:off x="1382" y="2707"/>
              <a:ext cx="259" cy="432"/>
            </a:xfrm>
            <a:prstGeom prst="line">
              <a:avLst/>
            </a:prstGeom>
            <a:noFill/>
            <a:ln w="28575" cap="sq">
              <a:solidFill>
                <a:srgbClr val="DDFA0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039" name="Line 23"/>
            <p:cNvSpPr>
              <a:spLocks noChangeShapeType="1"/>
            </p:cNvSpPr>
            <p:nvPr/>
          </p:nvSpPr>
          <p:spPr bwMode="auto">
            <a:xfrm flipH="1">
              <a:off x="3600" y="3312"/>
              <a:ext cx="489" cy="259"/>
            </a:xfrm>
            <a:prstGeom prst="line">
              <a:avLst/>
            </a:prstGeom>
            <a:noFill/>
            <a:ln w="28575" cap="sq">
              <a:solidFill>
                <a:srgbClr val="DDFA06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8040" name="Text Box 24"/>
            <p:cNvSpPr txBox="1">
              <a:spLocks noChangeArrowheads="1"/>
            </p:cNvSpPr>
            <p:nvPr/>
          </p:nvSpPr>
          <p:spPr bwMode="auto">
            <a:xfrm>
              <a:off x="1152" y="2506"/>
              <a:ext cx="720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DDFA0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DDFA06"/>
                  </a:solidFill>
                </a:rPr>
                <a:t>LHC</a:t>
              </a:r>
            </a:p>
          </p:txBody>
        </p:sp>
        <p:sp>
          <p:nvSpPr>
            <p:cNvPr id="598041" name="Text Box 25"/>
            <p:cNvSpPr txBox="1">
              <a:spLocks noChangeArrowheads="1"/>
            </p:cNvSpPr>
            <p:nvPr/>
          </p:nvSpPr>
          <p:spPr bwMode="auto">
            <a:xfrm>
              <a:off x="4090" y="3197"/>
              <a:ext cx="547" cy="1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DDFA0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DDFA06"/>
                  </a:solidFill>
                </a:rPr>
                <a:t>SPS</a:t>
              </a:r>
            </a:p>
          </p:txBody>
        </p:sp>
        <p:sp>
          <p:nvSpPr>
            <p:cNvPr id="598042" name="Text Box 26"/>
            <p:cNvSpPr txBox="1">
              <a:spLocks noChangeArrowheads="1"/>
            </p:cNvSpPr>
            <p:nvPr/>
          </p:nvSpPr>
          <p:spPr bwMode="auto">
            <a:xfrm>
              <a:off x="2218" y="2477"/>
              <a:ext cx="1008" cy="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rgbClr val="DDFA06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>
                  <a:solidFill>
                    <a:srgbClr val="DDFA06"/>
                  </a:solidFill>
                </a:rPr>
                <a:t>COMPASS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D276F-3FF3-444E-B6FB-288D8358E39F}" type="datetime1">
              <a:rPr lang="fr-FR" smtClean="0"/>
              <a:t>11/02/13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31D58-C3C7-AF4A-BDA7-A93BC7521105}" type="slidenum">
              <a:rPr lang="en-US"/>
              <a:pPr/>
              <a:t>20</a:t>
            </a:fld>
            <a:endParaRPr lang="en-US"/>
          </a:p>
        </p:txBody>
      </p:sp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</a:t>
            </a:r>
            <a:r>
              <a:rPr lang="en-US" dirty="0" smtClean="0"/>
              <a:t>Angle </a:t>
            </a:r>
            <a:r>
              <a:rPr lang="en-US" dirty="0"/>
              <a:t>Trackers - Micromegas</a:t>
            </a:r>
          </a:p>
        </p:txBody>
      </p:sp>
      <p:sp>
        <p:nvSpPr>
          <p:cNvPr id="6799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235075"/>
            <a:ext cx="4333875" cy="51196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Specifications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Large active area: </a:t>
            </a:r>
            <a:r>
              <a:rPr lang="en-US" sz="1600">
                <a:solidFill>
                  <a:schemeClr val="hlink"/>
                </a:solidFill>
              </a:rPr>
              <a:t>40x40 cm</a:t>
            </a:r>
            <a:r>
              <a:rPr lang="en-US" sz="1600" baseline="30000">
                <a:solidFill>
                  <a:schemeClr val="hlink"/>
                </a:solidFill>
              </a:rPr>
              <a:t>2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3 stations (12 detectors)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Dead area diameter: 5 cm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Pitch: 360µ, 420µ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4 planes per station: X, Y, U, V</a:t>
            </a:r>
          </a:p>
          <a:p>
            <a:pPr>
              <a:lnSpc>
                <a:spcPct val="90000"/>
              </a:lnSpc>
            </a:pPr>
            <a:r>
              <a:rPr lang="en-US" sz="1800"/>
              <a:t>Specific features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High magnetic field (up to 0.2 T)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High-rate environment</a:t>
            </a:r>
          </a:p>
          <a:p>
            <a:pPr lvl="3">
              <a:lnSpc>
                <a:spcPct val="90000"/>
              </a:lnSpc>
            </a:pPr>
            <a:r>
              <a:rPr lang="en-US" sz="1400"/>
              <a:t>450 kHz/cm</a:t>
            </a:r>
            <a:r>
              <a:rPr lang="en-US" sz="1400" baseline="30000"/>
              <a:t>2</a:t>
            </a:r>
            <a:r>
              <a:rPr lang="en-US" sz="1400"/>
              <a:t>; 200 kHz/ch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chemeClr val="hlink"/>
                </a:solidFill>
              </a:rPr>
              <a:t>Large detector</a:t>
            </a:r>
          </a:p>
          <a:p>
            <a:pPr lvl="1">
              <a:lnSpc>
                <a:spcPct val="90000"/>
              </a:lnSpc>
            </a:pPr>
            <a:r>
              <a:rPr lang="en-US" sz="1600">
                <a:solidFill>
                  <a:schemeClr val="hlink"/>
                </a:solidFill>
              </a:rPr>
              <a:t>Custom Front-end chip SFE16</a:t>
            </a:r>
          </a:p>
          <a:p>
            <a:pPr lvl="3">
              <a:lnSpc>
                <a:spcPct val="90000"/>
              </a:lnSpc>
            </a:pPr>
            <a:r>
              <a:rPr lang="en-US" sz="1400"/>
              <a:t>peaking time: 85 ns</a:t>
            </a:r>
          </a:p>
          <a:p>
            <a:pPr lvl="3">
              <a:lnSpc>
                <a:spcPct val="90000"/>
              </a:lnSpc>
            </a:pPr>
            <a:r>
              <a:rPr lang="en-US" sz="1400"/>
              <a:t>Leading+Trailing edge</a:t>
            </a:r>
          </a:p>
          <a:p>
            <a:pPr>
              <a:lnSpc>
                <a:spcPct val="90000"/>
              </a:lnSpc>
            </a:pPr>
            <a:r>
              <a:rPr lang="en-US" sz="1800"/>
              <a:t>Performances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Efficiency: &gt; 97%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Space resolution: ~90 µ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Time resolution: &lt;10 ns</a:t>
            </a:r>
          </a:p>
        </p:txBody>
      </p:sp>
      <p:pic>
        <p:nvPicPr>
          <p:cNvPr id="679944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18038" y="1050925"/>
            <a:ext cx="4205287" cy="2828925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7994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21"/>
          <a:stretch>
            <a:fillRect/>
          </a:stretch>
        </p:blipFill>
        <p:spPr>
          <a:xfrm>
            <a:off x="4983163" y="3794125"/>
            <a:ext cx="3978275" cy="2424113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79946" name="Text Box 10"/>
          <p:cNvSpPr txBox="1">
            <a:spLocks noChangeArrowheads="1"/>
          </p:cNvSpPr>
          <p:nvPr/>
        </p:nvSpPr>
        <p:spPr bwMode="auto">
          <a:xfrm>
            <a:off x="5761038" y="4251325"/>
            <a:ext cx="1233487" cy="349250"/>
          </a:xfrm>
          <a:prstGeom prst="rect">
            <a:avLst/>
          </a:prstGeom>
          <a:noFill/>
          <a:ln w="12700" cap="sq">
            <a:solidFill>
              <a:schemeClr val="tx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tx2"/>
                </a:solidFill>
                <a:latin typeface="Symbol" charset="0"/>
              </a:rPr>
              <a:t>s</a:t>
            </a:r>
            <a:r>
              <a:rPr lang="en-US" sz="1600">
                <a:solidFill>
                  <a:schemeClr val="tx2"/>
                </a:solidFill>
              </a:rPr>
              <a:t> = 92 µm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9E6CE-17F7-3146-A826-D58641B3A25C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A07BA-68FE-D340-B615-024E3F07F6A2}" type="slidenum">
              <a:rPr lang="en-US"/>
              <a:pPr/>
              <a:t>21</a:t>
            </a:fld>
            <a:endParaRPr lang="en-US"/>
          </a:p>
        </p:txBody>
      </p:sp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Micromegas in COMPASS</a:t>
            </a:r>
          </a:p>
        </p:txBody>
      </p:sp>
      <p:pic>
        <p:nvPicPr>
          <p:cNvPr id="692230" name="Picture 6" descr="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763" y="1279525"/>
            <a:ext cx="5943600" cy="459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2232" name="Text Box 8"/>
          <p:cNvSpPr txBox="1">
            <a:spLocks noChangeArrowheads="1"/>
          </p:cNvSpPr>
          <p:nvPr/>
        </p:nvSpPr>
        <p:spPr bwMode="auto">
          <a:xfrm>
            <a:off x="731838" y="6080125"/>
            <a:ext cx="8091487" cy="409575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</a:rPr>
              <a:t>First Micromegas used in a High Energy Experiment</a:t>
            </a:r>
          </a:p>
        </p:txBody>
      </p:sp>
      <p:sp>
        <p:nvSpPr>
          <p:cNvPr id="2" name="Rectangle 1"/>
          <p:cNvSpPr/>
          <p:nvPr/>
        </p:nvSpPr>
        <p:spPr bwMode="auto">
          <a:xfrm rot="2676052">
            <a:off x="4669292" y="3343413"/>
            <a:ext cx="914400" cy="914400"/>
          </a:xfrm>
          <a:prstGeom prst="rect">
            <a:avLst/>
          </a:prstGeom>
          <a:noFill/>
          <a:ln w="34925" cap="sq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1554480" y="2240280"/>
            <a:ext cx="2971800" cy="141732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228600" y="1783080"/>
            <a:ext cx="1417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Detector</a:t>
            </a:r>
          </a:p>
          <a:p>
            <a:r>
              <a:rPr lang="en-US" dirty="0" smtClean="0"/>
              <a:t>40x40 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722964" y="2103120"/>
            <a:ext cx="141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Electronics</a:t>
            </a:r>
            <a:endParaRPr lang="en-US" baseline="300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6583680" y="2560320"/>
            <a:ext cx="1737360" cy="164592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4434840" y="2560320"/>
            <a:ext cx="3840480" cy="32004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52D0-118C-DE46-A8AE-52E261ECEA3B}" type="datetime1">
              <a:rPr lang="fr-FR" smtClean="0"/>
              <a:t>11/02/13</a:t>
            </a:fld>
            <a:endParaRPr lang="en-US"/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DA084-09C9-3A4D-8080-CC61531F2B55}" type="slidenum">
              <a:rPr lang="en-US"/>
              <a:pPr/>
              <a:t>22</a:t>
            </a:fld>
            <a:endParaRPr lang="en-US"/>
          </a:p>
        </p:txBody>
      </p:sp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</a:t>
            </a:r>
            <a:r>
              <a:rPr lang="en-US" dirty="0" smtClean="0"/>
              <a:t>Angle </a:t>
            </a:r>
            <a:r>
              <a:rPr lang="en-US" dirty="0"/>
              <a:t>Trackers – Drift Chambers</a:t>
            </a:r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0675" y="1235075"/>
            <a:ext cx="4333875" cy="4525963"/>
          </a:xfrm>
        </p:spPr>
        <p:txBody>
          <a:bodyPr/>
          <a:lstStyle/>
          <a:p>
            <a:r>
              <a:rPr lang="en-US" sz="2000" dirty="0"/>
              <a:t>Specifications</a:t>
            </a:r>
          </a:p>
          <a:p>
            <a:pPr lvl="1"/>
            <a:r>
              <a:rPr lang="en-US" sz="1800" dirty="0"/>
              <a:t>Sensitive area: 180x127 cm</a:t>
            </a:r>
            <a:r>
              <a:rPr lang="en-US" sz="1800" baseline="30000" dirty="0"/>
              <a:t>2</a:t>
            </a:r>
          </a:p>
          <a:p>
            <a:pPr lvl="1"/>
            <a:r>
              <a:rPr lang="en-US" sz="1800" dirty="0"/>
              <a:t>3 stations (8 planes/station)</a:t>
            </a:r>
          </a:p>
          <a:p>
            <a:pPr lvl="1"/>
            <a:r>
              <a:rPr lang="en-US" sz="1800" dirty="0"/>
              <a:t>Dead area diameter: 30 cm</a:t>
            </a:r>
          </a:p>
          <a:p>
            <a:pPr lvl="1"/>
            <a:r>
              <a:rPr lang="en-US" sz="1800" dirty="0"/>
              <a:t>Drift cell: 7mm(pitch) x8 mm</a:t>
            </a:r>
            <a:r>
              <a:rPr lang="en-US" sz="1800" baseline="30000" dirty="0"/>
              <a:t>2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Performances</a:t>
            </a:r>
          </a:p>
          <a:p>
            <a:pPr lvl="1"/>
            <a:r>
              <a:rPr lang="en-US" sz="1800" dirty="0"/>
              <a:t>Efficiency: &gt; 97%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Space resolution: 170 µ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Specific features</a:t>
            </a:r>
          </a:p>
          <a:p>
            <a:pPr lvl="1"/>
            <a:r>
              <a:rPr lang="en-US" sz="1800" dirty="0"/>
              <a:t>Located near high magnetic field </a:t>
            </a:r>
          </a:p>
          <a:p>
            <a:pPr lvl="3"/>
            <a:r>
              <a:rPr lang="en-US" sz="1600" dirty="0"/>
              <a:t>(up to 0.3 T)</a:t>
            </a:r>
          </a:p>
          <a:p>
            <a:pPr lvl="1"/>
            <a:r>
              <a:rPr lang="en-US" sz="1800" dirty="0"/>
              <a:t>Operate in a high-rate environment</a:t>
            </a:r>
            <a:endParaRPr lang="en-US" sz="1600" dirty="0"/>
          </a:p>
          <a:p>
            <a:endParaRPr lang="en-US" sz="2000" dirty="0"/>
          </a:p>
        </p:txBody>
      </p:sp>
      <p:pic>
        <p:nvPicPr>
          <p:cNvPr id="690182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5238" y="1189038"/>
            <a:ext cx="3565525" cy="2147887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90183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64075" y="3429000"/>
            <a:ext cx="4171950" cy="2746375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90184" name="Text Box 8"/>
          <p:cNvSpPr txBox="1">
            <a:spLocks noChangeArrowheads="1"/>
          </p:cNvSpPr>
          <p:nvPr/>
        </p:nvSpPr>
        <p:spPr bwMode="auto">
          <a:xfrm>
            <a:off x="868362" y="6080125"/>
            <a:ext cx="7635557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hlink"/>
                </a:solidFill>
              </a:rPr>
              <a:t>Large areas. Very </a:t>
            </a:r>
            <a:r>
              <a:rPr lang="en-US" dirty="0">
                <a:solidFill>
                  <a:schemeClr val="hlink"/>
                </a:solidFill>
              </a:rPr>
              <a:t>high-rate capability -- up to 700 kHz/</a:t>
            </a:r>
            <a:r>
              <a:rPr lang="en-US" dirty="0" err="1">
                <a:solidFill>
                  <a:schemeClr val="hlink"/>
                </a:solidFill>
              </a:rPr>
              <a:t>ch</a:t>
            </a:r>
            <a:r>
              <a:rPr lang="en-US" dirty="0">
                <a:solidFill>
                  <a:schemeClr val="hlink"/>
                </a:solidFill>
              </a:rPr>
              <a:t>!</a:t>
            </a:r>
          </a:p>
        </p:txBody>
      </p:sp>
      <p:sp>
        <p:nvSpPr>
          <p:cNvPr id="690186" name="Line 10"/>
          <p:cNvSpPr>
            <a:spLocks noChangeShapeType="1"/>
          </p:cNvSpPr>
          <p:nvPr/>
        </p:nvSpPr>
        <p:spPr bwMode="auto">
          <a:xfrm>
            <a:off x="5532438" y="3932238"/>
            <a:ext cx="2606675" cy="0"/>
          </a:xfrm>
          <a:prstGeom prst="line">
            <a:avLst/>
          </a:prstGeom>
          <a:noFill/>
          <a:ln w="12700" cap="sq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0187" name="Text Box 11"/>
          <p:cNvSpPr txBox="1">
            <a:spLocks noChangeArrowheads="1"/>
          </p:cNvSpPr>
          <p:nvPr/>
        </p:nvSpPr>
        <p:spPr bwMode="auto">
          <a:xfrm>
            <a:off x="7635875" y="3978275"/>
            <a:ext cx="1052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solidFill>
                  <a:schemeClr val="hlink"/>
                </a:solidFill>
              </a:rPr>
              <a:t>700 kHz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calorimeters (x2)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48640" y="1234440"/>
            <a:ext cx="4389755" cy="5105400"/>
          </a:xfrm>
        </p:spPr>
        <p:txBody>
          <a:bodyPr/>
          <a:lstStyle/>
          <a:p>
            <a:r>
              <a:rPr lang="en-US" dirty="0" smtClean="0"/>
              <a:t>ECAL1</a:t>
            </a:r>
          </a:p>
          <a:p>
            <a:pPr lvl="1"/>
            <a:r>
              <a:rPr lang="en-US" dirty="0" smtClean="0"/>
              <a:t>1500 channels</a:t>
            </a:r>
          </a:p>
          <a:p>
            <a:pPr lvl="1"/>
            <a:r>
              <a:rPr lang="en-US" dirty="0" smtClean="0"/>
              <a:t>Pb0 modules (3 dimensions)</a:t>
            </a:r>
          </a:p>
          <a:p>
            <a:pPr lvl="2"/>
            <a:r>
              <a:rPr lang="en-US" dirty="0" smtClean="0"/>
              <a:t>18-20 X</a:t>
            </a:r>
            <a:r>
              <a:rPr lang="en-US" baseline="-25000" dirty="0" smtClean="0"/>
              <a:t>0</a:t>
            </a:r>
          </a:p>
          <a:p>
            <a:pPr lvl="1"/>
            <a:r>
              <a:rPr lang="en-US" dirty="0" smtClean="0"/>
              <a:t>Energy range: 0.2-60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ECAL2</a:t>
            </a:r>
          </a:p>
          <a:p>
            <a:pPr lvl="1"/>
            <a:r>
              <a:rPr lang="en-US" dirty="0" smtClean="0"/>
              <a:t>2180 Pb0 type modules</a:t>
            </a:r>
          </a:p>
          <a:p>
            <a:pPr lvl="1"/>
            <a:r>
              <a:rPr lang="en-US" dirty="0" smtClean="0"/>
              <a:t>888 “Shashlik” type (</a:t>
            </a:r>
            <a:r>
              <a:rPr lang="en-US" dirty="0" err="1" smtClean="0"/>
              <a:t>Pb</a:t>
            </a:r>
            <a:r>
              <a:rPr lang="en-US" dirty="0" smtClean="0"/>
              <a:t>/</a:t>
            </a:r>
            <a:r>
              <a:rPr lang="en-US" dirty="0" err="1" smtClean="0"/>
              <a:t>Scint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(radiation hardness)</a:t>
            </a:r>
          </a:p>
          <a:p>
            <a:pPr lvl="1"/>
            <a:r>
              <a:rPr lang="en-US" dirty="0" smtClean="0"/>
              <a:t>Energy range: 1-200 </a:t>
            </a:r>
            <a:r>
              <a:rPr lang="en-US" dirty="0" err="1"/>
              <a:t>G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Content Placeholder 9" descr="ecal1-structure.pdf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87" r="-11287"/>
          <a:stretch>
            <a:fillRect/>
          </a:stretch>
        </p:blipFill>
        <p:spPr>
          <a:xfrm>
            <a:off x="4806951" y="1235075"/>
            <a:ext cx="3468370" cy="2114364"/>
          </a:xfrm>
        </p:spPr>
      </p:pic>
      <p:pic>
        <p:nvPicPr>
          <p:cNvPr id="11" name="Content Placeholder 10" descr="ecal2-structure.pdf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46" r="-12646"/>
          <a:stretch>
            <a:fillRect/>
          </a:stretch>
        </p:blipFill>
        <p:spPr>
          <a:xfrm>
            <a:off x="4846320" y="3474720"/>
            <a:ext cx="3474720" cy="2118235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908-2A38-CA46-A65E-E987E526A554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18F45-E300-8441-9604-5C563F1ADCC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68680" y="5897880"/>
            <a:ext cx="7635557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hlink"/>
                </a:solidFill>
              </a:rPr>
              <a:t>Detect photons and electrons = maximize RADIATION Length </a:t>
            </a:r>
            <a:endParaRPr lang="en-US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868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ECAL performances</a:t>
            </a:r>
            <a:endParaRPr lang="en-US" dirty="0"/>
          </a:p>
        </p:txBody>
      </p:sp>
      <p:pic>
        <p:nvPicPr>
          <p:cNvPr id="16" name="Content Placeholder 15" descr="pi0s_ecal1.pdf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80" r="-10003"/>
          <a:stretch/>
        </p:blipFill>
        <p:spPr>
          <a:xfrm rot="5400000">
            <a:off x="1038793" y="561407"/>
            <a:ext cx="2905896" cy="3520442"/>
          </a:xfr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908-2A38-CA46-A65E-E987E526A554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300038"/>
          </a:xfrm>
        </p:spPr>
        <p:txBody>
          <a:bodyPr/>
          <a:lstStyle/>
          <a:p>
            <a:fld id="{84918F45-E300-8441-9604-5C563F1ADCC3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7" name="Picture 16" descr="pi0s_ecal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84220" y="622220"/>
            <a:ext cx="2377440" cy="3510440"/>
          </a:xfrm>
          <a:prstGeom prst="rect">
            <a:avLst/>
          </a:prstGeom>
        </p:spPr>
      </p:pic>
      <p:pic>
        <p:nvPicPr>
          <p:cNvPr id="18" name="Picture 17" descr="sigmaT_vs_E_EC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" y="3383280"/>
            <a:ext cx="3566160" cy="2449355"/>
          </a:xfrm>
          <a:prstGeom prst="rect">
            <a:avLst/>
          </a:prstGeom>
        </p:spPr>
      </p:pic>
      <p:pic>
        <p:nvPicPr>
          <p:cNvPr id="21" name="Picture 20" descr="ECAL2-linearity-Prim2009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4880" y="3429000"/>
            <a:ext cx="3528021" cy="24231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154680" y="205740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= 7.8 MeV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086600" y="210312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E</a:t>
            </a:r>
            <a:r>
              <a:rPr lang="en-US" baseline="-25000" dirty="0" smtClean="0"/>
              <a:t> </a:t>
            </a:r>
            <a:r>
              <a:rPr lang="en-US" dirty="0" smtClean="0"/>
              <a:t>= 3.9 MeV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606040" y="4434840"/>
            <a:ext cx="108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D</a:t>
            </a:r>
            <a:r>
              <a:rPr lang="en-US" dirty="0" err="1" smtClean="0"/>
              <a:t>t</a:t>
            </a:r>
            <a:r>
              <a:rPr lang="en-US" dirty="0" smtClean="0"/>
              <a:t> = 1 ns</a:t>
            </a:r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1188720" y="4892040"/>
            <a:ext cx="2971800" cy="45720"/>
          </a:xfrm>
          <a:prstGeom prst="line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5532120" y="3886200"/>
            <a:ext cx="226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baseline="30000" dirty="0" smtClean="0"/>
              <a:t>0</a:t>
            </a:r>
            <a:r>
              <a:rPr lang="en-US" dirty="0" smtClean="0"/>
              <a:t> linearity (±1 MeV)</a:t>
            </a:r>
            <a:endParaRPr lang="en-US" dirty="0"/>
          </a:p>
        </p:txBody>
      </p:sp>
      <p:sp>
        <p:nvSpPr>
          <p:cNvPr id="29" name="Round Single Corner Rectangle 28"/>
          <p:cNvSpPr/>
          <p:nvPr/>
        </p:nvSpPr>
        <p:spPr bwMode="auto">
          <a:xfrm>
            <a:off x="5120640" y="4526280"/>
            <a:ext cx="2788920" cy="228600"/>
          </a:xfrm>
          <a:prstGeom prst="round1Rect">
            <a:avLst/>
          </a:prstGeom>
          <a:solidFill>
            <a:schemeClr val="bg2">
              <a:lumMod val="25000"/>
              <a:lumOff val="75000"/>
              <a:alpha val="43000"/>
            </a:schemeClr>
          </a:solidFill>
          <a:ln w="12700" cap="sq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6263640" y="4251960"/>
            <a:ext cx="457200" cy="2286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Straight Arrow Connector 36"/>
          <p:cNvCxnSpPr>
            <a:stCxn id="24" idx="1"/>
          </p:cNvCxnSpPr>
          <p:nvPr/>
        </p:nvCxnSpPr>
        <p:spPr bwMode="auto">
          <a:xfrm flipH="1">
            <a:off x="2194560" y="4619506"/>
            <a:ext cx="411480" cy="272534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Text Box 8"/>
          <p:cNvSpPr txBox="1">
            <a:spLocks noChangeArrowheads="1"/>
          </p:cNvSpPr>
          <p:nvPr/>
        </p:nvSpPr>
        <p:spPr bwMode="auto">
          <a:xfrm>
            <a:off x="868363" y="6080125"/>
            <a:ext cx="5943600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1"/>
            <a:r>
              <a:rPr lang="en-US" dirty="0" smtClean="0">
                <a:solidFill>
                  <a:schemeClr val="hlink"/>
                </a:solidFill>
              </a:rPr>
              <a:t>Good time resolution, reasonable energy resolution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25880" y="1691640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ECAL1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303520" y="1691640"/>
            <a:ext cx="123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ECAL2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03120" y="2514600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577840" y="4937760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91640" y="4069080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23560" y="2606040"/>
            <a:ext cx="178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69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25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54880" y="1600200"/>
            <a:ext cx="4131893" cy="1600200"/>
          </a:xfr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48E24-DD36-4A42-804F-E533B72B882A}" type="datetime1">
              <a:rPr lang="fr-FR" smtClean="0"/>
              <a:t>11/02/13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0C88-48A2-0942-BEA3-9EB7CAC80CD4}" type="slidenum">
              <a:rPr lang="en-US"/>
              <a:pPr/>
              <a:t>25</a:t>
            </a:fld>
            <a:endParaRPr lang="en-US"/>
          </a:p>
        </p:txBody>
      </p:sp>
      <p:sp>
        <p:nvSpPr>
          <p:cNvPr id="78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calorimeter</a:t>
            </a:r>
            <a:endParaRPr lang="en-US" dirty="0"/>
          </a:p>
        </p:txBody>
      </p:sp>
      <p:sp>
        <p:nvSpPr>
          <p:cNvPr id="7813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93725" y="1235075"/>
            <a:ext cx="4298950" cy="5105400"/>
          </a:xfrm>
        </p:spPr>
        <p:txBody>
          <a:bodyPr/>
          <a:lstStyle/>
          <a:p>
            <a:r>
              <a:rPr lang="en-US" sz="2000" dirty="0"/>
              <a:t>Hadron calorimeters (x2)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HCAL1</a:t>
            </a:r>
            <a:r>
              <a:rPr lang="en-US" sz="1800" dirty="0"/>
              <a:t>: 480 channels (20x28)</a:t>
            </a:r>
          </a:p>
          <a:p>
            <a:pPr lvl="2"/>
            <a:r>
              <a:rPr lang="en-US" sz="1800" dirty="0"/>
              <a:t>Each block: 15x15 cm</a:t>
            </a:r>
            <a:r>
              <a:rPr lang="en-US" sz="1800" baseline="30000" dirty="0"/>
              <a:t>2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HCAL2</a:t>
            </a:r>
            <a:r>
              <a:rPr lang="en-US" sz="1800" dirty="0"/>
              <a:t>: 216 </a:t>
            </a:r>
            <a:r>
              <a:rPr lang="en-US" sz="1800" dirty="0" err="1"/>
              <a:t>ch</a:t>
            </a:r>
            <a:r>
              <a:rPr lang="en-US" sz="1800" dirty="0"/>
              <a:t> (22x10)</a:t>
            </a:r>
          </a:p>
          <a:p>
            <a:pPr lvl="2"/>
            <a:r>
              <a:rPr lang="en-US" sz="1800" dirty="0"/>
              <a:t>Each block: 20x20 cm</a:t>
            </a:r>
            <a:r>
              <a:rPr lang="en-US" sz="1800" baseline="30000" dirty="0"/>
              <a:t>2</a:t>
            </a:r>
          </a:p>
          <a:p>
            <a:pPr lvl="2"/>
            <a:endParaRPr lang="en-US" sz="1800" baseline="30000" dirty="0"/>
          </a:p>
          <a:p>
            <a:pPr lvl="2"/>
            <a:endParaRPr lang="en-US" sz="1800" baseline="30000" dirty="0"/>
          </a:p>
          <a:p>
            <a:pPr lvl="2"/>
            <a:endParaRPr lang="en-US" sz="1800" baseline="30000" dirty="0"/>
          </a:p>
          <a:p>
            <a:pPr marL="0" indent="0">
              <a:buNone/>
            </a:pPr>
            <a:r>
              <a:rPr lang="en-US" sz="1800" dirty="0" smtClean="0"/>
              <a:t>.</a:t>
            </a:r>
            <a:endParaRPr lang="en-US" sz="1800" dirty="0"/>
          </a:p>
          <a:p>
            <a:pPr lvl="2"/>
            <a:endParaRPr lang="en-US" sz="1800" dirty="0"/>
          </a:p>
          <a:p>
            <a:pPr lvl="2"/>
            <a:endParaRPr lang="en-US" sz="1800" dirty="0"/>
          </a:p>
        </p:txBody>
      </p:sp>
      <p:pic>
        <p:nvPicPr>
          <p:cNvPr id="781321" name="Picture 9" descr="HCAL1"/>
          <p:cNvPicPr>
            <a:picLocks noChangeAspect="1" noChangeArrowheads="1"/>
          </p:cNvPicPr>
          <p:nvPr/>
        </p:nvPicPr>
        <p:blipFill>
          <a:blip r:embed="rId4" cstate="print">
            <a:lum bright="42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0640" y="3200400"/>
            <a:ext cx="34290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1323" name="Text Box 11"/>
          <p:cNvSpPr txBox="1">
            <a:spLocks noChangeArrowheads="1"/>
          </p:cNvSpPr>
          <p:nvPr/>
        </p:nvSpPr>
        <p:spPr bwMode="auto">
          <a:xfrm>
            <a:off x="5517984" y="1097280"/>
            <a:ext cx="3613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tx2"/>
                </a:solidFill>
              </a:rPr>
              <a:t>Fe-Scintillator sandwich (x40)</a:t>
            </a:r>
          </a:p>
        </p:txBody>
      </p:sp>
      <p:graphicFrame>
        <p:nvGraphicFramePr>
          <p:cNvPr id="78132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461749"/>
              </p:ext>
            </p:extLst>
          </p:nvPr>
        </p:nvGraphicFramePr>
        <p:xfrm>
          <a:off x="1737360" y="2697480"/>
          <a:ext cx="22733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528" name="Equation" r:id="rId5" imgW="1130040" imgH="406080" progId="Equation.3">
                  <p:embed/>
                </p:oleObj>
              </mc:Choice>
              <mc:Fallback>
                <p:oleObj name="Equation" r:id="rId5" imgW="1130040" imgH="40608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360" y="2697480"/>
                        <a:ext cx="22733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132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2554278"/>
              </p:ext>
            </p:extLst>
          </p:nvPr>
        </p:nvGraphicFramePr>
        <p:xfrm>
          <a:off x="1737360" y="4754880"/>
          <a:ext cx="2251075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529" name="Equation" r:id="rId7" imgW="1130040" imgH="406080" progId="Equation.3">
                  <p:embed/>
                </p:oleObj>
              </mc:Choice>
              <mc:Fallback>
                <p:oleObj name="Equation" r:id="rId7" imgW="1130040" imgH="40608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7360" y="4754880"/>
                        <a:ext cx="2251075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868680" y="5897880"/>
            <a:ext cx="7635557" cy="369332"/>
          </a:xfrm>
          <a:prstGeom prst="rect">
            <a:avLst/>
          </a:prstGeom>
          <a:noFill/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/>
            <a:r>
              <a:rPr lang="en-US" dirty="0" smtClean="0">
                <a:solidFill>
                  <a:schemeClr val="hlink"/>
                </a:solidFill>
              </a:rPr>
              <a:t>Detect hadrons = maximize INTERACTION Length </a:t>
            </a:r>
            <a:endParaRPr lang="en-US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28ABC-58C3-A14C-8D42-4E2EF001CCE2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D7C23-DBB3-C64C-ACFA-7D380845559D}" type="slidenum">
              <a:rPr lang="en-US"/>
              <a:pPr/>
              <a:t>26</a:t>
            </a:fld>
            <a:endParaRPr lang="en-US"/>
          </a:p>
        </p:txBody>
      </p:sp>
      <p:sp>
        <p:nvSpPr>
          <p:cNvPr id="7065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 RICH</a:t>
            </a:r>
          </a:p>
        </p:txBody>
      </p:sp>
      <p:sp>
        <p:nvSpPr>
          <p:cNvPr id="7065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65125" y="1235075"/>
            <a:ext cx="5029200" cy="5105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Requirements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Identification range: 5 – 50 </a:t>
            </a:r>
            <a:r>
              <a:rPr lang="en-US" sz="1800" dirty="0" err="1"/>
              <a:t>GeV</a:t>
            </a:r>
            <a:r>
              <a:rPr lang="en-US" sz="1800" dirty="0"/>
              <a:t>/c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Angular acceptance: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Photon </a:t>
            </a:r>
            <a:r>
              <a:rPr lang="en-US" sz="1800" dirty="0">
                <a:cs typeface="Tahoma" charset="0"/>
              </a:rPr>
              <a:t>detectors </a:t>
            </a:r>
            <a:r>
              <a:rPr lang="en-US" sz="1800" dirty="0">
                <a:solidFill>
                  <a:schemeClr val="hlink"/>
                </a:solidFill>
                <a:cs typeface="Tahoma" charset="0"/>
              </a:rPr>
              <a:t>outside acceptance</a:t>
            </a:r>
          </a:p>
          <a:p>
            <a:pPr lvl="1">
              <a:lnSpc>
                <a:spcPct val="90000"/>
              </a:lnSpc>
            </a:pPr>
            <a:endParaRPr lang="en-US" sz="1800" dirty="0">
              <a:cs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cs typeface="Tahoma" charset="0"/>
              </a:rPr>
              <a:t>Implementation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C</a:t>
            </a:r>
            <a:r>
              <a:rPr lang="en-US" sz="1800" baseline="-25000" dirty="0">
                <a:cs typeface="Tahoma" charset="0"/>
              </a:rPr>
              <a:t>4</a:t>
            </a:r>
            <a:r>
              <a:rPr lang="en-US" sz="1800" dirty="0">
                <a:cs typeface="Tahoma" charset="0"/>
              </a:rPr>
              <a:t>F</a:t>
            </a:r>
            <a:r>
              <a:rPr lang="en-US" sz="1800" baseline="-25000" dirty="0">
                <a:cs typeface="Tahoma" charset="0"/>
              </a:rPr>
              <a:t>10</a:t>
            </a:r>
            <a:r>
              <a:rPr lang="en-US" sz="1800" dirty="0">
                <a:cs typeface="Tahoma" charset="0"/>
              </a:rPr>
              <a:t> radiator gas (n=1.0015)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Needed: controlled purity, constant pressure, temperature.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hlink"/>
                </a:solidFill>
                <a:cs typeface="Tahoma" charset="0"/>
              </a:rPr>
              <a:t>Large volume vessel: 80 m</a:t>
            </a:r>
            <a:r>
              <a:rPr lang="en-US" sz="1800" baseline="30000" dirty="0">
                <a:solidFill>
                  <a:schemeClr val="hlink"/>
                </a:solidFill>
                <a:cs typeface="Tahoma" charset="0"/>
              </a:rPr>
              <a:t>3</a:t>
            </a:r>
            <a:r>
              <a:rPr lang="en-US" sz="1800" dirty="0">
                <a:solidFill>
                  <a:schemeClr val="hlink"/>
                </a:solidFill>
                <a:cs typeface="Tahoma" charset="0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Large mirror system: 21 m</a:t>
            </a:r>
            <a:r>
              <a:rPr lang="en-US" sz="1800" baseline="30000" dirty="0">
                <a:cs typeface="Tahoma" charset="0"/>
              </a:rPr>
              <a:t>2</a:t>
            </a:r>
            <a:r>
              <a:rPr lang="en-US" sz="1800" dirty="0">
                <a:cs typeface="Tahoma" charset="0"/>
              </a:rPr>
              <a:t>, </a:t>
            </a:r>
            <a:r>
              <a:rPr lang="en-US" sz="1800" dirty="0" err="1">
                <a:cs typeface="Tahoma" charset="0"/>
              </a:rPr>
              <a:t>R</a:t>
            </a:r>
            <a:r>
              <a:rPr lang="en-US" sz="1800" baseline="-25000" dirty="0" err="1">
                <a:cs typeface="Tahoma" charset="0"/>
              </a:rPr>
              <a:t>c</a:t>
            </a:r>
            <a:r>
              <a:rPr lang="en-US" sz="1800" dirty="0">
                <a:cs typeface="Tahoma" charset="0"/>
              </a:rPr>
              <a:t>=6.6 m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T</a:t>
            </a:r>
            <a:r>
              <a:rPr lang="en-US" sz="1800" dirty="0" smtClean="0">
                <a:cs typeface="Tahoma" charset="0"/>
              </a:rPr>
              <a:t>otal detection area </a:t>
            </a:r>
            <a:r>
              <a:rPr lang="en-US" sz="1800" dirty="0">
                <a:cs typeface="Tahoma" charset="0"/>
              </a:rPr>
              <a:t>of </a:t>
            </a:r>
            <a:r>
              <a:rPr lang="en-US" sz="1800" dirty="0">
                <a:solidFill>
                  <a:schemeClr val="hlink"/>
                </a:solidFill>
                <a:cs typeface="Tahoma" charset="0"/>
              </a:rPr>
              <a:t>5.6 m</a:t>
            </a:r>
            <a:r>
              <a:rPr lang="en-US" sz="1800" baseline="30000" dirty="0">
                <a:solidFill>
                  <a:schemeClr val="hlink"/>
                </a:solidFill>
                <a:cs typeface="Tahoma" charset="0"/>
              </a:rPr>
              <a:t>2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VUV domain: 150 – 210 nm </a:t>
            </a:r>
            <a:endParaRPr lang="en-US" sz="1800" dirty="0" smtClean="0">
              <a:cs typeface="Tahoma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Two detector technologies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MWPC/</a:t>
            </a:r>
            <a:r>
              <a:rPr lang="en-US" sz="1800" dirty="0" err="1" smtClean="0">
                <a:cs typeface="Tahoma" charset="0"/>
              </a:rPr>
              <a:t>CsI</a:t>
            </a:r>
            <a:r>
              <a:rPr lang="en-US" sz="1800" dirty="0" smtClean="0">
                <a:cs typeface="Tahoma" charset="0"/>
              </a:rPr>
              <a:t> photon detectors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MAPMTs </a:t>
            </a:r>
            <a:endParaRPr lang="en-US" sz="1800" dirty="0">
              <a:cs typeface="Tahoma" charset="0"/>
            </a:endParaRPr>
          </a:p>
        </p:txBody>
      </p:sp>
      <p:pic>
        <p:nvPicPr>
          <p:cNvPr id="706568" name="Picture 8" descr="rich_massim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26" r="49434"/>
          <a:stretch>
            <a:fillRect/>
          </a:stretch>
        </p:blipFill>
        <p:spPr>
          <a:xfrm>
            <a:off x="5857875" y="182563"/>
            <a:ext cx="3101975" cy="3840162"/>
          </a:xfrm>
          <a:solidFill>
            <a:schemeClr val="bg1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06569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45" r="2847" b="5963"/>
          <a:stretch>
            <a:fillRect/>
          </a:stretch>
        </p:blipFill>
        <p:spPr bwMode="auto">
          <a:xfrm>
            <a:off x="5897880" y="4251960"/>
            <a:ext cx="3061970" cy="2479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29600" y="2194560"/>
            <a:ext cx="77724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5.5 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0920" y="3657600"/>
            <a:ext cx="77724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3.3 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4937760" y="2011680"/>
            <a:ext cx="1371600" cy="32004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983480" y="2331720"/>
            <a:ext cx="1234440" cy="86868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16D16-6085-BF4C-8E16-5211600DD390}" type="datetime1">
              <a:rPr lang="fr-FR" smtClean="0"/>
              <a:t>11/02/13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4587F-DED0-F943-A83F-BEC1C6C2B221}" type="slidenum">
              <a:rPr lang="en-US"/>
              <a:pPr/>
              <a:t>27</a:t>
            </a:fld>
            <a:endParaRPr lang="en-US"/>
          </a:p>
        </p:txBody>
      </p:sp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 RICH</a:t>
            </a:r>
          </a:p>
        </p:txBody>
      </p:sp>
      <p:sp>
        <p:nvSpPr>
          <p:cNvPr id="71168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11163" y="1235075"/>
            <a:ext cx="4664075" cy="1782763"/>
          </a:xfrm>
        </p:spPr>
        <p:txBody>
          <a:bodyPr/>
          <a:lstStyle/>
          <a:p>
            <a:r>
              <a:rPr lang="en-US" sz="2000" dirty="0"/>
              <a:t>Performances:</a:t>
            </a:r>
          </a:p>
          <a:p>
            <a:pPr lvl="1"/>
            <a:r>
              <a:rPr lang="en-US" sz="1800" dirty="0"/>
              <a:t>Cherenkov angle: 25 – 54 </a:t>
            </a:r>
            <a:r>
              <a:rPr lang="en-US" sz="1800" dirty="0" err="1"/>
              <a:t>mrad</a:t>
            </a:r>
            <a:endParaRPr lang="en-US" sz="1800" dirty="0"/>
          </a:p>
          <a:p>
            <a:pPr lvl="1"/>
            <a:r>
              <a:rPr lang="en-US" sz="1800" dirty="0"/>
              <a:t>Photons (VUV) per ring (rec): 5 – </a:t>
            </a:r>
            <a:r>
              <a:rPr lang="en-US" sz="1800" dirty="0" smtClean="0"/>
              <a:t>60</a:t>
            </a:r>
            <a:endParaRPr lang="en-US" sz="1800" dirty="0"/>
          </a:p>
          <a:p>
            <a:pPr lvl="1"/>
            <a:r>
              <a:rPr lang="en-US" sz="1800" dirty="0"/>
              <a:t>Typical efficiency: ~80%</a:t>
            </a:r>
          </a:p>
          <a:p>
            <a:pPr lvl="1"/>
            <a:r>
              <a:rPr lang="en-US" sz="1800" dirty="0"/>
              <a:t>Typical purity: </a:t>
            </a:r>
            <a:r>
              <a:rPr lang="en-US" sz="1800" dirty="0">
                <a:cs typeface="Tahoma" charset="0"/>
              </a:rPr>
              <a:t>≤</a:t>
            </a:r>
            <a:r>
              <a:rPr lang="en-US" sz="1800" dirty="0"/>
              <a:t>70% </a:t>
            </a:r>
          </a:p>
          <a:p>
            <a:endParaRPr lang="en-US" sz="2000" dirty="0"/>
          </a:p>
          <a:p>
            <a:pPr lvl="1"/>
            <a:endParaRPr lang="en-US" sz="1800" dirty="0"/>
          </a:p>
        </p:txBody>
      </p:sp>
      <p:pic>
        <p:nvPicPr>
          <p:cNvPr id="711694" name="Picture 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49875" y="228600"/>
            <a:ext cx="3638550" cy="4252913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" name="Picture 2" descr="rich_the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" y="3291840"/>
            <a:ext cx="3886200" cy="32077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68880" y="5212080"/>
            <a:ext cx="1097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preliminary</a:t>
            </a:r>
            <a:endParaRPr lang="en-US" sz="1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F727-98C9-1F49-B784-81EEA1E865AE}" type="datetime1">
              <a:rPr lang="fr-FR" smtClean="0"/>
              <a:t>11/02/13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0C613-130D-C648-9196-095AADF70AE9}" type="slidenum">
              <a:rPr lang="en-US"/>
              <a:pPr/>
              <a:t>28</a:t>
            </a:fld>
            <a:endParaRPr lang="en-US"/>
          </a:p>
        </p:txBody>
      </p:sp>
      <p:sp>
        <p:nvSpPr>
          <p:cNvPr id="750615" name="Rectangle 2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Dedicated electronics developments</a:t>
            </a:r>
          </a:p>
        </p:txBody>
      </p:sp>
      <p:sp>
        <p:nvSpPr>
          <p:cNvPr id="750616" name="Rectangle 24"/>
          <p:cNvSpPr>
            <a:spLocks noGrp="1" noChangeArrowheads="1"/>
          </p:cNvSpPr>
          <p:nvPr>
            <p:ph type="body" sz="half" idx="1"/>
          </p:nvPr>
        </p:nvSpPr>
        <p:spPr>
          <a:xfrm>
            <a:off x="411162" y="1235075"/>
            <a:ext cx="4709477" cy="5348288"/>
          </a:xfrm>
        </p:spPr>
        <p:txBody>
          <a:bodyPr/>
          <a:lstStyle/>
          <a:p>
            <a:r>
              <a:rPr lang="en-US" sz="1800" dirty="0"/>
              <a:t>F1-TDC chip – for most detectors</a:t>
            </a:r>
          </a:p>
          <a:p>
            <a:pPr lvl="1"/>
            <a:r>
              <a:rPr lang="en-US" sz="1600" dirty="0"/>
              <a:t>8ch, </a:t>
            </a:r>
            <a:r>
              <a:rPr lang="en-US" sz="1600" dirty="0">
                <a:solidFill>
                  <a:schemeClr val="hlink"/>
                </a:solidFill>
              </a:rPr>
              <a:t>130/65 </a:t>
            </a:r>
            <a:r>
              <a:rPr lang="en-US" sz="1600" dirty="0" err="1">
                <a:solidFill>
                  <a:schemeClr val="hlink"/>
                </a:solidFill>
              </a:rPr>
              <a:t>ps</a:t>
            </a:r>
            <a:r>
              <a:rPr lang="en-US" sz="1600" dirty="0">
                <a:solidFill>
                  <a:schemeClr val="hlink"/>
                </a:solidFill>
              </a:rPr>
              <a:t> resolution</a:t>
            </a:r>
            <a:r>
              <a:rPr lang="en-US" sz="1600" dirty="0"/>
              <a:t> </a:t>
            </a:r>
          </a:p>
          <a:p>
            <a:pPr lvl="1"/>
            <a:r>
              <a:rPr lang="en-US" sz="1600" dirty="0"/>
              <a:t>22 ns </a:t>
            </a:r>
            <a:r>
              <a:rPr lang="en-US" sz="1600" dirty="0" err="1"/>
              <a:t>dpr</a:t>
            </a:r>
            <a:r>
              <a:rPr lang="en-US" sz="1600" dirty="0"/>
              <a:t>, 160 pins, etc…</a:t>
            </a:r>
          </a:p>
          <a:p>
            <a:r>
              <a:rPr lang="en-US" sz="1800" dirty="0" smtClean="0"/>
              <a:t>ANALOG R/O SFE16 </a:t>
            </a:r>
            <a:r>
              <a:rPr lang="en-US" sz="1800" dirty="0"/>
              <a:t>chip for Micromegas</a:t>
            </a:r>
          </a:p>
          <a:p>
            <a:pPr lvl="1"/>
            <a:r>
              <a:rPr lang="en-US" sz="1600" dirty="0"/>
              <a:t>16 </a:t>
            </a:r>
            <a:r>
              <a:rPr lang="en-US" sz="1600" dirty="0" err="1"/>
              <a:t>ch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hlink"/>
                </a:solidFill>
              </a:rPr>
              <a:t>low noise (&lt;1000 e-)</a:t>
            </a:r>
          </a:p>
          <a:p>
            <a:pPr lvl="1"/>
            <a:r>
              <a:rPr lang="en-US" sz="1600" dirty="0"/>
              <a:t>Peaking time 80 ns, </a:t>
            </a:r>
            <a:r>
              <a:rPr lang="en-US" sz="1600" dirty="0">
                <a:solidFill>
                  <a:schemeClr val="hlink"/>
                </a:solidFill>
              </a:rPr>
              <a:t>L+T edge</a:t>
            </a:r>
            <a:r>
              <a:rPr lang="en-US" sz="1600" dirty="0"/>
              <a:t> </a:t>
            </a:r>
          </a:p>
          <a:p>
            <a:r>
              <a:rPr lang="en-US" sz="1800" dirty="0"/>
              <a:t>CATCH VME R/O driver module</a:t>
            </a:r>
          </a:p>
          <a:p>
            <a:pPr lvl="1"/>
            <a:r>
              <a:rPr lang="en-US" sz="1600" dirty="0"/>
              <a:t>9U, 16 inputs, clock </a:t>
            </a:r>
            <a:r>
              <a:rPr lang="en-US" sz="1600" dirty="0" err="1"/>
              <a:t>dist</a:t>
            </a:r>
            <a:r>
              <a:rPr lang="ja-JP" altLang="en-US" sz="1600" dirty="0">
                <a:latin typeface="Arial"/>
              </a:rPr>
              <a:t>’</a:t>
            </a:r>
            <a:r>
              <a:rPr lang="en-US" sz="1600" dirty="0"/>
              <a:t>on, </a:t>
            </a:r>
          </a:p>
          <a:p>
            <a:pPr lvl="1"/>
            <a:r>
              <a:rPr lang="en-US" sz="1600" dirty="0"/>
              <a:t>event framing</a:t>
            </a:r>
          </a:p>
          <a:p>
            <a:pPr lvl="1"/>
            <a:r>
              <a:rPr lang="en-US" sz="1600" dirty="0"/>
              <a:t>Hotlink input, S-link output, </a:t>
            </a:r>
          </a:p>
          <a:p>
            <a:r>
              <a:rPr lang="en-US" sz="1800" dirty="0"/>
              <a:t>SADC for ECAL and HCAL</a:t>
            </a:r>
          </a:p>
          <a:p>
            <a:pPr lvl="1"/>
            <a:r>
              <a:rPr lang="en-US" sz="1600" dirty="0"/>
              <a:t>32 </a:t>
            </a:r>
            <a:r>
              <a:rPr lang="en-US" sz="1600" dirty="0" err="1"/>
              <a:t>ch</a:t>
            </a:r>
            <a:r>
              <a:rPr lang="en-US" sz="1600" dirty="0"/>
              <a:t>, 80 kHz sampling rate</a:t>
            </a:r>
          </a:p>
          <a:p>
            <a:pPr lvl="1"/>
            <a:r>
              <a:rPr lang="en-US" sz="1600" dirty="0" smtClean="0"/>
              <a:t>12b</a:t>
            </a:r>
            <a:r>
              <a:rPr lang="en-US" sz="1600" dirty="0"/>
              <a:t>, </a:t>
            </a:r>
            <a:r>
              <a:rPr lang="en-US" sz="1600" dirty="0">
                <a:solidFill>
                  <a:schemeClr val="hlink"/>
                </a:solidFill>
              </a:rPr>
              <a:t>Latency compensation</a:t>
            </a:r>
          </a:p>
          <a:p>
            <a:pPr lvl="1"/>
            <a:r>
              <a:rPr lang="en-US" sz="1600" dirty="0"/>
              <a:t>0-suppression, hotlink output</a:t>
            </a:r>
          </a:p>
          <a:p>
            <a:r>
              <a:rPr lang="en-US" sz="1800" dirty="0"/>
              <a:t>Spill buffer</a:t>
            </a:r>
          </a:p>
          <a:p>
            <a:pPr lvl="1"/>
            <a:r>
              <a:rPr lang="en-US" sz="1600" dirty="0"/>
              <a:t>512 MB SDRAM (S-link to PCI)</a:t>
            </a:r>
          </a:p>
          <a:p>
            <a:r>
              <a:rPr lang="en-US" sz="1800" dirty="0"/>
              <a:t>Many Front-End cards…etc..</a:t>
            </a:r>
          </a:p>
        </p:txBody>
      </p:sp>
      <p:pic>
        <p:nvPicPr>
          <p:cNvPr id="750620" name="Picture 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94525" y="4160838"/>
            <a:ext cx="1908175" cy="2476500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50622" name="Picture 30" descr="f1_new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0" y="274638"/>
            <a:ext cx="1914525" cy="1676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0624" name="Picture 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075" y="2057400"/>
            <a:ext cx="2535238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0625" name="Picture 33" descr="catch-9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163" y="3382963"/>
            <a:ext cx="1871662" cy="237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0628" name="Line 36"/>
          <p:cNvSpPr>
            <a:spLocks noChangeShapeType="1"/>
          </p:cNvSpPr>
          <p:nvPr/>
        </p:nvSpPr>
        <p:spPr bwMode="auto">
          <a:xfrm flipV="1">
            <a:off x="4479925" y="1279525"/>
            <a:ext cx="2470150" cy="366713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29" name="Line 37"/>
          <p:cNvSpPr>
            <a:spLocks noChangeShapeType="1"/>
          </p:cNvSpPr>
          <p:nvPr/>
        </p:nvSpPr>
        <p:spPr bwMode="auto">
          <a:xfrm flipV="1">
            <a:off x="3749675" y="2286000"/>
            <a:ext cx="2101850" cy="230188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30" name="Line 38"/>
          <p:cNvSpPr>
            <a:spLocks noChangeShapeType="1"/>
          </p:cNvSpPr>
          <p:nvPr/>
        </p:nvSpPr>
        <p:spPr bwMode="auto">
          <a:xfrm>
            <a:off x="3749675" y="3476625"/>
            <a:ext cx="1325563" cy="592138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0631" name="Line 39"/>
          <p:cNvSpPr>
            <a:spLocks noChangeShapeType="1"/>
          </p:cNvSpPr>
          <p:nvPr/>
        </p:nvSpPr>
        <p:spPr bwMode="auto">
          <a:xfrm>
            <a:off x="3794125" y="4572000"/>
            <a:ext cx="3292475" cy="1006475"/>
          </a:xfrm>
          <a:prstGeom prst="line">
            <a:avLst/>
          </a:prstGeom>
          <a:noFill/>
          <a:ln w="12700" cap="sq">
            <a:solidFill>
              <a:schemeClr val="tx2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F6638-B224-1F4D-AACD-F2948D77A976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55E8F-C01F-C04D-95B6-9C949B40D00A}" type="slidenum">
              <a:rPr lang="en-US"/>
              <a:pPr/>
              <a:t>29</a:t>
            </a:fld>
            <a:endParaRPr lang="en-US"/>
          </a:p>
        </p:txBody>
      </p:sp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COMPASS DAQ</a:t>
            </a:r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563" y="1235075"/>
            <a:ext cx="4754562" cy="5105400"/>
          </a:xfrm>
        </p:spPr>
        <p:txBody>
          <a:bodyPr/>
          <a:lstStyle/>
          <a:p>
            <a:r>
              <a:rPr lang="en-US" sz="2000" dirty="0"/>
              <a:t>Readout requirements</a:t>
            </a:r>
          </a:p>
          <a:p>
            <a:pPr lvl="1"/>
            <a:r>
              <a:rPr lang="en-US" sz="1800" dirty="0"/>
              <a:t>Total number of channels : 250 000</a:t>
            </a:r>
          </a:p>
          <a:p>
            <a:pPr lvl="1"/>
            <a:r>
              <a:rPr lang="en-US" sz="1800" dirty="0"/>
              <a:t>Event size : 40 – 45 </a:t>
            </a:r>
            <a:r>
              <a:rPr lang="en-US" sz="1800" dirty="0" err="1" smtClean="0"/>
              <a:t>kB</a:t>
            </a:r>
            <a:endParaRPr lang="en-US" sz="1800" dirty="0"/>
          </a:p>
          <a:p>
            <a:pPr lvl="1"/>
            <a:r>
              <a:rPr lang="en-US" sz="1800" dirty="0" smtClean="0"/>
              <a:t>Minimal dead </a:t>
            </a:r>
            <a:r>
              <a:rPr lang="en-US" sz="1800" dirty="0"/>
              <a:t>time: </a:t>
            </a:r>
            <a:r>
              <a:rPr lang="en-US" sz="1800" dirty="0" smtClean="0"/>
              <a:t>3 </a:t>
            </a:r>
            <a:r>
              <a:rPr lang="en-US" sz="1800" dirty="0"/>
              <a:t>µs</a:t>
            </a:r>
          </a:p>
          <a:p>
            <a:pPr lvl="1"/>
            <a:endParaRPr lang="en-US" sz="1800" dirty="0"/>
          </a:p>
          <a:p>
            <a:r>
              <a:rPr lang="en-US" sz="2000" dirty="0"/>
              <a:t>Rate requirements</a:t>
            </a:r>
          </a:p>
          <a:p>
            <a:pPr lvl="1"/>
            <a:r>
              <a:rPr lang="en-US" sz="1800" dirty="0"/>
              <a:t>Trigger rates: 5 – </a:t>
            </a:r>
            <a:r>
              <a:rPr lang="en-US" sz="1800" dirty="0" smtClean="0"/>
              <a:t>30 </a:t>
            </a:r>
            <a:r>
              <a:rPr lang="en-US" sz="1800" dirty="0"/>
              <a:t>kHz</a:t>
            </a:r>
          </a:p>
          <a:p>
            <a:pPr lvl="1"/>
            <a:r>
              <a:rPr lang="en-US" sz="1800" dirty="0"/>
              <a:t>Data rates: 1 – 10 GB/spill</a:t>
            </a:r>
          </a:p>
          <a:p>
            <a:pPr lvl="1"/>
            <a:r>
              <a:rPr lang="en-US" sz="1800" dirty="0"/>
              <a:t>Throughput to R/O buffers: </a:t>
            </a:r>
            <a:r>
              <a:rPr lang="en-US" sz="1800" dirty="0" smtClean="0"/>
              <a:t>250 </a:t>
            </a:r>
            <a:r>
              <a:rPr lang="en-US" sz="1800" dirty="0"/>
              <a:t>MB/s</a:t>
            </a:r>
          </a:p>
          <a:p>
            <a:pPr lvl="1"/>
            <a:endParaRPr lang="en-US" sz="1800" dirty="0"/>
          </a:p>
          <a:p>
            <a:r>
              <a:rPr lang="en-US" sz="2000" dirty="0"/>
              <a:t>Online filtering</a:t>
            </a:r>
          </a:p>
          <a:p>
            <a:pPr lvl="1"/>
            <a:r>
              <a:rPr lang="en-US" sz="1800" dirty="0"/>
              <a:t>Decrease amount of transmitted and stored data</a:t>
            </a:r>
          </a:p>
          <a:p>
            <a:pPr lvl="1"/>
            <a:endParaRPr lang="en-US" sz="1800" dirty="0"/>
          </a:p>
        </p:txBody>
      </p:sp>
      <p:sp>
        <p:nvSpPr>
          <p:cNvPr id="6993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525963" y="2971800"/>
            <a:ext cx="4343400" cy="336867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0"/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Implementation – main features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Custom readout-driver modules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Buffering of bursts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Pipelined readout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Network event-building (Gigabit Ethernet)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Synchronization: TCS (adapted from LHC)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Dead Time: </a:t>
            </a:r>
            <a:r>
              <a:rPr lang="en-US" sz="1800" dirty="0" smtClean="0"/>
              <a:t>15</a:t>
            </a:r>
            <a:r>
              <a:rPr lang="en-US" sz="1800" dirty="0"/>
              <a:t>% at </a:t>
            </a:r>
            <a:r>
              <a:rPr lang="en-US" sz="1800" dirty="0" smtClean="0"/>
              <a:t>30 </a:t>
            </a:r>
            <a:r>
              <a:rPr lang="en-US" sz="1800" dirty="0"/>
              <a:t>kHz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074920" y="1691640"/>
            <a:ext cx="3611880" cy="960120"/>
            <a:chOff x="2743200" y="2606040"/>
            <a:chExt cx="3291840" cy="734199"/>
          </a:xfrm>
        </p:grpSpPr>
        <p:sp>
          <p:nvSpPr>
            <p:cNvPr id="22" name="TextBox 21"/>
            <p:cNvSpPr txBox="1"/>
            <p:nvPr/>
          </p:nvSpPr>
          <p:spPr>
            <a:xfrm>
              <a:off x="3337560" y="3063240"/>
              <a:ext cx="1005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9.6 sec</a:t>
              </a:r>
              <a:endParaRPr lang="en-US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526280" y="3063240"/>
              <a:ext cx="10058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~42 sec</a:t>
              </a:r>
              <a:endParaRPr lang="en-US" sz="1200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743200" y="2606040"/>
              <a:ext cx="3291840" cy="411480"/>
              <a:chOff x="2743200" y="2606040"/>
              <a:chExt cx="3291840" cy="41148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200400" y="2613600"/>
                <a:ext cx="1188720" cy="3888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beam extraction</a:t>
                </a:r>
                <a:endParaRPr lang="en-US" sz="12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389120" y="2606040"/>
                <a:ext cx="1325880" cy="3888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/>
                  <a:t>off spill</a:t>
                </a:r>
              </a:p>
              <a:p>
                <a:pPr algn="ctr"/>
                <a:endParaRPr lang="en-US" sz="1200" dirty="0"/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>
                <a:off x="2743200" y="2606040"/>
                <a:ext cx="457200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3200400" y="2606040"/>
                <a:ext cx="0" cy="41148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3200400" y="3017520"/>
                <a:ext cx="1188720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Connector 29"/>
              <p:cNvCxnSpPr/>
              <p:nvPr/>
            </p:nvCxnSpPr>
            <p:spPr bwMode="auto">
              <a:xfrm>
                <a:off x="4389120" y="2606040"/>
                <a:ext cx="0" cy="41148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Connector 30"/>
              <p:cNvCxnSpPr/>
              <p:nvPr/>
            </p:nvCxnSpPr>
            <p:spPr bwMode="auto">
              <a:xfrm>
                <a:off x="4389120" y="2606040"/>
                <a:ext cx="1325880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Straight Connector 31"/>
              <p:cNvCxnSpPr/>
              <p:nvPr/>
            </p:nvCxnSpPr>
            <p:spPr bwMode="auto">
              <a:xfrm>
                <a:off x="5715000" y="2606040"/>
                <a:ext cx="0" cy="41148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3" name="Straight Connector 32"/>
              <p:cNvCxnSpPr/>
              <p:nvPr/>
            </p:nvCxnSpPr>
            <p:spPr bwMode="auto">
              <a:xfrm>
                <a:off x="5715000" y="3017520"/>
                <a:ext cx="320040" cy="0"/>
              </a:xfrm>
              <a:prstGeom prst="line">
                <a:avLst/>
              </a:prstGeom>
              <a:solidFill>
                <a:schemeClr val="accent1"/>
              </a:solidFill>
              <a:ln w="12700" cap="sq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CERN accelerators (not to scale) </a:t>
            </a:r>
            <a:endParaRPr lang="en-US" dirty="0"/>
          </a:p>
        </p:txBody>
      </p:sp>
      <p:pic>
        <p:nvPicPr>
          <p:cNvPr id="7" name="Content Placeholder 6" descr="CERN_accelerator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707" r="-970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 rot="19801810">
            <a:off x="4493925" y="1992571"/>
            <a:ext cx="130188" cy="88355"/>
          </a:xfrm>
          <a:prstGeom prst="rect">
            <a:avLst/>
          </a:prstGeom>
          <a:solidFill>
            <a:srgbClr val="FF0000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7880" y="1097280"/>
            <a:ext cx="14630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BlairMdITC TT-Medium"/>
                <a:cs typeface="BlairMdITC TT-Medium"/>
              </a:rPr>
              <a:t>Compass</a:t>
            </a:r>
            <a:endParaRPr lang="en-US" sz="1400" dirty="0">
              <a:solidFill>
                <a:srgbClr val="0000FF"/>
              </a:solidFill>
              <a:latin typeface="BlairMdITC TT-Medium"/>
              <a:cs typeface="BlairMdITC TT-Medium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709160" y="1417320"/>
            <a:ext cx="1737360" cy="54864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27587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DAQ: Trigger rate </a:t>
            </a:r>
            <a:r>
              <a:rPr lang="en-US" dirty="0" err="1" smtClean="0"/>
              <a:t>vs</a:t>
            </a:r>
            <a:r>
              <a:rPr lang="en-US" dirty="0" smtClean="0"/>
              <a:t> Event size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35E11-0321-BA4F-8A82-4E156F703457}" type="datetime1">
              <a:rPr lang="fr-FR" smtClean="0"/>
              <a:t>11/02/13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40A32-BECA-5A42-8CD0-C82664BAB98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2" name="Picture 1" descr="daq-ratevssiz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1051560"/>
            <a:ext cx="6113881" cy="49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90071"/>
      </p:ext>
    </p:extLst>
  </p:cSld>
  <p:clrMapOvr>
    <a:masterClrMapping/>
  </p:clrMapOvr>
  <p:transition xmlns:p14="http://schemas.microsoft.com/office/powerpoint/2010/main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C49CE-911A-DE45-B5A4-29963F8C1A2B}" type="datetime1">
              <a:rPr lang="fr-FR" smtClean="0"/>
              <a:t>11/02/13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331B1-D495-204D-9F16-276CFB457FC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37360" y="2514600"/>
            <a:ext cx="5166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Some specific examples:</a:t>
            </a:r>
          </a:p>
          <a:p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DVCS </a:t>
            </a:r>
          </a:p>
          <a:p>
            <a:pPr algn="ctr"/>
            <a:r>
              <a:rPr lang="en-US" sz="2400" dirty="0" smtClean="0"/>
              <a:t>Hadron spectroscopy</a:t>
            </a:r>
          </a:p>
          <a:p>
            <a:pPr algn="ctr"/>
            <a:r>
              <a:rPr lang="en-US" sz="2400" dirty="0" err="1" smtClean="0"/>
              <a:t>Drell</a:t>
            </a:r>
            <a:r>
              <a:rPr lang="en-US" sz="2400" dirty="0" smtClean="0"/>
              <a:t>-Yan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4494560"/>
      </p:ext>
    </p:extLst>
  </p:cSld>
  <p:clrMapOvr>
    <a:masterClrMapping/>
  </p:clrMapOvr>
  <p:transition xmlns:p14="http://schemas.microsoft.com/office/powerpoint/2010/main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5"/>
          <a:stretch/>
        </p:blipFill>
        <p:spPr>
          <a:xfrm>
            <a:off x="182880" y="960120"/>
            <a:ext cx="4582800" cy="498348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– COMPASS kinematical coverage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S. Platchkov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Jlab users group meeting, Jun 3-6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4294967295"/>
          </p:nvPr>
        </p:nvSpPr>
        <p:spPr>
          <a:xfrm>
            <a:off x="4709160" y="1035050"/>
            <a:ext cx="4343400" cy="5340350"/>
          </a:xfrm>
        </p:spPr>
        <p:txBody>
          <a:bodyPr/>
          <a:lstStyle/>
          <a:p>
            <a:r>
              <a:rPr lang="en-US" dirty="0" smtClean="0"/>
              <a:t>Beams</a:t>
            </a:r>
          </a:p>
          <a:p>
            <a:pPr lvl="1"/>
            <a:r>
              <a:rPr lang="en-US" dirty="0" smtClean="0"/>
              <a:t>100 – 190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/>
              <a:t>Polarization: ~80%</a:t>
            </a:r>
          </a:p>
          <a:p>
            <a:pPr lvl="1"/>
            <a:r>
              <a:rPr lang="en-US" dirty="0" smtClean="0"/>
              <a:t>Both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+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baseline="30000" dirty="0" smtClean="0"/>
              <a:t>- </a:t>
            </a:r>
            <a:r>
              <a:rPr lang="en-US" dirty="0" smtClean="0"/>
              <a:t>beams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361950" lvl="1" indent="0">
              <a:buNone/>
            </a:pPr>
            <a:endParaRPr lang="en-US" dirty="0"/>
          </a:p>
          <a:p>
            <a:r>
              <a:rPr lang="en-US" dirty="0"/>
              <a:t>x</a:t>
            </a:r>
            <a:r>
              <a:rPr lang="en-US" dirty="0" smtClean="0"/>
              <a:t>-Q</a:t>
            </a:r>
            <a:r>
              <a:rPr lang="en-US" baseline="30000" dirty="0" smtClean="0"/>
              <a:t>2</a:t>
            </a:r>
            <a:r>
              <a:rPr lang="en-US" dirty="0" smtClean="0"/>
              <a:t> region: ≈ 0.01 </a:t>
            </a:r>
            <a:r>
              <a:rPr lang="en-US" dirty="0"/>
              <a:t>– 0.1 </a:t>
            </a:r>
            <a:endParaRPr lang="en-US" dirty="0" smtClean="0"/>
          </a:p>
          <a:p>
            <a:pPr lvl="1"/>
            <a:r>
              <a:rPr lang="en-US" dirty="0" smtClean="0"/>
              <a:t>Between HERA – </a:t>
            </a:r>
            <a:r>
              <a:rPr lang="en-US" dirty="0" err="1" smtClean="0"/>
              <a:t>Jlab</a:t>
            </a:r>
            <a:r>
              <a:rPr lang="en-US" dirty="0" smtClean="0"/>
              <a:t>/Hermes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649899"/>
              </p:ext>
            </p:extLst>
          </p:nvPr>
        </p:nvGraphicFramePr>
        <p:xfrm>
          <a:off x="5577840" y="2788920"/>
          <a:ext cx="3042666" cy="1005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5726" name="Equation" r:id="rId4" imgW="1536700" imgH="508000" progId="Equation.3">
                  <p:embed/>
                </p:oleObj>
              </mc:Choice>
              <mc:Fallback>
                <p:oleObj name="Equation" r:id="rId4" imgW="15367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77840" y="2788920"/>
                        <a:ext cx="3042666" cy="1005840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ent Arrow 13"/>
          <p:cNvSpPr/>
          <p:nvPr/>
        </p:nvSpPr>
        <p:spPr bwMode="auto">
          <a:xfrm rot="5400000">
            <a:off x="8069580" y="2217420"/>
            <a:ext cx="457200" cy="594360"/>
          </a:xfrm>
          <a:prstGeom prst="bentArrow">
            <a:avLst/>
          </a:prstGeom>
          <a:solidFill>
            <a:srgbClr val="FF0000"/>
          </a:solidFill>
          <a:ln w="9525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640" y="5074920"/>
            <a:ext cx="2489200" cy="147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" y="5897880"/>
            <a:ext cx="6126480" cy="411480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Detect both outgoing photon and recoiling proton</a:t>
            </a:r>
          </a:p>
        </p:txBody>
      </p:sp>
    </p:spTree>
    <p:extLst>
      <p:ext uri="{BB962C8B-B14F-4D97-AF65-F5344CB8AC3E}">
        <p14:creationId xmlns:p14="http://schemas.microsoft.com/office/powerpoint/2010/main" val="2351353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6" descr="E:\horsti\compass\experiment_drawings\Na58_0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" y="2651760"/>
            <a:ext cx="9052560" cy="27432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 bwMode="auto">
          <a:xfrm>
            <a:off x="137160" y="3154680"/>
            <a:ext cx="2560320" cy="1965960"/>
          </a:xfrm>
          <a:prstGeom prst="ellipse">
            <a:avLst/>
          </a:prstGeom>
          <a:noFill/>
          <a:ln w="50800" cap="sq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7358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Picture 595" descr="E:\florian\Documents\Arbeit\Presentations and Posters\Vorlagen\specCut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0998" y="970643"/>
            <a:ext cx="8265498" cy="588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ürfel 38"/>
          <p:cNvSpPr/>
          <p:nvPr/>
        </p:nvSpPr>
        <p:spPr bwMode="auto">
          <a:xfrm>
            <a:off x="1907704" y="4005064"/>
            <a:ext cx="2385265" cy="1890210"/>
          </a:xfrm>
          <a:prstGeom prst="cube">
            <a:avLst>
              <a:gd name="adj" fmla="val 10802"/>
            </a:avLst>
          </a:prstGeom>
          <a:gradFill>
            <a:gsLst>
              <a:gs pos="98000">
                <a:srgbClr val="00B0F0">
                  <a:lumMod val="97000"/>
                </a:srgbClr>
              </a:gs>
              <a:gs pos="14000">
                <a:srgbClr val="0070C0">
                  <a:lumMod val="82000"/>
                </a:srgb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31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isometricOffAxis1Left">
              <a:rot lat="1080000" lon="27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  <a:cs typeface="Arial Unicode MS" charset="0"/>
            </a:endParaRPr>
          </a:p>
        </p:txBody>
      </p:sp>
      <p:pic>
        <p:nvPicPr>
          <p:cNvPr id="9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4069080"/>
            <a:ext cx="3703319" cy="26060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23528" y="1052736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DVCS :</a:t>
            </a:r>
            <a:r>
              <a:rPr lang="en-GB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p 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2800" b="1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’ 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el-G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fr-FR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 </a:t>
            </a:r>
            <a:endParaRPr lang="el-GR" sz="28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>
              <a:defRPr/>
            </a:pPr>
            <a:endParaRPr lang="fr-FR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12" name="Connecteur droit avec flèche 8"/>
          <p:cNvCxnSpPr/>
          <p:nvPr/>
        </p:nvCxnSpPr>
        <p:spPr>
          <a:xfrm flipV="1">
            <a:off x="1187624" y="1628800"/>
            <a:ext cx="2808312" cy="216024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0"/>
          <p:cNvCxnSpPr/>
          <p:nvPr/>
        </p:nvCxnSpPr>
        <p:spPr>
          <a:xfrm>
            <a:off x="1259632" y="1844824"/>
            <a:ext cx="2016224" cy="288032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2"/>
          <p:cNvCxnSpPr/>
          <p:nvPr/>
        </p:nvCxnSpPr>
        <p:spPr>
          <a:xfrm>
            <a:off x="1259632" y="1844824"/>
            <a:ext cx="288032" cy="288032"/>
          </a:xfrm>
          <a:prstGeom prst="straightConnector1">
            <a:avLst/>
          </a:prstGeom>
          <a:ln w="38100">
            <a:solidFill>
              <a:srgbClr val="CC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27"/>
          <p:cNvCxnSpPr/>
          <p:nvPr/>
        </p:nvCxnSpPr>
        <p:spPr>
          <a:xfrm>
            <a:off x="251520" y="1844824"/>
            <a:ext cx="936104" cy="0"/>
          </a:xfrm>
          <a:prstGeom prst="straightConnector1">
            <a:avLst/>
          </a:prstGeom>
          <a:ln w="38100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29"/>
          <p:cNvSpPr txBox="1"/>
          <p:nvPr/>
        </p:nvSpPr>
        <p:spPr>
          <a:xfrm>
            <a:off x="107504" y="2348880"/>
            <a:ext cx="3044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New :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2.5m LH2 </a:t>
            </a:r>
            <a:r>
              <a:rPr lang="fr-FR" sz="2400" dirty="0" err="1" smtClean="0"/>
              <a:t>target</a:t>
            </a:r>
            <a:endParaRPr lang="fr-FR" sz="2400" dirty="0" smtClean="0"/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4m TOF CAMERA </a:t>
            </a:r>
          </a:p>
          <a:p>
            <a:pPr marL="342900" indent="-342900">
              <a:buFont typeface="Arial"/>
              <a:buChar char="•"/>
            </a:pPr>
            <a:r>
              <a:rPr lang="fr-FR" sz="2400" dirty="0" smtClean="0"/>
              <a:t>ECAL0 </a:t>
            </a:r>
            <a:endParaRPr lang="fr-FR" sz="2400" dirty="0"/>
          </a:p>
        </p:txBody>
      </p:sp>
      <p:sp>
        <p:nvSpPr>
          <p:cNvPr id="17" name="ZoneTexte 30"/>
          <p:cNvSpPr txBox="1"/>
          <p:nvPr/>
        </p:nvSpPr>
        <p:spPr>
          <a:xfrm rot="763405">
            <a:off x="3105562" y="4253026"/>
            <a:ext cx="886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ECAL0 </a:t>
            </a:r>
          </a:p>
        </p:txBody>
      </p:sp>
      <p:sp>
        <p:nvSpPr>
          <p:cNvPr id="18" name="ZoneTexte 31"/>
          <p:cNvSpPr txBox="1"/>
          <p:nvPr/>
        </p:nvSpPr>
        <p:spPr>
          <a:xfrm>
            <a:off x="548640" y="4343400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CAMERA</a:t>
            </a:r>
            <a:endParaRPr lang="fr-FR" sz="2000" b="1" dirty="0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635896" y="1603648"/>
            <a:ext cx="43815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l-GR" sz="2400" dirty="0">
                <a:solidFill>
                  <a:srgbClr val="009900"/>
                </a:solidFill>
                <a:latin typeface="+mj-lt"/>
                <a:ea typeface="ＭＳ Ｐゴシック" charset="-128"/>
              </a:rPr>
              <a:t>μ</a:t>
            </a:r>
            <a:r>
              <a:rPr lang="fr-FR" sz="2400" dirty="0">
                <a:solidFill>
                  <a:srgbClr val="009900"/>
                </a:solidFill>
                <a:latin typeface="+mj-lt"/>
                <a:ea typeface="ＭＳ Ｐゴシック" charset="-128"/>
              </a:rPr>
              <a:t>’</a:t>
            </a:r>
            <a:endParaRPr lang="el-GR" sz="2400" dirty="0">
              <a:solidFill>
                <a:srgbClr val="0099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3175640" y="1772816"/>
            <a:ext cx="388248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fr-FR" sz="2400" b="1" dirty="0">
                <a:solidFill>
                  <a:schemeClr val="accent2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  <a:sym typeface="Symbol" pitchFamily="18" charset="2"/>
              </a:rPr>
              <a:t> </a:t>
            </a:r>
            <a:r>
              <a:rPr lang="el-GR" sz="2400" b="1" dirty="0" smtClean="0">
                <a:solidFill>
                  <a:srgbClr val="00CCFF"/>
                </a:solidFill>
                <a:ea typeface="ＭＳ Ｐゴシック" charset="-128"/>
                <a:cs typeface="Times New Roman" pitchFamily="18" charset="0"/>
                <a:sym typeface="Symbol" pitchFamily="18" charset="2"/>
              </a:rPr>
              <a:t></a:t>
            </a:r>
            <a:endParaRPr lang="fr-FR" sz="2400" b="1" dirty="0">
              <a:solidFill>
                <a:srgbClr val="00CCFF"/>
              </a:solidFill>
              <a:ea typeface="ＭＳ Ｐゴシック" charset="-128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37319" y="1484784"/>
            <a:ext cx="354584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el-GR" sz="2400" dirty="0" smtClean="0">
                <a:solidFill>
                  <a:srgbClr val="009900"/>
                </a:solidFill>
                <a:latin typeface="+mj-lt"/>
                <a:ea typeface="ＭＳ Ｐゴシック" charset="-128"/>
              </a:rPr>
              <a:t>μ</a:t>
            </a:r>
            <a:endParaRPr lang="el-GR" sz="2400" dirty="0">
              <a:solidFill>
                <a:srgbClr val="009900"/>
              </a:solidFill>
              <a:latin typeface="+mj-lt"/>
              <a:ea typeface="ＭＳ Ｐゴシック" charset="-128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1485119" y="1844824"/>
            <a:ext cx="34657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57200"/>
            <a:r>
              <a:rPr lang="fr-FR" sz="2400" b="1" dirty="0" smtClean="0">
                <a:solidFill>
                  <a:srgbClr val="CC66FF"/>
                </a:solidFill>
                <a:latin typeface="+mj-lt"/>
                <a:ea typeface="ＭＳ Ｐゴシック" charset="-128"/>
              </a:rPr>
              <a:t>p</a:t>
            </a:r>
            <a:endParaRPr lang="el-GR" sz="2400" b="1" dirty="0">
              <a:solidFill>
                <a:srgbClr val="CC66FF"/>
              </a:solidFill>
              <a:latin typeface="+mj-lt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65180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(TOF Recoil Proton Detector)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Image 3" descr="DSC_009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1" y="960118"/>
            <a:ext cx="10477500" cy="6966422"/>
          </a:xfrm>
          <a:prstGeom prst="rect">
            <a:avLst/>
          </a:prstGeom>
        </p:spPr>
      </p:pic>
      <p:sp>
        <p:nvSpPr>
          <p:cNvPr id="8" name="ZoneTexte 5"/>
          <p:cNvSpPr txBox="1"/>
          <p:nvPr/>
        </p:nvSpPr>
        <p:spPr>
          <a:xfrm>
            <a:off x="3556000" y="4000500"/>
            <a:ext cx="77865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Ring A</a:t>
            </a:r>
            <a:endParaRPr lang="fr-FR" dirty="0"/>
          </a:p>
        </p:txBody>
      </p:sp>
      <p:sp>
        <p:nvSpPr>
          <p:cNvPr id="9" name="ZoneTexte 6"/>
          <p:cNvSpPr txBox="1"/>
          <p:nvPr/>
        </p:nvSpPr>
        <p:spPr>
          <a:xfrm>
            <a:off x="7251700" y="2311400"/>
            <a:ext cx="774571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/>
              <a:t>Ring 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2696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37160"/>
            <a:ext cx="7772400" cy="594042"/>
          </a:xfrm>
        </p:spPr>
        <p:txBody>
          <a:bodyPr/>
          <a:lstStyle/>
          <a:p>
            <a:r>
              <a:rPr lang="en-US" sz="2600" dirty="0"/>
              <a:t>DVCS – </a:t>
            </a:r>
            <a:r>
              <a:rPr lang="en-US" sz="2600" dirty="0" smtClean="0"/>
              <a:t>COMPASS </a:t>
            </a:r>
            <a:r>
              <a:rPr lang="en-US" sz="2600" dirty="0" err="1"/>
              <a:t>x</a:t>
            </a:r>
            <a:r>
              <a:rPr lang="en-US" sz="2600" baseline="-25000" dirty="0" err="1"/>
              <a:t>B</a:t>
            </a:r>
            <a:r>
              <a:rPr lang="en-US" sz="2600" dirty="0"/>
              <a:t> regions – </a:t>
            </a:r>
            <a:r>
              <a:rPr lang="en-US" sz="2600" dirty="0" smtClean="0">
                <a:solidFill>
                  <a:srgbClr val="FF0000"/>
                </a:solidFill>
              </a:rPr>
              <a:t>SIMULATION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7" b="-577"/>
          <a:stretch>
            <a:fillRect/>
          </a:stretch>
        </p:blipFill>
        <p:spPr>
          <a:xfrm>
            <a:off x="1097281" y="1110036"/>
            <a:ext cx="6583680" cy="38277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8640" y="6553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fr-FR" smtClean="0"/>
              <a:t>S. Platchkov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Jlab</a:t>
            </a:r>
            <a:r>
              <a:rPr lang="en-US" dirty="0" smtClean="0"/>
              <a:t> users group meeting, Jun 3-6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6823488"/>
              </p:ext>
            </p:extLst>
          </p:nvPr>
        </p:nvGraphicFramePr>
        <p:xfrm>
          <a:off x="457200" y="4892040"/>
          <a:ext cx="7543800" cy="83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6752" name="Equation" r:id="rId5" imgW="2743200" imgH="304800" progId="Equation.3">
                  <p:embed/>
                </p:oleObj>
              </mc:Choice>
              <mc:Fallback>
                <p:oleObj name="Equation" r:id="rId5" imgW="27432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" y="4892040"/>
                        <a:ext cx="7543800" cy="838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4400" y="5760720"/>
            <a:ext cx="7269480" cy="400110"/>
          </a:xfrm>
          <a:prstGeom prst="rect">
            <a:avLst/>
          </a:prstGeom>
          <a:ln>
            <a:solidFill>
              <a:schemeClr val="bg2">
                <a:lumMod val="90000"/>
                <a:lumOff val="1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Relative amplitude dramatically changes as a function of x</a:t>
            </a:r>
          </a:p>
        </p:txBody>
      </p:sp>
    </p:spTree>
    <p:extLst>
      <p:ext uri="{BB962C8B-B14F-4D97-AF65-F5344CB8AC3E}">
        <p14:creationId xmlns:p14="http://schemas.microsoft.com/office/powerpoint/2010/main" val="1666049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>
            <a:noAutofit/>
          </a:bodyPr>
          <a:lstStyle/>
          <a:p>
            <a:r>
              <a:rPr lang="en-US" sz="2600" dirty="0"/>
              <a:t>DVCS – </a:t>
            </a:r>
            <a:r>
              <a:rPr lang="en-US" sz="2600" dirty="0" smtClean="0"/>
              <a:t>COMPASS </a:t>
            </a:r>
            <a:r>
              <a:rPr lang="en-US" sz="2600" dirty="0" err="1"/>
              <a:t>x</a:t>
            </a:r>
            <a:r>
              <a:rPr lang="en-US" sz="2600" baseline="-25000" dirty="0" err="1"/>
              <a:t>B</a:t>
            </a:r>
            <a:r>
              <a:rPr lang="en-US" sz="2600" dirty="0"/>
              <a:t> </a:t>
            </a:r>
            <a:r>
              <a:rPr lang="en-US" sz="2600" dirty="0" smtClean="0"/>
              <a:t>regions – </a:t>
            </a:r>
            <a:r>
              <a:rPr lang="en-US" sz="2600" dirty="0" smtClean="0">
                <a:solidFill>
                  <a:srgbClr val="FF0000"/>
                </a:solidFill>
              </a:rPr>
              <a:t>REAL DATA</a:t>
            </a:r>
            <a:endParaRPr lang="en-US" sz="2600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31" b="-3931"/>
          <a:stretch>
            <a:fillRect/>
          </a:stretch>
        </p:blipFill>
        <p:spPr>
          <a:xfrm>
            <a:off x="548640" y="1448775"/>
            <a:ext cx="7223760" cy="44498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S. Platchkov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Jlab</a:t>
            </a:r>
            <a:r>
              <a:rPr lang="en-US" dirty="0" smtClean="0"/>
              <a:t> users group meeting, Jun 3-6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9DE5DE-F4D4-4A46-82F3-FD6E74D25650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smtClean="0"/>
              <a:t>Test</a:t>
            </a:r>
            <a:r>
              <a:rPr lang="en-US" baseline="0" dirty="0" smtClean="0"/>
              <a:t> runs in 2009 – 40 cm long H</a:t>
            </a:r>
            <a:r>
              <a:rPr lang="en-US" baseline="-25000" dirty="0" smtClean="0"/>
              <a:t>2</a:t>
            </a:r>
            <a:r>
              <a:rPr lang="en-US" baseline="0" dirty="0" smtClean="0"/>
              <a:t> target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772400" y="4434840"/>
            <a:ext cx="509024" cy="400110"/>
          </a:xfrm>
          <a:prstGeom prst="rect">
            <a:avLst/>
          </a:prstGeom>
          <a:effectLst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BH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80960" y="3337560"/>
            <a:ext cx="808585" cy="400110"/>
          </a:xfrm>
          <a:prstGeom prst="rect">
            <a:avLst/>
          </a:prstGeom>
          <a:effectLst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DVCS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903720" y="4617720"/>
            <a:ext cx="822960" cy="22860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6903720" y="3566160"/>
            <a:ext cx="822960" cy="228600"/>
          </a:xfrm>
          <a:prstGeom prst="straightConnector1">
            <a:avLst/>
          </a:prstGeom>
          <a:gradFill rotWithShape="1">
            <a:gsLst>
              <a:gs pos="0">
                <a:srgbClr val="FFFFFF"/>
              </a:gs>
              <a:gs pos="100000">
                <a:srgbClr val="ADB4F9"/>
              </a:gs>
            </a:gsLst>
            <a:lin ang="0" scaled="1"/>
          </a:gradFill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57400" y="5806440"/>
            <a:ext cx="5440680" cy="400110"/>
          </a:xfrm>
          <a:prstGeom prst="rect">
            <a:avLst/>
          </a:prstGeom>
          <a:ln>
            <a:solidFill>
              <a:srgbClr val="5F5F5F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Clear signal  from DVCS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520" y="2057400"/>
            <a:ext cx="1005840" cy="4001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278 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54680" y="2057400"/>
            <a:ext cx="1005840" cy="4001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134 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06440" y="2057400"/>
            <a:ext cx="960120" cy="400110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54 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26680" y="3611880"/>
            <a:ext cx="9601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4</a:t>
            </a:r>
            <a:r>
              <a:rPr lang="en-US" sz="2000" dirty="0" smtClean="0">
                <a:solidFill>
                  <a:srgbClr val="FF0000"/>
                </a:solidFill>
              </a:rPr>
              <a:t>4 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26680" y="4754880"/>
            <a:ext cx="960120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10 </a:t>
            </a:r>
            <a:r>
              <a:rPr lang="en-US" sz="2000" dirty="0" err="1" smtClean="0">
                <a:solidFill>
                  <a:srgbClr val="FF0000"/>
                </a:solidFill>
              </a:rPr>
              <a:t>ev</a:t>
            </a:r>
            <a:r>
              <a:rPr lang="en-US" sz="2000" dirty="0" smtClean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98870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beam: </a:t>
            </a:r>
            <a:r>
              <a:rPr lang="en-US" dirty="0" err="1" smtClean="0"/>
              <a:t>Primakoff</a:t>
            </a:r>
            <a:r>
              <a:rPr lang="en-US" dirty="0" smtClean="0"/>
              <a:t> and spectroscopy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Picture 595" descr="E:\florian\Documents\Arbeit\Presentations and Posters\Vorlagen\specCut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7" b="3047"/>
          <a:stretch/>
        </p:blipFill>
        <p:spPr bwMode="auto">
          <a:xfrm>
            <a:off x="1600200" y="1463040"/>
            <a:ext cx="7086600" cy="46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48640" y="41148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 stations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>
            <a:off x="1120140" y="4761131"/>
            <a:ext cx="708660" cy="405229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868680" y="301752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Recoil Proton Detector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91640" y="20574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</a:t>
            </a:r>
          </a:p>
          <a:p>
            <a:pPr algn="ctr"/>
            <a:r>
              <a:rPr lang="en-US" dirty="0" smtClean="0"/>
              <a:t>LH2/Nuclear</a:t>
            </a:r>
          </a:p>
          <a:p>
            <a:pPr algn="ctr"/>
            <a:r>
              <a:rPr lang="en-US" dirty="0" smtClean="0"/>
              <a:t>inside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691640" y="3977640"/>
            <a:ext cx="868680" cy="5943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514600" y="2971800"/>
            <a:ext cx="365760" cy="141732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9391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Primakoff</a:t>
            </a:r>
            <a:r>
              <a:rPr lang="en-US" dirty="0" smtClean="0"/>
              <a:t> and pion </a:t>
            </a:r>
            <a:r>
              <a:rPr lang="en-US" dirty="0" err="1" smtClean="0"/>
              <a:t>polarizability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0" y="1600200"/>
            <a:ext cx="2969260" cy="1774730"/>
          </a:xfrm>
          <a:prstGeom prst="rect">
            <a:avLst/>
          </a:prstGeom>
        </p:spPr>
      </p:pic>
      <p:pic>
        <p:nvPicPr>
          <p:cNvPr id="9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812" b="-518"/>
          <a:stretch/>
        </p:blipFill>
        <p:spPr>
          <a:xfrm>
            <a:off x="320040" y="1828800"/>
            <a:ext cx="5225274" cy="1280160"/>
          </a:xfrm>
        </p:spPr>
      </p:pic>
      <p:pic>
        <p:nvPicPr>
          <p:cNvPr id="10" name="Picture 9" descr="Thiemo-hapgprim_Ex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06396" y="3843444"/>
            <a:ext cx="2194561" cy="3103033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dirty="0" err="1" smtClean="0"/>
              <a:t>Primakoff</a:t>
            </a:r>
            <a:r>
              <a:rPr lang="en-US" dirty="0" smtClean="0"/>
              <a:t> scattering: on the Coulomb field of the nucleus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Measure exclusivity: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595959"/>
                </a:solidFill>
              </a:rPr>
              <a:t>	</a:t>
            </a:r>
            <a:r>
              <a:rPr lang="en-US" dirty="0">
                <a:solidFill>
                  <a:srgbClr val="595959"/>
                </a:solidFill>
              </a:rPr>
              <a:t>	</a:t>
            </a:r>
            <a:r>
              <a:rPr lang="en-US" dirty="0" smtClean="0">
                <a:solidFill>
                  <a:srgbClr val="595959"/>
                </a:solidFill>
              </a:rPr>
              <a:t>				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D</a:t>
            </a:r>
            <a:r>
              <a:rPr lang="en-US" sz="2400" dirty="0" smtClean="0">
                <a:solidFill>
                  <a:schemeClr val="tx1"/>
                </a:solidFill>
              </a:rPr>
              <a:t>E = </a:t>
            </a:r>
            <a:r>
              <a:rPr lang="en-US" sz="2400" dirty="0" err="1" smtClean="0">
                <a:solidFill>
                  <a:schemeClr val="tx1"/>
                </a:solidFill>
              </a:rPr>
              <a:t>E</a:t>
            </a:r>
            <a:r>
              <a:rPr lang="en-US" sz="2400" baseline="-25000" dirty="0" err="1" smtClean="0">
                <a:solidFill>
                  <a:schemeClr val="tx1"/>
                </a:solidFill>
              </a:rPr>
              <a:t>beam</a:t>
            </a:r>
            <a:r>
              <a:rPr lang="en-US" sz="2400" dirty="0" smtClean="0">
                <a:solidFill>
                  <a:schemeClr val="tx1"/>
                </a:solidFill>
              </a:rPr>
              <a:t> – </a:t>
            </a:r>
            <a:r>
              <a:rPr lang="en-US" sz="2400" dirty="0" err="1" smtClean="0">
                <a:solidFill>
                  <a:schemeClr val="tx1"/>
                </a:solidFill>
              </a:rPr>
              <a:t>E</a:t>
            </a:r>
            <a:r>
              <a:rPr lang="en-US" sz="240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</a:rPr>
              <a:t> –</a:t>
            </a:r>
            <a:r>
              <a:rPr lang="en-US" sz="2400" dirty="0" err="1" smtClean="0">
                <a:solidFill>
                  <a:schemeClr val="tx1"/>
                </a:solidFill>
              </a:rPr>
              <a:t>E</a:t>
            </a:r>
            <a:r>
              <a:rPr lang="en-US" sz="2400" baseline="-250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 smtClean="0"/>
              <a:t>Beam energy</a:t>
            </a:r>
          </a:p>
          <a:p>
            <a:pPr marL="457200" lvl="1" indent="0">
              <a:buNone/>
            </a:pPr>
            <a:r>
              <a:rPr lang="en-US" dirty="0" smtClean="0"/>
              <a:t>Scattered pion energy</a:t>
            </a:r>
          </a:p>
          <a:p>
            <a:pPr marL="457200" lvl="1" indent="0">
              <a:buNone/>
            </a:pPr>
            <a:r>
              <a:rPr lang="en-US" dirty="0" smtClean="0"/>
              <a:t>Energy of the recoiling photon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155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E9D-A3A3-514D-B125-E39DF710196B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2D02-53D5-8040-9FCA-60B0CFD386A8}" type="slidenum">
              <a:rPr lang="en-US"/>
              <a:pPr/>
              <a:t>4</a:t>
            </a:fld>
            <a:endParaRPr lang="en-US"/>
          </a:p>
        </p:txBody>
      </p:sp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– some facts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" y="1325880"/>
            <a:ext cx="8412163" cy="5060950"/>
          </a:xfrm>
        </p:spPr>
        <p:txBody>
          <a:bodyPr/>
          <a:lstStyle/>
          <a:p>
            <a:r>
              <a:rPr lang="en-US" sz="2000" dirty="0" smtClean="0"/>
              <a:t>Located at CERN North Area beam line</a:t>
            </a:r>
          </a:p>
          <a:p>
            <a:pPr lvl="1"/>
            <a:r>
              <a:rPr lang="en-US" sz="1600" dirty="0" smtClean="0"/>
              <a:t>Possible beams: µ+, µ-,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+,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-, e-  =&gt; Several physics programs</a:t>
            </a:r>
            <a:endParaRPr lang="en-US" sz="1600" dirty="0"/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365759" y="2148840"/>
            <a:ext cx="4297681" cy="41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err="1" smtClean="0">
                <a:solidFill>
                  <a:srgbClr val="FF0000"/>
                </a:solidFill>
              </a:rPr>
              <a:t>muon</a:t>
            </a:r>
            <a:r>
              <a:rPr lang="en-US" sz="20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Spin structure, Gluon polarization</a:t>
            </a:r>
          </a:p>
          <a:p>
            <a:pPr lvl="1"/>
            <a:r>
              <a:rPr lang="en-US" sz="1800" dirty="0" smtClean="0"/>
              <a:t>Flavor decomposition </a:t>
            </a:r>
          </a:p>
          <a:p>
            <a:pPr lvl="1"/>
            <a:r>
              <a:rPr lang="en-US" sz="1800" dirty="0" err="1" smtClean="0"/>
              <a:t>Transversity</a:t>
            </a:r>
            <a:endParaRPr lang="en-US" sz="1800" dirty="0" smtClean="0"/>
          </a:p>
          <a:p>
            <a:pPr lvl="1"/>
            <a:r>
              <a:rPr lang="en-US" sz="1800" dirty="0" smtClean="0"/>
              <a:t>Transverse Momentum-dependent Distributions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DVCS and HEMP</a:t>
            </a:r>
          </a:p>
          <a:p>
            <a:pPr lvl="1"/>
            <a:r>
              <a:rPr lang="en-US" sz="1800" dirty="0" err="1" smtClean="0"/>
              <a:t>Unpolarized</a:t>
            </a:r>
            <a:r>
              <a:rPr lang="en-US" sz="1800" dirty="0" smtClean="0"/>
              <a:t> SIDIS and TMDs</a:t>
            </a:r>
          </a:p>
          <a:p>
            <a:pPr marL="457200" lvl="1" indent="0">
              <a:buFont typeface="Wingdings" charset="0"/>
              <a:buNone/>
            </a:pPr>
            <a:endParaRPr lang="en-US" sz="1800" dirty="0"/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0" y="2120112"/>
            <a:ext cx="4297363" cy="4220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Pion </a:t>
            </a:r>
            <a:r>
              <a:rPr lang="en-US" sz="1800" dirty="0" err="1" smtClean="0"/>
              <a:t>polarizability</a:t>
            </a:r>
            <a:r>
              <a:rPr lang="en-US" sz="1800" dirty="0" smtClean="0"/>
              <a:t> </a:t>
            </a:r>
          </a:p>
          <a:p>
            <a:pPr lvl="1"/>
            <a:r>
              <a:rPr lang="en-US" sz="1800" dirty="0" smtClean="0"/>
              <a:t>Diffractive and Central production</a:t>
            </a:r>
          </a:p>
          <a:p>
            <a:pPr lvl="1"/>
            <a:r>
              <a:rPr lang="en-US" sz="1800" dirty="0" smtClean="0"/>
              <a:t>Light meson spectroscopy</a:t>
            </a:r>
          </a:p>
          <a:p>
            <a:pPr lvl="1"/>
            <a:r>
              <a:rPr lang="en-US" sz="1800" dirty="0" smtClean="0"/>
              <a:t>Baryon spectroscopy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/>
              <a:t>Pion and </a:t>
            </a:r>
            <a:r>
              <a:rPr lang="en-US" sz="1800" dirty="0" err="1" smtClean="0"/>
              <a:t>Kaon</a:t>
            </a:r>
            <a:r>
              <a:rPr lang="en-US" sz="1800" dirty="0" smtClean="0"/>
              <a:t> </a:t>
            </a:r>
            <a:r>
              <a:rPr lang="en-US" sz="1800" dirty="0" err="1" smtClean="0"/>
              <a:t>polarizabilities</a:t>
            </a:r>
            <a:endParaRPr lang="en-US" sz="1800" dirty="0" smtClean="0"/>
          </a:p>
          <a:p>
            <a:pPr lvl="1"/>
            <a:r>
              <a:rPr lang="en-US" sz="1800" dirty="0" err="1" smtClean="0"/>
              <a:t>Drell</a:t>
            </a:r>
            <a:r>
              <a:rPr lang="en-US" sz="1800" dirty="0" smtClean="0"/>
              <a:t>-Yan studies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960120" y="2697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COMPASS - </a:t>
            </a:r>
            <a:r>
              <a:rPr lang="en-US" dirty="0"/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1560" y="4983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COMPASS </a:t>
            </a:r>
            <a:r>
              <a:rPr lang="en-US" dirty="0" smtClean="0"/>
              <a:t>- II   </a:t>
            </a:r>
            <a:r>
              <a:rPr lang="en-US" dirty="0"/>
              <a:t>(</a:t>
            </a:r>
            <a:r>
              <a:rPr lang="en-US" dirty="0" smtClean="0"/>
              <a:t>2012 </a:t>
            </a:r>
            <a:r>
              <a:rPr lang="en-US" dirty="0"/>
              <a:t>– </a:t>
            </a:r>
            <a:r>
              <a:rPr lang="en-US" dirty="0" smtClean="0"/>
              <a:t>2017)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960" y="1371600"/>
            <a:ext cx="3463100" cy="2423160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325880"/>
            <a:ext cx="3659232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final states (pion beam)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63040" y="1005840"/>
            <a:ext cx="169164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charged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12080" y="1005840"/>
            <a:ext cx="1691640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neutrals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0" name="Picture 19" descr="3pion-e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244591"/>
            <a:ext cx="3749040" cy="2613409"/>
          </a:xfrm>
          <a:prstGeom prst="rect">
            <a:avLst/>
          </a:prstGeom>
        </p:spPr>
      </p:pic>
      <p:pic>
        <p:nvPicPr>
          <p:cNvPr id="21" name="Picture 20" descr="3pion-pi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4251960"/>
            <a:ext cx="3611880" cy="24119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377440" y="3886200"/>
            <a:ext cx="338328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charged AND neutrals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37360" y="1920240"/>
            <a:ext cx="22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p </a:t>
            </a:r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ym typeface="Wingdings"/>
              </a:rPr>
              <a:t>-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ym typeface="Wingdings"/>
              </a:rPr>
              <a:t>-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ym typeface="Wingdings"/>
              </a:rPr>
              <a:t>+</a:t>
            </a:r>
            <a:r>
              <a:rPr lang="en-US" sz="2400" dirty="0" err="1" smtClean="0">
                <a:sym typeface="Wingdings"/>
              </a:rPr>
              <a:t>p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5623560" y="1828800"/>
            <a:ext cx="224028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p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>
                <a:solidFill>
                  <a:srgbClr val="000000"/>
                </a:solidFill>
                <a:sym typeface="Wingdings"/>
              </a:rPr>
              <a:t>0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7320" y="4754880"/>
            <a:ext cx="233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-p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-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+</a:t>
            </a:r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49240" y="4800600"/>
            <a:ext cx="224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p</a:t>
            </a:r>
            <a:r>
              <a:rPr lang="en-US" sz="2400" dirty="0" smtClean="0">
                <a:solidFill>
                  <a:srgbClr val="000000"/>
                </a:solidFill>
              </a:rPr>
              <a:t>-p </a:t>
            </a:r>
            <a:r>
              <a:rPr lang="en-US" sz="24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olidFill>
                  <a:srgbClr val="000000"/>
                </a:solidFill>
                <a:sym typeface="Wingdings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olidFill>
                  <a:srgbClr val="000000"/>
                </a:solidFill>
                <a:sym typeface="Wingdings"/>
              </a:rPr>
              <a:t>-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400" baseline="30000" dirty="0" err="1" smtClean="0">
                <a:solidFill>
                  <a:srgbClr val="000000"/>
                </a:solidFill>
                <a:sym typeface="Wingdings"/>
              </a:rPr>
              <a:t>+</a:t>
            </a:r>
            <a:r>
              <a:rPr lang="en-US" sz="24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  <a:sym typeface="Wingdings"/>
              </a:rPr>
              <a:t>p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5840" y="4480560"/>
            <a:ext cx="36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60520" y="4892040"/>
            <a:ext cx="64008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h’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25880" y="5440680"/>
            <a:ext cx="32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w</a:t>
            </a:r>
            <a:endParaRPr lang="en-US" sz="24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12080" y="4480560"/>
            <a:ext cx="640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  <a:cs typeface="Symbol" charset="2"/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  <a:latin typeface="+mj-lt"/>
                <a:cs typeface="Symbol" charset="2"/>
              </a:rPr>
              <a:t>2</a:t>
            </a:r>
            <a:endParaRPr lang="en-US" sz="2400" baseline="-25000" dirty="0">
              <a:solidFill>
                <a:srgbClr val="FF0000"/>
              </a:solidFill>
              <a:latin typeface="+mj-lt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990472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 beam: </a:t>
            </a:r>
            <a:r>
              <a:rPr lang="en-US" dirty="0" err="1" smtClean="0"/>
              <a:t>Drell</a:t>
            </a:r>
            <a:r>
              <a:rPr lang="en-US" dirty="0" smtClean="0"/>
              <a:t>-Yan setup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Immagine 2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" r="1368"/>
          <a:stretch>
            <a:fillRect/>
          </a:stretch>
        </p:blipFill>
        <p:spPr bwMode="auto">
          <a:xfrm>
            <a:off x="2514600" y="1780333"/>
            <a:ext cx="6217920" cy="3973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640" y="118872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Thick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hadron absorber/beam dump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Vertex 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detector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eam telescope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666699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1051560" y="2057400"/>
            <a:ext cx="1554480" cy="132588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480560" y="1600200"/>
            <a:ext cx="777240" cy="11430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743200" y="1691640"/>
            <a:ext cx="1828800" cy="182880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360514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2-cell polyethylene target, hadron absorber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 test in 2009 : 3 days of data taking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4690" b="4690"/>
          <a:stretch>
            <a:fillRect/>
          </a:stretch>
        </p:blipFill>
        <p:spPr>
          <a:xfrm>
            <a:off x="411480" y="2240280"/>
            <a:ext cx="4252595" cy="271781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160" y="2057400"/>
            <a:ext cx="3955656" cy="3108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08760" y="5212080"/>
            <a:ext cx="236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Vertex reconstruction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7800" y="5212080"/>
            <a:ext cx="225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Mass 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33621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long road ahead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Towards a setup for AFTER – tentative agenda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Identify the relevant physics processes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Perform simulations – consider kinematics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Estimate the magnetic field (Tm)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Implement the relevant types tracking detectors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 PID detectors (hadrons, neutrals?)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Consider background processes...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Go To 2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Add absorbers, simulations again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Do not forget about triggers (L1, L2,... ), event rates, throughput, radiation protection, etc...</a:t>
            </a:r>
          </a:p>
          <a:p>
            <a:pPr marL="914400" lvl="1" indent="-457200">
              <a:buSzPct val="80000"/>
              <a:buFont typeface="+mj-lt"/>
              <a:buAutoNum type="arabicPeriod"/>
            </a:pPr>
            <a:endParaRPr lang="en-US" dirty="0" smtClean="0"/>
          </a:p>
          <a:p>
            <a:pPr marL="914400" lvl="1" indent="-457200">
              <a:buSzPct val="80000"/>
              <a:buFont typeface="+mj-lt"/>
              <a:buAutoNum type="arabicPeriod"/>
            </a:pPr>
            <a:r>
              <a:rPr lang="en-US" dirty="0" smtClean="0"/>
              <a:t>Come back here next year....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0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2B4DD-2596-4B48-BD6F-B5B55520994F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0093-38EB-634E-BA02-5CF4AB4A803A}" type="slidenum">
              <a:rPr lang="en-US"/>
              <a:pPr/>
              <a:t>44</a:t>
            </a:fld>
            <a:endParaRPr lang="en-US"/>
          </a:p>
        </p:txBody>
      </p:sp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6600" dirty="0"/>
          </a:p>
          <a:p>
            <a:pPr algn="ctr">
              <a:buFont typeface="Wingdings" charset="0"/>
              <a:buNone/>
            </a:pPr>
            <a:r>
              <a:rPr lang="en-US" sz="6600" dirty="0" smtClean="0"/>
              <a:t>Thank you</a:t>
            </a:r>
            <a:endParaRPr lang="en-US" sz="6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8322"/>
          </a:xfrm>
        </p:spPr>
        <p:txBody>
          <a:bodyPr/>
          <a:lstStyle/>
          <a:p>
            <a:r>
              <a:rPr lang="en-US" dirty="0" smtClean="0"/>
              <a:t>Compass acceptances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005840"/>
            <a:ext cx="4040188" cy="5120323"/>
          </a:xfrm>
        </p:spPr>
        <p:txBody>
          <a:bodyPr/>
          <a:lstStyle/>
          <a:p>
            <a:r>
              <a:rPr lang="en-US" sz="2000" dirty="0"/>
              <a:t>P</a:t>
            </a:r>
            <a:r>
              <a:rPr lang="en-US" sz="2000" dirty="0" smtClean="0"/>
              <a:t>roduction of high-</a:t>
            </a:r>
            <a:r>
              <a:rPr lang="en-US" sz="2000" dirty="0" err="1" smtClean="0"/>
              <a:t>pt</a:t>
            </a:r>
            <a:r>
              <a:rPr lang="en-US" sz="2000" dirty="0" smtClean="0"/>
              <a:t> hadrons (</a:t>
            </a:r>
            <a:r>
              <a:rPr lang="en-US" sz="2000" dirty="0" err="1" smtClean="0"/>
              <a:t>muon</a:t>
            </a:r>
            <a:r>
              <a:rPr lang="en-US" sz="2000" dirty="0" smtClean="0"/>
              <a:t> program) </a:t>
            </a:r>
            <a:endParaRPr lang="en-US" sz="2000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4"/>
          </p:nvPr>
        </p:nvSpPr>
        <p:spPr>
          <a:xfrm>
            <a:off x="4645025" y="1005840"/>
            <a:ext cx="4041775" cy="5120323"/>
          </a:xfrm>
        </p:spPr>
        <p:txBody>
          <a:bodyPr/>
          <a:lstStyle/>
          <a:p>
            <a:r>
              <a:rPr lang="en-US" sz="2000" dirty="0" smtClean="0"/>
              <a:t>Diffractive dissociation of </a:t>
            </a:r>
            <a:r>
              <a:rPr lang="en-US" sz="2000" dirty="0" err="1" smtClean="0"/>
              <a:t>pions</a:t>
            </a:r>
            <a:r>
              <a:rPr lang="en-US" sz="2000" dirty="0" smtClean="0"/>
              <a:t> (hadron program)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4160520"/>
            <a:ext cx="2140945" cy="2011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194560"/>
            <a:ext cx="2103120" cy="19661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5880" y="2468880"/>
            <a:ext cx="3154680" cy="338554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Negative hadrons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63040" y="4343400"/>
            <a:ext cx="3154680" cy="338554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000099"/>
                </a:solidFill>
              </a:rPr>
              <a:t>Positive hadrons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894" y="2194560"/>
            <a:ext cx="4676626" cy="344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706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DY – expected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0BF74-E685-9044-8E86-4A162ED34406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6F19A-55F4-B544-9C14-4805EB10D039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/>
          <a:srcRect l="2465" r="4638" b="2051"/>
          <a:stretch/>
        </p:blipFill>
        <p:spPr bwMode="auto">
          <a:xfrm>
            <a:off x="182880" y="914400"/>
            <a:ext cx="5660090" cy="537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22960"/>
            <a:ext cx="3063240" cy="26060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7920" y="1051560"/>
            <a:ext cx="2788920" cy="2092881"/>
          </a:xfrm>
          <a:prstGeom prst="rect">
            <a:avLst/>
          </a:prstGeom>
          <a:ln>
            <a:solidFill>
              <a:schemeClr val="bg2">
                <a:lumMod val="75000"/>
                <a:lumOff val="25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2 x 5 months of data taking</a:t>
            </a: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6.10</a:t>
            </a:r>
            <a:r>
              <a:rPr lang="en-US" sz="2000" baseline="30000" dirty="0" smtClean="0">
                <a:solidFill>
                  <a:srgbClr val="000099"/>
                </a:solidFill>
              </a:rPr>
              <a:t>8</a:t>
            </a:r>
            <a:r>
              <a:rPr lang="en-US" sz="2000" dirty="0" smtClean="0">
                <a:solidFill>
                  <a:srgbClr val="000099"/>
                </a:solidFill>
              </a:rPr>
              <a:t> </a:t>
            </a:r>
            <a:r>
              <a:rPr lang="en-US" sz="2000" dirty="0" err="1" smtClean="0">
                <a:solidFill>
                  <a:srgbClr val="000099"/>
                </a:solidFill>
              </a:rPr>
              <a:t>pions</a:t>
            </a:r>
            <a:r>
              <a:rPr lang="en-US" sz="2000" dirty="0" smtClean="0">
                <a:solidFill>
                  <a:srgbClr val="000099"/>
                </a:solidFill>
              </a:rPr>
              <a:t>/spill</a:t>
            </a:r>
            <a:endParaRPr lang="en-US" sz="2000" dirty="0">
              <a:solidFill>
                <a:srgbClr val="000099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1.1 m NH</a:t>
            </a:r>
            <a:r>
              <a:rPr lang="en-US" sz="2000" baseline="-25000" dirty="0" smtClean="0">
                <a:solidFill>
                  <a:srgbClr val="000099"/>
                </a:solidFill>
              </a:rPr>
              <a:t>3</a:t>
            </a:r>
            <a:r>
              <a:rPr lang="en-US" sz="2000" dirty="0" smtClean="0">
                <a:solidFill>
                  <a:srgbClr val="000099"/>
                </a:solidFill>
              </a:rPr>
              <a:t> target</a:t>
            </a:r>
            <a:endParaRPr lang="en-US" sz="2000" dirty="0">
              <a:solidFill>
                <a:srgbClr val="000099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US" sz="2000" dirty="0" smtClean="0">
                <a:solidFill>
                  <a:srgbClr val="000099"/>
                </a:solidFill>
              </a:rPr>
              <a:t>Mass: 4&lt;</a:t>
            </a:r>
            <a:r>
              <a:rPr lang="en-US" sz="2000" dirty="0" err="1" smtClean="0">
                <a:solidFill>
                  <a:srgbClr val="000099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000099"/>
                </a:solidFill>
                <a:latin typeface="Symbol" charset="2"/>
                <a:cs typeface="Symbol" charset="2"/>
              </a:rPr>
              <a:t>mm</a:t>
            </a:r>
            <a:r>
              <a:rPr lang="en-US" sz="2000" dirty="0" smtClean="0">
                <a:solidFill>
                  <a:srgbClr val="000099"/>
                </a:solidFill>
              </a:rPr>
              <a:t>&lt;9 </a:t>
            </a:r>
            <a:r>
              <a:rPr lang="en-US" sz="2000" dirty="0" err="1" smtClean="0">
                <a:solidFill>
                  <a:srgbClr val="000099"/>
                </a:solidFill>
              </a:rPr>
              <a:t>GeV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1234440"/>
            <a:ext cx="118872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000099"/>
                </a:solidFill>
              </a:rPr>
              <a:t>Sivers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03320" y="1325880"/>
            <a:ext cx="187452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000099"/>
                </a:solidFill>
              </a:rPr>
              <a:t>Boer-Mulders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20" y="4023360"/>
            <a:ext cx="150876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000099"/>
                </a:solidFill>
              </a:rPr>
              <a:t>Pretzelosity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3977640"/>
            <a:ext cx="1737360" cy="400110"/>
          </a:xfrm>
          <a:prstGeom prst="rect">
            <a:avLst/>
          </a:prstGeom>
          <a:effectLst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>
                <a:solidFill>
                  <a:srgbClr val="000099"/>
                </a:solidFill>
              </a:rPr>
              <a:t>Transversity</a:t>
            </a:r>
            <a:endParaRPr lang="en-US" sz="20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359244"/>
      </p:ext>
    </p:extLst>
  </p:cSld>
  <p:clrMapOvr>
    <a:masterClrMapping/>
  </p:clrMapOvr>
  <p:transition xmlns:p14="http://schemas.microsoft.com/office/powerpoint/2010/main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89F2-8642-4E48-80D9-037E8E5CCF85}" type="datetime1">
              <a:rPr lang="fr-FR" smtClean="0"/>
              <a:t>11/02/13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879C-D044-6B4D-A70C-A766806C0E41}" type="slidenum">
              <a:rPr lang="en-US"/>
              <a:pPr/>
              <a:t>47</a:t>
            </a:fld>
            <a:endParaRPr lang="en-US"/>
          </a:p>
        </p:txBody>
      </p:sp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Area Trackers – Large Drift Chambers</a:t>
            </a:r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5125" y="1235075"/>
            <a:ext cx="4289425" cy="5105400"/>
          </a:xfrm>
        </p:spPr>
        <p:txBody>
          <a:bodyPr/>
          <a:lstStyle/>
          <a:p>
            <a:r>
              <a:rPr lang="en-US" sz="2000"/>
              <a:t>Specifications</a:t>
            </a:r>
          </a:p>
          <a:p>
            <a:pPr lvl="1"/>
            <a:r>
              <a:rPr lang="en-US" sz="1800">
                <a:solidFill>
                  <a:schemeClr val="hlink"/>
                </a:solidFill>
              </a:rPr>
              <a:t>Large active area: 500x250 cm</a:t>
            </a:r>
            <a:r>
              <a:rPr lang="en-US" sz="1800" baseline="30000">
                <a:solidFill>
                  <a:schemeClr val="hlink"/>
                </a:solidFill>
              </a:rPr>
              <a:t>2</a:t>
            </a:r>
          </a:p>
          <a:p>
            <a:pPr lvl="1"/>
            <a:r>
              <a:rPr lang="en-US" sz="1800"/>
              <a:t>6 stations (18 double planes)</a:t>
            </a:r>
          </a:p>
          <a:p>
            <a:pPr lvl="1"/>
            <a:r>
              <a:rPr lang="en-US" sz="1800"/>
              <a:t>Dead area diameter: 50, 100 cm</a:t>
            </a:r>
          </a:p>
          <a:p>
            <a:pPr lvl="1"/>
            <a:r>
              <a:rPr lang="en-US" sz="1800"/>
              <a:t>Pitch: 4 cm</a:t>
            </a:r>
          </a:p>
          <a:p>
            <a:pPr lvl="1"/>
            <a:r>
              <a:rPr lang="en-US" sz="1800"/>
              <a:t>Anode-Cathode gap: 1 cm</a:t>
            </a:r>
          </a:p>
        </p:txBody>
      </p:sp>
      <p:sp>
        <p:nvSpPr>
          <p:cNvPr id="680972" name="Rectangle 12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/>
              <a:t>Performances</a:t>
            </a:r>
          </a:p>
          <a:p>
            <a:pPr lvl="1"/>
            <a:r>
              <a:rPr lang="en-US" sz="1800"/>
              <a:t>Efficiency: &gt; 93%</a:t>
            </a:r>
          </a:p>
          <a:p>
            <a:pPr lvl="1"/>
            <a:r>
              <a:rPr lang="en-US" sz="1800"/>
              <a:t>Space resolution: ~500 µ</a:t>
            </a:r>
          </a:p>
          <a:p>
            <a:endParaRPr lang="en-US" sz="2000"/>
          </a:p>
        </p:txBody>
      </p:sp>
      <p:pic>
        <p:nvPicPr>
          <p:cNvPr id="680968" name="Picture 8" descr="dw01u1-res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382963"/>
            <a:ext cx="3932238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0970" name="Picture 10" descr="W45-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75" y="3475038"/>
            <a:ext cx="3519488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7CE9D-A3A3-514D-B125-E39DF710196B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42D02-53D5-8040-9FCA-60B0CFD386A8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60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COMPASS – some facts</a:t>
            </a:r>
            <a:endParaRPr lang="en-US" dirty="0"/>
          </a:p>
        </p:txBody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" y="1325880"/>
            <a:ext cx="8412163" cy="5060950"/>
          </a:xfrm>
        </p:spPr>
        <p:txBody>
          <a:bodyPr/>
          <a:lstStyle/>
          <a:p>
            <a:r>
              <a:rPr lang="en-US" sz="2000" dirty="0" smtClean="0"/>
              <a:t>Located at CERN North Area beam line</a:t>
            </a:r>
          </a:p>
          <a:p>
            <a:pPr lvl="1"/>
            <a:r>
              <a:rPr lang="en-US" sz="1600" dirty="0" smtClean="0"/>
              <a:t>Possible beams: µ+, µ-,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+, </a:t>
            </a:r>
            <a:r>
              <a:rPr lang="en-US" sz="1800" dirty="0" smtClean="0">
                <a:latin typeface="Symbol" charset="2"/>
                <a:cs typeface="Symbol" charset="2"/>
              </a:rPr>
              <a:t>p</a:t>
            </a:r>
            <a:r>
              <a:rPr lang="en-US" sz="1600" dirty="0" smtClean="0"/>
              <a:t>-, e-  =&gt; Several physics programs</a:t>
            </a:r>
            <a:endParaRPr lang="en-US" sz="1600" dirty="0"/>
          </a:p>
        </p:txBody>
      </p:sp>
      <p:sp>
        <p:nvSpPr>
          <p:cNvPr id="7" name="Rectangle 18"/>
          <p:cNvSpPr txBox="1">
            <a:spLocks noChangeArrowheads="1"/>
          </p:cNvSpPr>
          <p:nvPr/>
        </p:nvSpPr>
        <p:spPr bwMode="auto">
          <a:xfrm>
            <a:off x="411163" y="2148840"/>
            <a:ext cx="4160837" cy="414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err="1" smtClean="0">
                <a:solidFill>
                  <a:srgbClr val="FF0000"/>
                </a:solidFill>
              </a:rPr>
              <a:t>muon</a:t>
            </a:r>
            <a:r>
              <a:rPr lang="en-US" sz="2000" dirty="0" smtClean="0">
                <a:solidFill>
                  <a:srgbClr val="FF0000"/>
                </a:solidFill>
              </a:rPr>
              <a:t> beam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Spin structure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Polarized target (L &amp; T)</a:t>
            </a:r>
            <a:r>
              <a:rPr lang="en-US" sz="1800" dirty="0" smtClean="0"/>
              <a:t>	</a:t>
            </a:r>
            <a:endParaRPr lang="en-US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r>
              <a:rPr lang="en-US" sz="1800" dirty="0" smtClean="0"/>
              <a:t>DVCS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Long LH</a:t>
            </a:r>
            <a:r>
              <a:rPr lang="en-US" sz="1800" baseline="-25000" dirty="0" smtClean="0">
                <a:solidFill>
                  <a:srgbClr val="0000FF"/>
                </a:solidFill>
              </a:rPr>
              <a:t>2</a:t>
            </a:r>
            <a:r>
              <a:rPr lang="en-US" sz="1800" dirty="0" smtClean="0">
                <a:solidFill>
                  <a:srgbClr val="0000FF"/>
                </a:solidFill>
              </a:rPr>
              <a:t> target</a:t>
            </a:r>
          </a:p>
          <a:p>
            <a:pPr lvl="1"/>
            <a:endParaRPr lang="en-US" sz="1800" dirty="0" smtClean="0"/>
          </a:p>
          <a:p>
            <a:pPr marL="457200" lvl="1" indent="0">
              <a:buFont typeface="Wingdings" charset="0"/>
              <a:buNone/>
            </a:pPr>
            <a:endParaRPr lang="en-US" sz="1800" dirty="0"/>
          </a:p>
        </p:txBody>
      </p:sp>
      <p:sp>
        <p:nvSpPr>
          <p:cNvPr id="8" name="Rectangle 19"/>
          <p:cNvSpPr txBox="1">
            <a:spLocks noChangeArrowheads="1"/>
          </p:cNvSpPr>
          <p:nvPr/>
        </p:nvSpPr>
        <p:spPr>
          <a:xfrm>
            <a:off x="4572000" y="2120112"/>
            <a:ext cx="4297363" cy="422036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0000"/>
              <a:buFont typeface="Wingdings" charset="0"/>
              <a:buChar char="n"/>
              <a:defRPr sz="24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336600"/>
              </a:buClr>
              <a:buSzPct val="55000"/>
              <a:buFont typeface="Wingdings" charset="0"/>
              <a:buChar char="n"/>
              <a:defRPr sz="2000">
                <a:solidFill>
                  <a:srgbClr val="4F5649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A47900"/>
              </a:buClr>
              <a:buSzPct val="50000"/>
              <a:buFont typeface="Wingdings" charset="0"/>
              <a:buChar char="n"/>
              <a:defRPr sz="200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3300"/>
              </a:buClr>
              <a:buFont typeface="Wingdings" charset="0"/>
              <a:buChar char="§"/>
              <a:defRPr>
                <a:solidFill>
                  <a:srgbClr val="333300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0">
                <a:solidFill>
                  <a:srgbClr val="FF0000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charset="0"/>
              <a:buChar char="è"/>
              <a:defRPr sz="2000" b="1">
                <a:solidFill>
                  <a:srgbClr val="CC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/>
              <a:t>Experiments with </a:t>
            </a:r>
            <a:r>
              <a:rPr lang="en-US" sz="2000" dirty="0" smtClean="0">
                <a:solidFill>
                  <a:srgbClr val="FF0000"/>
                </a:solidFill>
              </a:rPr>
              <a:t>hadron beams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800" dirty="0" smtClean="0"/>
              <a:t>Hadron spectroscopy</a:t>
            </a:r>
          </a:p>
          <a:p>
            <a:pPr lvl="1"/>
            <a:endParaRPr lang="en-US" sz="1800" dirty="0" smtClean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Small LH</a:t>
            </a:r>
            <a:r>
              <a:rPr lang="en-US" sz="1800" baseline="-25000" dirty="0" smtClean="0">
                <a:solidFill>
                  <a:srgbClr val="0000FF"/>
                </a:solidFill>
              </a:rPr>
              <a:t>2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or nuclear targets</a:t>
            </a:r>
            <a:endParaRPr lang="en-US" sz="1800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800" dirty="0" smtClean="0"/>
          </a:p>
          <a:p>
            <a:pPr lvl="1"/>
            <a:r>
              <a:rPr lang="en-US" sz="1800" dirty="0" err="1" smtClean="0"/>
              <a:t>Drell</a:t>
            </a:r>
            <a:r>
              <a:rPr lang="en-US" sz="1800" dirty="0" smtClean="0"/>
              <a:t>-Yan studies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Polarized target (T)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0120" y="269748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COMPASS - </a:t>
            </a:r>
            <a:r>
              <a:rPr lang="en-US" dirty="0"/>
              <a:t>I   (2002 – 2011)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840" y="4434840"/>
            <a:ext cx="7360920" cy="369332"/>
          </a:xfrm>
          <a:prstGeom prst="rect">
            <a:avLst/>
          </a:prstGeom>
          <a:noFill/>
          <a:ln>
            <a:solidFill>
              <a:srgbClr val="4D4D4D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COMPASS </a:t>
            </a:r>
            <a:r>
              <a:rPr lang="en-US" dirty="0" smtClean="0"/>
              <a:t>- II   </a:t>
            </a:r>
            <a:r>
              <a:rPr lang="en-US" dirty="0"/>
              <a:t>(</a:t>
            </a:r>
            <a:r>
              <a:rPr lang="en-US" dirty="0" smtClean="0"/>
              <a:t>2012 </a:t>
            </a:r>
            <a:r>
              <a:rPr lang="en-US" dirty="0"/>
              <a:t>– </a:t>
            </a:r>
            <a:r>
              <a:rPr lang="en-US" dirty="0" smtClean="0"/>
              <a:t>2017)</a:t>
            </a:r>
            <a:endParaRPr lang="en-US" dirty="0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85800" y="6035040"/>
            <a:ext cx="7864475" cy="409575"/>
          </a:xfrm>
          <a:prstGeom prst="rect">
            <a:avLst/>
          </a:prstGeom>
          <a:noFill/>
          <a:ln w="12700" cap="sq">
            <a:solidFill>
              <a:srgbClr val="4F5649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>
                <a:solidFill>
                  <a:schemeClr val="hlink"/>
                </a:solidFill>
              </a:rPr>
              <a:t>Reconfigurable target region - versatile experimental setup!   </a:t>
            </a:r>
            <a:endParaRPr lang="en-US" sz="20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111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F7CE4-C8C8-C74E-8F50-6D294AE4D98F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A2B61-1A18-F746-A4D6-58E85EC7F770}" type="slidenum">
              <a:rPr lang="en-US"/>
              <a:pPr/>
              <a:t>6</a:t>
            </a:fld>
            <a:endParaRPr lang="en-US"/>
          </a:p>
        </p:txBody>
      </p:sp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Requirements for a COMPASS detector 1/2</a:t>
            </a:r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3725" y="1096963"/>
            <a:ext cx="8275638" cy="55784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Detect several particles in coincidence:</a:t>
            </a:r>
          </a:p>
          <a:p>
            <a:pPr lvl="1"/>
            <a:r>
              <a:rPr lang="en-US" dirty="0"/>
              <a:t>Incident and scattered </a:t>
            </a:r>
            <a:r>
              <a:rPr lang="en-US" dirty="0" smtClean="0"/>
              <a:t>beam particle</a:t>
            </a:r>
            <a:endParaRPr lang="en-US" dirty="0"/>
          </a:p>
          <a:p>
            <a:pPr lvl="1"/>
            <a:r>
              <a:rPr lang="en-US" dirty="0"/>
              <a:t>Two or more outgoing </a:t>
            </a:r>
            <a:r>
              <a:rPr lang="en-US" dirty="0" smtClean="0"/>
              <a:t>charged hadrons</a:t>
            </a:r>
          </a:p>
          <a:p>
            <a:pPr lvl="1"/>
            <a:r>
              <a:rPr lang="en-US" dirty="0" smtClean="0"/>
              <a:t>Neutral particles (photons)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Large angle and momentum acceptance</a:t>
            </a:r>
          </a:p>
          <a:p>
            <a:pPr lvl="1"/>
            <a:r>
              <a:rPr lang="en-US" dirty="0"/>
              <a:t>Momentum: 1 </a:t>
            </a:r>
            <a:r>
              <a:rPr lang="en-US" dirty="0" err="1"/>
              <a:t>GeV</a:t>
            </a:r>
            <a:r>
              <a:rPr lang="en-US" dirty="0"/>
              <a:t>/c to &gt;50 </a:t>
            </a:r>
            <a:r>
              <a:rPr lang="en-US" dirty="0" err="1"/>
              <a:t>GeV</a:t>
            </a:r>
            <a:r>
              <a:rPr lang="en-US" dirty="0"/>
              <a:t>/c </a:t>
            </a:r>
          </a:p>
          <a:p>
            <a:pPr lvl="1"/>
            <a:r>
              <a:rPr lang="en-US" dirty="0"/>
              <a:t>Angular acceptance: </a:t>
            </a:r>
            <a:r>
              <a:rPr lang="en-US" dirty="0">
                <a:cs typeface="Tahoma" charset="0"/>
              </a:rPr>
              <a:t>± 180 </a:t>
            </a:r>
            <a:r>
              <a:rPr lang="en-US" dirty="0" err="1" smtClean="0">
                <a:cs typeface="Tahoma" charset="0"/>
              </a:rPr>
              <a:t>mrad</a:t>
            </a:r>
            <a:endParaRPr lang="en-US" dirty="0" smtClean="0">
              <a:cs typeface="Tahoma" charset="0"/>
            </a:endParaRPr>
          </a:p>
          <a:p>
            <a:pPr lvl="1"/>
            <a:endParaRPr lang="en-US" dirty="0" smtClean="0">
              <a:cs typeface="Tahoma" charset="0"/>
            </a:endParaRPr>
          </a:p>
          <a:p>
            <a:r>
              <a:rPr lang="en-US" dirty="0" smtClean="0">
                <a:cs typeface="Tahoma" charset="0"/>
              </a:rPr>
              <a:t>Exclusivity</a:t>
            </a:r>
          </a:p>
          <a:p>
            <a:pPr lvl="1"/>
            <a:r>
              <a:rPr lang="en-US" dirty="0" smtClean="0">
                <a:cs typeface="Tahoma" charset="0"/>
              </a:rPr>
              <a:t>Detect recoil protons : momentum: &lt; 1 </a:t>
            </a:r>
            <a:r>
              <a:rPr lang="en-US" dirty="0" err="1" smtClean="0">
                <a:cs typeface="Tahoma" charset="0"/>
              </a:rPr>
              <a:t>GeV</a:t>
            </a:r>
            <a:r>
              <a:rPr lang="en-US" dirty="0" smtClean="0">
                <a:cs typeface="Tahoma" charset="0"/>
              </a:rPr>
              <a:t>/c</a:t>
            </a:r>
            <a:endParaRPr lang="en-US" dirty="0">
              <a:cs typeface="Tahoma" charset="0"/>
            </a:endParaRPr>
          </a:p>
          <a:p>
            <a:pPr lvl="1"/>
            <a:endParaRPr lang="en-US" dirty="0">
              <a:cs typeface="Tahoma" charset="0"/>
            </a:endParaRPr>
          </a:p>
          <a:p>
            <a:r>
              <a:rPr lang="en-US" dirty="0">
                <a:cs typeface="Tahoma" charset="0"/>
              </a:rPr>
              <a:t>Particle identification</a:t>
            </a:r>
          </a:p>
          <a:p>
            <a:pPr lvl="1"/>
            <a:r>
              <a:rPr lang="en-US" dirty="0">
                <a:cs typeface="Tahoma" charset="0"/>
              </a:rPr>
              <a:t>RICH detector: separate </a:t>
            </a:r>
            <a:r>
              <a:rPr lang="en-US" dirty="0" smtClean="0">
                <a:latin typeface="Symbol" charset="0"/>
                <a:cs typeface="Tahoma" charset="0"/>
              </a:rPr>
              <a:t>p</a:t>
            </a:r>
            <a:r>
              <a:rPr lang="en-US" dirty="0">
                <a:cs typeface="Tahoma" charset="0"/>
              </a:rPr>
              <a:t>,</a:t>
            </a:r>
            <a:r>
              <a:rPr lang="en-US" dirty="0" smtClean="0">
                <a:cs typeface="Tahoma" charset="0"/>
              </a:rPr>
              <a:t> K, p; </a:t>
            </a:r>
            <a:endParaRPr lang="en-US" dirty="0">
              <a:cs typeface="Tahoma" charset="0"/>
            </a:endParaRPr>
          </a:p>
          <a:p>
            <a:pPr lvl="1"/>
            <a:r>
              <a:rPr lang="en-US" dirty="0" err="1">
                <a:cs typeface="Tahoma" charset="0"/>
              </a:rPr>
              <a:t>Hadronic</a:t>
            </a:r>
            <a:r>
              <a:rPr lang="en-US" dirty="0">
                <a:cs typeface="Tahoma" charset="0"/>
              </a:rPr>
              <a:t> and Electromagnetic calorimeters</a:t>
            </a:r>
          </a:p>
          <a:p>
            <a:pPr lvl="1"/>
            <a:r>
              <a:rPr lang="en-US" dirty="0" err="1">
                <a:cs typeface="Tahoma" charset="0"/>
              </a:rPr>
              <a:t>Muon</a:t>
            </a:r>
            <a:r>
              <a:rPr lang="en-US" dirty="0">
                <a:cs typeface="Tahoma" charset="0"/>
              </a:rPr>
              <a:t> identification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499A7-7B90-594B-957B-989858B076A2}" type="datetime1">
              <a:rPr lang="fr-FR" smtClean="0"/>
              <a:t>11/02/13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2088-A5CB-B348-A020-4E58CB0A0A55}" type="slidenum">
              <a:rPr lang="en-US"/>
              <a:pPr/>
              <a:t>7</a:t>
            </a:fld>
            <a:endParaRPr lang="en-US"/>
          </a:p>
        </p:txBody>
      </p:sp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a COMPASS detector 2/2</a:t>
            </a:r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3725" y="1235075"/>
            <a:ext cx="8275638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cs typeface="Tahoma" charset="0"/>
              </a:rPr>
              <a:t>Tracking </a:t>
            </a:r>
            <a:endParaRPr lang="en-US" sz="2000" dirty="0" smtClean="0">
              <a:cs typeface="Tahoma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Good space and/or time resolution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High </a:t>
            </a:r>
            <a:r>
              <a:rPr lang="en-US" sz="1800" dirty="0">
                <a:cs typeface="Tahoma" charset="0"/>
              </a:rPr>
              <a:t>counting rate,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F</a:t>
            </a:r>
            <a:r>
              <a:rPr lang="en-US" sz="1800" dirty="0" smtClean="0">
                <a:cs typeface="Tahoma" charset="0"/>
              </a:rPr>
              <a:t>rom </a:t>
            </a:r>
            <a:r>
              <a:rPr lang="en-US" sz="1800" dirty="0">
                <a:cs typeface="Tahoma" charset="0"/>
              </a:rPr>
              <a:t>small </a:t>
            </a:r>
            <a:r>
              <a:rPr lang="en-US" sz="1800" dirty="0" smtClean="0">
                <a:cs typeface="Tahoma" charset="0"/>
              </a:rPr>
              <a:t>to </a:t>
            </a:r>
            <a:r>
              <a:rPr lang="en-US" sz="1800" dirty="0">
                <a:cs typeface="Tahoma" charset="0"/>
              </a:rPr>
              <a:t>really large </a:t>
            </a:r>
            <a:r>
              <a:rPr lang="en-US" sz="1800" dirty="0" smtClean="0">
                <a:cs typeface="Tahoma" charset="0"/>
              </a:rPr>
              <a:t>size detectors</a:t>
            </a:r>
            <a:endParaRPr lang="en-US" sz="1800" dirty="0">
              <a:cs typeface="Tahoma" charset="0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L</a:t>
            </a:r>
            <a:r>
              <a:rPr lang="en-US" sz="1800" dirty="0" smtClean="0">
                <a:cs typeface="Tahoma" charset="0"/>
              </a:rPr>
              <a:t>ow </a:t>
            </a:r>
            <a:r>
              <a:rPr lang="en-US" sz="1800" dirty="0">
                <a:cs typeface="Tahoma" charset="0"/>
              </a:rPr>
              <a:t>material </a:t>
            </a:r>
            <a:r>
              <a:rPr lang="en-US" sz="1800" dirty="0" smtClean="0">
                <a:cs typeface="Tahoma" charset="0"/>
              </a:rPr>
              <a:t>budget, cost, etc...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>
              <a:cs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000" dirty="0" smtClean="0">
                <a:cs typeface="Tahoma" charset="0"/>
              </a:rPr>
              <a:t>Polarized </a:t>
            </a:r>
            <a:r>
              <a:rPr lang="en-US" sz="2000" dirty="0">
                <a:cs typeface="Tahoma" charset="0"/>
              </a:rPr>
              <a:t>target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Large target size for reaching high luminosity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O</a:t>
            </a:r>
            <a:r>
              <a:rPr lang="en-US" sz="1800" dirty="0" smtClean="0">
                <a:cs typeface="Tahoma" charset="0"/>
              </a:rPr>
              <a:t>ppositely </a:t>
            </a:r>
            <a:r>
              <a:rPr lang="en-US" sz="1800" dirty="0">
                <a:cs typeface="Tahoma" charset="0"/>
              </a:rPr>
              <a:t>polarized cells </a:t>
            </a:r>
          </a:p>
          <a:p>
            <a:pPr lvl="2">
              <a:lnSpc>
                <a:spcPct val="90000"/>
              </a:lnSpc>
            </a:pPr>
            <a:endParaRPr lang="en-US" sz="1800" dirty="0">
              <a:cs typeface="Tahoma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cs typeface="Tahoma" charset="0"/>
              </a:rPr>
              <a:t>Large data flow capabilities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cs typeface="Tahoma" charset="0"/>
              </a:rPr>
              <a:t>Trigger rates: from few to </a:t>
            </a:r>
            <a:r>
              <a:rPr lang="en-US" sz="1800" dirty="0" smtClean="0">
                <a:cs typeface="Tahoma" charset="0"/>
              </a:rPr>
              <a:t>30 </a:t>
            </a:r>
            <a:r>
              <a:rPr lang="en-US" sz="1800" dirty="0">
                <a:cs typeface="Tahoma" charset="0"/>
              </a:rPr>
              <a:t>kHz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>
                <a:cs typeface="Tahoma" charset="0"/>
              </a:rPr>
              <a:t>More than </a:t>
            </a:r>
            <a:r>
              <a:rPr lang="en-US" sz="1800" dirty="0">
                <a:cs typeface="Tahoma" charset="0"/>
              </a:rPr>
              <a:t>250 000 detectors channels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1800" dirty="0">
              <a:cs typeface="Tahom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568B-100B-3440-8E94-D4DC1CF25EF1}" type="datetime1">
              <a:rPr lang="fr-FR" smtClean="0"/>
              <a:t>11/02/13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E26F4-B571-7844-B430-920255DFF973}" type="slidenum">
              <a:rPr lang="en-US"/>
              <a:pPr/>
              <a:t>8</a:t>
            </a:fld>
            <a:endParaRPr lang="en-US"/>
          </a:p>
        </p:txBody>
      </p:sp>
      <p:sp>
        <p:nvSpPr>
          <p:cNvPr id="67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COMPASS Beams</a:t>
            </a:r>
          </a:p>
        </p:txBody>
      </p:sp>
      <p:pic>
        <p:nvPicPr>
          <p:cNvPr id="677894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19" t="7942" r="4886"/>
          <a:stretch>
            <a:fillRect/>
          </a:stretch>
        </p:blipFill>
        <p:spPr>
          <a:xfrm>
            <a:off x="228600" y="1189038"/>
            <a:ext cx="8550275" cy="2105025"/>
          </a:xfrm>
          <a:noFill/>
          <a:ln/>
          <a:extLst>
            <a:ext uri="{91240B29-F687-4f45-9708-019B960494DF}">
              <a14:hiddenLine xmlns:a14="http://schemas.microsoft.com/office/drawing/2010/main" w="12700" cap="sq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7789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0" t="8020" r="5528"/>
          <a:stretch>
            <a:fillRect/>
          </a:stretch>
        </p:blipFill>
        <p:spPr bwMode="auto">
          <a:xfrm>
            <a:off x="6400800" y="3108960"/>
            <a:ext cx="2392829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7893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182563" y="2971800"/>
            <a:ext cx="4892675" cy="3140075"/>
          </a:xfrm>
        </p:spPr>
        <p:txBody>
          <a:bodyPr/>
          <a:lstStyle/>
          <a:p>
            <a:r>
              <a:rPr lang="en-US" sz="1800" dirty="0" err="1"/>
              <a:t>Muon</a:t>
            </a:r>
            <a:r>
              <a:rPr lang="en-US" sz="1800" dirty="0"/>
              <a:t> beam </a:t>
            </a:r>
          </a:p>
          <a:p>
            <a:pPr lvl="1"/>
            <a:r>
              <a:rPr lang="en-US" sz="1600" dirty="0"/>
              <a:t>Energy: 160 </a:t>
            </a:r>
            <a:r>
              <a:rPr lang="en-US" sz="1600" dirty="0" err="1"/>
              <a:t>GeV</a:t>
            </a:r>
            <a:endParaRPr lang="en-US" sz="1600" dirty="0"/>
          </a:p>
          <a:p>
            <a:pPr lvl="1"/>
            <a:r>
              <a:rPr lang="en-US" sz="1600" dirty="0"/>
              <a:t>Intensity: 2x10</a:t>
            </a:r>
            <a:r>
              <a:rPr lang="en-US" sz="1600" baseline="30000" dirty="0"/>
              <a:t>8</a:t>
            </a:r>
            <a:r>
              <a:rPr lang="en-US" sz="1600" dirty="0"/>
              <a:t>/spill</a:t>
            </a:r>
          </a:p>
          <a:p>
            <a:pPr lvl="1"/>
            <a:r>
              <a:rPr lang="en-US" sz="1600" dirty="0"/>
              <a:t>Polarization: 80% </a:t>
            </a:r>
          </a:p>
          <a:p>
            <a:r>
              <a:rPr lang="en-US" sz="1800" dirty="0"/>
              <a:t>Hadron beams</a:t>
            </a:r>
          </a:p>
          <a:p>
            <a:pPr lvl="1"/>
            <a:r>
              <a:rPr lang="en-US" sz="1600" dirty="0" err="1"/>
              <a:t>Pions</a:t>
            </a:r>
            <a:r>
              <a:rPr lang="en-US" sz="1600" dirty="0"/>
              <a:t>(</a:t>
            </a:r>
            <a:r>
              <a:rPr lang="en-US" sz="1600" dirty="0" smtClean="0"/>
              <a:t>97%</a:t>
            </a:r>
            <a:r>
              <a:rPr lang="en-US" sz="1600" dirty="0"/>
              <a:t>), </a:t>
            </a:r>
            <a:r>
              <a:rPr lang="en-US" sz="1600" dirty="0" err="1"/>
              <a:t>kaons</a:t>
            </a:r>
            <a:r>
              <a:rPr lang="en-US" sz="1600" dirty="0" smtClean="0"/>
              <a:t>(2.6%</a:t>
            </a:r>
            <a:r>
              <a:rPr lang="en-US" sz="1600" dirty="0"/>
              <a:t>), anti-p(</a:t>
            </a:r>
            <a:r>
              <a:rPr lang="en-US" sz="1600" dirty="0" smtClean="0"/>
              <a:t>0.6%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Energy: 190 </a:t>
            </a:r>
            <a:r>
              <a:rPr lang="en-US" sz="1600" dirty="0" err="1"/>
              <a:t>GeV</a:t>
            </a:r>
            <a:endParaRPr lang="en-US" sz="1600" dirty="0"/>
          </a:p>
          <a:p>
            <a:pPr lvl="1"/>
            <a:r>
              <a:rPr lang="en-US" sz="1600" dirty="0"/>
              <a:t>Intensity: up to 10</a:t>
            </a:r>
            <a:r>
              <a:rPr lang="en-US" sz="1600" baseline="30000" dirty="0"/>
              <a:t>8</a:t>
            </a:r>
            <a:r>
              <a:rPr lang="en-US" sz="1600" dirty="0"/>
              <a:t>/spill</a:t>
            </a:r>
          </a:p>
          <a:p>
            <a:r>
              <a:rPr lang="en-US" sz="1800" dirty="0"/>
              <a:t>Electron beam</a:t>
            </a:r>
          </a:p>
          <a:p>
            <a:pPr lvl="1"/>
            <a:r>
              <a:rPr lang="en-US" sz="1600" dirty="0"/>
              <a:t>40 </a:t>
            </a:r>
            <a:r>
              <a:rPr lang="en-US" sz="1600" dirty="0" err="1"/>
              <a:t>GeV</a:t>
            </a:r>
            <a:r>
              <a:rPr lang="en-US" sz="1600" dirty="0"/>
              <a:t>, few 10</a:t>
            </a:r>
            <a:r>
              <a:rPr lang="en-US" sz="1600" baseline="30000" dirty="0"/>
              <a:t>3</a:t>
            </a:r>
            <a:r>
              <a:rPr lang="en-US" sz="1600" dirty="0"/>
              <a:t>/spill, used for calibration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6638993"/>
              </p:ext>
            </p:extLst>
          </p:nvPr>
        </p:nvGraphicFramePr>
        <p:xfrm>
          <a:off x="6446520" y="4937760"/>
          <a:ext cx="2480712" cy="1737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1841" name="Graph" r:id="rId5" imgW="4119840" imgH="2884320" progId="">
                  <p:embed/>
                </p:oleObj>
              </mc:Choice>
              <mc:Fallback>
                <p:oleObj name="Graph" r:id="rId5" imgW="4119840" imgH="2884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6520" y="4937760"/>
                        <a:ext cx="2480712" cy="1737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val 1"/>
          <p:cNvSpPr/>
          <p:nvPr/>
        </p:nvSpPr>
        <p:spPr bwMode="auto">
          <a:xfrm>
            <a:off x="3154680" y="1325880"/>
            <a:ext cx="4663440" cy="1645920"/>
          </a:xfrm>
          <a:prstGeom prst="ellipse">
            <a:avLst/>
          </a:prstGeom>
          <a:noFill/>
          <a:ln w="50800" cap="sq" cmpd="sng" algn="ctr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89DD-B17A-8944-B052-B036241024FA}" type="datetime1">
              <a:rPr lang="fr-FR" smtClean="0"/>
              <a:t>11/02/13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S. Platchkov, AFTER workshop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3B8D6-5B2D-434E-AB82-9487AB98F5E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M2_BL_23_BM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43000"/>
            <a:ext cx="6400800" cy="4506629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3238" y="274638"/>
            <a:ext cx="7543800" cy="6096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4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6A4076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en-US" dirty="0" smtClean="0"/>
              <a:t>COMPASS Beam Line</a:t>
            </a:r>
            <a:endParaRPr lang="en-US" dirty="0"/>
          </a:p>
        </p:txBody>
      </p:sp>
      <p:sp>
        <p:nvSpPr>
          <p:cNvPr id="7" name="Text Box 1508"/>
          <p:cNvSpPr txBox="1">
            <a:spLocks noChangeArrowheads="1"/>
          </p:cNvSpPr>
          <p:nvPr/>
        </p:nvSpPr>
        <p:spPr bwMode="auto">
          <a:xfrm>
            <a:off x="365760" y="5715000"/>
            <a:ext cx="8503920" cy="369332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 smtClean="0">
                <a:solidFill>
                  <a:schemeClr val="hlink"/>
                </a:solidFill>
              </a:rPr>
              <a:t>A very long beam line, to allow for good secondary and tertiary beams </a:t>
            </a:r>
            <a:endParaRPr lang="en-US" dirty="0">
              <a:solidFill>
                <a:schemeClr val="hlin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" y="1005840"/>
            <a:ext cx="14630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Protons from SPS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02920" y="1828800"/>
            <a:ext cx="685800" cy="3657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543800" y="3017520"/>
            <a:ext cx="14630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Compass</a:t>
            </a:r>
          </a:p>
          <a:p>
            <a:pPr algn="ctr"/>
            <a:r>
              <a:rPr lang="en-US" dirty="0" smtClean="0"/>
              <a:t>Target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7086600" y="3749040"/>
            <a:ext cx="1097280" cy="59436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29647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ends-Paris">
  <a:themeElements>
    <a:clrScheme name="Blends-Pari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-Paris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solidFill>
          <a:schemeClr val="accent1"/>
        </a:solidFill>
        <a:ln w="12700" cap="sq" cmpd="sng" algn="ctr">
          <a:solidFill>
            <a:srgbClr val="FF0000"/>
          </a:solidFill>
          <a:prstDash val="solid"/>
          <a:round/>
          <a:headEnd type="none" w="sm" len="sm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ends-Pari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-Pari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-Pari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-Pari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28553</TotalTime>
  <Words>2446</Words>
  <Application>Microsoft Macintosh PowerPoint</Application>
  <PresentationFormat>On-screen Show (4:3)</PresentationFormat>
  <Paragraphs>651</Paragraphs>
  <Slides>47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Blends-Paris</vt:lpstr>
      <vt:lpstr>PowerPoint.Show.8</vt:lpstr>
      <vt:lpstr>Graph</vt:lpstr>
      <vt:lpstr>Equation</vt:lpstr>
      <vt:lpstr>The COMPASS experimental setup </vt:lpstr>
      <vt:lpstr>The COMPASS experiment at CERN </vt:lpstr>
      <vt:lpstr>CERN accelerators (not to scale) </vt:lpstr>
      <vt:lpstr>COMPASS – some facts</vt:lpstr>
      <vt:lpstr>COMPASS – some facts</vt:lpstr>
      <vt:lpstr>Requirements for a COMPASS detector 1/2</vt:lpstr>
      <vt:lpstr>Requirements for a COMPASS detector 2/2</vt:lpstr>
      <vt:lpstr>COMPASS Beams</vt:lpstr>
      <vt:lpstr>PowerPoint Presentation</vt:lpstr>
      <vt:lpstr>COMPASS Polarized target</vt:lpstr>
      <vt:lpstr>Polarization build-up</vt:lpstr>
      <vt:lpstr>The COMPASS setup – Three main parts</vt:lpstr>
      <vt:lpstr>The COMPASS setup – Space resolution</vt:lpstr>
      <vt:lpstr>Large Angle Spectrometer</vt:lpstr>
      <vt:lpstr>Very Small Angle Trackers - Scintillating Fibers</vt:lpstr>
      <vt:lpstr>Very Small Area Trackers - Silicons</vt:lpstr>
      <vt:lpstr>Very Small Angle Trackers - PixelGEMs</vt:lpstr>
      <vt:lpstr>Small Area Trackers - GEM detectors</vt:lpstr>
      <vt:lpstr>Small Angle Trackers - GEM detectors</vt:lpstr>
      <vt:lpstr>Small Angle Trackers - Micromegas</vt:lpstr>
      <vt:lpstr>Micromegas in COMPASS</vt:lpstr>
      <vt:lpstr>Large Angle Trackers – Drift Chambers</vt:lpstr>
      <vt:lpstr>Electromagnetic calorimeters (x2)</vt:lpstr>
      <vt:lpstr>ECAL performances</vt:lpstr>
      <vt:lpstr>Hadron calorimeter</vt:lpstr>
      <vt:lpstr>COMPASS RICH</vt:lpstr>
      <vt:lpstr>COMPASS RICH</vt:lpstr>
      <vt:lpstr>Dedicated electronics developments</vt:lpstr>
      <vt:lpstr>COMPASS DAQ</vt:lpstr>
      <vt:lpstr>Compass DAQ: Trigger rate vs Event size</vt:lpstr>
      <vt:lpstr>PowerPoint Presentation</vt:lpstr>
      <vt:lpstr>DVCS – COMPASS kinematical coverage</vt:lpstr>
      <vt:lpstr>PowerPoint Presentation</vt:lpstr>
      <vt:lpstr>PowerPoint Presentation</vt:lpstr>
      <vt:lpstr>CAMERA (TOF Recoil Proton Detector)</vt:lpstr>
      <vt:lpstr>DVCS – COMPASS xB regions – SIMULATION</vt:lpstr>
      <vt:lpstr>DVCS – COMPASS xB regions – REAL DATA</vt:lpstr>
      <vt:lpstr>Hadron beam: Primakoff and spectroscopy</vt:lpstr>
      <vt:lpstr>Primakoff and pion polarizability</vt:lpstr>
      <vt:lpstr>Some final states (pion beam) </vt:lpstr>
      <vt:lpstr>Hadron beam: Drell-Yan setup</vt:lpstr>
      <vt:lpstr>DY test in 2009 : 3 days of data taking</vt:lpstr>
      <vt:lpstr>A long road ahead </vt:lpstr>
      <vt:lpstr>PowerPoint Presentation</vt:lpstr>
      <vt:lpstr>Compass acceptances</vt:lpstr>
      <vt:lpstr>Polarized DY – expected results</vt:lpstr>
      <vt:lpstr>Large Area Trackers – Large Drift Chambers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Technical Coordinator report</dc:title>
  <dc:creator>Platchkov</dc:creator>
  <cp:lastModifiedBy>Stephane PLATCHKOV</cp:lastModifiedBy>
  <cp:revision>577</cp:revision>
  <dcterms:created xsi:type="dcterms:W3CDTF">2003-09-25T15:44:27Z</dcterms:created>
  <dcterms:modified xsi:type="dcterms:W3CDTF">2013-02-11T09:08:54Z</dcterms:modified>
</cp:coreProperties>
</file>