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60" r:id="rId4"/>
    <p:sldId id="261" r:id="rId5"/>
    <p:sldId id="258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 horzBarState="maximized">
    <p:restoredLeft sz="15620" autoAdjust="0"/>
    <p:restoredTop sz="94628" autoAdjust="0"/>
  </p:normalViewPr>
  <p:slideViewPr>
    <p:cSldViewPr>
      <p:cViewPr>
        <p:scale>
          <a:sx n="86" d="100"/>
          <a:sy n="86" d="100"/>
        </p:scale>
        <p:origin x="-72" y="-6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-206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5B627E-3C70-4841-BD57-FB81011B2313}" type="datetimeFigureOut">
              <a:rPr lang="fr-FR" smtClean="0"/>
              <a:t>17/09/2012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171E42-1228-4719-8F0D-7AD9FBA1E9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5184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6DE442-0163-427A-A0DA-1038FFA557D5}" type="datetimeFigureOut">
              <a:rPr lang="fr-FR" smtClean="0"/>
              <a:t>17/09/2012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E72E03-35AC-48EF-81B8-DCC8A8037F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2992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noFill/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  <p:sp>
        <p:nvSpPr>
          <p:cNvPr id="7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457200" y="6565945"/>
            <a:ext cx="2133600" cy="220641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algn="ctr"/>
            <a:r>
              <a:rPr lang="fr-FR" smtClean="0"/>
              <a:t>Objet Date</a:t>
            </a:r>
            <a:endParaRPr lang="fr-FR"/>
          </a:p>
        </p:txBody>
      </p:sp>
      <p:sp>
        <p:nvSpPr>
          <p:cNvPr id="8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3214678" y="6572272"/>
            <a:ext cx="3352800" cy="214290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algn="ctr"/>
            <a:r>
              <a:rPr lang="fr-FR" smtClean="0"/>
              <a:t>Vincent Poireau</a:t>
            </a:r>
            <a:endParaRPr lang="fr-FR"/>
          </a:p>
        </p:txBody>
      </p:sp>
      <p:sp>
        <p:nvSpPr>
          <p:cNvPr id="10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8286776" y="6572272"/>
            <a:ext cx="762000" cy="220641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6DF1C61-A851-4A3C-823F-B4CA5D8CC9A1}" type="slidenum">
              <a:rPr lang="fr-FR" smtClean="0"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Objet Date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Vincent Poireau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F1C61-A851-4A3C-823F-B4CA5D8CC9A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Objet Date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Vincent Poireau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F1C61-A851-4A3C-823F-B4CA5D8CC9A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Objet Date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Vincent Poireau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F1C61-A851-4A3C-823F-B4CA5D8CC9A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Objet Date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Vincent Poireau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F1C61-A851-4A3C-823F-B4CA5D8CC9A1}" type="slidenum">
              <a:rPr lang="fr-FR" smtClean="0"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Objet Date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Vincent Poireau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F1C61-A851-4A3C-823F-B4CA5D8CC9A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Objet Date</a:t>
            </a: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Vincent Poireau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F1C61-A851-4A3C-823F-B4CA5D8CC9A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Objet Date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Vincent Poireau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F1C61-A851-4A3C-823F-B4CA5D8CC9A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Objet Date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Vincent Poireau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F1C61-A851-4A3C-823F-B4CA5D8CC9A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Objet Date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Vincent Poireau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F1C61-A851-4A3C-823F-B4CA5D8CC9A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gner et arrondir un rectangle à un seul coin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le rect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Objet Date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Vincent Poireau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6DF1C61-A851-4A3C-823F-B4CA5D8CC9A1}" type="slidenum">
              <a:rPr lang="fr-FR" smtClean="0"/>
              <a:t>‹N°›</a:t>
            </a:fld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10" name="Forme lib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e lib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214422"/>
            <a:ext cx="8229600" cy="52864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457200" y="6565945"/>
            <a:ext cx="2133600" cy="220641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algn="ctr"/>
            <a:r>
              <a:rPr lang="fr-FR" smtClean="0"/>
              <a:t>Objet Date</a:t>
            </a:r>
            <a:endParaRPr lang="fr-FR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3290902" y="6572272"/>
            <a:ext cx="3352800" cy="214290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algn="ctr"/>
            <a:r>
              <a:rPr lang="fr-FR" smtClean="0"/>
              <a:t>Vincent Poireau</a:t>
            </a:r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8286776" y="6572272"/>
            <a:ext cx="762000" cy="220641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6DF1C61-A851-4A3C-823F-B4CA5D8CC9A1}" type="slidenum">
              <a:rPr lang="fr-FR" smtClean="0"/>
              <a:t>‹N°›</a:t>
            </a:fld>
            <a:endParaRPr lang="fr-FR"/>
          </a:p>
        </p:txBody>
      </p:sp>
      <p:grpSp>
        <p:nvGrpSpPr>
          <p:cNvPr id="2" name="Groupe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e lib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e lib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1500166" y="142852"/>
            <a:ext cx="6215106" cy="857256"/>
          </a:xfrm>
          <a:prstGeom prst="rect">
            <a:avLst/>
          </a:prstGeom>
          <a:gradFill>
            <a:gsLst>
              <a:gs pos="0">
                <a:schemeClr val="accent1">
                  <a:tint val="98000"/>
                  <a:shade val="25000"/>
                  <a:satMod val="250000"/>
                </a:schemeClr>
              </a:gs>
              <a:gs pos="48000">
                <a:schemeClr val="accent1">
                  <a:tint val="86000"/>
                  <a:satMod val="115000"/>
                </a:schemeClr>
              </a:gs>
              <a:gs pos="100000">
                <a:schemeClr val="accent1">
                  <a:tint val="50000"/>
                  <a:satMod val="150000"/>
                </a:schemeClr>
              </a:gs>
            </a:gsLst>
          </a:gradFill>
          <a:ln>
            <a:solidFill>
              <a:schemeClr val="accent1">
                <a:shade val="50000"/>
                <a:satMod val="103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 vert="horz" lIns="0" rIns="0" bIns="0" anchor="t">
            <a:normAutofit/>
          </a:bodyPr>
          <a:lstStyle/>
          <a:p>
            <a:r>
              <a:rPr kumimoji="0" lang="fr-FR" smtClean="0"/>
              <a:t>TITRE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ctr" rtl="0" eaLnBrk="1" latinLnBrk="0" hangingPunct="1">
        <a:spcBef>
          <a:spcPct val="0"/>
        </a:spcBef>
        <a:buNone/>
        <a:defRPr kumimoji="0" sz="4400" b="0" kern="1200">
          <a:ln>
            <a:noFill/>
          </a:ln>
          <a:solidFill>
            <a:schemeClr val="tx1"/>
          </a:soli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rgbClr val="0070C0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microsoft.com/office/2007/relationships/hdphoto" Target="../media/hdphoto7.wdp"/><Relationship Id="rId3" Type="http://schemas.microsoft.com/office/2007/relationships/hdphoto" Target="../media/hdphoto2.wdp"/><Relationship Id="rId7" Type="http://schemas.microsoft.com/office/2007/relationships/hdphoto" Target="../media/hdphoto4.wdp"/><Relationship Id="rId12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microsoft.com/office/2007/relationships/hdphoto" Target="../media/hdphoto6.wdp"/><Relationship Id="rId5" Type="http://schemas.microsoft.com/office/2007/relationships/hdphoto" Target="../media/hdphoto3.wdp"/><Relationship Id="rId15" Type="http://schemas.microsoft.com/office/2007/relationships/hdphoto" Target="../media/hdphoto8.wdp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microsoft.com/office/2007/relationships/hdphoto" Target="../media/hdphoto5.wdp"/><Relationship Id="rId1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39552" y="1124744"/>
            <a:ext cx="7851648" cy="3600400"/>
          </a:xfrm>
        </p:spPr>
        <p:txBody>
          <a:bodyPr>
            <a:normAutofit/>
          </a:bodyPr>
          <a:lstStyle/>
          <a:p>
            <a:pPr algn="ctr"/>
            <a:r>
              <a:rPr lang="fr-FR" smtClean="0"/>
              <a:t>COLLISIONS, </a:t>
            </a:r>
            <a:br>
              <a:rPr lang="fr-FR" smtClean="0"/>
            </a:br>
            <a:r>
              <a:rPr lang="fr-FR" smtClean="0"/>
              <a:t>DETECTEURS </a:t>
            </a:r>
            <a:br>
              <a:rPr lang="fr-FR" smtClean="0"/>
            </a:br>
            <a:r>
              <a:rPr lang="fr-FR" smtClean="0"/>
              <a:t>ET </a:t>
            </a:r>
            <a:br>
              <a:rPr lang="fr-FR" smtClean="0"/>
            </a:br>
            <a:r>
              <a:rPr lang="fr-FR" smtClean="0"/>
              <a:t>SIMULATION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6DF1C61-A851-4A3C-823F-B4CA5D8CC9A1}" type="slidenum">
              <a:rPr lang="fr-FR" smtClean="0"/>
              <a:t>1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EXEMPLES DE COLLISIONS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F1C61-A851-4A3C-823F-B4CA5D8CC9A1}" type="slidenum">
              <a:rPr lang="fr-FR" smtClean="0"/>
              <a:t>10</a:t>
            </a:fld>
            <a:endParaRPr lang="fr-FR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51" y="2060848"/>
            <a:ext cx="4886238" cy="30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 descr="http://profmattstrassler.files.wordpress.com/2012/07/atlash4mu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025391"/>
            <a:ext cx="3719314" cy="4057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7884368" y="1930873"/>
            <a:ext cx="1080120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400" b="1" smtClean="0">
                <a:solidFill>
                  <a:srgbClr val="FF0000"/>
                </a:solidFill>
              </a:rPr>
              <a:t>Boson de Higgs</a:t>
            </a:r>
            <a:endParaRPr lang="fr-FR" sz="1400" b="1">
              <a:solidFill>
                <a:srgbClr val="FF0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5001445" y="1932585"/>
            <a:ext cx="1197764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fr-FR" sz="1400" b="1" smtClean="0">
                <a:solidFill>
                  <a:srgbClr val="0070C0"/>
                </a:solidFill>
              </a:rPr>
              <a:t>ATLAS</a:t>
            </a:r>
          </a:p>
          <a:p>
            <a:pPr algn="ctr"/>
            <a:r>
              <a:rPr lang="fr-FR" sz="1400" b="1" smtClean="0">
                <a:solidFill>
                  <a:srgbClr val="0070C0"/>
                </a:solidFill>
              </a:rPr>
              <a:t>CERN (2012)</a:t>
            </a:r>
            <a:endParaRPr lang="fr-FR" sz="1400" b="1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7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LA SIMULATION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mtClean="0"/>
              <a:t>Le physicien </a:t>
            </a:r>
            <a:r>
              <a:rPr lang="fr-FR" smtClean="0">
                <a:solidFill>
                  <a:srgbClr val="C00000"/>
                </a:solidFill>
              </a:rPr>
              <a:t>simule la collision </a:t>
            </a:r>
            <a:r>
              <a:rPr lang="fr-FR" smtClean="0"/>
              <a:t>et la </a:t>
            </a:r>
            <a:r>
              <a:rPr lang="fr-FR" smtClean="0">
                <a:solidFill>
                  <a:srgbClr val="C00000"/>
                </a:solidFill>
              </a:rPr>
              <a:t>détection</a:t>
            </a:r>
            <a:r>
              <a:rPr lang="fr-FR" smtClean="0"/>
              <a:t> des particules dans les différentes couches des détecteurs</a:t>
            </a:r>
          </a:p>
          <a:p>
            <a:pPr lvl="1"/>
            <a:r>
              <a:rPr lang="fr-FR" smtClean="0"/>
              <a:t>La simulation se fait </a:t>
            </a:r>
            <a:r>
              <a:rPr lang="fr-FR" b="1" smtClean="0"/>
              <a:t>entièrement par ordinateur</a:t>
            </a:r>
          </a:p>
          <a:p>
            <a:pPr lvl="1"/>
            <a:endParaRPr lang="fr-FR" smtClean="0"/>
          </a:p>
          <a:p>
            <a:r>
              <a:rPr lang="fr-FR" smtClean="0"/>
              <a:t>La </a:t>
            </a:r>
            <a:r>
              <a:rPr lang="fr-FR" smtClean="0">
                <a:solidFill>
                  <a:srgbClr val="C00000"/>
                </a:solidFill>
              </a:rPr>
              <a:t>simulation</a:t>
            </a:r>
            <a:r>
              <a:rPr lang="fr-FR" smtClean="0"/>
              <a:t> pour</a:t>
            </a:r>
          </a:p>
          <a:p>
            <a:pPr lvl="1"/>
            <a:r>
              <a:rPr lang="fr-FR" smtClean="0"/>
              <a:t>Tester un </a:t>
            </a:r>
            <a:r>
              <a:rPr lang="fr-FR" b="1" smtClean="0"/>
              <a:t>modèle de détecteur </a:t>
            </a:r>
            <a:r>
              <a:rPr lang="fr-FR" smtClean="0"/>
              <a:t>avant construction</a:t>
            </a:r>
          </a:p>
          <a:p>
            <a:pPr lvl="1"/>
            <a:r>
              <a:rPr lang="fr-FR" smtClean="0"/>
              <a:t>Tester des idées </a:t>
            </a:r>
            <a:r>
              <a:rPr lang="fr-FR" b="1" smtClean="0"/>
              <a:t>sans détecteur réel</a:t>
            </a:r>
          </a:p>
          <a:p>
            <a:pPr lvl="1"/>
            <a:r>
              <a:rPr lang="fr-FR" smtClean="0"/>
              <a:t>Comprendre ce que </a:t>
            </a:r>
            <a:r>
              <a:rPr lang="fr-FR" b="1" smtClean="0"/>
              <a:t>l’on va observer</a:t>
            </a:r>
          </a:p>
          <a:p>
            <a:pPr lvl="1"/>
            <a:endParaRPr lang="fr-FR"/>
          </a:p>
          <a:p>
            <a:r>
              <a:rPr lang="fr-FR" smtClean="0"/>
              <a:t>Place à la démonstration </a:t>
            </a:r>
            <a:r>
              <a:rPr lang="fr-FR" smtClean="0">
                <a:solidFill>
                  <a:srgbClr val="C00000"/>
                </a:solidFill>
              </a:rPr>
              <a:t>du logiciel de simulation GEANT…</a:t>
            </a:r>
            <a:endParaRPr lang="fr-FR">
              <a:solidFill>
                <a:srgbClr val="C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F1C61-A851-4A3C-823F-B4CA5D8CC9A1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7817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COLLISIONS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F1C61-A851-4A3C-823F-B4CA5D8CC9A1}" type="slidenum">
              <a:rPr lang="fr-FR" smtClean="0"/>
              <a:t>2</a:t>
            </a:fld>
            <a:endParaRPr lang="fr-FR"/>
          </a:p>
        </p:txBody>
      </p:sp>
      <p:pic>
        <p:nvPicPr>
          <p:cNvPr id="7" name="Image 6" descr="CERN_all-experiment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5946" y="1268760"/>
            <a:ext cx="5976664" cy="4304119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717032"/>
            <a:ext cx="2622174" cy="2268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Ellipse 7"/>
          <p:cNvSpPr/>
          <p:nvPr/>
        </p:nvSpPr>
        <p:spPr>
          <a:xfrm>
            <a:off x="2051720" y="5085184"/>
            <a:ext cx="504056" cy="48769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Forme libre 14"/>
          <p:cNvSpPr/>
          <p:nvPr/>
        </p:nvSpPr>
        <p:spPr>
          <a:xfrm>
            <a:off x="2531444" y="5476775"/>
            <a:ext cx="4706754" cy="1117924"/>
          </a:xfrm>
          <a:custGeom>
            <a:avLst/>
            <a:gdLst>
              <a:gd name="connsiteX0" fmla="*/ 0 w 4706754"/>
              <a:gd name="connsiteY0" fmla="*/ 0 h 1117924"/>
              <a:gd name="connsiteX1" fmla="*/ 3320716 w 4706754"/>
              <a:gd name="connsiteY1" fmla="*/ 1116530 h 1117924"/>
              <a:gd name="connsiteX2" fmla="*/ 4706754 w 4706754"/>
              <a:gd name="connsiteY2" fmla="*/ 250257 h 1117924"/>
              <a:gd name="connsiteX3" fmla="*/ 4706754 w 4706754"/>
              <a:gd name="connsiteY3" fmla="*/ 250257 h 1117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06754" h="1117924">
                <a:moveTo>
                  <a:pt x="0" y="0"/>
                </a:moveTo>
                <a:cubicBezTo>
                  <a:pt x="1268128" y="537410"/>
                  <a:pt x="2536257" y="1074821"/>
                  <a:pt x="3320716" y="1116530"/>
                </a:cubicBezTo>
                <a:cubicBezTo>
                  <a:pt x="4105175" y="1158239"/>
                  <a:pt x="4706754" y="250257"/>
                  <a:pt x="4706754" y="250257"/>
                </a:cubicBezTo>
                <a:lnTo>
                  <a:pt x="4706754" y="250257"/>
                </a:ln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6" descr="https://encrypted-tbn1.google.com/images?q=tbn:ANd9GcSlqmwvNCEGZFtSNRoQ_biDGl-aKbPqn1-Ru8hRGNGOv6oy6Oa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523" y="3213989"/>
            <a:ext cx="822461" cy="837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6" descr="https://encrypted-tbn1.google.com/images?q=tbn:ANd9GcSlqmwvNCEGZFtSNRoQ_biDGl-aKbPqn1-Ru8hRGNGOv6oy6Oa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69941" y="3197396"/>
            <a:ext cx="822461" cy="837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UNE COLLISION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F1C61-A851-4A3C-823F-B4CA5D8CC9A1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0352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"/>
    </mc:Choice>
    <mc:Fallback xmlns="">
      <p:transition spd="slow" advClick="0" advTm="3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22222E-6 L 0.19202 0.00301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01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48148E-6 L -0.2026 0.00556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39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UNE COLLISION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F1C61-A851-4A3C-823F-B4CA5D8CC9A1}" type="slidenum">
              <a:rPr lang="fr-FR" smtClean="0"/>
              <a:t>4</a:t>
            </a:fld>
            <a:endParaRPr lang="fr-FR"/>
          </a:p>
        </p:txBody>
      </p:sp>
      <p:pic>
        <p:nvPicPr>
          <p:cNvPr id="7" name="Picture 2" descr="https://encrypted-tbn1.google.com/images?q=tbn:ANd9GcQgLjuw89ANkaNJbooWmmgdQfefdQL8inJXhilpK_-1tDwPVYTjUQ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36" b="89119" l="1442" r="923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743" y="3026816"/>
            <a:ext cx="1097680" cy="101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encrypted-tbn0.google.com/images?q=tbn:ANd9GcQp7qYRSFQ3k6jcDRld6U0Q0ndVPwBY8bDizR1eX8-GqEB14PiZ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9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28090">
            <a:off x="4098860" y="3086109"/>
            <a:ext cx="963840" cy="963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s://encrypted-tbn1.google.com/images?q=tbn:ANd9GcQRuFNZnUmwAYq7ClGVftZtvyGePr3XfkLeVnTPxRq_yUiLpydbw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364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73996">
            <a:off x="4211961" y="3034824"/>
            <a:ext cx="1066408" cy="1066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https://encrypted-tbn1.google.com/images?q=tbn:ANd9GcQO_isqKXFb5Os-J9alQOMBW4fFjh9f3BEujXx5wg8TZnKPK708PA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55" b="100000" l="5000" r="936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2758">
            <a:off x="4412223" y="3336322"/>
            <a:ext cx="665884" cy="665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s://encrypted-tbn3.google.com/images?q=tbn:ANd9GcSlX5vsmc7DL1pBhwRygd3XKg7LYcSRuUw4_rLMQ5csd-0g1i3Q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885" b="97788" l="4036" r="9686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322" y="3456586"/>
            <a:ext cx="419710" cy="425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4" descr="https://encrypted-tbn2.google.com/images?q=tbn:ANd9GcQLdHes0VCM3LICnGlA7ein9i_fdmxzAApTmPqAfUOp1uukGN6r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383" b="99617" l="2073" r="984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885" y="3338540"/>
            <a:ext cx="339396" cy="458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https://encrypted-tbn2.google.com/images?q=tbn:ANd9GcTrVjgKnhXkJsUpyUcIkEQdNfK6FXnT23wwkLfx0MazmJia92mo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133" y="3212976"/>
            <a:ext cx="792087" cy="792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6500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6 0.05231 L -0.18195 -0.303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77" y="-1780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7.40741E-7 L 0.30538 -0.24653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60" y="-1233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11111E-6 L 0.0599 0.3368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86" y="1682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7037E-6 L -0.2 0.37454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0" y="18727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7037E-6 L -0.44948 0.21713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483" y="1085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11111E-6 L 0.3842 0.23194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01" y="11597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59259E-6 L -0.37865 -0.14167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41" y="-7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COLLISIONS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mtClean="0"/>
              <a:t>En </a:t>
            </a:r>
            <a:r>
              <a:rPr lang="fr-FR" smtClean="0">
                <a:solidFill>
                  <a:srgbClr val="C00000"/>
                </a:solidFill>
              </a:rPr>
              <a:t>réalité</a:t>
            </a:r>
            <a:r>
              <a:rPr lang="fr-FR" smtClean="0"/>
              <a:t>, une collision ressemble plus à</a:t>
            </a:r>
          </a:p>
          <a:p>
            <a:endParaRPr lang="fr-FR"/>
          </a:p>
          <a:p>
            <a:endParaRPr lang="fr-FR" smtClean="0"/>
          </a:p>
          <a:p>
            <a:endParaRPr lang="fr-FR"/>
          </a:p>
          <a:p>
            <a:endParaRPr lang="fr-FR" smtClean="0"/>
          </a:p>
          <a:p>
            <a:endParaRPr lang="fr-FR"/>
          </a:p>
          <a:p>
            <a:r>
              <a:rPr lang="fr-FR" smtClean="0"/>
              <a:t>Le travail du physicien : </a:t>
            </a:r>
            <a:r>
              <a:rPr lang="fr-FR" smtClean="0">
                <a:solidFill>
                  <a:srgbClr val="C00000"/>
                </a:solidFill>
              </a:rPr>
              <a:t>identifier</a:t>
            </a:r>
            <a:r>
              <a:rPr lang="fr-FR" smtClean="0"/>
              <a:t> </a:t>
            </a:r>
            <a:r>
              <a:rPr lang="fr-FR" smtClean="0">
                <a:solidFill>
                  <a:srgbClr val="C00000"/>
                </a:solidFill>
              </a:rPr>
              <a:t>les particules créées </a:t>
            </a:r>
            <a:r>
              <a:rPr lang="fr-FR" smtClean="0"/>
              <a:t>dans la collision</a:t>
            </a:r>
          </a:p>
          <a:p>
            <a:endParaRPr lang="fr-FR" smtClean="0"/>
          </a:p>
          <a:p>
            <a:r>
              <a:rPr lang="fr-FR" smtClean="0"/>
              <a:t>Il s’aide d’un </a:t>
            </a:r>
            <a:r>
              <a:rPr lang="fr-FR" smtClean="0">
                <a:solidFill>
                  <a:srgbClr val="C00000"/>
                </a:solidFill>
              </a:rPr>
              <a:t>détecteur</a:t>
            </a:r>
            <a:r>
              <a:rPr lang="fr-FR" smtClean="0"/>
              <a:t> pour </a:t>
            </a:r>
            <a:r>
              <a:rPr lang="fr-FR" smtClean="0">
                <a:solidFill>
                  <a:srgbClr val="C00000"/>
                </a:solidFill>
              </a:rPr>
              <a:t>détecter</a:t>
            </a:r>
            <a:r>
              <a:rPr lang="fr-FR" smtClean="0"/>
              <a:t> et </a:t>
            </a:r>
            <a:r>
              <a:rPr lang="fr-FR" smtClean="0">
                <a:solidFill>
                  <a:srgbClr val="C00000"/>
                </a:solidFill>
              </a:rPr>
              <a:t>identifier</a:t>
            </a:r>
            <a:r>
              <a:rPr lang="fr-FR" smtClean="0"/>
              <a:t> les particules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F1C61-A851-4A3C-823F-B4CA5D8CC9A1}" type="slidenum">
              <a:rPr lang="fr-FR" smtClean="0"/>
              <a:t>5</a:t>
            </a:fld>
            <a:endParaRPr lang="fr-F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D7EFF8"/>
              </a:clrFrom>
              <a:clrTo>
                <a:srgbClr val="D7EF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780290"/>
            <a:ext cx="2952328" cy="2139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 rot="18286608">
            <a:off x="4627123" y="3277374"/>
            <a:ext cx="1617945" cy="1038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 rot="18286608">
            <a:off x="5595700" y="3801958"/>
            <a:ext cx="400872" cy="722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644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DETECTEUR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14422"/>
            <a:ext cx="3394720" cy="5286412"/>
          </a:xfrm>
        </p:spPr>
        <p:txBody>
          <a:bodyPr/>
          <a:lstStyle/>
          <a:p>
            <a:r>
              <a:rPr lang="fr-FR"/>
              <a:t>Le détecteur est formé de </a:t>
            </a:r>
            <a:r>
              <a:rPr lang="fr-FR">
                <a:solidFill>
                  <a:srgbClr val="C00000"/>
                </a:solidFill>
              </a:rPr>
              <a:t>plusieurs couches</a:t>
            </a:r>
            <a:r>
              <a:rPr lang="fr-FR"/>
              <a:t>, chacune spécialisée dans la détection </a:t>
            </a:r>
            <a:r>
              <a:rPr lang="fr-FR">
                <a:solidFill>
                  <a:srgbClr val="C00000"/>
                </a:solidFill>
              </a:rPr>
              <a:t>d’un type de </a:t>
            </a:r>
            <a:r>
              <a:rPr lang="fr-FR" smtClean="0">
                <a:solidFill>
                  <a:srgbClr val="C00000"/>
                </a:solidFill>
              </a:rPr>
              <a:t>particule</a:t>
            </a:r>
          </a:p>
          <a:p>
            <a:endParaRPr lang="fr-FR" smtClean="0">
              <a:solidFill>
                <a:srgbClr val="C00000"/>
              </a:solidFill>
            </a:endParaRPr>
          </a:p>
          <a:p>
            <a:r>
              <a:rPr lang="fr-FR" smtClean="0">
                <a:solidFill>
                  <a:srgbClr val="C00000"/>
                </a:solidFill>
              </a:rPr>
              <a:t>Un champ électromagnétique </a:t>
            </a:r>
            <a:r>
              <a:rPr lang="fr-FR" smtClean="0">
                <a:solidFill>
                  <a:schemeClr val="tx2"/>
                </a:solidFill>
              </a:rPr>
              <a:t>courbe la trajectoire des</a:t>
            </a:r>
            <a:r>
              <a:rPr lang="fr-FR" smtClean="0">
                <a:solidFill>
                  <a:srgbClr val="C00000"/>
                </a:solidFill>
              </a:rPr>
              <a:t> particules chargées</a:t>
            </a:r>
            <a:endParaRPr lang="fr-FR">
              <a:solidFill>
                <a:srgbClr val="C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F1C61-A851-4A3C-823F-B4CA5D8CC9A1}" type="slidenum">
              <a:rPr lang="fr-FR" smtClean="0"/>
              <a:t>6</a:t>
            </a:fld>
            <a:endParaRPr lang="fr-FR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124744"/>
            <a:ext cx="4499768" cy="5583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440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114" y="2564904"/>
            <a:ext cx="4329286" cy="3778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DETECTEUR : EXEMPLES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F1C61-A851-4A3C-823F-B4CA5D8CC9A1}" type="slidenum">
              <a:rPr lang="fr-FR" smtClean="0"/>
              <a:t>7</a:t>
            </a:fld>
            <a:endParaRPr lang="fr-FR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88840"/>
            <a:ext cx="5402898" cy="3376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058" y="1234854"/>
            <a:ext cx="3600400" cy="4994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8367" y="1451454"/>
            <a:ext cx="5633889" cy="3741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325" y="1451453"/>
            <a:ext cx="5820355" cy="4254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1558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EXEMPLES DE COLLISIONS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F1C61-A851-4A3C-823F-B4CA5D8CC9A1}" type="slidenum">
              <a:rPr lang="fr-FR" smtClean="0"/>
              <a:t>8</a:t>
            </a:fld>
            <a:endParaRPr lang="fr-FR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3908102" cy="3955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63013"/>
            <a:ext cx="4251123" cy="4321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282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EXEMPLES DE COLLISIONS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F1C61-A851-4A3C-823F-B4CA5D8CC9A1}" type="slidenum">
              <a:rPr lang="fr-FR" smtClean="0"/>
              <a:t>9</a:t>
            </a:fld>
            <a:endParaRPr lang="fr-FR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44824"/>
            <a:ext cx="4659462" cy="3335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7629" y="1844824"/>
            <a:ext cx="4136520" cy="3384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890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ncent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Vincent</Template>
  <TotalTime>159</TotalTime>
  <Words>153</Words>
  <Application>Microsoft Office PowerPoint</Application>
  <PresentationFormat>Affichage à l'écran (4:3)</PresentationFormat>
  <Paragraphs>46</Paragraphs>
  <Slides>11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2" baseType="lpstr">
      <vt:lpstr>Vincent</vt:lpstr>
      <vt:lpstr>COLLISIONS,  DETECTEURS  ET  SIMULATION</vt:lpstr>
      <vt:lpstr>COLLISIONS</vt:lpstr>
      <vt:lpstr>UNE COLLISION</vt:lpstr>
      <vt:lpstr>UNE COLLISION</vt:lpstr>
      <vt:lpstr>COLLISIONS</vt:lpstr>
      <vt:lpstr>DETECTEUR</vt:lpstr>
      <vt:lpstr>DETECTEUR : EXEMPLES</vt:lpstr>
      <vt:lpstr>EXEMPLES DE COLLISIONS</vt:lpstr>
      <vt:lpstr>EXEMPLES DE COLLISIONS</vt:lpstr>
      <vt:lpstr>EXEMPLES DE COLLISIONS</vt:lpstr>
      <vt:lpstr>LA SIMULATION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COLLISIONS,  DETECTEURS  ET  SIMULATION</dc:title>
  <dc:creator>poireau</dc:creator>
  <cp:lastModifiedBy>Nicole Berger</cp:lastModifiedBy>
  <cp:revision>18</cp:revision>
  <dcterms:created xsi:type="dcterms:W3CDTF">2012-09-10T13:08:15Z</dcterms:created>
  <dcterms:modified xsi:type="dcterms:W3CDTF">2012-09-17T09:52:58Z</dcterms:modified>
</cp:coreProperties>
</file>