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7" r:id="rId2"/>
    <p:sldId id="281" r:id="rId3"/>
    <p:sldId id="311" r:id="rId4"/>
    <p:sldId id="282" r:id="rId5"/>
    <p:sldId id="283" r:id="rId6"/>
    <p:sldId id="318" r:id="rId7"/>
    <p:sldId id="313" r:id="rId8"/>
    <p:sldId id="314" r:id="rId9"/>
    <p:sldId id="319" r:id="rId10"/>
    <p:sldId id="284" r:id="rId11"/>
    <p:sldId id="320" r:id="rId12"/>
    <p:sldId id="321" r:id="rId13"/>
    <p:sldId id="322" r:id="rId14"/>
    <p:sldId id="308" r:id="rId15"/>
    <p:sldId id="309" r:id="rId16"/>
    <p:sldId id="310" r:id="rId17"/>
    <p:sldId id="324" r:id="rId18"/>
    <p:sldId id="259" r:id="rId19"/>
    <p:sldId id="289" r:id="rId20"/>
    <p:sldId id="293" r:id="rId21"/>
    <p:sldId id="295" r:id="rId22"/>
    <p:sldId id="317" r:id="rId23"/>
    <p:sldId id="307" r:id="rId24"/>
    <p:sldId id="334" r:id="rId25"/>
    <p:sldId id="285" r:id="rId26"/>
    <p:sldId id="325" r:id="rId27"/>
    <p:sldId id="303" r:id="rId28"/>
    <p:sldId id="263" r:id="rId29"/>
    <p:sldId id="272" r:id="rId30"/>
    <p:sldId id="276" r:id="rId31"/>
    <p:sldId id="330" r:id="rId32"/>
    <p:sldId id="305" r:id="rId33"/>
    <p:sldId id="326" r:id="rId34"/>
    <p:sldId id="328" r:id="rId35"/>
    <p:sldId id="329" r:id="rId36"/>
    <p:sldId id="274" r:id="rId37"/>
    <p:sldId id="331" r:id="rId38"/>
    <p:sldId id="332" r:id="rId39"/>
    <p:sldId id="333" r:id="rId40"/>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474CB9"/>
    <a:srgbClr val="4B3AC6"/>
    <a:srgbClr val="3333CC"/>
    <a:srgbClr val="6666FF"/>
    <a:srgbClr val="6699FF"/>
    <a:srgbClr val="CCFFCC"/>
    <a:srgbClr val="00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886" autoAdjust="0"/>
  </p:normalViewPr>
  <p:slideViewPr>
    <p:cSldViewPr>
      <p:cViewPr varScale="1">
        <p:scale>
          <a:sx n="110" d="100"/>
          <a:sy n="110" d="100"/>
        </p:scale>
        <p:origin x="-5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7282920-FB1A-4C54-9CD1-5FA9DE70DD0D}" type="datetimeFigureOut">
              <a:rPr lang="fr-FR" smtClean="0"/>
              <a:pPr/>
              <a:t>16/09/2012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47BEDD6-9F9F-401B-83EE-D9B64E3044F4}" type="slidenum">
              <a:rPr lang="fr-FR" smtClean="0"/>
              <a:pPr/>
              <a:t>‹N°›</a:t>
            </a:fld>
            <a:endParaRPr lang="fr-FR"/>
          </a:p>
        </p:txBody>
      </p:sp>
    </p:spTree>
    <p:extLst>
      <p:ext uri="{BB962C8B-B14F-4D97-AF65-F5344CB8AC3E}">
        <p14:creationId xmlns:p14="http://schemas.microsoft.com/office/powerpoint/2010/main" val="405823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 création du LAPP, la plupart de ses physiciens travaillaient sur des expériences situées au CERN.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4</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16</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643CBF4-E215-4F18-87CA-3B8D6ED72F89}" type="slidenum">
              <a:rPr lang="fr-FR"/>
              <a:pPr/>
              <a:t>17</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defTabSz="990478">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ou</a:t>
            </a:r>
            <a:r>
              <a:rPr lang="en-GB" dirty="0" smtClean="0"/>
              <a:t> </a:t>
            </a:r>
            <a:r>
              <a:rPr lang="en-GB" dirty="0" err="1" smtClean="0"/>
              <a:t>bien</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18</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6A3A676-BCB8-47FC-8298-DE698C43249E}" type="slidenum">
              <a:rPr lang="en-GB"/>
              <a:pPr/>
              <a:t>19</a:t>
            </a:fld>
            <a:endParaRPr lang="en-GB"/>
          </a:p>
        </p:txBody>
      </p:sp>
      <p:sp>
        <p:nvSpPr>
          <p:cNvPr id="71683" name="Rectangle 2"/>
          <p:cNvSpPr>
            <a:spLocks noGrp="1" noRot="1" noChangeAspect="1" noChangeArrowheads="1" noTextEdit="1"/>
          </p:cNvSpPr>
          <p:nvPr>
            <p:ph type="sldImg"/>
          </p:nvPr>
        </p:nvSpPr>
        <p:spPr>
          <a:xfrm>
            <a:off x="1044575" y="762000"/>
            <a:ext cx="5086350" cy="3814763"/>
          </a:xfrm>
          <a:solidFill>
            <a:srgbClr val="FFFFFF"/>
          </a:solidFill>
          <a:ln/>
        </p:spPr>
      </p:sp>
      <p:sp>
        <p:nvSpPr>
          <p:cNvPr id="71684" name="Rectangle 3"/>
          <p:cNvSpPr>
            <a:spLocks noGrp="1" noChangeArrowheads="1"/>
          </p:cNvSpPr>
          <p:nvPr>
            <p:ph type="body" idx="1"/>
          </p:nvPr>
        </p:nvSpPr>
        <p:spPr>
          <a:xfrm>
            <a:off x="915351" y="4882763"/>
            <a:ext cx="5268601" cy="4577146"/>
          </a:xfrm>
          <a:solidFill>
            <a:srgbClr val="FFFFFF"/>
          </a:solidFill>
          <a:ln>
            <a:solidFill>
              <a:srgbClr val="000000"/>
            </a:solidFill>
          </a:ln>
        </p:spPr>
        <p:txBody>
          <a:bodyPr lIns="91569" tIns="45785" rIns="91569" bIns="45785"/>
          <a:lstStyle/>
          <a:p>
            <a:pPr eaLnBrk="1" hangingPunct="1"/>
            <a:r>
              <a:rPr lang="en-GB" dirty="0" smtClean="0"/>
              <a:t>La physique des </a:t>
            </a:r>
            <a:r>
              <a:rPr lang="en-GB" dirty="0" err="1" smtClean="0"/>
              <a:t>particules</a:t>
            </a:r>
            <a:r>
              <a:rPr lang="en-GB" dirty="0" smtClean="0"/>
              <a:t> ne se </a:t>
            </a:r>
            <a:r>
              <a:rPr lang="en-GB" dirty="0" err="1" smtClean="0"/>
              <a:t>contente</a:t>
            </a:r>
            <a:r>
              <a:rPr lang="en-GB" dirty="0" smtClean="0"/>
              <a:t> pas de </a:t>
            </a:r>
            <a:r>
              <a:rPr lang="en-GB" dirty="0" err="1" smtClean="0"/>
              <a:t>repertorier</a:t>
            </a:r>
            <a:r>
              <a:rPr lang="en-GB" dirty="0" smtClean="0"/>
              <a:t> les </a:t>
            </a:r>
            <a:r>
              <a:rPr lang="en-GB" dirty="0" err="1" smtClean="0"/>
              <a:t>particules</a:t>
            </a:r>
            <a:r>
              <a:rPr lang="en-GB" dirty="0" smtClean="0"/>
              <a:t> </a:t>
            </a:r>
            <a:r>
              <a:rPr lang="en-GB" dirty="0" err="1" smtClean="0"/>
              <a:t>elementaires</a:t>
            </a:r>
            <a:r>
              <a:rPr lang="en-GB" dirty="0" smtClean="0"/>
              <a:t>, </a:t>
            </a:r>
            <a:r>
              <a:rPr lang="en-GB" dirty="0" err="1" smtClean="0"/>
              <a:t>mais</a:t>
            </a:r>
            <a:r>
              <a:rPr lang="en-GB" dirty="0" smtClean="0"/>
              <a:t> </a:t>
            </a:r>
            <a:r>
              <a:rPr lang="en-GB" dirty="0" err="1" smtClean="0"/>
              <a:t>cherche</a:t>
            </a:r>
            <a:r>
              <a:rPr lang="en-GB" dirty="0" smtClean="0"/>
              <a:t> </a:t>
            </a:r>
            <a:r>
              <a:rPr lang="en-GB" dirty="0" err="1" smtClean="0"/>
              <a:t>aussi</a:t>
            </a:r>
            <a:r>
              <a:rPr lang="en-GB" dirty="0" smtClean="0"/>
              <a:t> a </a:t>
            </a:r>
            <a:r>
              <a:rPr lang="en-GB" dirty="0" err="1" smtClean="0"/>
              <a:t>expliquer</a:t>
            </a:r>
            <a:r>
              <a:rPr lang="en-GB" dirty="0" smtClean="0"/>
              <a:t>  </a:t>
            </a:r>
            <a:r>
              <a:rPr lang="en-GB" dirty="0" err="1" smtClean="0"/>
              <a:t>quelles</a:t>
            </a:r>
            <a:r>
              <a:rPr lang="en-GB" dirty="0" smtClean="0"/>
              <a:t> forces </a:t>
            </a:r>
            <a:r>
              <a:rPr lang="en-GB" dirty="0" err="1" smtClean="0"/>
              <a:t>subissent</a:t>
            </a:r>
            <a:r>
              <a:rPr lang="en-GB" dirty="0" smtClean="0"/>
              <a:t> les </a:t>
            </a:r>
            <a:r>
              <a:rPr lang="en-GB" dirty="0" err="1" smtClean="0"/>
              <a:t>particules</a:t>
            </a:r>
            <a:r>
              <a:rPr lang="en-GB" dirty="0" smtClean="0"/>
              <a:t> </a:t>
            </a:r>
            <a:r>
              <a:rPr lang="en-GB" dirty="0" err="1" smtClean="0"/>
              <a:t>lorsqu'elles</a:t>
            </a:r>
            <a:r>
              <a:rPr lang="en-GB" dirty="0" smtClean="0"/>
              <a:t> se </a:t>
            </a:r>
            <a:r>
              <a:rPr lang="en-GB" dirty="0" err="1" smtClean="0"/>
              <a:t>rencontrent</a:t>
            </a:r>
            <a:r>
              <a:rPr lang="en-GB" dirty="0" smtClean="0"/>
              <a:t>. </a:t>
            </a:r>
            <a:r>
              <a:rPr lang="en-GB" dirty="0" err="1" smtClean="0"/>
              <a:t>Ce</a:t>
            </a:r>
            <a:r>
              <a:rPr lang="en-GB" dirty="0" smtClean="0"/>
              <a:t> </a:t>
            </a:r>
            <a:r>
              <a:rPr lang="en-GB" dirty="0" err="1" smtClean="0"/>
              <a:t>sont</a:t>
            </a:r>
            <a:r>
              <a:rPr lang="en-GB" dirty="0" smtClean="0"/>
              <a:t> </a:t>
            </a:r>
            <a:r>
              <a:rPr lang="en-GB" dirty="0" err="1" smtClean="0"/>
              <a:t>ces</a:t>
            </a:r>
            <a:r>
              <a:rPr lang="en-GB" dirty="0" smtClean="0"/>
              <a:t> forces (</a:t>
            </a:r>
            <a:r>
              <a:rPr lang="en-GB" dirty="0" err="1" smtClean="0"/>
              <a:t>que</a:t>
            </a:r>
            <a:r>
              <a:rPr lang="en-GB" dirty="0" smtClean="0"/>
              <a:t> </a:t>
            </a:r>
            <a:r>
              <a:rPr lang="en-GB" dirty="0" err="1" smtClean="0"/>
              <a:t>l'on</a:t>
            </a:r>
            <a:r>
              <a:rPr lang="en-GB" dirty="0" smtClean="0"/>
              <a:t> </a:t>
            </a:r>
            <a:r>
              <a:rPr lang="en-GB" dirty="0" err="1" smtClean="0"/>
              <a:t>appelle</a:t>
            </a:r>
            <a:r>
              <a:rPr lang="en-GB" dirty="0" smtClean="0"/>
              <a:t> </a:t>
            </a:r>
            <a:r>
              <a:rPr lang="en-GB" dirty="0" err="1" smtClean="0"/>
              <a:t>aussi</a:t>
            </a:r>
            <a:r>
              <a:rPr lang="en-GB" dirty="0" smtClean="0"/>
              <a:t> interaction)  qui </a:t>
            </a:r>
            <a:r>
              <a:rPr lang="en-GB" dirty="0" err="1" smtClean="0"/>
              <a:t>vont</a:t>
            </a:r>
            <a:r>
              <a:rPr lang="en-GB" dirty="0" smtClean="0"/>
              <a:t> </a:t>
            </a:r>
            <a:r>
              <a:rPr lang="en-GB" dirty="0" err="1" smtClean="0"/>
              <a:t>servir</a:t>
            </a:r>
            <a:r>
              <a:rPr lang="en-GB" dirty="0" smtClean="0"/>
              <a:t> de </a:t>
            </a:r>
            <a:r>
              <a:rPr lang="en-GB" dirty="0" err="1" smtClean="0"/>
              <a:t>ciment</a:t>
            </a:r>
            <a:r>
              <a:rPr lang="en-GB" dirty="0" smtClean="0"/>
              <a:t> pour </a:t>
            </a:r>
            <a:r>
              <a:rPr lang="en-GB" dirty="0" err="1" smtClean="0"/>
              <a:t>fabriquer</a:t>
            </a:r>
            <a:r>
              <a:rPr lang="en-GB" dirty="0" smtClean="0"/>
              <a:t> les nucleons, les </a:t>
            </a:r>
            <a:r>
              <a:rPr lang="en-GB" dirty="0" err="1" smtClean="0"/>
              <a:t>noyaux</a:t>
            </a:r>
            <a:r>
              <a:rPr lang="en-GB" dirty="0" smtClean="0"/>
              <a:t>, les </a:t>
            </a:r>
            <a:r>
              <a:rPr lang="en-GB" dirty="0" err="1" smtClean="0"/>
              <a:t>atomes</a:t>
            </a:r>
            <a:r>
              <a:rPr lang="en-GB" dirty="0" smtClean="0"/>
              <a:t>, et </a:t>
            </a:r>
            <a:r>
              <a:rPr lang="en-GB" dirty="0" err="1" smtClean="0"/>
              <a:t>toute</a:t>
            </a:r>
            <a:r>
              <a:rPr lang="en-GB" dirty="0" smtClean="0"/>
              <a:t> la </a:t>
            </a:r>
            <a:r>
              <a:rPr lang="en-GB" dirty="0" err="1" smtClean="0"/>
              <a:t>matiere</a:t>
            </a:r>
            <a:r>
              <a:rPr lang="en-GB" dirty="0" smtClean="0"/>
              <a:t> </a:t>
            </a:r>
            <a:r>
              <a:rPr lang="en-GB" dirty="0" err="1" smtClean="0"/>
              <a:t>que</a:t>
            </a:r>
            <a:r>
              <a:rPr lang="en-GB" dirty="0" smtClean="0"/>
              <a:t> nous </a:t>
            </a:r>
            <a:r>
              <a:rPr lang="en-GB" dirty="0" err="1" smtClean="0"/>
              <a:t>connaissons</a:t>
            </a:r>
            <a:r>
              <a:rPr lang="en-GB" dirty="0" smtClean="0"/>
              <a:t>.</a:t>
            </a:r>
          </a:p>
          <a:p>
            <a:pPr eaLnBrk="1" hangingPunct="1"/>
            <a:endParaRPr lang="en-GB" dirty="0" smtClean="0"/>
          </a:p>
          <a:p>
            <a:pPr eaLnBrk="1" hangingPunct="1"/>
            <a:r>
              <a:rPr lang="en-GB" dirty="0" smtClean="0"/>
              <a:t>En phys des part la force (= </a:t>
            </a:r>
            <a:r>
              <a:rPr lang="en-GB" dirty="0" err="1" smtClean="0"/>
              <a:t>l'interaction</a:t>
            </a:r>
            <a:r>
              <a:rPr lang="en-GB" dirty="0" smtClean="0"/>
              <a:t>) qui </a:t>
            </a:r>
            <a:r>
              <a:rPr lang="en-GB" dirty="0" err="1" smtClean="0"/>
              <a:t>s'exerce</a:t>
            </a:r>
            <a:r>
              <a:rPr lang="en-GB" dirty="0" smtClean="0"/>
              <a:t> entre 2 </a:t>
            </a:r>
            <a:r>
              <a:rPr lang="en-GB" dirty="0" err="1" smtClean="0"/>
              <a:t>particules</a:t>
            </a:r>
            <a:r>
              <a:rPr lang="en-GB" dirty="0" smtClean="0"/>
              <a:t> </a:t>
            </a:r>
            <a:r>
              <a:rPr lang="en-GB" dirty="0" err="1" smtClean="0"/>
              <a:t>est</a:t>
            </a:r>
            <a:r>
              <a:rPr lang="en-GB" dirty="0" smtClean="0"/>
              <a:t> </a:t>
            </a:r>
            <a:r>
              <a:rPr lang="en-GB" dirty="0" err="1" smtClean="0"/>
              <a:t>decrite</a:t>
            </a:r>
            <a:r>
              <a:rPr lang="en-GB" dirty="0" smtClean="0"/>
              <a:t> </a:t>
            </a:r>
            <a:r>
              <a:rPr lang="en-GB" dirty="0" err="1" smtClean="0"/>
              <a:t>comme</a:t>
            </a:r>
            <a:r>
              <a:rPr lang="en-GB" dirty="0" smtClean="0"/>
              <a:t> </a:t>
            </a:r>
            <a:r>
              <a:rPr lang="en-GB" dirty="0" err="1" smtClean="0"/>
              <a:t>l'echange</a:t>
            </a:r>
            <a:r>
              <a:rPr lang="en-GB" dirty="0" smtClean="0"/>
              <a:t> </a:t>
            </a:r>
            <a:r>
              <a:rPr lang="en-GB" dirty="0" err="1" smtClean="0"/>
              <a:t>d'une</a:t>
            </a:r>
            <a:r>
              <a:rPr lang="en-GB" dirty="0" smtClean="0"/>
              <a:t> </a:t>
            </a:r>
            <a:r>
              <a:rPr lang="en-GB" dirty="0" err="1" smtClean="0"/>
              <a:t>particule</a:t>
            </a:r>
            <a:r>
              <a:rPr lang="en-GB" dirty="0" smtClean="0"/>
              <a:t> </a:t>
            </a:r>
            <a:r>
              <a:rPr lang="en-GB" dirty="0" err="1" smtClean="0"/>
              <a:t>messagere</a:t>
            </a:r>
            <a:r>
              <a:rPr lang="en-GB" dirty="0" smtClean="0"/>
              <a:t>. </a:t>
            </a:r>
            <a:r>
              <a:rPr lang="en-GB" dirty="0" err="1" smtClean="0"/>
              <a:t>Expliquer</a:t>
            </a:r>
            <a:r>
              <a:rPr lang="en-GB" dirty="0" smtClean="0"/>
              <a:t> l' </a:t>
            </a:r>
            <a:r>
              <a:rPr lang="en-GB" dirty="0" err="1" smtClean="0"/>
              <a:t>analogie</a:t>
            </a:r>
            <a:r>
              <a:rPr lang="en-GB" dirty="0" smtClean="0"/>
              <a:t> avec le </a:t>
            </a:r>
            <a:r>
              <a:rPr lang="en-GB" dirty="0" err="1" smtClean="0"/>
              <a:t>ballon</a:t>
            </a:r>
            <a:r>
              <a:rPr lang="en-GB" dirty="0" smtClean="0"/>
              <a:t> et les barques.  </a:t>
            </a:r>
          </a:p>
          <a:p>
            <a:pPr eaLnBrk="1" hangingPunct="1"/>
            <a:r>
              <a:rPr lang="en-GB" dirty="0" err="1" smtClean="0"/>
              <a:t>Avez-vous</a:t>
            </a:r>
            <a:r>
              <a:rPr lang="en-GB" dirty="0" smtClean="0"/>
              <a:t> un skate-board ?</a:t>
            </a:r>
          </a:p>
          <a:p>
            <a:pPr eaLnBrk="1" hangingPunct="1"/>
            <a:r>
              <a:rPr lang="en-GB" dirty="0" err="1" smtClean="0"/>
              <a:t>Quand</a:t>
            </a:r>
            <a:r>
              <a:rPr lang="en-GB" dirty="0" smtClean="0"/>
              <a:t> je lance le </a:t>
            </a:r>
            <a:r>
              <a:rPr lang="en-GB" dirty="0" err="1" smtClean="0"/>
              <a:t>ballon</a:t>
            </a:r>
            <a:r>
              <a:rPr lang="en-GB" dirty="0" smtClean="0"/>
              <a:t> ma barque </a:t>
            </a:r>
            <a:r>
              <a:rPr lang="en-GB" dirty="0" err="1" smtClean="0"/>
              <a:t>recule</a:t>
            </a:r>
            <a:r>
              <a:rPr lang="en-GB" dirty="0" smtClean="0"/>
              <a:t>, </a:t>
            </a:r>
            <a:r>
              <a:rPr lang="en-GB" dirty="0" err="1" smtClean="0"/>
              <a:t>elle</a:t>
            </a:r>
            <a:r>
              <a:rPr lang="en-GB" dirty="0" smtClean="0"/>
              <a:t> </a:t>
            </a:r>
            <a:r>
              <a:rPr lang="en-GB" dirty="0" err="1" smtClean="0"/>
              <a:t>subit</a:t>
            </a:r>
            <a:r>
              <a:rPr lang="en-GB" dirty="0" smtClean="0"/>
              <a:t> </a:t>
            </a:r>
            <a:r>
              <a:rPr lang="en-GB" dirty="0" err="1" smtClean="0"/>
              <a:t>donc</a:t>
            </a:r>
            <a:r>
              <a:rPr lang="en-GB" dirty="0" smtClean="0"/>
              <a:t> </a:t>
            </a:r>
            <a:r>
              <a:rPr lang="en-GB" dirty="0" err="1" smtClean="0"/>
              <a:t>une</a:t>
            </a:r>
            <a:r>
              <a:rPr lang="en-GB" dirty="0" smtClean="0"/>
              <a:t> interaction.... (</a:t>
            </a:r>
            <a:r>
              <a:rPr lang="en-GB" dirty="0" err="1" smtClean="0"/>
              <a:t>preciser</a:t>
            </a:r>
            <a:r>
              <a:rPr lang="en-GB" dirty="0" smtClean="0"/>
              <a:t> </a:t>
            </a:r>
            <a:r>
              <a:rPr lang="en-GB" dirty="0" err="1" smtClean="0"/>
              <a:t>qu'il</a:t>
            </a:r>
            <a:r>
              <a:rPr lang="en-GB" dirty="0" smtClean="0"/>
              <a:t> ne </a:t>
            </a:r>
            <a:r>
              <a:rPr lang="en-GB" dirty="0" err="1" smtClean="0"/>
              <a:t>s'agit</a:t>
            </a:r>
            <a:r>
              <a:rPr lang="en-GB" dirty="0" smtClean="0"/>
              <a:t> </a:t>
            </a:r>
            <a:r>
              <a:rPr lang="en-GB" dirty="0" err="1" smtClean="0"/>
              <a:t>que</a:t>
            </a:r>
            <a:r>
              <a:rPr lang="en-GB" dirty="0" smtClean="0"/>
              <a:t> </a:t>
            </a:r>
            <a:r>
              <a:rPr lang="en-GB" dirty="0" err="1" smtClean="0"/>
              <a:t>d'une</a:t>
            </a:r>
            <a:r>
              <a:rPr lang="en-GB" dirty="0" smtClean="0"/>
              <a:t> </a:t>
            </a:r>
            <a:r>
              <a:rPr lang="en-GB" dirty="0" err="1" smtClean="0"/>
              <a:t>analogie</a:t>
            </a:r>
            <a:r>
              <a:rPr lang="en-GB" dirty="0" smtClean="0"/>
              <a:t> qui a </a:t>
            </a:r>
            <a:r>
              <a:rPr lang="en-GB" dirty="0" err="1" smtClean="0"/>
              <a:t>ses</a:t>
            </a:r>
            <a:r>
              <a:rPr lang="en-GB" dirty="0" smtClean="0"/>
              <a:t> </a:t>
            </a:r>
            <a:r>
              <a:rPr lang="en-GB" dirty="0" err="1" smtClean="0"/>
              <a:t>limites</a:t>
            </a:r>
            <a:r>
              <a:rPr lang="en-GB" dirty="0" smtClean="0"/>
              <a:t>).</a:t>
            </a:r>
          </a:p>
          <a:p>
            <a:pPr eaLnBrk="1" hangingPunct="1"/>
            <a:endParaRPr lang="en-GB" dirty="0" smtClean="0"/>
          </a:p>
          <a:p>
            <a:pPr eaLnBrk="1" hangingPunct="1"/>
            <a:r>
              <a:rPr lang="en-GB" dirty="0" smtClean="0"/>
              <a:t>Si le </a:t>
            </a:r>
            <a:r>
              <a:rPr lang="en-GB" dirty="0" err="1" smtClean="0"/>
              <a:t>ballon</a:t>
            </a:r>
            <a:r>
              <a:rPr lang="en-GB" dirty="0" smtClean="0"/>
              <a:t> </a:t>
            </a:r>
            <a:r>
              <a:rPr lang="en-GB" dirty="0" err="1" smtClean="0"/>
              <a:t>est</a:t>
            </a:r>
            <a:r>
              <a:rPr lang="en-GB" dirty="0" smtClean="0"/>
              <a:t> </a:t>
            </a:r>
            <a:r>
              <a:rPr lang="en-GB" dirty="0" err="1" smtClean="0"/>
              <a:t>tres</a:t>
            </a:r>
            <a:r>
              <a:rPr lang="en-GB" dirty="0" smtClean="0"/>
              <a:t> </a:t>
            </a:r>
            <a:r>
              <a:rPr lang="en-GB" dirty="0" err="1" smtClean="0"/>
              <a:t>lourd</a:t>
            </a:r>
            <a:r>
              <a:rPr lang="en-GB" dirty="0" smtClean="0"/>
              <a:t>, on ne </a:t>
            </a:r>
            <a:r>
              <a:rPr lang="en-GB" dirty="0" err="1" smtClean="0"/>
              <a:t>peut</a:t>
            </a:r>
            <a:r>
              <a:rPr lang="en-GB" dirty="0" smtClean="0"/>
              <a:t> pas le lancer </a:t>
            </a:r>
            <a:r>
              <a:rPr lang="en-GB" dirty="0" err="1" smtClean="0"/>
              <a:t>tres</a:t>
            </a:r>
            <a:r>
              <a:rPr lang="en-GB" dirty="0" smtClean="0"/>
              <a:t> loin. De la meme </a:t>
            </a:r>
            <a:r>
              <a:rPr lang="en-GB" dirty="0" err="1" smtClean="0"/>
              <a:t>facon</a:t>
            </a:r>
            <a:r>
              <a:rPr lang="en-GB" dirty="0" smtClean="0"/>
              <a:t> la </a:t>
            </a:r>
            <a:r>
              <a:rPr lang="en-GB" dirty="0" err="1" smtClean="0"/>
              <a:t>portee</a:t>
            </a:r>
            <a:r>
              <a:rPr lang="en-GB" dirty="0" smtClean="0"/>
              <a:t> </a:t>
            </a:r>
            <a:r>
              <a:rPr lang="en-GB" dirty="0" err="1" smtClean="0"/>
              <a:t>d'une</a:t>
            </a:r>
            <a:r>
              <a:rPr lang="en-GB" dirty="0" smtClean="0"/>
              <a:t> interaction depend de la masse de la </a:t>
            </a:r>
            <a:r>
              <a:rPr lang="en-GB" dirty="0" err="1" smtClean="0"/>
              <a:t>particule</a:t>
            </a:r>
            <a:r>
              <a:rPr lang="en-GB" dirty="0" smtClean="0"/>
              <a:t> </a:t>
            </a:r>
            <a:r>
              <a:rPr lang="en-GB" dirty="0" err="1" smtClean="0"/>
              <a:t>messagere</a:t>
            </a:r>
            <a:r>
              <a:rPr lang="en-GB" dirty="0" smtClean="0"/>
              <a:t>. Plus </a:t>
            </a:r>
            <a:r>
              <a:rPr lang="en-GB" dirty="0" err="1" smtClean="0"/>
              <a:t>elle</a:t>
            </a:r>
            <a:r>
              <a:rPr lang="en-GB" dirty="0" smtClean="0"/>
              <a:t> </a:t>
            </a:r>
            <a:r>
              <a:rPr lang="en-GB" dirty="0" err="1" smtClean="0"/>
              <a:t>est</a:t>
            </a:r>
            <a:r>
              <a:rPr lang="en-GB" dirty="0" smtClean="0"/>
              <a:t> massive plus la </a:t>
            </a:r>
            <a:r>
              <a:rPr lang="en-GB" dirty="0" err="1" smtClean="0"/>
              <a:t>portee</a:t>
            </a:r>
            <a:r>
              <a:rPr lang="en-GB" dirty="0" smtClean="0"/>
              <a:t> </a:t>
            </a:r>
            <a:r>
              <a:rPr lang="en-GB" dirty="0" err="1" smtClean="0"/>
              <a:t>est</a:t>
            </a:r>
            <a:r>
              <a:rPr lang="en-GB" dirty="0" smtClean="0"/>
              <a:t> </a:t>
            </a:r>
            <a:r>
              <a:rPr lang="en-GB" dirty="0" err="1" smtClean="0"/>
              <a:t>courte</a:t>
            </a:r>
            <a:r>
              <a:rPr lang="en-GB" dirty="0" smtClean="0"/>
              <a:t>.</a:t>
            </a:r>
          </a:p>
          <a:p>
            <a:pPr eaLnBrk="1" hangingPunct="1"/>
            <a:r>
              <a:rPr lang="en-GB" dirty="0" err="1" smtClean="0"/>
              <a:t>Dans</a:t>
            </a:r>
            <a:r>
              <a:rPr lang="en-GB" dirty="0" smtClean="0"/>
              <a:t> </a:t>
            </a:r>
            <a:r>
              <a:rPr lang="en-GB" dirty="0" err="1" smtClean="0"/>
              <a:t>certains</a:t>
            </a:r>
            <a:r>
              <a:rPr lang="en-GB" dirty="0" smtClean="0"/>
              <a:t> </a:t>
            </a:r>
            <a:r>
              <a:rPr lang="en-GB" dirty="0" err="1" smtClean="0"/>
              <a:t>cas</a:t>
            </a:r>
            <a:r>
              <a:rPr lang="en-GB" dirty="0" smtClean="0"/>
              <a:t> </a:t>
            </a:r>
            <a:r>
              <a:rPr lang="en-GB" dirty="0" err="1" smtClean="0"/>
              <a:t>d'interaction</a:t>
            </a:r>
            <a:r>
              <a:rPr lang="en-GB" dirty="0" smtClean="0"/>
              <a:t> un </a:t>
            </a:r>
            <a:r>
              <a:rPr lang="en-GB" dirty="0" err="1" smtClean="0"/>
              <a:t>peu</a:t>
            </a:r>
            <a:r>
              <a:rPr lang="en-GB" dirty="0" smtClean="0"/>
              <a:t> </a:t>
            </a:r>
            <a:r>
              <a:rPr lang="en-GB" dirty="0" err="1" smtClean="0"/>
              <a:t>complexe</a:t>
            </a:r>
            <a:r>
              <a:rPr lang="en-GB" dirty="0" smtClean="0"/>
              <a:t> </a:t>
            </a:r>
            <a:r>
              <a:rPr lang="en-GB" dirty="0" err="1" smtClean="0"/>
              <a:t>il</a:t>
            </a:r>
            <a:r>
              <a:rPr lang="en-GB" dirty="0" smtClean="0"/>
              <a:t> y a </a:t>
            </a:r>
            <a:r>
              <a:rPr lang="en-GB" dirty="0" err="1" smtClean="0"/>
              <a:t>aussi</a:t>
            </a:r>
            <a:r>
              <a:rPr lang="en-GB" dirty="0" smtClean="0"/>
              <a:t> un </a:t>
            </a:r>
            <a:r>
              <a:rPr lang="en-GB" dirty="0" err="1" smtClean="0"/>
              <a:t>effet</a:t>
            </a:r>
            <a:r>
              <a:rPr lang="en-GB" dirty="0" smtClean="0"/>
              <a:t> de collage... la </a:t>
            </a:r>
            <a:r>
              <a:rPr lang="en-GB" dirty="0" err="1" smtClean="0"/>
              <a:t>particule</a:t>
            </a:r>
            <a:r>
              <a:rPr lang="en-GB" dirty="0" smtClean="0"/>
              <a:t> </a:t>
            </a:r>
            <a:r>
              <a:rPr lang="en-GB" dirty="0" err="1" smtClean="0"/>
              <a:t>messagere</a:t>
            </a:r>
            <a:r>
              <a:rPr lang="en-GB" dirty="0" smtClean="0"/>
              <a:t> </a:t>
            </a:r>
            <a:r>
              <a:rPr lang="en-GB" dirty="0" err="1" smtClean="0"/>
              <a:t>reste</a:t>
            </a:r>
            <a:r>
              <a:rPr lang="en-GB" dirty="0" smtClean="0"/>
              <a:t> "</a:t>
            </a:r>
            <a:r>
              <a:rPr lang="en-GB" dirty="0" err="1" smtClean="0"/>
              <a:t>collee</a:t>
            </a:r>
            <a:r>
              <a:rPr lang="en-GB" dirty="0" smtClean="0"/>
              <a:t>" a </a:t>
            </a:r>
            <a:r>
              <a:rPr lang="en-GB" dirty="0" err="1" smtClean="0"/>
              <a:t>ses</a:t>
            </a:r>
            <a:r>
              <a:rPr lang="en-GB" dirty="0" smtClean="0"/>
              <a:t> </a:t>
            </a:r>
            <a:r>
              <a:rPr lang="en-GB" dirty="0" err="1" smtClean="0"/>
              <a:t>particules</a:t>
            </a:r>
            <a:r>
              <a:rPr lang="en-GB" dirty="0" smtClean="0"/>
              <a:t> de </a:t>
            </a:r>
            <a:r>
              <a:rPr lang="en-GB" dirty="0" err="1" smtClean="0"/>
              <a:t>matiere</a:t>
            </a:r>
            <a:r>
              <a:rPr lang="en-GB" dirty="0" smtClean="0"/>
              <a:t>. Un  </a:t>
            </a:r>
            <a:r>
              <a:rPr lang="en-GB" dirty="0" err="1" smtClean="0"/>
              <a:t>peu</a:t>
            </a:r>
            <a:r>
              <a:rPr lang="en-GB" dirty="0" smtClean="0"/>
              <a:t> </a:t>
            </a:r>
            <a:r>
              <a:rPr lang="en-GB" dirty="0" err="1" smtClean="0"/>
              <a:t>comme</a:t>
            </a:r>
            <a:r>
              <a:rPr lang="en-GB" dirty="0" smtClean="0"/>
              <a:t> </a:t>
            </a:r>
            <a:r>
              <a:rPr lang="en-GB" dirty="0" err="1" smtClean="0"/>
              <a:t>si</a:t>
            </a:r>
            <a:r>
              <a:rPr lang="en-GB" dirty="0" smtClean="0"/>
              <a:t> le </a:t>
            </a:r>
            <a:r>
              <a:rPr lang="en-GB" dirty="0" err="1" smtClean="0"/>
              <a:t>ballon</a:t>
            </a:r>
            <a:r>
              <a:rPr lang="en-GB" dirty="0" smtClean="0"/>
              <a:t> </a:t>
            </a:r>
            <a:r>
              <a:rPr lang="en-GB" dirty="0" err="1" smtClean="0"/>
              <a:t>etait</a:t>
            </a:r>
            <a:r>
              <a:rPr lang="en-GB" dirty="0" smtClean="0"/>
              <a:t> </a:t>
            </a:r>
            <a:r>
              <a:rPr lang="en-GB" dirty="0" err="1" smtClean="0"/>
              <a:t>enduit</a:t>
            </a:r>
            <a:r>
              <a:rPr lang="en-GB" dirty="0" smtClean="0"/>
              <a:t> de super-glue... On </a:t>
            </a:r>
            <a:r>
              <a:rPr lang="en-GB" dirty="0" err="1" smtClean="0"/>
              <a:t>n'arriverait</a:t>
            </a:r>
            <a:r>
              <a:rPr lang="en-GB" dirty="0" smtClean="0"/>
              <a:t> plus </a:t>
            </a:r>
            <a:r>
              <a:rPr lang="en-GB" dirty="0" err="1" smtClean="0"/>
              <a:t>alors</a:t>
            </a:r>
            <a:r>
              <a:rPr lang="en-GB" dirty="0" smtClean="0"/>
              <a:t> a </a:t>
            </a:r>
            <a:r>
              <a:rPr lang="en-GB" dirty="0" err="1" smtClean="0"/>
              <a:t>decoller</a:t>
            </a:r>
            <a:r>
              <a:rPr lang="en-GB" dirty="0" smtClean="0"/>
              <a:t> </a:t>
            </a:r>
            <a:r>
              <a:rPr lang="en-GB" dirty="0" err="1" smtClean="0"/>
              <a:t>sa</a:t>
            </a:r>
            <a:r>
              <a:rPr lang="en-GB" dirty="0" smtClean="0"/>
              <a:t> main du </a:t>
            </a:r>
            <a:r>
              <a:rPr lang="en-GB" dirty="0" err="1" smtClean="0"/>
              <a:t>ballon</a:t>
            </a:r>
            <a:r>
              <a:rPr lang="en-GB" dirty="0" smtClean="0"/>
              <a:t>. </a:t>
            </a:r>
            <a:r>
              <a:rPr lang="en-GB" dirty="0" err="1" smtClean="0"/>
              <a:t>Dans</a:t>
            </a:r>
            <a:r>
              <a:rPr lang="en-GB" dirty="0" smtClean="0"/>
              <a:t> </a:t>
            </a:r>
            <a:r>
              <a:rPr lang="en-GB" dirty="0" err="1" smtClean="0"/>
              <a:t>ce</a:t>
            </a:r>
            <a:r>
              <a:rPr lang="en-GB" dirty="0" smtClean="0"/>
              <a:t> </a:t>
            </a:r>
            <a:r>
              <a:rPr lang="en-GB" dirty="0" err="1" smtClean="0"/>
              <a:t>cas</a:t>
            </a:r>
            <a:r>
              <a:rPr lang="en-GB" dirty="0" smtClean="0"/>
              <a:t> la </a:t>
            </a:r>
            <a:r>
              <a:rPr lang="en-GB" dirty="0" err="1" smtClean="0"/>
              <a:t>portee</a:t>
            </a:r>
            <a:r>
              <a:rPr lang="en-GB" dirty="0" smtClean="0"/>
              <a:t> de </a:t>
            </a:r>
            <a:r>
              <a:rPr lang="en-GB" dirty="0" err="1" smtClean="0"/>
              <a:t>l'interaction</a:t>
            </a:r>
            <a:r>
              <a:rPr lang="en-GB" dirty="0" smtClean="0"/>
              <a:t> </a:t>
            </a:r>
            <a:r>
              <a:rPr lang="en-GB" dirty="0" err="1" smtClean="0"/>
              <a:t>est</a:t>
            </a:r>
            <a:r>
              <a:rPr lang="en-GB" dirty="0" smtClean="0"/>
              <a:t> </a:t>
            </a:r>
            <a:r>
              <a:rPr lang="en-GB" dirty="0" err="1" smtClean="0"/>
              <a:t>faible</a:t>
            </a:r>
            <a:r>
              <a:rPr lang="en-GB" dirty="0" smtClean="0"/>
              <a:t>. </a:t>
            </a:r>
            <a:r>
              <a:rPr lang="en-GB" dirty="0" err="1" smtClean="0"/>
              <a:t>Cela</a:t>
            </a:r>
            <a:r>
              <a:rPr lang="en-GB" dirty="0" smtClean="0"/>
              <a:t> arrive pour </a:t>
            </a:r>
            <a:r>
              <a:rPr lang="en-GB" dirty="0" err="1" smtClean="0"/>
              <a:t>une</a:t>
            </a:r>
            <a:r>
              <a:rPr lang="en-GB" dirty="0" smtClean="0"/>
              <a:t> </a:t>
            </a:r>
            <a:r>
              <a:rPr lang="en-GB" dirty="0" err="1" smtClean="0"/>
              <a:t>seule</a:t>
            </a:r>
            <a:r>
              <a:rPr lang="en-GB" dirty="0" smtClean="0"/>
              <a:t> des interaction </a:t>
            </a:r>
            <a:r>
              <a:rPr lang="en-GB" dirty="0" err="1" smtClean="0"/>
              <a:t>dont</a:t>
            </a:r>
            <a:r>
              <a:rPr lang="en-GB" dirty="0" smtClean="0"/>
              <a:t> nous </a:t>
            </a:r>
            <a:r>
              <a:rPr lang="en-GB" dirty="0" err="1" smtClean="0"/>
              <a:t>allons</a:t>
            </a:r>
            <a:r>
              <a:rPr lang="en-GB" dirty="0" smtClean="0"/>
              <a:t> </a:t>
            </a:r>
            <a:r>
              <a:rPr lang="en-GB" dirty="0" err="1" smtClean="0"/>
              <a:t>parler</a:t>
            </a:r>
            <a:r>
              <a:rPr lang="en-GB" dirty="0" smtClean="0"/>
              <a:t>.</a:t>
            </a:r>
          </a:p>
          <a:p>
            <a:pPr eaLnBrk="1" hangingPunct="1"/>
            <a:endParaRPr lang="en-GB" dirty="0" smtClean="0"/>
          </a:p>
          <a:p>
            <a:pPr eaLnBrk="1" hangingPunct="1"/>
            <a:r>
              <a:rPr lang="en-GB" dirty="0" smtClean="0"/>
              <a:t>Notre </a:t>
            </a:r>
            <a:r>
              <a:rPr lang="en-GB" dirty="0" err="1" smtClean="0"/>
              <a:t>monde</a:t>
            </a:r>
            <a:r>
              <a:rPr lang="en-GB" dirty="0" smtClean="0"/>
              <a:t> </a:t>
            </a:r>
            <a:r>
              <a:rPr lang="en-GB" dirty="0" err="1" smtClean="0"/>
              <a:t>est</a:t>
            </a:r>
            <a:r>
              <a:rPr lang="en-GB" dirty="0" smtClean="0"/>
              <a:t> </a:t>
            </a:r>
            <a:r>
              <a:rPr lang="en-GB" dirty="0" err="1" smtClean="0"/>
              <a:t>regi</a:t>
            </a:r>
            <a:r>
              <a:rPr lang="en-GB" dirty="0" smtClean="0"/>
              <a:t> par </a:t>
            </a:r>
            <a:r>
              <a:rPr lang="en-GB" dirty="0" err="1" smtClean="0"/>
              <a:t>quatre</a:t>
            </a:r>
            <a:r>
              <a:rPr lang="en-GB" dirty="0" smtClean="0"/>
              <a:t> forces (=interactions) </a:t>
            </a:r>
            <a:r>
              <a:rPr lang="en-GB" dirty="0" err="1" smtClean="0"/>
              <a:t>fondamentales</a:t>
            </a:r>
            <a:r>
              <a:rPr lang="en-GB" dirty="0" smtClean="0"/>
              <a:t>. </a:t>
            </a:r>
            <a:r>
              <a:rPr lang="en-GB" dirty="0" err="1" smtClean="0"/>
              <a:t>Lesquelles</a:t>
            </a:r>
            <a:r>
              <a:rPr lang="en-GB" dirty="0" smtClean="0"/>
              <a:t> ???</a:t>
            </a:r>
          </a:p>
          <a:p>
            <a:pPr eaLnBrk="1" hangingPunct="1"/>
            <a:endParaRPr lang="en-GB" dirty="0" smtClean="0"/>
          </a:p>
          <a:p>
            <a:pPr eaLnBrk="1" hangingPunct="1"/>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à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21</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25</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300" dirty="0" smtClean="0"/>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300" dirty="0"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576D5C3-14C2-4FD7-AC24-34ACA6EF0B46}" type="slidenum">
              <a:rPr lang="fr-FR"/>
              <a:pPr/>
              <a:t>26</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90478">
              <a:defRPr/>
            </a:pPr>
            <a:r>
              <a:rPr lang="fr-FR" sz="1300" dirty="0"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sz="1300" dirty="0" err="1" smtClean="0"/>
              <a:t>Higgs</a:t>
            </a:r>
            <a:r>
              <a:rPr lang="fr-FR" sz="1300" dirty="0" smtClean="0"/>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28</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Et pour ceux qui desirent en savoir plus sachez que le lapp, situe a annecy le vieux juste au dessus de l iut, ouvrira ses portes les 23 et 24 octobre, a l occasion de la fete de la science.</a:t>
            </a:r>
          </a:p>
        </p:txBody>
      </p:sp>
      <p:sp>
        <p:nvSpPr>
          <p:cNvPr id="4" name="Espace réservé de la date 3"/>
          <p:cNvSpPr>
            <a:spLocks noGrp="1"/>
          </p:cNvSpPr>
          <p:nvPr>
            <p:ph type="dt" sz="quarter" idx="1"/>
          </p:nvPr>
        </p:nvSpPr>
        <p:spPr/>
        <p:txBody>
          <a:bodyPr/>
          <a:lstStyle/>
          <a:p>
            <a:pPr>
              <a:defRPr/>
            </a:pPr>
            <a:fld id="{F073CCE4-A5B3-41AF-90FC-0BD573A97967}" type="datetime1">
              <a:rPr lang="fr-FR" smtClean="0"/>
              <a:pPr>
                <a:defRPr/>
              </a:pPr>
              <a:t>16/09/2012</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F889E87D-CA16-4446-9103-7AA25968A039}" type="slidenum">
              <a:rPr lang="fr-FR" smtClean="0"/>
              <a:pPr>
                <a:defRPr/>
              </a:pPr>
              <a:t>39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0164C34-E93E-4769-9183-0A79C8512C15}" type="slidenum">
              <a:rPr lang="fr-FR"/>
              <a:pPr/>
              <a:t>6</a:t>
            </a:fld>
            <a:endParaRPr lang="fr-F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AD22328-3F17-4C55-B915-E8A3788AD8F5}" type="slidenum">
              <a:rPr lang="fr-FR"/>
              <a:pPr/>
              <a:t>9</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300" dirty="0" smtClean="0"/>
              <a:t>Environ 70 chercheurs, expérimentateurs du LAPP ou théoriciens du LAPTH, ainsi qu’une vingtaine de jeunes préparant leur thèse, travaillent ici. Pour concevoir et construire les appareillages indispensables à la conduite de ces recherches, ces chercheurs bénéficient de l'expertise et de la compétence de 80 Ingénieurs, techniciens et personnels administratifs. A noter enfin que notre laboratoire accueille également  de nombreux jeunes stagiaires souhaitant découvrir la recherche.</a:t>
            </a:r>
          </a:p>
          <a:p>
            <a:r>
              <a:rPr lang="fr-FR" sz="1300" dirty="0" smtClean="0"/>
              <a:t> </a:t>
            </a:r>
          </a:p>
          <a:p>
            <a:r>
              <a:rPr lang="fr-FR" sz="1300" dirty="0" smtClean="0"/>
              <a:t>Tout ceci permet aux chercheurs du LAPP de jouer un rôle actif au sein des grandes collaborations internationales qui se rassemblent pour concevoir, construire et exploiter les grands instruments installés auprès des accélérateurs de particules les plus récents, puisque l’exploration de l’infiniment petit requiert paradoxalement des instruments de plus en plus grands et de plus en plus chers.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10</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07E6B89-9707-4DC3-9E41-214F09F6DF35}" type="slidenum">
              <a:rPr lang="fr-FR"/>
              <a:pPr/>
              <a:t>11</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5957CC37-426D-4C85-8236-8557868A8FED}" type="slidenum">
              <a:rPr lang="fr-FR"/>
              <a:pPr/>
              <a:t>12</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731E830-25DF-4318-94C5-005D10BF9C5D}" type="slidenum">
              <a:rPr lang="fr-FR"/>
              <a:pPr/>
              <a:t>13</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20E86-DAA6-4739-94F6-0A050CEC6201}" type="slidenum">
              <a:rPr lang="fr-FR"/>
              <a:pPr/>
              <a:t>15</a:t>
            </a:fld>
            <a:endParaRPr lang="fr-FR"/>
          </a:p>
        </p:txBody>
      </p:sp>
      <p:sp>
        <p:nvSpPr>
          <p:cNvPr id="68610" name="Rectangle 2"/>
          <p:cNvSpPr>
            <a:spLocks noGrp="1" noRot="1" noChangeAspect="1" noChangeArrowheads="1"/>
          </p:cNvSpPr>
          <p:nvPr>
            <p:ph type="sldImg"/>
          </p:nvPr>
        </p:nvSpPr>
        <p:spPr bwMode="auto">
          <a:xfrm>
            <a:off x="163513" y="255588"/>
            <a:ext cx="1962150" cy="1471612"/>
          </a:xfrm>
          <a:prstGeom prst="rect">
            <a:avLst/>
          </a:prstGeom>
          <a:solidFill>
            <a:srgbClr val="FFFFFF"/>
          </a:solidFill>
          <a:ln>
            <a:solidFill>
              <a:srgbClr val="000000"/>
            </a:solidFill>
            <a:miter lim="800000"/>
            <a:headEnd/>
            <a:tailEnd/>
          </a:ln>
        </p:spPr>
      </p:sp>
      <p:sp>
        <p:nvSpPr>
          <p:cNvPr id="68611" name="Rectangle 3"/>
          <p:cNvSpPr>
            <a:spLocks noChangeArrowheads="1"/>
          </p:cNvSpPr>
          <p:nvPr/>
        </p:nvSpPr>
        <p:spPr bwMode="auto">
          <a:xfrm>
            <a:off x="236963" y="1961409"/>
            <a:ext cx="6547450" cy="6907847"/>
          </a:xfrm>
          <a:prstGeom prst="rect">
            <a:avLst/>
          </a:prstGeom>
          <a:noFill/>
          <a:ln w="9525">
            <a:noFill/>
            <a:miter lim="800000"/>
            <a:headEnd/>
            <a:tailEnd/>
          </a:ln>
          <a:effectLst/>
        </p:spPr>
        <p:txBody>
          <a:bodyPr lIns="99042" tIns="49521" rIns="99042" bIns="49521"/>
          <a:lstStyle/>
          <a:p>
            <a:pPr algn="ctr">
              <a:spcBef>
                <a:spcPts val="1201"/>
              </a:spcBef>
              <a:spcAft>
                <a:spcPts val="300"/>
              </a:spcAft>
            </a:pPr>
            <a:r>
              <a:rPr lang="fr-FR" altLang="fr-FR" sz="900" b="1" dirty="0"/>
              <a:t>La Physique des particules</a:t>
            </a:r>
            <a:endParaRPr lang="fr-FR" altLang="fr-FR" sz="900" dirty="0"/>
          </a:p>
          <a:p>
            <a:pPr lvl="1" algn="just">
              <a:spcBef>
                <a:spcPct val="30000"/>
              </a:spcBef>
            </a:pPr>
            <a:endParaRPr lang="fr-FR" altLang="fr-FR" sz="900" dirty="0"/>
          </a:p>
          <a:p>
            <a:pPr algn="just">
              <a:spcBef>
                <a:spcPct val="30000"/>
              </a:spcBef>
            </a:pPr>
            <a:r>
              <a:rPr lang="fr-FR" altLang="fr-FR" sz="900" dirty="0"/>
              <a:t>Cette branche de la physique étudie la matière dans ses détails les plus petits. Sa motivation est très similaire à celle de bon nombre de chimistes jusqu'à la fin du XIXème Siècle. Nous partageons en effet des préjugés de simplicité et d'universalité, cherchant à interpréter la matière comme une association complexe d'un petit nombre d'éléments simples (dans le langage des chimistes du XIXème) ou de particules élémentaires (dans notre langage actuel).</a:t>
            </a:r>
          </a:p>
          <a:p>
            <a:pPr algn="just">
              <a:spcBef>
                <a:spcPct val="30000"/>
              </a:spcBef>
            </a:pPr>
            <a:endParaRPr lang="fr-FR" altLang="fr-FR" sz="900" dirty="0"/>
          </a:p>
          <a:p>
            <a:pPr algn="just">
              <a:spcBef>
                <a:spcPct val="30000"/>
              </a:spcBef>
            </a:pPr>
            <a:r>
              <a:rPr lang="fr-FR" altLang="fr-FR" sz="900" dirty="0"/>
              <a:t>On a longtemps supposé que ces éléments simples étaient au petit nombre de quatre : eau, air, Terre, feu. Puis, il est devenu clair que la réalité était plus compliquée. On a identifié 10, puis 20, puis 50 corps simples, ce qui heurtait le préjugé d'un Univers descriptible avec des lois simples : pourquoi y a-t-il tant d'ingrédients différents pour faire l'Univers ?</a:t>
            </a:r>
          </a:p>
          <a:p>
            <a:pPr algn="just">
              <a:spcBef>
                <a:spcPct val="30000"/>
              </a:spcBef>
            </a:pPr>
            <a:endParaRPr lang="fr-FR" altLang="fr-FR" sz="900" dirty="0"/>
          </a:p>
          <a:p>
            <a:pPr algn="just">
              <a:spcBef>
                <a:spcPct val="30000"/>
              </a:spcBef>
            </a:pPr>
            <a:r>
              <a:rPr lang="fr-FR" altLang="fr-FR" sz="900" dirty="0"/>
              <a:t>Un progrès décisif a été accompli en 1869 par Dimitri </a:t>
            </a:r>
            <a:r>
              <a:rPr lang="fr-FR" altLang="fr-FR" sz="900" dirty="0" err="1"/>
              <a:t>Mendeleiev</a:t>
            </a:r>
            <a:r>
              <a:rPr lang="fr-FR" altLang="fr-FR" sz="900" dirty="0"/>
              <a:t>, qui a classé les divers éléments simples en fonction de leur activité chimique et de leur masse molaire, prouvant qu'il existe des lois plus générales reliant entre eux ces éléments simples. C'était le premier pas d'un long chemin vers la découverte de la structure atomique : chaque élément simple correspond à un type d'atome, et tous les atomes ont la même structure avec un noyau central autour duquel gravitent des électrons (modèle proposé par Ernest Rutherford en 1911).</a:t>
            </a:r>
          </a:p>
          <a:p>
            <a:pPr algn="just">
              <a:spcBef>
                <a:spcPct val="30000"/>
              </a:spcBef>
            </a:pPr>
            <a:endParaRPr lang="fr-FR" altLang="fr-FR" sz="900" dirty="0"/>
          </a:p>
          <a:p>
            <a:pPr algn="just">
              <a:spcBef>
                <a:spcPct val="30000"/>
              </a:spcBef>
            </a:pPr>
            <a:r>
              <a:rPr lang="fr-FR" altLang="fr-FR" sz="900" dirty="0"/>
              <a:t>Mentionnons pour l'anecdote que le physicien qui a vraiment compris que toute la physique de son époque devait s'interpréter en termes d'atomes, Ludwig Boltzmann, s'est suicidé en 1906, désespéré par le scepticisme que son hypothèse atomique rencontrait. Il faut dire qu'un atome est tellement petit (de l'ordre du dix-millionième de millimètre) qu'on a du mal à imaginer à quoi cela peut ressembler, et comment on peut le mesurer et le décrire.</a:t>
            </a:r>
          </a:p>
          <a:p>
            <a:pPr algn="just">
              <a:spcBef>
                <a:spcPct val="30000"/>
              </a:spcBef>
            </a:pPr>
            <a:endParaRPr lang="fr-FR" altLang="fr-FR" sz="900" dirty="0"/>
          </a:p>
          <a:p>
            <a:pPr algn="just">
              <a:spcBef>
                <a:spcPct val="30000"/>
              </a:spcBef>
            </a:pPr>
            <a:endParaRPr lang="fr-FR" altLang="fr-FR" sz="900" dirty="0"/>
          </a:p>
          <a:p>
            <a:pPr algn="just">
              <a:spcBef>
                <a:spcPct val="30000"/>
              </a:spcBef>
            </a:pPr>
            <a:r>
              <a:rPr lang="fr-FR" altLang="fr-FR" sz="900" dirty="0"/>
              <a:t>(T8)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4C985047-AE6A-478F-A6AE-44906FD2B03F}" type="datetime1">
              <a:rPr lang="fr-FR" smtClean="0"/>
              <a:pPr/>
              <a:t>16/09/2012</a:t>
            </a:fld>
            <a:endParaRPr lang="fr-BE"/>
          </a:p>
        </p:txBody>
      </p:sp>
      <p:sp>
        <p:nvSpPr>
          <p:cNvPr id="5" name="Espace réservé du pied de page 4"/>
          <p:cNvSpPr>
            <a:spLocks noGrp="1"/>
          </p:cNvSpPr>
          <p:nvPr>
            <p:ph type="ftr" sz="quarter" idx="11"/>
          </p:nvPr>
        </p:nvSpPr>
        <p:spPr/>
        <p:txBody>
          <a:bodyPr/>
          <a:lstStyle/>
          <a:p>
            <a:r>
              <a:rPr lang="fr-FR" smtClean="0"/>
              <a:t>Amina Zghiche 12 mars 2009 visite Lycée G. Fauré </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39B9D05F-1A13-4D73-BD8A-523FBF8C8B6E}" type="datetime1">
              <a:rPr lang="fr-FR" smtClean="0"/>
              <a:pPr/>
              <a:t>16/09/2012</a:t>
            </a:fld>
            <a:endParaRPr lang="fr-BE"/>
          </a:p>
        </p:txBody>
      </p:sp>
      <p:sp>
        <p:nvSpPr>
          <p:cNvPr id="5" name="Espace réservé du pied de page 4"/>
          <p:cNvSpPr>
            <a:spLocks noGrp="1"/>
          </p:cNvSpPr>
          <p:nvPr>
            <p:ph type="ftr" sz="quarter" idx="11"/>
          </p:nvPr>
        </p:nvSpPr>
        <p:spPr/>
        <p:txBody>
          <a:bodyPr/>
          <a:lstStyle/>
          <a:p>
            <a:r>
              <a:rPr lang="fr-FR" smtClean="0"/>
              <a:t>Amina Zghiche 12 mars 2009 visite Lycée G. Fauré </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517E8208-81A7-4630-80DC-8D8342E9564A}" type="datetime1">
              <a:rPr lang="fr-FR" smtClean="0"/>
              <a:pPr/>
              <a:t>16/09/2012</a:t>
            </a:fld>
            <a:endParaRPr lang="fr-BE"/>
          </a:p>
        </p:txBody>
      </p:sp>
      <p:sp>
        <p:nvSpPr>
          <p:cNvPr id="5" name="Espace réservé du pied de page 4"/>
          <p:cNvSpPr>
            <a:spLocks noGrp="1"/>
          </p:cNvSpPr>
          <p:nvPr>
            <p:ph type="ftr" sz="quarter" idx="11"/>
          </p:nvPr>
        </p:nvSpPr>
        <p:spPr/>
        <p:txBody>
          <a:bodyPr/>
          <a:lstStyle/>
          <a:p>
            <a:r>
              <a:rPr lang="fr-FR" smtClean="0"/>
              <a:t>Amina Zghiche 12 mars 2009 visite Lycée G. Fauré </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fld id="{C982E170-6D66-4C08-90D7-91F84808579B}" type="datetime1">
              <a:rPr lang="fr-FR" smtClean="0"/>
              <a:pPr/>
              <a:t>16/09/2012</a:t>
            </a:fld>
            <a:endParaRPr lang="fr-BE"/>
          </a:p>
        </p:txBody>
      </p:sp>
      <p:sp>
        <p:nvSpPr>
          <p:cNvPr id="5" name="Espace réservé du pied de page 4"/>
          <p:cNvSpPr>
            <a:spLocks noGrp="1"/>
          </p:cNvSpPr>
          <p:nvPr>
            <p:ph type="ftr" sz="quarter" idx="11"/>
          </p:nvPr>
        </p:nvSpPr>
        <p:spPr/>
        <p:txBody>
          <a:bodyPr/>
          <a:lstStyle>
            <a:lvl1pPr>
              <a:defRPr>
                <a:solidFill>
                  <a:srgbClr val="FF0000"/>
                </a:solidFill>
              </a:defRPr>
            </a:lvl1pPr>
          </a:lstStyle>
          <a:p>
            <a:r>
              <a:rPr lang="fr-FR" smtClean="0"/>
              <a:t>Amina Zghiche 12 mars 2009 visite Lycée G. Fauré </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C9C26B5-B963-4E3E-B9CA-9124E5056C01}" type="datetime1">
              <a:rPr lang="fr-FR" smtClean="0"/>
              <a:pPr/>
              <a:t>16/09/2012</a:t>
            </a:fld>
            <a:endParaRPr lang="fr-BE"/>
          </a:p>
        </p:txBody>
      </p:sp>
      <p:sp>
        <p:nvSpPr>
          <p:cNvPr id="5" name="Espace réservé du pied de page 4"/>
          <p:cNvSpPr>
            <a:spLocks noGrp="1"/>
          </p:cNvSpPr>
          <p:nvPr>
            <p:ph type="ftr" sz="quarter" idx="11"/>
          </p:nvPr>
        </p:nvSpPr>
        <p:spPr/>
        <p:txBody>
          <a:bodyPr/>
          <a:lstStyle/>
          <a:p>
            <a:r>
              <a:rPr lang="fr-FR" smtClean="0"/>
              <a:t>Amina Zghiche 12 mars 2009 visite Lycée G. Fauré </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807961CD-CE16-464F-B938-CF31C0C201C1}" type="datetime1">
              <a:rPr lang="fr-FR" smtClean="0"/>
              <a:pPr/>
              <a:t>16/09/2012</a:t>
            </a:fld>
            <a:endParaRPr lang="fr-BE"/>
          </a:p>
        </p:txBody>
      </p:sp>
      <p:sp>
        <p:nvSpPr>
          <p:cNvPr id="6" name="Espace réservé du pied de page 5"/>
          <p:cNvSpPr>
            <a:spLocks noGrp="1"/>
          </p:cNvSpPr>
          <p:nvPr>
            <p:ph type="ftr" sz="quarter" idx="11"/>
          </p:nvPr>
        </p:nvSpPr>
        <p:spPr/>
        <p:txBody>
          <a:bodyPr/>
          <a:lstStyle/>
          <a:p>
            <a:r>
              <a:rPr lang="fr-FR" smtClean="0"/>
              <a:t>Amina Zghiche 12 mars 2009 visite Lycée G. Fauré </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04323EBA-EDB2-4D7A-935A-28B0C585C5BA}" type="datetime1">
              <a:rPr lang="fr-FR" smtClean="0"/>
              <a:pPr/>
              <a:t>16/09/2012</a:t>
            </a:fld>
            <a:endParaRPr lang="fr-BE"/>
          </a:p>
        </p:txBody>
      </p:sp>
      <p:sp>
        <p:nvSpPr>
          <p:cNvPr id="8" name="Espace réservé du pied de page 7"/>
          <p:cNvSpPr>
            <a:spLocks noGrp="1"/>
          </p:cNvSpPr>
          <p:nvPr>
            <p:ph type="ftr" sz="quarter" idx="11"/>
          </p:nvPr>
        </p:nvSpPr>
        <p:spPr/>
        <p:txBody>
          <a:bodyPr/>
          <a:lstStyle/>
          <a:p>
            <a:r>
              <a:rPr lang="fr-FR" smtClean="0"/>
              <a:t>Amina Zghiche 12 mars 2009 visite Lycée G. Fauré </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66D40319-6C88-4088-AA69-50B629A1B6CD}" type="datetime1">
              <a:rPr lang="fr-FR" smtClean="0"/>
              <a:pPr/>
              <a:t>16/09/2012</a:t>
            </a:fld>
            <a:endParaRPr lang="fr-BE"/>
          </a:p>
        </p:txBody>
      </p:sp>
      <p:sp>
        <p:nvSpPr>
          <p:cNvPr id="4" name="Espace réservé du pied de page 3"/>
          <p:cNvSpPr>
            <a:spLocks noGrp="1"/>
          </p:cNvSpPr>
          <p:nvPr>
            <p:ph type="ftr" sz="quarter" idx="11"/>
          </p:nvPr>
        </p:nvSpPr>
        <p:spPr/>
        <p:txBody>
          <a:bodyPr/>
          <a:lstStyle/>
          <a:p>
            <a:r>
              <a:rPr lang="fr-FR" smtClean="0"/>
              <a:t>Amina Zghiche 12 mars 2009 visite Lycée G. Fauré </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36C2316-A53E-46E8-B3E9-C8CCBD8E6F04}" type="datetime1">
              <a:rPr lang="fr-FR" smtClean="0"/>
              <a:pPr/>
              <a:t>16/09/2012</a:t>
            </a:fld>
            <a:endParaRPr lang="fr-BE"/>
          </a:p>
        </p:txBody>
      </p:sp>
      <p:sp>
        <p:nvSpPr>
          <p:cNvPr id="3" name="Espace réservé du pied de page 2"/>
          <p:cNvSpPr>
            <a:spLocks noGrp="1"/>
          </p:cNvSpPr>
          <p:nvPr>
            <p:ph type="ftr" sz="quarter" idx="11"/>
          </p:nvPr>
        </p:nvSpPr>
        <p:spPr/>
        <p:txBody>
          <a:bodyPr/>
          <a:lstStyle/>
          <a:p>
            <a:r>
              <a:rPr lang="fr-FR" smtClean="0"/>
              <a:t>Amina Zghiche 12 mars 2009 visite Lycée G. Fauré </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2AC0759-1985-4BFB-AEB8-D055AAF1A87F}" type="datetime1">
              <a:rPr lang="fr-FR" smtClean="0"/>
              <a:pPr/>
              <a:t>16/09/2012</a:t>
            </a:fld>
            <a:endParaRPr lang="fr-BE"/>
          </a:p>
        </p:txBody>
      </p:sp>
      <p:sp>
        <p:nvSpPr>
          <p:cNvPr id="6" name="Espace réservé du pied de page 5"/>
          <p:cNvSpPr>
            <a:spLocks noGrp="1"/>
          </p:cNvSpPr>
          <p:nvPr>
            <p:ph type="ftr" sz="quarter" idx="11"/>
          </p:nvPr>
        </p:nvSpPr>
        <p:spPr/>
        <p:txBody>
          <a:bodyPr/>
          <a:lstStyle/>
          <a:p>
            <a:r>
              <a:rPr lang="fr-FR" smtClean="0"/>
              <a:t>Amina Zghiche 12 mars 2009 visite Lycée G. Fauré </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E5E7431-8D61-458D-957D-51B833C1F2A4}" type="datetime1">
              <a:rPr lang="fr-FR" smtClean="0"/>
              <a:pPr/>
              <a:t>16/09/2012</a:t>
            </a:fld>
            <a:endParaRPr lang="fr-BE"/>
          </a:p>
        </p:txBody>
      </p:sp>
      <p:sp>
        <p:nvSpPr>
          <p:cNvPr id="6" name="Espace réservé du pied de page 5"/>
          <p:cNvSpPr>
            <a:spLocks noGrp="1"/>
          </p:cNvSpPr>
          <p:nvPr>
            <p:ph type="ftr" sz="quarter" idx="11"/>
          </p:nvPr>
        </p:nvSpPr>
        <p:spPr/>
        <p:txBody>
          <a:bodyPr/>
          <a:lstStyle/>
          <a:p>
            <a:r>
              <a:rPr lang="fr-FR" smtClean="0"/>
              <a:t>Amina Zghiche 12 mars 2009 visite Lycée G. Fauré </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FA470-ED9E-4735-98C5-DD77F248E9B5}" type="datetime1">
              <a:rPr lang="fr-FR" smtClean="0"/>
              <a:pPr/>
              <a:t>16/09/2012</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Amina Zghiche 12 mars 2009 visite Lycée G. Fauré </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5.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wm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wmf"/><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5.jpeg"/><Relationship Id="rId7"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0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lapp.in2p3.fr/"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www.in2p3.fr/" TargetMode="Externa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0.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9" name="Image 8" descr="Logo LAPP + texte.jpg"/>
          <p:cNvPicPr>
            <a:picLocks noChangeAspect="1"/>
          </p:cNvPicPr>
          <p:nvPr/>
        </p:nvPicPr>
        <p:blipFill>
          <a:blip r:embed="rId3" cstate="print"/>
          <a:srcRect/>
          <a:stretch>
            <a:fillRect/>
          </a:stretch>
        </p:blipFill>
        <p:spPr bwMode="auto">
          <a:xfrm>
            <a:off x="928688" y="379413"/>
            <a:ext cx="1643062" cy="1263650"/>
          </a:xfrm>
          <a:prstGeom prst="rect">
            <a:avLst/>
          </a:prstGeom>
          <a:noFill/>
          <a:ln w="9525">
            <a:noFill/>
            <a:miter lim="800000"/>
            <a:headEnd/>
            <a:tailEnd/>
          </a:ln>
        </p:spPr>
      </p:pic>
      <p:sp>
        <p:nvSpPr>
          <p:cNvPr id="2055" name="Titre 12"/>
          <p:cNvSpPr>
            <a:spLocks noGrp="1"/>
          </p:cNvSpPr>
          <p:nvPr>
            <p:ph type="ctrTitle"/>
          </p:nvPr>
        </p:nvSpPr>
        <p:spPr>
          <a:xfrm>
            <a:off x="657252" y="2673355"/>
            <a:ext cx="8129590" cy="1470025"/>
          </a:xfrm>
        </p:spPr>
        <p:txBody>
          <a:bodyPr>
            <a:noAutofit/>
          </a:bodyPr>
          <a:lstStyle/>
          <a:p>
            <a:pPr eaLnBrk="1" hangingPunct="1"/>
            <a:r>
              <a:rPr lang="fr-FR" sz="4800" b="1" dirty="0" smtClean="0">
                <a:latin typeface="Brush Script MT" pitchFamily="66" charset="0"/>
              </a:rPr>
              <a:t>Présentation du </a:t>
            </a:r>
            <a:r>
              <a:rPr lang="fr-FR" sz="4800" b="1" dirty="0" smtClean="0">
                <a:solidFill>
                  <a:srgbClr val="009900"/>
                </a:solidFill>
                <a:latin typeface="Brush Script MT" pitchFamily="66" charset="0"/>
              </a:rPr>
              <a:t>LAPP</a:t>
            </a:r>
            <a:br>
              <a:rPr lang="fr-FR" sz="4800" b="1" dirty="0" smtClean="0">
                <a:solidFill>
                  <a:srgbClr val="009900"/>
                </a:solidFill>
                <a:latin typeface="Brush Script MT" pitchFamily="66" charset="0"/>
              </a:rPr>
            </a:br>
            <a:r>
              <a:rPr lang="fr-FR" sz="4800" b="1" dirty="0" smtClean="0">
                <a:latin typeface="Brush Script MT" pitchFamily="66" charset="0"/>
              </a:rPr>
              <a:t>et de la </a:t>
            </a:r>
            <a:r>
              <a:rPr lang="fr-FR" sz="4800" b="1" dirty="0" smtClean="0">
                <a:solidFill>
                  <a:srgbClr val="FF0000"/>
                </a:solidFill>
                <a:latin typeface="Brush Script MT" pitchFamily="66" charset="0"/>
              </a:rPr>
              <a:t>Physique des Particules</a:t>
            </a:r>
          </a:p>
        </p:txBody>
      </p:sp>
      <p:sp>
        <p:nvSpPr>
          <p:cNvPr id="2056" name="Sous-titre 2"/>
          <p:cNvSpPr>
            <a:spLocks noGrp="1"/>
          </p:cNvSpPr>
          <p:nvPr>
            <p:ph type="subTitle" idx="1"/>
          </p:nvPr>
        </p:nvSpPr>
        <p:spPr>
          <a:xfrm>
            <a:off x="899592" y="4365104"/>
            <a:ext cx="6400800" cy="1185862"/>
          </a:xfrm>
        </p:spPr>
        <p:txBody>
          <a:bodyPr>
            <a:normAutofit fontScale="92500" lnSpcReduction="10000"/>
          </a:bodyPr>
          <a:lstStyle/>
          <a:p>
            <a:pPr eaLnBrk="1" hangingPunct="1"/>
            <a:r>
              <a:rPr lang="fr-FR" dirty="0" smtClean="0">
                <a:solidFill>
                  <a:srgbClr val="0000FF"/>
                </a:solidFill>
                <a:latin typeface="Berlin Sans FB" pitchFamily="34" charset="0"/>
              </a:rPr>
              <a:t>Vincent Tisserand</a:t>
            </a:r>
          </a:p>
          <a:p>
            <a:pPr eaLnBrk="1" hangingPunct="1"/>
            <a:r>
              <a:rPr lang="fr-FR" sz="2000" dirty="0" smtClean="0">
                <a:solidFill>
                  <a:srgbClr val="0000FF"/>
                </a:solidFill>
                <a:latin typeface="Berlin Sans FB" pitchFamily="34" charset="0"/>
              </a:rPr>
              <a:t>Visite Lycée </a:t>
            </a:r>
            <a:r>
              <a:rPr lang="fr-FR" sz="2000" dirty="0" err="1" smtClean="0">
                <a:solidFill>
                  <a:srgbClr val="0000FF"/>
                </a:solidFill>
                <a:latin typeface="Berlin Sans FB" pitchFamily="34" charset="0"/>
              </a:rPr>
              <a:t>Arnaut</a:t>
            </a:r>
            <a:r>
              <a:rPr lang="fr-FR" sz="2000" dirty="0" smtClean="0">
                <a:solidFill>
                  <a:srgbClr val="0000FF"/>
                </a:solidFill>
                <a:latin typeface="Berlin Sans FB" pitchFamily="34" charset="0"/>
              </a:rPr>
              <a:t> Daniel (Ribérac) </a:t>
            </a:r>
          </a:p>
          <a:p>
            <a:pPr eaLnBrk="1" hangingPunct="1"/>
            <a:r>
              <a:rPr lang="fr-FR" sz="2000" dirty="0" smtClean="0">
                <a:solidFill>
                  <a:srgbClr val="0000FF"/>
                </a:solidFill>
                <a:latin typeface="Berlin Sans FB" pitchFamily="34" charset="0"/>
              </a:rPr>
              <a:t>le 17 Septembre 2012</a:t>
            </a:r>
          </a:p>
        </p:txBody>
      </p:sp>
      <p:pic>
        <p:nvPicPr>
          <p:cNvPr id="10" name="Picture 7" descr="Lapp1_quadri"/>
          <p:cNvPicPr>
            <a:picLocks noChangeAspect="1" noChangeArrowheads="1"/>
          </p:cNvPicPr>
          <p:nvPr/>
        </p:nvPicPr>
        <p:blipFill>
          <a:blip r:embed="rId4" cstate="print"/>
          <a:srcRect r="5750"/>
          <a:stretch>
            <a:fillRect/>
          </a:stretch>
        </p:blipFill>
        <p:spPr bwMode="auto">
          <a:xfrm>
            <a:off x="3388274" y="82499"/>
            <a:ext cx="3992559" cy="2418267"/>
          </a:xfrm>
          <a:prstGeom prst="rect">
            <a:avLst/>
          </a:prstGeom>
          <a:noFill/>
          <a:ln w="9525">
            <a:noFill/>
            <a:miter lim="800000"/>
            <a:headEnd/>
            <a:tailEnd/>
          </a:ln>
        </p:spPr>
      </p:pic>
      <p:grpSp>
        <p:nvGrpSpPr>
          <p:cNvPr id="11" name="Groupe 10"/>
          <p:cNvGrpSpPr/>
          <p:nvPr/>
        </p:nvGrpSpPr>
        <p:grpSpPr>
          <a:xfrm>
            <a:off x="539552" y="5780658"/>
            <a:ext cx="7848872" cy="1077342"/>
            <a:chOff x="2214546" y="6143625"/>
            <a:chExt cx="5606747" cy="642961"/>
          </a:xfrm>
        </p:grpSpPr>
        <p:pic>
          <p:nvPicPr>
            <p:cNvPr id="12" name="Picture 5" descr="bandeau600"/>
            <p:cNvPicPr>
              <a:picLocks noChangeAspect="1" noChangeArrowheads="1"/>
            </p:cNvPicPr>
            <p:nvPr/>
          </p:nvPicPr>
          <p:blipFill>
            <a:blip r:embed="rId5" cstate="print"/>
            <a:srcRect/>
            <a:stretch>
              <a:fillRect/>
            </a:stretch>
          </p:blipFill>
          <p:spPr bwMode="auto">
            <a:xfrm>
              <a:off x="3355365" y="6143625"/>
              <a:ext cx="3824395" cy="642938"/>
            </a:xfrm>
            <a:prstGeom prst="rect">
              <a:avLst/>
            </a:prstGeom>
            <a:noFill/>
            <a:ln w="9525">
              <a:noFill/>
              <a:miter lim="800000"/>
              <a:headEnd/>
              <a:tailEnd/>
            </a:ln>
          </p:spPr>
        </p:pic>
        <p:pic>
          <p:nvPicPr>
            <p:cNvPr id="13" name="Picture 653"/>
            <p:cNvPicPr>
              <a:picLocks noChangeAspect="1" noChangeArrowheads="1"/>
            </p:cNvPicPr>
            <p:nvPr/>
          </p:nvPicPr>
          <p:blipFill>
            <a:blip r:embed="rId6" cstate="print"/>
            <a:srcRect/>
            <a:stretch>
              <a:fillRect/>
            </a:stretch>
          </p:blipFill>
          <p:spPr bwMode="auto">
            <a:xfrm>
              <a:off x="7179759" y="6145052"/>
              <a:ext cx="641534" cy="641534"/>
            </a:xfrm>
            <a:prstGeom prst="rect">
              <a:avLst/>
            </a:prstGeom>
            <a:noFill/>
            <a:ln w="9525" algn="ctr">
              <a:noFill/>
              <a:miter lim="800000"/>
              <a:headEnd/>
              <a:tailEnd/>
            </a:ln>
          </p:spPr>
        </p:pic>
        <p:pic>
          <p:nvPicPr>
            <p:cNvPr id="14" name="Image 13" descr="IN2P3-Q_SignV copie.jpg"/>
            <p:cNvPicPr>
              <a:picLocks noChangeAspect="1"/>
            </p:cNvPicPr>
            <p:nvPr/>
          </p:nvPicPr>
          <p:blipFill>
            <a:blip r:embed="rId7" cstate="print"/>
            <a:stretch>
              <a:fillRect/>
            </a:stretch>
          </p:blipFill>
          <p:spPr>
            <a:xfrm>
              <a:off x="2214546" y="6143644"/>
              <a:ext cx="1097280" cy="609600"/>
            </a:xfrm>
            <a:prstGeom prst="rect">
              <a:avLst/>
            </a:prstGeom>
          </p:spPr>
        </p:pic>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5842" y="4077072"/>
            <a:ext cx="1132866" cy="134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336" y="340501"/>
            <a:ext cx="1440177" cy="216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46325" y="452413"/>
            <a:ext cx="184731" cy="369332"/>
          </a:xfrm>
          <a:prstGeom prst="rect">
            <a:avLst/>
          </a:prstGeom>
          <a:noFill/>
          <a:ln w="9525">
            <a:noFill/>
            <a:miter lim="800000"/>
            <a:headEnd/>
            <a:tailEnd/>
          </a:ln>
        </p:spPr>
        <p:txBody>
          <a:bodyPr wrap="none">
            <a:spAutoFit/>
          </a:bodyPr>
          <a:lstStyle/>
          <a:p>
            <a:endParaRPr lang="fr-FR">
              <a:latin typeface="Berlin Sans FB" pitchFamily="34" charset="0"/>
            </a:endParaRPr>
          </a:p>
        </p:txBody>
      </p:sp>
      <p:sp>
        <p:nvSpPr>
          <p:cNvPr id="55299" name="Rectangle 3"/>
          <p:cNvSpPr>
            <a:spLocks noChangeArrowheads="1"/>
          </p:cNvSpPr>
          <p:nvPr/>
        </p:nvSpPr>
        <p:spPr bwMode="auto">
          <a:xfrm>
            <a:off x="395536" y="692696"/>
            <a:ext cx="8286808" cy="6001643"/>
          </a:xfrm>
          <a:prstGeom prst="rect">
            <a:avLst/>
          </a:prstGeom>
          <a:noFill/>
          <a:ln w="9525">
            <a:noFill/>
            <a:miter lim="800000"/>
            <a:headEnd/>
            <a:tailEnd/>
          </a:ln>
        </p:spPr>
        <p:txBody>
          <a:bodyPr wrap="square">
            <a:spAutoFit/>
          </a:bodyPr>
          <a:lstStyle/>
          <a:p>
            <a:pPr>
              <a:spcBef>
                <a:spcPct val="50000"/>
              </a:spcBef>
            </a:pPr>
            <a:r>
              <a:rPr lang="fr-FR" sz="2400" dirty="0" smtClean="0">
                <a:latin typeface="Berlin Sans FB" pitchFamily="34" charset="0"/>
              </a:rPr>
              <a:t>-Des expérimentateurs [LAPP] </a:t>
            </a:r>
            <a:r>
              <a:rPr lang="fr-FR" sz="2400" dirty="0" smtClean="0">
                <a:solidFill>
                  <a:srgbClr val="0070C0"/>
                </a:solidFill>
                <a:latin typeface="Berlin Sans FB" pitchFamily="34" charset="0"/>
              </a:rPr>
              <a:t>[~40]</a:t>
            </a:r>
            <a:endParaRPr lang="fr-FR" sz="2400" dirty="0">
              <a:solidFill>
                <a:srgbClr val="0070C0"/>
              </a:solidFill>
              <a:latin typeface="Berlin Sans FB" pitchFamily="34" charset="0"/>
            </a:endParaRPr>
          </a:p>
          <a:p>
            <a:pPr>
              <a:spcBef>
                <a:spcPct val="50000"/>
              </a:spcBef>
            </a:pPr>
            <a:r>
              <a:rPr lang="fr-FR" sz="2000" dirty="0" smtClean="0">
                <a:solidFill>
                  <a:srgbClr val="0000FF"/>
                </a:solidFill>
                <a:latin typeface="Berlin Sans FB" pitchFamily="34" charset="0"/>
              </a:rPr>
              <a:t>Au sein de grandes collaborations internationales , ils </a:t>
            </a:r>
            <a:r>
              <a:rPr lang="fr-FR" sz="2000" dirty="0">
                <a:solidFill>
                  <a:srgbClr val="0000FF"/>
                </a:solidFill>
                <a:latin typeface="Berlin Sans FB" pitchFamily="34" charset="0"/>
              </a:rPr>
              <a:t>conçoivent, construisent et interprètent les résultats des </a:t>
            </a:r>
            <a:r>
              <a:rPr lang="fr-FR" sz="2000" dirty="0" smtClean="0">
                <a:solidFill>
                  <a:srgbClr val="0000FF"/>
                </a:solidFill>
                <a:latin typeface="Berlin Sans FB" pitchFamily="34" charset="0"/>
              </a:rPr>
              <a:t>expériences</a:t>
            </a:r>
            <a:endParaRPr lang="fr-FR" sz="2000" dirty="0">
              <a:solidFill>
                <a:srgbClr val="0000FF"/>
              </a:solidFill>
              <a:latin typeface="Berlin Sans FB" pitchFamily="34" charset="0"/>
            </a:endParaRPr>
          </a:p>
          <a:p>
            <a:pPr>
              <a:spcBef>
                <a:spcPct val="50000"/>
              </a:spcBef>
            </a:pPr>
            <a:r>
              <a:rPr lang="fr-FR" sz="2400" dirty="0" smtClean="0">
                <a:latin typeface="Berlin Sans FB" pitchFamily="34" charset="0"/>
              </a:rPr>
              <a:t>-Des théoriciens [LAPTH] </a:t>
            </a:r>
            <a:r>
              <a:rPr lang="fr-FR" sz="2400" dirty="0" smtClean="0">
                <a:solidFill>
                  <a:srgbClr val="0070C0"/>
                </a:solidFill>
                <a:latin typeface="Berlin Sans FB" pitchFamily="34" charset="0"/>
              </a:rPr>
              <a:t>[~25]</a:t>
            </a:r>
          </a:p>
          <a:p>
            <a:pPr>
              <a:spcBef>
                <a:spcPct val="50000"/>
              </a:spcBef>
            </a:pPr>
            <a:r>
              <a:rPr lang="fr-FR" sz="2000" dirty="0" smtClean="0">
                <a:solidFill>
                  <a:srgbClr val="0000FF"/>
                </a:solidFill>
                <a:latin typeface="Berlin Sans FB" pitchFamily="34" charset="0"/>
              </a:rPr>
              <a:t>Ils élaborent de nouvelles théories pour expliquer les observations des expérimentateurs [parfois c’est dans l’autre sens: ils demandent aux expérimentateurs de vérifier leurs prédictions]</a:t>
            </a:r>
          </a:p>
          <a:p>
            <a:pPr>
              <a:spcBef>
                <a:spcPct val="50000"/>
              </a:spcBef>
            </a:pPr>
            <a:r>
              <a:rPr lang="fr-FR" sz="2400" dirty="0" smtClean="0">
                <a:latin typeface="Berlin Sans FB" pitchFamily="34" charset="0"/>
              </a:rPr>
              <a:t>-Des étudiants (en thèse ou en stage) [LAPP, LAPTH]</a:t>
            </a:r>
            <a:r>
              <a:rPr lang="fr-FR" sz="2400" dirty="0" smtClean="0">
                <a:solidFill>
                  <a:srgbClr val="0070C0"/>
                </a:solidFill>
                <a:latin typeface="Berlin Sans FB" pitchFamily="34" charset="0"/>
              </a:rPr>
              <a:t> [~20]</a:t>
            </a:r>
            <a:endParaRPr lang="fr-FR" sz="2400" dirty="0" smtClean="0">
              <a:latin typeface="Berlin Sans FB" pitchFamily="34" charset="0"/>
            </a:endParaRPr>
          </a:p>
          <a:p>
            <a:pPr>
              <a:spcBef>
                <a:spcPct val="50000"/>
              </a:spcBef>
            </a:pPr>
            <a:r>
              <a:rPr lang="fr-FR" sz="2400" dirty="0" smtClean="0">
                <a:latin typeface="Berlin Sans FB" pitchFamily="34" charset="0"/>
              </a:rPr>
              <a:t>-Des </a:t>
            </a:r>
            <a:r>
              <a:rPr lang="fr-FR" sz="2400" dirty="0">
                <a:latin typeface="Berlin Sans FB" pitchFamily="34" charset="0"/>
              </a:rPr>
              <a:t>ingénieurs et techniciens </a:t>
            </a:r>
            <a:r>
              <a:rPr lang="fr-FR" sz="2400" dirty="0" smtClean="0">
                <a:latin typeface="Berlin Sans FB" pitchFamily="34" charset="0"/>
              </a:rPr>
              <a:t>[LAPP]</a:t>
            </a:r>
            <a:r>
              <a:rPr lang="fr-FR" sz="2400" dirty="0" smtClean="0">
                <a:solidFill>
                  <a:srgbClr val="0070C0"/>
                </a:solidFill>
                <a:latin typeface="Berlin Sans FB" pitchFamily="34" charset="0"/>
              </a:rPr>
              <a:t> [~80]</a:t>
            </a:r>
            <a:endParaRPr lang="fr-FR" sz="2400" dirty="0">
              <a:latin typeface="Berlin Sans FB" pitchFamily="34" charset="0"/>
            </a:endParaRPr>
          </a:p>
          <a:p>
            <a:pPr>
              <a:spcBef>
                <a:spcPct val="50000"/>
              </a:spcBef>
            </a:pPr>
            <a:r>
              <a:rPr lang="fr-FR" sz="2000" dirty="0">
                <a:solidFill>
                  <a:srgbClr val="0000FF"/>
                </a:solidFill>
                <a:latin typeface="Berlin Sans FB" pitchFamily="34" charset="0"/>
              </a:rPr>
              <a:t>En informatique, électronique et  mécanique : ils réalisent les détecteurs.</a:t>
            </a:r>
          </a:p>
          <a:p>
            <a:pPr>
              <a:spcBef>
                <a:spcPct val="50000"/>
              </a:spcBef>
            </a:pPr>
            <a:r>
              <a:rPr lang="fr-FR" sz="2400" dirty="0" smtClean="0">
                <a:latin typeface="Berlin Sans FB" pitchFamily="34" charset="0"/>
              </a:rPr>
              <a:t>-Des administratifs [LAPP,LAPTH]</a:t>
            </a:r>
            <a:r>
              <a:rPr lang="fr-FR" sz="2400" dirty="0" smtClean="0">
                <a:solidFill>
                  <a:srgbClr val="0070C0"/>
                </a:solidFill>
                <a:latin typeface="Berlin Sans FB" pitchFamily="34" charset="0"/>
              </a:rPr>
              <a:t> [~10]</a:t>
            </a:r>
            <a:endParaRPr lang="fr-FR" sz="2400" dirty="0">
              <a:latin typeface="Berlin Sans FB" pitchFamily="34" charset="0"/>
            </a:endParaRPr>
          </a:p>
          <a:p>
            <a:pPr>
              <a:spcBef>
                <a:spcPct val="50000"/>
              </a:spcBef>
            </a:pPr>
            <a:r>
              <a:rPr lang="fr-FR" sz="2000" dirty="0">
                <a:solidFill>
                  <a:srgbClr val="0000FF"/>
                </a:solidFill>
                <a:latin typeface="Berlin Sans FB" pitchFamily="34" charset="0"/>
              </a:rPr>
              <a:t>Pour effectuer les commandes, gérer  et prévoir</a:t>
            </a:r>
            <a:r>
              <a:rPr lang="fr-FR" sz="2000" dirty="0" smtClean="0">
                <a:solidFill>
                  <a:srgbClr val="0000FF"/>
                </a:solidFill>
                <a:latin typeface="Berlin Sans FB" pitchFamily="34" charset="0"/>
              </a:rPr>
              <a:t>…</a:t>
            </a:r>
          </a:p>
          <a:p>
            <a:pPr>
              <a:spcBef>
                <a:spcPct val="50000"/>
              </a:spcBef>
            </a:pPr>
            <a:r>
              <a:rPr lang="fr-FR" sz="2400" dirty="0" smtClean="0">
                <a:latin typeface="Berlin Sans FB" pitchFamily="34" charset="0"/>
              </a:rPr>
              <a:t>-Budget annuel (hors salaires)</a:t>
            </a:r>
            <a:r>
              <a:rPr lang="fr-FR" sz="2000" b="1" dirty="0" smtClean="0"/>
              <a:t>: </a:t>
            </a:r>
            <a:r>
              <a:rPr lang="fr-FR" sz="2000" b="1" dirty="0" smtClean="0">
                <a:solidFill>
                  <a:srgbClr val="0000FF"/>
                </a:solidFill>
              </a:rPr>
              <a:t> </a:t>
            </a:r>
            <a:r>
              <a:rPr lang="fr-FR" sz="2000" b="1" dirty="0">
                <a:solidFill>
                  <a:srgbClr val="0000FF"/>
                </a:solidFill>
                <a:sym typeface="Symbol" charset="2"/>
              </a:rPr>
              <a:t> </a:t>
            </a:r>
            <a:r>
              <a:rPr lang="fr-FR" sz="2000" b="1" dirty="0">
                <a:solidFill>
                  <a:srgbClr val="0000FF"/>
                </a:solidFill>
              </a:rPr>
              <a:t>2 M</a:t>
            </a:r>
            <a:r>
              <a:rPr lang="fr-FR" sz="2000" b="1" dirty="0" smtClean="0">
                <a:solidFill>
                  <a:srgbClr val="0000FF"/>
                </a:solidFill>
              </a:rPr>
              <a:t>€</a:t>
            </a:r>
            <a:endParaRPr lang="fr-FR" sz="2000" b="1" dirty="0">
              <a:solidFill>
                <a:srgbClr val="0000FF"/>
              </a:solidFill>
            </a:endParaRPr>
          </a:p>
        </p:txBody>
      </p:sp>
      <p:sp>
        <p:nvSpPr>
          <p:cNvPr id="9" name="Titre 1"/>
          <p:cNvSpPr txBox="1">
            <a:spLocks/>
          </p:cNvSpPr>
          <p:nvPr/>
        </p:nvSpPr>
        <p:spPr>
          <a:xfrm>
            <a:off x="457200" y="-24"/>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smtClean="0">
                <a:ln>
                  <a:noFill/>
                </a:ln>
                <a:solidFill>
                  <a:srgbClr val="FF0000"/>
                </a:solidFill>
                <a:effectLst/>
                <a:uLnTx/>
                <a:uFillTx/>
                <a:latin typeface="Berlin Sans FB" pitchFamily="34" charset="0"/>
                <a:ea typeface="+mj-ea"/>
                <a:cs typeface="+mj-cs"/>
              </a:rPr>
              <a:t>Qui travaille au laboratoire?</a:t>
            </a:r>
            <a:endParaRPr kumimoji="0" lang="fr-FR" sz="4400" b="0" i="0" u="none" strike="noStrike" kern="1200" cap="none" spc="0" normalizeH="0" baseline="0">
              <a:ln>
                <a:noFill/>
              </a:ln>
              <a:solidFill>
                <a:srgbClr val="FF0000"/>
              </a:solidFill>
              <a:effectLst/>
              <a:uLnTx/>
              <a:uFillTx/>
              <a:latin typeface="Berlin Sans FB"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ond_paysage"/>
          <p:cNvPicPr>
            <a:picLocks noChangeAspect="1" noChangeArrowheads="1"/>
          </p:cNvPicPr>
          <p:nvPr/>
        </p:nvPicPr>
        <p:blipFill>
          <a:blip r:embed="rId3" cstate="print"/>
          <a:srcRect t="2440" b="7113"/>
          <a:stretch>
            <a:fillRect/>
          </a:stretch>
        </p:blipFill>
        <p:spPr bwMode="auto">
          <a:xfrm>
            <a:off x="0" y="0"/>
            <a:ext cx="9144000" cy="6357958"/>
          </a:xfrm>
          <a:prstGeom prst="rect">
            <a:avLst/>
          </a:prstGeom>
          <a:noFill/>
          <a:ln w="9525">
            <a:noFill/>
            <a:miter lim="800000"/>
            <a:headEnd/>
            <a:tailEnd/>
          </a:ln>
        </p:spPr>
      </p:pic>
      <p:sp>
        <p:nvSpPr>
          <p:cNvPr id="8195" name="Text Box 3"/>
          <p:cNvSpPr txBox="1">
            <a:spLocks noChangeArrowheads="1"/>
          </p:cNvSpPr>
          <p:nvPr/>
        </p:nvSpPr>
        <p:spPr bwMode="auto">
          <a:xfrm>
            <a:off x="3040063" y="188913"/>
            <a:ext cx="3921266" cy="584775"/>
          </a:xfrm>
          <a:prstGeom prst="rect">
            <a:avLst/>
          </a:prstGeom>
          <a:noFill/>
          <a:ln w="9525">
            <a:noFill/>
            <a:miter lim="800000"/>
            <a:headEnd/>
            <a:tailEnd/>
          </a:ln>
        </p:spPr>
        <p:txBody>
          <a:bodyPr wrap="none">
            <a:spAutoFit/>
          </a:bodyPr>
          <a:lstStyle/>
          <a:p>
            <a:pPr algn="ctr"/>
            <a:r>
              <a:rPr lang="fr-FR" sz="3200" b="1" i="1" dirty="0" smtClean="0"/>
              <a:t>Le</a:t>
            </a:r>
            <a:r>
              <a:rPr lang="fr-FR" sz="3200" b="1" i="1" dirty="0" smtClean="0">
                <a:solidFill>
                  <a:schemeClr val="tx2"/>
                </a:solidFill>
              </a:rPr>
              <a:t> </a:t>
            </a:r>
            <a:r>
              <a:rPr lang="fr-FR" sz="3200" b="1" i="1" dirty="0" smtClean="0">
                <a:solidFill>
                  <a:srgbClr val="FF0000"/>
                </a:solidFill>
              </a:rPr>
              <a:t>LAPP </a:t>
            </a:r>
            <a:r>
              <a:rPr lang="fr-FR" sz="3200" b="1" i="1" dirty="0" smtClean="0">
                <a:solidFill>
                  <a:srgbClr val="0000FF"/>
                </a:solidFill>
              </a:rPr>
              <a:t>sur la Planète</a:t>
            </a:r>
            <a:endParaRPr lang="fr-FR" sz="3200" b="1" i="1" dirty="0">
              <a:solidFill>
                <a:srgbClr val="0000FF"/>
              </a:solidFill>
            </a:endParaRPr>
          </a:p>
        </p:txBody>
      </p:sp>
      <p:sp>
        <p:nvSpPr>
          <p:cNvPr id="8196" name="Rectangle 5"/>
          <p:cNvSpPr>
            <a:spLocks noChangeArrowheads="1"/>
          </p:cNvSpPr>
          <p:nvPr/>
        </p:nvSpPr>
        <p:spPr bwMode="auto">
          <a:xfrm>
            <a:off x="147638" y="4929198"/>
            <a:ext cx="8816975" cy="1892826"/>
          </a:xfrm>
          <a:prstGeom prst="rect">
            <a:avLst/>
          </a:prstGeom>
          <a:solidFill>
            <a:srgbClr val="99CCFF">
              <a:alpha val="21960"/>
            </a:srgbClr>
          </a:solidFill>
          <a:ln w="9525">
            <a:noFill/>
            <a:miter lim="800000"/>
            <a:headEnd/>
            <a:tailEnd/>
          </a:ln>
        </p:spPr>
        <p:txBody>
          <a:bodyPr bIns="0" anchor="ctr">
            <a:spAutoFit/>
          </a:bodyPr>
          <a:lstStyle/>
          <a:p>
            <a:pPr algn="ctr"/>
            <a:r>
              <a:rPr lang="fr-FR" sz="2400" b="1" i="1" dirty="0"/>
              <a:t>Depuis sa création en 1976, le LAPP, situé près du CERN à Genève, </a:t>
            </a:r>
          </a:p>
          <a:p>
            <a:pPr algn="ctr"/>
            <a:r>
              <a:rPr lang="fr-FR" sz="2400" b="1" i="1" dirty="0"/>
              <a:t>participe au sein de collaborations internationales tout autour de la planète </a:t>
            </a:r>
            <a:r>
              <a:rPr lang="fr-FR" sz="2400" b="1" i="1" dirty="0" smtClean="0"/>
              <a:t>(</a:t>
            </a:r>
            <a:r>
              <a:rPr lang="fr-FR" sz="2400" b="1" i="1" dirty="0"/>
              <a:t>Europe, Etats-Unis, Namibie et jusque dans l’espace !) </a:t>
            </a:r>
          </a:p>
          <a:p>
            <a:pPr algn="ctr"/>
            <a:r>
              <a:rPr lang="fr-FR" sz="2400" b="1" i="1" dirty="0"/>
              <a:t>à des expériences de physique qui sondent l’infiniment petit et l’infiniment grand.  </a:t>
            </a:r>
          </a:p>
        </p:txBody>
      </p:sp>
      <p:pic>
        <p:nvPicPr>
          <p:cNvPr id="8197" name="Picture 36" descr="babar1-hires"/>
          <p:cNvPicPr>
            <a:picLocks noChangeAspect="1" noChangeArrowheads="1"/>
          </p:cNvPicPr>
          <p:nvPr/>
        </p:nvPicPr>
        <p:blipFill>
          <a:blip r:embed="rId4" cstate="print"/>
          <a:srcRect/>
          <a:stretch>
            <a:fillRect/>
          </a:stretch>
        </p:blipFill>
        <p:spPr bwMode="auto">
          <a:xfrm>
            <a:off x="6624638" y="1289050"/>
            <a:ext cx="2520950" cy="1635125"/>
          </a:xfrm>
          <a:prstGeom prst="rect">
            <a:avLst/>
          </a:prstGeom>
          <a:noFill/>
          <a:ln w="9525">
            <a:noFill/>
            <a:miter lim="800000"/>
            <a:headEnd/>
            <a:tailEnd/>
          </a:ln>
        </p:spPr>
      </p:pic>
      <p:sp>
        <p:nvSpPr>
          <p:cNvPr id="8198" name="Text Box 38"/>
          <p:cNvSpPr txBox="1">
            <a:spLocks noChangeArrowheads="1"/>
          </p:cNvSpPr>
          <p:nvPr/>
        </p:nvSpPr>
        <p:spPr bwMode="auto">
          <a:xfrm>
            <a:off x="14288" y="981075"/>
            <a:ext cx="1177925" cy="214313"/>
          </a:xfrm>
          <a:prstGeom prst="rect">
            <a:avLst/>
          </a:prstGeom>
          <a:noFill/>
          <a:ln w="9525">
            <a:noFill/>
            <a:miter lim="800000"/>
            <a:headEnd type="none" w="sm" len="sm"/>
            <a:tailEnd type="none" w="sm" len="sm"/>
          </a:ln>
        </p:spPr>
        <p:txBody>
          <a:bodyPr wrap="none">
            <a:spAutoFit/>
          </a:bodyPr>
          <a:lstStyle/>
          <a:p>
            <a:r>
              <a:rPr kumimoji="1" lang="en-US" sz="800" b="1">
                <a:cs typeface="Times New Roman" pitchFamily="18" charset="0"/>
              </a:rPr>
              <a:t>© ATLAS/LHC/CERN</a:t>
            </a:r>
          </a:p>
        </p:txBody>
      </p:sp>
      <p:sp>
        <p:nvSpPr>
          <p:cNvPr id="8199" name="Text Box 39"/>
          <p:cNvSpPr txBox="1">
            <a:spLocks noChangeArrowheads="1"/>
          </p:cNvSpPr>
          <p:nvPr/>
        </p:nvSpPr>
        <p:spPr bwMode="auto">
          <a:xfrm>
            <a:off x="6783388" y="1052513"/>
            <a:ext cx="957262" cy="214312"/>
          </a:xfrm>
          <a:prstGeom prst="rect">
            <a:avLst/>
          </a:prstGeom>
          <a:noFill/>
          <a:ln w="9525">
            <a:noFill/>
            <a:miter lim="800000"/>
            <a:headEnd type="none" w="sm" len="sm"/>
            <a:tailEnd type="none" w="sm" len="sm"/>
          </a:ln>
        </p:spPr>
        <p:txBody>
          <a:bodyPr wrap="none">
            <a:spAutoFit/>
          </a:bodyPr>
          <a:lstStyle/>
          <a:p>
            <a:r>
              <a:rPr kumimoji="1" lang="en-US" sz="800" b="1">
                <a:cs typeface="Times New Roman" pitchFamily="18" charset="0"/>
              </a:rPr>
              <a:t>© BABAR/SLAC</a:t>
            </a:r>
          </a:p>
        </p:txBody>
      </p:sp>
      <p:sp>
        <p:nvSpPr>
          <p:cNvPr id="8200" name="Text Box 40"/>
          <p:cNvSpPr txBox="1">
            <a:spLocks noChangeArrowheads="1"/>
          </p:cNvSpPr>
          <p:nvPr/>
        </p:nvSpPr>
        <p:spPr bwMode="auto">
          <a:xfrm>
            <a:off x="2347913" y="3286125"/>
            <a:ext cx="855662" cy="214313"/>
          </a:xfrm>
          <a:prstGeom prst="rect">
            <a:avLst/>
          </a:prstGeom>
          <a:noFill/>
          <a:ln w="9525">
            <a:noFill/>
            <a:miter lim="800000"/>
            <a:headEnd type="none" w="sm" len="sm"/>
            <a:tailEnd type="none" w="sm" len="sm"/>
          </a:ln>
        </p:spPr>
        <p:txBody>
          <a:bodyPr wrap="none">
            <a:spAutoFit/>
          </a:bodyPr>
          <a:lstStyle/>
          <a:p>
            <a:r>
              <a:rPr kumimoji="1" lang="en-US" sz="800" b="1">
                <a:cs typeface="Times New Roman" pitchFamily="18" charset="0"/>
              </a:rPr>
              <a:t>© VIRGO/Pise</a:t>
            </a:r>
          </a:p>
        </p:txBody>
      </p:sp>
      <p:pic>
        <p:nvPicPr>
          <p:cNvPr id="8201" name="Picture 41" descr="OPERA_AD3"/>
          <p:cNvPicPr>
            <a:picLocks noChangeAspect="1" noChangeArrowheads="1"/>
          </p:cNvPicPr>
          <p:nvPr/>
        </p:nvPicPr>
        <p:blipFill>
          <a:blip r:embed="rId5" cstate="print"/>
          <a:srcRect r="5197"/>
          <a:stretch>
            <a:fillRect/>
          </a:stretch>
        </p:blipFill>
        <p:spPr bwMode="auto">
          <a:xfrm>
            <a:off x="4643438" y="1385888"/>
            <a:ext cx="2016125" cy="1538287"/>
          </a:xfrm>
          <a:prstGeom prst="rect">
            <a:avLst/>
          </a:prstGeom>
          <a:noFill/>
          <a:ln w="9525">
            <a:noFill/>
            <a:miter lim="800000"/>
            <a:headEnd/>
            <a:tailEnd/>
          </a:ln>
        </p:spPr>
      </p:pic>
      <p:sp>
        <p:nvSpPr>
          <p:cNvPr id="8202" name="Text Box 42"/>
          <p:cNvSpPr txBox="1">
            <a:spLocks noChangeArrowheads="1"/>
          </p:cNvSpPr>
          <p:nvPr/>
        </p:nvSpPr>
        <p:spPr bwMode="auto">
          <a:xfrm>
            <a:off x="4622800" y="1125538"/>
            <a:ext cx="1246188" cy="214312"/>
          </a:xfrm>
          <a:prstGeom prst="rect">
            <a:avLst/>
          </a:prstGeom>
          <a:noFill/>
          <a:ln w="9525">
            <a:noFill/>
            <a:miter lim="800000"/>
            <a:headEnd type="none" w="sm" len="sm"/>
            <a:tailEnd type="none" w="sm" len="sm"/>
          </a:ln>
        </p:spPr>
        <p:txBody>
          <a:bodyPr wrap="none">
            <a:spAutoFit/>
          </a:bodyPr>
          <a:lstStyle/>
          <a:p>
            <a:r>
              <a:rPr kumimoji="1" lang="en-US" sz="800" b="1">
                <a:cs typeface="Times New Roman" pitchFamily="18" charset="0"/>
              </a:rPr>
              <a:t>© OPERA/Gran Sasso</a:t>
            </a:r>
          </a:p>
        </p:txBody>
      </p:sp>
      <p:sp>
        <p:nvSpPr>
          <p:cNvPr id="8203" name="Text Box 44"/>
          <p:cNvSpPr txBox="1">
            <a:spLocks noChangeArrowheads="1"/>
          </p:cNvSpPr>
          <p:nvPr/>
        </p:nvSpPr>
        <p:spPr bwMode="auto">
          <a:xfrm>
            <a:off x="2319338" y="1054100"/>
            <a:ext cx="873125" cy="214313"/>
          </a:xfrm>
          <a:prstGeom prst="rect">
            <a:avLst/>
          </a:prstGeom>
          <a:noFill/>
          <a:ln w="9525">
            <a:noFill/>
            <a:miter lim="800000"/>
            <a:headEnd type="none" w="sm" len="sm"/>
            <a:tailEnd type="none" w="sm" len="sm"/>
          </a:ln>
        </p:spPr>
        <p:txBody>
          <a:bodyPr wrap="none">
            <a:spAutoFit/>
          </a:bodyPr>
          <a:lstStyle/>
          <a:p>
            <a:r>
              <a:rPr kumimoji="1" lang="en-US" sz="800" b="1">
                <a:cs typeface="Times New Roman" pitchFamily="18" charset="0"/>
              </a:rPr>
              <a:t>© LHCb/CERN</a:t>
            </a:r>
          </a:p>
        </p:txBody>
      </p:sp>
      <p:pic>
        <p:nvPicPr>
          <p:cNvPr id="8204" name="Picture 46" descr="LHCb_0505010_02"/>
          <p:cNvPicPr>
            <a:picLocks noChangeAspect="1" noChangeArrowheads="1"/>
          </p:cNvPicPr>
          <p:nvPr/>
        </p:nvPicPr>
        <p:blipFill>
          <a:blip r:embed="rId6" cstate="print"/>
          <a:srcRect l="6079"/>
          <a:stretch>
            <a:fillRect/>
          </a:stretch>
        </p:blipFill>
        <p:spPr bwMode="auto">
          <a:xfrm>
            <a:off x="2339975" y="1289050"/>
            <a:ext cx="2305050" cy="1635125"/>
          </a:xfrm>
          <a:prstGeom prst="rect">
            <a:avLst/>
          </a:prstGeom>
          <a:noFill/>
          <a:ln w="9525">
            <a:noFill/>
            <a:miter lim="800000"/>
            <a:headEnd/>
            <a:tailEnd/>
          </a:ln>
        </p:spPr>
      </p:pic>
      <p:sp>
        <p:nvSpPr>
          <p:cNvPr id="8206" name="Text Box 49"/>
          <p:cNvSpPr txBox="1">
            <a:spLocks noChangeArrowheads="1"/>
          </p:cNvSpPr>
          <p:nvPr/>
        </p:nvSpPr>
        <p:spPr bwMode="auto">
          <a:xfrm>
            <a:off x="-22225" y="3141663"/>
            <a:ext cx="1065213" cy="214312"/>
          </a:xfrm>
          <a:prstGeom prst="rect">
            <a:avLst/>
          </a:prstGeom>
          <a:noFill/>
          <a:ln w="9525">
            <a:noFill/>
            <a:miter lim="800000"/>
            <a:headEnd type="none" w="sm" len="sm"/>
            <a:tailEnd type="none" w="sm" len="sm"/>
          </a:ln>
        </p:spPr>
        <p:txBody>
          <a:bodyPr wrap="none">
            <a:spAutoFit/>
          </a:bodyPr>
          <a:lstStyle/>
          <a:p>
            <a:r>
              <a:rPr kumimoji="1" lang="en-US" sz="800" b="1">
                <a:cs typeface="Times New Roman" pitchFamily="18" charset="0"/>
              </a:rPr>
              <a:t>© CMS/LHC/CERN</a:t>
            </a:r>
          </a:p>
        </p:txBody>
      </p:sp>
      <p:pic>
        <p:nvPicPr>
          <p:cNvPr id="8207" name="Picture 50" descr="Nov082005"/>
          <p:cNvPicPr>
            <a:picLocks noChangeAspect="1" noChangeArrowheads="1"/>
          </p:cNvPicPr>
          <p:nvPr/>
        </p:nvPicPr>
        <p:blipFill>
          <a:blip r:embed="rId7" cstate="print"/>
          <a:srcRect/>
          <a:stretch>
            <a:fillRect/>
          </a:stretch>
        </p:blipFill>
        <p:spPr bwMode="auto">
          <a:xfrm>
            <a:off x="0" y="1163638"/>
            <a:ext cx="2339975" cy="1760537"/>
          </a:xfrm>
          <a:prstGeom prst="rect">
            <a:avLst/>
          </a:prstGeom>
          <a:noFill/>
          <a:ln w="9525">
            <a:noFill/>
            <a:miter lim="800000"/>
            <a:headEnd/>
            <a:tailEnd/>
          </a:ln>
        </p:spPr>
      </p:pic>
      <p:pic>
        <p:nvPicPr>
          <p:cNvPr id="8208" name="Picture 32" descr="aerial"/>
          <p:cNvPicPr>
            <a:picLocks noChangeAspect="1" noChangeArrowheads="1"/>
          </p:cNvPicPr>
          <p:nvPr/>
        </p:nvPicPr>
        <p:blipFill>
          <a:blip r:embed="rId8" cstate="print"/>
          <a:srcRect/>
          <a:stretch>
            <a:fillRect/>
          </a:stretch>
        </p:blipFill>
        <p:spPr bwMode="auto">
          <a:xfrm>
            <a:off x="2195513" y="3460750"/>
            <a:ext cx="2889250" cy="1408113"/>
          </a:xfrm>
          <a:prstGeom prst="rect">
            <a:avLst/>
          </a:prstGeom>
          <a:noFill/>
          <a:ln w="9525">
            <a:noFill/>
            <a:miter lim="800000"/>
            <a:headEnd/>
            <a:tailEnd/>
          </a:ln>
        </p:spPr>
      </p:pic>
      <p:sp>
        <p:nvSpPr>
          <p:cNvPr id="8209" name="Text Box 24"/>
          <p:cNvSpPr txBox="1">
            <a:spLocks noChangeAspect="1" noChangeArrowheads="1"/>
          </p:cNvSpPr>
          <p:nvPr/>
        </p:nvSpPr>
        <p:spPr bwMode="auto">
          <a:xfrm>
            <a:off x="6885954" y="3258120"/>
            <a:ext cx="1214438" cy="242888"/>
          </a:xfrm>
          <a:prstGeom prst="rect">
            <a:avLst/>
          </a:prstGeom>
          <a:noFill/>
          <a:ln w="9525">
            <a:noFill/>
            <a:miter lim="800000"/>
            <a:headEnd/>
            <a:tailEnd/>
          </a:ln>
        </p:spPr>
        <p:txBody>
          <a:bodyPr wrap="none">
            <a:spAutoFit/>
          </a:bodyPr>
          <a:lstStyle/>
          <a:p>
            <a:pPr>
              <a:lnSpc>
                <a:spcPct val="124000"/>
              </a:lnSpc>
              <a:buClr>
                <a:srgbClr val="000000"/>
              </a:buClr>
              <a:buSzPct val="100000"/>
              <a:buFont typeface="Arial" charset="0"/>
              <a:buNone/>
            </a:pPr>
            <a:r>
              <a:rPr lang="fr-FR" sz="800" b="1"/>
              <a:t>© AMS sur ISS-NASA</a:t>
            </a:r>
          </a:p>
        </p:txBody>
      </p:sp>
      <p:pic>
        <p:nvPicPr>
          <p:cNvPr id="8210" name="Picture 25" descr="ams2_spacestation"/>
          <p:cNvPicPr>
            <a:picLocks noChangeAspect="1" noChangeArrowheads="1"/>
          </p:cNvPicPr>
          <p:nvPr/>
        </p:nvPicPr>
        <p:blipFill>
          <a:blip r:embed="rId9" cstate="print"/>
          <a:srcRect/>
          <a:stretch>
            <a:fillRect/>
          </a:stretch>
        </p:blipFill>
        <p:spPr bwMode="auto">
          <a:xfrm>
            <a:off x="6754813" y="3543300"/>
            <a:ext cx="2389187" cy="1325563"/>
          </a:xfrm>
          <a:prstGeom prst="rect">
            <a:avLst/>
          </a:prstGeom>
          <a:noFill/>
          <a:ln w="9525">
            <a:noFill/>
            <a:miter lim="800000"/>
            <a:headEnd/>
            <a:tailEnd/>
          </a:ln>
        </p:spPr>
      </p:pic>
      <p:sp>
        <p:nvSpPr>
          <p:cNvPr id="8211" name="Rectangle 26"/>
          <p:cNvSpPr>
            <a:spLocks noChangeAspect="1" noChangeArrowheads="1"/>
          </p:cNvSpPr>
          <p:nvPr/>
        </p:nvSpPr>
        <p:spPr bwMode="auto">
          <a:xfrm>
            <a:off x="7431088" y="3933825"/>
            <a:ext cx="165100" cy="165100"/>
          </a:xfrm>
          <a:prstGeom prst="rect">
            <a:avLst/>
          </a:prstGeom>
          <a:noFill/>
          <a:ln w="25400">
            <a:solidFill>
              <a:srgbClr val="FF0000"/>
            </a:solidFill>
            <a:miter lim="800000"/>
            <a:headEnd/>
            <a:tailEnd/>
          </a:ln>
        </p:spPr>
        <p:txBody>
          <a:bodyPr wrap="none" anchor="ctr"/>
          <a:lstStyle/>
          <a:p>
            <a:endParaRPr lang="fr-FR"/>
          </a:p>
        </p:txBody>
      </p:sp>
      <p:sp>
        <p:nvSpPr>
          <p:cNvPr id="8212" name="Text Box 27"/>
          <p:cNvSpPr txBox="1">
            <a:spLocks noChangeAspect="1" noChangeArrowheads="1"/>
          </p:cNvSpPr>
          <p:nvPr/>
        </p:nvSpPr>
        <p:spPr bwMode="auto">
          <a:xfrm>
            <a:off x="7380288" y="4084638"/>
            <a:ext cx="466725" cy="280987"/>
          </a:xfrm>
          <a:prstGeom prst="rect">
            <a:avLst/>
          </a:prstGeom>
          <a:noFill/>
          <a:ln w="9525">
            <a:noFill/>
            <a:miter lim="800000"/>
            <a:headEnd/>
            <a:tailEnd/>
          </a:ln>
        </p:spPr>
        <p:txBody>
          <a:bodyPr wrap="none">
            <a:spAutoFit/>
          </a:bodyPr>
          <a:lstStyle/>
          <a:p>
            <a:pPr>
              <a:lnSpc>
                <a:spcPct val="124000"/>
              </a:lnSpc>
              <a:buClr>
                <a:srgbClr val="000000"/>
              </a:buClr>
              <a:buSzPct val="100000"/>
              <a:buFont typeface="Arial" charset="0"/>
              <a:buNone/>
            </a:pPr>
            <a:r>
              <a:rPr lang="fr-FR" sz="1000" b="1">
                <a:solidFill>
                  <a:srgbClr val="FF0000"/>
                </a:solidFill>
              </a:rPr>
              <a:t>AMS</a:t>
            </a:r>
          </a:p>
        </p:txBody>
      </p:sp>
      <p:sp>
        <p:nvSpPr>
          <p:cNvPr id="8213" name="Text Box 37"/>
          <p:cNvSpPr txBox="1">
            <a:spLocks noChangeArrowheads="1"/>
          </p:cNvSpPr>
          <p:nvPr/>
        </p:nvSpPr>
        <p:spPr bwMode="auto">
          <a:xfrm>
            <a:off x="5004048" y="3070672"/>
            <a:ext cx="1303338" cy="214312"/>
          </a:xfrm>
          <a:prstGeom prst="rect">
            <a:avLst/>
          </a:prstGeom>
          <a:noFill/>
          <a:ln w="9525">
            <a:noFill/>
            <a:miter lim="800000"/>
            <a:headEnd type="none" w="sm" len="sm"/>
            <a:tailEnd type="none" w="sm" len="sm"/>
          </a:ln>
        </p:spPr>
        <p:txBody>
          <a:bodyPr wrap="none">
            <a:spAutoFit/>
          </a:bodyPr>
          <a:lstStyle/>
          <a:p>
            <a:r>
              <a:rPr kumimoji="1" lang="en-US" sz="800" b="1" dirty="0">
                <a:cs typeface="Times New Roman" pitchFamily="18" charset="0"/>
              </a:rPr>
              <a:t>© HESS/IN2P3/</a:t>
            </a:r>
            <a:r>
              <a:rPr kumimoji="1" lang="en-US" sz="800" b="1" dirty="0" err="1">
                <a:cs typeface="Times New Roman" pitchFamily="18" charset="0"/>
              </a:rPr>
              <a:t>Namibie</a:t>
            </a:r>
            <a:endParaRPr kumimoji="1" lang="en-US" sz="800" b="1" dirty="0">
              <a:cs typeface="Times New Roman" pitchFamily="18" charset="0"/>
            </a:endParaRPr>
          </a:p>
        </p:txBody>
      </p:sp>
      <p:pic>
        <p:nvPicPr>
          <p:cNvPr id="8214" name="Picture 48" descr="CMS_CERN"/>
          <p:cNvPicPr>
            <a:picLocks noChangeAspect="1" noChangeArrowheads="1"/>
          </p:cNvPicPr>
          <p:nvPr/>
        </p:nvPicPr>
        <p:blipFill>
          <a:blip r:embed="rId10" cstate="print"/>
          <a:srcRect/>
          <a:stretch>
            <a:fillRect/>
          </a:stretch>
        </p:blipFill>
        <p:spPr bwMode="auto">
          <a:xfrm>
            <a:off x="0" y="3341688"/>
            <a:ext cx="2268538" cy="1527175"/>
          </a:xfrm>
          <a:prstGeom prst="rect">
            <a:avLst/>
          </a:prstGeom>
          <a:noFill/>
          <a:ln w="9525">
            <a:noFill/>
            <a:miter lim="800000"/>
            <a:headEnd/>
            <a:tailEnd/>
          </a:ln>
        </p:spPr>
      </p:pic>
      <p:pic>
        <p:nvPicPr>
          <p:cNvPr id="2" name="Imag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4360" y="3228938"/>
            <a:ext cx="2459888" cy="163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nd_paysage"/>
          <p:cNvPicPr>
            <a:picLocks noChangeAspect="1" noChangeArrowheads="1"/>
          </p:cNvPicPr>
          <p:nvPr/>
        </p:nvPicPr>
        <p:blipFill>
          <a:blip r:embed="rId3" cstate="print"/>
          <a:srcRect t="2440" b="7113"/>
          <a:stretch>
            <a:fillRect/>
          </a:stretch>
        </p:blipFill>
        <p:spPr bwMode="auto">
          <a:xfrm>
            <a:off x="0" y="0"/>
            <a:ext cx="9144000" cy="6357958"/>
          </a:xfrm>
          <a:prstGeom prst="rect">
            <a:avLst/>
          </a:prstGeom>
          <a:noFill/>
          <a:ln w="9525">
            <a:noFill/>
            <a:miter lim="800000"/>
            <a:headEnd/>
            <a:tailEnd/>
          </a:ln>
        </p:spPr>
      </p:pic>
      <p:sp>
        <p:nvSpPr>
          <p:cNvPr id="9219" name="Text Box 3"/>
          <p:cNvSpPr txBox="1">
            <a:spLocks noChangeArrowheads="1"/>
          </p:cNvSpPr>
          <p:nvPr/>
        </p:nvSpPr>
        <p:spPr bwMode="auto">
          <a:xfrm>
            <a:off x="2285984" y="142852"/>
            <a:ext cx="6307369" cy="584775"/>
          </a:xfrm>
          <a:prstGeom prst="rect">
            <a:avLst/>
          </a:prstGeom>
          <a:noFill/>
          <a:ln w="9525">
            <a:noFill/>
            <a:miter lim="800000"/>
            <a:headEnd/>
            <a:tailEnd/>
          </a:ln>
        </p:spPr>
        <p:txBody>
          <a:bodyPr wrap="none">
            <a:spAutoFit/>
          </a:bodyPr>
          <a:lstStyle/>
          <a:p>
            <a:pPr algn="ctr"/>
            <a:r>
              <a:rPr lang="fr-FR" sz="3200" b="1" i="1" dirty="0"/>
              <a:t>Le</a:t>
            </a:r>
            <a:r>
              <a:rPr lang="fr-FR" sz="3200" b="1" i="1" dirty="0">
                <a:solidFill>
                  <a:schemeClr val="tx2"/>
                </a:solidFill>
              </a:rPr>
              <a:t> </a:t>
            </a:r>
            <a:r>
              <a:rPr lang="fr-FR" sz="3200" b="1" i="1" dirty="0">
                <a:solidFill>
                  <a:srgbClr val="FF0000"/>
                </a:solidFill>
              </a:rPr>
              <a:t>LAPP</a:t>
            </a:r>
            <a:r>
              <a:rPr lang="fr-FR" sz="3200" b="1" i="1" dirty="0">
                <a:solidFill>
                  <a:schemeClr val="tx2"/>
                </a:solidFill>
              </a:rPr>
              <a:t> </a:t>
            </a:r>
            <a:r>
              <a:rPr lang="fr-FR" sz="3200" b="1" i="1" dirty="0" smtClean="0">
                <a:solidFill>
                  <a:srgbClr val="0000FF"/>
                </a:solidFill>
              </a:rPr>
              <a:t>Sur le site d’Annecy le Vieux</a:t>
            </a:r>
            <a:endParaRPr lang="fr-FR" sz="3200" b="1" i="1" dirty="0">
              <a:solidFill>
                <a:srgbClr val="0000FF"/>
              </a:solidFill>
            </a:endParaRPr>
          </a:p>
        </p:txBody>
      </p:sp>
      <p:sp>
        <p:nvSpPr>
          <p:cNvPr id="9220" name="Rectangle 4"/>
          <p:cNvSpPr>
            <a:spLocks noChangeArrowheads="1"/>
          </p:cNvSpPr>
          <p:nvPr/>
        </p:nvSpPr>
        <p:spPr bwMode="auto">
          <a:xfrm>
            <a:off x="2484438" y="4429132"/>
            <a:ext cx="5975350" cy="2262158"/>
          </a:xfrm>
          <a:prstGeom prst="rect">
            <a:avLst/>
          </a:prstGeom>
          <a:solidFill>
            <a:srgbClr val="99CCFF">
              <a:alpha val="21960"/>
            </a:srgbClr>
          </a:solidFill>
          <a:ln w="9525">
            <a:noFill/>
            <a:miter lim="800000"/>
            <a:headEnd/>
            <a:tailEnd/>
          </a:ln>
        </p:spPr>
        <p:txBody>
          <a:bodyPr bIns="0" anchor="ctr">
            <a:spAutoFit/>
          </a:bodyPr>
          <a:lstStyle/>
          <a:p>
            <a:pPr algn="ctr"/>
            <a:r>
              <a:rPr lang="fr-FR" altLang="fr-FR" sz="2400" b="1" i="1" dirty="0"/>
              <a:t>Le laboratoire conçoit et réalise ses propres outils et instruments de très haute technologie :  </a:t>
            </a:r>
          </a:p>
          <a:p>
            <a:pPr algn="ctr"/>
            <a:r>
              <a:rPr lang="fr-FR" altLang="fr-FR" sz="2400" b="1" i="1" dirty="0">
                <a:solidFill>
                  <a:schemeClr val="tx2"/>
                </a:solidFill>
              </a:rPr>
              <a:t>les d</a:t>
            </a:r>
            <a:r>
              <a:rPr lang="fr-FR" sz="2400" b="1" i="1" dirty="0">
                <a:solidFill>
                  <a:schemeClr val="tx2"/>
                </a:solidFill>
              </a:rPr>
              <a:t>étecteurs pour la Physique des Particules.</a:t>
            </a:r>
          </a:p>
          <a:p>
            <a:pPr algn="ctr">
              <a:buFont typeface="Wingdings" pitchFamily="2" charset="2"/>
              <a:buChar char="è"/>
            </a:pPr>
            <a:r>
              <a:rPr lang="fr-FR" sz="2400" b="1" i="1" dirty="0">
                <a:sym typeface="Wingdings" pitchFamily="2" charset="2"/>
              </a:rPr>
              <a:t>recherche, innovation technologique,</a:t>
            </a:r>
          </a:p>
          <a:p>
            <a:pPr algn="ctr">
              <a:buFont typeface="Wingdings" pitchFamily="2" charset="2"/>
              <a:buNone/>
            </a:pPr>
            <a:r>
              <a:rPr lang="fr-FR" sz="2400" b="1" i="1" dirty="0">
                <a:sym typeface="Wingdings" pitchFamily="2" charset="2"/>
              </a:rPr>
              <a:t>formation, enseignement…</a:t>
            </a:r>
            <a:r>
              <a:rPr kumimoji="1" lang="fr-FR" sz="2400" b="1" i="1" dirty="0">
                <a:solidFill>
                  <a:schemeClr val="tx2"/>
                </a:solidFill>
              </a:rPr>
              <a:t> </a:t>
            </a:r>
          </a:p>
        </p:txBody>
      </p:sp>
      <p:pic>
        <p:nvPicPr>
          <p:cNvPr id="9221" name="Picture 26" descr="BABAR1999_0031"/>
          <p:cNvPicPr>
            <a:picLocks noChangeAspect="1" noChangeArrowheads="1"/>
          </p:cNvPicPr>
          <p:nvPr/>
        </p:nvPicPr>
        <p:blipFill>
          <a:blip r:embed="rId4" cstate="print"/>
          <a:srcRect/>
          <a:stretch>
            <a:fillRect/>
          </a:stretch>
        </p:blipFill>
        <p:spPr bwMode="auto">
          <a:xfrm>
            <a:off x="5219700" y="1052513"/>
            <a:ext cx="1905000" cy="1360487"/>
          </a:xfrm>
          <a:prstGeom prst="rect">
            <a:avLst/>
          </a:prstGeom>
          <a:noFill/>
          <a:ln w="9525">
            <a:noFill/>
            <a:miter lim="800000"/>
            <a:headEnd/>
            <a:tailEnd/>
          </a:ln>
        </p:spPr>
      </p:pic>
      <p:pic>
        <p:nvPicPr>
          <p:cNvPr id="9222" name="Picture 29" descr="AMS__2000_0137"/>
          <p:cNvPicPr>
            <a:picLocks noChangeAspect="1" noChangeArrowheads="1"/>
          </p:cNvPicPr>
          <p:nvPr/>
        </p:nvPicPr>
        <p:blipFill>
          <a:blip r:embed="rId5" cstate="print"/>
          <a:srcRect/>
          <a:stretch>
            <a:fillRect/>
          </a:stretch>
        </p:blipFill>
        <p:spPr bwMode="auto">
          <a:xfrm>
            <a:off x="1752600" y="1052513"/>
            <a:ext cx="1828800" cy="1371600"/>
          </a:xfrm>
          <a:prstGeom prst="rect">
            <a:avLst/>
          </a:prstGeom>
          <a:noFill/>
          <a:ln w="9525">
            <a:noFill/>
            <a:miter lim="800000"/>
            <a:headEnd/>
            <a:tailEnd/>
          </a:ln>
        </p:spPr>
      </p:pic>
      <p:pic>
        <p:nvPicPr>
          <p:cNvPr id="9223" name="Picture 31" descr="LAPP_2003_0017"/>
          <p:cNvPicPr>
            <a:picLocks noChangeAspect="1" noChangeArrowheads="1"/>
          </p:cNvPicPr>
          <p:nvPr/>
        </p:nvPicPr>
        <p:blipFill>
          <a:blip r:embed="rId6" cstate="print"/>
          <a:srcRect b="18848"/>
          <a:stretch>
            <a:fillRect/>
          </a:stretch>
        </p:blipFill>
        <p:spPr bwMode="auto">
          <a:xfrm>
            <a:off x="412750" y="4221163"/>
            <a:ext cx="1711325" cy="2089150"/>
          </a:xfrm>
          <a:prstGeom prst="rect">
            <a:avLst/>
          </a:prstGeom>
          <a:noFill/>
          <a:ln w="9525">
            <a:noFill/>
            <a:miter lim="800000"/>
            <a:headEnd/>
            <a:tailEnd/>
          </a:ln>
        </p:spPr>
      </p:pic>
      <p:pic>
        <p:nvPicPr>
          <p:cNvPr id="9225" name="Picture 35" descr="L3Calo"/>
          <p:cNvPicPr>
            <a:picLocks noChangeAspect="1" noChangeArrowheads="1"/>
          </p:cNvPicPr>
          <p:nvPr/>
        </p:nvPicPr>
        <p:blipFill>
          <a:blip r:embed="rId7" cstate="print"/>
          <a:srcRect l="26912" t="3470" r="5266" b="5241"/>
          <a:stretch>
            <a:fillRect/>
          </a:stretch>
        </p:blipFill>
        <p:spPr bwMode="auto">
          <a:xfrm>
            <a:off x="0" y="1052513"/>
            <a:ext cx="1763713" cy="1454150"/>
          </a:xfrm>
          <a:prstGeom prst="rect">
            <a:avLst/>
          </a:prstGeom>
          <a:noFill/>
          <a:ln w="9525">
            <a:noFill/>
            <a:miter lim="800000"/>
            <a:headEnd/>
            <a:tailEnd/>
          </a:ln>
        </p:spPr>
      </p:pic>
      <p:pic>
        <p:nvPicPr>
          <p:cNvPr id="9226" name="Picture 37" descr="L1999atl0205"/>
          <p:cNvPicPr>
            <a:picLocks noChangeAspect="1" noChangeArrowheads="1"/>
          </p:cNvPicPr>
          <p:nvPr/>
        </p:nvPicPr>
        <p:blipFill>
          <a:blip r:embed="rId8" cstate="print"/>
          <a:srcRect/>
          <a:stretch>
            <a:fillRect/>
          </a:stretch>
        </p:blipFill>
        <p:spPr bwMode="auto">
          <a:xfrm>
            <a:off x="3492500" y="1052513"/>
            <a:ext cx="1871663" cy="1296987"/>
          </a:xfrm>
          <a:prstGeom prst="rect">
            <a:avLst/>
          </a:prstGeom>
          <a:noFill/>
          <a:ln w="9525">
            <a:noFill/>
            <a:miter lim="800000"/>
            <a:headEnd/>
            <a:tailEnd/>
          </a:ln>
        </p:spPr>
      </p:pic>
      <p:pic>
        <p:nvPicPr>
          <p:cNvPr id="9227" name="Picture 38" descr="caloAMS02"/>
          <p:cNvPicPr>
            <a:picLocks noChangeAspect="1" noChangeArrowheads="1"/>
          </p:cNvPicPr>
          <p:nvPr/>
        </p:nvPicPr>
        <p:blipFill>
          <a:blip r:embed="rId9" cstate="print"/>
          <a:srcRect/>
          <a:stretch>
            <a:fillRect/>
          </a:stretch>
        </p:blipFill>
        <p:spPr bwMode="auto">
          <a:xfrm>
            <a:off x="6851650" y="1052513"/>
            <a:ext cx="2292350" cy="1520825"/>
          </a:xfrm>
          <a:prstGeom prst="rect">
            <a:avLst/>
          </a:prstGeom>
          <a:noFill/>
          <a:ln w="9525">
            <a:noFill/>
            <a:miter lim="800000"/>
            <a:headEnd/>
            <a:tailEnd/>
          </a:ln>
        </p:spPr>
      </p:pic>
      <p:pic>
        <p:nvPicPr>
          <p:cNvPr id="9228" name="Picture 24"/>
          <p:cNvPicPr>
            <a:picLocks noChangeAspect="1" noChangeArrowheads="1"/>
          </p:cNvPicPr>
          <p:nvPr/>
        </p:nvPicPr>
        <p:blipFill>
          <a:blip r:embed="rId10" cstate="print"/>
          <a:srcRect l="116" t="27147" r="5479" b="38126"/>
          <a:stretch>
            <a:fillRect/>
          </a:stretch>
        </p:blipFill>
        <p:spPr bwMode="auto">
          <a:xfrm>
            <a:off x="0" y="2347913"/>
            <a:ext cx="9144000" cy="185261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ond_paysage"/>
          <p:cNvPicPr>
            <a:picLocks noChangeAspect="1" noChangeArrowheads="1"/>
          </p:cNvPicPr>
          <p:nvPr/>
        </p:nvPicPr>
        <p:blipFill>
          <a:blip r:embed="rId3" cstate="print"/>
          <a:srcRect t="2440" b="7113"/>
          <a:stretch>
            <a:fillRect/>
          </a:stretch>
        </p:blipFill>
        <p:spPr bwMode="auto">
          <a:xfrm>
            <a:off x="0" y="0"/>
            <a:ext cx="9144000" cy="6357958"/>
          </a:xfrm>
          <a:prstGeom prst="rect">
            <a:avLst/>
          </a:prstGeom>
          <a:noFill/>
          <a:ln w="9525">
            <a:noFill/>
            <a:miter lim="800000"/>
            <a:headEnd/>
            <a:tailEnd/>
          </a:ln>
        </p:spPr>
      </p:pic>
      <p:sp>
        <p:nvSpPr>
          <p:cNvPr id="10243" name="Text Box 3"/>
          <p:cNvSpPr txBox="1">
            <a:spLocks noChangeArrowheads="1"/>
          </p:cNvSpPr>
          <p:nvPr/>
        </p:nvSpPr>
        <p:spPr bwMode="auto">
          <a:xfrm>
            <a:off x="2094264" y="188913"/>
            <a:ext cx="6335388" cy="523220"/>
          </a:xfrm>
          <a:prstGeom prst="rect">
            <a:avLst/>
          </a:prstGeom>
          <a:noFill/>
          <a:ln w="9525">
            <a:noFill/>
            <a:miter lim="800000"/>
            <a:headEnd/>
            <a:tailEnd/>
          </a:ln>
        </p:spPr>
        <p:txBody>
          <a:bodyPr wrap="none">
            <a:spAutoFit/>
          </a:bodyPr>
          <a:lstStyle/>
          <a:p>
            <a:pPr algn="ctr"/>
            <a:r>
              <a:rPr lang="fr-FR" sz="2800" b="1" i="1" dirty="0">
                <a:solidFill>
                  <a:srgbClr val="0000FF"/>
                </a:solidFill>
              </a:rPr>
              <a:t>Synergie étroite et féconde </a:t>
            </a:r>
            <a:r>
              <a:rPr lang="fr-FR" sz="2800" b="1" i="1" dirty="0">
                <a:solidFill>
                  <a:schemeClr val="tx2"/>
                </a:solidFill>
              </a:rPr>
              <a:t>avec le</a:t>
            </a:r>
            <a:r>
              <a:rPr lang="fr-FR" sz="2800" b="1" i="1" dirty="0">
                <a:solidFill>
                  <a:srgbClr val="0000FF"/>
                </a:solidFill>
              </a:rPr>
              <a:t> </a:t>
            </a:r>
            <a:r>
              <a:rPr lang="fr-FR" sz="2800" b="1" i="1" dirty="0">
                <a:solidFill>
                  <a:srgbClr val="FF0000"/>
                </a:solidFill>
              </a:rPr>
              <a:t>LAPTH</a:t>
            </a:r>
          </a:p>
        </p:txBody>
      </p:sp>
      <p:sp>
        <p:nvSpPr>
          <p:cNvPr id="10244" name="Text Box 6"/>
          <p:cNvSpPr txBox="1">
            <a:spLocks noChangeArrowheads="1"/>
          </p:cNvSpPr>
          <p:nvPr/>
        </p:nvSpPr>
        <p:spPr bwMode="auto">
          <a:xfrm>
            <a:off x="879475" y="5681663"/>
            <a:ext cx="5048250" cy="641350"/>
          </a:xfrm>
          <a:prstGeom prst="rect">
            <a:avLst/>
          </a:prstGeom>
          <a:noFill/>
          <a:ln w="9525">
            <a:noFill/>
            <a:miter lim="800000"/>
            <a:headEnd/>
            <a:tailEnd/>
          </a:ln>
        </p:spPr>
        <p:txBody>
          <a:bodyPr wrap="none">
            <a:spAutoFit/>
          </a:bodyPr>
          <a:lstStyle/>
          <a:p>
            <a:r>
              <a:rPr lang="fr-FR" b="1" i="1">
                <a:solidFill>
                  <a:schemeClr val="bg1"/>
                </a:solidFill>
              </a:rPr>
              <a:t>La matière que nous connaissons ne</a:t>
            </a:r>
          </a:p>
          <a:p>
            <a:r>
              <a:rPr lang="fr-FR" b="1" i="1">
                <a:solidFill>
                  <a:schemeClr val="bg1"/>
                </a:solidFill>
              </a:rPr>
              <a:t>représente que 4% de la masse de l’univers !</a:t>
            </a:r>
          </a:p>
        </p:txBody>
      </p:sp>
      <p:pic>
        <p:nvPicPr>
          <p:cNvPr id="10245" name="Picture 7" descr="LAPTHimage1"/>
          <p:cNvPicPr>
            <a:picLocks noChangeAspect="1" noChangeArrowheads="1"/>
          </p:cNvPicPr>
          <p:nvPr/>
        </p:nvPicPr>
        <p:blipFill>
          <a:blip r:embed="rId4" cstate="print">
            <a:lum bright="-12000"/>
          </a:blip>
          <a:srcRect/>
          <a:stretch>
            <a:fillRect/>
          </a:stretch>
        </p:blipFill>
        <p:spPr bwMode="auto">
          <a:xfrm>
            <a:off x="1690688" y="960438"/>
            <a:ext cx="6121400" cy="4592637"/>
          </a:xfrm>
          <a:prstGeom prst="rect">
            <a:avLst/>
          </a:prstGeom>
          <a:noFill/>
          <a:ln w="9525">
            <a:noFill/>
            <a:miter lim="800000"/>
            <a:headEnd/>
            <a:tailEnd/>
          </a:ln>
        </p:spPr>
      </p:pic>
      <p:sp>
        <p:nvSpPr>
          <p:cNvPr id="10246" name="Text Box 9"/>
          <p:cNvSpPr txBox="1">
            <a:spLocks noChangeArrowheads="1"/>
          </p:cNvSpPr>
          <p:nvPr/>
        </p:nvSpPr>
        <p:spPr bwMode="auto">
          <a:xfrm>
            <a:off x="3492500" y="1557338"/>
            <a:ext cx="3722688" cy="457200"/>
          </a:xfrm>
          <a:prstGeom prst="rect">
            <a:avLst/>
          </a:prstGeom>
          <a:noFill/>
          <a:ln w="9525">
            <a:noFill/>
            <a:miter lim="800000"/>
            <a:headEnd/>
            <a:tailEnd/>
          </a:ln>
        </p:spPr>
        <p:txBody>
          <a:bodyPr wrap="none">
            <a:spAutoFit/>
          </a:bodyPr>
          <a:lstStyle/>
          <a:p>
            <a:r>
              <a:rPr lang="fr-FR" sz="2400" b="1" i="1">
                <a:solidFill>
                  <a:schemeClr val="bg1"/>
                </a:solidFill>
              </a:rPr>
              <a:t>Comprendre l’univers …</a:t>
            </a:r>
          </a:p>
        </p:txBody>
      </p:sp>
      <p:sp>
        <p:nvSpPr>
          <p:cNvPr id="10247" name="Rectangle 10"/>
          <p:cNvSpPr>
            <a:spLocks noChangeArrowheads="1"/>
          </p:cNvSpPr>
          <p:nvPr/>
        </p:nvSpPr>
        <p:spPr bwMode="auto">
          <a:xfrm>
            <a:off x="179388" y="5589588"/>
            <a:ext cx="8816975" cy="969496"/>
          </a:xfrm>
          <a:prstGeom prst="rect">
            <a:avLst/>
          </a:prstGeom>
          <a:solidFill>
            <a:srgbClr val="99CCFF">
              <a:alpha val="21960"/>
            </a:srgbClr>
          </a:solidFill>
          <a:ln w="9525">
            <a:noFill/>
            <a:miter lim="800000"/>
            <a:headEnd/>
            <a:tailEnd/>
          </a:ln>
        </p:spPr>
        <p:txBody>
          <a:bodyPr bIns="0" anchor="ctr">
            <a:spAutoFit/>
          </a:bodyPr>
          <a:lstStyle/>
          <a:p>
            <a:pPr algn="just"/>
            <a:r>
              <a:rPr lang="fr-FR" sz="2000" b="1" i="1" dirty="0"/>
              <a:t>Les travaux théoriques du LAPTH motivent et accompagnent les expériences auxquelles participent le LAPP. Mais concernent aussi d’autres disciplines : matière condensée, mathématiques, génomique … </a:t>
            </a:r>
          </a:p>
        </p:txBody>
      </p:sp>
      <p:pic>
        <p:nvPicPr>
          <p:cNvPr id="10248" name="Picture 11" descr="LOGO_LAPTH_RVB_5cm"/>
          <p:cNvPicPr>
            <a:picLocks noChangeAspect="1" noChangeArrowheads="1"/>
          </p:cNvPicPr>
          <p:nvPr/>
        </p:nvPicPr>
        <p:blipFill>
          <a:blip r:embed="rId5" cstate="print"/>
          <a:srcRect/>
          <a:stretch>
            <a:fillRect/>
          </a:stretch>
        </p:blipFill>
        <p:spPr bwMode="auto">
          <a:xfrm>
            <a:off x="7883525" y="2349500"/>
            <a:ext cx="1081088" cy="7143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286000" y="1676400"/>
            <a:ext cx="5072082" cy="3108543"/>
          </a:xfrm>
          <a:prstGeom prst="rect">
            <a:avLst/>
          </a:prstGeom>
          <a:solidFill>
            <a:schemeClr val="accent4">
              <a:lumMod val="40000"/>
              <a:lumOff val="60000"/>
            </a:schemeClr>
          </a:solidFill>
          <a:ln w="9525">
            <a:noFill/>
            <a:miter lim="800000"/>
            <a:headEnd/>
            <a:tailEnd/>
          </a:ln>
          <a:effectLst/>
        </p:spPr>
        <p:txBody>
          <a:bodyPr wrap="square">
            <a:spAutoFit/>
          </a:bodyPr>
          <a:lstStyle/>
          <a:p>
            <a:pPr algn="ctr"/>
            <a:r>
              <a:rPr lang="fr-FR" sz="2800" dirty="0">
                <a:solidFill>
                  <a:srgbClr val="0000FF"/>
                </a:solidFill>
                <a:latin typeface="Berlin Sans FB" pitchFamily="34" charset="0"/>
              </a:rPr>
              <a:t>De quoi est faite la matière</a:t>
            </a:r>
          </a:p>
          <a:p>
            <a:pPr algn="ctr"/>
            <a:endParaRPr lang="fr-FR" sz="2800" dirty="0">
              <a:solidFill>
                <a:srgbClr val="0000FF"/>
              </a:solidFill>
              <a:latin typeface="Berlin Sans FB" pitchFamily="34" charset="0"/>
            </a:endParaRPr>
          </a:p>
          <a:p>
            <a:pPr algn="ctr"/>
            <a:r>
              <a:rPr lang="fr-FR" sz="2800" dirty="0">
                <a:solidFill>
                  <a:srgbClr val="0000FF"/>
                </a:solidFill>
                <a:latin typeface="Berlin Sans FB" pitchFamily="34" charset="0"/>
              </a:rPr>
              <a:t>Structure des atomes </a:t>
            </a:r>
          </a:p>
          <a:p>
            <a:pPr algn="ctr"/>
            <a:endParaRPr lang="fr-FR" sz="2800" dirty="0">
              <a:solidFill>
                <a:srgbClr val="0000FF"/>
              </a:solidFill>
              <a:latin typeface="Berlin Sans FB" pitchFamily="34" charset="0"/>
            </a:endParaRPr>
          </a:p>
          <a:p>
            <a:pPr algn="ctr"/>
            <a:r>
              <a:rPr lang="fr-FR" sz="2800" dirty="0">
                <a:solidFill>
                  <a:srgbClr val="0000FF"/>
                </a:solidFill>
                <a:latin typeface="Berlin Sans FB" pitchFamily="34" charset="0"/>
              </a:rPr>
              <a:t>Les particules élémentaires</a:t>
            </a:r>
          </a:p>
          <a:p>
            <a:pPr algn="ctr"/>
            <a:endParaRPr lang="fr-FR" sz="2800" dirty="0">
              <a:solidFill>
                <a:srgbClr val="0000FF"/>
              </a:solidFill>
              <a:latin typeface="Berlin Sans FB" pitchFamily="34" charset="0"/>
            </a:endParaRPr>
          </a:p>
          <a:p>
            <a:pPr algn="ctr"/>
            <a:r>
              <a:rPr lang="fr-FR" sz="2800" dirty="0">
                <a:solidFill>
                  <a:srgbClr val="0000FF"/>
                </a:solidFill>
                <a:latin typeface="Berlin Sans FB" pitchFamily="34" charset="0"/>
              </a:rPr>
              <a:t>Les interactions fondamentales</a:t>
            </a:r>
          </a:p>
        </p:txBody>
      </p:sp>
      <p:sp>
        <p:nvSpPr>
          <p:cNvPr id="4"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1588" y="0"/>
            <a:ext cx="9145588" cy="6858000"/>
          </a:xfrm>
          <a:prstGeom prst="rect">
            <a:avLst/>
          </a:prstGeom>
          <a:noFill/>
        </p:spPr>
      </p:pic>
      <p:sp>
        <p:nvSpPr>
          <p:cNvPr id="67587" name="Text Box 3"/>
          <p:cNvSpPr txBox="1">
            <a:spLocks noChangeArrowheads="1"/>
          </p:cNvSpPr>
          <p:nvPr/>
        </p:nvSpPr>
        <p:spPr bwMode="auto">
          <a:xfrm>
            <a:off x="0" y="457200"/>
            <a:ext cx="9144000" cy="641350"/>
          </a:xfrm>
          <a:prstGeom prst="rect">
            <a:avLst/>
          </a:prstGeom>
          <a:noFill/>
          <a:ln w="9525">
            <a:noFill/>
            <a:miter lim="800000"/>
            <a:headEnd/>
            <a:tailEnd/>
          </a:ln>
          <a:effectLst/>
        </p:spPr>
        <p:txBody>
          <a:bodyPr>
            <a:spAutoFit/>
          </a:bodyPr>
          <a:lstStyle/>
          <a:p>
            <a:pPr algn="ctr">
              <a:lnSpc>
                <a:spcPct val="90000"/>
              </a:lnSpc>
              <a:spcBef>
                <a:spcPct val="50000"/>
              </a:spcBef>
            </a:pPr>
            <a:r>
              <a:rPr lang="fr-FR" altLang="fr-FR" sz="4000" dirty="0">
                <a:solidFill>
                  <a:schemeClr val="bg1"/>
                </a:solidFill>
                <a:latin typeface="Berlin Sans FB" pitchFamily="34" charset="0"/>
              </a:rPr>
              <a:t>Physique des particules</a:t>
            </a:r>
            <a:endParaRPr lang="fr-FR" altLang="fr-FR" sz="5000" dirty="0">
              <a:solidFill>
                <a:schemeClr val="bg1"/>
              </a:solidFill>
              <a:latin typeface="Berlin Sans FB" pitchFamily="34" charset="0"/>
            </a:endParaRPr>
          </a:p>
        </p:txBody>
      </p:sp>
      <p:sp>
        <p:nvSpPr>
          <p:cNvPr id="67588" name="Text Box 4"/>
          <p:cNvSpPr txBox="1">
            <a:spLocks noChangeArrowheads="1"/>
          </p:cNvSpPr>
          <p:nvPr/>
        </p:nvSpPr>
        <p:spPr bwMode="auto">
          <a:xfrm>
            <a:off x="838200" y="1066800"/>
            <a:ext cx="7924800" cy="4573560"/>
          </a:xfrm>
          <a:prstGeom prst="rect">
            <a:avLst/>
          </a:prstGeom>
          <a:noFill/>
          <a:ln w="9525">
            <a:noFill/>
            <a:miter lim="800000"/>
            <a:headEnd/>
            <a:tailEnd/>
          </a:ln>
          <a:effectLst/>
        </p:spPr>
        <p:txBody>
          <a:bodyPr>
            <a:spAutoFit/>
          </a:bodyPr>
          <a:lstStyle/>
          <a:p>
            <a:r>
              <a:rPr lang="fr-FR" altLang="fr-FR" sz="1800" dirty="0">
                <a:solidFill>
                  <a:schemeClr val="bg1"/>
                </a:solidFill>
                <a:latin typeface="Berlin Sans FB" pitchFamily="34" charset="0"/>
              </a:rPr>
              <a:t>Préjugé de simplicité et d’universalité</a:t>
            </a:r>
          </a:p>
          <a:p>
            <a:r>
              <a:rPr lang="fr-FR" altLang="fr-FR" sz="1800" dirty="0">
                <a:solidFill>
                  <a:schemeClr val="bg1"/>
                </a:solidFill>
                <a:latin typeface="Berlin Sans FB" pitchFamily="34" charset="0"/>
              </a:rPr>
              <a:t>Tout l’univers est un assemblage (complexe) d’éléments simples</a:t>
            </a:r>
          </a:p>
          <a:p>
            <a:pPr>
              <a:lnSpc>
                <a:spcPct val="150000"/>
              </a:lnSpc>
            </a:pPr>
            <a:r>
              <a:rPr lang="fr-FR" altLang="fr-FR" sz="1800" dirty="0">
                <a:solidFill>
                  <a:srgbClr val="FFFF00"/>
                </a:solidFill>
                <a:latin typeface="Berlin Sans FB" pitchFamily="34" charset="0"/>
              </a:rPr>
              <a:t>Antiquité : 4 éléments eau, air, terre, feu</a:t>
            </a:r>
          </a:p>
          <a:p>
            <a:pPr>
              <a:lnSpc>
                <a:spcPct val="90000"/>
              </a:lnSpc>
            </a:pPr>
            <a:r>
              <a:rPr lang="fr-FR" altLang="fr-FR" sz="1800" dirty="0">
                <a:solidFill>
                  <a:srgbClr val="FFFF00"/>
                </a:solidFill>
                <a:latin typeface="Berlin Sans FB" pitchFamily="34" charset="0"/>
              </a:rPr>
              <a:t>1800 -1850 : de plus en plus d’éléments simples</a:t>
            </a:r>
            <a:endParaRPr lang="fr-FR" altLang="fr-FR" sz="1800" dirty="0">
              <a:latin typeface="Berlin Sans FB" pitchFamily="34" charset="0"/>
            </a:endParaRPr>
          </a:p>
          <a:p>
            <a:pPr>
              <a:lnSpc>
                <a:spcPct val="220000"/>
              </a:lnSpc>
            </a:pPr>
            <a:endParaRPr lang="fr-FR" altLang="fr-FR" sz="1800" dirty="0">
              <a:latin typeface="Berlin Sans FB" pitchFamily="34" charset="0"/>
            </a:endParaRPr>
          </a:p>
          <a:p>
            <a:pPr>
              <a:lnSpc>
                <a:spcPct val="40000"/>
              </a:lnSpc>
            </a:pPr>
            <a:r>
              <a:rPr lang="fr-FR" altLang="fr-FR" sz="1800" dirty="0">
                <a:solidFill>
                  <a:srgbClr val="FFFF00"/>
                </a:solidFill>
                <a:latin typeface="Berlin Sans FB" pitchFamily="34" charset="0"/>
              </a:rPr>
              <a:t>Progrès décisif : classification “ périodique ”</a:t>
            </a:r>
            <a:r>
              <a:rPr lang="fr-FR" altLang="fr-FR" sz="1800" dirty="0">
                <a:latin typeface="Berlin Sans FB" pitchFamily="34" charset="0"/>
              </a:rPr>
              <a:t> </a:t>
            </a:r>
            <a:r>
              <a:rPr lang="fr-FR" altLang="fr-FR" sz="1800" dirty="0">
                <a:solidFill>
                  <a:schemeClr val="bg1"/>
                </a:solidFill>
                <a:latin typeface="Berlin Sans FB" pitchFamily="34" charset="0"/>
              </a:rPr>
              <a:t>(D. </a:t>
            </a:r>
            <a:r>
              <a:rPr lang="fr-FR" altLang="fr-FR" sz="1800" dirty="0" err="1">
                <a:solidFill>
                  <a:schemeClr val="bg1"/>
                </a:solidFill>
                <a:latin typeface="Berlin Sans FB" pitchFamily="34" charset="0"/>
              </a:rPr>
              <a:t>Mendeleiev</a:t>
            </a:r>
            <a:r>
              <a:rPr lang="fr-FR" altLang="fr-FR" sz="1800" dirty="0">
                <a:solidFill>
                  <a:schemeClr val="bg1"/>
                </a:solidFill>
                <a:latin typeface="Berlin Sans FB" pitchFamily="34" charset="0"/>
              </a:rPr>
              <a:t>, 1869)</a:t>
            </a:r>
          </a:p>
          <a:p>
            <a:r>
              <a:rPr lang="fr-FR" altLang="fr-FR" sz="1800" dirty="0">
                <a:solidFill>
                  <a:schemeClr val="bg1"/>
                </a:solidFill>
                <a:latin typeface="Berlin Sans FB" pitchFamily="34" charset="0"/>
              </a:rPr>
              <a:t>Ranger par poids atomique croissant. Colonne : ~ mêmes propriétés chimiques</a:t>
            </a:r>
          </a:p>
          <a:p>
            <a:endParaRPr lang="fr-FR" altLang="fr-FR" sz="1800" dirty="0">
              <a:latin typeface="Berlin Sans FB" pitchFamily="34" charset="0"/>
            </a:endParaRPr>
          </a:p>
          <a:p>
            <a:r>
              <a:rPr lang="fr-FR" altLang="fr-FR" sz="1700" dirty="0">
                <a:solidFill>
                  <a:schemeClr val="bg1"/>
                </a:solidFill>
                <a:latin typeface="Berlin Sans FB" pitchFamily="34" charset="0"/>
              </a:rPr>
              <a:t>Révélateur de lois plus générales…</a:t>
            </a:r>
          </a:p>
          <a:p>
            <a:endParaRPr lang="fr-FR" altLang="fr-FR" sz="1700" dirty="0">
              <a:solidFill>
                <a:srgbClr val="FF3300"/>
              </a:solidFill>
              <a:latin typeface="Berlin Sans FB" pitchFamily="34" charset="0"/>
            </a:endParaRPr>
          </a:p>
          <a:p>
            <a:pPr>
              <a:lnSpc>
                <a:spcPct val="80000"/>
              </a:lnSpc>
            </a:pPr>
            <a:r>
              <a:rPr lang="fr-FR" altLang="fr-FR" sz="1700" dirty="0">
                <a:solidFill>
                  <a:schemeClr val="bg1"/>
                </a:solidFill>
                <a:latin typeface="Berlin Sans FB" pitchFamily="34" charset="0"/>
              </a:rPr>
              <a:t>Tous les atomes ont la même </a:t>
            </a:r>
            <a:br>
              <a:rPr lang="fr-FR" altLang="fr-FR" sz="1700" dirty="0">
                <a:solidFill>
                  <a:schemeClr val="bg1"/>
                </a:solidFill>
                <a:latin typeface="Berlin Sans FB" pitchFamily="34" charset="0"/>
              </a:rPr>
            </a:br>
            <a:r>
              <a:rPr lang="fr-FR" altLang="fr-FR" sz="1700" dirty="0">
                <a:solidFill>
                  <a:schemeClr val="bg1"/>
                </a:solidFill>
                <a:latin typeface="Berlin Sans FB" pitchFamily="34" charset="0"/>
              </a:rPr>
              <a:t>structure :</a:t>
            </a:r>
          </a:p>
          <a:p>
            <a:pPr>
              <a:lnSpc>
                <a:spcPct val="80000"/>
              </a:lnSpc>
            </a:pPr>
            <a:endParaRPr lang="fr-FR" altLang="fr-FR" sz="1700" dirty="0">
              <a:solidFill>
                <a:schemeClr val="bg1"/>
              </a:solidFill>
              <a:latin typeface="Berlin Sans FB" pitchFamily="34" charset="0"/>
            </a:endParaRPr>
          </a:p>
          <a:p>
            <a:pPr>
              <a:lnSpc>
                <a:spcPct val="80000"/>
              </a:lnSpc>
            </a:pPr>
            <a:r>
              <a:rPr lang="fr-FR" altLang="fr-FR" sz="1700" dirty="0">
                <a:solidFill>
                  <a:schemeClr val="bg1"/>
                </a:solidFill>
                <a:latin typeface="Berlin Sans FB" pitchFamily="34" charset="0"/>
              </a:rPr>
              <a:t>Noyau (Z protons + N neutrons)</a:t>
            </a:r>
          </a:p>
          <a:p>
            <a:pPr>
              <a:lnSpc>
                <a:spcPct val="80000"/>
              </a:lnSpc>
            </a:pPr>
            <a:endParaRPr lang="fr-FR" altLang="fr-FR" sz="1700" dirty="0">
              <a:solidFill>
                <a:schemeClr val="bg1"/>
              </a:solidFill>
              <a:latin typeface="Berlin Sans FB" pitchFamily="34" charset="0"/>
            </a:endParaRPr>
          </a:p>
          <a:p>
            <a:pPr>
              <a:lnSpc>
                <a:spcPct val="80000"/>
              </a:lnSpc>
            </a:pPr>
            <a:r>
              <a:rPr lang="fr-FR" altLang="fr-FR" sz="1700" dirty="0">
                <a:solidFill>
                  <a:schemeClr val="bg1"/>
                </a:solidFill>
                <a:latin typeface="Berlin Sans FB" pitchFamily="34" charset="0"/>
              </a:rPr>
              <a:t>Z électrons qui “ gravitent ” </a:t>
            </a:r>
            <a:br>
              <a:rPr lang="fr-FR" altLang="fr-FR" sz="1700" dirty="0">
                <a:solidFill>
                  <a:schemeClr val="bg1"/>
                </a:solidFill>
                <a:latin typeface="Berlin Sans FB" pitchFamily="34" charset="0"/>
              </a:rPr>
            </a:br>
            <a:r>
              <a:rPr lang="fr-FR" altLang="fr-FR" sz="1700" dirty="0">
                <a:solidFill>
                  <a:schemeClr val="bg1"/>
                </a:solidFill>
                <a:latin typeface="Berlin Sans FB" pitchFamily="34" charset="0"/>
              </a:rPr>
              <a:t>autour du noyau</a:t>
            </a:r>
            <a:endParaRPr lang="fr-FR" altLang="fr-FR" sz="1800" dirty="0">
              <a:solidFill>
                <a:schemeClr val="bg1"/>
              </a:solidFill>
              <a:latin typeface="Berlin Sans FB" pitchFamily="34" charset="0"/>
            </a:endParaRPr>
          </a:p>
        </p:txBody>
      </p:sp>
      <p:sp>
        <p:nvSpPr>
          <p:cNvPr id="67589" name="Text Box 5"/>
          <p:cNvSpPr txBox="1">
            <a:spLocks noChangeArrowheads="1"/>
          </p:cNvSpPr>
          <p:nvPr/>
        </p:nvSpPr>
        <p:spPr bwMode="auto">
          <a:xfrm>
            <a:off x="4495800" y="3429000"/>
            <a:ext cx="3581400" cy="320675"/>
          </a:xfrm>
          <a:prstGeom prst="rect">
            <a:avLst/>
          </a:prstGeom>
          <a:noFill/>
          <a:ln w="9525">
            <a:noFill/>
            <a:miter lim="800000"/>
            <a:headEnd/>
            <a:tailEnd/>
          </a:ln>
          <a:effectLst/>
        </p:spPr>
        <p:txBody>
          <a:bodyPr>
            <a:spAutoFit/>
          </a:bodyPr>
          <a:lstStyle/>
          <a:p>
            <a:pPr algn="r">
              <a:spcBef>
                <a:spcPct val="50000"/>
              </a:spcBef>
            </a:pPr>
            <a:r>
              <a:rPr lang="fr-FR" altLang="fr-FR" sz="1500">
                <a:solidFill>
                  <a:schemeClr val="bg1"/>
                </a:solidFill>
                <a:latin typeface="Helvetica" pitchFamily="34" charset="0"/>
              </a:rPr>
              <a:t>Tableau périodique des éléments</a:t>
            </a:r>
          </a:p>
        </p:txBody>
      </p:sp>
      <p:pic>
        <p:nvPicPr>
          <p:cNvPr id="5122" name="Picture 2"/>
          <p:cNvPicPr>
            <a:picLocks noChangeAspect="1" noChangeArrowheads="1"/>
          </p:cNvPicPr>
          <p:nvPr/>
        </p:nvPicPr>
        <p:blipFill>
          <a:blip r:embed="rId4" cstate="print"/>
          <a:srcRect/>
          <a:stretch>
            <a:fillRect/>
          </a:stretch>
        </p:blipFill>
        <p:spPr bwMode="auto">
          <a:xfrm>
            <a:off x="4429124" y="3335870"/>
            <a:ext cx="4214842" cy="3164964"/>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solidFill>
                  <a:srgbClr val="FF0000"/>
                </a:solidFill>
                <a:latin typeface="Berlin Sans FB" pitchFamily="34" charset="0"/>
              </a:rPr>
              <a:t>Qu’étudie-t-on au LAPP?</a:t>
            </a:r>
            <a:endParaRPr lang="fr-FR" dirty="0">
              <a:solidFill>
                <a:srgbClr val="FF0000"/>
              </a:solidFill>
              <a:latin typeface="Berlin Sans FB" pitchFamily="34" charset="0"/>
            </a:endParaRPr>
          </a:p>
        </p:txBody>
      </p:sp>
      <p:sp>
        <p:nvSpPr>
          <p:cNvPr id="3" name="Espace réservé du contenu 2"/>
          <p:cNvSpPr>
            <a:spLocks noGrp="1"/>
          </p:cNvSpPr>
          <p:nvPr>
            <p:ph idx="1"/>
          </p:nvPr>
        </p:nvSpPr>
        <p:spPr>
          <a:xfrm>
            <a:off x="1142976" y="1285860"/>
            <a:ext cx="7572428" cy="1571636"/>
          </a:xfrm>
          <a:solidFill>
            <a:schemeClr val="accent5">
              <a:lumMod val="20000"/>
              <a:lumOff val="80000"/>
            </a:schemeClr>
          </a:solidFill>
          <a:effectLst>
            <a:innerShdw blurRad="63500" dist="50800" dir="2700000">
              <a:prstClr val="black">
                <a:alpha val="50000"/>
              </a:prstClr>
            </a:innerShdw>
          </a:effectLst>
        </p:spPr>
        <p:txBody>
          <a:bodyPr>
            <a:noAutofit/>
          </a:bodyPr>
          <a:lstStyle/>
          <a:p>
            <a:r>
              <a:rPr lang="fr-FR" sz="2400" dirty="0" smtClean="0">
                <a:latin typeface="Berlin Sans FB" pitchFamily="34" charset="0"/>
              </a:rPr>
              <a:t>La vocation du LAPP est l’étude des </a:t>
            </a:r>
            <a:r>
              <a:rPr lang="fr-FR" sz="2400" dirty="0" smtClean="0">
                <a:solidFill>
                  <a:srgbClr val="0000FF"/>
                </a:solidFill>
                <a:latin typeface="Berlin Sans FB" pitchFamily="34" charset="0"/>
              </a:rPr>
              <a:t>constituants fondamentaux de la matière </a:t>
            </a:r>
            <a:r>
              <a:rPr lang="fr-FR" sz="2400" dirty="0" smtClean="0">
                <a:latin typeface="Berlin Sans FB" pitchFamily="34" charset="0"/>
              </a:rPr>
              <a:t>(</a:t>
            </a:r>
            <a:r>
              <a:rPr lang="fr-FR" sz="2400" dirty="0" smtClean="0">
                <a:solidFill>
                  <a:srgbClr val="FF0000"/>
                </a:solidFill>
                <a:latin typeface="Berlin Sans FB" pitchFamily="34" charset="0"/>
              </a:rPr>
              <a:t>les briques les plus                                      petites de notre monde</a:t>
            </a:r>
            <a:r>
              <a:rPr lang="fr-FR" sz="2400" dirty="0" smtClean="0">
                <a:latin typeface="Berlin Sans FB" pitchFamily="34" charset="0"/>
              </a:rPr>
              <a:t>) et </a:t>
            </a:r>
            <a:r>
              <a:rPr lang="fr-FR" sz="2400" dirty="0" smtClean="0">
                <a:solidFill>
                  <a:srgbClr val="0000FF"/>
                </a:solidFill>
                <a:latin typeface="Berlin Sans FB" pitchFamily="34" charset="0"/>
              </a:rPr>
              <a:t>des interactions fondamentales </a:t>
            </a:r>
            <a:r>
              <a:rPr lang="fr-FR" sz="2400" dirty="0" smtClean="0">
                <a:latin typeface="Berlin Sans FB" pitchFamily="34" charset="0"/>
              </a:rPr>
              <a:t>(</a:t>
            </a:r>
            <a:r>
              <a:rPr lang="fr-FR" sz="2400" dirty="0" smtClean="0">
                <a:solidFill>
                  <a:srgbClr val="FF0000"/>
                </a:solidFill>
                <a:latin typeface="Berlin Sans FB" pitchFamily="34" charset="0"/>
              </a:rPr>
              <a:t>les forces</a:t>
            </a:r>
            <a:r>
              <a:rPr lang="fr-FR" sz="2400" dirty="0" smtClean="0">
                <a:latin typeface="Berlin Sans FB" pitchFamily="34" charset="0"/>
              </a:rPr>
              <a:t>) </a:t>
            </a:r>
            <a:r>
              <a:rPr lang="fr-FR" sz="2400" dirty="0" smtClean="0">
                <a:solidFill>
                  <a:srgbClr val="0000FF"/>
                </a:solidFill>
                <a:latin typeface="Berlin Sans FB" pitchFamily="34" charset="0"/>
              </a:rPr>
              <a:t>auxquelles ils sont soumis</a:t>
            </a:r>
            <a:r>
              <a:rPr lang="fr-FR" sz="2400" dirty="0" smtClean="0">
                <a:latin typeface="Berlin Sans FB" pitchFamily="34" charset="0"/>
              </a:rPr>
              <a:t>.</a:t>
            </a:r>
            <a:endParaRPr lang="fr-FR" sz="2400" dirty="0">
              <a:latin typeface="Berlin Sans FB" pitchFamily="34" charset="0"/>
            </a:endParaRPr>
          </a:p>
        </p:txBody>
      </p:sp>
      <p:pic>
        <p:nvPicPr>
          <p:cNvPr id="8" name="Image 7" descr="logolapp.JPG"/>
          <p:cNvPicPr>
            <a:picLocks noChangeAspect="1"/>
          </p:cNvPicPr>
          <p:nvPr/>
        </p:nvPicPr>
        <p:blipFill>
          <a:blip r:embed="rId4" cstate="print"/>
          <a:stretch>
            <a:fillRect/>
          </a:stretch>
        </p:blipFill>
        <p:spPr>
          <a:xfrm>
            <a:off x="571472" y="6286520"/>
            <a:ext cx="710431" cy="420996"/>
          </a:xfrm>
          <a:prstGeom prst="rect">
            <a:avLst/>
          </a:prstGeom>
        </p:spPr>
      </p:pic>
      <p:pic>
        <p:nvPicPr>
          <p:cNvPr id="2051" name="Picture 3"/>
          <p:cNvPicPr>
            <a:picLocks noChangeAspect="1" noChangeArrowheads="1"/>
          </p:cNvPicPr>
          <p:nvPr/>
        </p:nvPicPr>
        <p:blipFill>
          <a:blip r:embed="rId5" cstate="print"/>
          <a:srcRect/>
          <a:stretch>
            <a:fillRect/>
          </a:stretch>
        </p:blipFill>
        <p:spPr bwMode="auto">
          <a:xfrm>
            <a:off x="905403" y="3000372"/>
            <a:ext cx="4738167" cy="3286148"/>
          </a:xfrm>
          <a:prstGeom prst="rect">
            <a:avLst/>
          </a:prstGeom>
          <a:noFill/>
          <a:ln w="9525">
            <a:noFill/>
            <a:miter lim="800000"/>
            <a:headEnd/>
            <a:tailEnd/>
          </a:ln>
          <a:effectLst/>
        </p:spPr>
      </p:pic>
      <p:sp>
        <p:nvSpPr>
          <p:cNvPr id="9" name="ZoneTexte 8"/>
          <p:cNvSpPr txBox="1"/>
          <p:nvPr/>
        </p:nvSpPr>
        <p:spPr>
          <a:xfrm>
            <a:off x="6072198" y="3143248"/>
            <a:ext cx="2463751" cy="369332"/>
          </a:xfrm>
          <a:prstGeom prst="rect">
            <a:avLst/>
          </a:prstGeom>
          <a:solidFill>
            <a:srgbClr val="FFFF00"/>
          </a:solidFill>
        </p:spPr>
        <p:txBody>
          <a:bodyPr wrap="none" rtlCol="0">
            <a:spAutoFit/>
          </a:bodyPr>
          <a:lstStyle/>
          <a:p>
            <a:r>
              <a:rPr lang="fr-FR" b="1" dirty="0" smtClean="0"/>
              <a:t>la physique atomique….</a:t>
            </a:r>
            <a:endParaRPr lang="fr-FR" b="1" dirty="0"/>
          </a:p>
        </p:txBody>
      </p:sp>
      <p:sp>
        <p:nvSpPr>
          <p:cNvPr id="10" name="ZoneTexte 9"/>
          <p:cNvSpPr txBox="1"/>
          <p:nvPr/>
        </p:nvSpPr>
        <p:spPr>
          <a:xfrm>
            <a:off x="6000760" y="3929066"/>
            <a:ext cx="2362955" cy="369332"/>
          </a:xfrm>
          <a:prstGeom prst="rect">
            <a:avLst/>
          </a:prstGeom>
          <a:noFill/>
        </p:spPr>
        <p:txBody>
          <a:bodyPr wrap="none" rtlCol="0">
            <a:spAutoFit/>
          </a:bodyPr>
          <a:lstStyle/>
          <a:p>
            <a:r>
              <a:rPr lang="fr-FR" b="1" dirty="0" smtClean="0">
                <a:solidFill>
                  <a:srgbClr val="FF0000"/>
                </a:solidFill>
              </a:rPr>
              <a:t>la physique nucléaire…</a:t>
            </a:r>
            <a:endParaRPr lang="fr-FR" b="1" dirty="0">
              <a:solidFill>
                <a:srgbClr val="FF0000"/>
              </a:solidFill>
            </a:endParaRPr>
          </a:p>
        </p:txBody>
      </p:sp>
      <p:sp>
        <p:nvSpPr>
          <p:cNvPr id="11" name="ZoneTexte 10"/>
          <p:cNvSpPr txBox="1"/>
          <p:nvPr/>
        </p:nvSpPr>
        <p:spPr>
          <a:xfrm>
            <a:off x="6043471" y="4786322"/>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la physique des particules</a:t>
            </a:r>
            <a:endParaRPr lang="fr-FR" sz="2800" b="1" dirty="0"/>
          </a:p>
        </p:txBody>
      </p:sp>
      <p:sp>
        <p:nvSpPr>
          <p:cNvPr id="12"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ond_paysage"/>
          <p:cNvPicPr>
            <a:picLocks noChangeAspect="1" noChangeArrowheads="1"/>
          </p:cNvPicPr>
          <p:nvPr/>
        </p:nvPicPr>
        <p:blipFill>
          <a:blip r:embed="rId3" cstate="print"/>
          <a:srcRect t="2440" b="8130"/>
          <a:stretch>
            <a:fillRect/>
          </a:stretch>
        </p:blipFill>
        <p:spPr bwMode="auto">
          <a:xfrm>
            <a:off x="0" y="0"/>
            <a:ext cx="9144000" cy="6286520"/>
          </a:xfrm>
          <a:prstGeom prst="rect">
            <a:avLst/>
          </a:prstGeom>
          <a:noFill/>
          <a:ln w="9525">
            <a:noFill/>
            <a:miter lim="800000"/>
            <a:headEnd/>
            <a:tailEnd/>
          </a:ln>
        </p:spPr>
      </p:pic>
      <p:sp>
        <p:nvSpPr>
          <p:cNvPr id="12291" name="Text Box 3"/>
          <p:cNvSpPr txBox="1">
            <a:spLocks noChangeArrowheads="1"/>
          </p:cNvSpPr>
          <p:nvPr/>
        </p:nvSpPr>
        <p:spPr bwMode="auto">
          <a:xfrm>
            <a:off x="2636838" y="181253"/>
            <a:ext cx="6139822" cy="707886"/>
          </a:xfrm>
          <a:prstGeom prst="rect">
            <a:avLst/>
          </a:prstGeom>
          <a:noFill/>
          <a:ln w="9525">
            <a:noFill/>
            <a:miter lim="800000"/>
            <a:headEnd/>
            <a:tailEnd/>
          </a:ln>
        </p:spPr>
        <p:txBody>
          <a:bodyPr wrap="none">
            <a:spAutoFit/>
          </a:bodyPr>
          <a:lstStyle/>
          <a:p>
            <a:pPr algn="ctr"/>
            <a:r>
              <a:rPr lang="fr-FR" sz="4000" i="1" dirty="0" smtClean="0">
                <a:latin typeface="Berlin Sans FB" pitchFamily="34" charset="0"/>
              </a:rPr>
              <a:t>les</a:t>
            </a:r>
            <a:r>
              <a:rPr lang="fr-FR" sz="4000" i="1" dirty="0" smtClean="0">
                <a:solidFill>
                  <a:srgbClr val="FF0000"/>
                </a:solidFill>
                <a:latin typeface="Berlin Sans FB" pitchFamily="34" charset="0"/>
              </a:rPr>
              <a:t> </a:t>
            </a:r>
            <a:r>
              <a:rPr lang="fr-FR" sz="4000" i="1" dirty="0">
                <a:solidFill>
                  <a:srgbClr val="FF0000"/>
                </a:solidFill>
                <a:latin typeface="Berlin Sans FB" pitchFamily="34" charset="0"/>
              </a:rPr>
              <a:t>particules élémentaires</a:t>
            </a:r>
            <a:r>
              <a:rPr lang="fr-FR" sz="4000" i="1" dirty="0">
                <a:solidFill>
                  <a:srgbClr val="0000FF"/>
                </a:solidFill>
                <a:latin typeface="Berlin Sans FB" pitchFamily="34" charset="0"/>
              </a:rPr>
              <a:t> </a:t>
            </a:r>
            <a:r>
              <a:rPr lang="fr-FR" sz="4000" i="1" dirty="0">
                <a:latin typeface="Berlin Sans FB" pitchFamily="34" charset="0"/>
              </a:rPr>
              <a:t>…</a:t>
            </a:r>
          </a:p>
        </p:txBody>
      </p:sp>
      <p:pic>
        <p:nvPicPr>
          <p:cNvPr id="12292" name="Picture 7"/>
          <p:cNvPicPr>
            <a:picLocks noChangeAspect="1" noChangeArrowheads="1"/>
          </p:cNvPicPr>
          <p:nvPr/>
        </p:nvPicPr>
        <p:blipFill>
          <a:blip r:embed="rId4" cstate="print"/>
          <a:srcRect r="2066"/>
          <a:stretch>
            <a:fillRect/>
          </a:stretch>
        </p:blipFill>
        <p:spPr bwMode="auto">
          <a:xfrm>
            <a:off x="34925" y="908050"/>
            <a:ext cx="6913563" cy="4884738"/>
          </a:xfrm>
          <a:prstGeom prst="rect">
            <a:avLst/>
          </a:prstGeom>
          <a:noFill/>
          <a:ln w="9525">
            <a:noFill/>
            <a:miter lim="800000"/>
            <a:headEnd/>
            <a:tailEnd/>
          </a:ln>
        </p:spPr>
      </p:pic>
      <p:sp>
        <p:nvSpPr>
          <p:cNvPr id="12293" name="Rectangle 10"/>
          <p:cNvSpPr>
            <a:spLocks noChangeArrowheads="1"/>
          </p:cNvSpPr>
          <p:nvPr/>
        </p:nvSpPr>
        <p:spPr bwMode="auto">
          <a:xfrm>
            <a:off x="179388" y="5805488"/>
            <a:ext cx="8816975" cy="969496"/>
          </a:xfrm>
          <a:prstGeom prst="rect">
            <a:avLst/>
          </a:prstGeom>
          <a:solidFill>
            <a:srgbClr val="99CCFF">
              <a:alpha val="21960"/>
            </a:srgbClr>
          </a:solidFill>
          <a:ln w="9525">
            <a:noFill/>
            <a:miter lim="800000"/>
            <a:headEnd/>
            <a:tailEnd/>
          </a:ln>
        </p:spPr>
        <p:txBody>
          <a:bodyPr bIns="0" anchor="ctr">
            <a:spAutoFit/>
          </a:bodyPr>
          <a:lstStyle/>
          <a:p>
            <a:pPr algn="ctr"/>
            <a:r>
              <a:rPr lang="fr-FR" sz="2000" b="1" i="1" u="sng" dirty="0">
                <a:solidFill>
                  <a:srgbClr val="FF0000"/>
                </a:solidFill>
              </a:rPr>
              <a:t>Depuis </a:t>
            </a:r>
            <a:r>
              <a:rPr lang="fr-FR" sz="2000" b="1" i="1" u="sng" dirty="0" smtClean="0">
                <a:solidFill>
                  <a:srgbClr val="FF0000"/>
                </a:solidFill>
              </a:rPr>
              <a:t>1976 (naissance du LAPP)</a:t>
            </a:r>
            <a:r>
              <a:rPr lang="fr-FR" sz="2000" b="1" i="1" dirty="0" smtClean="0">
                <a:solidFill>
                  <a:srgbClr val="FF0000"/>
                </a:solidFill>
              </a:rPr>
              <a:t> </a:t>
            </a:r>
            <a:r>
              <a:rPr lang="fr-FR" sz="2000" b="1" i="1" dirty="0">
                <a:solidFill>
                  <a:srgbClr val="FF0000"/>
                </a:solidFill>
              </a:rPr>
              <a:t>:</a:t>
            </a:r>
            <a:r>
              <a:rPr lang="fr-FR" sz="2000" b="1" i="1" dirty="0">
                <a:solidFill>
                  <a:schemeClr val="tx2"/>
                </a:solidFill>
              </a:rPr>
              <a:t> </a:t>
            </a:r>
            <a:r>
              <a:rPr lang="fr-FR" sz="2000" b="1" i="1" dirty="0" smtClean="0">
                <a:solidFill>
                  <a:srgbClr val="0000FF"/>
                </a:solidFill>
              </a:rPr>
              <a:t>10 </a:t>
            </a:r>
            <a:r>
              <a:rPr lang="fr-FR" sz="2000" b="1" i="1" dirty="0">
                <a:solidFill>
                  <a:srgbClr val="0000FF"/>
                </a:solidFill>
              </a:rPr>
              <a:t>prix Nobels de Physique</a:t>
            </a:r>
            <a:r>
              <a:rPr lang="fr-FR" sz="2000" b="1" i="1" dirty="0">
                <a:solidFill>
                  <a:schemeClr val="tx2"/>
                </a:solidFill>
              </a:rPr>
              <a:t>  partagés par </a:t>
            </a:r>
            <a:r>
              <a:rPr lang="fr-FR" sz="2000" b="1" i="1" dirty="0" smtClean="0">
                <a:solidFill>
                  <a:schemeClr val="tx2"/>
                </a:solidFill>
              </a:rPr>
              <a:t>24 </a:t>
            </a:r>
            <a:r>
              <a:rPr lang="fr-FR" sz="2000" b="1" i="1" dirty="0">
                <a:solidFill>
                  <a:schemeClr val="tx2"/>
                </a:solidFill>
              </a:rPr>
              <a:t>chercheurs de la </a:t>
            </a:r>
            <a:r>
              <a:rPr lang="fr-FR" sz="2000" b="1" i="1" dirty="0">
                <a:solidFill>
                  <a:srgbClr val="0000FF"/>
                </a:solidFill>
              </a:rPr>
              <a:t>Physique des Particules</a:t>
            </a:r>
            <a:r>
              <a:rPr lang="fr-FR" sz="2000" b="1" i="1" dirty="0">
                <a:solidFill>
                  <a:schemeClr val="tx2"/>
                </a:solidFill>
              </a:rPr>
              <a:t> et issus de la théorie, l’expérience, les accélérateurs et les détecteurs</a:t>
            </a:r>
            <a:r>
              <a:rPr lang="fr-FR" sz="2000" b="1" i="1" dirty="0">
                <a:solidFill>
                  <a:srgbClr val="008000"/>
                </a:solidFill>
              </a:rPr>
              <a:t> </a:t>
            </a:r>
            <a:r>
              <a:rPr lang="fr-FR" sz="2000" b="1" i="1" dirty="0"/>
              <a:t>!</a:t>
            </a:r>
          </a:p>
        </p:txBody>
      </p:sp>
      <p:pic>
        <p:nvPicPr>
          <p:cNvPr id="12294" name="Picture 9" descr="CE0046M"/>
          <p:cNvPicPr>
            <a:picLocks noChangeAspect="1" noChangeArrowheads="1"/>
          </p:cNvPicPr>
          <p:nvPr/>
        </p:nvPicPr>
        <p:blipFill>
          <a:blip r:embed="rId5" cstate="print"/>
          <a:srcRect l="11636" r="12979"/>
          <a:stretch>
            <a:fillRect/>
          </a:stretch>
        </p:blipFill>
        <p:spPr bwMode="auto">
          <a:xfrm>
            <a:off x="6877050" y="3808413"/>
            <a:ext cx="2266950" cy="1868487"/>
          </a:xfrm>
          <a:prstGeom prst="rect">
            <a:avLst/>
          </a:prstGeom>
          <a:noFill/>
          <a:ln w="9525">
            <a:noFill/>
            <a:miter lim="800000"/>
            <a:headEnd/>
            <a:tailEnd/>
          </a:ln>
        </p:spPr>
      </p:pic>
      <p:sp>
        <p:nvSpPr>
          <p:cNvPr id="12295" name="Text Box 12"/>
          <p:cNvSpPr txBox="1">
            <a:spLocks noChangeArrowheads="1"/>
          </p:cNvSpPr>
          <p:nvPr/>
        </p:nvSpPr>
        <p:spPr bwMode="auto">
          <a:xfrm>
            <a:off x="7143750" y="1576388"/>
            <a:ext cx="1733550" cy="1190625"/>
          </a:xfrm>
          <a:prstGeom prst="rect">
            <a:avLst/>
          </a:prstGeom>
          <a:solidFill>
            <a:srgbClr val="FF99CC">
              <a:alpha val="30196"/>
            </a:srgbClr>
          </a:solidFill>
          <a:ln w="9525">
            <a:noFill/>
            <a:miter lim="800000"/>
            <a:headEnd/>
            <a:tailEnd/>
          </a:ln>
        </p:spPr>
        <p:txBody>
          <a:bodyPr wrap="none">
            <a:spAutoFit/>
          </a:bodyPr>
          <a:lstStyle/>
          <a:p>
            <a:r>
              <a:rPr lang="fr-FR"/>
              <a:t>Affiche SFP</a:t>
            </a:r>
          </a:p>
          <a:p>
            <a:r>
              <a:rPr lang="fr-FR"/>
              <a:t>Année 2005</a:t>
            </a:r>
          </a:p>
          <a:p>
            <a:r>
              <a:rPr lang="fr-FR"/>
              <a:t>Mondiale de la </a:t>
            </a:r>
          </a:p>
          <a:p>
            <a:r>
              <a:rPr lang="fr-FR"/>
              <a:t>Physique.</a:t>
            </a: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3091334"/>
            <a:ext cx="661704" cy="6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3611" y="3091334"/>
            <a:ext cx="661704" cy="6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3691" y="3091334"/>
            <a:ext cx="661704" cy="6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2" descr="200px-CERN_logo_400x400"/>
          <p:cNvPicPr>
            <a:picLocks noChangeAspect="1" noChangeArrowheads="1"/>
          </p:cNvPicPr>
          <p:nvPr/>
        </p:nvPicPr>
        <p:blipFill>
          <a:blip r:embed="rId8" cstate="print"/>
          <a:srcRect/>
          <a:stretch>
            <a:fillRect/>
          </a:stretch>
        </p:blipFill>
        <p:spPr bwMode="auto">
          <a:xfrm>
            <a:off x="6873478" y="3808413"/>
            <a:ext cx="484683" cy="48468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4221088"/>
            <a:ext cx="6229324" cy="43204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sp>
        <p:nvSpPr>
          <p:cNvPr id="8" name="Text Box 13"/>
          <p:cNvSpPr txBox="1">
            <a:spLocks noChangeArrowheads="1"/>
          </p:cNvSpPr>
          <p:nvPr/>
        </p:nvSpPr>
        <p:spPr bwMode="auto">
          <a:xfrm>
            <a:off x="142844" y="3857628"/>
            <a:ext cx="8858280" cy="3046988"/>
          </a:xfrm>
          <a:prstGeom prst="rect">
            <a:avLst/>
          </a:prstGeom>
          <a:noFill/>
          <a:ln w="9525">
            <a:noFill/>
            <a:miter lim="800000"/>
            <a:headEnd/>
            <a:tailEnd/>
          </a:ln>
        </p:spPr>
        <p:txBody>
          <a:bodyPr wrap="square">
            <a:spAutoFit/>
          </a:bodyPr>
          <a:lstStyle/>
          <a:p>
            <a:r>
              <a:rPr lang="fr-FR" sz="2400" dirty="0" smtClean="0">
                <a:latin typeface="Berlin Sans FB" pitchFamily="34" charset="0"/>
              </a:rPr>
              <a:t>Dans l'état actuel de nos connaissances, l'organisation de la matière est décrite par le </a:t>
            </a:r>
            <a:r>
              <a:rPr lang="fr-FR" sz="2400" dirty="0">
                <a:solidFill>
                  <a:srgbClr val="FF0000"/>
                </a:solidFill>
                <a:latin typeface="Berlin Sans FB" pitchFamily="34" charset="0"/>
              </a:rPr>
              <a:t>M</a:t>
            </a:r>
            <a:r>
              <a:rPr lang="fr-FR" sz="2400" dirty="0" smtClean="0">
                <a:solidFill>
                  <a:srgbClr val="FF0000"/>
                </a:solidFill>
                <a:latin typeface="Berlin Sans FB" pitchFamily="34" charset="0"/>
              </a:rPr>
              <a:t>odèle </a:t>
            </a:r>
            <a:r>
              <a:rPr lang="fr-FR" sz="2400" dirty="0">
                <a:solidFill>
                  <a:srgbClr val="FF0000"/>
                </a:solidFill>
                <a:latin typeface="Berlin Sans FB" pitchFamily="34" charset="0"/>
              </a:rPr>
              <a:t>S</a:t>
            </a:r>
            <a:r>
              <a:rPr lang="fr-FR" sz="2400" dirty="0" smtClean="0">
                <a:solidFill>
                  <a:srgbClr val="FF0000"/>
                </a:solidFill>
                <a:latin typeface="Berlin Sans FB" pitchFamily="34" charset="0"/>
              </a:rPr>
              <a:t>tandard de la Physique des Particules </a:t>
            </a:r>
            <a:endParaRPr lang="fr-FR" sz="2400" dirty="0" smtClean="0">
              <a:solidFill>
                <a:srgbClr val="0000FF"/>
              </a:solidFill>
              <a:latin typeface="Berlin Sans FB" pitchFamily="34" charset="0"/>
            </a:endParaRPr>
          </a:p>
          <a:p>
            <a:pPr>
              <a:buFont typeface="Arial" pitchFamily="34" charset="0"/>
              <a:buChar char="•"/>
            </a:pPr>
            <a:r>
              <a:rPr lang="fr-FR" sz="2400" dirty="0" smtClean="0">
                <a:solidFill>
                  <a:srgbClr val="0000FF"/>
                </a:solidFill>
                <a:latin typeface="Berlin Sans FB" pitchFamily="34" charset="0"/>
              </a:rPr>
              <a:t> Interactions électromagnétique, faible et forte. </a:t>
            </a:r>
          </a:p>
          <a:p>
            <a:pPr>
              <a:buFont typeface="Arial" pitchFamily="34" charset="0"/>
              <a:buChar char="•"/>
            </a:pPr>
            <a:r>
              <a:rPr lang="fr-FR" sz="2400" dirty="0" smtClean="0">
                <a:solidFill>
                  <a:srgbClr val="0000FF"/>
                </a:solidFill>
                <a:latin typeface="Berlin Sans FB" pitchFamily="34" charset="0"/>
              </a:rPr>
              <a:t> 12 particules élémentaires classées en 3 familles</a:t>
            </a:r>
            <a:r>
              <a:rPr lang="fr-FR" sz="2400" i="1" dirty="0" smtClean="0">
                <a:solidFill>
                  <a:srgbClr val="0000FF"/>
                </a:solidFill>
                <a:latin typeface="Berlin Sans FB" pitchFamily="34" charset="0"/>
              </a:rPr>
              <a:t>. </a:t>
            </a:r>
          </a:p>
          <a:p>
            <a:r>
              <a:rPr lang="fr-FR" sz="2400" dirty="0" smtClean="0">
                <a:solidFill>
                  <a:srgbClr val="009900"/>
                </a:solidFill>
                <a:latin typeface="Berlin Sans FB" pitchFamily="34" charset="0"/>
              </a:rPr>
              <a:t>(+ antiparticules associées) </a:t>
            </a:r>
            <a:endParaRPr lang="fr-FR" sz="2400" dirty="0" smtClean="0">
              <a:solidFill>
                <a:srgbClr val="009900"/>
              </a:solidFill>
              <a:latin typeface="Berlin Sans FB" pitchFamily="34" charset="0"/>
              <a:sym typeface="Symbol" pitchFamily="18" charset="2"/>
            </a:endParaRPr>
          </a:p>
          <a:p>
            <a:r>
              <a:rPr lang="fr-FR" dirty="0" smtClean="0">
                <a:latin typeface="Berlin Sans FB" pitchFamily="34" charset="0"/>
                <a:sym typeface="Symbol" pitchFamily="18" charset="2"/>
              </a:rPr>
              <a:t> La première famille rassemble les particules constitutives de la matière ordinaire.</a:t>
            </a:r>
          </a:p>
          <a:p>
            <a:pPr>
              <a:buFont typeface="Symbol"/>
              <a:buChar char="®"/>
            </a:pPr>
            <a:r>
              <a:rPr lang="fr-FR" dirty="0" smtClean="0">
                <a:latin typeface="Berlin Sans FB" pitchFamily="34" charset="0"/>
                <a:sym typeface="Symbol" pitchFamily="18" charset="2"/>
              </a:rPr>
              <a:t>Deuxième et troisième familles : matière produite uniquement dans les grands accélérateurs ou bien issue des rayons cosmiques.</a:t>
            </a:r>
          </a:p>
          <a:p>
            <a:pPr>
              <a:buFont typeface="Symbol"/>
              <a:buChar char="®"/>
            </a:pPr>
            <a:endParaRPr lang="fr-FR" dirty="0">
              <a:solidFill>
                <a:schemeClr val="tx1"/>
              </a:solidFill>
              <a:sym typeface="Symbol" pitchFamily="18" charset="2"/>
            </a:endParaRPr>
          </a:p>
        </p:txBody>
      </p:sp>
      <p:pic>
        <p:nvPicPr>
          <p:cNvPr id="4099" name="Picture 3"/>
          <p:cNvPicPr>
            <a:picLocks noChangeAspect="1" noChangeArrowheads="1"/>
          </p:cNvPicPr>
          <p:nvPr/>
        </p:nvPicPr>
        <p:blipFill>
          <a:blip r:embed="rId3" cstate="print"/>
          <a:srcRect/>
          <a:stretch>
            <a:fillRect/>
          </a:stretch>
        </p:blipFill>
        <p:spPr bwMode="auto">
          <a:xfrm>
            <a:off x="1214414" y="0"/>
            <a:ext cx="6600838" cy="392906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14282" y="142852"/>
            <a:ext cx="8610600" cy="646331"/>
          </a:xfrm>
          <a:prstGeom prst="rect">
            <a:avLst/>
          </a:prstGeom>
          <a:noFill/>
          <a:ln w="9525">
            <a:noFill/>
            <a:miter lim="800000"/>
            <a:headEnd/>
            <a:tailEnd/>
          </a:ln>
        </p:spPr>
        <p:txBody>
          <a:bodyPr wrap="square">
            <a:spAutoFit/>
          </a:bodyPr>
          <a:lstStyle/>
          <a:p>
            <a:pPr algn="ctr">
              <a:spcBef>
                <a:spcPct val="0"/>
              </a:spcBef>
            </a:pPr>
            <a:r>
              <a:rPr lang="fr-FR" sz="3600" dirty="0" smtClean="0">
                <a:solidFill>
                  <a:srgbClr val="FF0000"/>
                </a:solidFill>
                <a:latin typeface="Berlin Sans FB" pitchFamily="34" charset="0"/>
                <a:ea typeface="+mj-ea"/>
                <a:cs typeface="+mj-cs"/>
              </a:rPr>
              <a:t>Les interactions fondamentales</a:t>
            </a:r>
            <a:endParaRPr lang="fr-FR" sz="3600" dirty="0">
              <a:solidFill>
                <a:srgbClr val="FF0000"/>
              </a:solidFill>
              <a:latin typeface="Berlin Sans FB" pitchFamily="34" charset="0"/>
              <a:ea typeface="+mj-ea"/>
              <a:cs typeface="+mj-cs"/>
            </a:endParaRPr>
          </a:p>
        </p:txBody>
      </p:sp>
      <p:sp>
        <p:nvSpPr>
          <p:cNvPr id="17411" name="Text Box 3"/>
          <p:cNvSpPr txBox="1">
            <a:spLocks noChangeArrowheads="1"/>
          </p:cNvSpPr>
          <p:nvPr/>
        </p:nvSpPr>
        <p:spPr bwMode="auto">
          <a:xfrm>
            <a:off x="642910" y="785794"/>
            <a:ext cx="7620000" cy="3539430"/>
          </a:xfrm>
          <a:prstGeom prst="rect">
            <a:avLst/>
          </a:prstGeom>
          <a:noFill/>
          <a:ln w="9525">
            <a:noFill/>
            <a:miter lim="800000"/>
            <a:headEnd/>
            <a:tailEnd/>
          </a:ln>
        </p:spPr>
        <p:txBody>
          <a:bodyPr>
            <a:spAutoFit/>
          </a:bodyPr>
          <a:lstStyle/>
          <a:p>
            <a:r>
              <a:rPr lang="fr-FR" sz="2400" dirty="0" smtClean="0">
                <a:latin typeface="Berlin Sans FB" pitchFamily="34" charset="0"/>
              </a:rPr>
              <a:t>En physique des particules, l’interaction qui s’exerce entre 2 particules élémentaires  de matière est décrite comme l’échange entre ces 2 particules d’une particule messagère.</a:t>
            </a:r>
          </a:p>
          <a:p>
            <a:endParaRPr lang="fr-FR" sz="2000" dirty="0" smtClean="0"/>
          </a:p>
          <a:p>
            <a:endParaRPr lang="fr-FR" sz="2000" dirty="0" smtClean="0"/>
          </a:p>
          <a:p>
            <a:endParaRPr lang="fr-FR" sz="2000" dirty="0" smtClean="0"/>
          </a:p>
          <a:p>
            <a:endParaRPr lang="fr-FR" sz="2000" dirty="0" smtClean="0"/>
          </a:p>
          <a:p>
            <a:endParaRPr lang="fr-FR" dirty="0" smtClean="0"/>
          </a:p>
          <a:p>
            <a:endParaRPr lang="fr-FR" dirty="0" smtClean="0"/>
          </a:p>
          <a:p>
            <a:endParaRPr lang="fr-FR" dirty="0" smtClean="0"/>
          </a:p>
          <a:p>
            <a:endParaRPr lang="fr-FR" b="1" dirty="0"/>
          </a:p>
        </p:txBody>
      </p:sp>
      <p:sp>
        <p:nvSpPr>
          <p:cNvPr id="17412" name="Text Box 15"/>
          <p:cNvSpPr txBox="1">
            <a:spLocks noChangeArrowheads="1"/>
          </p:cNvSpPr>
          <p:nvPr/>
        </p:nvSpPr>
        <p:spPr bwMode="auto">
          <a:xfrm>
            <a:off x="250825" y="4437063"/>
            <a:ext cx="4652963" cy="641350"/>
          </a:xfrm>
          <a:prstGeom prst="rect">
            <a:avLst/>
          </a:prstGeom>
          <a:noFill/>
          <a:ln w="9525">
            <a:noFill/>
            <a:miter lim="800000"/>
            <a:headEnd/>
            <a:tailEnd/>
          </a:ln>
        </p:spPr>
        <p:txBody>
          <a:bodyPr>
            <a:spAutoFit/>
          </a:bodyPr>
          <a:lstStyle/>
          <a:p>
            <a:r>
              <a:rPr lang="en-GB">
                <a:solidFill>
                  <a:schemeClr val="bg1"/>
                </a:solidFill>
              </a:rPr>
              <a:t>La portée de l’interaction d</a:t>
            </a:r>
            <a:r>
              <a:rPr lang="fr-FR">
                <a:solidFill>
                  <a:schemeClr val="bg1"/>
                </a:solidFill>
              </a:rPr>
              <a:t>épend de </a:t>
            </a:r>
            <a:r>
              <a:rPr lang="en-GB">
                <a:solidFill>
                  <a:schemeClr val="bg1"/>
                </a:solidFill>
              </a:rPr>
              <a:t>la masse de la particule messagère 	</a:t>
            </a:r>
          </a:p>
        </p:txBody>
      </p:sp>
      <p:grpSp>
        <p:nvGrpSpPr>
          <p:cNvPr id="2" name="Group 24"/>
          <p:cNvGrpSpPr>
            <a:grpSpLocks/>
          </p:cNvGrpSpPr>
          <p:nvPr/>
        </p:nvGrpSpPr>
        <p:grpSpPr bwMode="auto">
          <a:xfrm>
            <a:off x="5357818" y="2000240"/>
            <a:ext cx="2957503" cy="1647832"/>
            <a:chOff x="3168" y="1429"/>
            <a:chExt cx="2446" cy="1613"/>
          </a:xfrm>
        </p:grpSpPr>
        <p:grpSp>
          <p:nvGrpSpPr>
            <p:cNvPr id="3" name="Group 23"/>
            <p:cNvGrpSpPr>
              <a:grpSpLocks/>
            </p:cNvGrpSpPr>
            <p:nvPr/>
          </p:nvGrpSpPr>
          <p:grpSpPr bwMode="auto">
            <a:xfrm>
              <a:off x="3168" y="1429"/>
              <a:ext cx="2446" cy="1613"/>
              <a:chOff x="3168" y="1436"/>
              <a:chExt cx="2446" cy="1613"/>
            </a:xfrm>
          </p:grpSpPr>
          <p:pic>
            <p:nvPicPr>
              <p:cNvPr id="17431" name="Picture 14" descr="action_ballon"/>
              <p:cNvPicPr>
                <a:picLocks noChangeAspect="1" noChangeArrowheads="1"/>
              </p:cNvPicPr>
              <p:nvPr/>
            </p:nvPicPr>
            <p:blipFill>
              <a:blip r:embed="rId3" cstate="print"/>
              <a:srcRect/>
              <a:stretch>
                <a:fillRect/>
              </a:stretch>
            </p:blipFill>
            <p:spPr bwMode="auto">
              <a:xfrm>
                <a:off x="3168" y="1440"/>
                <a:ext cx="2446" cy="1609"/>
              </a:xfrm>
              <a:prstGeom prst="rect">
                <a:avLst/>
              </a:prstGeom>
              <a:noFill/>
              <a:ln w="9525">
                <a:noFill/>
                <a:miter lim="800000"/>
                <a:headEnd/>
                <a:tailEnd/>
              </a:ln>
            </p:spPr>
          </p:pic>
          <p:sp>
            <p:nvSpPr>
              <p:cNvPr id="17432" name="Text Box 16"/>
              <p:cNvSpPr txBox="1">
                <a:spLocks noChangeArrowheads="1"/>
              </p:cNvSpPr>
              <p:nvPr/>
            </p:nvSpPr>
            <p:spPr bwMode="auto">
              <a:xfrm>
                <a:off x="3286" y="1436"/>
                <a:ext cx="1237" cy="452"/>
              </a:xfrm>
              <a:prstGeom prst="rect">
                <a:avLst/>
              </a:prstGeom>
              <a:noFill/>
              <a:ln w="9525">
                <a:noFill/>
                <a:miter lim="800000"/>
                <a:headEnd/>
                <a:tailEnd/>
              </a:ln>
            </p:spPr>
            <p:txBody>
              <a:bodyPr>
                <a:spAutoFit/>
              </a:bodyPr>
              <a:lstStyle/>
              <a:p>
                <a:pPr algn="ctr"/>
                <a:r>
                  <a:rPr lang="en-GB" sz="1200" dirty="0">
                    <a:solidFill>
                      <a:schemeClr val="tx1"/>
                    </a:solidFill>
                    <a:latin typeface="Berlin Sans FB" pitchFamily="34" charset="0"/>
                  </a:rPr>
                  <a:t>Le </a:t>
                </a:r>
                <a:r>
                  <a:rPr lang="en-GB" sz="1200" dirty="0" err="1">
                    <a:solidFill>
                      <a:schemeClr val="tx1"/>
                    </a:solidFill>
                    <a:latin typeface="Berlin Sans FB" pitchFamily="34" charset="0"/>
                  </a:rPr>
                  <a:t>messager</a:t>
                </a:r>
                <a:r>
                  <a:rPr lang="en-GB" sz="1200" dirty="0">
                    <a:solidFill>
                      <a:schemeClr val="tx1"/>
                    </a:solidFill>
                    <a:latin typeface="Berlin Sans FB" pitchFamily="34" charset="0"/>
                  </a:rPr>
                  <a:t> de </a:t>
                </a:r>
                <a:r>
                  <a:rPr lang="en-GB" sz="1200" dirty="0" err="1">
                    <a:solidFill>
                      <a:schemeClr val="tx1"/>
                    </a:solidFill>
                    <a:latin typeface="Berlin Sans FB" pitchFamily="34" charset="0"/>
                  </a:rPr>
                  <a:t>l’interaction</a:t>
                </a:r>
                <a:endParaRPr lang="en-GB" sz="2400" dirty="0">
                  <a:solidFill>
                    <a:schemeClr val="tx1"/>
                  </a:solidFill>
                  <a:latin typeface="Berlin Sans FB" pitchFamily="34" charset="0"/>
                </a:endParaRPr>
              </a:p>
            </p:txBody>
          </p:sp>
          <p:sp>
            <p:nvSpPr>
              <p:cNvPr id="17433" name="Text Box 19"/>
              <p:cNvSpPr txBox="1">
                <a:spLocks noChangeArrowheads="1"/>
              </p:cNvSpPr>
              <p:nvPr/>
            </p:nvSpPr>
            <p:spPr bwMode="auto">
              <a:xfrm>
                <a:off x="4012" y="2175"/>
                <a:ext cx="928" cy="452"/>
              </a:xfrm>
              <a:prstGeom prst="rect">
                <a:avLst/>
              </a:prstGeom>
              <a:noFill/>
              <a:ln w="9525">
                <a:noFill/>
                <a:miter lim="800000"/>
                <a:headEnd/>
                <a:tailEnd/>
              </a:ln>
            </p:spPr>
            <p:txBody>
              <a:bodyPr wrap="square">
                <a:spAutoFit/>
              </a:bodyPr>
              <a:lstStyle/>
              <a:p>
                <a:pPr algn="ctr"/>
                <a:r>
                  <a:rPr lang="fr-FR" sz="1200" dirty="0" smtClean="0">
                    <a:solidFill>
                      <a:schemeClr val="tx1"/>
                    </a:solidFill>
                    <a:latin typeface="Berlin Sans FB" pitchFamily="34" charset="0"/>
                  </a:rPr>
                  <a:t>Portée de l’interaction</a:t>
                </a:r>
                <a:endParaRPr lang="fr-FR" sz="2400" dirty="0">
                  <a:solidFill>
                    <a:schemeClr val="tx1"/>
                  </a:solidFill>
                  <a:latin typeface="Berlin Sans FB" pitchFamily="34" charset="0"/>
                </a:endParaRPr>
              </a:p>
            </p:txBody>
          </p:sp>
        </p:grpSp>
        <p:sp>
          <p:nvSpPr>
            <p:cNvPr id="17429" name="Line 17"/>
            <p:cNvSpPr>
              <a:spLocks noChangeShapeType="1"/>
            </p:cNvSpPr>
            <p:nvPr/>
          </p:nvSpPr>
          <p:spPr bwMode="auto">
            <a:xfrm>
              <a:off x="4231" y="1639"/>
              <a:ext cx="206" cy="61"/>
            </a:xfrm>
            <a:prstGeom prst="line">
              <a:avLst/>
            </a:prstGeom>
            <a:noFill/>
            <a:ln w="9525">
              <a:solidFill>
                <a:schemeClr val="tx1"/>
              </a:solidFill>
              <a:round/>
              <a:headEnd/>
              <a:tailEnd type="triangle" w="med" len="med"/>
            </a:ln>
          </p:spPr>
          <p:txBody>
            <a:bodyPr wrap="none" anchor="ctr"/>
            <a:lstStyle/>
            <a:p>
              <a:endParaRPr lang="fr-FR">
                <a:latin typeface="Berlin Sans FB" pitchFamily="34" charset="0"/>
              </a:endParaRPr>
            </a:p>
          </p:txBody>
        </p:sp>
        <p:sp>
          <p:nvSpPr>
            <p:cNvPr id="17430" name="Line 18"/>
            <p:cNvSpPr>
              <a:spLocks noChangeShapeType="1"/>
            </p:cNvSpPr>
            <p:nvPr/>
          </p:nvSpPr>
          <p:spPr bwMode="auto">
            <a:xfrm>
              <a:off x="3925" y="2181"/>
              <a:ext cx="881" cy="0"/>
            </a:xfrm>
            <a:prstGeom prst="line">
              <a:avLst/>
            </a:prstGeom>
            <a:noFill/>
            <a:ln w="9525">
              <a:solidFill>
                <a:schemeClr val="tx1"/>
              </a:solidFill>
              <a:round/>
              <a:headEnd type="triangle" w="med" len="med"/>
              <a:tailEnd type="triangle" w="med" len="med"/>
            </a:ln>
          </p:spPr>
          <p:txBody>
            <a:bodyPr wrap="none" anchor="ctr"/>
            <a:lstStyle/>
            <a:p>
              <a:endParaRPr lang="fr-FR">
                <a:latin typeface="Berlin Sans FB" pitchFamily="34" charset="0"/>
              </a:endParaRPr>
            </a:p>
          </p:txBody>
        </p:sp>
      </p:grpSp>
      <p:grpSp>
        <p:nvGrpSpPr>
          <p:cNvPr id="4" name="Group 28"/>
          <p:cNvGrpSpPr>
            <a:grpSpLocks/>
          </p:cNvGrpSpPr>
          <p:nvPr/>
        </p:nvGrpSpPr>
        <p:grpSpPr bwMode="auto">
          <a:xfrm>
            <a:off x="571472" y="2071678"/>
            <a:ext cx="4759325" cy="1354138"/>
            <a:chOff x="411" y="1534"/>
            <a:chExt cx="2998" cy="853"/>
          </a:xfrm>
        </p:grpSpPr>
        <p:sp>
          <p:nvSpPr>
            <p:cNvPr id="17416" name="Text Box 13"/>
            <p:cNvSpPr txBox="1">
              <a:spLocks noChangeArrowheads="1"/>
            </p:cNvSpPr>
            <p:nvPr/>
          </p:nvSpPr>
          <p:spPr bwMode="auto">
            <a:xfrm>
              <a:off x="1584" y="1824"/>
              <a:ext cx="1825" cy="366"/>
            </a:xfrm>
            <a:prstGeom prst="rect">
              <a:avLst/>
            </a:prstGeom>
            <a:noFill/>
            <a:ln w="9525">
              <a:noFill/>
              <a:miter lim="800000"/>
              <a:headEnd/>
              <a:tailEnd/>
            </a:ln>
          </p:spPr>
          <p:txBody>
            <a:bodyPr>
              <a:spAutoFit/>
            </a:bodyPr>
            <a:lstStyle/>
            <a:p>
              <a:r>
                <a:rPr lang="fr-FR" sz="1600" dirty="0" smtClean="0">
                  <a:solidFill>
                    <a:srgbClr val="CC00CC"/>
                  </a:solidFill>
                  <a:latin typeface="Berlin Sans FB" pitchFamily="34" charset="0"/>
                </a:rPr>
                <a:t>Échange d’une particule messagère</a:t>
              </a:r>
              <a:endParaRPr lang="fr-FR" sz="2400" dirty="0">
                <a:solidFill>
                  <a:schemeClr val="tx1"/>
                </a:solidFill>
                <a:latin typeface="Berlin Sans FB" pitchFamily="34" charset="0"/>
              </a:endParaRPr>
            </a:p>
          </p:txBody>
        </p:sp>
        <p:grpSp>
          <p:nvGrpSpPr>
            <p:cNvPr id="5" name="Group 27"/>
            <p:cNvGrpSpPr>
              <a:grpSpLocks/>
            </p:cNvGrpSpPr>
            <p:nvPr/>
          </p:nvGrpSpPr>
          <p:grpSpPr bwMode="auto">
            <a:xfrm>
              <a:off x="411" y="1534"/>
              <a:ext cx="2237" cy="853"/>
              <a:chOff x="411" y="1534"/>
              <a:chExt cx="2237" cy="853"/>
            </a:xfrm>
          </p:grpSpPr>
          <p:sp>
            <p:nvSpPr>
              <p:cNvPr id="17418" name="Oval 4"/>
              <p:cNvSpPr>
                <a:spLocks noChangeArrowheads="1"/>
              </p:cNvSpPr>
              <p:nvPr/>
            </p:nvSpPr>
            <p:spPr bwMode="auto">
              <a:xfrm>
                <a:off x="411" y="1534"/>
                <a:ext cx="181" cy="181"/>
              </a:xfrm>
              <a:prstGeom prst="ellipse">
                <a:avLst/>
              </a:prstGeom>
              <a:solidFill>
                <a:srgbClr val="FF0000"/>
              </a:solidFill>
              <a:ln w="9525">
                <a:solidFill>
                  <a:schemeClr val="tx1"/>
                </a:solidFill>
                <a:round/>
                <a:headEnd/>
                <a:tailEnd/>
              </a:ln>
            </p:spPr>
            <p:txBody>
              <a:bodyPr wrap="none" anchor="ctr"/>
              <a:lstStyle/>
              <a:p>
                <a:endParaRPr lang="fr-FR">
                  <a:latin typeface="Berlin Sans FB" pitchFamily="34" charset="0"/>
                </a:endParaRPr>
              </a:p>
            </p:txBody>
          </p:sp>
          <p:sp>
            <p:nvSpPr>
              <p:cNvPr id="17419" name="Oval 5"/>
              <p:cNvSpPr>
                <a:spLocks noChangeArrowheads="1"/>
              </p:cNvSpPr>
              <p:nvPr/>
            </p:nvSpPr>
            <p:spPr bwMode="auto">
              <a:xfrm>
                <a:off x="411" y="2206"/>
                <a:ext cx="181" cy="181"/>
              </a:xfrm>
              <a:prstGeom prst="ellipse">
                <a:avLst/>
              </a:prstGeom>
              <a:solidFill>
                <a:schemeClr val="accent1"/>
              </a:solidFill>
              <a:ln w="9525">
                <a:solidFill>
                  <a:schemeClr val="tx1"/>
                </a:solidFill>
                <a:round/>
                <a:headEnd/>
                <a:tailEnd/>
              </a:ln>
            </p:spPr>
            <p:txBody>
              <a:bodyPr wrap="none" anchor="ctr"/>
              <a:lstStyle/>
              <a:p>
                <a:endParaRPr lang="fr-FR">
                  <a:latin typeface="Berlin Sans FB" pitchFamily="34" charset="0"/>
                </a:endParaRPr>
              </a:p>
            </p:txBody>
          </p:sp>
          <p:sp>
            <p:nvSpPr>
              <p:cNvPr id="17420" name="Line 6"/>
              <p:cNvSpPr>
                <a:spLocks noChangeShapeType="1"/>
              </p:cNvSpPr>
              <p:nvPr/>
            </p:nvSpPr>
            <p:spPr bwMode="auto">
              <a:xfrm>
                <a:off x="667" y="1665"/>
                <a:ext cx="544" cy="131"/>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1" name="Line 7"/>
              <p:cNvSpPr>
                <a:spLocks noChangeShapeType="1"/>
              </p:cNvSpPr>
              <p:nvPr/>
            </p:nvSpPr>
            <p:spPr bwMode="auto">
              <a:xfrm flipV="1">
                <a:off x="672" y="2208"/>
                <a:ext cx="532" cy="79"/>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2" name="Freeform 8"/>
              <p:cNvSpPr>
                <a:spLocks/>
              </p:cNvSpPr>
              <p:nvPr/>
            </p:nvSpPr>
            <p:spPr bwMode="auto">
              <a:xfrm>
                <a:off x="1198" y="1590"/>
                <a:ext cx="1450" cy="236"/>
              </a:xfrm>
              <a:custGeom>
                <a:avLst/>
                <a:gdLst>
                  <a:gd name="T0" fmla="*/ 0 w 1450"/>
                  <a:gd name="T1" fmla="*/ 200 h 236"/>
                  <a:gd name="T2" fmla="*/ 150 w 1450"/>
                  <a:gd name="T3" fmla="*/ 225 h 236"/>
                  <a:gd name="T4" fmla="*/ 357 w 1450"/>
                  <a:gd name="T5" fmla="*/ 231 h 236"/>
                  <a:gd name="T6" fmla="*/ 657 w 1450"/>
                  <a:gd name="T7" fmla="*/ 194 h 236"/>
                  <a:gd name="T8" fmla="*/ 1275 w 1450"/>
                  <a:gd name="T9" fmla="*/ 44 h 236"/>
                  <a:gd name="T10" fmla="*/ 1450 w 1450"/>
                  <a:gd name="T11" fmla="*/ 0 h 236"/>
                  <a:gd name="T12" fmla="*/ 0 60000 65536"/>
                  <a:gd name="T13" fmla="*/ 0 60000 65536"/>
                  <a:gd name="T14" fmla="*/ 0 60000 65536"/>
                  <a:gd name="T15" fmla="*/ 0 60000 65536"/>
                  <a:gd name="T16" fmla="*/ 0 60000 65536"/>
                  <a:gd name="T17" fmla="*/ 0 60000 65536"/>
                  <a:gd name="T18" fmla="*/ 0 w 1450"/>
                  <a:gd name="T19" fmla="*/ 0 h 236"/>
                  <a:gd name="T20" fmla="*/ 1450 w 145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50" h="236">
                    <a:moveTo>
                      <a:pt x="0" y="200"/>
                    </a:moveTo>
                    <a:cubicBezTo>
                      <a:pt x="45" y="210"/>
                      <a:pt x="91" y="220"/>
                      <a:pt x="150" y="225"/>
                    </a:cubicBezTo>
                    <a:cubicBezTo>
                      <a:pt x="209" y="230"/>
                      <a:pt x="273" y="236"/>
                      <a:pt x="357" y="231"/>
                    </a:cubicBezTo>
                    <a:cubicBezTo>
                      <a:pt x="441" y="226"/>
                      <a:pt x="504" y="225"/>
                      <a:pt x="657" y="194"/>
                    </a:cubicBezTo>
                    <a:cubicBezTo>
                      <a:pt x="810" y="163"/>
                      <a:pt x="1143" y="76"/>
                      <a:pt x="1275" y="44"/>
                    </a:cubicBezTo>
                    <a:cubicBezTo>
                      <a:pt x="1407" y="12"/>
                      <a:pt x="1428" y="6"/>
                      <a:pt x="1450" y="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sp>
            <p:nvSpPr>
              <p:cNvPr id="17423" name="Freeform 9"/>
              <p:cNvSpPr>
                <a:spLocks/>
              </p:cNvSpPr>
              <p:nvPr/>
            </p:nvSpPr>
            <p:spPr bwMode="auto">
              <a:xfrm>
                <a:off x="1173" y="2164"/>
                <a:ext cx="1338" cy="180"/>
              </a:xfrm>
              <a:custGeom>
                <a:avLst/>
                <a:gdLst>
                  <a:gd name="T0" fmla="*/ 0 w 1338"/>
                  <a:gd name="T1" fmla="*/ 61 h 180"/>
                  <a:gd name="T2" fmla="*/ 169 w 1338"/>
                  <a:gd name="T3" fmla="*/ 36 h 180"/>
                  <a:gd name="T4" fmla="*/ 469 w 1338"/>
                  <a:gd name="T5" fmla="*/ 24 h 180"/>
                  <a:gd name="T6" fmla="*/ 1338 w 1338"/>
                  <a:gd name="T7" fmla="*/ 180 h 180"/>
                  <a:gd name="T8" fmla="*/ 0 60000 65536"/>
                  <a:gd name="T9" fmla="*/ 0 60000 65536"/>
                  <a:gd name="T10" fmla="*/ 0 60000 65536"/>
                  <a:gd name="T11" fmla="*/ 0 60000 65536"/>
                  <a:gd name="T12" fmla="*/ 0 w 1338"/>
                  <a:gd name="T13" fmla="*/ 0 h 180"/>
                  <a:gd name="T14" fmla="*/ 1338 w 1338"/>
                  <a:gd name="T15" fmla="*/ 180 h 180"/>
                </a:gdLst>
                <a:ahLst/>
                <a:cxnLst>
                  <a:cxn ang="T8">
                    <a:pos x="T0" y="T1"/>
                  </a:cxn>
                  <a:cxn ang="T9">
                    <a:pos x="T2" y="T3"/>
                  </a:cxn>
                  <a:cxn ang="T10">
                    <a:pos x="T4" y="T5"/>
                  </a:cxn>
                  <a:cxn ang="T11">
                    <a:pos x="T6" y="T7"/>
                  </a:cxn>
                </a:cxnLst>
                <a:rect l="T12" t="T13" r="T14" b="T15"/>
                <a:pathLst>
                  <a:path w="1338" h="180">
                    <a:moveTo>
                      <a:pt x="0" y="61"/>
                    </a:moveTo>
                    <a:cubicBezTo>
                      <a:pt x="45" y="51"/>
                      <a:pt x="91" y="42"/>
                      <a:pt x="169" y="36"/>
                    </a:cubicBezTo>
                    <a:cubicBezTo>
                      <a:pt x="247" y="30"/>
                      <a:pt x="274" y="0"/>
                      <a:pt x="469" y="24"/>
                    </a:cubicBezTo>
                    <a:cubicBezTo>
                      <a:pt x="664" y="48"/>
                      <a:pt x="1193" y="155"/>
                      <a:pt x="1338" y="18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grpSp>
            <p:nvGrpSpPr>
              <p:cNvPr id="6" name="Group 10"/>
              <p:cNvGrpSpPr>
                <a:grpSpLocks/>
              </p:cNvGrpSpPr>
              <p:nvPr/>
            </p:nvGrpSpPr>
            <p:grpSpPr bwMode="auto">
              <a:xfrm>
                <a:off x="1458" y="1834"/>
                <a:ext cx="79" cy="306"/>
                <a:chOff x="2472" y="2188"/>
                <a:chExt cx="79" cy="306"/>
              </a:xfrm>
            </p:grpSpPr>
            <p:sp>
              <p:nvSpPr>
                <p:cNvPr id="17426" name="Freeform 11"/>
                <p:cNvSpPr>
                  <a:spLocks/>
                </p:cNvSpPr>
                <p:nvPr/>
              </p:nvSpPr>
              <p:spPr bwMode="auto">
                <a:xfrm>
                  <a:off x="2472" y="2275"/>
                  <a:ext cx="79" cy="219"/>
                </a:xfrm>
                <a:custGeom>
                  <a:avLst/>
                  <a:gdLst>
                    <a:gd name="T0" fmla="*/ 53 w 79"/>
                    <a:gd name="T1" fmla="*/ 219 h 219"/>
                    <a:gd name="T2" fmla="*/ 3 w 79"/>
                    <a:gd name="T3" fmla="*/ 194 h 219"/>
                    <a:gd name="T4" fmla="*/ 72 w 79"/>
                    <a:gd name="T5" fmla="*/ 156 h 219"/>
                    <a:gd name="T6" fmla="*/ 9 w 79"/>
                    <a:gd name="T7" fmla="*/ 131 h 219"/>
                    <a:gd name="T8" fmla="*/ 78 w 79"/>
                    <a:gd name="T9" fmla="*/ 75 h 219"/>
                    <a:gd name="T10" fmla="*/ 15 w 79"/>
                    <a:gd name="T11" fmla="*/ 31 h 219"/>
                    <a:gd name="T12" fmla="*/ 53 w 79"/>
                    <a:gd name="T13" fmla="*/ 0 h 219"/>
                    <a:gd name="T14" fmla="*/ 0 60000 65536"/>
                    <a:gd name="T15" fmla="*/ 0 60000 65536"/>
                    <a:gd name="T16" fmla="*/ 0 60000 65536"/>
                    <a:gd name="T17" fmla="*/ 0 60000 65536"/>
                    <a:gd name="T18" fmla="*/ 0 60000 65536"/>
                    <a:gd name="T19" fmla="*/ 0 60000 65536"/>
                    <a:gd name="T20" fmla="*/ 0 60000 65536"/>
                    <a:gd name="T21" fmla="*/ 0 w 79"/>
                    <a:gd name="T22" fmla="*/ 0 h 219"/>
                    <a:gd name="T23" fmla="*/ 79 w 7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19">
                      <a:moveTo>
                        <a:pt x="53" y="219"/>
                      </a:moveTo>
                      <a:cubicBezTo>
                        <a:pt x="26" y="212"/>
                        <a:pt x="0" y="205"/>
                        <a:pt x="3" y="194"/>
                      </a:cubicBezTo>
                      <a:cubicBezTo>
                        <a:pt x="6" y="183"/>
                        <a:pt x="71" y="166"/>
                        <a:pt x="72" y="156"/>
                      </a:cubicBezTo>
                      <a:cubicBezTo>
                        <a:pt x="73" y="146"/>
                        <a:pt x="8" y="144"/>
                        <a:pt x="9" y="131"/>
                      </a:cubicBezTo>
                      <a:cubicBezTo>
                        <a:pt x="10" y="118"/>
                        <a:pt x="77" y="92"/>
                        <a:pt x="78" y="75"/>
                      </a:cubicBezTo>
                      <a:cubicBezTo>
                        <a:pt x="79" y="58"/>
                        <a:pt x="19" y="43"/>
                        <a:pt x="15" y="31"/>
                      </a:cubicBezTo>
                      <a:cubicBezTo>
                        <a:pt x="11" y="19"/>
                        <a:pt x="47" y="5"/>
                        <a:pt x="53" y="0"/>
                      </a:cubicBezTo>
                    </a:path>
                  </a:pathLst>
                </a:custGeom>
                <a:noFill/>
                <a:ln w="28575">
                  <a:solidFill>
                    <a:srgbClr val="CC00CC"/>
                  </a:solidFill>
                  <a:round/>
                  <a:headEnd/>
                  <a:tailEnd/>
                </a:ln>
              </p:spPr>
              <p:txBody>
                <a:bodyPr wrap="none" anchor="ctr"/>
                <a:lstStyle/>
                <a:p>
                  <a:endParaRPr lang="fr-FR">
                    <a:latin typeface="Berlin Sans FB" pitchFamily="34" charset="0"/>
                  </a:endParaRPr>
                </a:p>
              </p:txBody>
            </p:sp>
            <p:sp>
              <p:nvSpPr>
                <p:cNvPr id="17427" name="Line 12"/>
                <p:cNvSpPr>
                  <a:spLocks noChangeShapeType="1"/>
                </p:cNvSpPr>
                <p:nvPr/>
              </p:nvSpPr>
              <p:spPr bwMode="auto">
                <a:xfrm flipV="1">
                  <a:off x="2512" y="2188"/>
                  <a:ext cx="0" cy="63"/>
                </a:xfrm>
                <a:prstGeom prst="line">
                  <a:avLst/>
                </a:prstGeom>
                <a:noFill/>
                <a:ln w="28575">
                  <a:solidFill>
                    <a:srgbClr val="CC00CC"/>
                  </a:solidFill>
                  <a:round/>
                  <a:headEnd/>
                  <a:tailEnd type="triangle" w="med" len="med"/>
                </a:ln>
              </p:spPr>
              <p:txBody>
                <a:bodyPr wrap="none" anchor="ctr"/>
                <a:lstStyle/>
                <a:p>
                  <a:endParaRPr lang="fr-FR">
                    <a:latin typeface="Berlin Sans FB" pitchFamily="34" charset="0"/>
                  </a:endParaRPr>
                </a:p>
              </p:txBody>
            </p:sp>
          </p:grpSp>
          <p:sp>
            <p:nvSpPr>
              <p:cNvPr id="17425" name="Rectangle 25"/>
              <p:cNvSpPr>
                <a:spLocks noChangeArrowheads="1"/>
              </p:cNvSpPr>
              <p:nvPr/>
            </p:nvSpPr>
            <p:spPr bwMode="auto">
              <a:xfrm>
                <a:off x="1018" y="1989"/>
                <a:ext cx="116" cy="288"/>
              </a:xfrm>
              <a:prstGeom prst="rect">
                <a:avLst/>
              </a:prstGeom>
              <a:noFill/>
              <a:ln w="9525">
                <a:noFill/>
                <a:miter lim="800000"/>
                <a:headEnd/>
                <a:tailEnd/>
              </a:ln>
            </p:spPr>
            <p:txBody>
              <a:bodyPr wrap="none">
                <a:spAutoFit/>
              </a:bodyPr>
              <a:lstStyle/>
              <a:p>
                <a:pPr>
                  <a:spcBef>
                    <a:spcPct val="0"/>
                  </a:spcBef>
                </a:pPr>
                <a:endParaRPr lang="en-US" sz="2400">
                  <a:solidFill>
                    <a:schemeClr val="tx1"/>
                  </a:solidFill>
                  <a:latin typeface="Berlin Sans FB" pitchFamily="34" charset="0"/>
                </a:endParaRPr>
              </a:p>
            </p:txBody>
          </p:sp>
        </p:grpSp>
      </p:grpSp>
      <p:sp>
        <p:nvSpPr>
          <p:cNvPr id="17415" name="Text Box 26"/>
          <p:cNvSpPr txBox="1">
            <a:spLocks noChangeArrowheads="1"/>
          </p:cNvSpPr>
          <p:nvPr/>
        </p:nvSpPr>
        <p:spPr bwMode="auto">
          <a:xfrm>
            <a:off x="304800" y="5867400"/>
            <a:ext cx="7967663" cy="1981200"/>
          </a:xfrm>
          <a:prstGeom prst="rect">
            <a:avLst/>
          </a:prstGeom>
          <a:noFill/>
          <a:ln w="9525">
            <a:noFill/>
            <a:miter lim="800000"/>
            <a:headEnd/>
            <a:tailEnd/>
          </a:ln>
        </p:spPr>
        <p:txBody>
          <a:bodyPr wrap="none">
            <a:spAutoFit/>
          </a:bodyPr>
          <a:lstStyle/>
          <a:p>
            <a:r>
              <a:rPr lang="en-GB" sz="2000" b="1" dirty="0">
                <a:solidFill>
                  <a:schemeClr val="bg1"/>
                </a:solidFill>
              </a:rPr>
              <a:t>Notre monde </a:t>
            </a:r>
            <a:r>
              <a:rPr lang="en-GB" sz="2000" b="1" dirty="0" err="1">
                <a:solidFill>
                  <a:schemeClr val="bg1"/>
                </a:solidFill>
              </a:rPr>
              <a:t>est</a:t>
            </a:r>
            <a:r>
              <a:rPr lang="en-GB" sz="2000" b="1" dirty="0">
                <a:solidFill>
                  <a:schemeClr val="bg1"/>
                </a:solidFill>
              </a:rPr>
              <a:t> </a:t>
            </a:r>
            <a:r>
              <a:rPr lang="en-GB" sz="2000" b="1" dirty="0" err="1">
                <a:solidFill>
                  <a:schemeClr val="bg1"/>
                </a:solidFill>
              </a:rPr>
              <a:t>régi</a:t>
            </a:r>
            <a:r>
              <a:rPr lang="en-GB" sz="2000" b="1" dirty="0">
                <a:solidFill>
                  <a:schemeClr val="bg1"/>
                </a:solidFill>
              </a:rPr>
              <a:t> par </a:t>
            </a:r>
            <a:r>
              <a:rPr lang="en-GB" sz="2000" b="1" dirty="0" err="1">
                <a:solidFill>
                  <a:schemeClr val="bg1"/>
                </a:solidFill>
              </a:rPr>
              <a:t>quatre</a:t>
            </a:r>
            <a:r>
              <a:rPr lang="en-GB" sz="2000" b="1" dirty="0">
                <a:solidFill>
                  <a:schemeClr val="bg1"/>
                </a:solidFill>
              </a:rPr>
              <a:t> interactions </a:t>
            </a:r>
            <a:r>
              <a:rPr lang="en-GB" sz="2000" b="1" dirty="0" err="1">
                <a:solidFill>
                  <a:schemeClr val="bg1"/>
                </a:solidFill>
              </a:rPr>
              <a:t>fondamentales</a:t>
            </a:r>
            <a:r>
              <a:rPr lang="en-GB" sz="2000" b="1" dirty="0">
                <a:solidFill>
                  <a:schemeClr val="bg1"/>
                </a:solidFill>
              </a:rPr>
              <a:t> :</a:t>
            </a:r>
            <a:r>
              <a:rPr lang="en-GB" sz="2000" dirty="0">
                <a:solidFill>
                  <a:schemeClr val="bg1"/>
                </a:solidFill>
              </a:rPr>
              <a:t> </a:t>
            </a:r>
          </a:p>
          <a:p>
            <a:r>
              <a:rPr lang="en-GB" sz="2000" dirty="0" err="1">
                <a:solidFill>
                  <a:schemeClr val="bg1"/>
                </a:solidFill>
              </a:rPr>
              <a:t>Lesquelles</a:t>
            </a:r>
            <a:r>
              <a:rPr lang="en-GB" sz="2000" dirty="0">
                <a:solidFill>
                  <a:schemeClr val="bg1"/>
                </a:solidFill>
              </a:rPr>
              <a:t> ?</a:t>
            </a:r>
            <a:endParaRPr lang="en-GB" sz="2400" dirty="0">
              <a:solidFill>
                <a:schemeClr val="tx1"/>
              </a:solidFill>
            </a:endParaRPr>
          </a:p>
          <a:p>
            <a:endParaRPr lang="en-GB" sz="2400" dirty="0">
              <a:solidFill>
                <a:schemeClr val="tx1"/>
              </a:solidFill>
            </a:endParaRPr>
          </a:p>
          <a:p>
            <a:pPr>
              <a:spcBef>
                <a:spcPct val="0"/>
              </a:spcBef>
            </a:pPr>
            <a:endParaRPr lang="fr-FR" sz="2400" dirty="0">
              <a:solidFill>
                <a:schemeClr val="tx1"/>
              </a:solidFill>
              <a:latin typeface="Arial" charset="0"/>
            </a:endParaRPr>
          </a:p>
        </p:txBody>
      </p:sp>
      <p:pic>
        <p:nvPicPr>
          <p:cNvPr id="26" name="Picture 3"/>
          <p:cNvPicPr>
            <a:picLocks noChangeAspect="1" noChangeArrowheads="1"/>
          </p:cNvPicPr>
          <p:nvPr/>
        </p:nvPicPr>
        <p:blipFill>
          <a:blip r:embed="rId4" cstate="print"/>
          <a:srcRect l="7047" t="52083" r="3905" b="5208"/>
          <a:stretch>
            <a:fillRect/>
          </a:stretch>
        </p:blipFill>
        <p:spPr bwMode="auto">
          <a:xfrm>
            <a:off x="571472" y="3714752"/>
            <a:ext cx="8143932" cy="3071810"/>
          </a:xfrm>
          <a:prstGeom prst="rect">
            <a:avLst/>
          </a:prstGeom>
          <a:noFill/>
          <a:ln w="9525">
            <a:noFill/>
            <a:miter lim="800000"/>
            <a:headEnd/>
            <a:tailEnd/>
          </a:ln>
        </p:spPr>
      </p:pic>
      <p:sp>
        <p:nvSpPr>
          <p:cNvPr id="27" name="ZoneTexte 26"/>
          <p:cNvSpPr txBox="1"/>
          <p:nvPr/>
        </p:nvSpPr>
        <p:spPr>
          <a:xfrm>
            <a:off x="2857488" y="4365104"/>
            <a:ext cx="564578"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28" name="ZoneTexte 27"/>
          <p:cNvSpPr txBox="1"/>
          <p:nvPr/>
        </p:nvSpPr>
        <p:spPr>
          <a:xfrm>
            <a:off x="2714612" y="5000636"/>
            <a:ext cx="942887"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29" name="ZoneTexte 28"/>
          <p:cNvSpPr txBox="1"/>
          <p:nvPr/>
        </p:nvSpPr>
        <p:spPr>
          <a:xfrm>
            <a:off x="2714612" y="5620424"/>
            <a:ext cx="942887"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30" name="ZoneTexte 29"/>
          <p:cNvSpPr txBox="1"/>
          <p:nvPr/>
        </p:nvSpPr>
        <p:spPr>
          <a:xfrm>
            <a:off x="2714612" y="6215082"/>
            <a:ext cx="1064715" cy="523220"/>
          </a:xfrm>
          <a:prstGeom prst="rect">
            <a:avLst/>
          </a:prstGeom>
          <a:solidFill>
            <a:srgbClr val="474CB9"/>
          </a:solidFill>
          <a:ln>
            <a:solidFill>
              <a:schemeClr val="tx1"/>
            </a:solidFill>
          </a:ln>
        </p:spPr>
        <p:txBody>
          <a:bodyPr wrap="squar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latin typeface="Berlin Sans FB" pitchFamily="34" charset="0"/>
              </a:rPr>
              <a:t>Plan</a:t>
            </a:r>
            <a:endParaRPr lang="fr-FR" dirty="0">
              <a:solidFill>
                <a:srgbClr val="FF0000"/>
              </a:solidFill>
              <a:latin typeface="Berlin Sans FB" pitchFamily="34" charset="0"/>
            </a:endParaRPr>
          </a:p>
        </p:txBody>
      </p:sp>
      <p:sp>
        <p:nvSpPr>
          <p:cNvPr id="3" name="Espace réservé du contenu 2"/>
          <p:cNvSpPr>
            <a:spLocks noGrp="1"/>
          </p:cNvSpPr>
          <p:nvPr>
            <p:ph idx="1"/>
          </p:nvPr>
        </p:nvSpPr>
        <p:spPr/>
        <p:txBody>
          <a:bodyPr/>
          <a:lstStyle/>
          <a:p>
            <a:r>
              <a:rPr lang="fr-FR" dirty="0">
                <a:latin typeface="Berlin Sans FB" pitchFamily="34" charset="0"/>
              </a:rPr>
              <a:t>Votre visite </a:t>
            </a:r>
          </a:p>
          <a:p>
            <a:r>
              <a:rPr lang="fr-FR" dirty="0" smtClean="0">
                <a:latin typeface="Berlin Sans FB" pitchFamily="34" charset="0"/>
              </a:rPr>
              <a:t>Présentation du laboratoire </a:t>
            </a:r>
          </a:p>
          <a:p>
            <a:r>
              <a:rPr lang="fr-FR" dirty="0" smtClean="0">
                <a:latin typeface="Berlin Sans FB" pitchFamily="34" charset="0"/>
              </a:rPr>
              <a:t>La physique des particules</a:t>
            </a:r>
          </a:p>
          <a:p>
            <a:r>
              <a:rPr lang="fr-FR" dirty="0" smtClean="0">
                <a:latin typeface="Berlin Sans FB" pitchFamily="34" charset="0"/>
              </a:rPr>
              <a:t>Le 4 juillet 2012 au CERN</a:t>
            </a:r>
          </a:p>
        </p:txBody>
      </p:sp>
      <p:sp>
        <p:nvSpPr>
          <p:cNvPr id="6" name="Espace réservé du pied de page 4"/>
          <p:cNvSpPr>
            <a:spLocks noGrp="1"/>
          </p:cNvSpPr>
          <p:nvPr>
            <p:ph type="ftr" sz="quarter" idx="11"/>
          </p:nvPr>
        </p:nvSpPr>
        <p:spPr>
          <a:xfrm>
            <a:off x="2915816" y="6356350"/>
            <a:ext cx="3320008" cy="365125"/>
          </a:xfrm>
        </p:spPr>
        <p:txBody>
          <a:body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latin typeface="Berlin Sans FB" pitchFamily="34" charset="0"/>
              </a:rPr>
              <a:t>Quarks et hadrons </a:t>
            </a:r>
            <a:endParaRPr lang="fr-FR" dirty="0">
              <a:solidFill>
                <a:srgbClr val="FF0000"/>
              </a:solidFill>
              <a:latin typeface="Berlin Sans FB" pitchFamily="34" charset="0"/>
            </a:endParaRPr>
          </a:p>
        </p:txBody>
      </p:sp>
      <p:pic>
        <p:nvPicPr>
          <p:cNvPr id="3075" name="Picture 3"/>
          <p:cNvPicPr>
            <a:picLocks noChangeAspect="1" noChangeArrowheads="1"/>
          </p:cNvPicPr>
          <p:nvPr/>
        </p:nvPicPr>
        <p:blipFill>
          <a:blip r:embed="rId2" cstate="print"/>
          <a:srcRect/>
          <a:stretch>
            <a:fillRect/>
          </a:stretch>
        </p:blipFill>
        <p:spPr bwMode="auto">
          <a:xfrm>
            <a:off x="5286380" y="1521849"/>
            <a:ext cx="3357586" cy="4407481"/>
          </a:xfrm>
          <a:prstGeom prst="rect">
            <a:avLst/>
          </a:prstGeom>
          <a:noFill/>
          <a:ln w="9525">
            <a:noFill/>
            <a:miter lim="800000"/>
            <a:headEnd/>
            <a:tailEnd/>
          </a:ln>
          <a:effectLst/>
        </p:spPr>
      </p:pic>
      <p:sp>
        <p:nvSpPr>
          <p:cNvPr id="6"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grpSp>
        <p:nvGrpSpPr>
          <p:cNvPr id="3" name="Groupe 2"/>
          <p:cNvGrpSpPr/>
          <p:nvPr/>
        </p:nvGrpSpPr>
        <p:grpSpPr>
          <a:xfrm>
            <a:off x="259904" y="1703675"/>
            <a:ext cx="4055919" cy="1941349"/>
            <a:chOff x="259904" y="1703675"/>
            <a:chExt cx="4055919" cy="1941349"/>
          </a:xfrm>
        </p:grpSpPr>
        <p:sp>
          <p:nvSpPr>
            <p:cNvPr id="8" name="ZoneTexte 7"/>
            <p:cNvSpPr txBox="1"/>
            <p:nvPr/>
          </p:nvSpPr>
          <p:spPr>
            <a:xfrm>
              <a:off x="640904" y="1703675"/>
              <a:ext cx="2590800" cy="830997"/>
            </a:xfrm>
            <a:prstGeom prst="rect">
              <a:avLst/>
            </a:prstGeom>
            <a:solidFill>
              <a:schemeClr val="bg1">
                <a:lumMod val="50000"/>
              </a:schemeClr>
            </a:solidFill>
          </p:spPr>
          <p:txBody>
            <a:bodyPr wrap="square" rtlCol="0">
              <a:spAutoFit/>
            </a:bodyPr>
            <a:lstStyle/>
            <a:p>
              <a:r>
                <a:rPr lang="fr-FR" sz="2400" b="1" dirty="0" smtClean="0">
                  <a:solidFill>
                    <a:srgbClr val="5FE3FD"/>
                  </a:solidFill>
                  <a:latin typeface="Arial" pitchFamily="34" charset="0"/>
                  <a:cs typeface="Arial" pitchFamily="34" charset="0"/>
                </a:rPr>
                <a:t>trois</a:t>
              </a:r>
              <a:r>
                <a:rPr lang="fr-FR" sz="2400" b="1" dirty="0" smtClean="0">
                  <a:latin typeface="Arial" pitchFamily="34" charset="0"/>
                  <a:cs typeface="Arial" pitchFamily="34" charset="0"/>
                </a:rPr>
                <a:t> </a:t>
              </a:r>
              <a:r>
                <a:rPr lang="fr-FR" sz="2400" b="1" dirty="0" smtClean="0">
                  <a:solidFill>
                    <a:srgbClr val="5FE3FD"/>
                  </a:solidFill>
                  <a:latin typeface="Arial" pitchFamily="34" charset="0"/>
                  <a:cs typeface="Arial" pitchFamily="34" charset="0"/>
                </a:rPr>
                <a:t>quarks</a:t>
              </a:r>
              <a:r>
                <a:rPr lang="fr-FR" sz="2400" b="1" dirty="0" smtClean="0">
                  <a:solidFill>
                    <a:srgbClr val="00B0F0"/>
                  </a:solidFill>
                  <a:latin typeface="Arial" pitchFamily="34" charset="0"/>
                  <a:cs typeface="Arial" pitchFamily="34" charset="0"/>
                </a:rPr>
                <a:t> </a:t>
              </a:r>
              <a:r>
                <a:rPr lang="fr-FR" sz="2400" b="1" dirty="0" smtClean="0">
                  <a:solidFill>
                    <a:schemeClr val="bg1"/>
                  </a:solidFill>
                  <a:latin typeface="Arial" pitchFamily="34" charset="0"/>
                  <a:cs typeface="Arial" pitchFamily="34" charset="0"/>
                </a:rPr>
                <a:t>= </a:t>
              </a:r>
              <a:r>
                <a:rPr lang="fr-FR" sz="2400" b="1" dirty="0" smtClean="0">
                  <a:solidFill>
                    <a:srgbClr val="FFC000"/>
                  </a:solidFill>
                  <a:latin typeface="Arial" pitchFamily="34" charset="0"/>
                  <a:cs typeface="Arial" pitchFamily="34" charset="0"/>
                </a:rPr>
                <a:t>les baryons</a:t>
              </a:r>
            </a:p>
          </p:txBody>
        </p:sp>
        <p:sp>
          <p:nvSpPr>
            <p:cNvPr id="9" name="Rectangle 8"/>
            <p:cNvSpPr/>
            <p:nvPr/>
          </p:nvSpPr>
          <p:spPr>
            <a:xfrm>
              <a:off x="259904" y="2814027"/>
              <a:ext cx="4055919" cy="830997"/>
            </a:xfrm>
            <a:prstGeom prst="rect">
              <a:avLst/>
            </a:prstGeom>
            <a:solidFill>
              <a:schemeClr val="bg1">
                <a:lumMod val="50000"/>
              </a:schemeClr>
            </a:solidFill>
          </p:spPr>
          <p:txBody>
            <a:bodyPr wrap="none">
              <a:spAutoFit/>
            </a:bodyPr>
            <a:lstStyle/>
            <a:p>
              <a:r>
                <a:rPr lang="fr-FR" sz="2400" b="1" dirty="0" smtClean="0">
                  <a:solidFill>
                    <a:srgbClr val="5FE3FD"/>
                  </a:solidFill>
                  <a:latin typeface="Arial" pitchFamily="34" charset="0"/>
                  <a:cs typeface="Arial" pitchFamily="34" charset="0"/>
                </a:rPr>
                <a:t>un quark </a:t>
              </a:r>
              <a:r>
                <a:rPr lang="fr-FR" sz="2400" b="1" dirty="0" smtClean="0">
                  <a:latin typeface="Arial" pitchFamily="34" charset="0"/>
                  <a:cs typeface="Arial" pitchFamily="34" charset="0"/>
                </a:rPr>
                <a:t> </a:t>
              </a:r>
              <a:r>
                <a:rPr lang="fr-FR" sz="2400" b="1" dirty="0" smtClean="0">
                  <a:solidFill>
                    <a:schemeClr val="bg1"/>
                  </a:solidFill>
                  <a:latin typeface="Arial" pitchFamily="34" charset="0"/>
                  <a:cs typeface="Arial" pitchFamily="34" charset="0"/>
                </a:rPr>
                <a:t>+</a:t>
              </a:r>
            </a:p>
            <a:p>
              <a:r>
                <a:rPr lang="fr-FR" sz="2400" b="1" dirty="0" smtClean="0">
                  <a:solidFill>
                    <a:srgbClr val="5FE3FD"/>
                  </a:solidFill>
                  <a:latin typeface="Arial" pitchFamily="34" charset="0"/>
                  <a:cs typeface="Arial" pitchFamily="34" charset="0"/>
                </a:rPr>
                <a:t>un</a:t>
              </a:r>
              <a:r>
                <a:rPr lang="fr-FR" sz="2400" b="1" dirty="0" smtClean="0">
                  <a:latin typeface="Arial" pitchFamily="34" charset="0"/>
                  <a:cs typeface="Arial" pitchFamily="34" charset="0"/>
                </a:rPr>
                <a:t> </a:t>
              </a:r>
              <a:r>
                <a:rPr lang="fr-FR" sz="2400" b="1" dirty="0" smtClean="0">
                  <a:solidFill>
                    <a:srgbClr val="5FE3FD"/>
                  </a:solidFill>
                  <a:latin typeface="Arial" pitchFamily="34" charset="0"/>
                  <a:cs typeface="Arial" pitchFamily="34" charset="0"/>
                </a:rPr>
                <a:t>antiquark</a:t>
              </a:r>
              <a:r>
                <a:rPr lang="fr-FR" sz="2400" b="1" dirty="0" smtClean="0">
                  <a:latin typeface="Arial" pitchFamily="34" charset="0"/>
                  <a:cs typeface="Arial" pitchFamily="34" charset="0"/>
                </a:rPr>
                <a:t> </a:t>
              </a:r>
              <a:r>
                <a:rPr lang="fr-FR" sz="2400" b="1" dirty="0" smtClean="0">
                  <a:solidFill>
                    <a:schemeClr val="bg1"/>
                  </a:solidFill>
                  <a:latin typeface="Arial" pitchFamily="34" charset="0"/>
                  <a:cs typeface="Arial" pitchFamily="34" charset="0"/>
                </a:rPr>
                <a:t>=</a:t>
              </a:r>
              <a:r>
                <a:rPr lang="fr-FR" sz="2400" b="1" dirty="0" smtClean="0">
                  <a:latin typeface="Arial" pitchFamily="34" charset="0"/>
                  <a:cs typeface="Arial" pitchFamily="34" charset="0"/>
                </a:rPr>
                <a:t> </a:t>
              </a:r>
              <a:r>
                <a:rPr lang="fr-FR" sz="2400" b="1" dirty="0" smtClean="0">
                  <a:solidFill>
                    <a:srgbClr val="FFC000"/>
                  </a:solidFill>
                  <a:latin typeface="Arial" pitchFamily="34" charset="0"/>
                  <a:cs typeface="Arial" pitchFamily="34" charset="0"/>
                </a:rPr>
                <a:t>les mésons</a:t>
              </a:r>
              <a:endParaRPr lang="fr-FR" sz="2400" b="1" dirty="0"/>
            </a:p>
          </p:txBody>
        </p:sp>
      </p:grpSp>
      <p:sp>
        <p:nvSpPr>
          <p:cNvPr id="11" name="Rectangle 10"/>
          <p:cNvSpPr/>
          <p:nvPr/>
        </p:nvSpPr>
        <p:spPr>
          <a:xfrm>
            <a:off x="107504" y="4221088"/>
            <a:ext cx="4572000" cy="2062103"/>
          </a:xfrm>
          <a:prstGeom prst="rect">
            <a:avLst/>
          </a:prstGeom>
          <a:solidFill>
            <a:schemeClr val="bg1">
              <a:lumMod val="50000"/>
            </a:schemeClr>
          </a:solidFill>
        </p:spPr>
        <p:txBody>
          <a:bodyPr>
            <a:spAutoFit/>
          </a:bodyPr>
          <a:lstStyle/>
          <a:p>
            <a:r>
              <a:rPr lang="fr-FR" sz="3200" b="1" dirty="0" smtClean="0">
                <a:solidFill>
                  <a:srgbClr val="FFC000"/>
                </a:solidFill>
                <a:latin typeface="Arial" pitchFamily="34" charset="0"/>
                <a:cs typeface="Arial" pitchFamily="34" charset="0"/>
              </a:rPr>
              <a:t>BARYONS+MESONS=HADRONS</a:t>
            </a:r>
            <a:r>
              <a:rPr lang="fr-FR" sz="3200" b="1" dirty="0" smtClean="0">
                <a:latin typeface="Arial" pitchFamily="34" charset="0"/>
                <a:cs typeface="Arial" pitchFamily="34" charset="0"/>
              </a:rPr>
              <a:t> </a:t>
            </a:r>
            <a:r>
              <a:rPr lang="fr-FR" sz="3200" b="1" dirty="0" smtClean="0">
                <a:solidFill>
                  <a:schemeClr val="bg1"/>
                </a:solidFill>
                <a:latin typeface="Arial" pitchFamily="34" charset="0"/>
                <a:cs typeface="Arial" pitchFamily="34" charset="0"/>
                <a:sym typeface="Wingdings" pitchFamily="2" charset="2"/>
              </a:rPr>
              <a:t></a:t>
            </a:r>
            <a:r>
              <a:rPr lang="fr-FR" sz="3200" b="1" dirty="0" smtClean="0">
                <a:latin typeface="Arial" pitchFamily="34" charset="0"/>
                <a:cs typeface="Arial" pitchFamily="34" charset="0"/>
                <a:sym typeface="Wingdings" pitchFamily="2" charset="2"/>
              </a:rPr>
              <a:t> </a:t>
            </a:r>
            <a:r>
              <a:rPr lang="fr-FR" sz="3200" b="1" dirty="0" smtClean="0">
                <a:solidFill>
                  <a:schemeClr val="bg1"/>
                </a:solidFill>
                <a:latin typeface="Arial" pitchFamily="34" charset="0"/>
                <a:cs typeface="Arial" pitchFamily="34" charset="0"/>
              </a:rPr>
              <a:t>les particules sensibles à  l’interaction forte </a:t>
            </a:r>
            <a:endParaRPr lang="en-US" sz="3200" b="1" dirty="0" smtClean="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11560" y="116632"/>
            <a:ext cx="7900987" cy="1143000"/>
          </a:xfrm>
        </p:spPr>
        <p:txBody>
          <a:bodyPr>
            <a:normAutofit fontScale="90000"/>
          </a:bodyPr>
          <a:lstStyle/>
          <a:p>
            <a:r>
              <a:rPr lang="fr-FR" dirty="0" smtClean="0">
                <a:solidFill>
                  <a:srgbClr val="FF0000"/>
                </a:solidFill>
                <a:latin typeface="Berlin Sans FB" pitchFamily="34" charset="0"/>
              </a:rPr>
              <a:t>Quelques grandes questions actuelles</a:t>
            </a:r>
          </a:p>
        </p:txBody>
      </p:sp>
      <p:sp>
        <p:nvSpPr>
          <p:cNvPr id="20483" name="Text Box 3"/>
          <p:cNvSpPr txBox="1">
            <a:spLocks noChangeArrowheads="1"/>
          </p:cNvSpPr>
          <p:nvPr/>
        </p:nvSpPr>
        <p:spPr bwMode="auto">
          <a:xfrm>
            <a:off x="214282" y="1340768"/>
            <a:ext cx="8643998" cy="4093428"/>
          </a:xfrm>
          <a:prstGeom prst="rect">
            <a:avLst/>
          </a:prstGeom>
          <a:noFill/>
          <a:ln w="9525">
            <a:noFill/>
            <a:miter lim="800000"/>
            <a:headEnd/>
            <a:tailEnd/>
          </a:ln>
        </p:spPr>
        <p:txBody>
          <a:bodyPr wrap="square">
            <a:spAutoFit/>
          </a:bodyPr>
          <a:lstStyle/>
          <a:p>
            <a:pPr defTabSz="673100">
              <a:spcBef>
                <a:spcPct val="50000"/>
              </a:spcBef>
              <a:buFontTx/>
              <a:buChar char="•"/>
            </a:pPr>
            <a:r>
              <a:rPr lang="fr-FR" sz="2000" dirty="0">
                <a:solidFill>
                  <a:srgbClr val="0033CC"/>
                </a:solidFill>
                <a:latin typeface="Berlin Sans FB" pitchFamily="34" charset="0"/>
              </a:rPr>
              <a:t> </a:t>
            </a:r>
            <a:r>
              <a:rPr lang="fr-FR" sz="2000" dirty="0" smtClean="0">
                <a:solidFill>
                  <a:srgbClr val="0033CC"/>
                </a:solidFill>
                <a:latin typeface="Berlin Sans FB" pitchFamily="34" charset="0"/>
              </a:rPr>
              <a:t>Comment unifier la gravitation avec les autres forces ? </a:t>
            </a:r>
          </a:p>
          <a:p>
            <a:pPr defTabSz="673100">
              <a:spcBef>
                <a:spcPct val="50000"/>
              </a:spcBef>
              <a:buFontTx/>
              <a:buChar char="•"/>
            </a:pPr>
            <a:r>
              <a:rPr lang="fr-FR" sz="2000" dirty="0" smtClean="0">
                <a:solidFill>
                  <a:srgbClr val="0033CC"/>
                </a:solidFill>
                <a:latin typeface="Berlin Sans FB" pitchFamily="34" charset="0"/>
              </a:rPr>
              <a:t> Le nombre de familles. </a:t>
            </a:r>
          </a:p>
          <a:p>
            <a:pPr defTabSz="673100">
              <a:spcBef>
                <a:spcPct val="50000"/>
              </a:spcBef>
              <a:buFontTx/>
              <a:buChar char="•"/>
            </a:pPr>
            <a:r>
              <a:rPr lang="fr-FR" sz="2000" dirty="0" smtClean="0">
                <a:solidFill>
                  <a:srgbClr val="0033CC"/>
                </a:solidFill>
                <a:latin typeface="Berlin Sans FB" pitchFamily="34" charset="0"/>
              </a:rPr>
              <a:t> l’absence d'</a:t>
            </a:r>
            <a:r>
              <a:rPr lang="fr-FR" sz="2000" dirty="0" err="1" smtClean="0">
                <a:solidFill>
                  <a:srgbClr val="0033CC"/>
                </a:solidFill>
                <a:latin typeface="Berlin Sans FB" pitchFamily="34" charset="0"/>
              </a:rPr>
              <a:t>anti-matière</a:t>
            </a:r>
            <a:r>
              <a:rPr lang="fr-FR" sz="2000" dirty="0" smtClean="0">
                <a:solidFill>
                  <a:srgbClr val="0033CC"/>
                </a:solidFill>
                <a:latin typeface="Berlin Sans FB" pitchFamily="34" charset="0"/>
              </a:rPr>
              <a:t> dans l’univers.</a:t>
            </a:r>
          </a:p>
          <a:p>
            <a:pPr defTabSz="673100">
              <a:spcBef>
                <a:spcPct val="50000"/>
              </a:spcBef>
              <a:buFontTx/>
              <a:buChar char="•"/>
            </a:pPr>
            <a:r>
              <a:rPr lang="fr-FR" sz="2000" dirty="0" smtClean="0">
                <a:solidFill>
                  <a:srgbClr val="0033CC"/>
                </a:solidFill>
                <a:latin typeface="Berlin Sans FB" pitchFamily="34" charset="0"/>
              </a:rPr>
              <a:t> La </a:t>
            </a:r>
            <a:r>
              <a:rPr lang="fr-FR" sz="2000" dirty="0">
                <a:solidFill>
                  <a:srgbClr val="0033CC"/>
                </a:solidFill>
                <a:latin typeface="Berlin Sans FB" pitchFamily="34" charset="0"/>
              </a:rPr>
              <a:t>masse des particules : le boson de </a:t>
            </a:r>
            <a:r>
              <a:rPr lang="fr-FR" sz="2000" dirty="0" err="1" smtClean="0">
                <a:solidFill>
                  <a:srgbClr val="0033CC"/>
                </a:solidFill>
                <a:latin typeface="Berlin Sans FB" pitchFamily="34" charset="0"/>
              </a:rPr>
              <a:t>Higgs</a:t>
            </a:r>
            <a:endParaRPr lang="fr-FR" sz="2000" dirty="0" smtClean="0">
              <a:solidFill>
                <a:srgbClr val="0033CC"/>
              </a:solidFill>
              <a:latin typeface="Berlin Sans FB" pitchFamily="34" charset="0"/>
            </a:endParaRPr>
          </a:p>
          <a:p>
            <a:pPr defTabSz="673100">
              <a:spcBef>
                <a:spcPct val="50000"/>
              </a:spcBef>
              <a:buFontTx/>
              <a:buChar char="•"/>
            </a:pPr>
            <a:r>
              <a:rPr lang="fr-FR" sz="2000" dirty="0" smtClean="0">
                <a:solidFill>
                  <a:srgbClr val="0033CC"/>
                </a:solidFill>
                <a:latin typeface="Berlin Sans FB" pitchFamily="34" charset="0"/>
              </a:rPr>
              <a:t> pourquoi les particules élémentaires ont des mases si différentes ?</a:t>
            </a:r>
            <a:endParaRPr lang="fr-FR" sz="2000" dirty="0">
              <a:solidFill>
                <a:srgbClr val="0033CC"/>
              </a:solidFill>
              <a:latin typeface="Berlin Sans FB" pitchFamily="34" charset="0"/>
            </a:endParaRPr>
          </a:p>
          <a:p>
            <a:pPr defTabSz="673100">
              <a:spcBef>
                <a:spcPct val="50000"/>
              </a:spcBef>
              <a:buFontTx/>
              <a:buChar char="•"/>
            </a:pPr>
            <a:r>
              <a:rPr lang="fr-FR" sz="2000" dirty="0" smtClean="0">
                <a:solidFill>
                  <a:srgbClr val="0033CC"/>
                </a:solidFill>
                <a:latin typeface="Berlin Sans FB" pitchFamily="34" charset="0"/>
              </a:rPr>
              <a:t> La mati</a:t>
            </a:r>
            <a:r>
              <a:rPr lang="fr-FR" sz="2000" dirty="0" smtClean="0">
                <a:solidFill>
                  <a:srgbClr val="0000CC"/>
                </a:solidFill>
                <a:latin typeface="Berlin Sans FB" pitchFamily="34" charset="0"/>
              </a:rPr>
              <a:t>è</a:t>
            </a:r>
            <a:r>
              <a:rPr lang="fr-FR" sz="2000" dirty="0" smtClean="0">
                <a:solidFill>
                  <a:srgbClr val="0033CC"/>
                </a:solidFill>
                <a:latin typeface="Berlin Sans FB" pitchFamily="34" charset="0"/>
              </a:rPr>
              <a:t>re noire?  </a:t>
            </a:r>
            <a:endParaRPr lang="fr-FR" sz="2000" dirty="0">
              <a:solidFill>
                <a:srgbClr val="0033CC"/>
              </a:solidFill>
              <a:latin typeface="Berlin Sans FB" pitchFamily="34" charset="0"/>
            </a:endParaRPr>
          </a:p>
          <a:p>
            <a:pPr defTabSz="673100">
              <a:spcBef>
                <a:spcPct val="50000"/>
              </a:spcBef>
              <a:buFontTx/>
              <a:buChar char="•"/>
            </a:pPr>
            <a:r>
              <a:rPr lang="fr-FR" sz="2000" dirty="0">
                <a:solidFill>
                  <a:srgbClr val="0033CC"/>
                </a:solidFill>
                <a:latin typeface="Berlin Sans FB" pitchFamily="34" charset="0"/>
              </a:rPr>
              <a:t> Qu'y a t-il au delà du Modèle Standard </a:t>
            </a:r>
            <a:br>
              <a:rPr lang="fr-FR" sz="2000" dirty="0">
                <a:solidFill>
                  <a:srgbClr val="0033CC"/>
                </a:solidFill>
                <a:latin typeface="Berlin Sans FB" pitchFamily="34" charset="0"/>
              </a:rPr>
            </a:br>
            <a:r>
              <a:rPr lang="fr-FR" sz="2000" dirty="0">
                <a:latin typeface="Berlin Sans FB" pitchFamily="34" charset="0"/>
              </a:rPr>
              <a:t>	de nouvelles symétries (super symétries) ?</a:t>
            </a:r>
            <a:br>
              <a:rPr lang="fr-FR" sz="2000" dirty="0">
                <a:latin typeface="Berlin Sans FB" pitchFamily="34" charset="0"/>
              </a:rPr>
            </a:br>
            <a:r>
              <a:rPr lang="fr-FR" sz="2000" dirty="0">
                <a:latin typeface="Berlin Sans FB" pitchFamily="34" charset="0"/>
              </a:rPr>
              <a:t>	Avec de nouvelles particules expliquant la matière noire ?</a:t>
            </a:r>
            <a:br>
              <a:rPr lang="fr-FR" sz="2000" dirty="0">
                <a:latin typeface="Berlin Sans FB" pitchFamily="34" charset="0"/>
              </a:rPr>
            </a:br>
            <a:r>
              <a:rPr lang="fr-FR" sz="2000" dirty="0">
                <a:latin typeface="Berlin Sans FB" pitchFamily="34" charset="0"/>
              </a:rPr>
              <a:t>	Des dimensions d'espace temps supplémentaires </a:t>
            </a:r>
            <a:r>
              <a:rPr lang="fr-FR" sz="2000" dirty="0" smtClean="0">
                <a:latin typeface="Berlin Sans FB" pitchFamily="34" charset="0"/>
              </a:rPr>
              <a:t>?</a:t>
            </a:r>
            <a:endParaRPr lang="fr-FR" sz="2000" dirty="0">
              <a:solidFill>
                <a:srgbClr val="0033CC"/>
              </a:solidFill>
              <a:latin typeface="Berlin Sans FB" pitchFamily="34" charset="0"/>
            </a:endParaRPr>
          </a:p>
        </p:txBody>
      </p:sp>
      <p:sp>
        <p:nvSpPr>
          <p:cNvPr id="7" name="ZoneTexte 6"/>
          <p:cNvSpPr txBox="1"/>
          <p:nvPr/>
        </p:nvSpPr>
        <p:spPr>
          <a:xfrm>
            <a:off x="285720" y="5500702"/>
            <a:ext cx="85725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latin typeface="Berlin Sans FB" pitchFamily="34" charset="0"/>
              </a:rPr>
              <a:t>Avec son énergie colossale, le  LHC pourrait nous permettre de découvrir de nouvelles particules massives expliquant certains de ces mystères…</a:t>
            </a:r>
            <a:endParaRPr lang="fr-FR" sz="2000" dirty="0">
              <a:latin typeface="Berlin Sans FB" pitchFamily="34" charset="0"/>
            </a:endParaRPr>
          </a:p>
        </p:txBody>
      </p:sp>
      <p:sp>
        <p:nvSpPr>
          <p:cNvPr id="8"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143108" y="2182363"/>
            <a:ext cx="5072082" cy="2246769"/>
          </a:xfrm>
          <a:prstGeom prst="rect">
            <a:avLst/>
          </a:prstGeom>
          <a:solidFill>
            <a:schemeClr val="accent4">
              <a:lumMod val="40000"/>
              <a:lumOff val="60000"/>
            </a:schemeClr>
          </a:solidFill>
          <a:ln w="9525">
            <a:noFill/>
            <a:miter lim="800000"/>
            <a:headEnd/>
            <a:tailEnd/>
          </a:ln>
          <a:effectLst/>
        </p:spPr>
        <p:txBody>
          <a:bodyPr wrap="square">
            <a:spAutoFit/>
          </a:bodyPr>
          <a:lstStyle/>
          <a:p>
            <a:pPr algn="ctr"/>
            <a:endParaRPr lang="fr-FR" sz="2800" b="1" dirty="0" smtClean="0">
              <a:solidFill>
                <a:srgbClr val="000066"/>
              </a:solidFill>
            </a:endParaRPr>
          </a:p>
          <a:p>
            <a:pPr algn="ctr"/>
            <a:r>
              <a:rPr lang="fr-FR" sz="2800" dirty="0" smtClean="0">
                <a:solidFill>
                  <a:srgbClr val="0000FF"/>
                </a:solidFill>
                <a:latin typeface="Berlin Sans FB" pitchFamily="34" charset="0"/>
              </a:rPr>
              <a:t>Les accélérateurs </a:t>
            </a:r>
          </a:p>
          <a:p>
            <a:pPr algn="ctr"/>
            <a:endParaRPr lang="fr-FR" sz="2800" dirty="0" smtClean="0">
              <a:solidFill>
                <a:srgbClr val="0000FF"/>
              </a:solidFill>
              <a:latin typeface="Berlin Sans FB" pitchFamily="34" charset="0"/>
            </a:endParaRPr>
          </a:p>
          <a:p>
            <a:pPr algn="ctr"/>
            <a:r>
              <a:rPr lang="fr-FR" sz="2800" dirty="0" smtClean="0">
                <a:solidFill>
                  <a:srgbClr val="0000FF"/>
                </a:solidFill>
                <a:latin typeface="Berlin Sans FB" pitchFamily="34" charset="0"/>
              </a:rPr>
              <a:t>Les détecteurs</a:t>
            </a:r>
            <a:endParaRPr lang="fr-FR" sz="2800" dirty="0">
              <a:solidFill>
                <a:srgbClr val="0000FF"/>
              </a:solidFill>
              <a:latin typeface="Berlin Sans FB" pitchFamily="34" charset="0"/>
            </a:endParaRPr>
          </a:p>
          <a:p>
            <a:pPr algn="ctr"/>
            <a:endParaRPr lang="fr-FR" sz="2800" b="1" dirty="0">
              <a:solidFill>
                <a:srgbClr val="000066"/>
              </a:solidFill>
            </a:endParaRPr>
          </a:p>
        </p:txBody>
      </p:sp>
      <p:sp>
        <p:nvSpPr>
          <p:cNvPr id="4"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3"/>
          <p:cNvSpPr txBox="1">
            <a:spLocks/>
          </p:cNvSpPr>
          <p:nvPr/>
        </p:nvSpPr>
        <p:spPr>
          <a:xfrm>
            <a:off x="4617876" y="3946376"/>
            <a:ext cx="4465476" cy="1066800"/>
          </a:xfrm>
          <a:prstGeom prst="rect">
            <a:avLst/>
          </a:prstGeom>
          <a:solidFill>
            <a:srgbClr val="00FFFF"/>
          </a:solidFill>
        </p:spPr>
        <p:style>
          <a:lnRef idx="1">
            <a:schemeClr val="accent2"/>
          </a:lnRef>
          <a:fillRef idx="3">
            <a:schemeClr val="accent2"/>
          </a:fillRef>
          <a:effectRef idx="2">
            <a:schemeClr val="accent2"/>
          </a:effectRef>
          <a:fontRef idx="minor">
            <a:schemeClr val="lt1"/>
          </a:fontRef>
        </p:style>
        <p:txBody>
          <a:bodyPr vert="horz">
            <a:noAutofit/>
          </a:bodyPr>
          <a:lstStyle/>
          <a:p>
            <a:pPr lvl="0" algn="ctr"/>
            <a:r>
              <a:rPr lang="fr-FR" sz="2000" b="1" dirty="0" smtClean="0">
                <a:solidFill>
                  <a:srgbClr val="0000FF"/>
                </a:solidFill>
              </a:rPr>
              <a:t>La physique des astro-particules scrute les messages venus des confins de l’univers et de</a:t>
            </a:r>
            <a:r>
              <a:rPr lang="fr-FR" sz="2000" b="1" dirty="0" smtClean="0">
                <a:solidFill>
                  <a:srgbClr val="FF0000"/>
                </a:solidFill>
              </a:rPr>
              <a:t> </a:t>
            </a:r>
            <a:r>
              <a:rPr lang="fr-FR" sz="2400" b="1" dirty="0" smtClean="0">
                <a:solidFill>
                  <a:srgbClr val="FF0000"/>
                </a:solidFill>
              </a:rPr>
              <a:t>l’infiniment grand</a:t>
            </a:r>
          </a:p>
        </p:txBody>
      </p:sp>
      <p:pic>
        <p:nvPicPr>
          <p:cNvPr id="17" name="Picture 2"/>
          <p:cNvPicPr>
            <a:picLocks noChangeAspect="1" noChangeArrowheads="1"/>
          </p:cNvPicPr>
          <p:nvPr/>
        </p:nvPicPr>
        <p:blipFill rotWithShape="1">
          <a:blip r:embed="rId2" cstate="print"/>
          <a:srcRect l="12242" t="30471" r="6411" b="48211"/>
          <a:stretch/>
        </p:blipFill>
        <p:spPr bwMode="auto">
          <a:xfrm>
            <a:off x="152400" y="1078994"/>
            <a:ext cx="8930952" cy="2269917"/>
          </a:xfrm>
          <a:prstGeom prst="rect">
            <a:avLst/>
          </a:prstGeom>
          <a:noFill/>
          <a:ln w="9525">
            <a:solidFill>
              <a:schemeClr val="tx1"/>
            </a:solidFill>
            <a:miter lim="800000"/>
            <a:headEnd/>
            <a:tailEnd/>
          </a:ln>
          <a:effectLst/>
        </p:spPr>
      </p:pic>
      <p:sp>
        <p:nvSpPr>
          <p:cNvPr id="18" name="Rectangle 17"/>
          <p:cNvSpPr/>
          <p:nvPr/>
        </p:nvSpPr>
        <p:spPr>
          <a:xfrm>
            <a:off x="76200" y="3441194"/>
            <a:ext cx="1676400" cy="707886"/>
          </a:xfrm>
          <a:prstGeom prst="rect">
            <a:avLst/>
          </a:prstGeom>
          <a:solidFill>
            <a:srgbClr val="CCFFCC"/>
          </a:solidFill>
          <a:ln>
            <a:solidFill>
              <a:schemeClr val="tx1"/>
            </a:solidFill>
          </a:ln>
        </p:spPr>
        <p:style>
          <a:lnRef idx="1">
            <a:schemeClr val="dk1"/>
          </a:lnRef>
          <a:fillRef idx="3">
            <a:schemeClr val="dk1"/>
          </a:fillRef>
          <a:effectRef idx="2">
            <a:schemeClr val="dk1"/>
          </a:effectRef>
          <a:fontRef idx="minor">
            <a:schemeClr val="lt1"/>
          </a:fontRef>
        </p:style>
        <p:txBody>
          <a:bodyPr wrap="square">
            <a:spAutoFit/>
          </a:bodyPr>
          <a:lstStyle/>
          <a:p>
            <a:pPr lvl="0" algn="ctr"/>
            <a:r>
              <a:rPr lang="fr-FR" sz="2000" b="1" dirty="0" smtClean="0">
                <a:solidFill>
                  <a:schemeClr val="tx1"/>
                </a:solidFill>
              </a:rPr>
              <a:t>accélérateurs +détecteurs</a:t>
            </a:r>
          </a:p>
        </p:txBody>
      </p:sp>
      <p:sp>
        <p:nvSpPr>
          <p:cNvPr id="19" name="Rectangle 18"/>
          <p:cNvSpPr/>
          <p:nvPr/>
        </p:nvSpPr>
        <p:spPr>
          <a:xfrm>
            <a:off x="1828800" y="3288794"/>
            <a:ext cx="1676400" cy="400110"/>
          </a:xfrm>
          <a:prstGeom prst="rect">
            <a:avLst/>
          </a:prstGeom>
          <a:solidFill>
            <a:srgbClr val="CCFFCC"/>
          </a:solidFill>
          <a:ln>
            <a:solidFill>
              <a:schemeClr val="tx1"/>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lvl="0" algn="ctr"/>
            <a:r>
              <a:rPr lang="fr-FR" sz="2000" b="1" dirty="0" smtClean="0">
                <a:solidFill>
                  <a:schemeClr val="tx1"/>
                </a:solidFill>
              </a:rPr>
              <a:t>microscopes</a:t>
            </a:r>
          </a:p>
        </p:txBody>
      </p:sp>
      <p:sp>
        <p:nvSpPr>
          <p:cNvPr id="20" name="Rectangle 19"/>
          <p:cNvSpPr/>
          <p:nvPr/>
        </p:nvSpPr>
        <p:spPr>
          <a:xfrm>
            <a:off x="4098032" y="1084674"/>
            <a:ext cx="1338064" cy="400110"/>
          </a:xfrm>
          <a:prstGeom prst="rect">
            <a:avLst/>
          </a:prstGeom>
          <a:solidFill>
            <a:srgbClr val="CCFFCC"/>
          </a:solidFill>
          <a:ln>
            <a:solidFill>
              <a:schemeClr val="tx1"/>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lvl="0" algn="ctr"/>
            <a:r>
              <a:rPr lang="fr-FR" sz="2000" b="1" dirty="0" err="1" smtClean="0">
                <a:solidFill>
                  <a:schemeClr val="tx1"/>
                </a:solidFill>
              </a:rPr>
              <a:t>Oeil</a:t>
            </a:r>
            <a:r>
              <a:rPr lang="fr-FR" sz="2000" b="1" dirty="0" smtClean="0">
                <a:solidFill>
                  <a:schemeClr val="tx1"/>
                </a:solidFill>
              </a:rPr>
              <a:t> nu</a:t>
            </a:r>
          </a:p>
        </p:txBody>
      </p:sp>
      <p:sp>
        <p:nvSpPr>
          <p:cNvPr id="21" name="Rectangle 20"/>
          <p:cNvSpPr/>
          <p:nvPr/>
        </p:nvSpPr>
        <p:spPr>
          <a:xfrm>
            <a:off x="3886200" y="3364994"/>
            <a:ext cx="1676400" cy="400110"/>
          </a:xfrm>
          <a:prstGeom prst="rect">
            <a:avLst/>
          </a:prstGeom>
          <a:solidFill>
            <a:srgbClr val="CCFFCC"/>
          </a:solidFill>
          <a:ln>
            <a:solidFill>
              <a:schemeClr val="tx1"/>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lvl="0" algn="ctr"/>
            <a:r>
              <a:rPr lang="fr-FR" sz="2000" b="1" dirty="0" smtClean="0">
                <a:solidFill>
                  <a:schemeClr val="tx1"/>
                </a:solidFill>
              </a:rPr>
              <a:t>jumelles</a:t>
            </a:r>
          </a:p>
        </p:txBody>
      </p:sp>
      <p:sp>
        <p:nvSpPr>
          <p:cNvPr id="22" name="Rectangle 21"/>
          <p:cNvSpPr/>
          <p:nvPr/>
        </p:nvSpPr>
        <p:spPr>
          <a:xfrm>
            <a:off x="6279976" y="3441194"/>
            <a:ext cx="1676400" cy="400110"/>
          </a:xfrm>
          <a:prstGeom prst="rect">
            <a:avLst/>
          </a:prstGeom>
          <a:solidFill>
            <a:srgbClr val="CCFFCC"/>
          </a:solidFill>
          <a:ln>
            <a:solidFill>
              <a:schemeClr val="tx1"/>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lvl="0" algn="ctr"/>
            <a:r>
              <a:rPr lang="fr-FR" sz="2000" b="1" dirty="0" smtClean="0">
                <a:solidFill>
                  <a:schemeClr val="tx1"/>
                </a:solidFill>
              </a:rPr>
              <a:t>télescopes</a:t>
            </a:r>
          </a:p>
        </p:txBody>
      </p:sp>
      <p:sp>
        <p:nvSpPr>
          <p:cNvPr id="23" name="Espace réservé du contenu 3"/>
          <p:cNvSpPr txBox="1">
            <a:spLocks/>
          </p:cNvSpPr>
          <p:nvPr/>
        </p:nvSpPr>
        <p:spPr>
          <a:xfrm>
            <a:off x="0" y="4149080"/>
            <a:ext cx="4098032" cy="1032520"/>
          </a:xfrm>
          <a:prstGeom prst="rect">
            <a:avLst/>
          </a:prstGeom>
          <a:solidFill>
            <a:srgbClr val="00FFFF"/>
          </a:solidFill>
        </p:spPr>
        <p:style>
          <a:lnRef idx="1">
            <a:schemeClr val="dk1"/>
          </a:lnRef>
          <a:fillRef idx="3">
            <a:schemeClr val="dk1"/>
          </a:fillRef>
          <a:effectRef idx="2">
            <a:schemeClr val="dk1"/>
          </a:effectRef>
          <a:fontRef idx="minor">
            <a:schemeClr val="lt1"/>
          </a:fontRef>
        </p:style>
        <p:txBody>
          <a:bodyPr vert="horz">
            <a:noAutofit/>
          </a:bodyPr>
          <a:lstStyle/>
          <a:p>
            <a:pPr lvl="0" algn="ctr"/>
            <a:r>
              <a:rPr lang="fr-FR" sz="2000" b="1" dirty="0" smtClean="0">
                <a:solidFill>
                  <a:srgbClr val="0000FF"/>
                </a:solidFill>
              </a:rPr>
              <a:t>La physique des particules étudie le</a:t>
            </a:r>
          </a:p>
          <a:p>
            <a:pPr lvl="0" algn="ctr"/>
            <a:r>
              <a:rPr lang="fr-FR" sz="2000" b="1" dirty="0">
                <a:solidFill>
                  <a:srgbClr val="0000FF"/>
                </a:solidFill>
              </a:rPr>
              <a:t>c</a:t>
            </a:r>
            <a:r>
              <a:rPr lang="fr-FR" sz="2000" b="1" dirty="0" smtClean="0">
                <a:solidFill>
                  <a:srgbClr val="0000FF"/>
                </a:solidFill>
              </a:rPr>
              <a:t>œur de la Matière vers </a:t>
            </a:r>
          </a:p>
          <a:p>
            <a:pPr lvl="0" algn="ctr"/>
            <a:r>
              <a:rPr lang="fr-FR" sz="2400" b="1" dirty="0" smtClean="0">
                <a:solidFill>
                  <a:srgbClr val="FF0000"/>
                </a:solidFill>
              </a:rPr>
              <a:t>l’infiniment petit  </a:t>
            </a:r>
          </a:p>
        </p:txBody>
      </p:sp>
      <p:sp>
        <p:nvSpPr>
          <p:cNvPr id="24" name="Titre 1"/>
          <p:cNvSpPr txBox="1">
            <a:spLocks/>
          </p:cNvSpPr>
          <p:nvPr/>
        </p:nvSpPr>
        <p:spPr>
          <a:xfrm>
            <a:off x="1115616" y="44624"/>
            <a:ext cx="6906716" cy="945976"/>
          </a:xfrm>
          <a:prstGeom prst="rect">
            <a:avLst/>
          </a:prstGeom>
          <a:solidFill>
            <a:srgbClr val="FFFFCC"/>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smtClean="0"/>
              <a:t>La méthode expérimentale: </a:t>
            </a:r>
            <a:r>
              <a:rPr lang="fr-FR" sz="2800" b="1" dirty="0" smtClean="0">
                <a:solidFill>
                  <a:srgbClr val="FF0000"/>
                </a:solidFill>
              </a:rPr>
              <a:t>Observer</a:t>
            </a:r>
          </a:p>
          <a:p>
            <a:r>
              <a:rPr lang="fr-FR" sz="2800" b="1" dirty="0">
                <a:solidFill>
                  <a:srgbClr val="FF0000"/>
                </a:solidFill>
              </a:rPr>
              <a:t>a</a:t>
            </a:r>
            <a:r>
              <a:rPr lang="fr-FR" sz="2800" b="1" dirty="0" smtClean="0">
                <a:solidFill>
                  <a:srgbClr val="FF0000"/>
                </a:solidFill>
              </a:rPr>
              <a:t>vec des télescopes ou des microscopes </a:t>
            </a:r>
            <a:endParaRPr lang="fr-FR" sz="2800" b="1" dirty="0">
              <a:solidFill>
                <a:srgbClr val="FF0000"/>
              </a:solidFill>
            </a:endParaRPr>
          </a:p>
        </p:txBody>
      </p:sp>
      <p:sp>
        <p:nvSpPr>
          <p:cNvPr id="25" name="Espace réservé du contenu 2"/>
          <p:cNvSpPr txBox="1">
            <a:spLocks/>
          </p:cNvSpPr>
          <p:nvPr/>
        </p:nvSpPr>
        <p:spPr>
          <a:xfrm>
            <a:off x="3429000" y="5486400"/>
            <a:ext cx="2209800" cy="838200"/>
          </a:xfrm>
          <a:prstGeom prst="rect">
            <a:avLst/>
          </a:prstGeom>
          <a:solidFill>
            <a:srgbClr val="FFC000"/>
          </a:solidFill>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ctr">
              <a:buFont typeface="Arial" pitchFamily="34" charset="0"/>
              <a:buNone/>
            </a:pPr>
            <a:r>
              <a:rPr lang="fr-FR" b="1" smtClean="0">
                <a:solidFill>
                  <a:schemeClr val="tx1"/>
                </a:solidFill>
                <a:effectLst>
                  <a:outerShdw blurRad="38100" dist="38100" dir="2700000" algn="tl">
                    <a:srgbClr val="000000">
                      <a:alpha val="43137"/>
                    </a:srgbClr>
                  </a:outerShdw>
                </a:effectLst>
              </a:rPr>
              <a:t>la cible de</a:t>
            </a:r>
          </a:p>
          <a:p>
            <a:pPr algn="ctr">
              <a:buFont typeface="Arial" pitchFamily="34" charset="0"/>
              <a:buNone/>
            </a:pPr>
            <a:r>
              <a:rPr lang="fr-FR" b="1" smtClean="0">
                <a:solidFill>
                  <a:schemeClr val="tx1"/>
                </a:solidFill>
                <a:effectLst>
                  <a:outerShdw blurRad="38100" dist="38100" dir="2700000" algn="tl">
                    <a:srgbClr val="000000">
                      <a:alpha val="43137"/>
                    </a:srgbClr>
                  </a:outerShdw>
                </a:effectLst>
              </a:rPr>
              <a:t> l’observation</a:t>
            </a:r>
          </a:p>
          <a:p>
            <a:pPr algn="ctr"/>
            <a:endParaRPr lang="fr-FR" b="1" dirty="0">
              <a:solidFill>
                <a:schemeClr val="tx1"/>
              </a:solidFill>
              <a:effectLst>
                <a:outerShdw blurRad="38100" dist="38100" dir="2700000" algn="tl">
                  <a:srgbClr val="000000">
                    <a:alpha val="43137"/>
                  </a:srgbClr>
                </a:outerShdw>
              </a:effectLst>
            </a:endParaRPr>
          </a:p>
        </p:txBody>
      </p:sp>
      <p:sp>
        <p:nvSpPr>
          <p:cNvPr id="26" name="Espace réservé du contenu 3"/>
          <p:cNvSpPr txBox="1">
            <a:spLocks/>
          </p:cNvSpPr>
          <p:nvPr/>
        </p:nvSpPr>
        <p:spPr>
          <a:xfrm>
            <a:off x="6553200" y="5181600"/>
            <a:ext cx="2362200" cy="12954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182880" indent="0" algn="ctr">
              <a:buFont typeface="Arial" pitchFamily="34" charset="0"/>
              <a:buNone/>
            </a:pPr>
            <a:r>
              <a:rPr lang="fr-FR" sz="2000" b="1" smtClean="0">
                <a:solidFill>
                  <a:schemeClr val="tx1"/>
                </a:solidFill>
                <a:effectLst>
                  <a:outerShdw blurRad="38100" dist="38100" dir="2700000" algn="tl">
                    <a:srgbClr val="000000">
                      <a:alpha val="43137"/>
                    </a:srgbClr>
                  </a:outerShdw>
                </a:effectLst>
              </a:rPr>
              <a:t>Un détecteur des particules résultant de l’expérience </a:t>
            </a:r>
            <a:endParaRPr lang="fr-FR" sz="2000" b="1" dirty="0">
              <a:solidFill>
                <a:schemeClr val="tx1"/>
              </a:solidFill>
              <a:effectLst>
                <a:outerShdw blurRad="38100" dist="38100" dir="2700000" algn="tl">
                  <a:srgbClr val="000000">
                    <a:alpha val="43137"/>
                  </a:srgbClr>
                </a:outerShdw>
              </a:effectLst>
            </a:endParaRPr>
          </a:p>
        </p:txBody>
      </p:sp>
      <p:sp>
        <p:nvSpPr>
          <p:cNvPr id="27" name="Espace réservé du contenu 3"/>
          <p:cNvSpPr txBox="1">
            <a:spLocks/>
          </p:cNvSpPr>
          <p:nvPr/>
        </p:nvSpPr>
        <p:spPr>
          <a:xfrm>
            <a:off x="228600" y="5257800"/>
            <a:ext cx="2362200" cy="129540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vert="horz">
            <a:noAutofit/>
          </a:bodyPr>
          <a:lstStyle/>
          <a:p>
            <a:pPr lvl="0" algn="ctr"/>
            <a:r>
              <a:rPr lang="fr-FR" sz="2000" b="1" dirty="0" smtClean="0">
                <a:solidFill>
                  <a:schemeClr val="tx1"/>
                </a:solidFill>
                <a:effectLst>
                  <a:outerShdw blurRad="38100" dist="38100" dir="2700000" algn="tl">
                    <a:srgbClr val="000000">
                      <a:alpha val="43137"/>
                    </a:srgbClr>
                  </a:outerShdw>
                </a:effectLst>
              </a:rPr>
              <a:t>Un accélérateur  de particules cosmique ou construit sur terre</a:t>
            </a:r>
          </a:p>
        </p:txBody>
      </p:sp>
      <p:sp>
        <p:nvSpPr>
          <p:cNvPr id="28" name="Flèche droite 27"/>
          <p:cNvSpPr/>
          <p:nvPr/>
        </p:nvSpPr>
        <p:spPr>
          <a:xfrm>
            <a:off x="2667000" y="5638800"/>
            <a:ext cx="762000"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29" name="Flèche droite 28"/>
          <p:cNvSpPr/>
          <p:nvPr/>
        </p:nvSpPr>
        <p:spPr>
          <a:xfrm>
            <a:off x="5715000" y="5638800"/>
            <a:ext cx="762000"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heckerboard(across)">
                                      <p:cBhvr>
                                        <p:cTn id="23" dur="500"/>
                                        <p:tgtEl>
                                          <p:spTgt spid="1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heckerboard(across)">
                                      <p:cBhvr>
                                        <p:cTn id="31" dur="500"/>
                                        <p:tgtEl>
                                          <p:spTgt spid="22"/>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heckerboard(across)">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heckerboard(across)">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heckerboard(across)">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5">
                                            <p:bg/>
                                          </p:spTgt>
                                        </p:tgtEl>
                                        <p:attrNameLst>
                                          <p:attrName>style.visibility</p:attrName>
                                        </p:attrNameLst>
                                      </p:cBhvr>
                                      <p:to>
                                        <p:strVal val="visible"/>
                                      </p:to>
                                    </p:set>
                                    <p:animEffect transition="in" filter="checkerboard(across)">
                                      <p:cBhvr>
                                        <p:cTn id="49" dur="500"/>
                                        <p:tgtEl>
                                          <p:spTgt spid="25">
                                            <p:bg/>
                                          </p:spTgt>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checkerboard(across)">
                                      <p:cBhvr>
                                        <p:cTn id="52" dur="500"/>
                                        <p:tgtEl>
                                          <p:spTgt spid="25">
                                            <p:txEl>
                                              <p:pRg st="0" end="0"/>
                                            </p:txEl>
                                          </p:spTgt>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5">
                                            <p:txEl>
                                              <p:pRg st="1" end="1"/>
                                            </p:txEl>
                                          </p:spTgt>
                                        </p:tgtEl>
                                        <p:attrNameLst>
                                          <p:attrName>style.visibility</p:attrName>
                                        </p:attrNameLst>
                                      </p:cBhvr>
                                      <p:to>
                                        <p:strVal val="visible"/>
                                      </p:to>
                                    </p:set>
                                    <p:animEffect transition="in" filter="checkerboard(across)">
                                      <p:cBhvr>
                                        <p:cTn id="55" dur="500"/>
                                        <p:tgtEl>
                                          <p:spTgt spid="2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6">
                                            <p:bg/>
                                          </p:spTgt>
                                        </p:tgtEl>
                                        <p:attrNameLst>
                                          <p:attrName>style.visibility</p:attrName>
                                        </p:attrNameLst>
                                      </p:cBhvr>
                                      <p:to>
                                        <p:strVal val="visible"/>
                                      </p:to>
                                    </p:set>
                                    <p:animEffect transition="in" filter="checkerboard(across)">
                                      <p:cBhvr>
                                        <p:cTn id="65" dur="500"/>
                                        <p:tgtEl>
                                          <p:spTgt spid="26">
                                            <p:bg/>
                                          </p:spTgt>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26">
                                            <p:txEl>
                                              <p:pRg st="0" end="0"/>
                                            </p:txEl>
                                          </p:spTgt>
                                        </p:tgtEl>
                                        <p:attrNameLst>
                                          <p:attrName>style.visibility</p:attrName>
                                        </p:attrNameLst>
                                      </p:cBhvr>
                                      <p:to>
                                        <p:strVal val="visible"/>
                                      </p:to>
                                    </p:set>
                                    <p:animEffect transition="in" filter="checkerboard(across)">
                                      <p:cBhvr>
                                        <p:cTn id="68"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25" grpId="0" build="p" animBg="1"/>
      <p:bldP spid="26" grpId="0" build="p"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2428875" y="3998595"/>
            <a:ext cx="3063893" cy="490538"/>
          </a:xfrm>
          <a:prstGeom prst="rect">
            <a:avLst/>
          </a:prstGeom>
          <a:solidFill>
            <a:srgbClr val="FFFF00"/>
          </a:solidFill>
          <a:ln w="28575">
            <a:solidFill>
              <a:srgbClr val="FF0000"/>
            </a:solidFill>
          </a:ln>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FF0000"/>
                </a:solidFill>
                <a:latin typeface="+mn-lt"/>
              </a:rPr>
              <a:t>L’ infiniment grand</a:t>
            </a:r>
            <a:endParaRPr lang="fr-FR" sz="3200" b="1" dirty="0">
              <a:solidFill>
                <a:srgbClr val="FF0000"/>
              </a:solidFill>
              <a:latin typeface="+mn-lt"/>
            </a:endParaRPr>
          </a:p>
        </p:txBody>
      </p:sp>
      <p:sp>
        <p:nvSpPr>
          <p:cNvPr id="6"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7" name="Groupe 61"/>
          <p:cNvGrpSpPr>
            <a:grpSpLocks/>
          </p:cNvGrpSpPr>
          <p:nvPr/>
        </p:nvGrpSpPr>
        <p:grpSpPr bwMode="auto">
          <a:xfrm>
            <a:off x="200026" y="1071563"/>
            <a:ext cx="2300288" cy="1143001"/>
            <a:chOff x="708833" y="1086879"/>
            <a:chExt cx="2515536" cy="1341989"/>
          </a:xfrm>
        </p:grpSpPr>
        <p:sp>
          <p:nvSpPr>
            <p:cNvPr id="8"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9"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0"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1"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2"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3"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4"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5"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16"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17"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18"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19" name="Picture 81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20" name="Picture 81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21" name="Picture 81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22" name="Picture 81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23" name="Picture 81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24" name="Picture 81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25"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cs typeface="Times New Roman" pitchFamily="18" charset="0"/>
                </a:rPr>
                <a:t>Annihilation</a:t>
              </a:r>
            </a:p>
          </p:txBody>
        </p:sp>
        <p:sp>
          <p:nvSpPr>
            <p:cNvPr id="26" name="WordArt 820"/>
            <p:cNvSpPr>
              <a:spLocks noChangeArrowheads="1" noChangeShapeType="1" noTextEdit="1"/>
            </p:cNvSpPr>
            <p:nvPr/>
          </p:nvSpPr>
          <p:spPr bwMode="auto">
            <a:xfrm rot="21048655">
              <a:off x="708833" y="1086879"/>
              <a:ext cx="1484439" cy="335497"/>
            </a:xfrm>
            <a:prstGeom prst="rect">
              <a:avLst/>
            </a:prstGeom>
          </p:spPr>
          <p:txBody>
            <a:bodyPr spcFirstLastPara="1" wrap="none" fromWordArt="1">
              <a:prstTxWarp prst="textArchUp">
                <a:avLst>
                  <a:gd name="adj" fmla="val 10800004"/>
                </a:avLst>
              </a:prstTxWarp>
            </a:bodyPr>
            <a:lstStyle/>
            <a:p>
              <a:r>
                <a:rPr lang="fr-FR" sz="1000" kern="10" dirty="0" err="1">
                  <a:ln w="6350">
                    <a:solidFill>
                      <a:srgbClr val="000000"/>
                    </a:solidFill>
                    <a:round/>
                    <a:headEnd/>
                    <a:tailEnd/>
                  </a:ln>
                  <a:solidFill>
                    <a:srgbClr val="000000"/>
                  </a:solidFill>
                </a:rPr>
                <a:t>Matiere</a:t>
              </a:r>
              <a:r>
                <a:rPr lang="fr-FR" sz="1000" kern="10" dirty="0">
                  <a:ln w="6350">
                    <a:solidFill>
                      <a:srgbClr val="000000"/>
                    </a:solidFill>
                    <a:round/>
                    <a:headEnd/>
                    <a:tailEnd/>
                  </a:ln>
                  <a:solidFill>
                    <a:srgbClr val="000000"/>
                  </a:solidFill>
                </a:rPr>
                <a:t> noire </a:t>
              </a:r>
            </a:p>
          </p:txBody>
        </p:sp>
      </p:grpSp>
      <p:pic>
        <p:nvPicPr>
          <p:cNvPr id="27" name="Picture 825" descr="terre-europe"/>
          <p:cNvPicPr>
            <a:picLocks noChangeAspect="1" noChangeArrowheads="1"/>
          </p:cNvPicPr>
          <p:nvPr/>
        </p:nvPicPr>
        <p:blipFill>
          <a:blip r:embed="rId8"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28" name="Picture 826" descr="0304AMSsmall"/>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29" name="Groupe 78"/>
          <p:cNvGrpSpPr>
            <a:grpSpLocks/>
          </p:cNvGrpSpPr>
          <p:nvPr/>
        </p:nvGrpSpPr>
        <p:grpSpPr bwMode="auto">
          <a:xfrm>
            <a:off x="2428875" y="1143000"/>
            <a:ext cx="4695825" cy="3714750"/>
            <a:chOff x="2126666" y="1413911"/>
            <a:chExt cx="4673528" cy="3571792"/>
          </a:xfrm>
        </p:grpSpPr>
        <p:sp>
          <p:nvSpPr>
            <p:cNvPr id="30"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31"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32" name="Text Box 828"/>
            <p:cNvSpPr txBox="1">
              <a:spLocks noChangeArrowheads="1"/>
            </p:cNvSpPr>
            <p:nvPr/>
          </p:nvSpPr>
          <p:spPr bwMode="auto">
            <a:xfrm>
              <a:off x="2731761" y="1570614"/>
              <a:ext cx="1599520" cy="828604"/>
            </a:xfrm>
            <a:prstGeom prst="rect">
              <a:avLst/>
            </a:prstGeom>
            <a:noFill/>
            <a:ln w="9525">
              <a:noFill/>
              <a:miter lim="800000"/>
              <a:headEnd/>
              <a:tailEnd/>
            </a:ln>
          </p:spPr>
          <p:txBody>
            <a:bodyPr>
              <a:spAutoFit/>
            </a:bodyPr>
            <a:lstStyle/>
            <a:p>
              <a:pPr>
                <a:spcBef>
                  <a:spcPct val="50000"/>
                </a:spcBef>
              </a:pPr>
              <a:r>
                <a:rPr lang="en-US" sz="2000" dirty="0">
                  <a:latin typeface="Times" pitchFamily="18" charset="0"/>
                </a:rPr>
                <a:t>e</a:t>
              </a:r>
              <a:r>
                <a:rPr lang="en-US" sz="2000" baseline="30000" dirty="0">
                  <a:latin typeface="Times" pitchFamily="18" charset="0"/>
                </a:rPr>
                <a:t>-</a:t>
              </a:r>
              <a:r>
                <a:rPr lang="en-US" sz="2000" dirty="0">
                  <a:latin typeface="Times" pitchFamily="18" charset="0"/>
                </a:rPr>
                <a:t>, p</a:t>
              </a:r>
              <a:r>
                <a:rPr lang="en-US" sz="2000" baseline="30000" dirty="0">
                  <a:latin typeface="Times" pitchFamily="18" charset="0"/>
                </a:rPr>
                <a:t>+</a:t>
              </a:r>
              <a:r>
                <a:rPr lang="en-US" sz="2000" dirty="0">
                  <a:latin typeface="Times" pitchFamily="18" charset="0"/>
                </a:rPr>
                <a:t>, .., Fe</a:t>
              </a:r>
            </a:p>
            <a:p>
              <a:pPr>
                <a:spcBef>
                  <a:spcPct val="50000"/>
                </a:spcBef>
              </a:pPr>
              <a:r>
                <a:rPr lang="en-US" sz="2000" dirty="0">
                  <a:latin typeface="Times" pitchFamily="18" charset="0"/>
                </a:rPr>
                <a:t>e</a:t>
              </a:r>
              <a:r>
                <a:rPr lang="en-US" sz="2000" baseline="30000" dirty="0">
                  <a:latin typeface="Arial Unicode MS" pitchFamily="34" charset="-128"/>
                  <a:ea typeface="Arial Unicode MS" pitchFamily="34" charset="-128"/>
                  <a:cs typeface="Arial Unicode MS" pitchFamily="34" charset="-128"/>
                </a:rPr>
                <a:t>+</a:t>
              </a:r>
              <a:r>
                <a:rPr lang="en-US" sz="2000" dirty="0">
                  <a:latin typeface="Times" pitchFamily="18" charset="0"/>
                </a:rPr>
                <a:t>, </a:t>
              </a:r>
              <a:r>
                <a:rPr lang="en-US" sz="2000" dirty="0">
                  <a:latin typeface="Times New Roman Bar"/>
                </a:rPr>
                <a:t>p</a:t>
              </a:r>
              <a:r>
                <a:rPr lang="en-US" sz="2000" dirty="0"/>
                <a:t>, </a:t>
              </a:r>
              <a:r>
                <a:rPr lang="en-US" sz="2000" dirty="0">
                  <a:latin typeface="Times New Roman Bar"/>
                </a:rPr>
                <a:t>D</a:t>
              </a:r>
            </a:p>
          </p:txBody>
        </p:sp>
        <p:sp>
          <p:nvSpPr>
            <p:cNvPr id="33" name="Text Box 829"/>
            <p:cNvSpPr txBox="1">
              <a:spLocks noChangeArrowheads="1"/>
            </p:cNvSpPr>
            <p:nvPr/>
          </p:nvSpPr>
          <p:spPr bwMode="auto">
            <a:xfrm>
              <a:off x="2894528" y="2039546"/>
              <a:ext cx="443374" cy="400110"/>
            </a:xfrm>
            <a:prstGeom prst="rect">
              <a:avLst/>
            </a:prstGeom>
            <a:noFill/>
            <a:ln w="9525">
              <a:noFill/>
              <a:miter lim="800000"/>
              <a:headEnd/>
              <a:tailEnd/>
            </a:ln>
          </p:spPr>
          <p:txBody>
            <a:bodyPr>
              <a:spAutoFit/>
            </a:bodyPr>
            <a:lstStyle/>
            <a:p>
              <a:pPr>
                <a:spcBef>
                  <a:spcPct val="50000"/>
                </a:spcBef>
              </a:pPr>
              <a:r>
                <a:rPr lang="en-US" sz="2000" dirty="0">
                  <a:cs typeface="Times New Roman" pitchFamily="18" charset="0"/>
                </a:rPr>
                <a:t>¯</a:t>
              </a:r>
            </a:p>
          </p:txBody>
        </p:sp>
        <p:sp>
          <p:nvSpPr>
            <p:cNvPr id="34" name="Text Box 830"/>
            <p:cNvSpPr txBox="1">
              <a:spLocks noChangeArrowheads="1"/>
            </p:cNvSpPr>
            <p:nvPr/>
          </p:nvSpPr>
          <p:spPr bwMode="auto">
            <a:xfrm>
              <a:off x="3133698" y="2001228"/>
              <a:ext cx="443374" cy="784830"/>
            </a:xfrm>
            <a:prstGeom prst="rect">
              <a:avLst/>
            </a:prstGeom>
            <a:noFill/>
            <a:ln w="28575">
              <a:noFill/>
              <a:miter lim="800000"/>
              <a:headEnd/>
              <a:tailEnd/>
            </a:ln>
          </p:spPr>
          <p:txBody>
            <a:bodyPr>
              <a:spAutoFit/>
            </a:bodyPr>
            <a:lstStyle/>
            <a:p>
              <a:pPr>
                <a:spcBef>
                  <a:spcPct val="50000"/>
                </a:spcBef>
              </a:pPr>
              <a:r>
                <a:rPr lang="en-US" dirty="0"/>
                <a:t>¯</a:t>
              </a:r>
            </a:p>
            <a:p>
              <a:pPr>
                <a:spcBef>
                  <a:spcPct val="50000"/>
                </a:spcBef>
              </a:pPr>
              <a:endParaRPr lang="en-US" dirty="0">
                <a:solidFill>
                  <a:srgbClr val="0000FF"/>
                </a:solidFill>
                <a:cs typeface="Times New Roman" pitchFamily="18" charset="0"/>
              </a:endParaRPr>
            </a:p>
          </p:txBody>
        </p:sp>
        <p:sp>
          <p:nvSpPr>
            <p:cNvPr id="35" name="Text Box 822"/>
            <p:cNvSpPr txBox="1">
              <a:spLocks noChangeArrowheads="1"/>
            </p:cNvSpPr>
            <p:nvPr/>
          </p:nvSpPr>
          <p:spPr bwMode="auto">
            <a:xfrm>
              <a:off x="5996283" y="4298820"/>
              <a:ext cx="699978" cy="461665"/>
            </a:xfrm>
            <a:prstGeom prst="rect">
              <a:avLst/>
            </a:prstGeom>
            <a:noFill/>
            <a:ln w="9525">
              <a:noFill/>
              <a:miter lim="800000"/>
              <a:headEnd/>
              <a:tailEnd/>
            </a:ln>
          </p:spPr>
          <p:txBody>
            <a:bodyPr>
              <a:spAutoFit/>
            </a:bodyPr>
            <a:lstStyle/>
            <a:p>
              <a:pPr>
                <a:spcBef>
                  <a:spcPct val="50000"/>
                </a:spcBef>
              </a:pPr>
              <a:r>
                <a:rPr lang="en-US" sz="2400" dirty="0">
                  <a:solidFill>
                    <a:srgbClr val="FF0000"/>
                  </a:solidFill>
                  <a:latin typeface="Times" pitchFamily="18" charset="0"/>
                </a:rPr>
                <a:t>γ</a:t>
              </a:r>
              <a:endParaRPr lang="en-US" sz="2400" dirty="0">
                <a:solidFill>
                  <a:srgbClr val="FF0000"/>
                </a:solidFill>
                <a:cs typeface="Times New Roman" pitchFamily="18" charset="0"/>
              </a:endParaRPr>
            </a:p>
          </p:txBody>
        </p:sp>
        <p:sp>
          <p:nvSpPr>
            <p:cNvPr id="36"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37"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38"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39" name="Picture 18" descr="0052_xray_widefield.jpg                                        001F4348Macintosh HD                   B746CC0A:"/>
          <p:cNvPicPr>
            <a:picLocks noChangeAspect="1" noChangeArrowheads="1"/>
          </p:cNvPicPr>
          <p:nvPr/>
        </p:nvPicPr>
        <p:blipFill>
          <a:blip r:embed="rId10" cstate="print"/>
          <a:srcRect/>
          <a:stretch>
            <a:fillRect/>
          </a:stretch>
        </p:blipFill>
        <p:spPr bwMode="auto">
          <a:xfrm>
            <a:off x="714375" y="4333875"/>
            <a:ext cx="1071563" cy="1071563"/>
          </a:xfrm>
          <a:prstGeom prst="rect">
            <a:avLst/>
          </a:prstGeom>
          <a:noFill/>
          <a:ln w="9525">
            <a:noFill/>
            <a:miter lim="800000"/>
            <a:headEnd/>
            <a:tailEnd/>
          </a:ln>
        </p:spPr>
      </p:pic>
      <p:sp>
        <p:nvSpPr>
          <p:cNvPr id="40"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fr-FR" sz="1400" b="1" dirty="0" smtClean="0"/>
              <a:t>Nébuleuses de pulsar</a:t>
            </a:r>
            <a:endParaRPr lang="fr-FR" sz="1400" b="1" dirty="0"/>
          </a:p>
        </p:txBody>
      </p:sp>
      <p:sp>
        <p:nvSpPr>
          <p:cNvPr id="41"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fr-FR" b="1" smtClean="0"/>
              <a:t> </a:t>
            </a:r>
            <a:r>
              <a:rPr lang="fr-FR" sz="1400" b="1" smtClean="0"/>
              <a:t>Restes de Supernovae</a:t>
            </a:r>
            <a:endParaRPr lang="fr-FR" sz="1400" b="1"/>
          </a:p>
        </p:txBody>
      </p:sp>
      <p:pic>
        <p:nvPicPr>
          <p:cNvPr id="42" name="Picture 4" descr="&#10;sn1006.jpg                                                     001F4348Macintosh HD                   B746CC0A:"/>
          <p:cNvPicPr>
            <a:picLocks noChangeAspect="1" noChangeArrowheads="1"/>
          </p:cNvPicPr>
          <p:nvPr/>
        </p:nvPicPr>
        <p:blipFill>
          <a:blip r:embed="rId11" cstate="print"/>
          <a:srcRect/>
          <a:stretch>
            <a:fillRect/>
          </a:stretch>
        </p:blipFill>
        <p:spPr bwMode="auto">
          <a:xfrm>
            <a:off x="766763" y="2928938"/>
            <a:ext cx="1019175" cy="1019175"/>
          </a:xfrm>
          <a:prstGeom prst="rect">
            <a:avLst/>
          </a:prstGeom>
          <a:noFill/>
          <a:ln w="9525">
            <a:noFill/>
            <a:miter lim="800000"/>
            <a:headEnd/>
            <a:tailEnd/>
          </a:ln>
        </p:spPr>
      </p:pic>
      <p:pic>
        <p:nvPicPr>
          <p:cNvPr id="44" name="Picture 3"/>
          <p:cNvPicPr>
            <a:picLocks noChangeAspect="1" noChangeArrowheads="1"/>
          </p:cNvPicPr>
          <p:nvPr/>
        </p:nvPicPr>
        <p:blipFill>
          <a:blip r:embed="rId12" cstate="print"/>
          <a:srcRect/>
          <a:stretch>
            <a:fillRect/>
          </a:stretch>
        </p:blipFill>
        <p:spPr bwMode="auto">
          <a:xfrm>
            <a:off x="7286625" y="2714625"/>
            <a:ext cx="1428750" cy="1071563"/>
          </a:xfrm>
          <a:prstGeom prst="rect">
            <a:avLst/>
          </a:prstGeom>
          <a:noFill/>
          <a:ln w="9525">
            <a:noFill/>
            <a:miter lim="800000"/>
            <a:headEnd/>
            <a:tailEnd/>
          </a:ln>
        </p:spPr>
      </p:pic>
      <p:sp>
        <p:nvSpPr>
          <p:cNvPr id="46"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b="1" i="1" dirty="0" err="1"/>
              <a:t>Antares:Telescope</a:t>
            </a:r>
            <a:r>
              <a:rPr lang="en-US" sz="1400" b="1" i="1" dirty="0"/>
              <a:t> neutrinos </a:t>
            </a:r>
          </a:p>
        </p:txBody>
      </p:sp>
      <p:pic>
        <p:nvPicPr>
          <p:cNvPr id="47" name="Picture 5"/>
          <p:cNvPicPr>
            <a:picLocks noChangeAspect="1" noChangeArrowheads="1"/>
          </p:cNvPicPr>
          <p:nvPr/>
        </p:nvPicPr>
        <p:blipFill>
          <a:blip r:embed="rId13" cstate="print"/>
          <a:srcRect/>
          <a:stretch>
            <a:fillRect/>
          </a:stretch>
        </p:blipFill>
        <p:spPr bwMode="auto">
          <a:xfrm>
            <a:off x="714375" y="5715000"/>
            <a:ext cx="1214438" cy="1000125"/>
          </a:xfrm>
          <a:prstGeom prst="rect">
            <a:avLst/>
          </a:prstGeom>
          <a:noFill/>
          <a:ln w="9525">
            <a:noFill/>
            <a:miter lim="800000"/>
            <a:headEnd/>
            <a:tailEnd/>
          </a:ln>
        </p:spPr>
      </p:pic>
      <p:sp>
        <p:nvSpPr>
          <p:cNvPr id="48"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b="1" i="1" dirty="0"/>
              <a:t>HESS: Telescope  </a:t>
            </a:r>
            <a:r>
              <a:rPr lang="en-US" sz="1400" b="1" i="1" dirty="0" smtClean="0"/>
              <a:t>Gamma (LAPP) </a:t>
            </a:r>
            <a:endParaRPr lang="en-US" sz="1400" b="1" i="1" dirty="0"/>
          </a:p>
        </p:txBody>
      </p:sp>
      <p:sp>
        <p:nvSpPr>
          <p:cNvPr id="49" name="Text Box 827"/>
          <p:cNvSpPr txBox="1">
            <a:spLocks noChangeArrowheads="1"/>
          </p:cNvSpPr>
          <p:nvPr/>
        </p:nvSpPr>
        <p:spPr bwMode="auto">
          <a:xfrm>
            <a:off x="5652120" y="5373216"/>
            <a:ext cx="3643312" cy="630237"/>
          </a:xfrm>
          <a:prstGeom prst="rect">
            <a:avLst/>
          </a:prstGeom>
          <a:noFill/>
          <a:ln w="9525">
            <a:noFill/>
            <a:miter lim="800000"/>
            <a:headEnd/>
            <a:tailEnd/>
          </a:ln>
        </p:spPr>
        <p:txBody>
          <a:bodyPr>
            <a:spAutoFit/>
          </a:bodyPr>
          <a:lstStyle/>
          <a:p>
            <a:pPr algn="l">
              <a:spcBef>
                <a:spcPct val="50000"/>
              </a:spcBef>
            </a:pPr>
            <a:r>
              <a:rPr lang="en-US" sz="1400" b="1" i="1" dirty="0"/>
              <a:t>Virgo:  detection des </a:t>
            </a:r>
            <a:r>
              <a:rPr lang="en-US" sz="1400" b="1" i="1" dirty="0" err="1"/>
              <a:t>ondes</a:t>
            </a:r>
            <a:r>
              <a:rPr lang="en-US" sz="1400" b="1" i="1" dirty="0"/>
              <a:t> </a:t>
            </a:r>
            <a:r>
              <a:rPr lang="en-US" sz="1400" b="1" i="1" dirty="0" err="1"/>
              <a:t>gravitationnelles</a:t>
            </a:r>
            <a:endParaRPr lang="en-US" sz="1400" b="1" i="1" dirty="0"/>
          </a:p>
          <a:p>
            <a:pPr>
              <a:spcBef>
                <a:spcPct val="50000"/>
              </a:spcBef>
            </a:pPr>
            <a:r>
              <a:rPr lang="en-US" sz="1400" b="1" dirty="0" smtClean="0"/>
              <a:t>(LAPP)</a:t>
            </a:r>
            <a:endParaRPr lang="en-US" sz="1400" b="1" dirty="0"/>
          </a:p>
        </p:txBody>
      </p:sp>
      <p:pic>
        <p:nvPicPr>
          <p:cNvPr id="50" name="Picture 4"/>
          <p:cNvPicPr>
            <a:picLocks noChangeAspect="1" noChangeArrowheads="1"/>
          </p:cNvPicPr>
          <p:nvPr/>
        </p:nvPicPr>
        <p:blipFill>
          <a:blip r:embed="rId14" cstate="print"/>
          <a:srcRect/>
          <a:stretch>
            <a:fillRect/>
          </a:stretch>
        </p:blipFill>
        <p:spPr bwMode="auto">
          <a:xfrm>
            <a:off x="6929438" y="5643563"/>
            <a:ext cx="1841500" cy="1214437"/>
          </a:xfrm>
          <a:prstGeom prst="rect">
            <a:avLst/>
          </a:prstGeom>
          <a:noFill/>
          <a:ln w="9525">
            <a:noFill/>
            <a:miter lim="800000"/>
            <a:headEnd/>
            <a:tailEnd/>
          </a:ln>
        </p:spPr>
      </p:pic>
      <p:pic>
        <p:nvPicPr>
          <p:cNvPr id="51" name="Picture 5"/>
          <p:cNvPicPr>
            <a:picLocks noChangeAspect="1" noChangeArrowheads="1"/>
          </p:cNvPicPr>
          <p:nvPr/>
        </p:nvPicPr>
        <p:blipFill>
          <a:blip r:embed="rId15" cstate="print"/>
          <a:srcRect/>
          <a:stretch>
            <a:fillRect/>
          </a:stretch>
        </p:blipFill>
        <p:spPr bwMode="auto">
          <a:xfrm>
            <a:off x="3595688" y="5500688"/>
            <a:ext cx="1190625" cy="1182687"/>
          </a:xfrm>
          <a:prstGeom prst="rect">
            <a:avLst/>
          </a:prstGeom>
          <a:noFill/>
          <a:ln w="9525">
            <a:noFill/>
            <a:miter lim="800000"/>
            <a:headEnd/>
            <a:tailEnd/>
          </a:ln>
        </p:spPr>
      </p:pic>
      <p:sp>
        <p:nvSpPr>
          <p:cNvPr id="52" name="ZoneTexte 93"/>
          <p:cNvSpPr txBox="1">
            <a:spLocks noChangeArrowheads="1"/>
          </p:cNvSpPr>
          <p:nvPr/>
        </p:nvSpPr>
        <p:spPr bwMode="auto">
          <a:xfrm>
            <a:off x="285750" y="5407025"/>
            <a:ext cx="2071688" cy="307777"/>
          </a:xfrm>
          <a:prstGeom prst="rect">
            <a:avLst/>
          </a:prstGeom>
          <a:noFill/>
          <a:ln w="9525">
            <a:noFill/>
            <a:miter lim="800000"/>
            <a:headEnd/>
            <a:tailEnd/>
          </a:ln>
        </p:spPr>
        <p:txBody>
          <a:bodyPr>
            <a:spAutoFit/>
          </a:bodyPr>
          <a:lstStyle/>
          <a:p>
            <a:r>
              <a:rPr lang="fr-FR" sz="1400" b="1" dirty="0"/>
              <a:t>Sursaut </a:t>
            </a:r>
            <a:r>
              <a:rPr lang="fr-FR" sz="1400" b="1" dirty="0" smtClean="0"/>
              <a:t>Gamma associé        </a:t>
            </a:r>
            <a:endParaRPr lang="fr-FR" sz="1400" b="1" dirty="0"/>
          </a:p>
        </p:txBody>
      </p:sp>
      <p:sp>
        <p:nvSpPr>
          <p:cNvPr id="53"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b="1"/>
              <a:t>Ondes gravitationnelles</a:t>
            </a:r>
            <a:r>
              <a:rPr lang="en-US" sz="1400" b="1"/>
              <a:t> </a:t>
            </a:r>
            <a:r>
              <a:rPr lang="fr-FR" sz="1400" b="1"/>
              <a:t> </a:t>
            </a:r>
            <a:r>
              <a:rPr lang="en-US" sz="1400" b="1"/>
              <a:t>   </a:t>
            </a:r>
          </a:p>
        </p:txBody>
      </p:sp>
      <p:sp>
        <p:nvSpPr>
          <p:cNvPr id="55" name="Espace réservé du numéro de diapositive 58"/>
          <p:cNvSpPr>
            <a:spLocks noGrp="1"/>
          </p:cNvSpPr>
          <p:nvPr>
            <p:ph type="sldNum" sz="quarter" idx="12"/>
          </p:nvPr>
        </p:nvSpPr>
        <p:spPr>
          <a:xfrm>
            <a:off x="7924800" y="6416675"/>
            <a:ext cx="762000" cy="365125"/>
          </a:xfrm>
        </p:spPr>
        <p:txBody>
          <a:bodyPr/>
          <a:lstStyle/>
          <a:p>
            <a:fld id="{2F565EC7-E1AE-4DC0-808A-0D30BD22A748}" type="slidenum">
              <a:rPr lang="fr-FR" smtClean="0"/>
              <a:pPr/>
              <a:t>24</a:t>
            </a:fld>
            <a:endParaRPr lang="fr-FR"/>
          </a:p>
        </p:txBody>
      </p:sp>
      <p:sp>
        <p:nvSpPr>
          <p:cNvPr id="4" name="Espace réservé du contenu 3"/>
          <p:cNvSpPr txBox="1">
            <a:spLocks/>
          </p:cNvSpPr>
          <p:nvPr/>
        </p:nvSpPr>
        <p:spPr>
          <a:xfrm>
            <a:off x="6300192" y="-5680"/>
            <a:ext cx="2819400" cy="914400"/>
          </a:xfrm>
          <a:prstGeom prst="rect">
            <a:avLst/>
          </a:prstGeom>
          <a:solidFill>
            <a:srgbClr val="CCFFCC"/>
          </a:solidFill>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rPr>
              <a:t>Identification et mesure de l</a:t>
            </a:r>
            <a:r>
              <a:rPr lang="en-US" b="1" dirty="0" smtClean="0">
                <a:solidFill>
                  <a:srgbClr val="0000FF"/>
                </a:solidFill>
              </a:rPr>
              <a:t>’</a:t>
            </a:r>
            <a:r>
              <a:rPr lang="fr-FR" b="1" dirty="0" smtClean="0">
                <a:solidFill>
                  <a:srgbClr val="0000FF"/>
                </a:solidFill>
              </a:rPr>
              <a:t>énergie des rayons cosmiques  </a:t>
            </a:r>
            <a:endParaRPr lang="fr-FR" b="1" dirty="0">
              <a:solidFill>
                <a:srgbClr val="0000FF"/>
              </a:solidFill>
            </a:endParaRPr>
          </a:p>
        </p:txBody>
      </p:sp>
      <p:sp>
        <p:nvSpPr>
          <p:cNvPr id="5" name="Espace réservé du contenu 3"/>
          <p:cNvSpPr txBox="1">
            <a:spLocks/>
          </p:cNvSpPr>
          <p:nvPr/>
        </p:nvSpPr>
        <p:spPr>
          <a:xfrm>
            <a:off x="2987824" y="0"/>
            <a:ext cx="3261113" cy="914400"/>
          </a:xfrm>
          <a:prstGeom prst="rect">
            <a:avLst/>
          </a:prstGeom>
          <a:solidFill>
            <a:srgbClr val="CCFFCC"/>
          </a:solidFill>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rPr>
              <a:t>messagers cosmiques:</a:t>
            </a:r>
          </a:p>
          <a:p>
            <a:r>
              <a:rPr lang="fr-FR" b="1" dirty="0" smtClean="0">
                <a:solidFill>
                  <a:srgbClr val="0000FF"/>
                </a:solidFill>
              </a:rPr>
              <a:t>Particules chargées, neutres et ondes gravitationnelles</a:t>
            </a:r>
            <a:endParaRPr lang="fr-FR" b="1" dirty="0">
              <a:solidFill>
                <a:srgbClr val="0000FF"/>
              </a:solidFill>
            </a:endParaRPr>
          </a:p>
        </p:txBody>
      </p:sp>
      <p:sp>
        <p:nvSpPr>
          <p:cNvPr id="45" name="Text Box 827"/>
          <p:cNvSpPr txBox="1">
            <a:spLocks noChangeArrowheads="1"/>
          </p:cNvSpPr>
          <p:nvPr/>
        </p:nvSpPr>
        <p:spPr bwMode="auto">
          <a:xfrm>
            <a:off x="6964362" y="1071563"/>
            <a:ext cx="1570038" cy="307777"/>
          </a:xfrm>
          <a:prstGeom prst="rect">
            <a:avLst/>
          </a:prstGeom>
          <a:noFill/>
          <a:ln w="9525">
            <a:noFill/>
            <a:miter lim="800000"/>
            <a:headEnd/>
            <a:tailEnd/>
          </a:ln>
        </p:spPr>
        <p:txBody>
          <a:bodyPr wrap="square">
            <a:spAutoFit/>
          </a:bodyPr>
          <a:lstStyle/>
          <a:p>
            <a:pPr>
              <a:spcBef>
                <a:spcPct val="50000"/>
              </a:spcBef>
            </a:pPr>
            <a:r>
              <a:rPr lang="en-US" sz="1400" b="1" i="1" dirty="0" smtClean="0"/>
              <a:t>AMS02 </a:t>
            </a:r>
            <a:r>
              <a:rPr lang="en-US" sz="1400" b="1" dirty="0" smtClean="0"/>
              <a:t>( LAPP)</a:t>
            </a:r>
            <a:endParaRPr lang="en-US" sz="1400" b="1" dirty="0"/>
          </a:p>
        </p:txBody>
      </p:sp>
      <p:sp>
        <p:nvSpPr>
          <p:cNvPr id="54" name="Espace réservé du contenu 3"/>
          <p:cNvSpPr txBox="1">
            <a:spLocks/>
          </p:cNvSpPr>
          <p:nvPr/>
        </p:nvSpPr>
        <p:spPr>
          <a:xfrm>
            <a:off x="35496" y="0"/>
            <a:ext cx="2819400" cy="914400"/>
          </a:xfrm>
          <a:prstGeom prst="rect">
            <a:avLst/>
          </a:prstGeom>
          <a:solidFill>
            <a:srgbClr val="CCFFCC"/>
          </a:solidFill>
        </p:spPr>
        <p:style>
          <a:lnRef idx="0">
            <a:schemeClr val="accent1"/>
          </a:lnRef>
          <a:fillRef idx="3">
            <a:schemeClr val="accent1"/>
          </a:fillRef>
          <a:effectRef idx="3">
            <a:schemeClr val="accent1"/>
          </a:effectRef>
          <a:fontRef idx="minor">
            <a:schemeClr val="lt1"/>
          </a:fontRef>
        </p:style>
        <p:txBody>
          <a:bodyPr vert="horz">
            <a:noAutofit/>
          </a:bodyPr>
          <a:lstStyle/>
          <a:p>
            <a:r>
              <a:rPr lang="fr-FR" b="1" dirty="0" smtClean="0">
                <a:solidFill>
                  <a:srgbClr val="0000FF"/>
                </a:solidFill>
              </a:rPr>
              <a:t>Sources des rayons cosmiques galactiques et extra galactiques  </a:t>
            </a:r>
            <a:endParaRPr lang="fr-FR" b="1" dirty="0">
              <a:solidFill>
                <a:srgbClr val="0000FF"/>
              </a:solidFill>
            </a:endParaRPr>
          </a:p>
        </p:txBody>
      </p:sp>
      <p:pic>
        <p:nvPicPr>
          <p:cNvPr id="56" name="Image 5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85447" y="4045649"/>
            <a:ext cx="2088232" cy="1392154"/>
          </a:xfrm>
          <a:prstGeom prst="rect">
            <a:avLst/>
          </a:prstGeom>
        </p:spPr>
      </p:pic>
    </p:spTree>
    <p:extLst>
      <p:ext uri="{BB962C8B-B14F-4D97-AF65-F5344CB8AC3E}">
        <p14:creationId xmlns:p14="http://schemas.microsoft.com/office/powerpoint/2010/main" val="2833220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85720" y="285728"/>
            <a:ext cx="2357454" cy="1143000"/>
          </a:xfrm>
        </p:spPr>
        <p:txBody>
          <a:bodyPr>
            <a:normAutofit/>
          </a:bodyPr>
          <a:lstStyle/>
          <a:p>
            <a:r>
              <a:rPr lang="en-US" dirty="0" smtClean="0">
                <a:solidFill>
                  <a:srgbClr val="FF0000"/>
                </a:solidFill>
              </a:rPr>
              <a:t>le LHC</a:t>
            </a:r>
            <a:endParaRPr lang="fr-FR" b="1" dirty="0" smtClean="0">
              <a:solidFill>
                <a:srgbClr val="FF0000"/>
              </a:solidFill>
              <a:latin typeface="Lucida Handwriting" pitchFamily="66" charset="0"/>
            </a:endParaRPr>
          </a:p>
        </p:txBody>
      </p:sp>
      <p:sp>
        <p:nvSpPr>
          <p:cNvPr id="13317" name="Text Box 9"/>
          <p:cNvSpPr txBox="1">
            <a:spLocks noChangeArrowheads="1"/>
          </p:cNvSpPr>
          <p:nvPr/>
        </p:nvSpPr>
        <p:spPr bwMode="auto">
          <a:xfrm>
            <a:off x="285720" y="2500306"/>
            <a:ext cx="2347898" cy="1631216"/>
          </a:xfrm>
          <a:prstGeom prst="rect">
            <a:avLst/>
          </a:prstGeom>
          <a:noFill/>
          <a:ln w="9525">
            <a:noFill/>
            <a:miter lim="800000"/>
            <a:headEnd/>
            <a:tailEnd/>
          </a:ln>
        </p:spPr>
        <p:txBody>
          <a:bodyPr wrap="square">
            <a:spAutoFit/>
          </a:bodyPr>
          <a:lstStyle/>
          <a:p>
            <a:pPr>
              <a:spcBef>
                <a:spcPct val="0"/>
              </a:spcBef>
            </a:pPr>
            <a:r>
              <a:rPr lang="fr-FR" sz="2000">
                <a:solidFill>
                  <a:schemeClr val="accent1"/>
                </a:solidFill>
                <a:latin typeface="Arial Black" pitchFamily="34" charset="0"/>
              </a:rPr>
              <a:t>LHC : Large Hadron Collider = grand collisionneur de hadrons</a:t>
            </a:r>
            <a:endParaRPr lang="fr-FR" sz="2400">
              <a:solidFill>
                <a:schemeClr val="tx1"/>
              </a:solidFill>
              <a:latin typeface="Arial" charset="0"/>
            </a:endParaRPr>
          </a:p>
        </p:txBody>
      </p:sp>
      <p:sp>
        <p:nvSpPr>
          <p:cNvPr id="13318" name="Text Box 10"/>
          <p:cNvSpPr txBox="1">
            <a:spLocks noChangeArrowheads="1"/>
          </p:cNvSpPr>
          <p:nvPr/>
        </p:nvSpPr>
        <p:spPr bwMode="auto">
          <a:xfrm>
            <a:off x="285720" y="1571612"/>
            <a:ext cx="2422525" cy="830997"/>
          </a:xfrm>
          <a:prstGeom prst="rect">
            <a:avLst/>
          </a:prstGeom>
          <a:noFill/>
          <a:ln w="9525">
            <a:solidFill>
              <a:srgbClr val="EAEAEA"/>
            </a:solidFill>
            <a:miter lim="800000"/>
            <a:headEnd/>
            <a:tailEnd/>
          </a:ln>
        </p:spPr>
        <p:txBody>
          <a:bodyPr>
            <a:spAutoFit/>
          </a:bodyPr>
          <a:lstStyle/>
          <a:p>
            <a:r>
              <a:rPr lang="fr-FR" sz="1600" b="1"/>
              <a:t>Lieu : CERN</a:t>
            </a:r>
          </a:p>
          <a:p>
            <a:r>
              <a:rPr lang="fr-FR" sz="1600" b="1"/>
              <a:t>Profondeur : 100 m</a:t>
            </a:r>
          </a:p>
          <a:p>
            <a:r>
              <a:rPr lang="fr-FR" sz="1600" b="1" smtClean="0"/>
              <a:t>Circonférence </a:t>
            </a:r>
            <a:r>
              <a:rPr lang="fr-FR" sz="1600" b="1"/>
              <a:t>: 27 km</a:t>
            </a:r>
          </a:p>
        </p:txBody>
      </p:sp>
      <p:pic>
        <p:nvPicPr>
          <p:cNvPr id="9" name="Picture 4" descr="colliding_beam"/>
          <p:cNvPicPr>
            <a:picLocks noChangeArrowheads="1"/>
          </p:cNvPicPr>
          <p:nvPr/>
        </p:nvPicPr>
        <p:blipFill>
          <a:blip r:embed="rId3" cstate="print"/>
          <a:srcRect/>
          <a:stretch>
            <a:fillRect/>
          </a:stretch>
        </p:blipFill>
        <p:spPr bwMode="auto">
          <a:xfrm>
            <a:off x="2757490" y="5072074"/>
            <a:ext cx="5354638" cy="787400"/>
          </a:xfrm>
          <a:prstGeom prst="rect">
            <a:avLst/>
          </a:prstGeom>
          <a:noFill/>
          <a:ln w="9525">
            <a:noFill/>
            <a:miter lim="800000"/>
            <a:headEnd/>
            <a:tailEnd/>
          </a:ln>
        </p:spPr>
      </p:pic>
      <p:sp>
        <p:nvSpPr>
          <p:cNvPr id="10" name="Text Box 5"/>
          <p:cNvSpPr txBox="1">
            <a:spLocks noChangeArrowheads="1"/>
          </p:cNvSpPr>
          <p:nvPr/>
        </p:nvSpPr>
        <p:spPr bwMode="auto">
          <a:xfrm>
            <a:off x="2285984" y="4643446"/>
            <a:ext cx="3786214"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FF0000"/>
                </a:solidFill>
              </a:rPr>
              <a:t>Protons de 7 TeV d’énergie</a:t>
            </a:r>
            <a:endParaRPr lang="fr-FR" sz="2000" dirty="0"/>
          </a:p>
        </p:txBody>
      </p:sp>
      <p:sp>
        <p:nvSpPr>
          <p:cNvPr id="11" name="Text Box 6"/>
          <p:cNvSpPr txBox="1">
            <a:spLocks noChangeArrowheads="1"/>
          </p:cNvSpPr>
          <p:nvPr/>
        </p:nvSpPr>
        <p:spPr bwMode="auto">
          <a:xfrm>
            <a:off x="5329258" y="4643446"/>
            <a:ext cx="3814742"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0070C0"/>
                </a:solidFill>
              </a:rPr>
              <a:t>Protons de 7 TeV d’énergie</a:t>
            </a:r>
            <a:endParaRPr lang="fr-FR" sz="2000" dirty="0">
              <a:solidFill>
                <a:srgbClr val="0070C0"/>
              </a:solidFill>
            </a:endParaRPr>
          </a:p>
        </p:txBody>
      </p:sp>
      <p:sp>
        <p:nvSpPr>
          <p:cNvPr id="12" name="Text Box 7"/>
          <p:cNvSpPr txBox="1">
            <a:spLocks noChangeArrowheads="1"/>
          </p:cNvSpPr>
          <p:nvPr/>
        </p:nvSpPr>
        <p:spPr bwMode="auto">
          <a:xfrm>
            <a:off x="2786050" y="5929330"/>
            <a:ext cx="6034422" cy="70788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smtClean="0">
                <a:solidFill>
                  <a:srgbClr val="0070C0"/>
                </a:solidFill>
              </a:rPr>
              <a:t>TeV</a:t>
            </a:r>
            <a:r>
              <a:rPr lang="fr-FR" sz="2000" b="1" dirty="0" smtClean="0">
                <a:solidFill>
                  <a:srgbClr val="0070C0"/>
                </a:solidFill>
              </a:rPr>
              <a:t> à terme en 2014 (énergie équivalente à environ 14000 fois la masse du proton)</a:t>
            </a:r>
            <a:endParaRPr lang="fr-FR" sz="2000" b="1" dirty="0">
              <a:solidFill>
                <a:srgbClr val="0070C0"/>
              </a:solidFill>
            </a:endParaRPr>
          </a:p>
        </p:txBody>
      </p:sp>
      <p:pic>
        <p:nvPicPr>
          <p:cNvPr id="13" name="Picture 2" descr="LHC-OverallView"/>
          <p:cNvPicPr>
            <a:picLocks noChangeAspect="1" noChangeArrowheads="1"/>
          </p:cNvPicPr>
          <p:nvPr/>
        </p:nvPicPr>
        <p:blipFill>
          <a:blip r:embed="rId4" cstate="print"/>
          <a:srcRect t="8065"/>
          <a:stretch>
            <a:fillRect/>
          </a:stretch>
        </p:blipFill>
        <p:spPr bwMode="auto">
          <a:xfrm>
            <a:off x="2857488" y="428604"/>
            <a:ext cx="5772232" cy="4286257"/>
          </a:xfrm>
          <a:prstGeom prst="rect">
            <a:avLst/>
          </a:prstGeom>
          <a:noFill/>
        </p:spPr>
      </p:pic>
      <p:sp>
        <p:nvSpPr>
          <p:cNvPr id="14" name="Text Box 4"/>
          <p:cNvSpPr txBox="1">
            <a:spLocks noChangeArrowheads="1"/>
          </p:cNvSpPr>
          <p:nvPr/>
        </p:nvSpPr>
        <p:spPr bwMode="auto">
          <a:xfrm>
            <a:off x="0" y="4180344"/>
            <a:ext cx="2643174" cy="2677656"/>
          </a:xfrm>
          <a:prstGeom prst="rect">
            <a:avLst/>
          </a:prstGeom>
          <a:noFill/>
          <a:ln w="9525">
            <a:noFill/>
            <a:miter lim="800000"/>
            <a:headEnd/>
            <a:tailEnd/>
          </a:ln>
        </p:spPr>
        <p:txBody>
          <a:bodyPr wrap="square">
            <a:spAutoFit/>
          </a:bodyPr>
          <a:lstStyle/>
          <a:p>
            <a:pPr marL="457200" indent="-457200">
              <a:spcBef>
                <a:spcPct val="0"/>
              </a:spcBef>
            </a:pPr>
            <a:r>
              <a:rPr lang="fr-FR" sz="2000" b="1" i="1" dirty="0">
                <a:solidFill>
                  <a:srgbClr val="FF0000"/>
                </a:solidFill>
                <a:latin typeface="Arial" charset="0"/>
              </a:rPr>
              <a:t>	</a:t>
            </a:r>
            <a:r>
              <a:rPr lang="fr-FR" sz="2400" b="1" i="1" dirty="0"/>
              <a:t>Etudier les particules produites lors de collisions entre deux faisceaux de protons.</a:t>
            </a:r>
            <a:endParaRPr lang="fr-FR" sz="2400" dirty="0">
              <a:latin typeface="Arial" charset="0"/>
            </a:endParaRPr>
          </a:p>
        </p:txBody>
      </p:sp>
      <p:sp>
        <p:nvSpPr>
          <p:cNvPr id="15" name="ZoneTexte 14"/>
          <p:cNvSpPr txBox="1"/>
          <p:nvPr/>
        </p:nvSpPr>
        <p:spPr>
          <a:xfrm>
            <a:off x="6299119" y="0"/>
            <a:ext cx="2844881" cy="400110"/>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LHC/ accélérateurs</a:t>
            </a:r>
            <a:endParaRPr lang="fr-FR" sz="2000"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ond_paysage"/>
          <p:cNvPicPr>
            <a:picLocks noChangeAspect="1" noChangeArrowheads="1"/>
          </p:cNvPicPr>
          <p:nvPr/>
        </p:nvPicPr>
        <p:blipFill>
          <a:blip r:embed="rId3" cstate="print"/>
          <a:srcRect t="2440" b="6097"/>
          <a:stretch>
            <a:fillRect/>
          </a:stretch>
        </p:blipFill>
        <p:spPr bwMode="auto">
          <a:xfrm>
            <a:off x="0" y="0"/>
            <a:ext cx="9144000" cy="6858000"/>
          </a:xfrm>
          <a:prstGeom prst="rect">
            <a:avLst/>
          </a:prstGeom>
          <a:noFill/>
          <a:ln w="9525">
            <a:noFill/>
            <a:miter lim="800000"/>
            <a:headEnd/>
            <a:tailEnd/>
          </a:ln>
        </p:spPr>
      </p:pic>
      <p:sp>
        <p:nvSpPr>
          <p:cNvPr id="11267" name="Text Box 3"/>
          <p:cNvSpPr txBox="1">
            <a:spLocks noChangeArrowheads="1"/>
          </p:cNvSpPr>
          <p:nvPr/>
        </p:nvSpPr>
        <p:spPr bwMode="auto">
          <a:xfrm>
            <a:off x="2832100" y="14288"/>
            <a:ext cx="4235450" cy="822325"/>
          </a:xfrm>
          <a:prstGeom prst="rect">
            <a:avLst/>
          </a:prstGeom>
          <a:noFill/>
          <a:ln w="9525">
            <a:noFill/>
            <a:miter lim="800000"/>
            <a:headEnd/>
            <a:tailEnd/>
          </a:ln>
        </p:spPr>
        <p:txBody>
          <a:bodyPr wrap="none">
            <a:spAutoFit/>
          </a:bodyPr>
          <a:lstStyle/>
          <a:p>
            <a:pPr algn="ctr"/>
            <a:r>
              <a:rPr lang="fr-FR" sz="2400" b="1" i="1">
                <a:solidFill>
                  <a:srgbClr val="FF0000"/>
                </a:solidFill>
              </a:rPr>
              <a:t>Sonder l’infiniment petit </a:t>
            </a:r>
          </a:p>
          <a:p>
            <a:pPr algn="ctr"/>
            <a:r>
              <a:rPr lang="fr-FR" sz="2400" b="1" i="1">
                <a:solidFill>
                  <a:srgbClr val="0000FF"/>
                </a:solidFill>
              </a:rPr>
              <a:t>auprès des accélérateurs</a:t>
            </a:r>
            <a:r>
              <a:rPr lang="fr-FR" sz="2400" b="1" i="1">
                <a:solidFill>
                  <a:schemeClr val="tx2"/>
                </a:solidFill>
              </a:rPr>
              <a:t> …</a:t>
            </a:r>
          </a:p>
        </p:txBody>
      </p:sp>
      <p:pic>
        <p:nvPicPr>
          <p:cNvPr id="11268" name="Picture 10" descr="LHC-MagnetsWithMotorcycle"/>
          <p:cNvPicPr>
            <a:picLocks noChangeAspect="1" noChangeArrowheads="1"/>
          </p:cNvPicPr>
          <p:nvPr/>
        </p:nvPicPr>
        <p:blipFill>
          <a:blip r:embed="rId4" cstate="print"/>
          <a:srcRect l="25424"/>
          <a:stretch>
            <a:fillRect/>
          </a:stretch>
        </p:blipFill>
        <p:spPr bwMode="auto">
          <a:xfrm>
            <a:off x="34925" y="908050"/>
            <a:ext cx="3778250" cy="3297238"/>
          </a:xfrm>
          <a:prstGeom prst="rect">
            <a:avLst/>
          </a:prstGeom>
          <a:noFill/>
          <a:ln w="9525">
            <a:noFill/>
            <a:miter lim="800000"/>
            <a:headEnd/>
            <a:tailEnd/>
          </a:ln>
        </p:spPr>
      </p:pic>
      <p:sp>
        <p:nvSpPr>
          <p:cNvPr id="11269" name="Text Box 12"/>
          <p:cNvSpPr txBox="1">
            <a:spLocks noChangeArrowheads="1"/>
          </p:cNvSpPr>
          <p:nvPr/>
        </p:nvSpPr>
        <p:spPr bwMode="auto">
          <a:xfrm>
            <a:off x="7850188" y="2347898"/>
            <a:ext cx="184150" cy="457200"/>
          </a:xfrm>
          <a:prstGeom prst="rect">
            <a:avLst/>
          </a:prstGeom>
          <a:noFill/>
          <a:ln w="9525">
            <a:noFill/>
            <a:miter lim="800000"/>
            <a:headEnd type="none" w="sm" len="sm"/>
            <a:tailEnd type="none" w="sm" len="sm"/>
          </a:ln>
        </p:spPr>
        <p:txBody>
          <a:bodyPr wrap="none">
            <a:spAutoFit/>
          </a:bodyPr>
          <a:lstStyle/>
          <a:p>
            <a:endParaRPr kumimoji="1" lang="fr-FR" sz="2400">
              <a:latin typeface="Times New Roman" pitchFamily="18" charset="0"/>
            </a:endParaRPr>
          </a:p>
        </p:txBody>
      </p:sp>
      <p:pic>
        <p:nvPicPr>
          <p:cNvPr id="11271" name="Picture 16" descr="lhc_alps"/>
          <p:cNvPicPr>
            <a:picLocks noChangeAspect="1" noChangeArrowheads="1"/>
          </p:cNvPicPr>
          <p:nvPr/>
        </p:nvPicPr>
        <p:blipFill>
          <a:blip r:embed="rId5" cstate="print"/>
          <a:srcRect r="5684"/>
          <a:stretch>
            <a:fillRect/>
          </a:stretch>
        </p:blipFill>
        <p:spPr bwMode="auto">
          <a:xfrm>
            <a:off x="3889375" y="1285860"/>
            <a:ext cx="5219700" cy="2833688"/>
          </a:xfrm>
          <a:prstGeom prst="rect">
            <a:avLst/>
          </a:prstGeom>
          <a:noFill/>
          <a:ln w="9525">
            <a:noFill/>
            <a:miter lim="800000"/>
            <a:headEnd/>
            <a:tailEnd/>
          </a:ln>
        </p:spPr>
      </p:pic>
      <p:sp>
        <p:nvSpPr>
          <p:cNvPr id="11272" name="Rectangle 19"/>
          <p:cNvSpPr>
            <a:spLocks noChangeArrowheads="1"/>
          </p:cNvSpPr>
          <p:nvPr/>
        </p:nvSpPr>
        <p:spPr bwMode="auto">
          <a:xfrm>
            <a:off x="3707904" y="5328593"/>
            <a:ext cx="1872406" cy="1268412"/>
          </a:xfrm>
          <a:prstGeom prst="rect">
            <a:avLst/>
          </a:prstGeom>
          <a:solidFill>
            <a:srgbClr val="99CCFF">
              <a:alpha val="21960"/>
            </a:srgbClr>
          </a:solidFill>
          <a:ln w="9525">
            <a:noFill/>
            <a:miter lim="800000"/>
            <a:headEnd/>
            <a:tailEnd/>
          </a:ln>
        </p:spPr>
        <p:txBody>
          <a:bodyPr wrap="square" bIns="0" anchor="ctr">
            <a:spAutoFit/>
          </a:bodyPr>
          <a:lstStyle/>
          <a:p>
            <a:pPr algn="ctr"/>
            <a:r>
              <a:rPr lang="fr-FR" sz="1600" b="1" i="1" dirty="0"/>
              <a:t>Le </a:t>
            </a:r>
            <a:r>
              <a:rPr lang="fr-FR" sz="1600" b="1" i="1" dirty="0">
                <a:solidFill>
                  <a:srgbClr val="FF0000"/>
                </a:solidFill>
              </a:rPr>
              <a:t>LHC</a:t>
            </a:r>
            <a:r>
              <a:rPr lang="fr-FR" sz="1600" b="1" i="1" dirty="0"/>
              <a:t> le plus </a:t>
            </a:r>
          </a:p>
          <a:p>
            <a:pPr algn="ctr"/>
            <a:r>
              <a:rPr lang="fr-FR" sz="1600" b="1" i="1" dirty="0"/>
              <a:t>grand instrument </a:t>
            </a:r>
          </a:p>
          <a:p>
            <a:pPr algn="ctr"/>
            <a:r>
              <a:rPr lang="fr-FR" sz="1600" b="1" i="1" dirty="0"/>
              <a:t>scientifique jamais construit ! </a:t>
            </a:r>
          </a:p>
          <a:p>
            <a:pPr algn="ctr"/>
            <a:r>
              <a:rPr lang="fr-FR" sz="1600" b="1" i="1" dirty="0"/>
              <a:t>démarrage en </a:t>
            </a:r>
            <a:r>
              <a:rPr lang="fr-FR" sz="1600" b="1" i="1" dirty="0" smtClean="0"/>
              <a:t>2008</a:t>
            </a:r>
            <a:endParaRPr lang="fr-FR" sz="1600" b="1" i="1" dirty="0"/>
          </a:p>
        </p:txBody>
      </p:sp>
      <p:sp>
        <p:nvSpPr>
          <p:cNvPr id="11273" name="Line 20"/>
          <p:cNvSpPr>
            <a:spLocks noChangeShapeType="1"/>
          </p:cNvSpPr>
          <p:nvPr/>
        </p:nvSpPr>
        <p:spPr bwMode="auto">
          <a:xfrm flipV="1">
            <a:off x="5364163" y="2725723"/>
            <a:ext cx="1728787" cy="1152525"/>
          </a:xfrm>
          <a:prstGeom prst="line">
            <a:avLst/>
          </a:prstGeom>
          <a:noFill/>
          <a:ln w="38100">
            <a:solidFill>
              <a:schemeClr val="bg1"/>
            </a:solidFill>
            <a:round/>
            <a:headEnd type="triangle" w="med" len="med"/>
            <a:tailEnd type="triangle" w="med" len="med"/>
          </a:ln>
        </p:spPr>
        <p:txBody>
          <a:bodyPr/>
          <a:lstStyle/>
          <a:p>
            <a:endParaRPr lang="en-US"/>
          </a:p>
        </p:txBody>
      </p:sp>
      <p:sp>
        <p:nvSpPr>
          <p:cNvPr id="11274" name="Text Box 21"/>
          <p:cNvSpPr txBox="1">
            <a:spLocks noChangeArrowheads="1"/>
          </p:cNvSpPr>
          <p:nvPr/>
        </p:nvSpPr>
        <p:spPr bwMode="auto">
          <a:xfrm>
            <a:off x="6388100" y="3157523"/>
            <a:ext cx="704850" cy="366712"/>
          </a:xfrm>
          <a:prstGeom prst="rect">
            <a:avLst/>
          </a:prstGeom>
          <a:noFill/>
          <a:ln w="9525">
            <a:noFill/>
            <a:miter lim="800000"/>
            <a:headEnd/>
            <a:tailEnd/>
          </a:ln>
        </p:spPr>
        <p:txBody>
          <a:bodyPr wrap="none">
            <a:spAutoFit/>
          </a:bodyPr>
          <a:lstStyle/>
          <a:p>
            <a:r>
              <a:rPr lang="fr-FR" b="1">
                <a:solidFill>
                  <a:schemeClr val="bg1"/>
                </a:solidFill>
              </a:rPr>
              <a:t>9 km</a:t>
            </a:r>
          </a:p>
        </p:txBody>
      </p:sp>
      <p:pic>
        <p:nvPicPr>
          <p:cNvPr id="11275" name="Picture 22" descr="200px-CERN_logo_400x400"/>
          <p:cNvPicPr>
            <a:picLocks noChangeAspect="1" noChangeArrowheads="1"/>
          </p:cNvPicPr>
          <p:nvPr/>
        </p:nvPicPr>
        <p:blipFill>
          <a:blip r:embed="rId6" cstate="print"/>
          <a:srcRect/>
          <a:stretch>
            <a:fillRect/>
          </a:stretch>
        </p:blipFill>
        <p:spPr bwMode="auto">
          <a:xfrm>
            <a:off x="4103563" y="4149080"/>
            <a:ext cx="1081088" cy="1081088"/>
          </a:xfrm>
          <a:prstGeom prst="rect">
            <a:avLst/>
          </a:prstGeom>
          <a:noFill/>
          <a:ln w="9525">
            <a:noFill/>
            <a:miter lim="800000"/>
            <a:headEnd/>
            <a:tailEnd/>
          </a:ln>
        </p:spPr>
      </p:pic>
      <p:pic>
        <p:nvPicPr>
          <p:cNvPr id="11276" name="Picture 24" descr="9906026_01"/>
          <p:cNvPicPr>
            <a:picLocks noChangeAspect="1" noChangeArrowheads="1"/>
          </p:cNvPicPr>
          <p:nvPr/>
        </p:nvPicPr>
        <p:blipFill>
          <a:blip r:embed="rId7" cstate="print"/>
          <a:srcRect l="3224" t="17363" r="4930" b="12094"/>
          <a:stretch>
            <a:fillRect/>
          </a:stretch>
        </p:blipFill>
        <p:spPr bwMode="auto">
          <a:xfrm>
            <a:off x="34926" y="4238610"/>
            <a:ext cx="3778249" cy="2344056"/>
          </a:xfrm>
          <a:prstGeom prst="rect">
            <a:avLst/>
          </a:prstGeom>
          <a:noFill/>
          <a:ln w="9525">
            <a:noFill/>
            <a:miter lim="800000"/>
            <a:headEnd/>
            <a:tailEnd/>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3710" y="4293096"/>
            <a:ext cx="3535365" cy="228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28662" y="214290"/>
            <a:ext cx="7544053" cy="584775"/>
          </a:xfrm>
          <a:prstGeom prst="rect">
            <a:avLst/>
          </a:prstGeom>
          <a:noFill/>
        </p:spPr>
        <p:txBody>
          <a:bodyPr wrap="none" rtlCol="0">
            <a:spAutoFit/>
          </a:bodyPr>
          <a:lstStyle/>
          <a:p>
            <a:r>
              <a:rPr lang="fr-FR" sz="3200" dirty="0" smtClean="0">
                <a:solidFill>
                  <a:srgbClr val="FF0000"/>
                </a:solidFill>
                <a:latin typeface="Berlin Sans FB" pitchFamily="34" charset="0"/>
              </a:rPr>
              <a:t>Exemple de la production du </a:t>
            </a:r>
            <a:r>
              <a:rPr lang="fr-FR" sz="3200" dirty="0" err="1">
                <a:solidFill>
                  <a:srgbClr val="FF0000"/>
                </a:solidFill>
                <a:latin typeface="Berlin Sans FB" pitchFamily="34" charset="0"/>
              </a:rPr>
              <a:t>H</a:t>
            </a:r>
            <a:r>
              <a:rPr lang="fr-FR" sz="3200" dirty="0" err="1" smtClean="0">
                <a:solidFill>
                  <a:srgbClr val="FF0000"/>
                </a:solidFill>
                <a:latin typeface="Berlin Sans FB" pitchFamily="34" charset="0"/>
              </a:rPr>
              <a:t>iggs</a:t>
            </a:r>
            <a:r>
              <a:rPr lang="fr-FR" sz="3200" dirty="0" smtClean="0">
                <a:solidFill>
                  <a:srgbClr val="FF0000"/>
                </a:solidFill>
                <a:latin typeface="Berlin Sans FB" pitchFamily="34" charset="0"/>
              </a:rPr>
              <a:t> au LHC</a:t>
            </a:r>
            <a:endParaRPr lang="fr-FR" sz="3200" dirty="0">
              <a:solidFill>
                <a:srgbClr val="FF0000"/>
              </a:solidFill>
              <a:latin typeface="Berlin Sans FB" pitchFamily="34" charset="0"/>
            </a:endParaRPr>
          </a:p>
        </p:txBody>
      </p:sp>
      <p:grpSp>
        <p:nvGrpSpPr>
          <p:cNvPr id="5" name="Group 4"/>
          <p:cNvGrpSpPr>
            <a:grpSpLocks/>
          </p:cNvGrpSpPr>
          <p:nvPr/>
        </p:nvGrpSpPr>
        <p:grpSpPr bwMode="auto">
          <a:xfrm>
            <a:off x="785786" y="2143116"/>
            <a:ext cx="4069228" cy="1057056"/>
            <a:chOff x="3659" y="3805"/>
            <a:chExt cx="2107" cy="837"/>
          </a:xfrm>
        </p:grpSpPr>
        <p:grpSp>
          <p:nvGrpSpPr>
            <p:cNvPr id="6" name="Group 5"/>
            <p:cNvGrpSpPr>
              <a:grpSpLocks/>
            </p:cNvGrpSpPr>
            <p:nvPr/>
          </p:nvGrpSpPr>
          <p:grpSpPr bwMode="auto">
            <a:xfrm flipH="1">
              <a:off x="3827" y="4301"/>
              <a:ext cx="809" cy="0"/>
              <a:chOff x="8096" y="4470"/>
              <a:chExt cx="5443" cy="0"/>
            </a:xfrm>
          </p:grpSpPr>
          <p:sp>
            <p:nvSpPr>
              <p:cNvPr id="24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4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7" name="Group 10"/>
            <p:cNvGrpSpPr>
              <a:grpSpLocks/>
            </p:cNvGrpSpPr>
            <p:nvPr/>
          </p:nvGrpSpPr>
          <p:grpSpPr bwMode="auto">
            <a:xfrm>
              <a:off x="4795" y="4093"/>
              <a:ext cx="809" cy="0"/>
              <a:chOff x="8096" y="4470"/>
              <a:chExt cx="5443" cy="0"/>
            </a:xfrm>
          </p:grpSpPr>
          <p:sp>
            <p:nvSpPr>
              <p:cNvPr id="23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3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3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4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8"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9" name="Group 16"/>
            <p:cNvGrpSpPr>
              <a:grpSpLocks/>
            </p:cNvGrpSpPr>
            <p:nvPr/>
          </p:nvGrpSpPr>
          <p:grpSpPr bwMode="auto">
            <a:xfrm rot="-681839">
              <a:off x="4587" y="3943"/>
              <a:ext cx="65" cy="51"/>
              <a:chOff x="0" y="6512"/>
              <a:chExt cx="21386" cy="6122"/>
            </a:xfrm>
          </p:grpSpPr>
          <p:grpSp>
            <p:nvGrpSpPr>
              <p:cNvPr id="207" name="Group 17"/>
              <p:cNvGrpSpPr>
                <a:grpSpLocks/>
              </p:cNvGrpSpPr>
              <p:nvPr/>
            </p:nvGrpSpPr>
            <p:grpSpPr bwMode="auto">
              <a:xfrm>
                <a:off x="8595" y="6512"/>
                <a:ext cx="4309" cy="6122"/>
                <a:chOff x="8595" y="6512"/>
                <a:chExt cx="4309" cy="6122"/>
              </a:xfrm>
            </p:grpSpPr>
            <p:sp>
              <p:nvSpPr>
                <p:cNvPr id="23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8" name="Group 23"/>
              <p:cNvGrpSpPr>
                <a:grpSpLocks/>
              </p:cNvGrpSpPr>
              <p:nvPr/>
            </p:nvGrpSpPr>
            <p:grpSpPr bwMode="auto">
              <a:xfrm>
                <a:off x="12768" y="6512"/>
                <a:ext cx="4309" cy="6122"/>
                <a:chOff x="8595" y="6512"/>
                <a:chExt cx="4309" cy="6122"/>
              </a:xfrm>
            </p:grpSpPr>
            <p:sp>
              <p:nvSpPr>
                <p:cNvPr id="22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9" name="Group 29"/>
              <p:cNvGrpSpPr>
                <a:grpSpLocks/>
              </p:cNvGrpSpPr>
              <p:nvPr/>
            </p:nvGrpSpPr>
            <p:grpSpPr bwMode="auto">
              <a:xfrm>
                <a:off x="4377" y="6512"/>
                <a:ext cx="4309" cy="6122"/>
                <a:chOff x="8595" y="6512"/>
                <a:chExt cx="4309" cy="6122"/>
              </a:xfrm>
            </p:grpSpPr>
            <p:sp>
              <p:nvSpPr>
                <p:cNvPr id="22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0" name="Group 35"/>
              <p:cNvGrpSpPr>
                <a:grpSpLocks/>
              </p:cNvGrpSpPr>
              <p:nvPr/>
            </p:nvGrpSpPr>
            <p:grpSpPr bwMode="auto">
              <a:xfrm>
                <a:off x="0" y="6512"/>
                <a:ext cx="4309" cy="6122"/>
                <a:chOff x="8595" y="6512"/>
                <a:chExt cx="4309" cy="6122"/>
              </a:xfrm>
            </p:grpSpPr>
            <p:sp>
              <p:nvSpPr>
                <p:cNvPr id="21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1" name="Group 41"/>
              <p:cNvGrpSpPr>
                <a:grpSpLocks/>
              </p:cNvGrpSpPr>
              <p:nvPr/>
            </p:nvGrpSpPr>
            <p:grpSpPr bwMode="auto">
              <a:xfrm>
                <a:off x="17077" y="6512"/>
                <a:ext cx="4309" cy="6122"/>
                <a:chOff x="8595" y="6512"/>
                <a:chExt cx="4309" cy="6122"/>
              </a:xfrm>
            </p:grpSpPr>
            <p:sp>
              <p:nvSpPr>
                <p:cNvPr id="21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47"/>
            <p:cNvGrpSpPr>
              <a:grpSpLocks/>
            </p:cNvGrpSpPr>
            <p:nvPr/>
          </p:nvGrpSpPr>
          <p:grpSpPr bwMode="auto">
            <a:xfrm rot="-4434957">
              <a:off x="4637" y="4045"/>
              <a:ext cx="108" cy="31"/>
              <a:chOff x="0" y="6512"/>
              <a:chExt cx="21386" cy="6122"/>
            </a:xfrm>
          </p:grpSpPr>
          <p:grpSp>
            <p:nvGrpSpPr>
              <p:cNvPr id="177" name="Group 48"/>
              <p:cNvGrpSpPr>
                <a:grpSpLocks/>
              </p:cNvGrpSpPr>
              <p:nvPr/>
            </p:nvGrpSpPr>
            <p:grpSpPr bwMode="auto">
              <a:xfrm>
                <a:off x="8595" y="6512"/>
                <a:ext cx="4309" cy="6122"/>
                <a:chOff x="8595" y="6512"/>
                <a:chExt cx="4309" cy="6122"/>
              </a:xfrm>
            </p:grpSpPr>
            <p:sp>
              <p:nvSpPr>
                <p:cNvPr id="20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78" name="Group 54"/>
              <p:cNvGrpSpPr>
                <a:grpSpLocks/>
              </p:cNvGrpSpPr>
              <p:nvPr/>
            </p:nvGrpSpPr>
            <p:grpSpPr bwMode="auto">
              <a:xfrm>
                <a:off x="12768" y="6512"/>
                <a:ext cx="4309" cy="6122"/>
                <a:chOff x="8595" y="6512"/>
                <a:chExt cx="4309" cy="6122"/>
              </a:xfrm>
            </p:grpSpPr>
            <p:sp>
              <p:nvSpPr>
                <p:cNvPr id="19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79" name="Group 60"/>
              <p:cNvGrpSpPr>
                <a:grpSpLocks/>
              </p:cNvGrpSpPr>
              <p:nvPr/>
            </p:nvGrpSpPr>
            <p:grpSpPr bwMode="auto">
              <a:xfrm>
                <a:off x="4377" y="6512"/>
                <a:ext cx="4309" cy="6122"/>
                <a:chOff x="8595" y="6512"/>
                <a:chExt cx="4309" cy="6122"/>
              </a:xfrm>
            </p:grpSpPr>
            <p:sp>
              <p:nvSpPr>
                <p:cNvPr id="19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0" name="Group 66"/>
              <p:cNvGrpSpPr>
                <a:grpSpLocks/>
              </p:cNvGrpSpPr>
              <p:nvPr/>
            </p:nvGrpSpPr>
            <p:grpSpPr bwMode="auto">
              <a:xfrm>
                <a:off x="0" y="6512"/>
                <a:ext cx="4309" cy="6122"/>
                <a:chOff x="8595" y="6512"/>
                <a:chExt cx="4309" cy="6122"/>
              </a:xfrm>
            </p:grpSpPr>
            <p:sp>
              <p:nvSpPr>
                <p:cNvPr id="18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1" name="Group 72"/>
              <p:cNvGrpSpPr>
                <a:grpSpLocks/>
              </p:cNvGrpSpPr>
              <p:nvPr/>
            </p:nvGrpSpPr>
            <p:grpSpPr bwMode="auto">
              <a:xfrm>
                <a:off x="17077" y="6512"/>
                <a:ext cx="4309" cy="6122"/>
                <a:chOff x="8595" y="6512"/>
                <a:chExt cx="4309" cy="6122"/>
              </a:xfrm>
            </p:grpSpPr>
            <p:sp>
              <p:nvSpPr>
                <p:cNvPr id="18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1" name="Group 78"/>
            <p:cNvGrpSpPr>
              <a:grpSpLocks/>
            </p:cNvGrpSpPr>
            <p:nvPr/>
          </p:nvGrpSpPr>
          <p:grpSpPr bwMode="auto">
            <a:xfrm rot="3858794">
              <a:off x="4530" y="4087"/>
              <a:ext cx="108" cy="48"/>
              <a:chOff x="0" y="6512"/>
              <a:chExt cx="21386" cy="6122"/>
            </a:xfrm>
          </p:grpSpPr>
          <p:grpSp>
            <p:nvGrpSpPr>
              <p:cNvPr id="147" name="Group 79"/>
              <p:cNvGrpSpPr>
                <a:grpSpLocks/>
              </p:cNvGrpSpPr>
              <p:nvPr/>
            </p:nvGrpSpPr>
            <p:grpSpPr bwMode="auto">
              <a:xfrm>
                <a:off x="8595" y="6512"/>
                <a:ext cx="4309" cy="6122"/>
                <a:chOff x="8595" y="6512"/>
                <a:chExt cx="4309" cy="6122"/>
              </a:xfrm>
            </p:grpSpPr>
            <p:sp>
              <p:nvSpPr>
                <p:cNvPr id="17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8" name="Group 85"/>
              <p:cNvGrpSpPr>
                <a:grpSpLocks/>
              </p:cNvGrpSpPr>
              <p:nvPr/>
            </p:nvGrpSpPr>
            <p:grpSpPr bwMode="auto">
              <a:xfrm>
                <a:off x="12768" y="6512"/>
                <a:ext cx="4309" cy="6122"/>
                <a:chOff x="8595" y="6512"/>
                <a:chExt cx="4309" cy="6122"/>
              </a:xfrm>
            </p:grpSpPr>
            <p:sp>
              <p:nvSpPr>
                <p:cNvPr id="16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9" name="Group 91"/>
              <p:cNvGrpSpPr>
                <a:grpSpLocks/>
              </p:cNvGrpSpPr>
              <p:nvPr/>
            </p:nvGrpSpPr>
            <p:grpSpPr bwMode="auto">
              <a:xfrm>
                <a:off x="4377" y="6512"/>
                <a:ext cx="4309" cy="6122"/>
                <a:chOff x="8595" y="6512"/>
                <a:chExt cx="4309" cy="6122"/>
              </a:xfrm>
            </p:grpSpPr>
            <p:sp>
              <p:nvSpPr>
                <p:cNvPr id="16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0" name="Group 97"/>
              <p:cNvGrpSpPr>
                <a:grpSpLocks/>
              </p:cNvGrpSpPr>
              <p:nvPr/>
            </p:nvGrpSpPr>
            <p:grpSpPr bwMode="auto">
              <a:xfrm>
                <a:off x="0" y="6512"/>
                <a:ext cx="4309" cy="6122"/>
                <a:chOff x="8595" y="6512"/>
                <a:chExt cx="4309" cy="6122"/>
              </a:xfrm>
            </p:grpSpPr>
            <p:sp>
              <p:nvSpPr>
                <p:cNvPr id="15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1" name="Group 103"/>
              <p:cNvGrpSpPr>
                <a:grpSpLocks/>
              </p:cNvGrpSpPr>
              <p:nvPr/>
            </p:nvGrpSpPr>
            <p:grpSpPr bwMode="auto">
              <a:xfrm>
                <a:off x="17077" y="6512"/>
                <a:ext cx="4309" cy="6122"/>
                <a:chOff x="8595" y="6512"/>
                <a:chExt cx="4309" cy="6122"/>
              </a:xfrm>
            </p:grpSpPr>
            <p:sp>
              <p:nvSpPr>
                <p:cNvPr id="15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2"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3" name="Group 110"/>
            <p:cNvGrpSpPr>
              <a:grpSpLocks/>
            </p:cNvGrpSpPr>
            <p:nvPr/>
          </p:nvGrpSpPr>
          <p:grpSpPr bwMode="auto">
            <a:xfrm rot="-681839">
              <a:off x="4756" y="4231"/>
              <a:ext cx="65" cy="51"/>
              <a:chOff x="0" y="6512"/>
              <a:chExt cx="21386" cy="6122"/>
            </a:xfrm>
          </p:grpSpPr>
          <p:grpSp>
            <p:nvGrpSpPr>
              <p:cNvPr id="117" name="Group 111"/>
              <p:cNvGrpSpPr>
                <a:grpSpLocks/>
              </p:cNvGrpSpPr>
              <p:nvPr/>
            </p:nvGrpSpPr>
            <p:grpSpPr bwMode="auto">
              <a:xfrm>
                <a:off x="8595" y="6512"/>
                <a:ext cx="4309" cy="6122"/>
                <a:chOff x="8595" y="6512"/>
                <a:chExt cx="4309" cy="6122"/>
              </a:xfrm>
            </p:grpSpPr>
            <p:sp>
              <p:nvSpPr>
                <p:cNvPr id="14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18" name="Group 117"/>
              <p:cNvGrpSpPr>
                <a:grpSpLocks/>
              </p:cNvGrpSpPr>
              <p:nvPr/>
            </p:nvGrpSpPr>
            <p:grpSpPr bwMode="auto">
              <a:xfrm>
                <a:off x="12768" y="6512"/>
                <a:ext cx="4309" cy="6122"/>
                <a:chOff x="8595" y="6512"/>
                <a:chExt cx="4309" cy="6122"/>
              </a:xfrm>
            </p:grpSpPr>
            <p:sp>
              <p:nvSpPr>
                <p:cNvPr id="13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19" name="Group 123"/>
              <p:cNvGrpSpPr>
                <a:grpSpLocks/>
              </p:cNvGrpSpPr>
              <p:nvPr/>
            </p:nvGrpSpPr>
            <p:grpSpPr bwMode="auto">
              <a:xfrm>
                <a:off x="4377" y="6512"/>
                <a:ext cx="4309" cy="6122"/>
                <a:chOff x="8595" y="6512"/>
                <a:chExt cx="4309" cy="6122"/>
              </a:xfrm>
            </p:grpSpPr>
            <p:sp>
              <p:nvSpPr>
                <p:cNvPr id="13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0" name="Group 129"/>
              <p:cNvGrpSpPr>
                <a:grpSpLocks/>
              </p:cNvGrpSpPr>
              <p:nvPr/>
            </p:nvGrpSpPr>
            <p:grpSpPr bwMode="auto">
              <a:xfrm>
                <a:off x="0" y="6512"/>
                <a:ext cx="4309" cy="6122"/>
                <a:chOff x="8595" y="6512"/>
                <a:chExt cx="4309" cy="6122"/>
              </a:xfrm>
            </p:grpSpPr>
            <p:sp>
              <p:nvSpPr>
                <p:cNvPr id="12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1" name="Group 135"/>
              <p:cNvGrpSpPr>
                <a:grpSpLocks/>
              </p:cNvGrpSpPr>
              <p:nvPr/>
            </p:nvGrpSpPr>
            <p:grpSpPr bwMode="auto">
              <a:xfrm>
                <a:off x="17077" y="6512"/>
                <a:ext cx="4309" cy="6122"/>
                <a:chOff x="8595" y="6512"/>
                <a:chExt cx="4309" cy="6122"/>
              </a:xfrm>
            </p:grpSpPr>
            <p:sp>
              <p:nvSpPr>
                <p:cNvPr id="12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4" name="Group 141"/>
            <p:cNvGrpSpPr>
              <a:grpSpLocks/>
            </p:cNvGrpSpPr>
            <p:nvPr/>
          </p:nvGrpSpPr>
          <p:grpSpPr bwMode="auto">
            <a:xfrm rot="-4434957">
              <a:off x="4806" y="4333"/>
              <a:ext cx="108" cy="31"/>
              <a:chOff x="0" y="6512"/>
              <a:chExt cx="21386" cy="6122"/>
            </a:xfrm>
          </p:grpSpPr>
          <p:grpSp>
            <p:nvGrpSpPr>
              <p:cNvPr id="87" name="Group 142"/>
              <p:cNvGrpSpPr>
                <a:grpSpLocks/>
              </p:cNvGrpSpPr>
              <p:nvPr/>
            </p:nvGrpSpPr>
            <p:grpSpPr bwMode="auto">
              <a:xfrm>
                <a:off x="8595" y="6512"/>
                <a:ext cx="4309" cy="6122"/>
                <a:chOff x="8595" y="6512"/>
                <a:chExt cx="4309" cy="6122"/>
              </a:xfrm>
            </p:grpSpPr>
            <p:sp>
              <p:nvSpPr>
                <p:cNvPr id="11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8" name="Group 148"/>
              <p:cNvGrpSpPr>
                <a:grpSpLocks/>
              </p:cNvGrpSpPr>
              <p:nvPr/>
            </p:nvGrpSpPr>
            <p:grpSpPr bwMode="auto">
              <a:xfrm>
                <a:off x="12768" y="6512"/>
                <a:ext cx="4309" cy="6122"/>
                <a:chOff x="8595" y="6512"/>
                <a:chExt cx="4309" cy="6122"/>
              </a:xfrm>
            </p:grpSpPr>
            <p:sp>
              <p:nvSpPr>
                <p:cNvPr id="10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9" name="Group 154"/>
              <p:cNvGrpSpPr>
                <a:grpSpLocks/>
              </p:cNvGrpSpPr>
              <p:nvPr/>
            </p:nvGrpSpPr>
            <p:grpSpPr bwMode="auto">
              <a:xfrm>
                <a:off x="4377" y="6512"/>
                <a:ext cx="4309" cy="6122"/>
                <a:chOff x="8595" y="6512"/>
                <a:chExt cx="4309" cy="6122"/>
              </a:xfrm>
            </p:grpSpPr>
            <p:sp>
              <p:nvSpPr>
                <p:cNvPr id="10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0" name="Group 160"/>
              <p:cNvGrpSpPr>
                <a:grpSpLocks/>
              </p:cNvGrpSpPr>
              <p:nvPr/>
            </p:nvGrpSpPr>
            <p:grpSpPr bwMode="auto">
              <a:xfrm>
                <a:off x="0" y="6512"/>
                <a:ext cx="4309" cy="6122"/>
                <a:chOff x="8595" y="6512"/>
                <a:chExt cx="4309" cy="6122"/>
              </a:xfrm>
            </p:grpSpPr>
            <p:sp>
              <p:nvSpPr>
                <p:cNvPr id="9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1" name="Group 166"/>
              <p:cNvGrpSpPr>
                <a:grpSpLocks/>
              </p:cNvGrpSpPr>
              <p:nvPr/>
            </p:nvGrpSpPr>
            <p:grpSpPr bwMode="auto">
              <a:xfrm>
                <a:off x="17077" y="6512"/>
                <a:ext cx="4309" cy="6122"/>
                <a:chOff x="8595" y="6512"/>
                <a:chExt cx="4309" cy="6122"/>
              </a:xfrm>
            </p:grpSpPr>
            <p:sp>
              <p:nvSpPr>
                <p:cNvPr id="9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5" name="Group 172"/>
            <p:cNvGrpSpPr>
              <a:grpSpLocks/>
            </p:cNvGrpSpPr>
            <p:nvPr/>
          </p:nvGrpSpPr>
          <p:grpSpPr bwMode="auto">
            <a:xfrm rot="3858794">
              <a:off x="4706" y="4370"/>
              <a:ext cx="94" cy="48"/>
              <a:chOff x="0" y="6512"/>
              <a:chExt cx="21386" cy="6122"/>
            </a:xfrm>
          </p:grpSpPr>
          <p:grpSp>
            <p:nvGrpSpPr>
              <p:cNvPr id="57" name="Group 173"/>
              <p:cNvGrpSpPr>
                <a:grpSpLocks/>
              </p:cNvGrpSpPr>
              <p:nvPr/>
            </p:nvGrpSpPr>
            <p:grpSpPr bwMode="auto">
              <a:xfrm>
                <a:off x="8595" y="6512"/>
                <a:ext cx="4309" cy="6122"/>
                <a:chOff x="8595" y="6512"/>
                <a:chExt cx="4309" cy="6122"/>
              </a:xfrm>
            </p:grpSpPr>
            <p:sp>
              <p:nvSpPr>
                <p:cNvPr id="8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58" name="Group 179"/>
              <p:cNvGrpSpPr>
                <a:grpSpLocks/>
              </p:cNvGrpSpPr>
              <p:nvPr/>
            </p:nvGrpSpPr>
            <p:grpSpPr bwMode="auto">
              <a:xfrm>
                <a:off x="12768" y="6512"/>
                <a:ext cx="4309" cy="6122"/>
                <a:chOff x="8595" y="6512"/>
                <a:chExt cx="4309" cy="6122"/>
              </a:xfrm>
            </p:grpSpPr>
            <p:sp>
              <p:nvSpPr>
                <p:cNvPr id="7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59" name="Group 185"/>
              <p:cNvGrpSpPr>
                <a:grpSpLocks/>
              </p:cNvGrpSpPr>
              <p:nvPr/>
            </p:nvGrpSpPr>
            <p:grpSpPr bwMode="auto">
              <a:xfrm>
                <a:off x="4377" y="6512"/>
                <a:ext cx="4309" cy="6122"/>
                <a:chOff x="8595" y="6512"/>
                <a:chExt cx="4309" cy="6122"/>
              </a:xfrm>
            </p:grpSpPr>
            <p:sp>
              <p:nvSpPr>
                <p:cNvPr id="7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0" name="Group 191"/>
              <p:cNvGrpSpPr>
                <a:grpSpLocks/>
              </p:cNvGrpSpPr>
              <p:nvPr/>
            </p:nvGrpSpPr>
            <p:grpSpPr bwMode="auto">
              <a:xfrm>
                <a:off x="0" y="6512"/>
                <a:ext cx="4309" cy="6122"/>
                <a:chOff x="8595" y="6512"/>
                <a:chExt cx="4309" cy="6122"/>
              </a:xfrm>
            </p:grpSpPr>
            <p:sp>
              <p:nvSpPr>
                <p:cNvPr id="6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1" name="Group 197"/>
              <p:cNvGrpSpPr>
                <a:grpSpLocks/>
              </p:cNvGrpSpPr>
              <p:nvPr/>
            </p:nvGrpSpPr>
            <p:grpSpPr bwMode="auto">
              <a:xfrm>
                <a:off x="17077" y="6512"/>
                <a:ext cx="4309" cy="6122"/>
                <a:chOff x="8595" y="6512"/>
                <a:chExt cx="4309" cy="6122"/>
              </a:xfrm>
            </p:grpSpPr>
            <p:sp>
              <p:nvSpPr>
                <p:cNvPr id="6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6"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17"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18"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19"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 name="Group 207"/>
            <p:cNvGrpSpPr>
              <a:grpSpLocks/>
            </p:cNvGrpSpPr>
            <p:nvPr/>
          </p:nvGrpSpPr>
          <p:grpSpPr bwMode="auto">
            <a:xfrm>
              <a:off x="4802" y="4589"/>
              <a:ext cx="809" cy="0"/>
              <a:chOff x="8232" y="4606"/>
              <a:chExt cx="5443" cy="0"/>
            </a:xfrm>
          </p:grpSpPr>
          <p:sp>
            <p:nvSpPr>
              <p:cNvPr id="5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1" name="Group 212"/>
            <p:cNvGrpSpPr>
              <a:grpSpLocks/>
            </p:cNvGrpSpPr>
            <p:nvPr/>
          </p:nvGrpSpPr>
          <p:grpSpPr bwMode="auto">
            <a:xfrm>
              <a:off x="4944" y="4438"/>
              <a:ext cx="809" cy="0"/>
              <a:chOff x="8232" y="4606"/>
              <a:chExt cx="5443" cy="0"/>
            </a:xfrm>
          </p:grpSpPr>
          <p:sp>
            <p:nvSpPr>
              <p:cNvPr id="4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2" name="Group 217"/>
            <p:cNvGrpSpPr>
              <a:grpSpLocks/>
            </p:cNvGrpSpPr>
            <p:nvPr/>
          </p:nvGrpSpPr>
          <p:grpSpPr bwMode="auto">
            <a:xfrm>
              <a:off x="4944" y="4243"/>
              <a:ext cx="809" cy="0"/>
              <a:chOff x="8232" y="4606"/>
              <a:chExt cx="5443" cy="0"/>
            </a:xfrm>
          </p:grpSpPr>
          <p:sp>
            <p:nvSpPr>
              <p:cNvPr id="4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4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4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4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3" name="Group 222"/>
            <p:cNvGrpSpPr>
              <a:grpSpLocks/>
            </p:cNvGrpSpPr>
            <p:nvPr/>
          </p:nvGrpSpPr>
          <p:grpSpPr bwMode="auto">
            <a:xfrm flipH="1">
              <a:off x="3814" y="3805"/>
              <a:ext cx="809" cy="0"/>
              <a:chOff x="8096" y="4470"/>
              <a:chExt cx="5443" cy="0"/>
            </a:xfrm>
          </p:grpSpPr>
          <p:sp>
            <p:nvSpPr>
              <p:cNvPr id="4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4" name="Group 227"/>
            <p:cNvGrpSpPr>
              <a:grpSpLocks/>
            </p:cNvGrpSpPr>
            <p:nvPr/>
          </p:nvGrpSpPr>
          <p:grpSpPr bwMode="auto">
            <a:xfrm flipH="1">
              <a:off x="3680" y="3955"/>
              <a:ext cx="812" cy="0"/>
              <a:chOff x="8096" y="4470"/>
              <a:chExt cx="5443" cy="0"/>
            </a:xfrm>
          </p:grpSpPr>
          <p:sp>
            <p:nvSpPr>
              <p:cNvPr id="3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3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3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5" name="Group 232"/>
            <p:cNvGrpSpPr>
              <a:grpSpLocks/>
            </p:cNvGrpSpPr>
            <p:nvPr/>
          </p:nvGrpSpPr>
          <p:grpSpPr bwMode="auto">
            <a:xfrm flipH="1">
              <a:off x="3673" y="4143"/>
              <a:ext cx="812" cy="0"/>
              <a:chOff x="8096" y="4470"/>
              <a:chExt cx="5443" cy="0"/>
            </a:xfrm>
          </p:grpSpPr>
          <p:sp>
            <p:nvSpPr>
              <p:cNvPr id="3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3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3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3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2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pic>
        <p:nvPicPr>
          <p:cNvPr id="245" name="Picture 8" descr="Higgs_graph2"/>
          <p:cNvPicPr>
            <a:picLocks noChangeAspect="1" noChangeArrowheads="1"/>
          </p:cNvPicPr>
          <p:nvPr/>
        </p:nvPicPr>
        <p:blipFill>
          <a:blip r:embed="rId2" cstate="print"/>
          <a:srcRect/>
          <a:stretch>
            <a:fillRect/>
          </a:stretch>
        </p:blipFill>
        <p:spPr bwMode="auto">
          <a:xfrm>
            <a:off x="2725472" y="3357562"/>
            <a:ext cx="5593028" cy="2447930"/>
          </a:xfrm>
          <a:prstGeom prst="rect">
            <a:avLst/>
          </a:prstGeom>
          <a:noFill/>
          <a:ln w="9525">
            <a:noFill/>
            <a:miter lim="800000"/>
            <a:headEnd/>
            <a:tailEnd/>
          </a:ln>
        </p:spPr>
      </p:pic>
      <p:pic>
        <p:nvPicPr>
          <p:cNvPr id="246" name="Picture 5"/>
          <p:cNvPicPr>
            <a:picLocks noChangeAspect="1" noChangeArrowheads="1"/>
          </p:cNvPicPr>
          <p:nvPr/>
        </p:nvPicPr>
        <p:blipFill>
          <a:blip r:embed="rId3" cstate="print"/>
          <a:srcRect/>
          <a:stretch>
            <a:fillRect/>
          </a:stretch>
        </p:blipFill>
        <p:spPr bwMode="auto">
          <a:xfrm>
            <a:off x="1571604" y="857232"/>
            <a:ext cx="1793518" cy="1411574"/>
          </a:xfrm>
          <a:prstGeom prst="rect">
            <a:avLst/>
          </a:prstGeom>
          <a:noFill/>
          <a:ln w="9525">
            <a:noFill/>
            <a:round/>
            <a:headEnd/>
            <a:tailEnd/>
          </a:ln>
        </p:spPr>
      </p:pic>
      <p:sp>
        <p:nvSpPr>
          <p:cNvPr id="247" name="ZoneTexte 246"/>
          <p:cNvSpPr txBox="1"/>
          <p:nvPr/>
        </p:nvSpPr>
        <p:spPr>
          <a:xfrm>
            <a:off x="357158" y="2143116"/>
            <a:ext cx="401072" cy="584775"/>
          </a:xfrm>
          <a:prstGeom prst="rect">
            <a:avLst/>
          </a:prstGeom>
          <a:noFill/>
        </p:spPr>
        <p:txBody>
          <a:bodyPr wrap="none" rtlCol="0">
            <a:spAutoFit/>
          </a:bodyPr>
          <a:lstStyle/>
          <a:p>
            <a:r>
              <a:rPr lang="fr-FR" sz="3200" b="1" dirty="0" smtClean="0"/>
              <a:t>p</a:t>
            </a:r>
            <a:endParaRPr lang="fr-FR" sz="3200" b="1" dirty="0"/>
          </a:p>
        </p:txBody>
      </p:sp>
      <p:sp>
        <p:nvSpPr>
          <p:cNvPr id="248" name="Rectangle 247"/>
          <p:cNvSpPr/>
          <p:nvPr/>
        </p:nvSpPr>
        <p:spPr>
          <a:xfrm>
            <a:off x="4929190" y="2428868"/>
            <a:ext cx="404278" cy="584775"/>
          </a:xfrm>
          <a:prstGeom prst="rect">
            <a:avLst/>
          </a:prstGeom>
        </p:spPr>
        <p:txBody>
          <a:bodyPr wrap="none">
            <a:spAutoFit/>
          </a:bodyPr>
          <a:lstStyle/>
          <a:p>
            <a:pPr lvl="0"/>
            <a:r>
              <a:rPr lang="fr-FR" sz="3200" b="1" dirty="0" smtClean="0">
                <a:solidFill>
                  <a:prstClr val="black"/>
                </a:solidFill>
              </a:rPr>
              <a:t>p</a:t>
            </a:r>
            <a:endParaRPr lang="fr-FR" sz="3200" b="1" dirty="0">
              <a:solidFill>
                <a:prstClr val="black"/>
              </a:solidFill>
            </a:endParaRPr>
          </a:p>
        </p:txBody>
      </p:sp>
      <p:cxnSp>
        <p:nvCxnSpPr>
          <p:cNvPr id="251" name="Connecteur droit 250"/>
          <p:cNvCxnSpPr/>
          <p:nvPr/>
        </p:nvCxnSpPr>
        <p:spPr>
          <a:xfrm>
            <a:off x="2714612"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Connecteur droit 253"/>
          <p:cNvCxnSpPr/>
          <p:nvPr/>
        </p:nvCxnSpPr>
        <p:spPr>
          <a:xfrm>
            <a:off x="5857884"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Connecteur droit 254"/>
          <p:cNvCxnSpPr/>
          <p:nvPr/>
        </p:nvCxnSpPr>
        <p:spPr>
          <a:xfrm>
            <a:off x="8001024"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FF0000"/>
                </a:solidFill>
                <a:effectLst/>
                <a:uLnTx/>
                <a:uFillTx/>
                <a:latin typeface="Berlin Sans FB" pitchFamily="34" charset="0"/>
                <a:ea typeface="+mj-ea"/>
                <a:cs typeface="+mj-cs"/>
              </a:rPr>
              <a:t>Comment </a:t>
            </a:r>
            <a:r>
              <a:rPr kumimoji="0" lang="fr-FR" sz="4400" b="0" i="0" u="none" strike="noStrike" kern="1200" cap="none" spc="0" normalizeH="0" baseline="0" dirty="0" smtClean="0">
                <a:ln>
                  <a:noFill/>
                </a:ln>
                <a:solidFill>
                  <a:srgbClr val="FF0000"/>
                </a:solidFill>
                <a:effectLst/>
                <a:uLnTx/>
                <a:uFillTx/>
                <a:latin typeface="Berlin Sans FB" pitchFamily="34" charset="0"/>
                <a:ea typeface="+mj-ea"/>
                <a:cs typeface="+mj-cs"/>
              </a:rPr>
              <a:t>détecter</a:t>
            </a:r>
            <a:r>
              <a:rPr kumimoji="0" lang="fr-FR" sz="4400" b="0" i="0" u="none" strike="noStrike" kern="1200" cap="none" spc="0" normalizeH="0" baseline="0" noProof="0" dirty="0" smtClean="0">
                <a:ln>
                  <a:noFill/>
                </a:ln>
                <a:solidFill>
                  <a:srgbClr val="FF0000"/>
                </a:solidFill>
                <a:effectLst/>
                <a:uLnTx/>
                <a:uFillTx/>
                <a:latin typeface="Berlin Sans FB" pitchFamily="34" charset="0"/>
                <a:ea typeface="+mj-ea"/>
                <a:cs typeface="+mj-cs"/>
              </a:rPr>
              <a:t> ces particules?</a:t>
            </a:r>
            <a:endParaRPr kumimoji="0" lang="fr-FR" sz="4400" b="0" i="0" u="none" strike="noStrike" kern="1200" cap="none" spc="0" normalizeH="0" baseline="0" noProof="0" dirty="0">
              <a:ln>
                <a:noFill/>
              </a:ln>
              <a:solidFill>
                <a:srgbClr val="FF0000"/>
              </a:solidFill>
              <a:effectLst/>
              <a:uLnTx/>
              <a:uFillTx/>
              <a:latin typeface="Berlin Sans FB" pitchFamily="34" charset="0"/>
              <a:ea typeface="+mj-ea"/>
              <a:cs typeface="+mj-cs"/>
            </a:endParaRPr>
          </a:p>
        </p:txBody>
      </p:sp>
      <p:pic>
        <p:nvPicPr>
          <p:cNvPr id="6" name="Image 5" descr="logolapp.JPG"/>
          <p:cNvPicPr>
            <a:picLocks noChangeAspect="1"/>
          </p:cNvPicPr>
          <p:nvPr/>
        </p:nvPicPr>
        <p:blipFill>
          <a:blip r:embed="rId4" cstate="print"/>
          <a:stretch>
            <a:fillRect/>
          </a:stretch>
        </p:blipFill>
        <p:spPr>
          <a:xfrm>
            <a:off x="571472" y="6286520"/>
            <a:ext cx="710431" cy="420996"/>
          </a:xfrm>
          <a:prstGeom prst="rect">
            <a:avLst/>
          </a:prstGeom>
        </p:spPr>
      </p:pic>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571604"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571604" y="3214686"/>
            <a:ext cx="421214" cy="461665"/>
          </a:xfrm>
          <a:prstGeom prst="rect">
            <a:avLst/>
          </a:prstGeom>
          <a:noFill/>
        </p:spPr>
        <p:txBody>
          <a:bodyPr wrap="square" rtlCol="0">
            <a:spAutoFit/>
          </a:bodyPr>
          <a:lstStyle/>
          <a:p>
            <a:r>
              <a:rPr lang="fr-FR" sz="2400" b="1" dirty="0" smtClean="0"/>
              <a:t>p</a:t>
            </a:r>
            <a:endParaRPr lang="fr-FR" sz="2400" b="1" dirty="0"/>
          </a:p>
        </p:txBody>
      </p:sp>
      <p:sp>
        <p:nvSpPr>
          <p:cNvPr id="12" name="ZoneTexte 11"/>
          <p:cNvSpPr txBox="1"/>
          <p:nvPr/>
        </p:nvSpPr>
        <p:spPr>
          <a:xfrm>
            <a:off x="6429388" y="3786190"/>
            <a:ext cx="1380506" cy="892552"/>
          </a:xfrm>
          <a:prstGeom prst="rect">
            <a:avLst/>
          </a:prstGeom>
          <a:solidFill>
            <a:schemeClr val="bg1">
              <a:lumMod val="85000"/>
            </a:schemeClr>
          </a:solidFill>
        </p:spPr>
        <p:txBody>
          <a:bodyPr wrap="none" rtlCol="0">
            <a:spAutoFit/>
          </a:bodyPr>
          <a:lstStyle/>
          <a:p>
            <a:pPr algn="ctr"/>
            <a:endParaRPr lang="fr-FR" sz="1200" dirty="0" smtClean="0"/>
          </a:p>
          <a:p>
            <a:pPr algn="ctr"/>
            <a:r>
              <a:rPr lang="fr-FR" sz="2800" dirty="0" smtClean="0">
                <a:latin typeface="Berlin Sans FB" pitchFamily="34" charset="0"/>
              </a:rPr>
              <a:t>Proton </a:t>
            </a:r>
            <a:r>
              <a:rPr lang="fr-FR" sz="2800" dirty="0" smtClean="0"/>
              <a:t> </a:t>
            </a:r>
          </a:p>
          <a:p>
            <a:pPr algn="ctr"/>
            <a:endParaRPr lang="fr-FR" sz="1200" dirty="0"/>
          </a:p>
        </p:txBody>
      </p:sp>
      <p:sp>
        <p:nvSpPr>
          <p:cNvPr id="13" name="ZoneTexte 12"/>
          <p:cNvSpPr txBox="1"/>
          <p:nvPr/>
        </p:nvSpPr>
        <p:spPr>
          <a:xfrm>
            <a:off x="1142976" y="3786190"/>
            <a:ext cx="1419299" cy="861774"/>
          </a:xfrm>
          <a:prstGeom prst="rect">
            <a:avLst/>
          </a:prstGeom>
          <a:solidFill>
            <a:schemeClr val="bg1">
              <a:lumMod val="85000"/>
            </a:schemeClr>
          </a:solidFill>
        </p:spPr>
        <p:txBody>
          <a:bodyPr wrap="square" rtlCol="0">
            <a:spAutoFit/>
          </a:bodyPr>
          <a:lstStyle/>
          <a:p>
            <a:pPr algn="ctr"/>
            <a:endParaRPr lang="fr-FR" sz="1000" dirty="0" smtClean="0"/>
          </a:p>
          <a:p>
            <a:pPr algn="ctr"/>
            <a:r>
              <a:rPr lang="fr-FR" sz="2800" dirty="0" smtClean="0">
                <a:latin typeface="Berlin Sans FB" pitchFamily="34" charset="0"/>
              </a:rPr>
              <a:t>Proton  </a:t>
            </a:r>
            <a:r>
              <a:rPr lang="fr-FR" sz="2800" dirty="0" smtClean="0"/>
              <a:t> </a:t>
            </a:r>
          </a:p>
          <a:p>
            <a:pPr algn="ctr"/>
            <a:endParaRPr lang="fr-FR" sz="1000" dirty="0"/>
          </a:p>
        </p:txBody>
      </p:sp>
      <p:grpSp>
        <p:nvGrpSpPr>
          <p:cNvPr id="14" name="Group 4"/>
          <p:cNvGrpSpPr>
            <a:grpSpLocks/>
          </p:cNvGrpSpPr>
          <p:nvPr/>
        </p:nvGrpSpPr>
        <p:grpSpPr bwMode="auto">
          <a:xfrm>
            <a:off x="2318856" y="2928936"/>
            <a:ext cx="4069228" cy="1057056"/>
            <a:chOff x="3659" y="3805"/>
            <a:chExt cx="2107" cy="837"/>
          </a:xfrm>
        </p:grpSpPr>
        <p:grpSp>
          <p:nvGrpSpPr>
            <p:cNvPr id="1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6"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8" name="Group 16"/>
            <p:cNvGrpSpPr>
              <a:grpSpLocks/>
            </p:cNvGrpSpPr>
            <p:nvPr/>
          </p:nvGrpSpPr>
          <p:grpSpPr bwMode="auto">
            <a:xfrm rot="-681839">
              <a:off x="4587" y="3943"/>
              <a:ext cx="65" cy="51"/>
              <a:chOff x="0" y="6512"/>
              <a:chExt cx="21386" cy="6122"/>
            </a:xfrm>
          </p:grpSpPr>
          <p:grpSp>
            <p:nvGrpSpPr>
              <p:cNvPr id="217"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9" name="Group 47"/>
            <p:cNvGrpSpPr>
              <a:grpSpLocks/>
            </p:cNvGrpSpPr>
            <p:nvPr/>
          </p:nvGrpSpPr>
          <p:grpSpPr bwMode="auto">
            <a:xfrm rot="-4434957">
              <a:off x="4639" y="4045"/>
              <a:ext cx="108" cy="31"/>
              <a:chOff x="0" y="6512"/>
              <a:chExt cx="21386" cy="6122"/>
            </a:xfrm>
          </p:grpSpPr>
          <p:grpSp>
            <p:nvGrpSpPr>
              <p:cNvPr id="187"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8"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9"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0"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1"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0" name="Group 78"/>
            <p:cNvGrpSpPr>
              <a:grpSpLocks/>
            </p:cNvGrpSpPr>
            <p:nvPr/>
          </p:nvGrpSpPr>
          <p:grpSpPr bwMode="auto">
            <a:xfrm rot="3858794">
              <a:off x="4530" y="4087"/>
              <a:ext cx="108" cy="48"/>
              <a:chOff x="0" y="6512"/>
              <a:chExt cx="21386" cy="6122"/>
            </a:xfrm>
          </p:grpSpPr>
          <p:grpSp>
            <p:nvGrpSpPr>
              <p:cNvPr id="157"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8"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110"/>
            <p:cNvGrpSpPr>
              <a:grpSpLocks/>
            </p:cNvGrpSpPr>
            <p:nvPr/>
          </p:nvGrpSpPr>
          <p:grpSpPr bwMode="auto">
            <a:xfrm rot="-681839">
              <a:off x="4756" y="4231"/>
              <a:ext cx="65" cy="51"/>
              <a:chOff x="0" y="6512"/>
              <a:chExt cx="21386" cy="6122"/>
            </a:xfrm>
          </p:grpSpPr>
          <p:grpSp>
            <p:nvGrpSpPr>
              <p:cNvPr id="127"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141"/>
            <p:cNvGrpSpPr>
              <a:grpSpLocks/>
            </p:cNvGrpSpPr>
            <p:nvPr/>
          </p:nvGrpSpPr>
          <p:grpSpPr bwMode="auto">
            <a:xfrm rot="-4434957">
              <a:off x="4808" y="4333"/>
              <a:ext cx="108" cy="31"/>
              <a:chOff x="0" y="6512"/>
              <a:chExt cx="21386" cy="6122"/>
            </a:xfrm>
          </p:grpSpPr>
          <p:grpSp>
            <p:nvGrpSpPr>
              <p:cNvPr id="9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 name="Group 172"/>
            <p:cNvGrpSpPr>
              <a:grpSpLocks/>
            </p:cNvGrpSpPr>
            <p:nvPr/>
          </p:nvGrpSpPr>
          <p:grpSpPr bwMode="auto">
            <a:xfrm rot="3858794">
              <a:off x="4704" y="4370"/>
              <a:ext cx="94" cy="48"/>
              <a:chOff x="0" y="6512"/>
              <a:chExt cx="21386" cy="6122"/>
            </a:xfrm>
          </p:grpSpPr>
          <p:grpSp>
            <p:nvGrpSpPr>
              <p:cNvPr id="67"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0"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1"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9"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0"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1"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2"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3"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4"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214810" y="5786454"/>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pic>
        <p:nvPicPr>
          <p:cNvPr id="1026" name="Picture 2"/>
          <p:cNvPicPr>
            <a:picLocks noChangeAspect="1" noChangeArrowheads="1"/>
          </p:cNvPicPr>
          <p:nvPr/>
        </p:nvPicPr>
        <p:blipFill>
          <a:blip r:embed="rId5" cstate="print"/>
          <a:srcRect/>
          <a:stretch>
            <a:fillRect/>
          </a:stretch>
        </p:blipFill>
        <p:spPr bwMode="auto">
          <a:xfrm>
            <a:off x="7500958" y="5715016"/>
            <a:ext cx="1632834" cy="1142984"/>
          </a:xfrm>
          <a:prstGeom prst="rect">
            <a:avLst/>
          </a:prstGeom>
          <a:noFill/>
          <a:ln w="9525">
            <a:noFill/>
            <a:miter lim="800000"/>
            <a:headEnd/>
            <a:tailEnd/>
          </a:ln>
          <a:effectLst/>
        </p:spPr>
      </p:pic>
      <p:sp>
        <p:nvSpPr>
          <p:cNvPr id="261"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93102" y="2357430"/>
            <a:ext cx="6550898" cy="3857652"/>
          </a:xfrm>
          <a:prstGeom prst="rect">
            <a:avLst/>
          </a:prstGeom>
          <a:noFill/>
          <a:ln w="9525">
            <a:noFill/>
            <a:miter lim="800000"/>
            <a:headEnd/>
            <a:tailEnd/>
          </a:ln>
        </p:spPr>
      </p:pic>
      <p:sp>
        <p:nvSpPr>
          <p:cNvPr id="9" name="Rectangle 2"/>
          <p:cNvSpPr txBox="1">
            <a:spLocks noChangeArrowheads="1"/>
          </p:cNvSpPr>
          <p:nvPr/>
        </p:nvSpPr>
        <p:spPr>
          <a:xfrm>
            <a:off x="428596" y="0"/>
            <a:ext cx="8316913" cy="75088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Berlin Sans FB" pitchFamily="34" charset="0"/>
                <a:ea typeface="+mj-ea"/>
                <a:cs typeface="+mj-cs"/>
              </a:rPr>
              <a:t>Les </a:t>
            </a:r>
            <a:r>
              <a:rPr kumimoji="0" lang="en-US" sz="4400" b="0" i="0" u="none" strike="noStrike" kern="1200" cap="none" spc="0" normalizeH="0" baseline="0" noProof="0" dirty="0" err="1" smtClean="0">
                <a:ln>
                  <a:noFill/>
                </a:ln>
                <a:solidFill>
                  <a:srgbClr val="FF0000"/>
                </a:solidFill>
                <a:effectLst/>
                <a:uLnTx/>
                <a:uFillTx/>
                <a:latin typeface="Berlin Sans FB" pitchFamily="34" charset="0"/>
                <a:ea typeface="+mj-ea"/>
                <a:cs typeface="+mj-cs"/>
              </a:rPr>
              <a:t>détecteurs</a:t>
            </a:r>
            <a:endParaRPr kumimoji="0" lang="fr-FR" sz="4400" b="0" i="0" u="none" strike="noStrike" kern="1200" cap="none" spc="0" normalizeH="0" baseline="0" noProof="0" dirty="0" smtClean="0">
              <a:ln>
                <a:noFill/>
              </a:ln>
              <a:solidFill>
                <a:srgbClr val="FF0000"/>
              </a:solidFill>
              <a:effectLst/>
              <a:uLnTx/>
              <a:uFillTx/>
              <a:latin typeface="Berlin Sans FB" pitchFamily="34" charset="0"/>
              <a:ea typeface="+mj-ea"/>
              <a:cs typeface="+mj-cs"/>
            </a:endParaRPr>
          </a:p>
        </p:txBody>
      </p:sp>
      <p:sp>
        <p:nvSpPr>
          <p:cNvPr id="5" name="ZoneTexte 4"/>
          <p:cNvSpPr txBox="1"/>
          <p:nvPr/>
        </p:nvSpPr>
        <p:spPr>
          <a:xfrm>
            <a:off x="71406" y="5401591"/>
            <a:ext cx="320445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b="1" dirty="0" smtClean="0"/>
              <a:t>N’est pas dans l’exposition mais c’était une expérience à SLAC- Californie ou le LAPP était présent</a:t>
            </a:r>
            <a:endParaRPr lang="fr-FR" b="1" dirty="0"/>
          </a:p>
        </p:txBody>
      </p:sp>
      <p:sp>
        <p:nvSpPr>
          <p:cNvPr id="8" name="Text Box 7"/>
          <p:cNvSpPr txBox="1">
            <a:spLocks noChangeArrowheads="1"/>
          </p:cNvSpPr>
          <p:nvPr/>
        </p:nvSpPr>
        <p:spPr bwMode="auto">
          <a:xfrm>
            <a:off x="214282" y="642918"/>
            <a:ext cx="8501122" cy="1631216"/>
          </a:xfrm>
          <a:prstGeom prst="rect">
            <a:avLst/>
          </a:prstGeom>
          <a:noFill/>
          <a:ln w="9525">
            <a:noFill/>
            <a:miter lim="800000"/>
            <a:headEnd/>
            <a:tailEnd/>
          </a:ln>
          <a:effectLst/>
        </p:spPr>
        <p:txBody>
          <a:bodyPr wrap="square">
            <a:spAutoFit/>
          </a:bodyPr>
          <a:lstStyle/>
          <a:p>
            <a:pPr>
              <a:spcBef>
                <a:spcPct val="50000"/>
              </a:spcBef>
              <a:buFont typeface="Arial" pitchFamily="34" charset="0"/>
              <a:buChar char="•"/>
              <a:defRPr/>
            </a:pPr>
            <a:r>
              <a:rPr lang="fr-FR" sz="2000" b="1" dirty="0" smtClean="0">
                <a:solidFill>
                  <a:srgbClr val="0000FF"/>
                </a:solidFill>
                <a:latin typeface="+mj-lt"/>
              </a:rPr>
              <a:t> Ils sont </a:t>
            </a:r>
            <a:r>
              <a:rPr lang="fr-FR" sz="2000" b="1" dirty="0">
                <a:solidFill>
                  <a:srgbClr val="0000FF"/>
                </a:solidFill>
                <a:latin typeface="+mj-lt"/>
              </a:rPr>
              <a:t>constitués de couches successives comme </a:t>
            </a:r>
            <a:r>
              <a:rPr lang="fr-FR" sz="2000" b="1" dirty="0" smtClean="0">
                <a:solidFill>
                  <a:srgbClr val="0000FF"/>
                </a:solidFill>
                <a:latin typeface="+mj-lt"/>
              </a:rPr>
              <a:t>la peau d’un oignon</a:t>
            </a:r>
          </a:p>
          <a:p>
            <a:pPr>
              <a:spcBef>
                <a:spcPct val="50000"/>
              </a:spcBef>
              <a:buFont typeface="Arial" pitchFamily="34" charset="0"/>
              <a:buChar char="•"/>
              <a:defRPr/>
            </a:pPr>
            <a:r>
              <a:rPr lang="fr-FR" sz="2000" b="1" dirty="0" smtClean="0">
                <a:solidFill>
                  <a:srgbClr val="0000FF"/>
                </a:solidFill>
                <a:latin typeface="+mj-lt"/>
              </a:rPr>
              <a:t> Chaque couche = sous détecteur ayant un rôle spécifique : </a:t>
            </a:r>
          </a:p>
          <a:p>
            <a:pPr>
              <a:spcBef>
                <a:spcPct val="50000"/>
              </a:spcBef>
              <a:defRPr/>
            </a:pPr>
            <a:r>
              <a:rPr lang="fr-FR" sz="2000" b="1" dirty="0" smtClean="0">
                <a:latin typeface="+mj-lt"/>
              </a:rPr>
              <a:t>enregistrer le passage d'une particule (détecteur de traces), mesurer son énergie </a:t>
            </a:r>
            <a:r>
              <a:rPr lang="en-US" sz="2000" b="1" dirty="0" smtClean="0">
                <a:latin typeface="+mj-lt"/>
              </a:rPr>
              <a:t>(</a:t>
            </a:r>
            <a:r>
              <a:rPr lang="fr-FR" sz="2000" b="1" dirty="0" smtClean="0">
                <a:latin typeface="+mj-lt"/>
              </a:rPr>
              <a:t>calorimètre</a:t>
            </a:r>
            <a:r>
              <a:rPr lang="en-US" sz="2000" b="1" dirty="0" smtClean="0">
                <a:latin typeface="+mj-lt"/>
              </a:rPr>
              <a:t>), …</a:t>
            </a:r>
            <a:endParaRPr lang="fr-FR" sz="2000" b="1" dirty="0" smtClean="0">
              <a:latin typeface="+mj-lt"/>
            </a:endParaRPr>
          </a:p>
        </p:txBody>
      </p:sp>
      <p:pic>
        <p:nvPicPr>
          <p:cNvPr id="10" name="Picture 2"/>
          <p:cNvPicPr>
            <a:picLocks noChangeAspect="1" noChangeArrowheads="1"/>
          </p:cNvPicPr>
          <p:nvPr/>
        </p:nvPicPr>
        <p:blipFill>
          <a:blip r:embed="rId3" cstate="print"/>
          <a:srcRect/>
          <a:stretch>
            <a:fillRect/>
          </a:stretch>
        </p:blipFill>
        <p:spPr bwMode="auto">
          <a:xfrm>
            <a:off x="285720" y="2500306"/>
            <a:ext cx="2024050" cy="1416836"/>
          </a:xfrm>
          <a:prstGeom prst="rect">
            <a:avLst/>
          </a:prstGeom>
          <a:noFill/>
          <a:ln w="9525">
            <a:noFill/>
            <a:miter lim="800000"/>
            <a:headEnd/>
            <a:tailEnd/>
          </a:ln>
          <a:effectLst/>
        </p:spPr>
      </p:pic>
      <p:sp>
        <p:nvSpPr>
          <p:cNvPr id="7"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285720" y="455426"/>
            <a:ext cx="8715436" cy="5632311"/>
          </a:xfrm>
          <a:prstGeom prst="rect">
            <a:avLst/>
          </a:prstGeom>
          <a:solidFill>
            <a:srgbClr val="FFFFCC"/>
          </a:solidFill>
          <a:ln w="9525">
            <a:noFill/>
            <a:miter lim="800000"/>
            <a:headEnd/>
            <a:tailEnd/>
          </a:ln>
          <a:effectLst/>
        </p:spPr>
        <p:txBody>
          <a:bodyPr wrap="square">
            <a:spAutoFit/>
          </a:bodyPr>
          <a:lstStyle/>
          <a:p>
            <a:pPr algn="ctr"/>
            <a:r>
              <a:rPr lang="fr-FR" sz="6000" dirty="0">
                <a:solidFill>
                  <a:srgbClr val="009900"/>
                </a:solidFill>
                <a:latin typeface="Berlin Sans FB" pitchFamily="34" charset="0"/>
              </a:rPr>
              <a:t>Votre visite:</a:t>
            </a:r>
          </a:p>
          <a:p>
            <a:pPr algn="ctr"/>
            <a:endParaRPr lang="fr-FR" sz="2400" dirty="0">
              <a:solidFill>
                <a:srgbClr val="0000FF"/>
              </a:solidFill>
              <a:latin typeface="Berlin Sans FB" pitchFamily="34" charset="0"/>
            </a:endParaRPr>
          </a:p>
          <a:p>
            <a:pPr algn="ctr"/>
            <a:r>
              <a:rPr lang="fr-FR" sz="2400" dirty="0">
                <a:solidFill>
                  <a:srgbClr val="FF0000"/>
                </a:solidFill>
                <a:latin typeface="Arial Black" pitchFamily="34" charset="0"/>
              </a:rPr>
              <a:t>A</a:t>
            </a:r>
            <a:r>
              <a:rPr lang="fr-FR" sz="2400" dirty="0" smtClean="0">
                <a:solidFill>
                  <a:srgbClr val="FF0000"/>
                </a:solidFill>
                <a:latin typeface="Arial Black" pitchFamily="34" charset="0"/>
              </a:rPr>
              <a:t> l'auditorium </a:t>
            </a:r>
          </a:p>
          <a:p>
            <a:r>
              <a:rPr lang="fr-FR" dirty="0" smtClean="0">
                <a:latin typeface="Arial Black" pitchFamily="34" charset="0"/>
              </a:rPr>
              <a:t>9h15-09h40: </a:t>
            </a:r>
            <a:r>
              <a:rPr lang="fr-FR" dirty="0" smtClean="0">
                <a:latin typeface="Arial Black" pitchFamily="34" charset="0"/>
              </a:rPr>
              <a:t>VT :</a:t>
            </a:r>
            <a:r>
              <a:rPr lang="fr-FR" dirty="0" smtClean="0">
                <a:solidFill>
                  <a:srgbClr val="0000FF"/>
                </a:solidFill>
                <a:latin typeface="Arial Black" pitchFamily="34" charset="0"/>
              </a:rPr>
              <a:t> introduction des activités du LAPP </a:t>
            </a:r>
            <a:r>
              <a:rPr lang="fr-FR" smtClean="0">
                <a:solidFill>
                  <a:srgbClr val="0000FF"/>
                </a:solidFill>
                <a:latin typeface="Arial Black" pitchFamily="34" charset="0"/>
              </a:rPr>
              <a:t>et </a:t>
            </a:r>
            <a:r>
              <a:rPr lang="fr-FR" smtClean="0">
                <a:solidFill>
                  <a:srgbClr val="0000FF"/>
                </a:solidFill>
                <a:latin typeface="Arial Black" pitchFamily="34" charset="0"/>
              </a:rPr>
              <a:t>à la </a:t>
            </a:r>
            <a:r>
              <a:rPr lang="fr-FR" dirty="0" smtClean="0">
                <a:solidFill>
                  <a:srgbClr val="0000FF"/>
                </a:solidFill>
                <a:latin typeface="Arial Black" pitchFamily="34" charset="0"/>
              </a:rPr>
              <a:t>Physique des particules</a:t>
            </a:r>
            <a:endParaRPr lang="fr-FR" dirty="0" smtClean="0">
              <a:solidFill>
                <a:srgbClr val="0000FF"/>
              </a:solidFill>
              <a:latin typeface="Arial Black" pitchFamily="34" charset="0"/>
            </a:endParaRPr>
          </a:p>
          <a:p>
            <a:endParaRPr lang="fr-FR" dirty="0" smtClean="0">
              <a:latin typeface="Arial Black" pitchFamily="34" charset="0"/>
            </a:endParaRPr>
          </a:p>
          <a:p>
            <a:pPr algn="ctr"/>
            <a:r>
              <a:rPr lang="fr-FR" sz="2400" dirty="0">
                <a:solidFill>
                  <a:srgbClr val="FF0000"/>
                </a:solidFill>
                <a:latin typeface="Arial Black" pitchFamily="34" charset="0"/>
              </a:rPr>
              <a:t>D</a:t>
            </a:r>
            <a:r>
              <a:rPr lang="fr-FR" sz="2400" dirty="0" smtClean="0">
                <a:solidFill>
                  <a:srgbClr val="FF0000"/>
                </a:solidFill>
                <a:latin typeface="Arial Black" pitchFamily="34" charset="0"/>
              </a:rPr>
              <a:t>ans le patio exposition permanente </a:t>
            </a:r>
          </a:p>
          <a:p>
            <a:r>
              <a:rPr lang="fr-FR" dirty="0" smtClean="0">
                <a:latin typeface="Arial Black" pitchFamily="34" charset="0"/>
              </a:rPr>
              <a:t>25’ : Laurent </a:t>
            </a:r>
            <a:r>
              <a:rPr lang="fr-FR" dirty="0" err="1" smtClean="0">
                <a:latin typeface="Arial Black" pitchFamily="34" charset="0"/>
              </a:rPr>
              <a:t>Basara</a:t>
            </a:r>
            <a:r>
              <a:rPr lang="fr-FR" dirty="0" smtClean="0">
                <a:latin typeface="Arial Black" pitchFamily="34" charset="0"/>
              </a:rPr>
              <a:t>: </a:t>
            </a:r>
            <a:r>
              <a:rPr lang="fr-FR" dirty="0" smtClean="0">
                <a:solidFill>
                  <a:srgbClr val="0000FF"/>
                </a:solidFill>
                <a:latin typeface="Arial Black" pitchFamily="34" charset="0"/>
              </a:rPr>
              <a:t>les rayons cosmiques (chambre à brouillard et étincelles) </a:t>
            </a:r>
          </a:p>
          <a:p>
            <a:endParaRPr lang="fr-FR" dirty="0">
              <a:solidFill>
                <a:srgbClr val="0000FF"/>
              </a:solidFill>
              <a:latin typeface="Arial Black" pitchFamily="34" charset="0"/>
            </a:endParaRPr>
          </a:p>
          <a:p>
            <a:pPr algn="ctr"/>
            <a:r>
              <a:rPr lang="fr-FR" sz="2400" dirty="0" smtClean="0">
                <a:solidFill>
                  <a:srgbClr val="FF0000"/>
                </a:solidFill>
                <a:latin typeface="Arial Black" pitchFamily="34" charset="0"/>
              </a:rPr>
              <a:t>Dans la salle des fourmis (vieux bâtiment)</a:t>
            </a:r>
            <a:endParaRPr lang="fr-FR" sz="2400" dirty="0">
              <a:solidFill>
                <a:srgbClr val="FF0000"/>
              </a:solidFill>
              <a:latin typeface="Arial Black" pitchFamily="34" charset="0"/>
            </a:endParaRPr>
          </a:p>
          <a:p>
            <a:r>
              <a:rPr lang="fr-FR" dirty="0">
                <a:latin typeface="Arial Black" pitchFamily="34" charset="0"/>
              </a:rPr>
              <a:t>25’ : Vincent Poireau </a:t>
            </a:r>
            <a:r>
              <a:rPr lang="fr-FR" dirty="0" smtClean="0">
                <a:latin typeface="Arial Black" pitchFamily="34" charset="0"/>
              </a:rPr>
              <a:t>et Sabines Elles: </a:t>
            </a:r>
            <a:r>
              <a:rPr lang="fr-FR" dirty="0" smtClean="0">
                <a:solidFill>
                  <a:srgbClr val="0000FF"/>
                </a:solidFill>
                <a:latin typeface="Arial Black" pitchFamily="34" charset="0"/>
              </a:rPr>
              <a:t>Simulation et informatique</a:t>
            </a:r>
          </a:p>
          <a:p>
            <a:endParaRPr lang="fr-FR" dirty="0">
              <a:solidFill>
                <a:srgbClr val="0000FF"/>
              </a:solidFill>
              <a:latin typeface="Arial Black" pitchFamily="34" charset="0"/>
            </a:endParaRPr>
          </a:p>
          <a:p>
            <a:pPr algn="ctr"/>
            <a:r>
              <a:rPr lang="fr-FR" sz="2400" dirty="0">
                <a:solidFill>
                  <a:srgbClr val="FF0000"/>
                </a:solidFill>
                <a:latin typeface="Arial Black" pitchFamily="34" charset="0"/>
              </a:rPr>
              <a:t>Dans la salle </a:t>
            </a:r>
            <a:r>
              <a:rPr lang="fr-FR" sz="2400" dirty="0" smtClean="0">
                <a:solidFill>
                  <a:srgbClr val="FF0000"/>
                </a:solidFill>
                <a:latin typeface="Arial Black" pitchFamily="34" charset="0"/>
              </a:rPr>
              <a:t>du </a:t>
            </a:r>
            <a:r>
              <a:rPr lang="fr-FR" sz="2400" dirty="0" err="1" smtClean="0">
                <a:solidFill>
                  <a:srgbClr val="FF0000"/>
                </a:solidFill>
                <a:latin typeface="Arial Black" pitchFamily="34" charset="0"/>
              </a:rPr>
              <a:t>Parleman</a:t>
            </a:r>
            <a:r>
              <a:rPr lang="fr-FR" sz="2400" dirty="0" smtClean="0">
                <a:solidFill>
                  <a:srgbClr val="FF0000"/>
                </a:solidFill>
                <a:latin typeface="Arial Black" pitchFamily="34" charset="0"/>
              </a:rPr>
              <a:t> </a:t>
            </a:r>
            <a:r>
              <a:rPr lang="fr-FR" sz="2400" dirty="0">
                <a:solidFill>
                  <a:srgbClr val="FF0000"/>
                </a:solidFill>
                <a:latin typeface="Arial Black" pitchFamily="34" charset="0"/>
              </a:rPr>
              <a:t>(vieux bâtiment)</a:t>
            </a:r>
          </a:p>
          <a:p>
            <a:r>
              <a:rPr lang="fr-FR" dirty="0">
                <a:latin typeface="Arial Black" pitchFamily="34" charset="0"/>
              </a:rPr>
              <a:t>25’ : </a:t>
            </a:r>
            <a:r>
              <a:rPr lang="fr-FR" dirty="0" smtClean="0">
                <a:latin typeface="Arial Black" pitchFamily="34" charset="0"/>
              </a:rPr>
              <a:t>Stéphane </a:t>
            </a:r>
            <a:r>
              <a:rPr lang="fr-FR" dirty="0" err="1" smtClean="0">
                <a:latin typeface="Arial Black" pitchFamily="34" charset="0"/>
              </a:rPr>
              <a:t>Jézéquel</a:t>
            </a:r>
            <a:r>
              <a:rPr lang="fr-FR" dirty="0" smtClean="0">
                <a:latin typeface="Arial Black" pitchFamily="34" charset="0"/>
              </a:rPr>
              <a:t> et Nicolas Dumont-</a:t>
            </a:r>
            <a:r>
              <a:rPr lang="fr-FR" dirty="0" err="1" smtClean="0">
                <a:latin typeface="Arial Black" pitchFamily="34" charset="0"/>
              </a:rPr>
              <a:t>Dayot</a:t>
            </a:r>
            <a:r>
              <a:rPr lang="fr-FR" dirty="0" smtClean="0">
                <a:latin typeface="Arial Black" pitchFamily="34" charset="0"/>
              </a:rPr>
              <a:t>: </a:t>
            </a:r>
            <a:r>
              <a:rPr lang="fr-FR" dirty="0" smtClean="0">
                <a:solidFill>
                  <a:srgbClr val="0000FF"/>
                </a:solidFill>
                <a:latin typeface="Arial Black" pitchFamily="34" charset="0"/>
              </a:rPr>
              <a:t>ATLAS et électronique</a:t>
            </a:r>
          </a:p>
        </p:txBody>
      </p:sp>
      <p:sp>
        <p:nvSpPr>
          <p:cNvPr id="4"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solidFill>
                  <a:srgbClr val="C00000"/>
                </a:solidFill>
              </a:rPr>
              <a:t>Visite </a:t>
            </a:r>
            <a:r>
              <a:rPr lang="fr-FR" b="1" dirty="0" err="1" smtClean="0">
                <a:solidFill>
                  <a:srgbClr val="C00000"/>
                </a:solidFill>
              </a:rPr>
              <a:t>Arnaut</a:t>
            </a:r>
            <a:r>
              <a:rPr lang="fr-FR" b="1" dirty="0" smtClean="0">
                <a:solidFill>
                  <a:srgbClr val="C00000"/>
                </a:solidFill>
              </a:rPr>
              <a:t> Daniel (Ribérac)  le 17/09/ 2012</a:t>
            </a:r>
            <a:endParaRPr lang="fr-BE"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este20"/>
          <p:cNvPicPr>
            <a:picLocks noChangeArrowheads="1"/>
          </p:cNvPicPr>
          <p:nvPr/>
        </p:nvPicPr>
        <p:blipFill>
          <a:blip r:embed="rId2" cstate="print"/>
          <a:srcRect/>
          <a:stretch>
            <a:fillRect/>
          </a:stretch>
        </p:blipFill>
        <p:spPr bwMode="auto">
          <a:xfrm>
            <a:off x="357158" y="1500174"/>
            <a:ext cx="5518150" cy="3544887"/>
          </a:xfrm>
          <a:prstGeom prst="rect">
            <a:avLst/>
          </a:prstGeom>
          <a:noFill/>
          <a:ln w="9525">
            <a:noFill/>
            <a:miter lim="800000"/>
            <a:headEnd/>
            <a:tailEnd/>
          </a:ln>
        </p:spPr>
      </p:pic>
      <p:sp>
        <p:nvSpPr>
          <p:cNvPr id="35843" name="Rectangle 3"/>
          <p:cNvSpPr>
            <a:spLocks noGrp="1" noChangeArrowheads="1"/>
          </p:cNvSpPr>
          <p:nvPr>
            <p:ph type="title"/>
          </p:nvPr>
        </p:nvSpPr>
        <p:spPr>
          <a:xfrm>
            <a:off x="666750" y="327025"/>
            <a:ext cx="7772400" cy="990600"/>
          </a:xfrm>
        </p:spPr>
        <p:txBody>
          <a:bodyPr/>
          <a:lstStyle/>
          <a:p>
            <a:pPr>
              <a:defRPr/>
            </a:pPr>
            <a:r>
              <a:rPr lang="fr-FR" dirty="0" smtClean="0">
                <a:solidFill>
                  <a:srgbClr val="FF0000"/>
                </a:solidFill>
                <a:latin typeface="Berlin Sans FB" pitchFamily="34" charset="0"/>
              </a:rPr>
              <a:t>Le détecteur ATLAS au LHC</a:t>
            </a:r>
          </a:p>
        </p:txBody>
      </p:sp>
      <p:sp>
        <p:nvSpPr>
          <p:cNvPr id="21508" name="Text Box 7"/>
          <p:cNvSpPr txBox="1">
            <a:spLocks noChangeArrowheads="1"/>
          </p:cNvSpPr>
          <p:nvPr/>
        </p:nvSpPr>
        <p:spPr bwMode="auto">
          <a:xfrm>
            <a:off x="6215074" y="1500174"/>
            <a:ext cx="2643206" cy="1615827"/>
          </a:xfrm>
          <a:prstGeom prst="rect">
            <a:avLst/>
          </a:prstGeom>
          <a:noFill/>
          <a:ln w="9525">
            <a:noFill/>
            <a:miter lim="800000"/>
            <a:headEnd/>
            <a:tailEnd/>
          </a:ln>
        </p:spPr>
        <p:txBody>
          <a:bodyPr wrap="square">
            <a:spAutoFit/>
          </a:bodyPr>
          <a:lstStyle/>
          <a:p>
            <a:pPr algn="ctr">
              <a:spcBef>
                <a:spcPct val="50000"/>
              </a:spcBef>
            </a:pPr>
            <a:r>
              <a:rPr lang="fr-FR" dirty="0">
                <a:solidFill>
                  <a:srgbClr val="292929"/>
                </a:solidFill>
                <a:latin typeface="Berlin Sans FB" pitchFamily="34" charset="0"/>
              </a:rPr>
              <a:t>22 m de haut, 44 m de long, poids de 7000 tonnes</a:t>
            </a:r>
          </a:p>
          <a:p>
            <a:pPr algn="ctr">
              <a:spcBef>
                <a:spcPct val="50000"/>
              </a:spcBef>
            </a:pPr>
            <a:r>
              <a:rPr lang="fr-FR" dirty="0">
                <a:latin typeface="Berlin Sans FB" pitchFamily="34" charset="0"/>
              </a:rPr>
              <a:t>Composé de plusieurs sous-détecteurs</a:t>
            </a:r>
          </a:p>
        </p:txBody>
      </p:sp>
      <p:sp>
        <p:nvSpPr>
          <p:cNvPr id="7" name="ZoneTexte 6"/>
          <p:cNvSpPr txBox="1"/>
          <p:nvPr/>
        </p:nvSpPr>
        <p:spPr>
          <a:xfrm>
            <a:off x="3786182" y="4357694"/>
            <a:ext cx="5072066" cy="1200329"/>
          </a:xfrm>
          <a:prstGeom prst="rect">
            <a:avLst/>
          </a:prstGeom>
          <a:solidFill>
            <a:srgbClr val="0070C0"/>
          </a:solidFill>
        </p:spPr>
        <p:txBody>
          <a:bodyPr wrap="square" rtlCol="0">
            <a:spAutoFit/>
          </a:bodyPr>
          <a:lstStyle/>
          <a:p>
            <a:pPr>
              <a:buFont typeface="Arial" pitchFamily="34" charset="0"/>
              <a:buChar char="•"/>
            </a:pPr>
            <a:r>
              <a:rPr lang="fr-FR" sz="2400" dirty="0" smtClean="0">
                <a:solidFill>
                  <a:schemeClr val="bg1"/>
                </a:solidFill>
                <a:latin typeface="Comic Sans MS" pitchFamily="66" charset="0"/>
              </a:rPr>
              <a:t> </a:t>
            </a:r>
            <a:r>
              <a:rPr lang="fr-FR" sz="2400" dirty="0" smtClean="0">
                <a:solidFill>
                  <a:schemeClr val="bg1"/>
                </a:solidFill>
                <a:latin typeface="Berlin Sans FB" pitchFamily="34" charset="0"/>
              </a:rPr>
              <a:t>Recherche du boson de </a:t>
            </a:r>
            <a:r>
              <a:rPr lang="fr-FR" sz="2400" dirty="0" err="1" smtClean="0">
                <a:solidFill>
                  <a:schemeClr val="bg1"/>
                </a:solidFill>
                <a:latin typeface="Berlin Sans FB" pitchFamily="34" charset="0"/>
              </a:rPr>
              <a:t>Higgs</a:t>
            </a:r>
            <a:endParaRPr lang="fr-FR" sz="2400" dirty="0" smtClean="0">
              <a:solidFill>
                <a:schemeClr val="bg1"/>
              </a:solidFill>
              <a:latin typeface="Berlin Sans FB" pitchFamily="34" charset="0"/>
            </a:endParaRPr>
          </a:p>
          <a:p>
            <a:pPr>
              <a:buFont typeface="Arial" pitchFamily="34" charset="0"/>
              <a:buChar char="•"/>
            </a:pPr>
            <a:r>
              <a:rPr lang="fr-FR" sz="2400" dirty="0" smtClean="0">
                <a:solidFill>
                  <a:schemeClr val="bg1"/>
                </a:solidFill>
                <a:latin typeface="Berlin Sans FB" pitchFamily="34" charset="0"/>
              </a:rPr>
              <a:t> Découverte de nouvelles particules au delà du Modèle Standard ?</a:t>
            </a:r>
            <a:endParaRPr lang="fr-FR" sz="2400" dirty="0">
              <a:solidFill>
                <a:schemeClr val="bg1"/>
              </a:solidFill>
              <a:latin typeface="Berlin Sans FB" pitchFamily="34" charset="0"/>
            </a:endParaRPr>
          </a:p>
        </p:txBody>
      </p:sp>
      <p:sp>
        <p:nvSpPr>
          <p:cNvPr id="9"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sp>
        <p:nvSpPr>
          <p:cNvPr id="2" name="ZoneTexte 1"/>
          <p:cNvSpPr txBox="1"/>
          <p:nvPr/>
        </p:nvSpPr>
        <p:spPr>
          <a:xfrm>
            <a:off x="1403648" y="5805264"/>
            <a:ext cx="3627147" cy="369332"/>
          </a:xfrm>
          <a:prstGeom prst="rect">
            <a:avLst/>
          </a:prstGeom>
          <a:noFill/>
        </p:spPr>
        <p:txBody>
          <a:bodyPr wrap="none" rtlCol="0">
            <a:spAutoFit/>
          </a:bodyPr>
          <a:lstStyle/>
          <a:p>
            <a:r>
              <a:rPr lang="en-US" dirty="0" smtClean="0"/>
              <a:t>Le plus grand microscope du monde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284935" y="2718183"/>
            <a:ext cx="4591321" cy="1200329"/>
          </a:xfrm>
          <a:prstGeom prst="rect">
            <a:avLst/>
          </a:prstGeom>
          <a:noFill/>
        </p:spPr>
        <p:txBody>
          <a:bodyPr wrap="none" rtlCol="0">
            <a:spAutoFit/>
          </a:bodyPr>
          <a:lstStyle/>
          <a:p>
            <a:r>
              <a:rPr lang="en-US" sz="7200" b="1" dirty="0" smtClean="0"/>
              <a:t>FILM ATLAS</a:t>
            </a:r>
            <a:endParaRPr lang="en-US" sz="7200" b="1" dirty="0"/>
          </a:p>
        </p:txBody>
      </p:sp>
    </p:spTree>
    <p:extLst>
      <p:ext uri="{BB962C8B-B14F-4D97-AF65-F5344CB8AC3E}">
        <p14:creationId xmlns:p14="http://schemas.microsoft.com/office/powerpoint/2010/main" val="1937737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285720" y="142852"/>
            <a:ext cx="8572560" cy="646331"/>
          </a:xfrm>
          <a:prstGeom prst="rect">
            <a:avLst/>
          </a:prstGeom>
          <a:noFill/>
          <a:ln w="9525">
            <a:noFill/>
            <a:miter lim="800000"/>
            <a:headEnd/>
            <a:tailEnd/>
          </a:ln>
        </p:spPr>
        <p:txBody>
          <a:bodyPr wrap="square">
            <a:spAutoFit/>
          </a:bodyPr>
          <a:lstStyle/>
          <a:p>
            <a:pPr algn="ctr"/>
            <a:r>
              <a:rPr lang="fr-FR" sz="3600" dirty="0" smtClean="0">
                <a:solidFill>
                  <a:srgbClr val="FF0000"/>
                </a:solidFill>
                <a:latin typeface="Berlin Sans FB" pitchFamily="34" charset="0"/>
              </a:rPr>
              <a:t>Le LHC a redémarré le 20 novembre 2009 !</a:t>
            </a:r>
            <a:endParaRPr lang="fr-FR" sz="3600" dirty="0">
              <a:latin typeface="Berlin Sans FB" pitchFamily="34" charset="0"/>
            </a:endParaRPr>
          </a:p>
        </p:txBody>
      </p:sp>
      <p:pic>
        <p:nvPicPr>
          <p:cNvPr id="1027" name="Picture 3"/>
          <p:cNvPicPr>
            <a:picLocks noChangeAspect="1" noChangeArrowheads="1"/>
          </p:cNvPicPr>
          <p:nvPr/>
        </p:nvPicPr>
        <p:blipFill>
          <a:blip r:embed="rId2" cstate="print"/>
          <a:srcRect/>
          <a:stretch>
            <a:fillRect/>
          </a:stretch>
        </p:blipFill>
        <p:spPr bwMode="auto">
          <a:xfrm>
            <a:off x="4786314" y="3854785"/>
            <a:ext cx="4291965" cy="247745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923237" y="857232"/>
            <a:ext cx="3720465" cy="259461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85720" y="3830660"/>
            <a:ext cx="3786214" cy="2527298"/>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l="6250" t="43707" r="12499" b="21328"/>
          <a:stretch>
            <a:fillRect/>
          </a:stretch>
        </p:blipFill>
        <p:spPr bwMode="auto">
          <a:xfrm>
            <a:off x="1982372" y="3854786"/>
            <a:ext cx="2089562" cy="642942"/>
          </a:xfrm>
          <a:prstGeom prst="rect">
            <a:avLst/>
          </a:prstGeom>
          <a:noFill/>
          <a:ln w="9525">
            <a:noFill/>
            <a:miter lim="800000"/>
            <a:headEnd/>
            <a:tailEnd/>
          </a:ln>
        </p:spPr>
      </p:pic>
      <p:sp>
        <p:nvSpPr>
          <p:cNvPr id="18" name="ZoneTexte 17"/>
          <p:cNvSpPr txBox="1"/>
          <p:nvPr/>
        </p:nvSpPr>
        <p:spPr>
          <a:xfrm>
            <a:off x="50624" y="1214422"/>
            <a:ext cx="2622834" cy="584775"/>
          </a:xfrm>
          <a:prstGeom prst="rect">
            <a:avLst/>
          </a:prstGeom>
          <a:solidFill>
            <a:srgbClr val="0000FF"/>
          </a:solidFill>
        </p:spPr>
        <p:txBody>
          <a:bodyPr wrap="none" rtlCol="0">
            <a:spAutoFit/>
          </a:bodyPr>
          <a:lstStyle/>
          <a:p>
            <a:pPr algn="ctr"/>
            <a:r>
              <a:rPr lang="fr-FR" sz="1600" b="1" dirty="0" smtClean="0">
                <a:solidFill>
                  <a:schemeClr val="bg1"/>
                </a:solidFill>
                <a:latin typeface="Arial Black" pitchFamily="34" charset="0"/>
              </a:rPr>
              <a:t>Salle de contrôle </a:t>
            </a:r>
          </a:p>
          <a:p>
            <a:r>
              <a:rPr lang="fr-FR" sz="1600" b="1" dirty="0" smtClean="0">
                <a:solidFill>
                  <a:schemeClr val="bg1"/>
                </a:solidFill>
                <a:latin typeface="Arial Black" pitchFamily="34" charset="0"/>
              </a:rPr>
              <a:t>de l’accélérateur LHC</a:t>
            </a:r>
            <a:endParaRPr lang="fr-FR" sz="1600" b="1" dirty="0">
              <a:solidFill>
                <a:schemeClr val="bg1"/>
              </a:solidFill>
              <a:latin typeface="Arial Black" pitchFamily="34" charset="0"/>
            </a:endParaRPr>
          </a:p>
        </p:txBody>
      </p:sp>
      <p:sp>
        <p:nvSpPr>
          <p:cNvPr id="19" name="ZoneTexte 18"/>
          <p:cNvSpPr txBox="1"/>
          <p:nvPr/>
        </p:nvSpPr>
        <p:spPr>
          <a:xfrm>
            <a:off x="166647" y="3429000"/>
            <a:ext cx="2289538" cy="584775"/>
          </a:xfrm>
          <a:prstGeom prst="rect">
            <a:avLst/>
          </a:prstGeom>
          <a:solidFill>
            <a:srgbClr val="009900"/>
          </a:solidFill>
        </p:spPr>
        <p:txBody>
          <a:bodyPr wrap="none" rtlCol="0">
            <a:spAutoFit/>
          </a:bodyPr>
          <a:lstStyle/>
          <a:p>
            <a:pPr algn="ctr"/>
            <a:r>
              <a:rPr lang="fr-FR" sz="1600" b="1" dirty="0" smtClean="0">
                <a:solidFill>
                  <a:schemeClr val="bg1"/>
                </a:solidFill>
                <a:latin typeface="Arial Black" pitchFamily="34" charset="0"/>
              </a:rPr>
              <a:t>Salle de contrôle </a:t>
            </a:r>
          </a:p>
          <a:p>
            <a:r>
              <a:rPr lang="fr-FR" sz="1600" b="1" dirty="0" smtClean="0">
                <a:solidFill>
                  <a:schemeClr val="bg1"/>
                </a:solidFill>
                <a:latin typeface="Arial Black" pitchFamily="34" charset="0"/>
              </a:rPr>
              <a:t>Expérience ATLAS</a:t>
            </a:r>
            <a:endParaRPr lang="fr-FR" sz="1600" b="1" dirty="0">
              <a:solidFill>
                <a:schemeClr val="bg1"/>
              </a:solidFill>
              <a:latin typeface="Arial Black" pitchFamily="34" charset="0"/>
            </a:endParaRPr>
          </a:p>
        </p:txBody>
      </p:sp>
      <p:sp>
        <p:nvSpPr>
          <p:cNvPr id="20" name="ZoneTexte 19"/>
          <p:cNvSpPr txBox="1"/>
          <p:nvPr/>
        </p:nvSpPr>
        <p:spPr>
          <a:xfrm>
            <a:off x="6715140" y="3640472"/>
            <a:ext cx="2289538" cy="584775"/>
          </a:xfrm>
          <a:prstGeom prst="rect">
            <a:avLst/>
          </a:prstGeom>
          <a:solidFill>
            <a:srgbClr val="009900"/>
          </a:solidFill>
        </p:spPr>
        <p:txBody>
          <a:bodyPr wrap="none" rtlCol="0">
            <a:spAutoFit/>
          </a:bodyPr>
          <a:lstStyle/>
          <a:p>
            <a:pPr algn="ctr"/>
            <a:r>
              <a:rPr lang="fr-FR" sz="1600" b="1" dirty="0" smtClean="0">
                <a:solidFill>
                  <a:schemeClr val="bg1"/>
                </a:solidFill>
                <a:latin typeface="Arial Black" pitchFamily="34" charset="0"/>
              </a:rPr>
              <a:t>Salle de contrôle </a:t>
            </a:r>
          </a:p>
          <a:p>
            <a:r>
              <a:rPr lang="fr-FR" sz="1600" b="1" dirty="0" smtClean="0">
                <a:solidFill>
                  <a:schemeClr val="bg1"/>
                </a:solidFill>
                <a:latin typeface="Arial Black" pitchFamily="34" charset="0"/>
              </a:rPr>
              <a:t>Expérience </a:t>
            </a:r>
            <a:r>
              <a:rPr lang="fr-FR" sz="1600" b="1" dirty="0" err="1" smtClean="0">
                <a:solidFill>
                  <a:schemeClr val="bg1"/>
                </a:solidFill>
                <a:latin typeface="Arial Black" pitchFamily="34" charset="0"/>
              </a:rPr>
              <a:t>LHCb</a:t>
            </a:r>
            <a:endParaRPr lang="fr-FR" sz="1600" b="1" dirty="0">
              <a:solidFill>
                <a:schemeClr val="bg1"/>
              </a:solidFill>
              <a:latin typeface="Arial Black"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26"/>
          <p:cNvSpPr txBox="1">
            <a:spLocks noChangeArrowheads="1"/>
          </p:cNvSpPr>
          <p:nvPr/>
        </p:nvSpPr>
        <p:spPr bwMode="auto">
          <a:xfrm>
            <a:off x="285720" y="-27384"/>
            <a:ext cx="8572560" cy="1754326"/>
          </a:xfrm>
          <a:prstGeom prst="rect">
            <a:avLst/>
          </a:prstGeom>
          <a:noFill/>
          <a:ln w="9525">
            <a:noFill/>
            <a:miter lim="800000"/>
            <a:headEnd/>
            <a:tailEnd/>
          </a:ln>
        </p:spPr>
        <p:txBody>
          <a:bodyPr wrap="square">
            <a:spAutoFit/>
          </a:bodyPr>
          <a:lstStyle/>
          <a:p>
            <a:pPr algn="ctr"/>
            <a:r>
              <a:rPr lang="fr-FR" sz="3600" dirty="0" smtClean="0">
                <a:solidFill>
                  <a:srgbClr val="0000FF"/>
                </a:solidFill>
                <a:latin typeface="Berlin Sans FB" pitchFamily="34" charset="0"/>
              </a:rPr>
              <a:t>Le 4 juillet 2012: </a:t>
            </a:r>
            <a:r>
              <a:rPr lang="fr-FR" sz="3600" dirty="0" smtClean="0">
                <a:solidFill>
                  <a:srgbClr val="FF0000"/>
                </a:solidFill>
                <a:latin typeface="Berlin Sans FB" pitchFamily="34" charset="0"/>
              </a:rPr>
              <a:t>découverte d’un nouveau </a:t>
            </a:r>
          </a:p>
          <a:p>
            <a:pPr algn="ctr"/>
            <a:r>
              <a:rPr lang="fr-FR" sz="3600" dirty="0">
                <a:solidFill>
                  <a:srgbClr val="FF0000"/>
                </a:solidFill>
                <a:latin typeface="Berlin Sans FB" pitchFamily="34" charset="0"/>
              </a:rPr>
              <a:t>b</a:t>
            </a:r>
            <a:r>
              <a:rPr lang="fr-FR" sz="3600" dirty="0" smtClean="0">
                <a:solidFill>
                  <a:srgbClr val="FF0000"/>
                </a:solidFill>
                <a:latin typeface="Berlin Sans FB" pitchFamily="34" charset="0"/>
              </a:rPr>
              <a:t>oson de 125GeV/c² au CERN </a:t>
            </a:r>
          </a:p>
          <a:p>
            <a:pPr algn="ctr"/>
            <a:r>
              <a:rPr lang="fr-FR" sz="3600" dirty="0">
                <a:solidFill>
                  <a:srgbClr val="FF0000"/>
                </a:solidFill>
                <a:latin typeface="Berlin Sans FB" pitchFamily="34" charset="0"/>
              </a:rPr>
              <a:t>p</a:t>
            </a:r>
            <a:r>
              <a:rPr lang="fr-FR" sz="3600" dirty="0" smtClean="0">
                <a:solidFill>
                  <a:srgbClr val="FF0000"/>
                </a:solidFill>
                <a:latin typeface="Berlin Sans FB" pitchFamily="34" charset="0"/>
              </a:rPr>
              <a:t>ar ATLAS et CMS</a:t>
            </a:r>
            <a:endParaRPr lang="fr-FR" sz="3600" dirty="0">
              <a:latin typeface="Berlin Sans FB"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4712" y="1437442"/>
            <a:ext cx="661704" cy="6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40150" y="1503511"/>
            <a:ext cx="8308314" cy="800219"/>
          </a:xfrm>
          <a:prstGeom prst="rect">
            <a:avLst/>
          </a:prstGeom>
          <a:noFill/>
        </p:spPr>
        <p:txBody>
          <a:bodyPr wrap="square" rtlCol="0">
            <a:spAutoFit/>
          </a:bodyPr>
          <a:lstStyle/>
          <a:p>
            <a:pPr algn="ctr"/>
            <a:r>
              <a:rPr lang="en-US" sz="2800" b="1" dirty="0" err="1" smtClean="0"/>
              <a:t>Est</a:t>
            </a:r>
            <a:r>
              <a:rPr lang="en-US" sz="2800" b="1" dirty="0" err="1"/>
              <a:t>-</a:t>
            </a:r>
            <a:r>
              <a:rPr lang="en-US" sz="2800" b="1" dirty="0" err="1" smtClean="0"/>
              <a:t>ce</a:t>
            </a:r>
            <a:r>
              <a:rPr lang="en-US" sz="2800" b="1" dirty="0" smtClean="0"/>
              <a:t> </a:t>
            </a:r>
            <a:r>
              <a:rPr lang="en-US" sz="2800" b="1" dirty="0" smtClean="0">
                <a:solidFill>
                  <a:srgbClr val="009900"/>
                </a:solidFill>
              </a:rPr>
              <a:t>le </a:t>
            </a:r>
            <a:r>
              <a:rPr lang="en-US" sz="2800" b="1" dirty="0" err="1" smtClean="0">
                <a:solidFill>
                  <a:srgbClr val="009900"/>
                </a:solidFill>
              </a:rPr>
              <a:t>fameux</a:t>
            </a:r>
            <a:r>
              <a:rPr lang="en-US" sz="2800" b="1" dirty="0" smtClean="0">
                <a:solidFill>
                  <a:srgbClr val="009900"/>
                </a:solidFill>
              </a:rPr>
              <a:t> boson de Higgs</a:t>
            </a:r>
            <a:r>
              <a:rPr lang="en-US" b="1" dirty="0" smtClean="0">
                <a:solidFill>
                  <a:srgbClr val="009900"/>
                </a:solidFill>
              </a:rPr>
              <a:t> </a:t>
            </a:r>
            <a:r>
              <a:rPr lang="en-US" b="1" dirty="0" smtClean="0"/>
              <a:t>(1964) ?? :</a:t>
            </a:r>
          </a:p>
          <a:p>
            <a:pPr algn="ctr"/>
            <a:r>
              <a:rPr lang="en-US" b="1" dirty="0" smtClean="0"/>
              <a:t>Il y a du prix Nobel </a:t>
            </a:r>
            <a:r>
              <a:rPr lang="en-US" b="1" dirty="0" err="1" smtClean="0"/>
              <a:t>dans</a:t>
            </a:r>
            <a:r>
              <a:rPr lang="en-US" b="1" dirty="0" smtClean="0"/>
              <a:t> </a:t>
            </a:r>
            <a:r>
              <a:rPr lang="en-US" b="1" dirty="0" err="1" smtClean="0"/>
              <a:t>l’air</a:t>
            </a:r>
            <a:r>
              <a:rPr lang="en-US" b="1" dirty="0" smtClean="0"/>
              <a:t> …</a:t>
            </a:r>
            <a:endParaRPr lang="en-US" b="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04458"/>
            <a:ext cx="2926080" cy="195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319200"/>
            <a:ext cx="2903984" cy="1937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4365104"/>
            <a:ext cx="3645583" cy="243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080" y="2304458"/>
            <a:ext cx="2926080" cy="195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4677438"/>
            <a:ext cx="2641278" cy="175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734" y="468540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07704" y="6078750"/>
            <a:ext cx="766172" cy="369332"/>
          </a:xfrm>
          <a:prstGeom prst="rect">
            <a:avLst/>
          </a:prstGeom>
        </p:spPr>
        <p:txBody>
          <a:bodyPr wrap="none">
            <a:spAutoFit/>
          </a:bodyPr>
          <a:lstStyle/>
          <a:p>
            <a:r>
              <a:rPr lang="en-US" b="1" dirty="0">
                <a:solidFill>
                  <a:schemeClr val="bg1"/>
                </a:solidFill>
              </a:rPr>
              <a:t>ATLAS</a:t>
            </a:r>
          </a:p>
        </p:txBody>
      </p:sp>
      <p:sp>
        <p:nvSpPr>
          <p:cNvPr id="18" name="Rectangle 17"/>
          <p:cNvSpPr/>
          <p:nvPr/>
        </p:nvSpPr>
        <p:spPr>
          <a:xfrm>
            <a:off x="8309580" y="6084004"/>
            <a:ext cx="617477" cy="369332"/>
          </a:xfrm>
          <a:prstGeom prst="rect">
            <a:avLst/>
          </a:prstGeom>
        </p:spPr>
        <p:txBody>
          <a:bodyPr wrap="none">
            <a:spAutoFit/>
          </a:bodyPr>
          <a:lstStyle/>
          <a:p>
            <a:r>
              <a:rPr lang="en-US" b="1" dirty="0" smtClean="0">
                <a:solidFill>
                  <a:schemeClr val="bg1"/>
                </a:solidFill>
              </a:rPr>
              <a:t>CMS</a:t>
            </a:r>
            <a:endParaRPr 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80">
                                          <p:stCondLst>
                                            <p:cond delay="0"/>
                                          </p:stCondLst>
                                        </p:cTn>
                                        <p:tgtEl>
                                          <p:spTgt spid="4101"/>
                                        </p:tgtEl>
                                      </p:cBhvr>
                                    </p:animEffect>
                                    <p:anim calcmode="lin" valueType="num">
                                      <p:cBhvr>
                                        <p:cTn id="8"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1"/>
                                        </p:tgtEl>
                                      </p:cBhvr>
                                      <p:to x="100000" y="60000"/>
                                    </p:animScale>
                                    <p:animScale>
                                      <p:cBhvr>
                                        <p:cTn id="14" dur="166" decel="50000">
                                          <p:stCondLst>
                                            <p:cond delay="676"/>
                                          </p:stCondLst>
                                        </p:cTn>
                                        <p:tgtEl>
                                          <p:spTgt spid="4101"/>
                                        </p:tgtEl>
                                      </p:cBhvr>
                                      <p:to x="100000" y="100000"/>
                                    </p:animScale>
                                    <p:animScale>
                                      <p:cBhvr>
                                        <p:cTn id="15" dur="26">
                                          <p:stCondLst>
                                            <p:cond delay="1312"/>
                                          </p:stCondLst>
                                        </p:cTn>
                                        <p:tgtEl>
                                          <p:spTgt spid="4101"/>
                                        </p:tgtEl>
                                      </p:cBhvr>
                                      <p:to x="100000" y="80000"/>
                                    </p:animScale>
                                    <p:animScale>
                                      <p:cBhvr>
                                        <p:cTn id="16" dur="166" decel="50000">
                                          <p:stCondLst>
                                            <p:cond delay="1338"/>
                                          </p:stCondLst>
                                        </p:cTn>
                                        <p:tgtEl>
                                          <p:spTgt spid="4101"/>
                                        </p:tgtEl>
                                      </p:cBhvr>
                                      <p:to x="100000" y="100000"/>
                                    </p:animScale>
                                    <p:animScale>
                                      <p:cBhvr>
                                        <p:cTn id="17" dur="26">
                                          <p:stCondLst>
                                            <p:cond delay="1642"/>
                                          </p:stCondLst>
                                        </p:cTn>
                                        <p:tgtEl>
                                          <p:spTgt spid="4101"/>
                                        </p:tgtEl>
                                      </p:cBhvr>
                                      <p:to x="100000" y="90000"/>
                                    </p:animScale>
                                    <p:animScale>
                                      <p:cBhvr>
                                        <p:cTn id="18" dur="166" decel="50000">
                                          <p:stCondLst>
                                            <p:cond delay="1668"/>
                                          </p:stCondLst>
                                        </p:cTn>
                                        <p:tgtEl>
                                          <p:spTgt spid="4101"/>
                                        </p:tgtEl>
                                      </p:cBhvr>
                                      <p:to x="100000" y="100000"/>
                                    </p:animScale>
                                    <p:animScale>
                                      <p:cBhvr>
                                        <p:cTn id="19" dur="26">
                                          <p:stCondLst>
                                            <p:cond delay="1808"/>
                                          </p:stCondLst>
                                        </p:cTn>
                                        <p:tgtEl>
                                          <p:spTgt spid="4101"/>
                                        </p:tgtEl>
                                      </p:cBhvr>
                                      <p:to x="100000" y="95000"/>
                                    </p:animScale>
                                    <p:animScale>
                                      <p:cBhvr>
                                        <p:cTn id="20"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26"/>
          <p:cNvSpPr txBox="1">
            <a:spLocks noChangeArrowheads="1"/>
          </p:cNvSpPr>
          <p:nvPr/>
        </p:nvSpPr>
        <p:spPr bwMode="auto">
          <a:xfrm>
            <a:off x="285720" y="-27384"/>
            <a:ext cx="8572560" cy="1754326"/>
          </a:xfrm>
          <a:prstGeom prst="rect">
            <a:avLst/>
          </a:prstGeom>
          <a:noFill/>
          <a:ln w="9525">
            <a:noFill/>
            <a:miter lim="800000"/>
            <a:headEnd/>
            <a:tailEnd/>
          </a:ln>
        </p:spPr>
        <p:txBody>
          <a:bodyPr wrap="square">
            <a:spAutoFit/>
          </a:bodyPr>
          <a:lstStyle/>
          <a:p>
            <a:pPr algn="ctr"/>
            <a:r>
              <a:rPr lang="fr-FR" sz="3600" dirty="0" smtClean="0">
                <a:solidFill>
                  <a:srgbClr val="0000FF"/>
                </a:solidFill>
                <a:latin typeface="Berlin Sans FB" pitchFamily="34" charset="0"/>
              </a:rPr>
              <a:t>Le 4 juillet 2012: </a:t>
            </a:r>
            <a:r>
              <a:rPr lang="fr-FR" sz="3600" dirty="0" smtClean="0">
                <a:solidFill>
                  <a:srgbClr val="FF0000"/>
                </a:solidFill>
                <a:latin typeface="Berlin Sans FB" pitchFamily="34" charset="0"/>
              </a:rPr>
              <a:t>découverte d’un nouveau </a:t>
            </a:r>
          </a:p>
          <a:p>
            <a:pPr algn="ctr"/>
            <a:r>
              <a:rPr lang="fr-FR" sz="3600" dirty="0">
                <a:solidFill>
                  <a:srgbClr val="FF0000"/>
                </a:solidFill>
                <a:latin typeface="Berlin Sans FB" pitchFamily="34" charset="0"/>
              </a:rPr>
              <a:t>b</a:t>
            </a:r>
            <a:r>
              <a:rPr lang="fr-FR" sz="3600" dirty="0" smtClean="0">
                <a:solidFill>
                  <a:srgbClr val="FF0000"/>
                </a:solidFill>
                <a:latin typeface="Berlin Sans FB" pitchFamily="34" charset="0"/>
              </a:rPr>
              <a:t>oson de 125GeV/c² au CERN </a:t>
            </a:r>
          </a:p>
          <a:p>
            <a:pPr algn="ctr"/>
            <a:r>
              <a:rPr lang="fr-FR" sz="3600" dirty="0">
                <a:solidFill>
                  <a:srgbClr val="FF0000"/>
                </a:solidFill>
                <a:latin typeface="Berlin Sans FB" pitchFamily="34" charset="0"/>
              </a:rPr>
              <a:t>p</a:t>
            </a:r>
            <a:r>
              <a:rPr lang="fr-FR" sz="3600" dirty="0" smtClean="0">
                <a:solidFill>
                  <a:srgbClr val="FF0000"/>
                </a:solidFill>
                <a:latin typeface="Berlin Sans FB" pitchFamily="34" charset="0"/>
              </a:rPr>
              <a:t>ar ATLAS et CMS</a:t>
            </a:r>
            <a:endParaRPr lang="fr-FR" sz="3600" dirty="0">
              <a:latin typeface="Berlin Sans FB"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631814"/>
            <a:ext cx="3096344" cy="217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E:\tisserav\tisseravLAPP-P009\Bureau\MesDossiers\LAPP conseils comités\VisitesScolaires\Riberac2012\Higgs Discovery\cand-higgs-2012-1-AT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0" y="1677249"/>
            <a:ext cx="3646236" cy="29267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169" y="1677249"/>
            <a:ext cx="3329135" cy="303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461995" y="4183064"/>
            <a:ext cx="1675608" cy="369332"/>
          </a:xfrm>
          <a:prstGeom prst="rect">
            <a:avLst/>
          </a:prstGeom>
          <a:noFill/>
        </p:spPr>
        <p:txBody>
          <a:bodyPr wrap="square" rtlCol="0">
            <a:spAutoFit/>
          </a:bodyPr>
          <a:lstStyle/>
          <a:p>
            <a:r>
              <a:rPr lang="en-US" dirty="0" smtClean="0">
                <a:solidFill>
                  <a:schemeClr val="bg1"/>
                </a:solidFill>
              </a:rPr>
              <a:t>H°</a:t>
            </a:r>
            <a:r>
              <a:rPr lang="en-US" sz="1100" dirty="0" smtClean="0">
                <a:solidFill>
                  <a:schemeClr val="bg1"/>
                </a:solidFill>
                <a:sym typeface="Wingdings" pitchFamily="2" charset="2"/>
              </a:rPr>
              <a:t></a:t>
            </a:r>
            <a:r>
              <a:rPr lang="en-US" dirty="0" smtClean="0">
                <a:solidFill>
                  <a:schemeClr val="bg1"/>
                </a:solidFill>
                <a:sym typeface="Wingdings" pitchFamily="2" charset="2"/>
              </a:rPr>
              <a:t> ZZ*</a:t>
            </a:r>
            <a:r>
              <a:rPr lang="en-US" sz="1100" dirty="0" smtClean="0">
                <a:solidFill>
                  <a:schemeClr val="bg1"/>
                </a:solidFill>
                <a:sym typeface="Wingdings" pitchFamily="2" charset="2"/>
              </a:rPr>
              <a:t></a:t>
            </a:r>
            <a:r>
              <a:rPr lang="en-US" dirty="0" smtClean="0">
                <a:solidFill>
                  <a:schemeClr val="bg1"/>
                </a:solidFill>
                <a:sym typeface="Wingdings" pitchFamily="2" charset="2"/>
              </a:rPr>
              <a:t> 4e</a:t>
            </a:r>
            <a:endParaRPr lang="en-US" dirty="0">
              <a:solidFill>
                <a:schemeClr val="bg1"/>
              </a:solidFill>
            </a:endParaRPr>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2567" y="4332659"/>
            <a:ext cx="1472952" cy="147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139952" y="1759981"/>
            <a:ext cx="611065" cy="369332"/>
          </a:xfrm>
          <a:prstGeom prst="rect">
            <a:avLst/>
          </a:prstGeom>
          <a:noFill/>
        </p:spPr>
        <p:txBody>
          <a:bodyPr wrap="none" rtlCol="0">
            <a:spAutoFit/>
          </a:bodyPr>
          <a:lstStyle/>
          <a:p>
            <a:r>
              <a:rPr lang="en-US" dirty="0" smtClean="0">
                <a:solidFill>
                  <a:schemeClr val="bg1"/>
                </a:solidFill>
              </a:rPr>
              <a:t>CMS</a:t>
            </a:r>
            <a:endParaRPr lang="en-US" dirty="0">
              <a:solidFill>
                <a:schemeClr val="bg1"/>
              </a:solidFill>
            </a:endParaRPr>
          </a:p>
        </p:txBody>
      </p:sp>
      <p:sp>
        <p:nvSpPr>
          <p:cNvPr id="19" name="ZoneTexte 18"/>
          <p:cNvSpPr txBox="1"/>
          <p:nvPr/>
        </p:nvSpPr>
        <p:spPr>
          <a:xfrm>
            <a:off x="4155872" y="4150798"/>
            <a:ext cx="1675608" cy="369332"/>
          </a:xfrm>
          <a:prstGeom prst="rect">
            <a:avLst/>
          </a:prstGeom>
          <a:noFill/>
        </p:spPr>
        <p:txBody>
          <a:bodyPr wrap="square" rtlCol="0">
            <a:spAutoFit/>
          </a:bodyPr>
          <a:lstStyle/>
          <a:p>
            <a:r>
              <a:rPr lang="en-US" dirty="0" smtClean="0">
                <a:solidFill>
                  <a:schemeClr val="bg1"/>
                </a:solidFill>
              </a:rPr>
              <a:t>H°</a:t>
            </a:r>
            <a:r>
              <a:rPr lang="en-US" sz="1100" dirty="0" smtClean="0">
                <a:solidFill>
                  <a:schemeClr val="bg1"/>
                </a:solidFill>
                <a:sym typeface="Wingdings" pitchFamily="2" charset="2"/>
              </a:rPr>
              <a:t></a:t>
            </a:r>
            <a:r>
              <a:rPr lang="en-US" dirty="0" smtClean="0">
                <a:solidFill>
                  <a:schemeClr val="bg1"/>
                </a:solidFill>
                <a:sym typeface="Wingdings" pitchFamily="2" charset="2"/>
              </a:rPr>
              <a:t> ZZ*</a:t>
            </a:r>
            <a:r>
              <a:rPr lang="en-US" sz="1100" dirty="0" smtClean="0">
                <a:solidFill>
                  <a:schemeClr val="bg1"/>
                </a:solidFill>
                <a:sym typeface="Wingdings" pitchFamily="2" charset="2"/>
              </a:rPr>
              <a:t></a:t>
            </a:r>
            <a:r>
              <a:rPr lang="en-US" dirty="0" smtClean="0">
                <a:solidFill>
                  <a:schemeClr val="bg1"/>
                </a:solidFill>
                <a:sym typeface="Wingdings" pitchFamily="2" charset="2"/>
              </a:rPr>
              <a:t> 2e2</a:t>
            </a:r>
            <a:r>
              <a:rPr lang="el-GR" dirty="0" smtClean="0">
                <a:solidFill>
                  <a:schemeClr val="bg1"/>
                </a:solidFill>
                <a:latin typeface="Calibri"/>
                <a:cs typeface="Calibri"/>
                <a:sym typeface="Wingdings" pitchFamily="2" charset="2"/>
              </a:rPr>
              <a:t>μ</a:t>
            </a:r>
            <a:endParaRPr lang="en-US" dirty="0">
              <a:solidFill>
                <a:schemeClr val="bg1"/>
              </a:solidFill>
            </a:endParaRPr>
          </a:p>
        </p:txBody>
      </p:sp>
      <p:pic>
        <p:nvPicPr>
          <p:cNvPr id="51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1414" y="1340768"/>
            <a:ext cx="2318395" cy="157709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5337" y="2948669"/>
            <a:ext cx="1828800" cy="10287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ZoneTexte 21"/>
          <p:cNvSpPr txBox="1"/>
          <p:nvPr/>
        </p:nvSpPr>
        <p:spPr>
          <a:xfrm>
            <a:off x="8316416" y="3604629"/>
            <a:ext cx="748538" cy="369332"/>
          </a:xfrm>
          <a:prstGeom prst="rect">
            <a:avLst/>
          </a:prstGeom>
          <a:noFill/>
        </p:spPr>
        <p:txBody>
          <a:bodyPr wrap="none" rtlCol="0">
            <a:spAutoFit/>
          </a:bodyPr>
          <a:lstStyle/>
          <a:p>
            <a:r>
              <a:rPr lang="en-US" dirty="0" smtClean="0">
                <a:solidFill>
                  <a:schemeClr val="bg1"/>
                </a:solidFill>
              </a:rPr>
              <a:t>ATLAS</a:t>
            </a:r>
            <a:endParaRPr lang="en-US" dirty="0">
              <a:solidFill>
                <a:schemeClr val="bg1"/>
              </a:solidFill>
            </a:endParaRPr>
          </a:p>
        </p:txBody>
      </p:sp>
      <p:sp>
        <p:nvSpPr>
          <p:cNvPr id="7" name="ZoneTexte 6"/>
          <p:cNvSpPr txBox="1"/>
          <p:nvPr/>
        </p:nvSpPr>
        <p:spPr>
          <a:xfrm>
            <a:off x="7362449" y="5805264"/>
            <a:ext cx="1746055" cy="923330"/>
          </a:xfrm>
          <a:prstGeom prst="rect">
            <a:avLst/>
          </a:prstGeom>
          <a:noFill/>
        </p:spPr>
        <p:txBody>
          <a:bodyPr wrap="none" rtlCol="0">
            <a:spAutoFit/>
          </a:bodyPr>
          <a:lstStyle/>
          <a:p>
            <a:pPr algn="ctr"/>
            <a:r>
              <a:rPr lang="en-US" b="1" dirty="0" err="1" smtClean="0"/>
              <a:t>Feux</a:t>
            </a:r>
            <a:r>
              <a:rPr lang="en-US" b="1" dirty="0" smtClean="0"/>
              <a:t> </a:t>
            </a:r>
            <a:r>
              <a:rPr lang="en-US" b="1" dirty="0" err="1" smtClean="0"/>
              <a:t>d’artifice</a:t>
            </a:r>
            <a:r>
              <a:rPr lang="en-US" b="1" dirty="0" smtClean="0"/>
              <a:t> à </a:t>
            </a:r>
          </a:p>
          <a:p>
            <a:pPr algn="ctr"/>
            <a:r>
              <a:rPr lang="en-US" b="1" dirty="0" smtClean="0"/>
              <a:t>New-York et à</a:t>
            </a:r>
          </a:p>
          <a:p>
            <a:pPr algn="ctr"/>
            <a:r>
              <a:rPr lang="en-US" b="1" dirty="0" smtClean="0"/>
              <a:t>Genève!</a:t>
            </a:r>
            <a:endParaRPr lang="en-US" b="1" dirty="0"/>
          </a:p>
        </p:txBody>
      </p:sp>
      <p:pic>
        <p:nvPicPr>
          <p:cNvPr id="513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9328" y="5013176"/>
            <a:ext cx="1328936" cy="122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6708" y="5312172"/>
            <a:ext cx="1993404" cy="135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452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26"/>
          <p:cNvSpPr txBox="1">
            <a:spLocks noChangeArrowheads="1"/>
          </p:cNvSpPr>
          <p:nvPr/>
        </p:nvSpPr>
        <p:spPr bwMode="auto">
          <a:xfrm>
            <a:off x="285720" y="-27384"/>
            <a:ext cx="8572560" cy="1384995"/>
          </a:xfrm>
          <a:prstGeom prst="rect">
            <a:avLst/>
          </a:prstGeom>
          <a:noFill/>
          <a:ln w="9525">
            <a:noFill/>
            <a:miter lim="800000"/>
            <a:headEnd/>
            <a:tailEnd/>
          </a:ln>
        </p:spPr>
        <p:txBody>
          <a:bodyPr wrap="square">
            <a:spAutoFit/>
          </a:bodyPr>
          <a:lstStyle/>
          <a:p>
            <a:pPr algn="ctr"/>
            <a:r>
              <a:rPr lang="fr-FR" sz="2800" dirty="0" smtClean="0">
                <a:solidFill>
                  <a:srgbClr val="0000FF"/>
                </a:solidFill>
                <a:latin typeface="Berlin Sans FB" pitchFamily="34" charset="0"/>
              </a:rPr>
              <a:t>Le 4 juillet 2012: </a:t>
            </a:r>
            <a:r>
              <a:rPr lang="fr-FR" sz="2800" dirty="0" smtClean="0">
                <a:solidFill>
                  <a:srgbClr val="FF0000"/>
                </a:solidFill>
                <a:latin typeface="Berlin Sans FB" pitchFamily="34" charset="0"/>
              </a:rPr>
              <a:t>découverte d’un nouveau </a:t>
            </a:r>
          </a:p>
          <a:p>
            <a:pPr algn="ctr"/>
            <a:r>
              <a:rPr lang="fr-FR" sz="2800" dirty="0" smtClean="0">
                <a:solidFill>
                  <a:srgbClr val="FF0000"/>
                </a:solidFill>
                <a:latin typeface="Berlin Sans FB" pitchFamily="34" charset="0"/>
              </a:rPr>
              <a:t>Boson de 125GeV/c² au CERN </a:t>
            </a:r>
          </a:p>
          <a:p>
            <a:pPr algn="ctr"/>
            <a:r>
              <a:rPr lang="fr-FR" sz="2800" dirty="0">
                <a:solidFill>
                  <a:srgbClr val="FF0000"/>
                </a:solidFill>
                <a:latin typeface="Berlin Sans FB" pitchFamily="34" charset="0"/>
              </a:rPr>
              <a:t>p</a:t>
            </a:r>
            <a:r>
              <a:rPr lang="fr-FR" sz="2800" dirty="0" smtClean="0">
                <a:solidFill>
                  <a:srgbClr val="FF0000"/>
                </a:solidFill>
                <a:latin typeface="Berlin Sans FB" pitchFamily="34" charset="0"/>
              </a:rPr>
              <a:t>ar ATLAS et CMS</a:t>
            </a:r>
            <a:endParaRPr lang="fr-FR" sz="2800" dirty="0">
              <a:latin typeface="Berlin Sans FB"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94220"/>
            <a:ext cx="3528392" cy="247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9528" y="4797152"/>
            <a:ext cx="1472952" cy="147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5134" y="1412776"/>
            <a:ext cx="2879520" cy="272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159" y="1412776"/>
            <a:ext cx="2973710" cy="272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5455" y="1428706"/>
            <a:ext cx="2867025" cy="271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3928" y="4136061"/>
            <a:ext cx="2867025" cy="269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134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571472" y="285728"/>
            <a:ext cx="3658374" cy="646331"/>
          </a:xfrm>
          <a:prstGeom prst="rect">
            <a:avLst/>
          </a:prstGeom>
          <a:noFill/>
          <a:ln w="9525">
            <a:noFill/>
            <a:miter lim="800000"/>
            <a:headEnd/>
            <a:tailEnd/>
          </a:ln>
        </p:spPr>
        <p:txBody>
          <a:bodyPr wrap="none">
            <a:spAutoFit/>
          </a:bodyPr>
          <a:lstStyle/>
          <a:p>
            <a:r>
              <a:rPr lang="fr-FR" sz="3600" b="1" dirty="0" smtClean="0">
                <a:solidFill>
                  <a:srgbClr val="FF0000"/>
                </a:solidFill>
              </a:rPr>
              <a:t>Le détecteur </a:t>
            </a:r>
            <a:r>
              <a:rPr lang="fr-FR" sz="3600" b="1" dirty="0" err="1" smtClean="0">
                <a:solidFill>
                  <a:srgbClr val="FF0000"/>
                </a:solidFill>
              </a:rPr>
              <a:t>LHCb</a:t>
            </a:r>
            <a:endParaRPr lang="fr-FR" sz="3600" b="1" dirty="0">
              <a:solidFill>
                <a:srgbClr val="FF0000"/>
              </a:solidFill>
            </a:endParaRPr>
          </a:p>
        </p:txBody>
      </p:sp>
      <p:sp>
        <p:nvSpPr>
          <p:cNvPr id="6" name="Espace réservé du pied de page 4"/>
          <p:cNvSpPr>
            <a:spLocks noGrp="1"/>
          </p:cNvSpPr>
          <p:nvPr>
            <p:ph type="ftr" sz="quarter" idx="11"/>
          </p:nvPr>
        </p:nvSpPr>
        <p:spPr>
          <a:xfrm>
            <a:off x="3124200" y="6356350"/>
            <a:ext cx="2895600" cy="365125"/>
          </a:xfrm>
        </p:spPr>
        <p:txBody>
          <a:bodyPr/>
          <a:lstStyle/>
          <a:p>
            <a:r>
              <a:rPr lang="fr-FR" b="1" dirty="0" smtClean="0"/>
              <a:t>Visite St Joseph (Thônes)  le 11 mars 2010</a:t>
            </a:r>
            <a:endParaRPr lang="fr-BE" b="1" dirty="0"/>
          </a:p>
        </p:txBody>
      </p:sp>
      <p:pic>
        <p:nvPicPr>
          <p:cNvPr id="10" name="Picture 8"/>
          <p:cNvPicPr>
            <a:picLocks noChangeAspect="1" noChangeArrowheads="1"/>
          </p:cNvPicPr>
          <p:nvPr/>
        </p:nvPicPr>
        <p:blipFill>
          <a:blip r:embed="rId2" cstate="print"/>
          <a:srcRect/>
          <a:stretch>
            <a:fillRect/>
          </a:stretch>
        </p:blipFill>
        <p:spPr bwMode="auto">
          <a:xfrm>
            <a:off x="357188" y="1446213"/>
            <a:ext cx="8072437" cy="5197475"/>
          </a:xfrm>
          <a:prstGeom prst="rect">
            <a:avLst/>
          </a:prstGeom>
          <a:noFill/>
          <a:ln w="9525" algn="ctr">
            <a:noFill/>
            <a:miter lim="800000"/>
            <a:headEnd/>
            <a:tailEnd/>
          </a:ln>
        </p:spPr>
      </p:pic>
      <p:pic>
        <p:nvPicPr>
          <p:cNvPr id="11" name="Picture 9" descr="C:\Users\pietrzyk\Desktop\DetLHCb.png"/>
          <p:cNvPicPr>
            <a:picLocks noChangeAspect="1" noChangeArrowheads="1"/>
          </p:cNvPicPr>
          <p:nvPr/>
        </p:nvPicPr>
        <p:blipFill>
          <a:blip r:embed="rId3" cstate="print"/>
          <a:srcRect t="21501"/>
          <a:stretch>
            <a:fillRect/>
          </a:stretch>
        </p:blipFill>
        <p:spPr bwMode="auto">
          <a:xfrm>
            <a:off x="4143372" y="428604"/>
            <a:ext cx="4962525" cy="2608262"/>
          </a:xfrm>
          <a:prstGeom prst="rect">
            <a:avLst/>
          </a:prstGeom>
          <a:noFill/>
          <a:ln w="9525">
            <a:noFill/>
            <a:miter lim="800000"/>
            <a:headEnd/>
            <a:tailEnd/>
          </a:ln>
        </p:spPr>
      </p:pic>
      <p:sp>
        <p:nvSpPr>
          <p:cNvPr id="8" name="ZoneTexte 7"/>
          <p:cNvSpPr txBox="1"/>
          <p:nvPr/>
        </p:nvSpPr>
        <p:spPr>
          <a:xfrm>
            <a:off x="7000892" y="3714752"/>
            <a:ext cx="2000264" cy="1569660"/>
          </a:xfrm>
          <a:prstGeom prst="rect">
            <a:avLst/>
          </a:prstGeom>
          <a:solidFill>
            <a:srgbClr val="0070C0"/>
          </a:solidFill>
        </p:spPr>
        <p:txBody>
          <a:bodyPr wrap="square" rtlCol="0">
            <a:spAutoFit/>
          </a:bodyPr>
          <a:lstStyle/>
          <a:p>
            <a:r>
              <a:rPr lang="fr-FR" sz="2400" dirty="0" smtClean="0">
                <a:solidFill>
                  <a:schemeClr val="bg1"/>
                </a:solidFill>
                <a:latin typeface="Berlin Sans FB" pitchFamily="34" charset="0"/>
              </a:rPr>
              <a:t>Pour Etudier l'asymétrie matière – </a:t>
            </a:r>
            <a:r>
              <a:rPr lang="fr-FR" sz="2400" dirty="0" err="1" smtClean="0">
                <a:solidFill>
                  <a:schemeClr val="bg1"/>
                </a:solidFill>
                <a:latin typeface="Berlin Sans FB" pitchFamily="34" charset="0"/>
              </a:rPr>
              <a:t>anti-matière</a:t>
            </a:r>
            <a:endParaRPr lang="fr-FR" sz="2400" dirty="0">
              <a:solidFill>
                <a:schemeClr val="bg1"/>
              </a:solidFill>
              <a:latin typeface="Berlin Sans FB"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normAutofit fontScale="92500"/>
          </a:bodyPr>
          <a:lstStyle/>
          <a:p>
            <a:pPr algn="ctr"/>
            <a:r>
              <a:rPr lang="en-US" sz="6000" dirty="0" smtClean="0">
                <a:solidFill>
                  <a:srgbClr val="3703C9"/>
                </a:solidFill>
                <a:latin typeface="Arial Narrow" pitchFamily="34" charset="0"/>
              </a:rPr>
              <a:t>Les métiers de la </a:t>
            </a:r>
            <a:r>
              <a:rPr lang="en-US" sz="6000" dirty="0" err="1" smtClean="0">
                <a:solidFill>
                  <a:srgbClr val="3703C9"/>
                </a:solidFill>
                <a:latin typeface="Arial Narrow" pitchFamily="34" charset="0"/>
              </a:rPr>
              <a:t>recherche</a:t>
            </a:r>
            <a:endParaRPr lang="en-US" sz="6000" dirty="0" smtClean="0">
              <a:solidFill>
                <a:srgbClr val="3703C9"/>
              </a:solidFill>
              <a:latin typeface="Arial Narrow" pitchFamily="34" charset="0"/>
            </a:endParaRP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37</a:t>
            </a:fld>
            <a:endParaRPr lang="fr-BE"/>
          </a:p>
        </p:txBody>
      </p:sp>
    </p:spTree>
    <p:extLst>
      <p:ext uri="{BB962C8B-B14F-4D97-AF65-F5344CB8AC3E}">
        <p14:creationId xmlns:p14="http://schemas.microsoft.com/office/powerpoint/2010/main" val="2307454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2" name="Rectangle 1033"/>
          <p:cNvSpPr>
            <a:spLocks noChangeArrowheads="1"/>
          </p:cNvSpPr>
          <p:nvPr/>
        </p:nvSpPr>
        <p:spPr bwMode="auto">
          <a:xfrm>
            <a:off x="6324600" y="1295400"/>
            <a:ext cx="2135832" cy="5029200"/>
          </a:xfrm>
          <a:prstGeom prst="rect">
            <a:avLst/>
          </a:prstGeom>
          <a:solidFill>
            <a:srgbClr val="FFFF99"/>
          </a:solidFill>
          <a:ln w="9525">
            <a:solidFill>
              <a:schemeClr val="tx1"/>
            </a:solidFill>
            <a:miter lim="800000"/>
            <a:headEnd/>
            <a:tailEnd/>
          </a:ln>
        </p:spPr>
        <p:txBody>
          <a:bodyPr wrap="none" anchor="ctr"/>
          <a:lstStyle/>
          <a:p>
            <a:pPr algn="ctr"/>
            <a:endParaRPr lang="fr-FR" b="1"/>
          </a:p>
        </p:txBody>
      </p:sp>
      <p:sp>
        <p:nvSpPr>
          <p:cNvPr id="56354" name="Line 1058"/>
          <p:cNvSpPr>
            <a:spLocks noChangeShapeType="1"/>
          </p:cNvSpPr>
          <p:nvPr/>
        </p:nvSpPr>
        <p:spPr bwMode="auto">
          <a:xfrm flipV="1">
            <a:off x="4713288" y="4221086"/>
            <a:ext cx="1763712" cy="325514"/>
          </a:xfrm>
          <a:prstGeom prst="line">
            <a:avLst/>
          </a:prstGeom>
          <a:noFill/>
          <a:ln w="76200">
            <a:solidFill>
              <a:srgbClr val="00B0F0"/>
            </a:solidFill>
            <a:round/>
            <a:headEnd/>
            <a:tailEnd type="triangle" w="med" len="med"/>
          </a:ln>
        </p:spPr>
        <p:txBody>
          <a:bodyPr wrap="none" anchor="ctr"/>
          <a:lstStyle/>
          <a:p>
            <a:endParaRPr lang="fr-FR">
              <a:solidFill>
                <a:srgbClr val="00B0F0"/>
              </a:solidFill>
            </a:endParaRPr>
          </a:p>
        </p:txBody>
      </p:sp>
      <p:sp>
        <p:nvSpPr>
          <p:cNvPr id="56351" name="Line 1055"/>
          <p:cNvSpPr>
            <a:spLocks noChangeShapeType="1"/>
          </p:cNvSpPr>
          <p:nvPr/>
        </p:nvSpPr>
        <p:spPr bwMode="auto">
          <a:xfrm flipV="1">
            <a:off x="4260850" y="2514599"/>
            <a:ext cx="2139950"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flipV="1">
            <a:off x="4299744" y="3263899"/>
            <a:ext cx="2240756" cy="377824"/>
          </a:xfrm>
          <a:prstGeom prst="line">
            <a:avLst/>
          </a:prstGeom>
          <a:noFill/>
          <a:ln w="76200">
            <a:solidFill>
              <a:schemeClr val="accent2"/>
            </a:solidFill>
            <a:round/>
            <a:headEnd/>
            <a:tailEnd type="triangle" w="med" len="med"/>
          </a:ln>
        </p:spPr>
        <p:txBody>
          <a:bodyPr wrap="none" anchor="ctr"/>
          <a:lstStyle/>
          <a:p>
            <a:endParaRPr lang="fr-FR"/>
          </a:p>
        </p:txBody>
      </p:sp>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b="1"/>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b="1"/>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b="1"/>
              <a:t>IUT</a:t>
            </a:r>
          </a:p>
          <a:p>
            <a:pPr algn="ctr"/>
            <a:r>
              <a:rPr lang="fr-FR" b="1"/>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b="1"/>
              <a:t>Ecoles</a:t>
            </a:r>
          </a:p>
          <a:p>
            <a:pPr algn="ctr"/>
            <a:r>
              <a:rPr lang="fr-FR" b="1"/>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b="1"/>
              <a:t>Master 1</a:t>
            </a:r>
          </a:p>
          <a:p>
            <a:pPr algn="ctr"/>
            <a:endParaRPr lang="fr-FR" b="1"/>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b="1"/>
              <a:t>Master 2</a:t>
            </a:r>
          </a:p>
        </p:txBody>
      </p:sp>
      <p:sp>
        <p:nvSpPr>
          <p:cNvPr id="56330" name="Oval 1035"/>
          <p:cNvSpPr>
            <a:spLocks noChangeArrowheads="1"/>
          </p:cNvSpPr>
          <p:nvPr/>
        </p:nvSpPr>
        <p:spPr bwMode="auto">
          <a:xfrm>
            <a:off x="1985963" y="1600200"/>
            <a:ext cx="2357437" cy="727075"/>
          </a:xfrm>
          <a:prstGeom prst="ellipse">
            <a:avLst/>
          </a:prstGeom>
          <a:solidFill>
            <a:srgbClr val="0000FF"/>
          </a:solidFill>
          <a:ln w="9525">
            <a:solidFill>
              <a:schemeClr val="tx1"/>
            </a:solidFill>
            <a:round/>
            <a:headEnd/>
            <a:tailEnd/>
          </a:ln>
        </p:spPr>
        <p:txBody>
          <a:bodyPr wrap="none" anchor="ctr"/>
          <a:lstStyle/>
          <a:p>
            <a:pPr algn="ctr"/>
            <a:r>
              <a:rPr lang="fr-FR" b="1" dirty="0">
                <a:solidFill>
                  <a:schemeClr val="bg1"/>
                </a:solidFill>
              </a:rPr>
              <a:t>Thèses/ Doctorat</a:t>
            </a:r>
          </a:p>
        </p:txBody>
      </p:sp>
      <p:sp>
        <p:nvSpPr>
          <p:cNvPr id="56339" name="Line 1043"/>
          <p:cNvSpPr>
            <a:spLocks noChangeShapeType="1"/>
          </p:cNvSpPr>
          <p:nvPr/>
        </p:nvSpPr>
        <p:spPr bwMode="auto">
          <a:xfrm flipV="1">
            <a:off x="1475656" y="2204864"/>
            <a:ext cx="898649" cy="360040"/>
          </a:xfrm>
          <a:prstGeom prst="line">
            <a:avLst/>
          </a:prstGeom>
          <a:noFill/>
          <a:ln w="57150">
            <a:solidFill>
              <a:schemeClr val="tx1"/>
            </a:solidFill>
            <a:round/>
            <a:headEnd/>
            <a:tailEnd type="triangle" w="med" len="med"/>
          </a:ln>
        </p:spPr>
        <p:txBody>
          <a:bodyPr wrap="none" anchor="ctr"/>
          <a:lstStyle/>
          <a:p>
            <a:endParaRPr lang="fr-FR" b="1"/>
          </a:p>
        </p:txBody>
      </p:sp>
      <p:sp>
        <p:nvSpPr>
          <p:cNvPr id="56340" name="Line 1044"/>
          <p:cNvSpPr>
            <a:spLocks noChangeShapeType="1"/>
          </p:cNvSpPr>
          <p:nvPr/>
        </p:nvSpPr>
        <p:spPr bwMode="auto">
          <a:xfrm flipH="1" flipV="1">
            <a:off x="1752600" y="5029199"/>
            <a:ext cx="609600" cy="473075"/>
          </a:xfrm>
          <a:prstGeom prst="line">
            <a:avLst/>
          </a:prstGeom>
          <a:noFill/>
          <a:ln w="38100">
            <a:solidFill>
              <a:schemeClr val="tx1"/>
            </a:solidFill>
            <a:round/>
            <a:headEnd/>
            <a:tailEnd type="triangle" w="med" len="med"/>
          </a:ln>
        </p:spPr>
        <p:txBody>
          <a:bodyPr wrap="none" anchor="ctr"/>
          <a:lstStyle/>
          <a:p>
            <a:endParaRPr lang="fr-FR" b="1"/>
          </a:p>
        </p:txBody>
      </p:sp>
      <p:sp>
        <p:nvSpPr>
          <p:cNvPr id="56341" name="Line 1045"/>
          <p:cNvSpPr>
            <a:spLocks noChangeShapeType="1"/>
          </p:cNvSpPr>
          <p:nvPr/>
        </p:nvSpPr>
        <p:spPr bwMode="auto">
          <a:xfrm flipV="1">
            <a:off x="2987824" y="5065711"/>
            <a:ext cx="22076" cy="307504"/>
          </a:xfrm>
          <a:prstGeom prst="line">
            <a:avLst/>
          </a:prstGeom>
          <a:noFill/>
          <a:ln w="38100">
            <a:solidFill>
              <a:schemeClr val="tx1"/>
            </a:solidFill>
            <a:round/>
            <a:headEnd/>
            <a:tailEnd type="triangle" w="med" len="med"/>
          </a:ln>
        </p:spPr>
        <p:txBody>
          <a:bodyPr wrap="none" anchor="ctr"/>
          <a:lstStyle/>
          <a:p>
            <a:endParaRPr lang="fr-FR" b="1"/>
          </a:p>
        </p:txBody>
      </p:sp>
      <p:sp>
        <p:nvSpPr>
          <p:cNvPr id="56342" name="Line 1046"/>
          <p:cNvSpPr>
            <a:spLocks noChangeShapeType="1"/>
          </p:cNvSpPr>
          <p:nvPr/>
        </p:nvSpPr>
        <p:spPr bwMode="auto">
          <a:xfrm flipV="1">
            <a:off x="3505200" y="5029199"/>
            <a:ext cx="866775" cy="473075"/>
          </a:xfrm>
          <a:prstGeom prst="line">
            <a:avLst/>
          </a:prstGeom>
          <a:noFill/>
          <a:ln w="38100">
            <a:solidFill>
              <a:schemeClr val="tx1"/>
            </a:solidFill>
            <a:round/>
            <a:headEnd/>
            <a:tailEnd type="triangle" w="med" len="med"/>
          </a:ln>
        </p:spPr>
        <p:txBody>
          <a:bodyPr wrap="none" anchor="ctr"/>
          <a:lstStyle/>
          <a:p>
            <a:endParaRPr lang="fr-FR" b="1"/>
          </a:p>
        </p:txBody>
      </p:sp>
      <p:sp>
        <p:nvSpPr>
          <p:cNvPr id="56343" name="Line 1047"/>
          <p:cNvSpPr>
            <a:spLocks noChangeShapeType="1"/>
          </p:cNvSpPr>
          <p:nvPr/>
        </p:nvSpPr>
        <p:spPr bwMode="auto">
          <a:xfrm flipH="1" flipV="1">
            <a:off x="3131840" y="4149080"/>
            <a:ext cx="7640" cy="385936"/>
          </a:xfrm>
          <a:prstGeom prst="line">
            <a:avLst/>
          </a:prstGeom>
          <a:noFill/>
          <a:ln w="57150">
            <a:solidFill>
              <a:schemeClr val="tx1"/>
            </a:solidFill>
            <a:round/>
            <a:headEnd/>
            <a:tailEnd type="triangle" w="med" len="med"/>
          </a:ln>
        </p:spPr>
        <p:txBody>
          <a:bodyPr wrap="none" anchor="ctr"/>
          <a:lstStyle/>
          <a:p>
            <a:endParaRPr lang="fr-FR" b="1"/>
          </a:p>
        </p:txBody>
      </p:sp>
      <p:sp>
        <p:nvSpPr>
          <p:cNvPr id="56344" name="Line 1048"/>
          <p:cNvSpPr>
            <a:spLocks noChangeShapeType="1"/>
          </p:cNvSpPr>
          <p:nvPr/>
        </p:nvSpPr>
        <p:spPr bwMode="auto">
          <a:xfrm flipH="1" flipV="1">
            <a:off x="3491880" y="4293095"/>
            <a:ext cx="864096" cy="216024"/>
          </a:xfrm>
          <a:prstGeom prst="line">
            <a:avLst/>
          </a:prstGeom>
          <a:noFill/>
          <a:ln w="38100">
            <a:solidFill>
              <a:schemeClr val="tx1"/>
            </a:solidFill>
            <a:prstDash val="sysDash"/>
            <a:round/>
            <a:headEnd/>
            <a:tailEnd type="triangle" w="med" len="med"/>
          </a:ln>
        </p:spPr>
        <p:txBody>
          <a:bodyPr wrap="none" anchor="ctr"/>
          <a:lstStyle/>
          <a:p>
            <a:endParaRPr lang="fr-FR" b="1"/>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prstDash val="sysDash"/>
            <a:round/>
            <a:headEnd/>
            <a:tailEnd type="triangle" w="med" len="med"/>
          </a:ln>
        </p:spPr>
        <p:txBody>
          <a:bodyPr wrap="none" anchor="ctr"/>
          <a:lstStyle/>
          <a:p>
            <a:endParaRPr lang="fr-FR" b="1"/>
          </a:p>
        </p:txBody>
      </p:sp>
      <p:sp>
        <p:nvSpPr>
          <p:cNvPr id="56346" name="Line 1050"/>
          <p:cNvSpPr>
            <a:spLocks noChangeShapeType="1"/>
          </p:cNvSpPr>
          <p:nvPr/>
        </p:nvSpPr>
        <p:spPr bwMode="auto">
          <a:xfrm flipV="1">
            <a:off x="1468438" y="4077072"/>
            <a:ext cx="7218" cy="452066"/>
          </a:xfrm>
          <a:prstGeom prst="line">
            <a:avLst/>
          </a:prstGeom>
          <a:noFill/>
          <a:ln w="57150">
            <a:solidFill>
              <a:schemeClr val="tx1"/>
            </a:solidFill>
            <a:round/>
            <a:headEnd/>
            <a:tailEnd type="triangle" w="med" len="med"/>
          </a:ln>
        </p:spPr>
        <p:txBody>
          <a:bodyPr wrap="none" anchor="ctr"/>
          <a:lstStyle/>
          <a:p>
            <a:endParaRPr lang="fr-FR" b="1"/>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prstDash val="sysDash"/>
            <a:round/>
            <a:headEnd/>
            <a:tailEnd type="triangle" w="med" len="med"/>
          </a:ln>
        </p:spPr>
        <p:txBody>
          <a:bodyPr wrap="none" anchor="ctr"/>
          <a:lstStyle/>
          <a:p>
            <a:endParaRPr lang="fr-FR" b="1"/>
          </a:p>
        </p:txBody>
      </p:sp>
      <p:sp>
        <p:nvSpPr>
          <p:cNvPr id="56348" name="Line 1052"/>
          <p:cNvSpPr>
            <a:spLocks noChangeShapeType="1"/>
          </p:cNvSpPr>
          <p:nvPr/>
        </p:nvSpPr>
        <p:spPr bwMode="auto">
          <a:xfrm flipV="1">
            <a:off x="1475656" y="2852936"/>
            <a:ext cx="0" cy="432048"/>
          </a:xfrm>
          <a:prstGeom prst="line">
            <a:avLst/>
          </a:prstGeom>
          <a:noFill/>
          <a:ln w="57150">
            <a:solidFill>
              <a:schemeClr val="tx1"/>
            </a:solidFill>
            <a:round/>
            <a:headEnd/>
            <a:tailEnd type="triangle" w="med" len="med"/>
          </a:ln>
        </p:spPr>
        <p:txBody>
          <a:bodyPr wrap="none" anchor="ctr"/>
          <a:lstStyle/>
          <a:p>
            <a:endParaRPr lang="fr-FR" b="1"/>
          </a:p>
        </p:txBody>
      </p:sp>
      <p:sp>
        <p:nvSpPr>
          <p:cNvPr id="56349" name="Line 1053"/>
          <p:cNvSpPr>
            <a:spLocks noChangeShapeType="1"/>
          </p:cNvSpPr>
          <p:nvPr/>
        </p:nvSpPr>
        <p:spPr bwMode="auto">
          <a:xfrm flipV="1">
            <a:off x="4114800" y="1752600"/>
            <a:ext cx="2209800" cy="120650"/>
          </a:xfrm>
          <a:prstGeom prst="line">
            <a:avLst/>
          </a:prstGeom>
          <a:noFill/>
          <a:ln w="76200">
            <a:solidFill>
              <a:srgbClr val="0000FF"/>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6999"/>
            <a:ext cx="4406900" cy="461963"/>
          </a:xfrm>
          <a:prstGeom prst="line">
            <a:avLst/>
          </a:prstGeom>
          <a:noFill/>
          <a:ln w="76200">
            <a:solidFill>
              <a:schemeClr val="accent2"/>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343400" y="5867400"/>
            <a:ext cx="19050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01686" cy="369332"/>
          </a:xfrm>
          <a:prstGeom prst="rect">
            <a:avLst/>
          </a:prstGeom>
          <a:noFill/>
          <a:ln w="9525">
            <a:noFill/>
            <a:miter lim="800000"/>
            <a:headEnd/>
            <a:tailEnd/>
          </a:ln>
        </p:spPr>
        <p:txBody>
          <a:bodyPr wrap="none">
            <a:spAutoFit/>
          </a:bodyPr>
          <a:lstStyle/>
          <a:p>
            <a:r>
              <a:rPr lang="fr-FR" b="1">
                <a:solidFill>
                  <a:srgbClr val="CC0066"/>
                </a:solidFill>
              </a:rPr>
              <a:t>0</a:t>
            </a:r>
            <a:endParaRPr lang="fr-FR" b="1"/>
          </a:p>
        </p:txBody>
      </p:sp>
      <p:sp>
        <p:nvSpPr>
          <p:cNvPr id="56358" name="Text Box 1062"/>
          <p:cNvSpPr txBox="1">
            <a:spLocks noChangeArrowheads="1"/>
          </p:cNvSpPr>
          <p:nvPr/>
        </p:nvSpPr>
        <p:spPr bwMode="auto">
          <a:xfrm>
            <a:off x="5105400" y="3962400"/>
            <a:ext cx="1143000" cy="369332"/>
          </a:xfrm>
          <a:prstGeom prst="rect">
            <a:avLst/>
          </a:prstGeom>
          <a:noFill/>
          <a:ln w="9525">
            <a:noFill/>
            <a:miter lim="800000"/>
            <a:headEnd/>
            <a:tailEnd/>
          </a:ln>
        </p:spPr>
        <p:txBody>
          <a:bodyPr>
            <a:spAutoFit/>
          </a:bodyPr>
          <a:lstStyle/>
          <a:p>
            <a:r>
              <a:rPr lang="fr-FR">
                <a:solidFill>
                  <a:srgbClr val="00B0F0"/>
                </a:solidFill>
              </a:rPr>
              <a:t>+2(+3)</a:t>
            </a: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11560" y="4149080"/>
            <a:ext cx="762000" cy="369332"/>
          </a:xfrm>
          <a:prstGeom prst="rect">
            <a:avLst/>
          </a:prstGeom>
          <a:noFill/>
          <a:ln w="9525">
            <a:noFill/>
            <a:miter lim="800000"/>
            <a:headEnd/>
            <a:tailEnd/>
          </a:ln>
        </p:spPr>
        <p:txBody>
          <a:bodyPr>
            <a:spAutoFit/>
          </a:bodyPr>
          <a:lstStyle/>
          <a:p>
            <a:r>
              <a:rPr lang="fr-FR" b="1" dirty="0">
                <a:solidFill>
                  <a:schemeClr val="accent2"/>
                </a:solidFill>
              </a:rPr>
              <a:t>(+3)</a:t>
            </a:r>
          </a:p>
        </p:txBody>
      </p:sp>
      <p:sp>
        <p:nvSpPr>
          <p:cNvPr id="56363" name="Text Box 1069"/>
          <p:cNvSpPr txBox="1">
            <a:spLocks noChangeArrowheads="1"/>
          </p:cNvSpPr>
          <p:nvPr/>
        </p:nvSpPr>
        <p:spPr bwMode="auto">
          <a:xfrm>
            <a:off x="2123728" y="4437112"/>
            <a:ext cx="762000" cy="369332"/>
          </a:xfrm>
          <a:prstGeom prst="rect">
            <a:avLst/>
          </a:prstGeom>
          <a:noFill/>
          <a:ln w="9525">
            <a:noFill/>
            <a:miter lim="800000"/>
            <a:headEnd/>
            <a:tailEnd/>
          </a:ln>
        </p:spPr>
        <p:txBody>
          <a:bodyPr>
            <a:spAutoFit/>
          </a:bodyPr>
          <a:lstStyle/>
          <a:p>
            <a:r>
              <a:rPr lang="fr-FR" b="1" dirty="0">
                <a:solidFill>
                  <a:schemeClr val="accent2"/>
                </a:solidFill>
              </a:rPr>
              <a:t>(+2)</a:t>
            </a:r>
          </a:p>
        </p:txBody>
      </p:sp>
      <p:sp>
        <p:nvSpPr>
          <p:cNvPr id="56364" name="Text Box 1070"/>
          <p:cNvSpPr txBox="1">
            <a:spLocks noChangeArrowheads="1"/>
          </p:cNvSpPr>
          <p:nvPr/>
        </p:nvSpPr>
        <p:spPr bwMode="auto">
          <a:xfrm>
            <a:off x="3505200" y="3124200"/>
            <a:ext cx="762000" cy="369332"/>
          </a:xfrm>
          <a:prstGeom prst="rect">
            <a:avLst/>
          </a:prstGeom>
          <a:noFill/>
          <a:ln w="9525">
            <a:noFill/>
            <a:miter lim="800000"/>
            <a:headEnd/>
            <a:tailEnd/>
          </a:ln>
        </p:spPr>
        <p:txBody>
          <a:bodyPr>
            <a:spAutoFit/>
          </a:bodyPr>
          <a:lstStyle/>
          <a:p>
            <a:r>
              <a:rPr lang="fr-FR" b="1" dirty="0"/>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8" name="Espace réservé du pied de page 47"/>
          <p:cNvSpPr>
            <a:spLocks noGrp="1"/>
          </p:cNvSpPr>
          <p:nvPr>
            <p:ph type="ftr" sz="quarter" idx="11"/>
          </p:nvPr>
        </p:nvSpPr>
        <p:spPr/>
        <p:txBody>
          <a:bodyPr/>
          <a:lstStyle/>
          <a:p>
            <a:r>
              <a:rPr lang="fr-FR" smtClean="0"/>
              <a:t>Jean-Pierre Lees, Visite Baudelaire, 7 avril 2011</a:t>
            </a:r>
            <a:endParaRPr lang="fr-BE"/>
          </a:p>
        </p:txBody>
      </p:sp>
      <p:sp>
        <p:nvSpPr>
          <p:cNvPr id="49" name="Line 1047"/>
          <p:cNvSpPr>
            <a:spLocks noChangeShapeType="1"/>
          </p:cNvSpPr>
          <p:nvPr/>
        </p:nvSpPr>
        <p:spPr bwMode="auto">
          <a:xfrm flipH="1" flipV="1">
            <a:off x="1547662" y="4221086"/>
            <a:ext cx="1512169" cy="288033"/>
          </a:xfrm>
          <a:prstGeom prst="line">
            <a:avLst/>
          </a:prstGeom>
          <a:noFill/>
          <a:ln w="38100">
            <a:solidFill>
              <a:schemeClr val="tx1"/>
            </a:solidFill>
            <a:prstDash val="sysDash"/>
            <a:round/>
            <a:headEnd/>
            <a:tailEnd type="triangle" w="med" len="med"/>
          </a:ln>
        </p:spPr>
        <p:txBody>
          <a:bodyPr wrap="none" anchor="ctr"/>
          <a:lstStyle/>
          <a:p>
            <a:endParaRPr lang="fr-FR" b="1"/>
          </a:p>
        </p:txBody>
      </p:sp>
      <p:sp>
        <p:nvSpPr>
          <p:cNvPr id="56323" name="Rectangle 1027"/>
          <p:cNvSpPr>
            <a:spLocks noChangeArrowheads="1"/>
          </p:cNvSpPr>
          <p:nvPr/>
        </p:nvSpPr>
        <p:spPr bwMode="auto">
          <a:xfrm>
            <a:off x="1371600" y="5638800"/>
            <a:ext cx="3068638" cy="598512"/>
          </a:xfrm>
          <a:prstGeom prst="rect">
            <a:avLst/>
          </a:prstGeom>
          <a:solidFill>
            <a:srgbClr val="FF99CC"/>
          </a:solidFill>
          <a:ln w="9525">
            <a:solidFill>
              <a:schemeClr val="tx1"/>
            </a:solidFill>
            <a:miter lim="800000"/>
            <a:headEnd/>
            <a:tailEnd/>
          </a:ln>
        </p:spPr>
        <p:txBody>
          <a:bodyPr wrap="none" anchor="ctr"/>
          <a:lstStyle/>
          <a:p>
            <a:pPr algn="ctr"/>
            <a:endParaRPr lang="fr-FR" sz="2800" b="1" dirty="0">
              <a:solidFill>
                <a:srgbClr val="CC0066"/>
              </a:solidFill>
            </a:endParaRPr>
          </a:p>
          <a:p>
            <a:pPr algn="ctr"/>
            <a:r>
              <a:rPr lang="fr-FR" sz="2800" b="1" dirty="0" smtClean="0">
                <a:solidFill>
                  <a:srgbClr val="CC0066"/>
                </a:solidFill>
              </a:rPr>
              <a:t>Lycées</a:t>
            </a:r>
            <a:endParaRPr lang="fr-FR" sz="2800" b="1" dirty="0">
              <a:solidFill>
                <a:srgbClr val="CC0066"/>
              </a:solidFill>
            </a:endParaRPr>
          </a:p>
          <a:p>
            <a:pPr algn="ctr"/>
            <a:endParaRPr lang="fr-FR" dirty="0">
              <a:solidFill>
                <a:srgbClr val="CC0066"/>
              </a:solidFill>
            </a:endParaRP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solidFill>
              <a:schemeClr val="tx1"/>
            </a:solidFill>
            <a:miter lim="800000"/>
            <a:headEnd/>
            <a:tailEnd/>
          </a:ln>
        </p:spPr>
        <p:txBody>
          <a:bodyPr>
            <a:spAutoFit/>
          </a:bodyPr>
          <a:lstStyle/>
          <a:p>
            <a:r>
              <a:rPr lang="fr-FR" sz="1600" b="1"/>
              <a:t>Baccalauréat</a:t>
            </a:r>
          </a:p>
        </p:txBody>
      </p:sp>
      <p:sp>
        <p:nvSpPr>
          <p:cNvPr id="56333" name="Text Box 1037"/>
          <p:cNvSpPr txBox="1">
            <a:spLocks noChangeArrowheads="1"/>
          </p:cNvSpPr>
          <p:nvPr/>
        </p:nvSpPr>
        <p:spPr bwMode="auto">
          <a:xfrm>
            <a:off x="6646863" y="5299075"/>
            <a:ext cx="1463286" cy="830997"/>
          </a:xfrm>
          <a:prstGeom prst="rect">
            <a:avLst/>
          </a:prstGeom>
          <a:noFill/>
          <a:ln w="9525">
            <a:noFill/>
            <a:miter lim="800000"/>
            <a:headEnd/>
            <a:tailEnd/>
          </a:ln>
        </p:spPr>
        <p:txBody>
          <a:bodyPr wrap="none">
            <a:spAutoFit/>
          </a:bodyPr>
          <a:lstStyle/>
          <a:p>
            <a:r>
              <a:rPr lang="fr-FR" sz="2400" b="1" dirty="0"/>
              <a:t>Agent </a:t>
            </a:r>
          </a:p>
          <a:p>
            <a:r>
              <a:rPr lang="fr-FR" sz="2400" b="1" dirty="0"/>
              <a:t>technique</a:t>
            </a:r>
          </a:p>
        </p:txBody>
      </p:sp>
      <p:sp>
        <p:nvSpPr>
          <p:cNvPr id="56334" name="Text Box 1038"/>
          <p:cNvSpPr txBox="1">
            <a:spLocks noChangeArrowheads="1"/>
          </p:cNvSpPr>
          <p:nvPr/>
        </p:nvSpPr>
        <p:spPr bwMode="auto">
          <a:xfrm>
            <a:off x="6562725" y="4827588"/>
            <a:ext cx="1523815" cy="461665"/>
          </a:xfrm>
          <a:prstGeom prst="rect">
            <a:avLst/>
          </a:prstGeom>
          <a:noFill/>
          <a:ln w="9525">
            <a:noFill/>
            <a:miter lim="800000"/>
            <a:headEnd/>
            <a:tailEnd/>
          </a:ln>
        </p:spPr>
        <p:txBody>
          <a:bodyPr wrap="none">
            <a:spAutoFit/>
          </a:bodyPr>
          <a:lstStyle/>
          <a:p>
            <a:r>
              <a:rPr lang="fr-FR" sz="2400" b="1">
                <a:solidFill>
                  <a:srgbClr val="CC0066"/>
                </a:solidFill>
              </a:rPr>
              <a:t>Technicien</a:t>
            </a:r>
            <a:endParaRPr lang="fr-FR" sz="2400" b="1"/>
          </a:p>
        </p:txBody>
      </p:sp>
      <p:sp>
        <p:nvSpPr>
          <p:cNvPr id="56335" name="Text Box 1039"/>
          <p:cNvSpPr txBox="1">
            <a:spLocks noChangeArrowheads="1"/>
          </p:cNvSpPr>
          <p:nvPr/>
        </p:nvSpPr>
        <p:spPr bwMode="auto">
          <a:xfrm>
            <a:off x="6553200" y="3810000"/>
            <a:ext cx="1393202" cy="830997"/>
          </a:xfrm>
          <a:prstGeom prst="rect">
            <a:avLst/>
          </a:prstGeom>
          <a:noFill/>
          <a:ln w="9525">
            <a:noFill/>
            <a:miter lim="800000"/>
            <a:headEnd/>
            <a:tailEnd/>
          </a:ln>
        </p:spPr>
        <p:txBody>
          <a:bodyPr wrap="none">
            <a:spAutoFit/>
          </a:bodyPr>
          <a:lstStyle/>
          <a:p>
            <a:r>
              <a:rPr lang="fr-FR" sz="2400" b="1">
                <a:solidFill>
                  <a:srgbClr val="00B0F0"/>
                </a:solidFill>
              </a:rPr>
              <a:t>Assistant</a:t>
            </a:r>
          </a:p>
          <a:p>
            <a:r>
              <a:rPr lang="fr-FR" sz="2400" b="1">
                <a:solidFill>
                  <a:srgbClr val="00B0F0"/>
                </a:solidFill>
              </a:rPr>
              <a:t>ingénieur</a:t>
            </a:r>
          </a:p>
        </p:txBody>
      </p:sp>
      <p:sp>
        <p:nvSpPr>
          <p:cNvPr id="56336" name="Text Box 1040"/>
          <p:cNvSpPr txBox="1">
            <a:spLocks noChangeArrowheads="1"/>
          </p:cNvSpPr>
          <p:nvPr/>
        </p:nvSpPr>
        <p:spPr bwMode="auto">
          <a:xfrm>
            <a:off x="6616700" y="2819400"/>
            <a:ext cx="1468544" cy="830997"/>
          </a:xfrm>
          <a:prstGeom prst="rect">
            <a:avLst/>
          </a:prstGeom>
          <a:noFill/>
          <a:ln w="9525">
            <a:noFill/>
            <a:miter lim="800000"/>
            <a:headEnd/>
            <a:tailEnd/>
          </a:ln>
        </p:spPr>
        <p:txBody>
          <a:bodyPr wrap="none">
            <a:spAutoFit/>
          </a:bodyPr>
          <a:lstStyle/>
          <a:p>
            <a:r>
              <a:rPr lang="fr-FR" sz="2400" b="1">
                <a:solidFill>
                  <a:schemeClr val="accent2"/>
                </a:solidFill>
              </a:rPr>
              <a:t>Ingénieur</a:t>
            </a:r>
            <a:r>
              <a:rPr lang="fr-FR" sz="2400" b="1"/>
              <a:t> </a:t>
            </a:r>
          </a:p>
          <a:p>
            <a:r>
              <a:rPr lang="fr-FR" sz="2400" b="1">
                <a:solidFill>
                  <a:schemeClr val="accent2"/>
                </a:solidFill>
              </a:rPr>
              <a:t>d ’études</a:t>
            </a:r>
            <a:endParaRPr lang="fr-FR" sz="2400" b="1"/>
          </a:p>
        </p:txBody>
      </p:sp>
      <p:sp>
        <p:nvSpPr>
          <p:cNvPr id="56337" name="Text Box 1041"/>
          <p:cNvSpPr txBox="1">
            <a:spLocks noChangeArrowheads="1"/>
          </p:cNvSpPr>
          <p:nvPr/>
        </p:nvSpPr>
        <p:spPr bwMode="auto">
          <a:xfrm>
            <a:off x="6540500" y="1447800"/>
            <a:ext cx="1616020" cy="461665"/>
          </a:xfrm>
          <a:prstGeom prst="rect">
            <a:avLst/>
          </a:prstGeom>
          <a:noFill/>
          <a:ln w="9525">
            <a:noFill/>
            <a:miter lim="800000"/>
            <a:headEnd/>
            <a:tailEnd/>
          </a:ln>
        </p:spPr>
        <p:txBody>
          <a:bodyPr wrap="none">
            <a:spAutoFit/>
          </a:bodyPr>
          <a:lstStyle/>
          <a:p>
            <a:r>
              <a:rPr lang="fr-FR" sz="2400" b="1" dirty="0">
                <a:solidFill>
                  <a:srgbClr val="0000FF"/>
                </a:solidFill>
              </a:rPr>
              <a:t>Chercheurs</a:t>
            </a:r>
          </a:p>
        </p:txBody>
      </p:sp>
      <p:sp>
        <p:nvSpPr>
          <p:cNvPr id="56338" name="Text Box 1042"/>
          <p:cNvSpPr txBox="1">
            <a:spLocks noChangeArrowheads="1"/>
          </p:cNvSpPr>
          <p:nvPr/>
        </p:nvSpPr>
        <p:spPr bwMode="auto">
          <a:xfrm>
            <a:off x="6540500" y="1981200"/>
            <a:ext cx="1837554" cy="830997"/>
          </a:xfrm>
          <a:prstGeom prst="rect">
            <a:avLst/>
          </a:prstGeom>
          <a:noFill/>
          <a:ln w="9525">
            <a:noFill/>
            <a:miter lim="800000"/>
            <a:headEnd/>
            <a:tailEnd/>
          </a:ln>
        </p:spPr>
        <p:txBody>
          <a:bodyPr wrap="none">
            <a:spAutoFit/>
          </a:bodyPr>
          <a:lstStyle/>
          <a:p>
            <a:r>
              <a:rPr lang="fr-FR" sz="2400" b="1">
                <a:solidFill>
                  <a:srgbClr val="FF0066"/>
                </a:solidFill>
              </a:rPr>
              <a:t>Ingénieurs</a:t>
            </a:r>
          </a:p>
          <a:p>
            <a:r>
              <a:rPr lang="fr-FR" sz="2400" b="1">
                <a:solidFill>
                  <a:srgbClr val="FF0066"/>
                </a:solidFill>
              </a:rPr>
              <a:t>de recherche</a:t>
            </a:r>
            <a:endParaRPr lang="fr-FR" sz="2400" b="1"/>
          </a:p>
        </p:txBody>
      </p:sp>
      <p:sp>
        <p:nvSpPr>
          <p:cNvPr id="47" name="Espace réservé du numéro de diapositive 46"/>
          <p:cNvSpPr>
            <a:spLocks noGrp="1"/>
          </p:cNvSpPr>
          <p:nvPr>
            <p:ph type="sldNum" sz="quarter" idx="12"/>
          </p:nvPr>
        </p:nvSpPr>
        <p:spPr/>
        <p:txBody>
          <a:bodyPr/>
          <a:lstStyle/>
          <a:p>
            <a:fld id="{CF4668DC-857F-487D-BFFA-8C0CA5037977}" type="slidenum">
              <a:rPr lang="fr-BE" sz="2400" smtClean="0"/>
              <a:pPr/>
              <a:t>38</a:t>
            </a:fld>
            <a:endParaRPr lang="fr-BE" sz="2400"/>
          </a:p>
        </p:txBody>
      </p:sp>
    </p:spTree>
    <p:extLst>
      <p:ext uri="{BB962C8B-B14F-4D97-AF65-F5344CB8AC3E}">
        <p14:creationId xmlns:p14="http://schemas.microsoft.com/office/powerpoint/2010/main" val="2207471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Jean-Pierre Lees, Visite Baudelaire, 7 avril 2011</a:t>
            </a:r>
            <a:endParaRPr lang="fr-FR"/>
          </a:p>
        </p:txBody>
      </p:sp>
      <p:sp>
        <p:nvSpPr>
          <p:cNvPr id="4" name="Espace réservé du numéro de diapositive 3"/>
          <p:cNvSpPr>
            <a:spLocks noGrp="1"/>
          </p:cNvSpPr>
          <p:nvPr>
            <p:ph type="sldNum" sz="quarter" idx="12"/>
          </p:nvPr>
        </p:nvSpPr>
        <p:spPr/>
        <p:txBody>
          <a:bodyPr/>
          <a:lstStyle/>
          <a:p>
            <a:pPr>
              <a:defRPr/>
            </a:pPr>
            <a:fld id="{B70F5E20-99AE-4AC9-8294-922F6D22DABD}" type="slidenum">
              <a:rPr lang="fr-FR" smtClean="0"/>
              <a:pPr>
                <a:defRPr/>
              </a:pPr>
              <a:t>39</a:t>
            </a:fld>
            <a:endParaRPr lang="fr-FR"/>
          </a:p>
        </p:txBody>
      </p:sp>
      <p:sp>
        <p:nvSpPr>
          <p:cNvPr id="5" name="Rectangle 2"/>
          <p:cNvSpPr txBox="1">
            <a:spLocks noRot="1" noChangeArrowheads="1"/>
          </p:cNvSpPr>
          <p:nvPr/>
        </p:nvSpPr>
        <p:spPr>
          <a:xfrm>
            <a:off x="2195513" y="549275"/>
            <a:ext cx="5429250" cy="846138"/>
          </a:xfrm>
          <a:prstGeom prst="rect">
            <a:avLst/>
          </a:prstGeom>
          <a:noFill/>
        </p:spPr>
        <p:txBody>
          <a:bodyPr/>
          <a:lstStyle/>
          <a:p>
            <a:pPr algn="ctr">
              <a:defRPr/>
            </a:pPr>
            <a:r>
              <a:rPr lang="en-US" sz="4400" dirty="0">
                <a:solidFill>
                  <a:schemeClr val="accent1"/>
                </a:solidFill>
                <a:latin typeface="Arial Narrow" pitchFamily="34" charset="0"/>
                <a:ea typeface="+mj-ea"/>
                <a:cs typeface="+mj-cs"/>
              </a:rPr>
              <a:t>Pour en savoir plus…</a:t>
            </a:r>
          </a:p>
        </p:txBody>
      </p:sp>
      <p:sp>
        <p:nvSpPr>
          <p:cNvPr id="19462" name="ZoneTexte 5"/>
          <p:cNvSpPr txBox="1">
            <a:spLocks noChangeArrowheads="1"/>
          </p:cNvSpPr>
          <p:nvPr/>
        </p:nvSpPr>
        <p:spPr bwMode="auto">
          <a:xfrm>
            <a:off x="1547664" y="2924944"/>
            <a:ext cx="6265863" cy="1877437"/>
          </a:xfrm>
          <a:prstGeom prst="rect">
            <a:avLst/>
          </a:prstGeom>
          <a:noFill/>
          <a:ln w="9525">
            <a:noFill/>
            <a:miter lim="800000"/>
            <a:headEnd/>
            <a:tailEnd/>
          </a:ln>
        </p:spPr>
        <p:txBody>
          <a:bodyPr>
            <a:spAutoFit/>
          </a:bodyPr>
          <a:lstStyle/>
          <a:p>
            <a:pPr algn="ctr"/>
            <a:r>
              <a:rPr lang="fr-FR" sz="6000" dirty="0" smtClean="0">
                <a:solidFill>
                  <a:srgbClr val="0070C0"/>
                </a:solidFill>
                <a:latin typeface="Arial Narrow" pitchFamily="34" charset="0"/>
                <a:hlinkClick r:id="rId3"/>
              </a:rPr>
              <a:t>http</a:t>
            </a:r>
            <a:r>
              <a:rPr lang="fr-FR" sz="6000" dirty="0">
                <a:solidFill>
                  <a:srgbClr val="0070C0"/>
                </a:solidFill>
                <a:latin typeface="Arial Narrow" pitchFamily="34" charset="0"/>
                <a:hlinkClick r:id="rId3"/>
              </a:rPr>
              <a:t>://lapp.in2p3.fr/</a:t>
            </a:r>
            <a:endParaRPr lang="fr-FR" sz="6000" dirty="0">
              <a:solidFill>
                <a:srgbClr val="0070C0"/>
              </a:solidFill>
              <a:latin typeface="Arial Narrow" pitchFamily="34" charset="0"/>
            </a:endParaRPr>
          </a:p>
          <a:p>
            <a:endParaRPr lang="fr-FR" sz="2800" dirty="0">
              <a:solidFill>
                <a:srgbClr val="0070C0"/>
              </a:solidFill>
              <a:latin typeface="Arial Narrow" pitchFamily="34" charset="0"/>
            </a:endParaRPr>
          </a:p>
          <a:p>
            <a:endParaRPr lang="fr-FR" sz="2800" dirty="0">
              <a:solidFill>
                <a:srgbClr val="0070C0"/>
              </a:solidFill>
              <a:latin typeface="Arial Narrow" pitchFamily="34" charset="0"/>
            </a:endParaRPr>
          </a:p>
        </p:txBody>
      </p:sp>
    </p:spTree>
    <p:extLst>
      <p:ext uri="{BB962C8B-B14F-4D97-AF65-F5344CB8AC3E}">
        <p14:creationId xmlns:p14="http://schemas.microsoft.com/office/powerpoint/2010/main" val="70960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557242" y="-24"/>
            <a:ext cx="8015286" cy="1143000"/>
          </a:xfrm>
        </p:spPr>
        <p:txBody>
          <a:bodyPr/>
          <a:lstStyle/>
          <a:p>
            <a:pPr eaLnBrk="1" hangingPunct="1"/>
            <a:r>
              <a:rPr lang="fr-FR" dirty="0" smtClean="0">
                <a:solidFill>
                  <a:srgbClr val="FF0000"/>
                </a:solidFill>
                <a:latin typeface="Berlin Sans FB" pitchFamily="34" charset="0"/>
              </a:rPr>
              <a:t>Historique du LAPP (1)</a:t>
            </a:r>
          </a:p>
        </p:txBody>
      </p:sp>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6" name="Image 5" descr="Lapp_1.jpg"/>
          <p:cNvPicPr>
            <a:picLocks noChangeAspect="1"/>
          </p:cNvPicPr>
          <p:nvPr/>
        </p:nvPicPr>
        <p:blipFill>
          <a:blip r:embed="rId4"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943308" y="1124744"/>
            <a:ext cx="2428892" cy="1938992"/>
          </a:xfrm>
          <a:prstGeom prst="rect">
            <a:avLst/>
          </a:prstGeom>
          <a:noFill/>
          <a:ln w="9525">
            <a:noFill/>
            <a:miter lim="800000"/>
            <a:headEnd/>
            <a:tailEnd/>
          </a:ln>
        </p:spPr>
        <p:txBody>
          <a:bodyPr wrap="square">
            <a:spAutoFit/>
          </a:bodyPr>
          <a:lstStyle/>
          <a:p>
            <a:r>
              <a:rPr lang="fr-FR" sz="2000" dirty="0" smtClean="0">
                <a:solidFill>
                  <a:srgbClr val="0000FF"/>
                </a:solidFill>
                <a:latin typeface="Berlin Sans FB" pitchFamily="34" charset="0"/>
              </a:rPr>
              <a:t>1976:</a:t>
            </a:r>
            <a:r>
              <a:rPr lang="fr-FR" sz="2000" dirty="0" smtClean="0">
                <a:solidFill>
                  <a:srgbClr val="0070C0"/>
                </a:solidFill>
                <a:latin typeface="Berlin Sans FB" pitchFamily="34" charset="0"/>
              </a:rPr>
              <a:t> </a:t>
            </a:r>
            <a:r>
              <a:rPr lang="fr-FR" sz="2000" dirty="0" smtClean="0">
                <a:latin typeface="Berlin Sans FB" pitchFamily="34" charset="0"/>
              </a:rPr>
              <a:t>création du LAPP par des physiciens de Paris désireux de se </a:t>
            </a:r>
            <a:r>
              <a:rPr lang="fr-FR" sz="2000" dirty="0">
                <a:latin typeface="Berlin Sans FB" pitchFamily="34" charset="0"/>
              </a:rPr>
              <a:t>rapprocher  du CERN.  </a:t>
            </a:r>
          </a:p>
        </p:txBody>
      </p:sp>
      <p:pic>
        <p:nvPicPr>
          <p:cNvPr id="14" name="Image 13" descr="logolapp.JPG"/>
          <p:cNvPicPr>
            <a:picLocks noChangeAspect="1"/>
          </p:cNvPicPr>
          <p:nvPr/>
        </p:nvPicPr>
        <p:blipFill>
          <a:blip r:embed="rId5" cstate="print"/>
          <a:stretch>
            <a:fillRect/>
          </a:stretch>
        </p:blipFill>
        <p:spPr>
          <a:xfrm>
            <a:off x="571472" y="6286520"/>
            <a:ext cx="710431" cy="420996"/>
          </a:xfrm>
          <a:prstGeom prst="rect">
            <a:avLst/>
          </a:prstGeom>
        </p:spPr>
      </p:pic>
      <p:pic>
        <p:nvPicPr>
          <p:cNvPr id="5" name="Espace réservé du contenu 4" descr="Lapp_0.jpg"/>
          <p:cNvPicPr>
            <a:picLocks noGrp="1" noChangeAspect="1"/>
          </p:cNvPicPr>
          <p:nvPr>
            <p:ph idx="1"/>
          </p:nvPr>
        </p:nvPicPr>
        <p:blipFill>
          <a:blip r:embed="rId6" cstate="print"/>
          <a:stretch>
            <a:fillRect/>
          </a:stretch>
        </p:blipFill>
        <p:spPr>
          <a:xfrm>
            <a:off x="857224" y="1071546"/>
            <a:ext cx="2810739" cy="1866330"/>
          </a:xfrm>
          <a:effectLst>
            <a:outerShdw blurRad="292100" dist="139700" dir="2700000" algn="tl" rotWithShape="0">
              <a:srgbClr val="333333">
                <a:alpha val="65000"/>
              </a:srgbClr>
            </a:outerShdw>
          </a:effectLst>
        </p:spPr>
      </p:pic>
      <p:sp>
        <p:nvSpPr>
          <p:cNvPr id="18" name="Oval 259"/>
          <p:cNvSpPr>
            <a:spLocks noChangeArrowheads="1"/>
          </p:cNvSpPr>
          <p:nvPr/>
        </p:nvSpPr>
        <p:spPr bwMode="auto">
          <a:xfrm>
            <a:off x="2460728" y="5785767"/>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dirty="0"/>
          </a:p>
        </p:txBody>
      </p:sp>
      <p:grpSp>
        <p:nvGrpSpPr>
          <p:cNvPr id="19" name="Group 260"/>
          <p:cNvGrpSpPr>
            <a:grpSpLocks/>
          </p:cNvGrpSpPr>
          <p:nvPr/>
        </p:nvGrpSpPr>
        <p:grpSpPr bwMode="auto">
          <a:xfrm rot="-681839">
            <a:off x="2746481" y="6039768"/>
            <a:ext cx="161925" cy="79375"/>
            <a:chOff x="0" y="6512"/>
            <a:chExt cx="21386" cy="6122"/>
          </a:xfrm>
        </p:grpSpPr>
        <p:grpSp>
          <p:nvGrpSpPr>
            <p:cNvPr id="20" name="Group 261"/>
            <p:cNvGrpSpPr>
              <a:grpSpLocks/>
            </p:cNvGrpSpPr>
            <p:nvPr/>
          </p:nvGrpSpPr>
          <p:grpSpPr bwMode="auto">
            <a:xfrm>
              <a:off x="8595" y="6512"/>
              <a:ext cx="4309" cy="6122"/>
              <a:chOff x="8595" y="6512"/>
              <a:chExt cx="4309" cy="6122"/>
            </a:xfrm>
          </p:grpSpPr>
          <p:sp>
            <p:nvSpPr>
              <p:cNvPr id="45"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46"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47"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48"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49"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21" name="Group 267"/>
            <p:cNvGrpSpPr>
              <a:grpSpLocks/>
            </p:cNvGrpSpPr>
            <p:nvPr/>
          </p:nvGrpSpPr>
          <p:grpSpPr bwMode="auto">
            <a:xfrm>
              <a:off x="12768" y="6512"/>
              <a:ext cx="4309" cy="6122"/>
              <a:chOff x="8595" y="6512"/>
              <a:chExt cx="4309" cy="6122"/>
            </a:xfrm>
          </p:grpSpPr>
          <p:sp>
            <p:nvSpPr>
              <p:cNvPr id="40"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41"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42"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43"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44"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22" name="Group 273"/>
            <p:cNvGrpSpPr>
              <a:grpSpLocks/>
            </p:cNvGrpSpPr>
            <p:nvPr/>
          </p:nvGrpSpPr>
          <p:grpSpPr bwMode="auto">
            <a:xfrm>
              <a:off x="4377" y="6512"/>
              <a:ext cx="4309" cy="6122"/>
              <a:chOff x="8595" y="6512"/>
              <a:chExt cx="4309" cy="6122"/>
            </a:xfrm>
          </p:grpSpPr>
          <p:sp>
            <p:nvSpPr>
              <p:cNvPr id="35"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36"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37"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38"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39"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23" name="Group 279"/>
            <p:cNvGrpSpPr>
              <a:grpSpLocks/>
            </p:cNvGrpSpPr>
            <p:nvPr/>
          </p:nvGrpSpPr>
          <p:grpSpPr bwMode="auto">
            <a:xfrm>
              <a:off x="0" y="6512"/>
              <a:ext cx="4309" cy="6122"/>
              <a:chOff x="8595" y="6512"/>
              <a:chExt cx="4309" cy="6122"/>
            </a:xfrm>
          </p:grpSpPr>
          <p:sp>
            <p:nvSpPr>
              <p:cNvPr id="30"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31"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32"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33"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34"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24" name="Group 285"/>
            <p:cNvGrpSpPr>
              <a:grpSpLocks/>
            </p:cNvGrpSpPr>
            <p:nvPr/>
          </p:nvGrpSpPr>
          <p:grpSpPr bwMode="auto">
            <a:xfrm>
              <a:off x="17077" y="6512"/>
              <a:ext cx="4309" cy="6122"/>
              <a:chOff x="8595" y="6512"/>
              <a:chExt cx="4309" cy="6122"/>
            </a:xfrm>
          </p:grpSpPr>
          <p:sp>
            <p:nvSpPr>
              <p:cNvPr id="25"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6"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7"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8"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29"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grpSp>
        <p:nvGrpSpPr>
          <p:cNvPr id="50" name="Group 291"/>
          <p:cNvGrpSpPr>
            <a:grpSpLocks/>
          </p:cNvGrpSpPr>
          <p:nvPr/>
        </p:nvGrpSpPr>
        <p:grpSpPr bwMode="auto">
          <a:xfrm rot="-3740024">
            <a:off x="2928249" y="6208837"/>
            <a:ext cx="168275" cy="74612"/>
            <a:chOff x="0" y="6512"/>
            <a:chExt cx="21386" cy="6122"/>
          </a:xfrm>
        </p:grpSpPr>
        <p:grpSp>
          <p:nvGrpSpPr>
            <p:cNvPr id="51" name="Group 292"/>
            <p:cNvGrpSpPr>
              <a:grpSpLocks/>
            </p:cNvGrpSpPr>
            <p:nvPr/>
          </p:nvGrpSpPr>
          <p:grpSpPr bwMode="auto">
            <a:xfrm>
              <a:off x="8595" y="6512"/>
              <a:ext cx="4309" cy="6122"/>
              <a:chOff x="8595" y="6512"/>
              <a:chExt cx="4309" cy="6122"/>
            </a:xfrm>
          </p:grpSpPr>
          <p:sp>
            <p:nvSpPr>
              <p:cNvPr id="76"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77"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78"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79"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80"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52" name="Group 298"/>
            <p:cNvGrpSpPr>
              <a:grpSpLocks/>
            </p:cNvGrpSpPr>
            <p:nvPr/>
          </p:nvGrpSpPr>
          <p:grpSpPr bwMode="auto">
            <a:xfrm>
              <a:off x="12768" y="6512"/>
              <a:ext cx="4309" cy="6122"/>
              <a:chOff x="8595" y="6512"/>
              <a:chExt cx="4309" cy="6122"/>
            </a:xfrm>
          </p:grpSpPr>
          <p:sp>
            <p:nvSpPr>
              <p:cNvPr id="71"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72"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73"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74"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75"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53" name="Group 304"/>
            <p:cNvGrpSpPr>
              <a:grpSpLocks/>
            </p:cNvGrpSpPr>
            <p:nvPr/>
          </p:nvGrpSpPr>
          <p:grpSpPr bwMode="auto">
            <a:xfrm>
              <a:off x="4377" y="6512"/>
              <a:ext cx="4309" cy="6122"/>
              <a:chOff x="8595" y="6512"/>
              <a:chExt cx="4309" cy="6122"/>
            </a:xfrm>
          </p:grpSpPr>
          <p:sp>
            <p:nvSpPr>
              <p:cNvPr id="66"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67"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68"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69"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70"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54" name="Group 310"/>
            <p:cNvGrpSpPr>
              <a:grpSpLocks/>
            </p:cNvGrpSpPr>
            <p:nvPr/>
          </p:nvGrpSpPr>
          <p:grpSpPr bwMode="auto">
            <a:xfrm>
              <a:off x="0" y="6512"/>
              <a:ext cx="4309" cy="6122"/>
              <a:chOff x="8595" y="6512"/>
              <a:chExt cx="4309" cy="6122"/>
            </a:xfrm>
          </p:grpSpPr>
          <p:sp>
            <p:nvSpPr>
              <p:cNvPr id="61"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62"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63"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64"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65"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55" name="Group 316"/>
            <p:cNvGrpSpPr>
              <a:grpSpLocks/>
            </p:cNvGrpSpPr>
            <p:nvPr/>
          </p:nvGrpSpPr>
          <p:grpSpPr bwMode="auto">
            <a:xfrm>
              <a:off x="17077" y="6512"/>
              <a:ext cx="4309" cy="6122"/>
              <a:chOff x="8595" y="6512"/>
              <a:chExt cx="4309" cy="6122"/>
            </a:xfrm>
          </p:grpSpPr>
          <p:sp>
            <p:nvSpPr>
              <p:cNvPr id="56"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57"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58"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59"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60"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grpSp>
        <p:nvGrpSpPr>
          <p:cNvPr id="81" name="Group 322"/>
          <p:cNvGrpSpPr>
            <a:grpSpLocks/>
          </p:cNvGrpSpPr>
          <p:nvPr/>
        </p:nvGrpSpPr>
        <p:grpSpPr bwMode="auto">
          <a:xfrm rot="2465197">
            <a:off x="2649643" y="6258843"/>
            <a:ext cx="163513" cy="80962"/>
            <a:chOff x="0" y="6512"/>
            <a:chExt cx="21386" cy="6122"/>
          </a:xfrm>
        </p:grpSpPr>
        <p:grpSp>
          <p:nvGrpSpPr>
            <p:cNvPr id="82" name="Group 323"/>
            <p:cNvGrpSpPr>
              <a:grpSpLocks/>
            </p:cNvGrpSpPr>
            <p:nvPr/>
          </p:nvGrpSpPr>
          <p:grpSpPr bwMode="auto">
            <a:xfrm>
              <a:off x="8595" y="6512"/>
              <a:ext cx="4309" cy="6122"/>
              <a:chOff x="8595" y="6512"/>
              <a:chExt cx="4309" cy="6122"/>
            </a:xfrm>
          </p:grpSpPr>
          <p:sp>
            <p:nvSpPr>
              <p:cNvPr id="107"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08"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09"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10"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11"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83" name="Group 329"/>
            <p:cNvGrpSpPr>
              <a:grpSpLocks/>
            </p:cNvGrpSpPr>
            <p:nvPr/>
          </p:nvGrpSpPr>
          <p:grpSpPr bwMode="auto">
            <a:xfrm>
              <a:off x="12768" y="6512"/>
              <a:ext cx="4309" cy="6122"/>
              <a:chOff x="8595" y="6512"/>
              <a:chExt cx="4309" cy="6122"/>
            </a:xfrm>
          </p:grpSpPr>
          <p:sp>
            <p:nvSpPr>
              <p:cNvPr id="102"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03"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04"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05"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06"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84" name="Group 335"/>
            <p:cNvGrpSpPr>
              <a:grpSpLocks/>
            </p:cNvGrpSpPr>
            <p:nvPr/>
          </p:nvGrpSpPr>
          <p:grpSpPr bwMode="auto">
            <a:xfrm>
              <a:off x="4377" y="6512"/>
              <a:ext cx="4309" cy="6122"/>
              <a:chOff x="8595" y="6512"/>
              <a:chExt cx="4309" cy="6122"/>
            </a:xfrm>
          </p:grpSpPr>
          <p:sp>
            <p:nvSpPr>
              <p:cNvPr id="97"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98"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99"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00"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01"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85" name="Group 341"/>
            <p:cNvGrpSpPr>
              <a:grpSpLocks/>
            </p:cNvGrpSpPr>
            <p:nvPr/>
          </p:nvGrpSpPr>
          <p:grpSpPr bwMode="auto">
            <a:xfrm>
              <a:off x="0" y="6512"/>
              <a:ext cx="4309" cy="6122"/>
              <a:chOff x="8595" y="6512"/>
              <a:chExt cx="4309" cy="6122"/>
            </a:xfrm>
          </p:grpSpPr>
          <p:sp>
            <p:nvSpPr>
              <p:cNvPr id="92"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93"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94"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95"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96"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86" name="Group 347"/>
            <p:cNvGrpSpPr>
              <a:grpSpLocks/>
            </p:cNvGrpSpPr>
            <p:nvPr/>
          </p:nvGrpSpPr>
          <p:grpSpPr bwMode="auto">
            <a:xfrm>
              <a:off x="17077" y="6512"/>
              <a:ext cx="4309" cy="6122"/>
              <a:chOff x="8595" y="6512"/>
              <a:chExt cx="4309" cy="6122"/>
            </a:xfrm>
          </p:grpSpPr>
          <p:sp>
            <p:nvSpPr>
              <p:cNvPr id="87"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88"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89"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90"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91"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sp>
        <p:nvSpPr>
          <p:cNvPr id="112" name="Oval 382"/>
          <p:cNvSpPr>
            <a:spLocks noChangeArrowheads="1"/>
          </p:cNvSpPr>
          <p:nvPr/>
        </p:nvSpPr>
        <p:spPr bwMode="auto">
          <a:xfrm>
            <a:off x="2889356" y="5928643"/>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dirty="0"/>
          </a:p>
        </p:txBody>
      </p:sp>
      <p:sp>
        <p:nvSpPr>
          <p:cNvPr id="113" name="Oval 383"/>
          <p:cNvSpPr>
            <a:spLocks noChangeArrowheads="1"/>
          </p:cNvSpPr>
          <p:nvPr/>
        </p:nvSpPr>
        <p:spPr bwMode="auto">
          <a:xfrm>
            <a:off x="2782993" y="6301705"/>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dirty="0"/>
          </a:p>
        </p:txBody>
      </p:sp>
      <p:sp>
        <p:nvSpPr>
          <p:cNvPr id="114" name="Oval 384"/>
          <p:cNvSpPr>
            <a:spLocks noChangeArrowheads="1"/>
          </p:cNvSpPr>
          <p:nvPr/>
        </p:nvSpPr>
        <p:spPr bwMode="auto">
          <a:xfrm>
            <a:off x="2536931" y="6000080"/>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dirty="0"/>
          </a:p>
        </p:txBody>
      </p:sp>
      <p:sp>
        <p:nvSpPr>
          <p:cNvPr id="115" name="Oval 259"/>
          <p:cNvSpPr>
            <a:spLocks noChangeArrowheads="1"/>
          </p:cNvSpPr>
          <p:nvPr/>
        </p:nvSpPr>
        <p:spPr bwMode="auto">
          <a:xfrm>
            <a:off x="2528876" y="4818073"/>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dirty="0"/>
          </a:p>
        </p:txBody>
      </p:sp>
      <p:grpSp>
        <p:nvGrpSpPr>
          <p:cNvPr id="116" name="Group 260"/>
          <p:cNvGrpSpPr>
            <a:grpSpLocks/>
          </p:cNvGrpSpPr>
          <p:nvPr/>
        </p:nvGrpSpPr>
        <p:grpSpPr bwMode="auto">
          <a:xfrm rot="-681839">
            <a:off x="2786051" y="5040323"/>
            <a:ext cx="161925" cy="79375"/>
            <a:chOff x="0" y="6512"/>
            <a:chExt cx="21386" cy="6122"/>
          </a:xfrm>
        </p:grpSpPr>
        <p:grpSp>
          <p:nvGrpSpPr>
            <p:cNvPr id="117" name="Group 261"/>
            <p:cNvGrpSpPr>
              <a:grpSpLocks/>
            </p:cNvGrpSpPr>
            <p:nvPr/>
          </p:nvGrpSpPr>
          <p:grpSpPr bwMode="auto">
            <a:xfrm>
              <a:off x="8595" y="6512"/>
              <a:ext cx="4309" cy="6122"/>
              <a:chOff x="8595" y="6512"/>
              <a:chExt cx="4309" cy="6122"/>
            </a:xfrm>
          </p:grpSpPr>
          <p:sp>
            <p:nvSpPr>
              <p:cNvPr id="142"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43"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44"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45"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46"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18" name="Group 267"/>
            <p:cNvGrpSpPr>
              <a:grpSpLocks/>
            </p:cNvGrpSpPr>
            <p:nvPr/>
          </p:nvGrpSpPr>
          <p:grpSpPr bwMode="auto">
            <a:xfrm>
              <a:off x="12768" y="6512"/>
              <a:ext cx="4309" cy="6122"/>
              <a:chOff x="8595" y="6512"/>
              <a:chExt cx="4309" cy="6122"/>
            </a:xfrm>
          </p:grpSpPr>
          <p:sp>
            <p:nvSpPr>
              <p:cNvPr id="137"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38"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39"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40"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41"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19" name="Group 273"/>
            <p:cNvGrpSpPr>
              <a:grpSpLocks/>
            </p:cNvGrpSpPr>
            <p:nvPr/>
          </p:nvGrpSpPr>
          <p:grpSpPr bwMode="auto">
            <a:xfrm>
              <a:off x="4377" y="6512"/>
              <a:ext cx="4309" cy="6122"/>
              <a:chOff x="8595" y="6512"/>
              <a:chExt cx="4309" cy="6122"/>
            </a:xfrm>
          </p:grpSpPr>
          <p:sp>
            <p:nvSpPr>
              <p:cNvPr id="132"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33"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34"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35"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36"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20" name="Group 279"/>
            <p:cNvGrpSpPr>
              <a:grpSpLocks/>
            </p:cNvGrpSpPr>
            <p:nvPr/>
          </p:nvGrpSpPr>
          <p:grpSpPr bwMode="auto">
            <a:xfrm>
              <a:off x="0" y="6512"/>
              <a:ext cx="4309" cy="6122"/>
              <a:chOff x="8595" y="6512"/>
              <a:chExt cx="4309" cy="6122"/>
            </a:xfrm>
          </p:grpSpPr>
          <p:sp>
            <p:nvSpPr>
              <p:cNvPr id="127"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28"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29"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30"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31"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21" name="Group 285"/>
            <p:cNvGrpSpPr>
              <a:grpSpLocks/>
            </p:cNvGrpSpPr>
            <p:nvPr/>
          </p:nvGrpSpPr>
          <p:grpSpPr bwMode="auto">
            <a:xfrm>
              <a:off x="17077" y="6512"/>
              <a:ext cx="4309" cy="6122"/>
              <a:chOff x="8595" y="6512"/>
              <a:chExt cx="4309" cy="6122"/>
            </a:xfrm>
          </p:grpSpPr>
          <p:sp>
            <p:nvSpPr>
              <p:cNvPr id="122"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23"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24"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25"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26"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grpSp>
        <p:nvGrpSpPr>
          <p:cNvPr id="147" name="Group 291"/>
          <p:cNvGrpSpPr>
            <a:grpSpLocks/>
          </p:cNvGrpSpPr>
          <p:nvPr/>
        </p:nvGrpSpPr>
        <p:grpSpPr bwMode="auto">
          <a:xfrm rot="-3740024">
            <a:off x="2967819" y="5209392"/>
            <a:ext cx="168275" cy="74612"/>
            <a:chOff x="0" y="6512"/>
            <a:chExt cx="21386" cy="6122"/>
          </a:xfrm>
        </p:grpSpPr>
        <p:grpSp>
          <p:nvGrpSpPr>
            <p:cNvPr id="148" name="Group 292"/>
            <p:cNvGrpSpPr>
              <a:grpSpLocks/>
            </p:cNvGrpSpPr>
            <p:nvPr/>
          </p:nvGrpSpPr>
          <p:grpSpPr bwMode="auto">
            <a:xfrm>
              <a:off x="8595" y="6512"/>
              <a:ext cx="4309" cy="6122"/>
              <a:chOff x="8595" y="6512"/>
              <a:chExt cx="4309" cy="6122"/>
            </a:xfrm>
          </p:grpSpPr>
          <p:sp>
            <p:nvSpPr>
              <p:cNvPr id="173"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74"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75"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76"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77"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49" name="Group 298"/>
            <p:cNvGrpSpPr>
              <a:grpSpLocks/>
            </p:cNvGrpSpPr>
            <p:nvPr/>
          </p:nvGrpSpPr>
          <p:grpSpPr bwMode="auto">
            <a:xfrm>
              <a:off x="12768" y="6512"/>
              <a:ext cx="4309" cy="6122"/>
              <a:chOff x="8595" y="6512"/>
              <a:chExt cx="4309" cy="6122"/>
            </a:xfrm>
          </p:grpSpPr>
          <p:sp>
            <p:nvSpPr>
              <p:cNvPr id="168"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69"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70"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71"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72"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50" name="Group 304"/>
            <p:cNvGrpSpPr>
              <a:grpSpLocks/>
            </p:cNvGrpSpPr>
            <p:nvPr/>
          </p:nvGrpSpPr>
          <p:grpSpPr bwMode="auto">
            <a:xfrm>
              <a:off x="4377" y="6512"/>
              <a:ext cx="4309" cy="6122"/>
              <a:chOff x="8595" y="6512"/>
              <a:chExt cx="4309" cy="6122"/>
            </a:xfrm>
          </p:grpSpPr>
          <p:sp>
            <p:nvSpPr>
              <p:cNvPr id="163"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64"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65"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66"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67"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51" name="Group 310"/>
            <p:cNvGrpSpPr>
              <a:grpSpLocks/>
            </p:cNvGrpSpPr>
            <p:nvPr/>
          </p:nvGrpSpPr>
          <p:grpSpPr bwMode="auto">
            <a:xfrm>
              <a:off x="0" y="6512"/>
              <a:ext cx="4309" cy="6122"/>
              <a:chOff x="8595" y="6512"/>
              <a:chExt cx="4309" cy="6122"/>
            </a:xfrm>
          </p:grpSpPr>
          <p:sp>
            <p:nvSpPr>
              <p:cNvPr id="158"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59"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60"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61"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62"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52" name="Group 316"/>
            <p:cNvGrpSpPr>
              <a:grpSpLocks/>
            </p:cNvGrpSpPr>
            <p:nvPr/>
          </p:nvGrpSpPr>
          <p:grpSpPr bwMode="auto">
            <a:xfrm>
              <a:off x="17077" y="6512"/>
              <a:ext cx="4309" cy="6122"/>
              <a:chOff x="8595" y="6512"/>
              <a:chExt cx="4309" cy="6122"/>
            </a:xfrm>
          </p:grpSpPr>
          <p:sp>
            <p:nvSpPr>
              <p:cNvPr id="153"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54"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55"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56"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57"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grpSp>
        <p:nvGrpSpPr>
          <p:cNvPr id="178" name="Group 322"/>
          <p:cNvGrpSpPr>
            <a:grpSpLocks/>
          </p:cNvGrpSpPr>
          <p:nvPr/>
        </p:nvGrpSpPr>
        <p:grpSpPr bwMode="auto">
          <a:xfrm rot="2465197">
            <a:off x="2689213" y="5259398"/>
            <a:ext cx="163513" cy="80962"/>
            <a:chOff x="0" y="6512"/>
            <a:chExt cx="21386" cy="6122"/>
          </a:xfrm>
        </p:grpSpPr>
        <p:grpSp>
          <p:nvGrpSpPr>
            <p:cNvPr id="179" name="Group 323"/>
            <p:cNvGrpSpPr>
              <a:grpSpLocks/>
            </p:cNvGrpSpPr>
            <p:nvPr/>
          </p:nvGrpSpPr>
          <p:grpSpPr bwMode="auto">
            <a:xfrm>
              <a:off x="8595" y="6512"/>
              <a:ext cx="4309" cy="6122"/>
              <a:chOff x="8595" y="6512"/>
              <a:chExt cx="4309" cy="6122"/>
            </a:xfrm>
          </p:grpSpPr>
          <p:sp>
            <p:nvSpPr>
              <p:cNvPr id="204"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05"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06"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07"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208"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80" name="Group 329"/>
            <p:cNvGrpSpPr>
              <a:grpSpLocks/>
            </p:cNvGrpSpPr>
            <p:nvPr/>
          </p:nvGrpSpPr>
          <p:grpSpPr bwMode="auto">
            <a:xfrm>
              <a:off x="12768" y="6512"/>
              <a:ext cx="4309" cy="6122"/>
              <a:chOff x="8595" y="6512"/>
              <a:chExt cx="4309" cy="6122"/>
            </a:xfrm>
          </p:grpSpPr>
          <p:sp>
            <p:nvSpPr>
              <p:cNvPr id="199"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00"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01"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202"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203"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81" name="Group 335"/>
            <p:cNvGrpSpPr>
              <a:grpSpLocks/>
            </p:cNvGrpSpPr>
            <p:nvPr/>
          </p:nvGrpSpPr>
          <p:grpSpPr bwMode="auto">
            <a:xfrm>
              <a:off x="4377" y="6512"/>
              <a:ext cx="4309" cy="6122"/>
              <a:chOff x="8595" y="6512"/>
              <a:chExt cx="4309" cy="6122"/>
            </a:xfrm>
          </p:grpSpPr>
          <p:sp>
            <p:nvSpPr>
              <p:cNvPr id="194"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95"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96"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97"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98"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82" name="Group 341"/>
            <p:cNvGrpSpPr>
              <a:grpSpLocks/>
            </p:cNvGrpSpPr>
            <p:nvPr/>
          </p:nvGrpSpPr>
          <p:grpSpPr bwMode="auto">
            <a:xfrm>
              <a:off x="0" y="6512"/>
              <a:ext cx="4309" cy="6122"/>
              <a:chOff x="8595" y="6512"/>
              <a:chExt cx="4309" cy="6122"/>
            </a:xfrm>
          </p:grpSpPr>
          <p:sp>
            <p:nvSpPr>
              <p:cNvPr id="189"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90"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91"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92"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93"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nvGrpSpPr>
            <p:cNvPr id="183" name="Group 347"/>
            <p:cNvGrpSpPr>
              <a:grpSpLocks/>
            </p:cNvGrpSpPr>
            <p:nvPr/>
          </p:nvGrpSpPr>
          <p:grpSpPr bwMode="auto">
            <a:xfrm>
              <a:off x="17077" y="6512"/>
              <a:ext cx="4309" cy="6122"/>
              <a:chOff x="8595" y="6512"/>
              <a:chExt cx="4309" cy="6122"/>
            </a:xfrm>
          </p:grpSpPr>
          <p:sp>
            <p:nvSpPr>
              <p:cNvPr id="184"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85"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86"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dirty="0"/>
              </a:p>
            </p:txBody>
          </p:sp>
          <p:sp>
            <p:nvSpPr>
              <p:cNvPr id="187"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dirty="0"/>
              </a:p>
            </p:txBody>
          </p:sp>
          <p:sp>
            <p:nvSpPr>
              <p:cNvPr id="188"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dirty="0"/>
              </a:p>
            </p:txBody>
          </p:sp>
        </p:grpSp>
      </p:grpSp>
      <p:sp>
        <p:nvSpPr>
          <p:cNvPr id="209" name="Oval 382"/>
          <p:cNvSpPr>
            <a:spLocks noChangeArrowheads="1"/>
          </p:cNvSpPr>
          <p:nvPr/>
        </p:nvSpPr>
        <p:spPr bwMode="auto">
          <a:xfrm>
            <a:off x="2928926" y="4929198"/>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dirty="0"/>
          </a:p>
        </p:txBody>
      </p:sp>
      <p:sp>
        <p:nvSpPr>
          <p:cNvPr id="210" name="Oval 383"/>
          <p:cNvSpPr>
            <a:spLocks noChangeArrowheads="1"/>
          </p:cNvSpPr>
          <p:nvPr/>
        </p:nvSpPr>
        <p:spPr bwMode="auto">
          <a:xfrm>
            <a:off x="2822563" y="5302260"/>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dirty="0"/>
          </a:p>
        </p:txBody>
      </p:sp>
      <p:sp>
        <p:nvSpPr>
          <p:cNvPr id="211" name="Oval 384"/>
          <p:cNvSpPr>
            <a:spLocks noChangeArrowheads="1"/>
          </p:cNvSpPr>
          <p:nvPr/>
        </p:nvSpPr>
        <p:spPr bwMode="auto">
          <a:xfrm>
            <a:off x="2576501" y="5000635"/>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dirty="0"/>
          </a:p>
        </p:txBody>
      </p:sp>
      <p:cxnSp>
        <p:nvCxnSpPr>
          <p:cNvPr id="212" name="Connecteur droit 211"/>
          <p:cNvCxnSpPr>
            <a:stCxn id="210" idx="5"/>
          </p:cNvCxnSpPr>
          <p:nvPr/>
        </p:nvCxnSpPr>
        <p:spPr>
          <a:xfrm rot="16200000" flipH="1">
            <a:off x="3110456" y="5396480"/>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a:stCxn id="112" idx="6"/>
          </p:cNvCxnSpPr>
          <p:nvPr/>
        </p:nvCxnSpPr>
        <p:spPr>
          <a:xfrm flipV="1">
            <a:off x="3108431" y="5857896"/>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Connecteur droit 213"/>
          <p:cNvCxnSpPr/>
          <p:nvPr/>
        </p:nvCxnSpPr>
        <p:spPr>
          <a:xfrm>
            <a:off x="3571868" y="5857892"/>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p:cNvCxnSpPr/>
          <p:nvPr/>
        </p:nvCxnSpPr>
        <p:spPr>
          <a:xfrm>
            <a:off x="3214678" y="6357958"/>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6" name="Connecteur droit avec flèche 215"/>
          <p:cNvCxnSpPr/>
          <p:nvPr/>
        </p:nvCxnSpPr>
        <p:spPr>
          <a:xfrm>
            <a:off x="3214678" y="6286520"/>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7" name="Connecteur droit avec flèche 216"/>
          <p:cNvCxnSpPr/>
          <p:nvPr/>
        </p:nvCxnSpPr>
        <p:spPr>
          <a:xfrm>
            <a:off x="3214678" y="6143644"/>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8" name="Connecteur droit avec flèche 217"/>
          <p:cNvCxnSpPr/>
          <p:nvPr/>
        </p:nvCxnSpPr>
        <p:spPr>
          <a:xfrm flipV="1">
            <a:off x="3143241" y="5000636"/>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9" name="ZoneTexte 218"/>
          <p:cNvSpPr txBox="1"/>
          <p:nvPr/>
        </p:nvSpPr>
        <p:spPr>
          <a:xfrm>
            <a:off x="3929058" y="5357826"/>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220" name="Connecteur droit 219"/>
          <p:cNvCxnSpPr/>
          <p:nvPr/>
        </p:nvCxnSpPr>
        <p:spPr>
          <a:xfrm>
            <a:off x="4572000" y="5857893"/>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Connecteur droit 220"/>
          <p:cNvCxnSpPr/>
          <p:nvPr/>
        </p:nvCxnSpPr>
        <p:spPr>
          <a:xfrm flipV="1">
            <a:off x="4572002" y="5432587"/>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ZoneTexte 221"/>
          <p:cNvSpPr txBox="1"/>
          <p:nvPr/>
        </p:nvSpPr>
        <p:spPr>
          <a:xfrm>
            <a:off x="5357818" y="5143512"/>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223" name="ZoneTexte 222"/>
          <p:cNvSpPr txBox="1"/>
          <p:nvPr/>
        </p:nvSpPr>
        <p:spPr>
          <a:xfrm>
            <a:off x="5357818" y="5929330"/>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224" name="Connecteur droit avec flèche 223"/>
          <p:cNvCxnSpPr>
            <a:stCxn id="115" idx="7"/>
          </p:cNvCxnSpPr>
          <p:nvPr/>
        </p:nvCxnSpPr>
        <p:spPr>
          <a:xfrm rot="5400000" flipH="1" flipV="1">
            <a:off x="3713698" y="4297601"/>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p:cNvCxnSpPr/>
          <p:nvPr/>
        </p:nvCxnSpPr>
        <p:spPr>
          <a:xfrm>
            <a:off x="3214679" y="5217045"/>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1.bp.blogspot.com/-kqDtz3hP_d0/ToiJU9YnLAI/AAAAAAAADzc/fKi_vclF808/s1600/nobe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8883" y="6005268"/>
            <a:ext cx="784696" cy="73927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UA1.jpg"/>
          <p:cNvPicPr>
            <a:picLocks noChangeAspect="1"/>
          </p:cNvPicPr>
          <p:nvPr/>
        </p:nvPicPr>
        <p:blipFill>
          <a:blip r:embed="rId8"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500570"/>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81" name="ZoneTexte 9"/>
          <p:cNvSpPr txBox="1">
            <a:spLocks noChangeArrowheads="1"/>
          </p:cNvSpPr>
          <p:nvPr/>
        </p:nvSpPr>
        <p:spPr bwMode="auto">
          <a:xfrm>
            <a:off x="857224" y="3143248"/>
            <a:ext cx="4857784" cy="1631216"/>
          </a:xfrm>
          <a:prstGeom prst="rect">
            <a:avLst/>
          </a:prstGeom>
          <a:solidFill>
            <a:schemeClr val="tx2">
              <a:lumMod val="20000"/>
              <a:lumOff val="80000"/>
            </a:schemeClr>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latin typeface="Berlin Sans FB" pitchFamily="34" charset="0"/>
              </a:rPr>
              <a:t>Le LAPP participe </a:t>
            </a:r>
            <a:r>
              <a:rPr lang="fr-FR" sz="2000" dirty="0">
                <a:latin typeface="Berlin Sans FB" pitchFamily="34" charset="0"/>
              </a:rPr>
              <a:t>à </a:t>
            </a:r>
            <a:r>
              <a:rPr lang="fr-FR" sz="2000" dirty="0" smtClean="0">
                <a:latin typeface="Berlin Sans FB" pitchFamily="34" charset="0"/>
              </a:rPr>
              <a:t>des expériences </a:t>
            </a:r>
            <a:r>
              <a:rPr lang="fr-FR" sz="2000" dirty="0">
                <a:latin typeface="Berlin Sans FB" pitchFamily="34" charset="0"/>
              </a:rPr>
              <a:t>importantes de l'histoire de la physique des particules, dont </a:t>
            </a:r>
            <a:r>
              <a:rPr lang="fr-FR" sz="2000" dirty="0" smtClean="0">
                <a:latin typeface="Berlin Sans FB" pitchFamily="34" charset="0"/>
              </a:rPr>
              <a:t>UA1, </a:t>
            </a:r>
            <a:r>
              <a:rPr lang="fr-FR" sz="2000" dirty="0">
                <a:latin typeface="Berlin Sans FB" pitchFamily="34" charset="0"/>
              </a:rPr>
              <a:t>qui </a:t>
            </a:r>
            <a:r>
              <a:rPr lang="fr-FR" sz="2000" dirty="0" smtClean="0">
                <a:latin typeface="Berlin Sans FB" pitchFamily="34" charset="0"/>
              </a:rPr>
              <a:t>permit </a:t>
            </a:r>
            <a:r>
              <a:rPr lang="fr-FR" sz="2000" dirty="0">
                <a:latin typeface="Berlin Sans FB" pitchFamily="34" charset="0"/>
              </a:rPr>
              <a:t>en 1983 de découvrir les bosons W et Z  </a:t>
            </a:r>
            <a:r>
              <a:rPr lang="fr-FR" sz="2000" dirty="0" smtClean="0">
                <a:latin typeface="Berlin Sans FB" pitchFamily="34" charset="0"/>
              </a:rPr>
              <a:t>[Prix Nobel </a:t>
            </a:r>
            <a:r>
              <a:rPr lang="fr-FR" sz="2000" dirty="0">
                <a:latin typeface="Berlin Sans FB" pitchFamily="34" charset="0"/>
              </a:rPr>
              <a:t>de physique 1984]</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a:off x="125413" y="71438"/>
            <a:ext cx="1156490" cy="6715125"/>
            <a:chOff x="125413" y="71438"/>
            <a:chExt cx="1156490" cy="6715125"/>
          </a:xfrm>
        </p:grpSpPr>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4" name="Image 13"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3074" name="Titre 1"/>
          <p:cNvSpPr>
            <a:spLocks noGrp="1"/>
          </p:cNvSpPr>
          <p:nvPr>
            <p:ph type="title"/>
          </p:nvPr>
        </p:nvSpPr>
        <p:spPr>
          <a:xfrm>
            <a:off x="485804" y="-27384"/>
            <a:ext cx="8229600" cy="1143000"/>
          </a:xfrm>
        </p:spPr>
        <p:txBody>
          <a:bodyPr/>
          <a:lstStyle/>
          <a:p>
            <a:pPr eaLnBrk="1" hangingPunct="1"/>
            <a:r>
              <a:rPr lang="en-US" dirty="0" err="1" smtClean="0">
                <a:solidFill>
                  <a:srgbClr val="FF0000"/>
                </a:solidFill>
                <a:latin typeface="Berlin Sans FB" pitchFamily="34" charset="0"/>
              </a:rPr>
              <a:t>Historique</a:t>
            </a:r>
            <a:r>
              <a:rPr lang="en-US" dirty="0" smtClean="0">
                <a:solidFill>
                  <a:srgbClr val="FF0000"/>
                </a:solidFill>
                <a:latin typeface="Berlin Sans FB" pitchFamily="34" charset="0"/>
              </a:rPr>
              <a:t> du LAPP (2)</a:t>
            </a:r>
            <a:endParaRPr lang="fr-FR" dirty="0" smtClean="0">
              <a:solidFill>
                <a:srgbClr val="FF0000"/>
              </a:solidFill>
              <a:latin typeface="Berlin Sans FB" pitchFamily="34" charset="0"/>
            </a:endParaRPr>
          </a:p>
        </p:txBody>
      </p:sp>
      <p:pic>
        <p:nvPicPr>
          <p:cNvPr id="3078" name="Image 6" descr="Lapp_2.jpg"/>
          <p:cNvPicPr>
            <a:picLocks noChangeAspect="1"/>
          </p:cNvPicPr>
          <p:nvPr/>
        </p:nvPicPr>
        <p:blipFill>
          <a:blip r:embed="rId5" cstate="print"/>
          <a:srcRect/>
          <a:stretch>
            <a:fillRect/>
          </a:stretch>
        </p:blipFill>
        <p:spPr bwMode="auto">
          <a:xfrm>
            <a:off x="5286380" y="980728"/>
            <a:ext cx="3650116" cy="2000264"/>
          </a:xfrm>
          <a:prstGeom prst="rect">
            <a:avLst/>
          </a:prstGeom>
          <a:noFill/>
          <a:ln w="9525">
            <a:noFill/>
            <a:miter lim="800000"/>
            <a:headEnd/>
            <a:tailEnd/>
          </a:ln>
        </p:spPr>
      </p:pic>
      <p:sp>
        <p:nvSpPr>
          <p:cNvPr id="3080" name="ZoneTexte 8"/>
          <p:cNvSpPr txBox="1">
            <a:spLocks noChangeArrowheads="1"/>
          </p:cNvSpPr>
          <p:nvPr/>
        </p:nvSpPr>
        <p:spPr bwMode="auto">
          <a:xfrm>
            <a:off x="611560" y="3212976"/>
            <a:ext cx="8001056" cy="1754326"/>
          </a:xfrm>
          <a:prstGeom prst="rect">
            <a:avLst/>
          </a:prstGeom>
          <a:solidFill>
            <a:schemeClr val="tx2">
              <a:lumMod val="20000"/>
              <a:lumOff val="80000"/>
            </a:schemeClr>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pPr>
              <a:buFont typeface="Arial" pitchFamily="34" charset="0"/>
              <a:buChar char="•"/>
            </a:pPr>
            <a:r>
              <a:rPr lang="fr-FR" sz="2400" dirty="0" smtClean="0">
                <a:latin typeface="Berlin Sans FB" pitchFamily="34" charset="0"/>
              </a:rPr>
              <a:t>  </a:t>
            </a:r>
            <a:r>
              <a:rPr lang="fr-FR" sz="2400" b="1" dirty="0" smtClean="0">
                <a:solidFill>
                  <a:srgbClr val="009900"/>
                </a:solidFill>
                <a:latin typeface="+mj-lt"/>
                <a:cs typeface="Calibri" pitchFamily="34" charset="0"/>
              </a:rPr>
              <a:t>Nouveau domaine des « </a:t>
            </a:r>
            <a:r>
              <a:rPr lang="fr-FR" sz="2400" b="1" dirty="0" err="1" smtClean="0">
                <a:solidFill>
                  <a:srgbClr val="009900"/>
                </a:solidFill>
                <a:latin typeface="+mj-lt"/>
                <a:cs typeface="Calibri" pitchFamily="34" charset="0"/>
              </a:rPr>
              <a:t>astro</a:t>
            </a:r>
            <a:r>
              <a:rPr lang="fr-FR" sz="2400" b="1" dirty="0" smtClean="0">
                <a:solidFill>
                  <a:srgbClr val="009900"/>
                </a:solidFill>
                <a:latin typeface="+mj-lt"/>
                <a:cs typeface="Calibri" pitchFamily="34" charset="0"/>
              </a:rPr>
              <a:t>-particules »: </a:t>
            </a:r>
            <a:r>
              <a:rPr lang="fr-FR" sz="2000" b="1" dirty="0" smtClean="0">
                <a:latin typeface="+mj-lt"/>
              </a:rPr>
              <a:t>ondes </a:t>
            </a:r>
            <a:r>
              <a:rPr lang="fr-FR" sz="2000" b="1" dirty="0">
                <a:latin typeface="+mj-lt"/>
              </a:rPr>
              <a:t>gravitationnelles</a:t>
            </a:r>
            <a:r>
              <a:rPr lang="fr-FR" sz="2000" b="1" dirty="0" smtClean="0">
                <a:latin typeface="+mj-lt"/>
              </a:rPr>
              <a:t>, rayons </a:t>
            </a:r>
            <a:r>
              <a:rPr lang="fr-FR" sz="2000" b="1" dirty="0">
                <a:latin typeface="+mj-lt"/>
              </a:rPr>
              <a:t>cosmiques de très grande </a:t>
            </a:r>
            <a:r>
              <a:rPr lang="fr-FR" sz="2000" b="1" dirty="0" smtClean="0">
                <a:latin typeface="+mj-lt"/>
              </a:rPr>
              <a:t>énergie (photons, neutrinos), matière noire, antimatière </a:t>
            </a:r>
            <a:r>
              <a:rPr lang="fr-FR" sz="2000" b="1" dirty="0">
                <a:latin typeface="+mj-lt"/>
              </a:rPr>
              <a:t>dans l'Univers. </a:t>
            </a:r>
            <a:endParaRPr lang="fr-FR" sz="2000" b="1" dirty="0" smtClean="0">
              <a:latin typeface="+mj-lt"/>
            </a:endParaRPr>
          </a:p>
          <a:p>
            <a:pPr>
              <a:buFont typeface="Arial" pitchFamily="34" charset="0"/>
              <a:buChar char="•"/>
            </a:pPr>
            <a:r>
              <a:rPr lang="fr-FR" sz="2000" b="1" dirty="0" smtClean="0">
                <a:latin typeface="+mj-lt"/>
              </a:rPr>
              <a:t> </a:t>
            </a:r>
            <a:r>
              <a:rPr lang="fr-FR" sz="2400" b="1" dirty="0" smtClean="0">
                <a:solidFill>
                  <a:srgbClr val="009900"/>
                </a:solidFill>
                <a:latin typeface="+mj-lt"/>
              </a:rPr>
              <a:t>Expériences sur des sites éloignés: </a:t>
            </a:r>
            <a:r>
              <a:rPr lang="fr-FR" sz="2000" b="1" dirty="0">
                <a:latin typeface="+mj-lt"/>
              </a:rPr>
              <a:t>S</a:t>
            </a:r>
            <a:r>
              <a:rPr lang="fr-FR" sz="2000" b="1" dirty="0" smtClean="0">
                <a:latin typeface="+mj-lt"/>
              </a:rPr>
              <a:t>uisse, Italie, Californie, Namibie, Japon, station spatiale internationale ISS</a:t>
            </a:r>
            <a:endParaRPr lang="fr-FR" sz="2000" b="1" dirty="0">
              <a:latin typeface="+mj-lt"/>
            </a:endParaRPr>
          </a:p>
        </p:txBody>
      </p:sp>
      <p:sp>
        <p:nvSpPr>
          <p:cNvPr id="16" name="ZoneTexte 8"/>
          <p:cNvSpPr txBox="1">
            <a:spLocks noChangeArrowheads="1"/>
          </p:cNvSpPr>
          <p:nvPr/>
        </p:nvSpPr>
        <p:spPr bwMode="auto">
          <a:xfrm>
            <a:off x="928662" y="980728"/>
            <a:ext cx="4000528" cy="400110"/>
          </a:xfrm>
          <a:prstGeom prst="rect">
            <a:avLst/>
          </a:prstGeom>
          <a:noFill/>
          <a:ln w="9525">
            <a:noFill/>
            <a:miter lim="800000"/>
            <a:headEnd/>
            <a:tailEnd/>
          </a:ln>
        </p:spPr>
        <p:txBody>
          <a:bodyPr wrap="square">
            <a:spAutoFit/>
          </a:bodyPr>
          <a:lstStyle/>
          <a:p>
            <a:r>
              <a:rPr lang="fr-FR" sz="2000" dirty="0">
                <a:solidFill>
                  <a:srgbClr val="0000FF"/>
                </a:solidFill>
                <a:latin typeface="Berlin Sans FB" pitchFamily="34" charset="0"/>
              </a:rPr>
              <a:t>1991: </a:t>
            </a:r>
            <a:r>
              <a:rPr lang="fr-FR" sz="2000" dirty="0">
                <a:latin typeface="Berlin Sans FB" pitchFamily="34" charset="0"/>
              </a:rPr>
              <a:t>le </a:t>
            </a:r>
            <a:r>
              <a:rPr lang="fr-FR" sz="2000" dirty="0" smtClean="0">
                <a:latin typeface="Berlin Sans FB" pitchFamily="34" charset="0"/>
              </a:rPr>
              <a:t>LAPP s'agrandit… </a:t>
            </a:r>
            <a:endParaRPr lang="fr-FR" sz="2000" dirty="0">
              <a:latin typeface="Berlin Sans FB" pitchFamily="34" charset="0"/>
            </a:endParaRPr>
          </a:p>
        </p:txBody>
      </p:sp>
      <p:sp>
        <p:nvSpPr>
          <p:cNvPr id="17" name="ZoneTexte 8"/>
          <p:cNvSpPr txBox="1">
            <a:spLocks noChangeArrowheads="1"/>
          </p:cNvSpPr>
          <p:nvPr/>
        </p:nvSpPr>
        <p:spPr bwMode="auto">
          <a:xfrm>
            <a:off x="857224" y="2195174"/>
            <a:ext cx="3571900" cy="1015663"/>
          </a:xfrm>
          <a:prstGeom prst="rect">
            <a:avLst/>
          </a:prstGeom>
          <a:noFill/>
          <a:ln w="9525">
            <a:noFill/>
            <a:miter lim="800000"/>
            <a:headEnd/>
            <a:tailEnd/>
          </a:ln>
        </p:spPr>
        <p:txBody>
          <a:bodyPr wrap="square">
            <a:spAutoFit/>
          </a:bodyPr>
          <a:lstStyle/>
          <a:p>
            <a:pPr algn="just"/>
            <a:r>
              <a:rPr lang="fr-FR" sz="2000" dirty="0" smtClean="0">
                <a:solidFill>
                  <a:srgbClr val="0000FF"/>
                </a:solidFill>
                <a:latin typeface="Berlin Sans FB" pitchFamily="34" charset="0"/>
              </a:rPr>
              <a:t>1995:</a:t>
            </a:r>
            <a:r>
              <a:rPr lang="fr-FR" sz="2000" dirty="0" smtClean="0">
                <a:solidFill>
                  <a:srgbClr val="0070C0"/>
                </a:solidFill>
                <a:latin typeface="Berlin Sans FB" pitchFamily="34" charset="0"/>
              </a:rPr>
              <a:t> </a:t>
            </a:r>
            <a:r>
              <a:rPr lang="fr-FR" sz="2000" dirty="0">
                <a:latin typeface="Berlin Sans FB" pitchFamily="34" charset="0"/>
              </a:rPr>
              <a:t>le LAPP devient Unité Mixte de Recherche </a:t>
            </a:r>
            <a:r>
              <a:rPr lang="fr-FR" sz="2000" dirty="0" smtClean="0">
                <a:latin typeface="Berlin Sans FB" pitchFamily="34" charset="0"/>
              </a:rPr>
              <a:t>  (CNRS </a:t>
            </a:r>
            <a:r>
              <a:rPr lang="fr-FR" sz="2000" dirty="0">
                <a:latin typeface="Berlin Sans FB" pitchFamily="34" charset="0"/>
              </a:rPr>
              <a:t>et </a:t>
            </a:r>
            <a:r>
              <a:rPr lang="fr-FR" sz="2000" dirty="0" smtClean="0">
                <a:latin typeface="Berlin Sans FB" pitchFamily="34" charset="0"/>
              </a:rPr>
              <a:t>Université de Savoie).</a:t>
            </a:r>
            <a:endParaRPr lang="fr-FR" sz="2000" dirty="0">
              <a:latin typeface="Berlin Sans FB" pitchFamily="34" charset="0"/>
            </a:endParaRPr>
          </a:p>
        </p:txBody>
      </p:sp>
      <p:sp>
        <p:nvSpPr>
          <p:cNvPr id="18" name="ZoneTexte 17"/>
          <p:cNvSpPr txBox="1"/>
          <p:nvPr/>
        </p:nvSpPr>
        <p:spPr>
          <a:xfrm>
            <a:off x="571472" y="1480794"/>
            <a:ext cx="3438762" cy="707886"/>
          </a:xfrm>
          <a:prstGeom prst="rect">
            <a:avLst/>
          </a:prstGeom>
          <a:solidFill>
            <a:schemeClr val="tx2">
              <a:lumMod val="20000"/>
              <a:lumOff val="80000"/>
            </a:schemeClr>
          </a:solidFill>
          <a:ln>
            <a:solidFill>
              <a:schemeClr val="tx1"/>
            </a:solidFill>
          </a:ln>
          <a:effectLst>
            <a:innerShdw blurRad="63500" dist="50800" dir="2700000">
              <a:prstClr val="black">
                <a:alpha val="50000"/>
              </a:prstClr>
            </a:innerShdw>
          </a:effectLst>
        </p:spPr>
        <p:txBody>
          <a:bodyPr wrap="none" rtlCol="0">
            <a:spAutoFit/>
          </a:bodyPr>
          <a:lstStyle/>
          <a:p>
            <a:pPr>
              <a:buFont typeface="Arial" pitchFamily="34" charset="0"/>
              <a:buChar char="•"/>
            </a:pPr>
            <a:r>
              <a:rPr lang="fr-FR" sz="2000" dirty="0" smtClean="0">
                <a:latin typeface="Berlin Sans FB" pitchFamily="34" charset="0"/>
              </a:rPr>
              <a:t> Expériences au LEP du CERN</a:t>
            </a:r>
          </a:p>
          <a:p>
            <a:r>
              <a:rPr lang="fr-FR" sz="2000" dirty="0" smtClean="0">
                <a:latin typeface="Berlin Sans FB" pitchFamily="34" charset="0"/>
              </a:rPr>
              <a:t>(collisionneur e</a:t>
            </a:r>
            <a:r>
              <a:rPr lang="fr-FR" sz="2000" baseline="30000" dirty="0" smtClean="0">
                <a:latin typeface="Berlin Sans FB" pitchFamily="34" charset="0"/>
              </a:rPr>
              <a:t>+</a:t>
            </a:r>
            <a:r>
              <a:rPr lang="fr-FR" sz="2000" dirty="0" smtClean="0">
                <a:latin typeface="Berlin Sans FB" pitchFamily="34" charset="0"/>
              </a:rPr>
              <a:t>e</a:t>
            </a:r>
            <a:r>
              <a:rPr lang="fr-FR" sz="2000" baseline="30000" dirty="0" smtClean="0">
                <a:latin typeface="Berlin Sans FB" pitchFamily="34" charset="0"/>
              </a:rPr>
              <a:t>-</a:t>
            </a:r>
            <a:r>
              <a:rPr lang="fr-FR" sz="2000" dirty="0" smtClean="0">
                <a:latin typeface="Berlin Sans FB" pitchFamily="34" charset="0"/>
              </a:rPr>
              <a:t>) </a:t>
            </a:r>
            <a:endParaRPr lang="fr-FR" sz="2000" dirty="0">
              <a:latin typeface="Berlin Sans FB" pitchFamily="34" charset="0"/>
            </a:endParaRPr>
          </a:p>
        </p:txBody>
      </p:sp>
      <p:sp>
        <p:nvSpPr>
          <p:cNvPr id="19" name="ZoneTexte 8"/>
          <p:cNvSpPr txBox="1">
            <a:spLocks noChangeArrowheads="1"/>
          </p:cNvSpPr>
          <p:nvPr/>
        </p:nvSpPr>
        <p:spPr bwMode="auto">
          <a:xfrm>
            <a:off x="1907704" y="5140662"/>
            <a:ext cx="4536504" cy="400110"/>
          </a:xfrm>
          <a:prstGeom prst="rect">
            <a:avLst/>
          </a:prstGeom>
          <a:solidFill>
            <a:srgbClr val="FFC000"/>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pPr algn="ctr"/>
            <a:r>
              <a:rPr lang="fr-FR" sz="2000" dirty="0" smtClean="0">
                <a:solidFill>
                  <a:srgbClr val="0000FF"/>
                </a:solidFill>
                <a:latin typeface="Berlin Sans FB" pitchFamily="34" charset="0"/>
              </a:rPr>
              <a:t>2008-2009: </a:t>
            </a:r>
            <a:r>
              <a:rPr lang="fr-FR" sz="2000" dirty="0">
                <a:solidFill>
                  <a:srgbClr val="0000FF"/>
                </a:solidFill>
                <a:latin typeface="Berlin Sans FB" pitchFamily="34" charset="0"/>
              </a:rPr>
              <a:t>le </a:t>
            </a:r>
            <a:r>
              <a:rPr lang="fr-FR" sz="2000" dirty="0" smtClean="0">
                <a:solidFill>
                  <a:srgbClr val="0000FF"/>
                </a:solidFill>
                <a:latin typeface="Berlin Sans FB" pitchFamily="34" charset="0"/>
              </a:rPr>
              <a:t>LHC démarre au CERN</a:t>
            </a:r>
            <a:endParaRPr lang="fr-FR" sz="2000" dirty="0">
              <a:solidFill>
                <a:srgbClr val="0000FF"/>
              </a:solidFill>
              <a:latin typeface="Berlin Sans FB" pitchFamily="34" charset="0"/>
            </a:endParaRPr>
          </a:p>
        </p:txBody>
      </p:sp>
      <p:sp>
        <p:nvSpPr>
          <p:cNvPr id="15" name="Espace réservé du pied de page 4"/>
          <p:cNvSpPr>
            <a:spLocks noGrp="1"/>
          </p:cNvSpPr>
          <p:nvPr>
            <p:ph type="ftr" sz="quarter" idx="11"/>
          </p:nvPr>
        </p:nvSpPr>
        <p:spPr>
          <a:xfrm>
            <a:off x="2915816" y="6356350"/>
            <a:ext cx="3320008" cy="365125"/>
          </a:xfrm>
        </p:spPr>
        <p:txBody>
          <a:bodyPr/>
          <a:lstStyle/>
          <a:p>
            <a:r>
              <a:rPr lang="fr-FR" b="1" dirty="0" smtClean="0"/>
              <a:t>Visite </a:t>
            </a:r>
            <a:r>
              <a:rPr lang="fr-FR" b="1" dirty="0" err="1" smtClean="0"/>
              <a:t>Arnaut</a:t>
            </a:r>
            <a:r>
              <a:rPr lang="fr-FR" b="1" dirty="0" smtClean="0"/>
              <a:t> Daniel (Ribérac)  le 17/09/ 2012</a:t>
            </a:r>
            <a:endParaRPr lang="fr-BE" b="1" dirty="0"/>
          </a:p>
        </p:txBody>
      </p:sp>
      <p:sp>
        <p:nvSpPr>
          <p:cNvPr id="20" name="ZoneTexte 8"/>
          <p:cNvSpPr txBox="1">
            <a:spLocks noChangeArrowheads="1"/>
          </p:cNvSpPr>
          <p:nvPr/>
        </p:nvSpPr>
        <p:spPr bwMode="auto">
          <a:xfrm>
            <a:off x="1475656" y="5578634"/>
            <a:ext cx="6437732" cy="707886"/>
          </a:xfrm>
          <a:prstGeom prst="rect">
            <a:avLst/>
          </a:prstGeom>
          <a:solidFill>
            <a:srgbClr val="FFFF00"/>
          </a:solidFill>
          <a:ln w="9525">
            <a:solidFill>
              <a:schemeClr val="tx1"/>
            </a:solid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solidFill>
                  <a:srgbClr val="FF0000"/>
                </a:solidFill>
                <a:latin typeface="Berlin Sans FB" pitchFamily="34" charset="0"/>
              </a:rPr>
              <a:t>4 juillet 2012: ATLAS et CMS au CERN annoncent la découverte d’un boson de 125 </a:t>
            </a:r>
            <a:r>
              <a:rPr lang="fr-FR" sz="2000" dirty="0" err="1" smtClean="0">
                <a:solidFill>
                  <a:srgbClr val="FF0000"/>
                </a:solidFill>
                <a:latin typeface="Berlin Sans FB" pitchFamily="34" charset="0"/>
              </a:rPr>
              <a:t>GeV</a:t>
            </a:r>
            <a:r>
              <a:rPr lang="fr-FR" sz="2000" dirty="0" smtClean="0">
                <a:solidFill>
                  <a:srgbClr val="FF0000"/>
                </a:solidFill>
                <a:latin typeface="Berlin Sans FB" pitchFamily="34" charset="0"/>
              </a:rPr>
              <a:t>/c² </a:t>
            </a:r>
            <a:r>
              <a:rPr lang="fr-FR" sz="2000" dirty="0" smtClean="0">
                <a:solidFill>
                  <a:srgbClr val="FF0000"/>
                </a:solidFill>
                <a:latin typeface="Berlin Sans FB" pitchFamily="34" charset="0"/>
                <a:sym typeface="Wingdings" pitchFamily="2" charset="2"/>
              </a:rPr>
              <a:t> le HIGGS ???</a:t>
            </a:r>
            <a:endParaRPr lang="fr-FR" sz="2000" dirty="0">
              <a:solidFill>
                <a:srgbClr val="FF0000"/>
              </a:solidFill>
              <a:latin typeface="Berlin Sans FB"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nd_paysage"/>
          <p:cNvPicPr>
            <a:picLocks noChangeAspect="1" noChangeArrowheads="1"/>
          </p:cNvPicPr>
          <p:nvPr/>
        </p:nvPicPr>
        <p:blipFill>
          <a:blip r:embed="rId3" cstate="print"/>
          <a:srcRect t="2440" b="7113"/>
          <a:stretch>
            <a:fillRect/>
          </a:stretch>
        </p:blipFill>
        <p:spPr bwMode="auto">
          <a:xfrm>
            <a:off x="0" y="0"/>
            <a:ext cx="9144000" cy="6357958"/>
          </a:xfrm>
          <a:prstGeom prst="rect">
            <a:avLst/>
          </a:prstGeom>
          <a:noFill/>
          <a:ln w="9525">
            <a:noFill/>
            <a:miter lim="800000"/>
            <a:headEnd/>
            <a:tailEnd/>
          </a:ln>
        </p:spPr>
      </p:pic>
      <p:sp>
        <p:nvSpPr>
          <p:cNvPr id="6147" name="Text Box 7"/>
          <p:cNvSpPr txBox="1">
            <a:spLocks noChangeArrowheads="1"/>
          </p:cNvSpPr>
          <p:nvPr/>
        </p:nvSpPr>
        <p:spPr bwMode="auto">
          <a:xfrm>
            <a:off x="2357422" y="188913"/>
            <a:ext cx="6623929" cy="584775"/>
          </a:xfrm>
          <a:prstGeom prst="rect">
            <a:avLst/>
          </a:prstGeom>
          <a:noFill/>
          <a:ln w="9525">
            <a:noFill/>
            <a:miter lim="800000"/>
            <a:headEnd/>
            <a:tailEnd/>
          </a:ln>
        </p:spPr>
        <p:txBody>
          <a:bodyPr wrap="none">
            <a:spAutoFit/>
          </a:bodyPr>
          <a:lstStyle/>
          <a:p>
            <a:pPr algn="ctr"/>
            <a:r>
              <a:rPr lang="fr-FR" sz="3200" i="1" dirty="0">
                <a:solidFill>
                  <a:srgbClr val="0000FF"/>
                </a:solidFill>
                <a:latin typeface="Berlin Sans FB" pitchFamily="34" charset="0"/>
              </a:rPr>
              <a:t>Présentation</a:t>
            </a:r>
            <a:r>
              <a:rPr lang="fr-FR" sz="3200" i="1" dirty="0">
                <a:solidFill>
                  <a:schemeClr val="tx2"/>
                </a:solidFill>
                <a:latin typeface="Berlin Sans FB" pitchFamily="34" charset="0"/>
              </a:rPr>
              <a:t> du </a:t>
            </a:r>
            <a:r>
              <a:rPr lang="fr-FR" sz="3200" i="1" dirty="0" smtClean="0">
                <a:solidFill>
                  <a:srgbClr val="FF0000"/>
                </a:solidFill>
                <a:latin typeface="Berlin Sans FB" pitchFamily="34" charset="0"/>
              </a:rPr>
              <a:t>LAPP </a:t>
            </a:r>
            <a:r>
              <a:rPr lang="fr-FR" sz="3200" i="1" dirty="0" smtClean="0">
                <a:solidFill>
                  <a:srgbClr val="00B050"/>
                </a:solidFill>
                <a:latin typeface="Berlin Sans FB" pitchFamily="34" charset="0"/>
              </a:rPr>
              <a:t>avec le LAPTH</a:t>
            </a:r>
            <a:endParaRPr lang="fr-FR" sz="3200" i="1" dirty="0">
              <a:solidFill>
                <a:srgbClr val="00B050"/>
              </a:solidFill>
              <a:latin typeface="Berlin Sans FB" pitchFamily="34" charset="0"/>
            </a:endParaRPr>
          </a:p>
        </p:txBody>
      </p:sp>
      <p:pic>
        <p:nvPicPr>
          <p:cNvPr id="6148" name="Picture 8" descr="LAPP_2003_0021"/>
          <p:cNvPicPr>
            <a:picLocks noChangeAspect="1" noChangeArrowheads="1"/>
          </p:cNvPicPr>
          <p:nvPr/>
        </p:nvPicPr>
        <p:blipFill>
          <a:blip r:embed="rId4" cstate="print"/>
          <a:srcRect r="5498"/>
          <a:stretch>
            <a:fillRect/>
          </a:stretch>
        </p:blipFill>
        <p:spPr bwMode="auto">
          <a:xfrm>
            <a:off x="0" y="1246188"/>
            <a:ext cx="5251450" cy="3478212"/>
          </a:xfrm>
          <a:prstGeom prst="rect">
            <a:avLst/>
          </a:prstGeom>
          <a:noFill/>
          <a:ln w="9525">
            <a:noFill/>
            <a:miter lim="800000"/>
            <a:headEnd/>
            <a:tailEnd/>
          </a:ln>
        </p:spPr>
      </p:pic>
      <p:sp>
        <p:nvSpPr>
          <p:cNvPr id="6149" name="Rectangle 9"/>
          <p:cNvSpPr>
            <a:spLocks noChangeArrowheads="1"/>
          </p:cNvSpPr>
          <p:nvPr/>
        </p:nvSpPr>
        <p:spPr bwMode="auto">
          <a:xfrm>
            <a:off x="76200" y="4745754"/>
            <a:ext cx="8924956" cy="2139047"/>
          </a:xfrm>
          <a:prstGeom prst="rect">
            <a:avLst/>
          </a:prstGeom>
          <a:solidFill>
            <a:srgbClr val="99CCFF">
              <a:alpha val="21960"/>
            </a:srgbClr>
          </a:solidFill>
          <a:ln w="9525">
            <a:noFill/>
            <a:miter lim="800000"/>
            <a:headEnd/>
            <a:tailEnd/>
          </a:ln>
        </p:spPr>
        <p:txBody>
          <a:bodyPr wrap="square" bIns="0" anchor="ctr">
            <a:spAutoFit/>
          </a:bodyPr>
          <a:lstStyle/>
          <a:p>
            <a:pPr algn="ctr"/>
            <a:r>
              <a:rPr lang="fr-FR" sz="2000" b="1" i="1" dirty="0"/>
              <a:t>Deux Unités Mixtes de Recherche (UMR) du </a:t>
            </a:r>
            <a:r>
              <a:rPr lang="fr-FR" sz="2000" b="1" i="1" dirty="0">
                <a:solidFill>
                  <a:srgbClr val="0000FF"/>
                </a:solidFill>
              </a:rPr>
              <a:t>CNRS </a:t>
            </a:r>
            <a:r>
              <a:rPr lang="fr-FR" sz="2000" b="1" i="1" dirty="0"/>
              <a:t>et de</a:t>
            </a:r>
            <a:r>
              <a:rPr lang="fr-FR" sz="2000" b="1" i="1" dirty="0">
                <a:solidFill>
                  <a:srgbClr val="0000FF"/>
                </a:solidFill>
              </a:rPr>
              <a:t> l’Université de Savoie</a:t>
            </a:r>
            <a:r>
              <a:rPr lang="fr-FR" sz="2000" b="1" i="1" dirty="0"/>
              <a:t> sur le même </a:t>
            </a:r>
            <a:r>
              <a:rPr lang="fr-FR" sz="2000" b="1" i="1" dirty="0" smtClean="0"/>
              <a:t>site</a:t>
            </a:r>
            <a:r>
              <a:rPr lang="fr-FR" sz="2000" b="1" i="1" dirty="0"/>
              <a:t>. </a:t>
            </a:r>
            <a:r>
              <a:rPr lang="fr-FR" sz="2000" b="1" i="1" dirty="0">
                <a:solidFill>
                  <a:srgbClr val="0000FF"/>
                </a:solidFill>
              </a:rPr>
              <a:t>Près de 200 personnes</a:t>
            </a:r>
            <a:r>
              <a:rPr lang="fr-FR" sz="2000" b="1" i="1" dirty="0"/>
              <a:t> (chercheurs, doctorants, ingénieurs et techniciens) y </a:t>
            </a:r>
            <a:r>
              <a:rPr lang="fr-FR" sz="2400" b="1" i="1" dirty="0" smtClean="0">
                <a:solidFill>
                  <a:srgbClr val="FF0000"/>
                </a:solidFill>
              </a:rPr>
              <a:t>poursuivent </a:t>
            </a:r>
            <a:r>
              <a:rPr lang="fr-FR" sz="2400" b="1" i="1" dirty="0">
                <a:solidFill>
                  <a:srgbClr val="FF0000"/>
                </a:solidFill>
              </a:rPr>
              <a:t>des recherches</a:t>
            </a:r>
            <a:r>
              <a:rPr lang="fr-FR" sz="2400" b="1" i="1" dirty="0"/>
              <a:t> </a:t>
            </a:r>
            <a:r>
              <a:rPr lang="fr-FR" sz="2000" b="1" i="1" dirty="0"/>
              <a:t>dans le but de mettre à jour </a:t>
            </a:r>
            <a:endParaRPr lang="fr-FR" sz="2000" b="1" i="1" dirty="0" smtClean="0"/>
          </a:p>
          <a:p>
            <a:pPr algn="ctr"/>
            <a:r>
              <a:rPr lang="fr-FR" sz="2400" b="1" i="1" dirty="0" smtClean="0">
                <a:solidFill>
                  <a:srgbClr val="FF0000"/>
                </a:solidFill>
              </a:rPr>
              <a:t>les </a:t>
            </a:r>
            <a:r>
              <a:rPr lang="fr-FR" sz="2400" b="1" i="1" dirty="0">
                <a:solidFill>
                  <a:srgbClr val="FF0000"/>
                </a:solidFill>
              </a:rPr>
              <a:t>constituants élémentaires </a:t>
            </a:r>
            <a:r>
              <a:rPr lang="fr-FR" sz="2400" b="1" i="1" dirty="0" smtClean="0">
                <a:solidFill>
                  <a:srgbClr val="FF0000"/>
                </a:solidFill>
              </a:rPr>
              <a:t>de </a:t>
            </a:r>
            <a:r>
              <a:rPr lang="fr-FR" sz="2400" b="1" i="1" dirty="0">
                <a:solidFill>
                  <a:srgbClr val="FF0000"/>
                </a:solidFill>
              </a:rPr>
              <a:t>la matière</a:t>
            </a:r>
            <a:r>
              <a:rPr lang="fr-FR" sz="2000" b="1" i="1" dirty="0"/>
              <a:t>, et de comprendre les principes qui régissent leurs </a:t>
            </a:r>
            <a:r>
              <a:rPr lang="fr-FR" sz="2400" b="1" i="1" dirty="0">
                <a:solidFill>
                  <a:srgbClr val="FF0000"/>
                </a:solidFill>
              </a:rPr>
              <a:t>interactions et l'évolution </a:t>
            </a:r>
          </a:p>
          <a:p>
            <a:pPr algn="ctr"/>
            <a:r>
              <a:rPr lang="fr-FR" sz="2400" b="1" i="1" dirty="0">
                <a:solidFill>
                  <a:srgbClr val="FF0000"/>
                </a:solidFill>
              </a:rPr>
              <a:t>de l'univers</a:t>
            </a:r>
            <a:r>
              <a:rPr lang="fr-FR" sz="2000" b="1" i="1" dirty="0"/>
              <a:t> depuis ses premiers instants jusqu'à nos jours.</a:t>
            </a:r>
            <a:r>
              <a:rPr lang="fr-FR" sz="2000" dirty="0"/>
              <a:t> </a:t>
            </a:r>
          </a:p>
        </p:txBody>
      </p:sp>
      <p:pic>
        <p:nvPicPr>
          <p:cNvPr id="6150" name="Picture 12" descr="LAPP_2002_033"/>
          <p:cNvPicPr>
            <a:picLocks noChangeAspect="1" noChangeArrowheads="1"/>
          </p:cNvPicPr>
          <p:nvPr/>
        </p:nvPicPr>
        <p:blipFill>
          <a:blip r:embed="rId5" cstate="print"/>
          <a:srcRect l="8650" b="8057"/>
          <a:stretch>
            <a:fillRect/>
          </a:stretch>
        </p:blipFill>
        <p:spPr bwMode="auto">
          <a:xfrm>
            <a:off x="4572000" y="1246188"/>
            <a:ext cx="4608513" cy="347821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357422" y="1904466"/>
            <a:ext cx="4406265" cy="4006215"/>
          </a:xfrm>
          <a:prstGeom prst="rect">
            <a:avLst/>
          </a:prstGeom>
          <a:noFill/>
          <a:ln w="9525">
            <a:noFill/>
            <a:miter lim="800000"/>
            <a:headEnd/>
            <a:tailEnd/>
          </a:ln>
          <a:effectLst/>
        </p:spPr>
      </p:pic>
      <p:sp>
        <p:nvSpPr>
          <p:cNvPr id="8194" name="Rectangle 2"/>
          <p:cNvSpPr>
            <a:spLocks noGrp="1" noChangeArrowheads="1"/>
          </p:cNvSpPr>
          <p:nvPr>
            <p:ph type="title"/>
          </p:nvPr>
        </p:nvSpPr>
        <p:spPr>
          <a:xfrm>
            <a:off x="1835696" y="171450"/>
            <a:ext cx="5357010" cy="666750"/>
          </a:xfrm>
          <a:solidFill>
            <a:srgbClr val="FFFF99"/>
          </a:solidFill>
          <a:ln>
            <a:solidFill>
              <a:srgbClr val="FF0000"/>
            </a:solidFill>
          </a:ln>
        </p:spPr>
        <p:txBody>
          <a:bodyPr/>
          <a:lstStyle/>
          <a:p>
            <a:r>
              <a:rPr lang="fr-FR" altLang="fr-FR" sz="3200" b="1" dirty="0">
                <a:solidFill>
                  <a:srgbClr val="FF0000"/>
                </a:solidFill>
              </a:rPr>
              <a:t>Les laboratoires de </a:t>
            </a:r>
            <a:r>
              <a:rPr lang="fr-FR" altLang="fr-FR" sz="3200" b="1" dirty="0" smtClean="0">
                <a:solidFill>
                  <a:srgbClr val="FF0000"/>
                </a:solidFill>
              </a:rPr>
              <a:t>l’IN2P3</a:t>
            </a:r>
            <a:endParaRPr lang="fr-FR" altLang="fr-FR" dirty="0"/>
          </a:p>
        </p:txBody>
      </p:sp>
      <p:sp>
        <p:nvSpPr>
          <p:cNvPr id="8197" name="Line 5"/>
          <p:cNvSpPr>
            <a:spLocks noChangeShapeType="1"/>
          </p:cNvSpPr>
          <p:nvPr/>
        </p:nvSpPr>
        <p:spPr bwMode="auto">
          <a:xfrm>
            <a:off x="4499529" y="1721910"/>
            <a:ext cx="163983" cy="1254125"/>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198" name="Text Box 6"/>
          <p:cNvSpPr txBox="1">
            <a:spLocks noChangeArrowheads="1"/>
          </p:cNvSpPr>
          <p:nvPr/>
        </p:nvSpPr>
        <p:spPr bwMode="auto">
          <a:xfrm>
            <a:off x="1187624" y="1412776"/>
            <a:ext cx="7310437" cy="338554"/>
          </a:xfrm>
          <a:prstGeom prst="rect">
            <a:avLst/>
          </a:prstGeom>
          <a:noFill/>
          <a:ln w="9525">
            <a:noFill/>
            <a:miter lim="800000"/>
            <a:headEnd/>
            <a:tailEnd/>
          </a:ln>
          <a:effectLst/>
        </p:spPr>
        <p:txBody>
          <a:bodyPr>
            <a:spAutoFit/>
          </a:bodyPr>
          <a:lstStyle/>
          <a:p>
            <a:r>
              <a:rPr lang="fr-FR" altLang="fr-FR" sz="1600" dirty="0">
                <a:solidFill>
                  <a:srgbClr val="0000FF"/>
                </a:solidFill>
                <a:latin typeface="Berlin Sans FB" pitchFamily="34" charset="0"/>
              </a:rPr>
              <a:t>Région Parisienne : </a:t>
            </a:r>
            <a:r>
              <a:rPr lang="fr-FR" altLang="fr-FR" sz="1600" dirty="0">
                <a:solidFill>
                  <a:srgbClr val="FF0000"/>
                </a:solidFill>
                <a:latin typeface="Berlin Sans FB" pitchFamily="34" charset="0"/>
              </a:rPr>
              <a:t>IPNO, LAL, </a:t>
            </a:r>
            <a:r>
              <a:rPr lang="fr-FR" altLang="fr-FR" sz="1600" dirty="0" smtClean="0">
                <a:solidFill>
                  <a:srgbClr val="FF0000"/>
                </a:solidFill>
                <a:latin typeface="Berlin Sans FB" pitchFamily="34" charset="0"/>
              </a:rPr>
              <a:t>CSNSM, IMNC, LLR, APC, Siège IN2P3</a:t>
            </a:r>
            <a:endParaRPr lang="fr-FR" altLang="fr-FR" dirty="0">
              <a:latin typeface="Berlin Sans FB" pitchFamily="34" charset="0"/>
            </a:endParaRPr>
          </a:p>
        </p:txBody>
      </p:sp>
      <p:sp>
        <p:nvSpPr>
          <p:cNvPr id="8200" name="Line 8"/>
          <p:cNvSpPr>
            <a:spLocks noChangeShapeType="1"/>
          </p:cNvSpPr>
          <p:nvPr/>
        </p:nvSpPr>
        <p:spPr bwMode="auto">
          <a:xfrm>
            <a:off x="1198596" y="2366435"/>
            <a:ext cx="2587586" cy="395287"/>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1" name="Line 9"/>
          <p:cNvSpPr>
            <a:spLocks noChangeShapeType="1"/>
          </p:cNvSpPr>
          <p:nvPr/>
        </p:nvSpPr>
        <p:spPr bwMode="auto">
          <a:xfrm>
            <a:off x="1198596" y="4589974"/>
            <a:ext cx="2516148" cy="172012"/>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3" name="Line 11"/>
          <p:cNvSpPr>
            <a:spLocks noChangeShapeType="1"/>
          </p:cNvSpPr>
          <p:nvPr/>
        </p:nvSpPr>
        <p:spPr bwMode="auto">
          <a:xfrm flipH="1">
            <a:off x="6286512" y="2623610"/>
            <a:ext cx="1041602" cy="35242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5" name="Text Box 13"/>
          <p:cNvSpPr txBox="1">
            <a:spLocks noChangeArrowheads="1"/>
          </p:cNvSpPr>
          <p:nvPr/>
        </p:nvSpPr>
        <p:spPr bwMode="auto">
          <a:xfrm>
            <a:off x="214346" y="2188635"/>
            <a:ext cx="1900238" cy="2554545"/>
          </a:xfrm>
          <a:prstGeom prst="rect">
            <a:avLst/>
          </a:prstGeom>
          <a:noFill/>
          <a:ln w="9525">
            <a:noFill/>
            <a:miter lim="800000"/>
            <a:headEnd/>
            <a:tailEnd/>
          </a:ln>
          <a:effectLst/>
        </p:spPr>
        <p:txBody>
          <a:bodyPr>
            <a:spAutoFit/>
          </a:bodyPr>
          <a:lstStyle/>
          <a:p>
            <a:r>
              <a:rPr lang="fr-FR" altLang="fr-FR" sz="1600" dirty="0">
                <a:solidFill>
                  <a:srgbClr val="FF0000"/>
                </a:solidFill>
                <a:latin typeface="Berlin Sans FB" pitchFamily="34" charset="0"/>
              </a:rPr>
              <a:t>LPC Caen</a:t>
            </a:r>
          </a:p>
          <a:p>
            <a:endParaRPr lang="fr-FR" altLang="fr-FR" sz="1600" dirty="0" smtClean="0">
              <a:solidFill>
                <a:srgbClr val="FF0000"/>
              </a:solidFill>
              <a:latin typeface="Berlin Sans FB" pitchFamily="34" charset="0"/>
            </a:endParaRPr>
          </a:p>
          <a:p>
            <a:endParaRPr lang="fr-FR" altLang="fr-FR" sz="1600" dirty="0">
              <a:solidFill>
                <a:srgbClr val="FF0000"/>
              </a:solidFill>
              <a:latin typeface="Berlin Sans FB" pitchFamily="34" charset="0"/>
            </a:endParaRPr>
          </a:p>
          <a:p>
            <a:r>
              <a:rPr lang="fr-FR" altLang="fr-FR" sz="1600" dirty="0">
                <a:solidFill>
                  <a:srgbClr val="FF0000"/>
                </a:solidFill>
                <a:latin typeface="Berlin Sans FB" pitchFamily="34" charset="0"/>
              </a:rPr>
              <a:t>SUBATECH</a:t>
            </a:r>
          </a:p>
          <a:p>
            <a:r>
              <a:rPr lang="fr-FR" altLang="fr-FR" sz="1600" dirty="0">
                <a:solidFill>
                  <a:srgbClr val="0000FF"/>
                </a:solidFill>
                <a:latin typeface="Berlin Sans FB" pitchFamily="34" charset="0"/>
              </a:rPr>
              <a:t>Pays de Loire</a:t>
            </a:r>
          </a:p>
          <a:p>
            <a:endParaRPr lang="fr-FR" altLang="fr-FR" sz="1600" dirty="0">
              <a:solidFill>
                <a:srgbClr val="FF0000"/>
              </a:solidFill>
              <a:latin typeface="Berlin Sans FB" pitchFamily="34" charset="0"/>
            </a:endParaRPr>
          </a:p>
          <a:p>
            <a:r>
              <a:rPr lang="fr-FR" altLang="fr-FR" sz="1600" dirty="0">
                <a:solidFill>
                  <a:srgbClr val="FF0000"/>
                </a:solidFill>
                <a:latin typeface="Berlin Sans FB" pitchFamily="34" charset="0"/>
              </a:rPr>
              <a:t>LPC </a:t>
            </a:r>
            <a:r>
              <a:rPr lang="fr-FR" altLang="fr-FR" sz="1600" dirty="0" smtClean="0">
                <a:solidFill>
                  <a:srgbClr val="FF0000"/>
                </a:solidFill>
                <a:latin typeface="Berlin Sans FB" pitchFamily="34" charset="0"/>
              </a:rPr>
              <a:t>Clermont </a:t>
            </a:r>
          </a:p>
          <a:p>
            <a:r>
              <a:rPr lang="fr-FR" altLang="fr-FR" sz="1600" dirty="0" smtClean="0">
                <a:solidFill>
                  <a:srgbClr val="FF0000"/>
                </a:solidFill>
                <a:latin typeface="Berlin Sans FB" pitchFamily="34" charset="0"/>
              </a:rPr>
              <a:t>Ferrand </a:t>
            </a:r>
            <a:r>
              <a:rPr lang="fr-FR" altLang="fr-FR" sz="1600" dirty="0" smtClean="0">
                <a:solidFill>
                  <a:srgbClr val="0000FF"/>
                </a:solidFill>
                <a:latin typeface="Berlin Sans FB" pitchFamily="34" charset="0"/>
              </a:rPr>
              <a:t>Auvergne </a:t>
            </a:r>
            <a:endParaRPr lang="fr-FR" altLang="fr-FR" dirty="0">
              <a:solidFill>
                <a:srgbClr val="FF0000"/>
              </a:solidFill>
              <a:latin typeface="Berlin Sans FB" pitchFamily="34" charset="0"/>
            </a:endParaRPr>
          </a:p>
          <a:p>
            <a:endParaRPr lang="fr-FR" altLang="fr-FR" sz="1600" dirty="0" smtClean="0">
              <a:solidFill>
                <a:srgbClr val="FF0000"/>
              </a:solidFill>
              <a:latin typeface="Berlin Sans FB" pitchFamily="34" charset="0"/>
            </a:endParaRPr>
          </a:p>
          <a:p>
            <a:r>
              <a:rPr lang="fr-FR" altLang="fr-FR" sz="1600" dirty="0" smtClean="0">
                <a:solidFill>
                  <a:srgbClr val="FF0000"/>
                </a:solidFill>
                <a:latin typeface="Berlin Sans FB" pitchFamily="34" charset="0"/>
              </a:rPr>
              <a:t>CENBG</a:t>
            </a:r>
            <a:endParaRPr lang="fr-FR" altLang="fr-FR" dirty="0">
              <a:solidFill>
                <a:srgbClr val="FF0000"/>
              </a:solidFill>
              <a:latin typeface="Berlin Sans FB" pitchFamily="34" charset="0"/>
            </a:endParaRPr>
          </a:p>
        </p:txBody>
      </p:sp>
      <p:sp>
        <p:nvSpPr>
          <p:cNvPr id="8206" name="Text Box 14"/>
          <p:cNvSpPr txBox="1">
            <a:spLocks noChangeArrowheads="1"/>
          </p:cNvSpPr>
          <p:nvPr/>
        </p:nvSpPr>
        <p:spPr bwMode="auto">
          <a:xfrm>
            <a:off x="7283484" y="2397896"/>
            <a:ext cx="1525587" cy="584775"/>
          </a:xfrm>
          <a:prstGeom prst="rect">
            <a:avLst/>
          </a:prstGeom>
          <a:noFill/>
          <a:ln w="9525">
            <a:noFill/>
            <a:miter lim="800000"/>
            <a:headEnd/>
            <a:tailEnd/>
          </a:ln>
          <a:effectLst/>
        </p:spPr>
        <p:txBody>
          <a:bodyPr>
            <a:spAutoFit/>
          </a:bodyPr>
          <a:lstStyle/>
          <a:p>
            <a:r>
              <a:rPr lang="fr-FR" altLang="fr-FR" sz="1600" dirty="0" smtClean="0">
                <a:solidFill>
                  <a:srgbClr val="FF0000"/>
                </a:solidFill>
                <a:latin typeface="Berlin Sans FB" pitchFamily="34" charset="0"/>
              </a:rPr>
              <a:t>IPHC</a:t>
            </a:r>
            <a:endParaRPr lang="fr-FR" altLang="fr-FR" sz="1600" dirty="0">
              <a:solidFill>
                <a:srgbClr val="FF0000"/>
              </a:solidFill>
              <a:latin typeface="Berlin Sans FB" pitchFamily="34" charset="0"/>
            </a:endParaRPr>
          </a:p>
          <a:p>
            <a:endParaRPr lang="fr-FR" altLang="fr-FR" sz="1600" dirty="0">
              <a:solidFill>
                <a:srgbClr val="FF0000"/>
              </a:solidFill>
              <a:latin typeface="Berlin Sans FB" pitchFamily="34" charset="0"/>
            </a:endParaRPr>
          </a:p>
        </p:txBody>
      </p:sp>
      <p:sp>
        <p:nvSpPr>
          <p:cNvPr id="8207" name="Line 15"/>
          <p:cNvSpPr>
            <a:spLocks noChangeShapeType="1"/>
          </p:cNvSpPr>
          <p:nvPr/>
        </p:nvSpPr>
        <p:spPr bwMode="auto">
          <a:xfrm>
            <a:off x="1498634" y="3911876"/>
            <a:ext cx="3359118" cy="421482"/>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8" name="Line 16"/>
          <p:cNvSpPr>
            <a:spLocks noChangeShapeType="1"/>
          </p:cNvSpPr>
          <p:nvPr/>
        </p:nvSpPr>
        <p:spPr bwMode="auto">
          <a:xfrm flipH="1" flipV="1">
            <a:off x="5643568" y="5476366"/>
            <a:ext cx="1583943" cy="14287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09" name="Text Box 17"/>
          <p:cNvSpPr txBox="1">
            <a:spLocks noChangeArrowheads="1"/>
          </p:cNvSpPr>
          <p:nvPr/>
        </p:nvSpPr>
        <p:spPr bwMode="auto">
          <a:xfrm>
            <a:off x="6927246" y="5877272"/>
            <a:ext cx="1465262" cy="584775"/>
          </a:xfrm>
          <a:prstGeom prst="rect">
            <a:avLst/>
          </a:prstGeom>
          <a:noFill/>
          <a:ln w="9525">
            <a:noFill/>
            <a:miter lim="800000"/>
            <a:headEnd/>
            <a:tailEnd/>
          </a:ln>
          <a:effectLst/>
        </p:spPr>
        <p:txBody>
          <a:bodyPr>
            <a:spAutoFit/>
          </a:bodyPr>
          <a:lstStyle/>
          <a:p>
            <a:r>
              <a:rPr lang="fr-FR" altLang="fr-FR" sz="1600" dirty="0" smtClean="0">
                <a:solidFill>
                  <a:srgbClr val="0000FF"/>
                </a:solidFill>
                <a:latin typeface="Berlin Sans FB" pitchFamily="34" charset="0"/>
              </a:rPr>
              <a:t>Provence, Languedoc</a:t>
            </a:r>
            <a:endParaRPr lang="fr-FR" altLang="fr-FR" sz="1600" dirty="0">
              <a:solidFill>
                <a:srgbClr val="0000FF"/>
              </a:solidFill>
              <a:latin typeface="Berlin Sans FB" pitchFamily="34" charset="0"/>
            </a:endParaRPr>
          </a:p>
        </p:txBody>
      </p:sp>
      <p:sp>
        <p:nvSpPr>
          <p:cNvPr id="8211" name="Text Box 19"/>
          <p:cNvSpPr txBox="1">
            <a:spLocks noChangeArrowheads="1"/>
          </p:cNvSpPr>
          <p:nvPr/>
        </p:nvSpPr>
        <p:spPr bwMode="auto">
          <a:xfrm>
            <a:off x="3929058" y="5619242"/>
            <a:ext cx="1276350" cy="366712"/>
          </a:xfrm>
          <a:prstGeom prst="rect">
            <a:avLst/>
          </a:prstGeom>
          <a:noFill/>
          <a:ln w="9525">
            <a:noFill/>
            <a:miter lim="800000"/>
            <a:headEnd/>
            <a:tailEnd/>
          </a:ln>
          <a:effectLst/>
        </p:spPr>
        <p:txBody>
          <a:bodyPr>
            <a:spAutoFit/>
          </a:bodyPr>
          <a:lstStyle/>
          <a:p>
            <a:r>
              <a:rPr lang="fr-FR" altLang="fr-FR" sz="1800" dirty="0">
                <a:latin typeface="Berlin Sans FB" pitchFamily="34" charset="0"/>
              </a:rPr>
              <a:t>THEMIS</a:t>
            </a:r>
            <a:endParaRPr lang="fr-FR" altLang="fr-FR" sz="1600" dirty="0">
              <a:latin typeface="Berlin Sans FB" pitchFamily="34" charset="0"/>
            </a:endParaRPr>
          </a:p>
        </p:txBody>
      </p:sp>
      <p:sp>
        <p:nvSpPr>
          <p:cNvPr id="8212" name="Text Box 20"/>
          <p:cNvSpPr txBox="1">
            <a:spLocks noChangeArrowheads="1"/>
          </p:cNvSpPr>
          <p:nvPr/>
        </p:nvSpPr>
        <p:spPr bwMode="auto">
          <a:xfrm>
            <a:off x="134189" y="4624660"/>
            <a:ext cx="1506538" cy="338554"/>
          </a:xfrm>
          <a:prstGeom prst="rect">
            <a:avLst/>
          </a:prstGeom>
          <a:noFill/>
          <a:ln w="9525">
            <a:noFill/>
            <a:miter lim="800000"/>
            <a:headEnd/>
            <a:tailEnd/>
          </a:ln>
          <a:effectLst/>
        </p:spPr>
        <p:txBody>
          <a:bodyPr>
            <a:spAutoFit/>
          </a:bodyPr>
          <a:lstStyle/>
          <a:p>
            <a:r>
              <a:rPr lang="fr-FR" altLang="fr-FR" sz="1600" dirty="0" smtClean="0">
                <a:solidFill>
                  <a:srgbClr val="0000FF"/>
                </a:solidFill>
                <a:latin typeface="Berlin Sans FB" pitchFamily="34" charset="0"/>
              </a:rPr>
              <a:t>Aquitaine</a:t>
            </a:r>
            <a:endParaRPr lang="fr-FR" altLang="fr-FR" sz="1600" dirty="0">
              <a:solidFill>
                <a:srgbClr val="0000FF"/>
              </a:solidFill>
              <a:latin typeface="Berlin Sans FB" pitchFamily="34" charset="0"/>
            </a:endParaRPr>
          </a:p>
        </p:txBody>
      </p:sp>
      <p:sp>
        <p:nvSpPr>
          <p:cNvPr id="8213" name="Line 21"/>
          <p:cNvSpPr>
            <a:spLocks noChangeShapeType="1"/>
          </p:cNvSpPr>
          <p:nvPr/>
        </p:nvSpPr>
        <p:spPr bwMode="auto">
          <a:xfrm flipH="1" flipV="1">
            <a:off x="5715008" y="4547672"/>
            <a:ext cx="945224" cy="15397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15" name="Text Box 23"/>
          <p:cNvSpPr txBox="1">
            <a:spLocks noChangeArrowheads="1"/>
          </p:cNvSpPr>
          <p:nvPr/>
        </p:nvSpPr>
        <p:spPr bwMode="auto">
          <a:xfrm>
            <a:off x="5975384" y="3010960"/>
            <a:ext cx="184150" cy="366713"/>
          </a:xfrm>
          <a:prstGeom prst="rect">
            <a:avLst/>
          </a:prstGeom>
          <a:noFill/>
          <a:ln w="9525">
            <a:noFill/>
            <a:miter lim="800000"/>
            <a:headEnd/>
            <a:tailEnd/>
          </a:ln>
          <a:effectLst/>
        </p:spPr>
        <p:txBody>
          <a:bodyPr wrap="none">
            <a:spAutoFit/>
          </a:bodyPr>
          <a:lstStyle/>
          <a:p>
            <a:endParaRPr lang="fr-FR" sz="1800">
              <a:latin typeface="Berlin Sans FB" pitchFamily="34" charset="0"/>
            </a:endParaRPr>
          </a:p>
        </p:txBody>
      </p:sp>
      <p:sp>
        <p:nvSpPr>
          <p:cNvPr id="8217" name="Text Box 25"/>
          <p:cNvSpPr txBox="1">
            <a:spLocks noChangeArrowheads="1"/>
          </p:cNvSpPr>
          <p:nvPr/>
        </p:nvSpPr>
        <p:spPr bwMode="auto">
          <a:xfrm>
            <a:off x="7217605" y="2138438"/>
            <a:ext cx="1046158" cy="338554"/>
          </a:xfrm>
          <a:prstGeom prst="rect">
            <a:avLst/>
          </a:prstGeom>
          <a:noFill/>
          <a:ln w="9525">
            <a:noFill/>
            <a:miter lim="800000"/>
            <a:headEnd/>
            <a:tailEnd/>
          </a:ln>
          <a:effectLst/>
        </p:spPr>
        <p:txBody>
          <a:bodyPr wrap="square">
            <a:spAutoFit/>
          </a:bodyPr>
          <a:lstStyle/>
          <a:p>
            <a:r>
              <a:rPr lang="fr-FR" altLang="fr-FR" sz="1600" dirty="0">
                <a:solidFill>
                  <a:srgbClr val="0000FF"/>
                </a:solidFill>
                <a:latin typeface="Berlin Sans FB" pitchFamily="34" charset="0"/>
              </a:rPr>
              <a:t>Alsace</a:t>
            </a:r>
          </a:p>
        </p:txBody>
      </p:sp>
      <p:sp>
        <p:nvSpPr>
          <p:cNvPr id="8219" name="Line 27"/>
          <p:cNvSpPr>
            <a:spLocks noChangeShapeType="1"/>
          </p:cNvSpPr>
          <p:nvPr/>
        </p:nvSpPr>
        <p:spPr bwMode="auto">
          <a:xfrm>
            <a:off x="1428728" y="3118912"/>
            <a:ext cx="1928826" cy="50006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29" name="Rectangle 28"/>
          <p:cNvSpPr/>
          <p:nvPr/>
        </p:nvSpPr>
        <p:spPr>
          <a:xfrm>
            <a:off x="3571900" y="928670"/>
            <a:ext cx="2183226" cy="646331"/>
          </a:xfrm>
          <a:prstGeom prst="rect">
            <a:avLst/>
          </a:prstGeom>
        </p:spPr>
        <p:txBody>
          <a:bodyPr wrap="none">
            <a:spAutoFit/>
          </a:bodyPr>
          <a:lstStyle/>
          <a:p>
            <a:r>
              <a:rPr lang="en-US" dirty="0" smtClean="0">
                <a:latin typeface="Berlin Sans FB" pitchFamily="34" charset="0"/>
                <a:hlinkClick r:id="rId3"/>
              </a:rPr>
              <a:t>http://www.in2p3.fr/</a:t>
            </a:r>
            <a:endParaRPr lang="en-US" dirty="0" smtClean="0">
              <a:latin typeface="Berlin Sans FB" pitchFamily="34" charset="0"/>
            </a:endParaRPr>
          </a:p>
          <a:p>
            <a:endParaRPr lang="en-US" dirty="0">
              <a:latin typeface="Berlin Sans FB" pitchFamily="34" charset="0"/>
            </a:endParaRPr>
          </a:p>
        </p:txBody>
      </p:sp>
      <p:sp>
        <p:nvSpPr>
          <p:cNvPr id="30" name="Rectangle 29"/>
          <p:cNvSpPr/>
          <p:nvPr/>
        </p:nvSpPr>
        <p:spPr>
          <a:xfrm>
            <a:off x="6910555" y="3564639"/>
            <a:ext cx="1693893" cy="646331"/>
          </a:xfrm>
          <a:prstGeom prst="rect">
            <a:avLst/>
          </a:prstGeom>
        </p:spPr>
        <p:txBody>
          <a:bodyPr wrap="square">
            <a:spAutoFit/>
          </a:bodyPr>
          <a:lstStyle/>
          <a:p>
            <a:r>
              <a:rPr lang="fr-FR" altLang="fr-FR" dirty="0" smtClean="0">
                <a:solidFill>
                  <a:srgbClr val="FF0000"/>
                </a:solidFill>
                <a:latin typeface="Berlin Sans FB" pitchFamily="34" charset="0"/>
              </a:rPr>
              <a:t>IPNL, </a:t>
            </a:r>
            <a:r>
              <a:rPr lang="fr-FR" altLang="fr-FR" dirty="0" smtClean="0">
                <a:solidFill>
                  <a:srgbClr val="FF0000"/>
                </a:solidFill>
                <a:latin typeface="Berlin Sans FB" pitchFamily="34" charset="0"/>
              </a:rPr>
              <a:t>LMA,</a:t>
            </a:r>
            <a:endParaRPr lang="fr-FR" altLang="fr-FR" dirty="0" smtClean="0">
              <a:solidFill>
                <a:srgbClr val="FF0000"/>
              </a:solidFill>
              <a:latin typeface="Berlin Sans FB" pitchFamily="34" charset="0"/>
            </a:endParaRPr>
          </a:p>
          <a:p>
            <a:r>
              <a:rPr lang="fr-FR" altLang="fr-FR" dirty="0" smtClean="0">
                <a:solidFill>
                  <a:srgbClr val="FF0000"/>
                </a:solidFill>
                <a:latin typeface="Berlin Sans FB" pitchFamily="34" charset="0"/>
              </a:rPr>
              <a:t>CCIN2P3</a:t>
            </a:r>
            <a:endParaRPr lang="fr-FR" altLang="fr-FR" dirty="0">
              <a:solidFill>
                <a:srgbClr val="FF0000"/>
              </a:solidFill>
              <a:latin typeface="Berlin Sans FB" pitchFamily="34" charset="0"/>
            </a:endParaRPr>
          </a:p>
        </p:txBody>
      </p:sp>
      <p:sp>
        <p:nvSpPr>
          <p:cNvPr id="31" name="Rectangle 30"/>
          <p:cNvSpPr/>
          <p:nvPr/>
        </p:nvSpPr>
        <p:spPr>
          <a:xfrm>
            <a:off x="7263775" y="5539947"/>
            <a:ext cx="792205" cy="369332"/>
          </a:xfrm>
          <a:prstGeom prst="rect">
            <a:avLst/>
          </a:prstGeom>
        </p:spPr>
        <p:txBody>
          <a:bodyPr wrap="none">
            <a:spAutoFit/>
          </a:bodyPr>
          <a:lstStyle/>
          <a:p>
            <a:r>
              <a:rPr lang="fr-FR" altLang="fr-FR" dirty="0" smtClean="0">
                <a:solidFill>
                  <a:srgbClr val="FF0000"/>
                </a:solidFill>
                <a:latin typeface="Berlin Sans FB" pitchFamily="34" charset="0"/>
              </a:rPr>
              <a:t>CPPM</a:t>
            </a:r>
            <a:endParaRPr lang="fr-FR" altLang="fr-FR" dirty="0">
              <a:solidFill>
                <a:srgbClr val="FF0000"/>
              </a:solidFill>
              <a:latin typeface="Berlin Sans FB" pitchFamily="34" charset="0"/>
            </a:endParaRPr>
          </a:p>
        </p:txBody>
      </p:sp>
      <p:sp>
        <p:nvSpPr>
          <p:cNvPr id="33" name="Rectangle 32"/>
          <p:cNvSpPr/>
          <p:nvPr/>
        </p:nvSpPr>
        <p:spPr>
          <a:xfrm>
            <a:off x="6636899" y="4516982"/>
            <a:ext cx="691215" cy="369332"/>
          </a:xfrm>
          <a:prstGeom prst="rect">
            <a:avLst/>
          </a:prstGeom>
        </p:spPr>
        <p:txBody>
          <a:bodyPr wrap="none">
            <a:spAutoFit/>
          </a:bodyPr>
          <a:lstStyle/>
          <a:p>
            <a:r>
              <a:rPr lang="fr-FR" altLang="fr-FR" dirty="0" smtClean="0">
                <a:solidFill>
                  <a:srgbClr val="FF0000"/>
                </a:solidFill>
                <a:latin typeface="Berlin Sans FB" pitchFamily="34" charset="0"/>
              </a:rPr>
              <a:t>LPSC</a:t>
            </a:r>
            <a:endParaRPr lang="en-US" dirty="0"/>
          </a:p>
        </p:txBody>
      </p:sp>
      <p:sp>
        <p:nvSpPr>
          <p:cNvPr id="34" name="Rectangle 33"/>
          <p:cNvSpPr/>
          <p:nvPr/>
        </p:nvSpPr>
        <p:spPr>
          <a:xfrm>
            <a:off x="7524328" y="3117686"/>
            <a:ext cx="795411" cy="369332"/>
          </a:xfrm>
          <a:prstGeom prst="rect">
            <a:avLst/>
          </a:prstGeom>
        </p:spPr>
        <p:txBody>
          <a:bodyPr wrap="none">
            <a:spAutoFit/>
          </a:bodyPr>
          <a:lstStyle/>
          <a:p>
            <a:r>
              <a:rPr lang="fr-FR" altLang="fr-FR" dirty="0" smtClean="0">
                <a:solidFill>
                  <a:srgbClr val="FF0000"/>
                </a:solidFill>
                <a:latin typeface="Berlin Sans FB" pitchFamily="34" charset="0"/>
              </a:rPr>
              <a:t>, </a:t>
            </a:r>
            <a:r>
              <a:rPr lang="fr-FR" altLang="fr-FR" dirty="0" err="1" smtClean="0">
                <a:solidFill>
                  <a:srgbClr val="FF0000"/>
                </a:solidFill>
                <a:latin typeface="Berlin Sans FB" pitchFamily="34" charset="0"/>
              </a:rPr>
              <a:t>Ulisse</a:t>
            </a:r>
            <a:endParaRPr lang="fr-FR" altLang="fr-FR" dirty="0" smtClean="0">
              <a:solidFill>
                <a:srgbClr val="FF0000"/>
              </a:solidFill>
              <a:latin typeface="Berlin Sans FB" pitchFamily="34" charset="0"/>
            </a:endParaRPr>
          </a:p>
        </p:txBody>
      </p:sp>
      <p:sp>
        <p:nvSpPr>
          <p:cNvPr id="35" name="Line 22"/>
          <p:cNvSpPr>
            <a:spLocks noChangeShapeType="1"/>
          </p:cNvSpPr>
          <p:nvPr/>
        </p:nvSpPr>
        <p:spPr bwMode="auto">
          <a:xfrm flipH="1" flipV="1">
            <a:off x="5143502" y="5333490"/>
            <a:ext cx="857257" cy="857256"/>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36" name="Rectangle 35"/>
          <p:cNvSpPr/>
          <p:nvPr/>
        </p:nvSpPr>
        <p:spPr>
          <a:xfrm>
            <a:off x="6072198" y="5991497"/>
            <a:ext cx="718466" cy="369332"/>
          </a:xfrm>
          <a:prstGeom prst="rect">
            <a:avLst/>
          </a:prstGeom>
        </p:spPr>
        <p:txBody>
          <a:bodyPr wrap="none">
            <a:spAutoFit/>
          </a:bodyPr>
          <a:lstStyle/>
          <a:p>
            <a:r>
              <a:rPr lang="fr-FR" altLang="fr-FR" dirty="0" smtClean="0">
                <a:solidFill>
                  <a:srgbClr val="FF0000"/>
                </a:solidFill>
                <a:latin typeface="Berlin Sans FB" pitchFamily="34" charset="0"/>
              </a:rPr>
              <a:t>LPTA</a:t>
            </a:r>
            <a:endParaRPr lang="en-US" dirty="0"/>
          </a:p>
        </p:txBody>
      </p:sp>
      <p:sp>
        <p:nvSpPr>
          <p:cNvPr id="37" name="Espace réservé du pied de page 4"/>
          <p:cNvSpPr txBox="1">
            <a:spLocks/>
          </p:cNvSpPr>
          <p:nvPr/>
        </p:nvSpPr>
        <p:spPr>
          <a:xfrm>
            <a:off x="2839526" y="6448251"/>
            <a:ext cx="3320008"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smtClean="0"/>
              <a:t>Visite </a:t>
            </a:r>
            <a:r>
              <a:rPr lang="fr-FR" b="1" dirty="0" err="1" smtClean="0"/>
              <a:t>Arnaut</a:t>
            </a:r>
            <a:r>
              <a:rPr lang="fr-FR" b="1" dirty="0" smtClean="0"/>
              <a:t> Daniel (Ribérac)  le 17/09/ 2012</a:t>
            </a:r>
            <a:endParaRPr lang="fr-BE" b="1" dirty="0"/>
          </a:p>
        </p:txBody>
      </p:sp>
      <p:pic>
        <p:nvPicPr>
          <p:cNvPr id="32" name="Image 31" descr="IN2P3-Q_SignV copie.jpg"/>
          <p:cNvPicPr>
            <a:picLocks noChangeAspect="1"/>
          </p:cNvPicPr>
          <p:nvPr/>
        </p:nvPicPr>
        <p:blipFill>
          <a:blip r:embed="rId4" cstate="print"/>
          <a:stretch>
            <a:fillRect/>
          </a:stretch>
        </p:blipFill>
        <p:spPr>
          <a:xfrm>
            <a:off x="214346" y="5035963"/>
            <a:ext cx="1813516" cy="1277630"/>
          </a:xfrm>
          <a:prstGeom prst="rect">
            <a:avLst/>
          </a:prstGeom>
        </p:spPr>
      </p:pic>
      <p:sp>
        <p:nvSpPr>
          <p:cNvPr id="38" name="Text Box 19"/>
          <p:cNvSpPr txBox="1">
            <a:spLocks noChangeArrowheads="1"/>
          </p:cNvSpPr>
          <p:nvPr/>
        </p:nvSpPr>
        <p:spPr bwMode="auto">
          <a:xfrm>
            <a:off x="5233200" y="2307715"/>
            <a:ext cx="1276350" cy="369332"/>
          </a:xfrm>
          <a:prstGeom prst="rect">
            <a:avLst/>
          </a:prstGeom>
          <a:noFill/>
          <a:ln w="9525">
            <a:noFill/>
            <a:miter lim="800000"/>
            <a:headEnd/>
            <a:tailEnd/>
          </a:ln>
          <a:effectLst/>
        </p:spPr>
        <p:txBody>
          <a:bodyPr>
            <a:spAutoFit/>
          </a:bodyPr>
          <a:lstStyle/>
          <a:p>
            <a:r>
              <a:rPr lang="fr-FR" altLang="fr-FR" sz="1800" dirty="0" smtClean="0">
                <a:latin typeface="Berlin Sans FB" pitchFamily="34" charset="0"/>
              </a:rPr>
              <a:t>LCNA</a:t>
            </a:r>
            <a:endParaRPr lang="fr-FR" altLang="fr-FR" sz="1600" dirty="0">
              <a:latin typeface="Berlin Sans FB" pitchFamily="34" charset="0"/>
            </a:endParaRPr>
          </a:p>
        </p:txBody>
      </p:sp>
      <p:pic>
        <p:nvPicPr>
          <p:cNvPr id="39" name="Image 38" descr="logolapp.JPG"/>
          <p:cNvPicPr>
            <a:picLocks noChangeAspect="1"/>
          </p:cNvPicPr>
          <p:nvPr/>
        </p:nvPicPr>
        <p:blipFill>
          <a:blip r:embed="rId5" cstate="print"/>
          <a:stretch>
            <a:fillRect/>
          </a:stretch>
        </p:blipFill>
        <p:spPr>
          <a:xfrm>
            <a:off x="6872297" y="3080012"/>
            <a:ext cx="710431" cy="420996"/>
          </a:xfrm>
          <a:prstGeom prst="rect">
            <a:avLst/>
          </a:prstGeom>
        </p:spPr>
      </p:pic>
      <p:pic>
        <p:nvPicPr>
          <p:cNvPr id="40" name="Picture 22" descr="200px-CERN_logo_400x400"/>
          <p:cNvPicPr>
            <a:picLocks noChangeAspect="1" noChangeArrowheads="1"/>
          </p:cNvPicPr>
          <p:nvPr/>
        </p:nvPicPr>
        <p:blipFill>
          <a:blip r:embed="rId6" cstate="print"/>
          <a:srcRect/>
          <a:stretch>
            <a:fillRect/>
          </a:stretch>
        </p:blipFill>
        <p:spPr bwMode="auto">
          <a:xfrm>
            <a:off x="5643569" y="3645464"/>
            <a:ext cx="484683" cy="484683"/>
          </a:xfrm>
          <a:prstGeom prst="rect">
            <a:avLst/>
          </a:prstGeom>
          <a:noFill/>
          <a:ln w="9525">
            <a:noFill/>
            <a:miter lim="800000"/>
            <a:headEnd/>
            <a:tailEnd/>
          </a:ln>
        </p:spPr>
      </p:pic>
      <p:sp>
        <p:nvSpPr>
          <p:cNvPr id="8204" name="Line 12"/>
          <p:cNvSpPr>
            <a:spLocks noChangeShapeType="1"/>
          </p:cNvSpPr>
          <p:nvPr/>
        </p:nvSpPr>
        <p:spPr bwMode="auto">
          <a:xfrm flipH="1">
            <a:off x="5429256" y="3476102"/>
            <a:ext cx="1500198" cy="871549"/>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8214" name="Line 22"/>
          <p:cNvSpPr>
            <a:spLocks noChangeShapeType="1"/>
          </p:cNvSpPr>
          <p:nvPr/>
        </p:nvSpPr>
        <p:spPr bwMode="auto">
          <a:xfrm flipH="1">
            <a:off x="5857884" y="3904730"/>
            <a:ext cx="1014413" cy="315912"/>
          </a:xfrm>
          <a:prstGeom prst="line">
            <a:avLst/>
          </a:prstGeom>
          <a:noFill/>
          <a:ln w="25400">
            <a:solidFill>
              <a:srgbClr val="FF0000"/>
            </a:solidFill>
            <a:prstDash val="dash"/>
            <a:round/>
            <a:headEnd/>
            <a:tailEnd type="triangle" w="lg" len="lg"/>
          </a:ln>
          <a:effectLst/>
        </p:spPr>
        <p:txBody>
          <a:bodyPr wrap="none" anchor="ctr"/>
          <a:lstStyle/>
          <a:p>
            <a:endParaRPr lang="fr-FR">
              <a:latin typeface="Berlin Sans FB" pitchFamily="34" charset="0"/>
            </a:endParaRPr>
          </a:p>
        </p:txBody>
      </p:sp>
      <p:sp>
        <p:nvSpPr>
          <p:cNvPr id="41" name="Text Box 19"/>
          <p:cNvSpPr txBox="1">
            <a:spLocks noChangeArrowheads="1"/>
          </p:cNvSpPr>
          <p:nvPr/>
        </p:nvSpPr>
        <p:spPr bwMode="auto">
          <a:xfrm>
            <a:off x="5871375" y="4220642"/>
            <a:ext cx="1276350" cy="369332"/>
          </a:xfrm>
          <a:prstGeom prst="rect">
            <a:avLst/>
          </a:prstGeom>
          <a:noFill/>
          <a:ln w="9525">
            <a:noFill/>
            <a:miter lim="800000"/>
            <a:headEnd/>
            <a:tailEnd/>
          </a:ln>
          <a:effectLst/>
        </p:spPr>
        <p:txBody>
          <a:bodyPr>
            <a:spAutoFit/>
          </a:bodyPr>
          <a:lstStyle/>
          <a:p>
            <a:r>
              <a:rPr lang="fr-FR" altLang="fr-FR" sz="1800" dirty="0" smtClean="0">
                <a:latin typeface="Berlin Sans FB" pitchFamily="34" charset="0"/>
              </a:rPr>
              <a:t>Modane</a:t>
            </a:r>
            <a:endParaRPr lang="fr-FR" altLang="fr-FR" sz="1600" dirty="0">
              <a:latin typeface="Berlin Sans FB" pitchFamily="34" charset="0"/>
            </a:endParaRPr>
          </a:p>
        </p:txBody>
      </p:sp>
      <p:sp>
        <p:nvSpPr>
          <p:cNvPr id="2" name="Rectangle 1"/>
          <p:cNvSpPr/>
          <p:nvPr/>
        </p:nvSpPr>
        <p:spPr>
          <a:xfrm>
            <a:off x="7452320" y="4162985"/>
            <a:ext cx="1309974" cy="338554"/>
          </a:xfrm>
          <a:prstGeom prst="rect">
            <a:avLst/>
          </a:prstGeom>
        </p:spPr>
        <p:txBody>
          <a:bodyPr wrap="none">
            <a:spAutoFit/>
          </a:bodyPr>
          <a:lstStyle/>
          <a:p>
            <a:r>
              <a:rPr lang="fr-FR" altLang="fr-FR" sz="1600" dirty="0">
                <a:solidFill>
                  <a:srgbClr val="0000FF"/>
                </a:solidFill>
                <a:latin typeface="Berlin Sans FB" pitchFamily="34" charset="0"/>
              </a:rPr>
              <a:t>Rhône-Alpes </a:t>
            </a:r>
            <a:endParaRPr lang="fr-FR" sz="1600" dirty="0"/>
          </a:p>
        </p:txBody>
      </p:sp>
      <p:sp>
        <p:nvSpPr>
          <p:cNvPr id="3" name="Rectangle 2"/>
          <p:cNvSpPr/>
          <p:nvPr/>
        </p:nvSpPr>
        <p:spPr>
          <a:xfrm>
            <a:off x="214346" y="1931517"/>
            <a:ext cx="1156086" cy="338554"/>
          </a:xfrm>
          <a:prstGeom prst="rect">
            <a:avLst/>
          </a:prstGeom>
        </p:spPr>
        <p:txBody>
          <a:bodyPr wrap="none">
            <a:spAutoFit/>
          </a:bodyPr>
          <a:lstStyle/>
          <a:p>
            <a:r>
              <a:rPr lang="fr-FR" altLang="fr-FR" sz="1600" dirty="0">
                <a:solidFill>
                  <a:srgbClr val="0000FF"/>
                </a:solidFill>
                <a:latin typeface="Berlin Sans FB" pitchFamily="34" charset="0"/>
              </a:rPr>
              <a:t>Normandie</a:t>
            </a:r>
          </a:p>
        </p:txBody>
      </p:sp>
      <p:sp>
        <p:nvSpPr>
          <p:cNvPr id="4" name="Rectangle 3"/>
          <p:cNvSpPr/>
          <p:nvPr/>
        </p:nvSpPr>
        <p:spPr>
          <a:xfrm>
            <a:off x="3370843" y="2384969"/>
            <a:ext cx="830677" cy="369332"/>
          </a:xfrm>
          <a:prstGeom prst="rect">
            <a:avLst/>
          </a:prstGeom>
        </p:spPr>
        <p:txBody>
          <a:bodyPr wrap="none">
            <a:spAutoFit/>
          </a:bodyPr>
          <a:lstStyle/>
          <a:p>
            <a:r>
              <a:rPr lang="fr-FR" altLang="fr-FR" dirty="0">
                <a:latin typeface="Berlin Sans FB" pitchFamily="34" charset="0"/>
              </a:rPr>
              <a:t>GANIL</a:t>
            </a:r>
            <a:endParaRPr lang="fr-FR" altLang="fr-FR" dirty="0">
              <a:solidFill>
                <a:srgbClr val="FF0000"/>
              </a:solidFill>
              <a:latin typeface="Berlin Sans FB"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85852" y="171450"/>
            <a:ext cx="6481778" cy="342900"/>
          </a:xfrm>
          <a:solidFill>
            <a:srgbClr val="FFFF99"/>
          </a:solidFill>
          <a:ln>
            <a:solidFill>
              <a:srgbClr val="FF0000"/>
            </a:solidFill>
          </a:ln>
        </p:spPr>
        <p:txBody>
          <a:bodyPr>
            <a:normAutofit fontScale="90000"/>
          </a:bodyPr>
          <a:lstStyle/>
          <a:p>
            <a:r>
              <a:rPr lang="fr-FR" altLang="fr-FR" sz="3200" dirty="0">
                <a:solidFill>
                  <a:srgbClr val="FF0000"/>
                </a:solidFill>
                <a:latin typeface="Berlin Sans FB" pitchFamily="34" charset="0"/>
              </a:rPr>
              <a:t>Les </a:t>
            </a:r>
            <a:r>
              <a:rPr lang="fr-FR" altLang="fr-FR" sz="3200" dirty="0" smtClean="0">
                <a:solidFill>
                  <a:srgbClr val="FF0000"/>
                </a:solidFill>
                <a:latin typeface="Berlin Sans FB" pitchFamily="34" charset="0"/>
              </a:rPr>
              <a:t>expériences dans le monde et l’espace</a:t>
            </a:r>
            <a:endParaRPr lang="fr-FR" altLang="fr-FR" dirty="0">
              <a:latin typeface="Berlin Sans FB" pitchFamily="34" charset="0"/>
            </a:endParaRPr>
          </a:p>
        </p:txBody>
      </p:sp>
      <p:pic>
        <p:nvPicPr>
          <p:cNvPr id="10243" name="Picture 3"/>
          <p:cNvPicPr>
            <a:picLocks noChangeAspect="1" noChangeArrowheads="1"/>
          </p:cNvPicPr>
          <p:nvPr/>
        </p:nvPicPr>
        <p:blipFill>
          <a:blip r:embed="rId2" cstate="print"/>
          <a:srcRect/>
          <a:stretch>
            <a:fillRect/>
          </a:stretch>
        </p:blipFill>
        <p:spPr bwMode="auto">
          <a:xfrm>
            <a:off x="0" y="1846263"/>
            <a:ext cx="9144000" cy="3052762"/>
          </a:xfrm>
          <a:prstGeom prst="rect">
            <a:avLst/>
          </a:prstGeom>
          <a:noFill/>
        </p:spPr>
      </p:pic>
      <p:sp>
        <p:nvSpPr>
          <p:cNvPr id="10244" name="Line 4"/>
          <p:cNvSpPr>
            <a:spLocks noChangeShapeType="1"/>
          </p:cNvSpPr>
          <p:nvPr/>
        </p:nvSpPr>
        <p:spPr bwMode="auto">
          <a:xfrm>
            <a:off x="506943" y="1174750"/>
            <a:ext cx="527050" cy="1609725"/>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45" name="Text Box 5"/>
          <p:cNvSpPr txBox="1">
            <a:spLocks noChangeArrowheads="1"/>
          </p:cNvSpPr>
          <p:nvPr/>
        </p:nvSpPr>
        <p:spPr bwMode="auto">
          <a:xfrm>
            <a:off x="228600" y="941388"/>
            <a:ext cx="600614" cy="338554"/>
          </a:xfrm>
          <a:prstGeom prst="rect">
            <a:avLst/>
          </a:prstGeom>
          <a:noFill/>
          <a:ln w="9525">
            <a:noFill/>
            <a:miter lim="800000"/>
            <a:headEnd/>
            <a:tailEnd/>
          </a:ln>
          <a:effectLst/>
        </p:spPr>
        <p:txBody>
          <a:bodyPr wrap="none">
            <a:spAutoFit/>
          </a:bodyPr>
          <a:lstStyle/>
          <a:p>
            <a:r>
              <a:rPr lang="fr-FR" altLang="fr-FR" sz="1600" b="1" dirty="0">
                <a:solidFill>
                  <a:srgbClr val="0000FF"/>
                </a:solidFill>
              </a:rPr>
              <a:t>SLAC</a:t>
            </a:r>
            <a:endParaRPr lang="fr-FR" altLang="fr-FR" b="1" dirty="0">
              <a:solidFill>
                <a:srgbClr val="0000FF"/>
              </a:solidFill>
            </a:endParaRPr>
          </a:p>
        </p:txBody>
      </p:sp>
      <p:sp>
        <p:nvSpPr>
          <p:cNvPr id="10246" name="Line 6"/>
          <p:cNvSpPr>
            <a:spLocks noChangeShapeType="1"/>
          </p:cNvSpPr>
          <p:nvPr/>
        </p:nvSpPr>
        <p:spPr bwMode="auto">
          <a:xfrm>
            <a:off x="1673755" y="1409700"/>
            <a:ext cx="395288" cy="1212850"/>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47" name="Text Box 7"/>
          <p:cNvSpPr txBox="1">
            <a:spLocks noChangeArrowheads="1"/>
          </p:cNvSpPr>
          <p:nvPr/>
        </p:nvSpPr>
        <p:spPr bwMode="auto">
          <a:xfrm>
            <a:off x="1373188" y="1150938"/>
            <a:ext cx="1055097" cy="338554"/>
          </a:xfrm>
          <a:prstGeom prst="rect">
            <a:avLst/>
          </a:prstGeom>
          <a:noFill/>
          <a:ln w="9525">
            <a:noFill/>
            <a:miter lim="800000"/>
            <a:headEnd/>
            <a:tailEnd/>
          </a:ln>
          <a:effectLst/>
        </p:spPr>
        <p:txBody>
          <a:bodyPr wrap="none">
            <a:spAutoFit/>
          </a:bodyPr>
          <a:lstStyle/>
          <a:p>
            <a:r>
              <a:rPr lang="fr-FR" altLang="fr-FR" sz="1600" b="1">
                <a:solidFill>
                  <a:srgbClr val="0000FF"/>
                </a:solidFill>
              </a:rPr>
              <a:t>FERMILAB</a:t>
            </a:r>
            <a:endParaRPr lang="fr-FR" altLang="fr-FR" b="1">
              <a:solidFill>
                <a:srgbClr val="0000FF"/>
              </a:solidFill>
            </a:endParaRPr>
          </a:p>
        </p:txBody>
      </p:sp>
      <p:sp>
        <p:nvSpPr>
          <p:cNvPr id="10248" name="Line 8"/>
          <p:cNvSpPr>
            <a:spLocks noChangeShapeType="1"/>
          </p:cNvSpPr>
          <p:nvPr/>
        </p:nvSpPr>
        <p:spPr bwMode="auto">
          <a:xfrm>
            <a:off x="2002368" y="1620838"/>
            <a:ext cx="374650" cy="1125537"/>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49" name="Text Box 9"/>
          <p:cNvSpPr txBox="1">
            <a:spLocks noChangeArrowheads="1"/>
          </p:cNvSpPr>
          <p:nvPr/>
        </p:nvSpPr>
        <p:spPr bwMode="auto">
          <a:xfrm>
            <a:off x="1746250" y="1460500"/>
            <a:ext cx="1405898" cy="584775"/>
          </a:xfrm>
          <a:prstGeom prst="rect">
            <a:avLst/>
          </a:prstGeom>
          <a:noFill/>
          <a:ln w="9525">
            <a:noFill/>
            <a:miter lim="800000"/>
            <a:headEnd/>
            <a:tailEnd/>
          </a:ln>
          <a:effectLst/>
        </p:spPr>
        <p:txBody>
          <a:bodyPr wrap="none">
            <a:spAutoFit/>
          </a:bodyPr>
          <a:lstStyle/>
          <a:p>
            <a:r>
              <a:rPr lang="fr-FR" altLang="fr-FR" sz="1600" b="1" dirty="0">
                <a:solidFill>
                  <a:srgbClr val="0000FF"/>
                </a:solidFill>
              </a:rPr>
              <a:t>BROOKHAVEN</a:t>
            </a:r>
          </a:p>
          <a:p>
            <a:r>
              <a:rPr lang="fr-FR" altLang="fr-FR" sz="1600" b="1" dirty="0">
                <a:solidFill>
                  <a:srgbClr val="0000FF"/>
                </a:solidFill>
              </a:rPr>
              <a:t>    CEBAF, MSU</a:t>
            </a:r>
          </a:p>
        </p:txBody>
      </p:sp>
      <p:sp>
        <p:nvSpPr>
          <p:cNvPr id="10250" name="Text Box 10"/>
          <p:cNvSpPr txBox="1">
            <a:spLocks noChangeArrowheads="1"/>
          </p:cNvSpPr>
          <p:nvPr/>
        </p:nvSpPr>
        <p:spPr bwMode="auto">
          <a:xfrm>
            <a:off x="3765550" y="817563"/>
            <a:ext cx="1911350" cy="581025"/>
          </a:xfrm>
          <a:prstGeom prst="rect">
            <a:avLst/>
          </a:prstGeom>
          <a:noFill/>
          <a:ln w="9525">
            <a:noFill/>
            <a:miter lim="800000"/>
            <a:headEnd/>
            <a:tailEnd/>
          </a:ln>
          <a:effectLst/>
        </p:spPr>
        <p:txBody>
          <a:bodyPr>
            <a:spAutoFit/>
          </a:bodyPr>
          <a:lstStyle/>
          <a:p>
            <a:r>
              <a:rPr lang="fr-FR" altLang="fr-FR" sz="1600" b="1">
                <a:solidFill>
                  <a:srgbClr val="0000FF"/>
                </a:solidFill>
              </a:rPr>
              <a:t>VIVITRON</a:t>
            </a:r>
          </a:p>
          <a:p>
            <a:r>
              <a:rPr lang="fr-FR" altLang="fr-FR" sz="1600" b="1">
                <a:solidFill>
                  <a:srgbClr val="0000FF"/>
                </a:solidFill>
              </a:rPr>
              <a:t>CERN</a:t>
            </a:r>
          </a:p>
        </p:txBody>
      </p:sp>
      <p:sp>
        <p:nvSpPr>
          <p:cNvPr id="10251" name="Line 11"/>
          <p:cNvSpPr>
            <a:spLocks noChangeShapeType="1"/>
          </p:cNvSpPr>
          <p:nvPr/>
        </p:nvSpPr>
        <p:spPr bwMode="auto">
          <a:xfrm>
            <a:off x="4310593" y="1225550"/>
            <a:ext cx="419100" cy="1347788"/>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52" name="Line 12"/>
          <p:cNvSpPr>
            <a:spLocks noChangeShapeType="1"/>
          </p:cNvSpPr>
          <p:nvPr/>
        </p:nvSpPr>
        <p:spPr bwMode="auto">
          <a:xfrm>
            <a:off x="4685243" y="1793875"/>
            <a:ext cx="131762" cy="666750"/>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53" name="Text Box 13"/>
          <p:cNvSpPr txBox="1">
            <a:spLocks noChangeArrowheads="1"/>
          </p:cNvSpPr>
          <p:nvPr/>
        </p:nvSpPr>
        <p:spPr bwMode="auto">
          <a:xfrm>
            <a:off x="4297363" y="1201738"/>
            <a:ext cx="1036637" cy="825500"/>
          </a:xfrm>
          <a:prstGeom prst="rect">
            <a:avLst/>
          </a:prstGeom>
          <a:noFill/>
          <a:ln w="9525">
            <a:noFill/>
            <a:miter lim="800000"/>
            <a:headEnd/>
            <a:tailEnd/>
          </a:ln>
          <a:effectLst/>
        </p:spPr>
        <p:txBody>
          <a:bodyPr>
            <a:spAutoFit/>
          </a:bodyPr>
          <a:lstStyle/>
          <a:p>
            <a:r>
              <a:rPr lang="fr-FR" altLang="fr-FR" sz="1600" b="1">
                <a:solidFill>
                  <a:srgbClr val="0000FF"/>
                </a:solidFill>
              </a:rPr>
              <a:t>DESY</a:t>
            </a:r>
          </a:p>
          <a:p>
            <a:r>
              <a:rPr lang="fr-FR" altLang="fr-FR" sz="1600" b="1">
                <a:solidFill>
                  <a:srgbClr val="0000FF"/>
                </a:solidFill>
              </a:rPr>
              <a:t>GSI</a:t>
            </a:r>
          </a:p>
          <a:p>
            <a:r>
              <a:rPr lang="fr-FR" altLang="fr-FR" sz="1600" b="1">
                <a:solidFill>
                  <a:srgbClr val="0000FF"/>
                </a:solidFill>
              </a:rPr>
              <a:t>AGOR</a:t>
            </a:r>
          </a:p>
        </p:txBody>
      </p:sp>
      <p:sp>
        <p:nvSpPr>
          <p:cNvPr id="10254" name="Line 14"/>
          <p:cNvSpPr>
            <a:spLocks noChangeShapeType="1"/>
          </p:cNvSpPr>
          <p:nvPr/>
        </p:nvSpPr>
        <p:spPr bwMode="auto">
          <a:xfrm>
            <a:off x="5828243" y="1620838"/>
            <a:ext cx="0" cy="681037"/>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55" name="Text Box 15"/>
          <p:cNvSpPr txBox="1">
            <a:spLocks noChangeArrowheads="1"/>
          </p:cNvSpPr>
          <p:nvPr/>
        </p:nvSpPr>
        <p:spPr bwMode="auto">
          <a:xfrm>
            <a:off x="5353050" y="1360488"/>
            <a:ext cx="2393950" cy="336550"/>
          </a:xfrm>
          <a:prstGeom prst="rect">
            <a:avLst/>
          </a:prstGeom>
          <a:noFill/>
          <a:ln w="9525">
            <a:noFill/>
            <a:miter lim="800000"/>
            <a:headEnd/>
            <a:tailEnd/>
          </a:ln>
          <a:effectLst/>
        </p:spPr>
        <p:txBody>
          <a:bodyPr>
            <a:spAutoFit/>
          </a:bodyPr>
          <a:lstStyle/>
          <a:p>
            <a:r>
              <a:rPr lang="fr-FR" altLang="fr-FR" sz="1600" b="1">
                <a:solidFill>
                  <a:srgbClr val="0000FF"/>
                </a:solidFill>
              </a:rPr>
              <a:t>DUBNA SERPOUKHOV</a:t>
            </a:r>
          </a:p>
        </p:txBody>
      </p:sp>
      <p:sp>
        <p:nvSpPr>
          <p:cNvPr id="10256" name="Line 16"/>
          <p:cNvSpPr>
            <a:spLocks noChangeShapeType="1"/>
          </p:cNvSpPr>
          <p:nvPr/>
        </p:nvSpPr>
        <p:spPr bwMode="auto">
          <a:xfrm>
            <a:off x="6577013" y="1127125"/>
            <a:ext cx="0" cy="1309688"/>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57" name="Text Box 17"/>
          <p:cNvSpPr txBox="1">
            <a:spLocks noChangeArrowheads="1"/>
          </p:cNvSpPr>
          <p:nvPr/>
        </p:nvSpPr>
        <p:spPr bwMode="auto">
          <a:xfrm>
            <a:off x="5353050" y="903288"/>
            <a:ext cx="1358129" cy="338554"/>
          </a:xfrm>
          <a:prstGeom prst="rect">
            <a:avLst/>
          </a:prstGeom>
          <a:noFill/>
          <a:ln w="9525">
            <a:noFill/>
            <a:miter lim="800000"/>
            <a:headEnd/>
            <a:tailEnd/>
          </a:ln>
          <a:effectLst/>
        </p:spPr>
        <p:txBody>
          <a:bodyPr wrap="none">
            <a:spAutoFit/>
          </a:bodyPr>
          <a:lstStyle/>
          <a:p>
            <a:r>
              <a:rPr lang="fr-FR" altLang="fr-FR" sz="1600" b="1" dirty="0" smtClean="0">
                <a:solidFill>
                  <a:srgbClr val="0000FF"/>
                </a:solidFill>
              </a:rPr>
              <a:t>NOVOSIBIRSK</a:t>
            </a:r>
            <a:endParaRPr lang="fr-FR" altLang="fr-FR" sz="1600" b="1" dirty="0">
              <a:solidFill>
                <a:srgbClr val="0000FF"/>
              </a:solidFill>
            </a:endParaRPr>
          </a:p>
        </p:txBody>
      </p:sp>
      <p:sp>
        <p:nvSpPr>
          <p:cNvPr id="10258" name="Line 18"/>
          <p:cNvSpPr>
            <a:spLocks noChangeShapeType="1"/>
          </p:cNvSpPr>
          <p:nvPr/>
        </p:nvSpPr>
        <p:spPr bwMode="auto">
          <a:xfrm>
            <a:off x="7697788" y="1373188"/>
            <a:ext cx="834652" cy="1411287"/>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10259" name="Text Box 19"/>
          <p:cNvSpPr txBox="1">
            <a:spLocks noChangeArrowheads="1"/>
          </p:cNvSpPr>
          <p:nvPr/>
        </p:nvSpPr>
        <p:spPr bwMode="auto">
          <a:xfrm>
            <a:off x="7510463" y="980728"/>
            <a:ext cx="1223412" cy="584775"/>
          </a:xfrm>
          <a:prstGeom prst="rect">
            <a:avLst/>
          </a:prstGeom>
          <a:noFill/>
          <a:ln w="9525">
            <a:noFill/>
            <a:miter lim="800000"/>
            <a:headEnd/>
            <a:tailEnd/>
          </a:ln>
          <a:effectLst/>
        </p:spPr>
        <p:txBody>
          <a:bodyPr wrap="none">
            <a:spAutoFit/>
          </a:bodyPr>
          <a:lstStyle/>
          <a:p>
            <a:r>
              <a:rPr lang="fr-FR" altLang="fr-FR" sz="1600" b="1" dirty="0">
                <a:solidFill>
                  <a:srgbClr val="0000FF"/>
                </a:solidFill>
              </a:rPr>
              <a:t>KEK, </a:t>
            </a:r>
            <a:r>
              <a:rPr lang="fr-FR" altLang="fr-FR" sz="1600" b="1" dirty="0" smtClean="0">
                <a:solidFill>
                  <a:srgbClr val="0000FF"/>
                </a:solidFill>
              </a:rPr>
              <a:t>RIKEN, </a:t>
            </a:r>
          </a:p>
          <a:p>
            <a:r>
              <a:rPr lang="fr-FR" altLang="fr-FR" sz="1600" b="1" dirty="0" smtClean="0">
                <a:solidFill>
                  <a:srgbClr val="0000FF"/>
                </a:solidFill>
              </a:rPr>
              <a:t>J-PARC</a:t>
            </a:r>
            <a:endParaRPr lang="fr-FR" altLang="fr-FR" sz="1600" b="1" dirty="0">
              <a:solidFill>
                <a:srgbClr val="0000FF"/>
              </a:solidFill>
            </a:endParaRPr>
          </a:p>
        </p:txBody>
      </p:sp>
      <p:sp>
        <p:nvSpPr>
          <p:cNvPr id="10260" name="Line 20"/>
          <p:cNvSpPr>
            <a:spLocks noChangeShapeType="1"/>
          </p:cNvSpPr>
          <p:nvPr/>
        </p:nvSpPr>
        <p:spPr bwMode="auto">
          <a:xfrm flipH="1" flipV="1">
            <a:off x="2484438" y="4478338"/>
            <a:ext cx="23812" cy="730250"/>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1" name="Text Box 21"/>
          <p:cNvSpPr txBox="1">
            <a:spLocks noChangeArrowheads="1"/>
          </p:cNvSpPr>
          <p:nvPr/>
        </p:nvSpPr>
        <p:spPr bwMode="auto">
          <a:xfrm>
            <a:off x="2012950" y="5270500"/>
            <a:ext cx="1766888" cy="336550"/>
          </a:xfrm>
          <a:prstGeom prst="rect">
            <a:avLst/>
          </a:prstGeom>
          <a:noFill/>
          <a:ln w="9525">
            <a:noFill/>
            <a:miter lim="800000"/>
            <a:headEnd/>
            <a:tailEnd/>
          </a:ln>
          <a:effectLst/>
        </p:spPr>
        <p:txBody>
          <a:bodyPr>
            <a:spAutoFit/>
          </a:bodyPr>
          <a:lstStyle/>
          <a:p>
            <a:r>
              <a:rPr lang="fr-FR" altLang="fr-FR" sz="1600">
                <a:solidFill>
                  <a:srgbClr val="0000FF"/>
                </a:solidFill>
                <a:latin typeface="Berlin Sans FB" pitchFamily="34" charset="0"/>
              </a:rPr>
              <a:t>AUGER</a:t>
            </a:r>
          </a:p>
        </p:txBody>
      </p:sp>
      <p:sp>
        <p:nvSpPr>
          <p:cNvPr id="10262" name="Line 22"/>
          <p:cNvSpPr>
            <a:spLocks noChangeShapeType="1"/>
          </p:cNvSpPr>
          <p:nvPr/>
        </p:nvSpPr>
        <p:spPr bwMode="auto">
          <a:xfrm flipV="1">
            <a:off x="4838700" y="3884613"/>
            <a:ext cx="131763" cy="1422400"/>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3" name="Text Box 23"/>
          <p:cNvSpPr txBox="1">
            <a:spLocks noChangeArrowheads="1"/>
          </p:cNvSpPr>
          <p:nvPr/>
        </p:nvSpPr>
        <p:spPr bwMode="auto">
          <a:xfrm>
            <a:off x="4430713" y="5294313"/>
            <a:ext cx="635110" cy="338554"/>
          </a:xfrm>
          <a:prstGeom prst="rect">
            <a:avLst/>
          </a:prstGeom>
          <a:noFill/>
          <a:ln w="9525">
            <a:noFill/>
            <a:miter lim="800000"/>
            <a:headEnd/>
            <a:tailEnd/>
          </a:ln>
          <a:effectLst/>
        </p:spPr>
        <p:txBody>
          <a:bodyPr wrap="none">
            <a:spAutoFit/>
          </a:bodyPr>
          <a:lstStyle/>
          <a:p>
            <a:r>
              <a:rPr lang="fr-FR" altLang="fr-FR" sz="1600">
                <a:solidFill>
                  <a:srgbClr val="0000FF"/>
                </a:solidFill>
                <a:latin typeface="Berlin Sans FB" pitchFamily="34" charset="0"/>
              </a:rPr>
              <a:t>HESS</a:t>
            </a:r>
          </a:p>
        </p:txBody>
      </p:sp>
      <p:sp>
        <p:nvSpPr>
          <p:cNvPr id="10264" name="Line 24"/>
          <p:cNvSpPr>
            <a:spLocks noChangeShapeType="1"/>
          </p:cNvSpPr>
          <p:nvPr/>
        </p:nvSpPr>
        <p:spPr bwMode="auto">
          <a:xfrm flipV="1">
            <a:off x="4332288" y="2635250"/>
            <a:ext cx="461962" cy="3006725"/>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5" name="Line 25"/>
          <p:cNvSpPr>
            <a:spLocks noChangeShapeType="1"/>
          </p:cNvSpPr>
          <p:nvPr/>
        </p:nvSpPr>
        <p:spPr bwMode="auto">
          <a:xfrm flipV="1">
            <a:off x="3635896" y="2673350"/>
            <a:ext cx="936104" cy="2411834"/>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6" name="Text Box 26"/>
          <p:cNvSpPr txBox="1">
            <a:spLocks noChangeArrowheads="1"/>
          </p:cNvSpPr>
          <p:nvPr/>
        </p:nvSpPr>
        <p:spPr bwMode="auto">
          <a:xfrm>
            <a:off x="4144963" y="5592763"/>
            <a:ext cx="4268787" cy="830997"/>
          </a:xfrm>
          <a:prstGeom prst="rect">
            <a:avLst/>
          </a:prstGeom>
          <a:noFill/>
          <a:ln w="9525">
            <a:noFill/>
            <a:miter lim="800000"/>
            <a:headEnd/>
            <a:tailEnd/>
          </a:ln>
          <a:effectLst/>
        </p:spPr>
        <p:txBody>
          <a:bodyPr>
            <a:spAutoFit/>
          </a:bodyPr>
          <a:lstStyle/>
          <a:p>
            <a:r>
              <a:rPr lang="fr-FR" altLang="fr-FR" sz="1600" dirty="0">
                <a:solidFill>
                  <a:srgbClr val="0000FF"/>
                </a:solidFill>
                <a:latin typeface="Berlin Sans FB" pitchFamily="34" charset="0"/>
              </a:rPr>
              <a:t>VIRGO</a:t>
            </a:r>
          </a:p>
          <a:p>
            <a:r>
              <a:rPr lang="fr-FR" altLang="fr-FR" sz="1600" dirty="0">
                <a:solidFill>
                  <a:srgbClr val="0000FF"/>
                </a:solidFill>
                <a:latin typeface="Berlin Sans FB" pitchFamily="34" charset="0"/>
              </a:rPr>
              <a:t>GRAN SASSO</a:t>
            </a:r>
          </a:p>
          <a:p>
            <a:r>
              <a:rPr lang="fr-FR" altLang="fr-FR" sz="1600" dirty="0" smtClean="0">
                <a:solidFill>
                  <a:srgbClr val="0000FF"/>
                </a:solidFill>
                <a:latin typeface="Berlin Sans FB" pitchFamily="34" charset="0"/>
              </a:rPr>
              <a:t>FREJUS</a:t>
            </a:r>
            <a:endParaRPr lang="fr-FR" altLang="fr-FR" sz="1600" dirty="0">
              <a:solidFill>
                <a:srgbClr val="0000FF"/>
              </a:solidFill>
              <a:latin typeface="Berlin Sans FB" pitchFamily="34" charset="0"/>
            </a:endParaRPr>
          </a:p>
        </p:txBody>
      </p:sp>
      <p:sp>
        <p:nvSpPr>
          <p:cNvPr id="10267" name="Line 27"/>
          <p:cNvSpPr>
            <a:spLocks noChangeShapeType="1"/>
          </p:cNvSpPr>
          <p:nvPr/>
        </p:nvSpPr>
        <p:spPr bwMode="auto">
          <a:xfrm flipV="1">
            <a:off x="7181850" y="2820987"/>
            <a:ext cx="1231900" cy="2635250"/>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68" name="Text Box 28"/>
          <p:cNvSpPr txBox="1">
            <a:spLocks noChangeArrowheads="1"/>
          </p:cNvSpPr>
          <p:nvPr/>
        </p:nvSpPr>
        <p:spPr bwMode="auto">
          <a:xfrm>
            <a:off x="6870700" y="5432425"/>
            <a:ext cx="1454244" cy="338554"/>
          </a:xfrm>
          <a:prstGeom prst="rect">
            <a:avLst/>
          </a:prstGeom>
          <a:noFill/>
          <a:ln w="9525">
            <a:noFill/>
            <a:miter lim="800000"/>
            <a:headEnd/>
            <a:tailEnd/>
          </a:ln>
          <a:effectLst/>
        </p:spPr>
        <p:txBody>
          <a:bodyPr wrap="none">
            <a:spAutoFit/>
          </a:bodyPr>
          <a:lstStyle/>
          <a:p>
            <a:r>
              <a:rPr lang="fr-FR" altLang="fr-FR" sz="1600">
                <a:solidFill>
                  <a:srgbClr val="0000FF"/>
                </a:solidFill>
                <a:latin typeface="Berlin Sans FB" pitchFamily="34" charset="0"/>
              </a:rPr>
              <a:t>KAMIOKANDE</a:t>
            </a:r>
          </a:p>
        </p:txBody>
      </p:sp>
      <p:sp>
        <p:nvSpPr>
          <p:cNvPr id="10269" name="Line 29"/>
          <p:cNvSpPr>
            <a:spLocks noChangeShapeType="1"/>
          </p:cNvSpPr>
          <p:nvPr/>
        </p:nvSpPr>
        <p:spPr bwMode="auto">
          <a:xfrm flipV="1">
            <a:off x="1144588" y="3846513"/>
            <a:ext cx="1012825" cy="1300162"/>
          </a:xfrm>
          <a:prstGeom prst="line">
            <a:avLst/>
          </a:prstGeom>
          <a:noFill/>
          <a:ln w="19050">
            <a:solidFill>
              <a:srgbClr val="FF0000"/>
            </a:solidFill>
            <a:round/>
            <a:headEnd/>
            <a:tailEnd type="triangle" w="lg" len="lg"/>
          </a:ln>
          <a:effectLst/>
        </p:spPr>
        <p:txBody>
          <a:bodyPr wrap="none" anchor="ctr"/>
          <a:lstStyle/>
          <a:p>
            <a:endParaRPr lang="fr-FR">
              <a:latin typeface="Berlin Sans FB" pitchFamily="34" charset="0"/>
            </a:endParaRPr>
          </a:p>
        </p:txBody>
      </p:sp>
      <p:sp>
        <p:nvSpPr>
          <p:cNvPr id="10270" name="Text Box 30"/>
          <p:cNvSpPr txBox="1">
            <a:spLocks noChangeArrowheads="1"/>
          </p:cNvSpPr>
          <p:nvPr/>
        </p:nvSpPr>
        <p:spPr bwMode="auto">
          <a:xfrm>
            <a:off x="603250" y="5172075"/>
            <a:ext cx="1162498" cy="338554"/>
          </a:xfrm>
          <a:prstGeom prst="rect">
            <a:avLst/>
          </a:prstGeom>
          <a:noFill/>
          <a:ln w="9525">
            <a:noFill/>
            <a:miter lim="800000"/>
            <a:headEnd/>
            <a:tailEnd/>
          </a:ln>
          <a:effectLst/>
        </p:spPr>
        <p:txBody>
          <a:bodyPr wrap="none">
            <a:spAutoFit/>
          </a:bodyPr>
          <a:lstStyle/>
          <a:p>
            <a:r>
              <a:rPr lang="fr-FR" altLang="fr-FR" sz="1600" dirty="0" smtClean="0">
                <a:solidFill>
                  <a:srgbClr val="0000FF"/>
                </a:solidFill>
                <a:latin typeface="Berlin Sans FB" pitchFamily="34" charset="0"/>
              </a:rPr>
              <a:t>EROS, LSST</a:t>
            </a:r>
            <a:endParaRPr lang="fr-FR" altLang="fr-FR" sz="1600" dirty="0">
              <a:solidFill>
                <a:srgbClr val="0000FF"/>
              </a:solidFill>
              <a:latin typeface="Berlin Sans FB" pitchFamily="34" charset="0"/>
            </a:endParaRPr>
          </a:p>
        </p:txBody>
      </p:sp>
      <p:sp>
        <p:nvSpPr>
          <p:cNvPr id="10271" name="Text Box 31"/>
          <p:cNvSpPr txBox="1">
            <a:spLocks noChangeArrowheads="1"/>
          </p:cNvSpPr>
          <p:nvPr/>
        </p:nvSpPr>
        <p:spPr bwMode="auto">
          <a:xfrm>
            <a:off x="183804" y="5773513"/>
            <a:ext cx="3163888" cy="646331"/>
          </a:xfrm>
          <a:prstGeom prst="rect">
            <a:avLst/>
          </a:prstGeom>
          <a:solidFill>
            <a:srgbClr val="FF0000"/>
          </a:solidFill>
          <a:ln w="9525">
            <a:solidFill>
              <a:schemeClr val="accent2"/>
            </a:solidFill>
            <a:miter lim="800000"/>
            <a:headEnd/>
            <a:tailEnd/>
          </a:ln>
          <a:effectLst/>
        </p:spPr>
        <p:txBody>
          <a:bodyPr>
            <a:spAutoFit/>
          </a:bodyPr>
          <a:lstStyle/>
          <a:p>
            <a:r>
              <a:rPr lang="fr-FR" altLang="fr-FR" b="1" dirty="0">
                <a:solidFill>
                  <a:schemeClr val="bg1"/>
                </a:solidFill>
              </a:rPr>
              <a:t>SATELLITES </a:t>
            </a:r>
            <a:r>
              <a:rPr lang="fr-FR" altLang="fr-FR" b="1" dirty="0" smtClean="0">
                <a:solidFill>
                  <a:schemeClr val="bg1"/>
                </a:solidFill>
              </a:rPr>
              <a:t>: PLANCK</a:t>
            </a:r>
            <a:r>
              <a:rPr lang="fr-FR" altLang="fr-FR" b="1" dirty="0">
                <a:solidFill>
                  <a:schemeClr val="bg1"/>
                </a:solidFill>
              </a:rPr>
              <a:t>, </a:t>
            </a:r>
            <a:r>
              <a:rPr lang="fr-FR" altLang="fr-FR" b="1" dirty="0" smtClean="0">
                <a:solidFill>
                  <a:schemeClr val="bg1"/>
                </a:solidFill>
              </a:rPr>
              <a:t>FERMI-GLAST</a:t>
            </a:r>
            <a:r>
              <a:rPr lang="fr-FR" altLang="fr-FR" b="1" dirty="0">
                <a:solidFill>
                  <a:schemeClr val="bg1"/>
                </a:solidFill>
              </a:rPr>
              <a:t>, AMS, ... </a:t>
            </a:r>
          </a:p>
        </p:txBody>
      </p:sp>
      <p:sp>
        <p:nvSpPr>
          <p:cNvPr id="10272" name="Line 32"/>
          <p:cNvSpPr>
            <a:spLocks noChangeShapeType="1"/>
          </p:cNvSpPr>
          <p:nvPr/>
        </p:nvSpPr>
        <p:spPr bwMode="auto">
          <a:xfrm>
            <a:off x="3081868" y="976313"/>
            <a:ext cx="1406525" cy="1546225"/>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73" name="Text Box 33"/>
          <p:cNvSpPr txBox="1">
            <a:spLocks noChangeArrowheads="1"/>
          </p:cNvSpPr>
          <p:nvPr/>
        </p:nvSpPr>
        <p:spPr bwMode="auto">
          <a:xfrm>
            <a:off x="1571604" y="642918"/>
            <a:ext cx="2557463" cy="581025"/>
          </a:xfrm>
          <a:prstGeom prst="rect">
            <a:avLst/>
          </a:prstGeom>
          <a:noFill/>
          <a:ln w="9525">
            <a:noFill/>
            <a:miter lim="800000"/>
            <a:headEnd/>
            <a:tailEnd/>
          </a:ln>
          <a:effectLst/>
        </p:spPr>
        <p:txBody>
          <a:bodyPr>
            <a:spAutoFit/>
          </a:bodyPr>
          <a:lstStyle/>
          <a:p>
            <a:r>
              <a:rPr lang="fr-FR" altLang="fr-FR" sz="1600" b="1" dirty="0">
                <a:solidFill>
                  <a:srgbClr val="0000FF"/>
                </a:solidFill>
              </a:rPr>
              <a:t>GSI DARMSTADT</a:t>
            </a:r>
          </a:p>
          <a:p>
            <a:r>
              <a:rPr lang="fr-FR" altLang="fr-FR" sz="1600" b="1" dirty="0">
                <a:solidFill>
                  <a:srgbClr val="0000FF"/>
                </a:solidFill>
              </a:rPr>
              <a:t>                </a:t>
            </a:r>
            <a:r>
              <a:rPr lang="fr-FR" altLang="fr-FR" sz="1600" b="1" dirty="0" smtClean="0">
                <a:solidFill>
                  <a:srgbClr val="0000FF"/>
                </a:solidFill>
              </a:rPr>
              <a:t>GANIL</a:t>
            </a:r>
            <a:endParaRPr lang="fr-FR" altLang="fr-FR" sz="1600" b="1" dirty="0">
              <a:solidFill>
                <a:srgbClr val="0000FF"/>
              </a:solidFill>
            </a:endParaRPr>
          </a:p>
        </p:txBody>
      </p:sp>
      <p:sp>
        <p:nvSpPr>
          <p:cNvPr id="10274" name="Line 34"/>
          <p:cNvSpPr>
            <a:spLocks noChangeShapeType="1"/>
          </p:cNvSpPr>
          <p:nvPr/>
        </p:nvSpPr>
        <p:spPr bwMode="auto">
          <a:xfrm>
            <a:off x="3256493" y="965200"/>
            <a:ext cx="1384300" cy="1533525"/>
          </a:xfrm>
          <a:prstGeom prst="line">
            <a:avLst/>
          </a:prstGeom>
          <a:noFill/>
          <a:ln w="19050">
            <a:solidFill>
              <a:srgbClr val="FF0000"/>
            </a:solidFill>
            <a:round/>
            <a:headEnd/>
            <a:tailEnd type="triangle" w="lg" len="lg"/>
          </a:ln>
          <a:effectLst/>
        </p:spPr>
        <p:txBody>
          <a:bodyPr wrap="none" anchor="ctr"/>
          <a:lstStyle/>
          <a:p>
            <a:endParaRPr lang="fr-FR" b="1">
              <a:solidFill>
                <a:srgbClr val="0000FF"/>
              </a:solidFill>
            </a:endParaRPr>
          </a:p>
        </p:txBody>
      </p:sp>
      <p:sp>
        <p:nvSpPr>
          <p:cNvPr id="10275" name="Text Box 35"/>
          <p:cNvSpPr txBox="1">
            <a:spLocks noChangeArrowheads="1"/>
          </p:cNvSpPr>
          <p:nvPr/>
        </p:nvSpPr>
        <p:spPr bwMode="auto">
          <a:xfrm>
            <a:off x="3090863" y="4999038"/>
            <a:ext cx="1622425" cy="830997"/>
          </a:xfrm>
          <a:prstGeom prst="rect">
            <a:avLst/>
          </a:prstGeom>
          <a:noFill/>
          <a:ln w="9525">
            <a:noFill/>
            <a:miter lim="800000"/>
            <a:headEnd/>
            <a:tailEnd/>
          </a:ln>
          <a:effectLst/>
        </p:spPr>
        <p:txBody>
          <a:bodyPr>
            <a:spAutoFit/>
          </a:bodyPr>
          <a:lstStyle/>
          <a:p>
            <a:r>
              <a:rPr lang="fr-FR" altLang="fr-FR" sz="1600" dirty="0" smtClean="0">
                <a:solidFill>
                  <a:srgbClr val="0000FF"/>
                </a:solidFill>
                <a:latin typeface="Berlin Sans FB" pitchFamily="34" charset="0"/>
              </a:rPr>
              <a:t>ANTARES</a:t>
            </a:r>
          </a:p>
          <a:p>
            <a:r>
              <a:rPr lang="fr-FR" altLang="fr-FR" sz="1600" dirty="0">
                <a:solidFill>
                  <a:srgbClr val="0000FF"/>
                </a:solidFill>
                <a:latin typeface="Berlin Sans FB" pitchFamily="34" charset="0"/>
              </a:rPr>
              <a:t>THEMIS</a:t>
            </a:r>
          </a:p>
          <a:p>
            <a:endParaRPr lang="fr-FR" altLang="fr-FR" sz="1600" dirty="0">
              <a:solidFill>
                <a:srgbClr val="0000FF"/>
              </a:solidFill>
              <a:latin typeface="Berlin Sans FB" pitchFamily="34" charset="0"/>
            </a:endParaRPr>
          </a:p>
        </p:txBody>
      </p:sp>
      <p:sp>
        <p:nvSpPr>
          <p:cNvPr id="36" name="Line 4"/>
          <p:cNvSpPr>
            <a:spLocks noChangeShapeType="1"/>
          </p:cNvSpPr>
          <p:nvPr/>
        </p:nvSpPr>
        <p:spPr bwMode="auto">
          <a:xfrm>
            <a:off x="1186393" y="1528763"/>
            <a:ext cx="0" cy="969962"/>
          </a:xfrm>
          <a:prstGeom prst="line">
            <a:avLst/>
          </a:prstGeom>
          <a:noFill/>
          <a:ln w="19050">
            <a:solidFill>
              <a:srgbClr val="FF0000"/>
            </a:solidFill>
            <a:round/>
            <a:headEnd/>
            <a:tailEnd type="triangle" w="lg" len="lg"/>
          </a:ln>
          <a:effectLst/>
        </p:spPr>
        <p:txBody>
          <a:bodyPr wrap="none" anchor="ctr"/>
          <a:lstStyle/>
          <a:p>
            <a:endParaRPr lang="fr-FR">
              <a:solidFill>
                <a:srgbClr val="0000FF"/>
              </a:solidFill>
              <a:latin typeface="Berlin Sans FB" pitchFamily="34" charset="0"/>
            </a:endParaRPr>
          </a:p>
        </p:txBody>
      </p:sp>
      <p:sp>
        <p:nvSpPr>
          <p:cNvPr id="37" name="Text Box 5"/>
          <p:cNvSpPr txBox="1">
            <a:spLocks noChangeArrowheads="1"/>
          </p:cNvSpPr>
          <p:nvPr/>
        </p:nvSpPr>
        <p:spPr bwMode="auto">
          <a:xfrm>
            <a:off x="539055" y="1270413"/>
            <a:ext cx="1008609" cy="338554"/>
          </a:xfrm>
          <a:prstGeom prst="rect">
            <a:avLst/>
          </a:prstGeom>
          <a:noFill/>
          <a:ln w="9525">
            <a:noFill/>
            <a:miter lim="800000"/>
            <a:headEnd/>
            <a:tailEnd/>
          </a:ln>
          <a:effectLst/>
        </p:spPr>
        <p:txBody>
          <a:bodyPr wrap="none">
            <a:spAutoFit/>
          </a:bodyPr>
          <a:lstStyle/>
          <a:p>
            <a:r>
              <a:rPr lang="fr-FR" altLang="fr-FR" sz="1600" b="1" dirty="0" smtClean="0">
                <a:solidFill>
                  <a:srgbClr val="0000FF"/>
                </a:solidFill>
              </a:rPr>
              <a:t>TRIUMPH</a:t>
            </a:r>
            <a:endParaRPr lang="fr-FR" altLang="fr-FR" b="1" dirty="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nd_paysage"/>
          <p:cNvPicPr>
            <a:picLocks noChangeAspect="1" noChangeArrowheads="1"/>
          </p:cNvPicPr>
          <p:nvPr/>
        </p:nvPicPr>
        <p:blipFill>
          <a:blip r:embed="rId3" cstate="print"/>
          <a:srcRect t="2440" b="6097"/>
          <a:stretch>
            <a:fillRect/>
          </a:stretch>
        </p:blipFill>
        <p:spPr bwMode="auto">
          <a:xfrm>
            <a:off x="0" y="0"/>
            <a:ext cx="9144000" cy="6429396"/>
          </a:xfrm>
          <a:prstGeom prst="rect">
            <a:avLst/>
          </a:prstGeom>
          <a:noFill/>
          <a:ln w="9525">
            <a:noFill/>
            <a:miter lim="800000"/>
            <a:headEnd/>
            <a:tailEnd/>
          </a:ln>
        </p:spPr>
      </p:pic>
      <p:sp>
        <p:nvSpPr>
          <p:cNvPr id="7171" name="Text Box 3"/>
          <p:cNvSpPr txBox="1">
            <a:spLocks noChangeArrowheads="1"/>
          </p:cNvSpPr>
          <p:nvPr/>
        </p:nvSpPr>
        <p:spPr bwMode="auto">
          <a:xfrm>
            <a:off x="2168525" y="188913"/>
            <a:ext cx="6647012" cy="584775"/>
          </a:xfrm>
          <a:prstGeom prst="rect">
            <a:avLst/>
          </a:prstGeom>
          <a:noFill/>
          <a:ln w="9525">
            <a:noFill/>
            <a:miter lim="800000"/>
            <a:headEnd/>
            <a:tailEnd/>
          </a:ln>
        </p:spPr>
        <p:txBody>
          <a:bodyPr wrap="none">
            <a:spAutoFit/>
          </a:bodyPr>
          <a:lstStyle/>
          <a:p>
            <a:pPr algn="ctr"/>
            <a:r>
              <a:rPr lang="fr-FR" sz="3200" b="1" i="1" dirty="0">
                <a:solidFill>
                  <a:srgbClr val="0000FF"/>
                </a:solidFill>
              </a:rPr>
              <a:t>Comprendre l’univers</a:t>
            </a:r>
            <a:r>
              <a:rPr lang="fr-FR" sz="3200" b="1" i="1" dirty="0">
                <a:solidFill>
                  <a:schemeClr val="tx2"/>
                </a:solidFill>
              </a:rPr>
              <a:t>,</a:t>
            </a:r>
            <a:r>
              <a:rPr lang="fr-FR" sz="3200" b="1" i="1" dirty="0">
                <a:solidFill>
                  <a:srgbClr val="0000FF"/>
                </a:solidFill>
              </a:rPr>
              <a:t> </a:t>
            </a:r>
            <a:r>
              <a:rPr lang="fr-FR" sz="3200" b="1" i="1" dirty="0">
                <a:solidFill>
                  <a:srgbClr val="FF0000"/>
                </a:solidFill>
              </a:rPr>
              <a:t>entre 2 infinis</a:t>
            </a:r>
            <a:r>
              <a:rPr lang="fr-FR" sz="3200" b="1" i="1" dirty="0">
                <a:solidFill>
                  <a:srgbClr val="0000FF"/>
                </a:solidFill>
              </a:rPr>
              <a:t> </a:t>
            </a:r>
            <a:r>
              <a:rPr lang="fr-FR" sz="3200" b="1" i="1" dirty="0">
                <a:solidFill>
                  <a:schemeClr val="tx2"/>
                </a:solidFill>
              </a:rPr>
              <a:t>!</a:t>
            </a:r>
            <a:r>
              <a:rPr lang="fr-FR" sz="3200" b="1" i="1" dirty="0">
                <a:solidFill>
                  <a:srgbClr val="008000"/>
                </a:solidFill>
              </a:rPr>
              <a:t> </a:t>
            </a:r>
          </a:p>
        </p:txBody>
      </p:sp>
      <p:pic>
        <p:nvPicPr>
          <p:cNvPr id="7172" name="Picture 7" descr="bigbang"/>
          <p:cNvPicPr>
            <a:picLocks noChangeAspect="1" noChangeArrowheads="1"/>
          </p:cNvPicPr>
          <p:nvPr/>
        </p:nvPicPr>
        <p:blipFill>
          <a:blip r:embed="rId4" cstate="print"/>
          <a:srcRect/>
          <a:stretch>
            <a:fillRect/>
          </a:stretch>
        </p:blipFill>
        <p:spPr bwMode="auto">
          <a:xfrm>
            <a:off x="571472" y="941388"/>
            <a:ext cx="7998559" cy="5702322"/>
          </a:xfrm>
          <a:prstGeom prst="rect">
            <a:avLst/>
          </a:prstGeom>
          <a:noFill/>
          <a:ln w="9525">
            <a:noFill/>
            <a:miter lim="800000"/>
            <a:headEnd/>
            <a:tailEnd/>
          </a:ln>
        </p:spPr>
      </p:pic>
      <p:sp>
        <p:nvSpPr>
          <p:cNvPr id="7173" name="Text Box 8"/>
          <p:cNvSpPr txBox="1">
            <a:spLocks noChangeArrowheads="1"/>
          </p:cNvSpPr>
          <p:nvPr/>
        </p:nvSpPr>
        <p:spPr bwMode="auto">
          <a:xfrm>
            <a:off x="879475" y="5681663"/>
            <a:ext cx="5048250" cy="641350"/>
          </a:xfrm>
          <a:prstGeom prst="rect">
            <a:avLst/>
          </a:prstGeom>
          <a:noFill/>
          <a:ln w="9525">
            <a:noFill/>
            <a:miter lim="800000"/>
            <a:headEnd/>
            <a:tailEnd/>
          </a:ln>
        </p:spPr>
        <p:txBody>
          <a:bodyPr wrap="none">
            <a:spAutoFit/>
          </a:bodyPr>
          <a:lstStyle/>
          <a:p>
            <a:r>
              <a:rPr lang="fr-FR" b="1" i="1">
                <a:solidFill>
                  <a:schemeClr val="bg1"/>
                </a:solidFill>
              </a:rPr>
              <a:t>La matière que nous connaissons ne</a:t>
            </a:r>
          </a:p>
          <a:p>
            <a:r>
              <a:rPr lang="fr-FR" b="1" i="1">
                <a:solidFill>
                  <a:schemeClr val="bg1"/>
                </a:solidFill>
              </a:rPr>
              <a:t>représente que 4% de la masse de l’univers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7501</TotalTime>
  <Words>3249</Words>
  <Application>Microsoft Office PowerPoint</Application>
  <PresentationFormat>Affichage à l'écran (4:3)</PresentationFormat>
  <Paragraphs>444</Paragraphs>
  <Slides>39</Slides>
  <Notes>18</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Thème Office</vt:lpstr>
      <vt:lpstr>Présentation du LAPP et de la Physique des Particules</vt:lpstr>
      <vt:lpstr>Plan</vt:lpstr>
      <vt:lpstr>Présentation PowerPoint</vt:lpstr>
      <vt:lpstr>Historique du LAPP (1)</vt:lpstr>
      <vt:lpstr>Historique du LAPP (2)</vt:lpstr>
      <vt:lpstr>Présentation PowerPoint</vt:lpstr>
      <vt:lpstr>Les laboratoires de l’IN2P3</vt:lpstr>
      <vt:lpstr>Les expériences dans le monde et l’espace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Qu’étudie-t-on au LAPP?</vt:lpstr>
      <vt:lpstr>Présentation PowerPoint</vt:lpstr>
      <vt:lpstr>Présentation PowerPoint</vt:lpstr>
      <vt:lpstr>Présentation PowerPoint</vt:lpstr>
      <vt:lpstr>Quarks et hadrons </vt:lpstr>
      <vt:lpstr>Quelques grandes questions actuelles</vt:lpstr>
      <vt:lpstr>Présentation PowerPoint</vt:lpstr>
      <vt:lpstr>Présentation PowerPoint</vt:lpstr>
      <vt:lpstr>Présentation PowerPoint</vt:lpstr>
      <vt:lpstr>le LHC</vt:lpstr>
      <vt:lpstr>Présentation PowerPoint</vt:lpstr>
      <vt:lpstr>Présentation PowerPoint</vt:lpstr>
      <vt:lpstr>Présentation PowerPoint</vt:lpstr>
      <vt:lpstr>Présentation PowerPoint</vt:lpstr>
      <vt:lpstr>Le détecteur ATLAS au LHC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cp:lastModifiedBy>LAPP</cp:lastModifiedBy>
  <cp:revision>352</cp:revision>
  <dcterms:modified xsi:type="dcterms:W3CDTF">2012-09-17T07:08:22Z</dcterms:modified>
</cp:coreProperties>
</file>