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81" r:id="rId2"/>
    <p:sldId id="283" r:id="rId3"/>
    <p:sldId id="286" r:id="rId4"/>
    <p:sldId id="285" r:id="rId5"/>
    <p:sldId id="288" r:id="rId6"/>
    <p:sldId id="310" r:id="rId7"/>
    <p:sldId id="287" r:id="rId8"/>
    <p:sldId id="296" r:id="rId9"/>
    <p:sldId id="307" r:id="rId10"/>
    <p:sldId id="308" r:id="rId11"/>
    <p:sldId id="300" r:id="rId12"/>
    <p:sldId id="311" r:id="rId13"/>
    <p:sldId id="316" r:id="rId14"/>
    <p:sldId id="318" r:id="rId15"/>
    <p:sldId id="276" r:id="rId16"/>
    <p:sldId id="320" r:id="rId17"/>
    <p:sldId id="317" r:id="rId18"/>
    <p:sldId id="289" r:id="rId19"/>
    <p:sldId id="297" r:id="rId20"/>
    <p:sldId id="301" r:id="rId21"/>
    <p:sldId id="302" r:id="rId22"/>
    <p:sldId id="303" r:id="rId23"/>
    <p:sldId id="321" r:id="rId24"/>
    <p:sldId id="309" r:id="rId25"/>
    <p:sldId id="313" r:id="rId26"/>
    <p:sldId id="315" r:id="rId27"/>
    <p:sldId id="314" r:id="rId28"/>
    <p:sldId id="290" r:id="rId29"/>
    <p:sldId id="291" r:id="rId30"/>
    <p:sldId id="292" r:id="rId31"/>
    <p:sldId id="322" r:id="rId32"/>
    <p:sldId id="293" r:id="rId3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5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119F4-5D89-468B-A807-29AB03809439}" type="datetimeFigureOut">
              <a:rPr lang="fr-FR" smtClean="0"/>
              <a:pPr/>
              <a:t>11/10/2012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AEC241-9AAA-4C54-9182-5F499864B94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EC241-9AAA-4C54-9182-5F499864B94A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11/10/2012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11/10/2012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11/10/2012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11/10/2012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11/10/2012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11/10/2012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11/10/2012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11/10/2012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11/10/2012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11/10/2012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11/10/2012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11/10/2012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ile:Dark matter hal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054" y="180826"/>
            <a:ext cx="8763893" cy="6496349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2384062" y="2336393"/>
            <a:ext cx="4375877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3200" b="1" dirty="0" smtClean="0">
                <a:solidFill>
                  <a:prstClr val="white"/>
                </a:solidFill>
              </a:rPr>
              <a:t>Dark Matter Searches</a:t>
            </a:r>
          </a:p>
          <a:p>
            <a:pPr lvl="0" algn="ctr"/>
            <a:r>
              <a:rPr lang="en-US" sz="3200" b="1" dirty="0" smtClean="0">
                <a:solidFill>
                  <a:prstClr val="white"/>
                </a:solidFill>
              </a:rPr>
              <a:t>with the ATLAS detector</a:t>
            </a:r>
          </a:p>
          <a:p>
            <a:pPr lvl="0" algn="ctr"/>
            <a:endParaRPr lang="en-US" sz="3200" b="1" dirty="0" smtClean="0">
              <a:solidFill>
                <a:prstClr val="white"/>
              </a:solidFill>
            </a:endParaRPr>
          </a:p>
          <a:p>
            <a:pPr lvl="0" algn="ctr"/>
            <a:r>
              <a:rPr lang="en-US" sz="4000" b="1" dirty="0" smtClean="0">
                <a:solidFill>
                  <a:srgbClr val="FF0000"/>
                </a:solidFill>
              </a:rPr>
              <a:t>Mono-ANYTHING ?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15391" y="5877272"/>
            <a:ext cx="57132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ENIGMASS – 11.10.2012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Marie-Hélène </a:t>
            </a:r>
            <a:r>
              <a:rPr lang="en-US" b="1" dirty="0" err="1" smtClean="0">
                <a:solidFill>
                  <a:schemeClr val="bg1"/>
                </a:solidFill>
              </a:rPr>
              <a:t>Genest</a:t>
            </a:r>
            <a:r>
              <a:rPr lang="en-US" b="1" dirty="0" smtClean="0">
                <a:solidFill>
                  <a:schemeClr val="bg1"/>
                </a:solidFill>
              </a:rPr>
              <a:t> – LPSC		; </a:t>
            </a:r>
            <a:r>
              <a:rPr lang="en-US" b="1" dirty="0" err="1" smtClean="0">
                <a:solidFill>
                  <a:schemeClr val="bg1"/>
                </a:solidFill>
              </a:rPr>
              <a:t>Helenka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Przysiezniak</a:t>
            </a:r>
            <a:r>
              <a:rPr lang="en-US" b="1" dirty="0" smtClean="0">
                <a:solidFill>
                  <a:schemeClr val="bg1"/>
                </a:solidFill>
              </a:rPr>
              <a:t> – LAPP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ncrypted-tbn3.gstatic.com/images?q=tbn:ANd9GcQPDR2ny8LmK7hDDJhnUPha8shHc3Gde5n9TIpwRxwxuYA6XBw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955" y="188640"/>
            <a:ext cx="8652090" cy="6480720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667507" y="620688"/>
            <a:ext cx="780899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</a:rPr>
              <a:t>Limits on spin-dependent Nucleon-WIMP scattering cross-section</a:t>
            </a:r>
            <a:endParaRPr lang="fr-FR" sz="2200" b="1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67544" y="1916832"/>
            <a:ext cx="34113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• </a:t>
            </a:r>
            <a:r>
              <a:rPr lang="fr-FR" dirty="0" smtClean="0">
                <a:solidFill>
                  <a:schemeClr val="bg1"/>
                </a:solidFill>
              </a:rPr>
              <a:t>  </a:t>
            </a:r>
            <a:r>
              <a:rPr lang="fr-FR" dirty="0" smtClean="0">
                <a:solidFill>
                  <a:schemeClr val="bg1"/>
                </a:solidFill>
              </a:rPr>
              <a:t>LHC </a:t>
            </a:r>
            <a:r>
              <a:rPr lang="fr-FR" dirty="0" err="1" smtClean="0">
                <a:solidFill>
                  <a:schemeClr val="bg1"/>
                </a:solidFill>
              </a:rPr>
              <a:t>reach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complementary</a:t>
            </a:r>
            <a:endParaRPr lang="fr-FR" dirty="0" smtClean="0">
              <a:solidFill>
                <a:schemeClr val="bg1"/>
              </a:solidFill>
            </a:endParaRPr>
          </a:p>
          <a:p>
            <a:r>
              <a:rPr lang="fr-FR" dirty="0" smtClean="0">
                <a:solidFill>
                  <a:schemeClr val="bg1"/>
                </a:solidFill>
              </a:rPr>
              <a:t>     to direct </a:t>
            </a:r>
            <a:r>
              <a:rPr lang="fr-FR" dirty="0" err="1" smtClean="0">
                <a:solidFill>
                  <a:schemeClr val="bg1"/>
                </a:solidFill>
              </a:rPr>
              <a:t>detection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experiments</a:t>
            </a:r>
            <a:endParaRPr lang="fr-FR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    </a:t>
            </a:r>
            <a:r>
              <a:rPr lang="en-US" dirty="0" err="1" smtClean="0">
                <a:solidFill>
                  <a:schemeClr val="bg1"/>
                </a:solidFill>
              </a:rPr>
              <a:t>ove</a:t>
            </a:r>
            <a:r>
              <a:rPr lang="en-US" dirty="0" smtClean="0">
                <a:solidFill>
                  <a:schemeClr val="bg1"/>
                </a:solidFill>
              </a:rPr>
              <a:t> the full mass range</a:t>
            </a: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7455" y="2276872"/>
            <a:ext cx="4199001" cy="4178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4401269"/>
            <a:ext cx="225742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Connecteur droit avec flèche 10"/>
          <p:cNvCxnSpPr/>
          <p:nvPr/>
        </p:nvCxnSpPr>
        <p:spPr>
          <a:xfrm flipH="1">
            <a:off x="3419872" y="5517232"/>
            <a:ext cx="2160240" cy="1440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ncrypted-tbn3.gstatic.com/images?q=tbn:ANd9GcQPDR2ny8LmK7hDDJhnUPha8shHc3Gde5n9TIpwRxwxuYA6XBw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955" y="188640"/>
            <a:ext cx="8652090" cy="6480720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1499621" y="1674674"/>
            <a:ext cx="6144759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Why search for WIMPs at the LHC?</a:t>
            </a:r>
          </a:p>
          <a:p>
            <a:pPr algn="ctr"/>
            <a:endParaRPr lang="fr-FR" b="1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Experimental limits will push theory forward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dirty="0" smtClean="0">
                <a:solidFill>
                  <a:schemeClr val="bg1"/>
                </a:solidFill>
              </a:rPr>
              <a:t>and </a:t>
            </a:r>
            <a:r>
              <a:rPr lang="en-US" dirty="0" smtClean="0">
                <a:solidFill>
                  <a:schemeClr val="bg1"/>
                </a:solidFill>
              </a:rPr>
              <a:t>vice versa)</a:t>
            </a: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Plots of WIMP-nucleon </a:t>
            </a:r>
            <a:r>
              <a:rPr lang="en-US" dirty="0" smtClean="0">
                <a:solidFill>
                  <a:schemeClr val="bg1"/>
                </a:solidFill>
              </a:rPr>
              <a:t>(or </a:t>
            </a:r>
            <a:r>
              <a:rPr lang="en-US" dirty="0" smtClean="0">
                <a:solidFill>
                  <a:schemeClr val="bg1"/>
                </a:solidFill>
              </a:rPr>
              <a:t>annihilation cross section </a:t>
            </a:r>
            <a:r>
              <a:rPr lang="en-US" dirty="0" smtClean="0">
                <a:solidFill>
                  <a:schemeClr val="bg1"/>
                </a:solidFill>
              </a:rPr>
              <a:t>limits)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will be referenced by direct and indirect detection experiments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(and theory </a:t>
            </a:r>
            <a:r>
              <a:rPr lang="fr-FR" dirty="0" err="1" smtClean="0">
                <a:solidFill>
                  <a:schemeClr val="bg1"/>
                </a:solidFill>
              </a:rPr>
              <a:t>papers</a:t>
            </a:r>
            <a:r>
              <a:rPr lang="fr-FR" dirty="0" smtClean="0">
                <a:solidFill>
                  <a:schemeClr val="bg1"/>
                </a:solidFill>
              </a:rPr>
              <a:t>)</a:t>
            </a:r>
          </a:p>
          <a:p>
            <a:pPr algn="ctr"/>
            <a:endParaRPr lang="fr-FR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Interpretation provides a language to probe DM parameters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and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compare to other DM fields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ncrypted-tbn3.gstatic.com/images?q=tbn:ANd9GcQPDR2ny8LmK7hDDJhnUPha8shHc3Gde5n9TIpwRxwxuYA6XBw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52090" cy="6480720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827033" y="1305342"/>
            <a:ext cx="7489935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What else can we wring out of a mono-something signal?</a:t>
            </a: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Interpretation in the context of</a:t>
            </a: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fr-FR" dirty="0" smtClean="0">
              <a:solidFill>
                <a:schemeClr val="bg1"/>
              </a:solidFill>
            </a:endParaRPr>
          </a:p>
          <a:p>
            <a:pPr algn="ctr"/>
            <a:r>
              <a:rPr lang="fr-FR" sz="2400" b="1" dirty="0" err="1" smtClean="0">
                <a:solidFill>
                  <a:srgbClr val="FF0000"/>
                </a:solidFill>
              </a:rPr>
              <a:t>Compressed</a:t>
            </a:r>
            <a:r>
              <a:rPr lang="fr-FR" sz="2400" b="1" dirty="0" smtClean="0">
                <a:solidFill>
                  <a:srgbClr val="FF0000"/>
                </a:solidFill>
              </a:rPr>
              <a:t> SUSY scenarios</a:t>
            </a:r>
            <a:endParaRPr lang="fr-FR" sz="2400" b="1" dirty="0" smtClean="0">
              <a:solidFill>
                <a:srgbClr val="FF0000"/>
              </a:solidFill>
              <a:sym typeface="Symbol"/>
            </a:endParaRPr>
          </a:p>
          <a:p>
            <a:pPr algn="ctr"/>
            <a:r>
              <a:rPr lang="fr-FR" dirty="0" err="1" smtClean="0">
                <a:solidFill>
                  <a:schemeClr val="bg1"/>
                </a:solidFill>
              </a:rPr>
              <a:t>e.g</a:t>
            </a:r>
            <a:r>
              <a:rPr lang="fr-FR" dirty="0" smtClean="0">
                <a:solidFill>
                  <a:schemeClr val="bg1"/>
                </a:solidFill>
              </a:rPr>
              <a:t>. </a:t>
            </a:r>
            <a:r>
              <a:rPr lang="fr-FR" dirty="0" err="1" smtClean="0">
                <a:solidFill>
                  <a:schemeClr val="bg1"/>
                </a:solidFill>
              </a:rPr>
              <a:t>arXiv</a:t>
            </a:r>
            <a:r>
              <a:rPr lang="fr-FR" dirty="0" smtClean="0">
                <a:solidFill>
                  <a:schemeClr val="bg1"/>
                </a:solidFill>
              </a:rPr>
              <a:t>:1205.1463v1</a:t>
            </a:r>
          </a:p>
          <a:p>
            <a:pPr algn="ctr"/>
            <a:r>
              <a:rPr lang="fr-FR" dirty="0" smtClean="0">
                <a:solidFill>
                  <a:schemeClr val="bg1"/>
                </a:solidFill>
              </a:rPr>
              <a:t>Geneviève Bélanger (LAPTH), </a:t>
            </a:r>
            <a:r>
              <a:rPr lang="fr-FR" dirty="0" err="1" smtClean="0">
                <a:solidFill>
                  <a:schemeClr val="bg1"/>
                </a:solidFill>
              </a:rPr>
              <a:t>Matti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Heikinheimo</a:t>
            </a:r>
            <a:r>
              <a:rPr lang="fr-FR" dirty="0" smtClean="0">
                <a:solidFill>
                  <a:schemeClr val="bg1"/>
                </a:solidFill>
              </a:rPr>
              <a:t> and </a:t>
            </a:r>
            <a:r>
              <a:rPr lang="fr-FR" dirty="0" err="1" smtClean="0">
                <a:solidFill>
                  <a:schemeClr val="bg1"/>
                </a:solidFill>
              </a:rPr>
              <a:t>Verónica</a:t>
            </a:r>
            <a:r>
              <a:rPr lang="fr-FR" dirty="0" smtClean="0">
                <a:solidFill>
                  <a:schemeClr val="bg1"/>
                </a:solidFill>
              </a:rPr>
              <a:t> Sanz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Particles too soft to be reconstructed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produced  in the decay chain of a new particle</a:t>
            </a: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fr-FR" dirty="0" smtClean="0">
              <a:solidFill>
                <a:schemeClr val="bg1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ADD extra dimensional model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KK </a:t>
            </a:r>
            <a:r>
              <a:rPr lang="en-US" dirty="0" smtClean="0">
                <a:solidFill>
                  <a:schemeClr val="bg1"/>
                </a:solidFill>
              </a:rPr>
              <a:t>graviton escapes into the bulk and a SM particle (photon or jet) is emitted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ncrypted-tbn3.gstatic.com/images?q=tbn:ANd9GcQPDR2ny8LmK7hDDJhnUPha8shHc3Gde5n9TIpwRxwxuYA6XBw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52090" cy="648072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31540" y="476672"/>
            <a:ext cx="8280920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Compressed </a:t>
            </a:r>
            <a:r>
              <a:rPr lang="en-US" sz="2400" b="1" dirty="0" smtClean="0">
                <a:solidFill>
                  <a:schemeClr val="bg1"/>
                </a:solidFill>
              </a:rPr>
              <a:t>SUSY scenarios</a:t>
            </a:r>
          </a:p>
          <a:p>
            <a:pPr algn="ctr"/>
            <a:r>
              <a:rPr lang="fr-FR" dirty="0" err="1" smtClean="0"/>
              <a:t>arXiv</a:t>
            </a:r>
            <a:r>
              <a:rPr lang="fr-FR" dirty="0" smtClean="0"/>
              <a:t>:1205.1463v1</a:t>
            </a:r>
          </a:p>
          <a:p>
            <a:pPr algn="ctr"/>
            <a:r>
              <a:rPr lang="fr-FR" dirty="0" smtClean="0"/>
              <a:t>Geneviève Bélanger, </a:t>
            </a:r>
            <a:r>
              <a:rPr lang="fr-FR" dirty="0" err="1" smtClean="0"/>
              <a:t>Matti</a:t>
            </a:r>
            <a:r>
              <a:rPr lang="fr-FR" dirty="0" smtClean="0"/>
              <a:t> </a:t>
            </a:r>
            <a:r>
              <a:rPr lang="fr-FR" dirty="0" err="1" smtClean="0"/>
              <a:t>Heikinheimo</a:t>
            </a:r>
            <a:r>
              <a:rPr lang="fr-FR" dirty="0" smtClean="0"/>
              <a:t> and </a:t>
            </a:r>
            <a:r>
              <a:rPr lang="fr-FR" dirty="0" err="1" smtClean="0"/>
              <a:t>Verónica</a:t>
            </a:r>
            <a:r>
              <a:rPr lang="fr-FR" dirty="0" smtClean="0"/>
              <a:t> </a:t>
            </a:r>
            <a:r>
              <a:rPr lang="fr-FR" dirty="0" smtClean="0"/>
              <a:t>Sanz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1613" y="1824186"/>
            <a:ext cx="6200775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ncrypted-tbn3.gstatic.com/images?q=tbn:ANd9GcQPDR2ny8LmK7hDDJhnUPha8shHc3Gde5n9TIpwRxwxuYA6XBw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52090" cy="648072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31540" y="1124744"/>
            <a:ext cx="8280920" cy="252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sz="2400" b="1" dirty="0" err="1" smtClean="0">
                <a:solidFill>
                  <a:schemeClr val="bg1"/>
                </a:solidFill>
              </a:rPr>
              <a:t>Arkani-Hamed</a:t>
            </a:r>
            <a:r>
              <a:rPr lang="en-US" sz="2400" b="1" dirty="0" err="1" smtClean="0">
                <a:solidFill>
                  <a:schemeClr val="bg1"/>
                </a:solidFill>
                <a:sym typeface="Symbol"/>
              </a:rPr>
              <a:t></a:t>
            </a:r>
            <a:r>
              <a:rPr lang="en-US" sz="2400" b="1" dirty="0" err="1" smtClean="0">
                <a:solidFill>
                  <a:schemeClr val="bg1"/>
                </a:solidFill>
              </a:rPr>
              <a:t>Dvali</a:t>
            </a:r>
            <a:r>
              <a:rPr lang="en-US" sz="2400" b="1" dirty="0" err="1" smtClean="0">
                <a:solidFill>
                  <a:schemeClr val="bg1"/>
                </a:solidFill>
                <a:sym typeface="Symbol"/>
              </a:rPr>
              <a:t></a:t>
            </a:r>
            <a:r>
              <a:rPr lang="en-US" sz="2400" b="1" dirty="0" err="1" smtClean="0">
                <a:solidFill>
                  <a:schemeClr val="bg1"/>
                </a:solidFill>
              </a:rPr>
              <a:t>Dimopoulos</a:t>
            </a:r>
            <a:r>
              <a:rPr lang="en-US" sz="2400" b="1" dirty="0" smtClean="0">
                <a:solidFill>
                  <a:schemeClr val="bg1"/>
                </a:solidFill>
              </a:rPr>
              <a:t> extra dimensional model</a:t>
            </a:r>
          </a:p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Non interacting-graviton escaping the detector accompanied by a photon or a jet</a:t>
            </a:r>
          </a:p>
          <a:p>
            <a:endParaRPr lang="fr-FR" dirty="0" smtClean="0"/>
          </a:p>
          <a:p>
            <a:r>
              <a:rPr lang="fr-FR" dirty="0" smtClean="0"/>
              <a:t>				</a:t>
            </a:r>
            <a:r>
              <a:rPr lang="fr-FR" dirty="0" err="1" smtClean="0"/>
              <a:t>gg</a:t>
            </a:r>
            <a:r>
              <a:rPr lang="fr-FR" dirty="0" smtClean="0"/>
              <a:t> </a:t>
            </a:r>
            <a:r>
              <a:rPr lang="fr-FR" dirty="0" smtClean="0">
                <a:sym typeface="Symbol"/>
              </a:rPr>
              <a:t></a:t>
            </a:r>
            <a:r>
              <a:rPr lang="fr-FR" dirty="0" smtClean="0"/>
              <a:t> </a:t>
            </a:r>
            <a:r>
              <a:rPr lang="fr-FR" dirty="0" err="1" smtClean="0"/>
              <a:t>qG</a:t>
            </a:r>
            <a:endParaRPr lang="fr-FR" dirty="0" smtClean="0"/>
          </a:p>
          <a:p>
            <a:r>
              <a:rPr lang="fr-FR" dirty="0" smtClean="0"/>
              <a:t>				</a:t>
            </a:r>
            <a:r>
              <a:rPr lang="fr-FR" dirty="0" err="1" smtClean="0"/>
              <a:t>qqbar</a:t>
            </a:r>
            <a:r>
              <a:rPr lang="fr-FR" dirty="0" smtClean="0"/>
              <a:t> </a:t>
            </a:r>
            <a:r>
              <a:rPr lang="fr-FR" dirty="0" smtClean="0">
                <a:sym typeface="Symbol"/>
              </a:rPr>
              <a:t></a:t>
            </a:r>
            <a:r>
              <a:rPr lang="fr-FR" dirty="0" smtClean="0"/>
              <a:t> </a:t>
            </a:r>
            <a:r>
              <a:rPr lang="fr-FR" dirty="0" err="1" smtClean="0"/>
              <a:t>gG</a:t>
            </a:r>
            <a:endParaRPr lang="fr-FR" dirty="0" smtClean="0"/>
          </a:p>
          <a:p>
            <a:r>
              <a:rPr lang="en-US" dirty="0" smtClean="0"/>
              <a:t>				</a:t>
            </a:r>
            <a:r>
              <a:rPr lang="en-US" dirty="0" err="1" smtClean="0"/>
              <a:t>qg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</a:t>
            </a:r>
            <a:r>
              <a:rPr lang="en-US" dirty="0" smtClean="0"/>
              <a:t> </a:t>
            </a:r>
            <a:r>
              <a:rPr lang="en-US" dirty="0" err="1" smtClean="0"/>
              <a:t>qG</a:t>
            </a:r>
            <a:endParaRPr lang="en-US" dirty="0" smtClean="0"/>
          </a:p>
          <a:p>
            <a:r>
              <a:rPr lang="en-US" dirty="0" smtClean="0"/>
              <a:t>				</a:t>
            </a:r>
            <a:r>
              <a:rPr lang="en-US" dirty="0" err="1" smtClean="0"/>
              <a:t>qq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 </a:t>
            </a:r>
            <a:r>
              <a:rPr lang="en-US" i="1" dirty="0" smtClean="0"/>
              <a:t>G</a:t>
            </a:r>
          </a:p>
          <a:p>
            <a:endParaRPr lang="en-US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793" y="4738611"/>
            <a:ext cx="8316415" cy="17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encrypted-tbn3.gstatic.com/images?q=tbn:ANd9GcQPDR2ny8LmK7hDDJhnUPha8shHc3Gde5n9TIpwRxwxuYA6XBw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52090" cy="648072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87524" y="260648"/>
            <a:ext cx="8568952" cy="6336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So, why an ENIGMASS postdoctoral fellow ?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DM is an important enigma in particle physics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Direct, indirect and collider searches are complementary in the understanding of it</a:t>
            </a:r>
          </a:p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Coherent with LAPP and LPSC projects (ENIGMASS + ANR)</a:t>
            </a: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ATLAS Exotics mono-photon/W/Z/jet effort is </a:t>
            </a:r>
            <a:r>
              <a:rPr lang="en-US" dirty="0" err="1" smtClean="0">
                <a:solidFill>
                  <a:srgbClr val="FF0000"/>
                </a:solidFill>
              </a:rPr>
              <a:t>underwomanned</a:t>
            </a:r>
            <a:r>
              <a:rPr lang="en-US" dirty="0" smtClean="0">
                <a:solidFill>
                  <a:srgbClr val="FF0000"/>
                </a:solidFill>
              </a:rPr>
              <a:t>/undermanned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sym typeface="Symbol"/>
              </a:rPr>
              <a:t>Presently  4 people</a:t>
            </a:r>
            <a:endParaRPr lang="en-US" dirty="0" smtClean="0">
              <a:solidFill>
                <a:srgbClr val="FF0000"/>
              </a:solidFill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Calling for contributors</a:t>
            </a: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LPSC  is deeply involved in the ATLAS-Exotics group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and in particular in analyses with photon final states</a:t>
            </a: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Marie-Hélène has been greatly involved in SUSY (ex-</a:t>
            </a:r>
            <a:r>
              <a:rPr lang="en-US" dirty="0" err="1" smtClean="0">
                <a:solidFill>
                  <a:srgbClr val="FF0000"/>
                </a:solidFill>
              </a:rPr>
              <a:t>Etmiss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convenor</a:t>
            </a:r>
            <a:r>
              <a:rPr lang="en-US" dirty="0" smtClean="0">
                <a:solidFill>
                  <a:srgbClr val="FF0000"/>
                </a:solidFill>
              </a:rPr>
              <a:t>) and DM searches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and would be interested in looking into the compressed SUSY interpretation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as discussed by </a:t>
            </a:r>
            <a:r>
              <a:rPr lang="en-US" dirty="0" err="1" smtClean="0">
                <a:solidFill>
                  <a:srgbClr val="FF0000"/>
                </a:solidFill>
              </a:rPr>
              <a:t>Bélanger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etal</a:t>
            </a:r>
            <a:r>
              <a:rPr lang="en-US" dirty="0" smtClean="0">
                <a:solidFill>
                  <a:srgbClr val="FF0000"/>
                </a:solidFill>
              </a:rPr>
              <a:t> from LAPTH</a:t>
            </a: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My (HP) ongoing work is with the ATLAS SUSY and Exotics groups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1 or 2 photon </a:t>
            </a:r>
            <a:r>
              <a:rPr lang="en-US" dirty="0" smtClean="0">
                <a:solidFill>
                  <a:schemeClr val="bg1"/>
                </a:solidFill>
              </a:rPr>
              <a:t>final states + MET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Involved  in extra dimensions (Randall </a:t>
            </a:r>
            <a:r>
              <a:rPr lang="en-US" dirty="0" err="1" smtClean="0">
                <a:solidFill>
                  <a:schemeClr val="bg1"/>
                </a:solidFill>
              </a:rPr>
              <a:t>Sundrum</a:t>
            </a:r>
            <a:r>
              <a:rPr lang="en-US" dirty="0" smtClean="0">
                <a:solidFill>
                  <a:schemeClr val="bg1"/>
                </a:solidFill>
              </a:rPr>
              <a:t> + UED) since 2003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ile:Dark matter hal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054" y="180826"/>
            <a:ext cx="8763893" cy="6496349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11560" y="2321005"/>
            <a:ext cx="792088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Why an ENIGMASS postdoctoral fellow ?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Because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we need more people searching for DM in </a:t>
            </a:r>
            <a:r>
              <a:rPr lang="en-US" sz="2400" b="1" dirty="0" smtClean="0">
                <a:solidFill>
                  <a:srgbClr val="FF0000"/>
                </a:solidFill>
              </a:rPr>
              <a:t>ATLAS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(and in the world!!)</a:t>
            </a:r>
            <a:endParaRPr lang="en-US" sz="2400" b="1" dirty="0" smtClean="0">
              <a:solidFill>
                <a:srgbClr val="FF0000"/>
              </a:solidFill>
              <a:sym typeface="Symbol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LPSC and LAPP have competent people working in the field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ncrypted-tbn3.gstatic.com/images?q=tbn:ANd9GcQPDR2ny8LmK7hDDJhnUPha8shHc3Gde5n9TIpwRxwxuYA6XBw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52090" cy="6480720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3622349" y="3198168"/>
            <a:ext cx="1899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Backup slides</a:t>
            </a:r>
            <a:endParaRPr lang="fr-FR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5" y="36214"/>
            <a:ext cx="9140130" cy="6785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448" y="104416"/>
            <a:ext cx="8935104" cy="6649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ncrypted-tbn3.gstatic.com/images?q=tbn:ANd9GcQPDR2ny8LmK7hDDJhnUPha8shHc3Gde5n9TIpwRxwxuYA6XBw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955" y="188640"/>
            <a:ext cx="8652090" cy="6480720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779616" y="566678"/>
            <a:ext cx="7584769" cy="57246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While astrophysical observations provide convincing proof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for the existence of a </a:t>
            </a:r>
            <a:r>
              <a:rPr lang="en-US" sz="2400" b="1" dirty="0" smtClean="0">
                <a:solidFill>
                  <a:srgbClr val="FF0000"/>
                </a:solidFill>
              </a:rPr>
              <a:t>non-baryonic dark component </a:t>
            </a:r>
            <a:r>
              <a:rPr lang="en-US" dirty="0" smtClean="0">
                <a:solidFill>
                  <a:schemeClr val="bg1"/>
                </a:solidFill>
              </a:rPr>
              <a:t>to the Universe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and precise measurements concerning its abundance,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they offer no clue as to the </a:t>
            </a:r>
            <a:r>
              <a:rPr lang="en-US" sz="2400" b="1" dirty="0" smtClean="0">
                <a:solidFill>
                  <a:srgbClr val="FF0000"/>
                </a:solidFill>
              </a:rPr>
              <a:t>mass of dark matter </a:t>
            </a:r>
            <a:r>
              <a:rPr lang="en-US" dirty="0" smtClean="0">
                <a:solidFill>
                  <a:schemeClr val="bg1"/>
                </a:solidFill>
              </a:rPr>
              <a:t>(DM) particles,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how they </a:t>
            </a:r>
            <a:r>
              <a:rPr lang="en-US" sz="2400" b="1" dirty="0" smtClean="0">
                <a:solidFill>
                  <a:srgbClr val="FF0000"/>
                </a:solidFill>
              </a:rPr>
              <a:t>fit into the SM</a:t>
            </a:r>
            <a:endParaRPr lang="en-US" sz="2400" dirty="0" smtClean="0">
              <a:solidFill>
                <a:srgbClr val="FF0000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or even whether or not the dark matter has interactions beyond gravitational</a:t>
            </a: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The most persuasive vision of dark matter is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a weakly interacting massive particle (WIMP)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which offers the possibility to understand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the relic abundance of dark matter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as a natural consequence of the thermal history of the Universe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1304" y="63063"/>
            <a:ext cx="6941392" cy="67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8" y="147638"/>
            <a:ext cx="8848725" cy="656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50" y="461963"/>
            <a:ext cx="8724900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ncrypted-tbn3.gstatic.com/images?q=tbn:ANd9GcQPDR2ny8LmK7hDDJhnUPha8shHc3Gde5n9TIpwRxwxuYA6XBw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955" y="188640"/>
            <a:ext cx="8652090" cy="648072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090886"/>
            <a:ext cx="421005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2245210" y="620688"/>
            <a:ext cx="4653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Limits on annihilation cross section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67544" y="1916832"/>
            <a:ext cx="320607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• DM annihilation </a:t>
            </a:r>
            <a:r>
              <a:rPr lang="fr-FR" dirty="0" err="1" smtClean="0">
                <a:solidFill>
                  <a:schemeClr val="bg1"/>
                </a:solidFill>
              </a:rPr>
              <a:t>at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freeze</a:t>
            </a:r>
            <a:r>
              <a:rPr lang="fr-FR" dirty="0" smtClean="0">
                <a:solidFill>
                  <a:schemeClr val="bg1"/>
                </a:solidFill>
              </a:rPr>
              <a:t>-out</a:t>
            </a:r>
          </a:p>
          <a:p>
            <a:r>
              <a:rPr lang="fr-FR" dirty="0" err="1" smtClean="0">
                <a:solidFill>
                  <a:schemeClr val="bg1"/>
                </a:solidFill>
              </a:rPr>
              <a:t>temperatures</a:t>
            </a:r>
            <a:endParaRPr lang="fr-FR" dirty="0" smtClean="0">
              <a:solidFill>
                <a:schemeClr val="bg1"/>
              </a:solidFill>
            </a:endParaRPr>
          </a:p>
          <a:p>
            <a:endParaRPr lang="fr-FR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• Assume DM couples to quarks</a:t>
            </a:r>
          </a:p>
          <a:p>
            <a:r>
              <a:rPr lang="fr-FR" dirty="0" err="1" smtClean="0">
                <a:solidFill>
                  <a:schemeClr val="bg1"/>
                </a:solidFill>
              </a:rPr>
              <a:t>only</a:t>
            </a:r>
            <a:r>
              <a:rPr lang="fr-FR" dirty="0" smtClean="0">
                <a:solidFill>
                  <a:schemeClr val="bg1"/>
                </a:solidFill>
              </a:rPr>
              <a:t> (</a:t>
            </a:r>
            <a:r>
              <a:rPr lang="fr-FR" dirty="0" err="1" smtClean="0">
                <a:solidFill>
                  <a:schemeClr val="bg1"/>
                </a:solidFill>
              </a:rPr>
              <a:t>otherwise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weaker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bounds</a:t>
            </a:r>
            <a:r>
              <a:rPr lang="fr-FR" dirty="0" smtClean="0">
                <a:solidFill>
                  <a:schemeClr val="bg1"/>
                </a:solidFill>
              </a:rPr>
              <a:t>)</a:t>
            </a:r>
          </a:p>
          <a:p>
            <a:endParaRPr lang="fr-FR" dirty="0" smtClean="0">
              <a:solidFill>
                <a:schemeClr val="bg1"/>
              </a:solidFill>
            </a:endParaRPr>
          </a:p>
          <a:p>
            <a:r>
              <a:rPr lang="fr-FR" dirty="0" smtClean="0">
                <a:solidFill>
                  <a:schemeClr val="bg1"/>
                </a:solidFill>
              </a:rPr>
              <a:t>• Assume effective </a:t>
            </a:r>
            <a:r>
              <a:rPr lang="fr-FR" dirty="0" err="1" smtClean="0">
                <a:solidFill>
                  <a:schemeClr val="bg1"/>
                </a:solidFill>
              </a:rPr>
              <a:t>field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theory</a:t>
            </a:r>
            <a:endParaRPr lang="fr-FR" dirty="0" smtClean="0">
              <a:solidFill>
                <a:schemeClr val="bg1"/>
              </a:solidFill>
            </a:endParaRPr>
          </a:p>
          <a:p>
            <a:r>
              <a:rPr lang="fr-FR" dirty="0" err="1" smtClean="0">
                <a:solidFill>
                  <a:schemeClr val="bg1"/>
                </a:solidFill>
              </a:rPr>
              <a:t>approach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is</a:t>
            </a:r>
            <a:r>
              <a:rPr lang="fr-FR" dirty="0" smtClean="0">
                <a:solidFill>
                  <a:schemeClr val="bg1"/>
                </a:solidFill>
              </a:rPr>
              <a:t> viable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263" y="2601044"/>
            <a:ext cx="7991475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1504524" y="389563"/>
            <a:ext cx="613494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ATLAS limits on (a) spin-independent (red:D5; blue: D11)</a:t>
            </a:r>
          </a:p>
          <a:p>
            <a:pPr algn="ctr"/>
            <a:r>
              <a:rPr lang="en-US" dirty="0" smtClean="0"/>
              <a:t>and (b) spin-dependent (D8) dark </a:t>
            </a:r>
            <a:r>
              <a:rPr lang="en-US" dirty="0" err="1" smtClean="0"/>
              <a:t>matter</a:t>
            </a:r>
            <a:r>
              <a:rPr lang="en-US" dirty="0" err="1" smtClean="0">
                <a:sym typeface="Symbol"/>
              </a:rPr>
              <a:t></a:t>
            </a:r>
            <a:r>
              <a:rPr lang="en-US" dirty="0" err="1" smtClean="0"/>
              <a:t>nucleon</a:t>
            </a:r>
            <a:r>
              <a:rPr lang="en-US" dirty="0" smtClean="0"/>
              <a:t> scattering</a:t>
            </a:r>
          </a:p>
          <a:p>
            <a:pPr algn="ctr"/>
            <a:r>
              <a:rPr lang="en-US" dirty="0" smtClean="0"/>
              <a:t>compared to limits from the direct detection experiments.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All limits are shown at 90% confidence level,</a:t>
            </a:r>
          </a:p>
          <a:p>
            <a:pPr algn="ctr"/>
            <a:r>
              <a:rPr lang="en-US" dirty="0" smtClean="0"/>
              <a:t>except for DAMA and </a:t>
            </a:r>
            <a:r>
              <a:rPr lang="en-US" dirty="0" err="1" smtClean="0"/>
              <a:t>CoGeNT</a:t>
            </a:r>
            <a:r>
              <a:rPr lang="en-US" dirty="0" smtClean="0"/>
              <a:t> are shown 90% and 3</a:t>
            </a:r>
            <a:r>
              <a:rPr lang="en-US" dirty="0" smtClean="0">
                <a:sym typeface="Symbol"/>
              </a:rPr>
              <a:t></a:t>
            </a:r>
            <a:r>
              <a:rPr lang="en-US" dirty="0" smtClean="0"/>
              <a:t> contours.</a:t>
            </a:r>
          </a:p>
          <a:p>
            <a:pPr algn="ctr"/>
            <a:r>
              <a:rPr lang="en-US" dirty="0" smtClean="0"/>
              <a:t>For CRESST, the contours are 1</a:t>
            </a:r>
            <a:r>
              <a:rPr lang="en-US" dirty="0" smtClean="0">
                <a:sym typeface="Symbol"/>
              </a:rPr>
              <a:t></a:t>
            </a:r>
            <a:r>
              <a:rPr lang="en-US" dirty="0" smtClean="0"/>
              <a:t> and 2</a:t>
            </a:r>
            <a:r>
              <a:rPr lang="en-US" dirty="0" smtClean="0">
                <a:sym typeface="Symbol"/>
              </a:rPr>
              <a:t></a:t>
            </a:r>
            <a:endParaRPr lang="en-US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576" y="1412776"/>
            <a:ext cx="7518848" cy="486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3418095" y="692696"/>
            <a:ext cx="2307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ATLAS-CONF-2012-085</a:t>
            </a:r>
            <a:endParaRPr lang="fr-F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333549" y="2828836"/>
            <a:ext cx="64769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Here we have assumed that DM is a Dirac </a:t>
            </a:r>
            <a:r>
              <a:rPr lang="en-US" dirty="0" err="1" smtClean="0"/>
              <a:t>fermion</a:t>
            </a:r>
            <a:r>
              <a:rPr lang="en-US" dirty="0" smtClean="0"/>
              <a:t>,</a:t>
            </a:r>
          </a:p>
          <a:p>
            <a:pPr algn="ctr"/>
            <a:r>
              <a:rPr lang="en-US" dirty="0" smtClean="0"/>
              <a:t>the case of a </a:t>
            </a:r>
            <a:r>
              <a:rPr lang="en-US" dirty="0" err="1" smtClean="0"/>
              <a:t>Majorana</a:t>
            </a:r>
            <a:r>
              <a:rPr lang="en-US" dirty="0" smtClean="0"/>
              <a:t> </a:t>
            </a:r>
            <a:r>
              <a:rPr lang="en-US" dirty="0" err="1" smtClean="0"/>
              <a:t>fermion</a:t>
            </a:r>
            <a:r>
              <a:rPr lang="en-US" dirty="0" smtClean="0"/>
              <a:t> would not greatly alter our results,</a:t>
            </a:r>
          </a:p>
          <a:p>
            <a:pPr algn="ctr"/>
            <a:r>
              <a:rPr lang="en-US" dirty="0" smtClean="0"/>
              <a:t>except in the case of the vector operator O</a:t>
            </a:r>
            <a:r>
              <a:rPr lang="en-US" baseline="-25000" dirty="0" smtClean="0"/>
              <a:t>V</a:t>
            </a:r>
            <a:r>
              <a:rPr lang="en-US" dirty="0" smtClean="0"/>
              <a:t> </a:t>
            </a:r>
            <a:r>
              <a:rPr lang="fr-FR" dirty="0" smtClean="0"/>
              <a:t>(</a:t>
            </a:r>
            <a:r>
              <a:rPr lang="fr-FR" dirty="0" err="1" smtClean="0"/>
              <a:t>vector</a:t>
            </a:r>
            <a:r>
              <a:rPr lang="fr-FR" dirty="0" smtClean="0"/>
              <a:t>, s-</a:t>
            </a:r>
            <a:r>
              <a:rPr lang="fr-FR" dirty="0" err="1" smtClean="0"/>
              <a:t>channel</a:t>
            </a:r>
            <a:r>
              <a:rPr lang="fr-FR" dirty="0" smtClean="0"/>
              <a:t>)</a:t>
            </a:r>
            <a:r>
              <a:rPr lang="en-US" dirty="0" smtClean="0"/>
              <a:t>,</a:t>
            </a:r>
          </a:p>
          <a:p>
            <a:pPr algn="ctr"/>
            <a:r>
              <a:rPr lang="en-US" dirty="0" smtClean="0"/>
              <a:t>which vanishes if  </a:t>
            </a:r>
            <a:r>
              <a:rPr lang="en-US" dirty="0" smtClean="0">
                <a:sym typeface="Symbol"/>
              </a:rPr>
              <a:t> </a:t>
            </a:r>
            <a:r>
              <a:rPr lang="en-US" dirty="0" smtClean="0"/>
              <a:t>is a </a:t>
            </a:r>
            <a:r>
              <a:rPr lang="en-US" dirty="0" err="1" smtClean="0"/>
              <a:t>Majorana</a:t>
            </a:r>
            <a:r>
              <a:rPr lang="en-US" dirty="0" smtClean="0"/>
              <a:t> </a:t>
            </a:r>
            <a:r>
              <a:rPr lang="en-US" dirty="0" err="1" smtClean="0"/>
              <a:t>fermion</a:t>
            </a:r>
            <a:r>
              <a:rPr lang="en-US" dirty="0" smtClean="0"/>
              <a:t>.</a:t>
            </a:r>
            <a:endParaRPr lang="fr-F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3" y="19050"/>
            <a:ext cx="9058275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60151" y="692696"/>
            <a:ext cx="8823698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Constraints on Dark Matter from Colliders</a:t>
            </a:r>
          </a:p>
          <a:p>
            <a:pPr algn="ctr"/>
            <a:r>
              <a:rPr lang="fr-FR" dirty="0" err="1" smtClean="0"/>
              <a:t>arXiv</a:t>
            </a:r>
            <a:r>
              <a:rPr lang="fr-FR" dirty="0" smtClean="0"/>
              <a:t>:1008.1783v2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Our results are qualitatively similar to our previous paper. In general collider constraints</a:t>
            </a:r>
          </a:p>
          <a:p>
            <a:r>
              <a:rPr lang="en-US" dirty="0" smtClean="0"/>
              <a:t>are very strong for lighter dark matter and fall off when the dark matter mass exceeds the</a:t>
            </a:r>
          </a:p>
          <a:p>
            <a:r>
              <a:rPr lang="en-US" dirty="0" smtClean="0"/>
              <a:t>typical energy reach of the collider. The constraints also depend on the coupling of the dark</a:t>
            </a:r>
          </a:p>
          <a:p>
            <a:r>
              <a:rPr lang="en-US" dirty="0" smtClean="0"/>
              <a:t>matter; if the dark matter primarily couples to gluons, the constraints from colliders become</a:t>
            </a:r>
          </a:p>
          <a:p>
            <a:r>
              <a:rPr lang="fr-FR" dirty="0" err="1" smtClean="0"/>
              <a:t>especially</a:t>
            </a:r>
            <a:r>
              <a:rPr lang="fr-FR" dirty="0" smtClean="0"/>
              <a:t> </a:t>
            </a:r>
            <a:r>
              <a:rPr lang="fr-FR" dirty="0" err="1" smtClean="0"/>
              <a:t>strong</a:t>
            </a:r>
            <a:r>
              <a:rPr lang="fr-FR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One of the most interesting results is that collider constraints on spin dependent </a:t>
            </a:r>
            <a:r>
              <a:rPr lang="en-US" dirty="0" err="1" smtClean="0"/>
              <a:t>interac</a:t>
            </a:r>
            <a:r>
              <a:rPr lang="en-US" dirty="0" smtClean="0"/>
              <a:t>-</a:t>
            </a:r>
          </a:p>
          <a:p>
            <a:r>
              <a:rPr lang="en-US" dirty="0" err="1" smtClean="0"/>
              <a:t>tions</a:t>
            </a:r>
            <a:r>
              <a:rPr lang="en-US" dirty="0" smtClean="0"/>
              <a:t> are stronger than direct searches over a significant portion of parameter space. </a:t>
            </a:r>
            <a:endParaRPr lang="fr-F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3513" y="260648"/>
            <a:ext cx="627697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0452" y="4626194"/>
            <a:ext cx="6763096" cy="2187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encrypted-tbn3.gstatic.com/images?q=tbn:ANd9GcQPDR2ny8LmK7hDDJhnUPha8shHc3Gde5n9TIpwRxwxuYA6XBw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955" y="188640"/>
            <a:ext cx="8652090" cy="6480720"/>
          </a:xfrm>
          <a:prstGeom prst="rect">
            <a:avLst/>
          </a:prstGeom>
          <a:noFill/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5399" y="4566448"/>
            <a:ext cx="8553202" cy="181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1518537" y="476672"/>
            <a:ext cx="6106928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The large interactions of WIMPs with SM particles may imply</a:t>
            </a:r>
          </a:p>
          <a:p>
            <a:pPr algn="ctr"/>
            <a:endParaRPr lang="en-US" b="1" dirty="0" smtClean="0">
              <a:solidFill>
                <a:srgbClr val="FF0000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1.  Detectable rates of WIMP annihilations into SM final states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sym typeface="Symbol"/>
              </a:rPr>
              <a:t></a:t>
            </a:r>
            <a:r>
              <a:rPr lang="en-US" b="1" dirty="0" smtClean="0">
                <a:solidFill>
                  <a:schemeClr val="bg1"/>
                </a:solidFill>
              </a:rPr>
              <a:t>Indirect  searches</a:t>
            </a:r>
            <a:r>
              <a:rPr lang="en-US" b="1" dirty="0" smtClean="0">
                <a:solidFill>
                  <a:schemeClr val="bg1"/>
                </a:solidFill>
                <a:sym typeface="Symbol"/>
              </a:rPr>
              <a:t> 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2.  Scattering of WIMPs with heavy nuclei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sym typeface="Symbol"/>
              </a:rPr>
              <a:t> </a:t>
            </a:r>
            <a:r>
              <a:rPr lang="en-US" b="1" dirty="0" smtClean="0">
                <a:solidFill>
                  <a:schemeClr val="bg1"/>
                </a:solidFill>
              </a:rPr>
              <a:t>Direct  searches</a:t>
            </a:r>
            <a:r>
              <a:rPr lang="en-US" b="1" dirty="0" smtClean="0">
                <a:solidFill>
                  <a:schemeClr val="bg1"/>
                </a:solidFill>
                <a:sym typeface="Symbol"/>
              </a:rPr>
              <a:t> 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and</a:t>
            </a:r>
          </a:p>
          <a:p>
            <a:pPr algn="ctr"/>
            <a:endParaRPr lang="en-US" sz="24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3.  Production of WIMPs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sym typeface="Symbol"/>
              </a:rPr>
              <a:t> </a:t>
            </a:r>
            <a:r>
              <a:rPr lang="fr-FR" sz="2400" b="1" dirty="0" err="1" smtClean="0">
                <a:solidFill>
                  <a:srgbClr val="FF0000"/>
                </a:solidFill>
              </a:rPr>
              <a:t>colliders</a:t>
            </a:r>
            <a:r>
              <a:rPr lang="en-US" sz="2400" b="1" dirty="0" smtClean="0">
                <a:solidFill>
                  <a:srgbClr val="FF0000"/>
                </a:solidFill>
                <a:sym typeface="Symbol"/>
              </a:rPr>
              <a:t> </a:t>
            </a:r>
            <a:endParaRPr lang="fr-FR" sz="2400" b="1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" y="395288"/>
            <a:ext cx="8801100" cy="606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3025" y="895350"/>
            <a:ext cx="6457950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3167834" y="260648"/>
            <a:ext cx="2808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Compressed SUSY spectrum</a:t>
            </a:r>
            <a:endParaRPr lang="fr-FR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7004" y="620688"/>
            <a:ext cx="9114418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References</a:t>
            </a:r>
          </a:p>
          <a:p>
            <a:pPr algn="ctr"/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Consider WIMP pair production at colliders, idea goes back to:</a:t>
            </a:r>
          </a:p>
          <a:p>
            <a:r>
              <a:rPr lang="fr-FR" dirty="0" smtClean="0"/>
              <a:t>– </a:t>
            </a:r>
            <a:r>
              <a:rPr lang="fr-FR" dirty="0" err="1" smtClean="0"/>
              <a:t>Birkedal</a:t>
            </a:r>
            <a:r>
              <a:rPr lang="fr-FR" dirty="0" smtClean="0"/>
              <a:t> et al (hep-ph/0403004)</a:t>
            </a:r>
          </a:p>
          <a:p>
            <a:r>
              <a:rPr lang="fr-FR" dirty="0" smtClean="0"/>
              <a:t>– </a:t>
            </a:r>
            <a:r>
              <a:rPr lang="fr-FR" dirty="0" err="1" smtClean="0"/>
              <a:t>Beltran</a:t>
            </a:r>
            <a:r>
              <a:rPr lang="fr-FR" dirty="0" smtClean="0"/>
              <a:t> et al: </a:t>
            </a:r>
            <a:r>
              <a:rPr lang="fr-FR" dirty="0" err="1" smtClean="0"/>
              <a:t>Maverick</a:t>
            </a:r>
            <a:r>
              <a:rPr lang="fr-FR" dirty="0" smtClean="0"/>
              <a:t> </a:t>
            </a:r>
            <a:r>
              <a:rPr lang="fr-FR" dirty="0" err="1" smtClean="0"/>
              <a:t>Dark</a:t>
            </a:r>
            <a:r>
              <a:rPr lang="fr-FR" dirty="0" smtClean="0"/>
              <a:t> </a:t>
            </a:r>
            <a:r>
              <a:rPr lang="fr-FR" dirty="0" err="1" smtClean="0"/>
              <a:t>Matter</a:t>
            </a:r>
            <a:r>
              <a:rPr lang="fr-FR" dirty="0" smtClean="0"/>
              <a:t> (hep-ph/1002.4137)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Latest papers based on LHC results:</a:t>
            </a:r>
          </a:p>
          <a:p>
            <a:r>
              <a:rPr lang="fr-FR" dirty="0" smtClean="0"/>
              <a:t>– Fox et al, </a:t>
            </a:r>
            <a:r>
              <a:rPr lang="fr-FR" dirty="0" err="1" smtClean="0"/>
              <a:t>arxiv</a:t>
            </a:r>
            <a:r>
              <a:rPr lang="fr-FR" dirty="0" smtClean="0"/>
              <a:t>:1109.4398, </a:t>
            </a:r>
            <a:r>
              <a:rPr lang="fr-FR" dirty="0" err="1" smtClean="0"/>
              <a:t>arXiv</a:t>
            </a:r>
            <a:r>
              <a:rPr lang="fr-FR" dirty="0" smtClean="0"/>
              <a:t>:1202.1662, </a:t>
            </a:r>
            <a:r>
              <a:rPr lang="fr-FR" dirty="0" err="1" smtClean="0"/>
              <a:t>arXiv</a:t>
            </a:r>
            <a:r>
              <a:rPr lang="fr-FR" dirty="0" smtClean="0"/>
              <a:t>:1203.1662 (FNAL </a:t>
            </a:r>
            <a:r>
              <a:rPr lang="fr-FR" dirty="0" err="1" smtClean="0"/>
              <a:t>crew</a:t>
            </a:r>
            <a:r>
              <a:rPr lang="fr-FR" dirty="0" smtClean="0"/>
              <a:t>, </a:t>
            </a:r>
            <a:r>
              <a:rPr lang="fr-FR" dirty="0" err="1" smtClean="0"/>
              <a:t>monojets</a:t>
            </a:r>
            <a:r>
              <a:rPr lang="fr-FR" dirty="0" smtClean="0"/>
              <a:t> and </a:t>
            </a:r>
            <a:r>
              <a:rPr lang="fr-FR" dirty="0" err="1" smtClean="0"/>
              <a:t>razor</a:t>
            </a:r>
            <a:r>
              <a:rPr lang="fr-FR" dirty="0" smtClean="0"/>
              <a:t>)</a:t>
            </a:r>
          </a:p>
          <a:p>
            <a:r>
              <a:rPr lang="fr-FR" dirty="0" smtClean="0"/>
              <a:t>– </a:t>
            </a:r>
            <a:r>
              <a:rPr lang="fr-FR" dirty="0" err="1" smtClean="0"/>
              <a:t>Rajamaran</a:t>
            </a:r>
            <a:r>
              <a:rPr lang="fr-FR" dirty="0" smtClean="0"/>
              <a:t> et al, </a:t>
            </a:r>
            <a:r>
              <a:rPr lang="fr-FR" dirty="0" err="1" smtClean="0"/>
              <a:t>arxiv</a:t>
            </a:r>
            <a:r>
              <a:rPr lang="fr-FR" dirty="0" smtClean="0"/>
              <a:t>:1108.1196 (UCI </a:t>
            </a:r>
            <a:r>
              <a:rPr lang="fr-FR" dirty="0" err="1" smtClean="0"/>
              <a:t>crew</a:t>
            </a:r>
            <a:r>
              <a:rPr lang="fr-FR" dirty="0" smtClean="0"/>
              <a:t>, </a:t>
            </a:r>
            <a:r>
              <a:rPr lang="fr-FR" dirty="0" err="1" smtClean="0"/>
              <a:t>monojets</a:t>
            </a:r>
            <a:r>
              <a:rPr lang="fr-FR" dirty="0" smtClean="0"/>
              <a:t>)</a:t>
            </a:r>
          </a:p>
          <a:p>
            <a:r>
              <a:rPr lang="fr-FR" dirty="0" smtClean="0"/>
              <a:t>– etc.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ym typeface="Symbol"/>
              </a:rPr>
              <a:t></a:t>
            </a:r>
            <a:r>
              <a:rPr lang="en-US" dirty="0" smtClean="0"/>
              <a:t>Constraints on Dark Matter from Colliders : </a:t>
            </a:r>
            <a:r>
              <a:rPr lang="fr-FR" dirty="0" err="1" smtClean="0"/>
              <a:t>arXiv</a:t>
            </a:r>
            <a:r>
              <a:rPr lang="fr-FR" dirty="0" smtClean="0"/>
              <a:t>:1008.1783v2</a:t>
            </a:r>
            <a:endParaRPr lang="en-US" dirty="0" smtClean="0"/>
          </a:p>
          <a:p>
            <a:r>
              <a:rPr lang="en-US" dirty="0" smtClean="0">
                <a:sym typeface="Symbol"/>
              </a:rPr>
              <a:t> </a:t>
            </a:r>
            <a:r>
              <a:rPr lang="en-US" dirty="0" smtClean="0"/>
              <a:t>Model-Independent Bounds on </a:t>
            </a:r>
            <a:r>
              <a:rPr lang="en-US" dirty="0" err="1" smtClean="0"/>
              <a:t>Squarks</a:t>
            </a:r>
            <a:r>
              <a:rPr lang="en-US" dirty="0" smtClean="0"/>
              <a:t> from </a:t>
            </a:r>
            <a:r>
              <a:rPr lang="en-US" dirty="0" err="1" smtClean="0"/>
              <a:t>Monophoton</a:t>
            </a:r>
            <a:r>
              <a:rPr lang="en-US" dirty="0" smtClean="0"/>
              <a:t> Searches : </a:t>
            </a:r>
            <a:r>
              <a:rPr lang="fr-FR" dirty="0" err="1" smtClean="0"/>
              <a:t>arXiv</a:t>
            </a:r>
            <a:r>
              <a:rPr lang="fr-FR" dirty="0" smtClean="0"/>
              <a:t>:1205.1463v1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Bélanger</a:t>
            </a:r>
            <a:r>
              <a:rPr lang="en-US" dirty="0" smtClean="0"/>
              <a:t> </a:t>
            </a:r>
            <a:r>
              <a:rPr lang="en-US" dirty="0" err="1" smtClean="0"/>
              <a:t>etal</a:t>
            </a:r>
            <a:r>
              <a:rPr lang="en-US" dirty="0" smtClean="0"/>
              <a:t>)</a:t>
            </a:r>
          </a:p>
          <a:p>
            <a:r>
              <a:rPr lang="en-US" dirty="0" smtClean="0">
                <a:sym typeface="Symbol"/>
              </a:rPr>
              <a:t> </a:t>
            </a:r>
            <a:r>
              <a:rPr lang="en-US" dirty="0" smtClean="0"/>
              <a:t>Missing Energy Signatures of Dark Matter at the LHC : </a:t>
            </a:r>
            <a:r>
              <a:rPr lang="fr-FR" dirty="0" err="1" smtClean="0"/>
              <a:t>arXiv</a:t>
            </a:r>
            <a:r>
              <a:rPr lang="fr-FR" dirty="0" smtClean="0"/>
              <a:t>:1109.4398v1</a:t>
            </a:r>
          </a:p>
          <a:p>
            <a:r>
              <a:rPr lang="en-US" dirty="0" smtClean="0">
                <a:sym typeface="Symbol"/>
              </a:rPr>
              <a:t> </a:t>
            </a:r>
            <a:r>
              <a:rPr lang="en-US" dirty="0" smtClean="0"/>
              <a:t>Search for dark matter candidates and large extra dimensions in events</a:t>
            </a:r>
          </a:p>
          <a:p>
            <a:r>
              <a:rPr lang="en-US" dirty="0" smtClean="0"/>
              <a:t>   with a photon and missing transverse momentum in pp collision data at</a:t>
            </a:r>
          </a:p>
          <a:p>
            <a:r>
              <a:rPr lang="en-US" dirty="0" smtClean="0"/>
              <a:t>   √s =7 </a:t>
            </a:r>
            <a:r>
              <a:rPr lang="en-US" dirty="0" err="1" smtClean="0"/>
              <a:t>TeV</a:t>
            </a:r>
            <a:r>
              <a:rPr lang="en-US" dirty="0" smtClean="0"/>
              <a:t> with the ATLAS detector : </a:t>
            </a:r>
            <a:r>
              <a:rPr lang="fr-FR" dirty="0" smtClean="0"/>
              <a:t>ATLAS-CONF-2012-085</a:t>
            </a:r>
            <a:endParaRPr lang="en-US" dirty="0" smtClean="0"/>
          </a:p>
          <a:p>
            <a:endParaRPr lang="fr-FR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ncrypted-tbn3.gstatic.com/images?q=tbn:ANd9GcQPDR2ny8LmK7hDDJhnUPha8shHc3Gde5n9TIpwRxwxuYA6XBw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955" y="188640"/>
            <a:ext cx="8652090" cy="6480720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676928" y="474345"/>
            <a:ext cx="7790145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bg1"/>
                </a:solidFill>
              </a:rPr>
              <a:t>Low</a:t>
            </a:r>
            <a:r>
              <a:rPr lang="fr-FR" dirty="0" smtClean="0">
                <a:solidFill>
                  <a:schemeClr val="bg1"/>
                </a:solidFill>
              </a:rPr>
              <a:t> mass </a:t>
            </a:r>
            <a:r>
              <a:rPr lang="en-US" dirty="0" smtClean="0">
                <a:solidFill>
                  <a:schemeClr val="bg1"/>
                </a:solidFill>
              </a:rPr>
              <a:t>particles are particularly accessible to searches at colliders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since cross sections at the LHC fall dramatically with the mass of produced states.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Light states can thus be produced with very large rates</a:t>
            </a: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In the case of a WIMP,</a:t>
            </a:r>
          </a:p>
          <a:p>
            <a:pPr lvl="0" algn="ctr"/>
            <a:r>
              <a:rPr lang="en-US" dirty="0" smtClean="0">
                <a:solidFill>
                  <a:schemeClr val="bg1"/>
                </a:solidFill>
              </a:rPr>
              <a:t>stability on the order of the lifetime of the Universe implies (</a:t>
            </a:r>
            <a:r>
              <a:rPr lang="fr-FR" sz="1400" dirty="0" err="1" smtClean="0">
                <a:solidFill>
                  <a:prstClr val="white"/>
                </a:solidFill>
              </a:rPr>
              <a:t>arXiv</a:t>
            </a:r>
            <a:r>
              <a:rPr lang="fr-FR" sz="1400" dirty="0" smtClean="0">
                <a:solidFill>
                  <a:prstClr val="white"/>
                </a:solidFill>
              </a:rPr>
              <a:t>:1008.1783v2)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that </a:t>
            </a:r>
            <a:r>
              <a:rPr lang="en-US" b="1" dirty="0" smtClean="0">
                <a:solidFill>
                  <a:srgbClr val="FF0000"/>
                </a:solidFill>
              </a:rPr>
              <a:t>pair production must highly dominate </a:t>
            </a:r>
            <a:r>
              <a:rPr lang="en-US" dirty="0" smtClean="0">
                <a:solidFill>
                  <a:schemeClr val="bg1"/>
                </a:solidFill>
              </a:rPr>
              <a:t>over single production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and </a:t>
            </a:r>
            <a:r>
              <a:rPr lang="en-US" b="1" dirty="0" smtClean="0">
                <a:solidFill>
                  <a:srgbClr val="FF0000"/>
                </a:solidFill>
              </a:rPr>
              <a:t>prevents the WIMP from decaying within the detector volume</a:t>
            </a: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sz="2400" b="1" dirty="0" smtClean="0">
              <a:solidFill>
                <a:srgbClr val="FF0000"/>
              </a:solidFill>
            </a:endParaRPr>
          </a:p>
          <a:p>
            <a:pPr algn="ctr"/>
            <a:endParaRPr lang="en-US" sz="24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WIMPs therefore appear as missing energy in our detectors</a:t>
            </a:r>
          </a:p>
          <a:p>
            <a:pPr algn="ctr"/>
            <a:endParaRPr lang="en-US" sz="2400" b="1" dirty="0" smtClean="0">
              <a:solidFill>
                <a:srgbClr val="FF0000"/>
              </a:solidFill>
            </a:endParaRPr>
          </a:p>
          <a:p>
            <a:pPr algn="ctr"/>
            <a:endParaRPr lang="en-US" sz="2400" b="1" dirty="0" smtClean="0">
              <a:solidFill>
                <a:srgbClr val="FF0000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In order to make the search possible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one relies on the presence of a (single) identifiable object in the event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e.g. from  ISR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Mono : photon, Z, W, jet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encrypted-tbn3.gstatic.com/images?q=tbn:ANd9GcQPDR2ny8LmK7hDDJhnUPha8shHc3Gde5n9TIpwRxwxuYA6XBw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955" y="188640"/>
            <a:ext cx="8652090" cy="6480720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2939" y="907637"/>
            <a:ext cx="6318123" cy="5042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932040" y="1340768"/>
            <a:ext cx="158417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  <a:sym typeface="Symbol"/>
              </a:rPr>
              <a:t>g, , Z or W</a:t>
            </a: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70521" y="303039"/>
            <a:ext cx="7802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WIMP pair production (+ ISR) at the LHC : mono-something !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3635896" y="2996952"/>
            <a:ext cx="2016224" cy="136815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158758" y="6023029"/>
            <a:ext cx="6826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Assumptions about red bubble needed to interpret measurements in terms of </a:t>
            </a:r>
            <a:r>
              <a:rPr lang="en-US" sz="1600" dirty="0" smtClean="0">
                <a:solidFill>
                  <a:schemeClr val="bg1"/>
                </a:solidFill>
                <a:sym typeface="Symbol"/>
              </a:rPr>
              <a:t>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  <a:sym typeface="Symbol"/>
              </a:rPr>
              <a:t>and </a:t>
            </a:r>
            <a:r>
              <a:rPr lang="en-US" sz="1600" dirty="0" smtClean="0">
                <a:solidFill>
                  <a:schemeClr val="bg1"/>
                </a:solidFill>
              </a:rPr>
              <a:t>to relate measurements to other fields of </a:t>
            </a:r>
            <a:r>
              <a:rPr lang="fr-FR" sz="1600" dirty="0" smtClean="0">
                <a:solidFill>
                  <a:schemeClr val="bg1"/>
                </a:solidFill>
              </a:rPr>
              <a:t>DM </a:t>
            </a:r>
            <a:r>
              <a:rPr lang="fr-FR" sz="1600" dirty="0" err="1" smtClean="0">
                <a:solidFill>
                  <a:schemeClr val="bg1"/>
                </a:solidFill>
              </a:rPr>
              <a:t>searches</a:t>
            </a:r>
            <a:endParaRPr lang="fr-FR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ncrypted-tbn3.gstatic.com/images?q=tbn:ANd9GcQPDR2ny8LmK7hDDJhnUPha8shHc3Gde5n9TIpwRxwxuYA6XBw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955" y="188640"/>
            <a:ext cx="8652090" cy="6480720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1463233" y="335846"/>
            <a:ext cx="6217535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What exactly do we search for in our detector ?</a:t>
            </a: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sz="2200" dirty="0" smtClean="0">
                <a:solidFill>
                  <a:schemeClr val="bg1"/>
                </a:solidFill>
              </a:rPr>
              <a:t>Mono photon</a:t>
            </a:r>
          </a:p>
          <a:p>
            <a:pPr algn="ctr"/>
            <a:r>
              <a:rPr lang="en-US" sz="2200" dirty="0" smtClean="0">
                <a:solidFill>
                  <a:schemeClr val="bg1"/>
                </a:solidFill>
              </a:rPr>
              <a:t>or</a:t>
            </a:r>
          </a:p>
          <a:p>
            <a:pPr algn="ctr"/>
            <a:r>
              <a:rPr lang="en-US" sz="2200" dirty="0" smtClean="0">
                <a:solidFill>
                  <a:schemeClr val="bg1"/>
                </a:solidFill>
              </a:rPr>
              <a:t>Mono jet</a:t>
            </a:r>
          </a:p>
          <a:p>
            <a:pPr algn="ctr"/>
            <a:r>
              <a:rPr lang="en-US" sz="2200" dirty="0" smtClean="0">
                <a:solidFill>
                  <a:schemeClr val="bg1"/>
                </a:solidFill>
              </a:rPr>
              <a:t>or</a:t>
            </a:r>
          </a:p>
          <a:p>
            <a:pPr algn="ctr"/>
            <a:r>
              <a:rPr lang="en-US" sz="2200" dirty="0" smtClean="0">
                <a:solidFill>
                  <a:schemeClr val="bg1"/>
                </a:solidFill>
              </a:rPr>
              <a:t>Mono W</a:t>
            </a:r>
          </a:p>
          <a:p>
            <a:pPr algn="ctr"/>
            <a:r>
              <a:rPr lang="en-US" sz="2200" dirty="0" smtClean="0">
                <a:solidFill>
                  <a:schemeClr val="bg1"/>
                </a:solidFill>
              </a:rPr>
              <a:t>or</a:t>
            </a:r>
          </a:p>
          <a:p>
            <a:pPr algn="ctr"/>
            <a:r>
              <a:rPr lang="en-US" sz="2200" dirty="0" smtClean="0">
                <a:solidFill>
                  <a:schemeClr val="bg1"/>
                </a:solidFill>
              </a:rPr>
              <a:t>Mono Z</a:t>
            </a:r>
          </a:p>
          <a:p>
            <a:pPr algn="ctr"/>
            <a:endParaRPr lang="en-US" sz="2200" dirty="0" smtClean="0">
              <a:solidFill>
                <a:schemeClr val="bg1"/>
              </a:solidFill>
            </a:endParaRPr>
          </a:p>
          <a:p>
            <a:pPr algn="ctr"/>
            <a:r>
              <a:rPr lang="en-US" sz="2200" dirty="0" smtClean="0">
                <a:solidFill>
                  <a:schemeClr val="bg1"/>
                </a:solidFill>
              </a:rPr>
              <a:t>(tag)</a:t>
            </a:r>
          </a:p>
          <a:p>
            <a:pPr algn="ctr"/>
            <a:r>
              <a:rPr lang="en-US" sz="9000" b="1" dirty="0" smtClean="0">
                <a:solidFill>
                  <a:schemeClr val="bg1"/>
                </a:solidFill>
              </a:rPr>
              <a:t>+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sz="2200" dirty="0" smtClean="0">
                <a:solidFill>
                  <a:schemeClr val="bg1"/>
                </a:solidFill>
              </a:rPr>
              <a:t>MET</a:t>
            </a: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fr-FR" sz="2400" dirty="0" smtClean="0">
                <a:solidFill>
                  <a:schemeClr val="bg1"/>
                </a:solidFill>
                <a:sym typeface="Symbol"/>
              </a:rPr>
              <a:t> </a:t>
            </a:r>
            <a:r>
              <a:rPr lang="fr-FR" sz="2400" dirty="0" smtClean="0">
                <a:solidFill>
                  <a:schemeClr val="bg1"/>
                </a:solidFill>
              </a:rPr>
              <a:t>Non-</a:t>
            </a:r>
            <a:r>
              <a:rPr lang="fr-FR" sz="2400" dirty="0" err="1" smtClean="0">
                <a:solidFill>
                  <a:schemeClr val="bg1"/>
                </a:solidFill>
              </a:rPr>
              <a:t>resonance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</a:rPr>
              <a:t>excess</a:t>
            </a:r>
            <a:r>
              <a:rPr lang="fr-FR" sz="2400" dirty="0" smtClean="0">
                <a:solidFill>
                  <a:schemeClr val="bg1"/>
                </a:solidFill>
              </a:rPr>
              <a:t> in large MET </a:t>
            </a:r>
            <a:r>
              <a:rPr lang="fr-FR" sz="2400" dirty="0" err="1" smtClean="0">
                <a:solidFill>
                  <a:schemeClr val="bg1"/>
                </a:solidFill>
              </a:rPr>
              <a:t>region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ncrypted-tbn3.gstatic.com/images?q=tbn:ANd9GcQPDR2ny8LmK7hDDJhnUPha8shHc3Gde5n9TIpwRxwxuYA6XBw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955" y="188640"/>
            <a:ext cx="8652090" cy="6480720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1264046" y="472604"/>
            <a:ext cx="661591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Considering the situation where the WIMP is the only new particle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in the </a:t>
            </a:r>
            <a:r>
              <a:rPr lang="fr-FR" dirty="0" err="1" smtClean="0">
                <a:solidFill>
                  <a:schemeClr val="bg1"/>
                </a:solidFill>
              </a:rPr>
              <a:t>energy</a:t>
            </a:r>
            <a:r>
              <a:rPr lang="fr-FR" dirty="0" smtClean="0">
                <a:solidFill>
                  <a:schemeClr val="bg1"/>
                </a:solidFill>
              </a:rPr>
              <a:t> ranges relevant for </a:t>
            </a:r>
            <a:r>
              <a:rPr lang="fr-FR" dirty="0" err="1" smtClean="0">
                <a:solidFill>
                  <a:schemeClr val="bg1"/>
                </a:solidFill>
              </a:rPr>
              <a:t>current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experiments</a:t>
            </a:r>
            <a:endParaRPr lang="fr-FR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the WIMP will couple to the SM particles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through higher dimensional operators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presumably mediated by particles of the dark sector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which are somewhat heavier than the WIMP itself</a:t>
            </a: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One can have a contact operator approach to WIMP pair production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4509" y="3110052"/>
            <a:ext cx="5894983" cy="3343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ncrypted-tbn3.gstatic.com/images?q=tbn:ANd9GcQPDR2ny8LmK7hDDJhnUPha8shHc3Gde5n9TIpwRxwxuYA6XBw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955" y="188640"/>
            <a:ext cx="8652090" cy="6480720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150534" y="476672"/>
            <a:ext cx="88429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</a:rPr>
              <a:t>One can have a contact operator approach to WIMP pair production</a:t>
            </a:r>
          </a:p>
          <a:p>
            <a:pPr lvl="3"/>
            <a:endParaRPr lang="en-US" dirty="0" smtClean="0">
              <a:solidFill>
                <a:schemeClr val="bg1"/>
              </a:solidFill>
            </a:endParaRPr>
          </a:p>
          <a:p>
            <a:pPr lvl="4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 Effective field theory approach</a:t>
            </a:r>
          </a:p>
          <a:p>
            <a:pPr lvl="4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sym typeface="Symbol"/>
              </a:rPr>
              <a:t>  SM coupling set by m</a:t>
            </a:r>
            <a:r>
              <a:rPr lang="en-US" baseline="-25000" dirty="0" smtClean="0">
                <a:solidFill>
                  <a:schemeClr val="bg1"/>
                </a:solidFill>
                <a:sym typeface="Symbol"/>
              </a:rPr>
              <a:t></a:t>
            </a:r>
            <a:r>
              <a:rPr lang="en-US" dirty="0" smtClean="0">
                <a:solidFill>
                  <a:schemeClr val="bg1"/>
                </a:solidFill>
                <a:sym typeface="Symbol"/>
              </a:rPr>
              <a:t> and  (cutoff scale)</a:t>
            </a:r>
          </a:p>
          <a:p>
            <a:pPr lvl="4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sym typeface="Symbol"/>
              </a:rPr>
              <a:t>   is a Dirac  </a:t>
            </a:r>
            <a:r>
              <a:rPr lang="en-US" dirty="0" err="1" smtClean="0">
                <a:solidFill>
                  <a:schemeClr val="bg1"/>
                </a:solidFill>
                <a:sym typeface="Symbol"/>
              </a:rPr>
              <a:t>fermion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154" y="2636912"/>
            <a:ext cx="8055692" cy="252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336356" y="5733256"/>
            <a:ext cx="84712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LHC </a:t>
            </a:r>
            <a:r>
              <a:rPr lang="fr-FR" sz="2000" b="1" dirty="0" err="1" smtClean="0">
                <a:solidFill>
                  <a:srgbClr val="FF0000"/>
                </a:solidFill>
              </a:rPr>
              <a:t>limit</a:t>
            </a:r>
            <a:r>
              <a:rPr lang="fr-FR" sz="2000" b="1" dirty="0" smtClean="0">
                <a:solidFill>
                  <a:srgbClr val="FF0000"/>
                </a:solidFill>
              </a:rPr>
              <a:t> on </a:t>
            </a:r>
            <a:r>
              <a:rPr lang="fr-FR" sz="2000" b="1" dirty="0" err="1" smtClean="0">
                <a:solidFill>
                  <a:srgbClr val="FF0000"/>
                </a:solidFill>
              </a:rPr>
              <a:t>cutoff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</a:rPr>
              <a:t>scale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</a:rPr>
              <a:t>can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</a:rPr>
              <a:t>be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</a:rPr>
              <a:t>translated</a:t>
            </a:r>
            <a:r>
              <a:rPr lang="fr-FR" sz="2000" b="1" dirty="0" smtClean="0">
                <a:solidFill>
                  <a:srgbClr val="FF0000"/>
                </a:solidFill>
              </a:rPr>
              <a:t> to direct or indirect </a:t>
            </a:r>
            <a:r>
              <a:rPr lang="fr-FR" sz="2000" b="1" dirty="0" err="1" smtClean="0">
                <a:solidFill>
                  <a:srgbClr val="FF0000"/>
                </a:solidFill>
              </a:rPr>
              <a:t>detection</a:t>
            </a:r>
            <a:r>
              <a:rPr lang="fr-FR" sz="2000" b="1" dirty="0" smtClean="0">
                <a:solidFill>
                  <a:srgbClr val="FF0000"/>
                </a:solidFill>
              </a:rPr>
              <a:t> plane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Convert LHC limits to WIMP-nucleon cross sections</a:t>
            </a:r>
            <a:endParaRPr lang="fr-FR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ncrypted-tbn3.gstatic.com/images?q=tbn:ANd9GcQPDR2ny8LmK7hDDJhnUPha8shHc3Gde5n9TIpwRxwxuYA6XBw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955" y="188640"/>
            <a:ext cx="8652090" cy="6480720"/>
          </a:xfrm>
          <a:prstGeom prst="rect">
            <a:avLst/>
          </a:prstGeom>
          <a:noFill/>
        </p:spPr>
      </p:pic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296779"/>
            <a:ext cx="4248472" cy="415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557702" y="620688"/>
            <a:ext cx="80286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</a:rPr>
              <a:t>Limits on spin-independent Nucleon-WIMP scattering cross-section</a:t>
            </a:r>
            <a:endParaRPr lang="fr-FR" sz="2200" b="1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67544" y="1556792"/>
            <a:ext cx="381065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• LHC </a:t>
            </a:r>
            <a:r>
              <a:rPr lang="fr-FR" dirty="0" err="1" smtClean="0">
                <a:solidFill>
                  <a:schemeClr val="bg1"/>
                </a:solidFill>
              </a:rPr>
              <a:t>measurement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translates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   into one line per </a:t>
            </a:r>
            <a:r>
              <a:rPr lang="fr-FR" dirty="0" err="1" smtClean="0">
                <a:solidFill>
                  <a:schemeClr val="bg1"/>
                </a:solidFill>
              </a:rPr>
              <a:t>operator</a:t>
            </a:r>
            <a:endParaRPr lang="fr-FR" dirty="0" smtClean="0">
              <a:solidFill>
                <a:schemeClr val="bg1"/>
              </a:solidFill>
            </a:endParaRPr>
          </a:p>
          <a:p>
            <a:endParaRPr lang="fr-FR" dirty="0" smtClean="0">
              <a:solidFill>
                <a:schemeClr val="bg1"/>
              </a:solidFill>
            </a:endParaRPr>
          </a:p>
          <a:p>
            <a:r>
              <a:rPr lang="fr-FR" dirty="0" smtClean="0">
                <a:solidFill>
                  <a:schemeClr val="bg1"/>
                </a:solidFill>
              </a:rPr>
              <a:t>• </a:t>
            </a:r>
            <a:r>
              <a:rPr lang="fr-FR" dirty="0" err="1" smtClean="0">
                <a:solidFill>
                  <a:schemeClr val="bg1"/>
                </a:solidFill>
              </a:rPr>
              <a:t>Low</a:t>
            </a:r>
            <a:r>
              <a:rPr lang="fr-FR" dirty="0" smtClean="0">
                <a:solidFill>
                  <a:schemeClr val="bg1"/>
                </a:solidFill>
              </a:rPr>
              <a:t>-mass LHC </a:t>
            </a:r>
            <a:r>
              <a:rPr lang="fr-FR" dirty="0" err="1" smtClean="0">
                <a:solidFill>
                  <a:schemeClr val="bg1"/>
                </a:solidFill>
              </a:rPr>
              <a:t>reach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complementary</a:t>
            </a:r>
            <a:endParaRPr lang="fr-FR" dirty="0" smtClean="0">
              <a:solidFill>
                <a:schemeClr val="bg1"/>
              </a:solidFill>
            </a:endParaRPr>
          </a:p>
          <a:p>
            <a:r>
              <a:rPr lang="fr-FR" dirty="0" smtClean="0">
                <a:solidFill>
                  <a:schemeClr val="bg1"/>
                </a:solidFill>
              </a:rPr>
              <a:t>     to direct </a:t>
            </a:r>
            <a:r>
              <a:rPr lang="fr-FR" dirty="0" err="1" smtClean="0">
                <a:solidFill>
                  <a:schemeClr val="bg1"/>
                </a:solidFill>
              </a:rPr>
              <a:t>detection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experiments</a:t>
            </a:r>
            <a:endParaRPr lang="fr-FR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• LHC limits don’t suffer from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     </a:t>
            </a:r>
            <a:r>
              <a:rPr lang="fr-FR" dirty="0" err="1" smtClean="0">
                <a:solidFill>
                  <a:schemeClr val="bg1"/>
                </a:solidFill>
              </a:rPr>
              <a:t>astrophysical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uncertainties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1252</Words>
  <Application>Microsoft Office PowerPoint</Application>
  <PresentationFormat>Affichage à l'écran (4:3)</PresentationFormat>
  <Paragraphs>222</Paragraphs>
  <Slides>32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3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Helenka Przysiezniak</dc:creator>
  <cp:lastModifiedBy>przys</cp:lastModifiedBy>
  <cp:revision>312</cp:revision>
  <dcterms:created xsi:type="dcterms:W3CDTF">2012-10-03T16:21:24Z</dcterms:created>
  <dcterms:modified xsi:type="dcterms:W3CDTF">2012-10-11T09:58:42Z</dcterms:modified>
</cp:coreProperties>
</file>