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61" r:id="rId2"/>
  </p:sldMasterIdLst>
  <p:notesMasterIdLst>
    <p:notesMasterId r:id="rId25"/>
  </p:notesMasterIdLst>
  <p:sldIdLst>
    <p:sldId id="256" r:id="rId3"/>
    <p:sldId id="258" r:id="rId4"/>
    <p:sldId id="276" r:id="rId5"/>
    <p:sldId id="279" r:id="rId6"/>
    <p:sldId id="261" r:id="rId7"/>
    <p:sldId id="264" r:id="rId8"/>
    <p:sldId id="280" r:id="rId9"/>
    <p:sldId id="270" r:id="rId10"/>
    <p:sldId id="265" r:id="rId11"/>
    <p:sldId id="277" r:id="rId12"/>
    <p:sldId id="281" r:id="rId13"/>
    <p:sldId id="267" r:id="rId14"/>
    <p:sldId id="268" r:id="rId15"/>
    <p:sldId id="282" r:id="rId16"/>
    <p:sldId id="278" r:id="rId17"/>
    <p:sldId id="269" r:id="rId18"/>
    <p:sldId id="283" r:id="rId19"/>
    <p:sldId id="271" r:id="rId20"/>
    <p:sldId id="284" r:id="rId21"/>
    <p:sldId id="285" r:id="rId22"/>
    <p:sldId id="273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66CCFF"/>
    <a:srgbClr val="FFFFFF"/>
    <a:srgbClr val="FF0000"/>
    <a:srgbClr val="92D050"/>
    <a:srgbClr val="FFFF00"/>
    <a:srgbClr val="A6A6A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864" autoAdjust="0"/>
  </p:normalViewPr>
  <p:slideViewPr>
    <p:cSldViewPr>
      <p:cViewPr>
        <p:scale>
          <a:sx n="96" d="100"/>
          <a:sy n="96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677FF-6F98-410F-A761-9180F866D802}" type="datetimeFigureOut">
              <a:rPr lang="en-GB" smtClean="0"/>
              <a:t>13/09/2012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7651F-5CE0-4ECF-A0BC-0AE4A93B0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707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7651F-5CE0-4ECF-A0BC-0AE4A93B087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01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9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2200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7651F-5CE0-4ECF-A0BC-0AE4A93B087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936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A69F1-2952-4521-BF0E-2600488F02EE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778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7651F-5CE0-4ECF-A0BC-0AE4A93B087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492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856" y="2132856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7890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319782-593E-40D4-8D81-3B00BAF4A652}" type="datetimeFigureOut">
              <a:rPr lang="fr-FR" smtClean="0"/>
              <a:pPr/>
              <a:t>13/09/2012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6" y="6381328"/>
            <a:ext cx="375969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The </a:t>
            </a:r>
            <a:r>
              <a:rPr lang="fr-FR" dirty="0" err="1" smtClean="0"/>
              <a:t>Tianshan</a:t>
            </a:r>
            <a:r>
              <a:rPr lang="fr-FR" dirty="0" smtClean="0"/>
              <a:t> Radio </a:t>
            </a:r>
            <a:r>
              <a:rPr lang="fr-FR" dirty="0" err="1" smtClean="0"/>
              <a:t>Experiment</a:t>
            </a:r>
            <a:r>
              <a:rPr lang="fr-FR" dirty="0" smtClean="0"/>
              <a:t> for Neutrino </a:t>
            </a:r>
            <a:r>
              <a:rPr lang="fr-FR" dirty="0" err="1" smtClean="0"/>
              <a:t>Detection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Olivier Martineau-Huynh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1052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9782-593E-40D4-8D81-3B00BAF4A652}" type="datetimeFigureOut">
              <a:rPr lang="fr-FR" smtClean="0"/>
              <a:t>13/09/2012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4679-998A-47A1-AF29-DD114CCA41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082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9782-593E-40D4-8D81-3B00BAF4A652}" type="datetimeFigureOut">
              <a:rPr lang="fr-FR" smtClean="0"/>
              <a:t>13/09/2012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4679-998A-47A1-AF29-DD114CCA41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873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4BC2-40EA-4E61-94A7-A9EFD5831BA8}" type="datetimeFigureOut">
              <a:rPr lang="en-GB" smtClean="0"/>
              <a:t>13/09/2012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30FD-AF2C-44F2-90DF-12393F6BA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458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7815-CBD2-4CAE-9979-9C7999253FAD}" type="datetimeFigureOut">
              <a:rPr lang="en-GB" smtClean="0"/>
              <a:t>13/09/2012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619B-04C7-4530-951C-4739EEA2E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74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7815-CBD2-4CAE-9979-9C7999253FAD}" type="datetimeFigureOut">
              <a:rPr lang="en-GB" smtClean="0"/>
              <a:t>13/09/2012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619B-04C7-4530-951C-4739EEA2E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068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7815-CBD2-4CAE-9979-9C7999253FAD}" type="datetimeFigureOut">
              <a:rPr lang="en-GB" smtClean="0"/>
              <a:t>13/09/2012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619B-04C7-4530-951C-4739EEA2E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712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7815-CBD2-4CAE-9979-9C7999253FAD}" type="datetimeFigureOut">
              <a:rPr lang="en-GB" smtClean="0"/>
              <a:t>13/09/2012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619B-04C7-4530-951C-4739EEA2E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465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7815-CBD2-4CAE-9979-9C7999253FAD}" type="datetimeFigureOut">
              <a:rPr lang="en-GB" smtClean="0"/>
              <a:t>13/09/2012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619B-04C7-4530-951C-4739EEA2E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373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7815-CBD2-4CAE-9979-9C7999253FAD}" type="datetimeFigureOut">
              <a:rPr lang="en-GB" smtClean="0"/>
              <a:t>13/09/2012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619B-04C7-4530-951C-4739EEA2E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795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7815-CBD2-4CAE-9979-9C7999253FAD}" type="datetimeFigureOut">
              <a:rPr lang="en-GB" smtClean="0"/>
              <a:t>13/09/2012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619B-04C7-4530-951C-4739EEA2E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54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" y="1600200"/>
            <a:ext cx="9515400" cy="4525963"/>
          </a:xfrm>
        </p:spPr>
        <p:txBody>
          <a:bodyPr/>
          <a:lstStyle>
            <a:lvl1pPr>
              <a:defRPr b="1" i="0" baseline="0">
                <a:solidFill>
                  <a:schemeClr val="bg1"/>
                </a:solidFill>
              </a:defRPr>
            </a:lvl1pPr>
            <a:lvl2pPr>
              <a:defRPr b="1" i="0" baseline="0">
                <a:solidFill>
                  <a:schemeClr val="bg1"/>
                </a:solidFill>
              </a:defRPr>
            </a:lvl2pPr>
            <a:lvl3pPr>
              <a:defRPr b="1" i="0" baseline="0">
                <a:solidFill>
                  <a:schemeClr val="bg1"/>
                </a:solidFill>
              </a:defRPr>
            </a:lvl3pPr>
            <a:lvl4pPr>
              <a:defRPr b="1" i="0" baseline="0">
                <a:solidFill>
                  <a:schemeClr val="bg1"/>
                </a:solidFill>
              </a:defRPr>
            </a:lvl4pPr>
            <a:lvl5pPr>
              <a:defRPr b="1" i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9782-593E-40D4-8D81-3B00BAF4A652}" type="datetimeFigureOut">
              <a:rPr lang="fr-FR" smtClean="0"/>
              <a:t>13/09/2012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4679-998A-47A1-AF29-DD114CCA41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5455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7815-CBD2-4CAE-9979-9C7999253FAD}" type="datetimeFigureOut">
              <a:rPr lang="en-GB" smtClean="0"/>
              <a:t>13/09/2012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619B-04C7-4530-951C-4739EEA2E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417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7815-CBD2-4CAE-9979-9C7999253FAD}" type="datetimeFigureOut">
              <a:rPr lang="en-GB" smtClean="0"/>
              <a:t>13/09/2012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619B-04C7-4530-951C-4739EEA2E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720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7815-CBD2-4CAE-9979-9C7999253FAD}" type="datetimeFigureOut">
              <a:rPr lang="en-GB" smtClean="0"/>
              <a:t>13/09/2012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619B-04C7-4530-951C-4739EEA2E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112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7815-CBD2-4CAE-9979-9C7999253FAD}" type="datetimeFigureOut">
              <a:rPr lang="en-GB" smtClean="0"/>
              <a:t>13/09/2012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619B-04C7-4530-951C-4739EEA2E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45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9782-593E-40D4-8D81-3B00BAF4A652}" type="datetimeFigureOut">
              <a:rPr lang="fr-FR" smtClean="0"/>
              <a:t>13/09/2012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4679-998A-47A1-AF29-DD114CCA41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919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9782-593E-40D4-8D81-3B00BAF4A652}" type="datetimeFigureOut">
              <a:rPr lang="fr-FR" smtClean="0"/>
              <a:t>13/09/2012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4679-998A-47A1-AF29-DD114CCA41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501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9782-593E-40D4-8D81-3B00BAF4A652}" type="datetimeFigureOut">
              <a:rPr lang="fr-FR" smtClean="0"/>
              <a:t>13/09/2012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4679-998A-47A1-AF29-DD114CCA41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964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9782-593E-40D4-8D81-3B00BAF4A652}" type="datetimeFigureOut">
              <a:rPr lang="fr-FR" smtClean="0"/>
              <a:t>13/09/2012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4679-998A-47A1-AF29-DD114CCA41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749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9782-593E-40D4-8D81-3B00BAF4A652}" type="datetimeFigureOut">
              <a:rPr lang="fr-FR" smtClean="0"/>
              <a:t>13/09/2012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4679-998A-47A1-AF29-DD114CCA41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524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9782-593E-40D4-8D81-3B00BAF4A652}" type="datetimeFigureOut">
              <a:rPr lang="fr-FR" smtClean="0"/>
              <a:t>13/09/2012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4679-998A-47A1-AF29-DD114CCA41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81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9782-593E-40D4-8D81-3B00BAF4A652}" type="datetimeFigureOut">
              <a:rPr lang="fr-FR" smtClean="0"/>
              <a:t>13/09/2012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4679-998A-47A1-AF29-DD114CCA41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675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19782-593E-40D4-8D81-3B00BAF4A652}" type="datetimeFigureOut">
              <a:rPr lang="fr-FR" smtClean="0"/>
              <a:t>13/09/2012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04679-998A-47A1-AF29-DD114CCA4162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220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3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B7815-CBD2-4CAE-9979-9C7999253FAD}" type="datetimeFigureOut">
              <a:rPr lang="en-GB" smtClean="0"/>
              <a:t>13/09/2012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4619B-04C7-4530-951C-4739EEA2E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53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4104456" cy="4104456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The </a:t>
            </a:r>
            <a:br>
              <a:rPr lang="en-GB" dirty="0" smtClean="0"/>
            </a:br>
            <a:r>
              <a:rPr lang="en-GB" sz="4900" b="1" dirty="0" err="1" smtClean="0">
                <a:solidFill>
                  <a:srgbClr val="FFFF00"/>
                </a:solidFill>
              </a:rPr>
              <a:t>T</a:t>
            </a:r>
            <a:r>
              <a:rPr lang="en-GB" dirty="0" err="1" smtClean="0"/>
              <a:t>ianshan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sz="4900" b="1" dirty="0" smtClean="0">
                <a:solidFill>
                  <a:srgbClr val="FFFF00"/>
                </a:solidFill>
              </a:rPr>
              <a:t>R</a:t>
            </a:r>
            <a:r>
              <a:rPr lang="en-GB" dirty="0" smtClean="0"/>
              <a:t>adio </a:t>
            </a:r>
            <a:br>
              <a:rPr lang="en-GB" dirty="0" smtClean="0"/>
            </a:br>
            <a:r>
              <a:rPr lang="en-GB" sz="4900" b="1" dirty="0" smtClean="0">
                <a:solidFill>
                  <a:srgbClr val="FFFF00"/>
                </a:solidFill>
              </a:rPr>
              <a:t>E</a:t>
            </a:r>
            <a:r>
              <a:rPr lang="en-GB" dirty="0" smtClean="0"/>
              <a:t>xperiment for </a:t>
            </a:r>
            <a:br>
              <a:rPr lang="en-GB" dirty="0" smtClean="0"/>
            </a:br>
            <a:r>
              <a:rPr lang="en-GB" sz="4900" b="1" dirty="0" smtClean="0">
                <a:solidFill>
                  <a:srgbClr val="FFFF00"/>
                </a:solidFill>
              </a:rPr>
              <a:t>N</a:t>
            </a:r>
            <a:r>
              <a:rPr lang="en-GB" dirty="0" smtClean="0"/>
              <a:t>eutrino </a:t>
            </a:r>
            <a:br>
              <a:rPr lang="en-GB" dirty="0" smtClean="0"/>
            </a:br>
            <a:r>
              <a:rPr lang="en-GB" sz="4900" b="1" dirty="0" smtClean="0">
                <a:solidFill>
                  <a:srgbClr val="FFFF00"/>
                </a:solidFill>
              </a:rPr>
              <a:t>D</a:t>
            </a:r>
            <a:r>
              <a:rPr lang="en-GB" dirty="0" smtClean="0"/>
              <a:t>etection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5106670"/>
            <a:ext cx="8352928" cy="1058634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>
                <a:solidFill>
                  <a:schemeClr val="bg1"/>
                </a:solidFill>
              </a:rPr>
              <a:t>a </a:t>
            </a:r>
            <a:r>
              <a:rPr lang="en-GB" sz="2800" dirty="0">
                <a:solidFill>
                  <a:schemeClr val="bg1"/>
                </a:solidFill>
              </a:rPr>
              <a:t>S</a:t>
            </a:r>
            <a:r>
              <a:rPr lang="en-GB" sz="2800" dirty="0" smtClean="0">
                <a:solidFill>
                  <a:schemeClr val="bg1"/>
                </a:solidFill>
              </a:rPr>
              <a:t>ino-French project for the radio-detection of Extensive Air Showers induced by neutrinos.</a:t>
            </a:r>
            <a:endParaRPr lang="fr-FR" sz="280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546830"/>
            <a:ext cx="10116616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fr-FR" sz="1600" dirty="0"/>
              <a:t>Olivier Martineau-Huynh, NAOC &amp; </a:t>
            </a:r>
            <a:r>
              <a:rPr lang="fr-FR" sz="1600" dirty="0" smtClean="0"/>
              <a:t>CNRS-IN2P3 – Sept.15, 2012, </a:t>
            </a:r>
            <a:r>
              <a:rPr lang="fr-FR" sz="1600" dirty="0" err="1" smtClean="0"/>
              <a:t>Lijiang</a:t>
            </a:r>
            <a:r>
              <a:rPr lang="fr-FR" sz="1600" dirty="0" smtClean="0"/>
              <a:t>  – 21CMA workshop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28847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911" y="235137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The 21cm </a:t>
            </a:r>
            <a:r>
              <a:rPr lang="fr-FR" dirty="0" err="1" smtClean="0"/>
              <a:t>array</a:t>
            </a:r>
            <a:endParaRPr lang="fr-FR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3890"/>
            <a:ext cx="3070895" cy="363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23"/>
          <a:stretch/>
        </p:blipFill>
        <p:spPr bwMode="auto">
          <a:xfrm>
            <a:off x="717508" y="138089"/>
            <a:ext cx="604604" cy="645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22112" y="5671076"/>
            <a:ext cx="7423598" cy="4942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47005" y="5694235"/>
            <a:ext cx="6335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East</a:t>
            </a:r>
            <a:endParaRPr lang="fr-FR" dirty="0"/>
          </a:p>
        </p:txBody>
      </p:sp>
      <p:sp>
        <p:nvSpPr>
          <p:cNvPr id="12" name="TextBox 11"/>
          <p:cNvSpPr txBox="1"/>
          <p:nvPr/>
        </p:nvSpPr>
        <p:spPr>
          <a:xfrm>
            <a:off x="246722" y="5731243"/>
            <a:ext cx="7248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West</a:t>
            </a:r>
            <a:endParaRPr lang="fr-FR" dirty="0"/>
          </a:p>
        </p:txBody>
      </p:sp>
      <p:sp>
        <p:nvSpPr>
          <p:cNvPr id="13" name="TextBox 12"/>
          <p:cNvSpPr txBox="1"/>
          <p:nvPr/>
        </p:nvSpPr>
        <p:spPr>
          <a:xfrm>
            <a:off x="628229" y="25431"/>
            <a:ext cx="7954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North</a:t>
            </a:r>
            <a:endParaRPr lang="fr-FR" dirty="0"/>
          </a:p>
        </p:txBody>
      </p:sp>
      <p:sp>
        <p:nvSpPr>
          <p:cNvPr id="14" name="TextBox 13"/>
          <p:cNvSpPr txBox="1"/>
          <p:nvPr/>
        </p:nvSpPr>
        <p:spPr>
          <a:xfrm>
            <a:off x="602032" y="6488668"/>
            <a:ext cx="8114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South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4088650" y="6304001"/>
            <a:ext cx="792088" cy="35635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DAQ</a:t>
            </a:r>
            <a:endParaRPr lang="fr-FR" sz="1600" b="1" dirty="0">
              <a:solidFill>
                <a:schemeClr val="tx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84853" y="320766"/>
            <a:ext cx="0" cy="6093905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7504" y="306896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4 km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322112" y="6237312"/>
            <a:ext cx="7211168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055946" y="631787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3</a:t>
            </a:r>
            <a:r>
              <a:rPr lang="fr-FR" b="1" dirty="0" smtClean="0"/>
              <a:t> km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706162" y="1947446"/>
            <a:ext cx="38271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21CMA infrastructures, </a:t>
            </a:r>
            <a:r>
              <a:rPr lang="fr-FR" sz="2400" dirty="0" err="1" smtClean="0">
                <a:solidFill>
                  <a:schemeClr val="bg1"/>
                </a:solidFill>
              </a:rPr>
              <a:t>equipments</a:t>
            </a:r>
            <a:r>
              <a:rPr lang="fr-FR" sz="2400" dirty="0" smtClean="0">
                <a:solidFill>
                  <a:schemeClr val="bg1"/>
                </a:solidFill>
              </a:rPr>
              <a:t> and staff </a:t>
            </a:r>
            <a:r>
              <a:rPr lang="fr-FR" sz="2400" dirty="0" err="1" smtClean="0">
                <a:solidFill>
                  <a:schemeClr val="bg1"/>
                </a:solidFill>
              </a:rPr>
              <a:t>fully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available</a:t>
            </a:r>
            <a:r>
              <a:rPr lang="fr-FR" sz="2400" dirty="0" smtClean="0">
                <a:solidFill>
                  <a:schemeClr val="bg1"/>
                </a:solidFill>
              </a:rPr>
              <a:t> for TREND!</a:t>
            </a:r>
          </a:p>
          <a:p>
            <a:endParaRPr lang="fr-FR" sz="2400" dirty="0" smtClean="0">
              <a:solidFill>
                <a:schemeClr val="bg1"/>
              </a:solidFill>
            </a:endParaRPr>
          </a:p>
          <a:p>
            <a:r>
              <a:rPr lang="fr-FR" sz="2400" dirty="0" err="1" smtClean="0">
                <a:solidFill>
                  <a:schemeClr val="bg1"/>
                </a:solidFill>
              </a:rPr>
              <a:t>Very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fast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deployment</a:t>
            </a:r>
            <a:r>
              <a:rPr lang="fr-FR" sz="2400" dirty="0" smtClean="0">
                <a:solidFill>
                  <a:schemeClr val="bg1"/>
                </a:solidFill>
              </a:rPr>
              <a:t> &amp; </a:t>
            </a:r>
            <a:r>
              <a:rPr lang="fr-FR" sz="2400" dirty="0" err="1">
                <a:solidFill>
                  <a:schemeClr val="bg1"/>
                </a:solidFill>
              </a:rPr>
              <a:t>v</a:t>
            </a:r>
            <a:r>
              <a:rPr lang="fr-FR" sz="2400" dirty="0" err="1" smtClean="0">
                <a:solidFill>
                  <a:schemeClr val="bg1"/>
                </a:solidFill>
              </a:rPr>
              <a:t>ery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modest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cost</a:t>
            </a:r>
            <a:r>
              <a:rPr lang="fr-FR" sz="2400" dirty="0" smtClean="0">
                <a:solidFill>
                  <a:schemeClr val="bg1"/>
                </a:solidFill>
              </a:rPr>
              <a:t> for the </a:t>
            </a:r>
            <a:r>
              <a:rPr lang="fr-FR" sz="2400" dirty="0" err="1" smtClean="0">
                <a:solidFill>
                  <a:schemeClr val="bg1"/>
                </a:solidFill>
              </a:rPr>
              <a:t>development</a:t>
            </a:r>
            <a:r>
              <a:rPr lang="fr-FR" sz="2400" dirty="0" smtClean="0">
                <a:solidFill>
                  <a:schemeClr val="bg1"/>
                </a:solidFill>
              </a:rPr>
              <a:t> phase.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14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-1188640" y="-162272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TREND prototype</a:t>
            </a:r>
            <a:endParaRPr lang="fr-FR" sz="2200" dirty="0"/>
          </a:p>
        </p:txBody>
      </p:sp>
      <p:pic>
        <p:nvPicPr>
          <p:cNvPr id="37" name="Picture 4" descr="D:\FCPPL\set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0181" y="3456384"/>
            <a:ext cx="3402339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35"/>
          <p:cNvGrpSpPr/>
          <p:nvPr/>
        </p:nvGrpSpPr>
        <p:grpSpPr>
          <a:xfrm>
            <a:off x="5824463" y="548680"/>
            <a:ext cx="3140025" cy="2736304"/>
            <a:chOff x="1619672" y="1556791"/>
            <a:chExt cx="4148137" cy="3513205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1619672" y="1556791"/>
              <a:ext cx="4148137" cy="3513205"/>
              <a:chOff x="0" y="0"/>
              <a:chExt cx="2736" cy="2248"/>
            </a:xfrm>
          </p:grpSpPr>
          <p:grpSp>
            <p:nvGrpSpPr>
              <p:cNvPr id="5" name="Group 22"/>
              <p:cNvGrpSpPr>
                <a:grpSpLocks/>
              </p:cNvGrpSpPr>
              <p:nvPr/>
            </p:nvGrpSpPr>
            <p:grpSpPr bwMode="auto">
              <a:xfrm>
                <a:off x="0" y="0"/>
                <a:ext cx="2736" cy="2248"/>
                <a:chOff x="0" y="0"/>
                <a:chExt cx="2736" cy="2248"/>
              </a:xfrm>
            </p:grpSpPr>
            <p:pic>
              <p:nvPicPr>
                <p:cNvPr id="19" name="Picture 2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4494" t="2621" r="7303" b="748"/>
                <a:stretch>
                  <a:fillRect/>
                </a:stretch>
              </p:blipFill>
              <p:spPr bwMode="auto">
                <a:xfrm>
                  <a:off x="0" y="0"/>
                  <a:ext cx="2736" cy="2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0" name="Rectangle 24"/>
                <p:cNvSpPr>
                  <a:spLocks/>
                </p:cNvSpPr>
                <p:nvPr/>
              </p:nvSpPr>
              <p:spPr bwMode="auto">
                <a:xfrm>
                  <a:off x="17" y="17"/>
                  <a:ext cx="2701" cy="2213"/>
                </a:xfrm>
                <a:prstGeom prst="rect">
                  <a:avLst/>
                </a:prstGeom>
                <a:noFill/>
                <a:ln w="6350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6" name="Group 25"/>
              <p:cNvGrpSpPr>
                <a:grpSpLocks/>
              </p:cNvGrpSpPr>
              <p:nvPr/>
            </p:nvGrpSpPr>
            <p:grpSpPr bwMode="auto">
              <a:xfrm>
                <a:off x="2136" y="1301"/>
                <a:ext cx="304" cy="360"/>
                <a:chOff x="1731" y="180"/>
                <a:chExt cx="303" cy="360"/>
              </a:xfrm>
            </p:grpSpPr>
            <p:sp>
              <p:nvSpPr>
                <p:cNvPr id="17" name="Rectangle 26"/>
                <p:cNvSpPr>
                  <a:spLocks/>
                </p:cNvSpPr>
                <p:nvPr/>
              </p:nvSpPr>
              <p:spPr bwMode="auto">
                <a:xfrm>
                  <a:off x="1779" y="187"/>
                  <a:ext cx="255" cy="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r>
                    <a:rPr lang="en-US" sz="2600" dirty="0">
                      <a:latin typeface="Calibri" pitchFamily="34" charset="0"/>
                      <a:ea typeface="Gill Sans"/>
                      <a:cs typeface="Gill Sans"/>
                    </a:rPr>
                    <a:t>N</a:t>
                  </a:r>
                </a:p>
              </p:txBody>
            </p:sp>
            <p:sp>
              <p:nvSpPr>
                <p:cNvPr id="18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731" y="180"/>
                  <a:ext cx="0" cy="3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 type="stealth" w="med" len="med"/>
                  <a:tailEnd/>
                </a:ln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</p:grpSp>
        </p:grpSp>
        <p:sp>
          <p:nvSpPr>
            <p:cNvPr id="8" name="AutoShape 28"/>
            <p:cNvSpPr>
              <a:spLocks/>
            </p:cNvSpPr>
            <p:nvPr/>
          </p:nvSpPr>
          <p:spPr bwMode="auto">
            <a:xfrm>
              <a:off x="2650642" y="2494481"/>
              <a:ext cx="278968" cy="25005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" name="AutoShape 29"/>
            <p:cNvSpPr>
              <a:spLocks/>
            </p:cNvSpPr>
            <p:nvPr/>
          </p:nvSpPr>
          <p:spPr bwMode="auto">
            <a:xfrm>
              <a:off x="3063030" y="3069596"/>
              <a:ext cx="278968" cy="25005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" name="AutoShape 30"/>
            <p:cNvSpPr>
              <a:spLocks/>
            </p:cNvSpPr>
            <p:nvPr/>
          </p:nvSpPr>
          <p:spPr bwMode="auto">
            <a:xfrm>
              <a:off x="4118257" y="4157315"/>
              <a:ext cx="278968" cy="25005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" name="AutoShape 31"/>
            <p:cNvSpPr>
              <a:spLocks/>
            </p:cNvSpPr>
            <p:nvPr/>
          </p:nvSpPr>
          <p:spPr bwMode="auto">
            <a:xfrm>
              <a:off x="4627678" y="2932068"/>
              <a:ext cx="278968" cy="25005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" name="AutoShape 32"/>
            <p:cNvSpPr>
              <a:spLocks/>
            </p:cNvSpPr>
            <p:nvPr/>
          </p:nvSpPr>
          <p:spPr bwMode="auto">
            <a:xfrm>
              <a:off x="4930904" y="2406963"/>
              <a:ext cx="278968" cy="25005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" name="AutoShape 33"/>
            <p:cNvSpPr>
              <a:spLocks/>
            </p:cNvSpPr>
            <p:nvPr/>
          </p:nvSpPr>
          <p:spPr bwMode="auto">
            <a:xfrm>
              <a:off x="3815031" y="2406963"/>
              <a:ext cx="278968" cy="25005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cxnSp>
        <p:nvCxnSpPr>
          <p:cNvPr id="39" name="Connecteur droit avec flèche 38"/>
          <p:cNvCxnSpPr/>
          <p:nvPr/>
        </p:nvCxnSpPr>
        <p:spPr>
          <a:xfrm>
            <a:off x="6660232" y="1052736"/>
            <a:ext cx="1872208" cy="1588"/>
          </a:xfrm>
          <a:prstGeom prst="straightConnector1">
            <a:avLst/>
          </a:prstGeom>
          <a:ln w="539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rot="5400000" flipH="1" flipV="1">
            <a:off x="5651326" y="2070306"/>
            <a:ext cx="1584176" cy="1588"/>
          </a:xfrm>
          <a:prstGeom prst="straightConnector1">
            <a:avLst/>
          </a:prstGeom>
          <a:ln w="539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7092280" y="548680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250 m</a:t>
            </a:r>
            <a:endParaRPr lang="fr-FR" sz="2000" b="1" dirty="0"/>
          </a:p>
        </p:txBody>
      </p:sp>
      <p:sp>
        <p:nvSpPr>
          <p:cNvPr id="45" name="ZoneTexte 44"/>
          <p:cNvSpPr txBox="1"/>
          <p:nvPr/>
        </p:nvSpPr>
        <p:spPr>
          <a:xfrm rot="16200000">
            <a:off x="5596081" y="178459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100 m</a:t>
            </a:r>
            <a:endParaRPr lang="fr-FR" sz="2000" b="1" dirty="0"/>
          </a:p>
        </p:txBody>
      </p:sp>
      <p:cxnSp>
        <p:nvCxnSpPr>
          <p:cNvPr id="46" name="Connecteur droit avec flèche 45"/>
          <p:cNvCxnSpPr/>
          <p:nvPr/>
        </p:nvCxnSpPr>
        <p:spPr>
          <a:xfrm>
            <a:off x="6930301" y="6048672"/>
            <a:ext cx="1512168" cy="1588"/>
          </a:xfrm>
          <a:prstGeom prst="straightConnector1">
            <a:avLst/>
          </a:prstGeom>
          <a:ln w="539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rot="5400000">
            <a:off x="6138213" y="5256584"/>
            <a:ext cx="1296144" cy="1588"/>
          </a:xfrm>
          <a:prstGeom prst="straightConnector1">
            <a:avLst/>
          </a:prstGeom>
          <a:ln w="539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7262423" y="6092229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400 m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 rot="16200000">
            <a:off x="6159192" y="5052773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800 m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251520" y="839480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sz="2400" b="1" u="sng" dirty="0" smtClean="0">
                <a:solidFill>
                  <a:schemeClr val="bg1"/>
                </a:solidFill>
              </a:rPr>
              <a:t>2009 :</a:t>
            </a:r>
            <a:endParaRPr lang="fr-FR" sz="2400" b="1" u="sng" dirty="0">
              <a:solidFill>
                <a:schemeClr val="bg1"/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107504" y="1342924"/>
            <a:ext cx="5589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</a:rPr>
              <a:t> Prototype of </a:t>
            </a:r>
            <a:r>
              <a:rPr lang="fr-FR" b="1" dirty="0" smtClean="0">
                <a:solidFill>
                  <a:schemeClr val="bg1"/>
                </a:solidFill>
              </a:rPr>
              <a:t>6 log-</a:t>
            </a:r>
            <a:r>
              <a:rPr lang="fr-FR" b="1" dirty="0" err="1" smtClean="0">
                <a:solidFill>
                  <a:schemeClr val="bg1"/>
                </a:solidFill>
              </a:rPr>
              <a:t>periodic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antennas</a:t>
            </a:r>
            <a:r>
              <a:rPr lang="fr-FR" b="1" dirty="0" smtClean="0">
                <a:solidFill>
                  <a:schemeClr val="bg1"/>
                </a:solidFill>
              </a:rPr>
              <a:t>.</a:t>
            </a:r>
            <a:endParaRPr lang="fr-FR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</a:rPr>
              <a:t> Test of EM signal </a:t>
            </a:r>
            <a:r>
              <a:rPr lang="fr-FR" dirty="0" err="1" smtClean="0">
                <a:solidFill>
                  <a:schemeClr val="bg1"/>
                </a:solidFill>
              </a:rPr>
              <a:t>arrival</a:t>
            </a:r>
            <a:r>
              <a:rPr lang="fr-FR" dirty="0" smtClean="0">
                <a:solidFill>
                  <a:schemeClr val="bg1"/>
                </a:solidFill>
              </a:rPr>
              <a:t> direction </a:t>
            </a:r>
            <a:r>
              <a:rPr lang="fr-FR" dirty="0" err="1" smtClean="0">
                <a:solidFill>
                  <a:schemeClr val="bg1"/>
                </a:solidFill>
              </a:rPr>
              <a:t>econstruction</a:t>
            </a:r>
            <a:r>
              <a:rPr lang="fr-FR" dirty="0" smtClean="0">
                <a:solidFill>
                  <a:schemeClr val="bg1"/>
                </a:solidFill>
              </a:rPr>
              <a:t>.</a:t>
            </a:r>
            <a:endParaRPr lang="fr-FR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</a:rPr>
              <a:t> Test </a:t>
            </a:r>
            <a:r>
              <a:rPr lang="fr-FR" dirty="0">
                <a:solidFill>
                  <a:schemeClr val="bg1"/>
                </a:solidFill>
              </a:rPr>
              <a:t>of </a:t>
            </a:r>
            <a:r>
              <a:rPr lang="fr-FR" dirty="0" smtClean="0">
                <a:solidFill>
                  <a:schemeClr val="bg1"/>
                </a:solidFill>
              </a:rPr>
              <a:t>EAS </a:t>
            </a:r>
            <a:r>
              <a:rPr lang="fr-FR" dirty="0" smtClean="0">
                <a:solidFill>
                  <a:schemeClr val="bg1"/>
                </a:solidFill>
              </a:rPr>
              <a:t>identification.</a:t>
            </a:r>
            <a:endParaRPr lang="fr-FR" dirty="0" smtClean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50555" y="2299518"/>
            <a:ext cx="4845581" cy="409402"/>
            <a:chOff x="-129565" y="2307101"/>
            <a:chExt cx="4845581" cy="409402"/>
          </a:xfrm>
        </p:grpSpPr>
        <p:sp>
          <p:nvSpPr>
            <p:cNvPr id="55" name="ZoneTexte 54"/>
            <p:cNvSpPr txBox="1"/>
            <p:nvPr/>
          </p:nvSpPr>
          <p:spPr>
            <a:xfrm>
              <a:off x="-129565" y="2347171"/>
              <a:ext cx="4845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P</a:t>
              </a:r>
              <a:r>
                <a:rPr lang="en-US" b="1" dirty="0" smtClean="0">
                  <a:solidFill>
                    <a:srgbClr val="FFFF00"/>
                  </a:solidFill>
                </a:rPr>
                <a:t>roof of </a:t>
              </a:r>
              <a:r>
                <a:rPr lang="en-US" b="1" dirty="0" err="1" smtClean="0">
                  <a:solidFill>
                    <a:srgbClr val="FFFF00"/>
                  </a:solidFill>
                </a:rPr>
                <a:t>feasability</a:t>
              </a:r>
              <a:r>
                <a:rPr lang="en-US" b="1" dirty="0" smtClean="0">
                  <a:solidFill>
                    <a:srgbClr val="FFFF00"/>
                  </a:solidFill>
                </a:rPr>
                <a:t> of the </a:t>
              </a:r>
              <a:r>
                <a:rPr lang="en-US" b="1" dirty="0">
                  <a:solidFill>
                    <a:srgbClr val="FFFF00"/>
                  </a:solidFill>
                </a:rPr>
                <a:t>TREND concept 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-129565" y="2307101"/>
              <a:ext cx="4629557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7" name="ZoneTexte 56"/>
          <p:cNvSpPr txBox="1"/>
          <p:nvPr/>
        </p:nvSpPr>
        <p:spPr>
          <a:xfrm>
            <a:off x="179512" y="2852936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sz="2400" b="1" u="sng" dirty="0" smtClean="0">
                <a:solidFill>
                  <a:schemeClr val="bg1"/>
                </a:solidFill>
              </a:rPr>
              <a:t>2010 :</a:t>
            </a:r>
            <a:endParaRPr lang="fr-FR" sz="2400" b="1" u="sng" dirty="0">
              <a:solidFill>
                <a:schemeClr val="bg1"/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35496" y="3236783"/>
            <a:ext cx="5589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b="1" dirty="0" smtClean="0">
                <a:solidFill>
                  <a:schemeClr val="bg1"/>
                </a:solidFill>
              </a:rPr>
              <a:t>15 log-</a:t>
            </a:r>
            <a:r>
              <a:rPr lang="fr-FR" b="1" dirty="0" err="1" smtClean="0">
                <a:solidFill>
                  <a:schemeClr val="bg1"/>
                </a:solidFill>
              </a:rPr>
              <a:t>periodic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antennas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smtClean="0">
                <a:solidFill>
                  <a:schemeClr val="bg1"/>
                </a:solidFill>
              </a:rPr>
              <a:t>+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b="1" dirty="0" smtClean="0">
                <a:solidFill>
                  <a:schemeClr val="bg1"/>
                </a:solidFill>
              </a:rPr>
              <a:t>3 </a:t>
            </a:r>
            <a:r>
              <a:rPr lang="fr-FR" b="1" dirty="0" err="1" smtClean="0">
                <a:solidFill>
                  <a:schemeClr val="bg1"/>
                </a:solidFill>
              </a:rPr>
              <a:t>particle</a:t>
            </a:r>
            <a:r>
              <a:rPr lang="fr-FR" b="1" dirty="0" smtClean="0">
                <a:solidFill>
                  <a:schemeClr val="bg1"/>
                </a:solidFill>
              </a:rPr>
              <a:t> detectors.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independant</a:t>
            </a:r>
            <a:r>
              <a:rPr lang="fr-FR" dirty="0" smtClean="0">
                <a:solidFill>
                  <a:schemeClr val="bg1"/>
                </a:solidFill>
              </a:rPr>
              <a:t> trigger &amp; </a:t>
            </a:r>
            <a:r>
              <a:rPr lang="fr-FR" dirty="0" err="1" smtClean="0">
                <a:solidFill>
                  <a:schemeClr val="bg1"/>
                </a:solidFill>
              </a:rPr>
              <a:t>independant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analysis</a:t>
            </a:r>
            <a:r>
              <a:rPr lang="fr-FR" dirty="0" smtClean="0">
                <a:solidFill>
                  <a:schemeClr val="bg1"/>
                </a:solidFill>
              </a:rPr>
              <a:t> of </a:t>
            </a:r>
            <a:r>
              <a:rPr lang="fr-FR" dirty="0" err="1" smtClean="0">
                <a:solidFill>
                  <a:schemeClr val="bg1"/>
                </a:solidFill>
              </a:rPr>
              <a:t>antenna</a:t>
            </a:r>
            <a:r>
              <a:rPr lang="fr-FR" dirty="0" smtClean="0">
                <a:solidFill>
                  <a:schemeClr val="bg1"/>
                </a:solidFill>
              </a:rPr>
              <a:t> &amp; </a:t>
            </a:r>
            <a:r>
              <a:rPr lang="fr-FR" dirty="0" err="1" smtClean="0">
                <a:solidFill>
                  <a:schemeClr val="bg1"/>
                </a:solidFill>
              </a:rPr>
              <a:t>scintillator</a:t>
            </a:r>
            <a:r>
              <a:rPr lang="fr-FR" dirty="0" smtClean="0">
                <a:solidFill>
                  <a:schemeClr val="bg1"/>
                </a:solidFill>
              </a:rPr>
              <a:t> data.</a:t>
            </a:r>
          </a:p>
          <a:p>
            <a:pPr>
              <a:buFontTx/>
              <a:buChar char="-"/>
            </a:pP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Hybrid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antenna</a:t>
            </a:r>
            <a:r>
              <a:rPr lang="fr-FR" b="1" dirty="0" smtClean="0">
                <a:solidFill>
                  <a:schemeClr val="bg1"/>
                </a:solidFill>
              </a:rPr>
              <a:t>/</a:t>
            </a:r>
            <a:r>
              <a:rPr lang="fr-FR" b="1" dirty="0" err="1" smtClean="0">
                <a:solidFill>
                  <a:schemeClr val="bg1"/>
                </a:solidFill>
              </a:rPr>
              <a:t>scintillator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coincidences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found</a:t>
            </a:r>
            <a:r>
              <a:rPr lang="fr-FR" b="1" dirty="0" smtClean="0">
                <a:solidFill>
                  <a:schemeClr val="bg1"/>
                </a:solidFill>
              </a:rPr>
              <a:t>.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240999" y="4797152"/>
            <a:ext cx="2602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FF00"/>
                </a:solidFill>
              </a:rPr>
              <a:t>First EAS identification </a:t>
            </a:r>
            <a:r>
              <a:rPr lang="fr-FR" b="1" dirty="0" err="1" smtClean="0">
                <a:solidFill>
                  <a:srgbClr val="FFFF00"/>
                </a:solidFill>
              </a:rPr>
              <a:t>with</a:t>
            </a:r>
            <a:r>
              <a:rPr lang="fr-FR" b="1" dirty="0" smtClean="0">
                <a:solidFill>
                  <a:srgbClr val="FFFF00"/>
                </a:solidFill>
              </a:rPr>
              <a:t> </a:t>
            </a:r>
            <a:r>
              <a:rPr lang="fr-FR" b="1" u="sng" dirty="0" err="1" smtClean="0">
                <a:solidFill>
                  <a:srgbClr val="FFFF00"/>
                </a:solidFill>
              </a:rPr>
              <a:t>autonomous</a:t>
            </a:r>
            <a:r>
              <a:rPr lang="fr-FR" b="1" dirty="0" smtClean="0">
                <a:solidFill>
                  <a:srgbClr val="FFFF00"/>
                </a:solidFill>
              </a:rPr>
              <a:t> radio </a:t>
            </a:r>
            <a:r>
              <a:rPr lang="fr-FR" b="1" dirty="0" err="1" smtClean="0">
                <a:solidFill>
                  <a:srgbClr val="FFFF00"/>
                </a:solidFill>
              </a:rPr>
              <a:t>array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81684" y="4797152"/>
            <a:ext cx="2503072" cy="9047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/>
          <p:cNvSpPr/>
          <p:nvPr/>
        </p:nvSpPr>
        <p:spPr>
          <a:xfrm>
            <a:off x="395536" y="5712899"/>
            <a:ext cx="22760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fr-FR" sz="1600" dirty="0" err="1" smtClean="0">
                <a:solidFill>
                  <a:schemeClr val="bg1"/>
                </a:solidFill>
                <a:latin typeface="Calibri" pitchFamily="34" charset="0"/>
              </a:rPr>
              <a:t>see</a:t>
            </a:r>
            <a:r>
              <a:rPr lang="fr-FR" sz="1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  <a:latin typeface="Calibri" pitchFamily="34" charset="0"/>
              </a:rPr>
              <a:t>Ardouin</a:t>
            </a:r>
            <a:r>
              <a:rPr lang="fr-FR" sz="1600" dirty="0" smtClean="0">
                <a:solidFill>
                  <a:schemeClr val="bg1"/>
                </a:solidFill>
                <a:latin typeface="Calibri" pitchFamily="34" charset="0"/>
              </a:rPr>
              <a:t> et al., </a:t>
            </a:r>
            <a:r>
              <a:rPr lang="fr-FR" sz="1600" dirty="0" err="1" smtClean="0">
                <a:solidFill>
                  <a:schemeClr val="bg1"/>
                </a:solidFill>
                <a:latin typeface="Calibri" pitchFamily="34" charset="0"/>
              </a:rPr>
              <a:t>Astropart</a:t>
            </a:r>
            <a:r>
              <a:rPr lang="fr-FR" sz="1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  <a:latin typeface="Calibri" pitchFamily="34" charset="0"/>
              </a:rPr>
              <a:t>Phys</a:t>
            </a:r>
            <a:r>
              <a:rPr lang="fr-FR" sz="1600" dirty="0" smtClean="0">
                <a:solidFill>
                  <a:schemeClr val="bg1"/>
                </a:solidFill>
                <a:latin typeface="Calibri" pitchFamily="34" charset="0"/>
              </a:rPr>
              <a:t> 34, 2011  &lt;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arXiv:1007.4359&gt;)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5" name="Picture 7" descr="C:\Documents and Settings\martineau\Mes documents\TREND\docs\presProjet\presARENA2010.key\IMG_7916-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0" r="12966" b="11814"/>
          <a:stretch/>
        </p:blipFill>
        <p:spPr bwMode="auto">
          <a:xfrm>
            <a:off x="2872138" y="4607701"/>
            <a:ext cx="2851990" cy="213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58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125760"/>
            <a:ext cx="8229600" cy="1143000"/>
          </a:xfrm>
        </p:spPr>
        <p:txBody>
          <a:bodyPr/>
          <a:lstStyle/>
          <a:p>
            <a:r>
              <a:rPr lang="fr-FR" dirty="0" smtClean="0"/>
              <a:t>The TREND-50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196752"/>
            <a:ext cx="9073008" cy="1944217"/>
          </a:xfrm>
        </p:spPr>
        <p:txBody>
          <a:bodyPr>
            <a:normAutofit fontScale="92500"/>
          </a:bodyPr>
          <a:lstStyle/>
          <a:p>
            <a:r>
              <a:rPr lang="fr-FR" sz="2400" b="0" dirty="0" smtClean="0"/>
              <a:t>50 </a:t>
            </a:r>
            <a:r>
              <a:rPr lang="fr-FR" sz="2400" b="0" dirty="0" err="1" smtClean="0"/>
              <a:t>butterfly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antennas</a:t>
            </a:r>
            <a:r>
              <a:rPr lang="fr-FR" sz="2400" b="0" dirty="0" smtClean="0"/>
              <a:t> </a:t>
            </a:r>
            <a:r>
              <a:rPr lang="fr-FR" sz="2400" b="0" dirty="0" err="1"/>
              <a:t>d</a:t>
            </a:r>
            <a:r>
              <a:rPr lang="fr-FR" sz="2400" b="0" dirty="0" err="1" smtClean="0"/>
              <a:t>eployed</a:t>
            </a:r>
            <a:r>
              <a:rPr lang="fr-FR" sz="2400" b="0" dirty="0" smtClean="0"/>
              <a:t> </a:t>
            </a:r>
            <a:r>
              <a:rPr lang="fr-FR" sz="2400" b="0" dirty="0"/>
              <a:t>in </a:t>
            </a:r>
            <a:r>
              <a:rPr lang="fr-FR" sz="2400" b="0" dirty="0" err="1" smtClean="0"/>
              <a:t>summer</a:t>
            </a:r>
            <a:r>
              <a:rPr lang="fr-FR" sz="2400" b="0" dirty="0" smtClean="0"/>
              <a:t> 2010</a:t>
            </a:r>
            <a:r>
              <a:rPr lang="fr-FR" sz="2400" b="0" dirty="0"/>
              <a:t>, </a:t>
            </a:r>
            <a:r>
              <a:rPr lang="fr-FR" sz="2400" b="0" dirty="0" err="1" smtClean="0"/>
              <a:t>making</a:t>
            </a:r>
            <a:r>
              <a:rPr lang="fr-FR" sz="2400" b="0" dirty="0" smtClean="0"/>
              <a:t> TREND the </a:t>
            </a:r>
            <a:r>
              <a:rPr lang="fr-FR" sz="2400" u="sng" dirty="0" err="1" smtClean="0"/>
              <a:t>largest</a:t>
            </a:r>
            <a:r>
              <a:rPr lang="fr-FR" sz="2400" u="sng" dirty="0" smtClean="0"/>
              <a:t> </a:t>
            </a:r>
            <a:r>
              <a:rPr lang="fr-FR" sz="2400" u="sng" dirty="0"/>
              <a:t>EAS radio-</a:t>
            </a:r>
            <a:r>
              <a:rPr lang="fr-FR" sz="2400" u="sng" dirty="0" err="1"/>
              <a:t>array</a:t>
            </a:r>
            <a:r>
              <a:rPr lang="fr-FR" sz="2400" u="sng" dirty="0"/>
              <a:t> </a:t>
            </a:r>
            <a:r>
              <a:rPr lang="fr-FR" sz="2400" u="sng" dirty="0" smtClean="0"/>
              <a:t>for EAS </a:t>
            </a:r>
            <a:r>
              <a:rPr lang="fr-FR" sz="2400" u="sng" dirty="0" err="1" smtClean="0"/>
              <a:t>detection</a:t>
            </a:r>
            <a:r>
              <a:rPr lang="fr-FR" sz="2400" u="sng" dirty="0" smtClean="0"/>
              <a:t> in </a:t>
            </a:r>
            <a:r>
              <a:rPr lang="fr-FR" sz="2400" u="sng" dirty="0"/>
              <a:t>the world.</a:t>
            </a:r>
          </a:p>
          <a:p>
            <a:r>
              <a:rPr lang="fr-FR" sz="2400" b="0" dirty="0"/>
              <a:t>S</a:t>
            </a:r>
            <a:r>
              <a:rPr lang="fr-FR" sz="2400" b="0" dirty="0" smtClean="0"/>
              <a:t>table </a:t>
            </a:r>
            <a:r>
              <a:rPr lang="fr-FR" sz="2400" b="0" dirty="0" err="1"/>
              <a:t>operation</a:t>
            </a:r>
            <a:r>
              <a:rPr lang="fr-FR" sz="2400" b="0" dirty="0"/>
              <a:t> </a:t>
            </a:r>
            <a:r>
              <a:rPr lang="fr-FR" sz="2400" b="0" dirty="0" err="1"/>
              <a:t>since</a:t>
            </a:r>
            <a:r>
              <a:rPr lang="fr-FR" sz="2400" b="0" dirty="0"/>
              <a:t> March </a:t>
            </a:r>
            <a:r>
              <a:rPr lang="fr-FR" sz="2400" b="0" dirty="0" smtClean="0"/>
              <a:t>2011. 240 live </a:t>
            </a:r>
            <a:r>
              <a:rPr lang="fr-FR" sz="2400" b="0" dirty="0" err="1" smtClean="0"/>
              <a:t>days</a:t>
            </a:r>
            <a:r>
              <a:rPr lang="fr-FR" sz="2400" b="0" dirty="0" smtClean="0"/>
              <a:t> of acquisition (75% of possible time) </a:t>
            </a:r>
            <a:r>
              <a:rPr lang="fr-FR" sz="2400" b="0" dirty="0" err="1" smtClean="0"/>
              <a:t>so</a:t>
            </a:r>
            <a:r>
              <a:rPr lang="fr-FR" sz="2400" b="0" dirty="0" smtClean="0"/>
              <a:t> far. On </a:t>
            </a:r>
            <a:r>
              <a:rPr lang="fr-FR" sz="2400" b="0" dirty="0" err="1" smtClean="0"/>
              <a:t>average</a:t>
            </a:r>
            <a:r>
              <a:rPr lang="fr-FR" sz="2400" b="0" dirty="0" smtClean="0"/>
              <a:t> 80% of </a:t>
            </a:r>
            <a:r>
              <a:rPr lang="fr-FR" sz="2400" b="0" dirty="0" err="1" smtClean="0"/>
              <a:t>array</a:t>
            </a:r>
            <a:r>
              <a:rPr lang="fr-FR" sz="2400" b="0" dirty="0" smtClean="0"/>
              <a:t> up </a:t>
            </a:r>
            <a:r>
              <a:rPr lang="fr-FR" sz="2400" b="0" dirty="0" err="1" smtClean="0"/>
              <a:t>during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this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period</a:t>
            </a:r>
            <a:r>
              <a:rPr lang="fr-FR" sz="2400" b="0" dirty="0" smtClean="0"/>
              <a:t>.  </a:t>
            </a:r>
          </a:p>
          <a:p>
            <a:pPr marL="0" indent="0">
              <a:buNone/>
            </a:pPr>
            <a:endParaRPr lang="fr-FR" sz="24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 l="7272" t="5490" r="7362" b="4523"/>
          <a:stretch>
            <a:fillRect/>
          </a:stretch>
        </p:blipFill>
        <p:spPr bwMode="auto">
          <a:xfrm>
            <a:off x="1259632" y="3140968"/>
            <a:ext cx="3744416" cy="347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avec flèche 8"/>
          <p:cNvCxnSpPr/>
          <p:nvPr/>
        </p:nvCxnSpPr>
        <p:spPr>
          <a:xfrm>
            <a:off x="1691680" y="5805264"/>
            <a:ext cx="2952328" cy="0"/>
          </a:xfrm>
          <a:prstGeom prst="straightConnector1">
            <a:avLst/>
          </a:prstGeom>
          <a:ln w="53975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14"/>
          <p:cNvSpPr txBox="1"/>
          <p:nvPr/>
        </p:nvSpPr>
        <p:spPr>
          <a:xfrm>
            <a:off x="1979712" y="4590510"/>
            <a:ext cx="2031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baseline="-10000" dirty="0" smtClean="0">
                <a:solidFill>
                  <a:schemeClr val="bg1"/>
                </a:solidFill>
              </a:rPr>
              <a:t>~</a:t>
            </a:r>
            <a:r>
              <a:rPr lang="fr-FR" sz="3200" b="1" dirty="0" smtClean="0">
                <a:solidFill>
                  <a:schemeClr val="bg1"/>
                </a:solidFill>
              </a:rPr>
              <a:t>3 km</a:t>
            </a:r>
          </a:p>
          <a:p>
            <a:pPr algn="ctr"/>
            <a:r>
              <a:rPr lang="fr-FR" sz="3200" b="1" baseline="-10000" dirty="0" smtClean="0">
                <a:solidFill>
                  <a:schemeClr val="bg1"/>
                </a:solidFill>
              </a:rPr>
              <a:t>~</a:t>
            </a:r>
            <a:r>
              <a:rPr lang="fr-FR" sz="3200" b="1" dirty="0" smtClean="0">
                <a:solidFill>
                  <a:schemeClr val="bg1"/>
                </a:solidFill>
              </a:rPr>
              <a:t>1.5 km²</a:t>
            </a:r>
            <a:endParaRPr lang="fr-FR" sz="32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H:\recupRIXID\PICTURES\Ulastai\oct 29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6" t="26667" r="42664" b="9845"/>
          <a:stretch/>
        </p:blipFill>
        <p:spPr bwMode="auto">
          <a:xfrm>
            <a:off x="5292080" y="3140969"/>
            <a:ext cx="2596176" cy="345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59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EAS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67333"/>
            <a:ext cx="3816424" cy="4525963"/>
          </a:xfrm>
        </p:spPr>
        <p:txBody>
          <a:bodyPr>
            <a:normAutofit/>
          </a:bodyPr>
          <a:lstStyle/>
          <a:p>
            <a:r>
              <a:rPr lang="fr-FR" sz="2400" b="0" dirty="0" err="1" smtClean="0"/>
              <a:t>Algorithm</a:t>
            </a:r>
            <a:r>
              <a:rPr lang="fr-FR" sz="2400" b="0" dirty="0" smtClean="0"/>
              <a:t> to select EAS candidates </a:t>
            </a:r>
            <a:r>
              <a:rPr lang="fr-FR" sz="2400" b="0" dirty="0" err="1" smtClean="0"/>
              <a:t>among</a:t>
            </a:r>
            <a:r>
              <a:rPr lang="fr-FR" sz="2400" b="0" dirty="0" smtClean="0"/>
              <a:t> radio </a:t>
            </a:r>
            <a:r>
              <a:rPr lang="fr-FR" sz="2400" b="0" dirty="0" err="1" smtClean="0"/>
              <a:t>events</a:t>
            </a:r>
            <a:endParaRPr lang="fr-FR" sz="2400" b="0" dirty="0" smtClean="0"/>
          </a:p>
          <a:p>
            <a:pPr lvl="1"/>
            <a:r>
              <a:rPr lang="fr-FR" sz="2000" b="0" dirty="0" smtClean="0"/>
              <a:t>Time &amp; direction </a:t>
            </a:r>
            <a:r>
              <a:rPr lang="fr-FR" sz="2000" b="0" dirty="0" err="1" smtClean="0"/>
              <a:t>distrib</a:t>
            </a:r>
            <a:endParaRPr lang="fr-FR" sz="2000" b="0" dirty="0" smtClean="0"/>
          </a:p>
          <a:p>
            <a:pPr lvl="1"/>
            <a:r>
              <a:rPr lang="fr-FR" sz="2000" b="0" dirty="0" err="1" smtClean="0"/>
              <a:t>Wave</a:t>
            </a:r>
            <a:r>
              <a:rPr lang="fr-FR" sz="2000" b="0" dirty="0" smtClean="0"/>
              <a:t> front</a:t>
            </a:r>
          </a:p>
          <a:p>
            <a:pPr lvl="1"/>
            <a:r>
              <a:rPr lang="fr-FR" sz="2000" b="0" dirty="0" err="1" smtClean="0"/>
              <a:t>Ground</a:t>
            </a:r>
            <a:r>
              <a:rPr lang="fr-FR" sz="2000" b="0" dirty="0" smtClean="0"/>
              <a:t> pattern &amp; amplitude profile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0" y="3783525"/>
            <a:ext cx="4320480" cy="1224136"/>
            <a:chOff x="467544" y="4797152"/>
            <a:chExt cx="4320480" cy="1224136"/>
          </a:xfrm>
        </p:grpSpPr>
        <p:sp>
          <p:nvSpPr>
            <p:cNvPr id="44" name="Parallelogram 43"/>
            <p:cNvSpPr/>
            <p:nvPr/>
          </p:nvSpPr>
          <p:spPr>
            <a:xfrm>
              <a:off x="467544" y="4797152"/>
              <a:ext cx="4320480" cy="1224136"/>
            </a:xfrm>
            <a:prstGeom prst="parallelogram">
              <a:avLst>
                <a:gd name="adj" fmla="val 151274"/>
              </a:avLst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267744" y="4905164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051720" y="5057564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1835696" y="5229200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1619672" y="5373216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1403648" y="5517232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187624" y="5669632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2699792" y="4916743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483768" y="5069143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267744" y="5240779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051720" y="5384795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835696" y="5528811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1619672" y="5681211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131840" y="4916743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915816" y="5069143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2699792" y="5240779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2483768" y="5384795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2267744" y="5528811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2051720" y="5681211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3563888" y="4941168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3347864" y="5093568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131840" y="5265204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2915816" y="5409220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2699792" y="5553236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2483768" y="5705636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067944" y="4941168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3851920" y="5093568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3635896" y="5265204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3419872" y="5409220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203848" y="5553236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2987824" y="5705636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249073" y="1268760"/>
            <a:ext cx="3355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EAS signal: </a:t>
            </a:r>
          </a:p>
          <a:p>
            <a:pPr algn="ctr"/>
            <a:r>
              <a:rPr lang="fr-FR" b="1" dirty="0" err="1" smtClean="0">
                <a:solidFill>
                  <a:schemeClr val="bg1"/>
                </a:solidFill>
              </a:rPr>
              <a:t>Isolated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events</a:t>
            </a:r>
            <a:r>
              <a:rPr lang="fr-FR" b="1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fr-FR" b="1" dirty="0" err="1" smtClean="0">
                <a:solidFill>
                  <a:schemeClr val="bg1"/>
                </a:solidFill>
              </a:rPr>
              <a:t>focused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ground</a:t>
            </a:r>
            <a:r>
              <a:rPr lang="fr-FR" b="1" dirty="0" smtClean="0">
                <a:solidFill>
                  <a:schemeClr val="bg1"/>
                </a:solidFill>
              </a:rPr>
              <a:t> pattern 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&amp; plane </a:t>
            </a:r>
            <a:r>
              <a:rPr lang="fr-FR" b="1" dirty="0" err="1" smtClean="0">
                <a:solidFill>
                  <a:schemeClr val="bg1"/>
                </a:solidFill>
              </a:rPr>
              <a:t>wavefront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6028425" y="2464780"/>
            <a:ext cx="936104" cy="2063807"/>
            <a:chOff x="2123728" y="3429000"/>
            <a:chExt cx="936104" cy="2063807"/>
          </a:xfrm>
        </p:grpSpPr>
        <p:sp>
          <p:nvSpPr>
            <p:cNvPr id="76" name="Oval 75"/>
            <p:cNvSpPr/>
            <p:nvPr/>
          </p:nvSpPr>
          <p:spPr>
            <a:xfrm>
              <a:off x="2123728" y="5229200"/>
              <a:ext cx="936104" cy="263607"/>
            </a:xfrm>
            <a:prstGeom prst="ellipse">
              <a:avLst/>
            </a:prstGeom>
            <a:solidFill>
              <a:srgbClr val="4F81BD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Isosceles Triangle 76"/>
            <p:cNvSpPr/>
            <p:nvPr/>
          </p:nvSpPr>
          <p:spPr>
            <a:xfrm>
              <a:off x="2123728" y="3645024"/>
              <a:ext cx="936104" cy="1692188"/>
            </a:xfrm>
            <a:prstGeom prst="triangle">
              <a:avLst>
                <a:gd name="adj" fmla="val 11996"/>
              </a:avLst>
            </a:prstGeom>
            <a:solidFill>
              <a:srgbClr val="4F81BD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2195736" y="3429000"/>
              <a:ext cx="360040" cy="1908212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/>
          <p:cNvSpPr txBox="1"/>
          <p:nvPr/>
        </p:nvSpPr>
        <p:spPr>
          <a:xfrm>
            <a:off x="6378343" y="3068960"/>
            <a:ext cx="1327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chemeClr val="bg1"/>
                </a:solidFill>
              </a:rPr>
              <a:t>Shower</a:t>
            </a:r>
            <a:r>
              <a:rPr lang="fr-FR" sz="1600" dirty="0" smtClean="0">
                <a:solidFill>
                  <a:schemeClr val="bg1"/>
                </a:solidFill>
              </a:rPr>
              <a:t> axis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3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499992" y="5445224"/>
            <a:ext cx="4320480" cy="1224136"/>
            <a:chOff x="467544" y="4797152"/>
            <a:chExt cx="4320480" cy="1224136"/>
          </a:xfrm>
        </p:grpSpPr>
        <p:sp>
          <p:nvSpPr>
            <p:cNvPr id="13" name="Parallelogram 12"/>
            <p:cNvSpPr/>
            <p:nvPr/>
          </p:nvSpPr>
          <p:spPr>
            <a:xfrm>
              <a:off x="467544" y="4797152"/>
              <a:ext cx="4320480" cy="1224136"/>
            </a:xfrm>
            <a:prstGeom prst="parallelogram">
              <a:avLst>
                <a:gd name="adj" fmla="val 151274"/>
              </a:avLst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267744" y="4905164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051720" y="5057564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835696" y="5229200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619672" y="5373216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403648" y="5517232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187624" y="5669632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699792" y="4916743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483768" y="5069143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267744" y="5240779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051720" y="5384795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835696" y="5528811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619672" y="5681211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131840" y="4916743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915816" y="5069143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699792" y="5240779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483768" y="5384795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267744" y="5528811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051720" y="5681211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563888" y="4941168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347864" y="5093568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131840" y="5265204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915816" y="5409220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699792" y="5553236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483768" y="5705636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067944" y="4941168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851920" y="5093568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3635896" y="5265204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419872" y="5409220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3203848" y="5553236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2987824" y="5705636"/>
              <a:ext cx="144016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EAS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81" y="1577949"/>
            <a:ext cx="3816424" cy="4525963"/>
          </a:xfrm>
        </p:spPr>
        <p:txBody>
          <a:bodyPr>
            <a:normAutofit/>
          </a:bodyPr>
          <a:lstStyle/>
          <a:p>
            <a:r>
              <a:rPr lang="fr-FR" sz="2400" b="0" dirty="0" err="1"/>
              <a:t>Algorithm</a:t>
            </a:r>
            <a:r>
              <a:rPr lang="fr-FR" sz="2400" b="0" dirty="0"/>
              <a:t> to select EAS candidates </a:t>
            </a:r>
            <a:r>
              <a:rPr lang="fr-FR" sz="2400" b="0" dirty="0" err="1"/>
              <a:t>among</a:t>
            </a:r>
            <a:r>
              <a:rPr lang="fr-FR" sz="2400" b="0" dirty="0"/>
              <a:t> radio </a:t>
            </a:r>
            <a:r>
              <a:rPr lang="fr-FR" sz="2400" b="0" dirty="0" err="1"/>
              <a:t>events</a:t>
            </a:r>
            <a:endParaRPr lang="fr-FR" sz="2400" b="0" dirty="0"/>
          </a:p>
          <a:p>
            <a:pPr lvl="1"/>
            <a:r>
              <a:rPr lang="fr-FR" sz="2000" b="0" dirty="0"/>
              <a:t>Time &amp; direction </a:t>
            </a:r>
            <a:r>
              <a:rPr lang="fr-FR" sz="2000" b="0" dirty="0" err="1"/>
              <a:t>distrib</a:t>
            </a:r>
            <a:endParaRPr lang="fr-FR" sz="2000" b="0" dirty="0"/>
          </a:p>
          <a:p>
            <a:pPr lvl="1"/>
            <a:r>
              <a:rPr lang="fr-FR" sz="2000" b="0" dirty="0" err="1"/>
              <a:t>Wave</a:t>
            </a:r>
            <a:r>
              <a:rPr lang="fr-FR" sz="2000" b="0" dirty="0"/>
              <a:t> front</a:t>
            </a:r>
          </a:p>
          <a:p>
            <a:pPr lvl="1"/>
            <a:r>
              <a:rPr lang="fr-FR" sz="2000" b="0" dirty="0" err="1"/>
              <a:t>Ground</a:t>
            </a:r>
            <a:r>
              <a:rPr lang="fr-FR" sz="2000" b="0" dirty="0"/>
              <a:t> pattern &amp; amplitude profile</a:t>
            </a:r>
          </a:p>
          <a:p>
            <a:endParaRPr lang="fr-FR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355976" y="1364575"/>
            <a:ext cx="475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Background signal: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fr-FR" dirty="0" err="1" smtClean="0">
                <a:solidFill>
                  <a:schemeClr val="bg1"/>
                </a:solidFill>
              </a:rPr>
              <a:t>focused</a:t>
            </a:r>
            <a:r>
              <a:rPr lang="fr-FR" dirty="0" smtClean="0">
                <a:solidFill>
                  <a:schemeClr val="bg1"/>
                </a:solidFill>
              </a:rPr>
              <a:t> pattern  &amp; </a:t>
            </a:r>
          </a:p>
          <a:p>
            <a:pPr algn="ctr"/>
            <a:r>
              <a:rPr lang="fr-FR" dirty="0" err="1" smtClean="0">
                <a:solidFill>
                  <a:schemeClr val="bg1"/>
                </a:solidFill>
              </a:rPr>
              <a:t>spherical</a:t>
            </a:r>
            <a:r>
              <a:rPr lang="fr-FR" dirty="0" smtClean="0">
                <a:solidFill>
                  <a:schemeClr val="bg1"/>
                </a:solidFill>
              </a:rPr>
              <a:t>  </a:t>
            </a:r>
            <a:r>
              <a:rPr lang="fr-FR" dirty="0" err="1" smtClean="0">
                <a:solidFill>
                  <a:schemeClr val="bg1"/>
                </a:solidFill>
              </a:rPr>
              <a:t>wavefront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(</a:t>
            </a:r>
            <a:r>
              <a:rPr lang="fr-FR" b="1" u="sng" dirty="0" smtClean="0">
                <a:solidFill>
                  <a:schemeClr val="bg1"/>
                </a:solidFill>
              </a:rPr>
              <a:t>close source</a:t>
            </a:r>
            <a:r>
              <a:rPr lang="fr-FR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Extended pattern &amp; plane </a:t>
            </a:r>
            <a:r>
              <a:rPr lang="fr-FR" dirty="0" err="1" smtClean="0">
                <a:solidFill>
                  <a:schemeClr val="bg1"/>
                </a:solidFill>
              </a:rPr>
              <a:t>wavefront</a:t>
            </a:r>
            <a:r>
              <a:rPr lang="fr-FR" dirty="0" smtClean="0">
                <a:solidFill>
                  <a:schemeClr val="bg1"/>
                </a:solidFill>
              </a:rPr>
              <a:t> (</a:t>
            </a:r>
            <a:r>
              <a:rPr lang="fr-FR" b="1" u="sng" dirty="0" smtClean="0">
                <a:solidFill>
                  <a:schemeClr val="bg1"/>
                </a:solidFill>
              </a:rPr>
              <a:t>distant source</a:t>
            </a:r>
            <a:r>
              <a:rPr lang="fr-FR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5940152" y="3284984"/>
            <a:ext cx="3024336" cy="3240360"/>
            <a:chOff x="6012160" y="2667986"/>
            <a:chExt cx="3024336" cy="3240360"/>
          </a:xfrm>
        </p:grpSpPr>
        <p:grpSp>
          <p:nvGrpSpPr>
            <p:cNvPr id="81" name="Group 80"/>
            <p:cNvGrpSpPr/>
            <p:nvPr/>
          </p:nvGrpSpPr>
          <p:grpSpPr>
            <a:xfrm>
              <a:off x="6012160" y="2667986"/>
              <a:ext cx="3024336" cy="3240360"/>
              <a:chOff x="6012160" y="2667986"/>
              <a:chExt cx="3024336" cy="3240360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6012160" y="2667986"/>
                <a:ext cx="3024336" cy="3240360"/>
                <a:chOff x="4989218" y="3260600"/>
                <a:chExt cx="3024336" cy="3240360"/>
              </a:xfrm>
            </p:grpSpPr>
            <p:sp>
              <p:nvSpPr>
                <p:cNvPr id="85" name="Oval 84"/>
                <p:cNvSpPr/>
                <p:nvPr/>
              </p:nvSpPr>
              <p:spPr>
                <a:xfrm>
                  <a:off x="5076056" y="4939445"/>
                  <a:ext cx="2813683" cy="1009835"/>
                </a:xfrm>
                <a:prstGeom prst="ellipse">
                  <a:avLst/>
                </a:prstGeom>
                <a:solidFill>
                  <a:srgbClr val="4F81BD">
                    <a:alpha val="50196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6" name="Group 85"/>
                <p:cNvGrpSpPr/>
                <p:nvPr/>
              </p:nvGrpSpPr>
              <p:grpSpPr>
                <a:xfrm>
                  <a:off x="6257353" y="5152491"/>
                  <a:ext cx="144016" cy="314418"/>
                  <a:chOff x="6084168" y="4797152"/>
                  <a:chExt cx="144016" cy="314418"/>
                </a:xfrm>
                <a:noFill/>
              </p:grpSpPr>
              <p:sp>
                <p:nvSpPr>
                  <p:cNvPr id="90" name="Isosceles Triangle 89"/>
                  <p:cNvSpPr/>
                  <p:nvPr/>
                </p:nvSpPr>
                <p:spPr>
                  <a:xfrm>
                    <a:off x="6084168" y="4905164"/>
                    <a:ext cx="144016" cy="206406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>
                  <a:xfrm>
                    <a:off x="6084168" y="4797152"/>
                    <a:ext cx="144016" cy="11959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7" name="Chord 86"/>
                <p:cNvSpPr/>
                <p:nvPr/>
              </p:nvSpPr>
              <p:spPr>
                <a:xfrm rot="6796742">
                  <a:off x="5574741" y="4359732"/>
                  <a:ext cx="1584176" cy="1594919"/>
                </a:xfrm>
                <a:prstGeom prst="chord">
                  <a:avLst>
                    <a:gd name="adj1" fmla="val 2622041"/>
                    <a:gd name="adj2" fmla="val 16200000"/>
                  </a:avLst>
                </a:prstGeom>
                <a:noFill/>
                <a:ln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Chord 87"/>
                <p:cNvSpPr/>
                <p:nvPr/>
              </p:nvSpPr>
              <p:spPr>
                <a:xfrm rot="5659717">
                  <a:off x="5836571" y="4910253"/>
                  <a:ext cx="1008112" cy="767663"/>
                </a:xfrm>
                <a:prstGeom prst="chord">
                  <a:avLst>
                    <a:gd name="adj1" fmla="val 3523457"/>
                    <a:gd name="adj2" fmla="val 17690177"/>
                  </a:avLst>
                </a:prstGeom>
                <a:noFill/>
                <a:ln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Chord 88"/>
                <p:cNvSpPr/>
                <p:nvPr/>
              </p:nvSpPr>
              <p:spPr>
                <a:xfrm rot="6692339">
                  <a:off x="4881206" y="3368612"/>
                  <a:ext cx="3240360" cy="3024336"/>
                </a:xfrm>
                <a:prstGeom prst="chord">
                  <a:avLst/>
                </a:prstGeom>
                <a:solidFill>
                  <a:srgbClr val="4F81BD">
                    <a:alpha val="50196"/>
                  </a:srgbClr>
                </a:solidFill>
                <a:ln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4" name="Oval 83"/>
              <p:cNvSpPr/>
              <p:nvPr/>
            </p:nvSpPr>
            <p:spPr>
              <a:xfrm>
                <a:off x="6660232" y="4793903"/>
                <a:ext cx="1440160" cy="291281"/>
              </a:xfrm>
              <a:prstGeom prst="ellipse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2" name="Oval 81"/>
            <p:cNvSpPr/>
            <p:nvPr/>
          </p:nvSpPr>
          <p:spPr>
            <a:xfrm>
              <a:off x="7020272" y="4797152"/>
              <a:ext cx="720080" cy="174885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973137" y="1412776"/>
            <a:ext cx="5230173" cy="5363533"/>
            <a:chOff x="3973137" y="1305827"/>
            <a:chExt cx="5230173" cy="5363533"/>
          </a:xfrm>
        </p:grpSpPr>
        <p:grpSp>
          <p:nvGrpSpPr>
            <p:cNvPr id="4" name="Group 3"/>
            <p:cNvGrpSpPr/>
            <p:nvPr/>
          </p:nvGrpSpPr>
          <p:grpSpPr>
            <a:xfrm>
              <a:off x="3973137" y="1305827"/>
              <a:ext cx="5230173" cy="5363533"/>
              <a:chOff x="-2988840" y="1449843"/>
              <a:chExt cx="5230173" cy="5363533"/>
            </a:xfrm>
          </p:grpSpPr>
          <p:pic>
            <p:nvPicPr>
              <p:cNvPr id="2050" name="Picture 2" descr="C:\Documents and Settings\martineau\Mes documents\TREND\papiers\procQuyNhon\trend\candidate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66"/>
              <a:stretch/>
            </p:blipFill>
            <p:spPr bwMode="auto">
              <a:xfrm>
                <a:off x="-2988840" y="1484784"/>
                <a:ext cx="5230173" cy="53285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-2268760" y="1449843"/>
                <a:ext cx="31989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One TREND EAS radio-candidate</a:t>
                </a:r>
                <a:endParaRPr lang="en-GB" dirty="0"/>
              </a:p>
            </p:txBody>
          </p:sp>
        </p:grpSp>
        <p:sp>
          <p:nvSpPr>
            <p:cNvPr id="5" name="Multiply 4"/>
            <p:cNvSpPr/>
            <p:nvPr/>
          </p:nvSpPr>
          <p:spPr>
            <a:xfrm>
              <a:off x="7424594" y="2742787"/>
              <a:ext cx="194320" cy="183287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4483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Content Placeholder 3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9" t="9786" r="22932" b="11782"/>
          <a:stretch/>
        </p:blipFill>
        <p:spPr>
          <a:xfrm>
            <a:off x="1910445" y="2342868"/>
            <a:ext cx="4142597" cy="414662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TREND-50 </a:t>
            </a:r>
            <a:r>
              <a:rPr lang="fr-FR" dirty="0" err="1" smtClean="0"/>
              <a:t>results</a:t>
            </a:r>
            <a:r>
              <a:rPr lang="fr-FR" dirty="0" smtClean="0"/>
              <a:t> (</a:t>
            </a:r>
            <a:r>
              <a:rPr lang="fr-FR" dirty="0" err="1" smtClean="0"/>
              <a:t>preliminary</a:t>
            </a:r>
            <a:r>
              <a:rPr lang="fr-FR" dirty="0" smtClean="0"/>
              <a:t>)</a:t>
            </a:r>
            <a:endParaRPr lang="en-GB" dirty="0"/>
          </a:p>
        </p:txBody>
      </p:sp>
      <p:sp>
        <p:nvSpPr>
          <p:cNvPr id="11" name="Donut 10"/>
          <p:cNvSpPr/>
          <p:nvPr/>
        </p:nvSpPr>
        <p:spPr>
          <a:xfrm>
            <a:off x="1993742" y="2393026"/>
            <a:ext cx="3937862" cy="3938872"/>
          </a:xfrm>
          <a:prstGeom prst="donut">
            <a:avLst>
              <a:gd name="adj" fmla="val 11063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5417" y="6527341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South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6429" y="401611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East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27783" y="2009206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North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902728" y="5056401"/>
            <a:ext cx="80285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Plus 28"/>
          <p:cNvSpPr/>
          <p:nvPr/>
        </p:nvSpPr>
        <p:spPr>
          <a:xfrm>
            <a:off x="3820794" y="4243666"/>
            <a:ext cx="266328" cy="283569"/>
          </a:xfrm>
          <a:prstGeom prst="mathPlus">
            <a:avLst>
              <a:gd name="adj1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15616" y="1340768"/>
            <a:ext cx="7333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104 live </a:t>
            </a:r>
            <a:r>
              <a:rPr lang="fr-FR" dirty="0" err="1" smtClean="0">
                <a:solidFill>
                  <a:schemeClr val="bg1"/>
                </a:solidFill>
              </a:rPr>
              <a:t>days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analyzed</a:t>
            </a:r>
            <a:r>
              <a:rPr lang="fr-FR" dirty="0" smtClean="0">
                <a:solidFill>
                  <a:schemeClr val="bg1"/>
                </a:solidFill>
              </a:rPr>
              <a:t>. </a:t>
            </a:r>
            <a:r>
              <a:rPr lang="fr-FR" b="1" u="sng" dirty="0" smtClean="0">
                <a:solidFill>
                  <a:schemeClr val="bg1"/>
                </a:solidFill>
              </a:rPr>
              <a:t>33 EAS candidates </a:t>
            </a:r>
            <a:r>
              <a:rPr lang="fr-FR" b="1" u="sng" dirty="0" err="1" smtClean="0">
                <a:solidFill>
                  <a:schemeClr val="bg1"/>
                </a:solidFill>
              </a:rPr>
              <a:t>identified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with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  <a:latin typeface="Symbol" pitchFamily="18" charset="2"/>
              </a:rPr>
              <a:t>q</a:t>
            </a:r>
            <a:r>
              <a:rPr lang="fr-FR" dirty="0" smtClean="0">
                <a:solidFill>
                  <a:schemeClr val="bg1"/>
                </a:solidFill>
              </a:rPr>
              <a:t>&lt;65°.</a:t>
            </a:r>
          </a:p>
          <a:p>
            <a:r>
              <a:rPr lang="fr-FR" dirty="0" err="1" smtClean="0">
                <a:solidFill>
                  <a:schemeClr val="bg1"/>
                </a:solidFill>
              </a:rPr>
              <a:t>Significant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North</a:t>
            </a:r>
            <a:r>
              <a:rPr lang="fr-FR" dirty="0" smtClean="0">
                <a:solidFill>
                  <a:schemeClr val="bg1"/>
                </a:solidFill>
              </a:rPr>
              <a:t>-South </a:t>
            </a:r>
            <a:r>
              <a:rPr lang="fr-FR" dirty="0" err="1" smtClean="0">
                <a:solidFill>
                  <a:schemeClr val="bg1"/>
                </a:solidFill>
              </a:rPr>
              <a:t>assymetry</a:t>
            </a:r>
            <a:r>
              <a:rPr lang="fr-FR" dirty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88067" y="5088017"/>
            <a:ext cx="524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bg1"/>
                </a:solidFill>
              </a:rPr>
              <a:t>B</a:t>
            </a:r>
            <a:r>
              <a:rPr lang="fr-FR" sz="1400" baseline="-25000" dirty="0" err="1" smtClean="0">
                <a:solidFill>
                  <a:schemeClr val="bg1"/>
                </a:solidFill>
              </a:rPr>
              <a:t>geo</a:t>
            </a:r>
            <a:endParaRPr lang="en-GB" sz="1400" baseline="-25000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97315" y="2348880"/>
            <a:ext cx="3112116" cy="4123374"/>
            <a:chOff x="6169323" y="2261364"/>
            <a:chExt cx="3112116" cy="4123374"/>
          </a:xfrm>
        </p:grpSpPr>
        <p:grpSp>
          <p:nvGrpSpPr>
            <p:cNvPr id="3" name="Group 2"/>
            <p:cNvGrpSpPr/>
            <p:nvPr/>
          </p:nvGrpSpPr>
          <p:grpSpPr>
            <a:xfrm>
              <a:off x="6509522" y="3498891"/>
              <a:ext cx="2526975" cy="2885847"/>
              <a:chOff x="6444208" y="3435042"/>
              <a:chExt cx="2526975" cy="2885847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49" t="12166" r="29393" b="15218"/>
              <a:stretch/>
            </p:blipFill>
            <p:spPr>
              <a:xfrm>
                <a:off x="6444208" y="3797199"/>
                <a:ext cx="2523690" cy="2523690"/>
              </a:xfrm>
              <a:prstGeom prst="rect">
                <a:avLst/>
              </a:prstGeom>
            </p:spPr>
          </p:pic>
          <p:sp>
            <p:nvSpPr>
              <p:cNvPr id="20" name="Oval 19"/>
              <p:cNvSpPr/>
              <p:nvPr/>
            </p:nvSpPr>
            <p:spPr>
              <a:xfrm>
                <a:off x="7660067" y="5391520"/>
                <a:ext cx="80285" cy="720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Plus 27"/>
              <p:cNvSpPr/>
              <p:nvPr/>
            </p:nvSpPr>
            <p:spPr>
              <a:xfrm>
                <a:off x="7585090" y="4916858"/>
                <a:ext cx="266328" cy="283569"/>
              </a:xfrm>
              <a:prstGeom prst="mathPlus">
                <a:avLst>
                  <a:gd name="adj1" fmla="val 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444208" y="3435042"/>
                <a:ext cx="2526975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dirty="0" smtClean="0"/>
                  <a:t>   |</a:t>
                </a:r>
                <a:r>
                  <a:rPr lang="fr-FR" dirty="0" err="1" smtClean="0"/>
                  <a:t>E</a:t>
                </a:r>
                <a:r>
                  <a:rPr lang="fr-FR" baseline="-25000" dirty="0" err="1" smtClean="0"/>
                  <a:t>ew</a:t>
                </a:r>
                <a:r>
                  <a:rPr lang="fr-FR" dirty="0" smtClean="0"/>
                  <a:t>|= |</a:t>
                </a:r>
                <a:r>
                  <a:rPr lang="fr-FR" dirty="0" err="1" smtClean="0"/>
                  <a:t>v</a:t>
                </a:r>
                <a:r>
                  <a:rPr lang="fr-FR" dirty="0" err="1" smtClean="0">
                    <a:latin typeface="Calibri"/>
                    <a:cs typeface="Calibri"/>
                  </a:rPr>
                  <a:t>˄B</a:t>
                </a:r>
                <a:r>
                  <a:rPr lang="fr-FR" baseline="-25000" dirty="0" err="1" smtClean="0">
                    <a:latin typeface="Calibri"/>
                    <a:cs typeface="Calibri"/>
                  </a:rPr>
                  <a:t>geo</a:t>
                </a:r>
                <a:r>
                  <a:rPr lang="fr-FR" dirty="0" smtClean="0"/>
                  <a:t> |.x  </a:t>
                </a:r>
                <a:endParaRPr lang="en-GB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427599" y="5388871"/>
                <a:ext cx="5245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err="1" smtClean="0">
                    <a:solidFill>
                      <a:schemeClr val="bg1"/>
                    </a:solidFill>
                  </a:rPr>
                  <a:t>B</a:t>
                </a:r>
                <a:r>
                  <a:rPr lang="fr-FR" sz="1400" baseline="-25000" dirty="0" err="1" smtClean="0">
                    <a:solidFill>
                      <a:schemeClr val="bg1"/>
                    </a:solidFill>
                  </a:rPr>
                  <a:t>geo</a:t>
                </a:r>
                <a:endParaRPr lang="en-GB" sz="1400" baseline="-25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6169323" y="2261364"/>
              <a:ext cx="3112116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bg1"/>
                  </a:solidFill>
                </a:rPr>
                <a:t>TREND </a:t>
              </a:r>
              <a:r>
                <a:rPr lang="fr-FR" sz="1400" dirty="0" err="1">
                  <a:solidFill>
                    <a:schemeClr val="bg1"/>
                  </a:solidFill>
                </a:rPr>
                <a:t>efficency</a:t>
              </a:r>
              <a:r>
                <a:rPr lang="fr-FR" sz="1400" dirty="0">
                  <a:solidFill>
                    <a:schemeClr val="bg1"/>
                  </a:solidFill>
                </a:rPr>
                <a:t> </a:t>
              </a:r>
              <a:r>
                <a:rPr lang="fr-FR" sz="1400" dirty="0" err="1" smtClean="0">
                  <a:solidFill>
                    <a:schemeClr val="bg1"/>
                  </a:solidFill>
                </a:rPr>
                <a:t>map</a:t>
              </a:r>
              <a:r>
                <a:rPr lang="fr-FR" sz="1400" dirty="0" smtClean="0">
                  <a:solidFill>
                    <a:schemeClr val="bg1"/>
                  </a:solidFill>
                </a:rPr>
                <a:t> to </a:t>
              </a:r>
              <a:r>
                <a:rPr lang="fr-FR" sz="1400" dirty="0">
                  <a:solidFill>
                    <a:schemeClr val="bg1"/>
                  </a:solidFill>
                </a:rPr>
                <a:t>EAS </a:t>
              </a:r>
              <a:endParaRPr lang="fr-F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fr-FR" sz="1400" dirty="0" err="1" smtClean="0">
                  <a:solidFill>
                    <a:schemeClr val="bg1"/>
                  </a:solidFill>
                </a:rPr>
                <a:t>still</a:t>
              </a:r>
              <a:r>
                <a:rPr lang="fr-FR" sz="1400" dirty="0" smtClean="0">
                  <a:solidFill>
                    <a:schemeClr val="bg1"/>
                  </a:solidFill>
                </a:rPr>
                <a:t> </a:t>
              </a:r>
              <a:r>
                <a:rPr lang="fr-FR" sz="1400" dirty="0">
                  <a:solidFill>
                    <a:schemeClr val="bg1"/>
                  </a:solidFill>
                </a:rPr>
                <a:t>to </a:t>
              </a:r>
              <a:r>
                <a:rPr lang="fr-FR" sz="1400" dirty="0" err="1">
                  <a:solidFill>
                    <a:schemeClr val="bg1"/>
                  </a:solidFill>
                </a:rPr>
                <a:t>be</a:t>
              </a:r>
              <a:r>
                <a:rPr lang="fr-FR" sz="1400" dirty="0">
                  <a:solidFill>
                    <a:schemeClr val="bg1"/>
                  </a:solidFill>
                </a:rPr>
                <a:t> </a:t>
              </a:r>
              <a:r>
                <a:rPr lang="fr-FR" sz="1400" dirty="0" err="1">
                  <a:solidFill>
                    <a:schemeClr val="bg1"/>
                  </a:solidFill>
                </a:rPr>
                <a:t>computed</a:t>
              </a:r>
              <a:r>
                <a:rPr lang="fr-FR" sz="1400" dirty="0">
                  <a:solidFill>
                    <a:schemeClr val="bg1"/>
                  </a:solidFill>
                </a:rPr>
                <a:t>, but </a:t>
              </a:r>
              <a:r>
                <a:rPr lang="fr-FR" sz="1400" dirty="0" err="1" smtClean="0">
                  <a:solidFill>
                    <a:schemeClr val="bg1"/>
                  </a:solidFill>
                </a:rPr>
                <a:t>already</a:t>
              </a:r>
              <a:r>
                <a:rPr lang="fr-FR" sz="1400" dirty="0" smtClean="0">
                  <a:solidFill>
                    <a:schemeClr val="bg1"/>
                  </a:solidFill>
                </a:rPr>
                <a:t> </a:t>
              </a:r>
              <a:r>
                <a:rPr lang="fr-FR" sz="1400" b="1" u="sng" dirty="0" err="1" smtClean="0">
                  <a:solidFill>
                    <a:schemeClr val="bg1"/>
                  </a:solidFill>
                </a:rPr>
                <a:t>experimental</a:t>
              </a:r>
              <a:r>
                <a:rPr lang="fr-FR" sz="1400" b="1" u="sng" dirty="0" smtClean="0">
                  <a:solidFill>
                    <a:schemeClr val="bg1"/>
                  </a:solidFill>
                </a:rPr>
                <a:t> </a:t>
              </a:r>
              <a:r>
                <a:rPr lang="fr-FR" sz="1400" b="1" u="sng" dirty="0" err="1" smtClean="0">
                  <a:solidFill>
                    <a:schemeClr val="bg1"/>
                  </a:solidFill>
                </a:rPr>
                <a:t>skymap</a:t>
              </a:r>
              <a:r>
                <a:rPr lang="fr-FR" sz="1400" b="1" u="sng" dirty="0" smtClean="0">
                  <a:solidFill>
                    <a:schemeClr val="bg1"/>
                  </a:solidFill>
                </a:rPr>
                <a:t> distribution </a:t>
              </a:r>
              <a:r>
                <a:rPr lang="fr-FR" sz="1400" b="1" u="sng" dirty="0">
                  <a:solidFill>
                    <a:schemeClr val="bg1"/>
                  </a:solidFill>
                </a:rPr>
                <a:t>compatible </a:t>
              </a:r>
              <a:r>
                <a:rPr lang="fr-FR" sz="1400" b="1" u="sng" dirty="0" err="1">
                  <a:solidFill>
                    <a:schemeClr val="bg1"/>
                  </a:solidFill>
                </a:rPr>
                <a:t>with</a:t>
              </a:r>
              <a:r>
                <a:rPr lang="fr-FR" sz="1400" b="1" u="sng" dirty="0">
                  <a:solidFill>
                    <a:schemeClr val="bg1"/>
                  </a:solidFill>
                </a:rPr>
                <a:t> </a:t>
              </a:r>
              <a:r>
                <a:rPr lang="fr-FR" sz="1400" b="1" u="sng" dirty="0" err="1">
                  <a:solidFill>
                    <a:schemeClr val="bg1"/>
                  </a:solidFill>
                </a:rPr>
                <a:t>geosynchrotron</a:t>
              </a:r>
              <a:r>
                <a:rPr lang="fr-FR" sz="1400" b="1" u="sng" dirty="0">
                  <a:solidFill>
                    <a:schemeClr val="bg1"/>
                  </a:solidFill>
                </a:rPr>
                <a:t> </a:t>
              </a:r>
              <a:r>
                <a:rPr lang="fr-FR" sz="1400" b="1" u="sng" dirty="0" err="1" smtClean="0">
                  <a:solidFill>
                    <a:schemeClr val="bg1"/>
                  </a:solidFill>
                </a:rPr>
                <a:t>effect</a:t>
              </a:r>
              <a:r>
                <a:rPr lang="fr-FR" sz="1400" b="1" u="sng" dirty="0" smtClean="0">
                  <a:solidFill>
                    <a:schemeClr val="bg1"/>
                  </a:solidFill>
                </a:rPr>
                <a:t> </a:t>
              </a:r>
              <a:r>
                <a:rPr lang="fr-FR" sz="1400" dirty="0" smtClean="0">
                  <a:solidFill>
                    <a:schemeClr val="bg1"/>
                  </a:solidFill>
                </a:rPr>
                <a:t>|</a:t>
              </a:r>
              <a:r>
                <a:rPr lang="fr-FR" sz="1400" dirty="0" err="1">
                  <a:solidFill>
                    <a:schemeClr val="bg1"/>
                  </a:solidFill>
                </a:rPr>
                <a:t>E</a:t>
              </a:r>
              <a:r>
                <a:rPr lang="fr-FR" sz="1400" baseline="-25000" dirty="0" err="1">
                  <a:solidFill>
                    <a:schemeClr val="bg1"/>
                  </a:solidFill>
                </a:rPr>
                <a:t>ew</a:t>
              </a:r>
              <a:r>
                <a:rPr lang="fr-FR" sz="1400" dirty="0">
                  <a:solidFill>
                    <a:schemeClr val="bg1"/>
                  </a:solidFill>
                </a:rPr>
                <a:t>|= |</a:t>
              </a:r>
              <a:r>
                <a:rPr lang="fr-FR" sz="1400" b="1" dirty="0" err="1">
                  <a:solidFill>
                    <a:schemeClr val="bg1"/>
                  </a:solidFill>
                </a:rPr>
                <a:t>v</a:t>
              </a:r>
              <a:r>
                <a:rPr lang="fr-FR" sz="1400" dirty="0" err="1">
                  <a:solidFill>
                    <a:schemeClr val="bg1"/>
                  </a:solidFill>
                  <a:latin typeface="Calibri"/>
                  <a:cs typeface="Calibri"/>
                </a:rPr>
                <a:t>˄</a:t>
              </a:r>
              <a:r>
                <a:rPr lang="fr-FR" sz="1400" b="1" dirty="0" err="1">
                  <a:solidFill>
                    <a:schemeClr val="bg1"/>
                  </a:solidFill>
                  <a:latin typeface="Calibri"/>
                  <a:cs typeface="Calibri"/>
                </a:rPr>
                <a:t>B</a:t>
              </a:r>
              <a:r>
                <a:rPr lang="fr-FR" sz="1400" baseline="-25000" dirty="0" err="1">
                  <a:solidFill>
                    <a:schemeClr val="bg1"/>
                  </a:solidFill>
                  <a:latin typeface="Calibri"/>
                  <a:cs typeface="Calibri"/>
                </a:rPr>
                <a:t>geo</a:t>
              </a:r>
              <a:r>
                <a:rPr lang="fr-FR" sz="1400" dirty="0">
                  <a:solidFill>
                    <a:schemeClr val="bg1"/>
                  </a:solidFill>
                </a:rPr>
                <a:t> </a:t>
              </a:r>
              <a:r>
                <a:rPr lang="fr-FR" sz="1400" dirty="0" smtClean="0">
                  <a:solidFill>
                    <a:schemeClr val="bg1"/>
                  </a:solidFill>
                </a:rPr>
                <a:t>|. </a:t>
              </a:r>
              <a:r>
                <a:rPr lang="fr-FR" sz="1400" b="1" dirty="0" smtClean="0">
                  <a:solidFill>
                    <a:schemeClr val="bg1"/>
                  </a:solidFill>
                </a:rPr>
                <a:t>x</a:t>
              </a:r>
              <a:r>
                <a:rPr lang="fr-FR" sz="1400" dirty="0" smtClean="0">
                  <a:solidFill>
                    <a:schemeClr val="bg1"/>
                  </a:solidFill>
                </a:rPr>
                <a:t> 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127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 Do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723312" cy="26208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b="0" dirty="0" err="1" smtClean="0"/>
              <a:t>Within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coming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months</a:t>
            </a:r>
            <a:r>
              <a:rPr lang="fr-FR" sz="2000" b="0" dirty="0" smtClean="0"/>
              <a:t> (</a:t>
            </a:r>
            <a:r>
              <a:rPr lang="fr-FR" sz="2000" b="0" dirty="0" err="1" smtClean="0"/>
              <a:t>weeks</a:t>
            </a:r>
            <a:r>
              <a:rPr lang="fr-FR" sz="2000" b="0" dirty="0" smtClean="0"/>
              <a:t>):</a:t>
            </a:r>
          </a:p>
          <a:p>
            <a:r>
              <a:rPr lang="fr-FR" sz="2000" b="0" dirty="0" err="1" smtClean="0"/>
              <a:t>Acquire</a:t>
            </a:r>
            <a:r>
              <a:rPr lang="fr-FR" sz="2000" b="0" dirty="0" smtClean="0"/>
              <a:t> more data.</a:t>
            </a:r>
            <a:endParaRPr lang="fr-FR" sz="2000" b="0" dirty="0" smtClean="0"/>
          </a:p>
          <a:p>
            <a:r>
              <a:rPr lang="fr-FR" sz="2000" b="0" dirty="0" err="1" smtClean="0"/>
              <a:t>Extend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analysis</a:t>
            </a:r>
            <a:r>
              <a:rPr lang="fr-FR" sz="2000" b="0" dirty="0" smtClean="0"/>
              <a:t> to </a:t>
            </a:r>
            <a:r>
              <a:rPr lang="fr-FR" sz="2000" b="0" dirty="0" err="1" smtClean="0"/>
              <a:t>larger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zenith</a:t>
            </a:r>
            <a:r>
              <a:rPr lang="fr-FR" sz="2000" b="0" dirty="0" smtClean="0"/>
              <a:t> angles.</a:t>
            </a:r>
          </a:p>
          <a:p>
            <a:r>
              <a:rPr lang="fr-FR" sz="2000" b="0" dirty="0"/>
              <a:t>Complete </a:t>
            </a:r>
            <a:r>
              <a:rPr lang="fr-FR" sz="2000" b="0" dirty="0" err="1"/>
              <a:t>analysis</a:t>
            </a:r>
            <a:r>
              <a:rPr lang="fr-FR" sz="2000" b="0" dirty="0"/>
              <a:t> of </a:t>
            </a:r>
            <a:r>
              <a:rPr lang="fr-FR" sz="2000" b="0" dirty="0" err="1"/>
              <a:t>remaining</a:t>
            </a:r>
            <a:r>
              <a:rPr lang="fr-FR" sz="2000" b="0" dirty="0"/>
              <a:t> 140 </a:t>
            </a:r>
            <a:r>
              <a:rPr lang="fr-FR" sz="2000" b="0" dirty="0" err="1"/>
              <a:t>days</a:t>
            </a:r>
            <a:r>
              <a:rPr lang="fr-FR" sz="2000" b="0" dirty="0"/>
              <a:t> of data.</a:t>
            </a:r>
          </a:p>
          <a:p>
            <a:r>
              <a:rPr lang="fr-FR" sz="2000" b="0" dirty="0" err="1" smtClean="0"/>
              <a:t>Refine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cuts</a:t>
            </a:r>
            <a:r>
              <a:rPr lang="fr-FR" sz="2000" b="0" dirty="0" smtClean="0"/>
              <a:t> for EAS </a:t>
            </a:r>
            <a:r>
              <a:rPr lang="fr-FR" sz="2000" b="0" dirty="0" err="1" smtClean="0"/>
              <a:t>selection</a:t>
            </a:r>
            <a:r>
              <a:rPr lang="fr-FR" sz="2000" b="0" dirty="0" smtClean="0"/>
              <a:t>.</a:t>
            </a:r>
          </a:p>
          <a:p>
            <a:pPr marL="0" indent="0">
              <a:buNone/>
            </a:pPr>
            <a:r>
              <a:rPr lang="fr-FR" sz="2000" b="0" dirty="0" smtClean="0"/>
              <a:t>                     </a:t>
            </a:r>
            <a:r>
              <a:rPr lang="fr-FR" sz="2000" b="0" dirty="0" err="1" smtClean="0"/>
              <a:t>Increased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statistics</a:t>
            </a:r>
            <a:r>
              <a:rPr lang="fr-FR" sz="2000" b="0" dirty="0" smtClean="0"/>
              <a:t>, down to large </a:t>
            </a:r>
            <a:r>
              <a:rPr lang="fr-FR" sz="2000" b="0" dirty="0" err="1" smtClean="0"/>
              <a:t>zenith</a:t>
            </a:r>
            <a:r>
              <a:rPr lang="fr-FR" sz="2000" b="0" dirty="0" smtClean="0"/>
              <a:t> angles (80° ?)</a:t>
            </a:r>
          </a:p>
          <a:p>
            <a:r>
              <a:rPr lang="fr-FR" sz="2000" b="0" dirty="0" err="1" smtClean="0"/>
              <a:t>Perform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statistical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study</a:t>
            </a:r>
            <a:r>
              <a:rPr lang="fr-FR" sz="2000" b="0" dirty="0" smtClean="0"/>
              <a:t> of EAS candidates (</a:t>
            </a:r>
            <a:r>
              <a:rPr lang="fr-FR" sz="2000" b="0" dirty="0" err="1" smtClean="0"/>
              <a:t>skymap</a:t>
            </a:r>
            <a:r>
              <a:rPr lang="fr-FR" sz="2000" b="0" dirty="0" smtClean="0"/>
              <a:t> &amp; </a:t>
            </a:r>
            <a:r>
              <a:rPr lang="fr-FR" sz="2000" b="0" dirty="0" err="1" smtClean="0"/>
              <a:t>evolution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with</a:t>
            </a:r>
            <a:r>
              <a:rPr lang="fr-FR" sz="2000" b="0" dirty="0" smtClean="0"/>
              <a:t> E, </a:t>
            </a:r>
            <a:r>
              <a:rPr lang="fr-FR" sz="2000" b="0" dirty="0" err="1" smtClean="0"/>
              <a:t>lateral</a:t>
            </a:r>
            <a:r>
              <a:rPr lang="fr-FR" sz="2000" b="0" dirty="0" smtClean="0"/>
              <a:t> profile &amp; </a:t>
            </a:r>
            <a:r>
              <a:rPr lang="fr-FR" sz="2000" b="0" dirty="0" err="1" smtClean="0"/>
              <a:t>evolution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with</a:t>
            </a:r>
            <a:r>
              <a:rPr lang="fr-FR" sz="2000" b="0" dirty="0" smtClean="0"/>
              <a:t> </a:t>
            </a:r>
            <a:r>
              <a:rPr lang="fr-FR" sz="2000" b="0" dirty="0" smtClean="0">
                <a:latin typeface="Symbol" pitchFamily="18" charset="2"/>
              </a:rPr>
              <a:t>q</a:t>
            </a:r>
            <a:r>
              <a:rPr lang="fr-FR" sz="2000" b="0" dirty="0" smtClean="0"/>
              <a:t> &amp; E, …)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5085184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</a:rPr>
              <a:t>This </a:t>
            </a:r>
            <a:r>
              <a:rPr lang="fr-FR" sz="2400" b="1" dirty="0" err="1" smtClean="0">
                <a:solidFill>
                  <a:srgbClr val="FFFF00"/>
                </a:solidFill>
              </a:rPr>
              <a:t>work</a:t>
            </a:r>
            <a:r>
              <a:rPr lang="fr-FR" sz="2400" b="1" dirty="0" smtClean="0">
                <a:solidFill>
                  <a:srgbClr val="FFFF00"/>
                </a:solidFill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</a:rPr>
              <a:t>will</a:t>
            </a:r>
            <a:r>
              <a:rPr lang="fr-FR" sz="2400" b="1" dirty="0" smtClean="0">
                <a:solidFill>
                  <a:srgbClr val="FFFF00"/>
                </a:solidFill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</a:rPr>
              <a:t>complete</a:t>
            </a:r>
            <a:r>
              <a:rPr lang="fr-FR" sz="2400" b="1" dirty="0" smtClean="0">
                <a:solidFill>
                  <a:srgbClr val="FFFF00"/>
                </a:solidFill>
              </a:rPr>
              <a:t> the prototype phase of TREND and </a:t>
            </a:r>
            <a:r>
              <a:rPr lang="fr-FR" sz="2400" b="1" dirty="0" err="1" smtClean="0">
                <a:solidFill>
                  <a:srgbClr val="FFFF00"/>
                </a:solidFill>
              </a:rPr>
              <a:t>validate</a:t>
            </a:r>
            <a:r>
              <a:rPr lang="fr-FR" sz="2400" b="1" dirty="0" smtClean="0">
                <a:solidFill>
                  <a:srgbClr val="FFFF00"/>
                </a:solidFill>
              </a:rPr>
              <a:t> the concept of </a:t>
            </a:r>
            <a:r>
              <a:rPr lang="fr-FR" sz="2400" b="1" dirty="0" err="1" smtClean="0">
                <a:solidFill>
                  <a:srgbClr val="FFFF00"/>
                </a:solidFill>
              </a:rPr>
              <a:t>autonomous</a:t>
            </a:r>
            <a:r>
              <a:rPr lang="fr-FR" sz="2400" b="1" dirty="0" smtClean="0">
                <a:solidFill>
                  <a:srgbClr val="FFFF00"/>
                </a:solidFill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</a:rPr>
              <a:t>detection</a:t>
            </a:r>
            <a:r>
              <a:rPr lang="fr-FR" sz="2400" b="1" dirty="0" smtClean="0">
                <a:solidFill>
                  <a:srgbClr val="FFFF00"/>
                </a:solidFill>
              </a:rPr>
              <a:t> &amp; identification of EAS </a:t>
            </a:r>
            <a:r>
              <a:rPr lang="fr-FR" sz="2400" b="1" dirty="0" err="1" smtClean="0">
                <a:solidFill>
                  <a:srgbClr val="FFFF00"/>
                </a:solidFill>
              </a:rPr>
              <a:t>with</a:t>
            </a:r>
            <a:r>
              <a:rPr lang="fr-FR" sz="2400" b="1" dirty="0" smtClean="0">
                <a:solidFill>
                  <a:srgbClr val="FFFF00"/>
                </a:solidFill>
              </a:rPr>
              <a:t> radio </a:t>
            </a:r>
            <a:r>
              <a:rPr lang="fr-FR" sz="2400" b="1" dirty="0" err="1" smtClean="0">
                <a:solidFill>
                  <a:srgbClr val="FFFF00"/>
                </a:solidFill>
              </a:rPr>
              <a:t>antennas</a:t>
            </a:r>
            <a:r>
              <a:rPr lang="fr-FR" sz="2400" b="1" dirty="0" smtClean="0">
                <a:solidFill>
                  <a:srgbClr val="FFFF00"/>
                </a:solidFill>
              </a:rPr>
              <a:t>.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5" name="Striped Right Arrow 4"/>
          <p:cNvSpPr/>
          <p:nvPr/>
        </p:nvSpPr>
        <p:spPr>
          <a:xfrm>
            <a:off x="1475656" y="3573016"/>
            <a:ext cx="504056" cy="21602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28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708920"/>
            <a:ext cx="6048672" cy="1503040"/>
          </a:xfrm>
        </p:spPr>
        <p:txBody>
          <a:bodyPr>
            <a:normAutofit/>
          </a:bodyPr>
          <a:lstStyle/>
          <a:p>
            <a:r>
              <a:rPr lang="fr-FR" dirty="0" smtClean="0"/>
              <a:t>Neutrino </a:t>
            </a:r>
            <a:r>
              <a:rPr lang="fr-FR" dirty="0" err="1" smtClean="0"/>
              <a:t>detection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TREND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866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894998"/>
            <a:ext cx="9143999" cy="19630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9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/>
          <a:stretch>
            <a:fillRect/>
          </a:stretch>
        </p:blipFill>
        <p:spPr bwMode="auto">
          <a:xfrm>
            <a:off x="3338834" y="1803875"/>
            <a:ext cx="5805165" cy="309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/>
          </p:cNvSpPr>
          <p:nvPr/>
        </p:nvSpPr>
        <p:spPr bwMode="auto">
          <a:xfrm>
            <a:off x="2802" y="1803876"/>
            <a:ext cx="3336034" cy="309112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8" t="14833" r="13670" b="20459"/>
          <a:stretch>
            <a:fillRect/>
          </a:stretch>
        </p:blipFill>
        <p:spPr bwMode="auto">
          <a:xfrm rot="1804115">
            <a:off x="-138406" y="3507613"/>
            <a:ext cx="2471136" cy="182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8"/>
          <p:cNvSpPr>
            <a:spLocks/>
          </p:cNvSpPr>
          <p:nvPr/>
        </p:nvSpPr>
        <p:spPr bwMode="auto">
          <a:xfrm>
            <a:off x="7845856" y="3429188"/>
            <a:ext cx="117417" cy="221885"/>
          </a:xfrm>
          <a:custGeom>
            <a:avLst/>
            <a:gdLst>
              <a:gd name="T0" fmla="*/ 11078 w 22155"/>
              <a:gd name="T1" fmla="*/ 0 h 22725"/>
              <a:gd name="T2" fmla="*/ 12914 w 22155"/>
              <a:gd name="T3" fmla="*/ 7452 h 22725"/>
              <a:gd name="T4" fmla="*/ 19739 w 22155"/>
              <a:gd name="T5" fmla="*/ 4278 h 22725"/>
              <a:gd name="T6" fmla="*/ 15203 w 22155"/>
              <a:gd name="T7" fmla="*/ 10397 h 22725"/>
              <a:gd name="T8" fmla="*/ 21878 w 22155"/>
              <a:gd name="T9" fmla="*/ 13891 h 22725"/>
              <a:gd name="T10" fmla="*/ 14386 w 22155"/>
              <a:gd name="T11" fmla="*/ 14069 h 22725"/>
              <a:gd name="T12" fmla="*/ 15884 w 22155"/>
              <a:gd name="T13" fmla="*/ 21600 h 22725"/>
              <a:gd name="T14" fmla="*/ 11078 w 22155"/>
              <a:gd name="T15" fmla="*/ 15703 h 22725"/>
              <a:gd name="T16" fmla="*/ 6272 w 22155"/>
              <a:gd name="T17" fmla="*/ 21600 h 22725"/>
              <a:gd name="T18" fmla="*/ 7770 w 22155"/>
              <a:gd name="T19" fmla="*/ 14069 h 22725"/>
              <a:gd name="T20" fmla="*/ 278 w 22155"/>
              <a:gd name="T21" fmla="*/ 13891 h 22725"/>
              <a:gd name="T22" fmla="*/ 6953 w 22155"/>
              <a:gd name="T23" fmla="*/ 10397 h 22725"/>
              <a:gd name="T24" fmla="*/ 2417 w 22155"/>
              <a:gd name="T25" fmla="*/ 4278 h 22725"/>
              <a:gd name="T26" fmla="*/ 9242 w 22155"/>
              <a:gd name="T27" fmla="*/ 7452 h 22725"/>
              <a:gd name="T28" fmla="*/ 11078 w 22155"/>
              <a:gd name="T29" fmla="*/ 0 h 22725"/>
              <a:gd name="T30" fmla="*/ 11078 w 22155"/>
              <a:gd name="T31" fmla="*/ 0 h 22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155" h="22725">
                <a:moveTo>
                  <a:pt x="11078" y="0"/>
                </a:moveTo>
                <a:lnTo>
                  <a:pt x="12914" y="7452"/>
                </a:lnTo>
                <a:lnTo>
                  <a:pt x="19739" y="4278"/>
                </a:lnTo>
                <a:lnTo>
                  <a:pt x="15203" y="10397"/>
                </a:lnTo>
                <a:lnTo>
                  <a:pt x="21878" y="13891"/>
                </a:lnTo>
                <a:lnTo>
                  <a:pt x="14386" y="14069"/>
                </a:lnTo>
                <a:lnTo>
                  <a:pt x="15884" y="21600"/>
                </a:lnTo>
                <a:lnTo>
                  <a:pt x="11078" y="15703"/>
                </a:lnTo>
                <a:lnTo>
                  <a:pt x="6272" y="21600"/>
                </a:lnTo>
                <a:lnTo>
                  <a:pt x="7770" y="14069"/>
                </a:lnTo>
                <a:lnTo>
                  <a:pt x="278" y="13891"/>
                </a:lnTo>
                <a:lnTo>
                  <a:pt x="6953" y="10397"/>
                </a:lnTo>
                <a:lnTo>
                  <a:pt x="2417" y="4278"/>
                </a:lnTo>
                <a:lnTo>
                  <a:pt x="9242" y="7452"/>
                </a:lnTo>
                <a:lnTo>
                  <a:pt x="11078" y="0"/>
                </a:lnTo>
                <a:close/>
                <a:moveTo>
                  <a:pt x="11078" y="0"/>
                </a:moveTo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 w="254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AutoShape 9"/>
          <p:cNvSpPr>
            <a:spLocks/>
          </p:cNvSpPr>
          <p:nvPr/>
        </p:nvSpPr>
        <p:spPr bwMode="auto">
          <a:xfrm>
            <a:off x="6817156" y="3429188"/>
            <a:ext cx="117417" cy="221885"/>
          </a:xfrm>
          <a:custGeom>
            <a:avLst/>
            <a:gdLst>
              <a:gd name="T0" fmla="*/ 11078 w 22155"/>
              <a:gd name="T1" fmla="*/ 0 h 22725"/>
              <a:gd name="T2" fmla="*/ 12914 w 22155"/>
              <a:gd name="T3" fmla="*/ 7452 h 22725"/>
              <a:gd name="T4" fmla="*/ 19739 w 22155"/>
              <a:gd name="T5" fmla="*/ 4278 h 22725"/>
              <a:gd name="T6" fmla="*/ 15203 w 22155"/>
              <a:gd name="T7" fmla="*/ 10397 h 22725"/>
              <a:gd name="T8" fmla="*/ 21878 w 22155"/>
              <a:gd name="T9" fmla="*/ 13891 h 22725"/>
              <a:gd name="T10" fmla="*/ 14386 w 22155"/>
              <a:gd name="T11" fmla="*/ 14069 h 22725"/>
              <a:gd name="T12" fmla="*/ 15884 w 22155"/>
              <a:gd name="T13" fmla="*/ 21600 h 22725"/>
              <a:gd name="T14" fmla="*/ 11078 w 22155"/>
              <a:gd name="T15" fmla="*/ 15703 h 22725"/>
              <a:gd name="T16" fmla="*/ 6272 w 22155"/>
              <a:gd name="T17" fmla="*/ 21600 h 22725"/>
              <a:gd name="T18" fmla="*/ 7770 w 22155"/>
              <a:gd name="T19" fmla="*/ 14069 h 22725"/>
              <a:gd name="T20" fmla="*/ 278 w 22155"/>
              <a:gd name="T21" fmla="*/ 13891 h 22725"/>
              <a:gd name="T22" fmla="*/ 6953 w 22155"/>
              <a:gd name="T23" fmla="*/ 10397 h 22725"/>
              <a:gd name="T24" fmla="*/ 2417 w 22155"/>
              <a:gd name="T25" fmla="*/ 4278 h 22725"/>
              <a:gd name="T26" fmla="*/ 9242 w 22155"/>
              <a:gd name="T27" fmla="*/ 7452 h 22725"/>
              <a:gd name="T28" fmla="*/ 11078 w 22155"/>
              <a:gd name="T29" fmla="*/ 0 h 22725"/>
              <a:gd name="T30" fmla="*/ 11078 w 22155"/>
              <a:gd name="T31" fmla="*/ 0 h 22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155" h="22725">
                <a:moveTo>
                  <a:pt x="11078" y="0"/>
                </a:moveTo>
                <a:lnTo>
                  <a:pt x="12914" y="7452"/>
                </a:lnTo>
                <a:lnTo>
                  <a:pt x="19739" y="4278"/>
                </a:lnTo>
                <a:lnTo>
                  <a:pt x="15203" y="10397"/>
                </a:lnTo>
                <a:lnTo>
                  <a:pt x="21878" y="13891"/>
                </a:lnTo>
                <a:lnTo>
                  <a:pt x="14386" y="14069"/>
                </a:lnTo>
                <a:lnTo>
                  <a:pt x="15884" y="21600"/>
                </a:lnTo>
                <a:lnTo>
                  <a:pt x="11078" y="15703"/>
                </a:lnTo>
                <a:lnTo>
                  <a:pt x="6272" y="21600"/>
                </a:lnTo>
                <a:lnTo>
                  <a:pt x="7770" y="14069"/>
                </a:lnTo>
                <a:lnTo>
                  <a:pt x="278" y="13891"/>
                </a:lnTo>
                <a:lnTo>
                  <a:pt x="6953" y="10397"/>
                </a:lnTo>
                <a:lnTo>
                  <a:pt x="2417" y="4278"/>
                </a:lnTo>
                <a:lnTo>
                  <a:pt x="9242" y="7452"/>
                </a:lnTo>
                <a:lnTo>
                  <a:pt x="11078" y="0"/>
                </a:lnTo>
                <a:close/>
                <a:moveTo>
                  <a:pt x="11078" y="0"/>
                </a:moveTo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 w="254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AutoShape 10"/>
          <p:cNvSpPr>
            <a:spLocks/>
          </p:cNvSpPr>
          <p:nvPr/>
        </p:nvSpPr>
        <p:spPr bwMode="auto">
          <a:xfrm>
            <a:off x="7363256" y="3568888"/>
            <a:ext cx="117417" cy="221885"/>
          </a:xfrm>
          <a:custGeom>
            <a:avLst/>
            <a:gdLst>
              <a:gd name="T0" fmla="*/ 11078 w 22155"/>
              <a:gd name="T1" fmla="*/ 0 h 22725"/>
              <a:gd name="T2" fmla="*/ 12914 w 22155"/>
              <a:gd name="T3" fmla="*/ 7452 h 22725"/>
              <a:gd name="T4" fmla="*/ 19739 w 22155"/>
              <a:gd name="T5" fmla="*/ 4278 h 22725"/>
              <a:gd name="T6" fmla="*/ 15203 w 22155"/>
              <a:gd name="T7" fmla="*/ 10397 h 22725"/>
              <a:gd name="T8" fmla="*/ 21878 w 22155"/>
              <a:gd name="T9" fmla="*/ 13891 h 22725"/>
              <a:gd name="T10" fmla="*/ 14386 w 22155"/>
              <a:gd name="T11" fmla="*/ 14069 h 22725"/>
              <a:gd name="T12" fmla="*/ 15884 w 22155"/>
              <a:gd name="T13" fmla="*/ 21600 h 22725"/>
              <a:gd name="T14" fmla="*/ 11078 w 22155"/>
              <a:gd name="T15" fmla="*/ 15703 h 22725"/>
              <a:gd name="T16" fmla="*/ 6272 w 22155"/>
              <a:gd name="T17" fmla="*/ 21600 h 22725"/>
              <a:gd name="T18" fmla="*/ 7770 w 22155"/>
              <a:gd name="T19" fmla="*/ 14069 h 22725"/>
              <a:gd name="T20" fmla="*/ 278 w 22155"/>
              <a:gd name="T21" fmla="*/ 13891 h 22725"/>
              <a:gd name="T22" fmla="*/ 6953 w 22155"/>
              <a:gd name="T23" fmla="*/ 10397 h 22725"/>
              <a:gd name="T24" fmla="*/ 2417 w 22155"/>
              <a:gd name="T25" fmla="*/ 4278 h 22725"/>
              <a:gd name="T26" fmla="*/ 9242 w 22155"/>
              <a:gd name="T27" fmla="*/ 7452 h 22725"/>
              <a:gd name="T28" fmla="*/ 11078 w 22155"/>
              <a:gd name="T29" fmla="*/ 0 h 22725"/>
              <a:gd name="T30" fmla="*/ 11078 w 22155"/>
              <a:gd name="T31" fmla="*/ 0 h 22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155" h="22725">
                <a:moveTo>
                  <a:pt x="11078" y="0"/>
                </a:moveTo>
                <a:lnTo>
                  <a:pt x="12914" y="7452"/>
                </a:lnTo>
                <a:lnTo>
                  <a:pt x="19739" y="4278"/>
                </a:lnTo>
                <a:lnTo>
                  <a:pt x="15203" y="10397"/>
                </a:lnTo>
                <a:lnTo>
                  <a:pt x="21878" y="13891"/>
                </a:lnTo>
                <a:lnTo>
                  <a:pt x="14386" y="14069"/>
                </a:lnTo>
                <a:lnTo>
                  <a:pt x="15884" y="21600"/>
                </a:lnTo>
                <a:lnTo>
                  <a:pt x="11078" y="15703"/>
                </a:lnTo>
                <a:lnTo>
                  <a:pt x="6272" y="21600"/>
                </a:lnTo>
                <a:lnTo>
                  <a:pt x="7770" y="14069"/>
                </a:lnTo>
                <a:lnTo>
                  <a:pt x="278" y="13891"/>
                </a:lnTo>
                <a:lnTo>
                  <a:pt x="6953" y="10397"/>
                </a:lnTo>
                <a:lnTo>
                  <a:pt x="2417" y="4278"/>
                </a:lnTo>
                <a:lnTo>
                  <a:pt x="9242" y="7452"/>
                </a:lnTo>
                <a:lnTo>
                  <a:pt x="11078" y="0"/>
                </a:lnTo>
                <a:close/>
                <a:moveTo>
                  <a:pt x="11078" y="0"/>
                </a:moveTo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 w="254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AutoShape 11"/>
          <p:cNvSpPr>
            <a:spLocks/>
          </p:cNvSpPr>
          <p:nvPr/>
        </p:nvSpPr>
        <p:spPr bwMode="auto">
          <a:xfrm>
            <a:off x="8391956" y="3556188"/>
            <a:ext cx="117417" cy="221885"/>
          </a:xfrm>
          <a:custGeom>
            <a:avLst/>
            <a:gdLst>
              <a:gd name="T0" fmla="*/ 11078 w 22155"/>
              <a:gd name="T1" fmla="*/ 0 h 22725"/>
              <a:gd name="T2" fmla="*/ 12914 w 22155"/>
              <a:gd name="T3" fmla="*/ 7452 h 22725"/>
              <a:gd name="T4" fmla="*/ 19739 w 22155"/>
              <a:gd name="T5" fmla="*/ 4278 h 22725"/>
              <a:gd name="T6" fmla="*/ 15203 w 22155"/>
              <a:gd name="T7" fmla="*/ 10397 h 22725"/>
              <a:gd name="T8" fmla="*/ 21878 w 22155"/>
              <a:gd name="T9" fmla="*/ 13891 h 22725"/>
              <a:gd name="T10" fmla="*/ 14386 w 22155"/>
              <a:gd name="T11" fmla="*/ 14069 h 22725"/>
              <a:gd name="T12" fmla="*/ 15884 w 22155"/>
              <a:gd name="T13" fmla="*/ 21600 h 22725"/>
              <a:gd name="T14" fmla="*/ 11078 w 22155"/>
              <a:gd name="T15" fmla="*/ 15703 h 22725"/>
              <a:gd name="T16" fmla="*/ 6272 w 22155"/>
              <a:gd name="T17" fmla="*/ 21600 h 22725"/>
              <a:gd name="T18" fmla="*/ 7770 w 22155"/>
              <a:gd name="T19" fmla="*/ 14069 h 22725"/>
              <a:gd name="T20" fmla="*/ 278 w 22155"/>
              <a:gd name="T21" fmla="*/ 13891 h 22725"/>
              <a:gd name="T22" fmla="*/ 6953 w 22155"/>
              <a:gd name="T23" fmla="*/ 10397 h 22725"/>
              <a:gd name="T24" fmla="*/ 2417 w 22155"/>
              <a:gd name="T25" fmla="*/ 4278 h 22725"/>
              <a:gd name="T26" fmla="*/ 9242 w 22155"/>
              <a:gd name="T27" fmla="*/ 7452 h 22725"/>
              <a:gd name="T28" fmla="*/ 11078 w 22155"/>
              <a:gd name="T29" fmla="*/ 0 h 22725"/>
              <a:gd name="T30" fmla="*/ 11078 w 22155"/>
              <a:gd name="T31" fmla="*/ 0 h 22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155" h="22725">
                <a:moveTo>
                  <a:pt x="11078" y="0"/>
                </a:moveTo>
                <a:lnTo>
                  <a:pt x="12914" y="7452"/>
                </a:lnTo>
                <a:lnTo>
                  <a:pt x="19739" y="4278"/>
                </a:lnTo>
                <a:lnTo>
                  <a:pt x="15203" y="10397"/>
                </a:lnTo>
                <a:lnTo>
                  <a:pt x="21878" y="13891"/>
                </a:lnTo>
                <a:lnTo>
                  <a:pt x="14386" y="14069"/>
                </a:lnTo>
                <a:lnTo>
                  <a:pt x="15884" y="21600"/>
                </a:lnTo>
                <a:lnTo>
                  <a:pt x="11078" y="15703"/>
                </a:lnTo>
                <a:lnTo>
                  <a:pt x="6272" y="21600"/>
                </a:lnTo>
                <a:lnTo>
                  <a:pt x="7770" y="14069"/>
                </a:lnTo>
                <a:lnTo>
                  <a:pt x="278" y="13891"/>
                </a:lnTo>
                <a:lnTo>
                  <a:pt x="6953" y="10397"/>
                </a:lnTo>
                <a:lnTo>
                  <a:pt x="2417" y="4278"/>
                </a:lnTo>
                <a:lnTo>
                  <a:pt x="9242" y="7452"/>
                </a:lnTo>
                <a:lnTo>
                  <a:pt x="11078" y="0"/>
                </a:lnTo>
                <a:close/>
                <a:moveTo>
                  <a:pt x="11078" y="0"/>
                </a:moveTo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 w="254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034827" y="2950201"/>
            <a:ext cx="2819450" cy="1389986"/>
            <a:chOff x="0" y="-148"/>
            <a:chExt cx="3221" cy="1273"/>
          </a:xfrm>
        </p:grpSpPr>
        <p:sp>
          <p:nvSpPr>
            <p:cNvPr id="14" name="Line 14"/>
            <p:cNvSpPr>
              <a:spLocks noChangeShapeType="1"/>
            </p:cNvSpPr>
            <p:nvPr/>
          </p:nvSpPr>
          <p:spPr bwMode="auto">
            <a:xfrm rot="10800000" flipH="1">
              <a:off x="0" y="570"/>
              <a:ext cx="3221" cy="555"/>
            </a:xfrm>
            <a:prstGeom prst="line">
              <a:avLst/>
            </a:prstGeom>
            <a:noFill/>
            <a:ln w="76200">
              <a:solidFill>
                <a:srgbClr val="003DCC"/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/>
            </p:cNvSpPr>
            <p:nvPr/>
          </p:nvSpPr>
          <p:spPr bwMode="auto">
            <a:xfrm>
              <a:off x="1861" y="-148"/>
              <a:ext cx="703" cy="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5900" dirty="0" err="1" smtClean="0">
                  <a:solidFill>
                    <a:srgbClr val="2E6FFD"/>
                  </a:solidFill>
                  <a:latin typeface="Symbol" pitchFamily="18" charset="2"/>
                  <a:ea typeface="华文仿宋" charset="0"/>
                  <a:cs typeface="华文仿宋" charset="0"/>
                  <a:sym typeface="华文仿宋" charset="0"/>
                </a:rPr>
                <a:t>n</a:t>
              </a:r>
              <a:r>
                <a:rPr lang="en-US" sz="5900" baseline="-25000" dirty="0" err="1" smtClean="0">
                  <a:solidFill>
                    <a:srgbClr val="2E6FFD"/>
                  </a:solidFill>
                  <a:latin typeface="Symbol" pitchFamily="18" charset="2"/>
                  <a:ea typeface="华文仿宋" charset="0"/>
                  <a:cs typeface="华文仿宋" charset="0"/>
                  <a:sym typeface="华文仿宋" charset="0"/>
                </a:rPr>
                <a:t>t</a:t>
              </a:r>
              <a:endParaRPr lang="en-US" sz="5900" baseline="-6000" dirty="0">
                <a:solidFill>
                  <a:srgbClr val="2E6FFD"/>
                </a:solidFill>
                <a:latin typeface="华文仿宋" charset="0"/>
                <a:ea typeface="华文仿宋" charset="0"/>
                <a:cs typeface="华文仿宋" charset="0"/>
                <a:sym typeface="华文仿宋" charset="0"/>
              </a:endParaRP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045848" y="2417306"/>
            <a:ext cx="1941100" cy="1238738"/>
            <a:chOff x="0" y="-24"/>
            <a:chExt cx="1802" cy="809"/>
          </a:xfrm>
        </p:grpSpPr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H="1">
              <a:off x="0" y="470"/>
              <a:ext cx="1802" cy="315"/>
            </a:xfrm>
            <a:prstGeom prst="line">
              <a:avLst/>
            </a:prstGeom>
            <a:noFill/>
            <a:ln w="76200">
              <a:solidFill>
                <a:srgbClr val="003D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/>
            </p:cNvSpPr>
            <p:nvPr/>
          </p:nvSpPr>
          <p:spPr bwMode="auto">
            <a:xfrm>
              <a:off x="524" y="-24"/>
              <a:ext cx="308" cy="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5900" dirty="0" smtClean="0">
                  <a:solidFill>
                    <a:srgbClr val="2E6FFD"/>
                  </a:solidFill>
                  <a:latin typeface="Symbol" pitchFamily="18" charset="2"/>
                  <a:ea typeface="华文楷体" charset="0"/>
                  <a:cs typeface="华文楷体" charset="0"/>
                  <a:sym typeface="华文楷体" charset="0"/>
                </a:rPr>
                <a:t>t</a:t>
              </a:r>
              <a:endParaRPr lang="en-US" sz="5900" dirty="0">
                <a:solidFill>
                  <a:srgbClr val="2E6FFD"/>
                </a:solidFill>
                <a:latin typeface="Symbol" pitchFamily="18" charset="2"/>
                <a:ea typeface="华文楷体" charset="0"/>
                <a:cs typeface="华文楷体" charset="0"/>
                <a:sym typeface="华文楷体" charset="0"/>
              </a:endParaRPr>
            </a:p>
          </p:txBody>
        </p:sp>
      </p:grpSp>
      <p:sp>
        <p:nvSpPr>
          <p:cNvPr id="19" name="AutoShape 19"/>
          <p:cNvSpPr>
            <a:spLocks/>
          </p:cNvSpPr>
          <p:nvPr/>
        </p:nvSpPr>
        <p:spPr bwMode="auto">
          <a:xfrm>
            <a:off x="3934646" y="3527550"/>
            <a:ext cx="252102" cy="347815"/>
          </a:xfrm>
          <a:prstGeom prst="star8">
            <a:avLst>
              <a:gd name="adj" fmla="val 19097"/>
            </a:avLst>
          </a:prstGeom>
          <a:solidFill>
            <a:srgbClr val="0044FE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43458" y="5581689"/>
            <a:ext cx="8721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2"/>
                </a:solidFill>
              </a:rPr>
              <a:t>Chalenges: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000" dirty="0">
                <a:solidFill>
                  <a:schemeClr val="bg2"/>
                </a:solidFill>
              </a:rPr>
              <a:t>r</a:t>
            </a:r>
            <a:r>
              <a:rPr lang="fr-FR" sz="2000" dirty="0" smtClean="0">
                <a:solidFill>
                  <a:schemeClr val="bg2"/>
                </a:solidFill>
              </a:rPr>
              <a:t>ate of neutrino </a:t>
            </a:r>
            <a:r>
              <a:rPr lang="fr-FR" sz="2000" dirty="0" err="1" smtClean="0">
                <a:solidFill>
                  <a:schemeClr val="bg2"/>
                </a:solidFill>
              </a:rPr>
              <a:t>showers</a:t>
            </a:r>
            <a:r>
              <a:rPr lang="fr-FR" sz="2000" dirty="0" smtClean="0">
                <a:solidFill>
                  <a:schemeClr val="bg2"/>
                </a:solidFill>
              </a:rPr>
              <a:t> (</a:t>
            </a:r>
            <a:r>
              <a:rPr lang="fr-FR" sz="2000" b="1" dirty="0" smtClean="0">
                <a:solidFill>
                  <a:schemeClr val="bg2"/>
                </a:solidFill>
              </a:rPr>
              <a:t>~ </a:t>
            </a:r>
            <a:r>
              <a:rPr lang="fr-FR" sz="2000" b="1" dirty="0">
                <a:solidFill>
                  <a:schemeClr val="bg2"/>
                </a:solidFill>
              </a:rPr>
              <a:t>few per </a:t>
            </a:r>
            <a:r>
              <a:rPr lang="fr-FR" sz="2000" b="1" dirty="0" err="1">
                <a:solidFill>
                  <a:schemeClr val="bg2"/>
                </a:solidFill>
              </a:rPr>
              <a:t>year</a:t>
            </a:r>
            <a:r>
              <a:rPr lang="fr-FR" sz="2000" b="1" dirty="0">
                <a:solidFill>
                  <a:schemeClr val="bg2"/>
                </a:solidFill>
              </a:rPr>
              <a:t> </a:t>
            </a:r>
            <a:r>
              <a:rPr lang="fr-FR" sz="2000" b="1" dirty="0" smtClean="0">
                <a:solidFill>
                  <a:schemeClr val="bg2"/>
                </a:solidFill>
              </a:rPr>
              <a:t>)</a:t>
            </a:r>
            <a:endParaRPr lang="fr-FR" sz="2000" dirty="0">
              <a:solidFill>
                <a:schemeClr val="bg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bg2"/>
                </a:solidFill>
              </a:rPr>
              <a:t>background rejection</a:t>
            </a:r>
            <a:r>
              <a:rPr lang="fr-FR" sz="2000" dirty="0">
                <a:solidFill>
                  <a:schemeClr val="bg2"/>
                </a:solidFill>
              </a:rPr>
              <a:t> </a:t>
            </a:r>
            <a:r>
              <a:rPr lang="fr-FR" sz="2000" dirty="0" smtClean="0">
                <a:solidFill>
                  <a:schemeClr val="bg2"/>
                </a:solidFill>
              </a:rPr>
              <a:t>(~</a:t>
            </a:r>
            <a:r>
              <a:rPr lang="fr-FR" sz="2000" b="1" dirty="0" smtClean="0">
                <a:solidFill>
                  <a:schemeClr val="bg2"/>
                </a:solidFill>
              </a:rPr>
              <a:t>few per second)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603973" y="2161553"/>
            <a:ext cx="4741344" cy="983239"/>
            <a:chOff x="4603973" y="2161553"/>
            <a:chExt cx="4741344" cy="983239"/>
          </a:xfrm>
        </p:grpSpPr>
        <p:pic>
          <p:nvPicPr>
            <p:cNvPr id="8" name="Picture 6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07" t="22865" r="29974" b="26260"/>
            <a:stretch>
              <a:fillRect/>
            </a:stretch>
          </p:blipFill>
          <p:spPr bwMode="auto">
            <a:xfrm rot="15461404">
              <a:off x="7111486" y="910961"/>
              <a:ext cx="983239" cy="3484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4603973" y="2204864"/>
              <a:ext cx="2262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~horizontal </a:t>
              </a:r>
              <a:r>
                <a:rPr lang="fr-FR" b="1" dirty="0" err="1" smtClean="0"/>
                <a:t>shower</a:t>
              </a:r>
              <a:endParaRPr lang="en-US" b="1" dirty="0"/>
            </a:p>
          </p:txBody>
        </p:sp>
      </p:grpSp>
      <p:sp>
        <p:nvSpPr>
          <p:cNvPr id="20" name="AutoShape 20"/>
          <p:cNvSpPr>
            <a:spLocks/>
          </p:cNvSpPr>
          <p:nvPr/>
        </p:nvSpPr>
        <p:spPr bwMode="auto">
          <a:xfrm>
            <a:off x="5863528" y="3011269"/>
            <a:ext cx="252102" cy="347815"/>
          </a:xfrm>
          <a:prstGeom prst="star8">
            <a:avLst>
              <a:gd name="adj" fmla="val 19097"/>
            </a:avLst>
          </a:prstGeom>
          <a:solidFill>
            <a:srgbClr val="2E6FFD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UHE neutrino </a:t>
            </a:r>
            <a:r>
              <a:rPr lang="fr-FR" dirty="0" err="1" smtClean="0">
                <a:solidFill>
                  <a:schemeClr val="bg1"/>
                </a:solidFill>
              </a:rPr>
              <a:t>detection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0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9" grpId="0" animBg="1"/>
      <p:bldP spid="22" grpId="0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617721" y="3701829"/>
            <a:ext cx="3466447" cy="2825779"/>
            <a:chOff x="1053842" y="3660429"/>
            <a:chExt cx="3466447" cy="282577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843" y="3660429"/>
              <a:ext cx="3438525" cy="2247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1053842" y="5901433"/>
              <a:ext cx="3466447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/>
                <a:t>CODALEA </a:t>
              </a:r>
              <a:r>
                <a:rPr lang="fr-FR" sz="1600" b="1" u="sng" dirty="0" smtClean="0"/>
                <a:t>double polar</a:t>
              </a:r>
              <a:r>
                <a:rPr lang="fr-FR" sz="1600" b="1" dirty="0" smtClean="0"/>
                <a:t> </a:t>
              </a:r>
              <a:r>
                <a:rPr lang="fr-FR" sz="1600" dirty="0" err="1" smtClean="0"/>
                <a:t>antenna</a:t>
              </a:r>
              <a:endParaRPr lang="fr-FR" sz="1600" dirty="0" smtClean="0"/>
            </a:p>
            <a:p>
              <a:pPr algn="ctr"/>
              <a:r>
                <a:rPr lang="fr-FR" sz="1600" dirty="0" smtClean="0"/>
                <a:t>… </a:t>
              </a:r>
              <a:r>
                <a:rPr lang="fr-FR" sz="1600" dirty="0" err="1" smtClean="0"/>
                <a:t>available</a:t>
              </a:r>
              <a:r>
                <a:rPr lang="fr-FR" sz="1600" dirty="0" smtClean="0"/>
                <a:t> for TREND</a:t>
              </a:r>
              <a:endParaRPr lang="en-GB" sz="16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7544" y="3501008"/>
            <a:ext cx="8280920" cy="3312029"/>
            <a:chOff x="467544" y="3501008"/>
            <a:chExt cx="8280920" cy="331202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19" r="7977"/>
            <a:stretch/>
          </p:blipFill>
          <p:spPr>
            <a:xfrm>
              <a:off x="467544" y="3501008"/>
              <a:ext cx="8280920" cy="331202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205368" y="3861049"/>
              <a:ext cx="477566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u="sng" dirty="0" smtClean="0">
                  <a:solidFill>
                    <a:srgbClr val="FF0000"/>
                  </a:solidFill>
                </a:rPr>
                <a:t>Prototype setup to </a:t>
              </a:r>
              <a:r>
                <a:rPr lang="fr-FR" b="1" u="sng" dirty="0" err="1" smtClean="0">
                  <a:solidFill>
                    <a:srgbClr val="FF0000"/>
                  </a:solidFill>
                </a:rPr>
                <a:t>be</a:t>
              </a:r>
              <a:r>
                <a:rPr lang="fr-FR" b="1" u="sng" dirty="0" smtClean="0">
                  <a:solidFill>
                    <a:srgbClr val="FF0000"/>
                  </a:solidFill>
                </a:rPr>
                <a:t> </a:t>
              </a:r>
              <a:r>
                <a:rPr lang="fr-FR" b="1" u="sng" dirty="0" err="1" smtClean="0">
                  <a:solidFill>
                    <a:srgbClr val="FF0000"/>
                  </a:solidFill>
                </a:rPr>
                <a:t>installed</a:t>
              </a:r>
              <a:r>
                <a:rPr lang="fr-FR" b="1" u="sng" dirty="0" smtClean="0">
                  <a:solidFill>
                    <a:srgbClr val="FF0000"/>
                  </a:solidFill>
                </a:rPr>
                <a:t> </a:t>
              </a:r>
              <a:r>
                <a:rPr lang="fr-FR" b="1" u="sng" dirty="0" err="1" smtClean="0">
                  <a:solidFill>
                    <a:srgbClr val="FF0000"/>
                  </a:solidFill>
                </a:rPr>
                <a:t>at</a:t>
              </a:r>
              <a:r>
                <a:rPr lang="fr-FR" b="1" u="sng" dirty="0" smtClean="0">
                  <a:solidFill>
                    <a:srgbClr val="FF0000"/>
                  </a:solidFill>
                </a:rPr>
                <a:t> </a:t>
              </a:r>
              <a:r>
                <a:rPr lang="fr-FR" b="1" u="sng" dirty="0" err="1" smtClean="0">
                  <a:solidFill>
                    <a:srgbClr val="FF0000"/>
                  </a:solidFill>
                </a:rPr>
                <a:t>Ulastai</a:t>
              </a:r>
              <a:r>
                <a:rPr lang="fr-FR" b="1" u="sng" dirty="0" smtClean="0">
                  <a:solidFill>
                    <a:srgbClr val="FF0000"/>
                  </a:solidFill>
                </a:rPr>
                <a:t>:</a:t>
              </a:r>
              <a:r>
                <a:rPr lang="fr-FR" b="1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lang="fr-FR" dirty="0" smtClean="0">
                  <a:solidFill>
                    <a:srgbClr val="FF0000"/>
                  </a:solidFill>
                </a:rPr>
                <a:t>Double polar </a:t>
              </a:r>
              <a:r>
                <a:rPr lang="fr-FR" dirty="0" err="1" smtClean="0">
                  <a:solidFill>
                    <a:srgbClr val="FF0000"/>
                  </a:solidFill>
                </a:rPr>
                <a:t>antennas</a:t>
              </a:r>
              <a:r>
                <a:rPr lang="fr-FR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lang="fr-FR" dirty="0" smtClean="0">
                  <a:solidFill>
                    <a:srgbClr val="FF0000"/>
                  </a:solidFill>
                </a:rPr>
                <a:t>+ vertical </a:t>
              </a:r>
              <a:r>
                <a:rPr lang="fr-FR" dirty="0" err="1" smtClean="0">
                  <a:solidFill>
                    <a:srgbClr val="FF0000"/>
                  </a:solidFill>
                </a:rPr>
                <a:t>scintillators</a:t>
              </a:r>
              <a:r>
                <a:rPr lang="fr-FR" dirty="0" smtClean="0">
                  <a:solidFill>
                    <a:srgbClr val="FF0000"/>
                  </a:solidFill>
                </a:rPr>
                <a:t> for CR validation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Background rejection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" y="1268761"/>
            <a:ext cx="8867328" cy="2232248"/>
          </a:xfrm>
        </p:spPr>
        <p:txBody>
          <a:bodyPr>
            <a:normAutofit/>
          </a:bodyPr>
          <a:lstStyle/>
          <a:p>
            <a:r>
              <a:rPr lang="fr-FR" sz="2400" b="0" dirty="0" smtClean="0"/>
              <a:t>Rejection factor has to </a:t>
            </a:r>
            <a:r>
              <a:rPr lang="fr-FR" sz="2400" b="0" dirty="0" err="1" smtClean="0"/>
              <a:t>be</a:t>
            </a:r>
            <a:r>
              <a:rPr lang="fr-FR" sz="2400" b="0" dirty="0" smtClean="0"/>
              <a:t> &gt;10</a:t>
            </a:r>
            <a:r>
              <a:rPr lang="fr-FR" sz="2400" b="0" baseline="30000" dirty="0" smtClean="0"/>
              <a:t>7</a:t>
            </a:r>
            <a:r>
              <a:rPr lang="fr-FR" sz="2400" b="0" dirty="0"/>
              <a:t>.</a:t>
            </a:r>
            <a:endParaRPr lang="fr-FR" sz="2400" b="0" baseline="30000" dirty="0" smtClean="0"/>
          </a:p>
          <a:p>
            <a:r>
              <a:rPr lang="fr-FR" sz="2400" b="0" dirty="0" err="1" smtClean="0"/>
              <a:t>Ground</a:t>
            </a:r>
            <a:r>
              <a:rPr lang="fr-FR" sz="2400" b="0" dirty="0" smtClean="0"/>
              <a:t> </a:t>
            </a:r>
            <a:r>
              <a:rPr lang="fr-FR" sz="2400" b="0" dirty="0" smtClean="0"/>
              <a:t>pattern/</a:t>
            </a:r>
            <a:r>
              <a:rPr lang="fr-FR" sz="2400" b="0" dirty="0" err="1" smtClean="0"/>
              <a:t>wavefront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cuts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hardly</a:t>
            </a:r>
            <a:r>
              <a:rPr lang="fr-FR" sz="2400" b="0" dirty="0" smtClean="0"/>
              <a:t> applicable for horizontal </a:t>
            </a:r>
            <a:r>
              <a:rPr lang="fr-FR" sz="2400" b="0" dirty="0" err="1" smtClean="0"/>
              <a:t>showers</a:t>
            </a:r>
            <a:r>
              <a:rPr lang="fr-FR" sz="2400" b="0" dirty="0" smtClean="0"/>
              <a:t>.</a:t>
            </a:r>
          </a:p>
          <a:p>
            <a:r>
              <a:rPr lang="fr-FR" sz="2400" b="0" dirty="0" smtClean="0"/>
              <a:t>Key </a:t>
            </a:r>
            <a:r>
              <a:rPr lang="fr-FR" sz="2400" b="0" dirty="0" err="1" smtClean="0"/>
              <a:t>parameter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could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be</a:t>
            </a:r>
            <a:r>
              <a:rPr lang="fr-FR" sz="2400" b="0" dirty="0" smtClean="0"/>
              <a:t> </a:t>
            </a:r>
            <a:r>
              <a:rPr lang="fr-FR" sz="2400" u="sng" dirty="0" err="1" smtClean="0"/>
              <a:t>polarization</a:t>
            </a:r>
            <a:r>
              <a:rPr lang="fr-FR" sz="2400" b="0" dirty="0" smtClean="0"/>
              <a:t>:</a:t>
            </a:r>
            <a:endParaRPr lang="en-GB" sz="2400" b="0" dirty="0" smtClean="0"/>
          </a:p>
          <a:p>
            <a:pPr marL="0" indent="0">
              <a:buNone/>
            </a:pPr>
            <a:r>
              <a:rPr lang="en-GB" sz="2400" b="0" dirty="0"/>
              <a:t> </a:t>
            </a:r>
            <a:r>
              <a:rPr lang="en-GB" sz="2400" b="0" dirty="0" smtClean="0"/>
              <a:t>   E </a:t>
            </a:r>
            <a:r>
              <a:rPr lang="en-GB" sz="2400" b="0" dirty="0" smtClean="0">
                <a:sym typeface="Symbol"/>
              </a:rPr>
              <a:t> </a:t>
            </a:r>
            <a:r>
              <a:rPr lang="en-GB" sz="2400" b="0" dirty="0" err="1" smtClean="0">
                <a:sym typeface="Symbol"/>
              </a:rPr>
              <a:t>B</a:t>
            </a:r>
            <a:r>
              <a:rPr lang="en-GB" sz="2400" b="0" baseline="-25000" dirty="0" err="1" smtClean="0">
                <a:sym typeface="Symbol"/>
              </a:rPr>
              <a:t>geo</a:t>
            </a:r>
            <a:r>
              <a:rPr lang="en-GB" sz="2400" b="0" dirty="0" smtClean="0">
                <a:sym typeface="Symbol"/>
              </a:rPr>
              <a:t> &amp; E  direction of </a:t>
            </a:r>
            <a:r>
              <a:rPr lang="en-GB" sz="2400" b="0" dirty="0" smtClean="0">
                <a:sym typeface="Symbol"/>
              </a:rPr>
              <a:t>propagation </a:t>
            </a:r>
            <a:r>
              <a:rPr lang="fr-FR" sz="2400" b="0" dirty="0"/>
              <a:t>(</a:t>
            </a:r>
            <a:r>
              <a:rPr lang="fr-FR" sz="2400" b="0" dirty="0" err="1"/>
              <a:t>at</a:t>
            </a:r>
            <a:r>
              <a:rPr lang="fr-FR" sz="2400" b="0" dirty="0"/>
              <a:t> 1st </a:t>
            </a:r>
            <a:r>
              <a:rPr lang="fr-FR" sz="2400" b="0" dirty="0" err="1"/>
              <a:t>order</a:t>
            </a:r>
            <a:r>
              <a:rPr lang="fr-FR" sz="2400" b="0" dirty="0" smtClean="0"/>
              <a:t>)</a:t>
            </a:r>
            <a:r>
              <a:rPr lang="en-GB" sz="2400" b="0" dirty="0" smtClean="0">
                <a:sym typeface="Symbol"/>
              </a:rPr>
              <a:t>. </a:t>
            </a:r>
            <a:endParaRPr lang="fr-FR" sz="2400" b="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1925206" y="5070406"/>
            <a:ext cx="5455107" cy="590843"/>
            <a:chOff x="1763688" y="4509120"/>
            <a:chExt cx="6048672" cy="720080"/>
          </a:xfrm>
        </p:grpSpPr>
        <p:sp>
          <p:nvSpPr>
            <p:cNvPr id="8" name="Rectangle 7"/>
            <p:cNvSpPr/>
            <p:nvPr/>
          </p:nvSpPr>
          <p:spPr>
            <a:xfrm>
              <a:off x="1763688" y="4509120"/>
              <a:ext cx="144016" cy="1080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763688" y="5121188"/>
              <a:ext cx="144016" cy="1080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71800" y="4833156"/>
              <a:ext cx="144016" cy="1080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779912" y="5121188"/>
              <a:ext cx="144016" cy="1080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79912" y="4509120"/>
              <a:ext cx="144016" cy="1080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652120" y="4509120"/>
              <a:ext cx="144016" cy="1080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652120" y="5121188"/>
              <a:ext cx="144016" cy="1080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60232" y="4833156"/>
              <a:ext cx="144016" cy="1080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668344" y="5121188"/>
              <a:ext cx="144016" cy="1080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668344" y="4509120"/>
              <a:ext cx="144016" cy="1080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33122" y="4689140"/>
              <a:ext cx="144016" cy="1080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681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3" y="188640"/>
            <a:ext cx="6593133" cy="114300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Why</a:t>
            </a:r>
            <a:r>
              <a:rPr lang="fr-FR" dirty="0" smtClean="0"/>
              <a:t> neutrino </a:t>
            </a:r>
            <a:r>
              <a:rPr lang="fr-FR" dirty="0" err="1" smtClean="0"/>
              <a:t>astronomy</a:t>
            </a:r>
            <a:r>
              <a:rPr lang="fr-FR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1927373"/>
            <a:ext cx="4608512" cy="4021907"/>
          </a:xfrm>
        </p:spPr>
        <p:txBody>
          <a:bodyPr>
            <a:normAutofit fontScale="92500" lnSpcReduction="10000"/>
          </a:bodyPr>
          <a:lstStyle/>
          <a:p>
            <a:r>
              <a:rPr lang="fr-FR" sz="2000" b="0" dirty="0" smtClean="0">
                <a:solidFill>
                  <a:schemeClr val="bg2"/>
                </a:solidFill>
              </a:rPr>
              <a:t>No </a:t>
            </a:r>
            <a:r>
              <a:rPr lang="fr-FR" sz="2000" b="0" dirty="0" err="1" smtClean="0">
                <a:solidFill>
                  <a:schemeClr val="bg2"/>
                </a:solidFill>
              </a:rPr>
              <a:t>deflection</a:t>
            </a:r>
            <a:r>
              <a:rPr lang="fr-FR" sz="2000" b="0" dirty="0" smtClean="0">
                <a:solidFill>
                  <a:schemeClr val="bg2"/>
                </a:solidFill>
              </a:rPr>
              <a:t> (≠ </a:t>
            </a:r>
            <a:r>
              <a:rPr lang="fr-FR" sz="2000" b="0" dirty="0" err="1" smtClean="0">
                <a:solidFill>
                  <a:schemeClr val="bg2"/>
                </a:solidFill>
              </a:rPr>
              <a:t>cosmic</a:t>
            </a:r>
            <a:r>
              <a:rPr lang="fr-FR" sz="2000" b="0" dirty="0" smtClean="0">
                <a:solidFill>
                  <a:schemeClr val="bg2"/>
                </a:solidFill>
              </a:rPr>
              <a:t> rays) and no </a:t>
            </a:r>
            <a:r>
              <a:rPr lang="fr-FR" sz="2000" b="0" dirty="0" err="1" smtClean="0">
                <a:solidFill>
                  <a:schemeClr val="bg2"/>
                </a:solidFill>
              </a:rPr>
              <a:t>attenuation</a:t>
            </a:r>
            <a:r>
              <a:rPr lang="fr-FR" sz="2000" b="0" dirty="0" smtClean="0">
                <a:solidFill>
                  <a:schemeClr val="bg2"/>
                </a:solidFill>
              </a:rPr>
              <a:t> (≠ </a:t>
            </a:r>
            <a:r>
              <a:rPr lang="fr-FR" sz="2000" b="0" dirty="0" err="1" smtClean="0">
                <a:solidFill>
                  <a:schemeClr val="bg2"/>
                </a:solidFill>
              </a:rPr>
              <a:t>elm</a:t>
            </a:r>
            <a:r>
              <a:rPr lang="fr-FR" sz="2000" b="0" dirty="0" smtClean="0">
                <a:solidFill>
                  <a:schemeClr val="bg2"/>
                </a:solidFill>
              </a:rPr>
              <a:t> radiation): </a:t>
            </a:r>
            <a:r>
              <a:rPr lang="fr-FR" sz="2000" b="0" dirty="0" err="1" smtClean="0"/>
              <a:t>great</a:t>
            </a:r>
            <a:r>
              <a:rPr lang="fr-FR" sz="2000" b="0" dirty="0" smtClean="0"/>
              <a:t> probe for </a:t>
            </a:r>
            <a:r>
              <a:rPr lang="fr-FR" sz="2000" b="0" dirty="0" err="1"/>
              <a:t>astronomy</a:t>
            </a:r>
            <a:r>
              <a:rPr lang="fr-FR" sz="2000" b="0" dirty="0"/>
              <a:t> &amp; </a:t>
            </a:r>
            <a:r>
              <a:rPr lang="fr-FR" sz="2000" b="0" dirty="0" err="1"/>
              <a:t>cosmology</a:t>
            </a:r>
            <a:endParaRPr lang="fr-FR" sz="2000" b="0" dirty="0"/>
          </a:p>
          <a:p>
            <a:endParaRPr lang="fr-FR" sz="2000" b="0" dirty="0" smtClean="0">
              <a:solidFill>
                <a:schemeClr val="bg2"/>
              </a:solidFill>
            </a:endParaRPr>
          </a:p>
          <a:p>
            <a:endParaRPr lang="fr-FR" sz="2000" b="0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fr-FR" sz="2000" b="0" dirty="0">
              <a:solidFill>
                <a:schemeClr val="bg2"/>
              </a:solidFill>
            </a:endParaRPr>
          </a:p>
          <a:p>
            <a:r>
              <a:rPr lang="fr-FR" sz="2000" b="0" dirty="0" smtClean="0">
                <a:solidFill>
                  <a:schemeClr val="bg2"/>
                </a:solidFill>
              </a:rPr>
              <a:t>Signature for hadronic </a:t>
            </a:r>
            <a:r>
              <a:rPr lang="fr-FR" sz="2000" b="0" dirty="0" err="1" smtClean="0">
                <a:solidFill>
                  <a:schemeClr val="bg2"/>
                </a:solidFill>
              </a:rPr>
              <a:t>processes</a:t>
            </a:r>
            <a:r>
              <a:rPr lang="fr-FR" sz="2000" b="0" dirty="0" smtClean="0">
                <a:solidFill>
                  <a:schemeClr val="bg2"/>
                </a:solidFill>
              </a:rPr>
              <a:t>: clean </a:t>
            </a:r>
            <a:r>
              <a:rPr lang="fr-FR" sz="2000" b="0" dirty="0" err="1" smtClean="0">
                <a:solidFill>
                  <a:schemeClr val="bg2"/>
                </a:solidFill>
              </a:rPr>
              <a:t>messengers</a:t>
            </a:r>
            <a:r>
              <a:rPr lang="fr-FR" sz="2000" b="0" dirty="0" smtClean="0">
                <a:solidFill>
                  <a:schemeClr val="bg2"/>
                </a:solidFill>
              </a:rPr>
              <a:t>.</a:t>
            </a:r>
          </a:p>
          <a:p>
            <a:endParaRPr lang="fr-FR" sz="2000" b="0" dirty="0" smtClean="0">
              <a:solidFill>
                <a:schemeClr val="bg2"/>
              </a:solidFill>
            </a:endParaRPr>
          </a:p>
          <a:p>
            <a:r>
              <a:rPr lang="fr-FR" sz="2000" b="0" dirty="0" err="1" smtClean="0">
                <a:solidFill>
                  <a:schemeClr val="bg2"/>
                </a:solidFill>
              </a:rPr>
              <a:t>After</a:t>
            </a:r>
            <a:r>
              <a:rPr lang="fr-FR" sz="2000" b="0" dirty="0" smtClean="0">
                <a:solidFill>
                  <a:schemeClr val="bg2"/>
                </a:solidFill>
              </a:rPr>
              <a:t> </a:t>
            </a:r>
            <a:r>
              <a:rPr lang="fr-FR" sz="2000" b="0" dirty="0" err="1" smtClean="0">
                <a:solidFill>
                  <a:schemeClr val="bg2"/>
                </a:solidFill>
              </a:rPr>
              <a:t>elm</a:t>
            </a:r>
            <a:r>
              <a:rPr lang="fr-FR" sz="2000" b="0" dirty="0" smtClean="0">
                <a:solidFill>
                  <a:schemeClr val="bg2"/>
                </a:solidFill>
              </a:rPr>
              <a:t> radiation and </a:t>
            </a:r>
            <a:r>
              <a:rPr lang="fr-FR" sz="2000" b="0" dirty="0" err="1" smtClean="0">
                <a:solidFill>
                  <a:schemeClr val="bg2"/>
                </a:solidFill>
              </a:rPr>
              <a:t>cosmic</a:t>
            </a:r>
            <a:r>
              <a:rPr lang="fr-FR" sz="2000" b="0" dirty="0" smtClean="0">
                <a:solidFill>
                  <a:schemeClr val="bg2"/>
                </a:solidFill>
              </a:rPr>
              <a:t> rays, 3</a:t>
            </a:r>
            <a:r>
              <a:rPr lang="fr-FR" sz="2000" b="0" baseline="30000" dirty="0" smtClean="0">
                <a:solidFill>
                  <a:schemeClr val="bg2"/>
                </a:solidFill>
              </a:rPr>
              <a:t>rd</a:t>
            </a:r>
            <a:r>
              <a:rPr lang="fr-FR" sz="2000" b="0" dirty="0" smtClean="0">
                <a:solidFill>
                  <a:schemeClr val="bg2"/>
                </a:solidFill>
              </a:rPr>
              <a:t> </a:t>
            </a:r>
            <a:r>
              <a:rPr lang="fr-FR" sz="2000" b="0" dirty="0" err="1" smtClean="0">
                <a:solidFill>
                  <a:schemeClr val="bg2"/>
                </a:solidFill>
              </a:rPr>
              <a:t>window</a:t>
            </a:r>
            <a:r>
              <a:rPr lang="fr-FR" sz="2000" b="0" dirty="0" smtClean="0">
                <a:solidFill>
                  <a:schemeClr val="bg2"/>
                </a:solidFill>
              </a:rPr>
              <a:t> on the </a:t>
            </a:r>
            <a:r>
              <a:rPr lang="fr-FR" sz="2000" b="0" dirty="0" err="1" smtClean="0">
                <a:solidFill>
                  <a:schemeClr val="bg2"/>
                </a:solidFill>
              </a:rPr>
              <a:t>Universe</a:t>
            </a:r>
            <a:r>
              <a:rPr lang="fr-FR" sz="2000" b="0" dirty="0" smtClean="0">
                <a:solidFill>
                  <a:schemeClr val="bg2"/>
                </a:solidFill>
              </a:rPr>
              <a:t>…</a:t>
            </a:r>
          </a:p>
          <a:p>
            <a:pPr marL="0" indent="0">
              <a:buNone/>
            </a:pPr>
            <a:r>
              <a:rPr lang="fr-FR" sz="2000" b="0" dirty="0" smtClean="0">
                <a:solidFill>
                  <a:schemeClr val="bg2"/>
                </a:solidFill>
              </a:rPr>
              <a:t>     </a:t>
            </a:r>
            <a:r>
              <a:rPr lang="fr-FR" sz="2000" b="0" dirty="0" err="1" smtClean="0">
                <a:solidFill>
                  <a:schemeClr val="bg2"/>
                </a:solidFill>
              </a:rPr>
              <a:t>Vast</a:t>
            </a:r>
            <a:r>
              <a:rPr lang="fr-FR" sz="2000" b="0" dirty="0" smtClean="0">
                <a:solidFill>
                  <a:schemeClr val="bg2"/>
                </a:solidFill>
              </a:rPr>
              <a:t> perspectives </a:t>
            </a:r>
            <a:r>
              <a:rPr lang="fr-FR" sz="2000" b="0" dirty="0" err="1" smtClean="0">
                <a:solidFill>
                  <a:schemeClr val="bg2"/>
                </a:solidFill>
              </a:rPr>
              <a:t>ahead</a:t>
            </a:r>
            <a:r>
              <a:rPr lang="fr-FR" sz="2000" b="0" dirty="0" smtClean="0">
                <a:solidFill>
                  <a:schemeClr val="bg2"/>
                </a:solidFill>
              </a:rPr>
              <a:t>.</a:t>
            </a:r>
            <a:endParaRPr lang="en-GB" sz="2000" b="0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200" y="3019530"/>
            <a:ext cx="4281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«X-ray scanner of the </a:t>
            </a:r>
            <a:r>
              <a:rPr lang="fr-FR" b="1" dirty="0" err="1" smtClean="0">
                <a:solidFill>
                  <a:srgbClr val="FFFF00"/>
                </a:solidFill>
              </a:rPr>
              <a:t>Universe</a:t>
            </a:r>
            <a:r>
              <a:rPr lang="fr-FR" b="1" dirty="0" smtClean="0">
                <a:solidFill>
                  <a:srgbClr val="FFFF00"/>
                </a:solidFill>
              </a:rPr>
              <a:t>»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G. </a:t>
            </a:r>
            <a:r>
              <a:rPr lang="fr-FR" sz="1400" dirty="0" err="1" smtClean="0">
                <a:solidFill>
                  <a:schemeClr val="bg1"/>
                </a:solidFill>
              </a:rPr>
              <a:t>Gelmini</a:t>
            </a:r>
            <a:r>
              <a:rPr lang="fr-FR" sz="1400" dirty="0" smtClean="0">
                <a:solidFill>
                  <a:schemeClr val="bg1"/>
                </a:solidFill>
              </a:rPr>
              <a:t> et al., </a:t>
            </a:r>
            <a:r>
              <a:rPr lang="fr-FR" sz="1400" dirty="0" err="1" smtClean="0">
                <a:solidFill>
                  <a:schemeClr val="bg1"/>
                </a:solidFill>
              </a:rPr>
              <a:t>Scientific</a:t>
            </a:r>
            <a:r>
              <a:rPr lang="fr-FR" sz="1400" dirty="0" smtClean="0">
                <a:solidFill>
                  <a:schemeClr val="bg1"/>
                </a:solidFill>
              </a:rPr>
              <a:t> American 302, 2010.</a:t>
            </a:r>
            <a:endParaRPr lang="en-GB" sz="1400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748620" y="1844824"/>
            <a:ext cx="4575908" cy="3528392"/>
            <a:chOff x="4499992" y="1844824"/>
            <a:chExt cx="4575908" cy="352839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1844824"/>
              <a:ext cx="4575908" cy="3528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101068" y="3212976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FF00"/>
                  </a:solidFill>
                  <a:latin typeface="Symbol" pitchFamily="18" charset="2"/>
                </a:rPr>
                <a:t>n</a:t>
              </a:r>
              <a:endParaRPr lang="en-GB" b="1" dirty="0">
                <a:solidFill>
                  <a:srgbClr val="FFFF00"/>
                </a:solidFill>
                <a:latin typeface="Symbol" pitchFamily="18" charset="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36296" y="3851756"/>
              <a:ext cx="279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Symbol" pitchFamily="18" charset="2"/>
                </a:rPr>
                <a:t>g</a:t>
              </a:r>
              <a:endParaRPr lang="en-GB" b="1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39533" y="4510861"/>
              <a:ext cx="10647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>
                  <a:solidFill>
                    <a:srgbClr val="92D050"/>
                  </a:solidFill>
                  <a:latin typeface="+mj-lt"/>
                </a:rPr>
                <a:t>c</a:t>
              </a:r>
              <a:r>
                <a:rPr lang="fr-FR" b="1" dirty="0" err="1" smtClean="0">
                  <a:solidFill>
                    <a:srgbClr val="92D050"/>
                  </a:solidFill>
                  <a:latin typeface="+mj-lt"/>
                </a:rPr>
                <a:t>osmic</a:t>
              </a:r>
              <a:r>
                <a:rPr lang="fr-FR" b="1" dirty="0" smtClean="0">
                  <a:solidFill>
                    <a:srgbClr val="92D050"/>
                  </a:solidFill>
                  <a:latin typeface="+mj-lt"/>
                </a:rPr>
                <a:t> </a:t>
              </a:r>
            </a:p>
            <a:p>
              <a:r>
                <a:rPr lang="fr-FR" b="1" dirty="0" smtClean="0">
                  <a:solidFill>
                    <a:srgbClr val="92D050"/>
                  </a:solidFill>
                  <a:latin typeface="+mj-lt"/>
                </a:rPr>
                <a:t>rays</a:t>
              </a:r>
              <a:endParaRPr lang="en-GB" b="1" dirty="0">
                <a:solidFill>
                  <a:srgbClr val="92D05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550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" y="1274268"/>
            <a:ext cx="9028192" cy="2019728"/>
          </a:xfrm>
        </p:spPr>
        <p:txBody>
          <a:bodyPr>
            <a:normAutofit fontScale="92500"/>
          </a:bodyPr>
          <a:lstStyle/>
          <a:p>
            <a:r>
              <a:rPr lang="fr-FR" sz="2400" dirty="0" err="1" smtClean="0"/>
              <a:t>Giant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array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required</a:t>
            </a:r>
            <a:r>
              <a:rPr lang="fr-FR" sz="2400" b="0" dirty="0" smtClean="0"/>
              <a:t> </a:t>
            </a:r>
            <a:r>
              <a:rPr lang="fr-FR" sz="2400" b="0" dirty="0" smtClean="0"/>
              <a:t>(&gt;&gt;100km²</a:t>
            </a:r>
            <a:r>
              <a:rPr lang="fr-FR" sz="2400" b="0" dirty="0" smtClean="0"/>
              <a:t>).</a:t>
            </a:r>
          </a:p>
          <a:p>
            <a:r>
              <a:rPr lang="fr-FR" sz="2400" b="0" dirty="0" smtClean="0"/>
              <a:t>Size &amp; </a:t>
            </a:r>
            <a:r>
              <a:rPr lang="fr-FR" sz="2400" b="0" dirty="0" err="1" smtClean="0"/>
              <a:t>layout</a:t>
            </a:r>
            <a:r>
              <a:rPr lang="fr-FR" sz="2400" b="0" dirty="0" smtClean="0"/>
              <a:t> to </a:t>
            </a:r>
            <a:r>
              <a:rPr lang="fr-FR" sz="2400" b="0" dirty="0" err="1" smtClean="0"/>
              <a:t>be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determined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through</a:t>
            </a:r>
            <a:r>
              <a:rPr lang="fr-FR" sz="2400" b="0" dirty="0" smtClean="0"/>
              <a:t> end-to-end </a:t>
            </a:r>
            <a:r>
              <a:rPr lang="fr-FR" sz="2400" u="sng" dirty="0" smtClean="0"/>
              <a:t>MC simulation.</a:t>
            </a:r>
            <a:r>
              <a:rPr lang="fr-FR" sz="2400" b="0" dirty="0"/>
              <a:t> </a:t>
            </a:r>
            <a:r>
              <a:rPr lang="fr-FR" sz="2400" b="0" dirty="0" err="1" smtClean="0"/>
              <a:t>Already</a:t>
            </a:r>
            <a:r>
              <a:rPr lang="fr-FR" sz="2400" b="0" dirty="0" smtClean="0"/>
              <a:t> </a:t>
            </a:r>
            <a:r>
              <a:rPr lang="fr-FR" sz="2400" b="0" dirty="0" err="1"/>
              <a:t>c</a:t>
            </a:r>
            <a:r>
              <a:rPr lang="fr-FR" sz="2400" b="0" dirty="0" err="1" smtClean="0"/>
              <a:t>ompleted</a:t>
            </a:r>
            <a:r>
              <a:rPr lang="fr-FR" sz="2400" b="0" dirty="0" smtClean="0"/>
              <a:t>: Neutrino interaction in rock, tau </a:t>
            </a:r>
            <a:r>
              <a:rPr lang="fr-FR" sz="2400" b="0" dirty="0" err="1" smtClean="0"/>
              <a:t>energy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loss</a:t>
            </a:r>
            <a:r>
              <a:rPr lang="fr-FR" sz="2400" b="0" dirty="0" smtClean="0"/>
              <a:t>, tau </a:t>
            </a:r>
            <a:r>
              <a:rPr lang="fr-FR" sz="2400" b="0" dirty="0" err="1" smtClean="0"/>
              <a:t>decay</a:t>
            </a:r>
            <a:r>
              <a:rPr lang="fr-FR" sz="2400" b="0" dirty="0" smtClean="0"/>
              <a:t> and </a:t>
            </a:r>
            <a:r>
              <a:rPr lang="fr-FR" sz="2400" b="0" dirty="0" err="1" smtClean="0"/>
              <a:t>shower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generation</a:t>
            </a:r>
            <a:r>
              <a:rPr lang="fr-FR" sz="2400" b="0" dirty="0" smtClean="0"/>
              <a:t>, </a:t>
            </a:r>
            <a:r>
              <a:rPr lang="fr-FR" sz="2400" b="0" dirty="0" err="1" smtClean="0"/>
              <a:t>antenna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response</a:t>
            </a:r>
            <a:r>
              <a:rPr lang="fr-FR" sz="2400" b="0" dirty="0" smtClean="0"/>
              <a:t> &amp; trigger. Radio signal </a:t>
            </a:r>
            <a:r>
              <a:rPr lang="fr-FR" sz="2400" b="0" dirty="0" err="1" smtClean="0"/>
              <a:t>generation</a:t>
            </a:r>
            <a:r>
              <a:rPr lang="fr-FR" sz="2400" b="0" dirty="0" smtClean="0"/>
              <a:t> on the </a:t>
            </a:r>
            <a:r>
              <a:rPr lang="fr-FR" sz="2400" b="0" dirty="0" err="1" smtClean="0"/>
              <a:t>way</a:t>
            </a:r>
            <a:r>
              <a:rPr lang="fr-FR" sz="2400" b="0" dirty="0" smtClean="0"/>
              <a:t>.</a:t>
            </a:r>
            <a:endParaRPr lang="fr-FR" sz="24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4624"/>
            <a:ext cx="8229600" cy="1143000"/>
          </a:xfrm>
        </p:spPr>
        <p:txBody>
          <a:bodyPr/>
          <a:lstStyle/>
          <a:p>
            <a:r>
              <a:rPr lang="fr-FR" dirty="0" smtClean="0"/>
              <a:t>Neutrino </a:t>
            </a:r>
            <a:r>
              <a:rPr lang="fr-FR" dirty="0" err="1" smtClean="0"/>
              <a:t>event</a:t>
            </a:r>
            <a:r>
              <a:rPr lang="fr-FR" dirty="0" smtClean="0"/>
              <a:t> rate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4479408" y="3284984"/>
            <a:ext cx="4341064" cy="3442339"/>
            <a:chOff x="0" y="1307187"/>
            <a:chExt cx="4341064" cy="3442339"/>
          </a:xfrm>
        </p:grpSpPr>
        <p:pic>
          <p:nvPicPr>
            <p:cNvPr id="7" name="Content Placeholder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07187"/>
              <a:ext cx="4341064" cy="344233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61152" y="1342509"/>
              <a:ext cx="2073003" cy="64633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E</a:t>
              </a:r>
              <a:r>
                <a:rPr lang="fr-FR" baseline="-25000" dirty="0">
                  <a:latin typeface="Symbol" pitchFamily="18" charset="2"/>
                </a:rPr>
                <a:t>n</a:t>
              </a:r>
              <a:r>
                <a:rPr lang="fr-FR" dirty="0" smtClean="0"/>
                <a:t> = 10</a:t>
              </a:r>
              <a:r>
                <a:rPr lang="fr-FR" baseline="30000" dirty="0" smtClean="0"/>
                <a:t>18 </a:t>
              </a:r>
              <a:r>
                <a:rPr lang="fr-FR" dirty="0" smtClean="0"/>
                <a:t>eV</a:t>
              </a:r>
            </a:p>
            <a:p>
              <a:r>
                <a:rPr lang="fr-FR" dirty="0" err="1" smtClean="0"/>
                <a:t>Averaged</a:t>
              </a:r>
              <a:r>
                <a:rPr lang="fr-FR" dirty="0" smtClean="0"/>
                <a:t> over </a:t>
              </a:r>
              <a:r>
                <a:rPr lang="fr-FR" dirty="0">
                  <a:latin typeface="Symbol" pitchFamily="18" charset="2"/>
                </a:rPr>
                <a:t>f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31640" y="2877319"/>
              <a:ext cx="1736886" cy="523220"/>
            </a:xfrm>
            <a:prstGeom prst="rect">
              <a:avLst/>
            </a:prstGeom>
            <a:solidFill>
              <a:srgbClr val="FFFFFF">
                <a:alpha val="63922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TREND site </a:t>
              </a:r>
              <a:r>
                <a:rPr lang="fr-FR" sz="1400" dirty="0" err="1" smtClean="0"/>
                <a:t>topology</a:t>
              </a:r>
              <a:endParaRPr lang="fr-FR" sz="1400" dirty="0" smtClean="0"/>
            </a:p>
            <a:p>
              <a:r>
                <a:rPr lang="fr-FR" sz="1400" dirty="0" smtClean="0"/>
                <a:t>Flat site</a:t>
              </a:r>
              <a:endParaRPr lang="fr-FR" sz="14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667573" y="3054425"/>
              <a:ext cx="5360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7572" y="3270449"/>
              <a:ext cx="53609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808803" y="3733923"/>
              <a:ext cx="12538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>
                  <a:solidFill>
                    <a:srgbClr val="C00000"/>
                  </a:solidFill>
                </a:rPr>
                <a:t>Upward</a:t>
              </a:r>
              <a:r>
                <a:rPr lang="fr-FR" sz="1200" dirty="0" smtClean="0">
                  <a:solidFill>
                    <a:srgbClr val="C00000"/>
                  </a:solidFill>
                </a:rPr>
                <a:t> </a:t>
              </a:r>
              <a:r>
                <a:rPr lang="fr-FR" sz="1200" dirty="0" err="1" smtClean="0">
                  <a:solidFill>
                    <a:srgbClr val="C00000"/>
                  </a:solidFill>
                </a:rPr>
                <a:t>going</a:t>
              </a:r>
              <a:endParaRPr lang="fr-FR" sz="1200" dirty="0"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54760" y="3749150"/>
              <a:ext cx="14863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>
                  <a:solidFill>
                    <a:srgbClr val="C00000"/>
                  </a:solidFill>
                </a:rPr>
                <a:t>Downward</a:t>
              </a:r>
              <a:r>
                <a:rPr lang="fr-FR" sz="1200" dirty="0" smtClean="0">
                  <a:solidFill>
                    <a:srgbClr val="C00000"/>
                  </a:solidFill>
                </a:rPr>
                <a:t> </a:t>
              </a:r>
              <a:r>
                <a:rPr lang="fr-FR" sz="1200" dirty="0" err="1" smtClean="0">
                  <a:solidFill>
                    <a:srgbClr val="C00000"/>
                  </a:solidFill>
                </a:rPr>
                <a:t>going</a:t>
              </a:r>
              <a:endParaRPr lang="fr-FR" sz="1200" dirty="0">
                <a:solidFill>
                  <a:srgbClr val="C00000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404352" y="1955259"/>
              <a:ext cx="0" cy="2331711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128088" y="3356992"/>
            <a:ext cx="43719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2200" b="1" u="sng" dirty="0" err="1" smtClean="0">
                <a:solidFill>
                  <a:schemeClr val="bg1"/>
                </a:solidFill>
              </a:rPr>
              <a:t>Mountains</a:t>
            </a:r>
            <a:r>
              <a:rPr lang="fr-FR" sz="2200" dirty="0" smtClean="0">
                <a:solidFill>
                  <a:schemeClr val="bg1"/>
                </a:solidFill>
              </a:rPr>
              <a:t> correspond to </a:t>
            </a:r>
            <a:r>
              <a:rPr lang="fr-FR" sz="2200" dirty="0" err="1" smtClean="0">
                <a:solidFill>
                  <a:schemeClr val="bg1"/>
                </a:solidFill>
              </a:rPr>
              <a:t>additionnal</a:t>
            </a:r>
            <a:r>
              <a:rPr lang="fr-FR" sz="2200" dirty="0" smtClean="0">
                <a:solidFill>
                  <a:schemeClr val="bg1"/>
                </a:solidFill>
              </a:rPr>
              <a:t> </a:t>
            </a:r>
            <a:r>
              <a:rPr lang="fr-FR" sz="2200" dirty="0" err="1" smtClean="0">
                <a:solidFill>
                  <a:schemeClr val="bg1"/>
                </a:solidFill>
              </a:rPr>
              <a:t>target</a:t>
            </a:r>
            <a:r>
              <a:rPr lang="fr-FR" sz="2200" dirty="0" smtClean="0">
                <a:solidFill>
                  <a:schemeClr val="bg1"/>
                </a:solidFill>
              </a:rPr>
              <a:t>: flux doubles vs flat site.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200" dirty="0" err="1" smtClean="0">
                <a:solidFill>
                  <a:schemeClr val="bg1"/>
                </a:solidFill>
              </a:rPr>
              <a:t>Mountains</a:t>
            </a:r>
            <a:r>
              <a:rPr lang="fr-FR" sz="2200" dirty="0" smtClean="0">
                <a:solidFill>
                  <a:schemeClr val="bg1"/>
                </a:solidFill>
              </a:rPr>
              <a:t> </a:t>
            </a:r>
            <a:r>
              <a:rPr lang="fr-FR" sz="2200" dirty="0" err="1" smtClean="0">
                <a:solidFill>
                  <a:schemeClr val="bg1"/>
                </a:solidFill>
              </a:rPr>
              <a:t>also</a:t>
            </a:r>
            <a:r>
              <a:rPr lang="fr-FR" sz="2200" dirty="0" smtClean="0">
                <a:solidFill>
                  <a:schemeClr val="bg1"/>
                </a:solidFill>
              </a:rPr>
              <a:t> </a:t>
            </a:r>
            <a:r>
              <a:rPr lang="fr-FR" sz="2200" dirty="0" err="1" smtClean="0">
                <a:solidFill>
                  <a:schemeClr val="bg1"/>
                </a:solidFill>
              </a:rPr>
              <a:t>screen</a:t>
            </a:r>
            <a:r>
              <a:rPr lang="fr-FR" sz="2200" dirty="0" smtClean="0">
                <a:solidFill>
                  <a:schemeClr val="bg1"/>
                </a:solidFill>
              </a:rPr>
              <a:t> standard CR </a:t>
            </a:r>
            <a:r>
              <a:rPr lang="fr-FR" sz="2200" dirty="0" err="1" smtClean="0">
                <a:solidFill>
                  <a:schemeClr val="bg1"/>
                </a:solidFill>
              </a:rPr>
              <a:t>showers</a:t>
            </a:r>
            <a:r>
              <a:rPr lang="fr-FR" sz="22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200" dirty="0" err="1" smtClean="0">
                <a:solidFill>
                  <a:schemeClr val="bg1"/>
                </a:solidFill>
              </a:rPr>
              <a:t>Mountains</a:t>
            </a:r>
            <a:r>
              <a:rPr lang="fr-FR" sz="2200" dirty="0" smtClean="0">
                <a:solidFill>
                  <a:schemeClr val="bg1"/>
                </a:solidFill>
              </a:rPr>
              <a:t> = </a:t>
            </a:r>
            <a:r>
              <a:rPr lang="fr-FR" sz="2200" dirty="0" err="1" smtClean="0">
                <a:solidFill>
                  <a:schemeClr val="bg1"/>
                </a:solidFill>
              </a:rPr>
              <a:t>very</a:t>
            </a:r>
            <a:r>
              <a:rPr lang="fr-FR" sz="2200" dirty="0" smtClean="0">
                <a:solidFill>
                  <a:schemeClr val="bg1"/>
                </a:solidFill>
              </a:rPr>
              <a:t> </a:t>
            </a:r>
            <a:r>
              <a:rPr lang="fr-FR" sz="2200" dirty="0">
                <a:solidFill>
                  <a:schemeClr val="bg1"/>
                </a:solidFill>
              </a:rPr>
              <a:t>attractive sites for </a:t>
            </a:r>
            <a:r>
              <a:rPr lang="fr-FR" sz="2200" dirty="0" err="1" smtClean="0">
                <a:solidFill>
                  <a:schemeClr val="bg1"/>
                </a:solidFill>
              </a:rPr>
              <a:t>detection</a:t>
            </a:r>
            <a:r>
              <a:rPr lang="fr-FR" sz="2200" dirty="0" smtClean="0">
                <a:solidFill>
                  <a:schemeClr val="bg1"/>
                </a:solidFill>
              </a:rPr>
              <a:t>:</a:t>
            </a:r>
            <a:endParaRPr lang="fr-FR" sz="2200" dirty="0">
              <a:solidFill>
                <a:schemeClr val="bg1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2200" dirty="0" err="1">
                <a:solidFill>
                  <a:schemeClr val="bg1"/>
                </a:solidFill>
              </a:rPr>
              <a:t>Increased</a:t>
            </a:r>
            <a:r>
              <a:rPr lang="fr-FR" sz="2200" dirty="0">
                <a:solidFill>
                  <a:schemeClr val="bg1"/>
                </a:solidFill>
              </a:rPr>
              <a:t> </a:t>
            </a:r>
            <a:r>
              <a:rPr lang="fr-FR" sz="2200" dirty="0" err="1">
                <a:solidFill>
                  <a:schemeClr val="bg1"/>
                </a:solidFill>
              </a:rPr>
              <a:t>efficency</a:t>
            </a:r>
            <a:endParaRPr lang="fr-FR" sz="2200" dirty="0">
              <a:solidFill>
                <a:schemeClr val="bg1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2200" dirty="0" err="1">
                <a:solidFill>
                  <a:schemeClr val="bg1"/>
                </a:solidFill>
              </a:rPr>
              <a:t>Better</a:t>
            </a:r>
            <a:r>
              <a:rPr lang="fr-FR" sz="2200" dirty="0">
                <a:solidFill>
                  <a:schemeClr val="bg1"/>
                </a:solidFill>
              </a:rPr>
              <a:t> </a:t>
            </a:r>
            <a:r>
              <a:rPr lang="fr-FR" sz="2200" dirty="0" err="1">
                <a:solidFill>
                  <a:schemeClr val="bg1"/>
                </a:solidFill>
              </a:rPr>
              <a:t>geometry</a:t>
            </a:r>
            <a:r>
              <a:rPr lang="fr-FR" sz="2200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2200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96356" y="1117657"/>
            <a:ext cx="8621784" cy="213078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7" name="Group 42"/>
          <p:cNvGrpSpPr/>
          <p:nvPr/>
        </p:nvGrpSpPr>
        <p:grpSpPr>
          <a:xfrm>
            <a:off x="3024027" y="1643630"/>
            <a:ext cx="5645493" cy="954150"/>
            <a:chOff x="3271179" y="5363706"/>
            <a:chExt cx="5254289" cy="821300"/>
          </a:xfrm>
        </p:grpSpPr>
        <p:sp>
          <p:nvSpPr>
            <p:cNvPr id="37" name="Right Triangle 36"/>
            <p:cNvSpPr/>
            <p:nvPr/>
          </p:nvSpPr>
          <p:spPr>
            <a:xfrm rot="21344342">
              <a:off x="3271179" y="5363706"/>
              <a:ext cx="5204757" cy="404857"/>
            </a:xfrm>
            <a:prstGeom prst="rtTriangle">
              <a:avLst/>
            </a:prstGeom>
            <a:solidFill>
              <a:srgbClr val="4F81BD">
                <a:alpha val="3411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ight Triangle 37"/>
            <p:cNvSpPr/>
            <p:nvPr/>
          </p:nvSpPr>
          <p:spPr>
            <a:xfrm rot="21324827" flipV="1">
              <a:off x="3320711" y="5780149"/>
              <a:ext cx="5204757" cy="404857"/>
            </a:xfrm>
            <a:prstGeom prst="rtTriangle">
              <a:avLst/>
            </a:prstGeom>
            <a:solidFill>
              <a:srgbClr val="4F81BD">
                <a:alpha val="32941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2429" y="1598989"/>
            <a:ext cx="8625711" cy="1644788"/>
            <a:chOff x="720471" y="5363691"/>
            <a:chExt cx="8027993" cy="1415777"/>
          </a:xfrm>
        </p:grpSpPr>
        <p:sp>
          <p:nvSpPr>
            <p:cNvPr id="19" name="TextBox 18"/>
            <p:cNvSpPr txBox="1"/>
            <p:nvPr/>
          </p:nvSpPr>
          <p:spPr>
            <a:xfrm>
              <a:off x="3275856" y="5363691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x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28256" y="5445224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x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80656" y="5536282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x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55666" y="5605828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x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36292" y="5705546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x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43932" y="5805264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x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59956" y="5877272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x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26296" y="6419428"/>
              <a:ext cx="8022168" cy="360040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292080" y="6165537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x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512084" y="6165304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x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28108" y="6165304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x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80508" y="6165304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x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88148" y="6165304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x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304172" y="6165537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x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520196" y="6165304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x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736220" y="6165304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x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952244" y="6165304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x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 rot="21355772">
              <a:off x="720471" y="5544200"/>
              <a:ext cx="4373462" cy="1043262"/>
            </a:xfrm>
            <a:custGeom>
              <a:avLst/>
              <a:gdLst>
                <a:gd name="connsiteX0" fmla="*/ 0 w 4373462"/>
                <a:gd name="connsiteY0" fmla="*/ 728937 h 1043262"/>
                <a:gd name="connsiteX1" fmla="*/ 2228850 w 4373462"/>
                <a:gd name="connsiteY1" fmla="*/ 5037 h 1043262"/>
                <a:gd name="connsiteX2" fmla="*/ 3228975 w 4373462"/>
                <a:gd name="connsiteY2" fmla="*/ 433662 h 1043262"/>
                <a:gd name="connsiteX3" fmla="*/ 4191000 w 4373462"/>
                <a:gd name="connsiteY3" fmla="*/ 928962 h 1043262"/>
                <a:gd name="connsiteX4" fmla="*/ 4371975 w 4373462"/>
                <a:gd name="connsiteY4" fmla="*/ 1043262 h 1043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3462" h="1043262">
                  <a:moveTo>
                    <a:pt x="0" y="728937"/>
                  </a:moveTo>
                  <a:cubicBezTo>
                    <a:pt x="845344" y="391593"/>
                    <a:pt x="1690688" y="54249"/>
                    <a:pt x="2228850" y="5037"/>
                  </a:cubicBezTo>
                  <a:cubicBezTo>
                    <a:pt x="2767012" y="-44175"/>
                    <a:pt x="2901950" y="279675"/>
                    <a:pt x="3228975" y="433662"/>
                  </a:cubicBezTo>
                  <a:cubicBezTo>
                    <a:pt x="3556000" y="587649"/>
                    <a:pt x="4000500" y="827362"/>
                    <a:pt x="4191000" y="928962"/>
                  </a:cubicBezTo>
                  <a:cubicBezTo>
                    <a:pt x="4381500" y="1030562"/>
                    <a:pt x="4376737" y="1036912"/>
                    <a:pt x="4371975" y="1043262"/>
                  </a:cubicBezTo>
                </a:path>
              </a:pathLst>
            </a:custGeom>
            <a:solidFill>
              <a:srgbClr val="996633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975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5679" y="5243716"/>
            <a:ext cx="8602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… How large </a:t>
            </a:r>
            <a:r>
              <a:rPr lang="fr-FR" sz="2400" b="1" dirty="0" err="1">
                <a:solidFill>
                  <a:schemeClr val="bg1"/>
                </a:solidFill>
              </a:rPr>
              <a:t>can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err="1">
                <a:solidFill>
                  <a:schemeClr val="bg1"/>
                </a:solidFill>
              </a:rPr>
              <a:t>we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smtClean="0">
                <a:solidFill>
                  <a:schemeClr val="bg1"/>
                </a:solidFill>
              </a:rPr>
              <a:t>go? </a:t>
            </a:r>
            <a:r>
              <a:rPr lang="fr-FR" sz="2400" dirty="0" smtClean="0">
                <a:solidFill>
                  <a:schemeClr val="bg1"/>
                </a:solidFill>
              </a:rPr>
              <a:t>1’000 km²? 10’000 </a:t>
            </a:r>
            <a:r>
              <a:rPr lang="fr-FR" sz="2400" dirty="0" smtClean="0">
                <a:solidFill>
                  <a:schemeClr val="bg1"/>
                </a:solidFill>
              </a:rPr>
              <a:t>km²? </a:t>
            </a:r>
            <a:endParaRPr lang="fr-FR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 err="1" smtClean="0">
                <a:solidFill>
                  <a:schemeClr val="bg1"/>
                </a:solidFill>
              </a:rPr>
              <a:t>technical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capacity</a:t>
            </a:r>
            <a:r>
              <a:rPr lang="fr-FR" sz="2400" dirty="0" smtClean="0">
                <a:solidFill>
                  <a:schemeClr val="bg1"/>
                </a:solidFill>
              </a:rPr>
              <a:t>: OK in </a:t>
            </a:r>
            <a:r>
              <a:rPr lang="fr-FR" sz="2400" dirty="0" err="1" smtClean="0">
                <a:solidFill>
                  <a:schemeClr val="bg1"/>
                </a:solidFill>
              </a:rPr>
              <a:t>principle</a:t>
            </a:r>
            <a:r>
              <a:rPr lang="fr-FR" sz="24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Installation </a:t>
            </a:r>
            <a:r>
              <a:rPr lang="fr-FR" sz="2400" dirty="0" err="1" smtClean="0">
                <a:solidFill>
                  <a:schemeClr val="bg1"/>
                </a:solidFill>
              </a:rPr>
              <a:t>cost</a:t>
            </a:r>
            <a:r>
              <a:rPr lang="fr-FR" sz="2400" dirty="0" smtClean="0">
                <a:solidFill>
                  <a:schemeClr val="bg1"/>
                </a:solidFill>
              </a:rPr>
              <a:t> :~ few10</a:t>
            </a:r>
            <a:r>
              <a:rPr lang="fr-FR" sz="2400" baseline="30000" dirty="0" smtClean="0">
                <a:solidFill>
                  <a:schemeClr val="bg1"/>
                </a:solidFill>
              </a:rPr>
              <a:t>6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RMBs</a:t>
            </a:r>
            <a:r>
              <a:rPr lang="fr-FR" sz="24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Site?</a:t>
            </a:r>
            <a:endParaRPr lang="fr-FR" sz="24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6" y="1758875"/>
            <a:ext cx="412494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err="1" smtClean="0">
                <a:solidFill>
                  <a:schemeClr val="bg1"/>
                </a:solidFill>
              </a:rPr>
              <a:t>What</a:t>
            </a:r>
            <a:r>
              <a:rPr lang="fr-FR" sz="2200" dirty="0" smtClean="0">
                <a:solidFill>
                  <a:schemeClr val="bg1"/>
                </a:solidFill>
              </a:rPr>
              <a:t> </a:t>
            </a:r>
            <a:r>
              <a:rPr lang="fr-FR" sz="2200" dirty="0" err="1" smtClean="0">
                <a:solidFill>
                  <a:schemeClr val="bg1"/>
                </a:solidFill>
              </a:rPr>
              <a:t>does</a:t>
            </a:r>
            <a:r>
              <a:rPr lang="fr-FR" sz="2200" dirty="0" smtClean="0">
                <a:solidFill>
                  <a:schemeClr val="bg1"/>
                </a:solidFill>
              </a:rPr>
              <a:t> </a:t>
            </a:r>
            <a:r>
              <a:rPr lang="fr-FR" sz="2200" dirty="0" err="1" smtClean="0">
                <a:solidFill>
                  <a:schemeClr val="bg1"/>
                </a:solidFill>
              </a:rPr>
              <a:t>it</a:t>
            </a:r>
            <a:r>
              <a:rPr lang="fr-FR" sz="2200" dirty="0" smtClean="0">
                <a:solidFill>
                  <a:schemeClr val="bg1"/>
                </a:solidFill>
              </a:rPr>
              <a:t> </a:t>
            </a:r>
            <a:r>
              <a:rPr lang="fr-FR" sz="2200" dirty="0" err="1" smtClean="0">
                <a:solidFill>
                  <a:schemeClr val="bg1"/>
                </a:solidFill>
              </a:rPr>
              <a:t>cost</a:t>
            </a:r>
            <a:r>
              <a:rPr lang="fr-FR" sz="2200" dirty="0" smtClean="0">
                <a:solidFill>
                  <a:schemeClr val="bg1"/>
                </a:solidFill>
              </a:rPr>
              <a:t> to </a:t>
            </a:r>
            <a:r>
              <a:rPr lang="fr-FR" sz="2200" dirty="0" err="1" smtClean="0">
                <a:solidFill>
                  <a:schemeClr val="bg1"/>
                </a:solidFill>
              </a:rPr>
              <a:t>build</a:t>
            </a:r>
            <a:r>
              <a:rPr lang="fr-FR" sz="2200" dirty="0" smtClean="0">
                <a:solidFill>
                  <a:schemeClr val="bg1"/>
                </a:solidFill>
              </a:rPr>
              <a:t> the </a:t>
            </a:r>
            <a:r>
              <a:rPr lang="fr-FR" sz="2200" b="1" u="sng" dirty="0" smtClean="0">
                <a:solidFill>
                  <a:schemeClr val="bg1"/>
                </a:solidFill>
              </a:rPr>
              <a:t>world </a:t>
            </a:r>
            <a:r>
              <a:rPr lang="fr-FR" sz="2200" b="1" u="sng" dirty="0" err="1" smtClean="0">
                <a:solidFill>
                  <a:schemeClr val="bg1"/>
                </a:solidFill>
              </a:rPr>
              <a:t>most</a:t>
            </a:r>
            <a:r>
              <a:rPr lang="fr-FR" sz="2200" b="1" u="sng" dirty="0" smtClean="0">
                <a:solidFill>
                  <a:schemeClr val="bg1"/>
                </a:solidFill>
              </a:rPr>
              <a:t> sensitive neutrino </a:t>
            </a:r>
            <a:r>
              <a:rPr lang="fr-FR" sz="2200" b="1" u="sng" dirty="0" err="1" smtClean="0">
                <a:solidFill>
                  <a:schemeClr val="bg1"/>
                </a:solidFill>
              </a:rPr>
              <a:t>telescope</a:t>
            </a:r>
            <a:r>
              <a:rPr lang="fr-FR" sz="2200" dirty="0" smtClean="0">
                <a:solidFill>
                  <a:schemeClr val="bg1"/>
                </a:solidFill>
              </a:rPr>
              <a:t>?</a:t>
            </a:r>
          </a:p>
          <a:p>
            <a:endParaRPr lang="fr-FR" sz="2200" dirty="0" smtClean="0">
              <a:solidFill>
                <a:schemeClr val="bg1"/>
              </a:solidFill>
            </a:endParaRPr>
          </a:p>
          <a:p>
            <a:r>
              <a:rPr lang="fr-FR" sz="2200" dirty="0" smtClean="0">
                <a:solidFill>
                  <a:schemeClr val="bg1"/>
                </a:solidFill>
              </a:rPr>
              <a:t>Size </a:t>
            </a:r>
            <a:r>
              <a:rPr lang="fr-FR" sz="2200" dirty="0">
                <a:solidFill>
                  <a:schemeClr val="bg1"/>
                </a:solidFill>
              </a:rPr>
              <a:t>of the </a:t>
            </a:r>
            <a:r>
              <a:rPr lang="fr-FR" sz="2200" dirty="0" err="1">
                <a:solidFill>
                  <a:schemeClr val="bg1"/>
                </a:solidFill>
              </a:rPr>
              <a:t>array</a:t>
            </a:r>
            <a:r>
              <a:rPr lang="fr-FR" sz="2200" dirty="0">
                <a:solidFill>
                  <a:schemeClr val="bg1"/>
                </a:solidFill>
              </a:rPr>
              <a:t> </a:t>
            </a:r>
            <a:r>
              <a:rPr lang="fr-FR" sz="2200" dirty="0" err="1">
                <a:solidFill>
                  <a:schemeClr val="bg1"/>
                </a:solidFill>
              </a:rPr>
              <a:t>is</a:t>
            </a:r>
            <a:r>
              <a:rPr lang="fr-FR" sz="2200" dirty="0">
                <a:solidFill>
                  <a:schemeClr val="bg1"/>
                </a:solidFill>
              </a:rPr>
              <a:t> the </a:t>
            </a:r>
            <a:r>
              <a:rPr lang="fr-FR" sz="2200" dirty="0" err="1">
                <a:solidFill>
                  <a:schemeClr val="bg1"/>
                </a:solidFill>
              </a:rPr>
              <a:t>key</a:t>
            </a:r>
            <a:r>
              <a:rPr lang="fr-FR" sz="2200" dirty="0">
                <a:solidFill>
                  <a:schemeClr val="bg1"/>
                </a:solidFill>
              </a:rPr>
              <a:t> </a:t>
            </a:r>
            <a:r>
              <a:rPr lang="fr-FR" sz="2200" dirty="0" err="1" smtClean="0">
                <a:solidFill>
                  <a:schemeClr val="bg1"/>
                </a:solidFill>
              </a:rPr>
              <a:t>parameter</a:t>
            </a:r>
            <a:r>
              <a:rPr lang="fr-FR" sz="2200" dirty="0" smtClean="0">
                <a:solidFill>
                  <a:schemeClr val="bg1"/>
                </a:solidFill>
              </a:rPr>
              <a:t> (</a:t>
            </a:r>
            <a:r>
              <a:rPr lang="fr-FR" sz="2200" dirty="0" err="1" smtClean="0">
                <a:solidFill>
                  <a:schemeClr val="bg1"/>
                </a:solidFill>
              </a:rPr>
              <a:t>provided</a:t>
            </a:r>
            <a:r>
              <a:rPr lang="fr-FR" sz="2200" dirty="0" smtClean="0">
                <a:solidFill>
                  <a:schemeClr val="bg1"/>
                </a:solidFill>
              </a:rPr>
              <a:t> </a:t>
            </a:r>
            <a:r>
              <a:rPr lang="fr-FR" sz="2200" dirty="0" err="1" smtClean="0">
                <a:solidFill>
                  <a:schemeClr val="bg1"/>
                </a:solidFill>
              </a:rPr>
              <a:t>backround</a:t>
            </a:r>
            <a:r>
              <a:rPr lang="fr-FR" sz="2200" dirty="0" smtClean="0">
                <a:solidFill>
                  <a:schemeClr val="bg1"/>
                </a:solidFill>
              </a:rPr>
              <a:t> rejection </a:t>
            </a:r>
            <a:r>
              <a:rPr lang="fr-FR" sz="2200" dirty="0" err="1" smtClean="0">
                <a:solidFill>
                  <a:schemeClr val="bg1"/>
                </a:solidFill>
              </a:rPr>
              <a:t>is</a:t>
            </a:r>
            <a:r>
              <a:rPr lang="fr-FR" sz="2200" dirty="0" smtClean="0">
                <a:solidFill>
                  <a:schemeClr val="bg1"/>
                </a:solidFill>
              </a:rPr>
              <a:t> OK).</a:t>
            </a:r>
            <a:endParaRPr lang="fr-FR" sz="2200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232447" y="1167413"/>
            <a:ext cx="4804049" cy="3773755"/>
            <a:chOff x="3707904" y="1700808"/>
            <a:chExt cx="4804049" cy="3773755"/>
          </a:xfrm>
        </p:grpSpPr>
        <p:pic>
          <p:nvPicPr>
            <p:cNvPr id="9" name="Picture 2" descr="http://ars.els-cdn.com/content/image/1-s2.0-S0146641011001189-gr36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1700808"/>
              <a:ext cx="4804049" cy="3773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709885" y="4178419"/>
              <a:ext cx="10246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0070C0"/>
                  </a:solidFill>
                </a:rPr>
                <a:t>TREND?</a:t>
              </a:r>
              <a:endParaRPr lang="en-GB" b="1" dirty="0">
                <a:solidFill>
                  <a:srgbClr val="0070C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804248" y="4008422"/>
              <a:ext cx="0" cy="818069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755576" y="44624"/>
            <a:ext cx="8229600" cy="1143000"/>
          </a:xfrm>
        </p:spPr>
        <p:txBody>
          <a:bodyPr/>
          <a:lstStyle/>
          <a:p>
            <a:r>
              <a:rPr lang="fr-FR" dirty="0" smtClean="0"/>
              <a:t>TREND </a:t>
            </a:r>
            <a:r>
              <a:rPr lang="fr-FR" dirty="0" err="1" smtClean="0"/>
              <a:t>sensitivity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44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" r="6209"/>
          <a:stretch/>
        </p:blipFill>
        <p:spPr>
          <a:xfrm>
            <a:off x="91503" y="625935"/>
            <a:ext cx="9017001" cy="5251337"/>
          </a:xfrm>
        </p:spPr>
      </p:pic>
      <p:sp>
        <p:nvSpPr>
          <p:cNvPr id="6" name="TextBox 5"/>
          <p:cNvSpPr txBox="1"/>
          <p:nvPr/>
        </p:nvSpPr>
        <p:spPr>
          <a:xfrm>
            <a:off x="107504" y="6135687"/>
            <a:ext cx="9098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</a:rPr>
              <a:t>25’000 km² </a:t>
            </a:r>
            <a:r>
              <a:rPr lang="en-US" sz="2400" b="1" dirty="0" smtClean="0">
                <a:solidFill>
                  <a:schemeClr val="bg1"/>
                </a:solidFill>
              </a:rPr>
              <a:t>of lowly populated mountains are within reach…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99904" y="2708920"/>
            <a:ext cx="1080120" cy="753988"/>
            <a:chOff x="3851920" y="2708920"/>
            <a:chExt cx="1080120" cy="753988"/>
          </a:xfrm>
        </p:grpSpPr>
        <p:sp>
          <p:nvSpPr>
            <p:cNvPr id="5" name="5-Point Star 4"/>
            <p:cNvSpPr/>
            <p:nvPr/>
          </p:nvSpPr>
          <p:spPr>
            <a:xfrm>
              <a:off x="4572000" y="3140968"/>
              <a:ext cx="360040" cy="321940"/>
            </a:xfrm>
            <a:prstGeom prst="star5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51920" y="2708920"/>
              <a:ext cx="10646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chemeClr val="bg1"/>
                  </a:solidFill>
                </a:rPr>
                <a:t>Ulastai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974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ctopart.com/static/blog/images/icecube_eiff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942" y="1569293"/>
            <a:ext cx="382905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Cosmic</a:t>
            </a:r>
            <a:r>
              <a:rPr lang="fr-FR" dirty="0" smtClean="0"/>
              <a:t> </a:t>
            </a:r>
            <a:r>
              <a:rPr lang="fr-FR" dirty="0"/>
              <a:t>neutrinos: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experimental</a:t>
            </a:r>
            <a:r>
              <a:rPr lang="fr-FR" dirty="0" smtClean="0"/>
              <a:t> </a:t>
            </a:r>
            <a:r>
              <a:rPr lang="fr-FR" dirty="0" err="1" smtClean="0"/>
              <a:t>status</a:t>
            </a:r>
            <a:endParaRPr lang="en-GB" dirty="0"/>
          </a:p>
        </p:txBody>
      </p:sp>
      <p:sp>
        <p:nvSpPr>
          <p:cNvPr id="7" name="AutoShape 6" descr="http://i.ytimg.com/vi/FUNad_Oh_98/0.jpg"/>
          <p:cNvSpPr>
            <a:spLocks noChangeAspect="1" noChangeArrowheads="1"/>
          </p:cNvSpPr>
          <p:nvPr/>
        </p:nvSpPr>
        <p:spPr bwMode="auto">
          <a:xfrm>
            <a:off x="307975" y="-1493838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436096" y="6093296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ICECUBE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496" y="1528193"/>
            <a:ext cx="5256584" cy="1756791"/>
          </a:xfrm>
        </p:spPr>
        <p:txBody>
          <a:bodyPr>
            <a:noAutofit/>
          </a:bodyPr>
          <a:lstStyle/>
          <a:p>
            <a:r>
              <a:rPr lang="fr-FR" sz="2000" b="0" dirty="0" smtClean="0"/>
              <a:t>Km</a:t>
            </a:r>
            <a:r>
              <a:rPr lang="fr-FR" sz="2000" b="0" baseline="30000" dirty="0" smtClean="0"/>
              <a:t>3</a:t>
            </a:r>
            <a:r>
              <a:rPr lang="fr-FR" sz="2000" b="0" dirty="0" smtClean="0"/>
              <a:t> neutrino </a:t>
            </a:r>
            <a:r>
              <a:rPr lang="fr-FR" sz="2000" b="0" dirty="0" err="1" smtClean="0"/>
              <a:t>telescopes</a:t>
            </a:r>
            <a:r>
              <a:rPr lang="fr-FR" sz="2000" b="0" dirty="0" smtClean="0"/>
              <a:t>: ANTARES-KM3NET (</a:t>
            </a:r>
            <a:r>
              <a:rPr lang="fr-FR" sz="2000" b="0" dirty="0" err="1" smtClean="0"/>
              <a:t>deep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sea</a:t>
            </a:r>
            <a:r>
              <a:rPr lang="fr-FR" sz="2000" b="0" dirty="0" smtClean="0"/>
              <a:t>, France) &amp; AMANDA – </a:t>
            </a:r>
            <a:r>
              <a:rPr lang="fr-FR" sz="2000" b="0" dirty="0" err="1" smtClean="0"/>
              <a:t>IceCube</a:t>
            </a:r>
            <a:r>
              <a:rPr lang="fr-FR" sz="2000" b="0" dirty="0" smtClean="0"/>
              <a:t> (</a:t>
            </a:r>
            <a:r>
              <a:rPr lang="fr-FR" sz="2000" b="0" dirty="0" err="1" smtClean="0"/>
              <a:t>ice</a:t>
            </a:r>
            <a:r>
              <a:rPr lang="fr-FR" sz="2000" b="0" dirty="0" smtClean="0"/>
              <a:t>, </a:t>
            </a:r>
            <a:r>
              <a:rPr lang="fr-FR" sz="2000" b="0" dirty="0" err="1" smtClean="0"/>
              <a:t>Antartica</a:t>
            </a:r>
            <a:r>
              <a:rPr lang="fr-FR" sz="2000" b="0" dirty="0" smtClean="0"/>
              <a:t>).</a:t>
            </a:r>
          </a:p>
          <a:p>
            <a:r>
              <a:rPr lang="fr-FR" sz="2000" b="0" dirty="0" err="1" smtClean="0"/>
              <a:t>Sensitivity</a:t>
            </a:r>
            <a:r>
              <a:rPr lang="fr-FR" sz="2000" b="0" dirty="0" smtClean="0"/>
              <a:t> ~ </a:t>
            </a:r>
            <a:r>
              <a:rPr lang="fr-FR" sz="2000" b="0" dirty="0" err="1" smtClean="0"/>
              <a:t>high</a:t>
            </a:r>
            <a:r>
              <a:rPr lang="fr-FR" sz="2000" b="0" dirty="0" smtClean="0"/>
              <a:t> range of </a:t>
            </a:r>
            <a:r>
              <a:rPr lang="fr-FR" sz="2000" b="0" dirty="0" err="1" smtClean="0"/>
              <a:t>predictions</a:t>
            </a:r>
            <a:endParaRPr lang="fr-FR" sz="2000" b="0" dirty="0" smtClean="0"/>
          </a:p>
          <a:p>
            <a:r>
              <a:rPr lang="fr-FR" sz="2000" b="0" dirty="0" smtClean="0"/>
              <a:t>IAU2012: 2 candidates in 2 </a:t>
            </a:r>
            <a:r>
              <a:rPr lang="fr-FR" sz="2000" b="0" dirty="0" err="1" smtClean="0"/>
              <a:t>years</a:t>
            </a:r>
            <a:r>
              <a:rPr lang="fr-FR" sz="2000" b="0" dirty="0" smtClean="0"/>
              <a:t> of data (</a:t>
            </a:r>
            <a:r>
              <a:rPr lang="fr-FR" sz="2000" b="0" dirty="0" err="1" smtClean="0"/>
              <a:t>bckgd</a:t>
            </a:r>
            <a:r>
              <a:rPr lang="fr-FR" sz="2000" b="0" dirty="0" smtClean="0"/>
              <a:t>: 0.14)</a:t>
            </a:r>
          </a:p>
          <a:p>
            <a:pPr marL="0" indent="0">
              <a:buNone/>
            </a:pPr>
            <a:endParaRPr lang="en-GB" sz="2000" b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35085"/>
            <a:ext cx="4107441" cy="3114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30013" y="5815203"/>
            <a:ext cx="4870244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fr-FR" b="1" dirty="0" smtClean="0"/>
              <a:t>Neutrino </a:t>
            </a:r>
            <a:r>
              <a:rPr lang="fr-FR" b="1" dirty="0" err="1" smtClean="0"/>
              <a:t>astronomy</a:t>
            </a:r>
            <a:r>
              <a:rPr lang="fr-FR" b="1" dirty="0" smtClean="0"/>
              <a:t> </a:t>
            </a:r>
            <a:r>
              <a:rPr lang="fr-FR" b="1" dirty="0" err="1" smtClean="0"/>
              <a:t>within</a:t>
            </a:r>
            <a:r>
              <a:rPr lang="fr-FR" b="1" dirty="0" smtClean="0"/>
              <a:t> </a:t>
            </a:r>
            <a:r>
              <a:rPr lang="fr-FR" b="1" dirty="0" err="1" smtClean="0"/>
              <a:t>reach</a:t>
            </a:r>
            <a:r>
              <a:rPr lang="fr-FR" b="1" dirty="0" smtClean="0"/>
              <a:t>! </a:t>
            </a:r>
          </a:p>
          <a:p>
            <a:pPr algn="r"/>
            <a:r>
              <a:rPr lang="fr-FR" b="1" dirty="0" smtClean="0"/>
              <a:t>But </a:t>
            </a:r>
            <a:r>
              <a:rPr lang="fr-FR" b="1" dirty="0" err="1" smtClean="0"/>
              <a:t>will</a:t>
            </a:r>
            <a:r>
              <a:rPr lang="fr-FR" b="1" dirty="0" smtClean="0"/>
              <a:t> </a:t>
            </a:r>
            <a:r>
              <a:rPr lang="fr-FR" b="1" dirty="0" err="1" smtClean="0"/>
              <a:t>requires</a:t>
            </a:r>
            <a:r>
              <a:rPr lang="fr-FR" b="1" dirty="0" smtClean="0"/>
              <a:t> </a:t>
            </a:r>
            <a:r>
              <a:rPr lang="fr-FR" b="1" dirty="0" err="1" smtClean="0"/>
              <a:t>larger</a:t>
            </a:r>
            <a:r>
              <a:rPr lang="fr-FR" b="1" dirty="0" smtClean="0"/>
              <a:t> </a:t>
            </a:r>
            <a:r>
              <a:rPr lang="fr-FR" b="1" dirty="0" err="1" smtClean="0"/>
              <a:t>detection</a:t>
            </a:r>
            <a:r>
              <a:rPr lang="fr-FR" b="1" dirty="0" smtClean="0"/>
              <a:t> </a:t>
            </a:r>
            <a:r>
              <a:rPr lang="fr-FR" b="1" dirty="0" err="1" smtClean="0"/>
              <a:t>potential</a:t>
            </a:r>
            <a:r>
              <a:rPr lang="fr-FR" b="1" dirty="0" smtClean="0"/>
              <a:t>.</a:t>
            </a:r>
          </a:p>
          <a:p>
            <a:pPr algn="r"/>
            <a:r>
              <a:rPr lang="fr-FR" b="1" dirty="0" err="1" smtClean="0"/>
              <a:t>Could</a:t>
            </a:r>
            <a:r>
              <a:rPr lang="fr-FR" b="1" dirty="0" smtClean="0"/>
              <a:t> radio </a:t>
            </a:r>
            <a:r>
              <a:rPr lang="fr-FR" b="1" dirty="0" err="1" smtClean="0"/>
              <a:t>detection</a:t>
            </a:r>
            <a:r>
              <a:rPr lang="fr-FR" b="1" dirty="0" smtClean="0"/>
              <a:t> </a:t>
            </a:r>
            <a:r>
              <a:rPr lang="fr-FR" b="1" dirty="0" err="1" smtClean="0"/>
              <a:t>be</a:t>
            </a:r>
            <a:r>
              <a:rPr lang="fr-FR" b="1" dirty="0" smtClean="0"/>
              <a:t> the solution?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7100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460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Radio </a:t>
            </a:r>
            <a:r>
              <a:rPr lang="fr-FR" dirty="0" err="1" smtClean="0"/>
              <a:t>detection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of Extensive Air </a:t>
            </a:r>
            <a:r>
              <a:rPr lang="fr-FR" dirty="0" err="1" smtClean="0"/>
              <a:t>Showers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600" dirty="0" smtClean="0">
                <a:latin typeface="Agency FB" pitchFamily="34" charset="0"/>
              </a:rPr>
              <a:t>1- </a:t>
            </a:r>
            <a:r>
              <a:rPr lang="fr-FR" sz="3600" dirty="0" err="1" smtClean="0">
                <a:latin typeface="Agency FB" pitchFamily="34" charset="0"/>
              </a:rPr>
              <a:t>Principles</a:t>
            </a:r>
            <a:r>
              <a:rPr lang="fr-FR" sz="3600" dirty="0" smtClean="0">
                <a:latin typeface="Agency FB" pitchFamily="34" charset="0"/>
              </a:rPr>
              <a:t> &amp; </a:t>
            </a:r>
            <a:r>
              <a:rPr lang="fr-FR" sz="3600" dirty="0" err="1" smtClean="0">
                <a:latin typeface="Agency FB" pitchFamily="34" charset="0"/>
              </a:rPr>
              <a:t>context</a:t>
            </a:r>
            <a:endParaRPr lang="en-GB" sz="3600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65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152128" y="174129"/>
            <a:ext cx="5499992" cy="12055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Radio detection </a:t>
            </a:r>
            <a:r>
              <a:rPr lang="fr-FR" dirty="0" smtClean="0"/>
              <a:t>of UHE </a:t>
            </a:r>
            <a:r>
              <a:rPr lang="fr-FR" dirty="0" err="1" smtClean="0"/>
              <a:t>cosmic</a:t>
            </a:r>
            <a:r>
              <a:rPr lang="fr-FR" dirty="0" smtClean="0"/>
              <a:t> </a:t>
            </a:r>
            <a:r>
              <a:rPr lang="fr-FR" dirty="0" err="1" smtClean="0"/>
              <a:t>particles</a:t>
            </a:r>
            <a:endParaRPr lang="en-US" dirty="0" smtClean="0"/>
          </a:p>
        </p:txBody>
      </p:sp>
      <p:pic>
        <p:nvPicPr>
          <p:cNvPr id="17411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7" t="3162" r="40683" b="33751"/>
          <a:stretch>
            <a:fillRect/>
          </a:stretch>
        </p:blipFill>
        <p:spPr bwMode="auto">
          <a:xfrm>
            <a:off x="5504037" y="174129"/>
            <a:ext cx="3536156" cy="6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32" name="Group 5"/>
          <p:cNvGrpSpPr>
            <a:grpSpLocks/>
          </p:cNvGrpSpPr>
          <p:nvPr/>
        </p:nvGrpSpPr>
        <p:grpSpPr bwMode="auto">
          <a:xfrm>
            <a:off x="7986490" y="1288108"/>
            <a:ext cx="776883" cy="906363"/>
            <a:chOff x="0" y="0"/>
            <a:chExt cx="696" cy="812"/>
          </a:xfrm>
        </p:grpSpPr>
        <p:sp>
          <p:nvSpPr>
            <p:cNvPr id="17433" name="Rectangle 6"/>
            <p:cNvSpPr>
              <a:spLocks/>
            </p:cNvSpPr>
            <p:nvPr/>
          </p:nvSpPr>
          <p:spPr bwMode="auto">
            <a:xfrm>
              <a:off x="0" y="0"/>
              <a:ext cx="696" cy="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39200" bIns="0">
              <a:spAutoFit/>
            </a:bodyPr>
            <a:lstStyle/>
            <a:p>
              <a:pPr marL="26788">
                <a:lnSpc>
                  <a:spcPct val="93000"/>
                </a:lnSpc>
                <a:tabLst>
                  <a:tab pos="26788" algn="l"/>
                  <a:tab pos="339316" algn="l"/>
                  <a:tab pos="660773" algn="l"/>
                  <a:tab pos="973301" algn="l"/>
                  <a:tab pos="1285829" algn="l"/>
                  <a:tab pos="1607287" algn="l"/>
                  <a:tab pos="1919815" algn="l"/>
                  <a:tab pos="2241272" algn="l"/>
                  <a:tab pos="2553800" algn="l"/>
                  <a:tab pos="2866328" algn="l"/>
                  <a:tab pos="3187785" algn="l"/>
                  <a:tab pos="3500313" algn="l"/>
                  <a:tab pos="3812841" algn="l"/>
                  <a:tab pos="4134298" algn="l"/>
                  <a:tab pos="4446826" algn="l"/>
                  <a:tab pos="4768284" algn="l"/>
                  <a:tab pos="5080812" algn="l"/>
                  <a:tab pos="5393339" algn="l"/>
                  <a:tab pos="5714797" algn="l"/>
                  <a:tab pos="6027325" algn="l"/>
                  <a:tab pos="6339853" algn="l"/>
                  <a:tab pos="6348782" algn="l"/>
                </a:tabLst>
              </a:pPr>
              <a:r>
                <a:rPr lang="en-US" sz="3400" dirty="0" err="1" smtClean="0">
                  <a:solidFill>
                    <a:srgbClr val="00CC00"/>
                  </a:solidFill>
                  <a:latin typeface="Times New Roman" charset="0"/>
                  <a:cs typeface="Times New Roman" charset="0"/>
                  <a:sym typeface="Times New Roman" charset="0"/>
                </a:rPr>
                <a:t>B</a:t>
              </a:r>
              <a:r>
                <a:rPr lang="en-US" sz="3400" baseline="-16000" dirty="0" err="1" smtClean="0">
                  <a:solidFill>
                    <a:srgbClr val="00CC00"/>
                  </a:solidFill>
                  <a:latin typeface="Times New Roman" charset="0"/>
                  <a:cs typeface="Times New Roman" charset="0"/>
                  <a:sym typeface="Times New Roman" charset="0"/>
                </a:rPr>
                <a:t>geo</a:t>
              </a:r>
              <a:endParaRPr lang="en-US" sz="3400" baseline="-16000" dirty="0" smtClean="0">
                <a:solidFill>
                  <a:srgbClr val="00CC00"/>
                </a:solidFill>
                <a:latin typeface="Times New Roman" charset="0"/>
                <a:cs typeface="Times New Roman" charset="0"/>
                <a:sym typeface="Times New Roman" charset="0"/>
              </a:endParaRPr>
            </a:p>
            <a:p>
              <a:pPr marL="26788" algn="ctr">
                <a:lnSpc>
                  <a:spcPct val="93000"/>
                </a:lnSpc>
                <a:tabLst>
                  <a:tab pos="26788" algn="l"/>
                  <a:tab pos="339316" algn="l"/>
                  <a:tab pos="660773" algn="l"/>
                  <a:tab pos="973301" algn="l"/>
                  <a:tab pos="1285829" algn="l"/>
                  <a:tab pos="1607287" algn="l"/>
                  <a:tab pos="1919815" algn="l"/>
                  <a:tab pos="2241272" algn="l"/>
                  <a:tab pos="2553800" algn="l"/>
                  <a:tab pos="2866328" algn="l"/>
                  <a:tab pos="3187785" algn="l"/>
                  <a:tab pos="3500313" algn="l"/>
                  <a:tab pos="3812841" algn="l"/>
                  <a:tab pos="4134298" algn="l"/>
                  <a:tab pos="4446826" algn="l"/>
                  <a:tab pos="4768284" algn="l"/>
                  <a:tab pos="5080812" algn="l"/>
                  <a:tab pos="5393339" algn="l"/>
                  <a:tab pos="5714797" algn="l"/>
                  <a:tab pos="6027325" algn="l"/>
                  <a:tab pos="6339853" algn="l"/>
                  <a:tab pos="6348782" algn="l"/>
                </a:tabLst>
              </a:pPr>
              <a:r>
                <a:rPr lang="en-US" sz="4400" baseline="-16000" dirty="0" smtClean="0">
                  <a:solidFill>
                    <a:srgbClr val="00CC00"/>
                  </a:solidFill>
                  <a:latin typeface="Times New Roman" charset="0"/>
                  <a:cs typeface="Times New Roman" charset="0"/>
                  <a:sym typeface="Symbol"/>
                </a:rPr>
                <a:t></a:t>
              </a:r>
              <a:endParaRPr lang="en-US" sz="4400" baseline="-16000" dirty="0">
                <a:solidFill>
                  <a:srgbClr val="00CC00"/>
                </a:solidFill>
                <a:latin typeface="Times New Roman" charset="0"/>
                <a:cs typeface="Times New Roman" charset="0"/>
                <a:sym typeface="Times New Roman" charset="0"/>
              </a:endParaRPr>
            </a:p>
          </p:txBody>
        </p:sp>
        <p:sp>
          <p:nvSpPr>
            <p:cNvPr id="17434" name="Line 7"/>
            <p:cNvSpPr>
              <a:spLocks noChangeShapeType="1"/>
            </p:cNvSpPr>
            <p:nvPr/>
          </p:nvSpPr>
          <p:spPr bwMode="auto">
            <a:xfrm>
              <a:off x="0" y="20"/>
              <a:ext cx="240" cy="1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1512" name="Group 8"/>
          <p:cNvGrpSpPr>
            <a:grpSpLocks/>
          </p:cNvGrpSpPr>
          <p:nvPr/>
        </p:nvGrpSpPr>
        <p:grpSpPr bwMode="auto">
          <a:xfrm>
            <a:off x="6769820" y="3963665"/>
            <a:ext cx="2182227" cy="479970"/>
            <a:chOff x="0" y="0"/>
            <a:chExt cx="1954" cy="430"/>
          </a:xfrm>
        </p:grpSpPr>
        <p:grpSp>
          <p:nvGrpSpPr>
            <p:cNvPr id="17421" name="Group 9"/>
            <p:cNvGrpSpPr>
              <a:grpSpLocks/>
            </p:cNvGrpSpPr>
            <p:nvPr/>
          </p:nvGrpSpPr>
          <p:grpSpPr bwMode="auto">
            <a:xfrm>
              <a:off x="1003" y="0"/>
              <a:ext cx="951" cy="430"/>
              <a:chOff x="0" y="0"/>
              <a:chExt cx="951" cy="430"/>
            </a:xfrm>
          </p:grpSpPr>
          <p:grpSp>
            <p:nvGrpSpPr>
              <p:cNvPr id="17427" name="Group 10"/>
              <p:cNvGrpSpPr>
                <a:grpSpLocks/>
              </p:cNvGrpSpPr>
              <p:nvPr/>
            </p:nvGrpSpPr>
            <p:grpSpPr bwMode="auto">
              <a:xfrm>
                <a:off x="509" y="126"/>
                <a:ext cx="442" cy="304"/>
                <a:chOff x="0" y="0"/>
                <a:chExt cx="442" cy="304"/>
              </a:xfrm>
            </p:grpSpPr>
            <p:sp>
              <p:nvSpPr>
                <p:cNvPr id="17429" name="Oval 11"/>
                <p:cNvSpPr>
                  <a:spLocks/>
                </p:cNvSpPr>
                <p:nvPr/>
              </p:nvSpPr>
              <p:spPr bwMode="auto">
                <a:xfrm>
                  <a:off x="0" y="0"/>
                  <a:ext cx="273" cy="304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1516" name="Rectangle 12"/>
                <p:cNvSpPr>
                  <a:spLocks/>
                </p:cNvSpPr>
                <p:nvPr/>
              </p:nvSpPr>
              <p:spPr bwMode="auto">
                <a:xfrm>
                  <a:off x="0" y="13"/>
                  <a:ext cx="442" cy="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38100" tIns="38100" rIns="76820" bIns="38100" anchor="ctr"/>
                <a:lstStyle/>
                <a:p>
                  <a:pPr>
                    <a:lnSpc>
                      <a:spcPct val="104000"/>
                    </a:lnSpc>
                    <a:tabLst>
                      <a:tab pos="26788" algn="l"/>
                      <a:tab pos="339316" algn="l"/>
                      <a:tab pos="660773" algn="l"/>
                      <a:tab pos="973301" algn="l"/>
                      <a:tab pos="1285829" algn="l"/>
                      <a:tab pos="1607287" algn="l"/>
                      <a:tab pos="1919815" algn="l"/>
                      <a:tab pos="2241272" algn="l"/>
                      <a:tab pos="2553800" algn="l"/>
                      <a:tab pos="2866328" algn="l"/>
                      <a:tab pos="3187785" algn="l"/>
                      <a:tab pos="3500313" algn="l"/>
                      <a:tab pos="3812841" algn="l"/>
                      <a:tab pos="4134298" algn="l"/>
                      <a:tab pos="4446826" algn="l"/>
                      <a:tab pos="4768284" algn="l"/>
                      <a:tab pos="5080812" algn="l"/>
                      <a:tab pos="5393339" algn="l"/>
                      <a:tab pos="5714797" algn="l"/>
                      <a:tab pos="6027325" algn="l"/>
                      <a:tab pos="6339853" algn="l"/>
                      <a:tab pos="6348782" algn="l"/>
                    </a:tabLst>
                    <a:defRPr/>
                  </a:pPr>
                  <a:r>
                    <a:rPr lang="en-US" sz="1700" b="1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Helvetica" charset="0"/>
                      <a:cs typeface="Helvetica" charset="0"/>
                      <a:sym typeface="Helvetica" charset="0"/>
                    </a:rPr>
                    <a:t>e</a:t>
                  </a:r>
                  <a:r>
                    <a:rPr lang="en-US" sz="1700" b="1" baseline="30000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Helvetica" charset="0"/>
                      <a:cs typeface="Helvetica" charset="0"/>
                      <a:sym typeface="Helvetica" charset="0"/>
                    </a:rPr>
                    <a:t>+</a:t>
                  </a:r>
                </a:p>
              </p:txBody>
            </p:sp>
          </p:grpSp>
          <p:sp>
            <p:nvSpPr>
              <p:cNvPr id="17428" name="AutoShape 13"/>
              <p:cNvSpPr>
                <a:spLocks/>
              </p:cNvSpPr>
              <p:nvPr/>
            </p:nvSpPr>
            <p:spPr bwMode="auto">
              <a:xfrm rot="10800000" flipH="1">
                <a:off x="0" y="0"/>
                <a:ext cx="516" cy="192"/>
              </a:xfrm>
              <a:custGeom>
                <a:avLst/>
                <a:gdLst>
                  <a:gd name="T0" fmla="*/ 21600 w 21600"/>
                  <a:gd name="T1" fmla="*/ 6079 h 21600"/>
                  <a:gd name="T2" fmla="*/ 15100 w 21600"/>
                  <a:gd name="T3" fmla="*/ 0 h 21600"/>
                  <a:gd name="T4" fmla="*/ 15100 w 21600"/>
                  <a:gd name="T5" fmla="*/ 2900 h 21600"/>
                  <a:gd name="T6" fmla="*/ 12427 w 21600"/>
                  <a:gd name="T7" fmla="*/ 2900 h 21600"/>
                  <a:gd name="T8" fmla="*/ 0 w 21600"/>
                  <a:gd name="T9" fmla="*/ 12158 h 21600"/>
                  <a:gd name="T10" fmla="*/ 0 w 21600"/>
                  <a:gd name="T11" fmla="*/ 21600 h 21600"/>
                  <a:gd name="T12" fmla="*/ 6498 w 21600"/>
                  <a:gd name="T13" fmla="*/ 21600 h 21600"/>
                  <a:gd name="T14" fmla="*/ 6498 w 21600"/>
                  <a:gd name="T15" fmla="*/ 12158 h 21600"/>
                  <a:gd name="T16" fmla="*/ 12427 w 21600"/>
                  <a:gd name="T17" fmla="*/ 9258 h 21600"/>
                  <a:gd name="T18" fmla="*/ 15100 w 21600"/>
                  <a:gd name="T19" fmla="*/ 9258 h 21600"/>
                  <a:gd name="T20" fmla="*/ 15100 w 21600"/>
                  <a:gd name="T21" fmla="*/ 12158 h 21600"/>
                  <a:gd name="T22" fmla="*/ 21600 w 21600"/>
                  <a:gd name="T23" fmla="*/ 6079 h 21600"/>
                  <a:gd name="T24" fmla="*/ 21600 w 21600"/>
                  <a:gd name="T25" fmla="*/ 607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21600" y="6079"/>
                    </a:moveTo>
                    <a:lnTo>
                      <a:pt x="15100" y="0"/>
                    </a:lnTo>
                    <a:lnTo>
                      <a:pt x="15100" y="2900"/>
                    </a:lnTo>
                    <a:lnTo>
                      <a:pt x="12427" y="2900"/>
                    </a:lnTo>
                    <a:cubicBezTo>
                      <a:pt x="5564" y="2900"/>
                      <a:pt x="0" y="7045"/>
                      <a:pt x="0" y="12158"/>
                    </a:cubicBezTo>
                    <a:lnTo>
                      <a:pt x="0" y="21600"/>
                    </a:lnTo>
                    <a:lnTo>
                      <a:pt x="6498" y="21600"/>
                    </a:lnTo>
                    <a:lnTo>
                      <a:pt x="6498" y="12158"/>
                    </a:lnTo>
                    <a:cubicBezTo>
                      <a:pt x="6498" y="10556"/>
                      <a:pt x="9153" y="9258"/>
                      <a:pt x="12427" y="9258"/>
                    </a:cubicBezTo>
                    <a:lnTo>
                      <a:pt x="15100" y="9258"/>
                    </a:lnTo>
                    <a:lnTo>
                      <a:pt x="15100" y="12158"/>
                    </a:lnTo>
                    <a:lnTo>
                      <a:pt x="21600" y="6079"/>
                    </a:lnTo>
                    <a:close/>
                    <a:moveTo>
                      <a:pt x="21600" y="6079"/>
                    </a:moveTo>
                  </a:path>
                </a:pathLst>
              </a:custGeom>
              <a:solidFill>
                <a:schemeClr val="accent1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7422" name="Group 14"/>
            <p:cNvGrpSpPr>
              <a:grpSpLocks/>
            </p:cNvGrpSpPr>
            <p:nvPr/>
          </p:nvGrpSpPr>
          <p:grpSpPr bwMode="auto">
            <a:xfrm>
              <a:off x="0" y="0"/>
              <a:ext cx="804" cy="430"/>
              <a:chOff x="0" y="0"/>
              <a:chExt cx="804" cy="430"/>
            </a:xfrm>
          </p:grpSpPr>
          <p:grpSp>
            <p:nvGrpSpPr>
              <p:cNvPr id="17423" name="Group 15"/>
              <p:cNvGrpSpPr>
                <a:grpSpLocks/>
              </p:cNvGrpSpPr>
              <p:nvPr/>
            </p:nvGrpSpPr>
            <p:grpSpPr bwMode="auto">
              <a:xfrm>
                <a:off x="0" y="125"/>
                <a:ext cx="450" cy="305"/>
                <a:chOff x="0" y="0"/>
                <a:chExt cx="450" cy="305"/>
              </a:xfrm>
            </p:grpSpPr>
            <p:sp>
              <p:nvSpPr>
                <p:cNvPr id="17425" name="Oval 16"/>
                <p:cNvSpPr>
                  <a:spLocks/>
                </p:cNvSpPr>
                <p:nvPr/>
              </p:nvSpPr>
              <p:spPr bwMode="auto">
                <a:xfrm>
                  <a:off x="0" y="0"/>
                  <a:ext cx="287" cy="305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1521" name="Rectangle 17"/>
                <p:cNvSpPr>
                  <a:spLocks/>
                </p:cNvSpPr>
                <p:nvPr/>
              </p:nvSpPr>
              <p:spPr bwMode="auto">
                <a:xfrm>
                  <a:off x="52" y="13"/>
                  <a:ext cx="398" cy="2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38100" tIns="38100" rIns="76820" bIns="38100" anchor="ctr"/>
                <a:lstStyle/>
                <a:p>
                  <a:pPr>
                    <a:lnSpc>
                      <a:spcPct val="104000"/>
                    </a:lnSpc>
                    <a:tabLst>
                      <a:tab pos="26788" algn="l"/>
                      <a:tab pos="339316" algn="l"/>
                      <a:tab pos="660773" algn="l"/>
                      <a:tab pos="973301" algn="l"/>
                      <a:tab pos="1285829" algn="l"/>
                      <a:tab pos="1607287" algn="l"/>
                      <a:tab pos="1919815" algn="l"/>
                      <a:tab pos="2241272" algn="l"/>
                      <a:tab pos="2553800" algn="l"/>
                      <a:tab pos="2866328" algn="l"/>
                      <a:tab pos="3187785" algn="l"/>
                      <a:tab pos="3500313" algn="l"/>
                      <a:tab pos="3812841" algn="l"/>
                      <a:tab pos="4134298" algn="l"/>
                      <a:tab pos="4446826" algn="l"/>
                      <a:tab pos="4768284" algn="l"/>
                      <a:tab pos="5080812" algn="l"/>
                      <a:tab pos="5393339" algn="l"/>
                      <a:tab pos="5714797" algn="l"/>
                      <a:tab pos="6027325" algn="l"/>
                      <a:tab pos="6339853" algn="l"/>
                      <a:tab pos="6348782" algn="l"/>
                    </a:tabLst>
                    <a:defRPr/>
                  </a:pPr>
                  <a:r>
                    <a:rPr lang="en-US" sz="1700" b="1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Helvetica" charset="0"/>
                      <a:cs typeface="Helvetica" charset="0"/>
                      <a:sym typeface="Helvetica" charset="0"/>
                    </a:rPr>
                    <a:t>e</a:t>
                  </a:r>
                  <a:r>
                    <a:rPr lang="en-US" sz="2000" b="1" baseline="30000" dirty="0" smtClea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Helvetica" charset="0"/>
                      <a:cs typeface="Helvetica" charset="0"/>
                      <a:sym typeface="Helvetica" charset="0"/>
                    </a:rPr>
                    <a:t>-</a:t>
                  </a:r>
                  <a:endParaRPr lang="en-US" sz="1700" b="1" baseline="30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elvetica" charset="0"/>
                    <a:cs typeface="Helvetica" charset="0"/>
                    <a:sym typeface="Helvetica" charset="0"/>
                  </a:endParaRPr>
                </a:p>
              </p:txBody>
            </p:sp>
          </p:grpSp>
          <p:sp>
            <p:nvSpPr>
              <p:cNvPr id="17424" name="AutoShape 18"/>
              <p:cNvSpPr>
                <a:spLocks/>
              </p:cNvSpPr>
              <p:nvPr/>
            </p:nvSpPr>
            <p:spPr bwMode="auto">
              <a:xfrm rot="10800000">
                <a:off x="287" y="0"/>
                <a:ext cx="517" cy="192"/>
              </a:xfrm>
              <a:custGeom>
                <a:avLst/>
                <a:gdLst>
                  <a:gd name="T0" fmla="*/ 21600 w 21600"/>
                  <a:gd name="T1" fmla="*/ 6079 h 21600"/>
                  <a:gd name="T2" fmla="*/ 15100 w 21600"/>
                  <a:gd name="T3" fmla="*/ 0 h 21600"/>
                  <a:gd name="T4" fmla="*/ 15100 w 21600"/>
                  <a:gd name="T5" fmla="*/ 2900 h 21600"/>
                  <a:gd name="T6" fmla="*/ 12427 w 21600"/>
                  <a:gd name="T7" fmla="*/ 2900 h 21600"/>
                  <a:gd name="T8" fmla="*/ 0 w 21600"/>
                  <a:gd name="T9" fmla="*/ 12158 h 21600"/>
                  <a:gd name="T10" fmla="*/ 0 w 21600"/>
                  <a:gd name="T11" fmla="*/ 21600 h 21600"/>
                  <a:gd name="T12" fmla="*/ 6498 w 21600"/>
                  <a:gd name="T13" fmla="*/ 21600 h 21600"/>
                  <a:gd name="T14" fmla="*/ 6498 w 21600"/>
                  <a:gd name="T15" fmla="*/ 12158 h 21600"/>
                  <a:gd name="T16" fmla="*/ 12427 w 21600"/>
                  <a:gd name="T17" fmla="*/ 9258 h 21600"/>
                  <a:gd name="T18" fmla="*/ 15100 w 21600"/>
                  <a:gd name="T19" fmla="*/ 9258 h 21600"/>
                  <a:gd name="T20" fmla="*/ 15100 w 21600"/>
                  <a:gd name="T21" fmla="*/ 12158 h 21600"/>
                  <a:gd name="T22" fmla="*/ 21600 w 21600"/>
                  <a:gd name="T23" fmla="*/ 6079 h 21600"/>
                  <a:gd name="T24" fmla="*/ 21600 w 21600"/>
                  <a:gd name="T25" fmla="*/ 607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21600" y="6079"/>
                    </a:moveTo>
                    <a:lnTo>
                      <a:pt x="15100" y="0"/>
                    </a:lnTo>
                    <a:lnTo>
                      <a:pt x="15100" y="2900"/>
                    </a:lnTo>
                    <a:lnTo>
                      <a:pt x="12427" y="2900"/>
                    </a:lnTo>
                    <a:cubicBezTo>
                      <a:pt x="5564" y="2900"/>
                      <a:pt x="0" y="7045"/>
                      <a:pt x="0" y="12158"/>
                    </a:cubicBezTo>
                    <a:lnTo>
                      <a:pt x="0" y="21600"/>
                    </a:lnTo>
                    <a:lnTo>
                      <a:pt x="6498" y="21600"/>
                    </a:lnTo>
                    <a:lnTo>
                      <a:pt x="6498" y="12158"/>
                    </a:lnTo>
                    <a:cubicBezTo>
                      <a:pt x="6498" y="10556"/>
                      <a:pt x="9153" y="9258"/>
                      <a:pt x="12427" y="9258"/>
                    </a:cubicBezTo>
                    <a:lnTo>
                      <a:pt x="15100" y="9258"/>
                    </a:lnTo>
                    <a:lnTo>
                      <a:pt x="15100" y="12158"/>
                    </a:lnTo>
                    <a:lnTo>
                      <a:pt x="21600" y="6079"/>
                    </a:lnTo>
                    <a:close/>
                    <a:moveTo>
                      <a:pt x="21600" y="6079"/>
                    </a:moveTo>
                  </a:path>
                </a:pathLst>
              </a:custGeom>
              <a:solidFill>
                <a:schemeClr val="accent1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21523" name="Group 19"/>
          <p:cNvGrpSpPr>
            <a:grpSpLocks/>
          </p:cNvGrpSpPr>
          <p:nvPr/>
        </p:nvGrpSpPr>
        <p:grpSpPr bwMode="auto">
          <a:xfrm>
            <a:off x="6772052" y="3316263"/>
            <a:ext cx="2116336" cy="513457"/>
            <a:chOff x="0" y="-20"/>
            <a:chExt cx="1896" cy="460"/>
          </a:xfrm>
        </p:grpSpPr>
        <p:sp>
          <p:nvSpPr>
            <p:cNvPr id="21524" name="Rectangle 20"/>
            <p:cNvSpPr>
              <a:spLocks/>
            </p:cNvSpPr>
            <p:nvPr/>
          </p:nvSpPr>
          <p:spPr bwMode="auto">
            <a:xfrm>
              <a:off x="0" y="0"/>
              <a:ext cx="1896" cy="4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39200" bIns="0"/>
            <a:lstStyle/>
            <a:p>
              <a:pPr marL="26788">
                <a:lnSpc>
                  <a:spcPct val="104000"/>
                </a:lnSpc>
                <a:spcBef>
                  <a:spcPts val="703"/>
                </a:spcBef>
                <a:tabLst>
                  <a:tab pos="26788" algn="l"/>
                  <a:tab pos="339316" algn="l"/>
                  <a:tab pos="660773" algn="l"/>
                  <a:tab pos="973301" algn="l"/>
                  <a:tab pos="1285829" algn="l"/>
                  <a:tab pos="1607287" algn="l"/>
                  <a:tab pos="1919815" algn="l"/>
                  <a:tab pos="2241272" algn="l"/>
                  <a:tab pos="2553800" algn="l"/>
                  <a:tab pos="2866328" algn="l"/>
                  <a:tab pos="3187785" algn="l"/>
                  <a:tab pos="3500313" algn="l"/>
                  <a:tab pos="3812841" algn="l"/>
                  <a:tab pos="4134298" algn="l"/>
                  <a:tab pos="4446826" algn="l"/>
                  <a:tab pos="4768284" algn="l"/>
                  <a:tab pos="5080812" algn="l"/>
                  <a:tab pos="5393339" algn="l"/>
                  <a:tab pos="5714797" algn="l"/>
                  <a:tab pos="6027325" algn="l"/>
                  <a:tab pos="6339853" algn="l"/>
                  <a:tab pos="6348782" algn="l"/>
                </a:tabLst>
              </a:pPr>
              <a:r>
                <a:rPr lang="en-US" sz="25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  <a:cs typeface="Helvetica" charset="0"/>
                  <a:sym typeface="Helvetica" charset="0"/>
                </a:rPr>
                <a:t>F = </a:t>
              </a:r>
              <a:r>
                <a:rPr lang="en-US" sz="25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  <a:cs typeface="Helvetica" charset="0"/>
                  <a:sym typeface="Helvetica" charset="0"/>
                </a:rPr>
                <a:t>qv</a:t>
              </a:r>
              <a:r>
                <a:rPr lang="en-US" sz="25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charset="2"/>
                  <a:cs typeface="Helvetica" charset="0"/>
                  <a:sym typeface="Symbol" charset="2"/>
                </a:rPr>
                <a:t></a:t>
              </a:r>
              <a:r>
                <a:rPr lang="en-US" sz="25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  <a:cs typeface="Helvetica" charset="0"/>
                  <a:sym typeface="Helvetica" charset="0"/>
                </a:rPr>
                <a:t>B</a:t>
              </a:r>
              <a:r>
                <a:rPr lang="en-US" sz="2500" b="1" baseline="-14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  <a:cs typeface="Helvetica" charset="0"/>
                  <a:sym typeface="Helvetica" charset="0"/>
                </a:rPr>
                <a:t>geo</a:t>
              </a:r>
              <a:endParaRPr lang="en-US" sz="2500" b="1" baseline="-1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7418" name="Line 21"/>
            <p:cNvSpPr>
              <a:spLocks noChangeShapeType="1"/>
            </p:cNvSpPr>
            <p:nvPr/>
          </p:nvSpPr>
          <p:spPr bwMode="auto">
            <a:xfrm rot="10800000" flipH="1">
              <a:off x="7" y="-7"/>
              <a:ext cx="208" cy="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9" name="Line 22"/>
            <p:cNvSpPr>
              <a:spLocks noChangeShapeType="1"/>
            </p:cNvSpPr>
            <p:nvPr/>
          </p:nvSpPr>
          <p:spPr bwMode="auto">
            <a:xfrm>
              <a:off x="693" y="37"/>
              <a:ext cx="218" cy="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20" name="Line 23"/>
            <p:cNvSpPr>
              <a:spLocks noChangeShapeType="1"/>
            </p:cNvSpPr>
            <p:nvPr/>
          </p:nvSpPr>
          <p:spPr bwMode="auto">
            <a:xfrm>
              <a:off x="1002" y="-20"/>
              <a:ext cx="274" cy="13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7415" name="Rectangle 24"/>
          <p:cNvSpPr>
            <a:spLocks/>
          </p:cNvSpPr>
          <p:nvPr/>
        </p:nvSpPr>
        <p:spPr bwMode="auto">
          <a:xfrm>
            <a:off x="35496" y="1556791"/>
            <a:ext cx="4752528" cy="411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625056" indent="-401822">
              <a:spcBef>
                <a:spcPts val="1687"/>
              </a:spcBef>
              <a:buSzPct val="171000"/>
              <a:buFont typeface="Papyrus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a typeface="Papyrus" charset="0"/>
                <a:cs typeface="Papyrus" charset="0"/>
                <a:sym typeface="Papyrus" charset="0"/>
              </a:rPr>
              <a:t>High energy particles generate </a:t>
            </a:r>
            <a:r>
              <a:rPr lang="en-US" sz="2400" b="1" u="sng" dirty="0" smtClean="0">
                <a:solidFill>
                  <a:schemeClr val="bg2"/>
                </a:solidFill>
                <a:ea typeface="Papyrus" charset="0"/>
                <a:cs typeface="Papyrus" charset="0"/>
                <a:sym typeface="Papyrus" charset="0"/>
              </a:rPr>
              <a:t>Extensive Air Showers</a:t>
            </a:r>
            <a:r>
              <a:rPr lang="en-US" sz="2400" b="1" dirty="0" smtClean="0">
                <a:solidFill>
                  <a:schemeClr val="bg2"/>
                </a:solidFill>
                <a:ea typeface="Papyrus" charset="0"/>
                <a:cs typeface="Papyrus" charset="0"/>
                <a:sym typeface="Papyrus" charset="0"/>
              </a:rPr>
              <a:t> in the atmosphere.</a:t>
            </a:r>
          </a:p>
          <a:p>
            <a:pPr marL="625056" indent="-401822">
              <a:spcBef>
                <a:spcPts val="1687"/>
              </a:spcBef>
              <a:buSzPct val="171000"/>
              <a:buFont typeface="Papyrus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a typeface="Papyrus" charset="0"/>
                <a:cs typeface="Papyrus" charset="0"/>
                <a:sym typeface="Papyrus" charset="0"/>
              </a:rPr>
              <a:t>Lorentz force on charged </a:t>
            </a:r>
            <a:r>
              <a:rPr lang="en-US" sz="2400" b="1" dirty="0">
                <a:solidFill>
                  <a:schemeClr val="bg2"/>
                </a:solidFill>
                <a:ea typeface="Papyrus" charset="0"/>
                <a:cs typeface="Papyrus" charset="0"/>
                <a:sym typeface="Papyrus" charset="0"/>
              </a:rPr>
              <a:t>particles  in the </a:t>
            </a:r>
            <a:r>
              <a:rPr lang="en-US" sz="2400" b="1" dirty="0" smtClean="0">
                <a:solidFill>
                  <a:schemeClr val="bg2"/>
                </a:solidFill>
                <a:ea typeface="Papyrus" charset="0"/>
                <a:cs typeface="Papyrus" charset="0"/>
                <a:sym typeface="Papyrus" charset="0"/>
              </a:rPr>
              <a:t>EAS by the Earth </a:t>
            </a:r>
            <a:r>
              <a:rPr lang="en-US" sz="2400" b="1" dirty="0">
                <a:solidFill>
                  <a:schemeClr val="bg2"/>
                </a:solidFill>
                <a:ea typeface="Papyrus" charset="0"/>
                <a:cs typeface="Papyrus" charset="0"/>
                <a:sym typeface="Papyrus" charset="0"/>
              </a:rPr>
              <a:t>magnetic field (Kahn &amp; </a:t>
            </a:r>
            <a:r>
              <a:rPr lang="en-US" sz="2400" b="1" dirty="0" err="1">
                <a:solidFill>
                  <a:schemeClr val="bg2"/>
                </a:solidFill>
                <a:ea typeface="Papyrus" charset="0"/>
                <a:cs typeface="Papyrus" charset="0"/>
                <a:sym typeface="Papyrus" charset="0"/>
              </a:rPr>
              <a:t>Lerche</a:t>
            </a:r>
            <a:r>
              <a:rPr lang="en-US" sz="2400" b="1" dirty="0">
                <a:solidFill>
                  <a:schemeClr val="bg2"/>
                </a:solidFill>
                <a:ea typeface="Papyrus" charset="0"/>
                <a:cs typeface="Papyrus" charset="0"/>
                <a:sym typeface="Papyrus" charset="0"/>
              </a:rPr>
              <a:t>, 1965</a:t>
            </a:r>
            <a:r>
              <a:rPr lang="en-US" sz="2400" b="1" dirty="0" smtClean="0">
                <a:solidFill>
                  <a:schemeClr val="bg2"/>
                </a:solidFill>
                <a:ea typeface="Papyrus" charset="0"/>
                <a:cs typeface="Papyrus" charset="0"/>
                <a:sym typeface="Papyrus" charset="0"/>
              </a:rPr>
              <a:t>): electromagnetic emission (</a:t>
            </a:r>
            <a:r>
              <a:rPr lang="en-US" sz="2400" b="1" dirty="0" err="1" smtClean="0">
                <a:solidFill>
                  <a:schemeClr val="bg2"/>
                </a:solidFill>
                <a:ea typeface="Papyrus" charset="0"/>
                <a:cs typeface="Papyrus" charset="0"/>
                <a:sym typeface="Papyrus" charset="0"/>
              </a:rPr>
              <a:t>geosynchrotron</a:t>
            </a:r>
            <a:r>
              <a:rPr lang="en-US" sz="2400" b="1" dirty="0" smtClean="0">
                <a:solidFill>
                  <a:schemeClr val="bg2"/>
                </a:solidFill>
                <a:ea typeface="Papyrus" charset="0"/>
                <a:cs typeface="Papyrus" charset="0"/>
                <a:sym typeface="Papyrus" charset="0"/>
              </a:rPr>
              <a:t>)</a:t>
            </a:r>
          </a:p>
          <a:p>
            <a:pPr marL="625056" indent="-401822">
              <a:spcBef>
                <a:spcPts val="1687"/>
              </a:spcBef>
              <a:buSzPct val="171000"/>
              <a:buFont typeface="Papyrus" charset="0"/>
              <a:buChar char="•"/>
            </a:pPr>
            <a:endParaRPr lang="en-US" sz="2400" b="1" dirty="0">
              <a:solidFill>
                <a:schemeClr val="bg2"/>
              </a:solidFill>
              <a:ea typeface="Papyrus" charset="0"/>
              <a:cs typeface="Papyrus" charset="0"/>
              <a:sym typeface="Papyrus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648" y="4941168"/>
            <a:ext cx="5194424" cy="1462757"/>
            <a:chOff x="25648" y="4080080"/>
            <a:chExt cx="5194424" cy="1462757"/>
          </a:xfrm>
        </p:grpSpPr>
        <p:sp>
          <p:nvSpPr>
            <p:cNvPr id="21529" name="Rectangle 25"/>
            <p:cNvSpPr>
              <a:spLocks/>
            </p:cNvSpPr>
            <p:nvPr/>
          </p:nvSpPr>
          <p:spPr bwMode="auto">
            <a:xfrm>
              <a:off x="25648" y="4080080"/>
              <a:ext cx="5194424" cy="1462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625056" indent="-401822">
                <a:spcBef>
                  <a:spcPts val="1687"/>
                </a:spcBef>
                <a:buSzPct val="171000"/>
                <a:buFont typeface="Papyrus" charset="0"/>
                <a:buChar char="•"/>
              </a:pPr>
              <a:r>
                <a:rPr lang="en-US" sz="2400" b="1" dirty="0">
                  <a:solidFill>
                    <a:schemeClr val="bg2"/>
                  </a:solidFill>
                  <a:ea typeface="Zapf Dingbats" charset="0"/>
                  <a:cs typeface="Zapf Dingbats" charset="0"/>
                  <a:sym typeface="Papyrus" charset="0"/>
                </a:rPr>
                <a:t>Coherent effect           </a:t>
              </a:r>
              <a:r>
                <a:rPr lang="en-US" sz="2400" b="1" dirty="0" smtClean="0">
                  <a:solidFill>
                    <a:schemeClr val="bg2"/>
                  </a:solidFill>
                  <a:ea typeface="Zapf Dingbats" charset="0"/>
                  <a:cs typeface="Zapf Dingbats" charset="0"/>
                  <a:sym typeface="Papyrus" charset="0"/>
                </a:rPr>
                <a:t>                </a:t>
              </a:r>
            </a:p>
            <a:p>
              <a:pPr marL="223234">
                <a:spcBef>
                  <a:spcPts val="1687"/>
                </a:spcBef>
                <a:buSzPct val="171000"/>
              </a:pPr>
              <a:r>
                <a:rPr lang="en-US" sz="2400" dirty="0">
                  <a:solidFill>
                    <a:schemeClr val="bg2"/>
                  </a:solidFill>
                  <a:ea typeface="Zapf Dingbats" charset="0"/>
                  <a:cs typeface="Zapf Dingbats" charset="0"/>
                  <a:sym typeface="Papyrus" charset="0"/>
                </a:rPr>
                <a:t> </a:t>
              </a:r>
              <a:r>
                <a:rPr lang="en-US" sz="2400" dirty="0" smtClean="0">
                  <a:solidFill>
                    <a:schemeClr val="bg2"/>
                  </a:solidFill>
                  <a:ea typeface="Zapf Dingbats" charset="0"/>
                  <a:cs typeface="Zapf Dingbats" charset="0"/>
                  <a:sym typeface="Papyrus" charset="0"/>
                </a:rPr>
                <a:t>         </a:t>
              </a:r>
              <a:r>
                <a:rPr lang="en-US" sz="2400" b="1" u="sng" dirty="0" smtClean="0">
                  <a:solidFill>
                    <a:schemeClr val="bg2"/>
                  </a:solidFill>
                  <a:ea typeface="Zapf Dingbats" charset="0"/>
                  <a:cs typeface="Zapf Dingbats" charset="0"/>
                  <a:sym typeface="Papyrus" charset="0"/>
                </a:rPr>
                <a:t>detectable radio emission</a:t>
              </a:r>
              <a:endParaRPr lang="en-US" sz="2400" b="1" u="sng" dirty="0">
                <a:solidFill>
                  <a:schemeClr val="bg2"/>
                </a:solidFill>
                <a:ea typeface="Papyrus" charset="0"/>
                <a:cs typeface="Papyrus" charset="0"/>
                <a:sym typeface="Papyrus" charset="0"/>
              </a:endParaRPr>
            </a:p>
          </p:txBody>
        </p:sp>
        <p:sp>
          <p:nvSpPr>
            <p:cNvPr id="2" name="Striped Right Arrow 1"/>
            <p:cNvSpPr/>
            <p:nvPr/>
          </p:nvSpPr>
          <p:spPr>
            <a:xfrm>
              <a:off x="323528" y="4941168"/>
              <a:ext cx="648072" cy="369144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408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217024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Radio </a:t>
            </a:r>
            <a:r>
              <a:rPr lang="fr-FR" dirty="0" err="1" smtClean="0"/>
              <a:t>detection</a:t>
            </a:r>
            <a:r>
              <a:rPr lang="fr-FR" dirty="0" smtClean="0"/>
              <a:t> of EAS: </a:t>
            </a:r>
            <a:r>
              <a:rPr lang="fr-FR" dirty="0" err="1" smtClean="0"/>
              <a:t>experimental</a:t>
            </a:r>
            <a:r>
              <a:rPr lang="fr-FR" dirty="0" smtClean="0"/>
              <a:t> </a:t>
            </a:r>
            <a:r>
              <a:rPr lang="fr-FR" dirty="0" err="1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847" y="4077072"/>
            <a:ext cx="6536409" cy="1224136"/>
          </a:xfrm>
          <a:solidFill>
            <a:srgbClr val="FF0000">
              <a:alpha val="50196"/>
            </a:srgbClr>
          </a:solidFill>
        </p:spPr>
        <p:txBody>
          <a:bodyPr>
            <a:noAutofit/>
          </a:bodyPr>
          <a:lstStyle/>
          <a:p>
            <a:r>
              <a:rPr lang="fr-FR" sz="2000" b="0" dirty="0" err="1" smtClean="0"/>
              <a:t>Only</a:t>
            </a:r>
            <a:r>
              <a:rPr lang="fr-FR" sz="2000" b="0" dirty="0" smtClean="0"/>
              <a:t> 2 </a:t>
            </a:r>
            <a:r>
              <a:rPr lang="fr-FR" sz="2000" b="0" dirty="0" err="1" smtClean="0"/>
              <a:t>established</a:t>
            </a:r>
            <a:r>
              <a:rPr lang="fr-FR" sz="2000" b="0" dirty="0" smtClean="0"/>
              <a:t> setups (LOPES &amp; CODALEMA) </a:t>
            </a:r>
          </a:p>
          <a:p>
            <a:pPr lvl="1"/>
            <a:r>
              <a:rPr lang="fr-FR" sz="2000" b="0" dirty="0" smtClean="0"/>
              <a:t>&lt;30 </a:t>
            </a:r>
            <a:r>
              <a:rPr lang="fr-FR" sz="2000" b="0" dirty="0" err="1" smtClean="0"/>
              <a:t>antennas</a:t>
            </a:r>
            <a:r>
              <a:rPr lang="fr-FR" sz="2000" b="0" dirty="0" smtClean="0"/>
              <a:t>: </a:t>
            </a:r>
            <a:r>
              <a:rPr lang="fr-FR" sz="2000" b="0" dirty="0" err="1" smtClean="0"/>
              <a:t>low</a:t>
            </a:r>
            <a:r>
              <a:rPr lang="fr-FR" sz="2000" b="0" dirty="0" smtClean="0"/>
              <a:t> stat (&lt;1000 </a:t>
            </a:r>
            <a:r>
              <a:rPr lang="fr-FR" sz="2000" b="0" dirty="0" err="1" smtClean="0"/>
              <a:t>showers</a:t>
            </a:r>
            <a:r>
              <a:rPr lang="fr-FR" sz="2000" b="0" dirty="0" smtClean="0"/>
              <a:t>)</a:t>
            </a:r>
          </a:p>
          <a:p>
            <a:pPr lvl="1"/>
            <a:r>
              <a:rPr lang="fr-FR" sz="2000" b="0" dirty="0" smtClean="0"/>
              <a:t>Slave-</a:t>
            </a:r>
            <a:r>
              <a:rPr lang="fr-FR" sz="2000" b="0" dirty="0" err="1" smtClean="0"/>
              <a:t>triggered</a:t>
            </a:r>
            <a:r>
              <a:rPr lang="fr-FR" sz="2000" b="0" dirty="0" smtClean="0"/>
              <a:t> to standards EAS detectors</a:t>
            </a:r>
          </a:p>
          <a:p>
            <a:pPr marL="457200" lvl="1" indent="0">
              <a:buNone/>
            </a:pPr>
            <a:endParaRPr lang="fr-FR" sz="2000" b="0" dirty="0" smtClean="0"/>
          </a:p>
        </p:txBody>
      </p:sp>
      <p:sp>
        <p:nvSpPr>
          <p:cNvPr id="5" name="Rectangle 4"/>
          <p:cNvSpPr/>
          <p:nvPr/>
        </p:nvSpPr>
        <p:spPr>
          <a:xfrm>
            <a:off x="888209" y="5701318"/>
            <a:ext cx="2141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chemeClr val="bg2"/>
                </a:solidFill>
              </a:rPr>
              <a:t>Self-</a:t>
            </a:r>
            <a:r>
              <a:rPr lang="fr-FR" sz="2000" b="1" dirty="0" err="1" smtClean="0">
                <a:solidFill>
                  <a:schemeClr val="bg2"/>
                </a:solidFill>
              </a:rPr>
              <a:t>triggering</a:t>
            </a:r>
            <a:r>
              <a:rPr lang="fr-FR" sz="2000" b="1" dirty="0" smtClean="0">
                <a:solidFill>
                  <a:schemeClr val="bg2"/>
                </a:solidFill>
              </a:rPr>
              <a:t>?</a:t>
            </a:r>
            <a:endParaRPr lang="fr-FR" sz="2000" dirty="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4096" y="5301208"/>
            <a:ext cx="6228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chemeClr val="bg2"/>
                </a:solidFill>
              </a:rPr>
              <a:t>Full </a:t>
            </a:r>
            <a:r>
              <a:rPr lang="fr-FR" sz="2000" b="1" dirty="0" err="1" smtClean="0">
                <a:solidFill>
                  <a:schemeClr val="bg2"/>
                </a:solidFill>
              </a:rPr>
              <a:t>understanding</a:t>
            </a:r>
            <a:r>
              <a:rPr lang="fr-FR" sz="2000" b="1" dirty="0" smtClean="0">
                <a:solidFill>
                  <a:schemeClr val="bg2"/>
                </a:solidFill>
              </a:rPr>
              <a:t> of EAS radio signal ?</a:t>
            </a:r>
            <a:r>
              <a:rPr lang="fr-FR" sz="2000" b="1" dirty="0">
                <a:solidFill>
                  <a:schemeClr val="bg2"/>
                </a:solidFill>
              </a:rPr>
              <a:t>	</a:t>
            </a:r>
            <a:endParaRPr lang="en-US" b="1" dirty="0">
              <a:solidFill>
                <a:schemeClr val="bg2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421810" y="1340768"/>
            <a:ext cx="2182638" cy="2654884"/>
            <a:chOff x="6421810" y="1340768"/>
            <a:chExt cx="2182638" cy="2654884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6421810" y="1340768"/>
              <a:ext cx="2182638" cy="2654884"/>
              <a:chOff x="0" y="0"/>
              <a:chExt cx="3303" cy="4296"/>
            </a:xfrm>
          </p:grpSpPr>
          <p:pic>
            <p:nvPicPr>
              <p:cNvPr id="9" name="Picture 4"/>
              <p:cNvPicPr>
                <a:picLocks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530" r="26083" b="10909"/>
              <a:stretch>
                <a:fillRect/>
              </a:stretch>
            </p:blipFill>
            <p:spPr bwMode="auto">
              <a:xfrm>
                <a:off x="0" y="0"/>
                <a:ext cx="3270" cy="4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3" y="3082"/>
                <a:ext cx="1270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12" name="Straight Arrow Connector 11"/>
            <p:cNvCxnSpPr/>
            <p:nvPr/>
          </p:nvCxnSpPr>
          <p:spPr>
            <a:xfrm>
              <a:off x="7236296" y="1844824"/>
              <a:ext cx="0" cy="2088232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588224" y="2204864"/>
              <a:ext cx="668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~1m</a:t>
              </a:r>
              <a:endParaRPr lang="en-GB" b="1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323528" y="1728550"/>
            <a:ext cx="5904656" cy="2246769"/>
          </a:xfrm>
          <a:prstGeom prst="rect">
            <a:avLst/>
          </a:prstGeom>
          <a:solidFill>
            <a:srgbClr val="92D050">
              <a:alpha val="50980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2000" dirty="0" err="1">
                <a:solidFill>
                  <a:schemeClr val="bg1"/>
                </a:solidFill>
              </a:rPr>
              <a:t>Measurement</a:t>
            </a:r>
            <a:r>
              <a:rPr lang="fr-FR" sz="2000" dirty="0">
                <a:solidFill>
                  <a:schemeClr val="bg1"/>
                </a:solidFill>
              </a:rPr>
              <a:t> of EAS direction of </a:t>
            </a:r>
            <a:r>
              <a:rPr lang="fr-FR" sz="2000" dirty="0" err="1">
                <a:solidFill>
                  <a:schemeClr val="bg1"/>
                </a:solidFill>
              </a:rPr>
              <a:t>origin</a:t>
            </a:r>
            <a:r>
              <a:rPr lang="fr-FR" sz="2000" dirty="0">
                <a:solidFill>
                  <a:schemeClr val="bg1"/>
                </a:solidFill>
              </a:rPr>
              <a:t>, </a:t>
            </a:r>
            <a:r>
              <a:rPr lang="fr-FR" sz="2000" dirty="0" err="1">
                <a:solidFill>
                  <a:schemeClr val="bg1"/>
                </a:solidFill>
              </a:rPr>
              <a:t>energy</a:t>
            </a:r>
            <a:r>
              <a:rPr lang="fr-FR" sz="2000" dirty="0">
                <a:solidFill>
                  <a:schemeClr val="bg1"/>
                </a:solidFill>
              </a:rPr>
              <a:t>, nature of </a:t>
            </a:r>
            <a:r>
              <a:rPr lang="fr-FR" sz="2000" dirty="0" err="1">
                <a:solidFill>
                  <a:schemeClr val="bg1"/>
                </a:solidFill>
              </a:rPr>
              <a:t>primary</a:t>
            </a:r>
            <a:r>
              <a:rPr lang="fr-FR" sz="2000" dirty="0">
                <a:solidFill>
                  <a:schemeClr val="bg1"/>
                </a:solidFill>
              </a:rPr>
              <a:t> (LOPES &amp; CODALEMA, 2004-2010)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20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 err="1">
                <a:solidFill>
                  <a:schemeClr val="bg1"/>
                </a:solidFill>
              </a:rPr>
              <a:t>Well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adaptated</a:t>
            </a:r>
            <a:r>
              <a:rPr lang="fr-FR" sz="2000" dirty="0">
                <a:solidFill>
                  <a:schemeClr val="bg1"/>
                </a:solidFill>
              </a:rPr>
              <a:t> to </a:t>
            </a:r>
            <a:r>
              <a:rPr lang="fr-FR" sz="2000" dirty="0" err="1">
                <a:solidFill>
                  <a:schemeClr val="bg1"/>
                </a:solidFill>
              </a:rPr>
              <a:t>giant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arrays</a:t>
            </a:r>
            <a:r>
              <a:rPr lang="fr-FR" sz="2000" dirty="0">
                <a:solidFill>
                  <a:schemeClr val="bg1"/>
                </a:solidFill>
              </a:rPr>
              <a:t>: </a:t>
            </a:r>
            <a:r>
              <a:rPr lang="fr-FR" sz="2000" dirty="0" err="1">
                <a:solidFill>
                  <a:schemeClr val="bg1"/>
                </a:solidFill>
              </a:rPr>
              <a:t>easiness</a:t>
            </a:r>
            <a:r>
              <a:rPr lang="fr-FR" sz="2000" dirty="0">
                <a:solidFill>
                  <a:schemeClr val="bg1"/>
                </a:solidFill>
              </a:rPr>
              <a:t> of </a:t>
            </a:r>
            <a:r>
              <a:rPr lang="fr-FR" sz="2000" dirty="0" err="1">
                <a:solidFill>
                  <a:schemeClr val="bg1"/>
                </a:solidFill>
              </a:rPr>
              <a:t>deployment</a:t>
            </a:r>
            <a:r>
              <a:rPr lang="fr-FR" sz="2000" dirty="0">
                <a:solidFill>
                  <a:schemeClr val="bg1"/>
                </a:solidFill>
              </a:rPr>
              <a:t>, stable (passive detectors), </a:t>
            </a:r>
            <a:r>
              <a:rPr lang="fr-FR" sz="2000" dirty="0" err="1">
                <a:solidFill>
                  <a:schemeClr val="bg1"/>
                </a:solidFill>
              </a:rPr>
              <a:t>low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cost</a:t>
            </a:r>
            <a:r>
              <a:rPr lang="fr-FR" sz="2000" dirty="0">
                <a:solidFill>
                  <a:schemeClr val="bg1"/>
                </a:solidFill>
              </a:rPr>
              <a:t> (&lt;10kRMB/unit).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0177" y="6093296"/>
            <a:ext cx="8004271" cy="64633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The TREND prototype phase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initiated</a:t>
            </a:r>
            <a:r>
              <a:rPr lang="fr-FR" dirty="0" smtClean="0"/>
              <a:t> in 2008 in </a:t>
            </a:r>
            <a:r>
              <a:rPr lang="fr-FR" dirty="0" err="1" smtClean="0"/>
              <a:t>order</a:t>
            </a:r>
            <a:r>
              <a:rPr lang="fr-FR" dirty="0" smtClean="0"/>
              <a:t> to first </a:t>
            </a:r>
            <a:r>
              <a:rPr lang="fr-FR" dirty="0" err="1" smtClean="0"/>
              <a:t>adress</a:t>
            </a:r>
            <a:r>
              <a:rPr lang="fr-FR" dirty="0" smtClean="0"/>
              <a:t> </a:t>
            </a:r>
            <a:r>
              <a:rPr lang="fr-FR" dirty="0" err="1" smtClean="0"/>
              <a:t>these</a:t>
            </a:r>
            <a:r>
              <a:rPr lang="fr-FR" dirty="0" smtClean="0"/>
              <a:t> issues, </a:t>
            </a:r>
            <a:r>
              <a:rPr lang="fr-FR" dirty="0" err="1" smtClean="0"/>
              <a:t>with</a:t>
            </a:r>
            <a:r>
              <a:rPr lang="fr-FR" dirty="0" smtClean="0"/>
              <a:t> neutrino </a:t>
            </a:r>
            <a:r>
              <a:rPr lang="fr-FR" dirty="0" err="1" smtClean="0"/>
              <a:t>detection</a:t>
            </a:r>
            <a:r>
              <a:rPr lang="fr-FR" dirty="0" smtClean="0"/>
              <a:t> as the long-</a:t>
            </a:r>
            <a:r>
              <a:rPr lang="fr-FR" dirty="0" err="1" smtClean="0"/>
              <a:t>term</a:t>
            </a:r>
            <a:r>
              <a:rPr lang="fr-FR" dirty="0" smtClean="0"/>
              <a:t> perspective.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56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/>
      <p:bldP spid="7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460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Radio </a:t>
            </a:r>
            <a:r>
              <a:rPr lang="fr-FR" dirty="0" err="1" smtClean="0"/>
              <a:t>detection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of Extensive Air </a:t>
            </a:r>
            <a:r>
              <a:rPr lang="fr-FR" dirty="0" err="1" smtClean="0"/>
              <a:t>Showers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600" dirty="0">
                <a:latin typeface="Agency FB" pitchFamily="34" charset="0"/>
              </a:rPr>
              <a:t>2</a:t>
            </a:r>
            <a:r>
              <a:rPr lang="fr-FR" sz="3600" dirty="0" smtClean="0">
                <a:latin typeface="Agency FB" pitchFamily="34" charset="0"/>
              </a:rPr>
              <a:t>- The TREND prototype phase</a:t>
            </a:r>
            <a:endParaRPr lang="en-GB" sz="3600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0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TREND collaboration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China: CAS</a:t>
            </a:r>
          </a:p>
          <a:p>
            <a:pPr lvl="1"/>
            <a:r>
              <a:rPr lang="fr-FR" dirty="0" smtClean="0"/>
              <a:t>NAOC: Pr. WU </a:t>
            </a:r>
            <a:r>
              <a:rPr lang="fr-FR" dirty="0" err="1" smtClean="0"/>
              <a:t>XiangPing</a:t>
            </a:r>
            <a:r>
              <a:rPr lang="fr-FR" dirty="0" smtClean="0"/>
              <a:t>, DENG </a:t>
            </a:r>
            <a:r>
              <a:rPr lang="fr-FR" dirty="0" err="1" smtClean="0"/>
              <a:t>JianRong</a:t>
            </a:r>
            <a:r>
              <a:rPr lang="fr-FR" dirty="0" smtClean="0"/>
              <a:t>,           </a:t>
            </a:r>
          </a:p>
          <a:p>
            <a:pPr marL="457200" lvl="1" indent="0">
              <a:buNone/>
            </a:pPr>
            <a:r>
              <a:rPr lang="fr-FR" dirty="0"/>
              <a:t> </a:t>
            </a:r>
            <a:r>
              <a:rPr lang="fr-FR" dirty="0" smtClean="0"/>
              <a:t>  GU </a:t>
            </a:r>
            <a:r>
              <a:rPr lang="fr-FR" dirty="0" err="1" smtClean="0"/>
              <a:t>JunHua</a:t>
            </a:r>
            <a:r>
              <a:rPr lang="fr-FR" dirty="0" smtClean="0"/>
              <a:t>, Thomas </a:t>
            </a:r>
            <a:r>
              <a:rPr lang="fr-FR" dirty="0" err="1" smtClean="0"/>
              <a:t>Saugrin</a:t>
            </a:r>
            <a:r>
              <a:rPr lang="fr-FR" dirty="0" smtClean="0"/>
              <a:t> (</a:t>
            </a:r>
            <a:r>
              <a:rPr lang="fr-FR" dirty="0" err="1" smtClean="0"/>
              <a:t>now</a:t>
            </a:r>
            <a:r>
              <a:rPr lang="fr-FR" dirty="0" smtClean="0"/>
              <a:t> in Nantes)</a:t>
            </a:r>
          </a:p>
          <a:p>
            <a:pPr lvl="1"/>
            <a:r>
              <a:rPr lang="fr-FR" dirty="0" smtClean="0"/>
              <a:t>IHEP: HU </a:t>
            </a:r>
            <a:r>
              <a:rPr lang="fr-FR" dirty="0" err="1" smtClean="0"/>
              <a:t>HongBo</a:t>
            </a:r>
            <a:r>
              <a:rPr lang="fr-FR" dirty="0" smtClean="0"/>
              <a:t>, LIU </a:t>
            </a:r>
            <a:r>
              <a:rPr lang="fr-FR" dirty="0" err="1" smtClean="0"/>
              <a:t>Zhen’An</a:t>
            </a:r>
            <a:r>
              <a:rPr lang="fr-FR" dirty="0" smtClean="0"/>
              <a:t>, …</a:t>
            </a:r>
          </a:p>
          <a:p>
            <a:pPr lvl="1"/>
            <a:endParaRPr lang="fr-FR" dirty="0"/>
          </a:p>
          <a:p>
            <a:r>
              <a:rPr lang="fr-FR" dirty="0" smtClean="0"/>
              <a:t>France: CNRS-IN2P3</a:t>
            </a:r>
          </a:p>
          <a:p>
            <a:pPr lvl="1"/>
            <a:r>
              <a:rPr lang="fr-FR" dirty="0" smtClean="0"/>
              <a:t>LPNHE: Olivier Martineau-Huynh</a:t>
            </a:r>
          </a:p>
          <a:p>
            <a:pPr lvl="1"/>
            <a:r>
              <a:rPr lang="fr-FR" dirty="0" smtClean="0"/>
              <a:t>SUBATECH: Pascal </a:t>
            </a:r>
            <a:r>
              <a:rPr lang="fr-FR" dirty="0" err="1" smtClean="0"/>
              <a:t>Lautridou</a:t>
            </a:r>
            <a:r>
              <a:rPr lang="fr-FR" dirty="0" smtClean="0"/>
              <a:t>, Olivier Ravel, …</a:t>
            </a:r>
          </a:p>
          <a:p>
            <a:pPr lvl="1"/>
            <a:r>
              <a:rPr lang="fr-FR" dirty="0" smtClean="0"/>
              <a:t>LPC: Valentin </a:t>
            </a:r>
            <a:r>
              <a:rPr lang="fr-FR" dirty="0" err="1" smtClean="0"/>
              <a:t>Niess</a:t>
            </a:r>
            <a:endParaRPr lang="fr-FR" dirty="0" smtClean="0"/>
          </a:p>
          <a:p>
            <a:pPr lvl="1"/>
            <a:r>
              <a:rPr lang="fr-FR" dirty="0" smtClean="0"/>
              <a:t>CC: </a:t>
            </a:r>
            <a:r>
              <a:rPr lang="fr-FR" dirty="0"/>
              <a:t>Fabio Hernandez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30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8233"/>
            <a:ext cx="8363272" cy="1143000"/>
          </a:xfrm>
        </p:spPr>
        <p:txBody>
          <a:bodyPr>
            <a:noAutofit/>
          </a:bodyPr>
          <a:lstStyle/>
          <a:p>
            <a:r>
              <a:rPr lang="fr-FR" sz="3200" dirty="0" err="1" smtClean="0"/>
              <a:t>Tianshan</a:t>
            </a:r>
            <a:r>
              <a:rPr lang="fr-FR" sz="3200" dirty="0" smtClean="0"/>
              <a:t> Radio </a:t>
            </a:r>
            <a:r>
              <a:rPr lang="fr-FR" sz="3200" dirty="0" err="1" smtClean="0"/>
              <a:t>Experiment</a:t>
            </a:r>
            <a:r>
              <a:rPr lang="fr-FR" sz="3200" dirty="0" smtClean="0"/>
              <a:t> Neutrino </a:t>
            </a:r>
            <a:r>
              <a:rPr lang="fr-FR" sz="3200" dirty="0" err="1" smtClean="0"/>
              <a:t>Experiment</a:t>
            </a:r>
            <a:r>
              <a:rPr lang="fr-FR" sz="3200" dirty="0" smtClean="0"/>
              <a:t> @ </a:t>
            </a:r>
            <a:r>
              <a:rPr lang="fr-FR" sz="3200" dirty="0" err="1" smtClean="0"/>
              <a:t>Ulastai</a:t>
            </a:r>
            <a:r>
              <a:rPr lang="fr-FR" sz="3200" dirty="0" smtClean="0"/>
              <a:t>, </a:t>
            </a:r>
            <a:r>
              <a:rPr lang="fr-FR" sz="3200" dirty="0" err="1" smtClean="0"/>
              <a:t>XinJiang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992608" y="1409287"/>
            <a:ext cx="4440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err="1" smtClean="0">
                <a:solidFill>
                  <a:schemeClr val="bg1"/>
                </a:solidFill>
              </a:rPr>
              <a:t>Very</a:t>
            </a:r>
            <a:r>
              <a:rPr lang="fr-FR" sz="2200" dirty="0" smtClean="0">
                <a:solidFill>
                  <a:schemeClr val="bg1"/>
                </a:solidFill>
              </a:rPr>
              <a:t> clean radio environnement </a:t>
            </a:r>
            <a:r>
              <a:rPr lang="fr-FR" sz="2200" dirty="0" err="1" smtClean="0">
                <a:solidFill>
                  <a:schemeClr val="bg1"/>
                </a:solidFill>
              </a:rPr>
              <a:t>above</a:t>
            </a:r>
            <a:r>
              <a:rPr lang="fr-FR" sz="2200" dirty="0" smtClean="0">
                <a:solidFill>
                  <a:schemeClr val="bg1"/>
                </a:solidFill>
              </a:rPr>
              <a:t> 20MHz.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830473" y="2190929"/>
            <a:ext cx="4764375" cy="4492365"/>
            <a:chOff x="4311350" y="2321011"/>
            <a:chExt cx="4764375" cy="449236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8" t="3745" r="7547"/>
            <a:stretch/>
          </p:blipFill>
          <p:spPr>
            <a:xfrm>
              <a:off x="4311350" y="2321011"/>
              <a:ext cx="4764375" cy="449236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031646" y="2609043"/>
              <a:ext cx="1511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AM </a:t>
              </a:r>
              <a:r>
                <a:rPr lang="fr-FR" dirty="0" err="1" smtClean="0"/>
                <a:t>emitters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71590" y="3657805"/>
              <a:ext cx="1175322" cy="646331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C00000"/>
                  </a:solidFill>
                </a:rPr>
                <a:t>TREND </a:t>
              </a:r>
            </a:p>
            <a:p>
              <a:pPr algn="ctr"/>
              <a:r>
                <a:rPr lang="fr-FR" b="1" dirty="0" smtClean="0">
                  <a:solidFill>
                    <a:srgbClr val="C00000"/>
                  </a:solidFill>
                </a:rPr>
                <a:t>@ </a:t>
              </a:r>
              <a:r>
                <a:rPr lang="fr-FR" b="1" dirty="0" err="1" smtClean="0">
                  <a:solidFill>
                    <a:srgbClr val="C00000"/>
                  </a:solidFill>
                </a:rPr>
                <a:t>Ulastai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51520" y="4146272"/>
            <a:ext cx="3168351" cy="2648175"/>
            <a:chOff x="80122" y="3123282"/>
            <a:chExt cx="4275854" cy="3546078"/>
          </a:xfrm>
        </p:grpSpPr>
        <p:pic>
          <p:nvPicPr>
            <p:cNvPr id="5" name="Picture 1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22" y="3123282"/>
              <a:ext cx="4275854" cy="3546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90581" y="3356992"/>
              <a:ext cx="1640241" cy="412133"/>
            </a:xfrm>
            <a:prstGeom prst="rect">
              <a:avLst/>
            </a:prstGeom>
            <a:solidFill>
              <a:schemeClr val="bg1">
                <a:alpha val="47059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AM </a:t>
              </a:r>
              <a:r>
                <a:rPr lang="fr-FR" sz="1400" dirty="0" err="1" smtClean="0"/>
                <a:t>emitters</a:t>
              </a:r>
              <a:endParaRPr lang="en-US" sz="1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71800" y="3379600"/>
              <a:ext cx="1577504" cy="412133"/>
            </a:xfrm>
            <a:prstGeom prst="rect">
              <a:avLst/>
            </a:prstGeom>
            <a:solidFill>
              <a:srgbClr val="F8F8F8"/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</a:lstStyle>
            <a:p>
              <a:r>
                <a:rPr lang="fr-FR" sz="1400" dirty="0"/>
                <a:t>FM </a:t>
              </a:r>
              <a:r>
                <a:rPr lang="fr-FR" sz="1400" dirty="0" err="1"/>
                <a:t>emitters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46556" y="4767968"/>
              <a:ext cx="2239423" cy="618199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rgbClr val="C00000"/>
                  </a:solidFill>
                </a:rPr>
                <a:t>Nançay </a:t>
              </a:r>
            </a:p>
            <a:p>
              <a:pPr algn="ctr"/>
              <a:r>
                <a:rPr lang="fr-FR" sz="1200" b="1" dirty="0" err="1" smtClean="0">
                  <a:solidFill>
                    <a:srgbClr val="C00000"/>
                  </a:solidFill>
                </a:rPr>
                <a:t>RadioObservatory</a:t>
              </a:r>
              <a:endParaRPr lang="en-US" sz="12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5" name="Striped Right Arrow 14"/>
          <p:cNvSpPr/>
          <p:nvPr/>
        </p:nvSpPr>
        <p:spPr>
          <a:xfrm>
            <a:off x="4427984" y="4364541"/>
            <a:ext cx="3024336" cy="1656184"/>
          </a:xfrm>
          <a:prstGeom prst="stripedRightArrow">
            <a:avLst>
              <a:gd name="adj1" fmla="val 72364"/>
              <a:gd name="adj2" fmla="val 30431"/>
            </a:avLst>
          </a:prstGeom>
          <a:solidFill>
            <a:srgbClr val="92D050">
              <a:alpha val="3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1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</p:bldLst>
  </p:timing>
</p:sld>
</file>

<file path=ppt/theme/theme1.xml><?xml version="1.0" encoding="utf-8"?>
<a:theme xmlns:a="http://schemas.openxmlformats.org/drawingml/2006/main" name="1_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2280</TotalTime>
  <Words>1135</Words>
  <Application>Microsoft Office PowerPoint</Application>
  <PresentationFormat>On-screen Show (4:3)</PresentationFormat>
  <Paragraphs>206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1_Custom Design</vt:lpstr>
      <vt:lpstr>Custom Design</vt:lpstr>
      <vt:lpstr>The  Tianshan  Radio  Experiment for  Neutrino  Detection</vt:lpstr>
      <vt:lpstr>Why neutrino astronomy?</vt:lpstr>
      <vt:lpstr>Cosmic neutrinos:  experimental status</vt:lpstr>
      <vt:lpstr>Radio detection  of Extensive Air Showers 1- Principles &amp; context</vt:lpstr>
      <vt:lpstr>Radio detection of UHE cosmic particles</vt:lpstr>
      <vt:lpstr>Radio detection of EAS: experimental status</vt:lpstr>
      <vt:lpstr>Radio detection  of Extensive Air Showers 2- The TREND prototype phase</vt:lpstr>
      <vt:lpstr>The TREND collaboration</vt:lpstr>
      <vt:lpstr>Tianshan Radio Experiment Neutrino Experiment @ Ulastai, XinJiang</vt:lpstr>
      <vt:lpstr>The 21cm array</vt:lpstr>
      <vt:lpstr>TREND prototype</vt:lpstr>
      <vt:lpstr>The TREND-50 setup</vt:lpstr>
      <vt:lpstr>EAS identification</vt:lpstr>
      <vt:lpstr>EAS identification</vt:lpstr>
      <vt:lpstr>TREND-50 results (preliminary)</vt:lpstr>
      <vt:lpstr>To Do</vt:lpstr>
      <vt:lpstr>Neutrino detection with TREND</vt:lpstr>
      <vt:lpstr> </vt:lpstr>
      <vt:lpstr>Background rejection</vt:lpstr>
      <vt:lpstr>Neutrino event rate</vt:lpstr>
      <vt:lpstr>TREND sensitivity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TREND: a Sino-French collaboration for the detection of high energy cosmic particles</dc:title>
  <dc:creator>martineau</dc:creator>
  <cp:lastModifiedBy>martineau</cp:lastModifiedBy>
  <cp:revision>755</cp:revision>
  <dcterms:created xsi:type="dcterms:W3CDTF">2012-05-28T08:11:20Z</dcterms:created>
  <dcterms:modified xsi:type="dcterms:W3CDTF">2012-09-13T02:29:14Z</dcterms:modified>
</cp:coreProperties>
</file>