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Microsoft_Equation1.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5"/>
  </p:notesMasterIdLst>
  <p:handoutMasterIdLst>
    <p:handoutMasterId r:id="rId26"/>
  </p:handoutMasterIdLst>
  <p:sldIdLst>
    <p:sldId id="453" r:id="rId2"/>
    <p:sldId id="455" r:id="rId3"/>
    <p:sldId id="458" r:id="rId4"/>
    <p:sldId id="459" r:id="rId5"/>
    <p:sldId id="460" r:id="rId6"/>
    <p:sldId id="461" r:id="rId7"/>
    <p:sldId id="463" r:id="rId8"/>
    <p:sldId id="464" r:id="rId9"/>
    <p:sldId id="465" r:id="rId10"/>
    <p:sldId id="466" r:id="rId11"/>
    <p:sldId id="467" r:id="rId12"/>
    <p:sldId id="468" r:id="rId13"/>
    <p:sldId id="469" r:id="rId14"/>
    <p:sldId id="454" r:id="rId15"/>
    <p:sldId id="472" r:id="rId16"/>
    <p:sldId id="477" r:id="rId17"/>
    <p:sldId id="478" r:id="rId18"/>
    <p:sldId id="471" r:id="rId19"/>
    <p:sldId id="423" r:id="rId20"/>
    <p:sldId id="449" r:id="rId21"/>
    <p:sldId id="450" r:id="rId22"/>
    <p:sldId id="473" r:id="rId23"/>
    <p:sldId id="474" r:id="rId24"/>
  </p:sldIdLst>
  <p:sldSz cx="9906000" cy="6858000" type="A4"/>
  <p:notesSz cx="7099300" cy="10234613"/>
  <p:defaultTextStyle>
    <a:defPPr>
      <a:defRPr lang="en-US"/>
    </a:defPPr>
    <a:lvl1pPr algn="ctr" rtl="0" eaLnBrk="0" fontAlgn="base" hangingPunct="0">
      <a:spcBef>
        <a:spcPct val="0"/>
      </a:spcBef>
      <a:spcAft>
        <a:spcPct val="0"/>
      </a:spcAft>
      <a:defRPr sz="900" kern="1200">
        <a:solidFill>
          <a:srgbClr val="000000"/>
        </a:solidFill>
        <a:latin typeface="Verdana" pitchFamily="34" charset="0"/>
        <a:ea typeface="+mn-ea"/>
        <a:cs typeface="+mn-cs"/>
      </a:defRPr>
    </a:lvl1pPr>
    <a:lvl2pPr marL="457200" algn="ctr" rtl="0" eaLnBrk="0" fontAlgn="base" hangingPunct="0">
      <a:spcBef>
        <a:spcPct val="0"/>
      </a:spcBef>
      <a:spcAft>
        <a:spcPct val="0"/>
      </a:spcAft>
      <a:defRPr sz="900" kern="1200">
        <a:solidFill>
          <a:srgbClr val="000000"/>
        </a:solidFill>
        <a:latin typeface="Verdana" pitchFamily="34" charset="0"/>
        <a:ea typeface="+mn-ea"/>
        <a:cs typeface="+mn-cs"/>
      </a:defRPr>
    </a:lvl2pPr>
    <a:lvl3pPr marL="914400" algn="ctr" rtl="0" eaLnBrk="0" fontAlgn="base" hangingPunct="0">
      <a:spcBef>
        <a:spcPct val="0"/>
      </a:spcBef>
      <a:spcAft>
        <a:spcPct val="0"/>
      </a:spcAft>
      <a:defRPr sz="900" kern="1200">
        <a:solidFill>
          <a:srgbClr val="000000"/>
        </a:solidFill>
        <a:latin typeface="Verdana" pitchFamily="34" charset="0"/>
        <a:ea typeface="+mn-ea"/>
        <a:cs typeface="+mn-cs"/>
      </a:defRPr>
    </a:lvl3pPr>
    <a:lvl4pPr marL="1371600" algn="ctr" rtl="0" eaLnBrk="0" fontAlgn="base" hangingPunct="0">
      <a:spcBef>
        <a:spcPct val="0"/>
      </a:spcBef>
      <a:spcAft>
        <a:spcPct val="0"/>
      </a:spcAft>
      <a:defRPr sz="900" kern="1200">
        <a:solidFill>
          <a:srgbClr val="000000"/>
        </a:solidFill>
        <a:latin typeface="Verdana" pitchFamily="34" charset="0"/>
        <a:ea typeface="+mn-ea"/>
        <a:cs typeface="+mn-cs"/>
      </a:defRPr>
    </a:lvl4pPr>
    <a:lvl5pPr marL="1828800" algn="ctr" rtl="0" eaLnBrk="0" fontAlgn="base" hangingPunct="0">
      <a:spcBef>
        <a:spcPct val="0"/>
      </a:spcBef>
      <a:spcAft>
        <a:spcPct val="0"/>
      </a:spcAft>
      <a:defRPr sz="900" kern="1200">
        <a:solidFill>
          <a:srgbClr val="000000"/>
        </a:solidFill>
        <a:latin typeface="Verdana" pitchFamily="34" charset="0"/>
        <a:ea typeface="+mn-ea"/>
        <a:cs typeface="+mn-cs"/>
      </a:defRPr>
    </a:lvl5pPr>
    <a:lvl6pPr marL="2286000" algn="l" defTabSz="914400" rtl="0" eaLnBrk="1" latinLnBrk="0" hangingPunct="1">
      <a:defRPr sz="900" kern="1200">
        <a:solidFill>
          <a:srgbClr val="000000"/>
        </a:solidFill>
        <a:latin typeface="Verdana" pitchFamily="34" charset="0"/>
        <a:ea typeface="+mn-ea"/>
        <a:cs typeface="+mn-cs"/>
      </a:defRPr>
    </a:lvl6pPr>
    <a:lvl7pPr marL="2743200" algn="l" defTabSz="914400" rtl="0" eaLnBrk="1" latinLnBrk="0" hangingPunct="1">
      <a:defRPr sz="900" kern="1200">
        <a:solidFill>
          <a:srgbClr val="000000"/>
        </a:solidFill>
        <a:latin typeface="Verdana" pitchFamily="34" charset="0"/>
        <a:ea typeface="+mn-ea"/>
        <a:cs typeface="+mn-cs"/>
      </a:defRPr>
    </a:lvl7pPr>
    <a:lvl8pPr marL="3200400" algn="l" defTabSz="914400" rtl="0" eaLnBrk="1" latinLnBrk="0" hangingPunct="1">
      <a:defRPr sz="900" kern="1200">
        <a:solidFill>
          <a:srgbClr val="000000"/>
        </a:solidFill>
        <a:latin typeface="Verdana" pitchFamily="34" charset="0"/>
        <a:ea typeface="+mn-ea"/>
        <a:cs typeface="+mn-cs"/>
      </a:defRPr>
    </a:lvl8pPr>
    <a:lvl9pPr marL="3657600" algn="l" defTabSz="914400" rtl="0" eaLnBrk="1" latinLnBrk="0" hangingPunct="1">
      <a:defRPr sz="900" kern="1200">
        <a:solidFill>
          <a:srgbClr val="000000"/>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6600"/>
    <a:srgbClr val="FF8000"/>
    <a:srgbClr val="009B00"/>
    <a:srgbClr val="FF9933"/>
    <a:srgbClr val="FFC5D3"/>
    <a:srgbClr val="D9D9D9"/>
    <a:srgbClr val="00FF00"/>
    <a:srgbClr val="9933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7822" autoAdjust="0"/>
  </p:normalViewPr>
  <p:slideViewPr>
    <p:cSldViewPr>
      <p:cViewPr>
        <p:scale>
          <a:sx n="100" d="100"/>
          <a:sy n="100" d="100"/>
        </p:scale>
        <p:origin x="-448" y="-152"/>
      </p:cViewPr>
      <p:guideLst>
        <p:guide orient="horz" pos="2160"/>
        <p:guide pos="312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93" d="100"/>
          <a:sy n="93" d="100"/>
        </p:scale>
        <p:origin x="-1960" y="-104"/>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105830"/>
            <a:ext cx="200095" cy="300070"/>
          </a:xfrm>
          <a:prstGeom prst="rect">
            <a:avLst/>
          </a:prstGeom>
          <a:noFill/>
          <a:ln w="28575">
            <a:noFill/>
            <a:miter lim="800000"/>
            <a:headEnd/>
            <a:tailEnd/>
          </a:ln>
          <a:effectLst>
            <a:outerShdw dist="107763" dir="2700000" algn="ctr" rotWithShape="0">
              <a:schemeClr val="bg2"/>
            </a:outerShdw>
          </a:effectLst>
        </p:spPr>
        <p:txBody>
          <a:bodyPr vert="horz" wrap="none" lIns="99048" tIns="49524" rIns="99048" bIns="49524" numCol="1" anchor="ctr" anchorCtr="0" compatLnSpc="1">
            <a:prstTxWarp prst="textNoShape">
              <a:avLst/>
            </a:prstTxWarp>
            <a:spAutoFit/>
          </a:bodyPr>
          <a:lstStyle>
            <a:lvl1pPr algn="l">
              <a:defRPr sz="1300"/>
            </a:lvl1pPr>
          </a:lstStyle>
          <a:p>
            <a:pPr>
              <a:defRPr/>
            </a:pPr>
            <a:endParaRPr lang="en-US"/>
          </a:p>
        </p:txBody>
      </p:sp>
      <p:sp>
        <p:nvSpPr>
          <p:cNvPr id="44035" name="Rectangle 3"/>
          <p:cNvSpPr>
            <a:spLocks noGrp="1" noChangeArrowheads="1"/>
          </p:cNvSpPr>
          <p:nvPr>
            <p:ph type="dt" sz="quarter" idx="1"/>
          </p:nvPr>
        </p:nvSpPr>
        <p:spPr bwMode="auto">
          <a:xfrm>
            <a:off x="6899205" y="105830"/>
            <a:ext cx="200095" cy="300070"/>
          </a:xfrm>
          <a:prstGeom prst="rect">
            <a:avLst/>
          </a:prstGeom>
          <a:noFill/>
          <a:ln w="28575">
            <a:noFill/>
            <a:miter lim="800000"/>
            <a:headEnd/>
            <a:tailEnd/>
          </a:ln>
          <a:effectLst>
            <a:outerShdw dist="107763" dir="2700000" algn="ctr" rotWithShape="0">
              <a:schemeClr val="bg2"/>
            </a:outerShdw>
          </a:effectLst>
        </p:spPr>
        <p:txBody>
          <a:bodyPr vert="horz" wrap="none" lIns="99048" tIns="49524" rIns="99048" bIns="49524" numCol="1" anchor="ctr" anchorCtr="0" compatLnSpc="1">
            <a:prstTxWarp prst="textNoShape">
              <a:avLst/>
            </a:prstTxWarp>
            <a:spAutoFit/>
          </a:bodyPr>
          <a:lstStyle>
            <a:lvl1pPr algn="r">
              <a:defRPr sz="1300"/>
            </a:lvl1pPr>
          </a:lstStyle>
          <a:p>
            <a:pPr>
              <a:defRPr/>
            </a:pPr>
            <a:endParaRPr lang="en-US"/>
          </a:p>
        </p:txBody>
      </p:sp>
      <p:sp>
        <p:nvSpPr>
          <p:cNvPr id="44036" name="Rectangle 4"/>
          <p:cNvSpPr>
            <a:spLocks noGrp="1" noChangeArrowheads="1"/>
          </p:cNvSpPr>
          <p:nvPr>
            <p:ph type="ftr" sz="quarter" idx="2"/>
          </p:nvPr>
        </p:nvSpPr>
        <p:spPr bwMode="auto">
          <a:xfrm>
            <a:off x="0" y="9934543"/>
            <a:ext cx="200095" cy="300070"/>
          </a:xfrm>
          <a:prstGeom prst="rect">
            <a:avLst/>
          </a:prstGeom>
          <a:noFill/>
          <a:ln w="28575">
            <a:noFill/>
            <a:miter lim="800000"/>
            <a:headEnd/>
            <a:tailEnd/>
          </a:ln>
          <a:effectLst>
            <a:outerShdw dist="107763" dir="2700000" algn="ctr" rotWithShape="0">
              <a:schemeClr val="bg2"/>
            </a:outerShdw>
          </a:effectLst>
        </p:spPr>
        <p:txBody>
          <a:bodyPr vert="horz" wrap="none" lIns="99048" tIns="49524" rIns="99048" bIns="49524" numCol="1" anchor="b" anchorCtr="0" compatLnSpc="1">
            <a:prstTxWarp prst="textNoShape">
              <a:avLst/>
            </a:prstTxWarp>
            <a:spAutoFit/>
          </a:bodyPr>
          <a:lstStyle>
            <a:lvl1pPr algn="l">
              <a:defRPr sz="1300"/>
            </a:lvl1pPr>
          </a:lstStyle>
          <a:p>
            <a:pPr>
              <a:defRPr/>
            </a:pPr>
            <a:endParaRPr lang="en-US"/>
          </a:p>
        </p:txBody>
      </p:sp>
      <p:sp>
        <p:nvSpPr>
          <p:cNvPr id="44037" name="Rectangle 5"/>
          <p:cNvSpPr>
            <a:spLocks noGrp="1" noChangeArrowheads="1"/>
          </p:cNvSpPr>
          <p:nvPr>
            <p:ph type="sldNum" sz="quarter" idx="3"/>
          </p:nvPr>
        </p:nvSpPr>
        <p:spPr bwMode="auto">
          <a:xfrm>
            <a:off x="6533785" y="9934543"/>
            <a:ext cx="565515" cy="300070"/>
          </a:xfrm>
          <a:prstGeom prst="rect">
            <a:avLst/>
          </a:prstGeom>
          <a:noFill/>
          <a:ln w="28575">
            <a:noFill/>
            <a:miter lim="800000"/>
            <a:headEnd/>
            <a:tailEnd/>
          </a:ln>
          <a:effectLst>
            <a:outerShdw dist="107763" dir="2700000" algn="ctr" rotWithShape="0">
              <a:schemeClr val="bg2"/>
            </a:outerShdw>
          </a:effectLst>
        </p:spPr>
        <p:txBody>
          <a:bodyPr vert="horz" wrap="none" lIns="99048" tIns="49524" rIns="99048" bIns="49524" numCol="1" anchor="b" anchorCtr="0" compatLnSpc="1">
            <a:prstTxWarp prst="textNoShape">
              <a:avLst/>
            </a:prstTxWarp>
            <a:spAutoFit/>
          </a:bodyPr>
          <a:lstStyle>
            <a:lvl1pPr algn="r">
              <a:defRPr sz="1300"/>
            </a:lvl1pPr>
          </a:lstStyle>
          <a:p>
            <a:pPr>
              <a:defRPr/>
            </a:pPr>
            <a:fld id="{EBE0B774-E402-40F7-BDD3-164EFBA1475C}" type="slidenum">
              <a:rPr lang="en-US"/>
              <a:pPr>
                <a:defRPr/>
              </a:pPr>
              <a:t>‹#›</a:t>
            </a:fld>
            <a:endParaRPr lang="en-US"/>
          </a:p>
        </p:txBody>
      </p:sp>
    </p:spTree>
    <p:extLst>
      <p:ext uri="{BB962C8B-B14F-4D97-AF65-F5344CB8AC3E}">
        <p14:creationId xmlns:p14="http://schemas.microsoft.com/office/powerpoint/2010/main" val="41972863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a:defRPr sz="1300">
                <a:solidFill>
                  <a:schemeClr val="tx1"/>
                </a:solidFill>
                <a:latin typeface="Times" charset="0"/>
              </a:defRPr>
            </a:lvl1pPr>
          </a:lstStyle>
          <a:p>
            <a:pPr>
              <a:defRPr/>
            </a:pPr>
            <a:endParaRPr lang="en-US"/>
          </a:p>
        </p:txBody>
      </p:sp>
      <p:sp>
        <p:nvSpPr>
          <p:cNvPr id="3075" name="Rectangle 3"/>
          <p:cNvSpPr>
            <a:spLocks noGrp="1" noChangeArrowheads="1"/>
          </p:cNvSpPr>
          <p:nvPr>
            <p:ph type="dt" idx="1"/>
          </p:nvPr>
        </p:nvSpPr>
        <p:spPr bwMode="auto">
          <a:xfrm>
            <a:off x="4022937"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solidFill>
                  <a:schemeClr val="tx1"/>
                </a:solidFill>
                <a:latin typeface="Times"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779463" y="768350"/>
            <a:ext cx="5540375" cy="38369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46574" y="4861441"/>
            <a:ext cx="5206153"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722882"/>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a:defRPr sz="1300">
                <a:solidFill>
                  <a:schemeClr val="tx1"/>
                </a:solidFill>
                <a:latin typeface="Times" charset="0"/>
              </a:defRPr>
            </a:lvl1pPr>
          </a:lstStyle>
          <a:p>
            <a:pPr>
              <a:defRPr/>
            </a:pPr>
            <a:endParaRPr lang="en-US"/>
          </a:p>
        </p:txBody>
      </p:sp>
      <p:sp>
        <p:nvSpPr>
          <p:cNvPr id="3079" name="Rectangle 7"/>
          <p:cNvSpPr>
            <a:spLocks noGrp="1" noChangeArrowheads="1"/>
          </p:cNvSpPr>
          <p:nvPr>
            <p:ph type="sldNum" sz="quarter" idx="5"/>
          </p:nvPr>
        </p:nvSpPr>
        <p:spPr bwMode="auto">
          <a:xfrm>
            <a:off x="4022937" y="9722882"/>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solidFill>
                  <a:schemeClr val="tx1"/>
                </a:solidFill>
                <a:latin typeface="Times" charset="0"/>
              </a:defRPr>
            </a:lvl1pPr>
          </a:lstStyle>
          <a:p>
            <a:pPr>
              <a:defRPr/>
            </a:pPr>
            <a:fld id="{B6C7BA5F-A918-4A73-A866-6BEE94FCC653}" type="slidenum">
              <a:rPr lang="en-US"/>
              <a:pPr>
                <a:defRPr/>
              </a:pPr>
              <a:t>‹#›</a:t>
            </a:fld>
            <a:endParaRPr lang="en-US"/>
          </a:p>
        </p:txBody>
      </p:sp>
    </p:spTree>
    <p:extLst>
      <p:ext uri="{BB962C8B-B14F-4D97-AF65-F5344CB8AC3E}">
        <p14:creationId xmlns:p14="http://schemas.microsoft.com/office/powerpoint/2010/main" val="172711819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dirty="0">
                <a:latin typeface="Calibri" charset="0"/>
                <a:ea typeface="ＭＳ Ｐゴシック" charset="0"/>
                <a:cs typeface="ＭＳ Ｐゴシック" charset="0"/>
              </a:rPr>
              <a:t>pp </a:t>
            </a:r>
            <a:r>
              <a:rPr lang="fr-FR" dirty="0" err="1">
                <a:latin typeface="Calibri" charset="0"/>
                <a:ea typeface="ＭＳ Ｐゴシック" charset="0"/>
                <a:cs typeface="ＭＳ Ｐゴシック" charset="0"/>
              </a:rPr>
              <a:t>reference</a:t>
            </a:r>
            <a:r>
              <a:rPr lang="fr-FR" dirty="0">
                <a:latin typeface="Calibri" charset="0"/>
                <a:ea typeface="ＭＳ Ｐゴシック" charset="0"/>
                <a:cs typeface="ＭＳ Ｐゴシック" charset="0"/>
              </a:rPr>
              <a:t> data </a:t>
            </a:r>
            <a:r>
              <a:rPr lang="fr-FR" dirty="0" err="1">
                <a:latin typeface="Calibri" charset="0"/>
                <a:ea typeface="ＭＳ Ｐゴシック" charset="0"/>
                <a:cs typeface="ＭＳ Ｐゴシック" charset="0"/>
              </a:rPr>
              <a:t>with</a:t>
            </a:r>
            <a:r>
              <a:rPr lang="fr-FR" dirty="0">
                <a:latin typeface="Calibri" charset="0"/>
                <a:ea typeface="ＭＳ Ｐゴシック" charset="0"/>
                <a:cs typeface="ＭＳ Ｐゴシック" charset="0"/>
              </a:rPr>
              <a:t> a </a:t>
            </a:r>
            <a:r>
              <a:rPr lang="fr-FR" dirty="0" err="1">
                <a:latin typeface="Calibri" charset="0"/>
                <a:ea typeface="ＭＳ Ｐゴシック" charset="0"/>
                <a:cs typeface="ＭＳ Ｐゴシック" charset="0"/>
              </a:rPr>
              <a:t>statistical</a:t>
            </a:r>
            <a:r>
              <a:rPr lang="fr-FR" dirty="0">
                <a:latin typeface="Calibri" charset="0"/>
                <a:ea typeface="ＭＳ Ｐゴシック" charset="0"/>
                <a:cs typeface="ＭＳ Ｐゴシック" charset="0"/>
              </a:rPr>
              <a:t> </a:t>
            </a:r>
            <a:r>
              <a:rPr lang="fr-FR" dirty="0" err="1">
                <a:latin typeface="Calibri" charset="0"/>
                <a:ea typeface="ＭＳ Ｐゴシック" charset="0"/>
                <a:cs typeface="ＭＳ Ｐゴシック" charset="0"/>
              </a:rPr>
              <a:t>significance</a:t>
            </a:r>
            <a:r>
              <a:rPr lang="fr-FR" dirty="0">
                <a:latin typeface="Calibri" charset="0"/>
                <a:ea typeface="ＭＳ Ｐゴシック" charset="0"/>
                <a:cs typeface="ＭＳ Ｐゴシック" charset="0"/>
              </a:rPr>
              <a:t> comparable to Pb-Pb (</a:t>
            </a:r>
            <a:r>
              <a:rPr lang="fr-FR" dirty="0" err="1">
                <a:latin typeface="Calibri" charset="0"/>
                <a:ea typeface="ＭＳ Ｐゴシック" charset="0"/>
                <a:cs typeface="ＭＳ Ｐゴシック" charset="0"/>
              </a:rPr>
              <a:t>at</a:t>
            </a:r>
            <a:r>
              <a:rPr lang="fr-FR" dirty="0">
                <a:latin typeface="Calibri" charset="0"/>
                <a:ea typeface="ＭＳ Ｐゴシック" charset="0"/>
                <a:cs typeface="ＭＳ Ｐゴシック" charset="0"/>
              </a:rPr>
              <a:t> the </a:t>
            </a:r>
            <a:r>
              <a:rPr lang="fr-FR" dirty="0" err="1">
                <a:latin typeface="Calibri" charset="0"/>
                <a:ea typeface="ＭＳ Ｐゴシック" charset="0"/>
                <a:cs typeface="ＭＳ Ｐゴシック" charset="0"/>
              </a:rPr>
              <a:t>same</a:t>
            </a:r>
            <a:r>
              <a:rPr lang="fr-FR" dirty="0">
                <a:latin typeface="Calibri" charset="0"/>
                <a:ea typeface="ＭＳ Ｐゴシック" charset="0"/>
                <a:cs typeface="ＭＳ Ｐゴシック" charset="0"/>
              </a:rPr>
              <a:t> center of mass </a:t>
            </a:r>
            <a:r>
              <a:rPr lang="fr-FR" dirty="0" err="1">
                <a:latin typeface="Calibri" charset="0"/>
                <a:ea typeface="ＭＳ Ｐゴシック" charset="0"/>
                <a:cs typeface="ＭＳ Ｐゴシック" charset="0"/>
              </a:rPr>
              <a:t>energy</a:t>
            </a:r>
            <a:r>
              <a:rPr lang="fr-FR" dirty="0">
                <a:latin typeface="Calibri" charset="0"/>
                <a:ea typeface="ＭＳ Ｐゴシック" charset="0"/>
                <a:cs typeface="ＭＳ Ｐゴシック" charset="0"/>
              </a:rPr>
              <a:t>)</a:t>
            </a:r>
          </a:p>
          <a:p>
            <a:pPr eaLnBrk="1" hangingPunct="1"/>
            <a:r>
              <a:rPr lang="fr-FR" dirty="0">
                <a:latin typeface="Calibri" charset="0"/>
                <a:ea typeface="ＭＳ Ｐゴシック" charset="0"/>
                <a:cs typeface="ＭＳ Ｐゴシック" charset="0"/>
              </a:rPr>
              <a:t>1nb-1 ca correspond a  : 10</a:t>
            </a:r>
            <a:r>
              <a:rPr lang="fr-FR" baseline="30000" dirty="0">
                <a:latin typeface="Calibri" charset="0"/>
                <a:ea typeface="ＭＳ Ｐゴシック" charset="0"/>
                <a:cs typeface="ＭＳ Ｐゴシック" charset="0"/>
              </a:rPr>
              <a:t>9</a:t>
            </a:r>
            <a:r>
              <a:rPr lang="fr-FR" dirty="0">
                <a:latin typeface="Calibri" charset="0"/>
                <a:ea typeface="ＭＳ Ｐゴシック" charset="0"/>
                <a:cs typeface="ＭＳ Ｐゴシック" charset="0"/>
              </a:rPr>
              <a:t> interactions pour les </a:t>
            </a:r>
            <a:r>
              <a:rPr lang="fr-FR" dirty="0" err="1">
                <a:latin typeface="Calibri" charset="0"/>
                <a:ea typeface="ＭＳ Ｐゴシック" charset="0"/>
                <a:cs typeface="ＭＳ Ｐゴシック" charset="0"/>
              </a:rPr>
              <a:t>evenements</a:t>
            </a:r>
            <a:r>
              <a:rPr lang="fr-FR" dirty="0">
                <a:latin typeface="Calibri" charset="0"/>
                <a:ea typeface="ＭＳ Ｐゴシック" charset="0"/>
                <a:cs typeface="ＭＳ Ｐゴシック" charset="0"/>
              </a:rPr>
              <a:t> </a:t>
            </a:r>
            <a:r>
              <a:rPr lang="fr-FR" dirty="0" err="1">
                <a:latin typeface="Calibri" charset="0"/>
                <a:ea typeface="ＭＳ Ｐゴシック" charset="0"/>
                <a:cs typeface="ＭＳ Ｐゴシック" charset="0"/>
              </a:rPr>
              <a:t>trigges</a:t>
            </a:r>
            <a:r>
              <a:rPr lang="fr-FR" dirty="0">
                <a:latin typeface="Calibri" charset="0"/>
                <a:ea typeface="ＭＳ Ｐゴシック" charset="0"/>
                <a:cs typeface="ＭＳ Ｐゴシック" charset="0"/>
              </a:rPr>
              <a:t>, 10</a:t>
            </a:r>
            <a:r>
              <a:rPr lang="fr-FR" baseline="30000" dirty="0">
                <a:latin typeface="Calibri" charset="0"/>
                <a:ea typeface="ＭＳ Ｐゴシック" charset="0"/>
                <a:cs typeface="ＭＳ Ｐゴシック" charset="0"/>
              </a:rPr>
              <a:t>8</a:t>
            </a:r>
            <a:r>
              <a:rPr lang="fr-FR" dirty="0">
                <a:latin typeface="Calibri" charset="0"/>
                <a:ea typeface="ＭＳ Ｐゴシック" charset="0"/>
                <a:cs typeface="ＭＳ Ｐゴシック" charset="0"/>
              </a:rPr>
              <a:t> interactions MB</a:t>
            </a:r>
          </a:p>
          <a:p>
            <a:pPr eaLnBrk="1" hangingPunct="1"/>
            <a:r>
              <a:rPr lang="fr-FR" dirty="0">
                <a:latin typeface="Calibri" charset="0"/>
                <a:ea typeface="ＭＳ Ｐゴシック" charset="0"/>
                <a:cs typeface="ＭＳ Ｐゴシック" charset="0"/>
              </a:rPr>
              <a:t>2021 : Pb-Pb </a:t>
            </a:r>
            <a:r>
              <a:rPr lang="fr-FR" dirty="0" err="1">
                <a:latin typeface="Calibri" charset="0"/>
                <a:ea typeface="ＭＳ Ｐゴシック" charset="0"/>
                <a:cs typeface="ＭＳ Ｐゴシック" charset="0"/>
              </a:rPr>
              <a:t>run</a:t>
            </a:r>
            <a:r>
              <a:rPr lang="fr-FR" dirty="0">
                <a:latin typeface="Calibri" charset="0"/>
                <a:ea typeface="ＭＳ Ｐゴシック" charset="0"/>
                <a:cs typeface="ＭＳ Ｐゴシック" charset="0"/>
              </a:rPr>
              <a:t> to </a:t>
            </a:r>
            <a:r>
              <a:rPr lang="fr-FR" dirty="0" err="1">
                <a:latin typeface="Calibri" charset="0"/>
                <a:ea typeface="ＭＳ Ｐゴシック" charset="0"/>
                <a:cs typeface="ＭＳ Ｐゴシック" charset="0"/>
              </a:rPr>
              <a:t>complete</a:t>
            </a:r>
            <a:r>
              <a:rPr lang="fr-FR" dirty="0">
                <a:latin typeface="Calibri" charset="0"/>
                <a:ea typeface="ＭＳ Ｐゴシック" charset="0"/>
                <a:cs typeface="ＭＳ Ｐゴシック" charset="0"/>
              </a:rPr>
              <a:t> initial ALICE program</a:t>
            </a:r>
          </a:p>
          <a:p>
            <a:pPr eaLnBrk="1" hangingPunct="1"/>
            <a:r>
              <a:rPr lang="fr-FR" dirty="0">
                <a:latin typeface="Calibri" charset="0"/>
                <a:ea typeface="ＭＳ Ｐゴシック" charset="0"/>
                <a:cs typeface="ＭＳ Ｐゴシック" charset="0"/>
              </a:rPr>
              <a:t>2019 a 2021 : </a:t>
            </a:r>
            <a:r>
              <a:rPr lang="fr-FR" dirty="0" err="1">
                <a:latin typeface="Calibri" charset="0"/>
                <a:ea typeface="ＭＳ Ｐゴシック" charset="0"/>
                <a:cs typeface="ＭＳ Ｐゴシック" charset="0"/>
              </a:rPr>
              <a:t>order</a:t>
            </a:r>
            <a:r>
              <a:rPr lang="fr-FR" dirty="0">
                <a:latin typeface="Calibri" charset="0"/>
                <a:ea typeface="ＭＳ Ｐゴシック" charset="0"/>
                <a:cs typeface="ＭＳ Ｐゴシック" charset="0"/>
              </a:rPr>
              <a:t> and </a:t>
            </a:r>
            <a:r>
              <a:rPr lang="fr-FR" dirty="0" err="1">
                <a:latin typeface="Calibri" charset="0"/>
                <a:ea typeface="ＭＳ Ｐゴシック" charset="0"/>
                <a:cs typeface="ＭＳ Ｐゴシック" charset="0"/>
              </a:rPr>
              <a:t>choice</a:t>
            </a:r>
            <a:r>
              <a:rPr lang="fr-FR" dirty="0">
                <a:latin typeface="Calibri" charset="0"/>
                <a:ea typeface="ＭＳ Ｐゴシック" charset="0"/>
                <a:cs typeface="ＭＳ Ｐゴシック" charset="0"/>
              </a:rPr>
              <a:t> of </a:t>
            </a:r>
            <a:r>
              <a:rPr lang="fr-FR" dirty="0" err="1">
                <a:latin typeface="Calibri" charset="0"/>
                <a:ea typeface="ＭＳ Ｐゴシック" charset="0"/>
                <a:cs typeface="ＭＳ Ｐゴシック" charset="0"/>
              </a:rPr>
              <a:t>nuclei</a:t>
            </a:r>
            <a:r>
              <a:rPr lang="fr-FR" dirty="0">
                <a:latin typeface="Calibri" charset="0"/>
                <a:ea typeface="ＭＳ Ｐゴシック" charset="0"/>
                <a:cs typeface="ＭＳ Ｐゴシック" charset="0"/>
              </a:rPr>
              <a:t> </a:t>
            </a:r>
            <a:r>
              <a:rPr lang="fr-FR" dirty="0" err="1">
                <a:latin typeface="Calibri" charset="0"/>
                <a:ea typeface="ＭＳ Ｐゴシック" charset="0"/>
                <a:cs typeface="ＭＳ Ｐゴシック" charset="0"/>
              </a:rPr>
              <a:t>may</a:t>
            </a:r>
            <a:r>
              <a:rPr lang="fr-FR" dirty="0">
                <a:latin typeface="Calibri" charset="0"/>
                <a:ea typeface="ＭＳ Ｐゴシック" charset="0"/>
                <a:cs typeface="ＭＳ Ｐゴシック" charset="0"/>
              </a:rPr>
              <a:t> change</a:t>
            </a:r>
          </a:p>
          <a:p>
            <a:pPr eaLnBrk="1" hangingPunct="1"/>
            <a:r>
              <a:rPr lang="fr-FR" dirty="0" err="1">
                <a:latin typeface="Calibri" charset="0"/>
                <a:ea typeface="ＭＳ Ｐゴシック" charset="0"/>
                <a:cs typeface="ＭＳ Ｐゴシック" charset="0"/>
              </a:rPr>
              <a:t>Luminosite</a:t>
            </a:r>
            <a:r>
              <a:rPr lang="fr-FR" dirty="0">
                <a:latin typeface="Calibri" charset="0"/>
                <a:ea typeface="ＭＳ Ｐゴシック" charset="0"/>
                <a:cs typeface="ＭＳ Ｐゴシック" charset="0"/>
              </a:rPr>
              <a:t> </a:t>
            </a:r>
            <a:r>
              <a:rPr lang="fr-FR" dirty="0" err="1">
                <a:latin typeface="Calibri" charset="0"/>
                <a:ea typeface="ＭＳ Ｐゴシック" charset="0"/>
                <a:cs typeface="ＭＳ Ｐゴシック" charset="0"/>
              </a:rPr>
              <a:t>instantanee</a:t>
            </a:r>
            <a:r>
              <a:rPr lang="fr-FR" dirty="0">
                <a:latin typeface="Calibri" charset="0"/>
                <a:ea typeface="ＭＳ Ｐゴシック" charset="0"/>
                <a:cs typeface="ＭＳ Ｐゴシック" charset="0"/>
              </a:rPr>
              <a:t> en 2011 : 10^24 cm-2.s-1 quand 1 </a:t>
            </a:r>
            <a:r>
              <a:rPr lang="fr-FR" dirty="0" err="1">
                <a:latin typeface="Calibri" charset="0"/>
                <a:ea typeface="ＭＳ Ｐゴシック" charset="0"/>
                <a:cs typeface="ＭＳ Ｐゴシック" charset="0"/>
              </a:rPr>
              <a:t>bunch</a:t>
            </a:r>
            <a:r>
              <a:rPr lang="fr-FR" dirty="0">
                <a:latin typeface="Calibri" charset="0"/>
                <a:ea typeface="ＭＳ Ｐゴシック" charset="0"/>
                <a:cs typeface="ＭＳ Ｐゴシック" charset="0"/>
              </a:rPr>
              <a:t> par faisceau</a:t>
            </a:r>
          </a:p>
          <a:p>
            <a:pPr eaLnBrk="1" hangingPunct="1"/>
            <a:r>
              <a:rPr lang="fr-FR" dirty="0">
                <a:latin typeface="Calibri" charset="0"/>
                <a:ea typeface="ＭＳ Ｐゴシック" charset="0"/>
                <a:cs typeface="ＭＳ Ｐゴシック" charset="0"/>
              </a:rPr>
              <a:t>2.5*10^26 cm-2.s-1 quand 336 </a:t>
            </a:r>
            <a:r>
              <a:rPr lang="fr-FR" dirty="0" err="1">
                <a:latin typeface="Calibri" charset="0"/>
                <a:ea typeface="ＭＳ Ｐゴシック" charset="0"/>
                <a:cs typeface="ＭＳ Ｐゴシック" charset="0"/>
              </a:rPr>
              <a:t>bunch</a:t>
            </a:r>
            <a:r>
              <a:rPr lang="fr-FR" dirty="0">
                <a:latin typeface="Calibri" charset="0"/>
                <a:ea typeface="ＭＳ Ｐゴシック" charset="0"/>
                <a:cs typeface="ＭＳ Ｐゴシック" charset="0"/>
              </a:rPr>
              <a:t> interagissant par faisceau</a:t>
            </a:r>
          </a:p>
        </p:txBody>
      </p:sp>
      <p:sp>
        <p:nvSpPr>
          <p:cNvPr id="4" name="Espace réservé du numéro de diapositive 3"/>
          <p:cNvSpPr>
            <a:spLocks noGrp="1"/>
          </p:cNvSpPr>
          <p:nvPr>
            <p:ph type="sldNum" sz="quarter" idx="5"/>
          </p:nvPr>
        </p:nvSpPr>
        <p:spPr/>
        <p:txBody>
          <a:bodyPr/>
          <a:lstStyle>
            <a:lvl1pPr eaLnBrk="0" hangingPunct="0">
              <a:defRPr sz="2600">
                <a:solidFill>
                  <a:schemeClr val="tx1"/>
                </a:solidFill>
                <a:latin typeface="Arial" charset="0"/>
                <a:ea typeface="ＭＳ Ｐゴシック" charset="0"/>
                <a:cs typeface="ＭＳ Ｐゴシック" charset="0"/>
              </a:defRPr>
            </a:lvl1pPr>
            <a:lvl2pPr marL="41087645" indent="-40592405" eaLnBrk="0" hangingPunct="0">
              <a:defRPr sz="2600">
                <a:solidFill>
                  <a:schemeClr val="tx1"/>
                </a:solidFill>
                <a:latin typeface="Arial" charset="0"/>
                <a:ea typeface="ＭＳ Ｐゴシック" charset="0"/>
              </a:defRPr>
            </a:lvl2pPr>
            <a:lvl3pPr eaLnBrk="0" hangingPunct="0">
              <a:defRPr sz="2600">
                <a:solidFill>
                  <a:schemeClr val="tx1"/>
                </a:solidFill>
                <a:latin typeface="Arial" charset="0"/>
                <a:ea typeface="ＭＳ Ｐゴシック" charset="0"/>
              </a:defRPr>
            </a:lvl3pPr>
            <a:lvl4pPr eaLnBrk="0" hangingPunct="0">
              <a:defRPr sz="2600">
                <a:solidFill>
                  <a:schemeClr val="tx1"/>
                </a:solidFill>
                <a:latin typeface="Arial" charset="0"/>
                <a:ea typeface="ＭＳ Ｐゴシック" charset="0"/>
              </a:defRPr>
            </a:lvl4pPr>
            <a:lvl5pPr eaLnBrk="0" hangingPunct="0">
              <a:defRPr sz="2600">
                <a:solidFill>
                  <a:schemeClr val="tx1"/>
                </a:solidFill>
                <a:latin typeface="Arial" charset="0"/>
                <a:ea typeface="ＭＳ Ｐゴシック" charset="0"/>
              </a:defRPr>
            </a:lvl5pPr>
            <a:lvl6pPr marL="495239" eaLnBrk="0" fontAlgn="base" hangingPunct="0">
              <a:spcBef>
                <a:spcPct val="0"/>
              </a:spcBef>
              <a:spcAft>
                <a:spcPct val="0"/>
              </a:spcAft>
              <a:defRPr sz="2600">
                <a:solidFill>
                  <a:schemeClr val="tx1"/>
                </a:solidFill>
                <a:latin typeface="Arial" charset="0"/>
                <a:ea typeface="ＭＳ Ｐゴシック" charset="0"/>
              </a:defRPr>
            </a:lvl6pPr>
            <a:lvl7pPr marL="990478" eaLnBrk="0" fontAlgn="base" hangingPunct="0">
              <a:spcBef>
                <a:spcPct val="0"/>
              </a:spcBef>
              <a:spcAft>
                <a:spcPct val="0"/>
              </a:spcAft>
              <a:defRPr sz="2600">
                <a:solidFill>
                  <a:schemeClr val="tx1"/>
                </a:solidFill>
                <a:latin typeface="Arial" charset="0"/>
                <a:ea typeface="ＭＳ Ｐゴシック" charset="0"/>
              </a:defRPr>
            </a:lvl7pPr>
            <a:lvl8pPr marL="1485717" eaLnBrk="0" fontAlgn="base" hangingPunct="0">
              <a:spcBef>
                <a:spcPct val="0"/>
              </a:spcBef>
              <a:spcAft>
                <a:spcPct val="0"/>
              </a:spcAft>
              <a:defRPr sz="2600">
                <a:solidFill>
                  <a:schemeClr val="tx1"/>
                </a:solidFill>
                <a:latin typeface="Arial" charset="0"/>
                <a:ea typeface="ＭＳ Ｐゴシック" charset="0"/>
              </a:defRPr>
            </a:lvl8pPr>
            <a:lvl9pPr marL="1980956"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fld id="{8DF1BE61-457A-D84A-A895-AE84DA8EA850}" type="slidenum">
              <a:rPr lang="fr-FR" sz="1300">
                <a:latin typeface="Calibri" charset="0"/>
              </a:rPr>
              <a:pPr eaLnBrk="1" hangingPunct="1"/>
              <a:t>3</a:t>
            </a:fld>
            <a:endParaRPr lang="fr-FR" sz="13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atin typeface="Calibri" charset="0"/>
                <a:ea typeface="ＭＳ Ｐゴシック" charset="0"/>
                <a:cs typeface="ＭＳ Ｐゴシック" charset="0"/>
              </a:rPr>
              <a:t>All charmonium states generated exclusively at hadronization or part of J/psi yields originating  from deconfined charm and anti-charm quarks</a:t>
            </a:r>
          </a:p>
          <a:p>
            <a:endParaRPr lang="fr-FR">
              <a:latin typeface="Calibri" charset="0"/>
              <a:ea typeface="ＭＳ Ｐゴシック" charset="0"/>
              <a:cs typeface="ＭＳ Ｐゴシック" charset="0"/>
            </a:endParaRPr>
          </a:p>
        </p:txBody>
      </p:sp>
      <p:sp>
        <p:nvSpPr>
          <p:cNvPr id="4" name="Espace réservé du numéro de diapositive 3"/>
          <p:cNvSpPr>
            <a:spLocks noGrp="1"/>
          </p:cNvSpPr>
          <p:nvPr>
            <p:ph type="sldNum" sz="quarter" idx="5"/>
          </p:nvPr>
        </p:nvSpPr>
        <p:spPr/>
        <p:txBody>
          <a:bodyPr/>
          <a:lstStyle>
            <a:lvl1pPr eaLnBrk="0" hangingPunct="0">
              <a:defRPr sz="2600">
                <a:solidFill>
                  <a:schemeClr val="tx1"/>
                </a:solidFill>
                <a:latin typeface="Arial" charset="0"/>
                <a:ea typeface="ＭＳ Ｐゴシック" charset="0"/>
                <a:cs typeface="ＭＳ Ｐゴシック" charset="0"/>
              </a:defRPr>
            </a:lvl1pPr>
            <a:lvl2pPr marL="41087645" indent="-40592405" eaLnBrk="0" hangingPunct="0">
              <a:defRPr sz="2600">
                <a:solidFill>
                  <a:schemeClr val="tx1"/>
                </a:solidFill>
                <a:latin typeface="Arial" charset="0"/>
                <a:ea typeface="ＭＳ Ｐゴシック" charset="0"/>
              </a:defRPr>
            </a:lvl2pPr>
            <a:lvl3pPr eaLnBrk="0" hangingPunct="0">
              <a:defRPr sz="2600">
                <a:solidFill>
                  <a:schemeClr val="tx1"/>
                </a:solidFill>
                <a:latin typeface="Arial" charset="0"/>
                <a:ea typeface="ＭＳ Ｐゴシック" charset="0"/>
              </a:defRPr>
            </a:lvl3pPr>
            <a:lvl4pPr eaLnBrk="0" hangingPunct="0">
              <a:defRPr sz="2600">
                <a:solidFill>
                  <a:schemeClr val="tx1"/>
                </a:solidFill>
                <a:latin typeface="Arial" charset="0"/>
                <a:ea typeface="ＭＳ Ｐゴシック" charset="0"/>
              </a:defRPr>
            </a:lvl4pPr>
            <a:lvl5pPr eaLnBrk="0" hangingPunct="0">
              <a:defRPr sz="2600">
                <a:solidFill>
                  <a:schemeClr val="tx1"/>
                </a:solidFill>
                <a:latin typeface="Arial" charset="0"/>
                <a:ea typeface="ＭＳ Ｐゴシック" charset="0"/>
              </a:defRPr>
            </a:lvl5pPr>
            <a:lvl6pPr marL="495239" eaLnBrk="0" fontAlgn="base" hangingPunct="0">
              <a:spcBef>
                <a:spcPct val="0"/>
              </a:spcBef>
              <a:spcAft>
                <a:spcPct val="0"/>
              </a:spcAft>
              <a:defRPr sz="2600">
                <a:solidFill>
                  <a:schemeClr val="tx1"/>
                </a:solidFill>
                <a:latin typeface="Arial" charset="0"/>
                <a:ea typeface="ＭＳ Ｐゴシック" charset="0"/>
              </a:defRPr>
            </a:lvl6pPr>
            <a:lvl7pPr marL="990478" eaLnBrk="0" fontAlgn="base" hangingPunct="0">
              <a:spcBef>
                <a:spcPct val="0"/>
              </a:spcBef>
              <a:spcAft>
                <a:spcPct val="0"/>
              </a:spcAft>
              <a:defRPr sz="2600">
                <a:solidFill>
                  <a:schemeClr val="tx1"/>
                </a:solidFill>
                <a:latin typeface="Arial" charset="0"/>
                <a:ea typeface="ＭＳ Ｐゴシック" charset="0"/>
              </a:defRPr>
            </a:lvl7pPr>
            <a:lvl8pPr marL="1485717" eaLnBrk="0" fontAlgn="base" hangingPunct="0">
              <a:spcBef>
                <a:spcPct val="0"/>
              </a:spcBef>
              <a:spcAft>
                <a:spcPct val="0"/>
              </a:spcAft>
              <a:defRPr sz="2600">
                <a:solidFill>
                  <a:schemeClr val="tx1"/>
                </a:solidFill>
                <a:latin typeface="Arial" charset="0"/>
                <a:ea typeface="ＭＳ Ｐゴシック" charset="0"/>
              </a:defRPr>
            </a:lvl8pPr>
            <a:lvl9pPr marL="1980956"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fld id="{0EFE94AE-A1BC-EE45-8E0D-17BAF37A0B8C}" type="slidenum">
              <a:rPr lang="fr-FR" sz="1300">
                <a:latin typeface="Calibri" charset="0"/>
              </a:rPr>
              <a:pPr eaLnBrk="1" hangingPunct="1"/>
              <a:t>4</a:t>
            </a:fld>
            <a:endParaRPr lang="fr-FR" sz="13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latin typeface="Calibri" charset="0"/>
              <a:ea typeface="ＭＳ Ｐゴシック" charset="0"/>
              <a:cs typeface="ＭＳ Ｐゴシック" charset="0"/>
            </a:endParaRPr>
          </a:p>
        </p:txBody>
      </p:sp>
      <p:sp>
        <p:nvSpPr>
          <p:cNvPr id="4" name="Espace réservé du numéro de diapositive 3"/>
          <p:cNvSpPr>
            <a:spLocks noGrp="1"/>
          </p:cNvSpPr>
          <p:nvPr>
            <p:ph type="sldNum" sz="quarter" idx="5"/>
          </p:nvPr>
        </p:nvSpPr>
        <p:spPr/>
        <p:txBody>
          <a:bodyPr/>
          <a:lstStyle>
            <a:lvl1pPr eaLnBrk="0" hangingPunct="0">
              <a:defRPr sz="2600">
                <a:solidFill>
                  <a:schemeClr val="tx1"/>
                </a:solidFill>
                <a:latin typeface="Arial" charset="0"/>
                <a:ea typeface="ＭＳ Ｐゴシック" charset="0"/>
                <a:cs typeface="ＭＳ Ｐゴシック" charset="0"/>
              </a:defRPr>
            </a:lvl1pPr>
            <a:lvl2pPr marL="41087645" indent="-40592405" eaLnBrk="0" hangingPunct="0">
              <a:defRPr sz="2600">
                <a:solidFill>
                  <a:schemeClr val="tx1"/>
                </a:solidFill>
                <a:latin typeface="Arial" charset="0"/>
                <a:ea typeface="ＭＳ Ｐゴシック" charset="0"/>
              </a:defRPr>
            </a:lvl2pPr>
            <a:lvl3pPr eaLnBrk="0" hangingPunct="0">
              <a:defRPr sz="2600">
                <a:solidFill>
                  <a:schemeClr val="tx1"/>
                </a:solidFill>
                <a:latin typeface="Arial" charset="0"/>
                <a:ea typeface="ＭＳ Ｐゴシック" charset="0"/>
              </a:defRPr>
            </a:lvl3pPr>
            <a:lvl4pPr eaLnBrk="0" hangingPunct="0">
              <a:defRPr sz="2600">
                <a:solidFill>
                  <a:schemeClr val="tx1"/>
                </a:solidFill>
                <a:latin typeface="Arial" charset="0"/>
                <a:ea typeface="ＭＳ Ｐゴシック" charset="0"/>
              </a:defRPr>
            </a:lvl4pPr>
            <a:lvl5pPr eaLnBrk="0" hangingPunct="0">
              <a:defRPr sz="2600">
                <a:solidFill>
                  <a:schemeClr val="tx1"/>
                </a:solidFill>
                <a:latin typeface="Arial" charset="0"/>
                <a:ea typeface="ＭＳ Ｐゴシック" charset="0"/>
              </a:defRPr>
            </a:lvl5pPr>
            <a:lvl6pPr marL="495239" eaLnBrk="0" fontAlgn="base" hangingPunct="0">
              <a:spcBef>
                <a:spcPct val="0"/>
              </a:spcBef>
              <a:spcAft>
                <a:spcPct val="0"/>
              </a:spcAft>
              <a:defRPr sz="2600">
                <a:solidFill>
                  <a:schemeClr val="tx1"/>
                </a:solidFill>
                <a:latin typeface="Arial" charset="0"/>
                <a:ea typeface="ＭＳ Ｐゴシック" charset="0"/>
              </a:defRPr>
            </a:lvl6pPr>
            <a:lvl7pPr marL="990478" eaLnBrk="0" fontAlgn="base" hangingPunct="0">
              <a:spcBef>
                <a:spcPct val="0"/>
              </a:spcBef>
              <a:spcAft>
                <a:spcPct val="0"/>
              </a:spcAft>
              <a:defRPr sz="2600">
                <a:solidFill>
                  <a:schemeClr val="tx1"/>
                </a:solidFill>
                <a:latin typeface="Arial" charset="0"/>
                <a:ea typeface="ＭＳ Ｐゴシック" charset="0"/>
              </a:defRPr>
            </a:lvl7pPr>
            <a:lvl8pPr marL="1485717" eaLnBrk="0" fontAlgn="base" hangingPunct="0">
              <a:spcBef>
                <a:spcPct val="0"/>
              </a:spcBef>
              <a:spcAft>
                <a:spcPct val="0"/>
              </a:spcAft>
              <a:defRPr sz="2600">
                <a:solidFill>
                  <a:schemeClr val="tx1"/>
                </a:solidFill>
                <a:latin typeface="Arial" charset="0"/>
                <a:ea typeface="ＭＳ Ｐゴシック" charset="0"/>
              </a:defRPr>
            </a:lvl8pPr>
            <a:lvl9pPr marL="1980956"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fld id="{61055E44-7050-5348-ABA0-B8B5EF1953DB}" type="slidenum">
              <a:rPr lang="fr-FR" sz="1300">
                <a:latin typeface="Calibri" charset="0"/>
              </a:rPr>
              <a:pPr eaLnBrk="1" hangingPunct="1"/>
              <a:t>5</a:t>
            </a:fld>
            <a:endParaRPr lang="fr-FR" sz="13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atin typeface="Calibri" charset="0"/>
                <a:ea typeface="ＭＳ Ｐゴシック" charset="0"/>
                <a:cs typeface="ＭＳ Ｐゴシック" charset="0"/>
              </a:rPr>
              <a:t>Measurement as a function of the rapidity (even in the rapidity bin 3.7 &lt; y &lt; 4 low detector acceptance and cross sections)</a:t>
            </a:r>
          </a:p>
        </p:txBody>
      </p:sp>
      <p:sp>
        <p:nvSpPr>
          <p:cNvPr id="4" name="Espace réservé du numéro de diapositive 3"/>
          <p:cNvSpPr>
            <a:spLocks noGrp="1"/>
          </p:cNvSpPr>
          <p:nvPr>
            <p:ph type="sldNum" sz="quarter" idx="5"/>
          </p:nvPr>
        </p:nvSpPr>
        <p:spPr/>
        <p:txBody>
          <a:bodyPr/>
          <a:lstStyle>
            <a:lvl1pPr eaLnBrk="0" hangingPunct="0">
              <a:defRPr sz="2600">
                <a:solidFill>
                  <a:schemeClr val="tx1"/>
                </a:solidFill>
                <a:latin typeface="Arial" charset="0"/>
                <a:ea typeface="ＭＳ Ｐゴシック" charset="0"/>
                <a:cs typeface="ＭＳ Ｐゴシック" charset="0"/>
              </a:defRPr>
            </a:lvl1pPr>
            <a:lvl2pPr marL="41087645" indent="-40592405" eaLnBrk="0" hangingPunct="0">
              <a:defRPr sz="2600">
                <a:solidFill>
                  <a:schemeClr val="tx1"/>
                </a:solidFill>
                <a:latin typeface="Arial" charset="0"/>
                <a:ea typeface="ＭＳ Ｐゴシック" charset="0"/>
              </a:defRPr>
            </a:lvl2pPr>
            <a:lvl3pPr eaLnBrk="0" hangingPunct="0">
              <a:defRPr sz="2600">
                <a:solidFill>
                  <a:schemeClr val="tx1"/>
                </a:solidFill>
                <a:latin typeface="Arial" charset="0"/>
                <a:ea typeface="ＭＳ Ｐゴシック" charset="0"/>
              </a:defRPr>
            </a:lvl3pPr>
            <a:lvl4pPr eaLnBrk="0" hangingPunct="0">
              <a:defRPr sz="2600">
                <a:solidFill>
                  <a:schemeClr val="tx1"/>
                </a:solidFill>
                <a:latin typeface="Arial" charset="0"/>
                <a:ea typeface="ＭＳ Ｐゴシック" charset="0"/>
              </a:defRPr>
            </a:lvl4pPr>
            <a:lvl5pPr eaLnBrk="0" hangingPunct="0">
              <a:defRPr sz="2600">
                <a:solidFill>
                  <a:schemeClr val="tx1"/>
                </a:solidFill>
                <a:latin typeface="Arial" charset="0"/>
                <a:ea typeface="ＭＳ Ｐゴシック" charset="0"/>
              </a:defRPr>
            </a:lvl5pPr>
            <a:lvl6pPr marL="495239" eaLnBrk="0" fontAlgn="base" hangingPunct="0">
              <a:spcBef>
                <a:spcPct val="0"/>
              </a:spcBef>
              <a:spcAft>
                <a:spcPct val="0"/>
              </a:spcAft>
              <a:defRPr sz="2600">
                <a:solidFill>
                  <a:schemeClr val="tx1"/>
                </a:solidFill>
                <a:latin typeface="Arial" charset="0"/>
                <a:ea typeface="ＭＳ Ｐゴシック" charset="0"/>
              </a:defRPr>
            </a:lvl6pPr>
            <a:lvl7pPr marL="990478" eaLnBrk="0" fontAlgn="base" hangingPunct="0">
              <a:spcBef>
                <a:spcPct val="0"/>
              </a:spcBef>
              <a:spcAft>
                <a:spcPct val="0"/>
              </a:spcAft>
              <a:defRPr sz="2600">
                <a:solidFill>
                  <a:schemeClr val="tx1"/>
                </a:solidFill>
                <a:latin typeface="Arial" charset="0"/>
                <a:ea typeface="ＭＳ Ｐゴシック" charset="0"/>
              </a:defRPr>
            </a:lvl7pPr>
            <a:lvl8pPr marL="1485717" eaLnBrk="0" fontAlgn="base" hangingPunct="0">
              <a:spcBef>
                <a:spcPct val="0"/>
              </a:spcBef>
              <a:spcAft>
                <a:spcPct val="0"/>
              </a:spcAft>
              <a:defRPr sz="2600">
                <a:solidFill>
                  <a:schemeClr val="tx1"/>
                </a:solidFill>
                <a:latin typeface="Arial" charset="0"/>
                <a:ea typeface="ＭＳ Ｐゴシック" charset="0"/>
              </a:defRPr>
            </a:lvl8pPr>
            <a:lvl9pPr marL="1980956"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fld id="{199095DE-4A3D-6A41-B387-B39985E3EFAE}" type="slidenum">
              <a:rPr lang="fr-FR" sz="1300">
                <a:latin typeface="Calibri" charset="0"/>
              </a:rPr>
              <a:pPr eaLnBrk="1" hangingPunct="1"/>
              <a:t>8</a:t>
            </a:fld>
            <a:endParaRPr lang="fr-FR" sz="13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atin typeface="Calibri" charset="0"/>
                <a:ea typeface="ＭＳ Ｐゴシック" charset="0"/>
                <a:cs typeface="ＭＳ Ｐゴシック" charset="0"/>
              </a:rPr>
              <a:t>Qu est ce qu</a:t>
            </a:r>
            <a:r>
              <a:rPr lang="ja-JP" altLang="fr-FR">
                <a:latin typeface="Calibri" charset="0"/>
                <a:ea typeface="ＭＳ Ｐゴシック" charset="0"/>
                <a:cs typeface="ＭＳ Ｐゴシック" charset="0"/>
              </a:rPr>
              <a:t>’</a:t>
            </a:r>
            <a:r>
              <a:rPr lang="fr-FR">
                <a:latin typeface="Calibri" charset="0"/>
                <a:ea typeface="ＭＳ Ｐゴシック" charset="0"/>
                <a:cs typeface="ＭＳ Ｐゴシック" charset="0"/>
              </a:rPr>
              <a:t>il peut etre fait dans le central barrel avec les triggers ultra-peripheriques?</a:t>
            </a:r>
          </a:p>
          <a:p>
            <a:endParaRPr lang="fr-FR">
              <a:latin typeface="Calibri" charset="0"/>
              <a:ea typeface="ＭＳ Ｐゴシック" charset="0"/>
              <a:cs typeface="ＭＳ Ｐゴシック" charset="0"/>
            </a:endParaRPr>
          </a:p>
          <a:p>
            <a:r>
              <a:rPr lang="fr-FR">
                <a:latin typeface="Calibri" charset="0"/>
                <a:ea typeface="ＭＳ Ｐゴシック" charset="0"/>
                <a:cs typeface="ＭＳ Ｐゴシック" charset="0"/>
              </a:rPr>
              <a:t>Muon spectrometer (10-2 et 10-5 donne 10-2)</a:t>
            </a:r>
          </a:p>
          <a:p>
            <a:r>
              <a:rPr lang="fr-FR">
                <a:latin typeface="Calibri" charset="0"/>
                <a:ea typeface="ＭＳ Ｐゴシック" charset="0"/>
                <a:cs typeface="ＭＳ Ｐゴシック" charset="0"/>
              </a:rPr>
              <a:t>Central barrel (10-3)</a:t>
            </a:r>
          </a:p>
          <a:p>
            <a:endParaRPr lang="fr-FR">
              <a:latin typeface="Calibri" charset="0"/>
              <a:ea typeface="ＭＳ Ｐゴシック" charset="0"/>
              <a:cs typeface="ＭＳ Ｐゴシック" charset="0"/>
            </a:endParaRPr>
          </a:p>
          <a:p>
            <a:endParaRPr lang="fr-FR">
              <a:latin typeface="Calibri" charset="0"/>
              <a:ea typeface="ＭＳ Ｐゴシック" charset="0"/>
              <a:cs typeface="ＭＳ Ｐゴシック" charset="0"/>
            </a:endParaRPr>
          </a:p>
        </p:txBody>
      </p:sp>
      <p:sp>
        <p:nvSpPr>
          <p:cNvPr id="4" name="Espace réservé du numéro de diapositive 3"/>
          <p:cNvSpPr>
            <a:spLocks noGrp="1"/>
          </p:cNvSpPr>
          <p:nvPr>
            <p:ph type="sldNum" sz="quarter" idx="5"/>
          </p:nvPr>
        </p:nvSpPr>
        <p:spPr/>
        <p:txBody>
          <a:bodyPr/>
          <a:lstStyle>
            <a:lvl1pPr eaLnBrk="0" hangingPunct="0">
              <a:defRPr sz="2600">
                <a:solidFill>
                  <a:schemeClr val="tx1"/>
                </a:solidFill>
                <a:latin typeface="Arial" charset="0"/>
                <a:ea typeface="ＭＳ Ｐゴシック" charset="0"/>
                <a:cs typeface="ＭＳ Ｐゴシック" charset="0"/>
              </a:defRPr>
            </a:lvl1pPr>
            <a:lvl2pPr marL="41087645" indent="-40592405" eaLnBrk="0" hangingPunct="0">
              <a:defRPr sz="2600">
                <a:solidFill>
                  <a:schemeClr val="tx1"/>
                </a:solidFill>
                <a:latin typeface="Arial" charset="0"/>
                <a:ea typeface="ＭＳ Ｐゴシック" charset="0"/>
              </a:defRPr>
            </a:lvl2pPr>
            <a:lvl3pPr eaLnBrk="0" hangingPunct="0">
              <a:defRPr sz="2600">
                <a:solidFill>
                  <a:schemeClr val="tx1"/>
                </a:solidFill>
                <a:latin typeface="Arial" charset="0"/>
                <a:ea typeface="ＭＳ Ｐゴシック" charset="0"/>
              </a:defRPr>
            </a:lvl3pPr>
            <a:lvl4pPr eaLnBrk="0" hangingPunct="0">
              <a:defRPr sz="2600">
                <a:solidFill>
                  <a:schemeClr val="tx1"/>
                </a:solidFill>
                <a:latin typeface="Arial" charset="0"/>
                <a:ea typeface="ＭＳ Ｐゴシック" charset="0"/>
              </a:defRPr>
            </a:lvl4pPr>
            <a:lvl5pPr eaLnBrk="0" hangingPunct="0">
              <a:defRPr sz="2600">
                <a:solidFill>
                  <a:schemeClr val="tx1"/>
                </a:solidFill>
                <a:latin typeface="Arial" charset="0"/>
                <a:ea typeface="ＭＳ Ｐゴシック" charset="0"/>
              </a:defRPr>
            </a:lvl5pPr>
            <a:lvl6pPr marL="495239" eaLnBrk="0" fontAlgn="base" hangingPunct="0">
              <a:spcBef>
                <a:spcPct val="0"/>
              </a:spcBef>
              <a:spcAft>
                <a:spcPct val="0"/>
              </a:spcAft>
              <a:defRPr sz="2600">
                <a:solidFill>
                  <a:schemeClr val="tx1"/>
                </a:solidFill>
                <a:latin typeface="Arial" charset="0"/>
                <a:ea typeface="ＭＳ Ｐゴシック" charset="0"/>
              </a:defRPr>
            </a:lvl6pPr>
            <a:lvl7pPr marL="990478" eaLnBrk="0" fontAlgn="base" hangingPunct="0">
              <a:spcBef>
                <a:spcPct val="0"/>
              </a:spcBef>
              <a:spcAft>
                <a:spcPct val="0"/>
              </a:spcAft>
              <a:defRPr sz="2600">
                <a:solidFill>
                  <a:schemeClr val="tx1"/>
                </a:solidFill>
                <a:latin typeface="Arial" charset="0"/>
                <a:ea typeface="ＭＳ Ｐゴシック" charset="0"/>
              </a:defRPr>
            </a:lvl7pPr>
            <a:lvl8pPr marL="1485717" eaLnBrk="0" fontAlgn="base" hangingPunct="0">
              <a:spcBef>
                <a:spcPct val="0"/>
              </a:spcBef>
              <a:spcAft>
                <a:spcPct val="0"/>
              </a:spcAft>
              <a:defRPr sz="2600">
                <a:solidFill>
                  <a:schemeClr val="tx1"/>
                </a:solidFill>
                <a:latin typeface="Arial" charset="0"/>
                <a:ea typeface="ＭＳ Ｐゴシック" charset="0"/>
              </a:defRPr>
            </a:lvl8pPr>
            <a:lvl9pPr marL="1980956"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fld id="{BCA73121-7E42-3B4E-B910-F5D5E2D89F17}" type="slidenum">
              <a:rPr lang="fr-FR" sz="1300">
                <a:latin typeface="Calibri" charset="0"/>
              </a:rPr>
              <a:pPr eaLnBrk="1" hangingPunct="1"/>
              <a:t>10</a:t>
            </a:fld>
            <a:endParaRPr lang="fr-FR" sz="13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atin typeface="Calibri" charset="0"/>
                <a:ea typeface="ＭＳ Ｐゴシック" charset="0"/>
                <a:cs typeface="ＭＳ Ｐゴシック" charset="0"/>
              </a:rPr>
              <a:t>j/psi can be produced both hadronically and electromagnetically. The spectator fragments act as photon-emitters and targets, like in ultra-peripheral collision.</a:t>
            </a:r>
          </a:p>
          <a:p>
            <a:r>
              <a:rPr lang="fr-FR">
                <a:latin typeface="Calibri" charset="0"/>
                <a:ea typeface="ＭＳ Ｐゴシック" charset="0"/>
                <a:cs typeface="ＭＳ Ｐゴシック" charset="0"/>
              </a:rPr>
              <a:t>The photo produced J/psi</a:t>
            </a:r>
            <a:r>
              <a:rPr lang="ja-JP" altLang="fr-FR">
                <a:latin typeface="Calibri" charset="0"/>
                <a:ea typeface="ＭＳ Ｐゴシック" charset="0"/>
                <a:cs typeface="ＭＳ Ｐゴシック" charset="0"/>
              </a:rPr>
              <a:t>’</a:t>
            </a:r>
            <a:r>
              <a:rPr lang="fr-FR">
                <a:latin typeface="Calibri" charset="0"/>
                <a:ea typeface="ＭＳ Ｐゴシック" charset="0"/>
                <a:cs typeface="ＭＳ Ｐゴシック" charset="0"/>
              </a:rPr>
              <a:t>s have roughtly the same rapidity distributions as hadroproduced J/psi</a:t>
            </a:r>
            <a:r>
              <a:rPr lang="ja-JP" altLang="fr-FR">
                <a:latin typeface="Calibri" charset="0"/>
                <a:ea typeface="ＭＳ Ｐゴシック" charset="0"/>
                <a:cs typeface="ＭＳ Ｐゴシック" charset="0"/>
              </a:rPr>
              <a:t>’</a:t>
            </a:r>
            <a:r>
              <a:rPr lang="fr-FR">
                <a:latin typeface="Calibri" charset="0"/>
                <a:ea typeface="ＭＳ Ｐゴシック" charset="0"/>
                <a:cs typeface="ＭＳ Ｐゴシック" charset="0"/>
              </a:rPr>
              <a:t>s, but have lower transverse momenta and are transversly polarized.</a:t>
            </a:r>
          </a:p>
        </p:txBody>
      </p:sp>
      <p:sp>
        <p:nvSpPr>
          <p:cNvPr id="4" name="Espace réservé du numéro de diapositive 3"/>
          <p:cNvSpPr>
            <a:spLocks noGrp="1"/>
          </p:cNvSpPr>
          <p:nvPr>
            <p:ph type="sldNum" sz="quarter" idx="5"/>
          </p:nvPr>
        </p:nvSpPr>
        <p:spPr/>
        <p:txBody>
          <a:bodyPr/>
          <a:lstStyle>
            <a:lvl1pPr eaLnBrk="0" hangingPunct="0">
              <a:defRPr sz="2600">
                <a:solidFill>
                  <a:schemeClr val="tx1"/>
                </a:solidFill>
                <a:latin typeface="Arial" charset="0"/>
                <a:ea typeface="ＭＳ Ｐゴシック" charset="0"/>
                <a:cs typeface="ＭＳ Ｐゴシック" charset="0"/>
              </a:defRPr>
            </a:lvl1pPr>
            <a:lvl2pPr marL="41087645" indent="-40592405" eaLnBrk="0" hangingPunct="0">
              <a:defRPr sz="2600">
                <a:solidFill>
                  <a:schemeClr val="tx1"/>
                </a:solidFill>
                <a:latin typeface="Arial" charset="0"/>
                <a:ea typeface="ＭＳ Ｐゴシック" charset="0"/>
              </a:defRPr>
            </a:lvl2pPr>
            <a:lvl3pPr eaLnBrk="0" hangingPunct="0">
              <a:defRPr sz="2600">
                <a:solidFill>
                  <a:schemeClr val="tx1"/>
                </a:solidFill>
                <a:latin typeface="Arial" charset="0"/>
                <a:ea typeface="ＭＳ Ｐゴシック" charset="0"/>
              </a:defRPr>
            </a:lvl3pPr>
            <a:lvl4pPr eaLnBrk="0" hangingPunct="0">
              <a:defRPr sz="2600">
                <a:solidFill>
                  <a:schemeClr val="tx1"/>
                </a:solidFill>
                <a:latin typeface="Arial" charset="0"/>
                <a:ea typeface="ＭＳ Ｐゴシック" charset="0"/>
              </a:defRPr>
            </a:lvl4pPr>
            <a:lvl5pPr eaLnBrk="0" hangingPunct="0">
              <a:defRPr sz="2600">
                <a:solidFill>
                  <a:schemeClr val="tx1"/>
                </a:solidFill>
                <a:latin typeface="Arial" charset="0"/>
                <a:ea typeface="ＭＳ Ｐゴシック" charset="0"/>
              </a:defRPr>
            </a:lvl5pPr>
            <a:lvl6pPr marL="495239" eaLnBrk="0" fontAlgn="base" hangingPunct="0">
              <a:spcBef>
                <a:spcPct val="0"/>
              </a:spcBef>
              <a:spcAft>
                <a:spcPct val="0"/>
              </a:spcAft>
              <a:defRPr sz="2600">
                <a:solidFill>
                  <a:schemeClr val="tx1"/>
                </a:solidFill>
                <a:latin typeface="Arial" charset="0"/>
                <a:ea typeface="ＭＳ Ｐゴシック" charset="0"/>
              </a:defRPr>
            </a:lvl6pPr>
            <a:lvl7pPr marL="990478" eaLnBrk="0" fontAlgn="base" hangingPunct="0">
              <a:spcBef>
                <a:spcPct val="0"/>
              </a:spcBef>
              <a:spcAft>
                <a:spcPct val="0"/>
              </a:spcAft>
              <a:defRPr sz="2600">
                <a:solidFill>
                  <a:schemeClr val="tx1"/>
                </a:solidFill>
                <a:latin typeface="Arial" charset="0"/>
                <a:ea typeface="ＭＳ Ｐゴシック" charset="0"/>
              </a:defRPr>
            </a:lvl7pPr>
            <a:lvl8pPr marL="1485717" eaLnBrk="0" fontAlgn="base" hangingPunct="0">
              <a:spcBef>
                <a:spcPct val="0"/>
              </a:spcBef>
              <a:spcAft>
                <a:spcPct val="0"/>
              </a:spcAft>
              <a:defRPr sz="2600">
                <a:solidFill>
                  <a:schemeClr val="tx1"/>
                </a:solidFill>
                <a:latin typeface="Arial" charset="0"/>
                <a:ea typeface="ＭＳ Ｐゴシック" charset="0"/>
              </a:defRPr>
            </a:lvl8pPr>
            <a:lvl9pPr marL="1980956"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fld id="{1D1C159B-741B-1447-BC90-8101B563875D}" type="slidenum">
              <a:rPr lang="fr-FR" sz="1300">
                <a:latin typeface="Calibri" charset="0"/>
              </a:rPr>
              <a:pPr eaLnBrk="1" hangingPunct="1"/>
              <a:t>11</a:t>
            </a:fld>
            <a:endParaRPr lang="fr-FR" sz="13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C7C82616-155A-4F55-9516-9FC57F1FB769}" type="slidenum">
              <a:rPr lang="en-US" smtClean="0"/>
              <a:pPr/>
              <a:t>19</a:t>
            </a:fld>
            <a:endParaRPr lang="en-US" smtClean="0"/>
          </a:p>
        </p:txBody>
      </p:sp>
      <p:sp>
        <p:nvSpPr>
          <p:cNvPr id="19459" name="Rectangle 2"/>
          <p:cNvSpPr>
            <a:spLocks noGrp="1" noRot="1" noChangeAspect="1" noChangeArrowheads="1" noTextEdit="1"/>
          </p:cNvSpPr>
          <p:nvPr>
            <p:ph type="sldImg"/>
          </p:nvPr>
        </p:nvSpPr>
        <p:spPr>
          <a:xfrm>
            <a:off x="779463" y="768350"/>
            <a:ext cx="5540375" cy="3836988"/>
          </a:xfrm>
          <a:ln/>
        </p:spPr>
      </p:sp>
      <p:sp>
        <p:nvSpPr>
          <p:cNvPr id="1946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C7C82616-155A-4F55-9516-9FC57F1FB769}" type="slidenum">
              <a:rPr lang="en-US" smtClean="0"/>
              <a:pPr/>
              <a:t>20</a:t>
            </a:fld>
            <a:endParaRPr lang="en-US" smtClean="0"/>
          </a:p>
        </p:txBody>
      </p:sp>
      <p:sp>
        <p:nvSpPr>
          <p:cNvPr id="19459" name="Rectangle 2"/>
          <p:cNvSpPr>
            <a:spLocks noGrp="1" noRot="1" noChangeAspect="1" noChangeArrowheads="1" noTextEdit="1"/>
          </p:cNvSpPr>
          <p:nvPr>
            <p:ph type="sldImg"/>
          </p:nvPr>
        </p:nvSpPr>
        <p:spPr>
          <a:xfrm>
            <a:off x="779463" y="768350"/>
            <a:ext cx="5540375" cy="3836988"/>
          </a:xfrm>
          <a:ln/>
        </p:spPr>
      </p:sp>
      <p:sp>
        <p:nvSpPr>
          <p:cNvPr id="1946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C7C82616-155A-4F55-9516-9FC57F1FB769}" type="slidenum">
              <a:rPr lang="en-US" smtClean="0"/>
              <a:pPr/>
              <a:t>21</a:t>
            </a:fld>
            <a:endParaRPr lang="en-US" smtClean="0"/>
          </a:p>
        </p:txBody>
      </p:sp>
      <p:sp>
        <p:nvSpPr>
          <p:cNvPr id="19459" name="Rectangle 2"/>
          <p:cNvSpPr>
            <a:spLocks noGrp="1" noRot="1" noChangeAspect="1" noChangeArrowheads="1" noTextEdit="1"/>
          </p:cNvSpPr>
          <p:nvPr>
            <p:ph type="sldImg"/>
          </p:nvPr>
        </p:nvSpPr>
        <p:spPr>
          <a:xfrm>
            <a:off x="779463" y="768350"/>
            <a:ext cx="5540375" cy="3836988"/>
          </a:xfrm>
          <a:ln/>
        </p:spPr>
      </p:sp>
      <p:sp>
        <p:nvSpPr>
          <p:cNvPr id="1946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427"/>
            <a:ext cx="84201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12"/>
          <p:cNvSpPr>
            <a:spLocks noGrp="1" noChangeArrowheads="1"/>
          </p:cNvSpPr>
          <p:nvPr>
            <p:ph type="sldNum" sz="quarter" idx="10"/>
          </p:nvPr>
        </p:nvSpPr>
        <p:spPr>
          <a:xfrm>
            <a:off x="9136257" y="6475884"/>
            <a:ext cx="439543" cy="230832"/>
          </a:xfrm>
          <a:prstGeom prst="rect">
            <a:avLst/>
          </a:prstGeom>
          <a:ln/>
        </p:spPr>
        <p:txBody>
          <a:bodyPr/>
          <a:lstStyle>
            <a:lvl1pPr>
              <a:defRPr/>
            </a:lvl1pPr>
          </a:lstStyle>
          <a:p>
            <a:pPr>
              <a:defRPr/>
            </a:pPr>
            <a:fld id="{790CB892-8D7E-49ED-81E4-D373CB8DBB7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2"/>
          <p:cNvSpPr>
            <a:spLocks noGrp="1" noChangeArrowheads="1"/>
          </p:cNvSpPr>
          <p:nvPr>
            <p:ph type="sldNum" sz="quarter" idx="10"/>
          </p:nvPr>
        </p:nvSpPr>
        <p:spPr>
          <a:xfrm>
            <a:off x="9136257" y="6475884"/>
            <a:ext cx="439543" cy="230832"/>
          </a:xfrm>
          <a:prstGeom prst="rect">
            <a:avLst/>
          </a:prstGeom>
          <a:ln/>
        </p:spPr>
        <p:txBody>
          <a:bodyPr/>
          <a:lstStyle>
            <a:lvl1pPr>
              <a:defRPr/>
            </a:lvl1pPr>
          </a:lstStyle>
          <a:p>
            <a:pPr>
              <a:defRPr/>
            </a:pPr>
            <a:fld id="{1625A9A2-F770-43A0-AD81-5E1303A6C2C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58025" y="152400"/>
            <a:ext cx="2105025" cy="59436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742952" y="152400"/>
            <a:ext cx="6162675" cy="59436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2"/>
          <p:cNvSpPr>
            <a:spLocks noGrp="1" noChangeArrowheads="1"/>
          </p:cNvSpPr>
          <p:nvPr>
            <p:ph type="sldNum" sz="quarter" idx="10"/>
          </p:nvPr>
        </p:nvSpPr>
        <p:spPr>
          <a:xfrm>
            <a:off x="9136257" y="6475884"/>
            <a:ext cx="439543" cy="230832"/>
          </a:xfrm>
          <a:prstGeom prst="rect">
            <a:avLst/>
          </a:prstGeom>
          <a:ln/>
        </p:spPr>
        <p:txBody>
          <a:bodyPr/>
          <a:lstStyle>
            <a:lvl1pPr>
              <a:defRPr/>
            </a:lvl1pPr>
          </a:lstStyle>
          <a:p>
            <a:pPr>
              <a:defRPr/>
            </a:pPr>
            <a:fld id="{208574AC-083F-451D-86E7-83A46E6BFF7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1238250" y="152400"/>
            <a:ext cx="6438900" cy="6858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742950" y="1981200"/>
            <a:ext cx="4133851"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graphique 3"/>
          <p:cNvSpPr>
            <a:spLocks noGrp="1"/>
          </p:cNvSpPr>
          <p:nvPr>
            <p:ph type="chart" sz="half" idx="2"/>
          </p:nvPr>
        </p:nvSpPr>
        <p:spPr>
          <a:xfrm>
            <a:off x="5029199" y="1981200"/>
            <a:ext cx="4133851" cy="4114800"/>
          </a:xfrm>
        </p:spPr>
        <p:txBody>
          <a:bodyPr/>
          <a:lstStyle/>
          <a:p>
            <a:pPr lvl="0"/>
            <a:endParaRPr lang="fr-FR" noProof="0" smtClean="0"/>
          </a:p>
        </p:txBody>
      </p:sp>
      <p:sp>
        <p:nvSpPr>
          <p:cNvPr id="5" name="Rectangle 12"/>
          <p:cNvSpPr>
            <a:spLocks noGrp="1" noChangeArrowheads="1"/>
          </p:cNvSpPr>
          <p:nvPr>
            <p:ph type="sldNum" sz="quarter" idx="10"/>
          </p:nvPr>
        </p:nvSpPr>
        <p:spPr>
          <a:xfrm>
            <a:off x="9136257" y="6475884"/>
            <a:ext cx="439543" cy="230832"/>
          </a:xfrm>
          <a:prstGeom prst="rect">
            <a:avLst/>
          </a:prstGeom>
          <a:ln/>
        </p:spPr>
        <p:txBody>
          <a:bodyPr/>
          <a:lstStyle>
            <a:lvl1pPr>
              <a:defRPr/>
            </a:lvl1pPr>
          </a:lstStyle>
          <a:p>
            <a:pPr>
              <a:defRPr/>
            </a:pPr>
            <a:fld id="{2C3F4904-0EB1-4C46-AA96-CA1D64731BE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2"/>
          <p:cNvSpPr>
            <a:spLocks noGrp="1" noChangeArrowheads="1"/>
          </p:cNvSpPr>
          <p:nvPr>
            <p:ph type="sldNum" sz="quarter" idx="10"/>
          </p:nvPr>
        </p:nvSpPr>
        <p:spPr>
          <a:xfrm>
            <a:off x="9136257" y="6475884"/>
            <a:ext cx="439543" cy="230832"/>
          </a:xfrm>
          <a:prstGeom prst="rect">
            <a:avLst/>
          </a:prstGeom>
          <a:ln/>
        </p:spPr>
        <p:txBody>
          <a:bodyPr/>
          <a:lstStyle>
            <a:lvl1pPr>
              <a:defRPr/>
            </a:lvl1pPr>
          </a:lstStyle>
          <a:p>
            <a:pPr>
              <a:defRPr/>
            </a:pPr>
            <a:fld id="{25733F2E-9049-402B-9275-729E12FD5E4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638" y="4406902"/>
            <a:ext cx="84201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12"/>
          <p:cNvSpPr>
            <a:spLocks noGrp="1" noChangeArrowheads="1"/>
          </p:cNvSpPr>
          <p:nvPr>
            <p:ph type="sldNum" sz="quarter" idx="10"/>
          </p:nvPr>
        </p:nvSpPr>
        <p:spPr>
          <a:xfrm>
            <a:off x="9136257" y="6475884"/>
            <a:ext cx="439543" cy="230832"/>
          </a:xfrm>
          <a:prstGeom prst="rect">
            <a:avLst/>
          </a:prstGeom>
          <a:ln/>
        </p:spPr>
        <p:txBody>
          <a:bodyPr/>
          <a:lstStyle>
            <a:lvl1pPr>
              <a:defRPr/>
            </a:lvl1pPr>
          </a:lstStyle>
          <a:p>
            <a:pPr>
              <a:defRPr/>
            </a:pPr>
            <a:fld id="{7FD1538F-1C4F-42BC-8FE2-2733F9CD8E0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742950" y="1981200"/>
            <a:ext cx="4133851"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029199" y="1981200"/>
            <a:ext cx="4133851"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12"/>
          <p:cNvSpPr>
            <a:spLocks noGrp="1" noChangeArrowheads="1"/>
          </p:cNvSpPr>
          <p:nvPr>
            <p:ph type="sldNum" sz="quarter" idx="10"/>
          </p:nvPr>
        </p:nvSpPr>
        <p:spPr>
          <a:xfrm>
            <a:off x="9136257" y="6475884"/>
            <a:ext cx="439543" cy="230832"/>
          </a:xfrm>
          <a:prstGeom prst="rect">
            <a:avLst/>
          </a:prstGeom>
          <a:ln/>
        </p:spPr>
        <p:txBody>
          <a:bodyPr/>
          <a:lstStyle>
            <a:lvl1pPr>
              <a:defRPr/>
            </a:lvl1pPr>
          </a:lstStyle>
          <a:p>
            <a:pPr>
              <a:defRPr/>
            </a:pPr>
            <a:fld id="{6C4C5498-D87B-4DFF-A682-AC3F2474C14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032377"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032377"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12"/>
          <p:cNvSpPr>
            <a:spLocks noGrp="1" noChangeArrowheads="1"/>
          </p:cNvSpPr>
          <p:nvPr>
            <p:ph type="sldNum" sz="quarter" idx="10"/>
          </p:nvPr>
        </p:nvSpPr>
        <p:spPr>
          <a:xfrm>
            <a:off x="9136257" y="6475884"/>
            <a:ext cx="439543" cy="230832"/>
          </a:xfrm>
          <a:prstGeom prst="rect">
            <a:avLst/>
          </a:prstGeom>
          <a:ln/>
        </p:spPr>
        <p:txBody>
          <a:bodyPr/>
          <a:lstStyle>
            <a:lvl1pPr>
              <a:defRPr/>
            </a:lvl1pPr>
          </a:lstStyle>
          <a:p>
            <a:pPr>
              <a:defRPr/>
            </a:pPr>
            <a:fld id="{84FBC785-0B91-465E-86D6-23EBE3D11F8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12"/>
          <p:cNvSpPr>
            <a:spLocks noGrp="1" noChangeArrowheads="1"/>
          </p:cNvSpPr>
          <p:nvPr>
            <p:ph type="sldNum" sz="quarter" idx="10"/>
          </p:nvPr>
        </p:nvSpPr>
        <p:spPr>
          <a:xfrm>
            <a:off x="9136257" y="6475884"/>
            <a:ext cx="439543" cy="230832"/>
          </a:xfrm>
          <a:prstGeom prst="rect">
            <a:avLst/>
          </a:prstGeom>
          <a:ln/>
        </p:spPr>
        <p:txBody>
          <a:bodyPr/>
          <a:lstStyle>
            <a:lvl1pPr>
              <a:defRPr/>
            </a:lvl1pPr>
          </a:lstStyle>
          <a:p>
            <a:pPr>
              <a:defRPr/>
            </a:pPr>
            <a:fld id="{A4B0B6DC-EA34-40FE-BA86-A907E4729A2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2"/>
          <p:cNvSpPr>
            <a:spLocks noGrp="1" noChangeArrowheads="1"/>
          </p:cNvSpPr>
          <p:nvPr>
            <p:ph type="sldNum" sz="quarter" idx="10"/>
          </p:nvPr>
        </p:nvSpPr>
        <p:spPr>
          <a:xfrm>
            <a:off x="9136257" y="6475884"/>
            <a:ext cx="439543" cy="230832"/>
          </a:xfrm>
          <a:prstGeom prst="rect">
            <a:avLst/>
          </a:prstGeom>
          <a:ln/>
        </p:spPr>
        <p:txBody>
          <a:bodyPr/>
          <a:lstStyle>
            <a:lvl1pPr>
              <a:defRPr/>
            </a:lvl1pPr>
          </a:lstStyle>
          <a:p>
            <a:pPr>
              <a:defRPr/>
            </a:pPr>
            <a:fld id="{D1EFE048-A0BA-4258-84FD-36DD5A2B912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1" y="273050"/>
            <a:ext cx="3259138"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873499" y="27305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95301" y="1435102"/>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12"/>
          <p:cNvSpPr>
            <a:spLocks noGrp="1" noChangeArrowheads="1"/>
          </p:cNvSpPr>
          <p:nvPr>
            <p:ph type="sldNum" sz="quarter" idx="10"/>
          </p:nvPr>
        </p:nvSpPr>
        <p:spPr>
          <a:xfrm>
            <a:off x="9136257" y="6475884"/>
            <a:ext cx="439543" cy="230832"/>
          </a:xfrm>
          <a:prstGeom prst="rect">
            <a:avLst/>
          </a:prstGeom>
          <a:ln/>
        </p:spPr>
        <p:txBody>
          <a:bodyPr/>
          <a:lstStyle>
            <a:lvl1pPr>
              <a:defRPr/>
            </a:lvl1pPr>
          </a:lstStyle>
          <a:p>
            <a:pPr>
              <a:defRPr/>
            </a:pPr>
            <a:fld id="{523E5630-7DFE-4760-BA26-84778CC333C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513" y="4800600"/>
            <a:ext cx="59436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12"/>
          <p:cNvSpPr>
            <a:spLocks noGrp="1" noChangeArrowheads="1"/>
          </p:cNvSpPr>
          <p:nvPr>
            <p:ph type="sldNum" sz="quarter" idx="10"/>
          </p:nvPr>
        </p:nvSpPr>
        <p:spPr>
          <a:xfrm>
            <a:off x="9136257" y="6475884"/>
            <a:ext cx="439543" cy="230832"/>
          </a:xfrm>
          <a:prstGeom prst="rect">
            <a:avLst/>
          </a:prstGeom>
          <a:ln/>
        </p:spPr>
        <p:txBody>
          <a:bodyPr/>
          <a:lstStyle>
            <a:lvl1pPr>
              <a:defRPr/>
            </a:lvl1pPr>
          </a:lstStyle>
          <a:p>
            <a:pPr>
              <a:defRPr/>
            </a:pPr>
            <a:fld id="{9D0B254B-0D9D-4109-9D08-F1AD9868518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g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38250" y="152400"/>
            <a:ext cx="64389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42950" y="1981200"/>
            <a:ext cx="84201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9" name="Picture 9"/>
          <p:cNvPicPr>
            <a:picLocks noChangeAspect="1" noChangeArrowheads="1"/>
          </p:cNvPicPr>
          <p:nvPr userDrawn="1"/>
        </p:nvPicPr>
        <p:blipFill>
          <a:blip r:embed="rId14" cstate="print"/>
          <a:srcRect/>
          <a:stretch>
            <a:fillRect/>
          </a:stretch>
        </p:blipFill>
        <p:spPr bwMode="auto">
          <a:xfrm>
            <a:off x="8135939" y="76200"/>
            <a:ext cx="1604962" cy="863600"/>
          </a:xfrm>
          <a:prstGeom prst="rect">
            <a:avLst/>
          </a:prstGeom>
          <a:noFill/>
          <a:ln w="9525">
            <a:noFill/>
            <a:miter lim="800000"/>
            <a:headEnd/>
            <a:tailEnd/>
          </a:ln>
        </p:spPr>
      </p:pic>
      <p:sp>
        <p:nvSpPr>
          <p:cNvPr id="1035" name="Line 11"/>
          <p:cNvSpPr>
            <a:spLocks noChangeShapeType="1"/>
          </p:cNvSpPr>
          <p:nvPr userDrawn="1"/>
        </p:nvSpPr>
        <p:spPr bwMode="auto">
          <a:xfrm>
            <a:off x="165100" y="990600"/>
            <a:ext cx="9493250" cy="0"/>
          </a:xfrm>
          <a:prstGeom prst="line">
            <a:avLst/>
          </a:prstGeom>
          <a:noFill/>
          <a:ln w="9525">
            <a:solidFill>
              <a:schemeClr val="accent2"/>
            </a:solidFill>
            <a:round/>
            <a:headEnd/>
            <a:tailEnd/>
          </a:ln>
          <a:effectLst/>
        </p:spPr>
        <p:txBody>
          <a:bodyPr wrap="none" anchor="ctr"/>
          <a:lstStyle/>
          <a:p>
            <a:pPr>
              <a:defRPr/>
            </a:pPr>
            <a:endParaRPr lang="fr-FR"/>
          </a:p>
        </p:txBody>
      </p:sp>
      <p:pic>
        <p:nvPicPr>
          <p:cNvPr id="7" name="Image 6" descr="acquia_marina_logo.gif"/>
          <p:cNvPicPr>
            <a:picLocks noChangeAspect="1"/>
          </p:cNvPicPr>
          <p:nvPr userDrawn="1"/>
        </p:nvPicPr>
        <p:blipFill>
          <a:blip r:embed="rId15" cstate="print"/>
          <a:srcRect r="83029"/>
          <a:stretch>
            <a:fillRect/>
          </a:stretch>
        </p:blipFill>
        <p:spPr>
          <a:xfrm>
            <a:off x="-1" y="0"/>
            <a:ext cx="1073108" cy="98072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eaLnBrk="0" fontAlgn="base" hangingPunct="0">
        <a:spcBef>
          <a:spcPct val="0"/>
        </a:spcBef>
        <a:spcAft>
          <a:spcPct val="0"/>
        </a:spcAft>
        <a:defRPr sz="3200">
          <a:solidFill>
            <a:schemeClr val="accent2"/>
          </a:solidFill>
          <a:latin typeface="+mj-lt"/>
          <a:ea typeface="+mj-ea"/>
          <a:cs typeface="+mj-cs"/>
        </a:defRPr>
      </a:lvl1pPr>
      <a:lvl2pPr algn="l" rtl="0" eaLnBrk="0" fontAlgn="base" hangingPunct="0">
        <a:spcBef>
          <a:spcPct val="0"/>
        </a:spcBef>
        <a:spcAft>
          <a:spcPct val="0"/>
        </a:spcAft>
        <a:defRPr sz="3200">
          <a:solidFill>
            <a:schemeClr val="accent2"/>
          </a:solidFill>
          <a:latin typeface="Verdana" pitchFamily="34" charset="0"/>
        </a:defRPr>
      </a:lvl2pPr>
      <a:lvl3pPr algn="l" rtl="0" eaLnBrk="0" fontAlgn="base" hangingPunct="0">
        <a:spcBef>
          <a:spcPct val="0"/>
        </a:spcBef>
        <a:spcAft>
          <a:spcPct val="0"/>
        </a:spcAft>
        <a:defRPr sz="3200">
          <a:solidFill>
            <a:schemeClr val="accent2"/>
          </a:solidFill>
          <a:latin typeface="Verdana" pitchFamily="34" charset="0"/>
        </a:defRPr>
      </a:lvl3pPr>
      <a:lvl4pPr algn="l" rtl="0" eaLnBrk="0" fontAlgn="base" hangingPunct="0">
        <a:spcBef>
          <a:spcPct val="0"/>
        </a:spcBef>
        <a:spcAft>
          <a:spcPct val="0"/>
        </a:spcAft>
        <a:defRPr sz="3200">
          <a:solidFill>
            <a:schemeClr val="accent2"/>
          </a:solidFill>
          <a:latin typeface="Verdana" pitchFamily="34" charset="0"/>
        </a:defRPr>
      </a:lvl4pPr>
      <a:lvl5pPr algn="l" rtl="0" eaLnBrk="0" fontAlgn="base" hangingPunct="0">
        <a:spcBef>
          <a:spcPct val="0"/>
        </a:spcBef>
        <a:spcAft>
          <a:spcPct val="0"/>
        </a:spcAft>
        <a:defRPr sz="3200">
          <a:solidFill>
            <a:schemeClr val="accent2"/>
          </a:solidFill>
          <a:latin typeface="Verdana" pitchFamily="34" charset="0"/>
        </a:defRPr>
      </a:lvl5pPr>
      <a:lvl6pPr marL="457200" algn="l" rtl="0" fontAlgn="base">
        <a:spcBef>
          <a:spcPct val="0"/>
        </a:spcBef>
        <a:spcAft>
          <a:spcPct val="0"/>
        </a:spcAft>
        <a:defRPr sz="3200">
          <a:solidFill>
            <a:schemeClr val="accent2"/>
          </a:solidFill>
          <a:latin typeface="Verdana" pitchFamily="34" charset="0"/>
        </a:defRPr>
      </a:lvl6pPr>
      <a:lvl7pPr marL="914400" algn="l" rtl="0" fontAlgn="base">
        <a:spcBef>
          <a:spcPct val="0"/>
        </a:spcBef>
        <a:spcAft>
          <a:spcPct val="0"/>
        </a:spcAft>
        <a:defRPr sz="3200">
          <a:solidFill>
            <a:schemeClr val="accent2"/>
          </a:solidFill>
          <a:latin typeface="Verdana" pitchFamily="34" charset="0"/>
        </a:defRPr>
      </a:lvl7pPr>
      <a:lvl8pPr marL="1371600" algn="l" rtl="0" fontAlgn="base">
        <a:spcBef>
          <a:spcPct val="0"/>
        </a:spcBef>
        <a:spcAft>
          <a:spcPct val="0"/>
        </a:spcAft>
        <a:defRPr sz="3200">
          <a:solidFill>
            <a:schemeClr val="accent2"/>
          </a:solidFill>
          <a:latin typeface="Verdana" pitchFamily="34" charset="0"/>
        </a:defRPr>
      </a:lvl8pPr>
      <a:lvl9pPr marL="1828800" algn="l" rtl="0" fontAlgn="base">
        <a:spcBef>
          <a:spcPct val="0"/>
        </a:spcBef>
        <a:spcAft>
          <a:spcPct val="0"/>
        </a:spcAft>
        <a:defRPr sz="3200">
          <a:solidFill>
            <a:schemeClr val="accent2"/>
          </a:solidFill>
          <a:latin typeface="Verdana" pitchFamily="34"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emf"/><Relationship Id="rId5" Type="http://schemas.openxmlformats.org/officeDocument/2006/relationships/image" Target="../media/image17.e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 Id="rId3" Type="http://schemas.openxmlformats.org/officeDocument/2006/relationships/image" Target="../media/image2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7" Type="http://schemas.openxmlformats.org/officeDocument/2006/relationships/image" Target="../media/image26.jpeg"/><Relationship Id="rId1" Type="http://schemas.openxmlformats.org/officeDocument/2006/relationships/slideLayout" Target="../slideLayouts/slideLayout1.xml"/><Relationship Id="rId2" Type="http://schemas.openxmlformats.org/officeDocument/2006/relationships/image" Target="../media/image2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cdsweb.cern.ch/record/1475243/files/LHCC-I-022.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 Id="rId3"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5" Type="http://schemas.openxmlformats.org/officeDocument/2006/relationships/image" Target="../media/image12.emf"/><Relationship Id="rId6" Type="http://schemas.openxmlformats.org/officeDocument/2006/relationships/oleObject" Target="../embeddings/Microsoft_Equation1.bin"/><Relationship Id="rId7"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76536" y="1556792"/>
            <a:ext cx="8420100" cy="1470025"/>
          </a:xfrm>
        </p:spPr>
        <p:txBody>
          <a:bodyPr/>
          <a:lstStyle/>
          <a:p>
            <a:pPr algn="ctr"/>
            <a:r>
              <a:rPr lang="fr-FR" sz="4800" dirty="0" smtClean="0"/>
              <a:t>Upgrade Spectrom</a:t>
            </a:r>
            <a:r>
              <a:rPr lang="fr-FR" sz="4800" dirty="0" smtClean="0"/>
              <a:t>ètre à muon d’ALICE</a:t>
            </a:r>
            <a:endParaRPr lang="fr-FR" sz="4800" dirty="0"/>
          </a:p>
        </p:txBody>
      </p:sp>
      <p:sp>
        <p:nvSpPr>
          <p:cNvPr id="3" name="Sous-titre 2"/>
          <p:cNvSpPr>
            <a:spLocks noGrp="1"/>
          </p:cNvSpPr>
          <p:nvPr>
            <p:ph type="subTitle" idx="1"/>
          </p:nvPr>
        </p:nvSpPr>
        <p:spPr>
          <a:xfrm>
            <a:off x="1856656" y="3933056"/>
            <a:ext cx="5976664" cy="1440160"/>
          </a:xfrm>
        </p:spPr>
        <p:txBody>
          <a:bodyPr/>
          <a:lstStyle/>
          <a:p>
            <a:r>
              <a:rPr lang="fr-FR" sz="2400" dirty="0" smtClean="0"/>
              <a:t>Groupes ALICE de Clermont-Lyon-Nantes-Orsay-Saclay</a:t>
            </a:r>
          </a:p>
        </p:txBody>
      </p:sp>
    </p:spTree>
    <p:extLst>
      <p:ext uri="{BB962C8B-B14F-4D97-AF65-F5344CB8AC3E}">
        <p14:creationId xmlns:p14="http://schemas.microsoft.com/office/powerpoint/2010/main" val="7380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Image 13" descr="Figure2.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82134" y="2501255"/>
            <a:ext cx="4007115"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Image 12" descr="Figure1.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058" y="2492896"/>
            <a:ext cx="4017392" cy="2308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itre 1"/>
          <p:cNvSpPr>
            <a:spLocks noGrp="1"/>
          </p:cNvSpPr>
          <p:nvPr>
            <p:ph type="title"/>
          </p:nvPr>
        </p:nvSpPr>
        <p:spPr>
          <a:xfrm>
            <a:off x="720594" y="0"/>
            <a:ext cx="9185407" cy="819150"/>
          </a:xfrm>
        </p:spPr>
        <p:txBody>
          <a:bodyPr/>
          <a:lstStyle/>
          <a:p>
            <a:pPr eaLnBrk="1" hangingPunct="1"/>
            <a:r>
              <a:rPr lang="fr-FR" b="1">
                <a:latin typeface="Calibri" charset="0"/>
                <a:ea typeface="ＭＳ Ｐゴシック" charset="0"/>
                <a:cs typeface="ＭＳ Ｐゴシック" charset="0"/>
              </a:rPr>
              <a:t>Electromagnetic production of J/ψ</a:t>
            </a:r>
          </a:p>
        </p:txBody>
      </p:sp>
      <p:sp>
        <p:nvSpPr>
          <p:cNvPr id="35849" name="ZoneTexte 8"/>
          <p:cNvSpPr txBox="1">
            <a:spLocks noChangeArrowheads="1"/>
          </p:cNvSpPr>
          <p:nvPr/>
        </p:nvSpPr>
        <p:spPr bwMode="auto">
          <a:xfrm>
            <a:off x="56456" y="964952"/>
            <a:ext cx="966179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fr-FR" sz="2200" b="1" dirty="0">
                <a:solidFill>
                  <a:srgbClr val="000090"/>
                </a:solidFill>
              </a:rPr>
              <a:t> In ultra-</a:t>
            </a:r>
            <a:r>
              <a:rPr lang="fr-FR" sz="2200" b="1" dirty="0" err="1">
                <a:solidFill>
                  <a:srgbClr val="000090"/>
                </a:solidFill>
              </a:rPr>
              <a:t>peripheral</a:t>
            </a:r>
            <a:r>
              <a:rPr lang="fr-FR" sz="2200" b="1" dirty="0">
                <a:solidFill>
                  <a:srgbClr val="000090"/>
                </a:solidFill>
              </a:rPr>
              <a:t> collisions :</a:t>
            </a:r>
          </a:p>
          <a:p>
            <a:pPr eaLnBrk="1" hangingPunct="1"/>
            <a:r>
              <a:rPr lang="fr-FR" sz="1800" dirty="0"/>
              <a:t>  First </a:t>
            </a:r>
            <a:r>
              <a:rPr lang="fr-FR" sz="1800" dirty="0" err="1"/>
              <a:t>measurement</a:t>
            </a:r>
            <a:r>
              <a:rPr lang="fr-FR" sz="1800" dirty="0"/>
              <a:t> </a:t>
            </a:r>
            <a:r>
              <a:rPr lang="fr-FR" sz="1800" dirty="0" err="1"/>
              <a:t>at</a:t>
            </a:r>
            <a:r>
              <a:rPr lang="fr-FR" sz="1800" dirty="0"/>
              <a:t> LHC of J/</a:t>
            </a:r>
            <a:r>
              <a:rPr lang="fr-FR" sz="1800" dirty="0" err="1"/>
              <a:t>ψ</a:t>
            </a:r>
            <a:r>
              <a:rPr lang="fr-FR" sz="1800" dirty="0"/>
              <a:t> </a:t>
            </a:r>
            <a:r>
              <a:rPr lang="fr-FR" sz="1800" dirty="0" err="1"/>
              <a:t>photoproduction</a:t>
            </a:r>
            <a:r>
              <a:rPr lang="fr-FR" sz="1800" dirty="0"/>
              <a:t> in UP Pb-Pb collisions 	</a:t>
            </a:r>
          </a:p>
          <a:p>
            <a:pPr eaLnBrk="1" hangingPunct="1">
              <a:buFont typeface="Arial" charset="0"/>
              <a:buNone/>
            </a:pPr>
            <a:r>
              <a:rPr lang="fr-FR" sz="1800" dirty="0"/>
              <a:t>  Pb + Pb </a:t>
            </a:r>
            <a:r>
              <a:rPr lang="fr-FR" sz="1800" dirty="0">
                <a:sym typeface="Wingdings" charset="0"/>
              </a:rPr>
              <a:t> Pb + Pb + J/</a:t>
            </a:r>
            <a:r>
              <a:rPr lang="fr-FR" sz="1800" dirty="0" err="1">
                <a:sym typeface="Wingdings" charset="0"/>
              </a:rPr>
              <a:t>ψ</a:t>
            </a:r>
            <a:r>
              <a:rPr lang="fr-FR" sz="1800" dirty="0">
                <a:sym typeface="Wingdings" charset="0"/>
              </a:rPr>
              <a:t>  </a:t>
            </a:r>
            <a:r>
              <a:rPr lang="fr-FR" sz="1400" b="1" dirty="0">
                <a:solidFill>
                  <a:srgbClr val="000090"/>
                </a:solidFill>
              </a:rPr>
              <a:t>arXiv:1209.3715 [</a:t>
            </a:r>
            <a:r>
              <a:rPr lang="fr-FR" sz="1400" b="1" dirty="0" err="1">
                <a:solidFill>
                  <a:srgbClr val="000090"/>
                </a:solidFill>
              </a:rPr>
              <a:t>nucl</a:t>
            </a:r>
            <a:r>
              <a:rPr lang="fr-FR" sz="1400" b="1" dirty="0">
                <a:solidFill>
                  <a:srgbClr val="000090"/>
                </a:solidFill>
              </a:rPr>
              <a:t>-ex]</a:t>
            </a:r>
            <a:r>
              <a:rPr lang="fr-FR" sz="1400" dirty="0"/>
              <a:t> </a:t>
            </a:r>
          </a:p>
          <a:p>
            <a:pPr eaLnBrk="1" hangingPunct="1">
              <a:buFont typeface="Arial" charset="0"/>
              <a:buNone/>
            </a:pPr>
            <a:r>
              <a:rPr lang="fr-FR" sz="1400" dirty="0"/>
              <a:t>  </a:t>
            </a:r>
            <a:r>
              <a:rPr lang="fr-FR" sz="500" dirty="0"/>
              <a:t> </a:t>
            </a:r>
            <a:r>
              <a:rPr lang="fr-FR" sz="1800" dirty="0" err="1"/>
              <a:t>Coherent</a:t>
            </a:r>
            <a:r>
              <a:rPr lang="fr-FR" sz="1800" dirty="0"/>
              <a:t> J/</a:t>
            </a:r>
            <a:r>
              <a:rPr lang="fr-FR" sz="1800" dirty="0" err="1"/>
              <a:t>ψ</a:t>
            </a:r>
            <a:r>
              <a:rPr lang="fr-FR" sz="1800" dirty="0"/>
              <a:t> production </a:t>
            </a:r>
            <a:r>
              <a:rPr lang="fr-FR" sz="1800" dirty="0" err="1"/>
              <a:t>measured</a:t>
            </a:r>
            <a:r>
              <a:rPr lang="fr-FR" sz="1800" dirty="0"/>
              <a:t>. Cross section in 2.6 &lt; y &lt; 3.6 : </a:t>
            </a:r>
          </a:p>
          <a:p>
            <a:pPr eaLnBrk="1" hangingPunct="1">
              <a:buFont typeface="Arial" charset="0"/>
              <a:buNone/>
            </a:pPr>
            <a:r>
              <a:rPr lang="fr-FR" sz="1800" dirty="0"/>
              <a:t>  </a:t>
            </a:r>
            <a:r>
              <a:rPr lang="fr-FR" sz="1800" dirty="0" err="1"/>
              <a:t>dσ</a:t>
            </a:r>
            <a:r>
              <a:rPr lang="fr-FR" sz="1800" dirty="0"/>
              <a:t>/</a:t>
            </a:r>
            <a:r>
              <a:rPr lang="fr-FR" sz="1800" dirty="0" err="1"/>
              <a:t>dy</a:t>
            </a:r>
            <a:r>
              <a:rPr lang="fr-FR" sz="1800" dirty="0"/>
              <a:t> = 1.00 ± 0.18 (stat) ± 0.25 (</a:t>
            </a:r>
            <a:r>
              <a:rPr lang="fr-FR" sz="1800" dirty="0" err="1"/>
              <a:t>syst</a:t>
            </a:r>
            <a:r>
              <a:rPr lang="fr-FR" sz="1800" dirty="0"/>
              <a:t>) mb</a:t>
            </a:r>
          </a:p>
          <a:p>
            <a:pPr eaLnBrk="1" hangingPunct="1"/>
            <a:endParaRPr lang="fr-FR" sz="1400" b="1" dirty="0">
              <a:solidFill>
                <a:srgbClr val="000090"/>
              </a:solidFill>
              <a:sym typeface="Wingdings" charset="0"/>
            </a:endParaRPr>
          </a:p>
          <a:p>
            <a:pPr eaLnBrk="1" hangingPunct="1"/>
            <a:endParaRPr lang="fr-FR" sz="1800" dirty="0">
              <a:sym typeface="Wingdings" charset="0"/>
            </a:endParaRPr>
          </a:p>
        </p:txBody>
      </p:sp>
      <p:sp>
        <p:nvSpPr>
          <p:cNvPr id="35851" name="Rectangle 9"/>
          <p:cNvSpPr>
            <a:spLocks noChangeArrowheads="1"/>
          </p:cNvSpPr>
          <p:nvPr/>
        </p:nvSpPr>
        <p:spPr bwMode="auto">
          <a:xfrm>
            <a:off x="87560" y="5212938"/>
            <a:ext cx="99060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gn="l"/>
            <a:r>
              <a:rPr lang="fr-FR" sz="1400" b="1" dirty="0"/>
              <a:t>In the muon </a:t>
            </a:r>
            <a:r>
              <a:rPr lang="fr-FR" sz="1400" b="1" dirty="0" err="1"/>
              <a:t>spectrometer</a:t>
            </a:r>
            <a:r>
              <a:rPr lang="fr-FR" sz="1400" b="1" dirty="0"/>
              <a:t> : </a:t>
            </a:r>
          </a:p>
          <a:p>
            <a:pPr algn="l">
              <a:buFont typeface="Arial" charset="0"/>
              <a:buNone/>
            </a:pPr>
            <a:r>
              <a:rPr lang="fr-FR" sz="1400" dirty="0"/>
              <a:t>       - L</a:t>
            </a:r>
            <a:r>
              <a:rPr lang="fr-FR" sz="1400" baseline="-25000" dirty="0"/>
              <a:t>int</a:t>
            </a:r>
            <a:r>
              <a:rPr lang="fr-FR" sz="1400" dirty="0"/>
              <a:t> = 1nb</a:t>
            </a:r>
            <a:r>
              <a:rPr lang="fr-FR" sz="1400" baseline="30000" dirty="0"/>
              <a:t>-1  </a:t>
            </a:r>
            <a:r>
              <a:rPr lang="fr-FR" sz="1400" dirty="0"/>
              <a:t>: </a:t>
            </a:r>
            <a:r>
              <a:rPr lang="fr-FR" sz="1400" b="1" dirty="0">
                <a:solidFill>
                  <a:srgbClr val="000090"/>
                </a:solidFill>
              </a:rPr>
              <a:t>4000 </a:t>
            </a:r>
            <a:r>
              <a:rPr lang="fr-FR" sz="1400" b="1" dirty="0" err="1">
                <a:solidFill>
                  <a:srgbClr val="000090"/>
                </a:solidFill>
              </a:rPr>
              <a:t>reconstructed</a:t>
            </a:r>
            <a:r>
              <a:rPr lang="fr-FR" sz="1400" b="1" dirty="0">
                <a:solidFill>
                  <a:srgbClr val="000090"/>
                </a:solidFill>
              </a:rPr>
              <a:t> J/</a:t>
            </a:r>
            <a:r>
              <a:rPr lang="fr-FR" sz="1400" b="1" dirty="0" err="1">
                <a:solidFill>
                  <a:srgbClr val="000090"/>
                </a:solidFill>
              </a:rPr>
              <a:t>ψ</a:t>
            </a:r>
            <a:r>
              <a:rPr lang="fr-FR" sz="1400" b="1" dirty="0">
                <a:solidFill>
                  <a:srgbClr val="000090"/>
                </a:solidFill>
              </a:rPr>
              <a:t> in </a:t>
            </a:r>
            <a:r>
              <a:rPr lang="fr-FR" sz="1400" b="1" dirty="0" err="1">
                <a:solidFill>
                  <a:srgbClr val="000090"/>
                </a:solidFill>
              </a:rPr>
              <a:t>p</a:t>
            </a:r>
            <a:r>
              <a:rPr lang="fr-FR" sz="1400" b="1" baseline="-25000" dirty="0" err="1">
                <a:solidFill>
                  <a:srgbClr val="000090"/>
                </a:solidFill>
              </a:rPr>
              <a:t>T</a:t>
            </a:r>
            <a:r>
              <a:rPr lang="fr-FR" sz="1400" b="1" baseline="-25000" dirty="0">
                <a:solidFill>
                  <a:srgbClr val="000090"/>
                </a:solidFill>
              </a:rPr>
              <a:t> </a:t>
            </a:r>
            <a:r>
              <a:rPr lang="fr-FR" sz="1400" b="1" dirty="0">
                <a:solidFill>
                  <a:srgbClr val="000090"/>
                </a:solidFill>
              </a:rPr>
              <a:t>range 0-300 MeV/c. </a:t>
            </a:r>
            <a:r>
              <a:rPr lang="fr-FR" sz="1400" b="1" dirty="0" err="1">
                <a:solidFill>
                  <a:srgbClr val="000090"/>
                </a:solidFill>
              </a:rPr>
              <a:t>Statistical</a:t>
            </a:r>
            <a:endParaRPr lang="fr-FR" sz="1400" b="1" dirty="0">
              <a:solidFill>
                <a:srgbClr val="000090"/>
              </a:solidFill>
            </a:endParaRPr>
          </a:p>
          <a:p>
            <a:pPr algn="l">
              <a:buFont typeface="Arial" charset="0"/>
              <a:buNone/>
            </a:pPr>
            <a:r>
              <a:rPr lang="fr-FR" sz="1400" b="1" dirty="0">
                <a:solidFill>
                  <a:srgbClr val="000090"/>
                </a:solidFill>
              </a:rPr>
              <a:t>	  </a:t>
            </a:r>
            <a:r>
              <a:rPr lang="fr-FR" sz="1400" b="1" dirty="0" err="1">
                <a:solidFill>
                  <a:srgbClr val="000090"/>
                </a:solidFill>
              </a:rPr>
              <a:t>precision</a:t>
            </a:r>
            <a:r>
              <a:rPr lang="fr-FR" sz="1400" b="1" dirty="0">
                <a:solidFill>
                  <a:srgbClr val="000090"/>
                </a:solidFill>
              </a:rPr>
              <a:t> 2-4%</a:t>
            </a:r>
            <a:r>
              <a:rPr lang="fr-FR" sz="1400" dirty="0">
                <a:solidFill>
                  <a:srgbClr val="FF0000"/>
                </a:solidFill>
              </a:rPr>
              <a:t>.</a:t>
            </a:r>
            <a:r>
              <a:rPr lang="fr-FR" sz="1400" dirty="0"/>
              <a:t> </a:t>
            </a:r>
            <a:r>
              <a:rPr lang="fr-FR" sz="1400" dirty="0" err="1"/>
              <a:t>Improvement</a:t>
            </a:r>
            <a:r>
              <a:rPr lang="fr-FR" sz="1400" dirty="0"/>
              <a:t> on the relative </a:t>
            </a:r>
            <a:r>
              <a:rPr lang="fr-FR" sz="1400" dirty="0" err="1"/>
              <a:t>error</a:t>
            </a:r>
            <a:r>
              <a:rPr lang="fr-FR" sz="1400" dirty="0"/>
              <a:t> of a factor 5 </a:t>
            </a:r>
            <a:r>
              <a:rPr lang="fr-FR" sz="1400" dirty="0" err="1"/>
              <a:t>with</a:t>
            </a:r>
            <a:r>
              <a:rPr lang="fr-FR" sz="1400" dirty="0"/>
              <a:t> respect to </a:t>
            </a:r>
            <a:r>
              <a:rPr lang="fr-FR" sz="1400" dirty="0" smtClean="0"/>
              <a:t>the </a:t>
            </a:r>
            <a:r>
              <a:rPr lang="fr-FR" sz="1400" dirty="0" err="1"/>
              <a:t>present</a:t>
            </a:r>
            <a:r>
              <a:rPr lang="fr-FR" sz="1400" dirty="0"/>
              <a:t> </a:t>
            </a:r>
            <a:r>
              <a:rPr lang="fr-FR" sz="1400" dirty="0" err="1"/>
              <a:t>measurement</a:t>
            </a:r>
            <a:r>
              <a:rPr lang="fr-FR" sz="1400" dirty="0"/>
              <a:t> </a:t>
            </a:r>
          </a:p>
          <a:p>
            <a:pPr algn="l">
              <a:buFont typeface="Arial" charset="0"/>
              <a:buNone/>
            </a:pPr>
            <a:r>
              <a:rPr lang="fr-FR" sz="1400" dirty="0"/>
              <a:t>	- L</a:t>
            </a:r>
            <a:r>
              <a:rPr lang="fr-FR" sz="1400" baseline="-25000" dirty="0"/>
              <a:t>int</a:t>
            </a:r>
            <a:r>
              <a:rPr lang="fr-FR" sz="1400" dirty="0"/>
              <a:t> = 10 nb</a:t>
            </a:r>
            <a:r>
              <a:rPr lang="fr-FR" sz="1400" baseline="30000" dirty="0"/>
              <a:t>-1 </a:t>
            </a:r>
            <a:r>
              <a:rPr lang="fr-FR" sz="1400" dirty="0"/>
              <a:t>: </a:t>
            </a:r>
            <a:r>
              <a:rPr lang="fr-FR" sz="1400" dirty="0" err="1"/>
              <a:t>study</a:t>
            </a:r>
            <a:r>
              <a:rPr lang="fr-FR" sz="1400" dirty="0"/>
              <a:t> the </a:t>
            </a:r>
            <a:r>
              <a:rPr lang="fr-FR" sz="1400" dirty="0" err="1"/>
              <a:t>photoproduction</a:t>
            </a:r>
            <a:r>
              <a:rPr lang="fr-FR" sz="1400" dirty="0"/>
              <a:t> of </a:t>
            </a:r>
            <a:r>
              <a:rPr lang="fr-FR" sz="1400" dirty="0" err="1"/>
              <a:t>ψ</a:t>
            </a:r>
            <a:r>
              <a:rPr lang="ja-JP" altLang="fr-FR" sz="1400" dirty="0"/>
              <a:t>’</a:t>
            </a:r>
            <a:r>
              <a:rPr lang="fr-FR" sz="1400" dirty="0"/>
              <a:t> for the first time : </a:t>
            </a:r>
            <a:r>
              <a:rPr lang="fr-FR" sz="1400" b="1" dirty="0">
                <a:solidFill>
                  <a:srgbClr val="000090"/>
                </a:solidFill>
              </a:rPr>
              <a:t>400 </a:t>
            </a:r>
            <a:r>
              <a:rPr lang="fr-FR" sz="1400" b="1" dirty="0" err="1">
                <a:solidFill>
                  <a:srgbClr val="000090"/>
                </a:solidFill>
              </a:rPr>
              <a:t>ψ</a:t>
            </a:r>
            <a:r>
              <a:rPr lang="ja-JP" altLang="fr-FR" sz="1400" b="1" dirty="0">
                <a:solidFill>
                  <a:srgbClr val="000090"/>
                </a:solidFill>
              </a:rPr>
              <a:t>’</a:t>
            </a:r>
            <a:r>
              <a:rPr lang="fr-FR" sz="1400" b="1" dirty="0">
                <a:solidFill>
                  <a:srgbClr val="000090"/>
                </a:solidFill>
              </a:rPr>
              <a:t> </a:t>
            </a:r>
            <a:r>
              <a:rPr lang="fr-FR" sz="1400" b="1" dirty="0" err="1">
                <a:solidFill>
                  <a:srgbClr val="000090"/>
                </a:solidFill>
              </a:rPr>
              <a:t>expected</a:t>
            </a:r>
            <a:endParaRPr lang="fr-FR" sz="1400" b="1" dirty="0">
              <a:solidFill>
                <a:srgbClr val="000090"/>
              </a:solidFill>
            </a:endParaRPr>
          </a:p>
          <a:p>
            <a:pPr algn="l">
              <a:buFont typeface="Arial" charset="0"/>
              <a:buNone/>
            </a:pPr>
            <a:r>
              <a:rPr lang="fr-FR" sz="1400" b="1" dirty="0">
                <a:solidFill>
                  <a:srgbClr val="000090"/>
                </a:solidFill>
              </a:rPr>
              <a:t>         </a:t>
            </a:r>
            <a:r>
              <a:rPr lang="fr-FR" sz="1400" dirty="0"/>
              <a:t>(</a:t>
            </a:r>
            <a:r>
              <a:rPr lang="fr-FR" sz="1400" dirty="0" err="1"/>
              <a:t>corresponding</a:t>
            </a:r>
            <a:r>
              <a:rPr lang="fr-FR" sz="1400" dirty="0"/>
              <a:t> </a:t>
            </a:r>
            <a:r>
              <a:rPr lang="fr-FR" sz="1400" b="1" dirty="0" err="1">
                <a:solidFill>
                  <a:srgbClr val="000090"/>
                </a:solidFill>
              </a:rPr>
              <a:t>statistical</a:t>
            </a:r>
            <a:r>
              <a:rPr lang="fr-FR" sz="1400" b="1" dirty="0">
                <a:solidFill>
                  <a:srgbClr val="000090"/>
                </a:solidFill>
              </a:rPr>
              <a:t> </a:t>
            </a:r>
            <a:r>
              <a:rPr lang="fr-FR" sz="1400" b="1" dirty="0" err="1">
                <a:solidFill>
                  <a:srgbClr val="000090"/>
                </a:solidFill>
              </a:rPr>
              <a:t>error</a:t>
            </a:r>
            <a:r>
              <a:rPr lang="fr-FR" sz="1400" b="1" dirty="0">
                <a:solidFill>
                  <a:srgbClr val="000090"/>
                </a:solidFill>
              </a:rPr>
              <a:t> : 8%</a:t>
            </a:r>
            <a:r>
              <a:rPr lang="fr-FR" sz="1400" dirty="0"/>
              <a:t>)</a:t>
            </a:r>
          </a:p>
          <a:p>
            <a:pPr algn="l">
              <a:buFont typeface="Arial" charset="0"/>
              <a:buNone/>
            </a:pPr>
            <a:r>
              <a:rPr lang="fr-FR" sz="1400" dirty="0"/>
              <a:t>       </a:t>
            </a:r>
            <a:r>
              <a:rPr lang="fr-FR" sz="1400" b="1" dirty="0" err="1"/>
              <a:t>Study</a:t>
            </a:r>
            <a:r>
              <a:rPr lang="fr-FR" sz="1400" b="1" dirty="0"/>
              <a:t> </a:t>
            </a:r>
            <a:r>
              <a:rPr lang="fr-FR" sz="1400" b="1" dirty="0" err="1"/>
              <a:t>also</a:t>
            </a:r>
            <a:r>
              <a:rPr lang="fr-FR" sz="1400" b="1" dirty="0"/>
              <a:t> </a:t>
            </a:r>
            <a:r>
              <a:rPr lang="fr-FR" sz="1400" b="1" dirty="0" err="1"/>
              <a:t>feasible</a:t>
            </a:r>
            <a:r>
              <a:rPr lang="fr-FR" sz="1400" b="1" dirty="0"/>
              <a:t> in the central barrel</a:t>
            </a:r>
          </a:p>
        </p:txBody>
      </p:sp>
      <p:sp>
        <p:nvSpPr>
          <p:cNvPr id="35852" name="ZoneTexte 10"/>
          <p:cNvSpPr txBox="1">
            <a:spLocks noChangeArrowheads="1"/>
          </p:cNvSpPr>
          <p:nvPr/>
        </p:nvSpPr>
        <p:spPr bwMode="auto">
          <a:xfrm>
            <a:off x="393982" y="4630092"/>
            <a:ext cx="869526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a:sym typeface="Wingdings" charset="0"/>
              </a:rPr>
              <a:t>- Probe the nuclear gluon distribution, explore the low-x region</a:t>
            </a:r>
            <a:endParaRPr lang="fr-FR" sz="1800"/>
          </a:p>
          <a:p>
            <a:pPr eaLnBrk="1" hangingPunct="1"/>
            <a:endParaRPr lang="fr-FR" sz="1800"/>
          </a:p>
        </p:txBody>
      </p:sp>
    </p:spTree>
    <p:extLst>
      <p:ext uri="{BB962C8B-B14F-4D97-AF65-F5344CB8AC3E}">
        <p14:creationId xmlns:p14="http://schemas.microsoft.com/office/powerpoint/2010/main" val="181010573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1"/>
          <p:cNvSpPr>
            <a:spLocks noGrp="1"/>
          </p:cNvSpPr>
          <p:nvPr>
            <p:ph type="title"/>
          </p:nvPr>
        </p:nvSpPr>
        <p:spPr>
          <a:xfrm>
            <a:off x="992561" y="0"/>
            <a:ext cx="6984776" cy="771525"/>
          </a:xfrm>
        </p:spPr>
        <p:txBody>
          <a:bodyPr/>
          <a:lstStyle/>
          <a:p>
            <a:pPr eaLnBrk="1" hangingPunct="1"/>
            <a:r>
              <a:rPr lang="fr-FR" b="1" dirty="0" err="1">
                <a:latin typeface="Calibri" charset="0"/>
                <a:ea typeface="ＭＳ Ｐゴシック" charset="0"/>
                <a:cs typeface="ＭＳ Ｐゴシック" charset="0"/>
              </a:rPr>
              <a:t>Electromagnetic</a:t>
            </a:r>
            <a:r>
              <a:rPr lang="fr-FR" b="1" dirty="0">
                <a:latin typeface="Calibri" charset="0"/>
                <a:ea typeface="ＭＳ Ｐゴシック" charset="0"/>
                <a:cs typeface="ＭＳ Ｐゴシック" charset="0"/>
              </a:rPr>
              <a:t> production of J/</a:t>
            </a:r>
            <a:r>
              <a:rPr lang="fr-FR" b="1" dirty="0" err="1">
                <a:latin typeface="Calibri" charset="0"/>
                <a:ea typeface="ＭＳ Ｐゴシック" charset="0"/>
                <a:cs typeface="ＭＳ Ｐゴシック" charset="0"/>
              </a:rPr>
              <a:t>ψ</a:t>
            </a:r>
            <a:endParaRPr lang="fr-FR" b="1" dirty="0">
              <a:latin typeface="Calibri" charset="0"/>
              <a:ea typeface="ＭＳ Ｐゴシック" charset="0"/>
              <a:cs typeface="ＭＳ Ｐゴシック" charset="0"/>
            </a:endParaRPr>
          </a:p>
        </p:txBody>
      </p:sp>
      <p:sp>
        <p:nvSpPr>
          <p:cNvPr id="37891" name="Espace réservé du contenu 2"/>
          <p:cNvSpPr>
            <a:spLocks noGrp="1"/>
          </p:cNvSpPr>
          <p:nvPr>
            <p:ph idx="1"/>
          </p:nvPr>
        </p:nvSpPr>
        <p:spPr>
          <a:xfrm>
            <a:off x="331920" y="980728"/>
            <a:ext cx="9362546" cy="523875"/>
          </a:xfrm>
        </p:spPr>
        <p:txBody>
          <a:bodyPr/>
          <a:lstStyle/>
          <a:p>
            <a:pPr eaLnBrk="1" hangingPunct="1"/>
            <a:r>
              <a:rPr lang="fr-FR" sz="2400" b="1">
                <a:solidFill>
                  <a:srgbClr val="000090"/>
                </a:solidFill>
                <a:latin typeface="Calibri" charset="0"/>
                <a:ea typeface="ＭＳ Ｐゴシック" charset="0"/>
                <a:cs typeface="ＭＳ Ｐゴシック" charset="0"/>
              </a:rPr>
              <a:t>In hadronic Pb-Pb collisions</a:t>
            </a:r>
          </a:p>
        </p:txBody>
      </p:sp>
      <p:pic>
        <p:nvPicPr>
          <p:cNvPr id="37895" name="Image 5" descr="Jpsi2mumu_LowpTExcess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3461" y="3925542"/>
            <a:ext cx="3135181"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Image 6" descr="Jpsi2mumu_LowpTExcess2.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3925542"/>
            <a:ext cx="3133460"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Image 5" descr="Jpsi2mumu_LowpTExcessErrorEstimation.pdf"/>
          <p:cNvPicPr>
            <a:picLocks noChangeAspect="1"/>
          </p:cNvPicPr>
          <p:nvPr/>
        </p:nvPicPr>
        <p:blipFill>
          <a:blip r:embed="rId5">
            <a:extLst>
              <a:ext uri="{28A0092B-C50C-407E-A947-70E740481C1C}">
                <a14:useLocalDpi xmlns:a14="http://schemas.microsoft.com/office/drawing/2010/main" val="0"/>
              </a:ext>
            </a:extLst>
          </a:blip>
          <a:srcRect r="8748"/>
          <a:stretch>
            <a:fillRect/>
          </a:stretch>
        </p:blipFill>
        <p:spPr bwMode="auto">
          <a:xfrm>
            <a:off x="6201569" y="4211292"/>
            <a:ext cx="3707871"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8" name="Rectangle 9"/>
          <p:cNvSpPr>
            <a:spLocks noChangeArrowheads="1"/>
          </p:cNvSpPr>
          <p:nvPr/>
        </p:nvSpPr>
        <p:spPr bwMode="auto">
          <a:xfrm>
            <a:off x="331920" y="1504603"/>
            <a:ext cx="936254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fr-FR" sz="1600" dirty="0"/>
              <a:t> </a:t>
            </a:r>
            <a:r>
              <a:rPr lang="fr-FR" sz="1600" dirty="0" err="1"/>
              <a:t>Low</a:t>
            </a:r>
            <a:r>
              <a:rPr lang="fr-FR" sz="1600" dirty="0"/>
              <a:t> </a:t>
            </a:r>
            <a:r>
              <a:rPr lang="fr-FR" sz="1600" dirty="0" err="1"/>
              <a:t>p</a:t>
            </a:r>
            <a:r>
              <a:rPr lang="fr-FR" sz="1600" baseline="-25000" dirty="0" err="1"/>
              <a:t>T</a:t>
            </a:r>
            <a:r>
              <a:rPr lang="fr-FR" sz="1600" dirty="0"/>
              <a:t> </a:t>
            </a:r>
            <a:r>
              <a:rPr lang="fr-FR" sz="1600" dirty="0" err="1"/>
              <a:t>exces</a:t>
            </a:r>
            <a:r>
              <a:rPr lang="fr-FR" sz="1600" dirty="0"/>
              <a:t> </a:t>
            </a:r>
            <a:r>
              <a:rPr lang="fr-FR" sz="1600" dirty="0" err="1"/>
              <a:t>observed</a:t>
            </a:r>
            <a:r>
              <a:rPr lang="fr-FR" sz="1600" dirty="0"/>
              <a:t> </a:t>
            </a:r>
            <a:r>
              <a:rPr lang="fr-FR" sz="1600" dirty="0" err="1"/>
              <a:t>below</a:t>
            </a:r>
            <a:r>
              <a:rPr lang="fr-FR" sz="1600" dirty="0"/>
              <a:t> 300 MeV/c in Pb-Pb </a:t>
            </a:r>
            <a:r>
              <a:rPr lang="fr-FR" sz="1600" dirty="0" err="1"/>
              <a:t>nuclear</a:t>
            </a:r>
            <a:r>
              <a:rPr lang="fr-FR" sz="1600" dirty="0"/>
              <a:t> collisions</a:t>
            </a:r>
          </a:p>
          <a:p>
            <a:pPr>
              <a:buFontTx/>
              <a:buChar char="-"/>
            </a:pPr>
            <a:r>
              <a:rPr lang="fr-FR" sz="1600" dirty="0"/>
              <a:t> </a:t>
            </a:r>
            <a:r>
              <a:rPr lang="fr-FR" sz="1600" dirty="0" err="1"/>
              <a:t>Understanding</a:t>
            </a:r>
            <a:r>
              <a:rPr lang="fr-FR" sz="1600" dirty="0"/>
              <a:t> the </a:t>
            </a:r>
            <a:r>
              <a:rPr lang="fr-FR" sz="1600" dirty="0" err="1"/>
              <a:t>phenomena</a:t>
            </a:r>
            <a:r>
              <a:rPr lang="fr-FR" sz="1600" dirty="0"/>
              <a:t> : </a:t>
            </a:r>
            <a:r>
              <a:rPr lang="fr-FR" sz="1600" dirty="0" err="1"/>
              <a:t>coherent</a:t>
            </a:r>
            <a:r>
              <a:rPr lang="fr-FR" sz="1600" dirty="0"/>
              <a:t> J/</a:t>
            </a:r>
            <a:r>
              <a:rPr lang="fr-FR" sz="1600" dirty="0" err="1"/>
              <a:t>ψ</a:t>
            </a:r>
            <a:r>
              <a:rPr lang="fr-FR" sz="1600" dirty="0"/>
              <a:t> photo-production </a:t>
            </a:r>
            <a:r>
              <a:rPr lang="fr-FR" sz="1600" dirty="0" err="1"/>
              <a:t>during</a:t>
            </a:r>
            <a:r>
              <a:rPr lang="fr-FR" sz="1600" dirty="0"/>
              <a:t> the </a:t>
            </a:r>
            <a:r>
              <a:rPr lang="fr-FR" sz="1600" dirty="0" err="1"/>
              <a:t>nuclear</a:t>
            </a:r>
            <a:endParaRPr lang="fr-FR" sz="1600" dirty="0"/>
          </a:p>
          <a:p>
            <a:r>
              <a:rPr lang="fr-FR" sz="1600" dirty="0"/>
              <a:t>  </a:t>
            </a:r>
            <a:r>
              <a:rPr lang="fr-FR" dirty="0"/>
              <a:t>   </a:t>
            </a:r>
            <a:r>
              <a:rPr lang="fr-FR" sz="1000" dirty="0"/>
              <a:t> </a:t>
            </a:r>
            <a:r>
              <a:rPr lang="fr-FR" sz="1600" dirty="0"/>
              <a:t>collision? How </a:t>
            </a:r>
            <a:r>
              <a:rPr lang="fr-FR" sz="1600" dirty="0" err="1"/>
              <a:t>can</a:t>
            </a:r>
            <a:r>
              <a:rPr lang="fr-FR" sz="1600" dirty="0"/>
              <a:t> </a:t>
            </a:r>
            <a:r>
              <a:rPr lang="fr-FR" sz="1600" dirty="0" err="1"/>
              <a:t>coherent</a:t>
            </a:r>
            <a:r>
              <a:rPr lang="fr-FR" sz="1600" dirty="0"/>
              <a:t> photo-production and </a:t>
            </a:r>
            <a:r>
              <a:rPr lang="fr-FR" sz="1600" dirty="0" err="1"/>
              <a:t>hadronic</a:t>
            </a:r>
            <a:r>
              <a:rPr lang="fr-FR" sz="1600" dirty="0"/>
              <a:t> interaction </a:t>
            </a:r>
            <a:r>
              <a:rPr lang="fr-FR" sz="1600" dirty="0" err="1"/>
              <a:t>cohabit</a:t>
            </a:r>
            <a:r>
              <a:rPr lang="fr-FR" sz="1600" dirty="0"/>
              <a:t>?</a:t>
            </a:r>
          </a:p>
          <a:p>
            <a:r>
              <a:rPr lang="fr-FR" sz="1600" dirty="0"/>
              <a:t>  </a:t>
            </a:r>
            <a:r>
              <a:rPr lang="fr-FR" sz="1000" dirty="0"/>
              <a:t> </a:t>
            </a:r>
            <a:r>
              <a:rPr lang="fr-FR" sz="800" dirty="0"/>
              <a:t> </a:t>
            </a:r>
            <a:r>
              <a:rPr lang="fr-FR" sz="1600" dirty="0"/>
              <a:t>How photo-</a:t>
            </a:r>
            <a:r>
              <a:rPr lang="fr-FR" sz="1600" dirty="0" err="1"/>
              <a:t>produced</a:t>
            </a:r>
            <a:r>
              <a:rPr lang="fr-FR" sz="1600" dirty="0"/>
              <a:t> J/</a:t>
            </a:r>
            <a:r>
              <a:rPr lang="fr-FR" sz="1600" dirty="0" err="1"/>
              <a:t>ψ</a:t>
            </a:r>
            <a:r>
              <a:rPr lang="fr-FR" sz="1600" dirty="0"/>
              <a:t> </a:t>
            </a:r>
            <a:r>
              <a:rPr lang="fr-FR" sz="1600" dirty="0" err="1"/>
              <a:t>can</a:t>
            </a:r>
            <a:r>
              <a:rPr lang="fr-FR" sz="1600" dirty="0"/>
              <a:t> </a:t>
            </a:r>
            <a:r>
              <a:rPr lang="fr-FR" sz="1600" dirty="0" err="1"/>
              <a:t>interact</a:t>
            </a:r>
            <a:r>
              <a:rPr lang="fr-FR" sz="1600" dirty="0"/>
              <a:t> </a:t>
            </a:r>
            <a:r>
              <a:rPr lang="fr-FR" sz="1600" dirty="0" err="1"/>
              <a:t>with</a:t>
            </a:r>
            <a:r>
              <a:rPr lang="fr-FR" sz="1600" dirty="0"/>
              <a:t> the QGP?</a:t>
            </a:r>
          </a:p>
          <a:p>
            <a:endParaRPr lang="fr-FR" sz="1600" dirty="0"/>
          </a:p>
          <a:p>
            <a:pPr>
              <a:buFontTx/>
              <a:buChar char="-"/>
            </a:pPr>
            <a:r>
              <a:rPr lang="fr-FR" sz="1600" dirty="0"/>
              <a:t> </a:t>
            </a:r>
            <a:r>
              <a:rPr lang="fr-FR" sz="1600" dirty="0" err="1"/>
              <a:t>Study</a:t>
            </a:r>
            <a:r>
              <a:rPr lang="fr-FR" sz="1600" dirty="0"/>
              <a:t> </a:t>
            </a:r>
            <a:r>
              <a:rPr lang="fr-FR" sz="1600" dirty="0" err="1"/>
              <a:t>with</a:t>
            </a:r>
            <a:r>
              <a:rPr lang="fr-FR" sz="1600" dirty="0"/>
              <a:t> </a:t>
            </a:r>
            <a:r>
              <a:rPr lang="fr-FR" sz="1600" dirty="0" err="1"/>
              <a:t>better</a:t>
            </a:r>
            <a:r>
              <a:rPr lang="fr-FR" sz="1600" dirty="0"/>
              <a:t> </a:t>
            </a:r>
            <a:r>
              <a:rPr lang="fr-FR" sz="1600" dirty="0" err="1"/>
              <a:t>precision</a:t>
            </a:r>
            <a:r>
              <a:rPr lang="fr-FR" sz="1600" dirty="0"/>
              <a:t> the </a:t>
            </a:r>
            <a:r>
              <a:rPr lang="fr-FR" sz="1600" dirty="0" err="1"/>
              <a:t>low</a:t>
            </a:r>
            <a:r>
              <a:rPr lang="fr-FR" sz="1600" dirty="0"/>
              <a:t> </a:t>
            </a:r>
            <a:r>
              <a:rPr lang="fr-FR" sz="1600" dirty="0" err="1"/>
              <a:t>p</a:t>
            </a:r>
            <a:r>
              <a:rPr lang="fr-FR" sz="1600" baseline="-25000" dirty="0" err="1"/>
              <a:t>T</a:t>
            </a:r>
            <a:r>
              <a:rPr lang="fr-FR" sz="1600" dirty="0"/>
              <a:t> </a:t>
            </a:r>
            <a:r>
              <a:rPr lang="fr-FR" sz="1600" dirty="0" err="1"/>
              <a:t>exces</a:t>
            </a:r>
            <a:r>
              <a:rPr lang="fr-FR" sz="1600" dirty="0"/>
              <a:t> </a:t>
            </a:r>
            <a:r>
              <a:rPr lang="fr-FR" sz="1600" dirty="0" err="1"/>
              <a:t>observed</a:t>
            </a:r>
            <a:r>
              <a:rPr lang="fr-FR" sz="1600" dirty="0"/>
              <a:t> versus the </a:t>
            </a:r>
            <a:r>
              <a:rPr lang="fr-FR" sz="1600" dirty="0" err="1"/>
              <a:t>centrality</a:t>
            </a:r>
            <a:r>
              <a:rPr lang="fr-FR" sz="1600" dirty="0"/>
              <a:t> of the</a:t>
            </a:r>
          </a:p>
          <a:p>
            <a:r>
              <a:rPr lang="fr-FR" sz="1600" dirty="0"/>
              <a:t>  </a:t>
            </a:r>
            <a:r>
              <a:rPr lang="fr-FR" sz="1000" dirty="0"/>
              <a:t> </a:t>
            </a:r>
            <a:r>
              <a:rPr lang="fr-FR" sz="1600" dirty="0"/>
              <a:t>collision </a:t>
            </a:r>
          </a:p>
          <a:p>
            <a:pPr>
              <a:buFontTx/>
              <a:buChar char="-"/>
            </a:pPr>
            <a:r>
              <a:rPr lang="fr-FR" sz="1600" dirty="0"/>
              <a:t> </a:t>
            </a:r>
            <a:r>
              <a:rPr lang="fr-FR" sz="1600" dirty="0" err="1"/>
              <a:t>Low-p</a:t>
            </a:r>
            <a:r>
              <a:rPr lang="fr-FR" sz="1600" baseline="-25000" dirty="0" err="1"/>
              <a:t>T</a:t>
            </a:r>
            <a:r>
              <a:rPr lang="fr-FR" sz="1600" dirty="0"/>
              <a:t> </a:t>
            </a:r>
            <a:r>
              <a:rPr lang="fr-FR" sz="1600" dirty="0" err="1"/>
              <a:t>exces</a:t>
            </a:r>
            <a:r>
              <a:rPr lang="fr-FR" sz="1600" dirty="0"/>
              <a:t> </a:t>
            </a:r>
            <a:r>
              <a:rPr lang="fr-FR" sz="1600" dirty="0" err="1"/>
              <a:t>can</a:t>
            </a:r>
            <a:r>
              <a:rPr lang="fr-FR" sz="1600" dirty="0"/>
              <a:t> </a:t>
            </a:r>
            <a:r>
              <a:rPr lang="fr-FR" sz="1600" dirty="0" err="1"/>
              <a:t>be</a:t>
            </a:r>
            <a:r>
              <a:rPr lang="fr-FR" sz="1600" dirty="0"/>
              <a:t> </a:t>
            </a:r>
            <a:r>
              <a:rPr lang="fr-FR" sz="1600" dirty="0" err="1"/>
              <a:t>studied</a:t>
            </a:r>
            <a:r>
              <a:rPr lang="fr-FR" sz="1600" dirty="0"/>
              <a:t> in </a:t>
            </a:r>
            <a:r>
              <a:rPr lang="fr-FR" sz="1600" dirty="0" err="1"/>
              <a:t>most</a:t>
            </a:r>
            <a:r>
              <a:rPr lang="fr-FR" sz="1600" dirty="0"/>
              <a:t> central collisions </a:t>
            </a:r>
            <a:r>
              <a:rPr lang="fr-FR" sz="1600" dirty="0" err="1"/>
              <a:t>with</a:t>
            </a:r>
            <a:r>
              <a:rPr lang="fr-FR" sz="1600" dirty="0"/>
              <a:t> L</a:t>
            </a:r>
            <a:r>
              <a:rPr lang="fr-FR" sz="1600" baseline="-25000" dirty="0"/>
              <a:t>int</a:t>
            </a:r>
            <a:r>
              <a:rPr lang="fr-FR" sz="1600" dirty="0"/>
              <a:t> = 10 nb</a:t>
            </a:r>
            <a:r>
              <a:rPr lang="fr-FR" sz="1600" baseline="30000" dirty="0"/>
              <a:t>-1</a:t>
            </a:r>
          </a:p>
          <a:p>
            <a:endParaRPr lang="fr-FR" sz="1600" dirty="0"/>
          </a:p>
        </p:txBody>
      </p:sp>
    </p:spTree>
    <p:extLst>
      <p:ext uri="{BB962C8B-B14F-4D97-AF65-F5344CB8AC3E}">
        <p14:creationId xmlns:p14="http://schemas.microsoft.com/office/powerpoint/2010/main" val="425402828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1"/>
          <p:cNvSpPr>
            <a:spLocks noGrp="1"/>
          </p:cNvSpPr>
          <p:nvPr>
            <p:ph type="title"/>
          </p:nvPr>
        </p:nvSpPr>
        <p:spPr>
          <a:xfrm>
            <a:off x="1280592" y="0"/>
            <a:ext cx="5688632" cy="795338"/>
          </a:xfrm>
        </p:spPr>
        <p:txBody>
          <a:bodyPr/>
          <a:lstStyle/>
          <a:p>
            <a:pPr eaLnBrk="1" hangingPunct="1"/>
            <a:r>
              <a:rPr lang="fr-FR" b="1" dirty="0" err="1">
                <a:latin typeface="Calibri" charset="0"/>
                <a:ea typeface="ＭＳ Ｐゴシック" charset="0"/>
                <a:cs typeface="ＭＳ Ｐゴシック" charset="0"/>
              </a:rPr>
              <a:t>Ψ</a:t>
            </a:r>
            <a:r>
              <a:rPr lang="ja-JP" altLang="fr-FR" b="1" dirty="0">
                <a:latin typeface="Calibri" charset="0"/>
                <a:ea typeface="ＭＳ Ｐゴシック" charset="0"/>
                <a:cs typeface="ＭＳ Ｐゴシック" charset="0"/>
              </a:rPr>
              <a:t>’</a:t>
            </a:r>
            <a:r>
              <a:rPr lang="fr-FR" b="1" dirty="0">
                <a:latin typeface="Calibri" charset="0"/>
                <a:ea typeface="ＭＳ Ｐゴシック" charset="0"/>
                <a:cs typeface="ＭＳ Ｐゴシック" charset="0"/>
              </a:rPr>
              <a:t> </a:t>
            </a:r>
            <a:r>
              <a:rPr lang="fr-FR" b="1" dirty="0" err="1">
                <a:latin typeface="Calibri" charset="0"/>
                <a:ea typeface="ＭＳ Ｐゴシック" charset="0"/>
                <a:cs typeface="ＭＳ Ｐゴシック" charset="0"/>
              </a:rPr>
              <a:t>measurement</a:t>
            </a:r>
            <a:r>
              <a:rPr lang="fr-FR" b="1" dirty="0">
                <a:latin typeface="Calibri" charset="0"/>
                <a:ea typeface="ＭＳ Ｐゴシック" charset="0"/>
                <a:cs typeface="ＭＳ Ｐゴシック" charset="0"/>
              </a:rPr>
              <a:t> </a:t>
            </a:r>
          </a:p>
        </p:txBody>
      </p:sp>
      <p:pic>
        <p:nvPicPr>
          <p:cNvPr id="39942" name="Image 9" descr="2012-Aug-09-DoubleRatio.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42637" y="2198688"/>
            <a:ext cx="4148138"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5" name="Espace réservé du contenu 2"/>
          <p:cNvSpPr>
            <a:spLocks noGrp="1"/>
          </p:cNvSpPr>
          <p:nvPr>
            <p:ph idx="1"/>
          </p:nvPr>
        </p:nvSpPr>
        <p:spPr>
          <a:xfrm>
            <a:off x="177139" y="795338"/>
            <a:ext cx="5425942" cy="5080000"/>
          </a:xfrm>
        </p:spPr>
        <p:txBody>
          <a:bodyPr/>
          <a:lstStyle/>
          <a:p>
            <a:pPr eaLnBrk="1" hangingPunct="1">
              <a:buFont typeface="Arial" charset="0"/>
              <a:buNone/>
            </a:pPr>
            <a:endParaRPr lang="fr-FR" sz="2600">
              <a:solidFill>
                <a:srgbClr val="FF0000"/>
              </a:solidFill>
              <a:latin typeface="Calibri" charset="0"/>
              <a:ea typeface="ＭＳ Ｐゴシック" charset="0"/>
              <a:cs typeface="ＭＳ Ｐゴシック" charset="0"/>
            </a:endParaRPr>
          </a:p>
          <a:p>
            <a:pPr eaLnBrk="1" hangingPunct="1"/>
            <a:r>
              <a:rPr lang="fr-FR" sz="2600" b="1">
                <a:solidFill>
                  <a:srgbClr val="000090"/>
                </a:solidFill>
                <a:latin typeface="Calibri" charset="0"/>
                <a:ea typeface="ＭＳ Ｐゴシック" charset="0"/>
                <a:cs typeface="ＭＳ Ｐゴシック" charset="0"/>
              </a:rPr>
              <a:t>ψ</a:t>
            </a:r>
            <a:r>
              <a:rPr lang="ja-JP" altLang="fr-FR" sz="2600" b="1">
                <a:solidFill>
                  <a:srgbClr val="000090"/>
                </a:solidFill>
                <a:latin typeface="Calibri" charset="0"/>
                <a:ea typeface="ＭＳ Ｐゴシック" charset="0"/>
                <a:cs typeface="ＭＳ Ｐゴシック" charset="0"/>
              </a:rPr>
              <a:t>’</a:t>
            </a:r>
            <a:r>
              <a:rPr lang="fr-FR" sz="2600" b="1">
                <a:solidFill>
                  <a:srgbClr val="000090"/>
                </a:solidFill>
                <a:latin typeface="Calibri" charset="0"/>
                <a:ea typeface="ＭＳ Ｐゴシック" charset="0"/>
                <a:cs typeface="ＭＳ Ｐゴシック" charset="0"/>
              </a:rPr>
              <a:t> over J/ψ double ratio vs N</a:t>
            </a:r>
            <a:r>
              <a:rPr lang="fr-FR" sz="2600" b="1" baseline="-25000">
                <a:solidFill>
                  <a:srgbClr val="000090"/>
                </a:solidFill>
                <a:latin typeface="Calibri" charset="0"/>
                <a:ea typeface="ＭＳ Ｐゴシック" charset="0"/>
                <a:cs typeface="ＭＳ Ｐゴシック" charset="0"/>
              </a:rPr>
              <a:t>part</a:t>
            </a:r>
          </a:p>
          <a:p>
            <a:pPr eaLnBrk="1" hangingPunct="1">
              <a:buFont typeface="Arial" charset="0"/>
              <a:buNone/>
            </a:pPr>
            <a:endParaRPr lang="fr-FR" sz="1400">
              <a:latin typeface="Calibri" charset="0"/>
              <a:ea typeface="ＭＳ Ｐゴシック" charset="0"/>
              <a:cs typeface="ＭＳ Ｐゴシック" charset="0"/>
            </a:endParaRPr>
          </a:p>
          <a:p>
            <a:pPr eaLnBrk="1" hangingPunct="1">
              <a:buFontTx/>
              <a:buChar char="-"/>
            </a:pPr>
            <a:r>
              <a:rPr lang="fr-FR" sz="2200">
                <a:latin typeface="Calibri" charset="0"/>
                <a:ea typeface="ＭＳ Ｐゴシック" charset="0"/>
                <a:cs typeface="ＭＳ Ｐゴシック" charset="0"/>
              </a:rPr>
              <a:t>CMS measurement (3 &lt; pt &lt; 30 GeV/c) enhancement of ψ</a:t>
            </a:r>
            <a:r>
              <a:rPr lang="ja-JP" altLang="fr-FR" sz="2200">
                <a:latin typeface="Calibri" charset="0"/>
                <a:ea typeface="ＭＳ Ｐゴシック" charset="0"/>
                <a:cs typeface="ＭＳ Ｐゴシック" charset="0"/>
              </a:rPr>
              <a:t>’</a:t>
            </a:r>
            <a:r>
              <a:rPr lang="fr-FR" sz="2200">
                <a:latin typeface="Calibri" charset="0"/>
                <a:ea typeface="ＭＳ Ｐゴシック" charset="0"/>
                <a:cs typeface="ＭＳ Ｐゴシック" charset="0"/>
              </a:rPr>
              <a:t> production with respect to J/ψ in Pb-Pb compared to pp collisions. ALICE data seems to disfavore the enhancement</a:t>
            </a:r>
          </a:p>
          <a:p>
            <a:pPr eaLnBrk="1" hangingPunct="1">
              <a:buFontTx/>
              <a:buChar char="-"/>
            </a:pPr>
            <a:r>
              <a:rPr lang="fr-FR" sz="2200" b="1">
                <a:solidFill>
                  <a:srgbClr val="000090"/>
                </a:solidFill>
                <a:latin typeface="Calibri" charset="0"/>
                <a:ea typeface="ＭＳ Ｐゴシック" charset="0"/>
                <a:cs typeface="ＭＳ Ｐゴシック" charset="0"/>
              </a:rPr>
              <a:t>No firm conclusion on ψ</a:t>
            </a:r>
            <a:r>
              <a:rPr lang="ja-JP" altLang="fr-FR" sz="2200" b="1">
                <a:solidFill>
                  <a:srgbClr val="000090"/>
                </a:solidFill>
                <a:latin typeface="Calibri" charset="0"/>
                <a:ea typeface="ＭＳ Ｐゴシック" charset="0"/>
                <a:cs typeface="ＭＳ Ｐゴシック" charset="0"/>
              </a:rPr>
              <a:t>’</a:t>
            </a:r>
            <a:r>
              <a:rPr lang="fr-FR" sz="2200" b="1">
                <a:solidFill>
                  <a:srgbClr val="000090"/>
                </a:solidFill>
                <a:latin typeface="Calibri" charset="0"/>
                <a:ea typeface="ＭＳ Ｐゴシック" charset="0"/>
                <a:cs typeface="ＭＳ Ｐゴシック" charset="0"/>
              </a:rPr>
              <a:t> enhancement or suppression with centrality within current statistical and systematic uncertainties</a:t>
            </a:r>
          </a:p>
          <a:p>
            <a:pPr eaLnBrk="1" hangingPunct="1">
              <a:buFontTx/>
              <a:buChar char="-"/>
            </a:pPr>
            <a:r>
              <a:rPr lang="fr-FR" sz="2000">
                <a:latin typeface="Calibri" charset="0"/>
                <a:ea typeface="ＭＳ Ｐゴシック" charset="0"/>
                <a:cs typeface="ＭＳ Ｐゴシック" charset="0"/>
              </a:rPr>
              <a:t>Key measurement which allows to disentangle between statistical model and transport model</a:t>
            </a:r>
          </a:p>
          <a:p>
            <a:pPr eaLnBrk="1" hangingPunct="1">
              <a:buFontTx/>
              <a:buChar char="-"/>
            </a:pPr>
            <a:endParaRPr lang="fr-FR" sz="2200">
              <a:solidFill>
                <a:srgbClr val="000090"/>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352419439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Titre 1"/>
          <p:cNvSpPr>
            <a:spLocks noGrp="1"/>
          </p:cNvSpPr>
          <p:nvPr>
            <p:ph type="title"/>
          </p:nvPr>
        </p:nvSpPr>
        <p:spPr>
          <a:xfrm>
            <a:off x="1064568" y="0"/>
            <a:ext cx="6955176" cy="795338"/>
          </a:xfrm>
        </p:spPr>
        <p:txBody>
          <a:bodyPr/>
          <a:lstStyle/>
          <a:p>
            <a:pPr eaLnBrk="1" hangingPunct="1"/>
            <a:r>
              <a:rPr lang="fr-FR" b="1" dirty="0" err="1">
                <a:latin typeface="Calibri" charset="0"/>
                <a:ea typeface="ＭＳ Ｐゴシック" charset="0"/>
                <a:cs typeface="ＭＳ Ｐゴシック" charset="0"/>
              </a:rPr>
              <a:t>Ψ</a:t>
            </a:r>
            <a:r>
              <a:rPr lang="ja-JP" altLang="fr-FR" b="1" dirty="0">
                <a:latin typeface="Calibri" charset="0"/>
                <a:ea typeface="ＭＳ Ｐゴシック" charset="0"/>
                <a:cs typeface="ＭＳ Ｐゴシック" charset="0"/>
              </a:rPr>
              <a:t>’</a:t>
            </a:r>
            <a:r>
              <a:rPr lang="fr-FR" b="1" dirty="0">
                <a:latin typeface="Calibri" charset="0"/>
                <a:ea typeface="ＭＳ Ｐゴシック" charset="0"/>
                <a:cs typeface="ＭＳ Ｐゴシック" charset="0"/>
              </a:rPr>
              <a:t> </a:t>
            </a:r>
            <a:r>
              <a:rPr lang="fr-FR" b="1" dirty="0" err="1">
                <a:latin typeface="Calibri" charset="0"/>
                <a:ea typeface="ＭＳ Ｐゴシック" charset="0"/>
                <a:cs typeface="ＭＳ Ｐゴシック" charset="0"/>
              </a:rPr>
              <a:t>measurement</a:t>
            </a:r>
            <a:r>
              <a:rPr lang="fr-FR" b="1" dirty="0">
                <a:latin typeface="Calibri" charset="0"/>
                <a:ea typeface="ＭＳ Ｐゴシック" charset="0"/>
                <a:cs typeface="ＭＳ Ｐゴシック" charset="0"/>
              </a:rPr>
              <a:t> </a:t>
            </a:r>
          </a:p>
        </p:txBody>
      </p:sp>
      <p:pic>
        <p:nvPicPr>
          <p:cNvPr id="40966" name="Image 7" descr="PsiPrime_StatError_ThermalModel.pdf"/>
          <p:cNvPicPr>
            <a:picLocks noChangeAspect="1"/>
          </p:cNvPicPr>
          <p:nvPr/>
        </p:nvPicPr>
        <p:blipFill>
          <a:blip r:embed="rId2">
            <a:extLst>
              <a:ext uri="{28A0092B-C50C-407E-A947-70E740481C1C}">
                <a14:useLocalDpi xmlns:a14="http://schemas.microsoft.com/office/drawing/2010/main" val="0"/>
              </a:ext>
            </a:extLst>
          </a:blip>
          <a:srcRect t="6477"/>
          <a:stretch>
            <a:fillRect/>
          </a:stretch>
        </p:blipFill>
        <p:spPr bwMode="auto">
          <a:xfrm>
            <a:off x="0" y="3448051"/>
            <a:ext cx="371647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Espace réservé du contenu 2"/>
          <p:cNvSpPr>
            <a:spLocks noGrp="1"/>
          </p:cNvSpPr>
          <p:nvPr>
            <p:ph idx="1"/>
          </p:nvPr>
        </p:nvSpPr>
        <p:spPr>
          <a:xfrm>
            <a:off x="495300" y="987426"/>
            <a:ext cx="8915400" cy="2105025"/>
          </a:xfrm>
        </p:spPr>
        <p:txBody>
          <a:bodyPr/>
          <a:lstStyle/>
          <a:p>
            <a:pPr eaLnBrk="1" hangingPunct="1"/>
            <a:r>
              <a:rPr lang="fr-FR" sz="2400">
                <a:latin typeface="Calibri" charset="0"/>
                <a:ea typeface="ＭＳ Ｐゴシック" charset="0"/>
                <a:cs typeface="ＭＳ Ｐゴシック" charset="0"/>
              </a:rPr>
              <a:t>Challenging measurement due to low cross sections and small branching ratio in dileptons</a:t>
            </a:r>
          </a:p>
          <a:p>
            <a:pPr eaLnBrk="1" hangingPunct="1"/>
            <a:r>
              <a:rPr lang="fr-FR" sz="2400">
                <a:latin typeface="Calibri" charset="0"/>
                <a:ea typeface="ＭＳ Ｐゴシック" charset="0"/>
                <a:cs typeface="ＭＳ Ｐゴシック" charset="0"/>
              </a:rPr>
              <a:t>2 scenarios considered for the estimations of the relative statistical error on ψ</a:t>
            </a:r>
            <a:r>
              <a:rPr lang="ja-JP" altLang="fr-FR" sz="2400">
                <a:latin typeface="Calibri" charset="0"/>
                <a:ea typeface="ＭＳ Ｐゴシック" charset="0"/>
                <a:cs typeface="ＭＳ Ｐゴシック" charset="0"/>
              </a:rPr>
              <a:t>’</a:t>
            </a:r>
            <a:r>
              <a:rPr lang="fr-FR" sz="2400">
                <a:latin typeface="Calibri" charset="0"/>
                <a:ea typeface="ＭＳ Ｐゴシック" charset="0"/>
                <a:cs typeface="ＭＳ Ｐゴシック" charset="0"/>
              </a:rPr>
              <a:t> in the muon spectrometer :</a:t>
            </a:r>
          </a:p>
          <a:p>
            <a:pPr lvl="1" eaLnBrk="1" hangingPunct="1"/>
            <a:r>
              <a:rPr lang="fr-FR" sz="2000">
                <a:latin typeface="Calibri" charset="0"/>
                <a:ea typeface="ＭＳ Ｐゴシック" charset="0"/>
              </a:rPr>
              <a:t>Production yields given by statistical models</a:t>
            </a:r>
          </a:p>
          <a:p>
            <a:pPr lvl="1" eaLnBrk="1" hangingPunct="1"/>
            <a:r>
              <a:rPr lang="fr-FR" sz="2000">
                <a:latin typeface="Calibri" charset="0"/>
                <a:ea typeface="ＭＳ Ｐゴシック" charset="0"/>
              </a:rPr>
              <a:t>Scaling from pp collisions to Pb-Pb with the number of binary collisions</a:t>
            </a:r>
          </a:p>
        </p:txBody>
      </p:sp>
      <p:sp>
        <p:nvSpPr>
          <p:cNvPr id="40968" name="ZoneTexte 4"/>
          <p:cNvSpPr txBox="1">
            <a:spLocks noChangeArrowheads="1"/>
          </p:cNvSpPr>
          <p:nvPr/>
        </p:nvSpPr>
        <p:spPr bwMode="auto">
          <a:xfrm>
            <a:off x="6961717" y="3856039"/>
            <a:ext cx="294428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b="1">
                <a:solidFill>
                  <a:srgbClr val="000090"/>
                </a:solidFill>
              </a:rPr>
              <a:t>Good precision reached in the upgrade scenario even in an hypothesis of low ψ</a:t>
            </a:r>
            <a:r>
              <a:rPr lang="ja-JP" altLang="fr-FR" sz="1800" b="1">
                <a:solidFill>
                  <a:srgbClr val="000090"/>
                </a:solidFill>
              </a:rPr>
              <a:t>’</a:t>
            </a:r>
            <a:r>
              <a:rPr lang="fr-FR" sz="1800" b="1">
                <a:solidFill>
                  <a:srgbClr val="000090"/>
                </a:solidFill>
              </a:rPr>
              <a:t> production in thermal model scenario</a:t>
            </a:r>
          </a:p>
          <a:p>
            <a:pPr eaLnBrk="1" hangingPunct="1">
              <a:buFont typeface="Wingdings" charset="0"/>
              <a:buChar char="à"/>
            </a:pPr>
            <a:r>
              <a:rPr lang="fr-FR" sz="1800">
                <a:sym typeface="Wingdings" charset="0"/>
              </a:rPr>
              <a:t>Possibility to study ψ</a:t>
            </a:r>
            <a:r>
              <a:rPr lang="ja-JP" altLang="fr-FR" sz="1800">
                <a:sym typeface="Wingdings" charset="0"/>
              </a:rPr>
              <a:t>’</a:t>
            </a:r>
            <a:endParaRPr lang="fr-FR" sz="1800">
              <a:sym typeface="Wingdings" charset="0"/>
            </a:endParaRPr>
          </a:p>
          <a:p>
            <a:pPr eaLnBrk="1" hangingPunct="1"/>
            <a:r>
              <a:rPr lang="fr-FR" sz="1800">
                <a:sym typeface="Wingdings" charset="0"/>
              </a:rPr>
              <a:t>   </a:t>
            </a:r>
            <a:r>
              <a:rPr lang="fr-FR" sz="400">
                <a:sym typeface="Wingdings" charset="0"/>
              </a:rPr>
              <a:t>   </a:t>
            </a:r>
            <a:r>
              <a:rPr lang="fr-FR" sz="1800">
                <a:sym typeface="Wingdings" charset="0"/>
              </a:rPr>
              <a:t>elliptic flow</a:t>
            </a:r>
          </a:p>
        </p:txBody>
      </p:sp>
      <p:pic>
        <p:nvPicPr>
          <p:cNvPr id="40969" name="Image 6" descr="PsiPrime_StatError_ppscenario.pdf"/>
          <p:cNvPicPr>
            <a:picLocks noChangeAspect="1"/>
          </p:cNvPicPr>
          <p:nvPr/>
        </p:nvPicPr>
        <p:blipFill>
          <a:blip r:embed="rId3">
            <a:extLst>
              <a:ext uri="{28A0092B-C50C-407E-A947-70E740481C1C}">
                <a14:useLocalDpi xmlns:a14="http://schemas.microsoft.com/office/drawing/2010/main" val="0"/>
              </a:ext>
            </a:extLst>
          </a:blip>
          <a:srcRect t="7773" r="6248"/>
          <a:stretch>
            <a:fillRect/>
          </a:stretch>
        </p:blipFill>
        <p:spPr bwMode="auto">
          <a:xfrm>
            <a:off x="3477419" y="3486151"/>
            <a:ext cx="3484298" cy="305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217134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R</a:t>
            </a:r>
            <a:r>
              <a:rPr lang="en-GB" dirty="0" smtClean="0"/>
              <a:t>ésumé des “</a:t>
            </a:r>
            <a:r>
              <a:rPr lang="en-GB" dirty="0" smtClean="0"/>
              <a:t>Physics Cases”</a:t>
            </a:r>
            <a:endParaRPr lang="en-GB" dirty="0"/>
          </a:p>
        </p:txBody>
      </p:sp>
      <p:sp>
        <p:nvSpPr>
          <p:cNvPr id="4" name="Espace réservé du contenu 2"/>
          <p:cNvSpPr txBox="1">
            <a:spLocks/>
          </p:cNvSpPr>
          <p:nvPr/>
        </p:nvSpPr>
        <p:spPr>
          <a:xfrm>
            <a:off x="272480" y="1052736"/>
            <a:ext cx="9433048" cy="5805264"/>
          </a:xfrm>
          <a:prstGeom prst="rect">
            <a:avLst/>
          </a:prstGeom>
        </p:spPr>
        <p:txBody>
          <a:bodyPr>
            <a:noAutofit/>
          </a:bodyPr>
          <a:lst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eaLnBrk="1" hangingPunct="1"/>
            <a:r>
              <a:rPr lang="fr-FR" sz="3600" dirty="0" smtClean="0">
                <a:latin typeface="Calibri" charset="0"/>
                <a:ea typeface="ＭＳ Ｐゴシック" charset="0"/>
              </a:rPr>
              <a:t>Ecoulement elliptique du J/</a:t>
            </a:r>
            <a:r>
              <a:rPr lang="fr-FR" sz="3600" dirty="0" err="1" smtClean="0">
                <a:latin typeface="Calibri" charset="0"/>
                <a:ea typeface="ＭＳ Ｐゴシック" charset="0"/>
              </a:rPr>
              <a:t>ψ</a:t>
            </a:r>
            <a:r>
              <a:rPr lang="fr-FR" sz="3600" dirty="0" smtClean="0">
                <a:latin typeface="Calibri" charset="0"/>
                <a:ea typeface="ＭＳ Ｐゴシック" charset="0"/>
              </a:rPr>
              <a:t> </a:t>
            </a:r>
            <a:r>
              <a:rPr lang="fr-FR" sz="3600" dirty="0" smtClean="0">
                <a:latin typeface="Calibri" charset="0"/>
                <a:ea typeface="ＭＳ Ｐゴシック" charset="0"/>
                <a:sym typeface="Wingdings"/>
              </a:rPr>
              <a:t> Pr</a:t>
            </a:r>
            <a:r>
              <a:rPr lang="fr-FR" sz="3600" dirty="0" smtClean="0">
                <a:latin typeface="Calibri" charset="0"/>
                <a:ea typeface="ＭＳ Ｐゴシック" charset="0"/>
                <a:sym typeface="Wingdings"/>
              </a:rPr>
              <a:t>é</a:t>
            </a:r>
            <a:r>
              <a:rPr lang="fr-FR" sz="3600" dirty="0" smtClean="0">
                <a:latin typeface="Calibri" charset="0"/>
                <a:ea typeface="ＭＳ Ｐゴシック" charset="0"/>
                <a:sym typeface="Wingdings"/>
              </a:rPr>
              <a:t>cision.</a:t>
            </a:r>
            <a:endParaRPr lang="fr-FR" sz="3600" dirty="0">
              <a:latin typeface="Calibri" charset="0"/>
              <a:ea typeface="ＭＳ Ｐゴシック" charset="0"/>
            </a:endParaRPr>
          </a:p>
          <a:p>
            <a:pPr eaLnBrk="1" hangingPunct="1"/>
            <a:r>
              <a:rPr lang="fr-FR" sz="3600" dirty="0" smtClean="0">
                <a:latin typeface="Calibri" charset="0"/>
                <a:ea typeface="ＭＳ Ｐゴシック" charset="0"/>
              </a:rPr>
              <a:t>Polarisation du J/</a:t>
            </a:r>
            <a:r>
              <a:rPr lang="fr-FR" sz="3600" dirty="0" err="1" smtClean="0">
                <a:latin typeface="Calibri" charset="0"/>
                <a:ea typeface="ＭＳ Ｐゴシック" charset="0"/>
              </a:rPr>
              <a:t>ψ</a:t>
            </a:r>
            <a:r>
              <a:rPr lang="fr-FR" sz="3600" dirty="0" smtClean="0">
                <a:latin typeface="Calibri" charset="0"/>
                <a:ea typeface="ＭＳ Ｐゴシック" charset="0"/>
              </a:rPr>
              <a:t> </a:t>
            </a:r>
            <a:r>
              <a:rPr lang="fr-FR" sz="3600" dirty="0" smtClean="0">
                <a:latin typeface="Calibri" charset="0"/>
                <a:ea typeface="ＭＳ Ｐゴシック" charset="0"/>
                <a:sym typeface="Wingdings"/>
              </a:rPr>
              <a:t> Mesure.</a:t>
            </a:r>
            <a:endParaRPr lang="fr-FR" sz="3600" dirty="0">
              <a:latin typeface="Calibri" charset="0"/>
              <a:ea typeface="ＭＳ Ｐゴシック" charset="0"/>
            </a:endParaRPr>
          </a:p>
          <a:p>
            <a:pPr eaLnBrk="1" hangingPunct="1"/>
            <a:r>
              <a:rPr lang="fr-FR" sz="3600" dirty="0" smtClean="0">
                <a:latin typeface="Calibri" charset="0"/>
                <a:ea typeface="ＭＳ Ｐゴシック" charset="0"/>
              </a:rPr>
              <a:t>Production </a:t>
            </a:r>
            <a:r>
              <a:rPr lang="fr-FR" sz="3600" dirty="0" err="1" smtClean="0">
                <a:latin typeface="Calibri" charset="0"/>
                <a:ea typeface="ＭＳ Ｐゴシック" charset="0"/>
              </a:rPr>
              <a:t>é</a:t>
            </a:r>
            <a:r>
              <a:rPr lang="fr-FR" sz="3600" dirty="0" err="1" smtClean="0">
                <a:latin typeface="Calibri" charset="0"/>
                <a:ea typeface="ＭＳ Ｐゴシック" charset="0"/>
              </a:rPr>
              <a:t>lectro-magn</a:t>
            </a:r>
            <a:r>
              <a:rPr lang="fr-FR" sz="3600" dirty="0" err="1" smtClean="0">
                <a:latin typeface="Calibri" charset="0"/>
                <a:ea typeface="ＭＳ Ｐゴシック" charset="0"/>
              </a:rPr>
              <a:t>é</a:t>
            </a:r>
            <a:r>
              <a:rPr lang="fr-FR" sz="3600" dirty="0" err="1" smtClean="0">
                <a:latin typeface="Calibri" charset="0"/>
                <a:ea typeface="ＭＳ Ｐゴシック" charset="0"/>
              </a:rPr>
              <a:t>tique</a:t>
            </a:r>
            <a:r>
              <a:rPr lang="fr-FR" sz="3600" dirty="0" smtClean="0">
                <a:latin typeface="Calibri" charset="0"/>
                <a:ea typeface="ＭＳ Ｐゴシック" charset="0"/>
              </a:rPr>
              <a:t> de J/</a:t>
            </a:r>
            <a:r>
              <a:rPr lang="fr-FR" sz="3600" dirty="0" err="1" smtClean="0">
                <a:latin typeface="Calibri" charset="0"/>
                <a:ea typeface="ＭＳ Ｐゴシック" charset="0"/>
              </a:rPr>
              <a:t>ψ</a:t>
            </a:r>
            <a:r>
              <a:rPr lang="fr-FR" sz="3600" dirty="0" smtClean="0">
                <a:latin typeface="Calibri" charset="0"/>
                <a:ea typeface="ＭＳ Ｐゴシック" charset="0"/>
              </a:rPr>
              <a:t> </a:t>
            </a:r>
            <a:r>
              <a:rPr lang="fr-FR" sz="3600" dirty="0" smtClean="0">
                <a:latin typeface="Calibri" charset="0"/>
                <a:ea typeface="ＭＳ Ｐゴシック" charset="0"/>
                <a:sym typeface="Wingdings"/>
              </a:rPr>
              <a:t> Mesure en central, pr</a:t>
            </a:r>
            <a:r>
              <a:rPr lang="fr-FR" sz="3600" dirty="0" smtClean="0">
                <a:latin typeface="Calibri" charset="0"/>
                <a:ea typeface="ＭＳ Ｐゴシック" charset="0"/>
                <a:sym typeface="Wingdings"/>
              </a:rPr>
              <a:t>écision en périphérique.</a:t>
            </a:r>
            <a:endParaRPr lang="fr-FR" sz="3600" dirty="0">
              <a:latin typeface="Calibri" charset="0"/>
              <a:ea typeface="ＭＳ Ｐゴシック" charset="0"/>
            </a:endParaRPr>
          </a:p>
          <a:p>
            <a:pPr eaLnBrk="1" hangingPunct="1"/>
            <a:r>
              <a:rPr lang="fr-FR" sz="3600" dirty="0" smtClean="0">
                <a:latin typeface="Calibri" charset="0"/>
                <a:ea typeface="ＭＳ Ｐゴシック" charset="0"/>
              </a:rPr>
              <a:t>Production du </a:t>
            </a:r>
            <a:r>
              <a:rPr lang="fr-FR" sz="3600" dirty="0" err="1" smtClean="0">
                <a:latin typeface="Calibri" charset="0"/>
                <a:ea typeface="ＭＳ Ｐゴシック" charset="0"/>
              </a:rPr>
              <a:t>ψ</a:t>
            </a:r>
            <a:r>
              <a:rPr lang="fr-FR" sz="3600" dirty="0" smtClean="0">
                <a:latin typeface="Calibri" charset="0"/>
                <a:ea typeface="ＭＳ Ｐゴシック" charset="0"/>
              </a:rPr>
              <a:t>’</a:t>
            </a:r>
            <a:r>
              <a:rPr lang="fr-FR" altLang="ja-JP" sz="3600" dirty="0" smtClean="0">
                <a:latin typeface="Calibri" charset="0"/>
                <a:ea typeface="ＭＳ Ｐゴシック" charset="0"/>
              </a:rPr>
              <a:t> </a:t>
            </a:r>
            <a:r>
              <a:rPr lang="fr-FR" sz="3600" dirty="0" smtClean="0">
                <a:latin typeface="Calibri" charset="0"/>
                <a:ea typeface="ＭＳ Ｐゴシック" charset="0"/>
                <a:sym typeface="Wingdings"/>
              </a:rPr>
              <a:t> Mesure ou Pr</a:t>
            </a:r>
            <a:r>
              <a:rPr lang="fr-FR" sz="3600" dirty="0" smtClean="0">
                <a:latin typeface="Calibri" charset="0"/>
                <a:ea typeface="ＭＳ Ｐゴシック" charset="0"/>
                <a:sym typeface="Wingdings"/>
              </a:rPr>
              <a:t>écision en fonction de la physique.</a:t>
            </a:r>
          </a:p>
          <a:p>
            <a:pPr eaLnBrk="1" hangingPunct="1"/>
            <a:r>
              <a:rPr lang="fr-FR" sz="3600" dirty="0" smtClean="0">
                <a:latin typeface="Calibri" charset="0"/>
                <a:ea typeface="ＭＳ Ｐゴシック" charset="0"/>
                <a:sym typeface="Wingdings"/>
              </a:rPr>
              <a:t>Et aussi: Single muon à haute </a:t>
            </a:r>
            <a:r>
              <a:rPr lang="fr-FR" sz="3600" dirty="0" err="1" smtClean="0">
                <a:latin typeface="Calibri" charset="0"/>
                <a:ea typeface="ＭＳ Ｐゴシック" charset="0"/>
                <a:sym typeface="Wingdings"/>
              </a:rPr>
              <a:t>p</a:t>
            </a:r>
            <a:r>
              <a:rPr lang="fr-FR" sz="3600" baseline="-25000" dirty="0" err="1" smtClean="0">
                <a:latin typeface="Calibri" charset="0"/>
                <a:ea typeface="ＭＳ Ｐゴシック" charset="0"/>
                <a:sym typeface="Wingdings"/>
              </a:rPr>
              <a:t>T</a:t>
            </a:r>
            <a:r>
              <a:rPr lang="fr-FR" sz="3600" baseline="-25000" dirty="0" smtClean="0">
                <a:latin typeface="Calibri" charset="0"/>
                <a:ea typeface="ＭＳ Ｐゴシック" charset="0"/>
                <a:sym typeface="Wingdings"/>
              </a:rPr>
              <a:t> </a:t>
            </a:r>
            <a:r>
              <a:rPr lang="fr-FR" sz="3600" dirty="0" smtClean="0">
                <a:latin typeface="Calibri" charset="0"/>
                <a:ea typeface="ＭＳ Ｐゴシック" charset="0"/>
                <a:sym typeface="Wingdings"/>
              </a:rPr>
              <a:t>et Upsilon RAA  Unique au LHC à l’avant.</a:t>
            </a:r>
            <a:endParaRPr lang="fr-FR" sz="3600" dirty="0" smtClean="0">
              <a:latin typeface="Calibri" charset="0"/>
              <a:ea typeface="ＭＳ Ｐゴシック" charset="0"/>
            </a:endParaRPr>
          </a:p>
          <a:p>
            <a:pPr eaLnBrk="1" hangingPunct="1"/>
            <a:endParaRPr lang="fr-FR" sz="1800" dirty="0" smtClean="0">
              <a:latin typeface="Calibri" charset="0"/>
              <a:ea typeface="ＭＳ Ｐゴシック" charset="0"/>
              <a:cs typeface="ＭＳ Ｐゴシック" charset="0"/>
            </a:endParaRPr>
          </a:p>
          <a:p>
            <a:pPr eaLnBrk="1" hangingPunct="1"/>
            <a:endParaRPr lang="fr-FR" sz="1800"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789734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err="1" smtClean="0"/>
              <a:t>Muon</a:t>
            </a:r>
            <a:r>
              <a:rPr lang="en-GB" dirty="0" smtClean="0"/>
              <a:t> tracking Upgrades</a:t>
            </a:r>
            <a:endParaRPr lang="en-GB" dirty="0"/>
          </a:p>
        </p:txBody>
      </p:sp>
      <p:sp>
        <p:nvSpPr>
          <p:cNvPr id="3" name="Espace réservé du texte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65168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92560" y="188640"/>
            <a:ext cx="7128792" cy="523220"/>
          </a:xfrm>
          <a:prstGeom prst="rect">
            <a:avLst/>
          </a:prstGeom>
          <a:noFill/>
        </p:spPr>
        <p:txBody>
          <a:bodyPr wrap="square" rtlCol="0">
            <a:spAutoFit/>
          </a:bodyPr>
          <a:lstStyle/>
          <a:p>
            <a:r>
              <a:rPr lang="fr-FR" sz="2800" dirty="0" smtClean="0"/>
              <a:t>Upgrades électronique MUON </a:t>
            </a:r>
            <a:r>
              <a:rPr lang="fr-FR" sz="2800" dirty="0" err="1" smtClean="0"/>
              <a:t>tracking</a:t>
            </a:r>
            <a:r>
              <a:rPr lang="fr-FR" sz="2800" dirty="0" smtClean="0"/>
              <a:t> </a:t>
            </a:r>
            <a:endParaRPr lang="fr-FR" sz="2800" dirty="0"/>
          </a:p>
        </p:txBody>
      </p:sp>
      <p:sp>
        <p:nvSpPr>
          <p:cNvPr id="5" name="ZoneTexte 4"/>
          <p:cNvSpPr txBox="1"/>
          <p:nvPr/>
        </p:nvSpPr>
        <p:spPr>
          <a:xfrm>
            <a:off x="4520952" y="1196752"/>
            <a:ext cx="5313436" cy="5016759"/>
          </a:xfrm>
          <a:prstGeom prst="rect">
            <a:avLst/>
          </a:prstGeom>
          <a:noFill/>
        </p:spPr>
        <p:txBody>
          <a:bodyPr wrap="square" rtlCol="0">
            <a:spAutoFit/>
          </a:bodyPr>
          <a:lstStyle/>
          <a:p>
            <a:pPr algn="l"/>
            <a:r>
              <a:rPr lang="fr-FR" sz="1600" dirty="0" smtClean="0"/>
              <a:t>Problématique : Design actuel -&gt; taux d'acquisition maximal à 1kHz</a:t>
            </a:r>
          </a:p>
          <a:p>
            <a:pPr algn="l"/>
            <a:r>
              <a:rPr lang="fr-FR" sz="1600" dirty="0"/>
              <a:t>	</a:t>
            </a:r>
            <a:r>
              <a:rPr lang="fr-FR" sz="1600" dirty="0" smtClean="0"/>
              <a:t>			  </a:t>
            </a:r>
            <a:endParaRPr lang="fr-FR" sz="1600" dirty="0"/>
          </a:p>
          <a:p>
            <a:pPr algn="l"/>
            <a:r>
              <a:rPr lang="fr-FR" sz="1600" dirty="0" smtClean="0"/>
              <a:t>Avec </a:t>
            </a:r>
            <a:r>
              <a:rPr lang="fr-FR" sz="1600" dirty="0" smtClean="0"/>
              <a:t>les </a:t>
            </a:r>
            <a:r>
              <a:rPr lang="fr-FR" sz="1600" dirty="0" err="1" smtClean="0"/>
              <a:t>spares</a:t>
            </a:r>
            <a:r>
              <a:rPr lang="fr-FR" sz="1600" dirty="0" smtClean="0"/>
              <a:t> :</a:t>
            </a:r>
          </a:p>
          <a:p>
            <a:pPr algn="l"/>
            <a:r>
              <a:rPr lang="fr-FR" sz="1600" dirty="0" smtClean="0"/>
              <a:t>~ </a:t>
            </a:r>
            <a:r>
              <a:rPr lang="fr-FR" sz="1600" dirty="0" smtClean="0"/>
              <a:t>20000 cartes MANUS</a:t>
            </a:r>
          </a:p>
          <a:p>
            <a:pPr algn="l"/>
            <a:r>
              <a:rPr lang="fr-FR" sz="1600" dirty="0" smtClean="0"/>
              <a:t>~ </a:t>
            </a:r>
            <a:r>
              <a:rPr lang="fr-FR" sz="1600" dirty="0" smtClean="0"/>
              <a:t>900 bridges et 1200 translateurs plus </a:t>
            </a:r>
            <a:r>
              <a:rPr lang="fr-FR" sz="1600" dirty="0" smtClean="0"/>
              <a:t>les bus</a:t>
            </a:r>
            <a:endParaRPr lang="fr-FR" sz="1600" dirty="0"/>
          </a:p>
          <a:p>
            <a:pPr algn="l"/>
            <a:r>
              <a:rPr lang="fr-FR" sz="1600" dirty="0" smtClean="0"/>
              <a:t>22 </a:t>
            </a:r>
            <a:r>
              <a:rPr lang="fr-FR" sz="1600" dirty="0" smtClean="0"/>
              <a:t>CROCUS</a:t>
            </a:r>
          </a:p>
          <a:p>
            <a:pPr algn="l"/>
            <a:r>
              <a:rPr lang="fr-FR" sz="1600" dirty="0" smtClean="0"/>
              <a:t>1 </a:t>
            </a:r>
            <a:r>
              <a:rPr lang="fr-FR" sz="1600" dirty="0" smtClean="0"/>
              <a:t>système de distribution des triggers</a:t>
            </a:r>
          </a:p>
          <a:p>
            <a:pPr algn="l"/>
            <a:r>
              <a:rPr lang="fr-FR" sz="1600" dirty="0" smtClean="0"/>
              <a:t>Coût </a:t>
            </a:r>
            <a:r>
              <a:rPr lang="fr-FR" sz="1600" dirty="0" smtClean="0"/>
              <a:t>total de la production, hors coût des </a:t>
            </a:r>
            <a:r>
              <a:rPr lang="fr-FR" sz="1600" dirty="0" smtClean="0"/>
              <a:t>MARC </a:t>
            </a:r>
            <a:r>
              <a:rPr lang="fr-FR" sz="1600" dirty="0" smtClean="0"/>
              <a:t>et MANAS : ~ 900 </a:t>
            </a:r>
            <a:r>
              <a:rPr lang="fr-FR" sz="1600" dirty="0" smtClean="0"/>
              <a:t>k</a:t>
            </a:r>
            <a:r>
              <a:rPr lang="fr-FR" sz="1600" dirty="0">
                <a:solidFill>
                  <a:schemeClr val="tx1"/>
                </a:solidFill>
              </a:rPr>
              <a:t>€</a:t>
            </a:r>
            <a:r>
              <a:rPr lang="fr-FR" sz="1600" dirty="0"/>
              <a:t>	</a:t>
            </a:r>
            <a:endParaRPr lang="fr-FR" sz="1600" dirty="0"/>
          </a:p>
          <a:p>
            <a:pPr algn="l"/>
            <a:r>
              <a:rPr lang="fr-FR" sz="1600" dirty="0" smtClean="0"/>
              <a:t>Estimation </a:t>
            </a:r>
            <a:r>
              <a:rPr lang="fr-FR" sz="1600" dirty="0" smtClean="0"/>
              <a:t>coût MARC et MANAS ~ </a:t>
            </a:r>
            <a:r>
              <a:rPr lang="fr-FR" sz="1600" dirty="0" smtClean="0"/>
              <a:t>500 k</a:t>
            </a:r>
            <a:r>
              <a:rPr lang="fr-FR" sz="1600" dirty="0" smtClean="0">
                <a:solidFill>
                  <a:schemeClr val="tx1"/>
                </a:solidFill>
              </a:rPr>
              <a:t>€</a:t>
            </a:r>
            <a:endParaRPr lang="fr-FR" sz="1600" dirty="0"/>
          </a:p>
          <a:p>
            <a:pPr algn="l"/>
            <a:endParaRPr lang="fr-FR" sz="1600" dirty="0" smtClean="0"/>
          </a:p>
          <a:p>
            <a:pPr algn="l"/>
            <a:r>
              <a:rPr lang="fr-FR" sz="1600" dirty="0" smtClean="0"/>
              <a:t>Read-out </a:t>
            </a:r>
            <a:r>
              <a:rPr lang="fr-FR" sz="1600" dirty="0" smtClean="0"/>
              <a:t>prévu à au moins 5kHz de triggers </a:t>
            </a:r>
            <a:r>
              <a:rPr lang="fr-FR" sz="1600" dirty="0" err="1" smtClean="0"/>
              <a:t>dimuons</a:t>
            </a:r>
            <a:r>
              <a:rPr lang="fr-FR" sz="1600" dirty="0" smtClean="0"/>
              <a:t>. Temps de lecture &lt; 20 </a:t>
            </a:r>
            <a:r>
              <a:rPr lang="fr-FR" sz="1600" dirty="0" smtClean="0">
                <a:sym typeface="Symbol"/>
              </a:rPr>
              <a:t>s pour avoir  un temps mort de ~ 10% à 5kHz.</a:t>
            </a:r>
          </a:p>
          <a:p>
            <a:pPr algn="l"/>
            <a:endParaRPr lang="fr-FR" sz="1600" dirty="0">
              <a:sym typeface="Symbol"/>
            </a:endParaRPr>
          </a:p>
          <a:p>
            <a:pPr algn="l"/>
            <a:r>
              <a:rPr lang="fr-FR" sz="1600" dirty="0" smtClean="0">
                <a:sym typeface="Symbol"/>
              </a:rPr>
              <a:t>Projet d'upgrade de cette électronique décrit dans la LOI des upgrades d'ALICE.</a:t>
            </a:r>
            <a:r>
              <a:rPr lang="fr-FR" sz="1600" dirty="0" smtClean="0"/>
              <a:t> </a:t>
            </a:r>
          </a:p>
          <a:p>
            <a:pPr algn="l"/>
            <a:endParaRPr lang="fr-FR" sz="1600" dirty="0"/>
          </a:p>
          <a:p>
            <a:pPr algn="l"/>
            <a:endParaRPr lang="fr-FR" sz="1600" dirty="0"/>
          </a:p>
        </p:txBody>
      </p:sp>
      <p:grpSp>
        <p:nvGrpSpPr>
          <p:cNvPr id="6" name="Group 1026"/>
          <p:cNvGrpSpPr>
            <a:grpSpLocks/>
          </p:cNvGrpSpPr>
          <p:nvPr/>
        </p:nvGrpSpPr>
        <p:grpSpPr bwMode="auto">
          <a:xfrm>
            <a:off x="128464" y="1196752"/>
            <a:ext cx="4320480" cy="2880320"/>
            <a:chOff x="240" y="720"/>
            <a:chExt cx="4392" cy="2736"/>
          </a:xfrm>
        </p:grpSpPr>
        <p:sp>
          <p:nvSpPr>
            <p:cNvPr id="7" name="Rectangle 1027"/>
            <p:cNvSpPr>
              <a:spLocks noChangeArrowheads="1"/>
            </p:cNvSpPr>
            <p:nvPr/>
          </p:nvSpPr>
          <p:spPr bwMode="auto">
            <a:xfrm>
              <a:off x="240" y="720"/>
              <a:ext cx="4392" cy="2736"/>
            </a:xfrm>
            <a:prstGeom prst="rect">
              <a:avLst/>
            </a:prstGeom>
            <a:gradFill rotWithShape="0">
              <a:gsLst>
                <a:gs pos="0">
                  <a:srgbClr val="CC99FF"/>
                </a:gs>
                <a:gs pos="100000">
                  <a:srgbClr val="CC99FF">
                    <a:gamma/>
                    <a:shade val="85098"/>
                    <a:invGamma/>
                  </a:srgbClr>
                </a:gs>
              </a:gsLst>
              <a:lin ang="2700000" scaled="1"/>
            </a:gradFill>
            <a:ln w="12700">
              <a:solidFill>
                <a:srgbClr val="FF0000"/>
              </a:solidFill>
              <a:miter lim="800000"/>
              <a:headEnd/>
              <a:tailEnd/>
            </a:ln>
          </p:spPr>
          <p:txBody>
            <a:bodyPr/>
            <a:lstStyle/>
            <a:p>
              <a:endParaRPr lang="fr-FR" sz="800"/>
            </a:p>
          </p:txBody>
        </p:sp>
        <p:pic>
          <p:nvPicPr>
            <p:cNvPr id="8" name="Picture 1028" descr="MANU12_et_345"/>
            <p:cNvPicPr>
              <a:picLocks noChangeAspect="1" noChangeArrowheads="1"/>
            </p:cNvPicPr>
            <p:nvPr/>
          </p:nvPicPr>
          <p:blipFill>
            <a:blip r:embed="rId2" cstate="print"/>
            <a:srcRect/>
            <a:stretch>
              <a:fillRect/>
            </a:stretch>
          </p:blipFill>
          <p:spPr bwMode="auto">
            <a:xfrm>
              <a:off x="311" y="1767"/>
              <a:ext cx="864" cy="711"/>
            </a:xfrm>
            <a:prstGeom prst="rect">
              <a:avLst/>
            </a:prstGeom>
            <a:noFill/>
            <a:ln w="9525">
              <a:noFill/>
              <a:miter lim="800000"/>
              <a:headEnd/>
              <a:tailEnd/>
            </a:ln>
            <a:effectLst/>
          </p:spPr>
        </p:pic>
        <p:pic>
          <p:nvPicPr>
            <p:cNvPr id="9" name="Picture 1029" descr="Photo 008"/>
            <p:cNvPicPr>
              <a:picLocks noChangeAspect="1" noChangeArrowheads="1"/>
            </p:cNvPicPr>
            <p:nvPr/>
          </p:nvPicPr>
          <p:blipFill>
            <a:blip r:embed="rId3" cstate="print"/>
            <a:srcRect/>
            <a:stretch>
              <a:fillRect/>
            </a:stretch>
          </p:blipFill>
          <p:spPr bwMode="auto">
            <a:xfrm>
              <a:off x="959" y="792"/>
              <a:ext cx="1211" cy="908"/>
            </a:xfrm>
            <a:prstGeom prst="rect">
              <a:avLst/>
            </a:prstGeom>
            <a:noFill/>
          </p:spPr>
        </p:pic>
        <p:pic>
          <p:nvPicPr>
            <p:cNvPr id="10" name="Picture 1030" descr="Dscn6387"/>
            <p:cNvPicPr>
              <a:picLocks noChangeAspect="1" noChangeArrowheads="1"/>
            </p:cNvPicPr>
            <p:nvPr/>
          </p:nvPicPr>
          <p:blipFill>
            <a:blip r:embed="rId4" cstate="print"/>
            <a:srcRect/>
            <a:stretch>
              <a:fillRect/>
            </a:stretch>
          </p:blipFill>
          <p:spPr bwMode="auto">
            <a:xfrm>
              <a:off x="964" y="2552"/>
              <a:ext cx="1266" cy="840"/>
            </a:xfrm>
            <a:prstGeom prst="rect">
              <a:avLst/>
            </a:prstGeom>
            <a:noFill/>
          </p:spPr>
        </p:pic>
        <p:pic>
          <p:nvPicPr>
            <p:cNvPr id="11" name="Picture 1031" descr="PCB+CROCUS 022"/>
            <p:cNvPicPr>
              <a:picLocks noChangeAspect="1" noChangeArrowheads="1"/>
            </p:cNvPicPr>
            <p:nvPr/>
          </p:nvPicPr>
          <p:blipFill>
            <a:blip r:embed="rId5" cstate="print"/>
            <a:srcRect/>
            <a:stretch>
              <a:fillRect/>
            </a:stretch>
          </p:blipFill>
          <p:spPr bwMode="auto">
            <a:xfrm>
              <a:off x="2341" y="1665"/>
              <a:ext cx="819" cy="885"/>
            </a:xfrm>
            <a:prstGeom prst="rect">
              <a:avLst/>
            </a:prstGeom>
            <a:noFill/>
            <a:ln w="9525">
              <a:noFill/>
              <a:miter lim="800000"/>
              <a:headEnd/>
              <a:tailEnd/>
            </a:ln>
            <a:effectLst/>
          </p:spPr>
        </p:pic>
        <p:pic>
          <p:nvPicPr>
            <p:cNvPr id="12" name="Picture 1032" descr="P1010004"/>
            <p:cNvPicPr>
              <a:picLocks noChangeAspect="1" noChangeArrowheads="1"/>
            </p:cNvPicPr>
            <p:nvPr/>
          </p:nvPicPr>
          <p:blipFill>
            <a:blip r:embed="rId6" cstate="print"/>
            <a:srcRect/>
            <a:stretch>
              <a:fillRect/>
            </a:stretch>
          </p:blipFill>
          <p:spPr bwMode="auto">
            <a:xfrm>
              <a:off x="3335" y="2429"/>
              <a:ext cx="1244" cy="931"/>
            </a:xfrm>
            <a:prstGeom prst="rect">
              <a:avLst/>
            </a:prstGeom>
            <a:noFill/>
          </p:spPr>
        </p:pic>
        <p:pic>
          <p:nvPicPr>
            <p:cNvPr id="13" name="Picture 1033" descr="2QuadrantsNonBending"/>
            <p:cNvPicPr>
              <a:picLocks noChangeAspect="1" noChangeArrowheads="1"/>
            </p:cNvPicPr>
            <p:nvPr/>
          </p:nvPicPr>
          <p:blipFill>
            <a:blip r:embed="rId7" cstate="print"/>
            <a:srcRect/>
            <a:stretch>
              <a:fillRect/>
            </a:stretch>
          </p:blipFill>
          <p:spPr bwMode="auto">
            <a:xfrm>
              <a:off x="3263" y="792"/>
              <a:ext cx="1340" cy="964"/>
            </a:xfrm>
            <a:prstGeom prst="rect">
              <a:avLst/>
            </a:prstGeom>
            <a:noFill/>
          </p:spPr>
        </p:pic>
        <p:sp>
          <p:nvSpPr>
            <p:cNvPr id="14" name="Freeform 1034"/>
            <p:cNvSpPr>
              <a:spLocks/>
            </p:cNvSpPr>
            <p:nvPr/>
          </p:nvSpPr>
          <p:spPr bwMode="auto">
            <a:xfrm>
              <a:off x="1175" y="1729"/>
              <a:ext cx="432" cy="360"/>
            </a:xfrm>
            <a:custGeom>
              <a:avLst/>
              <a:gdLst/>
              <a:ahLst/>
              <a:cxnLst>
                <a:cxn ang="0">
                  <a:pos x="0" y="900"/>
                </a:cxn>
                <a:cxn ang="0">
                  <a:pos x="720" y="720"/>
                </a:cxn>
                <a:cxn ang="0">
                  <a:pos x="1080" y="0"/>
                </a:cxn>
              </a:cxnLst>
              <a:rect l="0" t="0" r="r" b="b"/>
              <a:pathLst>
                <a:path w="1080" h="900">
                  <a:moveTo>
                    <a:pt x="0" y="900"/>
                  </a:moveTo>
                  <a:cubicBezTo>
                    <a:pt x="270" y="885"/>
                    <a:pt x="540" y="870"/>
                    <a:pt x="720" y="720"/>
                  </a:cubicBezTo>
                  <a:cubicBezTo>
                    <a:pt x="900" y="570"/>
                    <a:pt x="1020" y="120"/>
                    <a:pt x="1080" y="0"/>
                  </a:cubicBezTo>
                </a:path>
              </a:pathLst>
            </a:custGeom>
            <a:noFill/>
            <a:ln w="28575" cmpd="sng">
              <a:solidFill>
                <a:srgbClr val="FFCC00"/>
              </a:solidFill>
              <a:round/>
              <a:headEnd/>
              <a:tailEnd type="stealth" w="med" len="lg"/>
            </a:ln>
          </p:spPr>
          <p:txBody>
            <a:bodyPr/>
            <a:lstStyle/>
            <a:p>
              <a:endParaRPr lang="fr-FR" sz="800"/>
            </a:p>
          </p:txBody>
        </p:sp>
        <p:sp>
          <p:nvSpPr>
            <p:cNvPr id="15" name="Freeform 1035"/>
            <p:cNvSpPr>
              <a:spLocks/>
            </p:cNvSpPr>
            <p:nvPr/>
          </p:nvSpPr>
          <p:spPr bwMode="auto">
            <a:xfrm>
              <a:off x="1175" y="2144"/>
              <a:ext cx="481" cy="390"/>
            </a:xfrm>
            <a:custGeom>
              <a:avLst/>
              <a:gdLst/>
              <a:ahLst/>
              <a:cxnLst>
                <a:cxn ang="0">
                  <a:pos x="0" y="77"/>
                </a:cxn>
                <a:cxn ang="0">
                  <a:pos x="736" y="150"/>
                </a:cxn>
                <a:cxn ang="0">
                  <a:pos x="1203" y="976"/>
                </a:cxn>
              </a:cxnLst>
              <a:rect l="0" t="0" r="r" b="b"/>
              <a:pathLst>
                <a:path w="1203" h="976">
                  <a:moveTo>
                    <a:pt x="0" y="77"/>
                  </a:moveTo>
                  <a:cubicBezTo>
                    <a:pt x="123" y="89"/>
                    <a:pt x="536" y="0"/>
                    <a:pt x="736" y="150"/>
                  </a:cubicBezTo>
                  <a:cubicBezTo>
                    <a:pt x="936" y="300"/>
                    <a:pt x="1106" y="804"/>
                    <a:pt x="1203" y="976"/>
                  </a:cubicBezTo>
                </a:path>
              </a:pathLst>
            </a:custGeom>
            <a:noFill/>
            <a:ln w="28575" cmpd="sng">
              <a:solidFill>
                <a:srgbClr val="FFCC00"/>
              </a:solidFill>
              <a:round/>
              <a:headEnd/>
              <a:tailEnd type="stealth" w="med" len="lg"/>
            </a:ln>
          </p:spPr>
          <p:txBody>
            <a:bodyPr/>
            <a:lstStyle/>
            <a:p>
              <a:endParaRPr lang="fr-FR" sz="800"/>
            </a:p>
          </p:txBody>
        </p:sp>
        <p:sp>
          <p:nvSpPr>
            <p:cNvPr id="16" name="Freeform 1036"/>
            <p:cNvSpPr>
              <a:spLocks/>
            </p:cNvSpPr>
            <p:nvPr/>
          </p:nvSpPr>
          <p:spPr bwMode="auto">
            <a:xfrm>
              <a:off x="1823" y="1729"/>
              <a:ext cx="504" cy="396"/>
            </a:xfrm>
            <a:custGeom>
              <a:avLst/>
              <a:gdLst/>
              <a:ahLst/>
              <a:cxnLst>
                <a:cxn ang="0">
                  <a:pos x="0" y="0"/>
                </a:cxn>
                <a:cxn ang="0">
                  <a:pos x="180" y="540"/>
                </a:cxn>
                <a:cxn ang="0">
                  <a:pos x="540" y="360"/>
                </a:cxn>
                <a:cxn ang="0">
                  <a:pos x="900" y="900"/>
                </a:cxn>
                <a:cxn ang="0">
                  <a:pos x="1260" y="900"/>
                </a:cxn>
              </a:cxnLst>
              <a:rect l="0" t="0" r="r" b="b"/>
              <a:pathLst>
                <a:path w="1260" h="990">
                  <a:moveTo>
                    <a:pt x="0" y="0"/>
                  </a:moveTo>
                  <a:cubicBezTo>
                    <a:pt x="45" y="240"/>
                    <a:pt x="90" y="480"/>
                    <a:pt x="180" y="540"/>
                  </a:cubicBezTo>
                  <a:cubicBezTo>
                    <a:pt x="270" y="600"/>
                    <a:pt x="420" y="300"/>
                    <a:pt x="540" y="360"/>
                  </a:cubicBezTo>
                  <a:cubicBezTo>
                    <a:pt x="660" y="420"/>
                    <a:pt x="780" y="810"/>
                    <a:pt x="900" y="900"/>
                  </a:cubicBezTo>
                  <a:cubicBezTo>
                    <a:pt x="1020" y="990"/>
                    <a:pt x="1200" y="900"/>
                    <a:pt x="1260" y="900"/>
                  </a:cubicBezTo>
                </a:path>
              </a:pathLst>
            </a:custGeom>
            <a:noFill/>
            <a:ln w="28575">
              <a:solidFill>
                <a:srgbClr val="FFFF00"/>
              </a:solidFill>
              <a:round/>
              <a:headEnd type="stealth" w="med" len="lg"/>
              <a:tailEnd type="stealth" w="med" len="lg"/>
            </a:ln>
          </p:spPr>
          <p:txBody>
            <a:bodyPr/>
            <a:lstStyle/>
            <a:p>
              <a:endParaRPr lang="fr-FR" sz="800"/>
            </a:p>
          </p:txBody>
        </p:sp>
        <p:sp>
          <p:nvSpPr>
            <p:cNvPr id="17" name="Freeform 1037"/>
            <p:cNvSpPr>
              <a:spLocks/>
            </p:cNvSpPr>
            <p:nvPr/>
          </p:nvSpPr>
          <p:spPr bwMode="auto">
            <a:xfrm>
              <a:off x="1747" y="2195"/>
              <a:ext cx="580" cy="339"/>
            </a:xfrm>
            <a:custGeom>
              <a:avLst/>
              <a:gdLst/>
              <a:ahLst/>
              <a:cxnLst>
                <a:cxn ang="0">
                  <a:pos x="0" y="848"/>
                </a:cxn>
                <a:cxn ang="0">
                  <a:pos x="306" y="62"/>
                </a:cxn>
                <a:cxn ang="0">
                  <a:pos x="640" y="475"/>
                </a:cxn>
                <a:cxn ang="0">
                  <a:pos x="906" y="155"/>
                </a:cxn>
                <a:cxn ang="0">
                  <a:pos x="1450" y="272"/>
                </a:cxn>
              </a:cxnLst>
              <a:rect l="0" t="0" r="r" b="b"/>
              <a:pathLst>
                <a:path w="1450" h="848">
                  <a:moveTo>
                    <a:pt x="0" y="848"/>
                  </a:moveTo>
                  <a:cubicBezTo>
                    <a:pt x="51" y="717"/>
                    <a:pt x="199" y="124"/>
                    <a:pt x="306" y="62"/>
                  </a:cubicBezTo>
                  <a:cubicBezTo>
                    <a:pt x="413" y="0"/>
                    <a:pt x="540" y="460"/>
                    <a:pt x="640" y="475"/>
                  </a:cubicBezTo>
                  <a:cubicBezTo>
                    <a:pt x="740" y="490"/>
                    <a:pt x="771" y="189"/>
                    <a:pt x="906" y="155"/>
                  </a:cubicBezTo>
                  <a:cubicBezTo>
                    <a:pt x="1041" y="121"/>
                    <a:pt x="1337" y="248"/>
                    <a:pt x="1450" y="272"/>
                  </a:cubicBezTo>
                </a:path>
              </a:pathLst>
            </a:custGeom>
            <a:noFill/>
            <a:ln w="28575">
              <a:solidFill>
                <a:srgbClr val="FFFF00"/>
              </a:solidFill>
              <a:round/>
              <a:headEnd type="stealth" w="med" len="lg"/>
              <a:tailEnd type="stealth" w="med" len="lg"/>
            </a:ln>
          </p:spPr>
          <p:txBody>
            <a:bodyPr/>
            <a:lstStyle/>
            <a:p>
              <a:endParaRPr lang="fr-FR" sz="800"/>
            </a:p>
          </p:txBody>
        </p:sp>
        <p:sp>
          <p:nvSpPr>
            <p:cNvPr id="18" name="Freeform 1038"/>
            <p:cNvSpPr>
              <a:spLocks/>
            </p:cNvSpPr>
            <p:nvPr/>
          </p:nvSpPr>
          <p:spPr bwMode="auto">
            <a:xfrm>
              <a:off x="3155" y="1782"/>
              <a:ext cx="736" cy="268"/>
            </a:xfrm>
            <a:custGeom>
              <a:avLst/>
              <a:gdLst/>
              <a:ahLst/>
              <a:cxnLst>
                <a:cxn ang="0">
                  <a:pos x="0" y="254"/>
                </a:cxn>
                <a:cxn ang="0">
                  <a:pos x="666" y="360"/>
                </a:cxn>
                <a:cxn ang="0">
                  <a:pos x="1053" y="640"/>
                </a:cxn>
                <a:cxn ang="0">
                  <a:pos x="1600" y="534"/>
                </a:cxn>
                <a:cxn ang="0">
                  <a:pos x="1840" y="0"/>
                </a:cxn>
              </a:cxnLst>
              <a:rect l="0" t="0" r="r" b="b"/>
              <a:pathLst>
                <a:path w="1840" h="669">
                  <a:moveTo>
                    <a:pt x="0" y="254"/>
                  </a:moveTo>
                  <a:cubicBezTo>
                    <a:pt x="111" y="272"/>
                    <a:pt x="491" y="296"/>
                    <a:pt x="666" y="360"/>
                  </a:cubicBezTo>
                  <a:cubicBezTo>
                    <a:pt x="841" y="424"/>
                    <a:pt x="897" y="611"/>
                    <a:pt x="1053" y="640"/>
                  </a:cubicBezTo>
                  <a:cubicBezTo>
                    <a:pt x="1209" y="669"/>
                    <a:pt x="1469" y="641"/>
                    <a:pt x="1600" y="534"/>
                  </a:cubicBezTo>
                  <a:cubicBezTo>
                    <a:pt x="1731" y="427"/>
                    <a:pt x="1790" y="111"/>
                    <a:pt x="1840" y="0"/>
                  </a:cubicBezTo>
                </a:path>
              </a:pathLst>
            </a:custGeom>
            <a:noFill/>
            <a:ln w="28575">
              <a:solidFill>
                <a:srgbClr val="FFFFFF"/>
              </a:solidFill>
              <a:round/>
              <a:headEnd type="stealth" w="med" len="lg"/>
              <a:tailEnd type="stealth" w="med" len="lg"/>
            </a:ln>
          </p:spPr>
          <p:txBody>
            <a:bodyPr/>
            <a:lstStyle/>
            <a:p>
              <a:endParaRPr lang="fr-FR" sz="800"/>
            </a:p>
          </p:txBody>
        </p:sp>
        <p:sp>
          <p:nvSpPr>
            <p:cNvPr id="19" name="Freeform 1039"/>
            <p:cNvSpPr>
              <a:spLocks/>
            </p:cNvSpPr>
            <p:nvPr/>
          </p:nvSpPr>
          <p:spPr bwMode="auto">
            <a:xfrm>
              <a:off x="3161" y="2190"/>
              <a:ext cx="714" cy="216"/>
            </a:xfrm>
            <a:custGeom>
              <a:avLst/>
              <a:gdLst/>
              <a:ahLst/>
              <a:cxnLst>
                <a:cxn ang="0">
                  <a:pos x="0" y="0"/>
                </a:cxn>
                <a:cxn ang="0">
                  <a:pos x="666" y="106"/>
                </a:cxn>
                <a:cxn ang="0">
                  <a:pos x="1130" y="9"/>
                </a:cxn>
                <a:cxn ang="0">
                  <a:pos x="1624" y="102"/>
                </a:cxn>
                <a:cxn ang="0">
                  <a:pos x="1784" y="542"/>
                </a:cxn>
              </a:cxnLst>
              <a:rect l="0" t="0" r="r" b="b"/>
              <a:pathLst>
                <a:path w="1784" h="542">
                  <a:moveTo>
                    <a:pt x="0" y="0"/>
                  </a:moveTo>
                  <a:cubicBezTo>
                    <a:pt x="111" y="18"/>
                    <a:pt x="478" y="105"/>
                    <a:pt x="666" y="106"/>
                  </a:cubicBezTo>
                  <a:cubicBezTo>
                    <a:pt x="854" y="107"/>
                    <a:pt x="970" y="10"/>
                    <a:pt x="1130" y="9"/>
                  </a:cubicBezTo>
                  <a:cubicBezTo>
                    <a:pt x="1290" y="8"/>
                    <a:pt x="1515" y="13"/>
                    <a:pt x="1624" y="102"/>
                  </a:cubicBezTo>
                  <a:cubicBezTo>
                    <a:pt x="1733" y="191"/>
                    <a:pt x="1751" y="450"/>
                    <a:pt x="1784" y="542"/>
                  </a:cubicBezTo>
                </a:path>
              </a:pathLst>
            </a:custGeom>
            <a:noFill/>
            <a:ln w="28575">
              <a:solidFill>
                <a:srgbClr val="00FF00"/>
              </a:solidFill>
              <a:round/>
              <a:headEnd type="stealth" w="med" len="lg"/>
              <a:tailEnd type="stealth" w="med" len="lg"/>
            </a:ln>
          </p:spPr>
          <p:txBody>
            <a:bodyPr/>
            <a:lstStyle/>
            <a:p>
              <a:endParaRPr lang="fr-FR" sz="800"/>
            </a:p>
          </p:txBody>
        </p:sp>
        <p:sp>
          <p:nvSpPr>
            <p:cNvPr id="20" name="Freeform 1040"/>
            <p:cNvSpPr>
              <a:spLocks/>
            </p:cNvSpPr>
            <p:nvPr/>
          </p:nvSpPr>
          <p:spPr bwMode="auto">
            <a:xfrm>
              <a:off x="4271" y="1800"/>
              <a:ext cx="156" cy="576"/>
            </a:xfrm>
            <a:custGeom>
              <a:avLst/>
              <a:gdLst/>
              <a:ahLst/>
              <a:cxnLst>
                <a:cxn ang="0">
                  <a:pos x="0" y="0"/>
                </a:cxn>
                <a:cxn ang="0">
                  <a:pos x="360" y="540"/>
                </a:cxn>
                <a:cxn ang="0">
                  <a:pos x="180" y="1440"/>
                </a:cxn>
              </a:cxnLst>
              <a:rect l="0" t="0" r="r" b="b"/>
              <a:pathLst>
                <a:path w="390" h="1440">
                  <a:moveTo>
                    <a:pt x="0" y="0"/>
                  </a:moveTo>
                  <a:cubicBezTo>
                    <a:pt x="165" y="150"/>
                    <a:pt x="330" y="300"/>
                    <a:pt x="360" y="540"/>
                  </a:cubicBezTo>
                  <a:cubicBezTo>
                    <a:pt x="390" y="780"/>
                    <a:pt x="210" y="1290"/>
                    <a:pt x="180" y="1440"/>
                  </a:cubicBezTo>
                </a:path>
              </a:pathLst>
            </a:custGeom>
            <a:noFill/>
            <a:ln w="28575">
              <a:solidFill>
                <a:srgbClr val="FFCC00"/>
              </a:solidFill>
              <a:round/>
              <a:headEnd type="stealth" w="med" len="lg"/>
              <a:tailEnd type="stealth" w="med" len="lg"/>
            </a:ln>
          </p:spPr>
          <p:txBody>
            <a:bodyPr/>
            <a:lstStyle/>
            <a:p>
              <a:endParaRPr lang="fr-FR" sz="800"/>
            </a:p>
          </p:txBody>
        </p:sp>
        <p:sp>
          <p:nvSpPr>
            <p:cNvPr id="21" name="Text Box 1041"/>
            <p:cNvSpPr txBox="1">
              <a:spLocks noChangeArrowheads="1"/>
            </p:cNvSpPr>
            <p:nvPr/>
          </p:nvSpPr>
          <p:spPr bwMode="auto">
            <a:xfrm>
              <a:off x="539" y="936"/>
              <a:ext cx="420" cy="216"/>
            </a:xfrm>
            <a:prstGeom prst="rect">
              <a:avLst/>
            </a:prstGeom>
            <a:noFill/>
            <a:ln w="9525">
              <a:noFill/>
              <a:miter lim="800000"/>
              <a:headEnd/>
              <a:tailEnd/>
            </a:ln>
          </p:spPr>
          <p:txBody>
            <a:bodyPr/>
            <a:lstStyle/>
            <a:p>
              <a:pPr eaLnBrk="0" hangingPunct="0"/>
              <a:r>
                <a:rPr lang="fr-FR" sz="800" dirty="0">
                  <a:ea typeface="ＭＳ Ｐゴシック" pitchFamily="84" charset="-128"/>
                </a:rPr>
                <a:t>ST12</a:t>
              </a:r>
            </a:p>
          </p:txBody>
        </p:sp>
        <p:sp>
          <p:nvSpPr>
            <p:cNvPr id="22" name="Text Box 1042"/>
            <p:cNvSpPr txBox="1">
              <a:spLocks noChangeArrowheads="1"/>
            </p:cNvSpPr>
            <p:nvPr/>
          </p:nvSpPr>
          <p:spPr bwMode="auto">
            <a:xfrm>
              <a:off x="448" y="2952"/>
              <a:ext cx="511" cy="216"/>
            </a:xfrm>
            <a:prstGeom prst="rect">
              <a:avLst/>
            </a:prstGeom>
            <a:noFill/>
            <a:ln w="9525">
              <a:noFill/>
              <a:miter lim="800000"/>
              <a:headEnd/>
              <a:tailEnd/>
            </a:ln>
          </p:spPr>
          <p:txBody>
            <a:bodyPr/>
            <a:lstStyle/>
            <a:p>
              <a:pPr eaLnBrk="0" hangingPunct="0"/>
              <a:r>
                <a:rPr lang="fr-FR" sz="800" dirty="0">
                  <a:ea typeface="ＭＳ Ｐゴシック" pitchFamily="84" charset="-128"/>
                </a:rPr>
                <a:t>ST345</a:t>
              </a:r>
            </a:p>
          </p:txBody>
        </p:sp>
        <p:sp>
          <p:nvSpPr>
            <p:cNvPr id="23" name="Text Box 1043"/>
            <p:cNvSpPr txBox="1">
              <a:spLocks noChangeArrowheads="1"/>
            </p:cNvSpPr>
            <p:nvPr/>
          </p:nvSpPr>
          <p:spPr bwMode="auto">
            <a:xfrm>
              <a:off x="256" y="2465"/>
              <a:ext cx="752" cy="216"/>
            </a:xfrm>
            <a:prstGeom prst="rect">
              <a:avLst/>
            </a:prstGeom>
            <a:noFill/>
            <a:ln w="9525">
              <a:noFill/>
              <a:miter lim="800000"/>
              <a:headEnd/>
              <a:tailEnd/>
            </a:ln>
          </p:spPr>
          <p:txBody>
            <a:bodyPr/>
            <a:lstStyle/>
            <a:p>
              <a:pPr eaLnBrk="0" hangingPunct="0"/>
              <a:r>
                <a:rPr lang="fr-FR" sz="800">
                  <a:ea typeface="ＭＳ Ｐゴシック" pitchFamily="84" charset="-128"/>
                </a:rPr>
                <a:t>MANU : FEE</a:t>
              </a:r>
            </a:p>
          </p:txBody>
        </p:sp>
        <p:sp>
          <p:nvSpPr>
            <p:cNvPr id="24" name="Text Box 1044"/>
            <p:cNvSpPr txBox="1">
              <a:spLocks noChangeArrowheads="1"/>
            </p:cNvSpPr>
            <p:nvPr/>
          </p:nvSpPr>
          <p:spPr bwMode="auto">
            <a:xfrm>
              <a:off x="2256" y="2570"/>
              <a:ext cx="1056" cy="216"/>
            </a:xfrm>
            <a:prstGeom prst="rect">
              <a:avLst/>
            </a:prstGeom>
            <a:noFill/>
            <a:ln w="9525">
              <a:noFill/>
              <a:miter lim="800000"/>
              <a:headEnd/>
              <a:tailEnd/>
            </a:ln>
          </p:spPr>
          <p:txBody>
            <a:bodyPr/>
            <a:lstStyle/>
            <a:p>
              <a:pPr eaLnBrk="0" hangingPunct="0"/>
              <a:r>
                <a:rPr lang="fr-FR" sz="800">
                  <a:ea typeface="ＭＳ Ｐゴシック" pitchFamily="84" charset="-128"/>
                </a:rPr>
                <a:t>CROCUS : Readout</a:t>
              </a:r>
            </a:p>
          </p:txBody>
        </p:sp>
        <p:sp>
          <p:nvSpPr>
            <p:cNvPr id="25" name="Text Box 1045"/>
            <p:cNvSpPr txBox="1">
              <a:spLocks noChangeArrowheads="1"/>
            </p:cNvSpPr>
            <p:nvPr/>
          </p:nvSpPr>
          <p:spPr bwMode="auto">
            <a:xfrm>
              <a:off x="2263" y="2833"/>
              <a:ext cx="1071" cy="432"/>
            </a:xfrm>
            <a:prstGeom prst="rect">
              <a:avLst/>
            </a:prstGeom>
            <a:noFill/>
            <a:ln w="9525">
              <a:noFill/>
              <a:miter lim="800000"/>
              <a:headEnd/>
              <a:tailEnd/>
            </a:ln>
          </p:spPr>
          <p:txBody>
            <a:bodyPr/>
            <a:lstStyle/>
            <a:p>
              <a:pPr eaLnBrk="0" hangingPunct="0"/>
              <a:r>
                <a:rPr lang="fr-FR" sz="800" dirty="0">
                  <a:ea typeface="ＭＳ Ｐゴシック" pitchFamily="84" charset="-128"/>
                </a:rPr>
                <a:t>TCI : distribution du trigger et gestion des </a:t>
              </a:r>
              <a:r>
                <a:rPr lang="fr-FR" sz="800" dirty="0" err="1">
                  <a:ea typeface="ＭＳ Ｐゴシック" pitchFamily="84" charset="-128"/>
                </a:rPr>
                <a:t>Busy</a:t>
              </a:r>
              <a:endParaRPr lang="fr-FR" sz="800" dirty="0">
                <a:ea typeface="ＭＳ Ｐゴシック" pitchFamily="84" charset="-128"/>
              </a:endParaRPr>
            </a:p>
          </p:txBody>
        </p:sp>
        <p:sp>
          <p:nvSpPr>
            <p:cNvPr id="26" name="Text Box 1046"/>
            <p:cNvSpPr txBox="1">
              <a:spLocks noChangeArrowheads="1"/>
            </p:cNvSpPr>
            <p:nvPr/>
          </p:nvSpPr>
          <p:spPr bwMode="auto">
            <a:xfrm>
              <a:off x="2592" y="796"/>
              <a:ext cx="728" cy="432"/>
            </a:xfrm>
            <a:prstGeom prst="rect">
              <a:avLst/>
            </a:prstGeom>
            <a:noFill/>
            <a:ln w="9525">
              <a:noFill/>
              <a:miter lim="800000"/>
              <a:headEnd/>
              <a:tailEnd/>
            </a:ln>
          </p:spPr>
          <p:txBody>
            <a:bodyPr/>
            <a:lstStyle/>
            <a:p>
              <a:pPr eaLnBrk="0" hangingPunct="0"/>
              <a:r>
                <a:rPr lang="fr-FR" sz="800">
                  <a:ea typeface="ＭＳ Ｐゴシック" pitchFamily="84" charset="-128"/>
                </a:rPr>
                <a:t>DAQ</a:t>
              </a:r>
            </a:p>
            <a:p>
              <a:pPr eaLnBrk="0" hangingPunct="0"/>
              <a:r>
                <a:rPr lang="fr-FR" sz="800">
                  <a:ea typeface="ＭＳ Ｐゴシック" pitchFamily="84" charset="-128"/>
                </a:rPr>
                <a:t>ECS</a:t>
              </a:r>
            </a:p>
            <a:p>
              <a:pPr eaLnBrk="0" hangingPunct="0"/>
              <a:r>
                <a:rPr lang="fr-FR" sz="800">
                  <a:ea typeface="ＭＳ Ｐゴシック" pitchFamily="84" charset="-128"/>
                </a:rPr>
                <a:t>Slow Control</a:t>
              </a:r>
            </a:p>
          </p:txBody>
        </p:sp>
      </p:grpSp>
    </p:spTree>
    <p:extLst>
      <p:ext uri="{BB962C8B-B14F-4D97-AF65-F5344CB8AC3E}">
        <p14:creationId xmlns:p14="http://schemas.microsoft.com/office/powerpoint/2010/main" val="3054765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64568" y="2580"/>
            <a:ext cx="7056784" cy="1077218"/>
          </a:xfrm>
          <a:prstGeom prst="rect">
            <a:avLst/>
          </a:prstGeom>
          <a:noFill/>
        </p:spPr>
        <p:txBody>
          <a:bodyPr wrap="square" rtlCol="0">
            <a:spAutoFit/>
          </a:bodyPr>
          <a:lstStyle/>
          <a:p>
            <a:r>
              <a:rPr lang="fr-FR" sz="3200" dirty="0" smtClean="0"/>
              <a:t>Proposition d'upgrade de l'électronique.</a:t>
            </a:r>
            <a:endParaRPr lang="fr-FR" sz="3200" dirty="0"/>
          </a:p>
        </p:txBody>
      </p:sp>
      <p:sp>
        <p:nvSpPr>
          <p:cNvPr id="5" name="ZoneTexte 4"/>
          <p:cNvSpPr txBox="1"/>
          <p:nvPr/>
        </p:nvSpPr>
        <p:spPr>
          <a:xfrm>
            <a:off x="0" y="1052736"/>
            <a:ext cx="9906000" cy="5355313"/>
          </a:xfrm>
          <a:prstGeom prst="rect">
            <a:avLst/>
          </a:prstGeom>
          <a:noFill/>
        </p:spPr>
        <p:txBody>
          <a:bodyPr wrap="square" rtlCol="0">
            <a:spAutoFit/>
          </a:bodyPr>
          <a:lstStyle/>
          <a:p>
            <a:r>
              <a:rPr lang="fr-FR" sz="1800" dirty="0" smtClean="0"/>
              <a:t>Plusieurs étapes :</a:t>
            </a:r>
          </a:p>
          <a:p>
            <a:endParaRPr lang="fr-FR" sz="1800" dirty="0"/>
          </a:p>
          <a:p>
            <a:r>
              <a:rPr lang="fr-FR" sz="1800" dirty="0" smtClean="0">
                <a:solidFill>
                  <a:srgbClr val="FF0000"/>
                </a:solidFill>
              </a:rPr>
              <a:t>Upgrade des CROCUS </a:t>
            </a:r>
            <a:r>
              <a:rPr lang="fr-FR" sz="1800" dirty="0" smtClean="0"/>
              <a:t>: passage à des CROCUS à base de FPGA récents -&gt; simplification de l'architecture et augmentation des performances. Objectif que les CROCUS n'aient pas d'impact sur le temps de lecture. Cet upgrade seul ne permettra pas de descendre en dessous de  60  </a:t>
            </a:r>
            <a:r>
              <a:rPr lang="fr-FR" sz="1800" dirty="0" smtClean="0">
                <a:sym typeface="Symbol"/>
              </a:rPr>
              <a:t>s. Projet approuvé par la direction de l'IPNO. Coût ~ 200 </a:t>
            </a:r>
            <a:r>
              <a:rPr lang="fr-FR" sz="1800" dirty="0" smtClean="0">
                <a:sym typeface="Symbol"/>
              </a:rPr>
              <a:t>k</a:t>
            </a:r>
            <a:r>
              <a:rPr lang="fr-FR" sz="1800" dirty="0">
                <a:solidFill>
                  <a:schemeClr val="tx1"/>
                </a:solidFill>
              </a:rPr>
              <a:t>€</a:t>
            </a:r>
            <a:r>
              <a:rPr lang="fr-FR" sz="1800" dirty="0" smtClean="0">
                <a:sym typeface="Symbol"/>
              </a:rPr>
              <a:t>. (3 ETP)</a:t>
            </a:r>
            <a:endParaRPr lang="fr-FR" sz="1800" dirty="0" smtClean="0">
              <a:sym typeface="Symbol"/>
            </a:endParaRPr>
          </a:p>
          <a:p>
            <a:endParaRPr lang="fr-FR" sz="1800" dirty="0">
              <a:sym typeface="Symbol"/>
            </a:endParaRPr>
          </a:p>
          <a:p>
            <a:r>
              <a:rPr lang="fr-FR" sz="1800" dirty="0" smtClean="0">
                <a:solidFill>
                  <a:srgbClr val="FF0000"/>
                </a:solidFill>
              </a:rPr>
              <a:t>Changement des bus</a:t>
            </a:r>
            <a:r>
              <a:rPr lang="fr-FR" sz="1800" dirty="0" smtClean="0"/>
              <a:t>. Passage à des bus en LVDS permettant des débits jusqu'à </a:t>
            </a:r>
            <a:r>
              <a:rPr lang="fr-FR" sz="1800" dirty="0" smtClean="0"/>
              <a:t>2,5 Gbits</a:t>
            </a:r>
            <a:r>
              <a:rPr lang="fr-FR" sz="1800" dirty="0" smtClean="0"/>
              <a:t>/s (160 Mbits/s actuellement en LVTTL avec nouveau CROCUS) + fractionnement des ces bus. Gain espéré : passage pour les </a:t>
            </a:r>
            <a:r>
              <a:rPr lang="fr-FR" sz="1800" dirty="0" err="1" smtClean="0"/>
              <a:t>buspatch</a:t>
            </a:r>
            <a:r>
              <a:rPr lang="fr-FR" sz="1800" dirty="0" smtClean="0"/>
              <a:t> </a:t>
            </a:r>
            <a:r>
              <a:rPr lang="fr-FR" sz="1800" dirty="0" smtClean="0"/>
              <a:t>les plus chargés de 22</a:t>
            </a:r>
            <a:r>
              <a:rPr lang="fr-FR" sz="1800" dirty="0" smtClean="0">
                <a:sym typeface="Symbol"/>
              </a:rPr>
              <a:t> s de temps de lecture (avec nouveau CROCUS) à 1,4 s (avec nouveau </a:t>
            </a:r>
            <a:r>
              <a:rPr lang="fr-FR" sz="1800" dirty="0" smtClean="0">
                <a:sym typeface="Symbol"/>
              </a:rPr>
              <a:t>CROCUS </a:t>
            </a:r>
            <a:r>
              <a:rPr lang="fr-FR" sz="1800" dirty="0" smtClean="0">
                <a:sym typeface="Symbol"/>
              </a:rPr>
              <a:t>et nouveau </a:t>
            </a:r>
            <a:r>
              <a:rPr lang="fr-FR" sz="1800" dirty="0" err="1" smtClean="0">
                <a:sym typeface="Symbol"/>
              </a:rPr>
              <a:t>MANUs</a:t>
            </a:r>
            <a:r>
              <a:rPr lang="fr-FR" sz="1800" dirty="0" smtClean="0">
                <a:sym typeface="Symbol"/>
              </a:rPr>
              <a:t>). Actuellement en discussion. Participation INFN Cagliari. Coût </a:t>
            </a:r>
            <a:r>
              <a:rPr lang="fr-FR" sz="1800" dirty="0" smtClean="0">
                <a:sym typeface="Symbol"/>
              </a:rPr>
              <a:t>? ETP?</a:t>
            </a:r>
            <a:endParaRPr lang="fr-FR" sz="1800" dirty="0" smtClean="0">
              <a:sym typeface="Symbol"/>
            </a:endParaRPr>
          </a:p>
          <a:p>
            <a:endParaRPr lang="fr-FR" sz="1800" dirty="0">
              <a:sym typeface="Symbol"/>
            </a:endParaRPr>
          </a:p>
          <a:p>
            <a:r>
              <a:rPr lang="fr-FR" sz="1800" dirty="0" smtClean="0">
                <a:solidFill>
                  <a:srgbClr val="FF0000"/>
                </a:solidFill>
                <a:sym typeface="Symbol"/>
              </a:rPr>
              <a:t>Changements des </a:t>
            </a:r>
            <a:r>
              <a:rPr lang="fr-FR" sz="1800" dirty="0" err="1" smtClean="0">
                <a:solidFill>
                  <a:srgbClr val="FF0000"/>
                </a:solidFill>
                <a:sym typeface="Symbol"/>
              </a:rPr>
              <a:t>MANUs</a:t>
            </a:r>
            <a:r>
              <a:rPr lang="fr-FR" sz="1800" dirty="0" smtClean="0">
                <a:solidFill>
                  <a:srgbClr val="FF0000"/>
                </a:solidFill>
                <a:sym typeface="Symbol"/>
              </a:rPr>
              <a:t> </a:t>
            </a:r>
            <a:r>
              <a:rPr lang="fr-FR" sz="1800" dirty="0" smtClean="0">
                <a:sym typeface="Symbol"/>
              </a:rPr>
              <a:t>: temps de traitement des données par le MANU de 40 s. Actuellement incompressible. Objectif réaliser de nouveaux </a:t>
            </a:r>
            <a:r>
              <a:rPr lang="fr-FR" sz="1800" dirty="0" err="1" smtClean="0">
                <a:sym typeface="Symbol"/>
              </a:rPr>
              <a:t>MANUs</a:t>
            </a:r>
            <a:r>
              <a:rPr lang="fr-FR" sz="1800" dirty="0" smtClean="0">
                <a:sym typeface="Symbol"/>
              </a:rPr>
              <a:t> avec un temps de lecture bien inférieur à 20 s (10 s ?) pour avoir un budget temps total &lt; à 20 s. Actuellement en discussion. Coût, nouveaux ASIC : ~1,1 </a:t>
            </a:r>
            <a:r>
              <a:rPr lang="fr-FR" sz="1800" dirty="0" smtClean="0">
                <a:sym typeface="Symbol"/>
              </a:rPr>
              <a:t>M</a:t>
            </a:r>
            <a:r>
              <a:rPr lang="fr-FR" sz="1800" dirty="0">
                <a:solidFill>
                  <a:schemeClr val="tx1"/>
                </a:solidFill>
              </a:rPr>
              <a:t>€</a:t>
            </a:r>
            <a:r>
              <a:rPr lang="fr-FR" sz="1800" dirty="0" smtClean="0">
                <a:sym typeface="Symbol"/>
              </a:rPr>
              <a:t>. </a:t>
            </a:r>
            <a:r>
              <a:rPr lang="fr-FR" sz="1800" dirty="0" smtClean="0">
                <a:sym typeface="Symbol"/>
              </a:rPr>
              <a:t>ETP?</a:t>
            </a:r>
            <a:endParaRPr lang="fr-FR" sz="1800" dirty="0"/>
          </a:p>
        </p:txBody>
      </p:sp>
    </p:spTree>
    <p:extLst>
      <p:ext uri="{BB962C8B-B14F-4D97-AF65-F5344CB8AC3E}">
        <p14:creationId xmlns:p14="http://schemas.microsoft.com/office/powerpoint/2010/main" val="1389497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err="1" smtClean="0"/>
              <a:t>Muon</a:t>
            </a:r>
            <a:r>
              <a:rPr lang="en-GB" dirty="0" smtClean="0"/>
              <a:t> Trigger Upgrades</a:t>
            </a:r>
            <a:endParaRPr lang="en-GB" dirty="0"/>
          </a:p>
        </p:txBody>
      </p:sp>
      <p:sp>
        <p:nvSpPr>
          <p:cNvPr id="3" name="Espace réservé du texte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78951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4"/>
          <p:cNvSpPr txBox="1">
            <a:spLocks/>
          </p:cNvSpPr>
          <p:nvPr/>
        </p:nvSpPr>
        <p:spPr>
          <a:xfrm>
            <a:off x="9243658" y="6475884"/>
            <a:ext cx="332142" cy="230832"/>
          </a:xfrm>
          <a:prstGeom prst="rect">
            <a:avLst/>
          </a:prstGeom>
          <a:noFill/>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D9C9C1AF-1D07-4D0B-86C1-5DB0EA1D4A8B}" type="slidenum">
              <a:rPr kumimoji="0" lang="en-US" sz="9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19</a:t>
            </a:fld>
            <a:endParaRPr kumimoji="0" lang="en-US" sz="900" b="0"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14" name="TextBox 12"/>
          <p:cNvSpPr txBox="1">
            <a:spLocks noChangeArrowheads="1"/>
          </p:cNvSpPr>
          <p:nvPr/>
        </p:nvSpPr>
        <p:spPr bwMode="auto">
          <a:xfrm>
            <a:off x="272480" y="1052736"/>
            <a:ext cx="8928992" cy="3650230"/>
          </a:xfrm>
          <a:prstGeom prst="rect">
            <a:avLst/>
          </a:prstGeom>
          <a:noFill/>
          <a:ln w="9525">
            <a:noFill/>
            <a:miter lim="800000"/>
            <a:headEnd/>
            <a:tailEnd/>
          </a:ln>
        </p:spPr>
        <p:txBody>
          <a:bodyPr wrap="square">
            <a:spAutoFit/>
          </a:bodyPr>
          <a:lstStyle/>
          <a:p>
            <a:pPr marL="342000" indent="-342000" algn="l">
              <a:buFont typeface="Wingdings" pitchFamily="2" charset="2"/>
              <a:buChar char="q"/>
            </a:pPr>
            <a:r>
              <a:rPr lang="fr-FR" sz="1700" dirty="0" smtClean="0">
                <a:solidFill>
                  <a:schemeClr val="tx1"/>
                </a:solidFill>
              </a:rPr>
              <a:t>Forts taux de comptage attendus sur les détecteurs </a:t>
            </a:r>
            <a:r>
              <a:rPr lang="fr-FR" sz="1700" dirty="0" err="1" smtClean="0">
                <a:solidFill>
                  <a:schemeClr val="tx1"/>
                </a:solidFill>
              </a:rPr>
              <a:t>RPCs</a:t>
            </a:r>
            <a:r>
              <a:rPr lang="fr-FR" sz="1700" dirty="0" smtClean="0">
                <a:solidFill>
                  <a:schemeClr val="tx1"/>
                </a:solidFill>
              </a:rPr>
              <a:t> =&gt; vieillissement rapide des </a:t>
            </a:r>
            <a:r>
              <a:rPr lang="fr-FR" sz="1700" dirty="0" err="1" smtClean="0">
                <a:solidFill>
                  <a:schemeClr val="tx1"/>
                </a:solidFill>
              </a:rPr>
              <a:t>RPCs</a:t>
            </a:r>
            <a:r>
              <a:rPr lang="fr-FR" sz="1700" dirty="0" smtClean="0">
                <a:solidFill>
                  <a:schemeClr val="tx1"/>
                </a:solidFill>
              </a:rPr>
              <a:t> dans le mode de fonctionnement actuel (“avalanche saturée”) </a:t>
            </a:r>
          </a:p>
          <a:p>
            <a:pPr marL="342000" indent="-342000" algn="l">
              <a:buFont typeface="Wingdings" pitchFamily="2" charset="2"/>
              <a:buChar char="q"/>
            </a:pPr>
            <a:r>
              <a:rPr lang="fr-FR" sz="1700" dirty="0" smtClean="0">
                <a:solidFill>
                  <a:schemeClr val="tx1"/>
                </a:solidFill>
              </a:rPr>
              <a:t>Afin de limiter le vieillissement des </a:t>
            </a:r>
            <a:r>
              <a:rPr lang="fr-FR" sz="1700" dirty="0" err="1" smtClean="0">
                <a:solidFill>
                  <a:schemeClr val="tx1"/>
                </a:solidFill>
              </a:rPr>
              <a:t>RPCs</a:t>
            </a:r>
            <a:r>
              <a:rPr lang="fr-FR" sz="1700" dirty="0" smtClean="0">
                <a:solidFill>
                  <a:schemeClr val="tx1"/>
                </a:solidFill>
              </a:rPr>
              <a:t> =&gt; passage en mode de fonctionnement “avalanche” des </a:t>
            </a:r>
            <a:r>
              <a:rPr lang="fr-FR" sz="1700" dirty="0" err="1" smtClean="0">
                <a:solidFill>
                  <a:schemeClr val="tx1"/>
                </a:solidFill>
              </a:rPr>
              <a:t>RPCs</a:t>
            </a:r>
            <a:endParaRPr lang="fr-FR" sz="1700" dirty="0" smtClean="0">
              <a:solidFill>
                <a:schemeClr val="tx1"/>
              </a:solidFill>
            </a:endParaRPr>
          </a:p>
          <a:p>
            <a:pPr marL="799200" lvl="1" indent="-342000" algn="l">
              <a:buFont typeface="Wingdings" pitchFamily="2" charset="2"/>
              <a:buChar char="§"/>
            </a:pPr>
            <a:r>
              <a:rPr lang="fr-FR" sz="1700" dirty="0" smtClean="0">
                <a:solidFill>
                  <a:schemeClr val="tx1"/>
                </a:solidFill>
              </a:rPr>
              <a:t>Signaux beaucoup plus petits : ~ 30-50 </a:t>
            </a:r>
            <a:r>
              <a:rPr lang="fr-FR" sz="1700" dirty="0" err="1" smtClean="0">
                <a:solidFill>
                  <a:schemeClr val="tx1"/>
                </a:solidFill>
              </a:rPr>
              <a:t>fC</a:t>
            </a:r>
            <a:r>
              <a:rPr lang="fr-FR" sz="1700" dirty="0" smtClean="0">
                <a:solidFill>
                  <a:schemeClr val="tx1"/>
                </a:solidFill>
              </a:rPr>
              <a:t> (vs ~1000 </a:t>
            </a:r>
            <a:r>
              <a:rPr lang="fr-FR" sz="1700" dirty="0" err="1" smtClean="0">
                <a:solidFill>
                  <a:schemeClr val="tx1"/>
                </a:solidFill>
              </a:rPr>
              <a:t>fC</a:t>
            </a:r>
            <a:r>
              <a:rPr lang="fr-FR" sz="1700" dirty="0" smtClean="0">
                <a:solidFill>
                  <a:schemeClr val="tx1"/>
                </a:solidFill>
              </a:rPr>
              <a:t> actuellement) </a:t>
            </a:r>
          </a:p>
          <a:p>
            <a:pPr marL="799200" lvl="1" indent="-342000" algn="l">
              <a:buFont typeface="Wingdings" pitchFamily="2" charset="2"/>
              <a:buChar char="§"/>
            </a:pPr>
            <a:r>
              <a:rPr lang="fr-FR" sz="1700" dirty="0" smtClean="0">
                <a:solidFill>
                  <a:schemeClr val="tx1"/>
                </a:solidFill>
              </a:rPr>
              <a:t>Nécessite le remplacement du FEE =&gt; ajout d’un étage d’amplification</a:t>
            </a:r>
          </a:p>
          <a:p>
            <a:pPr marL="799200" lvl="1" indent="-342000" algn="l">
              <a:buFont typeface="Wingdings" pitchFamily="2" charset="2"/>
              <a:buChar char="§"/>
            </a:pPr>
            <a:r>
              <a:rPr lang="fr-FR" sz="1700" dirty="0" smtClean="0">
                <a:solidFill>
                  <a:schemeClr val="tx1"/>
                </a:solidFill>
              </a:rPr>
              <a:t>Nécessite une R&amp;D (~1 an) pour étudier le bruit, fixer gain et seuil, </a:t>
            </a:r>
            <a:r>
              <a:rPr lang="fr-FR" sz="1700" dirty="0" err="1" smtClean="0">
                <a:solidFill>
                  <a:schemeClr val="tx1"/>
                </a:solidFill>
              </a:rPr>
              <a:t>etc</a:t>
            </a:r>
            <a:endParaRPr lang="fr-FR" sz="1700" dirty="0" smtClean="0">
              <a:solidFill>
                <a:schemeClr val="tx1"/>
              </a:solidFill>
            </a:endParaRPr>
          </a:p>
          <a:p>
            <a:pPr marL="342900" lvl="0" indent="-342900" algn="l">
              <a:spcBef>
                <a:spcPct val="20000"/>
              </a:spcBef>
              <a:buFont typeface="Wingdings" pitchFamily="2" charset="2"/>
              <a:buChar char="q"/>
              <a:defRPr/>
            </a:pPr>
            <a:r>
              <a:rPr lang="fr-FR" sz="1700" b="1" kern="0" dirty="0" smtClean="0">
                <a:solidFill>
                  <a:srgbClr val="FF0000"/>
                </a:solidFill>
                <a:cs typeface="Arial" charset="0"/>
              </a:rPr>
              <a:t>2384</a:t>
            </a:r>
            <a:r>
              <a:rPr lang="fr-FR" sz="1700" kern="0" dirty="0" smtClean="0">
                <a:solidFill>
                  <a:srgbClr val="FF0000"/>
                </a:solidFill>
                <a:cs typeface="Arial" charset="0"/>
              </a:rPr>
              <a:t> (+ </a:t>
            </a:r>
            <a:r>
              <a:rPr lang="fr-FR" sz="1700" kern="0" dirty="0" err="1" smtClean="0">
                <a:solidFill>
                  <a:srgbClr val="FF0000"/>
                </a:solidFill>
                <a:cs typeface="Arial" charset="0"/>
              </a:rPr>
              <a:t>spares</a:t>
            </a:r>
            <a:r>
              <a:rPr lang="fr-FR" sz="1700" kern="0" dirty="0" smtClean="0">
                <a:solidFill>
                  <a:srgbClr val="FF0000"/>
                </a:solidFill>
                <a:cs typeface="Arial" charset="0"/>
              </a:rPr>
              <a:t>) </a:t>
            </a:r>
            <a:r>
              <a:rPr lang="fr-FR" sz="1700" b="1" kern="0" dirty="0" smtClean="0">
                <a:solidFill>
                  <a:srgbClr val="FF0000"/>
                </a:solidFill>
                <a:cs typeface="Arial" charset="0"/>
              </a:rPr>
              <a:t>cartes FEE</a:t>
            </a:r>
          </a:p>
          <a:p>
            <a:pPr marL="800100" lvl="1" indent="-342900" algn="l">
              <a:spcBef>
                <a:spcPct val="20000"/>
              </a:spcBef>
              <a:buFont typeface="Wingdings" pitchFamily="2" charset="2"/>
              <a:buChar char="§"/>
              <a:defRPr/>
            </a:pPr>
            <a:r>
              <a:rPr lang="fr-FR" sz="1700" dirty="0" smtClean="0">
                <a:solidFill>
                  <a:schemeClr val="tx1"/>
                </a:solidFill>
              </a:rPr>
              <a:t>Pas de solution (ASIC) disponible clé en main (!)</a:t>
            </a:r>
          </a:p>
          <a:p>
            <a:pPr marL="800100" lvl="1" indent="-342900" algn="l">
              <a:spcBef>
                <a:spcPct val="20000"/>
              </a:spcBef>
              <a:buFont typeface="Wingdings" pitchFamily="2" charset="2"/>
              <a:buChar char="§"/>
              <a:defRPr/>
            </a:pPr>
            <a:r>
              <a:rPr lang="fr-FR" sz="1700" dirty="0" smtClean="0">
                <a:solidFill>
                  <a:schemeClr val="tx1"/>
                </a:solidFill>
              </a:rPr>
              <a:t>La R&amp;D a commencée depuis mai 2012 (2 cartes prototype en construction, étude d’un ASIC)</a:t>
            </a:r>
          </a:p>
          <a:p>
            <a:pPr marL="342000" indent="-342000" algn="l"/>
            <a:endParaRPr lang="fr-FR" sz="1700" dirty="0" smtClean="0">
              <a:solidFill>
                <a:schemeClr val="tx1"/>
              </a:solidFill>
            </a:endParaRPr>
          </a:p>
        </p:txBody>
      </p:sp>
      <p:sp>
        <p:nvSpPr>
          <p:cNvPr id="10" name="Rectangle 2"/>
          <p:cNvSpPr txBox="1">
            <a:spLocks noChangeArrowheads="1"/>
          </p:cNvSpPr>
          <p:nvPr/>
        </p:nvSpPr>
        <p:spPr bwMode="auto">
          <a:xfrm>
            <a:off x="1208584" y="188640"/>
            <a:ext cx="6768752"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1" hangingPunct="1">
              <a:defRPr/>
            </a:pPr>
            <a:r>
              <a:rPr lang="en-US" sz="2800" kern="0" dirty="0" smtClean="0">
                <a:solidFill>
                  <a:schemeClr val="accent2"/>
                </a:solidFill>
                <a:latin typeface="+mj-lt"/>
                <a:ea typeface="+mj-ea"/>
                <a:cs typeface="+mj-cs"/>
              </a:rPr>
              <a:t>Upgrade du FEE du </a:t>
            </a:r>
            <a:r>
              <a:rPr lang="en-US" sz="2800" kern="0" dirty="0" err="1" smtClean="0">
                <a:solidFill>
                  <a:schemeClr val="accent2"/>
                </a:solidFill>
                <a:latin typeface="+mj-lt"/>
                <a:ea typeface="+mj-ea"/>
                <a:cs typeface="+mj-cs"/>
              </a:rPr>
              <a:t>Muon</a:t>
            </a:r>
            <a:r>
              <a:rPr lang="en-US" sz="2800" kern="0" dirty="0" smtClean="0">
                <a:solidFill>
                  <a:schemeClr val="accent2"/>
                </a:solidFill>
                <a:latin typeface="+mj-lt"/>
                <a:ea typeface="+mj-ea"/>
                <a:cs typeface="+mj-cs"/>
              </a:rPr>
              <a:t> Trigger </a:t>
            </a:r>
            <a:endParaRPr kumimoji="0" lang="en-US" sz="2800" b="0" i="0" u="none" strike="noStrike" kern="0" cap="none" spc="0" normalizeH="0" baseline="0" noProof="0" dirty="0" smtClean="0">
              <a:ln>
                <a:noFill/>
              </a:ln>
              <a:solidFill>
                <a:schemeClr val="accent2"/>
              </a:solidFill>
              <a:effectLst/>
              <a:uLnTx/>
              <a:uFillTx/>
              <a:latin typeface="+mj-lt"/>
              <a:ea typeface="+mj-ea"/>
              <a:cs typeface="+mj-cs"/>
            </a:endParaRPr>
          </a:p>
        </p:txBody>
      </p:sp>
      <p:pic>
        <p:nvPicPr>
          <p:cNvPr id="19" name="Picture 4" descr="FEE-Photo5"/>
          <p:cNvPicPr>
            <a:picLocks noGrp="1" noChangeAspect="1" noChangeArrowheads="1"/>
          </p:cNvPicPr>
          <p:nvPr>
            <p:ph type="chart" sz="half" idx="2"/>
          </p:nvPr>
        </p:nvPicPr>
        <p:blipFill>
          <a:blip r:embed="rId3" cstate="print"/>
          <a:srcRect t="7100" b="7692"/>
          <a:stretch>
            <a:fillRect/>
          </a:stretch>
        </p:blipFill>
        <p:spPr>
          <a:xfrm>
            <a:off x="4592960" y="4653136"/>
            <a:ext cx="5237467" cy="1656184"/>
          </a:xfrm>
          <a:ln/>
        </p:spPr>
      </p:pic>
      <p:sp>
        <p:nvSpPr>
          <p:cNvPr id="20" name="TextBox 12"/>
          <p:cNvSpPr txBox="1">
            <a:spLocks noChangeArrowheads="1"/>
          </p:cNvSpPr>
          <p:nvPr/>
        </p:nvSpPr>
        <p:spPr bwMode="auto">
          <a:xfrm>
            <a:off x="344488" y="4869160"/>
            <a:ext cx="4032448" cy="1200329"/>
          </a:xfrm>
          <a:prstGeom prst="rect">
            <a:avLst/>
          </a:prstGeom>
          <a:noFill/>
          <a:ln w="9525">
            <a:noFill/>
            <a:miter lim="800000"/>
            <a:headEnd/>
            <a:tailEnd/>
          </a:ln>
        </p:spPr>
        <p:txBody>
          <a:bodyPr wrap="square">
            <a:spAutoFit/>
          </a:bodyPr>
          <a:lstStyle/>
          <a:p>
            <a:pPr marL="342000" indent="-342000" algn="l">
              <a:buFont typeface="Wingdings" pitchFamily="2" charset="2"/>
              <a:buChar char="q"/>
            </a:pPr>
            <a:r>
              <a:rPr lang="fr-FR" sz="1600" dirty="0" smtClean="0">
                <a:solidFill>
                  <a:schemeClr val="tx1"/>
                </a:solidFill>
              </a:rPr>
              <a:t>Projet approuvé au LPC</a:t>
            </a:r>
          </a:p>
          <a:p>
            <a:pPr marL="342000" indent="-342000" algn="l">
              <a:buFont typeface="Wingdings" pitchFamily="2" charset="2"/>
              <a:buChar char="q"/>
            </a:pPr>
            <a:r>
              <a:rPr lang="fr-FR" sz="1600" dirty="0" smtClean="0">
                <a:solidFill>
                  <a:schemeClr val="tx1"/>
                </a:solidFill>
              </a:rPr>
              <a:t>Support de nos collègues italiens</a:t>
            </a:r>
          </a:p>
          <a:p>
            <a:pPr marL="342000" indent="-342000" algn="l">
              <a:buFont typeface="Wingdings" pitchFamily="2" charset="2"/>
              <a:buChar char="q"/>
            </a:pPr>
            <a:r>
              <a:rPr lang="fr-FR" sz="1600" dirty="0" smtClean="0">
                <a:solidFill>
                  <a:schemeClr val="tx1"/>
                </a:solidFill>
              </a:rPr>
              <a:t>Projet décrit dans la LOI des upgrades d’ALICE</a:t>
            </a:r>
          </a:p>
          <a:p>
            <a:pPr marL="342000" indent="-342000" algn="l"/>
            <a:endParaRPr lang="fr-FR" sz="800" b="1" dirty="0" smtClean="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GB" dirty="0"/>
          </a:p>
        </p:txBody>
      </p:sp>
      <p:sp>
        <p:nvSpPr>
          <p:cNvPr id="3" name="Espace réservé du contenu 2"/>
          <p:cNvSpPr>
            <a:spLocks noGrp="1"/>
          </p:cNvSpPr>
          <p:nvPr>
            <p:ph idx="1"/>
          </p:nvPr>
        </p:nvSpPr>
        <p:spPr>
          <a:xfrm>
            <a:off x="344488" y="1556792"/>
            <a:ext cx="9289032" cy="4536504"/>
          </a:xfrm>
        </p:spPr>
        <p:txBody>
          <a:bodyPr/>
          <a:lstStyle/>
          <a:p>
            <a:r>
              <a:rPr lang="fr-FR" sz="3600" dirty="0" smtClean="0"/>
              <a:t>Motivation de Physique (L. </a:t>
            </a:r>
            <a:r>
              <a:rPr lang="fr-FR" sz="3600" dirty="0" err="1" smtClean="0"/>
              <a:t>Massacrier</a:t>
            </a:r>
            <a:r>
              <a:rPr lang="fr-FR" sz="3600" dirty="0" smtClean="0"/>
              <a:t> QGP-France)</a:t>
            </a:r>
          </a:p>
          <a:p>
            <a:r>
              <a:rPr lang="fr-FR" sz="3600" dirty="0" smtClean="0"/>
              <a:t>Upgrade du </a:t>
            </a:r>
            <a:r>
              <a:rPr lang="fr-FR" sz="3600" dirty="0" err="1" smtClean="0"/>
              <a:t>trajectographe</a:t>
            </a:r>
            <a:r>
              <a:rPr lang="fr-FR" sz="3600" dirty="0" smtClean="0"/>
              <a:t> </a:t>
            </a:r>
            <a:r>
              <a:rPr lang="fr-FR" sz="3600" dirty="0" smtClean="0"/>
              <a:t>à</a:t>
            </a:r>
            <a:r>
              <a:rPr lang="fr-FR" sz="3600" dirty="0" smtClean="0"/>
              <a:t> muons (inputs de Bruno et Alberto)</a:t>
            </a:r>
          </a:p>
          <a:p>
            <a:r>
              <a:rPr lang="fr-FR" sz="3600" dirty="0" smtClean="0"/>
              <a:t>Upgrade du trigger muon (inputs de Pascal)</a:t>
            </a:r>
            <a:endParaRPr lang="fr-FR" sz="3600" dirty="0"/>
          </a:p>
        </p:txBody>
      </p:sp>
    </p:spTree>
    <p:extLst>
      <p:ext uri="{BB962C8B-B14F-4D97-AF65-F5344CB8AC3E}">
        <p14:creationId xmlns:p14="http://schemas.microsoft.com/office/powerpoint/2010/main" val="1352530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2"/>
          <p:cNvSpPr txBox="1">
            <a:spLocks noChangeArrowheads="1"/>
          </p:cNvSpPr>
          <p:nvPr/>
        </p:nvSpPr>
        <p:spPr bwMode="auto">
          <a:xfrm>
            <a:off x="416496" y="1196752"/>
            <a:ext cx="8928992" cy="1938992"/>
          </a:xfrm>
          <a:prstGeom prst="rect">
            <a:avLst/>
          </a:prstGeom>
          <a:noFill/>
          <a:ln w="9525">
            <a:noFill/>
            <a:miter lim="800000"/>
            <a:headEnd/>
            <a:tailEnd/>
          </a:ln>
        </p:spPr>
        <p:txBody>
          <a:bodyPr wrap="square">
            <a:spAutoFit/>
          </a:bodyPr>
          <a:lstStyle/>
          <a:p>
            <a:pPr marL="342000" indent="-342000" algn="l">
              <a:buFont typeface="Wingdings" pitchFamily="2" charset="2"/>
              <a:buChar char="q"/>
            </a:pPr>
            <a:r>
              <a:rPr lang="fr-FR" sz="1600" dirty="0" err="1" smtClean="0">
                <a:solidFill>
                  <a:schemeClr val="tx1"/>
                </a:solidFill>
              </a:rPr>
              <a:t>Readout</a:t>
            </a:r>
            <a:r>
              <a:rPr lang="fr-FR" sz="1600" dirty="0" smtClean="0">
                <a:solidFill>
                  <a:schemeClr val="tx1"/>
                </a:solidFill>
              </a:rPr>
              <a:t> plus rapide pour répondre à l’augmentation des taux de trigger</a:t>
            </a:r>
          </a:p>
          <a:p>
            <a:pPr marL="799200" lvl="1" indent="-342000" algn="l">
              <a:buFont typeface="Wingdings" pitchFamily="2" charset="2"/>
              <a:buChar char="§"/>
            </a:pPr>
            <a:r>
              <a:rPr lang="fr-FR" sz="1600" dirty="0" smtClean="0">
                <a:solidFill>
                  <a:schemeClr val="tx1"/>
                </a:solidFill>
              </a:rPr>
              <a:t>5 kHz max. de triggers (di-)muons attendus en Pb-Pb</a:t>
            </a:r>
          </a:p>
          <a:p>
            <a:pPr marL="799200" lvl="1" indent="-342000" algn="l">
              <a:buFont typeface="Wingdings" pitchFamily="2" charset="2"/>
              <a:buChar char="§"/>
            </a:pPr>
            <a:r>
              <a:rPr lang="fr-FR" sz="1600" dirty="0" smtClean="0">
                <a:solidFill>
                  <a:schemeClr val="tx1"/>
                </a:solidFill>
              </a:rPr>
              <a:t>Temps de </a:t>
            </a:r>
            <a:r>
              <a:rPr lang="fr-FR" sz="1600" dirty="0" err="1" smtClean="0">
                <a:solidFill>
                  <a:schemeClr val="tx1"/>
                </a:solidFill>
              </a:rPr>
              <a:t>readout</a:t>
            </a:r>
            <a:r>
              <a:rPr lang="fr-FR" sz="1600" dirty="0" smtClean="0">
                <a:solidFill>
                  <a:schemeClr val="tx1"/>
                </a:solidFill>
              </a:rPr>
              <a:t> ~100 µs actuellement =&gt; 30% </a:t>
            </a:r>
            <a:r>
              <a:rPr lang="fr-FR" sz="1600" dirty="0" err="1" smtClean="0">
                <a:solidFill>
                  <a:schemeClr val="tx1"/>
                </a:solidFill>
              </a:rPr>
              <a:t>deadtime</a:t>
            </a:r>
            <a:r>
              <a:rPr lang="fr-FR" sz="1600" dirty="0" smtClean="0">
                <a:solidFill>
                  <a:schemeClr val="tx1"/>
                </a:solidFill>
              </a:rPr>
              <a:t> à 5 kHz !!</a:t>
            </a:r>
          </a:p>
          <a:p>
            <a:pPr marL="799200" lvl="1" indent="-342000" algn="l">
              <a:buFont typeface="Wingdings" pitchFamily="2" charset="2"/>
              <a:buChar char="§"/>
            </a:pPr>
            <a:r>
              <a:rPr lang="fr-FR" sz="1600" dirty="0" smtClean="0">
                <a:solidFill>
                  <a:schemeClr val="tx1"/>
                </a:solidFill>
              </a:rPr>
              <a:t>But = temps de </a:t>
            </a:r>
            <a:r>
              <a:rPr lang="fr-FR" sz="1600" dirty="0" err="1" smtClean="0">
                <a:solidFill>
                  <a:schemeClr val="tx1"/>
                </a:solidFill>
              </a:rPr>
              <a:t>readout</a:t>
            </a:r>
            <a:r>
              <a:rPr lang="fr-FR" sz="1600" dirty="0" smtClean="0">
                <a:solidFill>
                  <a:schemeClr val="tx1"/>
                </a:solidFill>
              </a:rPr>
              <a:t> de ~10 µs =&gt; &lt; 10% </a:t>
            </a:r>
            <a:r>
              <a:rPr lang="fr-FR" sz="1600" dirty="0" err="1" smtClean="0">
                <a:solidFill>
                  <a:schemeClr val="tx1"/>
                </a:solidFill>
              </a:rPr>
              <a:t>deadtime</a:t>
            </a:r>
            <a:r>
              <a:rPr lang="fr-FR" sz="1600" dirty="0" smtClean="0">
                <a:solidFill>
                  <a:schemeClr val="tx1"/>
                </a:solidFill>
              </a:rPr>
              <a:t> à 5 kHz</a:t>
            </a:r>
          </a:p>
          <a:p>
            <a:pPr marL="799200" lvl="1" indent="-342000" algn="l">
              <a:buFont typeface="Wingdings" pitchFamily="2" charset="2"/>
              <a:buChar char="§"/>
            </a:pPr>
            <a:r>
              <a:rPr lang="fr-FR" sz="1600" dirty="0" smtClean="0">
                <a:solidFill>
                  <a:schemeClr val="tx1"/>
                </a:solidFill>
              </a:rPr>
              <a:t>Remplacement des 16 cartes de décision </a:t>
            </a:r>
            <a:r>
              <a:rPr lang="fr-FR" sz="1600" dirty="0" err="1" smtClean="0">
                <a:solidFill>
                  <a:schemeClr val="tx1"/>
                </a:solidFill>
              </a:rPr>
              <a:t>Regional</a:t>
            </a:r>
            <a:endParaRPr lang="fr-FR" sz="1600" dirty="0" smtClean="0">
              <a:solidFill>
                <a:schemeClr val="tx1"/>
              </a:solidFill>
            </a:endParaRPr>
          </a:p>
          <a:p>
            <a:pPr marL="799200" lvl="1" indent="-342000" algn="l">
              <a:buFont typeface="Wingdings" pitchFamily="2" charset="2"/>
              <a:buChar char="§"/>
            </a:pPr>
            <a:r>
              <a:rPr lang="fr-FR" sz="1600" smtClean="0">
                <a:solidFill>
                  <a:schemeClr val="tx1"/>
                </a:solidFill>
              </a:rPr>
              <a:t>Remplacement des </a:t>
            </a:r>
            <a:r>
              <a:rPr lang="fr-FR" sz="1600" dirty="0" smtClean="0">
                <a:solidFill>
                  <a:schemeClr val="tx1"/>
                </a:solidFill>
              </a:rPr>
              <a:t>2 cartes de </a:t>
            </a:r>
            <a:r>
              <a:rPr lang="fr-FR" sz="1600" dirty="0" err="1" smtClean="0">
                <a:solidFill>
                  <a:schemeClr val="tx1"/>
                </a:solidFill>
              </a:rPr>
              <a:t>readout</a:t>
            </a:r>
            <a:r>
              <a:rPr lang="fr-FR" sz="1600" dirty="0" smtClean="0">
                <a:solidFill>
                  <a:schemeClr val="tx1"/>
                </a:solidFill>
              </a:rPr>
              <a:t> DARC</a:t>
            </a:r>
          </a:p>
          <a:p>
            <a:pPr marL="799200" lvl="1" indent="-342000" algn="l">
              <a:buFont typeface="Wingdings" pitchFamily="2" charset="2"/>
              <a:buChar char="§"/>
            </a:pPr>
            <a:r>
              <a:rPr lang="fr-FR" sz="1600" dirty="0" smtClean="0">
                <a:solidFill>
                  <a:schemeClr val="tx1"/>
                </a:solidFill>
              </a:rPr>
              <a:t>Projet pris en charge par </a:t>
            </a:r>
            <a:r>
              <a:rPr lang="fr-FR" sz="1600" dirty="0" err="1" smtClean="0">
                <a:solidFill>
                  <a:schemeClr val="tx1"/>
                </a:solidFill>
              </a:rPr>
              <a:t>Subatech</a:t>
            </a:r>
            <a:endParaRPr lang="fr-FR" sz="1600" dirty="0" smtClean="0">
              <a:solidFill>
                <a:schemeClr val="tx1"/>
              </a:solidFill>
            </a:endParaRPr>
          </a:p>
          <a:p>
            <a:pPr marL="342000" indent="-342000" algn="l"/>
            <a:endParaRPr lang="fr-FR" sz="800" dirty="0" smtClean="0">
              <a:solidFill>
                <a:schemeClr val="tx1"/>
              </a:solidFill>
            </a:endParaRPr>
          </a:p>
        </p:txBody>
      </p:sp>
      <p:sp>
        <p:nvSpPr>
          <p:cNvPr id="10" name="Rectangle 2"/>
          <p:cNvSpPr txBox="1">
            <a:spLocks noChangeArrowheads="1"/>
          </p:cNvSpPr>
          <p:nvPr/>
        </p:nvSpPr>
        <p:spPr bwMode="auto">
          <a:xfrm>
            <a:off x="1208584" y="188640"/>
            <a:ext cx="6768752"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1" hangingPunct="1">
              <a:defRPr/>
            </a:pPr>
            <a:r>
              <a:rPr lang="en-US" sz="2800" kern="0" dirty="0" smtClean="0">
                <a:solidFill>
                  <a:schemeClr val="accent2"/>
                </a:solidFill>
                <a:latin typeface="+mj-lt"/>
                <a:ea typeface="+mj-ea"/>
                <a:cs typeface="+mj-cs"/>
              </a:rPr>
              <a:t>Upgrade </a:t>
            </a:r>
            <a:r>
              <a:rPr lang="en-US" sz="2800" kern="0" dirty="0" err="1" smtClean="0">
                <a:solidFill>
                  <a:schemeClr val="accent2"/>
                </a:solidFill>
                <a:latin typeface="+mj-lt"/>
                <a:ea typeface="+mj-ea"/>
                <a:cs typeface="+mj-cs"/>
              </a:rPr>
              <a:t>Electronique</a:t>
            </a:r>
            <a:r>
              <a:rPr lang="en-US" sz="2800" kern="0" dirty="0" smtClean="0">
                <a:solidFill>
                  <a:schemeClr val="accent2"/>
                </a:solidFill>
                <a:latin typeface="+mj-lt"/>
                <a:ea typeface="+mj-ea"/>
                <a:cs typeface="+mj-cs"/>
              </a:rPr>
              <a:t> de Readout</a:t>
            </a:r>
          </a:p>
          <a:p>
            <a:pPr lvl="0" eaLnBrk="1" hangingPunct="1">
              <a:defRPr/>
            </a:pPr>
            <a:r>
              <a:rPr lang="en-US" sz="2800" kern="0" dirty="0" smtClean="0">
                <a:solidFill>
                  <a:schemeClr val="accent2"/>
                </a:solidFill>
                <a:latin typeface="+mj-lt"/>
                <a:ea typeface="+mj-ea"/>
                <a:cs typeface="+mj-cs"/>
              </a:rPr>
              <a:t>du </a:t>
            </a:r>
            <a:r>
              <a:rPr lang="en-US" sz="2800" kern="0" dirty="0" err="1" smtClean="0">
                <a:solidFill>
                  <a:schemeClr val="accent2"/>
                </a:solidFill>
                <a:latin typeface="+mj-lt"/>
                <a:ea typeface="+mj-ea"/>
                <a:cs typeface="+mj-cs"/>
              </a:rPr>
              <a:t>Muon</a:t>
            </a:r>
            <a:r>
              <a:rPr lang="en-US" sz="2800" kern="0" dirty="0" smtClean="0">
                <a:solidFill>
                  <a:schemeClr val="accent2"/>
                </a:solidFill>
                <a:latin typeface="+mj-lt"/>
                <a:ea typeface="+mj-ea"/>
                <a:cs typeface="+mj-cs"/>
              </a:rPr>
              <a:t> Trigger</a:t>
            </a:r>
          </a:p>
        </p:txBody>
      </p:sp>
      <p:sp>
        <p:nvSpPr>
          <p:cNvPr id="11" name="Rectangle 3"/>
          <p:cNvSpPr>
            <a:spLocks noGrp="1" noChangeArrowheads="1"/>
          </p:cNvSpPr>
          <p:nvPr>
            <p:ph type="body" sz="half" idx="1"/>
          </p:nvPr>
        </p:nvSpPr>
        <p:spPr>
          <a:xfrm>
            <a:off x="992560" y="4725144"/>
            <a:ext cx="1799630" cy="648072"/>
          </a:xfrm>
        </p:spPr>
        <p:txBody>
          <a:bodyPr/>
          <a:lstStyle/>
          <a:p>
            <a:pPr algn="ctr">
              <a:buNone/>
            </a:pPr>
            <a:endParaRPr lang="fr-FR" sz="1600" b="1" dirty="0" smtClean="0">
              <a:cs typeface="Arial" charset="0"/>
            </a:endParaRPr>
          </a:p>
          <a:p>
            <a:pPr>
              <a:buFontTx/>
              <a:buNone/>
            </a:pPr>
            <a:endParaRPr lang="en-US" sz="1600" b="1" dirty="0">
              <a:cs typeface="Arial" charset="0"/>
              <a:sym typeface="Symbol" pitchFamily="18" charset="2"/>
            </a:endParaRPr>
          </a:p>
        </p:txBody>
      </p:sp>
      <p:sp>
        <p:nvSpPr>
          <p:cNvPr id="17" name="Rectangle 16"/>
          <p:cNvSpPr/>
          <p:nvPr/>
        </p:nvSpPr>
        <p:spPr>
          <a:xfrm>
            <a:off x="3224808" y="5517232"/>
            <a:ext cx="1872208" cy="307777"/>
          </a:xfrm>
          <a:prstGeom prst="rect">
            <a:avLst/>
          </a:prstGeom>
        </p:spPr>
        <p:txBody>
          <a:bodyPr wrap="square">
            <a:spAutoFit/>
          </a:bodyPr>
          <a:lstStyle/>
          <a:p>
            <a:pPr eaLnBrk="1" fontAlgn="auto" hangingPunct="1">
              <a:spcBef>
                <a:spcPts val="0"/>
              </a:spcBef>
              <a:spcAft>
                <a:spcPts val="0"/>
              </a:spcAft>
            </a:pPr>
            <a:r>
              <a:rPr lang="en-US" sz="1400" b="1" dirty="0" err="1" smtClean="0"/>
              <a:t>Pb-Pb</a:t>
            </a:r>
            <a:r>
              <a:rPr lang="en-US" sz="1400" b="1" dirty="0" smtClean="0"/>
              <a:t> 2011</a:t>
            </a:r>
            <a:endParaRPr lang="en-US" sz="1400" dirty="0" smtClean="0"/>
          </a:p>
        </p:txBody>
      </p:sp>
      <p:grpSp>
        <p:nvGrpSpPr>
          <p:cNvPr id="18" name="Groupe 13"/>
          <p:cNvGrpSpPr/>
          <p:nvPr/>
        </p:nvGrpSpPr>
        <p:grpSpPr>
          <a:xfrm>
            <a:off x="488504" y="3212976"/>
            <a:ext cx="5854805" cy="3198118"/>
            <a:chOff x="416496" y="3429000"/>
            <a:chExt cx="5854805" cy="3198118"/>
          </a:xfrm>
        </p:grpSpPr>
        <p:pic>
          <p:nvPicPr>
            <p:cNvPr id="19" name="Image 18" descr="MuonTriggerRatevsV0and.jpg"/>
            <p:cNvPicPr>
              <a:picLocks noChangeAspect="1"/>
            </p:cNvPicPr>
            <p:nvPr/>
          </p:nvPicPr>
          <p:blipFill>
            <a:blip r:embed="rId3" cstate="print"/>
            <a:stretch>
              <a:fillRect/>
            </a:stretch>
          </p:blipFill>
          <p:spPr>
            <a:xfrm>
              <a:off x="416496" y="3429000"/>
              <a:ext cx="5854805" cy="3198118"/>
            </a:xfrm>
            <a:prstGeom prst="rect">
              <a:avLst/>
            </a:prstGeom>
          </p:spPr>
        </p:pic>
        <p:sp>
          <p:nvSpPr>
            <p:cNvPr id="20" name="Rectangle 19"/>
            <p:cNvSpPr/>
            <p:nvPr/>
          </p:nvSpPr>
          <p:spPr>
            <a:xfrm>
              <a:off x="3368824" y="5589240"/>
              <a:ext cx="1872208" cy="307777"/>
            </a:xfrm>
            <a:prstGeom prst="rect">
              <a:avLst/>
            </a:prstGeom>
          </p:spPr>
          <p:txBody>
            <a:bodyPr wrap="square">
              <a:spAutoFit/>
            </a:bodyPr>
            <a:lstStyle/>
            <a:p>
              <a:pPr eaLnBrk="1" fontAlgn="auto" hangingPunct="1">
                <a:spcBef>
                  <a:spcPts val="0"/>
                </a:spcBef>
                <a:spcAft>
                  <a:spcPts val="0"/>
                </a:spcAft>
              </a:pPr>
              <a:r>
                <a:rPr lang="en-US" sz="1400" b="1" dirty="0" err="1" smtClean="0"/>
                <a:t>Pb-Pb</a:t>
              </a:r>
              <a:r>
                <a:rPr lang="en-US" sz="1400" b="1" dirty="0" smtClean="0"/>
                <a:t> 2011</a:t>
              </a:r>
              <a:endParaRPr lang="en-US" sz="1400" dirty="0" smtClean="0"/>
            </a:p>
          </p:txBody>
        </p:sp>
      </p:grpSp>
      <p:sp>
        <p:nvSpPr>
          <p:cNvPr id="21" name="TextBox 12"/>
          <p:cNvSpPr txBox="1">
            <a:spLocks noChangeArrowheads="1"/>
          </p:cNvSpPr>
          <p:nvPr/>
        </p:nvSpPr>
        <p:spPr bwMode="auto">
          <a:xfrm>
            <a:off x="5961112" y="4221088"/>
            <a:ext cx="2232248" cy="1446550"/>
          </a:xfrm>
          <a:prstGeom prst="rect">
            <a:avLst/>
          </a:prstGeom>
          <a:noFill/>
          <a:ln w="9525">
            <a:noFill/>
            <a:miter lim="800000"/>
            <a:headEnd/>
            <a:tailEnd/>
          </a:ln>
        </p:spPr>
        <p:txBody>
          <a:bodyPr wrap="square">
            <a:spAutoFit/>
          </a:bodyPr>
          <a:lstStyle/>
          <a:p>
            <a:pPr marL="342000" indent="-342000" algn="l"/>
            <a:r>
              <a:rPr lang="fr-FR" sz="1600" dirty="0" smtClean="0">
                <a:solidFill>
                  <a:schemeClr val="tx1"/>
                </a:solidFill>
                <a:sym typeface="Symbol"/>
              </a:rPr>
              <a:t> </a:t>
            </a:r>
            <a:r>
              <a:rPr lang="fr-FR" sz="1600" dirty="0" smtClean="0">
                <a:solidFill>
                  <a:schemeClr val="tx1"/>
                </a:solidFill>
              </a:rPr>
              <a:t>Extrapolation : </a:t>
            </a:r>
          </a:p>
          <a:p>
            <a:pPr marL="342000" indent="-342000"/>
            <a:r>
              <a:rPr lang="fr-FR" sz="1600" dirty="0" smtClean="0">
                <a:solidFill>
                  <a:schemeClr val="tx1"/>
                </a:solidFill>
              </a:rPr>
              <a:t>50 kHz MB </a:t>
            </a:r>
            <a:r>
              <a:rPr lang="fr-FR" sz="1600" dirty="0" err="1" smtClean="0">
                <a:solidFill>
                  <a:schemeClr val="tx1"/>
                </a:solidFill>
              </a:rPr>
              <a:t>PbPb</a:t>
            </a:r>
            <a:r>
              <a:rPr lang="fr-FR" sz="1600" dirty="0" smtClean="0">
                <a:solidFill>
                  <a:schemeClr val="tx1"/>
                </a:solidFill>
              </a:rPr>
              <a:t> </a:t>
            </a:r>
          </a:p>
          <a:p>
            <a:pPr marL="342000" indent="-342000"/>
            <a:r>
              <a:rPr lang="fr-FR" sz="1600" dirty="0" smtClean="0">
                <a:solidFill>
                  <a:schemeClr val="tx1"/>
                </a:solidFill>
                <a:sym typeface="Symbol"/>
              </a:rPr>
              <a:t></a:t>
            </a:r>
            <a:endParaRPr lang="fr-FR" sz="1600" dirty="0" smtClean="0">
              <a:solidFill>
                <a:schemeClr val="tx1"/>
              </a:solidFill>
            </a:endParaRPr>
          </a:p>
          <a:p>
            <a:pPr marL="342000" indent="-342000"/>
            <a:r>
              <a:rPr lang="fr-FR" sz="1600" dirty="0" smtClean="0">
                <a:solidFill>
                  <a:schemeClr val="tx1"/>
                </a:solidFill>
              </a:rPr>
              <a:t>&lt;5 kHz (di-)muons</a:t>
            </a:r>
          </a:p>
          <a:p>
            <a:pPr marL="342000" indent="-342000"/>
            <a:r>
              <a:rPr lang="fr-FR" sz="1600" dirty="0" smtClean="0">
                <a:solidFill>
                  <a:schemeClr val="tx1"/>
                </a:solidFill>
              </a:rPr>
              <a:t>cocktail </a:t>
            </a:r>
          </a:p>
          <a:p>
            <a:pPr marL="342000" indent="-342000" algn="l"/>
            <a:endParaRPr lang="fr-FR" sz="800" dirty="0" smtClean="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4"/>
          <p:cNvSpPr txBox="1">
            <a:spLocks/>
          </p:cNvSpPr>
          <p:nvPr/>
        </p:nvSpPr>
        <p:spPr>
          <a:xfrm>
            <a:off x="9243658" y="6475884"/>
            <a:ext cx="332142" cy="230832"/>
          </a:xfrm>
          <a:prstGeom prst="rect">
            <a:avLst/>
          </a:prstGeom>
          <a:noFill/>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D9C9C1AF-1D07-4D0B-86C1-5DB0EA1D4A8B}" type="slidenum">
              <a:rPr kumimoji="0" lang="en-US" sz="9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21</a:t>
            </a:fld>
            <a:endParaRPr kumimoji="0" lang="en-US" sz="900" b="0"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10" name="Rectangle 2"/>
          <p:cNvSpPr txBox="1">
            <a:spLocks noChangeArrowheads="1"/>
          </p:cNvSpPr>
          <p:nvPr/>
        </p:nvSpPr>
        <p:spPr bwMode="auto">
          <a:xfrm>
            <a:off x="1208584" y="188640"/>
            <a:ext cx="6768752"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1" hangingPunct="1">
              <a:defRPr/>
            </a:pPr>
            <a:r>
              <a:rPr lang="en-US" sz="2800" dirty="0" err="1" smtClean="0"/>
              <a:t>Coût</a:t>
            </a:r>
            <a:r>
              <a:rPr lang="en-US" sz="2800" dirty="0" smtClean="0"/>
              <a:t> et Manpower </a:t>
            </a:r>
          </a:p>
          <a:p>
            <a:pPr lvl="0" eaLnBrk="1" hangingPunct="1">
              <a:defRPr/>
            </a:pPr>
            <a:r>
              <a:rPr lang="en-US" sz="2800" dirty="0" smtClean="0"/>
              <a:t>de </a:t>
            </a:r>
            <a:r>
              <a:rPr lang="en-US" sz="2800" dirty="0" err="1" smtClean="0"/>
              <a:t>l’upgrade</a:t>
            </a:r>
            <a:r>
              <a:rPr lang="en-US" sz="2800" dirty="0" smtClean="0"/>
              <a:t> du </a:t>
            </a:r>
            <a:r>
              <a:rPr lang="en-US" sz="2800" dirty="0" err="1" smtClean="0"/>
              <a:t>Muon</a:t>
            </a:r>
            <a:r>
              <a:rPr lang="en-US" sz="2800" dirty="0" smtClean="0"/>
              <a:t> Trigger</a:t>
            </a:r>
            <a:endParaRPr lang="en-US" sz="2800" kern="0" dirty="0" smtClean="0">
              <a:solidFill>
                <a:schemeClr val="accent2"/>
              </a:solidFill>
              <a:latin typeface="+mj-lt"/>
              <a:ea typeface="+mj-ea"/>
              <a:cs typeface="+mj-cs"/>
            </a:endParaRPr>
          </a:p>
        </p:txBody>
      </p:sp>
      <p:sp>
        <p:nvSpPr>
          <p:cNvPr id="11" name="Rectangle 3"/>
          <p:cNvSpPr>
            <a:spLocks noGrp="1" noChangeArrowheads="1"/>
          </p:cNvSpPr>
          <p:nvPr>
            <p:ph type="body" sz="half" idx="1"/>
          </p:nvPr>
        </p:nvSpPr>
        <p:spPr>
          <a:xfrm>
            <a:off x="992560" y="4725144"/>
            <a:ext cx="1799630" cy="648072"/>
          </a:xfrm>
        </p:spPr>
        <p:txBody>
          <a:bodyPr/>
          <a:lstStyle/>
          <a:p>
            <a:pPr algn="ctr">
              <a:buNone/>
            </a:pPr>
            <a:endParaRPr lang="fr-FR" sz="1600" b="1" dirty="0" smtClean="0">
              <a:cs typeface="Arial" charset="0"/>
            </a:endParaRPr>
          </a:p>
          <a:p>
            <a:pPr>
              <a:buFontTx/>
              <a:buNone/>
            </a:pPr>
            <a:endParaRPr lang="en-US" sz="1600" b="1" dirty="0">
              <a:cs typeface="Arial" charset="0"/>
              <a:sym typeface="Symbol" pitchFamily="18" charset="2"/>
            </a:endParaRPr>
          </a:p>
        </p:txBody>
      </p:sp>
      <p:graphicFrame>
        <p:nvGraphicFramePr>
          <p:cNvPr id="12" name="Tableau 11"/>
          <p:cNvGraphicFramePr>
            <a:graphicFrameLocks noGrp="1"/>
          </p:cNvGraphicFramePr>
          <p:nvPr>
            <p:extLst>
              <p:ext uri="{D42A27DB-BD31-4B8C-83A1-F6EECF244321}">
                <p14:modId xmlns:p14="http://schemas.microsoft.com/office/powerpoint/2010/main" val="643648924"/>
              </p:ext>
            </p:extLst>
          </p:nvPr>
        </p:nvGraphicFramePr>
        <p:xfrm>
          <a:off x="488504" y="3212976"/>
          <a:ext cx="8712966" cy="2099069"/>
        </p:xfrm>
        <a:graphic>
          <a:graphicData uri="http://schemas.openxmlformats.org/drawingml/2006/table">
            <a:tbl>
              <a:tblPr/>
              <a:tblGrid>
                <a:gridCol w="2520280"/>
                <a:gridCol w="792088"/>
                <a:gridCol w="792088"/>
                <a:gridCol w="792088"/>
                <a:gridCol w="792088"/>
                <a:gridCol w="792088"/>
                <a:gridCol w="1152128"/>
                <a:gridCol w="1080118"/>
              </a:tblGrid>
              <a:tr h="527147">
                <a:tc>
                  <a:txBody>
                    <a:bodyPr/>
                    <a:lstStyle/>
                    <a:p>
                      <a:pPr>
                        <a:lnSpc>
                          <a:spcPct val="115000"/>
                        </a:lnSpc>
                        <a:spcAft>
                          <a:spcPts val="0"/>
                        </a:spcAft>
                      </a:pPr>
                      <a:endParaRPr lang="en-US" sz="1600" dirty="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dirty="0" smtClean="0">
                          <a:latin typeface="+mj-lt"/>
                          <a:ea typeface="Times New Roman"/>
                          <a:cs typeface="Times New Roman"/>
                        </a:rPr>
                        <a:t>2013 </a:t>
                      </a:r>
                      <a:r>
                        <a:rPr lang="en-US" sz="1200" b="1" kern="1200" baseline="0" dirty="0" smtClean="0">
                          <a:solidFill>
                            <a:srgbClr val="FF0000"/>
                          </a:solidFill>
                          <a:latin typeface="+mn-lt"/>
                          <a:ea typeface="Times New Roman"/>
                          <a:cs typeface="Times New Roman"/>
                        </a:rPr>
                        <a:t>(</a:t>
                      </a:r>
                      <a:r>
                        <a:rPr kumimoji="0" lang="en-US" sz="1200" b="1" i="0" u="none" strike="noStrike" kern="1200" cap="none" normalizeH="0" baseline="0" dirty="0" err="1" smtClean="0">
                          <a:ln>
                            <a:noFill/>
                          </a:ln>
                          <a:solidFill>
                            <a:srgbClr val="FF0000"/>
                          </a:solidFill>
                          <a:effectLst/>
                          <a:latin typeface="+mn-lt"/>
                          <a:ea typeface="Times New Roman" pitchFamily="18" charset="0"/>
                          <a:cs typeface="Times New Roman" pitchFamily="18" charset="0"/>
                        </a:rPr>
                        <a:t>kCHF</a:t>
                      </a:r>
                      <a:r>
                        <a:rPr kumimoji="0" lang="en-US" sz="1200" b="1" i="0" u="none" strike="noStrike" kern="1200" cap="none" normalizeH="0" baseline="0" dirty="0" smtClean="0">
                          <a:ln>
                            <a:noFill/>
                          </a:ln>
                          <a:solidFill>
                            <a:srgbClr val="FF0000"/>
                          </a:solidFill>
                          <a:effectLst/>
                          <a:latin typeface="+mn-lt"/>
                          <a:ea typeface="Times New Roman" pitchFamily="18" charset="0"/>
                          <a:cs typeface="Times New Roman" pitchFamily="18" charset="0"/>
                        </a:rPr>
                        <a:t>)</a:t>
                      </a:r>
                      <a:endParaRPr lang="fr-FR" sz="1200" b="1" dirty="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dirty="0" smtClean="0">
                          <a:latin typeface="+mj-lt"/>
                          <a:ea typeface="Times New Roman"/>
                          <a:cs typeface="Times New Roman"/>
                        </a:rPr>
                        <a:t>2014</a:t>
                      </a:r>
                    </a:p>
                    <a:p>
                      <a:pPr>
                        <a:lnSpc>
                          <a:spcPct val="115000"/>
                        </a:lnSpc>
                        <a:spcAft>
                          <a:spcPts val="0"/>
                        </a:spcAft>
                      </a:pPr>
                      <a:r>
                        <a:rPr lang="en-US" sz="1200" b="1" kern="1200" baseline="0" dirty="0" smtClean="0">
                          <a:solidFill>
                            <a:srgbClr val="FF0000"/>
                          </a:solidFill>
                          <a:latin typeface="+mn-lt"/>
                          <a:ea typeface="Times New Roman"/>
                          <a:cs typeface="Times New Roman"/>
                        </a:rPr>
                        <a:t>(</a:t>
                      </a:r>
                      <a:r>
                        <a:rPr kumimoji="0" lang="en-US" sz="1200" b="1" i="0" u="none" strike="noStrike" kern="1200" cap="none" normalizeH="0" baseline="0" dirty="0" err="1" smtClean="0">
                          <a:ln>
                            <a:noFill/>
                          </a:ln>
                          <a:solidFill>
                            <a:srgbClr val="FF0000"/>
                          </a:solidFill>
                          <a:effectLst/>
                          <a:latin typeface="+mn-lt"/>
                          <a:ea typeface="Times New Roman" pitchFamily="18" charset="0"/>
                          <a:cs typeface="Times New Roman" pitchFamily="18" charset="0"/>
                        </a:rPr>
                        <a:t>kCHF</a:t>
                      </a:r>
                      <a:r>
                        <a:rPr kumimoji="0" lang="en-US" sz="1200" b="1" i="0" u="none" strike="noStrike" kern="1200" cap="none" normalizeH="0" baseline="0" dirty="0" smtClean="0">
                          <a:ln>
                            <a:noFill/>
                          </a:ln>
                          <a:solidFill>
                            <a:srgbClr val="FF0000"/>
                          </a:solidFill>
                          <a:effectLst/>
                          <a:latin typeface="+mn-lt"/>
                          <a:ea typeface="Times New Roman" pitchFamily="18" charset="0"/>
                          <a:cs typeface="Times New Roman" pitchFamily="18" charset="0"/>
                        </a:rPr>
                        <a:t>)</a:t>
                      </a:r>
                      <a:endParaRPr lang="fr-FR" sz="1200" b="1" dirty="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dirty="0" smtClean="0">
                          <a:latin typeface="+mj-lt"/>
                          <a:ea typeface="Times New Roman"/>
                          <a:cs typeface="Times New Roman"/>
                        </a:rPr>
                        <a:t>2015</a:t>
                      </a:r>
                    </a:p>
                    <a:p>
                      <a:pPr>
                        <a:lnSpc>
                          <a:spcPct val="115000"/>
                        </a:lnSpc>
                        <a:spcAft>
                          <a:spcPts val="0"/>
                        </a:spcAft>
                      </a:pPr>
                      <a:r>
                        <a:rPr lang="en-US" sz="1200" b="1" kern="1200" baseline="0" dirty="0" smtClean="0">
                          <a:solidFill>
                            <a:srgbClr val="FF0000"/>
                          </a:solidFill>
                          <a:latin typeface="+mn-lt"/>
                          <a:ea typeface="Times New Roman"/>
                          <a:cs typeface="Times New Roman"/>
                        </a:rPr>
                        <a:t>(</a:t>
                      </a:r>
                      <a:r>
                        <a:rPr kumimoji="0" lang="en-US" sz="1200" b="1" i="0" u="none" strike="noStrike" kern="1200" cap="none" normalizeH="0" baseline="0" dirty="0" err="1" smtClean="0">
                          <a:ln>
                            <a:noFill/>
                          </a:ln>
                          <a:solidFill>
                            <a:srgbClr val="FF0000"/>
                          </a:solidFill>
                          <a:effectLst/>
                          <a:latin typeface="+mn-lt"/>
                          <a:ea typeface="Times New Roman" pitchFamily="18" charset="0"/>
                          <a:cs typeface="Times New Roman" pitchFamily="18" charset="0"/>
                        </a:rPr>
                        <a:t>kCHF</a:t>
                      </a:r>
                      <a:r>
                        <a:rPr kumimoji="0" lang="en-US" sz="1200" b="1" i="0" u="none" strike="noStrike" kern="1200" cap="none" normalizeH="0" baseline="0" dirty="0" smtClean="0">
                          <a:ln>
                            <a:noFill/>
                          </a:ln>
                          <a:solidFill>
                            <a:srgbClr val="FF0000"/>
                          </a:solidFill>
                          <a:effectLst/>
                          <a:latin typeface="+mn-lt"/>
                          <a:ea typeface="Times New Roman" pitchFamily="18" charset="0"/>
                          <a:cs typeface="Times New Roman" pitchFamily="18" charset="0"/>
                        </a:rPr>
                        <a:t>)</a:t>
                      </a:r>
                      <a:endParaRPr lang="fr-FR" sz="1200" b="1" dirty="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dirty="0" smtClean="0">
                          <a:latin typeface="+mj-lt"/>
                          <a:ea typeface="Times New Roman"/>
                          <a:cs typeface="Times New Roman"/>
                        </a:rPr>
                        <a:t>2016</a:t>
                      </a:r>
                    </a:p>
                    <a:p>
                      <a:pPr marL="0" algn="l" defTabSz="914400" rtl="0" eaLnBrk="1" latinLnBrk="0" hangingPunct="1">
                        <a:lnSpc>
                          <a:spcPct val="115000"/>
                        </a:lnSpc>
                        <a:spcAft>
                          <a:spcPts val="0"/>
                        </a:spcAft>
                      </a:pPr>
                      <a:r>
                        <a:rPr lang="en-US" sz="1200" b="1" kern="1200" baseline="0" dirty="0" smtClean="0">
                          <a:solidFill>
                            <a:srgbClr val="FF0000"/>
                          </a:solidFill>
                          <a:latin typeface="+mn-lt"/>
                          <a:ea typeface="Times New Roman"/>
                          <a:cs typeface="Times New Roman"/>
                        </a:rPr>
                        <a:t>(</a:t>
                      </a:r>
                      <a:r>
                        <a:rPr lang="en-US" sz="1200" b="1" kern="1200" baseline="0" dirty="0" err="1" smtClean="0">
                          <a:solidFill>
                            <a:srgbClr val="FF0000"/>
                          </a:solidFill>
                          <a:latin typeface="+mn-lt"/>
                          <a:ea typeface="Times New Roman"/>
                          <a:cs typeface="Times New Roman"/>
                        </a:rPr>
                        <a:t>kCHF</a:t>
                      </a:r>
                      <a:r>
                        <a:rPr lang="en-US" sz="1200" b="1" kern="1200" baseline="0" dirty="0" smtClean="0">
                          <a:solidFill>
                            <a:srgbClr val="FF0000"/>
                          </a:solidFill>
                          <a:latin typeface="+mn-lt"/>
                          <a:ea typeface="Times New Roman"/>
                          <a:cs typeface="Times New Roman"/>
                        </a:rPr>
                        <a:t>)</a:t>
                      </a:r>
                      <a:endParaRPr lang="fr-FR" sz="1200" b="1" kern="1200" baseline="0" dirty="0">
                        <a:solidFill>
                          <a:srgbClr val="FF0000"/>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dirty="0" smtClean="0">
                          <a:latin typeface="+mj-lt"/>
                          <a:ea typeface="Times New Roman"/>
                          <a:cs typeface="Times New Roman"/>
                        </a:rPr>
                        <a:t>2017</a:t>
                      </a:r>
                    </a:p>
                    <a:p>
                      <a:pPr marL="0" algn="l" defTabSz="914400" rtl="0" eaLnBrk="1" latinLnBrk="0" hangingPunct="1">
                        <a:lnSpc>
                          <a:spcPct val="115000"/>
                        </a:lnSpc>
                        <a:spcAft>
                          <a:spcPts val="0"/>
                        </a:spcAft>
                      </a:pPr>
                      <a:r>
                        <a:rPr lang="en-US" sz="1200" b="1" kern="1200" baseline="0" dirty="0" smtClean="0">
                          <a:solidFill>
                            <a:srgbClr val="FF0000"/>
                          </a:solidFill>
                          <a:latin typeface="+mn-lt"/>
                          <a:ea typeface="Times New Roman"/>
                          <a:cs typeface="Times New Roman"/>
                        </a:rPr>
                        <a:t>(</a:t>
                      </a:r>
                      <a:r>
                        <a:rPr lang="en-US" sz="1200" b="1" kern="1200" baseline="0" dirty="0" err="1" smtClean="0">
                          <a:solidFill>
                            <a:srgbClr val="FF0000"/>
                          </a:solidFill>
                          <a:latin typeface="+mn-lt"/>
                          <a:ea typeface="Times New Roman"/>
                          <a:cs typeface="Times New Roman"/>
                        </a:rPr>
                        <a:t>kCHF</a:t>
                      </a:r>
                      <a:r>
                        <a:rPr lang="en-US" sz="1200" b="1" kern="1200" baseline="0" dirty="0" smtClean="0">
                          <a:solidFill>
                            <a:srgbClr val="FF0000"/>
                          </a:solidFill>
                          <a:latin typeface="+mn-lt"/>
                          <a:ea typeface="Times New Roman"/>
                          <a:cs typeface="Times New Roman"/>
                        </a:rPr>
                        <a:t>)</a:t>
                      </a:r>
                      <a:endParaRPr lang="fr-FR" sz="1200" b="1" kern="1200" baseline="0" dirty="0">
                        <a:solidFill>
                          <a:srgbClr val="FF0000"/>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smtClean="0">
                          <a:latin typeface="+mj-lt"/>
                          <a:ea typeface="Times New Roman"/>
                          <a:cs typeface="Times New Roman"/>
                        </a:rPr>
                        <a:t>TOTAL</a:t>
                      </a:r>
                    </a:p>
                    <a:p>
                      <a:pPr algn="ctr">
                        <a:lnSpc>
                          <a:spcPct val="115000"/>
                        </a:lnSpc>
                        <a:spcAft>
                          <a:spcPts val="0"/>
                        </a:spcAft>
                      </a:pPr>
                      <a:r>
                        <a:rPr lang="en-US" sz="1600" baseline="0" dirty="0" smtClean="0">
                          <a:latin typeface="+mj-lt"/>
                          <a:ea typeface="Times New Roman"/>
                          <a:cs typeface="Times New Roman"/>
                        </a:rPr>
                        <a:t> </a:t>
                      </a:r>
                      <a:r>
                        <a:rPr lang="en-US" sz="1600" b="1" baseline="0" dirty="0" smtClean="0">
                          <a:solidFill>
                            <a:srgbClr val="FF0000"/>
                          </a:solidFill>
                          <a:latin typeface="+mj-lt"/>
                          <a:ea typeface="Times New Roman"/>
                          <a:cs typeface="Times New Roman"/>
                        </a:rPr>
                        <a:t>(</a:t>
                      </a:r>
                      <a:r>
                        <a:rPr kumimoji="0" lang="en-US" sz="1600" b="1" i="0" u="none" strike="noStrike" cap="none" normalizeH="0" baseline="0" dirty="0" err="1" smtClean="0">
                          <a:ln>
                            <a:noFill/>
                          </a:ln>
                          <a:solidFill>
                            <a:srgbClr val="FF0000"/>
                          </a:solidFill>
                          <a:effectLst/>
                          <a:latin typeface="+mj-lt"/>
                          <a:ea typeface="Times New Roman" pitchFamily="18" charset="0"/>
                          <a:cs typeface="Times New Roman" pitchFamily="18" charset="0"/>
                        </a:rPr>
                        <a:t>kCHF</a:t>
                      </a:r>
                      <a:r>
                        <a:rPr kumimoji="0" lang="en-US" sz="1600" b="1" i="0" u="none" strike="noStrike" cap="none" normalizeH="0" baseline="0" dirty="0" smtClean="0">
                          <a:ln>
                            <a:noFill/>
                          </a:ln>
                          <a:solidFill>
                            <a:srgbClr val="FF0000"/>
                          </a:solidFill>
                          <a:effectLst/>
                          <a:latin typeface="+mj-lt"/>
                          <a:ea typeface="Times New Roman" pitchFamily="18" charset="0"/>
                          <a:cs typeface="Times New Roman" pitchFamily="18" charset="0"/>
                        </a:rPr>
                        <a:t>)</a:t>
                      </a:r>
                      <a:endParaRPr lang="fr-FR" sz="1600" b="1" dirty="0">
                        <a:solidFill>
                          <a:srgbClr val="FF0000"/>
                        </a:solidFill>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smtClean="0">
                          <a:latin typeface="+mj-lt"/>
                          <a:ea typeface="Times New Roman"/>
                          <a:cs typeface="Times New Roman"/>
                        </a:rPr>
                        <a:t>TOTAL</a:t>
                      </a:r>
                    </a:p>
                    <a:p>
                      <a:pPr algn="ctr">
                        <a:lnSpc>
                          <a:spcPct val="115000"/>
                        </a:lnSpc>
                        <a:spcAft>
                          <a:spcPts val="0"/>
                        </a:spcAft>
                      </a:pPr>
                      <a:r>
                        <a:rPr lang="en-US" sz="1600" baseline="0" dirty="0" smtClean="0">
                          <a:latin typeface="+mj-lt"/>
                          <a:ea typeface="Times New Roman"/>
                          <a:cs typeface="Times New Roman"/>
                        </a:rPr>
                        <a:t> </a:t>
                      </a:r>
                      <a:r>
                        <a:rPr lang="en-US" sz="1600" b="1" baseline="0" dirty="0" smtClean="0">
                          <a:solidFill>
                            <a:srgbClr val="FF0000"/>
                          </a:solidFill>
                          <a:latin typeface="+mj-lt"/>
                          <a:ea typeface="Times New Roman"/>
                          <a:cs typeface="Times New Roman"/>
                        </a:rPr>
                        <a:t>(</a:t>
                      </a:r>
                      <a:r>
                        <a:rPr kumimoji="0" lang="en-US" sz="1600" b="1" i="0" u="none" strike="noStrike" cap="none" normalizeH="0" baseline="0" dirty="0" smtClean="0">
                          <a:ln>
                            <a:noFill/>
                          </a:ln>
                          <a:solidFill>
                            <a:srgbClr val="FF0000"/>
                          </a:solidFill>
                          <a:effectLst/>
                          <a:latin typeface="+mj-lt"/>
                          <a:ea typeface="Times New Roman" pitchFamily="18" charset="0"/>
                          <a:cs typeface="Times New Roman" pitchFamily="18" charset="0"/>
                        </a:rPr>
                        <a:t>k€</a:t>
                      </a:r>
                      <a:r>
                        <a:rPr kumimoji="0" lang="en-US" sz="1600" b="1" i="0" u="none" strike="noStrike" cap="none" normalizeH="0" baseline="0" dirty="0" smtClean="0">
                          <a:ln>
                            <a:noFill/>
                          </a:ln>
                          <a:solidFill>
                            <a:srgbClr val="FF0000"/>
                          </a:solidFill>
                          <a:effectLst/>
                          <a:latin typeface="+mj-lt"/>
                          <a:ea typeface="Times New Roman" pitchFamily="18" charset="0"/>
                          <a:cs typeface="Times New Roman" pitchFamily="18" charset="0"/>
                        </a:rPr>
                        <a:t>)</a:t>
                      </a:r>
                      <a:endParaRPr lang="fr-FR" sz="1600" b="1" dirty="0">
                        <a:solidFill>
                          <a:srgbClr val="FF0000"/>
                        </a:solidFill>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574">
                <a:tc>
                  <a:txBody>
                    <a:bodyPr/>
                    <a:lstStyle/>
                    <a:p>
                      <a:pPr>
                        <a:lnSpc>
                          <a:spcPct val="115000"/>
                        </a:lnSpc>
                        <a:spcAft>
                          <a:spcPts val="0"/>
                        </a:spcAft>
                      </a:pPr>
                      <a:r>
                        <a:rPr lang="en-US" sz="1600" b="1" dirty="0" smtClean="0">
                          <a:latin typeface="+mj-lt"/>
                          <a:ea typeface="Times New Roman"/>
                          <a:cs typeface="Times New Roman"/>
                        </a:rPr>
                        <a:t>FEE (LPC)</a:t>
                      </a:r>
                      <a:endParaRPr lang="fr-FR" sz="1600" b="1" dirty="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latin typeface="+mj-lt"/>
                          <a:ea typeface="Times New Roman"/>
                          <a:cs typeface="Times New Roman"/>
                        </a:rPr>
                        <a:t>0</a:t>
                      </a:r>
                      <a:endParaRPr lang="fr-FR" sz="160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latin typeface="+mj-lt"/>
                          <a:ea typeface="Times New Roman"/>
                          <a:cs typeface="Times New Roman"/>
                        </a:rPr>
                        <a:t>50 </a:t>
                      </a:r>
                      <a:endParaRPr lang="fr-FR" sz="160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latin typeface="+mj-lt"/>
                          <a:ea typeface="Times New Roman"/>
                          <a:cs typeface="Times New Roman"/>
                        </a:rPr>
                        <a:t>120 </a:t>
                      </a:r>
                      <a:endParaRPr lang="fr-FR" sz="1600" dirty="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latin typeface="+mj-lt"/>
                          <a:ea typeface="Times New Roman"/>
                          <a:cs typeface="Times New Roman"/>
                        </a:rPr>
                        <a:t>70</a:t>
                      </a:r>
                      <a:endParaRPr lang="fr-FR" sz="1600" dirty="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latin typeface="+mj-lt"/>
                          <a:ea typeface="Times New Roman"/>
                          <a:cs typeface="Times New Roman"/>
                        </a:rPr>
                        <a:t>0</a:t>
                      </a:r>
                      <a:endParaRPr lang="fr-FR" sz="1600" dirty="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latin typeface="+mj-lt"/>
                          <a:ea typeface="Times New Roman"/>
                          <a:cs typeface="Times New Roman"/>
                        </a:rPr>
                        <a:t>240</a:t>
                      </a:r>
                      <a:endParaRPr lang="fr-FR" sz="160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smtClean="0">
                          <a:latin typeface="+mj-lt"/>
                          <a:ea typeface="Times New Roman"/>
                          <a:cs typeface="Times New Roman"/>
                        </a:rPr>
                        <a:t>200</a:t>
                      </a:r>
                      <a:endParaRPr lang="fr-FR" sz="1600" dirty="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573">
                <a:tc>
                  <a:txBody>
                    <a:bodyPr/>
                    <a:lstStyle/>
                    <a:p>
                      <a:pPr>
                        <a:lnSpc>
                          <a:spcPct val="115000"/>
                        </a:lnSpc>
                        <a:spcAft>
                          <a:spcPts val="0"/>
                        </a:spcAft>
                      </a:pPr>
                      <a:r>
                        <a:rPr lang="en-US" sz="1600" b="1" dirty="0" err="1" smtClean="0">
                          <a:latin typeface="+mj-lt"/>
                          <a:ea typeface="Times New Roman"/>
                          <a:cs typeface="Times New Roman"/>
                        </a:rPr>
                        <a:t>Electronique</a:t>
                      </a:r>
                      <a:r>
                        <a:rPr lang="en-US" sz="1600" b="1" dirty="0" smtClean="0">
                          <a:latin typeface="+mj-lt"/>
                          <a:ea typeface="Times New Roman"/>
                          <a:cs typeface="Times New Roman"/>
                        </a:rPr>
                        <a:t> de Readout (</a:t>
                      </a:r>
                      <a:r>
                        <a:rPr lang="en-US" sz="1600" b="1" dirty="0" err="1" smtClean="0">
                          <a:latin typeface="+mj-lt"/>
                          <a:ea typeface="Times New Roman"/>
                          <a:cs typeface="Times New Roman"/>
                        </a:rPr>
                        <a:t>Subatech</a:t>
                      </a:r>
                      <a:r>
                        <a:rPr lang="en-US" sz="1600" b="1" dirty="0" smtClean="0">
                          <a:latin typeface="+mj-lt"/>
                          <a:ea typeface="Times New Roman"/>
                          <a:cs typeface="Times New Roman"/>
                        </a:rPr>
                        <a:t>)</a:t>
                      </a:r>
                      <a:endParaRPr lang="fr-FR" sz="1600" b="1" dirty="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smtClean="0">
                          <a:latin typeface="+mj-lt"/>
                          <a:ea typeface="Times New Roman"/>
                          <a:cs typeface="Times New Roman"/>
                        </a:rPr>
                        <a:t>12</a:t>
                      </a:r>
                      <a:endParaRPr lang="fr-FR" sz="1600" dirty="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smtClean="0">
                          <a:latin typeface="+mj-lt"/>
                          <a:ea typeface="Times New Roman"/>
                          <a:cs typeface="Times New Roman"/>
                        </a:rPr>
                        <a:t>0</a:t>
                      </a:r>
                      <a:endParaRPr lang="fr-FR" sz="1600" dirty="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smtClean="0">
                          <a:latin typeface="+mj-lt"/>
                          <a:ea typeface="Times New Roman"/>
                          <a:cs typeface="Times New Roman"/>
                        </a:rPr>
                        <a:t>51</a:t>
                      </a:r>
                      <a:endParaRPr lang="fr-FR" sz="1600" dirty="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smtClean="0">
                          <a:latin typeface="+mj-lt"/>
                          <a:ea typeface="Times New Roman"/>
                          <a:cs typeface="Times New Roman"/>
                        </a:rPr>
                        <a:t>72</a:t>
                      </a:r>
                      <a:endParaRPr lang="fr-FR" sz="1600" dirty="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latin typeface="+mj-lt"/>
                          <a:ea typeface="Times New Roman"/>
                          <a:cs typeface="Times New Roman"/>
                        </a:rPr>
                        <a:t>0</a:t>
                      </a:r>
                      <a:endParaRPr lang="fr-FR" sz="1600" dirty="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smtClean="0">
                          <a:latin typeface="+mj-lt"/>
                          <a:ea typeface="Times New Roman"/>
                          <a:cs typeface="Times New Roman"/>
                        </a:rPr>
                        <a:t>135</a:t>
                      </a:r>
                      <a:endParaRPr lang="fr-FR" sz="1600" dirty="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smtClean="0">
                          <a:latin typeface="+mj-lt"/>
                          <a:ea typeface="Times New Roman"/>
                          <a:cs typeface="Times New Roman"/>
                        </a:rPr>
                        <a:t>113</a:t>
                      </a:r>
                      <a:endParaRPr lang="fr-FR" sz="1600" dirty="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573">
                <a:tc>
                  <a:txBody>
                    <a:bodyPr/>
                    <a:lstStyle/>
                    <a:p>
                      <a:pPr>
                        <a:lnSpc>
                          <a:spcPct val="115000"/>
                        </a:lnSpc>
                        <a:spcAft>
                          <a:spcPts val="0"/>
                        </a:spcAft>
                      </a:pPr>
                      <a:r>
                        <a:rPr lang="en-US" sz="1600" b="1" dirty="0" smtClean="0">
                          <a:solidFill>
                            <a:schemeClr val="bg2">
                              <a:lumMod val="60000"/>
                              <a:lumOff val="40000"/>
                            </a:schemeClr>
                          </a:solidFill>
                          <a:latin typeface="+mj-lt"/>
                          <a:ea typeface="Times New Roman"/>
                          <a:cs typeface="Times New Roman"/>
                        </a:rPr>
                        <a:t>Gas system (</a:t>
                      </a:r>
                      <a:r>
                        <a:rPr lang="en-US" sz="1600" b="1" dirty="0" err="1" smtClean="0">
                          <a:solidFill>
                            <a:schemeClr val="bg2">
                              <a:lumMod val="60000"/>
                              <a:lumOff val="40000"/>
                            </a:schemeClr>
                          </a:solidFill>
                          <a:latin typeface="+mj-lt"/>
                          <a:ea typeface="Times New Roman"/>
                          <a:cs typeface="Times New Roman"/>
                        </a:rPr>
                        <a:t>Italie</a:t>
                      </a:r>
                      <a:r>
                        <a:rPr lang="en-US" sz="1600" b="1" dirty="0" smtClean="0">
                          <a:solidFill>
                            <a:schemeClr val="bg2">
                              <a:lumMod val="60000"/>
                              <a:lumOff val="40000"/>
                            </a:schemeClr>
                          </a:solidFill>
                          <a:latin typeface="+mj-lt"/>
                          <a:ea typeface="Times New Roman"/>
                          <a:cs typeface="Times New Roman"/>
                        </a:rPr>
                        <a:t>)</a:t>
                      </a:r>
                      <a:endParaRPr lang="fr-FR" sz="1600" b="1" dirty="0">
                        <a:solidFill>
                          <a:schemeClr val="bg2">
                            <a:lumMod val="60000"/>
                            <a:lumOff val="40000"/>
                          </a:schemeClr>
                        </a:solidFill>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solidFill>
                            <a:schemeClr val="bg2">
                              <a:lumMod val="60000"/>
                              <a:lumOff val="40000"/>
                            </a:schemeClr>
                          </a:solidFill>
                          <a:latin typeface="+mj-lt"/>
                          <a:ea typeface="Times New Roman"/>
                          <a:cs typeface="Times New Roman"/>
                        </a:rPr>
                        <a:t>0</a:t>
                      </a:r>
                      <a:endParaRPr lang="fr-FR" sz="1600" dirty="0">
                        <a:solidFill>
                          <a:schemeClr val="bg2">
                            <a:lumMod val="60000"/>
                            <a:lumOff val="4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solidFill>
                            <a:schemeClr val="bg2">
                              <a:lumMod val="60000"/>
                              <a:lumOff val="40000"/>
                            </a:schemeClr>
                          </a:solidFill>
                          <a:latin typeface="+mj-lt"/>
                          <a:ea typeface="Times New Roman"/>
                          <a:cs typeface="Times New Roman"/>
                        </a:rPr>
                        <a:t>30</a:t>
                      </a:r>
                      <a:endParaRPr lang="fr-FR" sz="1600" dirty="0">
                        <a:solidFill>
                          <a:schemeClr val="bg2">
                            <a:lumMod val="60000"/>
                            <a:lumOff val="4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solidFill>
                            <a:schemeClr val="bg2">
                              <a:lumMod val="60000"/>
                              <a:lumOff val="40000"/>
                            </a:schemeClr>
                          </a:solidFill>
                          <a:latin typeface="+mj-lt"/>
                          <a:ea typeface="Times New Roman"/>
                          <a:cs typeface="Times New Roman"/>
                        </a:rPr>
                        <a:t>50</a:t>
                      </a:r>
                      <a:endParaRPr lang="fr-FR" sz="1600" dirty="0">
                        <a:solidFill>
                          <a:schemeClr val="bg2">
                            <a:lumMod val="60000"/>
                            <a:lumOff val="4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solidFill>
                            <a:schemeClr val="bg2">
                              <a:lumMod val="60000"/>
                              <a:lumOff val="40000"/>
                            </a:schemeClr>
                          </a:solidFill>
                          <a:latin typeface="+mj-lt"/>
                          <a:ea typeface="Times New Roman"/>
                          <a:cs typeface="Times New Roman"/>
                        </a:rPr>
                        <a:t>40</a:t>
                      </a:r>
                      <a:endParaRPr lang="fr-FR" sz="1600" dirty="0">
                        <a:solidFill>
                          <a:schemeClr val="bg2">
                            <a:lumMod val="60000"/>
                            <a:lumOff val="4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solidFill>
                            <a:schemeClr val="bg2">
                              <a:lumMod val="60000"/>
                              <a:lumOff val="40000"/>
                            </a:schemeClr>
                          </a:solidFill>
                          <a:latin typeface="+mj-lt"/>
                          <a:ea typeface="Times New Roman"/>
                          <a:cs typeface="Times New Roman"/>
                        </a:rPr>
                        <a:t>0</a:t>
                      </a:r>
                      <a:endParaRPr lang="fr-FR" sz="1600" dirty="0">
                        <a:solidFill>
                          <a:schemeClr val="bg2">
                            <a:lumMod val="60000"/>
                            <a:lumOff val="4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solidFill>
                            <a:schemeClr val="bg2">
                              <a:lumMod val="60000"/>
                              <a:lumOff val="40000"/>
                            </a:schemeClr>
                          </a:solidFill>
                          <a:latin typeface="+mj-lt"/>
                          <a:ea typeface="Times New Roman"/>
                          <a:cs typeface="Times New Roman"/>
                        </a:rPr>
                        <a:t>120</a:t>
                      </a:r>
                      <a:endParaRPr lang="fr-FR" sz="1600" dirty="0">
                        <a:solidFill>
                          <a:schemeClr val="bg2">
                            <a:lumMod val="60000"/>
                            <a:lumOff val="4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smtClean="0">
                          <a:solidFill>
                            <a:schemeClr val="bg2">
                              <a:lumMod val="60000"/>
                              <a:lumOff val="40000"/>
                            </a:schemeClr>
                          </a:solidFill>
                          <a:latin typeface="+mj-lt"/>
                          <a:ea typeface="Times New Roman"/>
                          <a:cs typeface="Times New Roman"/>
                        </a:rPr>
                        <a:t>100</a:t>
                      </a:r>
                      <a:endParaRPr lang="fr-FR" sz="1600" dirty="0">
                        <a:solidFill>
                          <a:schemeClr val="bg2">
                            <a:lumMod val="60000"/>
                            <a:lumOff val="40000"/>
                          </a:schemeClr>
                        </a:solidFill>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574">
                <a:tc>
                  <a:txBody>
                    <a:bodyPr/>
                    <a:lstStyle/>
                    <a:p>
                      <a:pPr>
                        <a:lnSpc>
                          <a:spcPct val="115000"/>
                        </a:lnSpc>
                        <a:spcAft>
                          <a:spcPts val="0"/>
                        </a:spcAft>
                      </a:pPr>
                      <a:r>
                        <a:rPr lang="en-US" sz="1600" b="1" dirty="0">
                          <a:latin typeface="+mj-lt"/>
                          <a:ea typeface="Times New Roman"/>
                          <a:cs typeface="Times New Roman"/>
                        </a:rPr>
                        <a:t>Total</a:t>
                      </a:r>
                      <a:endParaRPr lang="fr-FR" sz="1600" b="1" dirty="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smtClean="0">
                          <a:latin typeface="+mj-lt"/>
                          <a:ea typeface="Times New Roman"/>
                          <a:cs typeface="Times New Roman"/>
                        </a:rPr>
                        <a:t>12</a:t>
                      </a:r>
                      <a:endParaRPr lang="fr-FR" sz="1600" dirty="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smtClean="0">
                          <a:latin typeface="+mj-lt"/>
                          <a:ea typeface="Times New Roman"/>
                          <a:cs typeface="Times New Roman"/>
                        </a:rPr>
                        <a:t>50</a:t>
                      </a:r>
                      <a:endParaRPr lang="fr-FR" sz="1600" dirty="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smtClean="0">
                          <a:latin typeface="+mj-lt"/>
                          <a:ea typeface="Times New Roman"/>
                          <a:cs typeface="Times New Roman"/>
                        </a:rPr>
                        <a:t>171</a:t>
                      </a:r>
                      <a:endParaRPr lang="fr-FR" sz="1600" dirty="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smtClean="0">
                          <a:latin typeface="+mj-lt"/>
                          <a:ea typeface="Times New Roman"/>
                          <a:cs typeface="Times New Roman"/>
                        </a:rPr>
                        <a:t>142</a:t>
                      </a:r>
                      <a:endParaRPr lang="fr-FR" sz="1600" dirty="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latin typeface="+mj-lt"/>
                          <a:ea typeface="Times New Roman"/>
                          <a:cs typeface="Times New Roman"/>
                        </a:rPr>
                        <a:t>0</a:t>
                      </a:r>
                      <a:endParaRPr lang="fr-FR" sz="1600" dirty="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smtClean="0">
                          <a:latin typeface="+mj-lt"/>
                          <a:ea typeface="Times New Roman"/>
                          <a:cs typeface="Times New Roman"/>
                        </a:rPr>
                        <a:t>375</a:t>
                      </a:r>
                      <a:endParaRPr lang="fr-FR" sz="1600" b="1" dirty="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smtClean="0">
                          <a:latin typeface="+mj-lt"/>
                          <a:ea typeface="Times New Roman"/>
                          <a:cs typeface="Times New Roman"/>
                        </a:rPr>
                        <a:t>313</a:t>
                      </a:r>
                      <a:endParaRPr lang="fr-FR" sz="1600" b="1" dirty="0">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Rectangle 1"/>
          <p:cNvSpPr>
            <a:spLocks noChangeArrowheads="1"/>
          </p:cNvSpPr>
          <p:nvPr/>
        </p:nvSpPr>
        <p:spPr bwMode="auto">
          <a:xfrm>
            <a:off x="560512" y="2780928"/>
            <a:ext cx="871296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lang="en-US" sz="1600" dirty="0" smtClean="0">
                <a:solidFill>
                  <a:schemeClr val="tx1"/>
                </a:solidFill>
                <a:latin typeface="+mn-lt"/>
                <a:ea typeface="Times New Roman" pitchFamily="18" charset="0"/>
                <a:cs typeface="Times New Roman" pitchFamily="18" charset="0"/>
              </a:rPr>
              <a:t> Evaluation (LOI) du B</a:t>
            </a:r>
            <a:r>
              <a:rPr kumimoji="0" lang="en-US" sz="1600" i="0" u="none" strike="noStrike" cap="none" normalizeH="0" baseline="0" dirty="0" smtClean="0">
                <a:ln>
                  <a:noFill/>
                </a:ln>
                <a:solidFill>
                  <a:schemeClr val="tx1"/>
                </a:solidFill>
                <a:effectLst/>
                <a:latin typeface="+mn-lt"/>
                <a:ea typeface="Times New Roman" pitchFamily="18" charset="0"/>
                <a:cs typeface="Times New Roman" pitchFamily="18" charset="0"/>
              </a:rPr>
              <a:t>udget</a:t>
            </a:r>
            <a:r>
              <a:rPr kumimoji="0" lang="en-US" sz="1600" i="0" u="none" strike="noStrike" cap="none" normalizeH="0" dirty="0" smtClean="0">
                <a:ln>
                  <a:noFill/>
                </a:ln>
                <a:solidFill>
                  <a:schemeClr val="tx1"/>
                </a:solidFill>
                <a:effectLst/>
                <a:latin typeface="+mn-lt"/>
                <a:ea typeface="Times New Roman" pitchFamily="18" charset="0"/>
                <a:cs typeface="Times New Roman" pitchFamily="18" charset="0"/>
              </a:rPr>
              <a:t> de construction (hors R&amp;D)</a:t>
            </a:r>
            <a:endParaRPr kumimoji="0" lang="fr-FR" sz="1600" i="0" u="none" strike="noStrike" cap="none" normalizeH="0" baseline="0" dirty="0" smtClean="0">
              <a:ln>
                <a:noFill/>
              </a:ln>
              <a:solidFill>
                <a:schemeClr val="tx1"/>
              </a:solidFill>
              <a:effectLst/>
              <a:latin typeface="+mn-lt"/>
              <a:cs typeface="Arial" pitchFamily="34" charset="0"/>
            </a:endParaRPr>
          </a:p>
        </p:txBody>
      </p:sp>
      <p:sp>
        <p:nvSpPr>
          <p:cNvPr id="18" name="TextBox 12"/>
          <p:cNvSpPr txBox="1">
            <a:spLocks noChangeArrowheads="1"/>
          </p:cNvSpPr>
          <p:nvPr/>
        </p:nvSpPr>
        <p:spPr bwMode="auto">
          <a:xfrm>
            <a:off x="560512" y="5373216"/>
            <a:ext cx="8928992" cy="1200329"/>
          </a:xfrm>
          <a:prstGeom prst="rect">
            <a:avLst/>
          </a:prstGeom>
          <a:noFill/>
          <a:ln w="9525">
            <a:noFill/>
            <a:miter lim="800000"/>
            <a:headEnd/>
            <a:tailEnd/>
          </a:ln>
        </p:spPr>
        <p:txBody>
          <a:bodyPr wrap="square">
            <a:spAutoFit/>
          </a:bodyPr>
          <a:lstStyle/>
          <a:p>
            <a:pPr marL="342000" indent="-342000" algn="l">
              <a:buFont typeface="Wingdings" pitchFamily="2" charset="2"/>
              <a:buChar char="q"/>
            </a:pPr>
            <a:r>
              <a:rPr lang="fr-FR" sz="1600" dirty="0" smtClean="0">
                <a:solidFill>
                  <a:schemeClr val="tx1"/>
                </a:solidFill>
              </a:rPr>
              <a:t>R&amp;D</a:t>
            </a:r>
          </a:p>
          <a:p>
            <a:pPr marL="799200" lvl="1" indent="-342000" algn="l">
              <a:buFont typeface="Wingdings" pitchFamily="2" charset="2"/>
              <a:buChar char="§"/>
            </a:pPr>
            <a:r>
              <a:rPr lang="fr-FR" sz="1600" dirty="0" smtClean="0">
                <a:solidFill>
                  <a:schemeClr val="tx1"/>
                </a:solidFill>
              </a:rPr>
              <a:t>LPC (FEE) : 0 K€ (2012, sur reliquats), 15 </a:t>
            </a:r>
            <a:r>
              <a:rPr lang="fr-FR" sz="1600" dirty="0" smtClean="0">
                <a:solidFill>
                  <a:schemeClr val="tx1"/>
                </a:solidFill>
              </a:rPr>
              <a:t>k€ </a:t>
            </a:r>
            <a:r>
              <a:rPr lang="fr-FR" sz="1600" dirty="0" smtClean="0">
                <a:solidFill>
                  <a:schemeClr val="tx1"/>
                </a:solidFill>
              </a:rPr>
              <a:t>(2013)</a:t>
            </a:r>
          </a:p>
          <a:p>
            <a:pPr marL="799200" lvl="1" indent="-342000" algn="l">
              <a:buFont typeface="Wingdings" pitchFamily="2" charset="2"/>
              <a:buChar char="§"/>
            </a:pPr>
            <a:r>
              <a:rPr lang="fr-FR" sz="1600" dirty="0" err="1" smtClean="0">
                <a:solidFill>
                  <a:schemeClr val="tx1"/>
                </a:solidFill>
              </a:rPr>
              <a:t>Subatech</a:t>
            </a:r>
            <a:r>
              <a:rPr lang="fr-FR" sz="1600" dirty="0" smtClean="0">
                <a:solidFill>
                  <a:schemeClr val="tx1"/>
                </a:solidFill>
              </a:rPr>
              <a:t> (</a:t>
            </a:r>
            <a:r>
              <a:rPr lang="fr-FR" sz="1600" dirty="0" err="1" smtClean="0">
                <a:solidFill>
                  <a:schemeClr val="tx1"/>
                </a:solidFill>
              </a:rPr>
              <a:t>Readout</a:t>
            </a:r>
            <a:r>
              <a:rPr lang="fr-FR" sz="1600" dirty="0" smtClean="0">
                <a:solidFill>
                  <a:schemeClr val="tx1"/>
                </a:solidFill>
              </a:rPr>
              <a:t>): 10 </a:t>
            </a:r>
            <a:r>
              <a:rPr lang="fr-FR" sz="1600" dirty="0">
                <a:solidFill>
                  <a:schemeClr val="tx1"/>
                </a:solidFill>
              </a:rPr>
              <a:t>k€ </a:t>
            </a:r>
            <a:r>
              <a:rPr lang="fr-FR" sz="1600" dirty="0" smtClean="0">
                <a:solidFill>
                  <a:schemeClr val="tx1"/>
                </a:solidFill>
              </a:rPr>
              <a:t>(2013) et 15 </a:t>
            </a:r>
            <a:r>
              <a:rPr lang="fr-FR" sz="1600" dirty="0">
                <a:solidFill>
                  <a:schemeClr val="tx1"/>
                </a:solidFill>
              </a:rPr>
              <a:t>k</a:t>
            </a:r>
            <a:r>
              <a:rPr lang="fr-FR" sz="1600" dirty="0" smtClean="0">
                <a:solidFill>
                  <a:schemeClr val="tx1"/>
                </a:solidFill>
              </a:rPr>
              <a:t>€ </a:t>
            </a:r>
            <a:r>
              <a:rPr lang="fr-FR" sz="1600" dirty="0" smtClean="0">
                <a:solidFill>
                  <a:schemeClr val="tx1"/>
                </a:solidFill>
              </a:rPr>
              <a:t>(2014)</a:t>
            </a:r>
          </a:p>
          <a:p>
            <a:pPr algn="l"/>
            <a:endParaRPr lang="fr-FR" sz="1600" dirty="0" smtClean="0">
              <a:solidFill>
                <a:schemeClr val="tx1"/>
              </a:solidFill>
            </a:endParaRPr>
          </a:p>
          <a:p>
            <a:pPr marL="342000" indent="-342000" algn="l"/>
            <a:endParaRPr lang="fr-FR" sz="800" dirty="0" smtClean="0">
              <a:solidFill>
                <a:schemeClr val="tx1"/>
              </a:solidFill>
            </a:endParaRPr>
          </a:p>
        </p:txBody>
      </p:sp>
      <p:sp>
        <p:nvSpPr>
          <p:cNvPr id="19" name="TextBox 12"/>
          <p:cNvSpPr txBox="1">
            <a:spLocks noChangeArrowheads="1"/>
          </p:cNvSpPr>
          <p:nvPr/>
        </p:nvSpPr>
        <p:spPr bwMode="auto">
          <a:xfrm>
            <a:off x="560512" y="980728"/>
            <a:ext cx="8928992" cy="1815882"/>
          </a:xfrm>
          <a:prstGeom prst="rect">
            <a:avLst/>
          </a:prstGeom>
          <a:noFill/>
          <a:ln w="9525">
            <a:noFill/>
            <a:miter lim="800000"/>
            <a:headEnd/>
            <a:tailEnd/>
          </a:ln>
        </p:spPr>
        <p:txBody>
          <a:bodyPr wrap="square">
            <a:spAutoFit/>
          </a:bodyPr>
          <a:lstStyle/>
          <a:p>
            <a:pPr marL="342000" indent="-342000" algn="l">
              <a:buFont typeface="Wingdings" pitchFamily="2" charset="2"/>
              <a:buChar char="q"/>
            </a:pPr>
            <a:r>
              <a:rPr lang="fr-FR" sz="1600" dirty="0" smtClean="0">
                <a:solidFill>
                  <a:schemeClr val="tx1"/>
                </a:solidFill>
              </a:rPr>
              <a:t>Manpower Services Techniques</a:t>
            </a:r>
          </a:p>
          <a:p>
            <a:pPr marL="799200" lvl="1" indent="-342000" algn="l">
              <a:buFont typeface="Wingdings" pitchFamily="2" charset="2"/>
              <a:buChar char="§"/>
            </a:pPr>
            <a:r>
              <a:rPr lang="fr-FR" sz="1600" dirty="0" smtClean="0">
                <a:solidFill>
                  <a:schemeClr val="tx1"/>
                </a:solidFill>
              </a:rPr>
              <a:t>LPC (FEE) </a:t>
            </a:r>
          </a:p>
          <a:p>
            <a:pPr marL="1256400" lvl="2" indent="-342000" algn="l">
              <a:buFont typeface="Arial" pitchFamily="34" charset="0"/>
              <a:buChar char="•"/>
            </a:pPr>
            <a:r>
              <a:rPr lang="fr-FR" sz="1600" dirty="0" smtClean="0">
                <a:solidFill>
                  <a:schemeClr val="tx1"/>
                </a:solidFill>
              </a:rPr>
              <a:t>1 FTE Electronique sur la durée</a:t>
            </a:r>
          </a:p>
          <a:p>
            <a:pPr marL="1256400" lvl="2" indent="-342000" algn="l">
              <a:buFont typeface="Arial" pitchFamily="34" charset="0"/>
              <a:buChar char="•"/>
            </a:pPr>
            <a:r>
              <a:rPr lang="fr-FR" sz="1600" dirty="0" smtClean="0">
                <a:solidFill>
                  <a:schemeClr val="tx1"/>
                </a:solidFill>
              </a:rPr>
              <a:t>&lt; 1 FTE micro-électronique en 2013-2014</a:t>
            </a:r>
          </a:p>
          <a:p>
            <a:pPr marL="799200" lvl="1" indent="-342000" algn="l">
              <a:buFont typeface="Wingdings" pitchFamily="2" charset="2"/>
              <a:buChar char="§"/>
            </a:pPr>
            <a:r>
              <a:rPr lang="fr-FR" sz="1600" dirty="0" err="1" smtClean="0">
                <a:solidFill>
                  <a:schemeClr val="tx1"/>
                </a:solidFill>
              </a:rPr>
              <a:t>Subatech</a:t>
            </a:r>
            <a:r>
              <a:rPr lang="fr-FR" sz="1600" dirty="0" smtClean="0">
                <a:solidFill>
                  <a:schemeClr val="tx1"/>
                </a:solidFill>
              </a:rPr>
              <a:t> (</a:t>
            </a:r>
            <a:r>
              <a:rPr lang="fr-FR" sz="1600" dirty="0" err="1" smtClean="0">
                <a:solidFill>
                  <a:schemeClr val="tx1"/>
                </a:solidFill>
              </a:rPr>
              <a:t>Readout</a:t>
            </a:r>
            <a:r>
              <a:rPr lang="fr-FR" sz="1600" dirty="0" smtClean="0">
                <a:solidFill>
                  <a:schemeClr val="tx1"/>
                </a:solidFill>
              </a:rPr>
              <a:t>)</a:t>
            </a:r>
          </a:p>
          <a:p>
            <a:pPr marL="1256400" lvl="2" indent="-342000" algn="l">
              <a:buFont typeface="Arial" pitchFamily="34" charset="0"/>
              <a:buChar char="•"/>
            </a:pPr>
            <a:r>
              <a:rPr lang="fr-FR" sz="1600" dirty="0" smtClean="0">
                <a:solidFill>
                  <a:schemeClr val="tx1"/>
                </a:solidFill>
              </a:rPr>
              <a:t>1.2 FTE (PCB+FPGA</a:t>
            </a:r>
            <a:r>
              <a:rPr lang="fr-FR" sz="1600" dirty="0" smtClean="0">
                <a:solidFill>
                  <a:schemeClr val="tx1"/>
                </a:solidFill>
              </a:rPr>
              <a:t>). </a:t>
            </a:r>
            <a:endParaRPr lang="fr-FR" sz="1600" dirty="0" smtClean="0">
              <a:solidFill>
                <a:schemeClr val="tx1"/>
              </a:solidFill>
            </a:endParaRPr>
          </a:p>
          <a:p>
            <a:pPr marL="1256400" lvl="2" indent="-342000" algn="l">
              <a:buFont typeface="Arial" pitchFamily="34" charset="0"/>
              <a:buChar char="•"/>
            </a:pPr>
            <a:r>
              <a:rPr lang="fr-FR" sz="1600" dirty="0" smtClean="0">
                <a:solidFill>
                  <a:schemeClr val="tx1"/>
                </a:solidFill>
              </a:rPr>
              <a:t>0.5 FTE (software</a:t>
            </a:r>
            <a:r>
              <a:rPr lang="fr-FR" sz="1600" dirty="0" smtClean="0">
                <a:solidFill>
                  <a:schemeClr val="tx1"/>
                </a:solidFill>
              </a:rPr>
              <a:t>). A voir: implication software </a:t>
            </a:r>
            <a:r>
              <a:rPr lang="fr-FR" sz="1600" dirty="0" err="1" smtClean="0">
                <a:solidFill>
                  <a:schemeClr val="tx1"/>
                </a:solidFill>
              </a:rPr>
              <a:t>read</a:t>
            </a:r>
            <a:r>
              <a:rPr lang="fr-FR" sz="1600" dirty="0" smtClean="0">
                <a:solidFill>
                  <a:schemeClr val="tx1"/>
                </a:solidFill>
              </a:rPr>
              <a:t>-out MFT.</a:t>
            </a:r>
            <a:endParaRPr lang="fr-FR" sz="1600" dirty="0" smtClean="0">
              <a:solidFill>
                <a:schemeClr val="tx1"/>
              </a:solidFill>
            </a:endParaRPr>
          </a:p>
        </p:txBody>
      </p:sp>
      <p:sp>
        <p:nvSpPr>
          <p:cNvPr id="14" name="TextBox 12"/>
          <p:cNvSpPr txBox="1">
            <a:spLocks noChangeArrowheads="1"/>
          </p:cNvSpPr>
          <p:nvPr/>
        </p:nvSpPr>
        <p:spPr bwMode="auto">
          <a:xfrm>
            <a:off x="344488" y="6237312"/>
            <a:ext cx="9577064" cy="954107"/>
          </a:xfrm>
          <a:prstGeom prst="rect">
            <a:avLst/>
          </a:prstGeom>
          <a:noFill/>
          <a:ln w="9525">
            <a:noFill/>
            <a:miter lim="800000"/>
            <a:headEnd/>
            <a:tailEnd/>
          </a:ln>
        </p:spPr>
        <p:txBody>
          <a:bodyPr wrap="square">
            <a:spAutoFit/>
          </a:bodyPr>
          <a:lstStyle/>
          <a:p>
            <a:pPr algn="l"/>
            <a:r>
              <a:rPr lang="fr-FR" sz="1600" dirty="0" smtClean="0">
                <a:solidFill>
                  <a:srgbClr val="FF0000"/>
                </a:solidFill>
              </a:rPr>
              <a:t>Co</a:t>
            </a:r>
            <a:r>
              <a:rPr lang="fr-FR" sz="1600" dirty="0" smtClean="0">
                <a:solidFill>
                  <a:srgbClr val="FF0000"/>
                </a:solidFill>
              </a:rPr>
              <a:t>û</a:t>
            </a:r>
            <a:r>
              <a:rPr lang="fr-FR" sz="1600" dirty="0" smtClean="0">
                <a:solidFill>
                  <a:srgbClr val="FF0000"/>
                </a:solidFill>
              </a:rPr>
              <a:t>ts nouvelles interfaces </a:t>
            </a:r>
            <a:r>
              <a:rPr lang="fr-FR" sz="1600" dirty="0" smtClean="0">
                <a:solidFill>
                  <a:srgbClr val="FF0000"/>
                </a:solidFill>
              </a:rPr>
              <a:t>CPT et DAQ difficile </a:t>
            </a:r>
            <a:r>
              <a:rPr lang="fr-FR" sz="1600" dirty="0" smtClean="0">
                <a:solidFill>
                  <a:srgbClr val="FF0000"/>
                </a:solidFill>
              </a:rPr>
              <a:t>à budgétiser. Missions au CERN seront nécessaires pour valider avec le banc de test officiel d’ALICE. </a:t>
            </a:r>
            <a:endParaRPr lang="fr-FR" sz="1600" dirty="0" smtClean="0">
              <a:solidFill>
                <a:srgbClr val="FF0000"/>
              </a:solidFill>
            </a:endParaRPr>
          </a:p>
          <a:p>
            <a:pPr algn="l"/>
            <a:endParaRPr lang="fr-FR" sz="1600" dirty="0" smtClean="0">
              <a:solidFill>
                <a:srgbClr val="FF0000"/>
              </a:solidFill>
            </a:endParaRPr>
          </a:p>
          <a:p>
            <a:pPr marL="342000" indent="-342000" algn="l"/>
            <a:endParaRPr lang="fr-FR" sz="800" dirty="0" smtClean="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Prevision des </a:t>
            </a:r>
            <a:r>
              <a:rPr lang="en-GB" dirty="0" err="1" smtClean="0"/>
              <a:t>moyens</a:t>
            </a:r>
            <a:r>
              <a:rPr lang="en-GB" dirty="0" smtClean="0"/>
              <a:t> techniques de </a:t>
            </a:r>
            <a:r>
              <a:rPr lang="en-GB" dirty="0" err="1" smtClean="0"/>
              <a:t>l’UPGRADE</a:t>
            </a:r>
            <a:r>
              <a:rPr lang="en-GB" dirty="0" smtClean="0"/>
              <a:t> du </a:t>
            </a:r>
            <a:r>
              <a:rPr lang="en-GB" dirty="0" err="1" smtClean="0"/>
              <a:t>SpectromEtre</a:t>
            </a:r>
            <a:endParaRPr lang="en-GB" dirty="0"/>
          </a:p>
        </p:txBody>
      </p:sp>
      <p:sp>
        <p:nvSpPr>
          <p:cNvPr id="3" name="Espace réservé du texte 2"/>
          <p:cNvSpPr>
            <a:spLocks noGrp="1"/>
          </p:cNvSpPr>
          <p:nvPr>
            <p:ph type="body" idx="1"/>
          </p:nvPr>
        </p:nvSpPr>
        <p:spPr/>
        <p:txBody>
          <a:bodyPr/>
          <a:lstStyle/>
          <a:p>
            <a:endParaRPr lang="en-GB"/>
          </a:p>
        </p:txBody>
      </p:sp>
    </p:spTree>
    <p:extLst>
      <p:ext uri="{BB962C8B-B14F-4D97-AF65-F5344CB8AC3E}">
        <p14:creationId xmlns:p14="http://schemas.microsoft.com/office/powerpoint/2010/main" val="2743646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a:t>
            </a:r>
            <a:r>
              <a:rPr lang="fr-FR" dirty="0" smtClean="0"/>
              <a:t>évision Moyens Techniques</a:t>
            </a:r>
            <a:endParaRPr lang="fr-FR" dirty="0"/>
          </a:p>
        </p:txBody>
      </p:sp>
      <p:graphicFrame>
        <p:nvGraphicFramePr>
          <p:cNvPr id="3" name="Tableau 2"/>
          <p:cNvGraphicFramePr>
            <a:graphicFrameLocks noGrp="1"/>
          </p:cNvGraphicFramePr>
          <p:nvPr>
            <p:extLst>
              <p:ext uri="{D42A27DB-BD31-4B8C-83A1-F6EECF244321}">
                <p14:modId xmlns:p14="http://schemas.microsoft.com/office/powerpoint/2010/main" val="2209487046"/>
              </p:ext>
            </p:extLst>
          </p:nvPr>
        </p:nvGraphicFramePr>
        <p:xfrm>
          <a:off x="1192122" y="1619508"/>
          <a:ext cx="6840760" cy="2777460"/>
        </p:xfrm>
        <a:graphic>
          <a:graphicData uri="http://schemas.openxmlformats.org/drawingml/2006/table">
            <a:tbl>
              <a:tblPr firstRow="1" bandRow="1">
                <a:tableStyleId>{5C22544A-7EE6-4342-B048-85BDC9FD1C3A}</a:tableStyleId>
              </a:tblPr>
              <a:tblGrid>
                <a:gridCol w="1008112"/>
                <a:gridCol w="792088"/>
                <a:gridCol w="720080"/>
                <a:gridCol w="792088"/>
                <a:gridCol w="720080"/>
                <a:gridCol w="720080"/>
                <a:gridCol w="648072"/>
                <a:gridCol w="720080"/>
                <a:gridCol w="720080"/>
              </a:tblGrid>
              <a:tr h="504056">
                <a:tc>
                  <a:txBody>
                    <a:bodyPr/>
                    <a:lstStyle/>
                    <a:p>
                      <a:pPr algn="ctr"/>
                      <a:endParaRPr lang="en-GB" dirty="0">
                        <a:solidFill>
                          <a:srgbClr val="800000"/>
                        </a:solidFill>
                      </a:endParaRPr>
                    </a:p>
                  </a:txBody>
                  <a:tcPr/>
                </a:tc>
                <a:tc gridSpan="2">
                  <a:txBody>
                    <a:bodyPr/>
                    <a:lstStyle/>
                    <a:p>
                      <a:pPr algn="ctr"/>
                      <a:r>
                        <a:rPr lang="en-GB" dirty="0" smtClean="0">
                          <a:solidFill>
                            <a:srgbClr val="800000"/>
                          </a:solidFill>
                        </a:rPr>
                        <a:t>Clermont</a:t>
                      </a:r>
                      <a:endParaRPr lang="en-GB" dirty="0">
                        <a:solidFill>
                          <a:srgbClr val="800000"/>
                        </a:solidFill>
                      </a:endParaRPr>
                    </a:p>
                  </a:txBody>
                  <a:tcPr/>
                </a:tc>
                <a:tc hMerge="1">
                  <a:txBody>
                    <a:bodyPr/>
                    <a:lstStyle/>
                    <a:p>
                      <a:endParaRPr lang="en-GB"/>
                    </a:p>
                  </a:txBody>
                  <a:tcPr/>
                </a:tc>
                <a:tc gridSpan="2">
                  <a:txBody>
                    <a:bodyPr/>
                    <a:lstStyle/>
                    <a:p>
                      <a:pPr algn="ctr"/>
                      <a:r>
                        <a:rPr lang="en-GB" dirty="0" smtClean="0">
                          <a:solidFill>
                            <a:srgbClr val="800000"/>
                          </a:solidFill>
                        </a:rPr>
                        <a:t>Nantes</a:t>
                      </a:r>
                      <a:endParaRPr lang="en-GB" dirty="0">
                        <a:solidFill>
                          <a:srgbClr val="800000"/>
                        </a:solidFill>
                      </a:endParaRPr>
                    </a:p>
                  </a:txBody>
                  <a:tcPr/>
                </a:tc>
                <a:tc hMerge="1">
                  <a:txBody>
                    <a:bodyPr/>
                    <a:lstStyle/>
                    <a:p>
                      <a:endParaRPr lang="en-GB"/>
                    </a:p>
                  </a:txBody>
                  <a:tcPr/>
                </a:tc>
                <a:tc gridSpan="2">
                  <a:txBody>
                    <a:bodyPr/>
                    <a:lstStyle/>
                    <a:p>
                      <a:pPr algn="ctr"/>
                      <a:r>
                        <a:rPr lang="en-GB" dirty="0" err="1" smtClean="0">
                          <a:solidFill>
                            <a:srgbClr val="800000"/>
                          </a:solidFill>
                        </a:rPr>
                        <a:t>Orsay</a:t>
                      </a:r>
                      <a:endParaRPr lang="en-GB" dirty="0">
                        <a:solidFill>
                          <a:srgbClr val="800000"/>
                        </a:solidFill>
                      </a:endParaRPr>
                    </a:p>
                  </a:txBody>
                  <a:tcPr/>
                </a:tc>
                <a:tc hMerge="1">
                  <a:txBody>
                    <a:bodyPr/>
                    <a:lstStyle/>
                    <a:p>
                      <a:endParaRPr lang="en-GB"/>
                    </a:p>
                  </a:txBody>
                  <a:tcPr/>
                </a:tc>
                <a:tc gridSpan="2">
                  <a:txBody>
                    <a:bodyPr/>
                    <a:lstStyle/>
                    <a:p>
                      <a:pPr algn="ctr"/>
                      <a:r>
                        <a:rPr lang="en-GB" dirty="0" smtClean="0">
                          <a:solidFill>
                            <a:srgbClr val="800000"/>
                          </a:solidFill>
                        </a:rPr>
                        <a:t>Total</a:t>
                      </a:r>
                      <a:endParaRPr lang="en-GB" dirty="0">
                        <a:solidFill>
                          <a:srgbClr val="800000"/>
                        </a:solidFill>
                      </a:endParaRPr>
                    </a:p>
                  </a:txBody>
                  <a:tcPr/>
                </a:tc>
                <a:tc hMerge="1">
                  <a:txBody>
                    <a:bodyPr/>
                    <a:lstStyle/>
                    <a:p>
                      <a:endParaRPr lang="en-GB"/>
                    </a:p>
                  </a:txBody>
                  <a:tcPr/>
                </a:tc>
              </a:tr>
              <a:tr h="473204">
                <a:tc>
                  <a:txBody>
                    <a:bodyPr/>
                    <a:lstStyle/>
                    <a:p>
                      <a:pPr algn="ctr"/>
                      <a:r>
                        <a:rPr lang="fr-FR" noProof="0" dirty="0" smtClean="0">
                          <a:solidFill>
                            <a:srgbClr val="800000"/>
                          </a:solidFill>
                        </a:rPr>
                        <a:t>Projets</a:t>
                      </a:r>
                      <a:endParaRPr lang="fr-FR" noProof="0" dirty="0">
                        <a:solidFill>
                          <a:srgbClr val="800000"/>
                        </a:solidFill>
                      </a:endParaRPr>
                    </a:p>
                  </a:txBody>
                  <a:tcPr/>
                </a:tc>
                <a:tc>
                  <a:txBody>
                    <a:bodyPr/>
                    <a:lstStyle/>
                    <a:p>
                      <a:r>
                        <a:rPr lang="en-GB" dirty="0" err="1" smtClean="0">
                          <a:solidFill>
                            <a:srgbClr val="800000"/>
                          </a:solidFill>
                        </a:rPr>
                        <a:t>Trak</a:t>
                      </a:r>
                      <a:endParaRPr lang="en-GB" dirty="0">
                        <a:solidFill>
                          <a:srgbClr val="800000"/>
                        </a:solidFill>
                      </a:endParaRPr>
                    </a:p>
                  </a:txBody>
                  <a:tcPr>
                    <a:solidFill>
                      <a:schemeClr val="accent2">
                        <a:lumMod val="20000"/>
                        <a:lumOff val="80000"/>
                      </a:schemeClr>
                    </a:solidFill>
                  </a:tcPr>
                </a:tc>
                <a:tc>
                  <a:txBody>
                    <a:bodyPr/>
                    <a:lstStyle/>
                    <a:p>
                      <a:r>
                        <a:rPr lang="en-GB" dirty="0" smtClean="0">
                          <a:solidFill>
                            <a:srgbClr val="800000"/>
                          </a:solidFill>
                        </a:rPr>
                        <a:t>Trig</a:t>
                      </a:r>
                      <a:endParaRPr lang="en-GB" dirty="0">
                        <a:solidFill>
                          <a:srgbClr val="800000"/>
                        </a:solidFill>
                      </a:endParaRPr>
                    </a:p>
                  </a:txBody>
                  <a:tcPr>
                    <a:solidFill>
                      <a:srgbClr val="00FF00"/>
                    </a:solidFill>
                  </a:tcPr>
                </a:tc>
                <a:tc>
                  <a:txBody>
                    <a:bodyPr/>
                    <a:lstStyle/>
                    <a:p>
                      <a:r>
                        <a:rPr lang="en-GB" dirty="0" err="1" smtClean="0">
                          <a:solidFill>
                            <a:srgbClr val="800000"/>
                          </a:solidFill>
                        </a:rPr>
                        <a:t>Trak</a:t>
                      </a:r>
                      <a:endParaRPr lang="en-GB" dirty="0">
                        <a:solidFill>
                          <a:srgbClr val="800000"/>
                        </a:solidFill>
                      </a:endParaRPr>
                    </a:p>
                  </a:txBody>
                  <a:tcPr>
                    <a:solidFill>
                      <a:srgbClr val="D1D1F0"/>
                    </a:solidFill>
                  </a:tcPr>
                </a:tc>
                <a:tc>
                  <a:txBody>
                    <a:bodyPr/>
                    <a:lstStyle/>
                    <a:p>
                      <a:r>
                        <a:rPr lang="en-GB" dirty="0" smtClean="0">
                          <a:solidFill>
                            <a:srgbClr val="800000"/>
                          </a:solidFill>
                        </a:rPr>
                        <a:t>Trig</a:t>
                      </a:r>
                      <a:endParaRPr lang="en-GB" dirty="0">
                        <a:solidFill>
                          <a:srgbClr val="800000"/>
                        </a:solidFill>
                      </a:endParaRPr>
                    </a:p>
                  </a:txBody>
                  <a:tcPr>
                    <a:solidFill>
                      <a:srgbClr val="00FF00"/>
                    </a:solidFill>
                  </a:tcPr>
                </a:tc>
                <a:tc>
                  <a:txBody>
                    <a:bodyPr/>
                    <a:lstStyle/>
                    <a:p>
                      <a:r>
                        <a:rPr lang="en-GB" dirty="0" err="1" smtClean="0">
                          <a:solidFill>
                            <a:srgbClr val="800000"/>
                          </a:solidFill>
                        </a:rPr>
                        <a:t>Trak</a:t>
                      </a:r>
                      <a:endParaRPr lang="en-GB" dirty="0">
                        <a:solidFill>
                          <a:srgbClr val="800000"/>
                        </a:solidFill>
                      </a:endParaRPr>
                    </a:p>
                  </a:txBody>
                  <a:tcPr>
                    <a:solidFill>
                      <a:srgbClr val="D1D1F0"/>
                    </a:solidFill>
                  </a:tcPr>
                </a:tc>
                <a:tc>
                  <a:txBody>
                    <a:bodyPr/>
                    <a:lstStyle/>
                    <a:p>
                      <a:r>
                        <a:rPr lang="en-GB" dirty="0" smtClean="0">
                          <a:solidFill>
                            <a:srgbClr val="800000"/>
                          </a:solidFill>
                        </a:rPr>
                        <a:t>Trig</a:t>
                      </a:r>
                      <a:endParaRPr lang="en-GB" dirty="0">
                        <a:solidFill>
                          <a:srgbClr val="800000"/>
                        </a:solidFill>
                      </a:endParaRPr>
                    </a:p>
                  </a:txBody>
                  <a:tcPr>
                    <a:solidFill>
                      <a:srgbClr val="00FF00"/>
                    </a:solidFill>
                  </a:tcPr>
                </a:tc>
                <a:tc>
                  <a:txBody>
                    <a:bodyPr/>
                    <a:lstStyle/>
                    <a:p>
                      <a:r>
                        <a:rPr lang="en-GB" dirty="0" err="1" smtClean="0">
                          <a:solidFill>
                            <a:srgbClr val="800000"/>
                          </a:solidFill>
                        </a:rPr>
                        <a:t>Trak</a:t>
                      </a:r>
                      <a:endParaRPr lang="en-GB" dirty="0">
                        <a:solidFill>
                          <a:srgbClr val="800000"/>
                        </a:solidFill>
                      </a:endParaRPr>
                    </a:p>
                  </a:txBody>
                  <a:tcPr>
                    <a:solidFill>
                      <a:srgbClr val="D1D1F0"/>
                    </a:solidFill>
                  </a:tcPr>
                </a:tc>
                <a:tc>
                  <a:txBody>
                    <a:bodyPr/>
                    <a:lstStyle/>
                    <a:p>
                      <a:r>
                        <a:rPr lang="en-GB" dirty="0" smtClean="0">
                          <a:solidFill>
                            <a:srgbClr val="800000"/>
                          </a:solidFill>
                        </a:rPr>
                        <a:t>Trig</a:t>
                      </a:r>
                      <a:endParaRPr lang="en-GB" dirty="0">
                        <a:solidFill>
                          <a:srgbClr val="800000"/>
                        </a:solidFill>
                      </a:endParaRPr>
                    </a:p>
                  </a:txBody>
                  <a:tcPr>
                    <a:solidFill>
                      <a:srgbClr val="00FF00"/>
                    </a:solidFill>
                  </a:tcPr>
                </a:tc>
              </a:tr>
              <a:tr h="504056">
                <a:tc>
                  <a:txBody>
                    <a:bodyPr/>
                    <a:lstStyle/>
                    <a:p>
                      <a:pPr algn="ctr"/>
                      <a:r>
                        <a:rPr lang="en-GB" dirty="0" smtClean="0">
                          <a:solidFill>
                            <a:srgbClr val="800000"/>
                          </a:solidFill>
                        </a:rPr>
                        <a:t>2013</a:t>
                      </a:r>
                      <a:endParaRPr lang="en-GB" dirty="0">
                        <a:solidFill>
                          <a:srgbClr val="800000"/>
                        </a:solidFill>
                      </a:endParaRPr>
                    </a:p>
                  </a:txBody>
                  <a:tcPr/>
                </a:tc>
                <a:tc>
                  <a:txBody>
                    <a:bodyPr/>
                    <a:lstStyle/>
                    <a:p>
                      <a:pPr algn="ctr"/>
                      <a:r>
                        <a:rPr lang="en-GB" dirty="0" smtClean="0">
                          <a:solidFill>
                            <a:srgbClr val="800000"/>
                          </a:solidFill>
                        </a:rPr>
                        <a:t>0</a:t>
                      </a:r>
                      <a:endParaRPr lang="en-GB" dirty="0">
                        <a:solidFill>
                          <a:srgbClr val="800000"/>
                        </a:solidFill>
                      </a:endParaRPr>
                    </a:p>
                  </a:txBody>
                  <a:tcPr>
                    <a:solidFill>
                      <a:schemeClr val="accent2">
                        <a:lumMod val="20000"/>
                        <a:lumOff val="80000"/>
                      </a:schemeClr>
                    </a:solidFill>
                  </a:tcPr>
                </a:tc>
                <a:tc>
                  <a:txBody>
                    <a:bodyPr/>
                    <a:lstStyle/>
                    <a:p>
                      <a:pPr algn="ctr"/>
                      <a:r>
                        <a:rPr lang="en-GB" dirty="0" smtClean="0">
                          <a:solidFill>
                            <a:srgbClr val="800000"/>
                          </a:solidFill>
                        </a:rPr>
                        <a:t>2</a:t>
                      </a:r>
                      <a:endParaRPr lang="en-GB" dirty="0">
                        <a:solidFill>
                          <a:srgbClr val="800000"/>
                        </a:solidFill>
                      </a:endParaRPr>
                    </a:p>
                  </a:txBody>
                  <a:tcPr>
                    <a:solidFill>
                      <a:srgbClr val="00FF00"/>
                    </a:solidFill>
                  </a:tcPr>
                </a:tc>
                <a:tc>
                  <a:txBody>
                    <a:bodyPr/>
                    <a:lstStyle/>
                    <a:p>
                      <a:pPr algn="ctr"/>
                      <a:r>
                        <a:rPr lang="en-GB" dirty="0" smtClean="0">
                          <a:solidFill>
                            <a:srgbClr val="800000"/>
                          </a:solidFill>
                        </a:rPr>
                        <a:t>0</a:t>
                      </a:r>
                      <a:endParaRPr lang="en-GB" dirty="0">
                        <a:solidFill>
                          <a:srgbClr val="800000"/>
                        </a:solidFill>
                      </a:endParaRPr>
                    </a:p>
                  </a:txBody>
                  <a:tcPr>
                    <a:solidFill>
                      <a:srgbClr val="D1D1F0"/>
                    </a:solidFill>
                  </a:tcPr>
                </a:tc>
                <a:tc>
                  <a:txBody>
                    <a:bodyPr/>
                    <a:lstStyle/>
                    <a:p>
                      <a:pPr algn="ctr"/>
                      <a:r>
                        <a:rPr lang="en-GB" dirty="0" smtClean="0">
                          <a:solidFill>
                            <a:srgbClr val="800000"/>
                          </a:solidFill>
                        </a:rPr>
                        <a:t>1.2</a:t>
                      </a:r>
                      <a:endParaRPr lang="en-GB" dirty="0">
                        <a:solidFill>
                          <a:srgbClr val="800000"/>
                        </a:solidFill>
                      </a:endParaRPr>
                    </a:p>
                  </a:txBody>
                  <a:tcPr>
                    <a:solidFill>
                      <a:srgbClr val="00FF00"/>
                    </a:solidFill>
                  </a:tcPr>
                </a:tc>
                <a:tc>
                  <a:txBody>
                    <a:bodyPr/>
                    <a:lstStyle/>
                    <a:p>
                      <a:pPr algn="ctr"/>
                      <a:r>
                        <a:rPr lang="en-GB" dirty="0" smtClean="0">
                          <a:solidFill>
                            <a:srgbClr val="800000"/>
                          </a:solidFill>
                        </a:rPr>
                        <a:t>3</a:t>
                      </a:r>
                      <a:endParaRPr lang="en-GB" dirty="0">
                        <a:solidFill>
                          <a:srgbClr val="800000"/>
                        </a:solidFill>
                      </a:endParaRPr>
                    </a:p>
                  </a:txBody>
                  <a:tcPr>
                    <a:solidFill>
                      <a:srgbClr val="D1D1F0"/>
                    </a:solidFill>
                  </a:tcPr>
                </a:tc>
                <a:tc>
                  <a:txBody>
                    <a:bodyPr/>
                    <a:lstStyle/>
                    <a:p>
                      <a:pPr algn="ctr"/>
                      <a:r>
                        <a:rPr lang="en-GB" dirty="0" smtClean="0">
                          <a:solidFill>
                            <a:srgbClr val="800000"/>
                          </a:solidFill>
                        </a:rPr>
                        <a:t>0</a:t>
                      </a:r>
                      <a:endParaRPr lang="en-GB" dirty="0">
                        <a:solidFill>
                          <a:srgbClr val="800000"/>
                        </a:solidFill>
                      </a:endParaRPr>
                    </a:p>
                  </a:txBody>
                  <a:tcPr>
                    <a:solidFill>
                      <a:srgbClr val="00FF00"/>
                    </a:solidFill>
                  </a:tcPr>
                </a:tc>
                <a:tc>
                  <a:txBody>
                    <a:bodyPr/>
                    <a:lstStyle/>
                    <a:p>
                      <a:pPr algn="ctr"/>
                      <a:r>
                        <a:rPr lang="en-GB" dirty="0" smtClean="0">
                          <a:solidFill>
                            <a:srgbClr val="800000"/>
                          </a:solidFill>
                        </a:rPr>
                        <a:t>3</a:t>
                      </a:r>
                      <a:endParaRPr lang="en-GB" dirty="0">
                        <a:solidFill>
                          <a:srgbClr val="800000"/>
                        </a:solidFill>
                      </a:endParaRPr>
                    </a:p>
                  </a:txBody>
                  <a:tcPr>
                    <a:solidFill>
                      <a:srgbClr val="D1D1F0"/>
                    </a:solidFill>
                  </a:tcPr>
                </a:tc>
                <a:tc>
                  <a:txBody>
                    <a:bodyPr/>
                    <a:lstStyle/>
                    <a:p>
                      <a:pPr algn="ctr"/>
                      <a:r>
                        <a:rPr lang="en-GB" dirty="0" smtClean="0">
                          <a:solidFill>
                            <a:srgbClr val="800000"/>
                          </a:solidFill>
                        </a:rPr>
                        <a:t>3.2</a:t>
                      </a:r>
                      <a:endParaRPr lang="en-GB" dirty="0">
                        <a:solidFill>
                          <a:srgbClr val="800000"/>
                        </a:solidFill>
                      </a:endParaRPr>
                    </a:p>
                  </a:txBody>
                  <a:tcPr>
                    <a:solidFill>
                      <a:srgbClr val="00FF00"/>
                    </a:solidFill>
                  </a:tcPr>
                </a:tc>
              </a:tr>
              <a:tr h="432048">
                <a:tc>
                  <a:txBody>
                    <a:bodyPr/>
                    <a:lstStyle/>
                    <a:p>
                      <a:pPr algn="ctr"/>
                      <a:r>
                        <a:rPr lang="en-GB" dirty="0" smtClean="0">
                          <a:solidFill>
                            <a:srgbClr val="800000"/>
                          </a:solidFill>
                        </a:rPr>
                        <a:t>2014</a:t>
                      </a:r>
                      <a:endParaRPr lang="en-GB" dirty="0">
                        <a:solidFill>
                          <a:srgbClr val="800000"/>
                        </a:solidFill>
                      </a:endParaRPr>
                    </a:p>
                  </a:txBody>
                  <a:tcPr/>
                </a:tc>
                <a:tc>
                  <a:txBody>
                    <a:bodyPr/>
                    <a:lstStyle/>
                    <a:p>
                      <a:pPr algn="ctr"/>
                      <a:r>
                        <a:rPr lang="en-GB" dirty="0" smtClean="0">
                          <a:solidFill>
                            <a:srgbClr val="800000"/>
                          </a:solidFill>
                        </a:rPr>
                        <a:t>0</a:t>
                      </a:r>
                      <a:endParaRPr lang="en-GB" dirty="0">
                        <a:solidFill>
                          <a:srgbClr val="800000"/>
                        </a:solidFill>
                      </a:endParaRPr>
                    </a:p>
                  </a:txBody>
                  <a:tcPr>
                    <a:solidFill>
                      <a:schemeClr val="accent2">
                        <a:lumMod val="20000"/>
                        <a:lumOff val="80000"/>
                      </a:schemeClr>
                    </a:solidFill>
                  </a:tcPr>
                </a:tc>
                <a:tc>
                  <a:txBody>
                    <a:bodyPr/>
                    <a:lstStyle/>
                    <a:p>
                      <a:pPr algn="ctr"/>
                      <a:r>
                        <a:rPr lang="en-GB" dirty="0" smtClean="0">
                          <a:solidFill>
                            <a:srgbClr val="800000"/>
                          </a:solidFill>
                        </a:rPr>
                        <a:t>2</a:t>
                      </a:r>
                      <a:endParaRPr lang="en-GB" dirty="0">
                        <a:solidFill>
                          <a:srgbClr val="800000"/>
                        </a:solidFill>
                      </a:endParaRPr>
                    </a:p>
                  </a:txBody>
                  <a:tcPr>
                    <a:solidFill>
                      <a:srgbClr val="00FF00"/>
                    </a:solidFill>
                  </a:tcPr>
                </a:tc>
                <a:tc>
                  <a:txBody>
                    <a:bodyPr/>
                    <a:lstStyle/>
                    <a:p>
                      <a:pPr algn="ctr"/>
                      <a:r>
                        <a:rPr lang="en-GB" dirty="0" smtClean="0">
                          <a:solidFill>
                            <a:srgbClr val="800000"/>
                          </a:solidFill>
                        </a:rPr>
                        <a:t>0.5</a:t>
                      </a:r>
                      <a:endParaRPr lang="en-GB" dirty="0">
                        <a:solidFill>
                          <a:srgbClr val="800000"/>
                        </a:solidFill>
                      </a:endParaRPr>
                    </a:p>
                  </a:txBody>
                  <a:tcPr>
                    <a:solidFill>
                      <a:srgbClr val="D1D1F0"/>
                    </a:solidFill>
                  </a:tcPr>
                </a:tc>
                <a:tc>
                  <a:txBody>
                    <a:bodyPr/>
                    <a:lstStyle/>
                    <a:p>
                      <a:pPr algn="ctr"/>
                      <a:r>
                        <a:rPr lang="en-GB" dirty="0" smtClean="0">
                          <a:solidFill>
                            <a:srgbClr val="800000"/>
                          </a:solidFill>
                        </a:rPr>
                        <a:t>1,7</a:t>
                      </a:r>
                      <a:endParaRPr lang="en-GB" dirty="0">
                        <a:solidFill>
                          <a:srgbClr val="800000"/>
                        </a:solidFill>
                      </a:endParaRPr>
                    </a:p>
                  </a:txBody>
                  <a:tcPr>
                    <a:solidFill>
                      <a:srgbClr val="00FF00"/>
                    </a:solidFill>
                  </a:tcPr>
                </a:tc>
                <a:tc>
                  <a:txBody>
                    <a:bodyPr/>
                    <a:lstStyle/>
                    <a:p>
                      <a:pPr algn="ctr"/>
                      <a:r>
                        <a:rPr lang="en-GB" dirty="0" smtClean="0">
                          <a:solidFill>
                            <a:srgbClr val="800000"/>
                          </a:solidFill>
                        </a:rPr>
                        <a:t>3</a:t>
                      </a:r>
                      <a:endParaRPr lang="en-GB" dirty="0">
                        <a:solidFill>
                          <a:srgbClr val="800000"/>
                        </a:solidFill>
                      </a:endParaRPr>
                    </a:p>
                  </a:txBody>
                  <a:tcPr>
                    <a:solidFill>
                      <a:srgbClr val="D1D1F0"/>
                    </a:solidFill>
                  </a:tcPr>
                </a:tc>
                <a:tc>
                  <a:txBody>
                    <a:bodyPr/>
                    <a:lstStyle/>
                    <a:p>
                      <a:pPr algn="ctr"/>
                      <a:r>
                        <a:rPr lang="en-GB" dirty="0" smtClean="0">
                          <a:solidFill>
                            <a:srgbClr val="800000"/>
                          </a:solidFill>
                        </a:rPr>
                        <a:t>0</a:t>
                      </a:r>
                      <a:endParaRPr lang="en-GB" dirty="0">
                        <a:solidFill>
                          <a:srgbClr val="800000"/>
                        </a:solidFill>
                      </a:endParaRPr>
                    </a:p>
                  </a:txBody>
                  <a:tcPr>
                    <a:solidFill>
                      <a:srgbClr val="00FF00"/>
                    </a:solidFill>
                  </a:tcPr>
                </a:tc>
                <a:tc>
                  <a:txBody>
                    <a:bodyPr/>
                    <a:lstStyle/>
                    <a:p>
                      <a:pPr algn="ctr"/>
                      <a:r>
                        <a:rPr lang="en-GB" dirty="0" smtClean="0">
                          <a:solidFill>
                            <a:srgbClr val="800000"/>
                          </a:solidFill>
                        </a:rPr>
                        <a:t>3.5</a:t>
                      </a:r>
                      <a:endParaRPr lang="en-GB" dirty="0">
                        <a:solidFill>
                          <a:srgbClr val="800000"/>
                        </a:solidFill>
                      </a:endParaRPr>
                    </a:p>
                  </a:txBody>
                  <a:tcPr>
                    <a:solidFill>
                      <a:srgbClr val="D1D1F0"/>
                    </a:solidFill>
                  </a:tcPr>
                </a:tc>
                <a:tc>
                  <a:txBody>
                    <a:bodyPr/>
                    <a:lstStyle/>
                    <a:p>
                      <a:pPr algn="ctr"/>
                      <a:r>
                        <a:rPr lang="en-GB" dirty="0" smtClean="0">
                          <a:solidFill>
                            <a:srgbClr val="800000"/>
                          </a:solidFill>
                        </a:rPr>
                        <a:t>3.7</a:t>
                      </a:r>
                      <a:endParaRPr lang="en-GB" dirty="0">
                        <a:solidFill>
                          <a:srgbClr val="800000"/>
                        </a:solidFill>
                      </a:endParaRPr>
                    </a:p>
                  </a:txBody>
                  <a:tcPr>
                    <a:solidFill>
                      <a:srgbClr val="00FF00"/>
                    </a:solidFill>
                  </a:tcPr>
                </a:tc>
              </a:tr>
              <a:tr h="432048">
                <a:tc>
                  <a:txBody>
                    <a:bodyPr/>
                    <a:lstStyle/>
                    <a:p>
                      <a:pPr algn="ctr"/>
                      <a:r>
                        <a:rPr lang="en-GB" dirty="0" smtClean="0">
                          <a:solidFill>
                            <a:srgbClr val="800000"/>
                          </a:solidFill>
                        </a:rPr>
                        <a:t>2015</a:t>
                      </a:r>
                      <a:endParaRPr lang="en-GB" dirty="0">
                        <a:solidFill>
                          <a:srgbClr val="800000"/>
                        </a:solidFill>
                      </a:endParaRPr>
                    </a:p>
                  </a:txBody>
                  <a:tcPr/>
                </a:tc>
                <a:tc>
                  <a:txBody>
                    <a:bodyPr/>
                    <a:lstStyle/>
                    <a:p>
                      <a:pPr algn="ctr"/>
                      <a:r>
                        <a:rPr lang="en-GB" dirty="0" smtClean="0">
                          <a:solidFill>
                            <a:srgbClr val="800000"/>
                          </a:solidFill>
                        </a:rPr>
                        <a:t>0</a:t>
                      </a:r>
                      <a:endParaRPr lang="en-GB" dirty="0">
                        <a:solidFill>
                          <a:srgbClr val="800000"/>
                        </a:solidFill>
                      </a:endParaRPr>
                    </a:p>
                  </a:txBody>
                  <a:tcPr>
                    <a:solidFill>
                      <a:schemeClr val="accent2">
                        <a:lumMod val="20000"/>
                        <a:lumOff val="80000"/>
                      </a:schemeClr>
                    </a:solidFill>
                  </a:tcPr>
                </a:tc>
                <a:tc>
                  <a:txBody>
                    <a:bodyPr/>
                    <a:lstStyle/>
                    <a:p>
                      <a:pPr algn="ctr"/>
                      <a:r>
                        <a:rPr lang="en-GB" dirty="0" smtClean="0">
                          <a:solidFill>
                            <a:srgbClr val="800000"/>
                          </a:solidFill>
                        </a:rPr>
                        <a:t>1</a:t>
                      </a:r>
                      <a:endParaRPr lang="en-GB" dirty="0">
                        <a:solidFill>
                          <a:srgbClr val="800000"/>
                        </a:solidFill>
                      </a:endParaRPr>
                    </a:p>
                  </a:txBody>
                  <a:tcPr>
                    <a:solidFill>
                      <a:srgbClr val="00FF00"/>
                    </a:solidFill>
                  </a:tcPr>
                </a:tc>
                <a:tc>
                  <a:txBody>
                    <a:bodyPr/>
                    <a:lstStyle/>
                    <a:p>
                      <a:pPr algn="ctr"/>
                      <a:r>
                        <a:rPr lang="en-GB" dirty="0" smtClean="0">
                          <a:solidFill>
                            <a:srgbClr val="800000"/>
                          </a:solidFill>
                        </a:rPr>
                        <a:t>0.5</a:t>
                      </a:r>
                      <a:endParaRPr lang="en-GB" dirty="0">
                        <a:solidFill>
                          <a:srgbClr val="800000"/>
                        </a:solidFill>
                      </a:endParaRPr>
                    </a:p>
                  </a:txBody>
                  <a:tcPr>
                    <a:solidFill>
                      <a:srgbClr val="D1D1F0"/>
                    </a:solidFill>
                  </a:tcPr>
                </a:tc>
                <a:tc>
                  <a:txBody>
                    <a:bodyPr/>
                    <a:lstStyle/>
                    <a:p>
                      <a:pPr algn="ctr"/>
                      <a:r>
                        <a:rPr lang="en-GB" dirty="0" smtClean="0">
                          <a:solidFill>
                            <a:srgbClr val="800000"/>
                          </a:solidFill>
                        </a:rPr>
                        <a:t>1.7</a:t>
                      </a:r>
                      <a:endParaRPr lang="en-GB" dirty="0">
                        <a:solidFill>
                          <a:srgbClr val="800000"/>
                        </a:solidFill>
                      </a:endParaRPr>
                    </a:p>
                  </a:txBody>
                  <a:tcPr>
                    <a:solidFill>
                      <a:srgbClr val="00FF00"/>
                    </a:solidFill>
                  </a:tcPr>
                </a:tc>
                <a:tc>
                  <a:txBody>
                    <a:bodyPr/>
                    <a:lstStyle/>
                    <a:p>
                      <a:pPr algn="ctr"/>
                      <a:r>
                        <a:rPr lang="en-GB" dirty="0" smtClean="0">
                          <a:solidFill>
                            <a:srgbClr val="800000"/>
                          </a:solidFill>
                        </a:rPr>
                        <a:t>3</a:t>
                      </a:r>
                      <a:endParaRPr lang="en-GB" dirty="0">
                        <a:solidFill>
                          <a:srgbClr val="800000"/>
                        </a:solidFill>
                      </a:endParaRPr>
                    </a:p>
                  </a:txBody>
                  <a:tcPr>
                    <a:solidFill>
                      <a:srgbClr val="D1D1F0"/>
                    </a:solidFill>
                  </a:tcPr>
                </a:tc>
                <a:tc>
                  <a:txBody>
                    <a:bodyPr/>
                    <a:lstStyle/>
                    <a:p>
                      <a:pPr algn="ctr"/>
                      <a:r>
                        <a:rPr lang="en-GB" dirty="0" smtClean="0">
                          <a:solidFill>
                            <a:srgbClr val="800000"/>
                          </a:solidFill>
                        </a:rPr>
                        <a:t>0</a:t>
                      </a:r>
                      <a:endParaRPr lang="en-GB" dirty="0">
                        <a:solidFill>
                          <a:srgbClr val="800000"/>
                        </a:solidFill>
                      </a:endParaRPr>
                    </a:p>
                  </a:txBody>
                  <a:tcPr>
                    <a:solidFill>
                      <a:srgbClr val="00FF00"/>
                    </a:solidFill>
                  </a:tcPr>
                </a:tc>
                <a:tc>
                  <a:txBody>
                    <a:bodyPr/>
                    <a:lstStyle/>
                    <a:p>
                      <a:pPr algn="ctr"/>
                      <a:r>
                        <a:rPr lang="en-GB" dirty="0" smtClean="0">
                          <a:solidFill>
                            <a:srgbClr val="800000"/>
                          </a:solidFill>
                        </a:rPr>
                        <a:t>3.5</a:t>
                      </a:r>
                      <a:endParaRPr lang="en-GB" dirty="0">
                        <a:solidFill>
                          <a:srgbClr val="800000"/>
                        </a:solidFill>
                      </a:endParaRPr>
                    </a:p>
                  </a:txBody>
                  <a:tcPr>
                    <a:solidFill>
                      <a:srgbClr val="D1D1F0"/>
                    </a:solidFill>
                  </a:tcPr>
                </a:tc>
                <a:tc>
                  <a:txBody>
                    <a:bodyPr/>
                    <a:lstStyle/>
                    <a:p>
                      <a:pPr algn="ctr"/>
                      <a:r>
                        <a:rPr lang="en-GB" dirty="0" smtClean="0">
                          <a:solidFill>
                            <a:srgbClr val="800000"/>
                          </a:solidFill>
                        </a:rPr>
                        <a:t>2.7</a:t>
                      </a:r>
                      <a:endParaRPr lang="en-GB" dirty="0">
                        <a:solidFill>
                          <a:srgbClr val="800000"/>
                        </a:solidFill>
                      </a:endParaRPr>
                    </a:p>
                  </a:txBody>
                  <a:tcPr>
                    <a:solidFill>
                      <a:srgbClr val="00FF00"/>
                    </a:solidFill>
                  </a:tcPr>
                </a:tc>
              </a:tr>
              <a:tr h="432048">
                <a:tc>
                  <a:txBody>
                    <a:bodyPr/>
                    <a:lstStyle/>
                    <a:p>
                      <a:pPr algn="ctr"/>
                      <a:r>
                        <a:rPr lang="en-GB" dirty="0" smtClean="0">
                          <a:solidFill>
                            <a:srgbClr val="800000"/>
                          </a:solidFill>
                        </a:rPr>
                        <a:t>2016</a:t>
                      </a:r>
                      <a:endParaRPr lang="en-GB" dirty="0">
                        <a:solidFill>
                          <a:srgbClr val="800000"/>
                        </a:solidFill>
                      </a:endParaRPr>
                    </a:p>
                  </a:txBody>
                  <a:tcPr/>
                </a:tc>
                <a:tc>
                  <a:txBody>
                    <a:bodyPr/>
                    <a:lstStyle/>
                    <a:p>
                      <a:pPr algn="ctr"/>
                      <a:r>
                        <a:rPr lang="en-GB" dirty="0" smtClean="0">
                          <a:solidFill>
                            <a:srgbClr val="800000"/>
                          </a:solidFill>
                        </a:rPr>
                        <a:t>0</a:t>
                      </a:r>
                      <a:endParaRPr lang="en-GB" dirty="0">
                        <a:solidFill>
                          <a:srgbClr val="800000"/>
                        </a:solidFill>
                      </a:endParaRPr>
                    </a:p>
                  </a:txBody>
                  <a:tcPr>
                    <a:solidFill>
                      <a:schemeClr val="accent2">
                        <a:lumMod val="20000"/>
                        <a:lumOff val="80000"/>
                      </a:schemeClr>
                    </a:solidFill>
                  </a:tcPr>
                </a:tc>
                <a:tc>
                  <a:txBody>
                    <a:bodyPr/>
                    <a:lstStyle/>
                    <a:p>
                      <a:pPr algn="ctr"/>
                      <a:r>
                        <a:rPr lang="en-GB" dirty="0" smtClean="0">
                          <a:solidFill>
                            <a:srgbClr val="800000"/>
                          </a:solidFill>
                        </a:rPr>
                        <a:t>1</a:t>
                      </a:r>
                      <a:endParaRPr lang="en-GB" dirty="0">
                        <a:solidFill>
                          <a:srgbClr val="800000"/>
                        </a:solidFill>
                      </a:endParaRPr>
                    </a:p>
                  </a:txBody>
                  <a:tcPr>
                    <a:solidFill>
                      <a:srgbClr val="00FF00"/>
                    </a:solidFill>
                  </a:tcPr>
                </a:tc>
                <a:tc>
                  <a:txBody>
                    <a:bodyPr/>
                    <a:lstStyle/>
                    <a:p>
                      <a:pPr algn="ctr"/>
                      <a:r>
                        <a:rPr lang="en-GB" dirty="0" smtClean="0">
                          <a:solidFill>
                            <a:srgbClr val="800000"/>
                          </a:solidFill>
                        </a:rPr>
                        <a:t>0.5</a:t>
                      </a:r>
                      <a:endParaRPr lang="en-GB" dirty="0">
                        <a:solidFill>
                          <a:srgbClr val="800000"/>
                        </a:solidFill>
                      </a:endParaRPr>
                    </a:p>
                  </a:txBody>
                  <a:tcPr>
                    <a:solidFill>
                      <a:srgbClr val="D1D1F0"/>
                    </a:solidFill>
                  </a:tcPr>
                </a:tc>
                <a:tc>
                  <a:txBody>
                    <a:bodyPr/>
                    <a:lstStyle/>
                    <a:p>
                      <a:pPr algn="ctr"/>
                      <a:r>
                        <a:rPr lang="en-GB" dirty="0" smtClean="0">
                          <a:solidFill>
                            <a:srgbClr val="800000"/>
                          </a:solidFill>
                        </a:rPr>
                        <a:t>0.5</a:t>
                      </a:r>
                      <a:endParaRPr lang="en-GB" dirty="0">
                        <a:solidFill>
                          <a:srgbClr val="800000"/>
                        </a:solidFill>
                      </a:endParaRPr>
                    </a:p>
                  </a:txBody>
                  <a:tcPr>
                    <a:solidFill>
                      <a:srgbClr val="00FF00"/>
                    </a:solidFill>
                  </a:tcPr>
                </a:tc>
                <a:tc>
                  <a:txBody>
                    <a:bodyPr/>
                    <a:lstStyle/>
                    <a:p>
                      <a:pPr algn="ctr"/>
                      <a:r>
                        <a:rPr lang="en-GB" dirty="0" smtClean="0">
                          <a:solidFill>
                            <a:srgbClr val="800000"/>
                          </a:solidFill>
                        </a:rPr>
                        <a:t>3</a:t>
                      </a:r>
                      <a:endParaRPr lang="en-GB" dirty="0">
                        <a:solidFill>
                          <a:srgbClr val="800000"/>
                        </a:solidFill>
                      </a:endParaRPr>
                    </a:p>
                  </a:txBody>
                  <a:tcPr>
                    <a:solidFill>
                      <a:srgbClr val="D1D1F0"/>
                    </a:solidFill>
                  </a:tcPr>
                </a:tc>
                <a:tc>
                  <a:txBody>
                    <a:bodyPr/>
                    <a:lstStyle/>
                    <a:p>
                      <a:pPr algn="ctr"/>
                      <a:r>
                        <a:rPr lang="en-GB" dirty="0" smtClean="0">
                          <a:solidFill>
                            <a:srgbClr val="800000"/>
                          </a:solidFill>
                        </a:rPr>
                        <a:t>0</a:t>
                      </a:r>
                      <a:endParaRPr lang="en-GB" dirty="0">
                        <a:solidFill>
                          <a:srgbClr val="800000"/>
                        </a:solidFill>
                      </a:endParaRPr>
                    </a:p>
                  </a:txBody>
                  <a:tcPr>
                    <a:solidFill>
                      <a:srgbClr val="00FF00"/>
                    </a:solidFill>
                  </a:tcPr>
                </a:tc>
                <a:tc>
                  <a:txBody>
                    <a:bodyPr/>
                    <a:lstStyle/>
                    <a:p>
                      <a:pPr algn="ctr"/>
                      <a:r>
                        <a:rPr lang="en-GB" dirty="0" smtClean="0">
                          <a:solidFill>
                            <a:srgbClr val="800000"/>
                          </a:solidFill>
                        </a:rPr>
                        <a:t>3.5</a:t>
                      </a:r>
                      <a:endParaRPr lang="en-GB" dirty="0">
                        <a:solidFill>
                          <a:srgbClr val="800000"/>
                        </a:solidFill>
                      </a:endParaRPr>
                    </a:p>
                  </a:txBody>
                  <a:tcPr>
                    <a:solidFill>
                      <a:srgbClr val="D1D1F0"/>
                    </a:solidFill>
                  </a:tcPr>
                </a:tc>
                <a:tc>
                  <a:txBody>
                    <a:bodyPr/>
                    <a:lstStyle/>
                    <a:p>
                      <a:pPr algn="ctr"/>
                      <a:r>
                        <a:rPr lang="en-GB" dirty="0" smtClean="0">
                          <a:solidFill>
                            <a:srgbClr val="800000"/>
                          </a:solidFill>
                        </a:rPr>
                        <a:t>1.5</a:t>
                      </a:r>
                      <a:endParaRPr lang="en-GB" dirty="0">
                        <a:solidFill>
                          <a:srgbClr val="800000"/>
                        </a:solidFill>
                      </a:endParaRPr>
                    </a:p>
                  </a:txBody>
                  <a:tcPr>
                    <a:solidFill>
                      <a:srgbClr val="00FF00"/>
                    </a:solidFill>
                  </a:tcPr>
                </a:tc>
              </a:tr>
            </a:tbl>
          </a:graphicData>
        </a:graphic>
      </p:graphicFrame>
      <p:sp>
        <p:nvSpPr>
          <p:cNvPr id="4" name="ZoneTexte 3"/>
          <p:cNvSpPr txBox="1"/>
          <p:nvPr/>
        </p:nvSpPr>
        <p:spPr>
          <a:xfrm>
            <a:off x="4288466" y="4427820"/>
            <a:ext cx="3760878" cy="369332"/>
          </a:xfrm>
          <a:prstGeom prst="rect">
            <a:avLst/>
          </a:prstGeom>
          <a:noFill/>
        </p:spPr>
        <p:txBody>
          <a:bodyPr wrap="none" rtlCol="0">
            <a:spAutoFit/>
          </a:bodyPr>
          <a:lstStyle/>
          <a:p>
            <a:r>
              <a:rPr lang="fr-FR" sz="1800" dirty="0" smtClean="0"/>
              <a:t>Unit</a:t>
            </a:r>
            <a:r>
              <a:rPr lang="fr-FR" sz="1800" dirty="0" smtClean="0"/>
              <a:t>és: Equivalent Temps Plein</a:t>
            </a:r>
            <a:endParaRPr lang="fr-FR" sz="1800" dirty="0"/>
          </a:p>
        </p:txBody>
      </p:sp>
      <p:sp>
        <p:nvSpPr>
          <p:cNvPr id="5" name="ZoneTexte 4"/>
          <p:cNvSpPr txBox="1"/>
          <p:nvPr/>
        </p:nvSpPr>
        <p:spPr>
          <a:xfrm>
            <a:off x="776536" y="5140349"/>
            <a:ext cx="8352928" cy="1384995"/>
          </a:xfrm>
          <a:prstGeom prst="rect">
            <a:avLst/>
          </a:prstGeom>
          <a:noFill/>
        </p:spPr>
        <p:txBody>
          <a:bodyPr wrap="square" rtlCol="0">
            <a:spAutoFit/>
          </a:bodyPr>
          <a:lstStyle/>
          <a:p>
            <a:pPr algn="l"/>
            <a:r>
              <a:rPr lang="en-GB" sz="2800" dirty="0" smtClean="0"/>
              <a:t>Core upgrade </a:t>
            </a:r>
            <a:r>
              <a:rPr lang="en-GB" sz="2800" dirty="0" err="1" smtClean="0"/>
              <a:t>Muon</a:t>
            </a:r>
            <a:r>
              <a:rPr lang="en-GB" sz="2800" dirty="0" smtClean="0"/>
              <a:t> tracking 1300 k</a:t>
            </a:r>
            <a:r>
              <a:rPr lang="fr-FR" sz="2800" dirty="0">
                <a:solidFill>
                  <a:schemeClr val="tx1"/>
                </a:solidFill>
              </a:rPr>
              <a:t>€</a:t>
            </a:r>
            <a:endParaRPr lang="en-GB" sz="2800" dirty="0" smtClean="0"/>
          </a:p>
          <a:p>
            <a:pPr algn="l"/>
            <a:r>
              <a:rPr lang="en-GB" sz="2800" dirty="0" smtClean="0"/>
              <a:t>Core upgrade </a:t>
            </a:r>
            <a:r>
              <a:rPr lang="en-GB" sz="2800" dirty="0" err="1" smtClean="0"/>
              <a:t>Muon</a:t>
            </a:r>
            <a:r>
              <a:rPr lang="en-GB" sz="2800" dirty="0" smtClean="0"/>
              <a:t> trigger 313 k</a:t>
            </a:r>
            <a:r>
              <a:rPr lang="fr-FR" sz="2800" dirty="0" smtClean="0">
                <a:solidFill>
                  <a:schemeClr val="tx1"/>
                </a:solidFill>
              </a:rPr>
              <a:t>€</a:t>
            </a:r>
          </a:p>
          <a:p>
            <a:pPr algn="l"/>
            <a:r>
              <a:rPr lang="fr-FR" sz="2800" dirty="0" smtClean="0">
                <a:solidFill>
                  <a:schemeClr val="tx1"/>
                </a:solidFill>
              </a:rPr>
              <a:t>Total 1.6 M€.</a:t>
            </a:r>
          </a:p>
        </p:txBody>
      </p:sp>
    </p:spTree>
    <p:extLst>
      <p:ext uri="{BB962C8B-B14F-4D97-AF65-F5344CB8AC3E}">
        <p14:creationId xmlns:p14="http://schemas.microsoft.com/office/powerpoint/2010/main" val="3680509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7969" y="3212752"/>
            <a:ext cx="4564327" cy="3335338"/>
          </a:xfrm>
          <a:prstGeom prst="rect">
            <a:avLst/>
          </a:prstGeom>
          <a:solidFill>
            <a:schemeClr val="accent6">
              <a:lumMod val="40000"/>
              <a:lumOff val="60000"/>
            </a:schemeClr>
          </a:solidFill>
          <a:ln>
            <a:solidFill>
              <a:schemeClr val="accent6">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9" name="Rectangle 8"/>
          <p:cNvSpPr/>
          <p:nvPr/>
        </p:nvSpPr>
        <p:spPr>
          <a:xfrm>
            <a:off x="5085425" y="3212753"/>
            <a:ext cx="4564327" cy="3336925"/>
          </a:xfrm>
          <a:prstGeom prst="rect">
            <a:avLst/>
          </a:prstGeom>
          <a:solidFill>
            <a:schemeClr val="accent6">
              <a:lumMod val="40000"/>
              <a:lumOff val="60000"/>
            </a:schemeClr>
          </a:solidFill>
          <a:ln>
            <a:solidFill>
              <a:schemeClr val="accent6">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22532" name="Titre 1"/>
          <p:cNvSpPr>
            <a:spLocks noGrp="1"/>
          </p:cNvSpPr>
          <p:nvPr>
            <p:ph type="title"/>
          </p:nvPr>
        </p:nvSpPr>
        <p:spPr>
          <a:xfrm>
            <a:off x="1208584" y="0"/>
            <a:ext cx="6937531" cy="806450"/>
          </a:xfrm>
        </p:spPr>
        <p:txBody>
          <a:bodyPr/>
          <a:lstStyle/>
          <a:p>
            <a:pPr eaLnBrk="1" hangingPunct="1"/>
            <a:r>
              <a:rPr lang="fr-FR" dirty="0" smtClean="0"/>
              <a:t>Scénario de prise des données</a:t>
            </a:r>
            <a:endParaRPr lang="fr-FR" b="1" dirty="0">
              <a:latin typeface="Calibri" charset="0"/>
              <a:ea typeface="ＭＳ Ｐゴシック" charset="0"/>
              <a:cs typeface="ＭＳ Ｐゴシック" charset="0"/>
            </a:endParaRPr>
          </a:p>
        </p:txBody>
      </p:sp>
      <p:sp>
        <p:nvSpPr>
          <p:cNvPr id="17411" name="Espace réservé du contenu 2"/>
          <p:cNvSpPr>
            <a:spLocks noGrp="1"/>
          </p:cNvSpPr>
          <p:nvPr>
            <p:ph idx="1"/>
          </p:nvPr>
        </p:nvSpPr>
        <p:spPr>
          <a:xfrm>
            <a:off x="0" y="980728"/>
            <a:ext cx="9906000" cy="5737225"/>
          </a:xfrm>
        </p:spPr>
        <p:txBody>
          <a:bodyPr/>
          <a:lstStyle/>
          <a:p>
            <a:pPr eaLnBrk="1" hangingPunct="1"/>
            <a:r>
              <a:rPr lang="fr-FR" sz="2800" dirty="0">
                <a:latin typeface="Calibri" charset="0"/>
                <a:ea typeface="ＭＳ Ｐゴシック" charset="0"/>
                <a:cs typeface="ＭＳ Ｐゴシック" charset="0"/>
              </a:rPr>
              <a:t>Running the LHC </a:t>
            </a:r>
            <a:r>
              <a:rPr lang="fr-FR" sz="2800" dirty="0" err="1">
                <a:latin typeface="Calibri" charset="0"/>
                <a:ea typeface="ＭＳ Ｐゴシック" charset="0"/>
                <a:cs typeface="ＭＳ Ｐゴシック" charset="0"/>
              </a:rPr>
              <a:t>with</a:t>
            </a:r>
            <a:r>
              <a:rPr lang="fr-FR" sz="2800" dirty="0">
                <a:latin typeface="Calibri" charset="0"/>
                <a:ea typeface="ＭＳ Ｐゴシック" charset="0"/>
                <a:cs typeface="ＭＳ Ｐゴシック" charset="0"/>
              </a:rPr>
              <a:t> </a:t>
            </a:r>
            <a:r>
              <a:rPr lang="fr-FR" sz="2800" dirty="0" err="1">
                <a:latin typeface="Calibri" charset="0"/>
                <a:ea typeface="ＭＳ Ｐゴシック" charset="0"/>
                <a:cs typeface="ＭＳ Ｐゴシック" charset="0"/>
              </a:rPr>
              <a:t>heavy</a:t>
            </a:r>
            <a:r>
              <a:rPr lang="fr-FR" sz="2800" dirty="0">
                <a:latin typeface="Calibri" charset="0"/>
                <a:ea typeface="ＭＳ Ｐゴシック" charset="0"/>
                <a:cs typeface="ＭＳ Ｐゴシック" charset="0"/>
              </a:rPr>
              <a:t> ion </a:t>
            </a:r>
            <a:r>
              <a:rPr lang="fr-FR" sz="2800" dirty="0" err="1">
                <a:latin typeface="Calibri" charset="0"/>
                <a:ea typeface="ＭＳ Ｐゴシック" charset="0"/>
                <a:cs typeface="ＭＳ Ｐゴシック" charset="0"/>
              </a:rPr>
              <a:t>at</a:t>
            </a:r>
            <a:r>
              <a:rPr lang="fr-FR" sz="2800" dirty="0">
                <a:latin typeface="Calibri" charset="0"/>
                <a:ea typeface="ＭＳ Ｐゴシック" charset="0"/>
                <a:cs typeface="ＭＳ Ｐゴシック" charset="0"/>
              </a:rPr>
              <a:t> </a:t>
            </a:r>
            <a:r>
              <a:rPr lang="fr-FR" sz="2800" dirty="0" err="1">
                <a:latin typeface="Calibri" charset="0"/>
                <a:ea typeface="ＭＳ Ｐゴシック" charset="0"/>
                <a:cs typeface="ＭＳ Ｐゴシック" charset="0"/>
              </a:rPr>
              <a:t>high</a:t>
            </a:r>
            <a:r>
              <a:rPr lang="fr-FR" sz="2800" dirty="0">
                <a:latin typeface="Calibri" charset="0"/>
                <a:ea typeface="ＭＳ Ｐゴシック" charset="0"/>
                <a:cs typeface="ＭＳ Ｐゴシック" charset="0"/>
              </a:rPr>
              <a:t> </a:t>
            </a:r>
            <a:r>
              <a:rPr lang="fr-FR" sz="2800" dirty="0" err="1">
                <a:latin typeface="Calibri" charset="0"/>
                <a:ea typeface="ＭＳ Ｐゴシック" charset="0"/>
                <a:cs typeface="ＭＳ Ｐゴシック" charset="0"/>
              </a:rPr>
              <a:t>luminosities</a:t>
            </a:r>
            <a:endParaRPr lang="fr-FR" sz="2800" dirty="0">
              <a:latin typeface="Calibri" charset="0"/>
              <a:ea typeface="ＭＳ Ｐゴシック" charset="0"/>
              <a:cs typeface="ＭＳ Ｐゴシック" charset="0"/>
            </a:endParaRPr>
          </a:p>
          <a:p>
            <a:pPr lvl="1" eaLnBrk="1" hangingPunct="1">
              <a:buFont typeface="Wingdings" charset="0"/>
              <a:buChar char="è"/>
            </a:pPr>
            <a:r>
              <a:rPr lang="fr-FR" sz="2000" b="1" dirty="0" err="1">
                <a:solidFill>
                  <a:srgbClr val="000090"/>
                </a:solidFill>
                <a:latin typeface="Calibri" charset="0"/>
                <a:ea typeface="ＭＳ Ｐゴシック" charset="0"/>
              </a:rPr>
              <a:t>Reach</a:t>
            </a:r>
            <a:r>
              <a:rPr lang="fr-FR" sz="2000" b="1" dirty="0">
                <a:solidFill>
                  <a:srgbClr val="000090"/>
                </a:solidFill>
                <a:latin typeface="Calibri" charset="0"/>
                <a:ea typeface="ＭＳ Ｐゴシック" charset="0"/>
              </a:rPr>
              <a:t> </a:t>
            </a:r>
            <a:r>
              <a:rPr lang="fr-FR" sz="2000" b="1" dirty="0" err="1">
                <a:solidFill>
                  <a:srgbClr val="000090"/>
                </a:solidFill>
                <a:latin typeface="Calibri" charset="0"/>
                <a:ea typeface="ＭＳ Ｐゴシック" charset="0"/>
              </a:rPr>
              <a:t>high</a:t>
            </a:r>
            <a:r>
              <a:rPr lang="fr-FR" sz="2000" b="1" dirty="0">
                <a:solidFill>
                  <a:srgbClr val="000090"/>
                </a:solidFill>
                <a:latin typeface="Calibri" charset="0"/>
                <a:ea typeface="ＭＳ Ｐゴシック" charset="0"/>
              </a:rPr>
              <a:t> </a:t>
            </a:r>
            <a:r>
              <a:rPr lang="fr-FR" sz="2000" b="1" dirty="0" err="1">
                <a:solidFill>
                  <a:srgbClr val="000090"/>
                </a:solidFill>
                <a:latin typeface="Calibri" charset="0"/>
                <a:ea typeface="ＭＳ Ｐゴシック" charset="0"/>
              </a:rPr>
              <a:t>statistic</a:t>
            </a:r>
            <a:r>
              <a:rPr lang="fr-FR" sz="2000" b="1" dirty="0">
                <a:solidFill>
                  <a:srgbClr val="000090"/>
                </a:solidFill>
                <a:latin typeface="Calibri" charset="0"/>
                <a:ea typeface="ＭＳ Ｐゴシック" charset="0"/>
              </a:rPr>
              <a:t> for </a:t>
            </a:r>
            <a:r>
              <a:rPr lang="fr-FR" sz="2000" b="1" dirty="0" err="1">
                <a:solidFill>
                  <a:srgbClr val="000090"/>
                </a:solidFill>
                <a:latin typeface="Calibri" charset="0"/>
                <a:ea typeface="ＭＳ Ｐゴシック" charset="0"/>
              </a:rPr>
              <a:t>high</a:t>
            </a:r>
            <a:r>
              <a:rPr lang="fr-FR" sz="2000" b="1" dirty="0">
                <a:solidFill>
                  <a:srgbClr val="000090"/>
                </a:solidFill>
                <a:latin typeface="Calibri" charset="0"/>
                <a:ea typeface="ＭＳ Ｐゴシック" charset="0"/>
              </a:rPr>
              <a:t> </a:t>
            </a:r>
            <a:r>
              <a:rPr lang="fr-FR" sz="2000" b="1" dirty="0" err="1">
                <a:solidFill>
                  <a:srgbClr val="000090"/>
                </a:solidFill>
                <a:latin typeface="Calibri" charset="0"/>
                <a:ea typeface="ＭＳ Ｐゴシック" charset="0"/>
              </a:rPr>
              <a:t>precision</a:t>
            </a:r>
            <a:r>
              <a:rPr lang="fr-FR" sz="2000" b="1" dirty="0">
                <a:solidFill>
                  <a:srgbClr val="000090"/>
                </a:solidFill>
                <a:latin typeface="Calibri" charset="0"/>
                <a:ea typeface="ＭＳ Ｐゴシック" charset="0"/>
              </a:rPr>
              <a:t> </a:t>
            </a:r>
            <a:r>
              <a:rPr lang="fr-FR" sz="2000" b="1" dirty="0" err="1">
                <a:solidFill>
                  <a:srgbClr val="000090"/>
                </a:solidFill>
                <a:latin typeface="Calibri" charset="0"/>
                <a:ea typeface="ＭＳ Ｐゴシック" charset="0"/>
              </a:rPr>
              <a:t>measurement</a:t>
            </a:r>
            <a:endParaRPr lang="fr-FR" sz="2000" b="1" dirty="0">
              <a:solidFill>
                <a:srgbClr val="000090"/>
              </a:solidFill>
              <a:latin typeface="Calibri" charset="0"/>
              <a:ea typeface="ＭＳ Ｐゴシック" charset="0"/>
            </a:endParaRPr>
          </a:p>
          <a:p>
            <a:pPr lvl="1" eaLnBrk="1" hangingPunct="1">
              <a:buFont typeface="Wingdings" charset="0"/>
              <a:buChar char="è"/>
            </a:pPr>
            <a:r>
              <a:rPr lang="fr-FR" sz="2000" dirty="0">
                <a:latin typeface="Calibri" charset="0"/>
                <a:ea typeface="ＭＳ Ｐゴシック" charset="0"/>
              </a:rPr>
              <a:t>High rate </a:t>
            </a:r>
            <a:r>
              <a:rPr lang="fr-FR" sz="2000" dirty="0" err="1">
                <a:latin typeface="Calibri" charset="0"/>
                <a:ea typeface="ＭＳ Ｐゴシック" charset="0"/>
              </a:rPr>
              <a:t>operations</a:t>
            </a:r>
            <a:r>
              <a:rPr lang="fr-FR" sz="2000" dirty="0">
                <a:latin typeface="Calibri" charset="0"/>
                <a:ea typeface="ＭＳ Ｐゴシック" charset="0"/>
              </a:rPr>
              <a:t> </a:t>
            </a:r>
            <a:r>
              <a:rPr lang="fr-FR" sz="2000" dirty="0" err="1">
                <a:latin typeface="Calibri" charset="0"/>
                <a:ea typeface="ＭＳ Ｐゴシック" charset="0"/>
              </a:rPr>
              <a:t>after</a:t>
            </a:r>
            <a:r>
              <a:rPr lang="fr-FR" sz="2000" dirty="0">
                <a:latin typeface="Calibri" charset="0"/>
                <a:ea typeface="ＭＳ Ｐゴシック" charset="0"/>
              </a:rPr>
              <a:t> 2018 long </a:t>
            </a:r>
            <a:r>
              <a:rPr lang="fr-FR" sz="2000" dirty="0" err="1">
                <a:latin typeface="Calibri" charset="0"/>
                <a:ea typeface="ＭＳ Ｐゴシック" charset="0"/>
              </a:rPr>
              <a:t>shutdown</a:t>
            </a:r>
            <a:r>
              <a:rPr lang="fr-FR" sz="2000" dirty="0">
                <a:latin typeface="Calibri" charset="0"/>
                <a:ea typeface="ＭＳ Ｐゴシック" charset="0"/>
              </a:rPr>
              <a:t> (LS2)</a:t>
            </a:r>
          </a:p>
          <a:p>
            <a:pPr lvl="1" eaLnBrk="1" hangingPunct="1">
              <a:buFont typeface="Wingdings" charset="0"/>
              <a:buChar char="è"/>
            </a:pPr>
            <a:r>
              <a:rPr lang="fr-FR" sz="2000" dirty="0" err="1">
                <a:latin typeface="Calibri" charset="0"/>
                <a:ea typeface="ＭＳ Ｐゴシック" charset="0"/>
              </a:rPr>
              <a:t>Collecting</a:t>
            </a:r>
            <a:r>
              <a:rPr lang="fr-FR" sz="2000" dirty="0">
                <a:latin typeface="Calibri" charset="0"/>
                <a:ea typeface="ＭＳ Ｐゴシック" charset="0"/>
              </a:rPr>
              <a:t> data </a:t>
            </a:r>
            <a:r>
              <a:rPr lang="fr-FR" sz="2000" dirty="0" err="1">
                <a:latin typeface="Calibri" charset="0"/>
                <a:ea typeface="ＭＳ Ｐゴシック" charset="0"/>
              </a:rPr>
              <a:t>until</a:t>
            </a:r>
            <a:r>
              <a:rPr lang="fr-FR" sz="2000" dirty="0">
                <a:latin typeface="Calibri" charset="0"/>
                <a:ea typeface="ＭＳ Ｐゴシック" charset="0"/>
              </a:rPr>
              <a:t> mid-2020</a:t>
            </a:r>
            <a:r>
              <a:rPr lang="ja-JP" altLang="fr-FR" sz="2000" dirty="0">
                <a:latin typeface="Calibri" charset="0"/>
                <a:ea typeface="ＭＳ Ｐゴシック" charset="0"/>
              </a:rPr>
              <a:t>’</a:t>
            </a:r>
            <a:r>
              <a:rPr lang="fr-FR" sz="2000" dirty="0">
                <a:latin typeface="Calibri" charset="0"/>
                <a:ea typeface="ＭＳ Ｐゴシック" charset="0"/>
              </a:rPr>
              <a:t>s</a:t>
            </a:r>
          </a:p>
          <a:p>
            <a:pPr lvl="1" eaLnBrk="1" hangingPunct="1">
              <a:buFont typeface="Arial" charset="0"/>
              <a:buChar char="•"/>
            </a:pPr>
            <a:r>
              <a:rPr lang="fr-FR" dirty="0">
                <a:latin typeface="Calibri" charset="0"/>
                <a:ea typeface="ＭＳ Ｐゴシック" charset="0"/>
              </a:rPr>
              <a:t> LHC running scenarios and ALICE data </a:t>
            </a:r>
            <a:r>
              <a:rPr lang="fr-FR" dirty="0" err="1">
                <a:latin typeface="Calibri" charset="0"/>
                <a:ea typeface="ＭＳ Ｐゴシック" charset="0"/>
              </a:rPr>
              <a:t>taking</a:t>
            </a:r>
            <a:endParaRPr lang="fr-FR" dirty="0">
              <a:latin typeface="Calibri" charset="0"/>
              <a:ea typeface="ＭＳ Ｐゴシック" charset="0"/>
            </a:endParaRPr>
          </a:p>
          <a:p>
            <a:pPr lvl="1" eaLnBrk="1" hangingPunct="1">
              <a:buFont typeface="Wingdings" charset="0"/>
              <a:buChar char="è"/>
            </a:pPr>
            <a:endParaRPr lang="fr-FR" sz="2000" dirty="0">
              <a:latin typeface="Calibri" charset="0"/>
              <a:ea typeface="ＭＳ Ｐゴシック" charset="0"/>
            </a:endParaRPr>
          </a:p>
          <a:p>
            <a:pPr lvl="1" eaLnBrk="1" hangingPunct="1">
              <a:buFont typeface="Wingdings" charset="0"/>
              <a:buChar char="è"/>
            </a:pPr>
            <a:endParaRPr lang="fr-FR" sz="2000" dirty="0">
              <a:latin typeface="Calibri" charset="0"/>
              <a:ea typeface="ＭＳ Ｐゴシック" charset="0"/>
            </a:endParaRPr>
          </a:p>
          <a:p>
            <a:pPr lvl="1" eaLnBrk="1" hangingPunct="1">
              <a:buFont typeface="Arial" charset="0"/>
              <a:buNone/>
            </a:pPr>
            <a:endParaRPr lang="fr-FR" sz="2000" dirty="0">
              <a:latin typeface="Calibri" charset="0"/>
              <a:ea typeface="ＭＳ Ｐゴシック" charset="0"/>
            </a:endParaRPr>
          </a:p>
        </p:txBody>
      </p:sp>
      <p:sp>
        <p:nvSpPr>
          <p:cNvPr id="22537" name="ZoneTexte 9"/>
          <p:cNvSpPr txBox="1">
            <a:spLocks noChangeArrowheads="1"/>
          </p:cNvSpPr>
          <p:nvPr/>
        </p:nvSpPr>
        <p:spPr bwMode="auto">
          <a:xfrm>
            <a:off x="257969" y="3212752"/>
            <a:ext cx="456432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800" b="1"/>
              <a:t>Approved scenario</a:t>
            </a:r>
          </a:p>
        </p:txBody>
      </p:sp>
      <p:sp>
        <p:nvSpPr>
          <p:cNvPr id="22538" name="ZoneTexte 11"/>
          <p:cNvSpPr txBox="1">
            <a:spLocks noChangeArrowheads="1"/>
          </p:cNvSpPr>
          <p:nvPr/>
        </p:nvSpPr>
        <p:spPr bwMode="auto">
          <a:xfrm>
            <a:off x="5085425" y="3212752"/>
            <a:ext cx="456432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800" b="1"/>
              <a:t>Upgrade scenario</a:t>
            </a:r>
          </a:p>
        </p:txBody>
      </p:sp>
      <p:sp>
        <p:nvSpPr>
          <p:cNvPr id="13" name="Cadre 12"/>
          <p:cNvSpPr/>
          <p:nvPr/>
        </p:nvSpPr>
        <p:spPr>
          <a:xfrm>
            <a:off x="257969" y="3212753"/>
            <a:ext cx="4564327" cy="428625"/>
          </a:xfrm>
          <a:prstGeom prst="frame">
            <a:avLst/>
          </a:prstGeom>
          <a:solidFill>
            <a:schemeClr val="tx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chemeClr val="tx1"/>
              </a:solidFill>
            </a:endParaRPr>
          </a:p>
        </p:txBody>
      </p:sp>
      <p:sp>
        <p:nvSpPr>
          <p:cNvPr id="14" name="Cadre 13"/>
          <p:cNvSpPr/>
          <p:nvPr/>
        </p:nvSpPr>
        <p:spPr>
          <a:xfrm>
            <a:off x="5085425" y="3212753"/>
            <a:ext cx="4564327" cy="428625"/>
          </a:xfrm>
          <a:prstGeom prst="frame">
            <a:avLst/>
          </a:prstGeom>
          <a:solidFill>
            <a:schemeClr val="tx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chemeClr val="tx1"/>
              </a:solidFill>
            </a:endParaRPr>
          </a:p>
        </p:txBody>
      </p:sp>
      <p:sp>
        <p:nvSpPr>
          <p:cNvPr id="15" name="ZoneTexte 14"/>
          <p:cNvSpPr txBox="1"/>
          <p:nvPr/>
        </p:nvSpPr>
        <p:spPr>
          <a:xfrm>
            <a:off x="5085425" y="3645024"/>
            <a:ext cx="4564327" cy="3754438"/>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457200"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Tx/>
              <a:buChar char="-"/>
            </a:pPr>
            <a:r>
              <a:rPr lang="fr-FR" sz="1800" dirty="0"/>
              <a:t> </a:t>
            </a:r>
            <a:r>
              <a:rPr lang="fr-FR" sz="1800" dirty="0" err="1"/>
              <a:t>After</a:t>
            </a:r>
            <a:r>
              <a:rPr lang="fr-FR" sz="1800" dirty="0"/>
              <a:t> LS2 : </a:t>
            </a:r>
            <a:r>
              <a:rPr lang="fr-FR" sz="1800" dirty="0" err="1"/>
              <a:t>increase</a:t>
            </a:r>
            <a:r>
              <a:rPr lang="fr-FR" sz="1800" dirty="0"/>
              <a:t> of the </a:t>
            </a:r>
            <a:r>
              <a:rPr lang="fr-FR" sz="1800" dirty="0" err="1"/>
              <a:t>luminosity</a:t>
            </a:r>
            <a:endParaRPr lang="fr-FR" sz="1800" dirty="0"/>
          </a:p>
          <a:p>
            <a:pPr eaLnBrk="1" hangingPunct="1"/>
            <a:r>
              <a:rPr lang="fr-FR" sz="1800" dirty="0"/>
              <a:t>  of the Pb </a:t>
            </a:r>
            <a:r>
              <a:rPr lang="fr-FR" sz="1800" dirty="0" err="1"/>
              <a:t>beam</a:t>
            </a:r>
            <a:endParaRPr lang="fr-FR" sz="1800" dirty="0"/>
          </a:p>
          <a:p>
            <a:pPr lvl="1" eaLnBrk="1" hangingPunct="1">
              <a:buFont typeface="Wingdings" charset="0"/>
              <a:buChar char="q"/>
            </a:pPr>
            <a:r>
              <a:rPr lang="fr-FR" sz="1600" b="1" dirty="0">
                <a:solidFill>
                  <a:srgbClr val="000090"/>
                </a:solidFill>
              </a:rPr>
              <a:t> 50 kHz interaction rate</a:t>
            </a:r>
          </a:p>
          <a:p>
            <a:pPr lvl="1" eaLnBrk="1" hangingPunct="1">
              <a:buFont typeface="Wingdings" charset="0"/>
              <a:buChar char="q"/>
            </a:pPr>
            <a:r>
              <a:rPr lang="fr-FR" sz="1600" b="1" dirty="0">
                <a:solidFill>
                  <a:srgbClr val="000090"/>
                </a:solidFill>
              </a:rPr>
              <a:t> </a:t>
            </a:r>
            <a:r>
              <a:rPr lang="fr-FR" sz="1600" b="1" dirty="0" err="1">
                <a:solidFill>
                  <a:srgbClr val="000090"/>
                </a:solidFill>
              </a:rPr>
              <a:t>Instantaneous</a:t>
            </a:r>
            <a:r>
              <a:rPr lang="fr-FR" sz="1600" b="1" dirty="0">
                <a:solidFill>
                  <a:srgbClr val="000090"/>
                </a:solidFill>
              </a:rPr>
              <a:t> </a:t>
            </a:r>
            <a:r>
              <a:rPr lang="fr-FR" sz="1600" b="1" dirty="0" err="1">
                <a:solidFill>
                  <a:srgbClr val="000090"/>
                </a:solidFill>
              </a:rPr>
              <a:t>luminosity</a:t>
            </a:r>
            <a:r>
              <a:rPr lang="fr-FR" sz="1600" b="1" dirty="0">
                <a:solidFill>
                  <a:srgbClr val="000090"/>
                </a:solidFill>
              </a:rPr>
              <a:t> :</a:t>
            </a:r>
          </a:p>
          <a:p>
            <a:pPr lvl="1" eaLnBrk="1" hangingPunct="1"/>
            <a:r>
              <a:rPr lang="fr-FR" sz="1600" b="1" dirty="0">
                <a:solidFill>
                  <a:srgbClr val="000090"/>
                </a:solidFill>
              </a:rPr>
              <a:t>    L = 6 × 10</a:t>
            </a:r>
            <a:r>
              <a:rPr lang="fr-FR" sz="1600" b="1" baseline="30000" dirty="0">
                <a:solidFill>
                  <a:srgbClr val="000090"/>
                </a:solidFill>
              </a:rPr>
              <a:t>27</a:t>
            </a:r>
            <a:r>
              <a:rPr lang="fr-FR" sz="1600" b="1" dirty="0">
                <a:solidFill>
                  <a:srgbClr val="000090"/>
                </a:solidFill>
              </a:rPr>
              <a:t> cm</a:t>
            </a:r>
            <a:r>
              <a:rPr lang="fr-FR" sz="1600" b="1" baseline="30000" dirty="0">
                <a:solidFill>
                  <a:srgbClr val="000090"/>
                </a:solidFill>
              </a:rPr>
              <a:t>-2</a:t>
            </a:r>
            <a:r>
              <a:rPr lang="fr-FR" sz="1600" b="1" dirty="0">
                <a:solidFill>
                  <a:srgbClr val="000090"/>
                </a:solidFill>
              </a:rPr>
              <a:t>.s</a:t>
            </a:r>
            <a:r>
              <a:rPr lang="fr-FR" sz="1600" b="1" baseline="30000" dirty="0">
                <a:solidFill>
                  <a:srgbClr val="000090"/>
                </a:solidFill>
              </a:rPr>
              <a:t>-1</a:t>
            </a:r>
          </a:p>
          <a:p>
            <a:pPr lvl="1" eaLnBrk="1" hangingPunct="1">
              <a:buFont typeface="Wingdings" charset="0"/>
              <a:buChar char="q"/>
            </a:pPr>
            <a:r>
              <a:rPr lang="fr-FR" sz="1600" b="1" dirty="0">
                <a:solidFill>
                  <a:srgbClr val="000090"/>
                </a:solidFill>
              </a:rPr>
              <a:t> </a:t>
            </a:r>
            <a:r>
              <a:rPr lang="fr-FR" sz="1600" b="1" dirty="0" err="1">
                <a:solidFill>
                  <a:srgbClr val="000090"/>
                </a:solidFill>
              </a:rPr>
              <a:t>Integrated</a:t>
            </a:r>
            <a:r>
              <a:rPr lang="fr-FR" sz="1600" b="1" dirty="0">
                <a:solidFill>
                  <a:srgbClr val="000090"/>
                </a:solidFill>
              </a:rPr>
              <a:t> </a:t>
            </a:r>
            <a:r>
              <a:rPr lang="fr-FR" sz="1600" b="1" dirty="0" err="1">
                <a:solidFill>
                  <a:srgbClr val="000090"/>
                </a:solidFill>
              </a:rPr>
              <a:t>luminosity</a:t>
            </a:r>
            <a:endParaRPr lang="fr-FR" sz="1600" b="1" dirty="0">
              <a:solidFill>
                <a:srgbClr val="000090"/>
              </a:solidFill>
            </a:endParaRPr>
          </a:p>
          <a:p>
            <a:pPr lvl="1" eaLnBrk="1" hangingPunct="1"/>
            <a:r>
              <a:rPr lang="fr-FR" sz="1600" b="1" dirty="0">
                <a:solidFill>
                  <a:srgbClr val="000090"/>
                </a:solidFill>
              </a:rPr>
              <a:t>    </a:t>
            </a:r>
            <a:r>
              <a:rPr lang="fr-FR" sz="1600" b="1" dirty="0" err="1">
                <a:solidFill>
                  <a:srgbClr val="000090"/>
                </a:solidFill>
              </a:rPr>
              <a:t>collected</a:t>
            </a:r>
            <a:r>
              <a:rPr lang="fr-FR" sz="1600" b="1" dirty="0">
                <a:solidFill>
                  <a:srgbClr val="000090"/>
                </a:solidFill>
              </a:rPr>
              <a:t> in ALICE :</a:t>
            </a:r>
          </a:p>
          <a:p>
            <a:pPr lvl="1" eaLnBrk="1" hangingPunct="1"/>
            <a:r>
              <a:rPr lang="fr-FR" sz="1600" b="1" dirty="0">
                <a:solidFill>
                  <a:srgbClr val="000090"/>
                </a:solidFill>
              </a:rPr>
              <a:t>    L</a:t>
            </a:r>
            <a:r>
              <a:rPr lang="fr-FR" sz="1600" b="1" baseline="-25000" dirty="0">
                <a:solidFill>
                  <a:srgbClr val="000090"/>
                </a:solidFill>
              </a:rPr>
              <a:t>int</a:t>
            </a:r>
            <a:r>
              <a:rPr lang="fr-FR" sz="1600" b="1" dirty="0">
                <a:solidFill>
                  <a:srgbClr val="000090"/>
                </a:solidFill>
              </a:rPr>
              <a:t> = 10 nb</a:t>
            </a:r>
            <a:r>
              <a:rPr lang="fr-FR" sz="1600" b="1" baseline="30000" dirty="0">
                <a:solidFill>
                  <a:srgbClr val="000090"/>
                </a:solidFill>
              </a:rPr>
              <a:t>-1 </a:t>
            </a:r>
            <a:r>
              <a:rPr lang="fr-FR" sz="1600" b="1" dirty="0">
                <a:solidFill>
                  <a:srgbClr val="000090"/>
                </a:solidFill>
              </a:rPr>
              <a:t>(8 × 10</a:t>
            </a:r>
            <a:r>
              <a:rPr lang="fr-FR" sz="1600" b="1" baseline="30000" dirty="0">
                <a:solidFill>
                  <a:srgbClr val="000090"/>
                </a:solidFill>
              </a:rPr>
              <a:t>10</a:t>
            </a:r>
            <a:r>
              <a:rPr lang="fr-FR" sz="1600" b="1" dirty="0">
                <a:solidFill>
                  <a:srgbClr val="000090"/>
                </a:solidFill>
              </a:rPr>
              <a:t> </a:t>
            </a:r>
            <a:r>
              <a:rPr lang="fr-FR" sz="1600" b="1" dirty="0" err="1">
                <a:solidFill>
                  <a:srgbClr val="000090"/>
                </a:solidFill>
              </a:rPr>
              <a:t>events</a:t>
            </a:r>
            <a:r>
              <a:rPr lang="fr-FR" sz="1600" b="1" dirty="0">
                <a:solidFill>
                  <a:srgbClr val="000090"/>
                </a:solidFill>
              </a:rPr>
              <a:t>)</a:t>
            </a:r>
          </a:p>
          <a:p>
            <a:pPr lvl="1" eaLnBrk="1" hangingPunct="1">
              <a:buFontTx/>
              <a:buChar char="-"/>
            </a:pPr>
            <a:r>
              <a:rPr lang="fr-FR" sz="1800" dirty="0"/>
              <a:t> Collection of pp </a:t>
            </a:r>
            <a:r>
              <a:rPr lang="fr-FR" sz="1800" dirty="0" err="1"/>
              <a:t>reference</a:t>
            </a:r>
            <a:r>
              <a:rPr lang="fr-FR" sz="1800" dirty="0"/>
              <a:t> data</a:t>
            </a:r>
          </a:p>
          <a:p>
            <a:pPr lvl="2" eaLnBrk="1" hangingPunct="1">
              <a:buFont typeface="Wingdings" charset="0"/>
              <a:buChar char="q"/>
            </a:pPr>
            <a:r>
              <a:rPr lang="fr-FR" sz="1600" b="1" dirty="0">
                <a:solidFill>
                  <a:srgbClr val="000090"/>
                </a:solidFill>
              </a:rPr>
              <a:t> 200 kHz interaction rate</a:t>
            </a:r>
          </a:p>
          <a:p>
            <a:pPr lvl="2" eaLnBrk="1" hangingPunct="1">
              <a:buFont typeface="Wingdings" charset="0"/>
              <a:buChar char="q"/>
            </a:pPr>
            <a:r>
              <a:rPr lang="fr-FR" sz="1600" b="1" dirty="0">
                <a:solidFill>
                  <a:srgbClr val="000090"/>
                </a:solidFill>
              </a:rPr>
              <a:t> Lint = 6 pb</a:t>
            </a:r>
            <a:r>
              <a:rPr lang="fr-FR" sz="1600" b="1" baseline="30000" dirty="0">
                <a:solidFill>
                  <a:srgbClr val="000090"/>
                </a:solidFill>
              </a:rPr>
              <a:t>-1 </a:t>
            </a:r>
            <a:r>
              <a:rPr lang="fr-FR" sz="1600" b="1" dirty="0">
                <a:solidFill>
                  <a:srgbClr val="000090"/>
                </a:solidFill>
              </a:rPr>
              <a:t>(1.4 × 10</a:t>
            </a:r>
            <a:r>
              <a:rPr lang="fr-FR" sz="1600" b="1" baseline="30000" dirty="0">
                <a:solidFill>
                  <a:srgbClr val="000090"/>
                </a:solidFill>
              </a:rPr>
              <a:t>11</a:t>
            </a:r>
            <a:r>
              <a:rPr lang="fr-FR" sz="1600" b="1" dirty="0">
                <a:solidFill>
                  <a:srgbClr val="000090"/>
                </a:solidFill>
              </a:rPr>
              <a:t> </a:t>
            </a:r>
            <a:r>
              <a:rPr lang="fr-FR" sz="1600" b="1" dirty="0" err="1">
                <a:solidFill>
                  <a:srgbClr val="000090"/>
                </a:solidFill>
              </a:rPr>
              <a:t>events</a:t>
            </a:r>
            <a:r>
              <a:rPr lang="fr-FR" sz="1600" b="1" dirty="0">
                <a:solidFill>
                  <a:srgbClr val="000090"/>
                </a:solidFill>
              </a:rPr>
              <a:t>)	</a:t>
            </a:r>
            <a:r>
              <a:rPr lang="fr-FR" sz="1800" b="1" dirty="0">
                <a:solidFill>
                  <a:srgbClr val="000090"/>
                </a:solidFill>
              </a:rPr>
              <a:t>		</a:t>
            </a:r>
          </a:p>
          <a:p>
            <a:pPr lvl="1" eaLnBrk="1" hangingPunct="1"/>
            <a:endParaRPr lang="fr-FR" sz="1800" b="1" dirty="0">
              <a:solidFill>
                <a:srgbClr val="000090"/>
              </a:solidFill>
            </a:endParaRPr>
          </a:p>
          <a:p>
            <a:pPr lvl="1" eaLnBrk="1" hangingPunct="1"/>
            <a:r>
              <a:rPr lang="fr-FR" sz="1800" dirty="0"/>
              <a:t>	</a:t>
            </a:r>
          </a:p>
        </p:txBody>
      </p:sp>
      <p:sp>
        <p:nvSpPr>
          <p:cNvPr id="22542" name="ZoneTexte 15"/>
          <p:cNvSpPr txBox="1">
            <a:spLocks noChangeArrowheads="1"/>
          </p:cNvSpPr>
          <p:nvPr/>
        </p:nvSpPr>
        <p:spPr bwMode="auto">
          <a:xfrm>
            <a:off x="257969" y="3641378"/>
            <a:ext cx="4564327"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Tx/>
              <a:buChar char="-"/>
            </a:pPr>
            <a:r>
              <a:rPr lang="fr-FR" sz="1800" dirty="0"/>
              <a:t> </a:t>
            </a:r>
            <a:r>
              <a:rPr lang="fr-FR" sz="1800" dirty="0" err="1"/>
              <a:t>Collect</a:t>
            </a:r>
            <a:r>
              <a:rPr lang="fr-FR" sz="1800" dirty="0"/>
              <a:t> Pb-Pb data up to an </a:t>
            </a:r>
            <a:r>
              <a:rPr lang="fr-FR" sz="1800" dirty="0" err="1"/>
              <a:t>integrated</a:t>
            </a:r>
            <a:endParaRPr lang="fr-FR" sz="1800" dirty="0"/>
          </a:p>
          <a:p>
            <a:pPr eaLnBrk="1" hangingPunct="1"/>
            <a:r>
              <a:rPr lang="fr-FR" sz="1800" dirty="0"/>
              <a:t>  </a:t>
            </a:r>
            <a:r>
              <a:rPr lang="fr-FR" sz="1800" dirty="0" err="1"/>
              <a:t>luminosity</a:t>
            </a:r>
            <a:r>
              <a:rPr lang="fr-FR" sz="1800" dirty="0"/>
              <a:t> of  : </a:t>
            </a:r>
            <a:r>
              <a:rPr lang="fr-FR" sz="1800" b="1" dirty="0">
                <a:solidFill>
                  <a:srgbClr val="000090"/>
                </a:solidFill>
              </a:rPr>
              <a:t>L</a:t>
            </a:r>
            <a:r>
              <a:rPr lang="fr-FR" sz="1800" b="1" baseline="-25000" dirty="0">
                <a:solidFill>
                  <a:srgbClr val="000090"/>
                </a:solidFill>
              </a:rPr>
              <a:t>int</a:t>
            </a:r>
            <a:r>
              <a:rPr lang="fr-FR" sz="1800" b="1" dirty="0">
                <a:solidFill>
                  <a:srgbClr val="000090"/>
                </a:solidFill>
              </a:rPr>
              <a:t> = 1 nb</a:t>
            </a:r>
            <a:r>
              <a:rPr lang="fr-FR" sz="1800" b="1" baseline="30000" dirty="0">
                <a:solidFill>
                  <a:srgbClr val="000090"/>
                </a:solidFill>
              </a:rPr>
              <a:t>-1</a:t>
            </a:r>
          </a:p>
          <a:p>
            <a:pPr lvl="1" eaLnBrk="1" hangingPunct="1">
              <a:buFont typeface="Wingdings" charset="0"/>
              <a:buChar char="q"/>
            </a:pPr>
            <a:r>
              <a:rPr lang="fr-FR" sz="1600" b="1" dirty="0">
                <a:solidFill>
                  <a:srgbClr val="000090"/>
                </a:solidFill>
              </a:rPr>
              <a:t> 2013-14 : LS1 (</a:t>
            </a:r>
            <a:r>
              <a:rPr lang="fr-FR" sz="1600" b="1" dirty="0" err="1">
                <a:solidFill>
                  <a:srgbClr val="000090"/>
                </a:solidFill>
              </a:rPr>
              <a:t>completion</a:t>
            </a:r>
            <a:r>
              <a:rPr lang="fr-FR" sz="1600" b="1" dirty="0">
                <a:solidFill>
                  <a:srgbClr val="000090"/>
                </a:solidFill>
              </a:rPr>
              <a:t> TRD</a:t>
            </a:r>
          </a:p>
          <a:p>
            <a:pPr lvl="1" eaLnBrk="1" hangingPunct="1"/>
            <a:r>
              <a:rPr lang="fr-FR" sz="1600" b="1" dirty="0">
                <a:solidFill>
                  <a:srgbClr val="000090"/>
                </a:solidFill>
              </a:rPr>
              <a:t>    and </a:t>
            </a:r>
            <a:r>
              <a:rPr lang="fr-FR" sz="1600" b="1" dirty="0" err="1">
                <a:solidFill>
                  <a:srgbClr val="000090"/>
                </a:solidFill>
              </a:rPr>
              <a:t>CALs</a:t>
            </a:r>
            <a:r>
              <a:rPr lang="fr-FR" sz="1600" b="1" dirty="0">
                <a:solidFill>
                  <a:srgbClr val="000090"/>
                </a:solidFill>
              </a:rPr>
              <a:t>)</a:t>
            </a:r>
          </a:p>
          <a:p>
            <a:pPr lvl="1" eaLnBrk="1" hangingPunct="1">
              <a:buFont typeface="Wingdings" charset="0"/>
              <a:buChar char="q"/>
            </a:pPr>
            <a:r>
              <a:rPr lang="fr-FR" sz="1600" b="1" dirty="0">
                <a:solidFill>
                  <a:srgbClr val="000090"/>
                </a:solidFill>
              </a:rPr>
              <a:t> 2015 : Pb-Pb </a:t>
            </a:r>
            <a:r>
              <a:rPr lang="fr-FR" sz="1600" b="1" dirty="0" err="1">
                <a:solidFill>
                  <a:srgbClr val="000090"/>
                </a:solidFill>
              </a:rPr>
              <a:t>at</a:t>
            </a:r>
            <a:r>
              <a:rPr lang="fr-FR" sz="1600" b="1" dirty="0">
                <a:solidFill>
                  <a:srgbClr val="000090"/>
                </a:solidFill>
              </a:rPr>
              <a:t> √</a:t>
            </a:r>
            <a:r>
              <a:rPr lang="fr-FR" sz="1600" b="1" dirty="0" err="1">
                <a:solidFill>
                  <a:srgbClr val="000090"/>
                </a:solidFill>
              </a:rPr>
              <a:t>s</a:t>
            </a:r>
            <a:r>
              <a:rPr lang="fr-FR" sz="1600" b="1" baseline="-25000" dirty="0" err="1">
                <a:solidFill>
                  <a:srgbClr val="000090"/>
                </a:solidFill>
              </a:rPr>
              <a:t>NN</a:t>
            </a:r>
            <a:r>
              <a:rPr lang="fr-FR" sz="1600" b="1" dirty="0">
                <a:solidFill>
                  <a:srgbClr val="000090"/>
                </a:solidFill>
              </a:rPr>
              <a:t> = 5.1 </a:t>
            </a:r>
            <a:r>
              <a:rPr lang="fr-FR" sz="1600" b="1" dirty="0" err="1">
                <a:solidFill>
                  <a:srgbClr val="000090"/>
                </a:solidFill>
              </a:rPr>
              <a:t>TeV</a:t>
            </a:r>
            <a:endParaRPr lang="fr-FR" sz="1600" b="1" dirty="0">
              <a:solidFill>
                <a:srgbClr val="000090"/>
              </a:solidFill>
            </a:endParaRPr>
          </a:p>
          <a:p>
            <a:pPr lvl="1" eaLnBrk="1" hangingPunct="1">
              <a:buFont typeface="Wingdings" charset="0"/>
              <a:buChar char="q"/>
            </a:pPr>
            <a:r>
              <a:rPr lang="fr-FR" sz="1600" b="1" dirty="0">
                <a:solidFill>
                  <a:srgbClr val="000090"/>
                </a:solidFill>
              </a:rPr>
              <a:t> 2016-17 : Pb-Pb </a:t>
            </a:r>
            <a:r>
              <a:rPr lang="fr-FR" sz="1600" b="1" dirty="0" err="1">
                <a:solidFill>
                  <a:srgbClr val="000090"/>
                </a:solidFill>
              </a:rPr>
              <a:t>at</a:t>
            </a:r>
            <a:r>
              <a:rPr lang="fr-FR" sz="1600" b="1" dirty="0">
                <a:solidFill>
                  <a:srgbClr val="000090"/>
                </a:solidFill>
              </a:rPr>
              <a:t> √</a:t>
            </a:r>
            <a:r>
              <a:rPr lang="fr-FR" sz="1600" b="1" dirty="0" err="1">
                <a:solidFill>
                  <a:srgbClr val="000090"/>
                </a:solidFill>
              </a:rPr>
              <a:t>s</a:t>
            </a:r>
            <a:r>
              <a:rPr lang="fr-FR" sz="1600" b="1" baseline="-25000" dirty="0" err="1">
                <a:solidFill>
                  <a:srgbClr val="000090"/>
                </a:solidFill>
              </a:rPr>
              <a:t>NN</a:t>
            </a:r>
            <a:r>
              <a:rPr lang="fr-FR" sz="1600" b="1" baseline="-25000" dirty="0">
                <a:solidFill>
                  <a:srgbClr val="000090"/>
                </a:solidFill>
              </a:rPr>
              <a:t> </a:t>
            </a:r>
            <a:r>
              <a:rPr lang="fr-FR" sz="1600" b="1" dirty="0">
                <a:solidFill>
                  <a:srgbClr val="000090"/>
                </a:solidFill>
              </a:rPr>
              <a:t>= 5.5 </a:t>
            </a:r>
            <a:r>
              <a:rPr lang="fr-FR" sz="1600" b="1" dirty="0" err="1">
                <a:solidFill>
                  <a:srgbClr val="000090"/>
                </a:solidFill>
              </a:rPr>
              <a:t>TeV</a:t>
            </a:r>
            <a:endParaRPr lang="fr-FR" sz="1600" b="1" dirty="0">
              <a:solidFill>
                <a:srgbClr val="000090"/>
              </a:solidFill>
            </a:endParaRPr>
          </a:p>
          <a:p>
            <a:pPr lvl="1" eaLnBrk="1" hangingPunct="1">
              <a:buFont typeface="Wingdings" charset="0"/>
              <a:buChar char="q"/>
            </a:pPr>
            <a:r>
              <a:rPr lang="fr-FR" sz="1600" b="1" dirty="0">
                <a:solidFill>
                  <a:srgbClr val="000090"/>
                </a:solidFill>
              </a:rPr>
              <a:t> 2018 : LS2</a:t>
            </a:r>
          </a:p>
          <a:p>
            <a:pPr lvl="1" eaLnBrk="1" hangingPunct="1">
              <a:buFont typeface="Wingdings" charset="0"/>
              <a:buChar char="q"/>
            </a:pPr>
            <a:r>
              <a:rPr lang="fr-FR" sz="1600" b="1" dirty="0">
                <a:solidFill>
                  <a:srgbClr val="000090"/>
                </a:solidFill>
              </a:rPr>
              <a:t> 2019 : </a:t>
            </a:r>
            <a:r>
              <a:rPr lang="fr-FR" sz="1600" b="1" dirty="0" err="1">
                <a:solidFill>
                  <a:srgbClr val="000090"/>
                </a:solidFill>
              </a:rPr>
              <a:t>Ar-Ar</a:t>
            </a:r>
            <a:r>
              <a:rPr lang="fr-FR" sz="1600" b="1" dirty="0">
                <a:solidFill>
                  <a:srgbClr val="000090"/>
                </a:solidFill>
              </a:rPr>
              <a:t> </a:t>
            </a:r>
            <a:r>
              <a:rPr lang="fr-FR" sz="1600" b="1" dirty="0" err="1">
                <a:solidFill>
                  <a:srgbClr val="000090"/>
                </a:solidFill>
              </a:rPr>
              <a:t>high</a:t>
            </a:r>
            <a:r>
              <a:rPr lang="fr-FR" sz="1600" b="1" dirty="0">
                <a:solidFill>
                  <a:srgbClr val="000090"/>
                </a:solidFill>
              </a:rPr>
              <a:t> </a:t>
            </a:r>
            <a:r>
              <a:rPr lang="fr-FR" sz="1600" b="1" dirty="0" err="1">
                <a:solidFill>
                  <a:srgbClr val="000090"/>
                </a:solidFill>
              </a:rPr>
              <a:t>luminosity</a:t>
            </a:r>
            <a:r>
              <a:rPr lang="fr-FR" sz="1600" b="1" dirty="0">
                <a:solidFill>
                  <a:srgbClr val="000090"/>
                </a:solidFill>
              </a:rPr>
              <a:t> </a:t>
            </a:r>
            <a:r>
              <a:rPr lang="fr-FR" sz="1600" b="1" dirty="0" err="1">
                <a:solidFill>
                  <a:srgbClr val="000090"/>
                </a:solidFill>
              </a:rPr>
              <a:t>run</a:t>
            </a:r>
            <a:endParaRPr lang="fr-FR" sz="1600" b="1" dirty="0">
              <a:solidFill>
                <a:srgbClr val="000090"/>
              </a:solidFill>
            </a:endParaRPr>
          </a:p>
          <a:p>
            <a:pPr lvl="1" eaLnBrk="1" hangingPunct="1">
              <a:buFont typeface="Wingdings" charset="0"/>
              <a:buChar char="q"/>
            </a:pPr>
            <a:r>
              <a:rPr lang="fr-FR" sz="1600" b="1" dirty="0">
                <a:solidFill>
                  <a:srgbClr val="000090"/>
                </a:solidFill>
              </a:rPr>
              <a:t> 2020 : p-Pb </a:t>
            </a:r>
            <a:r>
              <a:rPr lang="fr-FR" sz="1600" b="1" dirty="0" err="1">
                <a:solidFill>
                  <a:srgbClr val="000090"/>
                </a:solidFill>
              </a:rPr>
              <a:t>comparison</a:t>
            </a:r>
            <a:r>
              <a:rPr lang="fr-FR" sz="1600" b="1" dirty="0">
                <a:solidFill>
                  <a:srgbClr val="000090"/>
                </a:solidFill>
              </a:rPr>
              <a:t> </a:t>
            </a:r>
            <a:r>
              <a:rPr lang="fr-FR" sz="1600" b="1" dirty="0" err="1">
                <a:solidFill>
                  <a:srgbClr val="000090"/>
                </a:solidFill>
              </a:rPr>
              <a:t>run</a:t>
            </a:r>
            <a:r>
              <a:rPr lang="fr-FR" sz="1600" b="1" dirty="0">
                <a:solidFill>
                  <a:srgbClr val="000090"/>
                </a:solidFill>
              </a:rPr>
              <a:t> </a:t>
            </a:r>
            <a:r>
              <a:rPr lang="fr-FR" sz="1600" b="1" dirty="0" err="1">
                <a:solidFill>
                  <a:srgbClr val="000090"/>
                </a:solidFill>
              </a:rPr>
              <a:t>at</a:t>
            </a:r>
            <a:r>
              <a:rPr lang="fr-FR" sz="1600" b="1" dirty="0">
                <a:solidFill>
                  <a:srgbClr val="000090"/>
                </a:solidFill>
              </a:rPr>
              <a:t> full</a:t>
            </a:r>
          </a:p>
          <a:p>
            <a:pPr lvl="1" eaLnBrk="1" hangingPunct="1"/>
            <a:r>
              <a:rPr lang="fr-FR" sz="1600" b="1" dirty="0">
                <a:solidFill>
                  <a:srgbClr val="000090"/>
                </a:solidFill>
              </a:rPr>
              <a:t>    </a:t>
            </a:r>
            <a:r>
              <a:rPr lang="fr-FR" sz="1600" b="1" dirty="0" err="1">
                <a:solidFill>
                  <a:srgbClr val="000090"/>
                </a:solidFill>
              </a:rPr>
              <a:t>energy</a:t>
            </a:r>
            <a:endParaRPr lang="fr-FR" sz="1600" b="1" dirty="0">
              <a:solidFill>
                <a:srgbClr val="000090"/>
              </a:solidFill>
            </a:endParaRPr>
          </a:p>
          <a:p>
            <a:pPr lvl="1" eaLnBrk="1" hangingPunct="1">
              <a:buFont typeface="Wingdings" charset="0"/>
              <a:buChar char="q"/>
            </a:pPr>
            <a:r>
              <a:rPr lang="fr-FR" sz="1600" b="1" dirty="0">
                <a:solidFill>
                  <a:srgbClr val="000090"/>
                </a:solidFill>
              </a:rPr>
              <a:t> 2021 : Pb-Pb </a:t>
            </a:r>
            <a:r>
              <a:rPr lang="fr-FR" sz="1600" b="1" dirty="0" err="1">
                <a:solidFill>
                  <a:srgbClr val="000090"/>
                </a:solidFill>
              </a:rPr>
              <a:t>run</a:t>
            </a:r>
            <a:endParaRPr lang="fr-FR" sz="1600" b="1" dirty="0">
              <a:solidFill>
                <a:srgbClr val="000090"/>
              </a:solidFill>
            </a:endParaRPr>
          </a:p>
          <a:p>
            <a:pPr eaLnBrk="1" hangingPunct="1"/>
            <a:r>
              <a:rPr lang="fr-FR" sz="1800" b="1" baseline="30000" dirty="0">
                <a:solidFill>
                  <a:srgbClr val="000090"/>
                </a:solidFill>
              </a:rPr>
              <a:t>   </a:t>
            </a:r>
          </a:p>
          <a:p>
            <a:pPr eaLnBrk="1" hangingPunct="1"/>
            <a:r>
              <a:rPr lang="fr-FR" sz="1800" b="1" dirty="0" smtClean="0">
                <a:solidFill>
                  <a:srgbClr val="000090"/>
                </a:solidFill>
              </a:rPr>
              <a:t>	</a:t>
            </a:r>
            <a:endParaRPr lang="fr-FR" sz="1800" b="1" dirty="0">
              <a:solidFill>
                <a:srgbClr val="000090"/>
              </a:solidFill>
            </a:endParaRPr>
          </a:p>
        </p:txBody>
      </p:sp>
    </p:spTree>
    <p:extLst>
      <p:ext uri="{BB962C8B-B14F-4D97-AF65-F5344CB8AC3E}">
        <p14:creationId xmlns:p14="http://schemas.microsoft.com/office/powerpoint/2010/main" val="22835606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p:cNvSpPr>
            <a:spLocks noGrp="1"/>
          </p:cNvSpPr>
          <p:nvPr>
            <p:ph type="title"/>
          </p:nvPr>
        </p:nvSpPr>
        <p:spPr>
          <a:xfrm>
            <a:off x="1152642" y="0"/>
            <a:ext cx="7256742" cy="806450"/>
          </a:xfrm>
        </p:spPr>
        <p:txBody>
          <a:bodyPr/>
          <a:lstStyle/>
          <a:p>
            <a:pPr eaLnBrk="1" hangingPunct="1"/>
            <a:r>
              <a:rPr lang="fr-FR" b="1" dirty="0">
                <a:latin typeface="Calibri" charset="0"/>
                <a:ea typeface="ＭＳ Ｐゴシック" charset="0"/>
                <a:cs typeface="ＭＳ Ｐゴシック" charset="0"/>
              </a:rPr>
              <a:t>Motivations</a:t>
            </a:r>
          </a:p>
        </p:txBody>
      </p:sp>
      <p:sp>
        <p:nvSpPr>
          <p:cNvPr id="25606" name="Espace réservé du contenu 2"/>
          <p:cNvSpPr>
            <a:spLocks noGrp="1"/>
          </p:cNvSpPr>
          <p:nvPr>
            <p:ph idx="1"/>
          </p:nvPr>
        </p:nvSpPr>
        <p:spPr>
          <a:xfrm>
            <a:off x="128464" y="980728"/>
            <a:ext cx="9649072" cy="6170612"/>
          </a:xfrm>
        </p:spPr>
        <p:txBody>
          <a:bodyPr/>
          <a:lstStyle/>
          <a:p>
            <a:pPr eaLnBrk="1" hangingPunct="1"/>
            <a:r>
              <a:rPr lang="en-GB" sz="2000" b="1" dirty="0" smtClean="0">
                <a:latin typeface="Calibri" charset="0"/>
                <a:ea typeface="ＭＳ Ｐゴシック" charset="0"/>
                <a:cs typeface="ＭＳ Ｐゴシック" charset="0"/>
              </a:rPr>
              <a:t>Study of </a:t>
            </a:r>
            <a:r>
              <a:rPr lang="en-GB" sz="2000" b="1" dirty="0" err="1" smtClean="0">
                <a:latin typeface="Calibri" charset="0"/>
                <a:ea typeface="ＭＳ Ｐゴシック" charset="0"/>
                <a:cs typeface="ＭＳ Ｐゴシック" charset="0"/>
              </a:rPr>
              <a:t>quarkonia</a:t>
            </a:r>
            <a:r>
              <a:rPr lang="en-GB" sz="2000" b="1" dirty="0" smtClean="0">
                <a:latin typeface="Calibri" charset="0"/>
                <a:ea typeface="ＭＳ Ｐゴシック" charset="0"/>
                <a:cs typeface="ＭＳ Ｐゴシック" charset="0"/>
              </a:rPr>
              <a:t> and open heavy flavours production mechanism </a:t>
            </a:r>
          </a:p>
          <a:p>
            <a:pPr lvl="2" eaLnBrk="1" hangingPunct="1">
              <a:buFontTx/>
              <a:buChar char="-"/>
            </a:pPr>
            <a:r>
              <a:rPr lang="en-GB" sz="1900" dirty="0" smtClean="0">
                <a:latin typeface="Calibri" charset="0"/>
                <a:ea typeface="ＭＳ Ｐゴシック" charset="0"/>
              </a:rPr>
              <a:t>Does recombination of cc pairs play a role in </a:t>
            </a:r>
            <a:r>
              <a:rPr lang="en-GB" sz="1900" dirty="0" err="1" smtClean="0">
                <a:latin typeface="Calibri" charset="0"/>
                <a:ea typeface="ＭＳ Ｐゴシック" charset="0"/>
              </a:rPr>
              <a:t>charmonia</a:t>
            </a:r>
            <a:r>
              <a:rPr lang="en-GB" sz="1900" dirty="0" smtClean="0">
                <a:latin typeface="Calibri" charset="0"/>
                <a:ea typeface="ＭＳ Ｐゴシック" charset="0"/>
              </a:rPr>
              <a:t> production mechanisms at LHC energies? New measurements to confirm it are needed : high precision measurement of J/</a:t>
            </a:r>
            <a:r>
              <a:rPr lang="en-GB" sz="1900" dirty="0" err="1" smtClean="0">
                <a:latin typeface="Calibri" charset="0"/>
                <a:ea typeface="ＭＳ Ｐゴシック" charset="0"/>
              </a:rPr>
              <a:t>ψ</a:t>
            </a:r>
            <a:r>
              <a:rPr lang="en-GB" sz="1900" dirty="0" smtClean="0">
                <a:latin typeface="Calibri" charset="0"/>
                <a:ea typeface="ＭＳ Ｐゴシック" charset="0"/>
              </a:rPr>
              <a:t> v</a:t>
            </a:r>
            <a:r>
              <a:rPr lang="en-GB" sz="1900" baseline="-25000" dirty="0" smtClean="0">
                <a:latin typeface="Calibri" charset="0"/>
                <a:ea typeface="ＭＳ Ｐゴシック" charset="0"/>
              </a:rPr>
              <a:t>2</a:t>
            </a:r>
            <a:r>
              <a:rPr lang="en-GB" sz="1900" dirty="0" smtClean="0">
                <a:latin typeface="Calibri" charset="0"/>
                <a:ea typeface="ＭＳ Ｐゴシック" charset="0"/>
              </a:rPr>
              <a:t> </a:t>
            </a:r>
          </a:p>
          <a:p>
            <a:pPr lvl="2" eaLnBrk="1" hangingPunct="1">
              <a:buFontTx/>
              <a:buChar char="-"/>
            </a:pPr>
            <a:r>
              <a:rPr lang="en-GB" sz="1900" dirty="0" smtClean="0">
                <a:latin typeface="Calibri" charset="0"/>
                <a:ea typeface="ＭＳ Ｐゴシック" charset="0"/>
                <a:cs typeface="ＭＳ Ｐゴシック" charset="0"/>
              </a:rPr>
              <a:t>High precision measurement (10 nb</a:t>
            </a:r>
            <a:r>
              <a:rPr lang="en-GB" sz="1900" baseline="30000" dirty="0" smtClean="0">
                <a:latin typeface="Calibri" charset="0"/>
                <a:ea typeface="ＭＳ Ｐゴシック" charset="0"/>
                <a:cs typeface="ＭＳ Ｐゴシック" charset="0"/>
              </a:rPr>
              <a:t>-1</a:t>
            </a:r>
            <a:r>
              <a:rPr lang="en-GB" sz="1900" dirty="0" smtClean="0">
                <a:latin typeface="Calibri" charset="0"/>
                <a:ea typeface="ＭＳ Ｐゴシック" charset="0"/>
                <a:cs typeface="ＭＳ Ｐゴシック" charset="0"/>
              </a:rPr>
              <a:t>) will then be crucial to distinguish different recombination </a:t>
            </a:r>
            <a:r>
              <a:rPr lang="en-GB" sz="1900" dirty="0" err="1" smtClean="0">
                <a:latin typeface="Calibri" charset="0"/>
                <a:ea typeface="ＭＳ Ｐゴシック" charset="0"/>
                <a:cs typeface="ＭＳ Ｐゴシック" charset="0"/>
              </a:rPr>
              <a:t>scenarii</a:t>
            </a:r>
            <a:r>
              <a:rPr lang="en-GB" sz="1900" dirty="0" smtClean="0">
                <a:latin typeface="Calibri" charset="0"/>
                <a:ea typeface="ＭＳ Ｐゴシック" charset="0"/>
                <a:cs typeface="ＭＳ Ｐゴシック" charset="0"/>
              </a:rPr>
              <a:t>: </a:t>
            </a:r>
            <a:r>
              <a:rPr lang="en-GB" sz="1900" b="1" dirty="0" smtClean="0">
                <a:solidFill>
                  <a:srgbClr val="000090"/>
                </a:solidFill>
                <a:latin typeface="Calibri" charset="0"/>
                <a:ea typeface="ＭＳ Ｐゴシック" charset="0"/>
                <a:cs typeface="ＭＳ Ｐゴシック" charset="0"/>
              </a:rPr>
              <a:t>statistical </a:t>
            </a:r>
            <a:r>
              <a:rPr lang="en-GB" sz="1900" b="1" dirty="0" err="1" smtClean="0">
                <a:solidFill>
                  <a:srgbClr val="000090"/>
                </a:solidFill>
                <a:latin typeface="Calibri" charset="0"/>
                <a:ea typeface="ＭＳ Ｐゴシック" charset="0"/>
                <a:cs typeface="ＭＳ Ｐゴシック" charset="0"/>
              </a:rPr>
              <a:t>hadronization</a:t>
            </a:r>
            <a:r>
              <a:rPr lang="en-GB" sz="1900" b="1" dirty="0" smtClean="0">
                <a:solidFill>
                  <a:srgbClr val="000090"/>
                </a:solidFill>
                <a:latin typeface="Calibri" charset="0"/>
                <a:ea typeface="ＭＳ Ｐゴシック" charset="0"/>
                <a:cs typeface="ＭＳ Ｐゴシック" charset="0"/>
              </a:rPr>
              <a:t> </a:t>
            </a:r>
            <a:r>
              <a:rPr lang="en-GB" sz="1900" b="1" dirty="0" err="1" smtClean="0">
                <a:solidFill>
                  <a:srgbClr val="000090"/>
                </a:solidFill>
                <a:latin typeface="Calibri" charset="0"/>
                <a:ea typeface="ＭＳ Ｐゴシック" charset="0"/>
                <a:cs typeface="ＭＳ Ｐゴシック" charset="0"/>
              </a:rPr>
              <a:t>vs</a:t>
            </a:r>
            <a:r>
              <a:rPr lang="en-GB" sz="1900" b="1" dirty="0" smtClean="0">
                <a:solidFill>
                  <a:srgbClr val="000090"/>
                </a:solidFill>
                <a:latin typeface="Calibri" charset="0"/>
                <a:ea typeface="ＭＳ Ｐゴシック" charset="0"/>
                <a:cs typeface="ＭＳ Ｐゴシック" charset="0"/>
              </a:rPr>
              <a:t> transport model. 2 different pictures with 2 different underlying physics</a:t>
            </a:r>
          </a:p>
          <a:p>
            <a:pPr lvl="2" eaLnBrk="1" hangingPunct="1">
              <a:buFontTx/>
              <a:buChar char="-"/>
            </a:pPr>
            <a:r>
              <a:rPr lang="en-GB" sz="1900" dirty="0" smtClean="0">
                <a:latin typeface="Calibri" charset="0"/>
                <a:ea typeface="ＭＳ Ｐゴシック" charset="0"/>
                <a:cs typeface="ＭＳ Ｐゴシック" charset="0"/>
              </a:rPr>
              <a:t>Accessing high </a:t>
            </a:r>
            <a:r>
              <a:rPr lang="en-GB" sz="1900" dirty="0" err="1" smtClean="0">
                <a:latin typeface="Calibri" charset="0"/>
                <a:ea typeface="ＭＳ Ｐゴシック" charset="0"/>
                <a:cs typeface="ＭＳ Ｐゴシック" charset="0"/>
              </a:rPr>
              <a:t>pT</a:t>
            </a:r>
            <a:r>
              <a:rPr lang="en-GB" sz="1900" dirty="0" smtClean="0">
                <a:latin typeface="Calibri" charset="0"/>
                <a:ea typeface="ＭＳ Ｐゴシック" charset="0"/>
                <a:cs typeface="ＭＳ Ｐゴシック" charset="0"/>
              </a:rPr>
              <a:t> open heavy flavour domain at large </a:t>
            </a:r>
            <a:r>
              <a:rPr lang="en-GB" sz="1900" dirty="0" err="1" smtClean="0">
                <a:latin typeface="Calibri" charset="0"/>
                <a:ea typeface="ＭＳ Ｐゴシック" charset="0"/>
                <a:cs typeface="ＭＳ Ｐゴシック" charset="0"/>
              </a:rPr>
              <a:t>rapidities</a:t>
            </a:r>
            <a:endParaRPr lang="en-GB" sz="1900" dirty="0" smtClean="0">
              <a:latin typeface="Calibri" charset="0"/>
              <a:ea typeface="ＭＳ Ｐゴシック" charset="0"/>
              <a:cs typeface="ＭＳ Ｐゴシック" charset="0"/>
            </a:endParaRPr>
          </a:p>
          <a:p>
            <a:pPr lvl="2" eaLnBrk="1" hangingPunct="1">
              <a:buFontTx/>
              <a:buChar char="-"/>
            </a:pPr>
            <a:r>
              <a:rPr lang="en-GB" sz="1900" dirty="0" smtClean="0">
                <a:latin typeface="Calibri" charset="0"/>
                <a:ea typeface="ＭＳ Ｐゴシック" charset="0"/>
                <a:cs typeface="ＭＳ Ｐゴシック" charset="0"/>
              </a:rPr>
              <a:t>Studying Upsilon </a:t>
            </a:r>
            <a:r>
              <a:rPr lang="en-GB" sz="1900" dirty="0" err="1" smtClean="0">
                <a:latin typeface="Calibri" charset="0"/>
                <a:ea typeface="ＭＳ Ｐゴシック" charset="0"/>
                <a:cs typeface="ＭＳ Ｐゴシック" charset="0"/>
              </a:rPr>
              <a:t>familiy</a:t>
            </a:r>
            <a:r>
              <a:rPr lang="en-GB" sz="1900" dirty="0" smtClean="0">
                <a:latin typeface="Calibri" charset="0"/>
                <a:ea typeface="ＭＳ Ｐゴシック" charset="0"/>
                <a:cs typeface="ＭＳ Ｐゴシック" charset="0"/>
              </a:rPr>
              <a:t> at large </a:t>
            </a:r>
            <a:r>
              <a:rPr lang="en-GB" sz="1900" dirty="0" err="1" smtClean="0">
                <a:latin typeface="Calibri" charset="0"/>
                <a:ea typeface="ＭＳ Ｐゴシック" charset="0"/>
                <a:cs typeface="ＭＳ Ｐゴシック" charset="0"/>
              </a:rPr>
              <a:t>rapidities</a:t>
            </a:r>
            <a:endParaRPr lang="en-GB" sz="1900" b="1" dirty="0" smtClean="0">
              <a:solidFill>
                <a:srgbClr val="000090"/>
              </a:solidFill>
              <a:latin typeface="Calibri" charset="0"/>
              <a:ea typeface="ＭＳ Ｐゴシック" charset="0"/>
              <a:cs typeface="ＭＳ Ｐゴシック" charset="0"/>
            </a:endParaRPr>
          </a:p>
          <a:p>
            <a:pPr eaLnBrk="1" hangingPunct="1"/>
            <a:r>
              <a:rPr lang="en-GB" sz="2000" b="1" dirty="0" smtClean="0">
                <a:latin typeface="Calibri" charset="0"/>
                <a:ea typeface="ＭＳ Ｐゴシック" charset="0"/>
                <a:cs typeface="ＭＳ Ｐゴシック" charset="0"/>
              </a:rPr>
              <a:t>Several physic cases motivates the high luminosity upgrade:</a:t>
            </a:r>
          </a:p>
          <a:p>
            <a:pPr lvl="2" eaLnBrk="1" hangingPunct="1">
              <a:buFontTx/>
              <a:buChar char="-"/>
            </a:pPr>
            <a:r>
              <a:rPr lang="en-GB" sz="1900" dirty="0" smtClean="0">
                <a:latin typeface="Calibri" charset="0"/>
                <a:ea typeface="ＭＳ Ｐゴシック" charset="0"/>
              </a:rPr>
              <a:t>Nuclear modification factor of J/</a:t>
            </a:r>
            <a:r>
              <a:rPr lang="en-GB" sz="1900" dirty="0" err="1" smtClean="0">
                <a:latin typeface="Calibri" charset="0"/>
                <a:ea typeface="ＭＳ Ｐゴシック" charset="0"/>
              </a:rPr>
              <a:t>ψ</a:t>
            </a:r>
            <a:endParaRPr lang="en-GB" sz="1900" dirty="0" smtClean="0">
              <a:latin typeface="Calibri" charset="0"/>
              <a:ea typeface="ＭＳ Ｐゴシック" charset="0"/>
            </a:endParaRPr>
          </a:p>
          <a:p>
            <a:pPr lvl="2" eaLnBrk="1" hangingPunct="1">
              <a:buFontTx/>
              <a:buChar char="-"/>
            </a:pPr>
            <a:r>
              <a:rPr lang="en-GB" sz="1900" dirty="0" smtClean="0">
                <a:latin typeface="Calibri" charset="0"/>
                <a:ea typeface="ＭＳ Ｐゴシック" charset="0"/>
              </a:rPr>
              <a:t>Elliptic flow of J/</a:t>
            </a:r>
            <a:r>
              <a:rPr lang="en-GB" sz="1900" dirty="0" err="1" smtClean="0">
                <a:latin typeface="Calibri" charset="0"/>
                <a:ea typeface="ＭＳ Ｐゴシック" charset="0"/>
              </a:rPr>
              <a:t>ψ</a:t>
            </a:r>
            <a:endParaRPr lang="en-GB" sz="1900" dirty="0" smtClean="0">
              <a:latin typeface="Calibri" charset="0"/>
              <a:ea typeface="ＭＳ Ｐゴシック" charset="0"/>
            </a:endParaRPr>
          </a:p>
          <a:p>
            <a:pPr lvl="2" eaLnBrk="1" hangingPunct="1">
              <a:buFontTx/>
              <a:buChar char="-"/>
            </a:pPr>
            <a:r>
              <a:rPr lang="en-GB" sz="1900" dirty="0" smtClean="0">
                <a:latin typeface="Calibri" charset="0"/>
                <a:ea typeface="ＭＳ Ｐゴシック" charset="0"/>
              </a:rPr>
              <a:t>Polarization of J/</a:t>
            </a:r>
            <a:r>
              <a:rPr lang="en-GB" sz="1900" dirty="0" err="1" smtClean="0">
                <a:latin typeface="Calibri" charset="0"/>
                <a:ea typeface="ＭＳ Ｐゴシック" charset="0"/>
              </a:rPr>
              <a:t>ψ</a:t>
            </a:r>
            <a:endParaRPr lang="en-GB" sz="1900" dirty="0" smtClean="0">
              <a:latin typeface="Calibri" charset="0"/>
              <a:ea typeface="ＭＳ Ｐゴシック" charset="0"/>
            </a:endParaRPr>
          </a:p>
          <a:p>
            <a:pPr lvl="2" eaLnBrk="1" hangingPunct="1">
              <a:buFontTx/>
              <a:buChar char="-"/>
            </a:pPr>
            <a:r>
              <a:rPr lang="en-GB" sz="1900" dirty="0" smtClean="0">
                <a:latin typeface="Calibri" charset="0"/>
                <a:ea typeface="ＭＳ Ｐゴシック" charset="0"/>
              </a:rPr>
              <a:t>Electromagnetic production of J/</a:t>
            </a:r>
            <a:r>
              <a:rPr lang="en-GB" sz="1900" dirty="0" err="1" smtClean="0">
                <a:latin typeface="Calibri" charset="0"/>
                <a:ea typeface="ＭＳ Ｐゴシック" charset="0"/>
              </a:rPr>
              <a:t>ψ</a:t>
            </a:r>
            <a:r>
              <a:rPr lang="en-GB" sz="1900" dirty="0" smtClean="0">
                <a:latin typeface="Calibri" charset="0"/>
                <a:ea typeface="ＭＳ Ｐゴシック" charset="0"/>
              </a:rPr>
              <a:t> in UPC and in </a:t>
            </a:r>
            <a:r>
              <a:rPr lang="en-GB" sz="1900" dirty="0" err="1" smtClean="0">
                <a:latin typeface="Calibri" charset="0"/>
                <a:ea typeface="ＭＳ Ｐゴシック" charset="0"/>
              </a:rPr>
              <a:t>hadronic</a:t>
            </a:r>
            <a:r>
              <a:rPr lang="en-GB" sz="1900" dirty="0" smtClean="0">
                <a:latin typeface="Calibri" charset="0"/>
                <a:ea typeface="ＭＳ Ｐゴシック" charset="0"/>
              </a:rPr>
              <a:t> collisions</a:t>
            </a:r>
          </a:p>
          <a:p>
            <a:pPr lvl="2" eaLnBrk="1" hangingPunct="1">
              <a:buFontTx/>
              <a:buChar char="-"/>
            </a:pPr>
            <a:r>
              <a:rPr lang="en-GB" sz="1900" dirty="0" err="1" smtClean="0">
                <a:latin typeface="Calibri" charset="0"/>
                <a:ea typeface="ＭＳ Ｐゴシック" charset="0"/>
              </a:rPr>
              <a:t>ψ</a:t>
            </a:r>
            <a:r>
              <a:rPr lang="en-GB" altLang="ja-JP" sz="1900" dirty="0" smtClean="0">
                <a:latin typeface="Calibri" charset="0"/>
                <a:ea typeface="ＭＳ Ｐゴシック" charset="0"/>
              </a:rPr>
              <a:t>’</a:t>
            </a:r>
            <a:r>
              <a:rPr lang="en-GB" sz="1900" dirty="0" smtClean="0">
                <a:latin typeface="Calibri" charset="0"/>
                <a:ea typeface="ＭＳ Ｐゴシック" charset="0"/>
              </a:rPr>
              <a:t> measurement</a:t>
            </a:r>
          </a:p>
          <a:p>
            <a:pPr lvl="2" eaLnBrk="1" hangingPunct="1">
              <a:buFontTx/>
              <a:buChar char="-"/>
            </a:pPr>
            <a:r>
              <a:rPr lang="en-GB" sz="1900" dirty="0" smtClean="0">
                <a:latin typeface="Calibri" charset="0"/>
                <a:ea typeface="ＭＳ Ｐゴシック" charset="0"/>
              </a:rPr>
              <a:t>Single </a:t>
            </a:r>
            <a:r>
              <a:rPr lang="en-GB" sz="1900" dirty="0" err="1" smtClean="0">
                <a:latin typeface="Calibri" charset="0"/>
                <a:ea typeface="ＭＳ Ｐゴシック" charset="0"/>
              </a:rPr>
              <a:t>muons</a:t>
            </a:r>
            <a:r>
              <a:rPr lang="en-GB" sz="1900" dirty="0" smtClean="0">
                <a:latin typeface="Calibri" charset="0"/>
                <a:ea typeface="ＭＳ Ｐゴシック" charset="0"/>
              </a:rPr>
              <a:t> at high </a:t>
            </a:r>
            <a:r>
              <a:rPr lang="en-GB" sz="1900" dirty="0" err="1" smtClean="0">
                <a:latin typeface="Calibri" charset="0"/>
                <a:ea typeface="ＭＳ Ｐゴシック" charset="0"/>
              </a:rPr>
              <a:t>p</a:t>
            </a:r>
            <a:r>
              <a:rPr lang="en-GB" sz="1900" baseline="-25000" dirty="0" err="1" smtClean="0">
                <a:latin typeface="Calibri" charset="0"/>
                <a:ea typeface="ＭＳ Ｐゴシック" charset="0"/>
              </a:rPr>
              <a:t>T</a:t>
            </a:r>
            <a:endParaRPr lang="en-GB" sz="1900" baseline="-25000" dirty="0" smtClean="0">
              <a:latin typeface="Calibri" charset="0"/>
              <a:ea typeface="ＭＳ Ｐゴシック" charset="0"/>
            </a:endParaRPr>
          </a:p>
          <a:p>
            <a:pPr lvl="2" eaLnBrk="1" hangingPunct="1">
              <a:buFontTx/>
              <a:buChar char="-"/>
            </a:pPr>
            <a:r>
              <a:rPr lang="en-GB" sz="1900" dirty="0" smtClean="0">
                <a:latin typeface="Calibri" charset="0"/>
                <a:ea typeface="ＭＳ Ｐゴシック" charset="0"/>
              </a:rPr>
              <a:t>Upsilon R</a:t>
            </a:r>
            <a:r>
              <a:rPr lang="en-GB" sz="1900" baseline="-25000" dirty="0" smtClean="0">
                <a:latin typeface="Calibri" charset="0"/>
                <a:ea typeface="ＭＳ Ｐゴシック" charset="0"/>
              </a:rPr>
              <a:t>AA</a:t>
            </a:r>
            <a:r>
              <a:rPr lang="en-GB" sz="1900" dirty="0" smtClean="0">
                <a:latin typeface="Calibri" charset="0"/>
                <a:ea typeface="ＭＳ Ｐゴシック" charset="0"/>
              </a:rPr>
              <a:t> in the forward region</a:t>
            </a:r>
          </a:p>
          <a:p>
            <a:pPr lvl="1" eaLnBrk="1" hangingPunct="1"/>
            <a:endParaRPr lang="en-GB" sz="2000" dirty="0">
              <a:latin typeface="Calibri" charset="0"/>
              <a:ea typeface="ＭＳ Ｐゴシック" charset="0"/>
            </a:endParaRPr>
          </a:p>
        </p:txBody>
      </p:sp>
      <p:sp>
        <p:nvSpPr>
          <p:cNvPr id="9" name="Rectangle 8"/>
          <p:cNvSpPr/>
          <p:nvPr/>
        </p:nvSpPr>
        <p:spPr>
          <a:xfrm>
            <a:off x="3938323" y="1547814"/>
            <a:ext cx="98029" cy="15875"/>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48896104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p:cNvSpPr>
            <a:spLocks noGrp="1"/>
          </p:cNvSpPr>
          <p:nvPr>
            <p:ph type="title"/>
          </p:nvPr>
        </p:nvSpPr>
        <p:spPr>
          <a:xfrm>
            <a:off x="1111813" y="0"/>
            <a:ext cx="6361467" cy="795338"/>
          </a:xfrm>
        </p:spPr>
        <p:txBody>
          <a:bodyPr/>
          <a:lstStyle/>
          <a:p>
            <a:pPr eaLnBrk="1" hangingPunct="1"/>
            <a:r>
              <a:rPr lang="fr-FR" b="1" dirty="0" err="1">
                <a:latin typeface="Calibri" charset="0"/>
                <a:ea typeface="ＭＳ Ｐゴシック" charset="0"/>
                <a:cs typeface="ＭＳ Ｐゴシック" charset="0"/>
              </a:rPr>
              <a:t>Preliminary</a:t>
            </a:r>
            <a:r>
              <a:rPr lang="fr-FR" b="1" dirty="0">
                <a:latin typeface="Calibri" charset="0"/>
                <a:ea typeface="ＭＳ Ｐゴシック" charset="0"/>
                <a:cs typeface="ＭＳ Ｐゴシック" charset="0"/>
              </a:rPr>
              <a:t> </a:t>
            </a:r>
            <a:r>
              <a:rPr lang="fr-FR" b="1" dirty="0" err="1">
                <a:latin typeface="Calibri" charset="0"/>
                <a:ea typeface="ＭＳ Ｐゴシック" charset="0"/>
                <a:cs typeface="ＭＳ Ｐゴシック" charset="0"/>
              </a:rPr>
              <a:t>remarks</a:t>
            </a:r>
            <a:endParaRPr lang="fr-FR" b="1" dirty="0">
              <a:latin typeface="Calibri" charset="0"/>
              <a:ea typeface="ＭＳ Ｐゴシック" charset="0"/>
              <a:cs typeface="ＭＳ Ｐゴシック" charset="0"/>
            </a:endParaRPr>
          </a:p>
        </p:txBody>
      </p:sp>
      <p:sp>
        <p:nvSpPr>
          <p:cNvPr id="27651" name="Espace réservé du contenu 2"/>
          <p:cNvSpPr>
            <a:spLocks noGrp="1"/>
          </p:cNvSpPr>
          <p:nvPr>
            <p:ph idx="1"/>
          </p:nvPr>
        </p:nvSpPr>
        <p:spPr>
          <a:xfrm>
            <a:off x="245178" y="1069801"/>
            <a:ext cx="9388342" cy="5743575"/>
          </a:xfrm>
        </p:spPr>
        <p:txBody>
          <a:bodyPr/>
          <a:lstStyle/>
          <a:p>
            <a:pPr eaLnBrk="1" hangingPunct="1"/>
            <a:r>
              <a:rPr lang="fr-FR" sz="2200" b="1" dirty="0">
                <a:solidFill>
                  <a:srgbClr val="000090"/>
                </a:solidFill>
                <a:latin typeface="Calibri" charset="0"/>
                <a:ea typeface="ＭＳ Ｐゴシック" charset="0"/>
                <a:cs typeface="ＭＳ Ｐゴシック" charset="0"/>
              </a:rPr>
              <a:t>All the </a:t>
            </a:r>
            <a:r>
              <a:rPr lang="fr-FR" sz="2200" b="1" dirty="0" err="1">
                <a:solidFill>
                  <a:srgbClr val="000090"/>
                </a:solidFill>
                <a:latin typeface="Calibri" charset="0"/>
                <a:ea typeface="ＭＳ Ｐゴシック" charset="0"/>
                <a:cs typeface="ＭＳ Ｐゴシック" charset="0"/>
              </a:rPr>
              <a:t>numbers</a:t>
            </a:r>
            <a:r>
              <a:rPr lang="fr-FR" sz="2200" b="1" dirty="0">
                <a:solidFill>
                  <a:srgbClr val="000090"/>
                </a:solidFill>
                <a:latin typeface="Calibri" charset="0"/>
                <a:ea typeface="ＭＳ Ｐゴシック" charset="0"/>
                <a:cs typeface="ＭＳ Ｐゴシック" charset="0"/>
              </a:rPr>
              <a:t> and plots of </a:t>
            </a:r>
            <a:r>
              <a:rPr lang="fr-FR" sz="2200" b="1" dirty="0" err="1">
                <a:solidFill>
                  <a:srgbClr val="000090"/>
                </a:solidFill>
                <a:latin typeface="Calibri" charset="0"/>
                <a:ea typeface="ＭＳ Ｐゴシック" charset="0"/>
                <a:cs typeface="ＭＳ Ｐゴシック" charset="0"/>
              </a:rPr>
              <a:t>this</a:t>
            </a:r>
            <a:r>
              <a:rPr lang="fr-FR" sz="2200" b="1" dirty="0">
                <a:solidFill>
                  <a:srgbClr val="000090"/>
                </a:solidFill>
                <a:latin typeface="Calibri" charset="0"/>
                <a:ea typeface="ＭＳ Ｐゴシック" charset="0"/>
                <a:cs typeface="ＭＳ Ｐゴシック" charset="0"/>
              </a:rPr>
              <a:t> </a:t>
            </a:r>
            <a:r>
              <a:rPr lang="fr-FR" sz="2200" b="1" dirty="0" err="1">
                <a:solidFill>
                  <a:srgbClr val="000090"/>
                </a:solidFill>
                <a:latin typeface="Calibri" charset="0"/>
                <a:ea typeface="ＭＳ Ｐゴシック" charset="0"/>
                <a:cs typeface="ＭＳ Ｐゴシック" charset="0"/>
              </a:rPr>
              <a:t>presentation</a:t>
            </a:r>
            <a:r>
              <a:rPr lang="fr-FR" sz="2200" b="1" dirty="0">
                <a:solidFill>
                  <a:srgbClr val="000090"/>
                </a:solidFill>
                <a:latin typeface="Calibri" charset="0"/>
                <a:ea typeface="ＭＳ Ｐゴシック" charset="0"/>
                <a:cs typeface="ＭＳ Ｐゴシック" charset="0"/>
              </a:rPr>
              <a:t> are </a:t>
            </a:r>
            <a:r>
              <a:rPr lang="fr-FR" sz="2200" b="1" dirty="0" err="1">
                <a:solidFill>
                  <a:srgbClr val="000090"/>
                </a:solidFill>
                <a:latin typeface="Calibri" charset="0"/>
                <a:ea typeface="ＭＳ Ｐゴシック" charset="0"/>
                <a:cs typeface="ＭＳ Ｐゴシック" charset="0"/>
              </a:rPr>
              <a:t>extracted</a:t>
            </a:r>
            <a:r>
              <a:rPr lang="fr-FR" sz="2200" b="1" dirty="0">
                <a:solidFill>
                  <a:srgbClr val="000090"/>
                </a:solidFill>
                <a:latin typeface="Calibri" charset="0"/>
                <a:ea typeface="ＭＳ Ｐゴシック" charset="0"/>
                <a:cs typeface="ＭＳ Ｐゴシック" charset="0"/>
              </a:rPr>
              <a:t> </a:t>
            </a:r>
            <a:r>
              <a:rPr lang="fr-FR" sz="2200" b="1" dirty="0" err="1">
                <a:solidFill>
                  <a:srgbClr val="000090"/>
                </a:solidFill>
                <a:latin typeface="Calibri" charset="0"/>
                <a:ea typeface="ＭＳ Ｐゴシック" charset="0"/>
                <a:cs typeface="ＭＳ Ｐゴシック" charset="0"/>
              </a:rPr>
              <a:t>from</a:t>
            </a:r>
            <a:r>
              <a:rPr lang="fr-FR" sz="2200" b="1" dirty="0">
                <a:solidFill>
                  <a:srgbClr val="000090"/>
                </a:solidFill>
                <a:latin typeface="Calibri" charset="0"/>
                <a:ea typeface="ＭＳ Ｐゴシック" charset="0"/>
                <a:cs typeface="ＭＳ Ｐゴシック" charset="0"/>
              </a:rPr>
              <a:t> the ALICE upgrade </a:t>
            </a:r>
            <a:r>
              <a:rPr lang="fr-FR" sz="2200" b="1" dirty="0" err="1">
                <a:solidFill>
                  <a:srgbClr val="000090"/>
                </a:solidFill>
                <a:latin typeface="Calibri" charset="0"/>
                <a:ea typeface="ＭＳ Ｐゴシック" charset="0"/>
                <a:cs typeface="ＭＳ Ｐゴシック" charset="0"/>
              </a:rPr>
              <a:t>Letter</a:t>
            </a:r>
            <a:r>
              <a:rPr lang="fr-FR" sz="2200" b="1" dirty="0">
                <a:solidFill>
                  <a:srgbClr val="000090"/>
                </a:solidFill>
                <a:latin typeface="Calibri" charset="0"/>
                <a:ea typeface="ＭＳ Ｐゴシック" charset="0"/>
                <a:cs typeface="ＭＳ Ｐゴシック" charset="0"/>
              </a:rPr>
              <a:t> of </a:t>
            </a:r>
            <a:r>
              <a:rPr lang="fr-FR" sz="2200" b="1" dirty="0" err="1">
                <a:solidFill>
                  <a:srgbClr val="000090"/>
                </a:solidFill>
                <a:latin typeface="Calibri" charset="0"/>
                <a:ea typeface="ＭＳ Ｐゴシック" charset="0"/>
                <a:cs typeface="ＭＳ Ｐゴシック" charset="0"/>
              </a:rPr>
              <a:t>Intent</a:t>
            </a:r>
            <a:r>
              <a:rPr lang="fr-FR" sz="2200" b="1" dirty="0">
                <a:solidFill>
                  <a:srgbClr val="000090"/>
                </a:solidFill>
                <a:latin typeface="Calibri" charset="0"/>
                <a:ea typeface="ＭＳ Ｐゴシック" charset="0"/>
                <a:cs typeface="ＭＳ Ｐゴシック" charset="0"/>
              </a:rPr>
              <a:t>,  </a:t>
            </a:r>
            <a:r>
              <a:rPr lang="fr-FR" sz="2200" b="1" dirty="0" err="1">
                <a:solidFill>
                  <a:srgbClr val="000090"/>
                </a:solidFill>
                <a:latin typeface="Calibri" charset="0"/>
                <a:ea typeface="ＭＳ Ｐゴシック" charset="0"/>
                <a:cs typeface="ＭＳ Ｐゴシック" charset="0"/>
              </a:rPr>
              <a:t>publicly</a:t>
            </a:r>
            <a:r>
              <a:rPr lang="fr-FR" sz="2200" b="1" dirty="0">
                <a:solidFill>
                  <a:srgbClr val="000090"/>
                </a:solidFill>
                <a:latin typeface="Calibri" charset="0"/>
                <a:ea typeface="ＭＳ Ｐゴシック" charset="0"/>
                <a:cs typeface="ＭＳ Ｐゴシック" charset="0"/>
              </a:rPr>
              <a:t> </a:t>
            </a:r>
            <a:r>
              <a:rPr lang="fr-FR" sz="2200" b="1" dirty="0" err="1">
                <a:solidFill>
                  <a:srgbClr val="000090"/>
                </a:solidFill>
                <a:latin typeface="Calibri" charset="0"/>
                <a:ea typeface="ＭＳ Ｐゴシック" charset="0"/>
                <a:cs typeface="ＭＳ Ｐゴシック" charset="0"/>
              </a:rPr>
              <a:t>available</a:t>
            </a:r>
            <a:r>
              <a:rPr lang="fr-FR" sz="2200" b="1" dirty="0">
                <a:solidFill>
                  <a:srgbClr val="000090"/>
                </a:solidFill>
                <a:latin typeface="Calibri" charset="0"/>
                <a:ea typeface="ＭＳ Ｐゴシック" charset="0"/>
                <a:cs typeface="ＭＳ Ｐゴシック" charset="0"/>
              </a:rPr>
              <a:t> </a:t>
            </a:r>
            <a:r>
              <a:rPr lang="fr-FR" sz="2200" b="1" dirty="0" err="1">
                <a:solidFill>
                  <a:srgbClr val="000090"/>
                </a:solidFill>
                <a:latin typeface="Calibri" charset="0"/>
                <a:ea typeface="ＭＳ Ｐゴシック" charset="0"/>
                <a:cs typeface="ＭＳ Ｐゴシック" charset="0"/>
              </a:rPr>
              <a:t>at</a:t>
            </a:r>
            <a:r>
              <a:rPr lang="fr-FR" sz="2200" b="1" dirty="0">
                <a:solidFill>
                  <a:srgbClr val="000090"/>
                </a:solidFill>
                <a:latin typeface="Calibri" charset="0"/>
                <a:ea typeface="ＭＳ Ｐゴシック" charset="0"/>
                <a:cs typeface="ＭＳ Ｐゴシック" charset="0"/>
              </a:rPr>
              <a:t> the </a:t>
            </a:r>
            <a:r>
              <a:rPr lang="fr-FR" sz="2200" b="1" dirty="0" err="1">
                <a:solidFill>
                  <a:srgbClr val="000090"/>
                </a:solidFill>
                <a:latin typeface="Calibri" charset="0"/>
                <a:ea typeface="ＭＳ Ｐゴシック" charset="0"/>
                <a:cs typeface="ＭＳ Ｐゴシック" charset="0"/>
              </a:rPr>
              <a:t>following</a:t>
            </a:r>
            <a:r>
              <a:rPr lang="fr-FR" sz="2200" b="1" dirty="0">
                <a:solidFill>
                  <a:srgbClr val="000090"/>
                </a:solidFill>
                <a:latin typeface="Calibri" charset="0"/>
                <a:ea typeface="ＭＳ Ｐゴシック" charset="0"/>
                <a:cs typeface="ＭＳ Ｐゴシック" charset="0"/>
              </a:rPr>
              <a:t> </a:t>
            </a:r>
            <a:r>
              <a:rPr lang="fr-FR" sz="2200" b="1" dirty="0" err="1">
                <a:solidFill>
                  <a:srgbClr val="000090"/>
                </a:solidFill>
                <a:latin typeface="Calibri" charset="0"/>
                <a:ea typeface="ＭＳ Ｐゴシック" charset="0"/>
                <a:cs typeface="ＭＳ Ｐゴシック" charset="0"/>
              </a:rPr>
              <a:t>link</a:t>
            </a:r>
            <a:r>
              <a:rPr lang="fr-FR" sz="2200" b="1" dirty="0">
                <a:solidFill>
                  <a:srgbClr val="000090"/>
                </a:solidFill>
                <a:latin typeface="Calibri" charset="0"/>
                <a:ea typeface="ＭＳ Ｐゴシック" charset="0"/>
                <a:cs typeface="ＭＳ Ｐゴシック" charset="0"/>
              </a:rPr>
              <a:t>: </a:t>
            </a:r>
            <a:r>
              <a:rPr lang="fr-FR" sz="2200" dirty="0">
                <a:latin typeface="Calibri" charset="0"/>
                <a:ea typeface="ＭＳ Ｐゴシック" charset="0"/>
                <a:cs typeface="ＭＳ Ｐゴシック" charset="0"/>
                <a:hlinkClick r:id="rId3"/>
              </a:rPr>
              <a:t>https://cdsweb.cern.ch/record/1475243/files/LHCC-I-022.pdf</a:t>
            </a:r>
            <a:endParaRPr lang="fr-FR" sz="2200" dirty="0">
              <a:latin typeface="Calibri" charset="0"/>
              <a:ea typeface="ＭＳ Ｐゴシック" charset="0"/>
              <a:cs typeface="ＭＳ Ｐゴシック" charset="0"/>
            </a:endParaRPr>
          </a:p>
          <a:p>
            <a:pPr eaLnBrk="1" hangingPunct="1"/>
            <a:r>
              <a:rPr lang="fr-FR" sz="2200" dirty="0">
                <a:latin typeface="Calibri" charset="0"/>
                <a:ea typeface="ＭＳ Ｐゴシック" charset="0"/>
                <a:cs typeface="ＭＳ Ｐゴシック" charset="0"/>
              </a:rPr>
              <a:t>Estimations in the </a:t>
            </a:r>
            <a:r>
              <a:rPr lang="fr-FR" sz="2200" dirty="0" err="1">
                <a:latin typeface="Calibri" charset="0"/>
                <a:ea typeface="ＭＳ Ｐゴシック" charset="0"/>
                <a:cs typeface="ＭＳ Ｐゴシック" charset="0"/>
              </a:rPr>
              <a:t>following</a:t>
            </a:r>
            <a:r>
              <a:rPr lang="fr-FR" sz="2200" dirty="0">
                <a:latin typeface="Calibri" charset="0"/>
                <a:ea typeface="ＭＳ Ｐゴシック" charset="0"/>
                <a:cs typeface="ＭＳ Ｐゴシック" charset="0"/>
              </a:rPr>
              <a:t> </a:t>
            </a:r>
            <a:r>
              <a:rPr lang="fr-FR" sz="2200" dirty="0" err="1">
                <a:latin typeface="Calibri" charset="0"/>
                <a:ea typeface="ＭＳ Ｐゴシック" charset="0"/>
                <a:cs typeface="ＭＳ Ｐゴシック" charset="0"/>
              </a:rPr>
              <a:t>slides</a:t>
            </a:r>
            <a:r>
              <a:rPr lang="fr-FR" sz="2200" dirty="0">
                <a:latin typeface="Calibri" charset="0"/>
                <a:ea typeface="ＭＳ Ｐゴシック" charset="0"/>
                <a:cs typeface="ＭＳ Ｐゴシック" charset="0"/>
              </a:rPr>
              <a:t> </a:t>
            </a:r>
            <a:r>
              <a:rPr lang="fr-FR" sz="2200" dirty="0" err="1">
                <a:latin typeface="Calibri" charset="0"/>
                <a:ea typeface="ＭＳ Ｐゴシック" charset="0"/>
                <a:cs typeface="ＭＳ Ｐゴシック" charset="0"/>
              </a:rPr>
              <a:t>based</a:t>
            </a:r>
            <a:r>
              <a:rPr lang="fr-FR" sz="2200" dirty="0">
                <a:latin typeface="Calibri" charset="0"/>
                <a:ea typeface="ＭＳ Ｐゴシック" charset="0"/>
                <a:cs typeface="ＭＳ Ｐゴシック" charset="0"/>
              </a:rPr>
              <a:t> on the </a:t>
            </a:r>
            <a:r>
              <a:rPr lang="fr-FR" sz="2200" b="1" dirty="0" err="1">
                <a:solidFill>
                  <a:srgbClr val="000090"/>
                </a:solidFill>
                <a:latin typeface="Calibri" charset="0"/>
                <a:ea typeface="ＭＳ Ｐゴシック" charset="0"/>
                <a:cs typeface="ＭＳ Ｐゴシック" charset="0"/>
              </a:rPr>
              <a:t>current</a:t>
            </a:r>
            <a:r>
              <a:rPr lang="fr-FR" sz="2200" b="1" dirty="0">
                <a:solidFill>
                  <a:srgbClr val="000090"/>
                </a:solidFill>
                <a:latin typeface="Calibri" charset="0"/>
                <a:ea typeface="ＭＳ Ｐゴシック" charset="0"/>
                <a:cs typeface="ＭＳ Ｐゴシック" charset="0"/>
              </a:rPr>
              <a:t> Pb-Pb data </a:t>
            </a:r>
            <a:r>
              <a:rPr lang="fr-FR" sz="2200" b="1" dirty="0" err="1">
                <a:solidFill>
                  <a:srgbClr val="000090"/>
                </a:solidFill>
                <a:latin typeface="Calibri" charset="0"/>
                <a:ea typeface="ＭＳ Ｐゴシック" charset="0"/>
                <a:cs typeface="ＭＳ Ｐゴシック" charset="0"/>
              </a:rPr>
              <a:t>at</a:t>
            </a:r>
            <a:r>
              <a:rPr lang="fr-FR" sz="2200" b="1" dirty="0">
                <a:solidFill>
                  <a:srgbClr val="000090"/>
                </a:solidFill>
                <a:latin typeface="Calibri" charset="0"/>
                <a:ea typeface="ＭＳ Ｐゴシック" charset="0"/>
                <a:cs typeface="ＭＳ Ｐゴシック" charset="0"/>
              </a:rPr>
              <a:t> √</a:t>
            </a:r>
            <a:r>
              <a:rPr lang="fr-FR" sz="2200" b="1" dirty="0" err="1">
                <a:solidFill>
                  <a:srgbClr val="000090"/>
                </a:solidFill>
                <a:latin typeface="Calibri" charset="0"/>
                <a:ea typeface="ＭＳ Ｐゴシック" charset="0"/>
                <a:cs typeface="ＭＳ Ｐゴシック" charset="0"/>
              </a:rPr>
              <a:t>s</a:t>
            </a:r>
            <a:r>
              <a:rPr lang="fr-FR" sz="2200" b="1" baseline="-25000" dirty="0" err="1">
                <a:solidFill>
                  <a:srgbClr val="000090"/>
                </a:solidFill>
                <a:latin typeface="Calibri" charset="0"/>
                <a:ea typeface="ＭＳ Ｐゴシック" charset="0"/>
                <a:cs typeface="ＭＳ Ｐゴシック" charset="0"/>
              </a:rPr>
              <a:t>NN</a:t>
            </a:r>
            <a:r>
              <a:rPr lang="fr-FR" sz="2200" b="1" dirty="0">
                <a:solidFill>
                  <a:srgbClr val="000090"/>
                </a:solidFill>
                <a:latin typeface="Calibri" charset="0"/>
                <a:ea typeface="ＭＳ Ｐゴシック" charset="0"/>
                <a:cs typeface="ＭＳ Ｐゴシック" charset="0"/>
              </a:rPr>
              <a:t> = 2.76 </a:t>
            </a:r>
            <a:r>
              <a:rPr lang="fr-FR" sz="2200" b="1" dirty="0" err="1">
                <a:solidFill>
                  <a:srgbClr val="000090"/>
                </a:solidFill>
                <a:latin typeface="Calibri" charset="0"/>
                <a:ea typeface="ＭＳ Ｐゴシック" charset="0"/>
                <a:cs typeface="ＭＳ Ｐゴシック" charset="0"/>
              </a:rPr>
              <a:t>TeV</a:t>
            </a:r>
            <a:endParaRPr lang="fr-FR" sz="2200" b="1" dirty="0">
              <a:solidFill>
                <a:srgbClr val="000090"/>
              </a:solidFill>
              <a:latin typeface="Calibri" charset="0"/>
              <a:ea typeface="ＭＳ Ｐゴシック" charset="0"/>
              <a:cs typeface="ＭＳ Ｐゴシック" charset="0"/>
            </a:endParaRPr>
          </a:p>
          <a:p>
            <a:pPr eaLnBrk="1" hangingPunct="1"/>
            <a:r>
              <a:rPr lang="fr-FR" sz="2200" dirty="0">
                <a:latin typeface="Calibri" charset="0"/>
                <a:ea typeface="ＭＳ Ｐゴシック" charset="0"/>
                <a:cs typeface="ＭＳ Ｐゴシック" charset="0"/>
              </a:rPr>
              <a:t>Estimations for </a:t>
            </a:r>
            <a:r>
              <a:rPr lang="fr-FR" sz="2200" dirty="0" err="1">
                <a:latin typeface="Calibri" charset="0"/>
                <a:ea typeface="ＭＳ Ｐゴシック" charset="0"/>
                <a:cs typeface="ＭＳ Ｐゴシック" charset="0"/>
              </a:rPr>
              <a:t>integrated</a:t>
            </a:r>
            <a:r>
              <a:rPr lang="fr-FR" sz="2200" dirty="0">
                <a:latin typeface="Calibri" charset="0"/>
                <a:ea typeface="ＭＳ Ｐゴシック" charset="0"/>
                <a:cs typeface="ＭＳ Ｐゴシック" charset="0"/>
              </a:rPr>
              <a:t> </a:t>
            </a:r>
            <a:r>
              <a:rPr lang="fr-FR" sz="2200" dirty="0" err="1">
                <a:latin typeface="Calibri" charset="0"/>
                <a:ea typeface="ＭＳ Ｐゴシック" charset="0"/>
                <a:cs typeface="ＭＳ Ｐゴシック" charset="0"/>
              </a:rPr>
              <a:t>luminosities</a:t>
            </a:r>
            <a:r>
              <a:rPr lang="fr-FR" sz="2200" dirty="0">
                <a:latin typeface="Calibri" charset="0"/>
                <a:ea typeface="ＭＳ Ｐゴシック" charset="0"/>
                <a:cs typeface="ＭＳ Ｐゴシック" charset="0"/>
              </a:rPr>
              <a:t> of </a:t>
            </a:r>
            <a:r>
              <a:rPr lang="fr-FR" sz="2200" b="1" dirty="0">
                <a:solidFill>
                  <a:srgbClr val="000090"/>
                </a:solidFill>
                <a:latin typeface="Calibri" charset="0"/>
                <a:ea typeface="ＭＳ Ｐゴシック" charset="0"/>
                <a:cs typeface="ＭＳ Ｐゴシック" charset="0"/>
              </a:rPr>
              <a:t>1nb</a:t>
            </a:r>
            <a:r>
              <a:rPr lang="fr-FR" sz="2200" b="1" baseline="30000" dirty="0">
                <a:solidFill>
                  <a:srgbClr val="000090"/>
                </a:solidFill>
                <a:latin typeface="Calibri" charset="0"/>
                <a:ea typeface="ＭＳ Ｐゴシック" charset="0"/>
                <a:cs typeface="ＭＳ Ｐゴシック" charset="0"/>
              </a:rPr>
              <a:t>-1 </a:t>
            </a:r>
            <a:r>
              <a:rPr lang="fr-FR" sz="2200" dirty="0">
                <a:latin typeface="Calibri" charset="0"/>
                <a:ea typeface="ＭＳ Ｐゴシック" charset="0"/>
                <a:cs typeface="ＭＳ Ｐゴシック" charset="0"/>
              </a:rPr>
              <a:t>and</a:t>
            </a:r>
            <a:r>
              <a:rPr lang="fr-FR" sz="2200" b="1" dirty="0">
                <a:solidFill>
                  <a:srgbClr val="000090"/>
                </a:solidFill>
                <a:latin typeface="Calibri" charset="0"/>
                <a:ea typeface="ＭＳ Ｐゴシック" charset="0"/>
                <a:cs typeface="ＭＳ Ｐゴシック" charset="0"/>
              </a:rPr>
              <a:t> 10nb</a:t>
            </a:r>
            <a:r>
              <a:rPr lang="fr-FR" sz="2200" b="1" baseline="30000" dirty="0">
                <a:solidFill>
                  <a:srgbClr val="000090"/>
                </a:solidFill>
                <a:latin typeface="Calibri" charset="0"/>
                <a:ea typeface="ＭＳ Ｐゴシック" charset="0"/>
                <a:cs typeface="ＭＳ Ｐゴシック" charset="0"/>
              </a:rPr>
              <a:t>-1</a:t>
            </a:r>
          </a:p>
          <a:p>
            <a:pPr eaLnBrk="1" hangingPunct="1"/>
            <a:r>
              <a:rPr lang="fr-FR" sz="2200" dirty="0">
                <a:latin typeface="Calibri" charset="0"/>
                <a:ea typeface="ＭＳ Ｐゴシック" charset="0"/>
                <a:cs typeface="ＭＳ Ｐゴシック" charset="0"/>
              </a:rPr>
              <a:t>Central barrel (</a:t>
            </a:r>
            <a:r>
              <a:rPr lang="fr-FR" sz="2200" dirty="0" err="1">
                <a:latin typeface="Calibri" charset="0"/>
                <a:ea typeface="ＭＳ Ｐゴシック" charset="0"/>
                <a:cs typeface="ＭＳ Ｐゴシック" charset="0"/>
              </a:rPr>
              <a:t>dielectron</a:t>
            </a:r>
            <a:r>
              <a:rPr lang="fr-FR" sz="2200" dirty="0">
                <a:latin typeface="Calibri" charset="0"/>
                <a:ea typeface="ＭＳ Ｐゴシック" charset="0"/>
                <a:cs typeface="ＭＳ Ｐゴシック" charset="0"/>
              </a:rPr>
              <a:t> </a:t>
            </a:r>
            <a:r>
              <a:rPr lang="fr-FR" sz="2200" dirty="0" err="1">
                <a:latin typeface="Calibri" charset="0"/>
                <a:ea typeface="ＭＳ Ｐゴシック" charset="0"/>
                <a:cs typeface="ＭＳ Ｐゴシック" charset="0"/>
              </a:rPr>
              <a:t>channel</a:t>
            </a:r>
            <a:r>
              <a:rPr lang="fr-FR" sz="2200" dirty="0">
                <a:latin typeface="Calibri" charset="0"/>
                <a:ea typeface="ＭＳ Ｐゴシック" charset="0"/>
                <a:cs typeface="ＭＳ Ｐゴシック" charset="0"/>
              </a:rPr>
              <a:t>): estimation </a:t>
            </a:r>
            <a:r>
              <a:rPr lang="fr-FR" sz="2200" dirty="0" err="1">
                <a:latin typeface="Calibri" charset="0"/>
                <a:ea typeface="ＭＳ Ｐゴシック" charset="0"/>
                <a:cs typeface="ＭＳ Ｐゴシック" charset="0"/>
              </a:rPr>
              <a:t>based</a:t>
            </a:r>
            <a:r>
              <a:rPr lang="fr-FR" sz="2200" dirty="0">
                <a:latin typeface="Calibri" charset="0"/>
                <a:ea typeface="ＭＳ Ｐゴシック" charset="0"/>
                <a:cs typeface="ＭＳ Ｐゴシック" charset="0"/>
              </a:rPr>
              <a:t> on a minimum </a:t>
            </a:r>
            <a:r>
              <a:rPr lang="fr-FR" sz="2200" dirty="0" err="1">
                <a:latin typeface="Calibri" charset="0"/>
                <a:ea typeface="ＭＳ Ｐゴシック" charset="0"/>
                <a:cs typeface="ＭＳ Ｐゴシック" charset="0"/>
              </a:rPr>
              <a:t>bias</a:t>
            </a:r>
            <a:r>
              <a:rPr lang="fr-FR" sz="2200" dirty="0">
                <a:latin typeface="Calibri" charset="0"/>
                <a:ea typeface="ＭＳ Ｐゴシック" charset="0"/>
                <a:cs typeface="ＭＳ Ｐゴシック" charset="0"/>
              </a:rPr>
              <a:t> data </a:t>
            </a:r>
            <a:r>
              <a:rPr lang="fr-FR" sz="2200" dirty="0" err="1">
                <a:latin typeface="Calibri" charset="0"/>
                <a:ea typeface="ＭＳ Ｐゴシック" charset="0"/>
                <a:cs typeface="ＭＳ Ｐゴシック" charset="0"/>
              </a:rPr>
              <a:t>taking</a:t>
            </a:r>
            <a:r>
              <a:rPr lang="fr-FR" sz="2200" dirty="0">
                <a:latin typeface="Calibri" charset="0"/>
                <a:ea typeface="ＭＳ Ｐゴシック" charset="0"/>
                <a:cs typeface="ＭＳ Ｐゴシック" charset="0"/>
              </a:rPr>
              <a:t> trigger </a:t>
            </a:r>
            <a:r>
              <a:rPr lang="fr-FR" sz="2200" dirty="0" err="1">
                <a:latin typeface="Calibri" charset="0"/>
                <a:ea typeface="ＭＳ Ｐゴシック" charset="0"/>
                <a:cs typeface="ＭＳ Ｐゴシック" charset="0"/>
              </a:rPr>
              <a:t>scheme</a:t>
            </a:r>
            <a:r>
              <a:rPr lang="fr-FR" sz="2200" dirty="0">
                <a:latin typeface="Calibri" charset="0"/>
                <a:ea typeface="ＭＳ Ｐゴシック" charset="0"/>
                <a:cs typeface="ＭＳ Ｐゴシック" charset="0"/>
              </a:rPr>
              <a:t>. TPC </a:t>
            </a:r>
            <a:r>
              <a:rPr lang="fr-FR" sz="2200" dirty="0" err="1">
                <a:latin typeface="Calibri" charset="0"/>
                <a:ea typeface="ＭＳ Ｐゴシック" charset="0"/>
                <a:cs typeface="ＭＳ Ｐゴシック" charset="0"/>
              </a:rPr>
              <a:t>used</a:t>
            </a:r>
            <a:r>
              <a:rPr lang="fr-FR" sz="2200" dirty="0">
                <a:latin typeface="Calibri" charset="0"/>
                <a:ea typeface="ＭＳ Ｐゴシック" charset="0"/>
                <a:cs typeface="ＭＳ Ｐゴシック" charset="0"/>
              </a:rPr>
              <a:t> for </a:t>
            </a:r>
            <a:r>
              <a:rPr lang="fr-FR" sz="2200" dirty="0" err="1">
                <a:latin typeface="Calibri" charset="0"/>
                <a:ea typeface="ＭＳ Ｐゴシック" charset="0"/>
                <a:cs typeface="ＭＳ Ｐゴシック" charset="0"/>
              </a:rPr>
              <a:t>electron</a:t>
            </a:r>
            <a:r>
              <a:rPr lang="fr-FR" sz="2200" dirty="0">
                <a:latin typeface="Calibri" charset="0"/>
                <a:ea typeface="ＭＳ Ｐゴシック" charset="0"/>
                <a:cs typeface="ＭＳ Ｐゴシック" charset="0"/>
              </a:rPr>
              <a:t> identification. TRD </a:t>
            </a:r>
            <a:r>
              <a:rPr lang="fr-FR" sz="2200" dirty="0" err="1">
                <a:latin typeface="Calibri" charset="0"/>
                <a:ea typeface="ＭＳ Ｐゴシック" charset="0"/>
                <a:cs typeface="ＭＳ Ｐゴシック" charset="0"/>
              </a:rPr>
              <a:t>used</a:t>
            </a:r>
            <a:r>
              <a:rPr lang="fr-FR" sz="2200" dirty="0">
                <a:latin typeface="Calibri" charset="0"/>
                <a:ea typeface="ＭＳ Ｐゴシック" charset="0"/>
                <a:cs typeface="ＭＳ Ｐゴシック" charset="0"/>
              </a:rPr>
              <a:t> on the basis of </a:t>
            </a:r>
            <a:r>
              <a:rPr lang="fr-FR" sz="2200" dirty="0" err="1">
                <a:latin typeface="Calibri" charset="0"/>
                <a:ea typeface="ＭＳ Ｐゴシック" charset="0"/>
                <a:cs typeface="ＭＳ Ｐゴシック" charset="0"/>
              </a:rPr>
              <a:t>its</a:t>
            </a:r>
            <a:r>
              <a:rPr lang="fr-FR" sz="2200" dirty="0">
                <a:latin typeface="Calibri" charset="0"/>
                <a:ea typeface="ＭＳ Ｐゴシック" charset="0"/>
                <a:cs typeface="ＭＳ Ｐゴシック" charset="0"/>
              </a:rPr>
              <a:t> </a:t>
            </a:r>
            <a:r>
              <a:rPr lang="fr-FR" sz="2200" dirty="0" err="1">
                <a:latin typeface="Calibri" charset="0"/>
                <a:ea typeface="ＭＳ Ｐゴシック" charset="0"/>
                <a:cs typeface="ＭＳ Ｐゴシック" charset="0"/>
              </a:rPr>
              <a:t>current</a:t>
            </a:r>
            <a:r>
              <a:rPr lang="fr-FR" sz="2200" dirty="0">
                <a:latin typeface="Calibri" charset="0"/>
                <a:ea typeface="ＭＳ Ｐゴシック" charset="0"/>
                <a:cs typeface="ＭＳ Ｐゴシック" charset="0"/>
              </a:rPr>
              <a:t> performances</a:t>
            </a:r>
          </a:p>
          <a:p>
            <a:pPr eaLnBrk="1" hangingPunct="1"/>
            <a:r>
              <a:rPr lang="fr-FR" sz="2200" dirty="0">
                <a:latin typeface="Calibri" charset="0"/>
                <a:ea typeface="ＭＳ Ｐゴシック" charset="0"/>
                <a:cs typeface="ＭＳ Ｐゴシック" charset="0"/>
              </a:rPr>
              <a:t>Muon </a:t>
            </a:r>
            <a:r>
              <a:rPr lang="fr-FR" sz="2200" dirty="0" err="1">
                <a:latin typeface="Calibri" charset="0"/>
                <a:ea typeface="ＭＳ Ｐゴシック" charset="0"/>
                <a:cs typeface="ＭＳ Ｐゴシック" charset="0"/>
              </a:rPr>
              <a:t>spectrometer</a:t>
            </a:r>
            <a:r>
              <a:rPr lang="fr-FR" sz="2200" dirty="0">
                <a:latin typeface="Calibri" charset="0"/>
                <a:ea typeface="ＭＳ Ｐゴシック" charset="0"/>
                <a:cs typeface="ＭＳ Ｐゴシック" charset="0"/>
              </a:rPr>
              <a:t> (</a:t>
            </a:r>
            <a:r>
              <a:rPr lang="fr-FR" sz="2200" dirty="0" err="1">
                <a:latin typeface="Calibri" charset="0"/>
                <a:ea typeface="ＭＳ Ｐゴシック" charset="0"/>
                <a:cs typeface="ＭＳ Ｐゴシック" charset="0"/>
              </a:rPr>
              <a:t>dimuon</a:t>
            </a:r>
            <a:r>
              <a:rPr lang="fr-FR" sz="2200" dirty="0">
                <a:latin typeface="Calibri" charset="0"/>
                <a:ea typeface="ＭＳ Ｐゴシック" charset="0"/>
                <a:cs typeface="ＭＳ Ｐゴシック" charset="0"/>
              </a:rPr>
              <a:t> </a:t>
            </a:r>
            <a:r>
              <a:rPr lang="fr-FR" sz="2200" dirty="0" err="1">
                <a:latin typeface="Calibri" charset="0"/>
                <a:ea typeface="ＭＳ Ｐゴシック" charset="0"/>
                <a:cs typeface="ＭＳ Ｐゴシック" charset="0"/>
              </a:rPr>
              <a:t>channel</a:t>
            </a:r>
            <a:r>
              <a:rPr lang="fr-FR" sz="2200" dirty="0">
                <a:latin typeface="Calibri" charset="0"/>
                <a:ea typeface="ＭＳ Ｐゴシック" charset="0"/>
                <a:cs typeface="ＭＳ Ｐゴシック" charset="0"/>
              </a:rPr>
              <a:t>): estimation </a:t>
            </a:r>
            <a:r>
              <a:rPr lang="fr-FR" sz="2200" dirty="0" err="1">
                <a:latin typeface="Calibri" charset="0"/>
                <a:ea typeface="ＭＳ Ｐゴシック" charset="0"/>
                <a:cs typeface="ＭＳ Ｐゴシック" charset="0"/>
              </a:rPr>
              <a:t>based</a:t>
            </a:r>
            <a:r>
              <a:rPr lang="fr-FR" sz="2200" dirty="0">
                <a:latin typeface="Calibri" charset="0"/>
                <a:ea typeface="ＭＳ Ｐゴシック" charset="0"/>
                <a:cs typeface="ＭＳ Ｐゴシック" charset="0"/>
              </a:rPr>
              <a:t> on </a:t>
            </a:r>
            <a:r>
              <a:rPr lang="fr-FR" sz="2200" dirty="0" err="1">
                <a:latin typeface="Calibri" charset="0"/>
                <a:ea typeface="ＭＳ Ｐゴシック" charset="0"/>
                <a:cs typeface="ＭＳ Ｐゴシック" charset="0"/>
              </a:rPr>
              <a:t>triggered</a:t>
            </a:r>
            <a:r>
              <a:rPr lang="fr-FR" sz="2200" dirty="0">
                <a:latin typeface="Calibri" charset="0"/>
                <a:ea typeface="ＭＳ Ｐゴシック" charset="0"/>
                <a:cs typeface="ＭＳ Ｐゴシック" charset="0"/>
              </a:rPr>
              <a:t> </a:t>
            </a:r>
            <a:r>
              <a:rPr lang="fr-FR" sz="2200" dirty="0" err="1">
                <a:latin typeface="Calibri" charset="0"/>
                <a:ea typeface="ＭＳ Ｐゴシック" charset="0"/>
                <a:cs typeface="ＭＳ Ｐゴシック" charset="0"/>
              </a:rPr>
              <a:t>events</a:t>
            </a:r>
            <a:r>
              <a:rPr lang="fr-FR" sz="2200" dirty="0">
                <a:latin typeface="Calibri" charset="0"/>
                <a:ea typeface="ＭＳ Ｐゴシック" charset="0"/>
                <a:cs typeface="ＭＳ Ｐゴシック" charset="0"/>
              </a:rPr>
              <a:t> </a:t>
            </a:r>
            <a:r>
              <a:rPr lang="fr-FR" sz="2200" dirty="0" err="1">
                <a:latin typeface="Calibri" charset="0"/>
                <a:ea typeface="ＭＳ Ｐゴシック" charset="0"/>
                <a:cs typeface="ＭＳ Ｐゴシック" charset="0"/>
              </a:rPr>
              <a:t>sample</a:t>
            </a:r>
            <a:r>
              <a:rPr lang="fr-FR" sz="2200" dirty="0">
                <a:latin typeface="Calibri" charset="0"/>
                <a:ea typeface="ＭＳ Ｐゴシック" charset="0"/>
                <a:cs typeface="ＭＳ Ｐゴシック" charset="0"/>
              </a:rPr>
              <a:t> (2011 Pb-Pb </a:t>
            </a:r>
            <a:r>
              <a:rPr lang="fr-FR" sz="2200" dirty="0" err="1">
                <a:latin typeface="Calibri" charset="0"/>
                <a:ea typeface="ＭＳ Ｐゴシック" charset="0"/>
                <a:cs typeface="ＭＳ Ｐゴシック" charset="0"/>
              </a:rPr>
              <a:t>run</a:t>
            </a:r>
            <a:r>
              <a:rPr lang="fr-FR" sz="2200" dirty="0">
                <a:latin typeface="Calibri" charset="0"/>
                <a:ea typeface="ＭＳ Ｐゴシック" charset="0"/>
                <a:cs typeface="ＭＳ Ｐゴシック" charset="0"/>
              </a:rPr>
              <a:t> trigger </a:t>
            </a:r>
            <a:r>
              <a:rPr lang="fr-FR" sz="2200" dirty="0" err="1">
                <a:latin typeface="Calibri" charset="0"/>
                <a:ea typeface="ＭＳ Ｐゴシック" charset="0"/>
                <a:cs typeface="ＭＳ Ｐゴシック" charset="0"/>
              </a:rPr>
              <a:t>scheme</a:t>
            </a:r>
            <a:r>
              <a:rPr lang="fr-FR" sz="2200" dirty="0">
                <a:latin typeface="Calibri" charset="0"/>
                <a:ea typeface="ＭＳ Ｐゴシック" charset="0"/>
                <a:cs typeface="ＭＳ Ｐゴシック" charset="0"/>
              </a:rPr>
              <a:t>)</a:t>
            </a:r>
          </a:p>
          <a:p>
            <a:pPr eaLnBrk="1" hangingPunct="1"/>
            <a:r>
              <a:rPr lang="fr-FR" sz="2200" dirty="0">
                <a:latin typeface="Calibri" charset="0"/>
                <a:ea typeface="ＭＳ Ｐゴシック" charset="0"/>
                <a:cs typeface="ＭＳ Ｐゴシック" charset="0"/>
              </a:rPr>
              <a:t>Estimation </a:t>
            </a:r>
            <a:r>
              <a:rPr lang="fr-FR" sz="2200" dirty="0" err="1">
                <a:latin typeface="Calibri" charset="0"/>
                <a:ea typeface="ＭＳ Ｐゴシック" charset="0"/>
                <a:cs typeface="ＭＳ Ｐゴシック" charset="0"/>
              </a:rPr>
              <a:t>given</a:t>
            </a:r>
            <a:r>
              <a:rPr lang="fr-FR" sz="2200" dirty="0">
                <a:latin typeface="Calibri" charset="0"/>
                <a:ea typeface="ＭＳ Ｐゴシック" charset="0"/>
                <a:cs typeface="ＭＳ Ｐゴシック" charset="0"/>
              </a:rPr>
              <a:t> for </a:t>
            </a:r>
            <a:r>
              <a:rPr lang="fr-FR" sz="2200" dirty="0" err="1">
                <a:latin typeface="Calibri" charset="0"/>
                <a:ea typeface="ＭＳ Ｐゴシック" charset="0"/>
                <a:cs typeface="ＭＳ Ｐゴシック" charset="0"/>
              </a:rPr>
              <a:t>statistical</a:t>
            </a:r>
            <a:r>
              <a:rPr lang="fr-FR" sz="2200" dirty="0">
                <a:latin typeface="Calibri" charset="0"/>
                <a:ea typeface="ＭＳ Ｐゴシック" charset="0"/>
                <a:cs typeface="ＭＳ Ｐゴシック" charset="0"/>
              </a:rPr>
              <a:t> </a:t>
            </a:r>
            <a:r>
              <a:rPr lang="fr-FR" sz="2200" dirty="0" err="1">
                <a:latin typeface="Calibri" charset="0"/>
                <a:ea typeface="ＭＳ Ｐゴシック" charset="0"/>
                <a:cs typeface="ＭＳ Ｐゴシック" charset="0"/>
              </a:rPr>
              <a:t>uncertainties</a:t>
            </a:r>
            <a:r>
              <a:rPr lang="fr-FR" sz="2200" dirty="0">
                <a:latin typeface="Calibri" charset="0"/>
                <a:ea typeface="ＭＳ Ｐゴシック" charset="0"/>
                <a:cs typeface="ＭＳ Ｐゴシック" charset="0"/>
              </a:rPr>
              <a:t> (</a:t>
            </a:r>
            <a:r>
              <a:rPr lang="fr-FR" sz="2200" b="1" dirty="0" err="1">
                <a:solidFill>
                  <a:srgbClr val="000090"/>
                </a:solidFill>
                <a:latin typeface="Calibri" charset="0"/>
                <a:ea typeface="ＭＳ Ｐゴシック" charset="0"/>
                <a:cs typeface="ＭＳ Ｐゴシック" charset="0"/>
              </a:rPr>
              <a:t>assuming</a:t>
            </a:r>
            <a:r>
              <a:rPr lang="fr-FR" sz="2200" b="1" dirty="0">
                <a:solidFill>
                  <a:srgbClr val="000090"/>
                </a:solidFill>
                <a:latin typeface="Calibri" charset="0"/>
                <a:ea typeface="ＭＳ Ｐゴシック" charset="0"/>
                <a:cs typeface="ＭＳ Ｐゴシック" charset="0"/>
              </a:rPr>
              <a:t> </a:t>
            </a:r>
            <a:r>
              <a:rPr lang="fr-FR" sz="2200" b="1" dirty="0" err="1">
                <a:solidFill>
                  <a:srgbClr val="000090"/>
                </a:solidFill>
                <a:latin typeface="Calibri" charset="0"/>
                <a:ea typeface="ＭＳ Ｐゴシック" charset="0"/>
                <a:cs typeface="ＭＳ Ｐゴシック" charset="0"/>
              </a:rPr>
              <a:t>systematic</a:t>
            </a:r>
            <a:r>
              <a:rPr lang="fr-FR" sz="2200" b="1" dirty="0">
                <a:solidFill>
                  <a:srgbClr val="000090"/>
                </a:solidFill>
                <a:latin typeface="Calibri" charset="0"/>
                <a:ea typeface="ＭＳ Ｐゴシック" charset="0"/>
                <a:cs typeface="ＭＳ Ｐゴシック" charset="0"/>
              </a:rPr>
              <a:t> </a:t>
            </a:r>
            <a:r>
              <a:rPr lang="fr-FR" sz="2200" b="1" dirty="0" err="1">
                <a:solidFill>
                  <a:srgbClr val="000090"/>
                </a:solidFill>
                <a:latin typeface="Calibri" charset="0"/>
                <a:ea typeface="ＭＳ Ｐゴシック" charset="0"/>
                <a:cs typeface="ＭＳ Ｐゴシック" charset="0"/>
              </a:rPr>
              <a:t>uncertainties</a:t>
            </a:r>
            <a:r>
              <a:rPr lang="fr-FR" sz="2200" b="1" dirty="0">
                <a:solidFill>
                  <a:srgbClr val="000090"/>
                </a:solidFill>
                <a:latin typeface="Calibri" charset="0"/>
                <a:ea typeface="ＭＳ Ｐゴシック" charset="0"/>
                <a:cs typeface="ＭＳ Ｐゴシック" charset="0"/>
              </a:rPr>
              <a:t> to match the </a:t>
            </a:r>
            <a:r>
              <a:rPr lang="fr-FR" sz="2200" b="1" dirty="0" err="1">
                <a:solidFill>
                  <a:srgbClr val="000090"/>
                </a:solidFill>
                <a:latin typeface="Calibri" charset="0"/>
                <a:ea typeface="ＭＳ Ｐゴシック" charset="0"/>
                <a:cs typeface="ＭＳ Ｐゴシック" charset="0"/>
              </a:rPr>
              <a:t>statistical</a:t>
            </a:r>
            <a:r>
              <a:rPr lang="fr-FR" sz="2200" b="1" dirty="0">
                <a:solidFill>
                  <a:srgbClr val="000090"/>
                </a:solidFill>
                <a:latin typeface="Calibri" charset="0"/>
                <a:ea typeface="ＭＳ Ｐゴシック" charset="0"/>
                <a:cs typeface="ＭＳ Ｐゴシック" charset="0"/>
              </a:rPr>
              <a:t> one</a:t>
            </a:r>
            <a:r>
              <a:rPr lang="fr-FR" sz="2200" dirty="0">
                <a:latin typeface="Calibri" charset="0"/>
                <a:ea typeface="ＭＳ Ｐゴシック" charset="0"/>
                <a:cs typeface="ＭＳ Ｐゴシック" charset="0"/>
              </a:rPr>
              <a:t>)</a:t>
            </a:r>
          </a:p>
          <a:p>
            <a:pPr eaLnBrk="1" hangingPunct="1"/>
            <a:r>
              <a:rPr lang="fr-FR" sz="2200" dirty="0">
                <a:latin typeface="Calibri" charset="0"/>
                <a:ea typeface="ＭＳ Ｐゴシック" charset="0"/>
                <a:cs typeface="ＭＳ Ｐゴシック" charset="0"/>
              </a:rPr>
              <a:t>Focus on J/</a:t>
            </a:r>
            <a:r>
              <a:rPr lang="fr-FR" sz="2200" dirty="0" err="1">
                <a:latin typeface="Calibri" charset="0"/>
                <a:ea typeface="ＭＳ Ｐゴシック" charset="0"/>
                <a:cs typeface="ＭＳ Ｐゴシック" charset="0"/>
              </a:rPr>
              <a:t>ψ</a:t>
            </a:r>
            <a:r>
              <a:rPr lang="fr-FR" sz="2200" dirty="0">
                <a:latin typeface="Calibri" charset="0"/>
                <a:ea typeface="ＭＳ Ｐゴシック" charset="0"/>
                <a:cs typeface="ＭＳ Ｐゴシック" charset="0"/>
              </a:rPr>
              <a:t> and </a:t>
            </a:r>
            <a:r>
              <a:rPr lang="fr-FR" sz="2200" dirty="0" err="1">
                <a:latin typeface="Calibri" charset="0"/>
                <a:ea typeface="ＭＳ Ｐゴシック" charset="0"/>
                <a:cs typeface="ＭＳ Ｐゴシック" charset="0"/>
              </a:rPr>
              <a:t>ψ</a:t>
            </a:r>
            <a:r>
              <a:rPr lang="ja-JP" altLang="fr-FR" sz="2200" dirty="0">
                <a:latin typeface="Calibri" charset="0"/>
                <a:ea typeface="ＭＳ Ｐゴシック" charset="0"/>
                <a:cs typeface="ＭＳ Ｐゴシック" charset="0"/>
              </a:rPr>
              <a:t>’</a:t>
            </a:r>
            <a:r>
              <a:rPr lang="fr-FR" sz="2200" dirty="0">
                <a:latin typeface="Calibri" charset="0"/>
                <a:ea typeface="ＭＳ Ｐゴシック" charset="0"/>
                <a:cs typeface="ＭＳ Ｐゴシック" charset="0"/>
              </a:rPr>
              <a:t>. More </a:t>
            </a:r>
            <a:r>
              <a:rPr lang="fr-FR" sz="2200" dirty="0" err="1">
                <a:latin typeface="Calibri" charset="0"/>
                <a:ea typeface="ＭＳ Ｐゴシック" charset="0"/>
                <a:cs typeface="ＭＳ Ｐゴシック" charset="0"/>
              </a:rPr>
              <a:t>studies</a:t>
            </a:r>
            <a:r>
              <a:rPr lang="fr-FR" sz="2200" dirty="0">
                <a:latin typeface="Calibri" charset="0"/>
                <a:ea typeface="ＭＳ Ｐゴシック" charset="0"/>
                <a:cs typeface="ＭＳ Ｐゴシック" charset="0"/>
              </a:rPr>
              <a:t> </a:t>
            </a:r>
            <a:r>
              <a:rPr lang="fr-FR" sz="2200" dirty="0" err="1">
                <a:latin typeface="Calibri" charset="0"/>
                <a:ea typeface="ＭＳ Ｐゴシック" charset="0"/>
                <a:cs typeface="ＭＳ Ｐゴシック" charset="0"/>
              </a:rPr>
              <a:t>needed</a:t>
            </a:r>
            <a:r>
              <a:rPr lang="fr-FR" sz="2200" dirty="0">
                <a:latin typeface="Calibri" charset="0"/>
                <a:ea typeface="ＭＳ Ｐゴシック" charset="0"/>
                <a:cs typeface="ＭＳ Ｐゴシック" charset="0"/>
              </a:rPr>
              <a:t> for </a:t>
            </a:r>
            <a:r>
              <a:rPr lang="fr-FR" sz="2200" dirty="0" err="1">
                <a:latin typeface="Lucida Grande" charset="0"/>
                <a:ea typeface="ＭＳ Ｐゴシック" charset="0"/>
                <a:cs typeface="Lucida Grande" charset="0"/>
              </a:rPr>
              <a:t>ϒ</a:t>
            </a:r>
            <a:r>
              <a:rPr lang="fr-FR" sz="2200" dirty="0">
                <a:latin typeface="Calibri" charset="0"/>
                <a:ea typeface="ＭＳ Ｐゴシック" charset="0"/>
                <a:cs typeface="ＭＳ Ｐゴシック" charset="0"/>
              </a:rPr>
              <a:t> and </a:t>
            </a:r>
            <a:r>
              <a:rPr lang="fr-FR" sz="2200" dirty="0" err="1">
                <a:latin typeface="Calibri" charset="0"/>
                <a:ea typeface="ＭＳ Ｐゴシック" charset="0"/>
                <a:cs typeface="ＭＳ Ｐゴシック" charset="0"/>
              </a:rPr>
              <a:t>feasability</a:t>
            </a:r>
            <a:r>
              <a:rPr lang="fr-FR" sz="2200" dirty="0">
                <a:latin typeface="Calibri" charset="0"/>
                <a:ea typeface="ＭＳ Ｐゴシック" charset="0"/>
                <a:cs typeface="ＭＳ Ｐゴシック" charset="0"/>
              </a:rPr>
              <a:t> of a </a:t>
            </a:r>
            <a:r>
              <a:rPr lang="fr-FR" sz="2200" dirty="0" err="1">
                <a:latin typeface="Calibri" charset="0"/>
                <a:ea typeface="ＭＳ Ｐゴシック" charset="0"/>
                <a:cs typeface="ＭＳ Ｐゴシック" charset="0"/>
              </a:rPr>
              <a:t>χ</a:t>
            </a:r>
            <a:r>
              <a:rPr lang="fr-FR" sz="2200" baseline="-25000" dirty="0" err="1">
                <a:latin typeface="Calibri" charset="0"/>
                <a:ea typeface="ＭＳ Ｐゴシック" charset="0"/>
                <a:cs typeface="ＭＳ Ｐゴシック" charset="0"/>
              </a:rPr>
              <a:t>c</a:t>
            </a:r>
            <a:r>
              <a:rPr lang="fr-FR" sz="2200" dirty="0">
                <a:latin typeface="Calibri" charset="0"/>
                <a:ea typeface="ＭＳ Ｐゴシック" charset="0"/>
                <a:cs typeface="ＭＳ Ｐゴシック" charset="0"/>
              </a:rPr>
              <a:t> </a:t>
            </a:r>
            <a:r>
              <a:rPr lang="fr-FR" sz="2200" dirty="0" err="1">
                <a:latin typeface="Calibri" charset="0"/>
                <a:ea typeface="ＭＳ Ｐゴシック" charset="0"/>
                <a:cs typeface="ＭＳ Ｐゴシック" charset="0"/>
              </a:rPr>
              <a:t>analysis</a:t>
            </a:r>
            <a:endParaRPr lang="fr-FR" sz="2200" dirty="0">
              <a:latin typeface="Calibri" charset="0"/>
              <a:ea typeface="ＭＳ Ｐゴシック" charset="0"/>
              <a:cs typeface="ＭＳ Ｐゴシック" charset="0"/>
            </a:endParaRPr>
          </a:p>
          <a:p>
            <a:pPr eaLnBrk="1" hangingPunct="1"/>
            <a:endParaRPr lang="fr-FR" sz="2200" dirty="0">
              <a:latin typeface="Calibri" charset="0"/>
              <a:ea typeface="ＭＳ Ｐゴシック" charset="0"/>
              <a:cs typeface="ＭＳ Ｐゴシック" charset="0"/>
            </a:endParaRPr>
          </a:p>
          <a:p>
            <a:pPr eaLnBrk="1" hangingPunct="1"/>
            <a:endParaRPr lang="fr-FR" sz="2200" b="1" dirty="0">
              <a:solidFill>
                <a:srgbClr val="000090"/>
              </a:solidFill>
              <a:latin typeface="Calibri" charset="0"/>
              <a:ea typeface="ＭＳ Ｐゴシック" charset="0"/>
              <a:cs typeface="ＭＳ Ｐゴシック" charset="0"/>
            </a:endParaRPr>
          </a:p>
          <a:p>
            <a:pPr eaLnBrk="1" hangingPunct="1"/>
            <a:endParaRPr lang="fr-FR" sz="2400"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889266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a:xfrm>
            <a:off x="992560" y="25400"/>
            <a:ext cx="7434931" cy="795338"/>
          </a:xfrm>
        </p:spPr>
        <p:txBody>
          <a:bodyPr/>
          <a:lstStyle/>
          <a:p>
            <a:pPr eaLnBrk="1" hangingPunct="1"/>
            <a:r>
              <a:rPr lang="fr-FR" b="1" dirty="0" err="1">
                <a:latin typeface="Calibri" charset="0"/>
                <a:ea typeface="ＭＳ Ｐゴシック" charset="0"/>
                <a:cs typeface="ＭＳ Ｐゴシック" charset="0"/>
              </a:rPr>
              <a:t>Nuclear</a:t>
            </a:r>
            <a:r>
              <a:rPr lang="fr-FR" b="1" dirty="0">
                <a:latin typeface="Calibri" charset="0"/>
                <a:ea typeface="ＭＳ Ｐゴシック" charset="0"/>
                <a:cs typeface="ＭＳ Ｐゴシック" charset="0"/>
              </a:rPr>
              <a:t> modification factor of J/</a:t>
            </a:r>
            <a:r>
              <a:rPr lang="fr-FR" b="1" dirty="0" err="1">
                <a:latin typeface="Calibri" charset="0"/>
                <a:ea typeface="ＭＳ Ｐゴシック" charset="0"/>
                <a:cs typeface="ＭＳ Ｐゴシック" charset="0"/>
              </a:rPr>
              <a:t>ψ</a:t>
            </a:r>
            <a:endParaRPr lang="fr-FR" b="1" dirty="0">
              <a:latin typeface="Calibri" charset="0"/>
              <a:ea typeface="ＭＳ Ｐゴシック" charset="0"/>
              <a:cs typeface="ＭＳ Ｐゴシック" charset="0"/>
            </a:endParaRPr>
          </a:p>
        </p:txBody>
      </p:sp>
      <p:pic>
        <p:nvPicPr>
          <p:cNvPr id="29702" name="Espace réservé du contenu 10" descr="2012-Aug-27-Prel_RAAPtALICEPHENIXCMS.pdf"/>
          <p:cNvPicPr>
            <a:picLocks noGrp="1" noChangeAspect="1"/>
          </p:cNvPicPr>
          <p:nvPr>
            <p:ph idx="1"/>
          </p:nvPr>
        </p:nvPicPr>
        <p:blipFill>
          <a:blip r:embed="rId2">
            <a:extLst>
              <a:ext uri="{28A0092B-C50C-407E-A947-70E740481C1C}">
                <a14:useLocalDpi xmlns:a14="http://schemas.microsoft.com/office/drawing/2010/main" val="0"/>
              </a:ext>
            </a:extLst>
          </a:blip>
          <a:srcRect l="349" r="349"/>
          <a:stretch>
            <a:fillRect/>
          </a:stretch>
        </p:blipFill>
        <p:spPr>
          <a:xfrm>
            <a:off x="5681215" y="3885902"/>
            <a:ext cx="4024313" cy="2711450"/>
          </a:xfrm>
        </p:spPr>
      </p:pic>
      <p:pic>
        <p:nvPicPr>
          <p:cNvPr id="29703" name="Image 11" descr="Raa.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29118" y="1285577"/>
            <a:ext cx="3876410"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6" name="ZoneTexte 15"/>
          <p:cNvSpPr txBox="1">
            <a:spLocks noChangeArrowheads="1"/>
          </p:cNvSpPr>
          <p:nvPr/>
        </p:nvSpPr>
        <p:spPr bwMode="auto">
          <a:xfrm>
            <a:off x="-159568" y="1058937"/>
            <a:ext cx="5881688" cy="6186487"/>
          </a:xfrm>
          <a:prstGeom prst="rect">
            <a:avLst/>
          </a:prstGeom>
          <a:noFill/>
          <a:ln w="9525">
            <a:no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457200"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fr-FR" sz="1800" b="1">
                <a:solidFill>
                  <a:srgbClr val="000090"/>
                </a:solidFill>
              </a:rPr>
              <a:t>  J/ψ R</a:t>
            </a:r>
            <a:r>
              <a:rPr lang="fr-FR" sz="1800" b="1" baseline="-25000">
                <a:solidFill>
                  <a:srgbClr val="000090"/>
                </a:solidFill>
              </a:rPr>
              <a:t>AA </a:t>
            </a:r>
            <a:r>
              <a:rPr lang="fr-FR" sz="1800" b="1">
                <a:solidFill>
                  <a:srgbClr val="000090"/>
                </a:solidFill>
              </a:rPr>
              <a:t>vs &lt;N</a:t>
            </a:r>
            <a:r>
              <a:rPr lang="fr-FR" sz="1800" b="1" baseline="-25000">
                <a:solidFill>
                  <a:srgbClr val="000090"/>
                </a:solidFill>
              </a:rPr>
              <a:t>part</a:t>
            </a:r>
            <a:r>
              <a:rPr lang="fr-FR" sz="1800" b="1">
                <a:solidFill>
                  <a:srgbClr val="000090"/>
                </a:solidFill>
              </a:rPr>
              <a:t>&gt;</a:t>
            </a:r>
          </a:p>
          <a:p>
            <a:pPr eaLnBrk="1" hangingPunct="1">
              <a:buFont typeface="Arial" charset="0"/>
              <a:buChar char="•"/>
            </a:pPr>
            <a:endParaRPr lang="fr-FR" sz="1800" b="1">
              <a:solidFill>
                <a:srgbClr val="000090"/>
              </a:solidFill>
            </a:endParaRPr>
          </a:p>
          <a:p>
            <a:pPr lvl="1" eaLnBrk="1" hangingPunct="1">
              <a:buFontTx/>
              <a:buChar char="-"/>
            </a:pPr>
            <a:r>
              <a:rPr lang="fr-FR" sz="1800"/>
              <a:t> Different pattern of J/ψ suppression</a:t>
            </a:r>
          </a:p>
          <a:p>
            <a:pPr lvl="1" eaLnBrk="1" hangingPunct="1"/>
            <a:r>
              <a:rPr lang="fr-FR" sz="1800"/>
              <a:t>  between RHIC and LHC at forward and</a:t>
            </a:r>
          </a:p>
          <a:p>
            <a:pPr lvl="1" eaLnBrk="1" hangingPunct="1"/>
            <a:r>
              <a:rPr lang="fr-FR" sz="1800"/>
              <a:t>  mid-rapidity vs &lt;N</a:t>
            </a:r>
            <a:r>
              <a:rPr lang="fr-FR" sz="1800" baseline="-25000"/>
              <a:t>part</a:t>
            </a:r>
            <a:r>
              <a:rPr lang="fr-FR" sz="1800"/>
              <a:t>&gt; (all p</a:t>
            </a:r>
            <a:r>
              <a:rPr lang="fr-FR" sz="1800" baseline="-25000"/>
              <a:t>T</a:t>
            </a:r>
            <a:r>
              <a:rPr lang="fr-FR" sz="1800"/>
              <a:t>)</a:t>
            </a:r>
          </a:p>
          <a:p>
            <a:pPr lvl="1" eaLnBrk="1" hangingPunct="1">
              <a:buFontTx/>
              <a:buChar char="-"/>
            </a:pPr>
            <a:r>
              <a:rPr lang="fr-FR" sz="1800"/>
              <a:t> Less suppression observed at LHC</a:t>
            </a:r>
          </a:p>
          <a:p>
            <a:pPr lvl="1" eaLnBrk="1" hangingPunct="1">
              <a:buFontTx/>
              <a:buChar char="-"/>
            </a:pPr>
            <a:r>
              <a:rPr lang="fr-FR" sz="1800"/>
              <a:t> Transport model and statistical hadronization</a:t>
            </a:r>
          </a:p>
          <a:p>
            <a:pPr lvl="1" eaLnBrk="1" hangingPunct="1"/>
            <a:r>
              <a:rPr lang="fr-FR" sz="1800"/>
              <a:t>  </a:t>
            </a:r>
            <a:r>
              <a:rPr lang="fr-FR" sz="600"/>
              <a:t> </a:t>
            </a:r>
            <a:r>
              <a:rPr lang="fr-FR" sz="1800"/>
              <a:t>can reproduce the data</a:t>
            </a:r>
          </a:p>
          <a:p>
            <a:pPr lvl="1" eaLnBrk="1" hangingPunct="1">
              <a:buFontTx/>
              <a:buChar char="-"/>
            </a:pPr>
            <a:r>
              <a:rPr lang="fr-FR" sz="1800"/>
              <a:t> J/ψ production mechanism at LHC</a:t>
            </a:r>
          </a:p>
          <a:p>
            <a:pPr lvl="1" eaLnBrk="1" hangingPunct="1"/>
            <a:r>
              <a:rPr lang="fr-FR" sz="1800"/>
              <a:t>  determined by regeneration in the QGP or by</a:t>
            </a:r>
          </a:p>
          <a:p>
            <a:pPr lvl="1" eaLnBrk="1" hangingPunct="1"/>
            <a:r>
              <a:rPr lang="fr-FR" sz="1800"/>
              <a:t>  generation at chemical freeze-out</a:t>
            </a:r>
          </a:p>
          <a:p>
            <a:pPr lvl="1" eaLnBrk="1" hangingPunct="1"/>
            <a:endParaRPr lang="fr-FR" sz="1800" b="1">
              <a:solidFill>
                <a:srgbClr val="000090"/>
              </a:solidFill>
            </a:endParaRPr>
          </a:p>
          <a:p>
            <a:pPr lvl="1" eaLnBrk="1" hangingPunct="1">
              <a:buFont typeface="Arial" charset="0"/>
              <a:buChar char="•"/>
            </a:pPr>
            <a:r>
              <a:rPr lang="fr-FR" sz="1800" b="1">
                <a:solidFill>
                  <a:srgbClr val="000090"/>
                </a:solidFill>
              </a:rPr>
              <a:t>  J/ψ R</a:t>
            </a:r>
            <a:r>
              <a:rPr lang="fr-FR" sz="1800" b="1" baseline="-25000">
                <a:solidFill>
                  <a:srgbClr val="000090"/>
                </a:solidFill>
              </a:rPr>
              <a:t>AA</a:t>
            </a:r>
            <a:r>
              <a:rPr lang="fr-FR" sz="1800" b="1">
                <a:solidFill>
                  <a:srgbClr val="000090"/>
                </a:solidFill>
              </a:rPr>
              <a:t> vs p</a:t>
            </a:r>
            <a:r>
              <a:rPr lang="fr-FR" sz="1800" b="1" baseline="-25000">
                <a:solidFill>
                  <a:srgbClr val="000090"/>
                </a:solidFill>
              </a:rPr>
              <a:t>T</a:t>
            </a:r>
          </a:p>
          <a:p>
            <a:pPr lvl="1" eaLnBrk="1" hangingPunct="1">
              <a:buFont typeface="Arial" charset="0"/>
              <a:buChar char="•"/>
            </a:pPr>
            <a:endParaRPr lang="fr-FR" sz="1800"/>
          </a:p>
          <a:p>
            <a:pPr lvl="2" eaLnBrk="1" hangingPunct="1"/>
            <a:r>
              <a:rPr lang="fr-FR" sz="1800"/>
              <a:t>- Transverse momentum dependence of J/ψ</a:t>
            </a:r>
          </a:p>
          <a:p>
            <a:pPr lvl="2" eaLnBrk="1" hangingPunct="1"/>
            <a:r>
              <a:rPr lang="fr-FR" sz="1800"/>
              <a:t>  </a:t>
            </a:r>
            <a:r>
              <a:rPr lang="fr-FR" sz="800"/>
              <a:t> </a:t>
            </a:r>
            <a:r>
              <a:rPr lang="fr-FR" sz="1800"/>
              <a:t>R</a:t>
            </a:r>
            <a:r>
              <a:rPr lang="fr-FR" sz="1800" baseline="-25000"/>
              <a:t>AA</a:t>
            </a:r>
            <a:r>
              <a:rPr lang="fr-FR" sz="1800"/>
              <a:t> different between RHIC and LHC</a:t>
            </a:r>
          </a:p>
          <a:p>
            <a:pPr lvl="2" eaLnBrk="1" hangingPunct="1">
              <a:buFontTx/>
              <a:buChar char="-"/>
            </a:pPr>
            <a:r>
              <a:rPr lang="fr-FR" sz="1800"/>
              <a:t> </a:t>
            </a:r>
            <a:r>
              <a:rPr lang="fr-FR" sz="400"/>
              <a:t> </a:t>
            </a:r>
            <a:r>
              <a:rPr lang="fr-FR" sz="1800"/>
              <a:t>Less suppression at low p</a:t>
            </a:r>
            <a:r>
              <a:rPr lang="fr-FR" sz="1800" baseline="-25000"/>
              <a:t>T</a:t>
            </a:r>
            <a:r>
              <a:rPr lang="fr-FR" sz="1800"/>
              <a:t> at the LHC</a:t>
            </a:r>
          </a:p>
          <a:p>
            <a:pPr lvl="2" eaLnBrk="1" hangingPunct="1">
              <a:buFontTx/>
              <a:buChar char="-"/>
            </a:pPr>
            <a:r>
              <a:rPr lang="fr-FR" sz="1800"/>
              <a:t> Transport model assuming 50% of low p</a:t>
            </a:r>
            <a:r>
              <a:rPr lang="fr-FR" sz="1800" baseline="-25000"/>
              <a:t>T</a:t>
            </a:r>
            <a:r>
              <a:rPr lang="fr-FR" sz="1800"/>
              <a:t> J/ψ</a:t>
            </a:r>
          </a:p>
          <a:p>
            <a:pPr lvl="2" eaLnBrk="1" hangingPunct="1"/>
            <a:r>
              <a:rPr lang="fr-FR" sz="1800"/>
              <a:t>  </a:t>
            </a:r>
            <a:r>
              <a:rPr lang="fr-FR" sz="800"/>
              <a:t> </a:t>
            </a:r>
            <a:r>
              <a:rPr lang="fr-FR" sz="1800"/>
              <a:t>produced by recombination of charmed</a:t>
            </a:r>
          </a:p>
          <a:p>
            <a:pPr lvl="2" eaLnBrk="1" hangingPunct="1"/>
            <a:r>
              <a:rPr lang="fr-FR" sz="1800"/>
              <a:t>  </a:t>
            </a:r>
            <a:r>
              <a:rPr lang="fr-FR" sz="500"/>
              <a:t> </a:t>
            </a:r>
            <a:r>
              <a:rPr lang="fr-FR" sz="1800"/>
              <a:t>quarks in the QGP can describe the data</a:t>
            </a:r>
          </a:p>
          <a:p>
            <a:pPr lvl="2" eaLnBrk="1" hangingPunct="1">
              <a:buFontTx/>
              <a:buChar char="-"/>
            </a:pPr>
            <a:endParaRPr lang="fr-FR" sz="1800"/>
          </a:p>
          <a:p>
            <a:pPr lvl="1" eaLnBrk="1" hangingPunct="1">
              <a:buFontTx/>
              <a:buChar char="-"/>
            </a:pPr>
            <a:endParaRPr lang="fr-FR" sz="1800"/>
          </a:p>
        </p:txBody>
      </p:sp>
    </p:spTree>
    <p:extLst>
      <p:ext uri="{BB962C8B-B14F-4D97-AF65-F5344CB8AC3E}">
        <p14:creationId xmlns:p14="http://schemas.microsoft.com/office/powerpoint/2010/main" val="44196557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1"/>
          <p:cNvSpPr>
            <a:spLocks noGrp="1"/>
          </p:cNvSpPr>
          <p:nvPr>
            <p:ph type="title"/>
          </p:nvPr>
        </p:nvSpPr>
        <p:spPr>
          <a:xfrm>
            <a:off x="1064568" y="0"/>
            <a:ext cx="7100688" cy="771525"/>
          </a:xfrm>
        </p:spPr>
        <p:txBody>
          <a:bodyPr/>
          <a:lstStyle/>
          <a:p>
            <a:pPr eaLnBrk="1" hangingPunct="1"/>
            <a:r>
              <a:rPr lang="fr-FR" b="1" dirty="0" err="1">
                <a:latin typeface="Calibri" charset="0"/>
                <a:ea typeface="ＭＳ Ｐゴシック" charset="0"/>
                <a:cs typeface="ＭＳ Ｐゴシック" charset="0"/>
              </a:rPr>
              <a:t>Elliptic</a:t>
            </a:r>
            <a:r>
              <a:rPr lang="fr-FR" b="1" dirty="0">
                <a:latin typeface="Calibri" charset="0"/>
                <a:ea typeface="ＭＳ Ｐゴシック" charset="0"/>
                <a:cs typeface="ＭＳ Ｐゴシック" charset="0"/>
              </a:rPr>
              <a:t> flow v</a:t>
            </a:r>
            <a:r>
              <a:rPr lang="fr-FR" b="1" baseline="-25000" dirty="0">
                <a:latin typeface="Calibri" charset="0"/>
                <a:ea typeface="ＭＳ Ｐゴシック" charset="0"/>
                <a:cs typeface="ＭＳ Ｐゴシック" charset="0"/>
              </a:rPr>
              <a:t>2</a:t>
            </a:r>
            <a:r>
              <a:rPr lang="fr-FR" b="1" dirty="0">
                <a:latin typeface="Calibri" charset="0"/>
                <a:ea typeface="ＭＳ Ｐゴシック" charset="0"/>
                <a:cs typeface="ＭＳ Ｐゴシック" charset="0"/>
              </a:rPr>
              <a:t> of J/</a:t>
            </a:r>
            <a:r>
              <a:rPr lang="fr-FR" b="1" dirty="0" err="1">
                <a:latin typeface="Calibri" charset="0"/>
                <a:ea typeface="ＭＳ Ｐゴシック" charset="0"/>
                <a:cs typeface="ＭＳ Ｐゴシック" charset="0"/>
              </a:rPr>
              <a:t>ψ</a:t>
            </a:r>
            <a:endParaRPr lang="fr-FR" b="1" dirty="0">
              <a:latin typeface="Calibri" charset="0"/>
              <a:ea typeface="ＭＳ Ｐゴシック" charset="0"/>
              <a:cs typeface="ＭＳ Ｐゴシック" charset="0"/>
            </a:endParaRPr>
          </a:p>
        </p:txBody>
      </p:sp>
      <p:pic>
        <p:nvPicPr>
          <p:cNvPr id="31747" name="Espace réservé du contenu 8" descr="cent_dep_v2.pdf"/>
          <p:cNvPicPr>
            <a:picLocks noGrp="1" noChangeAspect="1"/>
          </p:cNvPicPr>
          <p:nvPr>
            <p:ph idx="1"/>
          </p:nvPr>
        </p:nvPicPr>
        <p:blipFill>
          <a:blip r:embed="rId2">
            <a:extLst>
              <a:ext uri="{28A0092B-C50C-407E-A947-70E740481C1C}">
                <a14:useLocalDpi xmlns:a14="http://schemas.microsoft.com/office/drawing/2010/main" val="0"/>
              </a:ext>
            </a:extLst>
          </a:blip>
          <a:srcRect l="600" r="-650"/>
          <a:stretch>
            <a:fillRect/>
          </a:stretch>
        </p:blipFill>
        <p:spPr>
          <a:xfrm>
            <a:off x="896012" y="4222404"/>
            <a:ext cx="3778382" cy="2525713"/>
          </a:xfrm>
        </p:spPr>
      </p:pic>
      <p:pic>
        <p:nvPicPr>
          <p:cNvPr id="31751" name="Image 7" descr="2012-Aug-08-prel_v2vspt_cent3_include_6Dphi_theory_addRapp.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35298" y="3877916"/>
            <a:ext cx="4294320" cy="287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4" name="ZoneTexte 9"/>
          <p:cNvSpPr txBox="1">
            <a:spLocks noChangeArrowheads="1"/>
          </p:cNvSpPr>
          <p:nvPr/>
        </p:nvSpPr>
        <p:spPr bwMode="auto">
          <a:xfrm>
            <a:off x="211536" y="980728"/>
            <a:ext cx="969446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fr-FR" sz="1800" b="1">
                <a:solidFill>
                  <a:srgbClr val="000090"/>
                </a:solidFill>
              </a:rPr>
              <a:t> J/ψ elliptic flow vs p</a:t>
            </a:r>
            <a:r>
              <a:rPr lang="fr-FR" sz="1800" b="1" baseline="-25000">
                <a:solidFill>
                  <a:srgbClr val="000090"/>
                </a:solidFill>
              </a:rPr>
              <a:t>T</a:t>
            </a:r>
            <a:r>
              <a:rPr lang="fr-FR" sz="1800" b="1">
                <a:solidFill>
                  <a:srgbClr val="000090"/>
                </a:solidFill>
              </a:rPr>
              <a:t> and centrality</a:t>
            </a:r>
          </a:p>
          <a:p>
            <a:pPr lvl="1" eaLnBrk="1" hangingPunct="1"/>
            <a:r>
              <a:rPr lang="fr-FR" sz="1800"/>
              <a:t>- Recombination and statistical hadronization models require</a:t>
            </a:r>
          </a:p>
          <a:p>
            <a:pPr lvl="1" eaLnBrk="1" hangingPunct="1"/>
            <a:r>
              <a:rPr lang="fr-FR" sz="1800"/>
              <a:t>  thermalization of charm quark in the QGP </a:t>
            </a:r>
            <a:r>
              <a:rPr lang="fr-FR" sz="1800">
                <a:sym typeface="Wingdings" charset="0"/>
              </a:rPr>
              <a:t> non zero elliptic flow</a:t>
            </a:r>
          </a:p>
          <a:p>
            <a:pPr lvl="1" eaLnBrk="1" hangingPunct="1"/>
            <a:r>
              <a:rPr lang="fr-FR" sz="1800">
                <a:sym typeface="Wingdings" charset="0"/>
              </a:rPr>
              <a:t>  expected for charmed hadron and quarkonia</a:t>
            </a:r>
          </a:p>
          <a:p>
            <a:pPr lvl="1" eaLnBrk="1" hangingPunct="1">
              <a:buFontTx/>
              <a:buChar char="-"/>
            </a:pPr>
            <a:r>
              <a:rPr lang="fr-FR" sz="1800" b="1">
                <a:solidFill>
                  <a:srgbClr val="000090"/>
                </a:solidFill>
                <a:sym typeface="Wingdings" charset="0"/>
              </a:rPr>
              <a:t> First measurement of elliptic flow at LHC energies</a:t>
            </a:r>
          </a:p>
          <a:p>
            <a:pPr lvl="1" eaLnBrk="1" hangingPunct="1">
              <a:buFontTx/>
              <a:buChar char="-"/>
            </a:pPr>
            <a:r>
              <a:rPr lang="fr-FR" sz="1800" b="1">
                <a:solidFill>
                  <a:srgbClr val="000090"/>
                </a:solidFill>
                <a:sym typeface="Wingdings" charset="0"/>
              </a:rPr>
              <a:t> Hints for non-zero J/ψ elliptic flow </a:t>
            </a:r>
            <a:r>
              <a:rPr lang="fr-FR" sz="1800">
                <a:sym typeface="Wingdings" charset="0"/>
              </a:rPr>
              <a:t>in the p</a:t>
            </a:r>
            <a:r>
              <a:rPr lang="fr-FR" sz="1800" baseline="-25000">
                <a:sym typeface="Wingdings" charset="0"/>
              </a:rPr>
              <a:t>T</a:t>
            </a:r>
            <a:r>
              <a:rPr lang="fr-FR" sz="1800">
                <a:sym typeface="Wingdings" charset="0"/>
              </a:rPr>
              <a:t> range 2-4 GeV/c, centrality range</a:t>
            </a:r>
          </a:p>
          <a:p>
            <a:pPr lvl="1" eaLnBrk="1" hangingPunct="1"/>
            <a:r>
              <a:rPr lang="fr-FR" sz="1800">
                <a:sym typeface="Wingdings" charset="0"/>
              </a:rPr>
              <a:t>  20-60% (significance 2.2σ). Flow magnitude described by transport models.</a:t>
            </a:r>
          </a:p>
          <a:p>
            <a:pPr lvl="1" eaLnBrk="1" hangingPunct="1"/>
            <a:r>
              <a:rPr lang="fr-FR" sz="1800">
                <a:sym typeface="Wingdings" charset="0"/>
              </a:rPr>
              <a:t>  Significance of 3σ reached in the p</a:t>
            </a:r>
            <a:r>
              <a:rPr lang="fr-FR" sz="1800" baseline="-25000">
                <a:sym typeface="Wingdings" charset="0"/>
              </a:rPr>
              <a:t>T</a:t>
            </a:r>
            <a:r>
              <a:rPr lang="fr-FR" sz="1800">
                <a:sym typeface="Wingdings" charset="0"/>
              </a:rPr>
              <a:t> range 2-6 GeV/c, centrality 20-40%</a:t>
            </a:r>
          </a:p>
          <a:p>
            <a:pPr lvl="1" eaLnBrk="1" hangingPunct="1">
              <a:buFontTx/>
              <a:buChar char="-"/>
            </a:pPr>
            <a:r>
              <a:rPr lang="fr-FR" sz="1800">
                <a:sym typeface="Wingdings" charset="0"/>
              </a:rPr>
              <a:t> Hints for non-zero integrated J/ψ flow in the centrality range 5-40%</a:t>
            </a:r>
          </a:p>
          <a:p>
            <a:pPr lvl="1" eaLnBrk="1" hangingPunct="1">
              <a:buFontTx/>
              <a:buChar char="-"/>
            </a:pPr>
            <a:r>
              <a:rPr lang="fr-FR" sz="1800">
                <a:sym typeface="Wingdings" charset="0"/>
              </a:rPr>
              <a:t> Precision data needed to extract information on the QGP properties and the</a:t>
            </a:r>
          </a:p>
          <a:p>
            <a:pPr lvl="1" eaLnBrk="1" hangingPunct="1"/>
            <a:r>
              <a:rPr lang="fr-FR" sz="1800">
                <a:sym typeface="Wingdings" charset="0"/>
              </a:rPr>
              <a:t>  amount of regeneration</a:t>
            </a:r>
          </a:p>
          <a:p>
            <a:pPr lvl="1" eaLnBrk="1" hangingPunct="1">
              <a:buFontTx/>
              <a:buChar char="-"/>
            </a:pPr>
            <a:endParaRPr lang="fr-FR" sz="1800">
              <a:sym typeface="Wingdings" charset="0"/>
            </a:endParaRPr>
          </a:p>
          <a:p>
            <a:pPr lvl="1" eaLnBrk="1" hangingPunct="1"/>
            <a:endParaRPr lang="fr-FR" sz="1800">
              <a:sym typeface="Wingdings" charset="0"/>
            </a:endParaRPr>
          </a:p>
          <a:p>
            <a:pPr lvl="1" eaLnBrk="1" hangingPunct="1">
              <a:buFontTx/>
              <a:buChar char="-"/>
            </a:pPr>
            <a:endParaRPr lang="fr-FR" sz="1800" b="1">
              <a:solidFill>
                <a:srgbClr val="000090"/>
              </a:solidFill>
            </a:endParaRPr>
          </a:p>
        </p:txBody>
      </p:sp>
    </p:spTree>
    <p:extLst>
      <p:ext uri="{BB962C8B-B14F-4D97-AF65-F5344CB8AC3E}">
        <p14:creationId xmlns:p14="http://schemas.microsoft.com/office/powerpoint/2010/main" val="14326625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Titre 1"/>
          <p:cNvSpPr>
            <a:spLocks noGrp="1"/>
          </p:cNvSpPr>
          <p:nvPr>
            <p:ph type="title"/>
          </p:nvPr>
        </p:nvSpPr>
        <p:spPr>
          <a:xfrm>
            <a:off x="1064568" y="0"/>
            <a:ext cx="6740648" cy="771525"/>
          </a:xfrm>
        </p:spPr>
        <p:txBody>
          <a:bodyPr/>
          <a:lstStyle/>
          <a:p>
            <a:pPr eaLnBrk="1" hangingPunct="1"/>
            <a:r>
              <a:rPr lang="fr-FR" b="1">
                <a:latin typeface="Calibri" charset="0"/>
                <a:ea typeface="ＭＳ Ｐゴシック" charset="0"/>
                <a:cs typeface="ＭＳ Ｐゴシック" charset="0"/>
              </a:rPr>
              <a:t>Elliptic flow v</a:t>
            </a:r>
            <a:r>
              <a:rPr lang="fr-FR" b="1" baseline="-25000">
                <a:latin typeface="Calibri" charset="0"/>
                <a:ea typeface="ＭＳ Ｐゴシック" charset="0"/>
                <a:cs typeface="ＭＳ Ｐゴシック" charset="0"/>
              </a:rPr>
              <a:t>2</a:t>
            </a:r>
            <a:r>
              <a:rPr lang="fr-FR" b="1">
                <a:latin typeface="Calibri" charset="0"/>
                <a:ea typeface="ＭＳ Ｐゴシック" charset="0"/>
                <a:cs typeface="ＭＳ Ｐゴシック" charset="0"/>
              </a:rPr>
              <a:t> of J/ψ</a:t>
            </a:r>
          </a:p>
        </p:txBody>
      </p:sp>
      <p:pic>
        <p:nvPicPr>
          <p:cNvPr id="32774" name="Image 7" descr="Jpsi2mumu_v2.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8628" y="3571527"/>
            <a:ext cx="3941763"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Image 9" descr="Jpsi2ee_v2Err_10-40_L.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28672" y="3571527"/>
            <a:ext cx="3940043"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Espace réservé du contenu 2"/>
          <p:cNvSpPr>
            <a:spLocks noGrp="1"/>
          </p:cNvSpPr>
          <p:nvPr>
            <p:ph idx="1"/>
          </p:nvPr>
        </p:nvSpPr>
        <p:spPr>
          <a:xfrm>
            <a:off x="0" y="980728"/>
            <a:ext cx="9906000" cy="3330575"/>
          </a:xfrm>
        </p:spPr>
        <p:txBody>
          <a:bodyPr/>
          <a:lstStyle/>
          <a:p>
            <a:pPr eaLnBrk="1" hangingPunct="1"/>
            <a:r>
              <a:rPr lang="fr-FR" sz="2000" b="1">
                <a:solidFill>
                  <a:srgbClr val="000090"/>
                </a:solidFill>
                <a:latin typeface="Calibri" charset="0"/>
                <a:ea typeface="ＭＳ Ｐゴシック" charset="0"/>
                <a:cs typeface="ＭＳ Ｐゴシック" charset="0"/>
              </a:rPr>
              <a:t>Muon spectrometer </a:t>
            </a:r>
          </a:p>
          <a:p>
            <a:pPr eaLnBrk="1" hangingPunct="1">
              <a:buFont typeface="Arial" charset="0"/>
              <a:buNone/>
            </a:pPr>
            <a:r>
              <a:rPr lang="fr-FR" sz="2000">
                <a:latin typeface="Calibri" charset="0"/>
                <a:ea typeface="ＭＳ Ｐゴシック" charset="0"/>
                <a:cs typeface="ＭＳ Ｐゴシック" charset="0"/>
              </a:rPr>
              <a:t>	L</a:t>
            </a:r>
            <a:r>
              <a:rPr lang="fr-FR" sz="2000" baseline="-25000">
                <a:latin typeface="Calibri" charset="0"/>
                <a:ea typeface="ＭＳ Ｐゴシック" charset="0"/>
                <a:cs typeface="ＭＳ Ｐゴシック" charset="0"/>
              </a:rPr>
              <a:t>int</a:t>
            </a:r>
            <a:r>
              <a:rPr lang="fr-FR" sz="2000">
                <a:latin typeface="Calibri" charset="0"/>
                <a:ea typeface="ＭＳ Ｐゴシック" charset="0"/>
                <a:cs typeface="ＭＳ Ｐゴシック" charset="0"/>
              </a:rPr>
              <a:t> = 1nb</a:t>
            </a:r>
            <a:r>
              <a:rPr lang="fr-FR" sz="2000" baseline="30000">
                <a:latin typeface="Calibri" charset="0"/>
                <a:ea typeface="ＭＳ Ｐゴシック" charset="0"/>
                <a:cs typeface="ＭＳ Ｐゴシック" charset="0"/>
              </a:rPr>
              <a:t>-1</a:t>
            </a:r>
            <a:r>
              <a:rPr lang="fr-FR" sz="2000">
                <a:latin typeface="Calibri" charset="0"/>
                <a:ea typeface="ＭＳ Ｐゴシック" charset="0"/>
                <a:cs typeface="ＭＳ Ｐゴシック" charset="0"/>
              </a:rPr>
              <a:t> will improve a lot the present measurement, allowing to measure a non-zero flow at 5σ in 0-6 GeV/c p</a:t>
            </a:r>
            <a:r>
              <a:rPr lang="fr-FR" sz="2000" baseline="-25000">
                <a:latin typeface="Calibri" charset="0"/>
                <a:ea typeface="ＭＳ Ｐゴシック" charset="0"/>
                <a:cs typeface="ＭＳ Ｐゴシック" charset="0"/>
              </a:rPr>
              <a:t>T</a:t>
            </a:r>
            <a:r>
              <a:rPr lang="fr-FR" sz="2000">
                <a:latin typeface="Calibri" charset="0"/>
                <a:ea typeface="ＭＳ Ｐゴシック" charset="0"/>
                <a:cs typeface="ＭＳ Ｐゴシック" charset="0"/>
              </a:rPr>
              <a:t> range</a:t>
            </a:r>
          </a:p>
          <a:p>
            <a:pPr eaLnBrk="1" hangingPunct="1">
              <a:buFont typeface="Arial" charset="0"/>
              <a:buNone/>
            </a:pPr>
            <a:r>
              <a:rPr lang="fr-FR" sz="2000">
                <a:latin typeface="Calibri" charset="0"/>
                <a:ea typeface="ＭＳ Ｐゴシック" charset="0"/>
                <a:cs typeface="ＭＳ Ｐゴシック" charset="0"/>
              </a:rPr>
              <a:t>	upgrade data needed for a </a:t>
            </a:r>
            <a:r>
              <a:rPr lang="fr-FR" sz="2000" b="1">
                <a:solidFill>
                  <a:srgbClr val="000090"/>
                </a:solidFill>
                <a:latin typeface="Calibri" charset="0"/>
                <a:ea typeface="ＭＳ Ｐゴシック" charset="0"/>
                <a:cs typeface="ＭＳ Ｐゴシック" charset="0"/>
              </a:rPr>
              <a:t>precise measurement of v</a:t>
            </a:r>
            <a:r>
              <a:rPr lang="fr-FR" sz="2000" b="1" baseline="-25000">
                <a:solidFill>
                  <a:srgbClr val="000090"/>
                </a:solidFill>
                <a:latin typeface="Calibri" charset="0"/>
                <a:ea typeface="ＭＳ Ｐゴシック" charset="0"/>
                <a:cs typeface="ＭＳ Ｐゴシック" charset="0"/>
              </a:rPr>
              <a:t>2</a:t>
            </a:r>
            <a:r>
              <a:rPr lang="fr-FR" sz="2000" b="1">
                <a:solidFill>
                  <a:srgbClr val="000090"/>
                </a:solidFill>
                <a:latin typeface="Calibri" charset="0"/>
                <a:ea typeface="ＭＳ Ｐゴシック" charset="0"/>
                <a:cs typeface="ＭＳ Ｐゴシック" charset="0"/>
              </a:rPr>
              <a:t>(p</a:t>
            </a:r>
            <a:r>
              <a:rPr lang="fr-FR" sz="2000" b="1" baseline="-25000">
                <a:solidFill>
                  <a:srgbClr val="000090"/>
                </a:solidFill>
                <a:latin typeface="Calibri" charset="0"/>
                <a:ea typeface="ＭＳ Ｐゴシック" charset="0"/>
                <a:cs typeface="ＭＳ Ｐゴシック" charset="0"/>
              </a:rPr>
              <a:t>T</a:t>
            </a:r>
            <a:r>
              <a:rPr lang="fr-FR" sz="2000" b="1">
                <a:solidFill>
                  <a:srgbClr val="000090"/>
                </a:solidFill>
                <a:latin typeface="Calibri" charset="0"/>
                <a:ea typeface="ＭＳ Ｐゴシック" charset="0"/>
                <a:cs typeface="ＭＳ Ｐゴシック" charset="0"/>
              </a:rPr>
              <a:t>) as a function of the rapidity</a:t>
            </a:r>
          </a:p>
          <a:p>
            <a:pPr eaLnBrk="1" hangingPunct="1"/>
            <a:r>
              <a:rPr lang="fr-FR" sz="2000" b="1">
                <a:solidFill>
                  <a:srgbClr val="000090"/>
                </a:solidFill>
                <a:latin typeface="Calibri" charset="0"/>
                <a:ea typeface="ＭＳ Ｐゴシック" charset="0"/>
                <a:cs typeface="ＭＳ Ｐゴシック" charset="0"/>
              </a:rPr>
              <a:t>Central barrel</a:t>
            </a:r>
            <a:r>
              <a:rPr lang="fr-FR" sz="2000" b="1">
                <a:latin typeface="Calibri" charset="0"/>
                <a:ea typeface="ＭＳ Ｐゴシック" charset="0"/>
                <a:cs typeface="ＭＳ Ｐゴシック" charset="0"/>
              </a:rPr>
              <a:t>  </a:t>
            </a:r>
          </a:p>
          <a:p>
            <a:pPr eaLnBrk="1" hangingPunct="1">
              <a:buFont typeface="Arial" charset="0"/>
              <a:buNone/>
            </a:pPr>
            <a:r>
              <a:rPr lang="fr-FR" sz="2000">
                <a:latin typeface="Calibri" charset="0"/>
                <a:ea typeface="ＭＳ Ｐゴシック" charset="0"/>
                <a:cs typeface="ＭＳ Ｐゴシック" charset="0"/>
              </a:rPr>
              <a:t>	J/ψ elliptic flow measurement only possible with the 10nb</a:t>
            </a:r>
            <a:r>
              <a:rPr lang="fr-FR" sz="2000" baseline="30000">
                <a:latin typeface="Calibri" charset="0"/>
                <a:ea typeface="ＭＳ Ｐゴシック" charset="0"/>
                <a:cs typeface="ＭＳ Ｐゴシック" charset="0"/>
              </a:rPr>
              <a:t>-1 </a:t>
            </a:r>
            <a:r>
              <a:rPr lang="fr-FR" sz="2000">
                <a:latin typeface="Calibri" charset="0"/>
                <a:ea typeface="ＭＳ Ｐゴシック" charset="0"/>
                <a:cs typeface="ＭＳ Ｐゴシック" charset="0"/>
              </a:rPr>
              <a:t>data from the upgrade</a:t>
            </a:r>
          </a:p>
        </p:txBody>
      </p:sp>
    </p:spTree>
    <p:extLst>
      <p:ext uri="{BB962C8B-B14F-4D97-AF65-F5344CB8AC3E}">
        <p14:creationId xmlns:p14="http://schemas.microsoft.com/office/powerpoint/2010/main" val="66373123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Image 9" descr="Jpsi2mumu_LambdaTheta.pdf"/>
          <p:cNvPicPr>
            <a:picLocks noChangeAspect="1"/>
          </p:cNvPicPr>
          <p:nvPr/>
        </p:nvPicPr>
        <p:blipFill>
          <a:blip r:embed="rId3">
            <a:extLst>
              <a:ext uri="{28A0092B-C50C-407E-A947-70E740481C1C}">
                <a14:useLocalDpi xmlns:a14="http://schemas.microsoft.com/office/drawing/2010/main" val="0"/>
              </a:ext>
            </a:extLst>
          </a:blip>
          <a:srcRect r="3749"/>
          <a:stretch>
            <a:fillRect/>
          </a:stretch>
        </p:blipFill>
        <p:spPr bwMode="auto">
          <a:xfrm>
            <a:off x="2748154" y="4356373"/>
            <a:ext cx="3582326"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ZoneTexte 9"/>
          <p:cNvSpPr txBox="1">
            <a:spLocks noChangeArrowheads="1"/>
          </p:cNvSpPr>
          <p:nvPr/>
        </p:nvSpPr>
        <p:spPr bwMode="auto">
          <a:xfrm>
            <a:off x="-15551" y="1106760"/>
            <a:ext cx="6751902"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fr-FR" sz="1800"/>
              <a:t> Distribution of J/ψ decay products expressed as:</a:t>
            </a:r>
          </a:p>
          <a:p>
            <a:pPr eaLnBrk="1" hangingPunct="1">
              <a:buFont typeface="Arial" charset="0"/>
              <a:buChar char="•"/>
            </a:pPr>
            <a:endParaRPr lang="fr-FR" sz="1800"/>
          </a:p>
          <a:p>
            <a:pPr eaLnBrk="1" hangingPunct="1">
              <a:buFont typeface="Arial" charset="0"/>
              <a:buChar char="•"/>
            </a:pPr>
            <a:endParaRPr lang="fr-FR" sz="1800"/>
          </a:p>
          <a:p>
            <a:pPr eaLnBrk="1" hangingPunct="1">
              <a:buFont typeface="Arial" charset="0"/>
              <a:buChar char="•"/>
            </a:pPr>
            <a:r>
              <a:rPr lang="fr-FR" sz="1800"/>
              <a:t> θ and </a:t>
            </a:r>
            <a:r>
              <a:rPr lang="fr-FR" sz="1800">
                <a:latin typeface="Lucida Grande" charset="0"/>
                <a:cs typeface="Lucida Grande" charset="0"/>
              </a:rPr>
              <a:t>ϕ</a:t>
            </a:r>
            <a:r>
              <a:rPr lang="fr-FR" sz="1800"/>
              <a:t> polar and azimuthal angles, λ parameter</a:t>
            </a:r>
          </a:p>
          <a:p>
            <a:pPr eaLnBrk="1" hangingPunct="1"/>
            <a:r>
              <a:rPr lang="fr-FR" sz="1800"/>
              <a:t>  describing the spin state of J/ψ in a given reference frame</a:t>
            </a:r>
          </a:p>
          <a:p>
            <a:pPr eaLnBrk="1" hangingPunct="1">
              <a:buFont typeface="Arial" charset="0"/>
              <a:buChar char="•"/>
            </a:pPr>
            <a:r>
              <a:rPr lang="fr-FR" sz="1800"/>
              <a:t> First polarization measurement in pp collisions: : λ</a:t>
            </a:r>
            <a:r>
              <a:rPr lang="fr-FR" sz="1800" baseline="-25000"/>
              <a:t>θ</a:t>
            </a:r>
            <a:r>
              <a:rPr lang="fr-FR" sz="1800"/>
              <a:t> and λ</a:t>
            </a:r>
            <a:r>
              <a:rPr lang="fr-FR" sz="1800" baseline="-25000">
                <a:latin typeface="Lucida Grande" charset="0"/>
                <a:cs typeface="Lucida Grande" charset="0"/>
              </a:rPr>
              <a:t>ϕ</a:t>
            </a:r>
            <a:endParaRPr lang="fr-FR" sz="1800"/>
          </a:p>
          <a:p>
            <a:pPr eaLnBrk="1" hangingPunct="1"/>
            <a:r>
              <a:rPr lang="fr-FR" sz="1800"/>
              <a:t>  </a:t>
            </a:r>
            <a:r>
              <a:rPr lang="fr-FR" sz="400"/>
              <a:t> </a:t>
            </a:r>
            <a:r>
              <a:rPr lang="fr-FR" sz="1800"/>
              <a:t>consistent with 0 in helicity and Collins-Soper reference</a:t>
            </a:r>
          </a:p>
          <a:p>
            <a:pPr eaLnBrk="1" hangingPunct="1"/>
            <a:r>
              <a:rPr lang="fr-FR" sz="1800"/>
              <a:t>  </a:t>
            </a:r>
            <a:r>
              <a:rPr lang="fr-FR" sz="700"/>
              <a:t> </a:t>
            </a:r>
            <a:r>
              <a:rPr lang="fr-FR" sz="1800"/>
              <a:t>frames</a:t>
            </a:r>
          </a:p>
          <a:p>
            <a:pPr eaLnBrk="1" hangingPunct="1">
              <a:buFont typeface="Arial" charset="0"/>
              <a:buChar char="•"/>
            </a:pPr>
            <a:r>
              <a:rPr lang="fr-FR" sz="1800"/>
              <a:t> Challenging measurement of J/ψ polarization parameters</a:t>
            </a:r>
          </a:p>
          <a:p>
            <a:pPr eaLnBrk="1" hangingPunct="1"/>
            <a:r>
              <a:rPr lang="fr-FR" sz="1800"/>
              <a:t>  </a:t>
            </a:r>
            <a:r>
              <a:rPr lang="fr-FR" sz="1000"/>
              <a:t> </a:t>
            </a:r>
            <a:r>
              <a:rPr lang="fr-FR" sz="1800"/>
              <a:t>in Pb-Pb collisions at low p</a:t>
            </a:r>
            <a:r>
              <a:rPr lang="fr-FR" sz="1800" baseline="-25000"/>
              <a:t>T</a:t>
            </a:r>
            <a:r>
              <a:rPr lang="fr-FR" sz="1800"/>
              <a:t>: 10nb</a:t>
            </a:r>
            <a:r>
              <a:rPr lang="fr-FR" sz="1800" baseline="30000"/>
              <a:t>-1 </a:t>
            </a:r>
            <a:r>
              <a:rPr lang="fr-FR" sz="1800"/>
              <a:t>upgrade needed</a:t>
            </a:r>
          </a:p>
        </p:txBody>
      </p:sp>
      <p:sp>
        <p:nvSpPr>
          <p:cNvPr id="34821" name="Titre 1"/>
          <p:cNvSpPr>
            <a:spLocks noGrp="1"/>
          </p:cNvSpPr>
          <p:nvPr>
            <p:ph type="title"/>
          </p:nvPr>
        </p:nvSpPr>
        <p:spPr>
          <a:xfrm>
            <a:off x="1064568" y="0"/>
            <a:ext cx="5751453" cy="760413"/>
          </a:xfrm>
        </p:spPr>
        <p:txBody>
          <a:bodyPr/>
          <a:lstStyle/>
          <a:p>
            <a:pPr eaLnBrk="1" hangingPunct="1"/>
            <a:r>
              <a:rPr lang="fr-FR" b="1" dirty="0" err="1">
                <a:latin typeface="Calibri" charset="0"/>
                <a:ea typeface="ＭＳ Ｐゴシック" charset="0"/>
                <a:cs typeface="ＭＳ Ｐゴシック" charset="0"/>
              </a:rPr>
              <a:t>Polarization</a:t>
            </a:r>
            <a:r>
              <a:rPr lang="fr-FR" b="1" dirty="0">
                <a:latin typeface="Calibri" charset="0"/>
                <a:ea typeface="ＭＳ Ｐゴシック" charset="0"/>
                <a:cs typeface="ＭＳ Ｐゴシック" charset="0"/>
              </a:rPr>
              <a:t> of J/</a:t>
            </a:r>
            <a:r>
              <a:rPr lang="fr-FR" b="1" dirty="0" err="1">
                <a:latin typeface="Calibri" charset="0"/>
                <a:ea typeface="ＭＳ Ｐゴシック" charset="0"/>
                <a:cs typeface="ＭＳ Ｐゴシック" charset="0"/>
              </a:rPr>
              <a:t>ψ</a:t>
            </a:r>
            <a:endParaRPr lang="fr-FR" b="1" dirty="0">
              <a:latin typeface="Calibri" charset="0"/>
              <a:ea typeface="ＭＳ Ｐゴシック" charset="0"/>
              <a:cs typeface="ＭＳ Ｐゴシック" charset="0"/>
            </a:endParaRPr>
          </a:p>
        </p:txBody>
      </p:sp>
      <p:pic>
        <p:nvPicPr>
          <p:cNvPr id="34822" name="Espace réservé du contenu 8" descr="polarisation.pdf"/>
          <p:cNvPicPr>
            <a:picLocks noGrp="1" noChangeAspect="1"/>
          </p:cNvPicPr>
          <p:nvPr>
            <p:ph idx="1"/>
          </p:nvPr>
        </p:nvPicPr>
        <p:blipFill>
          <a:blip r:embed="rId4">
            <a:extLst>
              <a:ext uri="{28A0092B-C50C-407E-A947-70E740481C1C}">
                <a14:useLocalDpi xmlns:a14="http://schemas.microsoft.com/office/drawing/2010/main" val="0"/>
              </a:ext>
            </a:extLst>
          </a:blip>
          <a:srcRect l="-2350" r="-1100"/>
          <a:stretch>
            <a:fillRect/>
          </a:stretch>
        </p:blipFill>
        <p:spPr>
          <a:xfrm>
            <a:off x="6524817" y="1098822"/>
            <a:ext cx="3365632" cy="2870200"/>
          </a:xfrm>
        </p:spPr>
      </p:pic>
      <p:pic>
        <p:nvPicPr>
          <p:cNvPr id="34826" name="Image 10" descr="Jpsi2mumu_LambdaPhi.pdf"/>
          <p:cNvPicPr>
            <a:picLocks noChangeAspect="1"/>
          </p:cNvPicPr>
          <p:nvPr/>
        </p:nvPicPr>
        <p:blipFill>
          <a:blip r:embed="rId5">
            <a:extLst>
              <a:ext uri="{28A0092B-C50C-407E-A947-70E740481C1C}">
                <a14:useLocalDpi xmlns:a14="http://schemas.microsoft.com/office/drawing/2010/main" val="0"/>
              </a:ext>
            </a:extLst>
          </a:blip>
          <a:srcRect r="3749"/>
          <a:stretch>
            <a:fillRect/>
          </a:stretch>
        </p:blipFill>
        <p:spPr bwMode="auto">
          <a:xfrm>
            <a:off x="6330480" y="4356373"/>
            <a:ext cx="3580606"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4818" name="Object 2"/>
          <p:cNvGraphicFramePr>
            <a:graphicFrameLocks noChangeAspect="1"/>
          </p:cNvGraphicFramePr>
          <p:nvPr>
            <p:extLst>
              <p:ext uri="{D42A27DB-BD31-4B8C-83A1-F6EECF244321}">
                <p14:modId xmlns:p14="http://schemas.microsoft.com/office/powerpoint/2010/main" val="1334604410"/>
              </p:ext>
            </p:extLst>
          </p:nvPr>
        </p:nvGraphicFramePr>
        <p:xfrm>
          <a:off x="288852" y="1475059"/>
          <a:ext cx="6235965" cy="573088"/>
        </p:xfrm>
        <a:graphic>
          <a:graphicData uri="http://schemas.openxmlformats.org/presentationml/2006/ole">
            <mc:AlternateContent xmlns:mc="http://schemas.openxmlformats.org/markup-compatibility/2006">
              <mc:Choice xmlns:v="urn:schemas-microsoft-com:vml" Requires="v">
                <p:oleObj spid="_x0000_s15379" name="…quation" r:id="rId6" imgW="3949700" imgH="393700" progId="Equation.3">
                  <p:embed/>
                </p:oleObj>
              </mc:Choice>
              <mc:Fallback>
                <p:oleObj name="…quation" r:id="rId6" imgW="3949700" imgH="3937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852" y="1475059"/>
                        <a:ext cx="6235965" cy="57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4827" name="Rectangle 11"/>
          <p:cNvSpPr>
            <a:spLocks noChangeArrowheads="1"/>
          </p:cNvSpPr>
          <p:nvPr/>
        </p:nvSpPr>
        <p:spPr bwMode="auto">
          <a:xfrm>
            <a:off x="6889413" y="3929335"/>
            <a:ext cx="30010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200" b="1">
                <a:solidFill>
                  <a:srgbClr val="000090"/>
                </a:solidFill>
              </a:rPr>
              <a:t>Phys. Rev. Lett. 108 (2012) 082001</a:t>
            </a:r>
          </a:p>
        </p:txBody>
      </p:sp>
      <p:sp>
        <p:nvSpPr>
          <p:cNvPr id="34828" name="ZoneTexte 12"/>
          <p:cNvSpPr txBox="1">
            <a:spLocks noChangeArrowheads="1"/>
          </p:cNvSpPr>
          <p:nvPr/>
        </p:nvSpPr>
        <p:spPr bwMode="auto">
          <a:xfrm>
            <a:off x="-15552" y="4361135"/>
            <a:ext cx="2763706"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b="1">
                <a:solidFill>
                  <a:srgbClr val="000090"/>
                </a:solidFill>
              </a:rPr>
              <a:t>Absolute error on λ</a:t>
            </a:r>
            <a:r>
              <a:rPr lang="fr-FR" sz="1800" b="1" baseline="-25000">
                <a:solidFill>
                  <a:srgbClr val="000090"/>
                </a:solidFill>
              </a:rPr>
              <a:t>θ</a:t>
            </a:r>
            <a:r>
              <a:rPr lang="fr-FR" sz="1800" b="1">
                <a:solidFill>
                  <a:srgbClr val="000090"/>
                </a:solidFill>
              </a:rPr>
              <a:t> and on λ</a:t>
            </a:r>
            <a:r>
              <a:rPr lang="fr-FR" sz="1800" b="1" baseline="-25000">
                <a:solidFill>
                  <a:srgbClr val="000090"/>
                </a:solidFill>
                <a:latin typeface="Lucida Grande" charset="0"/>
                <a:cs typeface="Lucida Grande" charset="0"/>
              </a:rPr>
              <a:t>ϕ</a:t>
            </a:r>
            <a:r>
              <a:rPr lang="fr-FR" sz="1800" b="1">
                <a:solidFill>
                  <a:srgbClr val="000090"/>
                </a:solidFill>
              </a:rPr>
              <a:t> parameters lower than 0.1</a:t>
            </a:r>
          </a:p>
          <a:p>
            <a:pPr eaLnBrk="1" hangingPunct="1"/>
            <a:r>
              <a:rPr lang="fr-FR" sz="1800" b="1">
                <a:solidFill>
                  <a:srgbClr val="000090"/>
                </a:solidFill>
              </a:rPr>
              <a:t>(factor 3-4 improvement in the upgrade scenario with respect to the 1nb</a:t>
            </a:r>
            <a:r>
              <a:rPr lang="fr-FR" sz="1800" b="1" baseline="30000">
                <a:solidFill>
                  <a:srgbClr val="000090"/>
                </a:solidFill>
              </a:rPr>
              <a:t>-1 </a:t>
            </a:r>
            <a:r>
              <a:rPr lang="fr-FR" sz="1800" b="1">
                <a:solidFill>
                  <a:srgbClr val="000090"/>
                </a:solidFill>
              </a:rPr>
              <a:t>scenario)</a:t>
            </a:r>
          </a:p>
        </p:txBody>
      </p:sp>
    </p:spTree>
    <p:extLst>
      <p:ext uri="{BB962C8B-B14F-4D97-AF65-F5344CB8AC3E}">
        <p14:creationId xmlns:p14="http://schemas.microsoft.com/office/powerpoint/2010/main" val="160355527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noFill/>
          <a:prstDash val="solid"/>
          <a:round/>
          <a:headEnd type="none" w="med" len="med"/>
          <a:tailEnd type="none" w="med" len="med"/>
        </a:ln>
        <a:effectLst>
          <a:outerShdw dist="107763" dir="2700000" algn="ctr" rotWithShape="0">
            <a:schemeClr val="bg2"/>
          </a:outerShdw>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rgbClr val="000000"/>
            </a:solidFill>
            <a:effectLst/>
            <a:latin typeface="Verdana" pitchFamily="34" charset="0"/>
          </a:defRPr>
        </a:defPPr>
      </a:lstStyle>
    </a:spDef>
    <a:lnDef>
      <a:spPr bwMode="auto">
        <a:xfrm>
          <a:off x="0" y="0"/>
          <a:ext cx="1" cy="1"/>
        </a:xfrm>
        <a:custGeom>
          <a:avLst/>
          <a:gdLst/>
          <a:ahLst/>
          <a:cxnLst/>
          <a:rect l="0" t="0" r="0" b="0"/>
          <a:pathLst/>
        </a:custGeom>
        <a:noFill/>
        <a:ln w="28575" cap="flat" cmpd="sng" algn="ctr">
          <a:noFill/>
          <a:prstDash val="solid"/>
          <a:round/>
          <a:headEnd type="none" w="med" len="med"/>
          <a:tailEnd type="none" w="med" len="med"/>
        </a:ln>
        <a:effectLst>
          <a:outerShdw dist="107763" dir="2700000" algn="ctr" rotWithShape="0">
            <a:schemeClr val="bg2"/>
          </a:outerShdw>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rgbClr val="000000"/>
            </a:solidFill>
            <a:effectLst/>
            <a:latin typeface="Verdan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19380</TotalTime>
  <Words>2529</Words>
  <Application>Microsoft Macintosh PowerPoint</Application>
  <PresentationFormat>Format A4 (210 x 297 mm)</PresentationFormat>
  <Paragraphs>360</Paragraphs>
  <Slides>23</Slides>
  <Notes>9</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23</vt:i4>
      </vt:variant>
    </vt:vector>
  </HeadingPairs>
  <TitlesOfParts>
    <vt:vector size="25" baseType="lpstr">
      <vt:lpstr>Blank Presentation</vt:lpstr>
      <vt:lpstr>Microsoft Equation</vt:lpstr>
      <vt:lpstr>Upgrade Spectromètre à muon d’ALICE</vt:lpstr>
      <vt:lpstr>Présentation PowerPoint</vt:lpstr>
      <vt:lpstr>Scénario de prise des données</vt:lpstr>
      <vt:lpstr>Motivations</vt:lpstr>
      <vt:lpstr>Preliminary remarks</vt:lpstr>
      <vt:lpstr>Nuclear modification factor of J/ψ</vt:lpstr>
      <vt:lpstr>Elliptic flow v2 of J/ψ</vt:lpstr>
      <vt:lpstr>Elliptic flow v2 of J/ψ</vt:lpstr>
      <vt:lpstr>Polarization of J/ψ</vt:lpstr>
      <vt:lpstr>Electromagnetic production of J/ψ</vt:lpstr>
      <vt:lpstr>Electromagnetic production of J/ψ</vt:lpstr>
      <vt:lpstr>Ψ’ measurement </vt:lpstr>
      <vt:lpstr>Ψ’ measurement </vt:lpstr>
      <vt:lpstr>Résumé des “Physics Cases”</vt:lpstr>
      <vt:lpstr>Muon tracking Upgrades</vt:lpstr>
      <vt:lpstr>Présentation PowerPoint</vt:lpstr>
      <vt:lpstr>Présentation PowerPoint</vt:lpstr>
      <vt:lpstr>Muon Trigger Upgrades</vt:lpstr>
      <vt:lpstr>Présentation PowerPoint</vt:lpstr>
      <vt:lpstr>Présentation PowerPoint</vt:lpstr>
      <vt:lpstr>Présentation PowerPoint</vt:lpstr>
      <vt:lpstr>Prevision des moyens techniques de l’UPGRADE du SpectromEtre</vt:lpstr>
      <vt:lpstr>Prévision Moyens Techniques</vt:lpstr>
    </vt:vector>
  </TitlesOfParts>
  <Company>_x0008_ᖨ]狴뿿�뿿�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Alfredo Musso</dc:creator>
  <cp:lastModifiedBy>Office 2004 Test Drive User</cp:lastModifiedBy>
  <cp:revision>1557</cp:revision>
  <cp:lastPrinted>2006-11-03T15:34:55Z</cp:lastPrinted>
  <dcterms:created xsi:type="dcterms:W3CDTF">2005-02-20T13:31:08Z</dcterms:created>
  <dcterms:modified xsi:type="dcterms:W3CDTF">2012-10-03T15:08:50Z</dcterms:modified>
</cp:coreProperties>
</file>