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92" r:id="rId2"/>
    <p:sldId id="283" r:id="rId3"/>
    <p:sldId id="285" r:id="rId4"/>
    <p:sldId id="273" r:id="rId5"/>
    <p:sldId id="276" r:id="rId6"/>
    <p:sldId id="279" r:id="rId7"/>
    <p:sldId id="281" r:id="rId8"/>
    <p:sldId id="288" r:id="rId9"/>
    <p:sldId id="293" r:id="rId10"/>
    <p:sldId id="280" r:id="rId11"/>
    <p:sldId id="271" r:id="rId12"/>
    <p:sldId id="282" r:id="rId13"/>
    <p:sldId id="290" r:id="rId14"/>
  </p:sldIdLst>
  <p:sldSz cx="9144000" cy="6858000" type="screen4x3"/>
  <p:notesSz cx="68834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66FFFF"/>
    <a:srgbClr val="336600"/>
    <a:srgbClr val="99FF33"/>
    <a:srgbClr val="FF9933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7406" autoAdjust="0"/>
  </p:normalViewPr>
  <p:slideViewPr>
    <p:cSldViewPr snapToGrid="0" snapToObjects="1">
      <p:cViewPr>
        <p:scale>
          <a:sx n="100" d="100"/>
          <a:sy n="100" d="100"/>
        </p:scale>
        <p:origin x="-75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4794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479425">
              <a:defRPr sz="1300"/>
            </a:lvl1pPr>
          </a:lstStyle>
          <a:p>
            <a:pPr>
              <a:defRPr/>
            </a:pPr>
            <a:fld id="{0A2D7790-1A26-4F3C-B8AE-E539E3F87159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4794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479425">
              <a:defRPr sz="1300"/>
            </a:lvl1pPr>
          </a:lstStyle>
          <a:p>
            <a:pPr>
              <a:defRPr/>
            </a:pPr>
            <a:fld id="{14077D4C-3A0B-4ED8-BA6F-483788F7FA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 txBox="1">
            <a:spLocks noGrp="1" noChangeArrowheads="1"/>
          </p:cNvSpPr>
          <p:nvPr/>
        </p:nvSpPr>
        <p:spPr bwMode="auto">
          <a:xfrm>
            <a:off x="3898900" y="9409113"/>
            <a:ext cx="2978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52" tIns="43725" rIns="87452" bIns="43725" anchor="b"/>
          <a:lstStyle/>
          <a:p>
            <a:pPr algn="r" defTabSz="430213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1038" algn="l"/>
                <a:tab pos="1362075" algn="l"/>
                <a:tab pos="2044700" algn="l"/>
                <a:tab pos="2727325" algn="l"/>
              </a:tabLst>
            </a:pPr>
            <a:fld id="{430B169B-AB54-46AC-85AB-6048714A5FFC}" type="slidenum">
              <a:rPr lang="en-US" sz="120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rPr>
              <a:pPr algn="r" defTabSz="430213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81038" algn="l"/>
                  <a:tab pos="1362075" algn="l"/>
                  <a:tab pos="2044700" algn="l"/>
                  <a:tab pos="2727325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57288" y="741363"/>
            <a:ext cx="4565650" cy="3714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095" tIns="43048" rIns="86095" bIns="43048" anchor="ctr"/>
          <a:lstStyle/>
          <a:p>
            <a:pPr defTabSz="43021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1700">
              <a:ea typeface="ＭＳ Ｐゴシック"/>
              <a:cs typeface="ＭＳ Ｐゴシック"/>
            </a:endParaRPr>
          </a:p>
        </p:txBody>
      </p:sp>
      <p:sp>
        <p:nvSpPr>
          <p:cNvPr id="15364" name="Text Box 2"/>
          <p:cNvSpPr>
            <a:spLocks noGrp="1" noChangeArrowheads="1"/>
          </p:cNvSpPr>
          <p:nvPr>
            <p:ph type="body"/>
          </p:nvPr>
        </p:nvSpPr>
        <p:spPr>
          <a:xfrm>
            <a:off x="915988" y="4703763"/>
            <a:ext cx="5046662" cy="4456112"/>
          </a:xfrm>
          <a:noFill/>
          <a:ln/>
        </p:spPr>
        <p:txBody>
          <a:bodyPr wrap="none" lIns="0" tIns="0" rIns="0" bIns="0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 txBox="1">
            <a:spLocks noGrp="1" noChangeArrowheads="1"/>
          </p:cNvSpPr>
          <p:nvPr/>
        </p:nvSpPr>
        <p:spPr bwMode="auto">
          <a:xfrm>
            <a:off x="3898900" y="9409113"/>
            <a:ext cx="2978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52" tIns="43725" rIns="87452" bIns="43725" anchor="b"/>
          <a:lstStyle/>
          <a:p>
            <a:pPr algn="r" defTabSz="479425">
              <a:lnSpc>
                <a:spcPct val="98000"/>
              </a:lnSpc>
              <a:tabLst>
                <a:tab pos="758825" algn="l"/>
                <a:tab pos="1519238" algn="l"/>
                <a:tab pos="2278063" algn="l"/>
                <a:tab pos="3038475" algn="l"/>
              </a:tabLst>
            </a:pPr>
            <a:fld id="{D1BB675F-EEA5-4281-804C-D056F4C23C42}" type="slidenum">
              <a:rPr lang="en-US" sz="120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rPr>
              <a:pPr algn="r" defTabSz="479425">
                <a:lnSpc>
                  <a:spcPct val="98000"/>
                </a:lnSpc>
                <a:tabLst>
                  <a:tab pos="758825" algn="l"/>
                  <a:tab pos="1519238" algn="l"/>
                  <a:tab pos="2278063" algn="l"/>
                  <a:tab pos="3038475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57288" y="741363"/>
            <a:ext cx="4565650" cy="3714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095" tIns="43048" rIns="86095" bIns="43048" anchor="ctr"/>
          <a:lstStyle/>
          <a:p>
            <a:pPr defTabSz="479425"/>
            <a:endParaRPr lang="fr-FR" sz="1700">
              <a:ea typeface="ＭＳ Ｐゴシック"/>
              <a:cs typeface="ＭＳ Ｐゴシック"/>
            </a:endParaRPr>
          </a:p>
        </p:txBody>
      </p:sp>
      <p:sp>
        <p:nvSpPr>
          <p:cNvPr id="18436" name="Text Box 2"/>
          <p:cNvSpPr>
            <a:spLocks noGrp="1" noChangeArrowheads="1"/>
          </p:cNvSpPr>
          <p:nvPr>
            <p:ph type="body"/>
          </p:nvPr>
        </p:nvSpPr>
        <p:spPr>
          <a:xfrm>
            <a:off x="915988" y="4703763"/>
            <a:ext cx="5046662" cy="4456112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F8E8-BBD0-4AE1-9751-D869BF0A61D2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4A2E-9585-45B9-800A-CCCA78D63113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1733-59F5-4D7F-950A-FE91960DE616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7541-B1B3-4875-8B43-E155905A2FAB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60C9-E277-4FD2-9DB9-26EE301102BD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4EEE-5B60-4202-8E4E-35D9EEA7D679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317D-03E7-41B3-8F88-C467E78EA02A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826F-3038-401B-BF42-8FD06569394E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3E99-EDE6-428A-93BC-BB3A46E7DFF8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F74B-5766-4E1A-8C9E-247B3FA9A934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3418-4255-41F9-A1A7-508BCCAB6271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D5A6-AD2E-4BD6-BADE-06AF76258BCB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E957-D2FA-4C68-968F-DA91F5458F79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F607-E68E-49DC-8B75-091FC1D41E92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CAB1-F724-42F1-B40D-3B1D74C6B23B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8040-10DE-4878-A16F-80876E403EE8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B53-2C5F-4171-92A2-D3840AA5CA99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3607-28C1-4E08-99EF-958EB6F0A5C9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6C44-31CB-420F-9F1A-BC99C07093F1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6C03-BDAA-475F-BC6F-04C016BBF32B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BE54-C2E0-4779-B2BD-3EF3E51463D7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01C3-7316-4327-8C56-639816EB341A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2A6F6-5B78-4C50-846D-7D58537DC23B}" type="datetime1">
              <a:rPr lang="en-US"/>
              <a:pPr>
                <a:defRPr/>
              </a:pPr>
              <a:t>10/3/2012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EBBCA-B619-4595-BFCF-736859F912E9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D7C27-F18E-4996-924E-FC96B49974CF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14338" name="Text Placeholder 2"/>
          <p:cNvSpPr>
            <a:spLocks/>
          </p:cNvSpPr>
          <p:nvPr/>
        </p:nvSpPr>
        <p:spPr bwMode="auto">
          <a:xfrm>
            <a:off x="704850" y="5943600"/>
            <a:ext cx="7773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4" rIns="92065" bIns="46034" anchor="b"/>
          <a:lstStyle/>
          <a:p>
            <a:pPr algn="ctr" defTabSz="828675">
              <a:lnSpc>
                <a:spcPct val="93000"/>
              </a:lnSpc>
              <a:spcAft>
                <a:spcPts val="1288"/>
              </a:spcAft>
              <a:buClr>
                <a:srgbClr val="0000FF"/>
              </a:buClr>
              <a:buSzPct val="150000"/>
              <a:buFont typeface="Wingdings" pitchFamily="2" charset="2"/>
              <a:buNone/>
              <a:tabLst>
                <a:tab pos="1295400" algn="l"/>
              </a:tabLst>
            </a:pPr>
            <a:r>
              <a:rPr lang="en-US" sz="2200">
                <a:solidFill>
                  <a:srgbClr val="000000"/>
                </a:solidFill>
                <a:ea typeface="ＭＳ Ｐゴシック"/>
                <a:cs typeface="ＭＳ Ｐゴシック"/>
              </a:rPr>
              <a:t>Motivation, options, strategy, manpower, funds</a:t>
            </a:r>
          </a:p>
        </p:txBody>
      </p:sp>
      <p:pic>
        <p:nvPicPr>
          <p:cNvPr id="15373" name="Picture 13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1027113"/>
            <a:ext cx="7961313" cy="46339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537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50813"/>
            <a:ext cx="6789737" cy="782637"/>
          </a:xfrm>
        </p:spPr>
        <p:txBody>
          <a:bodyPr lIns="0" tIns="0" rIns="0" bIns="0" anchorCtr="1"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Upgrade of the ALICE ITS</a:t>
            </a:r>
            <a:endParaRPr lang="fr-FR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DD6A9-2B46-4810-B9CD-A658A94A23AF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084263" y="58738"/>
            <a:ext cx="711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2000" b="1"/>
              <a:t>Ressources humaines nécessaires pour la phase de R&amp;D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965200" y="609600"/>
            <a:ext cx="4965700" cy="825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b="1"/>
              <a:t>Ingénieurs du groupe PICSEL</a:t>
            </a:r>
          </a:p>
          <a:p>
            <a:pPr defTabSz="914400"/>
            <a:r>
              <a:rPr lang="fr-FR" b="1">
                <a:solidFill>
                  <a:schemeClr val="hlink"/>
                </a:solidFill>
              </a:rPr>
              <a:t>ETP pour le design des chips</a:t>
            </a:r>
          </a:p>
          <a:p>
            <a:pPr defTabSz="914400"/>
            <a:r>
              <a:rPr lang="fr-FR" b="1">
                <a:solidFill>
                  <a:srgbClr val="008000"/>
                </a:solidFill>
              </a:rPr>
              <a:t>ETP pour la préparation et la réalisation des tests</a:t>
            </a:r>
          </a:p>
        </p:txBody>
      </p:sp>
      <p:pic>
        <p:nvPicPr>
          <p:cNvPr id="25604" name="Picture 7" descr="alice-its_MarcWinter-11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547813"/>
            <a:ext cx="89519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87338" y="5916613"/>
            <a:ext cx="7683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000" b="1"/>
              <a:t>Total ETP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546100" y="6289675"/>
            <a:ext cx="591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b="1"/>
              <a:t>+ physiciens: groupe PICSEL: 2 ETP, groupe ALICE: 1 ETP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0FF13-6FF4-46EA-B077-F82AB488D25A}" type="slidenum">
              <a:rPr lang="it-IT"/>
              <a:pPr>
                <a:defRPr/>
              </a:pPr>
              <a:t>11</a:t>
            </a:fld>
            <a:endParaRPr lang="it-IT"/>
          </a:p>
        </p:txBody>
      </p:sp>
      <p:graphicFrame>
        <p:nvGraphicFramePr>
          <p:cNvPr id="25677" name="Group 77"/>
          <p:cNvGraphicFramePr>
            <a:graphicFrameLocks noGrp="1"/>
          </p:cNvGraphicFramePr>
          <p:nvPr/>
        </p:nvGraphicFramePr>
        <p:xfrm>
          <a:off x="304800" y="539750"/>
          <a:ext cx="8586788" cy="2906713"/>
        </p:xfrm>
        <a:graphic>
          <a:graphicData uri="http://schemas.openxmlformats.org/drawingml/2006/table">
            <a:tbl>
              <a:tblPr/>
              <a:tblGrid>
                <a:gridCol w="1227138"/>
                <a:gridCol w="1225550"/>
                <a:gridCol w="1228725"/>
                <a:gridCol w="1223962"/>
                <a:gridCol w="1228725"/>
                <a:gridCol w="1225550"/>
                <a:gridCol w="12271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5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2" name="Line 45"/>
          <p:cNvSpPr>
            <a:spLocks noChangeShapeType="1"/>
          </p:cNvSpPr>
          <p:nvPr/>
        </p:nvSpPr>
        <p:spPr bwMode="auto">
          <a:xfrm>
            <a:off x="2773363" y="1851025"/>
            <a:ext cx="163353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53" name="Line 46"/>
          <p:cNvSpPr>
            <a:spLocks noChangeShapeType="1"/>
          </p:cNvSpPr>
          <p:nvPr/>
        </p:nvSpPr>
        <p:spPr bwMode="auto">
          <a:xfrm flipV="1">
            <a:off x="4905375" y="1257300"/>
            <a:ext cx="1533525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54" name="Text Box 48"/>
          <p:cNvSpPr txBox="1">
            <a:spLocks noChangeArrowheads="1"/>
          </p:cNvSpPr>
          <p:nvPr/>
        </p:nvSpPr>
        <p:spPr bwMode="auto">
          <a:xfrm>
            <a:off x="6530975" y="10620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fr-FR"/>
          </a:p>
        </p:txBody>
      </p:sp>
      <p:sp>
        <p:nvSpPr>
          <p:cNvPr id="26655" name="Line 49"/>
          <p:cNvSpPr>
            <a:spLocks noChangeShapeType="1"/>
          </p:cNvSpPr>
          <p:nvPr/>
        </p:nvSpPr>
        <p:spPr bwMode="auto">
          <a:xfrm>
            <a:off x="6438900" y="1608138"/>
            <a:ext cx="2452688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56" name="Text Box 52"/>
          <p:cNvSpPr txBox="1">
            <a:spLocks noChangeArrowheads="1"/>
          </p:cNvSpPr>
          <p:nvPr/>
        </p:nvSpPr>
        <p:spPr bwMode="auto">
          <a:xfrm>
            <a:off x="6586538" y="1277938"/>
            <a:ext cx="2133600" cy="2746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1200"/>
              <a:t>Installation &amp; Commissioning</a:t>
            </a:r>
          </a:p>
        </p:txBody>
      </p:sp>
      <p:sp>
        <p:nvSpPr>
          <p:cNvPr id="26657" name="Text Box 53"/>
          <p:cNvSpPr txBox="1">
            <a:spLocks noChangeArrowheads="1"/>
          </p:cNvSpPr>
          <p:nvPr/>
        </p:nvSpPr>
        <p:spPr bwMode="auto">
          <a:xfrm>
            <a:off x="2992438" y="1349375"/>
            <a:ext cx="11811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200"/>
              <a:t>Préparation de</a:t>
            </a:r>
          </a:p>
          <a:p>
            <a:pPr defTabSz="914400"/>
            <a:r>
              <a:rPr lang="fr-FR" sz="1200"/>
              <a:t> la production</a:t>
            </a:r>
          </a:p>
        </p:txBody>
      </p:sp>
      <p:sp>
        <p:nvSpPr>
          <p:cNvPr id="26658" name="Text Box 54"/>
          <p:cNvSpPr txBox="1">
            <a:spLocks noChangeArrowheads="1"/>
          </p:cNvSpPr>
          <p:nvPr/>
        </p:nvSpPr>
        <p:spPr bwMode="auto">
          <a:xfrm>
            <a:off x="257175" y="3521075"/>
            <a:ext cx="4648200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200" b="1"/>
              <a:t>Préparation de la production</a:t>
            </a:r>
            <a:r>
              <a:rPr lang="fr-FR" sz="1200"/>
              <a:t> </a:t>
            </a:r>
          </a:p>
          <a:p>
            <a:pPr defTabSz="914400"/>
            <a:r>
              <a:rPr lang="fr-FR" sz="1200"/>
              <a:t>- Elaboration des procédures de test des chips (sur wafers)</a:t>
            </a:r>
          </a:p>
          <a:p>
            <a:pPr defTabSz="914400"/>
            <a:r>
              <a:rPr lang="fr-FR" sz="1200"/>
              <a:t>- Fabrication des cartes de test (probe station) des chips</a:t>
            </a:r>
          </a:p>
          <a:p>
            <a:pPr defTabSz="914400">
              <a:buFontTx/>
              <a:buChar char="-"/>
            </a:pPr>
            <a:r>
              <a:rPr lang="fr-FR" sz="1200"/>
              <a:t> Outils de manipulation des chips</a:t>
            </a:r>
          </a:p>
          <a:p>
            <a:pPr defTabSz="914400">
              <a:buFontTx/>
              <a:buChar char="-"/>
            </a:pPr>
            <a:r>
              <a:rPr lang="fr-FR" sz="1200"/>
              <a:t> Elaboration des procédures d’assemblage des chips sur échelles</a:t>
            </a:r>
          </a:p>
          <a:p>
            <a:pPr defTabSz="914400"/>
            <a:r>
              <a:rPr lang="fr-FR" sz="1200"/>
              <a:t>  et études pour l’industrialisation de l’assemblage </a:t>
            </a:r>
          </a:p>
        </p:txBody>
      </p:sp>
      <p:sp>
        <p:nvSpPr>
          <p:cNvPr id="26659" name="Text Box 55"/>
          <p:cNvSpPr txBox="1">
            <a:spLocks noChangeArrowheads="1"/>
          </p:cNvSpPr>
          <p:nvPr/>
        </p:nvSpPr>
        <p:spPr bwMode="auto">
          <a:xfrm>
            <a:off x="8061325" y="1792288"/>
            <a:ext cx="82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400" b="1">
                <a:solidFill>
                  <a:srgbClr val="FF0000"/>
                </a:solidFill>
              </a:rPr>
              <a:t>2 ETP</a:t>
            </a:r>
          </a:p>
          <a:p>
            <a:pPr defTabSz="914400"/>
            <a:r>
              <a:rPr lang="fr-FR" sz="1400" b="1">
                <a:solidFill>
                  <a:schemeClr val="hlink"/>
                </a:solidFill>
              </a:rPr>
              <a:t>1 ETP</a:t>
            </a:r>
          </a:p>
          <a:p>
            <a:pPr defTabSz="914400"/>
            <a:r>
              <a:rPr lang="fr-FR" sz="1400" b="1"/>
              <a:t>1.5 ETP</a:t>
            </a:r>
          </a:p>
        </p:txBody>
      </p:sp>
      <p:sp>
        <p:nvSpPr>
          <p:cNvPr id="26660" name="Text Box 56"/>
          <p:cNvSpPr txBox="1">
            <a:spLocks noChangeArrowheads="1"/>
          </p:cNvSpPr>
          <p:nvPr/>
        </p:nvSpPr>
        <p:spPr bwMode="auto">
          <a:xfrm>
            <a:off x="7042150" y="3498850"/>
            <a:ext cx="1849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200" b="1">
                <a:solidFill>
                  <a:srgbClr val="FF0000"/>
                </a:solidFill>
              </a:rPr>
              <a:t>Groupe de </a:t>
            </a:r>
            <a:r>
              <a:rPr lang="fr-FR" sz="12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sz="1200" b="1">
                <a:solidFill>
                  <a:srgbClr val="FF0000"/>
                </a:solidFill>
              </a:rPr>
              <a:t>-technique</a:t>
            </a:r>
          </a:p>
          <a:p>
            <a:pPr defTabSz="914400"/>
            <a:r>
              <a:rPr lang="fr-FR" sz="1200" b="1">
                <a:solidFill>
                  <a:srgbClr val="336600"/>
                </a:solidFill>
              </a:rPr>
              <a:t>Groupe de Mécanique</a:t>
            </a:r>
          </a:p>
          <a:p>
            <a:pPr defTabSz="914400"/>
            <a:r>
              <a:rPr lang="fr-FR" sz="1200" b="1">
                <a:solidFill>
                  <a:schemeClr val="hlink"/>
                </a:solidFill>
              </a:rPr>
              <a:t>Groupe PICSEL</a:t>
            </a:r>
          </a:p>
          <a:p>
            <a:pPr defTabSz="914400"/>
            <a:r>
              <a:rPr lang="fr-FR" sz="1200" b="1"/>
              <a:t>Groupe ALICE</a:t>
            </a:r>
          </a:p>
        </p:txBody>
      </p:sp>
      <p:sp>
        <p:nvSpPr>
          <p:cNvPr id="26661" name="Text Box 58"/>
          <p:cNvSpPr txBox="1">
            <a:spLocks noChangeArrowheads="1"/>
          </p:cNvSpPr>
          <p:nvPr/>
        </p:nvSpPr>
        <p:spPr bwMode="auto">
          <a:xfrm>
            <a:off x="2971800" y="2363788"/>
            <a:ext cx="677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4 ETP</a:t>
            </a:r>
          </a:p>
          <a:p>
            <a:r>
              <a:rPr lang="fr-FR" sz="1400" b="1">
                <a:solidFill>
                  <a:srgbClr val="336600"/>
                </a:solidFill>
              </a:rPr>
              <a:t>1 ETP</a:t>
            </a:r>
          </a:p>
          <a:p>
            <a:r>
              <a:rPr lang="fr-FR" sz="1400" b="1">
                <a:solidFill>
                  <a:schemeClr val="hlink"/>
                </a:solidFill>
              </a:rPr>
              <a:t>2 ETP</a:t>
            </a:r>
          </a:p>
          <a:p>
            <a:r>
              <a:rPr lang="fr-FR" sz="1400" b="1"/>
              <a:t>1 ETP</a:t>
            </a:r>
          </a:p>
        </p:txBody>
      </p:sp>
      <p:sp>
        <p:nvSpPr>
          <p:cNvPr id="26662" name="Line 59"/>
          <p:cNvSpPr>
            <a:spLocks noChangeShapeType="1"/>
          </p:cNvSpPr>
          <p:nvPr/>
        </p:nvSpPr>
        <p:spPr bwMode="auto">
          <a:xfrm>
            <a:off x="304800" y="1179513"/>
            <a:ext cx="3681413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63" name="Text Box 61"/>
          <p:cNvSpPr txBox="1">
            <a:spLocks noChangeArrowheads="1"/>
          </p:cNvSpPr>
          <p:nvPr/>
        </p:nvSpPr>
        <p:spPr bwMode="auto">
          <a:xfrm>
            <a:off x="4292600" y="2522538"/>
            <a:ext cx="866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4 ETP </a:t>
            </a:r>
            <a:r>
              <a:rPr lang="fr-FR" sz="1400" b="1" baseline="30000">
                <a:solidFill>
                  <a:srgbClr val="FF0000"/>
                </a:solidFill>
              </a:rPr>
              <a:t>(1)</a:t>
            </a:r>
          </a:p>
          <a:p>
            <a:r>
              <a:rPr lang="fr-FR" sz="1400" b="1">
                <a:solidFill>
                  <a:schemeClr val="hlink"/>
                </a:solidFill>
              </a:rPr>
              <a:t>0.5 ETP</a:t>
            </a:r>
          </a:p>
          <a:p>
            <a:r>
              <a:rPr lang="fr-FR" sz="1400" b="1"/>
              <a:t>1.5 ETP</a:t>
            </a:r>
          </a:p>
        </p:txBody>
      </p:sp>
      <p:sp>
        <p:nvSpPr>
          <p:cNvPr id="26664" name="Text Box 63"/>
          <p:cNvSpPr txBox="1">
            <a:spLocks noChangeArrowheads="1"/>
          </p:cNvSpPr>
          <p:nvPr/>
        </p:nvSpPr>
        <p:spPr bwMode="auto">
          <a:xfrm>
            <a:off x="5373688" y="2514600"/>
            <a:ext cx="866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4 ETP </a:t>
            </a:r>
            <a:r>
              <a:rPr lang="fr-FR" sz="1400" b="1" baseline="30000">
                <a:solidFill>
                  <a:srgbClr val="FF0000"/>
                </a:solidFill>
              </a:rPr>
              <a:t>(2)</a:t>
            </a:r>
          </a:p>
          <a:p>
            <a:r>
              <a:rPr lang="fr-FR" sz="1400" b="1">
                <a:solidFill>
                  <a:schemeClr val="hlink"/>
                </a:solidFill>
              </a:rPr>
              <a:t>0.5 ETP</a:t>
            </a:r>
          </a:p>
          <a:p>
            <a:r>
              <a:rPr lang="fr-FR" sz="1400" b="1"/>
              <a:t>1.5 ETP</a:t>
            </a:r>
          </a:p>
        </p:txBody>
      </p:sp>
      <p:sp>
        <p:nvSpPr>
          <p:cNvPr id="26665" name="Text Box 65"/>
          <p:cNvSpPr txBox="1">
            <a:spLocks noChangeArrowheads="1"/>
          </p:cNvSpPr>
          <p:nvPr/>
        </p:nvSpPr>
        <p:spPr bwMode="auto">
          <a:xfrm>
            <a:off x="6715125" y="1792288"/>
            <a:ext cx="82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2 ETP</a:t>
            </a:r>
          </a:p>
          <a:p>
            <a:r>
              <a:rPr lang="fr-FR" sz="1400" b="1">
                <a:solidFill>
                  <a:schemeClr val="hlink"/>
                </a:solidFill>
              </a:rPr>
              <a:t>1 ETP</a:t>
            </a:r>
          </a:p>
          <a:p>
            <a:r>
              <a:rPr lang="fr-FR" sz="1400" b="1"/>
              <a:t>1.5 ETP</a:t>
            </a:r>
          </a:p>
        </p:txBody>
      </p:sp>
      <p:sp>
        <p:nvSpPr>
          <p:cNvPr id="26667" name="Text Box 69"/>
          <p:cNvSpPr txBox="1">
            <a:spLocks noChangeArrowheads="1"/>
          </p:cNvSpPr>
          <p:nvPr/>
        </p:nvSpPr>
        <p:spPr bwMode="auto">
          <a:xfrm>
            <a:off x="817563" y="88900"/>
            <a:ext cx="734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Préparation de la production, production, installation et commissioning</a:t>
            </a:r>
            <a:r>
              <a:rPr lang="fr-FR" sz="1800" b="1"/>
              <a:t> </a:t>
            </a:r>
          </a:p>
        </p:txBody>
      </p:sp>
      <p:sp>
        <p:nvSpPr>
          <p:cNvPr id="2" name="Text Box 70"/>
          <p:cNvSpPr txBox="1">
            <a:spLocks noChangeArrowheads="1"/>
          </p:cNvSpPr>
          <p:nvPr/>
        </p:nvSpPr>
        <p:spPr bwMode="auto">
          <a:xfrm>
            <a:off x="212725" y="4848225"/>
            <a:ext cx="1255713" cy="3365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b="1"/>
              <a:t>Production</a:t>
            </a:r>
          </a:p>
        </p:txBody>
      </p:sp>
      <p:sp>
        <p:nvSpPr>
          <p:cNvPr id="26668" name="Text Box 71"/>
          <p:cNvSpPr txBox="1">
            <a:spLocks noChangeArrowheads="1"/>
          </p:cNvSpPr>
          <p:nvPr/>
        </p:nvSpPr>
        <p:spPr bwMode="auto">
          <a:xfrm>
            <a:off x="-19050" y="5146675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400" b="1"/>
              <a:t>Test des chips sur wafers</a:t>
            </a:r>
          </a:p>
          <a:p>
            <a:pPr defTabSz="914400"/>
            <a:r>
              <a:rPr lang="fr-FR" sz="1200"/>
              <a:t>Option 1 (7 couches de MAPS = 70000 chips avec hypothèse d’un rendement de 50%): test de 15% des chips au max. ~10000 chips</a:t>
            </a:r>
          </a:p>
          <a:p>
            <a:pPr defTabSz="914400"/>
            <a:r>
              <a:rPr lang="fr-FR" sz="1200"/>
              <a:t>Option 2 (3 couches internes de MAPS + 4 couches de </a:t>
            </a:r>
            <a:r>
              <a:rPr lang="fr-FR" sz="1200">
                <a:latin typeface="Symbol" pitchFamily="18" charset="2"/>
              </a:rPr>
              <a:t>m</a:t>
            </a:r>
            <a:r>
              <a:rPr lang="fr-FR" sz="1200"/>
              <a:t>Strip): test de la totalité des chips ~1000 chips </a:t>
            </a:r>
          </a:p>
        </p:txBody>
      </p:sp>
      <p:sp>
        <p:nvSpPr>
          <p:cNvPr id="26669" name="Text Box 73"/>
          <p:cNvSpPr txBox="1">
            <a:spLocks noChangeArrowheads="1"/>
          </p:cNvSpPr>
          <p:nvPr/>
        </p:nvSpPr>
        <p:spPr bwMode="auto">
          <a:xfrm>
            <a:off x="11113" y="5727700"/>
            <a:ext cx="8320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400" b="1"/>
              <a:t>Assemblage des chips sur échelle (connectique)</a:t>
            </a:r>
          </a:p>
          <a:p>
            <a:pPr defTabSz="914400"/>
            <a:r>
              <a:rPr lang="fr-FR" sz="1200"/>
              <a:t>A rediscuter en fonction de la technologie de connectique retenue (Wire, TAB, Bump, Slid ) et du scénario d’assemblage </a:t>
            </a:r>
          </a:p>
          <a:p>
            <a:pPr defTabSz="914400"/>
            <a:r>
              <a:rPr lang="fr-FR" sz="1200"/>
              <a:t>(en labo ou industriel) </a:t>
            </a:r>
          </a:p>
        </p:txBody>
      </p:sp>
      <p:sp>
        <p:nvSpPr>
          <p:cNvPr id="26670" name="Line 74"/>
          <p:cNvSpPr>
            <a:spLocks noChangeShapeType="1"/>
          </p:cNvSpPr>
          <p:nvPr/>
        </p:nvSpPr>
        <p:spPr bwMode="auto">
          <a:xfrm>
            <a:off x="5210175" y="2147888"/>
            <a:ext cx="157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71" name="Line 76"/>
          <p:cNvSpPr>
            <a:spLocks noChangeShapeType="1"/>
          </p:cNvSpPr>
          <p:nvPr/>
        </p:nvSpPr>
        <p:spPr bwMode="auto">
          <a:xfrm>
            <a:off x="4406900" y="1608138"/>
            <a:ext cx="2017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72" name="Text Box 78"/>
          <p:cNvSpPr txBox="1">
            <a:spLocks noChangeArrowheads="1"/>
          </p:cNvSpPr>
          <p:nvPr/>
        </p:nvSpPr>
        <p:spPr bwMode="auto">
          <a:xfrm>
            <a:off x="4806950" y="1576388"/>
            <a:ext cx="116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200"/>
              <a:t>Test des chips</a:t>
            </a:r>
          </a:p>
        </p:txBody>
      </p:sp>
      <p:sp>
        <p:nvSpPr>
          <p:cNvPr id="26673" name="Text Box 79"/>
          <p:cNvSpPr txBox="1">
            <a:spLocks noChangeArrowheads="1"/>
          </p:cNvSpPr>
          <p:nvPr/>
        </p:nvSpPr>
        <p:spPr bwMode="auto">
          <a:xfrm>
            <a:off x="5446713" y="1889125"/>
            <a:ext cx="1019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200"/>
              <a:t>Assemblage</a:t>
            </a:r>
          </a:p>
        </p:txBody>
      </p:sp>
      <p:sp>
        <p:nvSpPr>
          <p:cNvPr id="26674" name="Text Box 80"/>
          <p:cNvSpPr txBox="1">
            <a:spLocks noChangeArrowheads="1"/>
          </p:cNvSpPr>
          <p:nvPr/>
        </p:nvSpPr>
        <p:spPr bwMode="auto">
          <a:xfrm>
            <a:off x="406400" y="6310313"/>
            <a:ext cx="745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04800" indent="-304800" defTabSz="914400">
              <a:buFontTx/>
              <a:buAutoNum type="arabicParenBoth"/>
            </a:pPr>
            <a:r>
              <a:rPr lang="fr-FR" sz="1200">
                <a:solidFill>
                  <a:srgbClr val="FF0000"/>
                </a:solidFill>
              </a:rPr>
              <a:t>En 2015, 4 ETP essentiellement pour les tests de chips</a:t>
            </a:r>
          </a:p>
          <a:p>
            <a:pPr marL="304800" indent="-304800" defTabSz="914400">
              <a:buFontTx/>
              <a:buAutoNum type="arabicParenBoth"/>
            </a:pPr>
            <a:r>
              <a:rPr lang="fr-FR" sz="1200">
                <a:solidFill>
                  <a:srgbClr val="FF0000"/>
                </a:solidFill>
              </a:rPr>
              <a:t>En 2016, partage entre test de chips et  assemblage en fonction du scénario retenu (voir slide suivant)  </a:t>
            </a:r>
          </a:p>
        </p:txBody>
      </p:sp>
      <p:sp>
        <p:nvSpPr>
          <p:cNvPr id="26675" name="Line 59"/>
          <p:cNvSpPr>
            <a:spLocks noChangeShapeType="1"/>
          </p:cNvSpPr>
          <p:nvPr/>
        </p:nvSpPr>
        <p:spPr bwMode="auto">
          <a:xfrm>
            <a:off x="892175" y="1185863"/>
            <a:ext cx="3590925" cy="0"/>
          </a:xfrm>
          <a:prstGeom prst="line">
            <a:avLst/>
          </a:prstGeom>
          <a:noFill/>
          <a:ln w="38100">
            <a:solidFill>
              <a:srgbClr val="66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76" name="Text Box 60"/>
          <p:cNvSpPr txBox="1">
            <a:spLocks noChangeArrowheads="1"/>
          </p:cNvSpPr>
          <p:nvPr/>
        </p:nvSpPr>
        <p:spPr bwMode="auto">
          <a:xfrm>
            <a:off x="1749425" y="1041400"/>
            <a:ext cx="560388" cy="304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400"/>
              <a:t>R&amp;D</a:t>
            </a:r>
          </a:p>
        </p:txBody>
      </p:sp>
      <p:sp>
        <p:nvSpPr>
          <p:cNvPr id="26677" name="Line 46"/>
          <p:cNvSpPr>
            <a:spLocks noChangeShapeType="1"/>
          </p:cNvSpPr>
          <p:nvPr/>
        </p:nvSpPr>
        <p:spPr bwMode="auto">
          <a:xfrm flipV="1">
            <a:off x="4406900" y="1243013"/>
            <a:ext cx="1250950" cy="14287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80" name="Line 46"/>
          <p:cNvSpPr>
            <a:spLocks noChangeShapeType="1"/>
          </p:cNvSpPr>
          <p:nvPr/>
        </p:nvSpPr>
        <p:spPr bwMode="auto">
          <a:xfrm flipV="1">
            <a:off x="4003675" y="1260475"/>
            <a:ext cx="1250950" cy="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78" name="Text Box 51"/>
          <p:cNvSpPr txBox="1">
            <a:spLocks noChangeArrowheads="1"/>
          </p:cNvSpPr>
          <p:nvPr/>
        </p:nvSpPr>
        <p:spPr bwMode="auto">
          <a:xfrm>
            <a:off x="4797425" y="1062038"/>
            <a:ext cx="1154113" cy="3365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/>
              <a:t>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7332-1D14-406A-93FE-FA71E086EE5A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2147888" y="550863"/>
            <a:ext cx="4772025" cy="382587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L’implication du groupe ALICE dans le projet</a:t>
            </a:r>
            <a:r>
              <a:rPr lang="fr-FR" sz="1800" b="1"/>
              <a:t> 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50825" y="787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30200" y="2239963"/>
            <a:ext cx="7762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1) Développement du nouveau tracking d’ALICE intégrant les caractéristiques </a:t>
            </a:r>
          </a:p>
          <a:p>
            <a:r>
              <a:rPr lang="fr-FR" b="1"/>
              <a:t>    du nouvel ITS et des capteurs monolithiques  (1 ETP) 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23850" y="3097213"/>
            <a:ext cx="6243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2) Tests sous faisceau et en laboratoire des prototypes (R&amp;D)</a:t>
            </a:r>
          </a:p>
          <a:p>
            <a:r>
              <a:rPr lang="fr-FR" b="1"/>
              <a:t>    Etude de la réponse des capteurs et leur intégration dans la </a:t>
            </a:r>
          </a:p>
          <a:p>
            <a:r>
              <a:rPr lang="fr-FR" b="1"/>
              <a:t>    simulation globale d’ALICE  (1 ETP)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28613" y="4198938"/>
            <a:ext cx="8707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3) Simulations pour l’optimisation de la reconstruction des baryons charmés (0.5 ETP)   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374650" y="1677988"/>
            <a:ext cx="348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Se situe actuellement à 3 niveaux: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506413" y="5173663"/>
            <a:ext cx="618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A partir de 2014: </a:t>
            </a:r>
          </a:p>
          <a:p>
            <a:r>
              <a:rPr lang="fr-FR" b="1"/>
              <a:t>Phase de préparation et réalisation de la production (1.5 ETP)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09604-6F05-4FFE-BD45-CF25371BDD5D}" type="slidenum">
              <a:rPr lang="it-IT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28766" name="Group 94"/>
          <p:cNvGraphicFramePr>
            <a:graphicFrameLocks noGrp="1"/>
          </p:cNvGraphicFramePr>
          <p:nvPr/>
        </p:nvGraphicFramePr>
        <p:xfrm>
          <a:off x="304800" y="1406525"/>
          <a:ext cx="8586788" cy="2703513"/>
        </p:xfrm>
        <a:graphic>
          <a:graphicData uri="http://schemas.openxmlformats.org/drawingml/2006/table">
            <a:tbl>
              <a:tblPr/>
              <a:tblGrid>
                <a:gridCol w="1257300"/>
                <a:gridCol w="1085850"/>
                <a:gridCol w="1057275"/>
                <a:gridCol w="1085850"/>
                <a:gridCol w="1038225"/>
                <a:gridCol w="990600"/>
                <a:gridCol w="1019175"/>
                <a:gridCol w="1052513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PICSEL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Tech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ALICE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3.5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3.5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12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16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20.5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12.5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5.5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Text Box 48"/>
          <p:cNvSpPr txBox="1">
            <a:spLocks noChangeArrowheads="1"/>
          </p:cNvSpPr>
          <p:nvPr/>
        </p:nvSpPr>
        <p:spPr bwMode="auto">
          <a:xfrm>
            <a:off x="6530975" y="10144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fr-FR"/>
          </a:p>
        </p:txBody>
      </p:sp>
      <p:sp>
        <p:nvSpPr>
          <p:cNvPr id="28713" name="Text Box 69"/>
          <p:cNvSpPr txBox="1">
            <a:spLocks noChangeArrowheads="1"/>
          </p:cNvSpPr>
          <p:nvPr/>
        </p:nvSpPr>
        <p:spPr bwMode="auto">
          <a:xfrm>
            <a:off x="3808413" y="241300"/>
            <a:ext cx="177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r>
              <a:rPr lang="fr-FR" sz="1800" b="1"/>
              <a:t> </a:t>
            </a:r>
          </a:p>
        </p:txBody>
      </p:sp>
      <p:sp>
        <p:nvSpPr>
          <p:cNvPr id="28714" name="Text Box 69"/>
          <p:cNvSpPr txBox="1">
            <a:spLocks noChangeArrowheads="1"/>
          </p:cNvSpPr>
          <p:nvPr/>
        </p:nvSpPr>
        <p:spPr bwMode="auto">
          <a:xfrm>
            <a:off x="4052888" y="96202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800" b="1"/>
              <a:t>ETP (IPHC)</a:t>
            </a:r>
          </a:p>
        </p:txBody>
      </p:sp>
      <p:sp>
        <p:nvSpPr>
          <p:cNvPr id="28715" name="Text Box 69"/>
          <p:cNvSpPr txBox="1">
            <a:spLocks noChangeArrowheads="1"/>
          </p:cNvSpPr>
          <p:nvPr/>
        </p:nvSpPr>
        <p:spPr bwMode="auto">
          <a:xfrm>
            <a:off x="3805238" y="4368800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800" b="1"/>
              <a:t>Demands (IN2P3, R&amp;D, kEur)</a:t>
            </a:r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/>
        </p:nvGraphicFramePr>
        <p:xfrm>
          <a:off x="1549400" y="4791075"/>
          <a:ext cx="7329488" cy="717550"/>
        </p:xfrm>
        <a:graphic>
          <a:graphicData uri="http://schemas.openxmlformats.org/drawingml/2006/table">
            <a:tbl>
              <a:tblPr/>
              <a:tblGrid>
                <a:gridCol w="1085850"/>
                <a:gridCol w="1057275"/>
                <a:gridCol w="1085850"/>
                <a:gridCol w="1038225"/>
                <a:gridCol w="990600"/>
                <a:gridCol w="1019175"/>
                <a:gridCol w="1052513"/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125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345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300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57" name="Text Box 69"/>
          <p:cNvSpPr txBox="1">
            <a:spLocks noChangeArrowheads="1"/>
          </p:cNvSpPr>
          <p:nvPr/>
        </p:nvSpPr>
        <p:spPr bwMode="auto">
          <a:xfrm>
            <a:off x="5268913" y="5603875"/>
            <a:ext cx="3460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/>
              <a:t>+  ~1 MEur for the production</a:t>
            </a:r>
          </a:p>
          <a:p>
            <a:pPr defTabSz="914400"/>
            <a:r>
              <a:rPr lang="en-US" sz="1800" b="1"/>
              <a:t>-------------------------------------------</a:t>
            </a:r>
          </a:p>
          <a:p>
            <a:pPr defTabSz="914400"/>
            <a:r>
              <a:rPr lang="en-US" sz="1800" b="1"/>
              <a:t>   </a:t>
            </a:r>
            <a:r>
              <a:rPr lang="en-US" sz="1800" b="1">
                <a:solidFill>
                  <a:srgbClr val="FF3300"/>
                </a:solidFill>
              </a:rPr>
              <a:t>~ 2 MEur</a:t>
            </a:r>
            <a:endParaRPr lang="fr-FR" sz="1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11A5-A6F0-47F0-8C5C-F77F0D0BBE21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1306513" y="111125"/>
            <a:ext cx="6789737" cy="828675"/>
          </a:xfrm>
        </p:spPr>
        <p:txBody>
          <a:bodyPr/>
          <a:lstStyle/>
          <a:p>
            <a:pPr>
              <a:defRPr/>
            </a:pPr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Physics motivation for the ITS upgrade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7038975" y="6578600"/>
            <a:ext cx="212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251" tIns="42126" rIns="84251" bIns="42126" anchor="ctr"/>
          <a:lstStyle/>
          <a:p>
            <a:pPr algn="r">
              <a:lnSpc>
                <a:spcPct val="86000"/>
              </a:lnSpc>
              <a:tabLst>
                <a:tab pos="723900" algn="l"/>
                <a:tab pos="1447800" algn="l"/>
                <a:tab pos="2171700" algn="l"/>
              </a:tabLst>
            </a:pPr>
            <a:fld id="{A30003BB-7028-4634-851C-2C79F9A380D7}" type="slidenum">
              <a:rPr lang="en-US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rPr>
              <a:pPr algn="r">
                <a:lnSpc>
                  <a:spcPct val="86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</a:t>
            </a:fld>
            <a:r>
              <a:rPr lang="en-US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6388" name="Date Placeholder 4"/>
          <p:cNvSpPr txBox="1">
            <a:spLocks noGrp="1"/>
          </p:cNvSpPr>
          <p:nvPr/>
        </p:nvSpPr>
        <p:spPr bwMode="auto">
          <a:xfrm>
            <a:off x="55563" y="6581775"/>
            <a:ext cx="21272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rPr>
              <a:t>I. Belikov</a:t>
            </a:r>
            <a:endParaRPr lang="en-GB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92113" y="1311275"/>
            <a:ext cx="8351837" cy="4740275"/>
          </a:xfrm>
          <a:prstGeom prst="rect">
            <a:avLst/>
          </a:prstGeom>
          <a:solidFill>
            <a:schemeClr val="bg1"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1008063"/>
            <a:r>
              <a:rPr lang="en-US" sz="2400">
                <a:ea typeface="ＭＳ Ｐゴシック"/>
                <a:cs typeface="Arial" charset="0"/>
              </a:rPr>
              <a:t>Two main topics:</a:t>
            </a:r>
          </a:p>
          <a:p>
            <a:pPr marL="882650" lvl="1" indent="-379413" defTabSz="1008063">
              <a:buFont typeface="Arial" charset="0"/>
              <a:buChar char="•"/>
            </a:pPr>
            <a:r>
              <a:rPr lang="en-US" sz="2000">
                <a:solidFill>
                  <a:schemeClr val="hlink"/>
                </a:solidFill>
                <a:ea typeface="ＭＳ Ｐゴシック"/>
                <a:cs typeface="Arial" charset="0"/>
              </a:rPr>
              <a:t>thermalization and hadronization</a:t>
            </a:r>
            <a:r>
              <a:rPr lang="en-US" sz="2000">
                <a:ea typeface="ＭＳ Ｐゴシック"/>
                <a:cs typeface="Arial" charset="0"/>
              </a:rPr>
              <a:t> of heavy quarks in the medium</a:t>
            </a:r>
          </a:p>
          <a:p>
            <a:pPr marL="1385888" lvl="2" indent="-377825" defTabSz="1008063">
              <a:buFont typeface="Arial" charset="0"/>
              <a:buChar char="•"/>
            </a:pPr>
            <a:r>
              <a:rPr lang="en-US" sz="2000">
                <a:solidFill>
                  <a:srgbClr val="FF3300"/>
                </a:solidFill>
                <a:ea typeface="ＭＳ Ｐゴシック"/>
                <a:cs typeface="Arial" charset="0"/>
              </a:rPr>
              <a:t>baryon-to-meson ratio</a:t>
            </a:r>
            <a:r>
              <a:rPr lang="en-US" sz="2000">
                <a:ea typeface="ＭＳ Ｐゴシック"/>
                <a:cs typeface="Arial" charset="0"/>
              </a:rPr>
              <a:t>, i.e. </a:t>
            </a:r>
            <a:r>
              <a:rPr lang="en-US" sz="2000">
                <a:latin typeface="Symbol" pitchFamily="18" charset="2"/>
                <a:ea typeface="ＭＳ Ｐゴシック"/>
                <a:cs typeface="Arial" charset="0"/>
              </a:rPr>
              <a:t>L</a:t>
            </a:r>
            <a:r>
              <a:rPr lang="en-US" sz="2000" baseline="-25000">
                <a:ea typeface="ＭＳ Ｐゴシック"/>
                <a:cs typeface="Arial" charset="0"/>
              </a:rPr>
              <a:t>c</a:t>
            </a:r>
            <a:r>
              <a:rPr lang="en-US" sz="2000">
                <a:ea typeface="ＭＳ Ｐゴシック"/>
                <a:cs typeface="Arial" charset="0"/>
              </a:rPr>
              <a:t>/D, </a:t>
            </a:r>
            <a:r>
              <a:rPr lang="en-US" sz="2000">
                <a:latin typeface="Symbol" pitchFamily="18" charset="2"/>
                <a:ea typeface="ＭＳ Ｐゴシック"/>
                <a:cs typeface="Arial" charset="0"/>
              </a:rPr>
              <a:t>L</a:t>
            </a:r>
            <a:r>
              <a:rPr lang="en-US" sz="2000" baseline="-25000">
                <a:ea typeface="ＭＳ Ｐゴシック"/>
                <a:cs typeface="Arial" charset="0"/>
              </a:rPr>
              <a:t>b</a:t>
            </a:r>
            <a:r>
              <a:rPr lang="en-US" sz="2000">
                <a:ea typeface="ＭＳ Ｐゴシック"/>
                <a:cs typeface="Arial" charset="0"/>
              </a:rPr>
              <a:t>/B</a:t>
            </a:r>
          </a:p>
          <a:p>
            <a:pPr marL="1385888" lvl="2" indent="-377825" defTabSz="1008063">
              <a:buFont typeface="Arial" charset="0"/>
              <a:buChar char="•"/>
            </a:pPr>
            <a:r>
              <a:rPr lang="en-US" sz="2000">
                <a:solidFill>
                  <a:srgbClr val="FF3300"/>
                </a:solidFill>
                <a:ea typeface="ＭＳ Ｐゴシック"/>
                <a:cs typeface="Arial" charset="0"/>
              </a:rPr>
              <a:t>azimuthal anisotropy </a:t>
            </a:r>
            <a:r>
              <a:rPr lang="en-US" sz="2000" i="1">
                <a:solidFill>
                  <a:srgbClr val="FF3300"/>
                </a:solidFill>
                <a:ea typeface="ＭＳ Ｐゴシック"/>
                <a:cs typeface="Arial" charset="0"/>
              </a:rPr>
              <a:t>v</a:t>
            </a:r>
            <a:r>
              <a:rPr lang="en-US" sz="2000" baseline="-25000">
                <a:solidFill>
                  <a:srgbClr val="FF3300"/>
                </a:solidFill>
                <a:ea typeface="ＭＳ Ｐゴシック"/>
                <a:cs typeface="Arial" charset="0"/>
              </a:rPr>
              <a:t>2</a:t>
            </a:r>
          </a:p>
          <a:p>
            <a:pPr marL="1385888" lvl="2" indent="-377825" defTabSz="1008063">
              <a:buFont typeface="Arial" charset="0"/>
              <a:buChar char="•"/>
            </a:pPr>
            <a:r>
              <a:rPr lang="en-US" sz="2000">
                <a:ea typeface="ＭＳ Ｐゴシック"/>
                <a:cs typeface="Arial" charset="0"/>
              </a:rPr>
              <a:t>possible thermal charm production?</a:t>
            </a:r>
          </a:p>
          <a:p>
            <a:pPr marL="882650" lvl="1" indent="-379413" defTabSz="1008063">
              <a:buFont typeface="Arial" charset="0"/>
              <a:buChar char="•"/>
            </a:pPr>
            <a:r>
              <a:rPr lang="en-US" sz="2000">
                <a:solidFill>
                  <a:schemeClr val="hlink"/>
                </a:solidFill>
                <a:ea typeface="ＭＳ Ｐゴシック"/>
                <a:cs typeface="Arial" charset="0"/>
              </a:rPr>
              <a:t>in-medium energy loss</a:t>
            </a:r>
          </a:p>
          <a:p>
            <a:pPr marL="1385888" lvl="2" indent="-377825" defTabSz="1008063">
              <a:buFont typeface="Arial" charset="0"/>
              <a:buChar char="•"/>
            </a:pPr>
            <a:r>
              <a:rPr lang="en-US" sz="2000">
                <a:solidFill>
                  <a:srgbClr val="FF3300"/>
                </a:solidFill>
                <a:ea typeface="ＭＳ Ｐゴシック"/>
                <a:cs typeface="Arial" charset="0"/>
              </a:rPr>
              <a:t>separately for D and B mesons</a:t>
            </a:r>
          </a:p>
          <a:p>
            <a:pPr marL="1385888" lvl="2" indent="-377825" defTabSz="1008063">
              <a:buFont typeface="Arial" charset="0"/>
              <a:buChar char="•"/>
            </a:pPr>
            <a:r>
              <a:rPr lang="en-US" sz="2000">
                <a:ea typeface="ＭＳ Ｐゴシック"/>
                <a:cs typeface="Arial" charset="0"/>
              </a:rPr>
              <a:t>wide </a:t>
            </a:r>
            <a:r>
              <a:rPr lang="en-US" sz="2000" i="1">
                <a:ea typeface="ＭＳ Ｐゴシック"/>
                <a:cs typeface="Arial" charset="0"/>
              </a:rPr>
              <a:t>p</a:t>
            </a:r>
            <a:r>
              <a:rPr lang="en-US" sz="2000" baseline="-25000">
                <a:ea typeface="ＭＳ Ｐゴシック"/>
                <a:cs typeface="Arial" charset="0"/>
              </a:rPr>
              <a:t>T</a:t>
            </a:r>
            <a:r>
              <a:rPr lang="en-US" sz="2000">
                <a:ea typeface="ＭＳ Ｐゴシック"/>
                <a:cs typeface="Arial" charset="0"/>
              </a:rPr>
              <a:t> range, and especially low </a:t>
            </a:r>
            <a:r>
              <a:rPr lang="en-US" sz="2000" i="1">
                <a:ea typeface="ＭＳ Ｐゴシック"/>
                <a:cs typeface="Arial" charset="0"/>
              </a:rPr>
              <a:t>p</a:t>
            </a:r>
            <a:r>
              <a:rPr lang="en-US" sz="2000" baseline="-25000">
                <a:ea typeface="ＭＳ Ｐゴシック"/>
                <a:cs typeface="Arial" charset="0"/>
              </a:rPr>
              <a:t>T</a:t>
            </a:r>
          </a:p>
          <a:p>
            <a:pPr marL="1385888" lvl="2" indent="-377825" defTabSz="1008063">
              <a:buFont typeface="Arial" charset="0"/>
              <a:buChar char="•"/>
            </a:pPr>
            <a:endParaRPr lang="en-US" sz="2000">
              <a:ea typeface="ＭＳ Ｐゴシック"/>
              <a:cs typeface="Arial" charset="0"/>
            </a:endParaRPr>
          </a:p>
          <a:p>
            <a:pPr defTabSz="1008063"/>
            <a:r>
              <a:rPr lang="en-US" sz="2000">
                <a:solidFill>
                  <a:schemeClr val="hlink"/>
                </a:solidFill>
                <a:ea typeface="ＭＳ Ｐゴシック"/>
                <a:cs typeface="Arial" charset="0"/>
              </a:rPr>
              <a:t>Significant differences between c and b predicted</a:t>
            </a:r>
          </a:p>
          <a:p>
            <a:pPr defTabSz="1008063"/>
            <a:endParaRPr lang="en-US" sz="2000">
              <a:ea typeface="ＭＳ Ｐゴシック"/>
              <a:cs typeface="Arial" charset="0"/>
            </a:endParaRPr>
          </a:p>
          <a:p>
            <a:pPr defTabSz="1008063"/>
            <a:r>
              <a:rPr lang="en-US" sz="2000">
                <a:ea typeface="ＭＳ Ｐゴシック"/>
                <a:cs typeface="Arial" charset="0"/>
              </a:rPr>
              <a:t>Three benchmark analyses have been investigated in detail in the CDR:</a:t>
            </a:r>
          </a:p>
          <a:p>
            <a:pPr marL="882650" lvl="1" indent="-379413" defTabSz="1008063">
              <a:buFont typeface="Arial" charset="0"/>
              <a:buChar char="•"/>
            </a:pPr>
            <a:r>
              <a:rPr lang="en-US" sz="2000">
                <a:ea typeface="ＭＳ Ｐゴシック"/>
                <a:cs typeface="Arial" charset="0"/>
              </a:rPr>
              <a:t>charm meson production D</a:t>
            </a:r>
            <a:r>
              <a:rPr lang="en-US" sz="2000" baseline="30000">
                <a:ea typeface="ＭＳ Ｐゴシック"/>
                <a:cs typeface="Arial" charset="0"/>
              </a:rPr>
              <a:t>0</a:t>
            </a:r>
            <a:r>
              <a:rPr lang="en-US" sz="2000">
                <a:ea typeface="ＭＳ Ｐゴシック"/>
                <a:cs typeface="Arial" charset="0"/>
              </a:rPr>
              <a:t> → K</a:t>
            </a:r>
            <a:r>
              <a:rPr lang="en-US" sz="2000" baseline="30000">
                <a:ea typeface="ＭＳ Ｐゴシック"/>
                <a:cs typeface="Arial" charset="0"/>
              </a:rPr>
              <a:t>-</a:t>
            </a:r>
            <a:r>
              <a:rPr lang="en-US" sz="2000">
                <a:latin typeface="Symbol" pitchFamily="18" charset="2"/>
                <a:ea typeface="ＭＳ Ｐゴシック"/>
                <a:cs typeface="Arial" charset="0"/>
              </a:rPr>
              <a:t>p</a:t>
            </a:r>
            <a:r>
              <a:rPr lang="en-US" sz="2000" baseline="30000">
                <a:ea typeface="ＭＳ Ｐゴシック"/>
                <a:cs typeface="Arial" charset="0"/>
              </a:rPr>
              <a:t>+</a:t>
            </a:r>
          </a:p>
          <a:p>
            <a:pPr marL="882650" lvl="1" indent="-379413" defTabSz="1008063">
              <a:buFont typeface="Arial" charset="0"/>
              <a:buChar char="•"/>
            </a:pPr>
            <a:r>
              <a:rPr lang="en-US" sz="2000">
                <a:ea typeface="ＭＳ Ｐゴシック"/>
                <a:cs typeface="Arial" charset="0"/>
              </a:rPr>
              <a:t>beauty meson production B → D</a:t>
            </a:r>
            <a:r>
              <a:rPr lang="en-US" sz="2000" baseline="30000">
                <a:ea typeface="ＭＳ Ｐゴシック"/>
                <a:cs typeface="Arial" charset="0"/>
              </a:rPr>
              <a:t>0</a:t>
            </a:r>
            <a:r>
              <a:rPr lang="en-US" sz="2000">
                <a:ea typeface="ＭＳ Ｐゴシック"/>
                <a:cs typeface="Arial" charset="0"/>
              </a:rPr>
              <a:t> (→ K</a:t>
            </a:r>
            <a:r>
              <a:rPr lang="en-US" sz="2000" baseline="30000">
                <a:ea typeface="ＭＳ Ｐゴシック"/>
                <a:cs typeface="Arial" charset="0"/>
              </a:rPr>
              <a:t>-</a:t>
            </a:r>
            <a:r>
              <a:rPr lang="en-US" sz="2000">
                <a:latin typeface="Symbol" pitchFamily="18" charset="2"/>
                <a:ea typeface="ＭＳ Ｐゴシック"/>
                <a:cs typeface="Arial" charset="0"/>
              </a:rPr>
              <a:t>p</a:t>
            </a:r>
            <a:r>
              <a:rPr lang="en-US" sz="2000" baseline="30000">
                <a:ea typeface="ＭＳ Ｐゴシック"/>
                <a:cs typeface="Arial" charset="0"/>
              </a:rPr>
              <a:t>+</a:t>
            </a:r>
            <a:r>
              <a:rPr lang="en-US" sz="2000">
                <a:ea typeface="ＭＳ Ｐゴシック"/>
                <a:cs typeface="Arial" charset="0"/>
              </a:rPr>
              <a:t>) + </a:t>
            </a:r>
            <a:r>
              <a:rPr lang="en-US" sz="2000" i="1">
                <a:ea typeface="ＭＳ Ｐゴシック"/>
                <a:cs typeface="Arial" charset="0"/>
              </a:rPr>
              <a:t>X</a:t>
            </a:r>
          </a:p>
          <a:p>
            <a:pPr marL="882650" lvl="1" indent="-379413" defTabSz="1008063">
              <a:buFont typeface="Arial" charset="0"/>
              <a:buChar char="•"/>
            </a:pPr>
            <a:r>
              <a:rPr lang="en-US" sz="2000">
                <a:ea typeface="ＭＳ Ｐゴシック"/>
                <a:cs typeface="Arial" charset="0"/>
              </a:rPr>
              <a:t>charm baryon production </a:t>
            </a:r>
            <a:r>
              <a:rPr lang="en-US" sz="2000">
                <a:latin typeface="Symbol" pitchFamily="18" charset="2"/>
                <a:ea typeface="ＭＳ Ｐゴシック"/>
                <a:cs typeface="Arial" charset="0"/>
              </a:rPr>
              <a:t>L</a:t>
            </a:r>
            <a:r>
              <a:rPr lang="en-US" sz="2000" baseline="-25000">
                <a:ea typeface="ＭＳ Ｐゴシック"/>
                <a:cs typeface="Arial" charset="0"/>
              </a:rPr>
              <a:t>c</a:t>
            </a:r>
            <a:r>
              <a:rPr lang="en-US" sz="2000">
                <a:ea typeface="ＭＳ Ｐゴシック"/>
                <a:cs typeface="Arial" charset="0"/>
              </a:rPr>
              <a:t> → pK</a:t>
            </a:r>
            <a:r>
              <a:rPr lang="en-US" sz="2000" baseline="30000">
                <a:ea typeface="ＭＳ Ｐゴシック"/>
                <a:cs typeface="Arial" charset="0"/>
              </a:rPr>
              <a:t>-</a:t>
            </a:r>
            <a:r>
              <a:rPr lang="en-US" sz="2000">
                <a:latin typeface="Symbol" pitchFamily="18" charset="2"/>
                <a:ea typeface="ＭＳ Ｐゴシック"/>
                <a:cs typeface="Arial" charset="0"/>
              </a:rPr>
              <a:t>p</a:t>
            </a:r>
            <a:r>
              <a:rPr lang="en-US" sz="2000" baseline="30000">
                <a:ea typeface="ＭＳ Ｐゴシック"/>
                <a:cs typeface="Arial" charset="0"/>
              </a:rPr>
              <a:t>+</a:t>
            </a:r>
            <a:endParaRPr lang="en-GB" sz="2000" baseline="30000"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49885-4B0C-4EC2-8B23-2D5C31967408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The two ITS upgrade options</a:t>
            </a:r>
            <a:endParaRPr lang="fr-FR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0350" y="1141413"/>
            <a:ext cx="8683625" cy="2876550"/>
          </a:xfrm>
        </p:spPr>
        <p:txBody>
          <a:bodyPr>
            <a:spAutoFit/>
          </a:bodyPr>
          <a:lstStyle/>
          <a:p>
            <a:pPr marL="246063" indent="-246063"/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Option A: 7 layers of </a:t>
            </a:r>
            <a:r>
              <a:rPr lang="en-GB" sz="1800" u="sng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monolithic pixel</a:t>
            </a:r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 detectors:</a:t>
            </a:r>
            <a:endParaRPr lang="en-GB" sz="1800" smtClean="0">
              <a:solidFill>
                <a:srgbClr val="C00000"/>
              </a:solidFill>
              <a:latin typeface="Arial" charset="0"/>
              <a:ea typeface="ＭＳ Ｐゴシック"/>
              <a:cs typeface="ＭＳ Ｐゴシック"/>
              <a:sym typeface="Wingdings 3" pitchFamily="18" charset="2"/>
            </a:endParaRPr>
          </a:p>
          <a:p>
            <a:pPr marL="974725" lvl="1" indent="-242888"/>
            <a:r>
              <a:rPr lang="en-GB" sz="16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better standalone tracking efficiency and p</a:t>
            </a:r>
            <a:r>
              <a:rPr lang="en-GB" sz="1600" baseline="-250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T</a:t>
            </a:r>
            <a:r>
              <a:rPr lang="en-GB" sz="16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 resolution</a:t>
            </a:r>
          </a:p>
          <a:p>
            <a:pPr marL="974725" lvl="1" indent="-242888"/>
            <a:r>
              <a:rPr lang="en-GB" sz="16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worse PID</a:t>
            </a:r>
            <a:r>
              <a:rPr lang="en-GB" sz="1600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 </a:t>
            </a:r>
          </a:p>
          <a:p>
            <a:pPr marL="246063" indent="-246063"/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  <a:sym typeface="Wingdings 3" pitchFamily="18" charset="2"/>
              </a:rPr>
              <a:t>Option B: 3 inner layers of </a:t>
            </a:r>
            <a:r>
              <a:rPr lang="en-GB" sz="1800" u="sng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  <a:sym typeface="Wingdings 3" pitchFamily="18" charset="2"/>
              </a:rPr>
              <a:t>pixel</a:t>
            </a:r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  <a:sym typeface="Wingdings 3" pitchFamily="18" charset="2"/>
              </a:rPr>
              <a:t> detectors and 4 outer layers of strip detectors:</a:t>
            </a:r>
            <a:endParaRPr lang="en-GB" sz="1800" smtClean="0">
              <a:solidFill>
                <a:srgbClr val="00206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marL="974725" lvl="1" indent="-242888"/>
            <a:r>
              <a:rPr lang="en-GB" sz="16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  <a:sym typeface="Wingdings 3" pitchFamily="18" charset="2"/>
              </a:rPr>
              <a:t>worse standalone tracking efficiency and momentum resolution</a:t>
            </a:r>
          </a:p>
          <a:p>
            <a:pPr marL="974725" lvl="1" indent="-242888"/>
            <a:r>
              <a:rPr lang="en-GB" sz="16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  <a:sym typeface="Wingdings 3" pitchFamily="18" charset="2"/>
              </a:rPr>
              <a:t>better PID</a:t>
            </a:r>
          </a:p>
          <a:p>
            <a:pPr marL="974725" lvl="1" indent="-242888">
              <a:buFont typeface="Arial" charset="0"/>
              <a:buNone/>
            </a:pPr>
            <a:r>
              <a:rPr lang="en-GB" sz="2200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            </a:t>
            </a:r>
            <a:r>
              <a:rPr lang="en-GB" sz="2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The choice A-B to be made in 2013</a:t>
            </a:r>
          </a:p>
          <a:p>
            <a:pPr marL="246063" indent="-246063"/>
            <a:endParaRPr lang="fr-FR" sz="3300" smtClean="0">
              <a:solidFill>
                <a:schemeClr val="accent2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36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3778250"/>
            <a:ext cx="4811713" cy="2582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Line Callout 1 11"/>
          <p:cNvSpPr>
            <a:spLocks/>
          </p:cNvSpPr>
          <p:nvPr/>
        </p:nvSpPr>
        <p:spPr bwMode="auto">
          <a:xfrm>
            <a:off x="7078663" y="2928938"/>
            <a:ext cx="1524000" cy="1512887"/>
          </a:xfrm>
          <a:prstGeom prst="borderCallout1">
            <a:avLst>
              <a:gd name="adj1" fmla="val 48764"/>
              <a:gd name="adj2" fmla="val 532"/>
              <a:gd name="adj3" fmla="val 117444"/>
              <a:gd name="adj4" fmla="val -16634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456487">
              <a:defRPr/>
            </a:pPr>
            <a:endParaRPr lang="fr-FR" sz="1800">
              <a:solidFill>
                <a:srgbClr val="FFFFFF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pic>
        <p:nvPicPr>
          <p:cNvPr id="17414" name="Picture 13" descr="strips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75" y="3113088"/>
            <a:ext cx="13430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>
            <a:spLocks/>
          </p:cNvSpPr>
          <p:nvPr/>
        </p:nvSpPr>
        <p:spPr bwMode="auto">
          <a:xfrm>
            <a:off x="306388" y="4341813"/>
            <a:ext cx="1524000" cy="1482725"/>
          </a:xfrm>
          <a:prstGeom prst="borderCallout1">
            <a:avLst>
              <a:gd name="adj1" fmla="val 48773"/>
              <a:gd name="adj2" fmla="val 100569"/>
              <a:gd name="adj3" fmla="val 48838"/>
              <a:gd name="adj4" fmla="val 194495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 type="diamond" w="med" len="med"/>
            <a:tailEnd type="diamond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456487">
              <a:defRPr/>
            </a:pPr>
            <a:endParaRPr lang="fr-FR" sz="1800">
              <a:solidFill>
                <a:srgbClr val="FFFFFF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306388" y="4319588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503238"/>
            <a:r>
              <a:rPr lang="en-US" sz="1200">
                <a:ea typeface="ＭＳ Ｐゴシック"/>
                <a:cs typeface="Arial" charset="0"/>
              </a:rPr>
              <a:t>7 layers of pixels</a:t>
            </a:r>
          </a:p>
        </p:txBody>
      </p:sp>
      <p:pic>
        <p:nvPicPr>
          <p:cNvPr id="17417" name="Picture 7" descr="pixels.tiff"/>
          <p:cNvPicPr>
            <a:picLocks noChangeAspect="1"/>
          </p:cNvPicPr>
          <p:nvPr/>
        </p:nvPicPr>
        <p:blipFill>
          <a:blip r:embed="rId5"/>
          <a:srcRect l="10265" t="20895" r="9425"/>
          <a:stretch>
            <a:fillRect/>
          </a:stretch>
        </p:blipFill>
        <p:spPr bwMode="auto">
          <a:xfrm>
            <a:off x="441325" y="4656138"/>
            <a:ext cx="11874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Callout 1 8"/>
          <p:cNvSpPr>
            <a:spLocks/>
          </p:cNvSpPr>
          <p:nvPr/>
        </p:nvSpPr>
        <p:spPr bwMode="auto">
          <a:xfrm>
            <a:off x="7086600" y="4497388"/>
            <a:ext cx="1524000" cy="1482725"/>
          </a:xfrm>
          <a:prstGeom prst="borderCallout1">
            <a:avLst>
              <a:gd name="adj1" fmla="val 49343"/>
              <a:gd name="adj2" fmla="val -491"/>
              <a:gd name="adj3" fmla="val 35699"/>
              <a:gd name="adj4" fmla="val -183644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 type="diamond" w="med" len="med"/>
            <a:tailEnd type="diamond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456487">
              <a:defRPr/>
            </a:pPr>
            <a:endParaRPr lang="fr-FR" sz="1800">
              <a:solidFill>
                <a:srgbClr val="FFFFFF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561975" y="4038600"/>
            <a:ext cx="974725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503238"/>
            <a:r>
              <a:rPr lang="en-GB">
                <a:solidFill>
                  <a:schemeClr val="bg1"/>
                </a:solidFill>
                <a:ea typeface="ＭＳ Ｐゴシック"/>
                <a:cs typeface="Arial" charset="0"/>
              </a:rPr>
              <a:t>Option A</a:t>
            </a:r>
          </a:p>
        </p:txBody>
      </p:sp>
      <p:pic>
        <p:nvPicPr>
          <p:cNvPr id="17420" name="Picture 9" descr="pixels.tiff"/>
          <p:cNvPicPr>
            <a:picLocks noChangeAspect="1"/>
          </p:cNvPicPr>
          <p:nvPr/>
        </p:nvPicPr>
        <p:blipFill>
          <a:blip r:embed="rId5"/>
          <a:srcRect l="10265" t="20895" r="9425"/>
          <a:stretch>
            <a:fillRect/>
          </a:stretch>
        </p:blipFill>
        <p:spPr bwMode="auto">
          <a:xfrm>
            <a:off x="7254875" y="4735513"/>
            <a:ext cx="11874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0"/>
          <p:cNvSpPr txBox="1">
            <a:spLocks noChangeArrowheads="1"/>
          </p:cNvSpPr>
          <p:nvPr/>
        </p:nvSpPr>
        <p:spPr bwMode="auto">
          <a:xfrm>
            <a:off x="7086600" y="4518025"/>
            <a:ext cx="152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503238"/>
            <a:r>
              <a:rPr lang="en-US" sz="1200">
                <a:ea typeface="ＭＳ Ｐゴシック"/>
                <a:cs typeface="Arial" charset="0"/>
              </a:rPr>
              <a:t>3 layers of pixels</a:t>
            </a:r>
          </a:p>
        </p:txBody>
      </p:sp>
      <p:sp>
        <p:nvSpPr>
          <p:cNvPr id="17422" name="TextBox 12"/>
          <p:cNvSpPr txBox="1">
            <a:spLocks noChangeArrowheads="1"/>
          </p:cNvSpPr>
          <p:nvPr/>
        </p:nvSpPr>
        <p:spPr bwMode="auto">
          <a:xfrm>
            <a:off x="7078663" y="2946400"/>
            <a:ext cx="1303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503238"/>
            <a:r>
              <a:rPr lang="en-US" sz="1200">
                <a:ea typeface="ＭＳ Ｐゴシック"/>
                <a:cs typeface="Arial" charset="0"/>
              </a:rPr>
              <a:t>4 layers of strips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7353300" y="2647950"/>
            <a:ext cx="974725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503238"/>
            <a:r>
              <a:rPr lang="en-GB">
                <a:solidFill>
                  <a:schemeClr val="bg1"/>
                </a:solidFill>
                <a:ea typeface="ＭＳ Ｐゴシック"/>
                <a:cs typeface="Arial" charset="0"/>
              </a:rPr>
              <a:t>Option B</a:t>
            </a:r>
          </a:p>
        </p:txBody>
      </p:sp>
      <p:sp>
        <p:nvSpPr>
          <p:cNvPr id="17424" name="TextBox 15"/>
          <p:cNvSpPr txBox="1">
            <a:spLocks noChangeArrowheads="1"/>
          </p:cNvSpPr>
          <p:nvPr/>
        </p:nvSpPr>
        <p:spPr bwMode="auto">
          <a:xfrm>
            <a:off x="131763" y="5910263"/>
            <a:ext cx="281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503238"/>
            <a:r>
              <a:rPr lang="en-US" sz="1200" b="1">
                <a:solidFill>
                  <a:srgbClr val="002060"/>
                </a:solidFill>
                <a:ea typeface="ＭＳ Ｐゴシック"/>
                <a:cs typeface="Arial" charset="0"/>
              </a:rPr>
              <a:t>Pixels: O (20x30µm</a:t>
            </a:r>
            <a:r>
              <a:rPr lang="en-US" sz="1200" b="1" baseline="30000">
                <a:solidFill>
                  <a:srgbClr val="002060"/>
                </a:solidFill>
                <a:ea typeface="ＭＳ Ｐゴシック"/>
                <a:cs typeface="Arial" charset="0"/>
              </a:rPr>
              <a:t>2</a:t>
            </a:r>
            <a:r>
              <a:rPr lang="en-US" sz="1200" b="1">
                <a:solidFill>
                  <a:srgbClr val="002060"/>
                </a:solidFill>
                <a:ea typeface="ＭＳ Ｐゴシック"/>
                <a:cs typeface="Arial" charset="0"/>
              </a:rPr>
              <a:t>)</a:t>
            </a:r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6465888" y="6107113"/>
            <a:ext cx="272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503238"/>
            <a:r>
              <a:rPr lang="en-US" sz="1200" b="1">
                <a:solidFill>
                  <a:srgbClr val="002060"/>
                </a:solidFill>
                <a:ea typeface="ＭＳ Ｐゴシック"/>
                <a:cs typeface="Arial" charset="0"/>
              </a:rPr>
              <a:t>Pixels: O (20x20µm</a:t>
            </a:r>
            <a:r>
              <a:rPr lang="en-US" sz="1200" b="1" baseline="30000">
                <a:solidFill>
                  <a:srgbClr val="002060"/>
                </a:solidFill>
                <a:ea typeface="ＭＳ Ｐゴシック"/>
                <a:cs typeface="Arial" charset="0"/>
              </a:rPr>
              <a:t>2</a:t>
            </a:r>
            <a:r>
              <a:rPr lang="en-US" sz="1200" b="1">
                <a:solidFill>
                  <a:srgbClr val="002060"/>
                </a:solidFill>
                <a:ea typeface="ＭＳ Ｐゴシック"/>
                <a:cs typeface="Arial" charset="0"/>
              </a:rPr>
              <a:t> – 50x50µm</a:t>
            </a:r>
            <a:r>
              <a:rPr lang="en-US" sz="1200" b="1" baseline="30000">
                <a:solidFill>
                  <a:srgbClr val="002060"/>
                </a:solidFill>
                <a:ea typeface="ＭＳ Ｐゴシック"/>
                <a:cs typeface="Arial" charset="0"/>
              </a:rPr>
              <a:t>2</a:t>
            </a:r>
            <a:r>
              <a:rPr lang="en-US" sz="1200" b="1">
                <a:solidFill>
                  <a:srgbClr val="002060"/>
                </a:solidFill>
                <a:ea typeface="ＭＳ Ｐゴシック"/>
                <a:cs typeface="Arial" charset="0"/>
              </a:rPr>
              <a:t>)</a:t>
            </a:r>
          </a:p>
          <a:p>
            <a:pPr defTabSz="503238"/>
            <a:r>
              <a:rPr lang="en-US" sz="1200" b="1">
                <a:solidFill>
                  <a:srgbClr val="002060"/>
                </a:solidFill>
                <a:ea typeface="ＭＳ Ｐゴシック"/>
                <a:cs typeface="Arial" charset="0"/>
              </a:rPr>
              <a:t>Strips: 95 µm x 2 cm, double sided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57488" y="5880100"/>
            <a:ext cx="2292350" cy="600075"/>
          </a:xfrm>
          <a:prstGeom prst="rect">
            <a:avLst/>
          </a:prstGeom>
          <a:solidFill>
            <a:srgbClr val="FFFFCC">
              <a:alpha val="6313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30" tIns="45715" rIns="91430" bIns="45715">
            <a:spAutoFit/>
          </a:bodyPr>
          <a:lstStyle/>
          <a:p>
            <a:pPr marL="285124" indent="-285124" algn="ctr" defTabSz="456487" eaLnBrk="0">
              <a:spcBef>
                <a:spcPts val="601"/>
              </a:spcBef>
              <a:buFont typeface="Wingdings" charset="0"/>
              <a:buChar char="&gt;"/>
              <a:defRPr/>
            </a:pPr>
            <a:r>
              <a:rPr lang="en-US" sz="1400">
                <a:solidFill>
                  <a:srgbClr val="C00000"/>
                </a:solidFill>
                <a:latin typeface="Calibri" charset="0"/>
                <a:cs typeface="Calibri" charset="0"/>
              </a:rPr>
              <a:t>700 krad/ 10</a:t>
            </a:r>
            <a:r>
              <a:rPr lang="en-US" sz="1400" baseline="30000">
                <a:solidFill>
                  <a:srgbClr val="C00000"/>
                </a:solidFill>
                <a:latin typeface="Calibri" charset="0"/>
                <a:cs typeface="Calibri" charset="0"/>
              </a:rPr>
              <a:t>13</a:t>
            </a:r>
            <a:r>
              <a:rPr lang="en-US" sz="1400">
                <a:solidFill>
                  <a:srgbClr val="C00000"/>
                </a:solidFill>
                <a:latin typeface="Calibri" charset="0"/>
                <a:cs typeface="Calibri" charset="0"/>
              </a:rPr>
              <a:t> n</a:t>
            </a:r>
            <a:r>
              <a:rPr lang="en-US" sz="1400" baseline="-25000">
                <a:solidFill>
                  <a:srgbClr val="C00000"/>
                </a:solidFill>
                <a:latin typeface="Calibri" charset="0"/>
                <a:cs typeface="Calibri" charset="0"/>
              </a:rPr>
              <a:t>eq</a:t>
            </a:r>
            <a:endParaRPr lang="en-US" sz="140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285124" indent="-285124" algn="ctr" defTabSz="456487" eaLnBrk="0">
              <a:spcBef>
                <a:spcPts val="601"/>
              </a:spcBef>
              <a:defRPr/>
            </a:pPr>
            <a:r>
              <a:rPr lang="en-US" sz="1400">
                <a:solidFill>
                  <a:srgbClr val="C00000"/>
                </a:solidFill>
                <a:latin typeface="Calibri" charset="0"/>
                <a:cs typeface="Calibri" charset="0"/>
              </a:rPr>
              <a:t>       Includes safety factor ~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B9E92-124A-4381-BA22-A52F7367E2AB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23838" y="600075"/>
            <a:ext cx="87550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b="1">
                <a:solidFill>
                  <a:schemeClr val="hlink"/>
                </a:solidFill>
              </a:rPr>
              <a:t>Main stream : MISTRAL</a:t>
            </a:r>
          </a:p>
          <a:p>
            <a:pPr defTabSz="914400"/>
            <a:r>
              <a:rPr lang="fr-FR"/>
              <a:t> - end of column discriminators (2 / col.) ⇛ 30 μs read-out time</a:t>
            </a:r>
          </a:p>
          <a:p>
            <a:pPr defTabSz="914400"/>
            <a:r>
              <a:rPr lang="fr-FR"/>
              <a:t> - fixed parametres of sparsification and memorisation circuitry</a:t>
            </a:r>
          </a:p>
          <a:p>
            <a:pPr defTabSz="914400"/>
            <a:endParaRPr lang="fr-FR" b="1">
              <a:solidFill>
                <a:srgbClr val="FF0000"/>
              </a:solidFill>
            </a:endParaRPr>
          </a:p>
          <a:p>
            <a:pPr defTabSz="914400"/>
            <a:r>
              <a:rPr lang="fr-FR" b="1">
                <a:solidFill>
                  <a:schemeClr val="hlink"/>
                </a:solidFill>
              </a:rPr>
              <a:t>Side stream : ASTRAL</a:t>
            </a:r>
          </a:p>
          <a:p>
            <a:pPr defTabSz="914400"/>
            <a:r>
              <a:rPr lang="fr-FR"/>
              <a:t> - optimisation path: staggered diodes, in-pixel &amp; sparsification circuitry optimisation, ...</a:t>
            </a:r>
          </a:p>
          <a:p>
            <a:pPr defTabSz="914400"/>
            <a:r>
              <a:rPr lang="fr-FR"/>
              <a:t> - acceleration path: in-pixel discriminator (</a:t>
            </a:r>
            <a:r>
              <a:rPr lang="fr-FR" b="1"/>
              <a:t>AROM</a:t>
            </a:r>
            <a:r>
              <a:rPr lang="fr-FR"/>
              <a:t>) architecture devt ⇛ 15 μs read-out time </a:t>
            </a:r>
          </a:p>
          <a:p>
            <a:pPr defTabSz="914400"/>
            <a:endParaRPr lang="fr-FR"/>
          </a:p>
          <a:p>
            <a:pPr defTabSz="914400"/>
            <a:r>
              <a:rPr lang="fr-FR" b="1"/>
              <a:t>Main chip components addressed by R&amp;D:</a:t>
            </a:r>
            <a:r>
              <a:rPr lang="fr-FR"/>
              <a:t> </a:t>
            </a:r>
          </a:p>
          <a:p>
            <a:pPr defTabSz="914400"/>
            <a:r>
              <a:rPr lang="fr-FR"/>
              <a:t>Charge sensing node (CS)</a:t>
            </a:r>
          </a:p>
          <a:p>
            <a:pPr defTabSz="914400"/>
            <a:r>
              <a:rPr lang="fr-FR"/>
              <a:t>In-pixel ampli+clamping (AC),</a:t>
            </a:r>
          </a:p>
          <a:p>
            <a:pPr defTabSz="914400"/>
            <a:r>
              <a:rPr lang="fr-FR"/>
              <a:t>Discriminator (DI), </a:t>
            </a:r>
          </a:p>
          <a:p>
            <a:pPr defTabSz="914400"/>
            <a:r>
              <a:rPr lang="fr-FR"/>
              <a:t>Zero-suppression circuitry (ZS), </a:t>
            </a:r>
          </a:p>
          <a:p>
            <a:pPr defTabSz="914400"/>
            <a:r>
              <a:rPr lang="fr-FR"/>
              <a:t>Output buffers (OB), </a:t>
            </a:r>
          </a:p>
          <a:p>
            <a:pPr defTabSz="914400"/>
            <a:r>
              <a:rPr lang="fr-FR"/>
              <a:t>Transfer circuitry (DT), </a:t>
            </a:r>
          </a:p>
          <a:p>
            <a:pPr defTabSz="914400"/>
            <a:r>
              <a:rPr lang="fr-FR"/>
              <a:t>Steering circuitry (SC)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186113" y="825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General strategy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23838" y="4687888"/>
            <a:ext cx="86185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b="1">
                <a:solidFill>
                  <a:srgbClr val="FF0000"/>
                </a:solidFill>
              </a:rPr>
              <a:t>R&amp;D strategy</a:t>
            </a:r>
            <a:endParaRPr lang="fr-FR"/>
          </a:p>
          <a:p>
            <a:pPr defTabSz="914400"/>
            <a:r>
              <a:rPr lang="fr-FR"/>
              <a:t>Parallel development of upstream and downstream parts of chain until ready to combine</a:t>
            </a:r>
          </a:p>
          <a:p>
            <a:pPr defTabSz="914400"/>
            <a:r>
              <a:rPr lang="fr-FR"/>
              <a:t>-&gt; </a:t>
            </a:r>
            <a:r>
              <a:rPr lang="fr-FR" b="1"/>
              <a:t>FSBB chip</a:t>
            </a:r>
            <a:endParaRPr lang="fr-FR"/>
          </a:p>
          <a:p>
            <a:pPr defTabSz="914400"/>
            <a:endParaRPr lang="fr-FR"/>
          </a:p>
          <a:p>
            <a:pPr defTabSz="914400"/>
            <a:r>
              <a:rPr lang="fr-FR"/>
              <a:t>upstream part (</a:t>
            </a:r>
            <a:r>
              <a:rPr lang="fr-FR" b="1"/>
              <a:t>MIMOSA-22</a:t>
            </a:r>
            <a:r>
              <a:rPr lang="fr-FR"/>
              <a:t> and </a:t>
            </a:r>
            <a:r>
              <a:rPr lang="fr-FR" b="1"/>
              <a:t>AROM</a:t>
            </a:r>
            <a:r>
              <a:rPr lang="fr-FR"/>
              <a:t> chips) : CS + AC + DI + SC (part)</a:t>
            </a:r>
          </a:p>
          <a:p>
            <a:pPr defTabSz="914400"/>
            <a:r>
              <a:rPr lang="fr-FR"/>
              <a:t>downstream part (</a:t>
            </a:r>
            <a:r>
              <a:rPr lang="fr-FR" b="1"/>
              <a:t>SUZE</a:t>
            </a:r>
            <a:r>
              <a:rPr lang="fr-FR"/>
              <a:t> chips = sparsification circuitry) : ZS + OB + DT + SC (part)</a:t>
            </a:r>
          </a:p>
          <a:p>
            <a:pPr defTabSz="914400"/>
            <a:endParaRPr lang="fr-FR"/>
          </a:p>
          <a:p>
            <a:pPr defTabSz="914400"/>
            <a:r>
              <a:rPr lang="fr-FR" b="1"/>
              <a:t>MIMOSA/AROM + SUZE -&gt; MISTRAL/ASTRAL = 3×FSBB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1369-D110-4866-B1FD-76888B481F38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57163" y="1157288"/>
            <a:ext cx="8829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2000" b="1">
                <a:solidFill>
                  <a:srgbClr val="FF0000"/>
                </a:solidFill>
              </a:rPr>
              <a:t>2012 main goals</a:t>
            </a:r>
            <a:r>
              <a:rPr lang="fr-FR"/>
              <a:t> </a:t>
            </a:r>
          </a:p>
          <a:p>
            <a:pPr defTabSz="914400"/>
            <a:r>
              <a:rPr lang="fr-FR"/>
              <a:t>- test (November):     </a:t>
            </a:r>
            <a:r>
              <a:rPr lang="fr-FR" b="1"/>
              <a:t>MIMOSA-32ter</a:t>
            </a:r>
            <a:r>
              <a:rPr lang="fr-FR"/>
              <a:t>. Exploration of in-pixel ampli.</a:t>
            </a:r>
          </a:p>
          <a:p>
            <a:pPr defTabSz="914400">
              <a:buFontTx/>
              <a:buChar char="-"/>
            </a:pPr>
            <a:r>
              <a:rPr lang="en-US"/>
              <a:t> submit (December):</a:t>
            </a:r>
            <a:r>
              <a:rPr lang="fr-FR"/>
              <a:t> </a:t>
            </a:r>
            <a:r>
              <a:rPr lang="fr-FR" b="1"/>
              <a:t>MIMOSA-22THRa</a:t>
            </a:r>
            <a:r>
              <a:rPr lang="fr-FR"/>
              <a:t>. Main stream CS + AC + DI + SC (part) exploring </a:t>
            </a:r>
          </a:p>
          <a:p>
            <a:pPr defTabSz="914400"/>
            <a:r>
              <a:rPr lang="fr-FR"/>
              <a:t>                                  in-pixel ampli → </a:t>
            </a:r>
            <a:r>
              <a:rPr lang="he-IL"/>
              <a:t>֒ </a:t>
            </a:r>
            <a:r>
              <a:rPr lang="fr-FR"/>
              <a:t>128 col. of 320 pixels (8-9 diff. amplifiers)</a:t>
            </a:r>
          </a:p>
          <a:p>
            <a:pPr defTabSz="914400"/>
            <a:r>
              <a:rPr lang="fr-FR"/>
              <a:t>                                  </a:t>
            </a:r>
            <a:r>
              <a:rPr lang="fr-FR" b="1"/>
              <a:t>MIMOSA-22THRb</a:t>
            </a:r>
            <a:r>
              <a:rPr lang="fr-FR"/>
              <a:t>. Main stream CS + AC + DI + SC (part) exploring </a:t>
            </a:r>
          </a:p>
          <a:p>
            <a:pPr defTabSz="914400"/>
            <a:r>
              <a:rPr lang="fr-FR"/>
              <a:t>                                  2-row r.o. with 2 discri/col → </a:t>
            </a:r>
            <a:r>
              <a:rPr lang="he-IL"/>
              <a:t>֒ </a:t>
            </a:r>
            <a:r>
              <a:rPr lang="fr-FR"/>
              <a:t>64 col. of 128 pixels (2-4 diff. amplifiers)</a:t>
            </a:r>
          </a:p>
          <a:p>
            <a:pPr defTabSz="914400"/>
            <a:r>
              <a:rPr lang="fr-FR" b="1"/>
              <a:t>                                  SUZE-02</a:t>
            </a:r>
            <a:r>
              <a:rPr lang="fr-FR"/>
              <a:t>. Main stream ZS + OB + DT + SC (part) based on 2 groups of    </a:t>
            </a:r>
          </a:p>
          <a:p>
            <a:pPr defTabSz="914400"/>
            <a:r>
              <a:rPr lang="fr-FR"/>
              <a:t>                                  32 columns of 64   pixels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22725" y="344488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Plans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1450" y="3373438"/>
            <a:ext cx="8747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2000" b="1">
                <a:solidFill>
                  <a:srgbClr val="FF0000"/>
                </a:solidFill>
              </a:rPr>
              <a:t>2013 main goals</a:t>
            </a:r>
            <a:r>
              <a:rPr lang="fr-FR"/>
              <a:t> </a:t>
            </a:r>
          </a:p>
          <a:p>
            <a:pPr defTabSz="914400">
              <a:buFontTx/>
              <a:buChar char="-"/>
            </a:pPr>
            <a:r>
              <a:rPr lang="fr-FR"/>
              <a:t> validate upstream part of mainstream sensor (MISTRAL) and find optimised design</a:t>
            </a:r>
          </a:p>
          <a:p>
            <a:pPr defTabSz="914400">
              <a:buFontTx/>
              <a:buChar char="-"/>
            </a:pPr>
            <a:r>
              <a:rPr lang="fr-FR"/>
              <a:t> validate downstream part of MISTRAL</a:t>
            </a:r>
          </a:p>
          <a:p>
            <a:pPr defTabSz="914400">
              <a:buFontTx/>
              <a:buChar char="-"/>
            </a:pPr>
            <a:r>
              <a:rPr lang="fr-FR"/>
              <a:t> submit 1st version of full chain prototype (FSBB-M)</a:t>
            </a:r>
          </a:p>
          <a:p>
            <a:pPr defTabSz="914400"/>
            <a:r>
              <a:rPr lang="fr-FR"/>
              <a:t>- submit and characterise 1st prototype of upstream part of ASTRAL (sidestream sensor)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368425" y="5032375"/>
            <a:ext cx="30892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2000" b="1">
                <a:solidFill>
                  <a:srgbClr val="FF0000"/>
                </a:solidFill>
              </a:rPr>
              <a:t>2014 main goals </a:t>
            </a:r>
          </a:p>
          <a:p>
            <a:pPr defTabSz="914400"/>
            <a:r>
              <a:rPr lang="fr-FR"/>
              <a:t>- characterise FSBB-M</a:t>
            </a:r>
          </a:p>
          <a:p>
            <a:pPr defTabSz="914400"/>
            <a:r>
              <a:rPr lang="fr-FR"/>
              <a:t>- submit MISTRAL-0 prototype</a:t>
            </a:r>
          </a:p>
          <a:p>
            <a:pPr defTabSz="914400"/>
            <a:r>
              <a:rPr lang="fr-FR"/>
              <a:t>- validate AROM architecture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730750" y="5051425"/>
            <a:ext cx="276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2000" b="1">
                <a:solidFill>
                  <a:srgbClr val="FF0000"/>
                </a:solidFill>
              </a:rPr>
              <a:t>2015 main goals</a:t>
            </a:r>
            <a:r>
              <a:rPr lang="fr-FR"/>
              <a:t> </a:t>
            </a:r>
          </a:p>
          <a:p>
            <a:pPr defTabSz="914400"/>
            <a:r>
              <a:rPr lang="fr-FR"/>
              <a:t>- validate AROM-2 design</a:t>
            </a:r>
          </a:p>
          <a:p>
            <a:pPr defTabSz="914400"/>
            <a:r>
              <a:rPr lang="fr-FR"/>
              <a:t>- characterise MISTRAL-0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9F1ED-66EF-4D19-9EC8-8AC2D5FF0AF1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822325" y="173038"/>
            <a:ext cx="736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Synthèse de la phase de design, soumissions et tests des chips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36550" y="879475"/>
            <a:ext cx="861218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/>
              <a:t>D: design   S: soumission    F: fabrication    t: préparation des tests   T: réalisation des tests    </a:t>
            </a:r>
          </a:p>
        </p:txBody>
      </p:sp>
      <p:pic>
        <p:nvPicPr>
          <p:cNvPr id="21508" name="Picture 7" descr="alice-its_MarcWinter-10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1450975"/>
            <a:ext cx="89281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317625" y="6118225"/>
            <a:ext cx="31750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/>
              <a:t>Nombre de soumissions de chips</a:t>
            </a:r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 flipH="1" flipV="1">
            <a:off x="1057275" y="5819775"/>
            <a:ext cx="26035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914650" y="1158875"/>
            <a:ext cx="12096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501775" y="2613025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517650" y="289560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1508125" y="320040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2489200" y="350520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489200" y="379095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565400" y="409575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622675" y="440055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4660900" y="470535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5705475" y="4987925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762750" y="528320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7810500" y="5588000"/>
            <a:ext cx="4984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82FC-0C29-4C83-90C5-3824ADE5B85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288925" y="106363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Budget pour la fabrication des chips (prototypes R&amp;D et préproduction)</a:t>
            </a:r>
          </a:p>
        </p:txBody>
      </p:sp>
      <p:pic>
        <p:nvPicPr>
          <p:cNvPr id="22531" name="Picture 5" descr="alice-its_MarcWinter-12cu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287463"/>
            <a:ext cx="79914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8396288" y="1382713"/>
            <a:ext cx="0" cy="50736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2533" name="Picture 8" descr="alice-its_MarcWinter-12cu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563563"/>
            <a:ext cx="77755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8289925" y="1090613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fr-FR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508000" y="6516688"/>
            <a:ext cx="783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400">
                <a:solidFill>
                  <a:srgbClr val="008000"/>
                </a:solidFill>
              </a:rPr>
              <a:t>* Each FSBB submission may cost an additional 50-70 kE overhead in order to use stitching rules</a:t>
            </a:r>
            <a:endParaRPr lang="fr-FR" sz="1400">
              <a:solidFill>
                <a:srgbClr val="008000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981700" y="5724525"/>
            <a:ext cx="2298700" cy="82073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F514D-91C1-41C0-B1B5-E172FFD8F05C}" type="slidenum">
              <a:rPr lang="it-IT"/>
              <a:pPr>
                <a:defRPr/>
              </a:pPr>
              <a:t>8</a:t>
            </a:fld>
            <a:endParaRPr lang="it-IT"/>
          </a:p>
        </p:txBody>
      </p:sp>
      <p:pic>
        <p:nvPicPr>
          <p:cNvPr id="23554" name="Picture 4" descr="c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0"/>
            <a:ext cx="6380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6600825" y="2857500"/>
            <a:ext cx="523875" cy="3333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 rot="-1155502">
            <a:off x="1930400" y="2744788"/>
            <a:ext cx="502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hlink"/>
                </a:solidFill>
              </a:rPr>
              <a:t>For the production, ~1 M Eur is requested from IN2P3</a:t>
            </a:r>
            <a:endParaRPr lang="fr-FR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f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19050"/>
            <a:ext cx="7597775" cy="6854825"/>
          </a:xfrm>
          <a:prstGeom prst="rect">
            <a:avLst/>
          </a:prstGeom>
          <a:noFill/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 rot="-1155502">
            <a:off x="2179638" y="3190875"/>
            <a:ext cx="440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More than 20 international institutions</a:t>
            </a:r>
            <a:endParaRPr lang="fr-FR" sz="2000">
              <a:solidFill>
                <a:schemeClr val="hlink"/>
              </a:solidFill>
            </a:endParaRP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962025" y="1876425"/>
            <a:ext cx="71628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909</Words>
  <Application>Microsoft Macintosh PowerPoint</Application>
  <PresentationFormat>Affichage à l'écran (4:3)</PresentationFormat>
  <Paragraphs>225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ＭＳ Ｐゴシック</vt:lpstr>
      <vt:lpstr>Wingdings</vt:lpstr>
      <vt:lpstr>Times New Roman</vt:lpstr>
      <vt:lpstr>Symbol</vt:lpstr>
      <vt:lpstr>Wingdings 3</vt:lpstr>
      <vt:lpstr>Tahoma</vt:lpstr>
      <vt:lpstr>Office Theme</vt:lpstr>
      <vt:lpstr>Upgrade of the ALICE ITS</vt:lpstr>
      <vt:lpstr>Physics motivation for the ITS upgrade</vt:lpstr>
      <vt:lpstr>The two ITS upgrade options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belikov</cp:lastModifiedBy>
  <cp:revision>83</cp:revision>
  <dcterms:created xsi:type="dcterms:W3CDTF">2012-06-20T10:16:54Z</dcterms:created>
  <dcterms:modified xsi:type="dcterms:W3CDTF">2012-10-03T16:49:00Z</dcterms:modified>
</cp:coreProperties>
</file>