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80" r:id="rId3"/>
    <p:sldId id="344" r:id="rId4"/>
    <p:sldId id="320" r:id="rId5"/>
    <p:sldId id="318" r:id="rId6"/>
    <p:sldId id="353" r:id="rId7"/>
    <p:sldId id="359" r:id="rId8"/>
    <p:sldId id="357" r:id="rId9"/>
    <p:sldId id="352" r:id="rId10"/>
    <p:sldId id="343" r:id="rId11"/>
    <p:sldId id="326" r:id="rId12"/>
    <p:sldId id="327" r:id="rId13"/>
    <p:sldId id="354" r:id="rId14"/>
    <p:sldId id="328" r:id="rId15"/>
    <p:sldId id="330" r:id="rId16"/>
    <p:sldId id="351" r:id="rId17"/>
    <p:sldId id="341" r:id="rId18"/>
    <p:sldId id="356" r:id="rId19"/>
    <p:sldId id="322" r:id="rId20"/>
    <p:sldId id="321" r:id="rId21"/>
    <p:sldId id="346" r:id="rId22"/>
    <p:sldId id="335" r:id="rId23"/>
    <p:sldId id="325" r:id="rId24"/>
    <p:sldId id="350" r:id="rId25"/>
    <p:sldId id="333" r:id="rId26"/>
    <p:sldId id="331" r:id="rId27"/>
    <p:sldId id="337" r:id="rId28"/>
    <p:sldId id="336" r:id="rId29"/>
    <p:sldId id="342" r:id="rId30"/>
    <p:sldId id="334" r:id="rId31"/>
    <p:sldId id="348" r:id="rId32"/>
    <p:sldId id="349" r:id="rId33"/>
    <p:sldId id="338" r:id="rId34"/>
    <p:sldId id="340" r:id="rId35"/>
    <p:sldId id="355" r:id="rId36"/>
  </p:sldIdLst>
  <p:sldSz cx="9144000" cy="6858000" type="screen4x3"/>
  <p:notesSz cx="6731000" cy="98567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5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5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5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5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5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5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5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5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5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900"/>
    <a:srgbClr val="F48600"/>
    <a:srgbClr val="191F5B"/>
    <a:srgbClr val="89AEFF"/>
    <a:srgbClr val="C1FF57"/>
    <a:srgbClr val="FF00FF"/>
    <a:srgbClr val="0066CC"/>
    <a:srgbClr val="FF66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4" autoAdjust="0"/>
    <p:restoredTop sz="92308" autoAdjust="0"/>
  </p:normalViewPr>
  <p:slideViewPr>
    <p:cSldViewPr>
      <p:cViewPr varScale="1">
        <p:scale>
          <a:sx n="111" d="100"/>
          <a:sy n="111" d="100"/>
        </p:scale>
        <p:origin x="-720" y="-112"/>
      </p:cViewPr>
      <p:guideLst>
        <p:guide orient="horz" pos="1536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4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55" charset="0"/>
              </a:defRPr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55" charset="0"/>
              </a:defRPr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55" charset="0"/>
              </a:defRPr>
            </a:lvl1pPr>
          </a:lstStyle>
          <a:p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55" charset="0"/>
              </a:defRPr>
            </a:lvl1pPr>
          </a:lstStyle>
          <a:p>
            <a:fld id="{176E0D23-AA05-4EDF-A889-821CC69E27E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63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55" charset="0"/>
              </a:defRPr>
            </a:lvl1pPr>
          </a:lstStyle>
          <a:p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55" charset="0"/>
              </a:defRPr>
            </a:lvl1pPr>
          </a:lstStyle>
          <a:p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55" charset="0"/>
              </a:defRPr>
            </a:lvl1pPr>
          </a:lstStyle>
          <a:p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55" charset="0"/>
              </a:defRPr>
            </a:lvl1pPr>
          </a:lstStyle>
          <a:p>
            <a:fld id="{9A73D092-AE61-467B-95A1-989E175FB60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2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5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5" charset="0"/>
        <a:ea typeface="ＭＳ Ｐゴシック" pitchFamily="5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5" charset="0"/>
        <a:ea typeface="ＭＳ Ｐゴシック" pitchFamily="5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5" charset="0"/>
        <a:ea typeface="ＭＳ Ｐゴシック" pitchFamily="5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5" charset="0"/>
        <a:ea typeface="ＭＳ Ｐゴシック" pitchFamily="5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3"/>
          <p:cNvSpPr txBox="1">
            <a:spLocks noGrp="1" noChangeArrowheads="1"/>
          </p:cNvSpPr>
          <p:nvPr/>
        </p:nvSpPr>
        <p:spPr bwMode="auto">
          <a:xfrm>
            <a:off x="3814234" y="9364204"/>
            <a:ext cx="2753166" cy="3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52B8AB7-C0E8-064C-900B-2A4470FA4607}" type="slidenum">
              <a:rPr lang="en-US" sz="1300">
                <a:solidFill>
                  <a:srgbClr val="000000"/>
                </a:solidFill>
              </a:rPr>
              <a:pPr algn="r" eaLnBrk="1" hangingPunct="1"/>
              <a:t>14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4275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904875" y="741363"/>
            <a:ext cx="4927600" cy="3695700"/>
          </a:xfrm>
          <a:solidFill>
            <a:srgbClr val="FFFFFF"/>
          </a:solidFill>
          <a:ln/>
        </p:spPr>
      </p:sp>
      <p:sp>
        <p:nvSpPr>
          <p:cNvPr id="54276" name="Text Box 2"/>
          <p:cNvSpPr>
            <a:spLocks noChangeArrowheads="1"/>
          </p:cNvSpPr>
          <p:nvPr>
            <p:ph type="body" idx="1"/>
          </p:nvPr>
        </p:nvSpPr>
        <p:spPr>
          <a:xfrm>
            <a:off x="673100" y="4680398"/>
            <a:ext cx="5384800" cy="443495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3"/>
          <p:cNvSpPr txBox="1">
            <a:spLocks noGrp="1" noChangeArrowheads="1"/>
          </p:cNvSpPr>
          <p:nvPr/>
        </p:nvSpPr>
        <p:spPr bwMode="auto">
          <a:xfrm>
            <a:off x="3814234" y="9364204"/>
            <a:ext cx="2753166" cy="3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27848F4-6948-A549-AFCD-D1B7F31B6660}" type="slidenum">
              <a:rPr lang="en-US" sz="1300">
                <a:solidFill>
                  <a:srgbClr val="000000"/>
                </a:solidFill>
              </a:rPr>
              <a:pPr algn="r" eaLnBrk="1" hangingPunct="1"/>
              <a:t>32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0179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904875" y="741363"/>
            <a:ext cx="4927600" cy="3695700"/>
          </a:xfrm>
          <a:solidFill>
            <a:srgbClr val="FFFFFF"/>
          </a:solidFill>
          <a:ln/>
        </p:spPr>
      </p:sp>
      <p:sp>
        <p:nvSpPr>
          <p:cNvPr id="50180" name="Text Box 2"/>
          <p:cNvSpPr>
            <a:spLocks noChangeArrowheads="1"/>
          </p:cNvSpPr>
          <p:nvPr>
            <p:ph type="body" idx="1"/>
          </p:nvPr>
        </p:nvSpPr>
        <p:spPr>
          <a:xfrm>
            <a:off x="673100" y="4680398"/>
            <a:ext cx="5384800" cy="443495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3"/>
          <p:cNvSpPr txBox="1">
            <a:spLocks noGrp="1" noChangeArrowheads="1"/>
          </p:cNvSpPr>
          <p:nvPr/>
        </p:nvSpPr>
        <p:spPr bwMode="auto">
          <a:xfrm>
            <a:off x="3814234" y="9364204"/>
            <a:ext cx="2753166" cy="3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0D73AB3-D951-594C-8872-4E0CF757B125}" type="slidenum">
              <a:rPr lang="en-US" sz="1300">
                <a:solidFill>
                  <a:srgbClr val="000000"/>
                </a:solidFill>
              </a:rPr>
              <a:pPr algn="r" eaLnBrk="1" hangingPunct="1"/>
              <a:t>16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904875" y="741363"/>
            <a:ext cx="4927600" cy="3695700"/>
          </a:xfrm>
          <a:solidFill>
            <a:srgbClr val="FFFFFF"/>
          </a:solidFill>
          <a:ln/>
        </p:spPr>
      </p:sp>
      <p:sp>
        <p:nvSpPr>
          <p:cNvPr id="58372" name="Text Box 2"/>
          <p:cNvSpPr>
            <a:spLocks noChangeArrowheads="1"/>
          </p:cNvSpPr>
          <p:nvPr>
            <p:ph type="body" idx="1"/>
          </p:nvPr>
        </p:nvSpPr>
        <p:spPr>
          <a:xfrm>
            <a:off x="673100" y="4680398"/>
            <a:ext cx="5384800" cy="443495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3"/>
          <p:cNvSpPr txBox="1">
            <a:spLocks noGrp="1" noChangeArrowheads="1"/>
          </p:cNvSpPr>
          <p:nvPr/>
        </p:nvSpPr>
        <p:spPr bwMode="auto">
          <a:xfrm>
            <a:off x="3814234" y="9364204"/>
            <a:ext cx="2753166" cy="3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C09FBF4-330E-0944-83B4-919754475C95}" type="slidenum">
              <a:rPr lang="en-US" sz="1300">
                <a:solidFill>
                  <a:srgbClr val="000000"/>
                </a:solidFill>
              </a:rPr>
              <a:pPr algn="r" eaLnBrk="1" hangingPunct="1"/>
              <a:t>18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6323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904875" y="741363"/>
            <a:ext cx="4927600" cy="3695700"/>
          </a:xfrm>
          <a:solidFill>
            <a:srgbClr val="FFFFFF"/>
          </a:solidFill>
          <a:ln/>
        </p:spPr>
      </p:sp>
      <p:sp>
        <p:nvSpPr>
          <p:cNvPr id="56324" name="Text Box 2"/>
          <p:cNvSpPr>
            <a:spLocks noChangeArrowheads="1"/>
          </p:cNvSpPr>
          <p:nvPr>
            <p:ph type="body" idx="1"/>
          </p:nvPr>
        </p:nvSpPr>
        <p:spPr>
          <a:xfrm>
            <a:off x="673100" y="4680398"/>
            <a:ext cx="5384800" cy="443495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3"/>
          <p:cNvSpPr txBox="1">
            <a:spLocks noGrp="1" noChangeArrowheads="1"/>
          </p:cNvSpPr>
          <p:nvPr/>
        </p:nvSpPr>
        <p:spPr bwMode="auto">
          <a:xfrm>
            <a:off x="3814234" y="9364204"/>
            <a:ext cx="2753166" cy="3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0D73AB3-D951-594C-8872-4E0CF757B125}" type="slidenum">
              <a:rPr lang="en-US" sz="1300">
                <a:solidFill>
                  <a:srgbClr val="000000"/>
                </a:solidFill>
              </a:rPr>
              <a:pPr algn="r" eaLnBrk="1" hangingPunct="1"/>
              <a:t>19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904875" y="741363"/>
            <a:ext cx="4927600" cy="3695700"/>
          </a:xfrm>
          <a:solidFill>
            <a:srgbClr val="FFFFFF"/>
          </a:solidFill>
          <a:ln/>
        </p:spPr>
      </p:sp>
      <p:sp>
        <p:nvSpPr>
          <p:cNvPr id="58372" name="Text Box 2"/>
          <p:cNvSpPr>
            <a:spLocks noChangeArrowheads="1"/>
          </p:cNvSpPr>
          <p:nvPr>
            <p:ph type="body" idx="1"/>
          </p:nvPr>
        </p:nvSpPr>
        <p:spPr>
          <a:xfrm>
            <a:off x="673100" y="4680398"/>
            <a:ext cx="5384800" cy="443495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3"/>
          <p:cNvSpPr txBox="1">
            <a:spLocks noGrp="1" noChangeArrowheads="1"/>
          </p:cNvSpPr>
          <p:nvPr/>
        </p:nvSpPr>
        <p:spPr bwMode="auto">
          <a:xfrm>
            <a:off x="3814234" y="9364204"/>
            <a:ext cx="2753166" cy="3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0D73AB3-D951-594C-8872-4E0CF757B125}" type="slidenum">
              <a:rPr lang="en-US" sz="1300">
                <a:solidFill>
                  <a:srgbClr val="000000"/>
                </a:solidFill>
              </a:rPr>
              <a:pPr algn="r" eaLnBrk="1" hangingPunct="1"/>
              <a:t>22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904875" y="741363"/>
            <a:ext cx="4927600" cy="3695700"/>
          </a:xfrm>
          <a:solidFill>
            <a:srgbClr val="FFFFFF"/>
          </a:solidFill>
          <a:ln/>
        </p:spPr>
      </p:sp>
      <p:sp>
        <p:nvSpPr>
          <p:cNvPr id="58372" name="Text Box 2"/>
          <p:cNvSpPr>
            <a:spLocks noChangeArrowheads="1"/>
          </p:cNvSpPr>
          <p:nvPr>
            <p:ph type="body" idx="1"/>
          </p:nvPr>
        </p:nvSpPr>
        <p:spPr>
          <a:xfrm>
            <a:off x="673100" y="4680398"/>
            <a:ext cx="5384800" cy="443495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55EA3-E8B4-40C2-A1CE-CEBC301D4C68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47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3"/>
          <p:cNvSpPr txBox="1">
            <a:spLocks noGrp="1" noChangeArrowheads="1"/>
          </p:cNvSpPr>
          <p:nvPr/>
        </p:nvSpPr>
        <p:spPr bwMode="auto">
          <a:xfrm>
            <a:off x="3814234" y="9364204"/>
            <a:ext cx="2753166" cy="3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D20E59A-71EB-F54B-9A79-2EE7EB984E5C}" type="slidenum">
              <a:rPr lang="en-US" sz="1300">
                <a:solidFill>
                  <a:srgbClr val="000000"/>
                </a:solidFill>
              </a:rPr>
              <a:pPr algn="r" eaLnBrk="1" hangingPunct="1"/>
              <a:t>25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5299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904875" y="741363"/>
            <a:ext cx="4927600" cy="3695700"/>
          </a:xfrm>
          <a:solidFill>
            <a:srgbClr val="FFFFFF"/>
          </a:solidFill>
          <a:ln/>
        </p:spPr>
      </p:sp>
      <p:sp>
        <p:nvSpPr>
          <p:cNvPr id="55300" name="Text Box 2"/>
          <p:cNvSpPr>
            <a:spLocks noChangeArrowheads="1"/>
          </p:cNvSpPr>
          <p:nvPr>
            <p:ph type="body" idx="1"/>
          </p:nvPr>
        </p:nvSpPr>
        <p:spPr>
          <a:xfrm>
            <a:off x="673100" y="4680398"/>
            <a:ext cx="5384800" cy="443495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3"/>
          <p:cNvSpPr txBox="1">
            <a:spLocks noGrp="1" noChangeArrowheads="1"/>
          </p:cNvSpPr>
          <p:nvPr/>
        </p:nvSpPr>
        <p:spPr bwMode="auto">
          <a:xfrm>
            <a:off x="3814234" y="9364204"/>
            <a:ext cx="2753166" cy="3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C09FBF4-330E-0944-83B4-919754475C95}" type="slidenum">
              <a:rPr lang="en-US" sz="130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6323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904875" y="741363"/>
            <a:ext cx="4927600" cy="3695700"/>
          </a:xfrm>
          <a:solidFill>
            <a:srgbClr val="FFFFFF"/>
          </a:solidFill>
          <a:ln/>
        </p:spPr>
      </p:sp>
      <p:sp>
        <p:nvSpPr>
          <p:cNvPr id="56324" name="Text Box 2"/>
          <p:cNvSpPr>
            <a:spLocks noChangeArrowheads="1"/>
          </p:cNvSpPr>
          <p:nvPr>
            <p:ph type="body" idx="1"/>
          </p:nvPr>
        </p:nvSpPr>
        <p:spPr>
          <a:xfrm>
            <a:off x="673100" y="4680398"/>
            <a:ext cx="5384800" cy="443495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3"/>
          <p:cNvSpPr txBox="1">
            <a:spLocks noGrp="1" noChangeArrowheads="1"/>
          </p:cNvSpPr>
          <p:nvPr/>
        </p:nvSpPr>
        <p:spPr bwMode="auto">
          <a:xfrm>
            <a:off x="3814234" y="9364204"/>
            <a:ext cx="2753166" cy="3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C09FBF4-330E-0944-83B4-919754475C95}" type="slidenum">
              <a:rPr lang="en-US" sz="1300">
                <a:solidFill>
                  <a:srgbClr val="000000"/>
                </a:solidFill>
              </a:rPr>
              <a:pPr algn="r" eaLnBrk="1" hangingPunct="1"/>
              <a:t>30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6323" name="Text Box 1"/>
          <p:cNvSpPr>
            <a:spLocks noChangeArrowheads="1" noTextEdit="1"/>
          </p:cNvSpPr>
          <p:nvPr>
            <p:ph type="sldImg"/>
          </p:nvPr>
        </p:nvSpPr>
        <p:spPr>
          <a:xfrm>
            <a:off x="904875" y="741363"/>
            <a:ext cx="4927600" cy="3695700"/>
          </a:xfrm>
          <a:solidFill>
            <a:srgbClr val="FFFFFF"/>
          </a:solidFill>
          <a:ln/>
        </p:spPr>
      </p:sp>
      <p:sp>
        <p:nvSpPr>
          <p:cNvPr id="56324" name="Text Box 2"/>
          <p:cNvSpPr>
            <a:spLocks noChangeArrowheads="1"/>
          </p:cNvSpPr>
          <p:nvPr>
            <p:ph type="body" idx="1"/>
          </p:nvPr>
        </p:nvSpPr>
        <p:spPr>
          <a:xfrm>
            <a:off x="673100" y="4680398"/>
            <a:ext cx="5384800" cy="443495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cs typeface="Arial Unicode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4" name="Rectangle 64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197114"/>
            <a:ext cx="7620000" cy="707886"/>
          </a:xfrm>
        </p:spPr>
        <p:txBody>
          <a:bodyPr wrap="square" anchor="ctr" anchorCtr="0">
            <a:normAutofit/>
          </a:bodyPr>
          <a:lstStyle>
            <a:lvl1pPr>
              <a:defRPr sz="4000" baseline="0">
                <a:solidFill>
                  <a:srgbClr val="191F5B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et </a:t>
            </a:r>
            <a:r>
              <a:rPr lang="en-GB" noProof="0" dirty="0" err="1" smtClean="0"/>
              <a:t>modifiez</a:t>
            </a:r>
            <a:r>
              <a:rPr lang="en-GB" noProof="0" dirty="0" smtClean="0"/>
              <a:t> le titre</a:t>
            </a:r>
            <a:endParaRPr lang="en-GB" noProof="0" dirty="0"/>
          </a:p>
        </p:txBody>
      </p:sp>
      <p:sp>
        <p:nvSpPr>
          <p:cNvPr id="5185" name="Rectangle 6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24200"/>
            <a:ext cx="6400800" cy="1077218"/>
          </a:xfrm>
        </p:spPr>
        <p:txBody>
          <a:bodyPr>
            <a:spAutoFit/>
          </a:bodyPr>
          <a:lstStyle>
            <a:lvl1pPr algn="ctr">
              <a:buFont typeface="Arial"/>
              <a:buNone/>
              <a:defRPr sz="3200" b="1" i="1">
                <a:solidFill>
                  <a:srgbClr val="5F5F5F"/>
                </a:solidFill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pour modifier le style des </a:t>
            </a:r>
            <a:r>
              <a:rPr lang="en-GB" noProof="0" dirty="0" err="1" smtClean="0"/>
              <a:t>sous</a:t>
            </a:r>
            <a:r>
              <a:rPr lang="en-GB" noProof="0" dirty="0" smtClean="0"/>
              <a:t>-titres du masque</a:t>
            </a:r>
            <a:endParaRPr lang="en-GB" noProof="0" dirty="0"/>
          </a:p>
        </p:txBody>
      </p:sp>
      <p:sp>
        <p:nvSpPr>
          <p:cNvPr id="5220" name="Rectangle 10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5221" name="Rectangle 10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99D794-A55E-4A8A-A97E-9735ECECCF2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222" name="Line 102"/>
          <p:cNvSpPr>
            <a:spLocks noChangeShapeType="1"/>
          </p:cNvSpPr>
          <p:nvPr userDrawn="1"/>
        </p:nvSpPr>
        <p:spPr bwMode="auto">
          <a:xfrm flipV="1">
            <a:off x="539751" y="6513513"/>
            <a:ext cx="8456613" cy="0"/>
          </a:xfrm>
          <a:prstGeom prst="line">
            <a:avLst/>
          </a:prstGeom>
          <a:noFill/>
          <a:ln w="41275">
            <a:solidFill>
              <a:srgbClr val="191F5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225" name="Rectangle 105"/>
          <p:cNvSpPr>
            <a:spLocks noChangeArrowheads="1"/>
          </p:cNvSpPr>
          <p:nvPr userDrawn="1"/>
        </p:nvSpPr>
        <p:spPr bwMode="auto">
          <a:xfrm>
            <a:off x="1020764" y="2070100"/>
            <a:ext cx="7666037" cy="215900"/>
          </a:xfrm>
          <a:prstGeom prst="rect">
            <a:avLst/>
          </a:prstGeom>
          <a:gradFill rotWithShape="0">
            <a:gsLst>
              <a:gs pos="0">
                <a:srgbClr val="F48600"/>
              </a:gs>
              <a:gs pos="100000">
                <a:srgbClr val="F8D93D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226" name="Rectangle 106"/>
          <p:cNvSpPr>
            <a:spLocks noChangeArrowheads="1"/>
          </p:cNvSpPr>
          <p:nvPr userDrawn="1"/>
        </p:nvSpPr>
        <p:spPr bwMode="auto">
          <a:xfrm>
            <a:off x="958850" y="1075714"/>
            <a:ext cx="107951" cy="1438886"/>
          </a:xfrm>
          <a:prstGeom prst="rect">
            <a:avLst/>
          </a:prstGeom>
          <a:solidFill>
            <a:srgbClr val="F48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3" name="Picture 2" descr="logoirfu02bleu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13065" cy="908720"/>
          </a:xfrm>
          <a:prstGeom prst="rect">
            <a:avLst/>
          </a:prstGeom>
        </p:spPr>
      </p:pic>
      <p:pic>
        <p:nvPicPr>
          <p:cNvPr id="2" name="Picture 1" descr="head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6" y="4467697"/>
            <a:ext cx="8099988" cy="1439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E09829-805C-4692-B94D-0B385223F91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4800" y="34926"/>
            <a:ext cx="2032000" cy="611187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7213" y="34926"/>
            <a:ext cx="5945187" cy="611187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3E60F68-D579-4605-B422-1ACA735A723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8E0B7-A659-4C64-885D-3F5EA733E01E}" type="slidenum">
              <a:rPr lang="it-IT">
                <a:latin typeface="Arial"/>
              </a:rPr>
              <a:pPr>
                <a:defRPr/>
              </a:pPr>
              <a:t>‹#›</a:t>
            </a:fld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25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174A-6E15-475E-93E5-9323627054C0}" type="slidenum">
              <a:rPr lang="it-IT">
                <a:latin typeface="Arial"/>
              </a:rPr>
              <a:pPr>
                <a:defRPr/>
              </a:pPr>
              <a:t>‹#›</a:t>
            </a:fld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89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3288-2C48-4E99-A48D-E46F4D6CEA75}" type="slidenum">
              <a:rPr lang="it-IT">
                <a:latin typeface="Arial"/>
              </a:rPr>
              <a:pPr>
                <a:defRPr/>
              </a:pPr>
              <a:t>‹#›</a:t>
            </a:fld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447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C4CF-C4F9-4917-8D14-106D2872CBBB}" type="slidenum">
              <a:rPr lang="it-IT">
                <a:latin typeface="Arial"/>
              </a:rPr>
              <a:pPr>
                <a:defRPr/>
              </a:pPr>
              <a:t>‹#›</a:t>
            </a:fld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8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9CC4-E153-4AF7-9BC3-F2279961539C}" type="slidenum">
              <a:rPr lang="it-IT">
                <a:latin typeface="Arial"/>
              </a:rPr>
              <a:pPr>
                <a:defRPr/>
              </a:pPr>
              <a:t>‹#›</a:t>
            </a:fld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05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97B51-F818-4736-BF03-94AC3BC1C275}" type="slidenum">
              <a:rPr lang="it-IT">
                <a:latin typeface="Arial"/>
              </a:rPr>
              <a:pPr>
                <a:defRPr/>
              </a:pPr>
              <a:t>‹#›</a:t>
            </a:fld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549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A4BB9B30-E5F8-46F9-9F7A-E148ABA8B836}" type="slidenum">
              <a:rPr lang="it-IT" smtClean="0">
                <a:latin typeface="Arial"/>
              </a:rPr>
              <a:pPr>
                <a:defRPr/>
              </a:pPr>
              <a:t>‹#›</a:t>
            </a:fld>
            <a:endParaRPr lang="it-IT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63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3865-EEC2-4CCE-875B-942A126FC2F8}" type="slidenum">
              <a:rPr lang="it-IT">
                <a:latin typeface="Arial"/>
              </a:rPr>
              <a:pPr>
                <a:defRPr/>
              </a:pPr>
              <a:t>‹#›</a:t>
            </a:fld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59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Cliquez et modifiez le titre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718661-6E14-45FC-BA21-4ED2C0AEFE6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4F68-1CCE-4AD8-B743-A4DF328AB635}" type="slidenum">
              <a:rPr lang="it-IT">
                <a:latin typeface="Arial"/>
              </a:rPr>
              <a:pPr>
                <a:defRPr/>
              </a:pPr>
              <a:t>‹#›</a:t>
            </a:fld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41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B828-B050-4281-966F-FB934D62D6A1}" type="slidenum">
              <a:rPr lang="it-IT">
                <a:latin typeface="Arial"/>
              </a:rPr>
              <a:pPr>
                <a:defRPr/>
              </a:pPr>
              <a:t>‹#›</a:t>
            </a:fld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66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20F9B-09B4-4A6D-BEE6-89699BD1020F}" type="slidenum">
              <a:rPr lang="it-IT">
                <a:latin typeface="Arial"/>
              </a:rPr>
              <a:pPr>
                <a:defRPr/>
              </a:pPr>
              <a:t>‹#›</a:t>
            </a:fld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92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sm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66997-E1A3-4E5B-8237-65AA6F38633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7213" y="712788"/>
            <a:ext cx="3938587" cy="543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2" y="712788"/>
            <a:ext cx="3940175" cy="5434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5E8081-FB43-4829-B77E-6C7BD6C77B8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82CA10D-8A1A-4B40-8207-2397334F644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Cliquez et modifiez le titre</a:t>
            </a:r>
            <a:endParaRPr lang="en-GB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C9E8E3C-847F-4D87-979E-B9D1132E203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9B4FDD-9761-4942-9B2F-E67DA00202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85E5D0-4867-4317-9688-78B600F19D2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0A39AD-DA42-450A-BE74-2191D5033F7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712788"/>
            <a:ext cx="8031163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34926"/>
            <a:ext cx="7560841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et </a:t>
            </a:r>
            <a:r>
              <a:rPr lang="en-GB" noProof="0" dirty="0" err="1" smtClean="0"/>
              <a:t>modifiez</a:t>
            </a:r>
            <a:r>
              <a:rPr lang="en-GB" noProof="0" dirty="0" smtClean="0"/>
              <a:t> le titre</a:t>
            </a:r>
            <a:endParaRPr lang="en-GB" noProof="0" dirty="0"/>
          </a:p>
        </p:txBody>
      </p:sp>
      <p:sp>
        <p:nvSpPr>
          <p:cNvPr id="6207" name="Rectangle 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584" y="6597352"/>
            <a:ext cx="146261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5F5F5F"/>
                </a:solidFill>
              </a:defRPr>
            </a:lvl1pPr>
          </a:lstStyle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620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2" y="6597352"/>
            <a:ext cx="3649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5F5F5F"/>
                </a:solidFill>
              </a:defRPr>
            </a:lvl1pPr>
          </a:lstStyle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210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2" y="6597352"/>
            <a:ext cx="384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5F5F5F"/>
                </a:solidFill>
              </a:defRPr>
            </a:lvl1pPr>
          </a:lstStyle>
          <a:p>
            <a:fld id="{F5D94AA6-6E0F-4F11-9529-553BA432E06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 flipV="1">
            <a:off x="810000" y="6516000"/>
            <a:ext cx="8240400" cy="0"/>
          </a:xfrm>
          <a:prstGeom prst="line">
            <a:avLst/>
          </a:prstGeom>
          <a:noFill/>
          <a:ln w="41275">
            <a:solidFill>
              <a:srgbClr val="191F5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226" name="Rectangle 82"/>
          <p:cNvSpPr>
            <a:spLocks noChangeArrowheads="1"/>
          </p:cNvSpPr>
          <p:nvPr userDrawn="1"/>
        </p:nvSpPr>
        <p:spPr bwMode="auto">
          <a:xfrm>
            <a:off x="684000" y="464400"/>
            <a:ext cx="8277226" cy="144463"/>
          </a:xfrm>
          <a:prstGeom prst="rect">
            <a:avLst/>
          </a:prstGeom>
          <a:gradFill rotWithShape="0">
            <a:gsLst>
              <a:gs pos="15000">
                <a:srgbClr val="F48600"/>
              </a:gs>
              <a:gs pos="100000">
                <a:srgbClr val="F8D93D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" name="Picture 9" descr="logoirfu02bleu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8000"/>
            <a:ext cx="797499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pitchFamily="5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pitchFamily="5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pitchFamily="5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pitchFamily="55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pitchFamily="5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pitchFamily="5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pitchFamily="5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" pitchFamily="55" charset="0"/>
        </a:defRPr>
      </a:lvl9pPr>
    </p:titleStyle>
    <p:bodyStyle>
      <a:lvl1pPr indent="9366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936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55" charset="-128"/>
        </a:defRPr>
      </a:lvl2pPr>
      <a:lvl3pPr marL="568325" indent="100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55" charset="-128"/>
        </a:defRPr>
      </a:lvl3pPr>
      <a:lvl4pPr marL="858838" indent="920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55" charset="-128"/>
        </a:defRPr>
      </a:lvl4pPr>
      <a:lvl5pPr marL="1141413" indent="100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55" charset="-128"/>
        </a:defRPr>
      </a:lvl5pPr>
      <a:lvl6pPr marL="1598613" indent="100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55" charset="-128"/>
        </a:defRPr>
      </a:lvl6pPr>
      <a:lvl7pPr marL="2055813" indent="100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55" charset="-128"/>
        </a:defRPr>
      </a:lvl7pPr>
      <a:lvl8pPr marL="2513013" indent="100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55" charset="-128"/>
        </a:defRPr>
      </a:lvl8pPr>
      <a:lvl9pPr marL="2970213" indent="100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5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cs typeface="Arial" charset="0"/>
              </a:rPr>
              <a:t>1st SaporeGravis Day Meeting - IPN Orsay – 23/11/2012</a:t>
            </a:r>
            <a:endParaRPr lang="it-IT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r>
              <a:rPr lang="it-IT" smtClean="0">
                <a:solidFill>
                  <a:srgbClr val="000000"/>
                </a:solidFill>
                <a:latin typeface="Arial"/>
                <a:cs typeface="Arial" charset="0"/>
              </a:rPr>
              <a:t>Javier Castillo</a:t>
            </a:r>
            <a:endParaRPr lang="it-IT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0" y="6330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rgbClr val="6666FF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FD0958F-7A88-4581-A0C1-93A2C15744D4}" type="slidenum">
              <a:rPr lang="it-IT">
                <a:latin typeface="Arial"/>
                <a:cs typeface="Arial" charset="0"/>
              </a:rPr>
              <a:pPr eaLnBrk="1" hangingPunct="1">
                <a:defRPr/>
              </a:pPr>
              <a:t>‹#›</a:t>
            </a:fld>
            <a:endParaRPr lang="it-IT"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1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gif"/><Relationship Id="rId3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gif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gif"/><Relationship Id="rId29" Type="http://schemas.openxmlformats.org/officeDocument/2006/relationships/image" Target="../media/image38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gif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gif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gif"/><Relationship Id="rId20" Type="http://schemas.openxmlformats.org/officeDocument/2006/relationships/image" Target="../media/image16.png"/><Relationship Id="rId21" Type="http://schemas.openxmlformats.org/officeDocument/2006/relationships/image" Target="../media/image20.png"/><Relationship Id="rId22" Type="http://schemas.openxmlformats.org/officeDocument/2006/relationships/image" Target="../media/image21.gif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gif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40.png"/><Relationship Id="rId10" Type="http://schemas.openxmlformats.org/officeDocument/2006/relationships/image" Target="../media/image38.png"/><Relationship Id="rId11" Type="http://schemas.openxmlformats.org/officeDocument/2006/relationships/image" Target="../media/image11.png"/><Relationship Id="rId12" Type="http://schemas.openxmlformats.org/officeDocument/2006/relationships/image" Target="../media/image39.png"/><Relationship Id="rId13" Type="http://schemas.openxmlformats.org/officeDocument/2006/relationships/image" Target="../media/image19.png"/><Relationship Id="rId14" Type="http://schemas.openxmlformats.org/officeDocument/2006/relationships/image" Target="../media/image12.emf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gif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on experimental results on </a:t>
            </a:r>
            <a:r>
              <a:rPr lang="en-US" dirty="0" err="1"/>
              <a:t>quarkonium</a:t>
            </a:r>
            <a:r>
              <a:rPr lang="en-US" dirty="0"/>
              <a:t>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2924944"/>
            <a:ext cx="6400800" cy="1175706"/>
          </a:xfrm>
        </p:spPr>
        <p:txBody>
          <a:bodyPr/>
          <a:lstStyle/>
          <a:p>
            <a:r>
              <a:rPr lang="en-US" dirty="0" smtClean="0"/>
              <a:t>Javier Castillo</a:t>
            </a:r>
          </a:p>
          <a:p>
            <a:r>
              <a:rPr lang="en-US" dirty="0" smtClean="0"/>
              <a:t>CEA </a:t>
            </a:r>
            <a:r>
              <a:rPr lang="en-US" dirty="0" err="1" smtClean="0"/>
              <a:t>Saclay</a:t>
            </a:r>
            <a:r>
              <a:rPr lang="en-US" dirty="0" smtClean="0"/>
              <a:t> – Irfu/SPhN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9D794-A55E-4A8A-A97E-9735ECECCF2F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32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</a:t>
            </a:r>
            <a:r>
              <a:rPr lang="en-US" dirty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@ 200 GeV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7213" y="712788"/>
            <a:ext cx="8031163" cy="574054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MinBias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versus rapidity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With some tension, EPS09 </a:t>
            </a:r>
            <a:r>
              <a:rPr lang="en-US" dirty="0" err="1" smtClean="0"/>
              <a:t>nPDF</a:t>
            </a:r>
            <a:r>
              <a:rPr lang="en-US" dirty="0" smtClean="0"/>
              <a:t> with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br</a:t>
            </a:r>
            <a:r>
              <a:rPr lang="en-US" dirty="0" smtClean="0"/>
              <a:t>=4 </a:t>
            </a:r>
            <a:r>
              <a:rPr lang="en-US" dirty="0" err="1" smtClean="0"/>
              <a:t>mb</a:t>
            </a:r>
            <a:r>
              <a:rPr lang="en-US" dirty="0" smtClean="0"/>
              <a:t> does a reasonable job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FDD-9761-4942-9B2F-E67DA00202C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 descr="Screen Shot 2012-11-21 at 5.2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58" y="1196752"/>
            <a:ext cx="6634285" cy="43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87822" y="4581128"/>
            <a:ext cx="1824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PRL 107 (2011) 142301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0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 dependence of </a:t>
            </a:r>
            <a:r>
              <a:rPr lang="en-US" dirty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9" y="712788"/>
            <a:ext cx="4248472" cy="5434012"/>
          </a:xfrm>
        </p:spPr>
        <p:txBody>
          <a:bodyPr/>
          <a:lstStyle/>
          <a:p>
            <a:r>
              <a:rPr lang="en-US" dirty="0" smtClean="0"/>
              <a:t> Strong </a:t>
            </a:r>
            <a:r>
              <a:rPr lang="en-US" dirty="0"/>
              <a:t>centrality dependence of J/</a:t>
            </a:r>
            <a:r>
              <a:rPr lang="en-US" dirty="0" err="1"/>
              <a:t>ψ</a:t>
            </a:r>
            <a:r>
              <a:rPr lang="en-US" dirty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Unexplained </a:t>
            </a:r>
            <a:r>
              <a:rPr lang="en-US" dirty="0"/>
              <a:t>by EPS09 with </a:t>
            </a:r>
            <a:r>
              <a:rPr lang="en-US" dirty="0" smtClean="0"/>
              <a:t>single nuclear breakup cross-section </a:t>
            </a:r>
            <a:endParaRPr lang="en-US" dirty="0"/>
          </a:p>
          <a:p>
            <a:r>
              <a:rPr lang="en-US" dirty="0" smtClean="0"/>
              <a:t> Described </a:t>
            </a:r>
            <a:r>
              <a:rPr lang="en-US" dirty="0"/>
              <a:t>well by CGC at </a:t>
            </a:r>
            <a:r>
              <a:rPr lang="en-US" dirty="0" smtClean="0"/>
              <a:t>forward </a:t>
            </a:r>
            <a:r>
              <a:rPr lang="en-US" dirty="0"/>
              <a:t>rapidity. </a:t>
            </a:r>
            <a:endParaRPr lang="en-US" dirty="0"/>
          </a:p>
          <a:p>
            <a:pPr lvl="1"/>
            <a:r>
              <a:rPr lang="en-US" dirty="0" smtClean="0"/>
              <a:t> Unclear </a:t>
            </a:r>
            <a:r>
              <a:rPr lang="en-US" dirty="0"/>
              <a:t>how valid CGC model is in peripheral events? 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FDD-9761-4942-9B2F-E67DA00202C2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 descr="Screen Shot 2012-11-21 at 5.2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70" y="620688"/>
            <a:ext cx="4147818" cy="58707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2280" y="2492896"/>
            <a:ext cx="1824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PRL 107 (2011) 142301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9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vs. </a:t>
            </a:r>
            <a:r>
              <a:rPr lang="en-US" dirty="0" err="1" smtClean="0"/>
              <a:t>pt</a:t>
            </a:r>
            <a:r>
              <a:rPr lang="en-US" dirty="0" smtClean="0"/>
              <a:t> vs.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712788"/>
            <a:ext cx="4590851" cy="543401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Calculations from </a:t>
            </a:r>
            <a:r>
              <a:rPr lang="en-US" dirty="0" err="1"/>
              <a:t>Kopeliovich</a:t>
            </a:r>
            <a:r>
              <a:rPr lang="en-US" dirty="0"/>
              <a:t> et al. (</a:t>
            </a:r>
            <a:r>
              <a:rPr lang="en-US" dirty="0" err="1"/>
              <a:t>Nucl</a:t>
            </a:r>
            <a:r>
              <a:rPr lang="en-US" dirty="0"/>
              <a:t>. </a:t>
            </a:r>
            <a:r>
              <a:rPr lang="en-US" i="1" dirty="0"/>
              <a:t>Phys. A </a:t>
            </a:r>
            <a:r>
              <a:rPr lang="en-US" b="1" i="1" dirty="0"/>
              <a:t>864, </a:t>
            </a:r>
            <a:r>
              <a:rPr lang="en-US" i="1" dirty="0"/>
              <a:t>203 (2011)) </a:t>
            </a:r>
            <a:endParaRPr lang="en-US" dirty="0"/>
          </a:p>
          <a:p>
            <a:pPr lvl="1"/>
            <a:r>
              <a:rPr lang="en-US" dirty="0" smtClean="0"/>
              <a:t> Nuclear </a:t>
            </a:r>
            <a:r>
              <a:rPr lang="en-US" dirty="0"/>
              <a:t>Shadowing → </a:t>
            </a:r>
            <a:r>
              <a:rPr lang="en-US" dirty="0" err="1"/>
              <a:t>nDSg</a:t>
            </a:r>
            <a:r>
              <a:rPr lang="en-US" dirty="0"/>
              <a:t> </a:t>
            </a:r>
            <a:r>
              <a:rPr lang="en-US" dirty="0" err="1"/>
              <a:t>nPDF</a:t>
            </a:r>
            <a:r>
              <a:rPr lang="en-US" dirty="0"/>
              <a:t> set. </a:t>
            </a:r>
            <a:endParaRPr lang="en-US" dirty="0"/>
          </a:p>
          <a:p>
            <a:pPr lvl="1"/>
            <a:r>
              <a:rPr lang="en-US" dirty="0" smtClean="0"/>
              <a:t> Nuclear </a:t>
            </a:r>
            <a:r>
              <a:rPr lang="en-US" dirty="0"/>
              <a:t>Break-up → frozen dipole approximation. </a:t>
            </a:r>
            <a:endParaRPr lang="en-US" dirty="0"/>
          </a:p>
          <a:p>
            <a:pPr lvl="1"/>
            <a:r>
              <a:rPr lang="en-US" dirty="0" smtClean="0"/>
              <a:t> Not </a:t>
            </a:r>
            <a:r>
              <a:rPr lang="en-US" dirty="0"/>
              <a:t>parameterized from RHIC data. Includes Cronin Effect. 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What about backward rapidity?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9" name="Picture 8" descr="Screen Shot 2012-11-22 at 10.2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0688"/>
            <a:ext cx="3927957" cy="58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7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4" y="729050"/>
            <a:ext cx="4732241" cy="28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Upsilon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@ 200 GeV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FDD-9761-4942-9B2F-E67DA00202C2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7" descr="Screen Shot 2012-11-10 at 3.27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3814892" cy="2520000"/>
          </a:xfrm>
          <a:prstGeom prst="rect">
            <a:avLst/>
          </a:prstGeom>
        </p:spPr>
      </p:pic>
      <p:pic>
        <p:nvPicPr>
          <p:cNvPr id="9" name="Picture 8" descr="Screen Shot 2012-11-10 at 3.28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3864000" cy="252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04048" y="1268760"/>
            <a:ext cx="1533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arXiv: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1207.6649</a:t>
            </a:r>
          </a:p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NPA855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(2011) 440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7213" y="548680"/>
            <a:ext cx="8031163" cy="5434012"/>
          </a:xfrm>
        </p:spPr>
        <p:txBody>
          <a:bodyPr/>
          <a:lstStyle/>
          <a:p>
            <a:r>
              <a:rPr lang="en-US" dirty="0" smtClean="0"/>
              <a:t> There is a rapidity dependence of the </a:t>
            </a:r>
            <a:r>
              <a:rPr lang="en-US" dirty="0" err="1" smtClean="0"/>
              <a:t>ϒ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indent="0">
              <a:buNone/>
            </a:pPr>
            <a:endParaRPr lang="en-US" dirty="0"/>
          </a:p>
          <a:p>
            <a:r>
              <a:rPr lang="en-US" dirty="0" smtClean="0"/>
              <a:t> Which is not really well understood by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06613" y="84138"/>
            <a:ext cx="5257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144" tIns="44073" rIns="88144" bIns="44073" anchor="ctr"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/</a:t>
            </a:r>
            <a:r>
              <a:rPr lang="en-US" dirty="0" err="1" smtClean="0"/>
              <a:t>ψ</a:t>
            </a:r>
            <a:r>
              <a:rPr lang="en-US" dirty="0" smtClean="0"/>
              <a:t> </a:t>
            </a:r>
            <a:r>
              <a:rPr lang="en-US" dirty="0"/>
              <a:t>results in 200 GeV </a:t>
            </a:r>
            <a:r>
              <a:rPr lang="en-US" dirty="0" err="1"/>
              <a:t>Cu+Au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92080" y="3645024"/>
            <a:ext cx="3584328" cy="2573784"/>
          </a:xfrm>
        </p:spPr>
        <p:txBody>
          <a:bodyPr>
            <a:normAutofit fontScale="92500" lnSpcReduction="20000"/>
          </a:bodyPr>
          <a:lstStyle/>
          <a:p>
            <a:pPr indent="0" eaLnBrk="1" hangingPunct="1">
              <a:buNone/>
            </a:pPr>
            <a:r>
              <a:rPr lang="en-US" altLang="zh-CN" dirty="0" smtClean="0">
                <a:ea typeface="SimSun" charset="0"/>
                <a:cs typeface="SimSun" charset="0"/>
              </a:rPr>
              <a:t>In </a:t>
            </a:r>
            <a:r>
              <a:rPr lang="en-US" altLang="zh-CN" dirty="0" err="1">
                <a:ea typeface="SimSun" charset="0"/>
                <a:cs typeface="SimSun" charset="0"/>
              </a:rPr>
              <a:t>Cu+Au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ea typeface="SimSun" charset="0"/>
                <a:cs typeface="SimSun" charset="0"/>
              </a:rPr>
              <a:t>collisions:  </a:t>
            </a:r>
            <a:endParaRPr lang="en-US" altLang="zh-CN" dirty="0">
              <a:ea typeface="SimSun" charset="0"/>
              <a:cs typeface="SimSun" charset="0"/>
            </a:endParaRPr>
          </a:p>
          <a:p>
            <a:pPr eaLnBrk="1" hangingPunct="1"/>
            <a:r>
              <a:rPr lang="en-US" altLang="zh-CN" dirty="0" smtClean="0">
                <a:ea typeface="SimSun" charset="0"/>
                <a:cs typeface="SimSun" charset="0"/>
              </a:rPr>
              <a:t> R</a:t>
            </a:r>
            <a:r>
              <a:rPr lang="en-US" altLang="zh-CN" baseline="-25000" dirty="0" smtClean="0">
                <a:ea typeface="SimSun" charset="0"/>
                <a:cs typeface="SimSun" charset="0"/>
              </a:rPr>
              <a:t>AA</a:t>
            </a:r>
            <a:r>
              <a:rPr lang="en-US" altLang="zh-CN" dirty="0">
                <a:ea typeface="SimSun" charset="0"/>
                <a:cs typeface="SimSun" charset="0"/>
              </a:rPr>
              <a:t>(Au-going) &gt; R</a:t>
            </a:r>
            <a:r>
              <a:rPr lang="en-US" altLang="zh-CN" baseline="-25000" dirty="0">
                <a:ea typeface="SimSun" charset="0"/>
                <a:cs typeface="SimSun" charset="0"/>
              </a:rPr>
              <a:t>AA</a:t>
            </a:r>
            <a:r>
              <a:rPr lang="en-US" altLang="zh-CN" dirty="0">
                <a:ea typeface="SimSun" charset="0"/>
                <a:cs typeface="SimSun" charset="0"/>
              </a:rPr>
              <a:t>(Cu-going),</a:t>
            </a:r>
          </a:p>
          <a:p>
            <a:pPr eaLnBrk="1" hangingPunct="1"/>
            <a:r>
              <a:rPr lang="en-US" altLang="zh-CN" dirty="0" smtClean="0">
                <a:ea typeface="SimSun" charset="0"/>
                <a:cs typeface="SimSun" charset="0"/>
              </a:rPr>
              <a:t> qualitatively </a:t>
            </a:r>
            <a:r>
              <a:rPr lang="en-US" altLang="zh-CN" dirty="0">
                <a:ea typeface="SimSun" charset="0"/>
                <a:cs typeface="SimSun" charset="0"/>
              </a:rPr>
              <a:t>described by </a:t>
            </a:r>
            <a:r>
              <a:rPr lang="en-US" altLang="zh-CN" dirty="0" smtClean="0">
                <a:ea typeface="SimSun" charset="0"/>
                <a:cs typeface="SimSun" charset="0"/>
              </a:rPr>
              <a:t>CNM but </a:t>
            </a:r>
            <a:r>
              <a:rPr lang="en-US" altLang="zh-CN" dirty="0">
                <a:ea typeface="SimSun" charset="0"/>
                <a:cs typeface="SimSun" charset="0"/>
              </a:rPr>
              <a:t>not </a:t>
            </a:r>
            <a:r>
              <a:rPr lang="en-US" altLang="zh-CN" dirty="0" smtClean="0">
                <a:ea typeface="SimSun" charset="0"/>
                <a:cs typeface="SimSun" charset="0"/>
              </a:rPr>
              <a:t>quantitatively</a:t>
            </a:r>
            <a:endParaRPr lang="en-US" altLang="zh-CN" dirty="0">
              <a:ea typeface="SimSun" charset="0"/>
              <a:cs typeface="SimSun" charset="0"/>
            </a:endParaRPr>
          </a:p>
          <a:p>
            <a:pPr eaLnBrk="1" hangingPunct="1"/>
            <a:r>
              <a:rPr lang="en-US" altLang="zh-CN" dirty="0" smtClean="0">
                <a:ea typeface="SimSun" charset="0"/>
                <a:cs typeface="SimSun" charset="0"/>
              </a:rPr>
              <a:t> Additional suppression suggests </a:t>
            </a:r>
            <a:r>
              <a:rPr lang="en-US" altLang="zh-CN" dirty="0">
                <a:ea typeface="SimSun" charset="0"/>
                <a:cs typeface="SimSun" charset="0"/>
              </a:rPr>
              <a:t>hot, dense </a:t>
            </a:r>
            <a:r>
              <a:rPr lang="en-US" altLang="zh-CN" dirty="0" smtClean="0">
                <a:ea typeface="SimSun" charset="0"/>
                <a:cs typeface="SimSun" charset="0"/>
              </a:rPr>
              <a:t>medium effect</a:t>
            </a:r>
            <a:endParaRPr lang="en-US" altLang="zh-CN" dirty="0">
              <a:ea typeface="SimSun" charset="0"/>
              <a:cs typeface="SimSun" charset="0"/>
            </a:endParaRPr>
          </a:p>
          <a:p>
            <a:endParaRPr lang="en-US" dirty="0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" y="620690"/>
            <a:ext cx="5271519" cy="287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047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73016"/>
            <a:ext cx="5162919" cy="287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39552" y="3284984"/>
            <a:ext cx="1087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Hollis @ QM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Sequential Suppression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997-E1A3-4E5B-8237-65AA6F38633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1703388" y="152400"/>
            <a:ext cx="64008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757" tIns="43379" rIns="86757" bIns="43379"/>
          <a:lstStyle/>
          <a:p>
            <a:pPr algn="ctr">
              <a:tabLst>
                <a:tab pos="0" algn="l"/>
                <a:tab pos="440158" algn="l"/>
                <a:tab pos="880314" algn="l"/>
                <a:tab pos="1321895" algn="l"/>
                <a:tab pos="1762052" algn="l"/>
                <a:tab pos="2202209" algn="l"/>
                <a:tab pos="2643790" algn="l"/>
                <a:tab pos="3083947" algn="l"/>
                <a:tab pos="3525528" algn="l"/>
                <a:tab pos="3965685" algn="l"/>
                <a:tab pos="4405843" algn="l"/>
                <a:tab pos="4847425" algn="l"/>
                <a:tab pos="5287580" algn="l"/>
                <a:tab pos="5729162" algn="l"/>
                <a:tab pos="6169319" algn="l"/>
                <a:tab pos="6609475" algn="l"/>
                <a:tab pos="7051057" algn="l"/>
                <a:tab pos="7491214" algn="l"/>
                <a:tab pos="7932795" algn="l"/>
                <a:tab pos="8372952" algn="l"/>
                <a:tab pos="8813110" algn="l"/>
              </a:tabLst>
              <a:defRPr/>
            </a:pPr>
            <a:endParaRPr lang="en-US" sz="2800" b="1" baseline="0" dirty="0">
              <a:solidFill>
                <a:srgbClr val="00000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suppression: figure of merit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3744415" cy="2304256"/>
          </a:xfrm>
        </p:spPr>
        <p:txBody>
          <a:bodyPr>
            <a:normAutofit fontScale="92500"/>
          </a:bodyPr>
          <a:lstStyle/>
          <a:p>
            <a:r>
              <a:rPr lang="en-US" dirty="0"/>
              <a:t> (1s) suppression magnitude consistent with excited states suppression. </a:t>
            </a:r>
          </a:p>
          <a:p>
            <a:r>
              <a:rPr lang="en-US" dirty="0" smtClean="0"/>
              <a:t> </a:t>
            </a:r>
            <a:r>
              <a:rPr lang="en-US" dirty="0"/>
              <a:t>(2S) strongly </a:t>
            </a:r>
            <a:r>
              <a:rPr lang="en-US" dirty="0" smtClean="0"/>
              <a:t>suppressed</a:t>
            </a:r>
          </a:p>
          <a:p>
            <a:r>
              <a:rPr lang="en-US" dirty="0" smtClean="0"/>
              <a:t> </a:t>
            </a:r>
            <a:r>
              <a:rPr lang="en-US" dirty="0"/>
              <a:t>(3S) completely melted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08" y="978245"/>
            <a:ext cx="4402332" cy="43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92280" y="703729"/>
            <a:ext cx="1339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arXiv</a:t>
            </a:r>
            <a:r>
              <a:rPr lang="is-I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:1208.2826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pic>
        <p:nvPicPr>
          <p:cNvPr id="6" name="Picture 5" descr="Screen Shot 2012-11-22 at 3.10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1008"/>
            <a:ext cx="2979310" cy="287999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213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@ RHIC vs. energy</a:t>
            </a:r>
            <a:endParaRPr lang="en-US" baseline="-25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7585" y="4437112"/>
            <a:ext cx="8496943" cy="20882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dirty="0"/>
              <a:t>Observe similar suppression </a:t>
            </a:r>
            <a:r>
              <a:rPr lang="en-US" dirty="0" smtClean="0"/>
              <a:t>at 200 </a:t>
            </a:r>
            <a:r>
              <a:rPr lang="en-US" dirty="0"/>
              <a:t>&amp; 62 &amp; 39 </a:t>
            </a:r>
            <a:r>
              <a:rPr lang="en-US" dirty="0" smtClean="0"/>
              <a:t>GeV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Combined QGP effects are similar at each </a:t>
            </a:r>
            <a:r>
              <a:rPr lang="en-US" dirty="0" smtClean="0"/>
              <a:t>energy </a:t>
            </a:r>
            <a:endParaRPr lang="en-US" dirty="0"/>
          </a:p>
          <a:p>
            <a:pPr lvl="1"/>
            <a:r>
              <a:rPr lang="en-US" dirty="0" smtClean="0"/>
              <a:t> Direct </a:t>
            </a:r>
            <a:r>
              <a:rPr lang="en-US" dirty="0"/>
              <a:t>suppression changes by ~50% </a:t>
            </a:r>
            <a:endParaRPr lang="en-US" dirty="0"/>
          </a:p>
          <a:p>
            <a:pPr lvl="1"/>
            <a:r>
              <a:rPr lang="en-US" dirty="0" smtClean="0"/>
              <a:t> Regeneration </a:t>
            </a:r>
            <a:r>
              <a:rPr lang="en-US" dirty="0"/>
              <a:t>compensates for the change.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CNM </a:t>
            </a:r>
            <a:r>
              <a:rPr lang="en-US" dirty="0"/>
              <a:t>effects expected to be different at the different energies. </a:t>
            </a:r>
            <a:endParaRPr lang="en-US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8081-FB43-4829-B77E-6C7BD6C77B84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1" name="Picture 10" descr="Screen Shot 2012-11-23 at 12.2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" y="692561"/>
            <a:ext cx="4500671" cy="36005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384" y="609246"/>
            <a:ext cx="1728192" cy="2765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F7F7F"/>
                </a:solidFill>
              </a:rPr>
              <a:t>arxiv:1208.2251 </a:t>
            </a:r>
          </a:p>
        </p:txBody>
      </p:sp>
      <p:pic>
        <p:nvPicPr>
          <p:cNvPr id="13" name="Picture 12" descr="Screen Shot 2012-11-23 at 12.32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4485749" cy="35730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12160" y="4088514"/>
            <a:ext cx="1728192" cy="2765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F7F7F"/>
                </a:solidFill>
              </a:rPr>
              <a:t>arxiv:1208.2251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6056" y="597804"/>
            <a:ext cx="1728192" cy="27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F7F7F"/>
                </a:solidFill>
              </a:rPr>
              <a:t>Zhao &amp; Rapp</a:t>
            </a:r>
            <a:endParaRPr lang="en-US" sz="12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2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suppression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7213" y="712788"/>
            <a:ext cx="3938587" cy="2428180"/>
          </a:xfrm>
        </p:spPr>
        <p:txBody>
          <a:bodyPr/>
          <a:lstStyle/>
          <a:p>
            <a:r>
              <a:rPr lang="en-US" dirty="0" smtClean="0"/>
              <a:t> J/psi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Stronger suppression at LHC than at RHIC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Or in “plain” stronger suppression with higher 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2" y="4725144"/>
            <a:ext cx="3940175" cy="16561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Transport models, including </a:t>
            </a:r>
            <a:r>
              <a:rPr lang="en-US" dirty="0" err="1" smtClean="0"/>
              <a:t>colour</a:t>
            </a:r>
            <a:r>
              <a:rPr lang="en-US" dirty="0" smtClean="0"/>
              <a:t> screening, describe the data with a negligible contribution from recombination</a:t>
            </a:r>
            <a:endParaRPr lang="en-US" dirty="0"/>
          </a:p>
        </p:txBody>
      </p:sp>
      <p:pic>
        <p:nvPicPr>
          <p:cNvPr id="2" name="Picture 1" descr="Screen Shot 2012-11-21 at 6.4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4" y="764703"/>
            <a:ext cx="4083751" cy="3959999"/>
          </a:xfrm>
          <a:prstGeom prst="rect">
            <a:avLst/>
          </a:prstGeom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07504" y="3212976"/>
            <a:ext cx="4473934" cy="3239998"/>
            <a:chOff x="232669" y="3801978"/>
            <a:chExt cx="4344145" cy="3146003"/>
          </a:xfrm>
        </p:grpSpPr>
        <p:pic>
          <p:nvPicPr>
            <p:cNvPr id="19" name="Picture 13" descr="C:\Users\Roberta\Documents\QM2012\PlotsQM\2012-Aug-09-RAA_vs_Centrality_5pt8_RappNew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69" y="3801978"/>
              <a:ext cx="4344145" cy="3146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757591" y="6078792"/>
              <a:ext cx="1285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recombination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3434941" y="6316945"/>
              <a:ext cx="375059" cy="846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Rectangle 23"/>
          <p:cNvSpPr/>
          <p:nvPr/>
        </p:nvSpPr>
        <p:spPr>
          <a:xfrm>
            <a:off x="1331640" y="4149080"/>
            <a:ext cx="1211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Arnaldi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@ QM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78944" y="548680"/>
            <a:ext cx="1729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CMS-PAS-HIN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-12-014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8081-FB43-4829-B77E-6C7BD6C77B8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506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106613" y="84138"/>
            <a:ext cx="5257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144" tIns="44073" rIns="88144" bIns="44073" anchor="ctr"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ϒ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4008" y="712788"/>
            <a:ext cx="4104456" cy="543401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ϒ</a:t>
            </a:r>
            <a:r>
              <a:rPr lang="en-US" dirty="0" smtClean="0"/>
              <a:t> (1S+2S+3S) also suppressed at RHIC energies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dirty="0" err="1"/>
              <a:t>ϒ</a:t>
            </a:r>
            <a:r>
              <a:rPr lang="en-US" dirty="0"/>
              <a:t> (1S+2S+3S</a:t>
            </a:r>
            <a:r>
              <a:rPr lang="en-US" dirty="0" smtClean="0"/>
              <a:t>)) = 0.56±0.21+0.08-0.16</a:t>
            </a:r>
          </a:p>
          <a:p>
            <a:r>
              <a:rPr lang="en-US" dirty="0" smtClean="0"/>
              <a:t> At LHC</a:t>
            </a:r>
          </a:p>
          <a:p>
            <a:pPr lvl="1"/>
            <a:r>
              <a:rPr lang="en-US" dirty="0"/>
              <a:t>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 err="1"/>
              <a:t>ϒ</a:t>
            </a:r>
            <a:r>
              <a:rPr lang="en-US" dirty="0"/>
              <a:t> (1S+2S+3S)) </a:t>
            </a:r>
            <a:r>
              <a:rPr lang="en-US" dirty="0" smtClean="0"/>
              <a:t>~ 0.32</a:t>
            </a:r>
          </a:p>
          <a:p>
            <a:endParaRPr lang="en-US" dirty="0"/>
          </a:p>
          <a:p>
            <a:r>
              <a:rPr lang="en-US" dirty="0" smtClean="0"/>
              <a:t> Similar suppression pattern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7504" y="656696"/>
            <a:ext cx="4500496" cy="4500496"/>
            <a:chOff x="107504" y="656696"/>
            <a:chExt cx="4500496" cy="4500496"/>
          </a:xfrm>
        </p:grpSpPr>
        <p:pic>
          <p:nvPicPr>
            <p:cNvPr id="3" name="Picture 2" descr="Screen Shot 2012-11-22 at 3.13.4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56696"/>
              <a:ext cx="4500496" cy="450049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323528" y="4869160"/>
              <a:ext cx="86409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707904" y="4869160"/>
              <a:ext cx="86409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rot="16200000">
              <a:off x="4103944" y="3645024"/>
              <a:ext cx="864096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55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67544" y="4941168"/>
            <a:ext cx="133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arXiv</a:t>
            </a:r>
            <a:r>
              <a:rPr lang="is-I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is-I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1208.2826</a:t>
            </a:r>
          </a:p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Trzeciak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@ QM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855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started back in 1986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9" name="Picture 8" descr="matsui_satz_198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620688"/>
            <a:ext cx="4217141" cy="5760000"/>
          </a:xfrm>
          <a:prstGeom prst="rect">
            <a:avLst/>
          </a:prstGeom>
        </p:spPr>
      </p:pic>
      <p:pic>
        <p:nvPicPr>
          <p:cNvPr id="8" name="Picture 7" descr="PhysLettB455_456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66" y="1772816"/>
            <a:ext cx="3549424" cy="46799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 descr="Screen Shot 2012-11-22 at 9.49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2696"/>
            <a:ext cx="3213712" cy="4653136"/>
          </a:xfrm>
          <a:prstGeom prst="rect">
            <a:avLst/>
          </a:prstGeom>
        </p:spPr>
      </p:pic>
      <p:pic>
        <p:nvPicPr>
          <p:cNvPr id="12" name="Picture 11" descr="PhysRevC.69.014901 (dragged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616363" cy="468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4794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ϒ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dirty="0" smtClean="0"/>
              <a:t>@ RHIC vs.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04" y="3861047"/>
            <a:ext cx="4874836" cy="2757991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Incorporating lattice-based potentials, including real and imaginary parts (</a:t>
            </a:r>
            <a:r>
              <a:rPr lang="sv-SE" sz="2400" dirty="0"/>
              <a:t>M. </a:t>
            </a:r>
            <a:r>
              <a:rPr lang="sv-SE" sz="2400" dirty="0" err="1"/>
              <a:t>Strickland</a:t>
            </a:r>
            <a:r>
              <a:rPr lang="sv-SE" sz="2400" dirty="0"/>
              <a:t>, </a:t>
            </a:r>
            <a:r>
              <a:rPr lang="sv-SE" sz="2400" dirty="0" smtClean="0"/>
              <a:t>PRL </a:t>
            </a:r>
            <a:r>
              <a:rPr lang="sv-SE" sz="2400" dirty="0"/>
              <a:t>107, 132301 (2011</a:t>
            </a:r>
            <a:r>
              <a:rPr lang="sv-SE" sz="2400" dirty="0" smtClean="0"/>
              <a:t>)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 Internal energy: Consistent </a:t>
            </a:r>
            <a:r>
              <a:rPr lang="en-US" dirty="0"/>
              <a:t>with data vs.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endParaRPr lang="en-US" dirty="0"/>
          </a:p>
          <a:p>
            <a:r>
              <a:rPr lang="en-US" sz="2400" dirty="0"/>
              <a:t>Includes sequential melting and feed-</a:t>
            </a:r>
            <a:r>
              <a:rPr lang="en-US" sz="2400" dirty="0" smtClean="0"/>
              <a:t>down</a:t>
            </a:r>
            <a:endParaRPr lang="en-US" sz="2400" dirty="0" smtClean="0"/>
          </a:p>
          <a:p>
            <a:pPr lvl="1"/>
            <a:r>
              <a:rPr lang="en-US" sz="2000" dirty="0" smtClean="0"/>
              <a:t> ~</a:t>
            </a:r>
            <a:r>
              <a:rPr lang="en-US" sz="2000" dirty="0" smtClean="0"/>
              <a:t>50% feed-down from </a:t>
            </a:r>
            <a:r>
              <a:rPr lang="en-US" sz="2000" dirty="0" err="1" smtClean="0">
                <a:latin typeface="Symbol" charset="2"/>
                <a:cs typeface="Symbol" charset="2"/>
              </a:rPr>
              <a:t>c</a:t>
            </a:r>
            <a:r>
              <a:rPr lang="en-US" sz="2000" baseline="-25000" dirty="0" err="1" smtClean="0"/>
              <a:t>b</a:t>
            </a:r>
            <a:endParaRPr lang="en-US" sz="2000" baseline="-25000" dirty="0"/>
          </a:p>
          <a:p>
            <a:r>
              <a:rPr lang="en-US" sz="2400" dirty="0"/>
              <a:t>Dynamical expansion, variations in initial conditions (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 err="1"/>
              <a:t>η</a:t>
            </a:r>
            <a:r>
              <a:rPr lang="en-US" sz="2400" dirty="0"/>
              <a:t>/S</a:t>
            </a:r>
            <a:r>
              <a:rPr lang="en-US" sz="2400" dirty="0" smtClean="0"/>
              <a:t>),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indicate: </a:t>
            </a:r>
            <a:endParaRPr lang="en-US" dirty="0" smtClean="0"/>
          </a:p>
          <a:p>
            <a:pPr lvl="1"/>
            <a:r>
              <a:rPr lang="en-US" dirty="0" smtClean="0">
                <a:latin typeface="Times"/>
                <a:cs typeface="Times"/>
              </a:rPr>
              <a:t>428 </a:t>
            </a:r>
            <a:r>
              <a:rPr lang="en-US" dirty="0" smtClean="0"/>
              <a:t>&lt; </a:t>
            </a:r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/>
              <a:t> &lt; </a:t>
            </a:r>
            <a:r>
              <a:rPr lang="en-US" dirty="0" smtClean="0">
                <a:latin typeface="Times"/>
                <a:cs typeface="Times"/>
              </a:rPr>
              <a:t>442 </a:t>
            </a:r>
            <a:r>
              <a:rPr lang="en-US" dirty="0">
                <a:latin typeface="Times"/>
                <a:cs typeface="Times"/>
              </a:rPr>
              <a:t>MeV </a:t>
            </a:r>
            <a:r>
              <a:rPr lang="en-US" dirty="0" smtClean="0">
                <a:latin typeface="Times"/>
                <a:cs typeface="Times"/>
              </a:rPr>
              <a:t>at RHIC</a:t>
            </a:r>
            <a:endParaRPr lang="en-US" dirty="0" smtClean="0"/>
          </a:p>
          <a:p>
            <a:pPr lvl="1"/>
            <a:r>
              <a:rPr lang="en-US" dirty="0" smtClean="0"/>
              <a:t>for 3 &gt; </a:t>
            </a:r>
            <a:r>
              <a:rPr lang="en-US" dirty="0"/>
              <a:t>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η/S </a:t>
            </a:r>
            <a:r>
              <a:rPr lang="en-US" dirty="0" smtClean="0"/>
              <a:t>&gt; 1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226" y="3861048"/>
            <a:ext cx="4244278" cy="237626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“Strong” </a:t>
            </a:r>
            <a:r>
              <a:rPr lang="en-US" dirty="0" smtClean="0"/>
              <a:t>binding (</a:t>
            </a:r>
            <a:r>
              <a:rPr lang="tr-TR" dirty="0" err="1"/>
              <a:t>Emerick</a:t>
            </a:r>
            <a:r>
              <a:rPr lang="tr-TR" dirty="0"/>
              <a:t>, </a:t>
            </a:r>
            <a:r>
              <a:rPr lang="tr-TR" dirty="0" err="1"/>
              <a:t>Zhao</a:t>
            </a:r>
            <a:r>
              <a:rPr lang="tr-TR" dirty="0"/>
              <a:t> &amp; </a:t>
            </a:r>
            <a:r>
              <a:rPr lang="tr-TR" dirty="0" err="1"/>
              <a:t>Rapp</a:t>
            </a:r>
            <a:r>
              <a:rPr lang="tr-TR" dirty="0"/>
              <a:t>. </a:t>
            </a:r>
            <a:r>
              <a:rPr lang="tr-TR" dirty="0" smtClean="0"/>
              <a:t>EPJ </a:t>
            </a:r>
            <a:r>
              <a:rPr lang="tr-TR" dirty="0"/>
              <a:t>A (2012) 48:</a:t>
            </a:r>
            <a:r>
              <a:rPr lang="tr-TR" dirty="0" smtClean="0"/>
              <a:t>72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/>
              <a:t>Mostly consistent with data</a:t>
            </a:r>
          </a:p>
          <a:p>
            <a:pPr lvl="1"/>
            <a:r>
              <a:rPr lang="en-US" dirty="0"/>
              <a:t>Little regeneration: Final result ~ Primordial suppression</a:t>
            </a:r>
          </a:p>
          <a:p>
            <a:pPr lvl="1"/>
            <a:r>
              <a:rPr lang="en-US" dirty="0"/>
              <a:t>Large uncertainty in nuclear absorption. Need </a:t>
            </a:r>
            <a:r>
              <a:rPr lang="en-US" dirty="0" err="1"/>
              <a:t>dAu</a:t>
            </a:r>
            <a:r>
              <a:rPr lang="en-US" dirty="0"/>
              <a:t>, </a:t>
            </a:r>
            <a:r>
              <a:rPr lang="en-US" dirty="0" err="1"/>
              <a:t>pPb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 ≈ 300 MeV</a:t>
            </a:r>
          </a:p>
          <a:p>
            <a:pPr lvl="2"/>
            <a:r>
              <a:rPr lang="en-US" dirty="0"/>
              <a:t>Would like to see sensitivity to initial temperature.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0" name="Picture 9" descr="RAAplot.eps"/>
          <p:cNvPicPr>
            <a:picLocks noChangeAspect="1"/>
          </p:cNvPicPr>
          <p:nvPr/>
        </p:nvPicPr>
        <p:blipFill rotWithShape="1">
          <a:blip r:embed="rId2"/>
          <a:srcRect t="7593" r="8447"/>
          <a:stretch/>
        </p:blipFill>
        <p:spPr>
          <a:xfrm>
            <a:off x="363154" y="620688"/>
            <a:ext cx="3344750" cy="3239998"/>
          </a:xfrm>
          <a:prstGeom prst="rect">
            <a:avLst/>
          </a:prstGeom>
          <a:ln w="57150" cmpd="thickThin">
            <a:noFill/>
          </a:ln>
        </p:spPr>
      </p:pic>
      <p:pic>
        <p:nvPicPr>
          <p:cNvPr id="11" name="Picture 10" descr="Rapp-UpsilonPredictions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057226" cy="288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35896" y="764704"/>
            <a:ext cx="1275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Trzeciak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@ QM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8081-FB43-4829-B77E-6C7BD6C77B8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ϒ</a:t>
            </a:r>
            <a:r>
              <a:rPr lang="en-US" dirty="0"/>
              <a:t> R</a:t>
            </a:r>
            <a:r>
              <a:rPr lang="en-US" baseline="-25000" dirty="0"/>
              <a:t>AA</a:t>
            </a:r>
            <a:r>
              <a:rPr lang="en-US" dirty="0"/>
              <a:t> @ L</a:t>
            </a:r>
            <a:r>
              <a:rPr lang="en-US" dirty="0" smtClean="0"/>
              <a:t>HC </a:t>
            </a:r>
            <a:r>
              <a:rPr lang="en-US" dirty="0"/>
              <a:t>vs.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95536" y="4941168"/>
            <a:ext cx="3938587" cy="12241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Strickland, arXiv:1207.5327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Difficulties to </a:t>
            </a:r>
            <a:r>
              <a:rPr lang="en-US" dirty="0"/>
              <a:t>simultaneously </a:t>
            </a:r>
            <a:r>
              <a:rPr lang="en-US" dirty="0" smtClean="0"/>
              <a:t>describe </a:t>
            </a:r>
            <a:r>
              <a:rPr lang="en-US" dirty="0" err="1"/>
              <a:t>Υ</a:t>
            </a:r>
            <a:r>
              <a:rPr lang="en-US" dirty="0"/>
              <a:t>(1S) and </a:t>
            </a:r>
            <a:r>
              <a:rPr lang="en-US" dirty="0" err="1"/>
              <a:t>Υ</a:t>
            </a:r>
            <a:r>
              <a:rPr lang="en-US" dirty="0"/>
              <a:t>(2S) </a:t>
            </a:r>
            <a:r>
              <a:rPr lang="en-US" dirty="0" smtClean="0"/>
              <a:t>with </a:t>
            </a:r>
            <a:r>
              <a:rPr lang="en-US" dirty="0"/>
              <a:t>the same </a:t>
            </a:r>
            <a:r>
              <a:rPr lang="en-US" dirty="0" err="1"/>
              <a:t>η</a:t>
            </a:r>
            <a:r>
              <a:rPr lang="en-US" dirty="0"/>
              <a:t>/S value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2305" y="4941168"/>
            <a:ext cx="3940175" cy="10801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Rapp et al., EPJ A48 (2012) 72</a:t>
            </a:r>
          </a:p>
          <a:p>
            <a:pPr lvl="1"/>
            <a:r>
              <a:rPr lang="en-US" dirty="0" smtClean="0"/>
              <a:t> Regeneration </a:t>
            </a:r>
            <a:r>
              <a:rPr lang="en-US" dirty="0"/>
              <a:t>and nuclear absorption could be significant also for </a:t>
            </a:r>
            <a:r>
              <a:rPr lang="en-US" dirty="0" err="1" smtClean="0"/>
              <a:t>bottomonia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FDD-9761-4942-9B2F-E67DA00202C2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Picture 4" descr="Screen Shot 2012-11-21 at 6.37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5"/>
          <a:stretch/>
        </p:blipFill>
        <p:spPr>
          <a:xfrm>
            <a:off x="0" y="692697"/>
            <a:ext cx="9144000" cy="41357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6291" y="1063769"/>
            <a:ext cx="1339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arXiv</a:t>
            </a:r>
            <a:r>
              <a:rPr lang="is-I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:1208.2826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106613" y="84138"/>
            <a:ext cx="5257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144" tIns="44073" rIns="88144" bIns="44073" anchor="ctr"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67" y="692696"/>
            <a:ext cx="4689647" cy="449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propaganda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5085184"/>
            <a:ext cx="8031163" cy="1368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60232" y="775737"/>
            <a:ext cx="1266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Mironov @ QM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47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Regeneration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997-E1A3-4E5B-8237-65AA6F386331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2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Regeneration: figure of merit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7504" y="1412776"/>
            <a:ext cx="3168351" cy="3868340"/>
          </a:xfrm>
        </p:spPr>
        <p:txBody>
          <a:bodyPr/>
          <a:lstStyle/>
          <a:p>
            <a:r>
              <a:rPr lang="en-US" dirty="0" smtClean="0"/>
              <a:t> J/</a:t>
            </a:r>
            <a:r>
              <a:rPr lang="en-US" dirty="0" err="1" smtClean="0"/>
              <a:t>ψ</a:t>
            </a:r>
            <a:r>
              <a:rPr lang="en-US" dirty="0" smtClean="0"/>
              <a:t> at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Smaller suppression at LHC than at RHIC!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Or in “plain”, more recombination at higher c-cbar pair density</a:t>
            </a:r>
          </a:p>
          <a:p>
            <a:endParaRPr lang="en-US" dirty="0"/>
          </a:p>
          <a:p>
            <a:pPr lvl="1"/>
            <a:r>
              <a:rPr lang="en-US" dirty="0" smtClean="0"/>
              <a:t> At LHC, no centrality dependence of R</a:t>
            </a:r>
            <a:r>
              <a:rPr lang="en-US" baseline="-25000" dirty="0" smtClean="0"/>
              <a:t>AA</a:t>
            </a:r>
            <a:r>
              <a:rPr lang="en-US" dirty="0" smtClean="0"/>
              <a:t> for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&gt; 100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B9B30-E5F8-46F9-9F7A-E148ABA8B836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19" name="Picture 3" descr="C:\Users\Roberta\Application Data\SSH\temp\RAA_vs_NPart_Pheni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05" y="980729"/>
            <a:ext cx="5954599" cy="43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300192" y="620688"/>
            <a:ext cx="2662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Phys. Rev. Lett. 109 (2012)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072301</a:t>
            </a:r>
          </a:p>
          <a:p>
            <a:r>
              <a:rPr lang="hu-H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arXiv:1208.5601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5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vs. centrality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548680"/>
            <a:ext cx="8031163" cy="5904656"/>
          </a:xfrm>
        </p:spPr>
        <p:txBody>
          <a:bodyPr/>
          <a:lstStyle/>
          <a:p>
            <a:r>
              <a:rPr lang="en-US" dirty="0" smtClean="0"/>
              <a:t> Inclusive J/</a:t>
            </a:r>
            <a:r>
              <a:rPr lang="en-US" dirty="0" err="1" smtClean="0"/>
              <a:t>ψ</a:t>
            </a:r>
            <a:r>
              <a:rPr lang="en-US" dirty="0" smtClean="0"/>
              <a:t>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/>
              <a:t> </a:t>
            </a:r>
            <a:r>
              <a:rPr lang="en-US" dirty="0" smtClean="0"/>
              <a:t>&gt; 0 GeV/c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For both, mid- and forward rapidity smaller suppression at LHC than at RHIC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Reasonable description by models including a significant regeneration component </a:t>
            </a:r>
            <a:endParaRPr lang="en-US" dirty="0"/>
          </a:p>
        </p:txBody>
      </p:sp>
      <p:pic>
        <p:nvPicPr>
          <p:cNvPr id="35848" name="Picture 9" descr="raa_vs_Npart_forward_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767"/>
            <a:ext cx="44338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raa_vs_Npart_mi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994767"/>
            <a:ext cx="45196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00192" y="620688"/>
            <a:ext cx="1790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arXiv: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1210.5818</a:t>
            </a:r>
          </a:p>
          <a:p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PRL </a:t>
            </a:r>
            <a:r>
              <a:rPr lang="hu-H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98, 232301 (2007)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19672" y="2276872"/>
            <a:ext cx="1801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arXiv:1208.5601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PRC </a:t>
            </a:r>
            <a:r>
              <a:rPr lang="hu-H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84, 054912 (2011)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952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J/</a:t>
            </a:r>
            <a:r>
              <a:rPr lang="en-US" dirty="0" err="1"/>
              <a:t>ψ</a:t>
            </a:r>
            <a:r>
              <a:rPr lang="en-US" dirty="0"/>
              <a:t> R</a:t>
            </a:r>
            <a:r>
              <a:rPr lang="en-US" baseline="-25000" dirty="0"/>
              <a:t>AA</a:t>
            </a:r>
            <a:r>
              <a:rPr lang="en-US" dirty="0"/>
              <a:t> vs.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57213" y="620688"/>
            <a:ext cx="8031163" cy="5434012"/>
          </a:xfrm>
        </p:spPr>
        <p:txBody>
          <a:bodyPr/>
          <a:lstStyle/>
          <a:p>
            <a:r>
              <a:rPr lang="en-US" dirty="0" smtClean="0"/>
              <a:t> Regeneration component is expected to contribute mainly at low transverse momentum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932040" y="5036983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plitting in centrality bins we observe that the difference low </a:t>
            </a:r>
            <a:r>
              <a:rPr lang="en-US" dirty="0" err="1" smtClean="0"/>
              <a:t>vs</a:t>
            </a:r>
            <a:r>
              <a:rPr lang="en-US" dirty="0" smtClean="0"/>
              <a:t> high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suppression is more important for central collisions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519108" y="5036983"/>
            <a:ext cx="387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Suppression is stronger for high </a:t>
            </a:r>
            <a:r>
              <a:rPr lang="en-US" i="1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J/</a:t>
            </a:r>
            <a:r>
              <a:rPr lang="en-US" dirty="0" smtClean="0">
                <a:sym typeface="Symbol"/>
              </a:rPr>
              <a:t></a:t>
            </a:r>
            <a:endParaRPr lang="it-IT" dirty="0"/>
          </a:p>
        </p:txBody>
      </p:sp>
      <p:pic>
        <p:nvPicPr>
          <p:cNvPr id="31" name="Picture 2" descr="C:\Users\Roberta\Documents\QM2012\PlotsQM\RAA_vs_pt_020_4090_Rap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29" y="1743824"/>
            <a:ext cx="4453274" cy="32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867400" y="1474218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0-20% </a:t>
            </a:r>
            <a:r>
              <a:rPr lang="en-US" dirty="0" err="1" smtClean="0"/>
              <a:t>vs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40-90%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3" name="Picture 3" descr="C:\Users\Roberta\Documents\QM2012\2012-Jul-04-IncForwJpsiRaaVsPtAndMode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" y="1742233"/>
            <a:ext cx="4468963" cy="32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839645" y="149450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0-90%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4191000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recombination</a:t>
            </a:r>
            <a:endParaRPr lang="it-IT" sz="12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6768394" y="4294237"/>
            <a:ext cx="485354" cy="323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822435" y="274150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total</a:t>
            </a:r>
            <a:endParaRPr lang="it-IT" sz="12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082201" y="2988243"/>
            <a:ext cx="89999" cy="2564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3990019" y="1484784"/>
            <a:ext cx="1374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arXiv:1211.2578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20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J/</a:t>
            </a:r>
            <a:r>
              <a:rPr lang="en-US" dirty="0" err="1" smtClean="0"/>
              <a:t>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7" y="712788"/>
            <a:ext cx="3744416" cy="5434012"/>
          </a:xfrm>
        </p:spPr>
        <p:txBody>
          <a:bodyPr/>
          <a:lstStyle/>
          <a:p>
            <a:r>
              <a:rPr lang="en-US" dirty="0" smtClean="0"/>
              <a:t> CMS measures prompt J/</a:t>
            </a:r>
            <a:r>
              <a:rPr lang="en-US" dirty="0" err="1" smtClean="0"/>
              <a:t>ψ</a:t>
            </a:r>
            <a:r>
              <a:rPr lang="en-US" dirty="0" smtClean="0"/>
              <a:t> at mid rapidity and high transverse momentum</a:t>
            </a:r>
          </a:p>
          <a:p>
            <a:r>
              <a:rPr lang="en-US" dirty="0"/>
              <a:t> </a:t>
            </a:r>
            <a:r>
              <a:rPr lang="en-US" dirty="0" smtClean="0"/>
              <a:t>Restricting their y range allows them to lower the </a:t>
            </a:r>
            <a:r>
              <a:rPr lang="en-US" dirty="0" err="1" smtClean="0"/>
              <a:t>pt</a:t>
            </a:r>
            <a:r>
              <a:rPr lang="en-US" dirty="0" smtClean="0"/>
              <a:t> reach</a:t>
            </a:r>
          </a:p>
          <a:p>
            <a:r>
              <a:rPr lang="en-US" dirty="0" smtClean="0"/>
              <a:t> Slightly less suppression in most central collision at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than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8E3C-847F-4D87-979E-B9D1132E203E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6" name="Picture 5" descr="Screen Shot 2012-11-21 at 6.4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08" y="764704"/>
            <a:ext cx="5029940" cy="4990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2280" y="620688"/>
            <a:ext cx="1266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Mironov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@ QM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2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2-Aug-27-Prel_RAARapMidForwAndSh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92" y="764704"/>
            <a:ext cx="5164712" cy="3744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J/</a:t>
            </a:r>
            <a:r>
              <a:rPr lang="en-US" dirty="0" err="1" smtClean="0"/>
              <a:t>ψ</a:t>
            </a:r>
            <a:r>
              <a:rPr lang="en-US" dirty="0" smtClean="0"/>
              <a:t> R</a:t>
            </a:r>
            <a:r>
              <a:rPr lang="en-US" baseline="-25000" dirty="0" smtClean="0"/>
              <a:t>AA </a:t>
            </a:r>
            <a:r>
              <a:rPr lang="en-US" dirty="0" smtClean="0"/>
              <a:t>vs. rapidity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1" y="712788"/>
            <a:ext cx="4032447" cy="5434012"/>
          </a:xfrm>
        </p:spPr>
        <p:txBody>
          <a:bodyPr/>
          <a:lstStyle/>
          <a:p>
            <a:r>
              <a:rPr lang="en-US" dirty="0" smtClean="0"/>
              <a:t> The y-dependence of inclusive J/</a:t>
            </a:r>
            <a:r>
              <a:rPr lang="en-US" dirty="0" err="1" smtClean="0"/>
              <a:t>ψ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can’t be accounted for by current shadowing model calculations</a:t>
            </a:r>
          </a:p>
          <a:p>
            <a:r>
              <a:rPr lang="en-US" baseline="-25000" dirty="0" smtClean="0"/>
              <a:t> </a:t>
            </a:r>
            <a:r>
              <a:rPr lang="en-US" dirty="0"/>
              <a:t> </a:t>
            </a:r>
            <a:r>
              <a:rPr lang="en-US" dirty="0" smtClean="0"/>
              <a:t>At mid-rapidity current shadowing estimations leave almost no room to any suppression. In other words a strong regeneration is required.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8E3C-847F-4D87-979E-B9D1132E203E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596336" y="620688"/>
            <a:ext cx="1339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arXiv:1210.5818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52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06613" y="84138"/>
            <a:ext cx="5257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144" tIns="44073" rIns="88144" bIns="44073" anchor="ctr"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elliptic 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213" y="712788"/>
            <a:ext cx="8031163" cy="57405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If c quarks participate to the collective motion of the QGP, then they will acquire some elliptic flow</a:t>
            </a:r>
          </a:p>
          <a:p>
            <a:r>
              <a:rPr lang="en-US" dirty="0"/>
              <a:t> </a:t>
            </a:r>
            <a:r>
              <a:rPr lang="en-US" dirty="0" smtClean="0"/>
              <a:t>Regenerated J/</a:t>
            </a:r>
            <a:r>
              <a:rPr lang="en-US" dirty="0" err="1" smtClean="0"/>
              <a:t>ψ</a:t>
            </a:r>
            <a:r>
              <a:rPr lang="en-US" dirty="0" smtClean="0"/>
              <a:t> will inherit their elliptic flow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Non-zero J/psi v</a:t>
            </a:r>
            <a:r>
              <a:rPr lang="en-US" baseline="-25000" dirty="0" smtClean="0"/>
              <a:t>2</a:t>
            </a:r>
            <a:r>
              <a:rPr lang="en-US" dirty="0" smtClean="0"/>
              <a:t> observed at intermediate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for semi-central collisions at LHC</a:t>
            </a:r>
          </a:p>
          <a:p>
            <a:r>
              <a:rPr lang="en-US" dirty="0"/>
              <a:t> </a:t>
            </a:r>
            <a:r>
              <a:rPr lang="en-US" dirty="0" smtClean="0"/>
              <a:t>Qualitatively described by models including regeneration</a:t>
            </a:r>
            <a:endParaRPr lang="en-US" dirty="0"/>
          </a:p>
        </p:txBody>
      </p:sp>
      <p:pic>
        <p:nvPicPr>
          <p:cNvPr id="15" name="Picture 14" descr="Jpsi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7" y="1772816"/>
            <a:ext cx="4028233" cy="359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2-11-22 at 6.17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42" y="1844824"/>
            <a:ext cx="4450902" cy="32399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61166" y="1639833"/>
            <a:ext cx="13313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7F7F7F"/>
                </a:solidFill>
              </a:rPr>
              <a:t>arXiv</a:t>
            </a:r>
            <a:r>
              <a:rPr lang="en-US" sz="1200" b="1" dirty="0">
                <a:solidFill>
                  <a:srgbClr val="7F7F7F"/>
                </a:solidFill>
              </a:rPr>
              <a:t>:1211.0799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3568" y="4365104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F7F7F"/>
                </a:solidFill>
              </a:rPr>
              <a:t>arXiv:</a:t>
            </a:r>
            <a:r>
              <a:rPr lang="en-US" sz="1200" b="1" dirty="0" smtClean="0">
                <a:solidFill>
                  <a:srgbClr val="7F7F7F"/>
                </a:solidFill>
              </a:rPr>
              <a:t>1208.5401</a:t>
            </a:r>
          </a:p>
          <a:p>
            <a:r>
              <a:rPr lang="en-US" sz="1200" b="1" dirty="0" smtClean="0">
                <a:solidFill>
                  <a:srgbClr val="7F7F7F"/>
                </a:solidFill>
              </a:rPr>
              <a:t>JPG38</a:t>
            </a:r>
            <a:r>
              <a:rPr lang="en-US" sz="1200" b="1" dirty="0">
                <a:solidFill>
                  <a:srgbClr val="7F7F7F"/>
                </a:solidFill>
              </a:rPr>
              <a:t>, </a:t>
            </a:r>
            <a:r>
              <a:rPr lang="en-US" sz="1200" b="1" dirty="0" smtClean="0">
                <a:solidFill>
                  <a:srgbClr val="7F7F7F"/>
                </a:solidFill>
              </a:rPr>
              <a:t>124107 (</a:t>
            </a:r>
            <a:r>
              <a:rPr lang="en-US" sz="1200" b="1" dirty="0">
                <a:solidFill>
                  <a:srgbClr val="7F7F7F"/>
                </a:solidFill>
              </a:rPr>
              <a:t>2011)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115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but let’s take this as starting point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3" y="712788"/>
            <a:ext cx="4248472" cy="2644204"/>
          </a:xfrm>
        </p:spPr>
        <p:txBody>
          <a:bodyPr/>
          <a:lstStyle/>
          <a:p>
            <a:r>
              <a:rPr lang="en-US" dirty="0" smtClean="0"/>
              <a:t> Two big open questions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SPS vs. RHIC: Similar suppression pattern and magnitude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RHIC: Stronger suppression at forward rapidity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3" descr="C:\Users\Roberta\Documents\QM2011 Student Day\RAA_2011_fw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b="2422"/>
          <a:stretch/>
        </p:blipFill>
        <p:spPr bwMode="auto">
          <a:xfrm>
            <a:off x="4427984" y="692696"/>
            <a:ext cx="4208206" cy="40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4293096"/>
            <a:ext cx="4680520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 smtClean="0"/>
              <a:t>Interplay of three “mechanisms”: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4941168"/>
            <a:ext cx="288032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0488" indent="-90488">
              <a:buFont typeface="Arial"/>
              <a:buChar char="•"/>
            </a:pPr>
            <a:r>
              <a:rPr lang="en-US" dirty="0" smtClean="0"/>
              <a:t> Cold Nuclear Matter effects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4941168"/>
            <a:ext cx="288032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0488" indent="-90488">
              <a:buFont typeface="Arial"/>
              <a:buChar char="•"/>
            </a:pPr>
            <a:r>
              <a:rPr lang="en-US" dirty="0" smtClean="0"/>
              <a:t> Sequential suppression by </a:t>
            </a:r>
            <a:r>
              <a:rPr lang="en-US" dirty="0" err="1" smtClean="0"/>
              <a:t>colour</a:t>
            </a:r>
            <a:r>
              <a:rPr lang="en-US" dirty="0" smtClean="0"/>
              <a:t> screening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4941168"/>
            <a:ext cx="2880320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0488" indent="-90488">
              <a:buFont typeface="Arial"/>
              <a:buChar char="•"/>
            </a:pPr>
            <a:r>
              <a:rPr lang="en-US" dirty="0" smtClean="0"/>
              <a:t> Recombination of deconfined c quarks – anti-quarks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6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elliptic flow @ RHIC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213" y="712788"/>
            <a:ext cx="8031163" cy="5668540"/>
          </a:xfrm>
        </p:spPr>
        <p:txBody>
          <a:bodyPr/>
          <a:lstStyle/>
          <a:p>
            <a:r>
              <a:rPr lang="en-US" dirty="0" smtClean="0"/>
              <a:t> New v</a:t>
            </a:r>
            <a:r>
              <a:rPr lang="en-US" baseline="-25000" dirty="0" smtClean="0"/>
              <a:t>2</a:t>
            </a:r>
            <a:r>
              <a:rPr lang="en-US" dirty="0" smtClean="0"/>
              <a:t> preliminary measurement from PHENIX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Hint of non-zero v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Disagreement with STAR preliminary result?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Hint of regeneration?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 Maybe this plot should be moved to the next section …</a:t>
            </a:r>
            <a:endParaRPr lang="en-US" dirty="0"/>
          </a:p>
        </p:txBody>
      </p:sp>
      <p:pic>
        <p:nvPicPr>
          <p:cNvPr id="2" name="Picture 1" descr="Screen Shot 2012-11-21 at 6.31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54" y="1916832"/>
            <a:ext cx="5441580" cy="39604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64288" y="2924944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F7F7F"/>
                </a:solidFill>
              </a:rPr>
              <a:t>da Silva @ IWHQP</a:t>
            </a:r>
          </a:p>
          <a:p>
            <a:r>
              <a:rPr lang="en-US" sz="1200" b="1" dirty="0">
                <a:solidFill>
                  <a:srgbClr val="7F7F7F"/>
                </a:solidFill>
              </a:rPr>
              <a:t>JPG38, 124107 (2011)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242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Unexpected and Unexplained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997-E1A3-4E5B-8237-65AA6F386331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43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06613" y="84138"/>
            <a:ext cx="5257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144" tIns="44073" rIns="88144" bIns="44073" anchor="ctr"/>
          <a:lstStyle>
            <a:lvl1pPr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ψ</a:t>
            </a:r>
            <a:r>
              <a:rPr lang="en-US" dirty="0" smtClean="0"/>
              <a:t>’ suppression in </a:t>
            </a:r>
            <a:r>
              <a:rPr lang="en-US" dirty="0" err="1" smtClean="0"/>
              <a:t>dAu</a:t>
            </a:r>
            <a:r>
              <a:rPr lang="en-US" dirty="0" smtClean="0"/>
              <a:t> @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12788"/>
            <a:ext cx="3654747" cy="54340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Strong suppression with increasing </a:t>
            </a:r>
            <a:r>
              <a:rPr lang="en-US" dirty="0" err="1">
                <a:solidFill>
                  <a:srgbClr val="000000"/>
                </a:solidFill>
              </a:rPr>
              <a:t>N</a:t>
            </a:r>
            <a:r>
              <a:rPr lang="en-US" baseline="-25000" dirty="0" err="1">
                <a:solidFill>
                  <a:srgbClr val="000000"/>
                </a:solidFill>
              </a:rPr>
              <a:t>coll</a:t>
            </a:r>
            <a:r>
              <a:rPr lang="en-US" dirty="0">
                <a:solidFill>
                  <a:srgbClr val="000000"/>
                </a:solidFill>
              </a:rPr>
              <a:t>!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Centrality dependence of suppression much stronger than J/</a:t>
            </a:r>
            <a:r>
              <a:rPr lang="en-US" dirty="0" err="1">
                <a:solidFill>
                  <a:srgbClr val="000000"/>
                </a:solidFill>
              </a:rPr>
              <a:t>ψ</a:t>
            </a:r>
            <a:r>
              <a:rPr lang="en-US" dirty="0">
                <a:solidFill>
                  <a:srgbClr val="000000"/>
                </a:solidFill>
              </a:rPr>
              <a:t> result at </a:t>
            </a:r>
            <a:r>
              <a:rPr lang="en-US" dirty="0" smtClean="0">
                <a:solidFill>
                  <a:srgbClr val="000000"/>
                </a:solidFill>
              </a:rPr>
              <a:t>mid-rapidity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>
                <a:solidFill>
                  <a:srgbClr val="000000"/>
                </a:solidFill>
                <a:ea typeface="SimSun" charset="0"/>
                <a:cs typeface="SimSun" charset="0"/>
              </a:rPr>
              <a:t>dAu</a:t>
            </a:r>
            <a:r>
              <a:rPr lang="en-US" altLang="zh-CN" dirty="0">
                <a:solidFill>
                  <a:srgbClr val="000000"/>
                </a:solidFill>
                <a:ea typeface="SimSun" charset="0"/>
                <a:cs typeface="SimSun" charset="0"/>
              </a:rPr>
              <a:t>(</a:t>
            </a:r>
            <a:r>
              <a:rPr lang="en-US" altLang="zh-CN" dirty="0">
                <a:solidFill>
                  <a:srgbClr val="000000"/>
                </a:solidFill>
                <a:ea typeface="SimSun" charset="0"/>
                <a:cs typeface="SimSun" charset="0"/>
                <a:sym typeface="Symbol" charset="0"/>
              </a:rPr>
              <a:t>’)</a:t>
            </a:r>
            <a:r>
              <a:rPr lang="en-US" altLang="zh-CN" dirty="0">
                <a:solidFill>
                  <a:srgbClr val="000000"/>
                </a:solidFill>
                <a:ea typeface="SimSun" charset="0"/>
                <a:cs typeface="SimSun" charset="0"/>
              </a:rPr>
              <a:t> &lt; </a:t>
            </a:r>
            <a:r>
              <a:rPr lang="en-US" altLang="zh-CN" dirty="0" err="1">
                <a:solidFill>
                  <a:srgbClr val="000000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>
                <a:solidFill>
                  <a:srgbClr val="000000"/>
                </a:solidFill>
                <a:ea typeface="SimSun" charset="0"/>
                <a:cs typeface="SimSun" charset="0"/>
              </a:rPr>
              <a:t>dAu</a:t>
            </a:r>
            <a:r>
              <a:rPr lang="en-US" altLang="zh-CN" dirty="0">
                <a:solidFill>
                  <a:srgbClr val="000000"/>
                </a:solidFill>
                <a:ea typeface="SimSun" charset="0"/>
                <a:cs typeface="SimSun" charset="0"/>
              </a:rPr>
              <a:t>(J/</a:t>
            </a:r>
            <a:r>
              <a:rPr lang="en-US" altLang="zh-CN" dirty="0">
                <a:solidFill>
                  <a:srgbClr val="000000"/>
                </a:solidFill>
                <a:ea typeface="SimSun" charset="0"/>
                <a:cs typeface="SimSun" charset="0"/>
                <a:sym typeface="Symbol" charset="0"/>
              </a:rPr>
              <a:t></a:t>
            </a:r>
            <a:r>
              <a:rPr lang="en-US" altLang="zh-CN" dirty="0">
                <a:solidFill>
                  <a:srgbClr val="000000"/>
                </a:solidFill>
                <a:ea typeface="SimSun" charset="0"/>
                <a:cs typeface="SimSun" charset="0"/>
              </a:rPr>
              <a:t>) by a factor of 5 in most central </a:t>
            </a:r>
            <a:r>
              <a:rPr lang="en-US" altLang="zh-CN" dirty="0" err="1" smtClean="0">
                <a:solidFill>
                  <a:srgbClr val="000000"/>
                </a:solidFill>
                <a:ea typeface="SimSun" charset="0"/>
                <a:cs typeface="SimSun" charset="0"/>
              </a:rPr>
              <a:t>dAu</a:t>
            </a:r>
            <a:r>
              <a:rPr lang="en-US" altLang="zh-CN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Such effect already seen at lower energy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Not as strong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Same explanation (based on formation time) does not hold at RHIC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29" name="Picture 8" descr="psip_rdau_wjpsi_cent_w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87" y="620688"/>
            <a:ext cx="450951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2-11-22 at 9.31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98" y="3429000"/>
            <a:ext cx="4121618" cy="30599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20455" y="3290501"/>
            <a:ext cx="1531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7F7F7F"/>
                </a:solidFill>
              </a:rPr>
              <a:t>McGlinchey</a:t>
            </a:r>
            <a:r>
              <a:rPr lang="en-US" sz="1200" b="1" dirty="0">
                <a:solidFill>
                  <a:srgbClr val="7F7F7F"/>
                </a:solidFill>
              </a:rPr>
              <a:t> </a:t>
            </a:r>
            <a:r>
              <a:rPr lang="en-US" sz="1200" b="1" dirty="0" smtClean="0">
                <a:solidFill>
                  <a:srgbClr val="7F7F7F"/>
                </a:solidFill>
              </a:rPr>
              <a:t>@ QM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8661-6E14-45FC-BA21-4ED2C0AEFE61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011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 surprising </a:t>
            </a:r>
            <a:r>
              <a:rPr lang="en-US" dirty="0" err="1" smtClean="0"/>
              <a:t>ψ</a:t>
            </a:r>
            <a:r>
              <a:rPr lang="en-US" dirty="0" smtClean="0"/>
              <a:t>’ … at LHC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3861048"/>
            <a:ext cx="5652120" cy="2160240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dirty="0" smtClean="0"/>
              <a:t>CMS</a:t>
            </a:r>
          </a:p>
          <a:p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&gt; 3 GeV/c and 1.6 &lt; |y| &lt; 2.4: 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ψ</a:t>
            </a:r>
            <a:r>
              <a:rPr lang="en-US" dirty="0"/>
              <a:t>(2S) </a:t>
            </a:r>
            <a:r>
              <a:rPr lang="en-US" dirty="0" smtClean="0"/>
              <a:t>seems less </a:t>
            </a:r>
            <a:r>
              <a:rPr lang="en-US" dirty="0"/>
              <a:t>suppressed than J/</a:t>
            </a:r>
            <a:r>
              <a:rPr lang="en-US" dirty="0" err="1" smtClean="0"/>
              <a:t>ψ</a:t>
            </a:r>
            <a:endParaRPr lang="en-US" dirty="0" smtClean="0"/>
          </a:p>
          <a:p>
            <a:r>
              <a:rPr lang="en-US" dirty="0" smtClean="0"/>
              <a:t> For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&gt; 6.5 GeV/c and |y| &lt; 1.6: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ψ</a:t>
            </a:r>
            <a:r>
              <a:rPr lang="en-US" dirty="0"/>
              <a:t>(2S) are more suppressed than J/</a:t>
            </a:r>
            <a:r>
              <a:rPr lang="en-US" dirty="0" err="1" smtClean="0"/>
              <a:t>ψ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40152" y="2060848"/>
            <a:ext cx="3203848" cy="1656184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dirty="0" smtClean="0"/>
              <a:t>ALICE</a:t>
            </a:r>
          </a:p>
          <a:p>
            <a:r>
              <a:rPr lang="en-US" dirty="0" smtClean="0"/>
              <a:t> No sign of large </a:t>
            </a:r>
            <a:r>
              <a:rPr lang="en-US" dirty="0">
                <a:sym typeface="Symbol"/>
              </a:rPr>
              <a:t></a:t>
            </a:r>
            <a:r>
              <a:rPr lang="en-US" dirty="0"/>
              <a:t>(2S) enhancement</a:t>
            </a:r>
            <a:endParaRPr lang="it-IT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FDD-9761-4942-9B2F-E67DA00202C2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5" name="Picture 4" descr="Screen Shot 2012-11-21 at 9.2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5760000" cy="3291429"/>
          </a:xfrm>
          <a:prstGeom prst="rect">
            <a:avLst/>
          </a:prstGeom>
        </p:spPr>
      </p:pic>
      <p:pic>
        <p:nvPicPr>
          <p:cNvPr id="9" name="Picture 82" descr="C:\Users\Roberta\Application Data\SSH\temp\DoubleRati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58" y="3235860"/>
            <a:ext cx="3375942" cy="32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6156012"/>
            <a:ext cx="400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Don’t panic yet, more data is needed!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0215" y="620688"/>
            <a:ext cx="1452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7F7F7F"/>
                </a:solidFill>
              </a:rPr>
              <a:t>Dahms</a:t>
            </a:r>
            <a:r>
              <a:rPr lang="en-US" sz="1200" b="1" dirty="0" smtClean="0">
                <a:solidFill>
                  <a:srgbClr val="7F7F7F"/>
                </a:solidFill>
              </a:rPr>
              <a:t> @ IWHQP</a:t>
            </a:r>
            <a:endParaRPr lang="en-US" sz="1200" b="1" dirty="0">
              <a:solidFill>
                <a:srgbClr val="7F7F7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6176" y="6165304"/>
            <a:ext cx="1374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arXiv:1211.2578</a:t>
            </a:r>
          </a:p>
        </p:txBody>
      </p:sp>
    </p:spTree>
    <p:extLst>
      <p:ext uri="{BB962C8B-B14F-4D97-AF65-F5344CB8AC3E}">
        <p14:creationId xmlns:p14="http://schemas.microsoft.com/office/powerpoint/2010/main" val="98014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Sequential suppression of </a:t>
            </a:r>
            <a:r>
              <a:rPr lang="en-US" dirty="0" err="1" smtClean="0"/>
              <a:t>quarkonium</a:t>
            </a:r>
            <a:r>
              <a:rPr lang="en-US" dirty="0" smtClean="0"/>
              <a:t> resonances is observed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Upsilon family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High transverse momentum charmonia?</a:t>
            </a:r>
          </a:p>
          <a:p>
            <a:pPr lvl="1"/>
            <a:endParaRPr lang="en-US" dirty="0"/>
          </a:p>
          <a:p>
            <a:r>
              <a:rPr lang="en-US" dirty="0" smtClean="0"/>
              <a:t> The regeneration mechanism do play an important role in </a:t>
            </a:r>
            <a:r>
              <a:rPr lang="en-US" dirty="0" err="1" smtClean="0"/>
              <a:t>charmonium</a:t>
            </a:r>
            <a:r>
              <a:rPr lang="en-US" dirty="0" smtClean="0"/>
              <a:t> production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at low transverse momentum is higher at LHC than at RHIC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Centrality,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y dependence of J/</a:t>
            </a:r>
            <a:r>
              <a:rPr lang="en-US" dirty="0" err="1" smtClean="0"/>
              <a:t>ψ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Non-zero J/</a:t>
            </a:r>
            <a:r>
              <a:rPr lang="en-US" dirty="0" err="1" smtClean="0"/>
              <a:t>ψ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“Cold Nuclear Matter” effects are (still) the usual </a:t>
            </a:r>
            <a:r>
              <a:rPr lang="en-US" dirty="0" err="1" smtClean="0"/>
              <a:t>supects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High precision </a:t>
            </a:r>
            <a:r>
              <a:rPr lang="en-US" dirty="0" err="1" smtClean="0"/>
              <a:t>dAu</a:t>
            </a:r>
            <a:r>
              <a:rPr lang="en-US" dirty="0" smtClean="0"/>
              <a:t> is here, but do we understand it?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(Should we) look forward for the </a:t>
            </a:r>
            <a:r>
              <a:rPr lang="en-US" dirty="0" err="1" smtClean="0"/>
              <a:t>pPb</a:t>
            </a:r>
            <a:r>
              <a:rPr lang="en-US" dirty="0" smtClean="0"/>
              <a:t> data at LHC (?)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8081-FB43-4829-B77E-6C7BD6C77B84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44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06"/>
          <a:stretch/>
        </p:blipFill>
        <p:spPr>
          <a:xfrm>
            <a:off x="1449707" y="1628800"/>
            <a:ext cx="6794701" cy="270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Quarkonia, heavy ions and the QGP?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8E3C-847F-4D87-979E-B9D1132E203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pic>
        <p:nvPicPr>
          <p:cNvPr id="13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35727"/>
            <a:ext cx="1645295" cy="2160000"/>
          </a:xfrm>
          <a:prstGeom prst="rect">
            <a:avLst/>
          </a:prstGeom>
          <a:noFill/>
        </p:spPr>
      </p:pic>
      <p:sp>
        <p:nvSpPr>
          <p:cNvPr id="14" name="ZoneTexte 19"/>
          <p:cNvSpPr txBox="1"/>
          <p:nvPr/>
        </p:nvSpPr>
        <p:spPr>
          <a:xfrm>
            <a:off x="7104027" y="6063679"/>
            <a:ext cx="2097975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GB" sz="12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Mocsy</a:t>
            </a: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, EPJC61 (2009) 705</a:t>
            </a:r>
          </a:p>
          <a:p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BNL workshop in June</a:t>
            </a:r>
          </a:p>
        </p:txBody>
      </p:sp>
      <p:sp>
        <p:nvSpPr>
          <p:cNvPr id="15" name="ZoneTexte 21"/>
          <p:cNvSpPr txBox="1"/>
          <p:nvPr/>
        </p:nvSpPr>
        <p:spPr>
          <a:xfrm>
            <a:off x="7121128" y="4678924"/>
            <a:ext cx="136815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/>
              <a:t>ϒ</a:t>
            </a:r>
            <a:r>
              <a:rPr lang="en-GB" sz="1200" b="1" dirty="0"/>
              <a:t>(1S</a:t>
            </a:r>
            <a:r>
              <a:rPr lang="en-GB" sz="1200" b="1" dirty="0" smtClean="0"/>
              <a:t>)</a:t>
            </a:r>
          </a:p>
          <a:p>
            <a:endParaRPr lang="en-GB" sz="1200" b="1" dirty="0"/>
          </a:p>
          <a:p>
            <a:r>
              <a:rPr lang="en-GB" sz="1200" b="1" dirty="0" err="1" smtClean="0"/>
              <a:t>χ</a:t>
            </a:r>
            <a:r>
              <a:rPr lang="en-GB" sz="1200" b="1" baseline="-25000" dirty="0" err="1" smtClean="0"/>
              <a:t>b</a:t>
            </a:r>
            <a:endParaRPr lang="en-GB" sz="1200" b="1" baseline="-25000" dirty="0" smtClean="0"/>
          </a:p>
          <a:p>
            <a:endParaRPr lang="en-GB" sz="1200" b="1" dirty="0" smtClean="0"/>
          </a:p>
          <a:p>
            <a:r>
              <a:rPr lang="en-GB" sz="1200" b="1" dirty="0" smtClean="0"/>
              <a:t>J/</a:t>
            </a:r>
            <a:r>
              <a:rPr lang="el-GR" sz="1200" b="1" dirty="0" smtClean="0"/>
              <a:t>ψ</a:t>
            </a:r>
            <a:r>
              <a:rPr lang="fr-FR" sz="1200" b="1" dirty="0" smtClean="0"/>
              <a:t>, </a:t>
            </a:r>
            <a:r>
              <a:rPr lang="el-GR" sz="1200" b="1" dirty="0"/>
              <a:t>ϒ</a:t>
            </a:r>
            <a:r>
              <a:rPr lang="en-GB" sz="1200" b="1" dirty="0" smtClean="0"/>
              <a:t>(2S</a:t>
            </a:r>
            <a:r>
              <a:rPr lang="en-GB" sz="1200" b="1" dirty="0"/>
              <a:t>)</a:t>
            </a:r>
            <a:endParaRPr lang="fr-FR" sz="1200" b="1" dirty="0" smtClean="0"/>
          </a:p>
          <a:p>
            <a:endParaRPr lang="fr-FR" sz="1200" b="1" dirty="0"/>
          </a:p>
          <a:p>
            <a:r>
              <a:rPr lang="en-GB" sz="1200" b="1" dirty="0" err="1" smtClean="0"/>
              <a:t>χ</a:t>
            </a:r>
            <a:r>
              <a:rPr lang="en-GB" sz="1200" b="1" baseline="-25000" dirty="0" err="1" smtClean="0"/>
              <a:t>c</a:t>
            </a:r>
            <a:r>
              <a:rPr lang="en-GB" sz="1200" b="1" dirty="0" smtClean="0"/>
              <a:t>, </a:t>
            </a:r>
            <a:r>
              <a:rPr lang="en-GB" sz="1200" b="1" dirty="0" err="1" smtClean="0"/>
              <a:t>χ’</a:t>
            </a:r>
            <a:r>
              <a:rPr lang="en-GB" sz="1200" b="1" baseline="-25000" dirty="0" err="1" smtClean="0"/>
              <a:t>b</a:t>
            </a:r>
            <a:r>
              <a:rPr lang="en-GB" sz="1200" b="1" dirty="0" smtClean="0"/>
              <a:t>, </a:t>
            </a:r>
            <a:r>
              <a:rPr lang="el-GR" sz="1200" b="1" dirty="0" smtClean="0"/>
              <a:t>ψ</a:t>
            </a:r>
            <a:r>
              <a:rPr lang="fr-FR" sz="1200" b="1" dirty="0" smtClean="0"/>
              <a:t>’, </a:t>
            </a:r>
            <a:r>
              <a:rPr lang="el-GR" sz="1200" b="1" dirty="0" smtClean="0"/>
              <a:t>ϒ</a:t>
            </a:r>
            <a:r>
              <a:rPr lang="en-GB" sz="1200" b="1" dirty="0" smtClean="0"/>
              <a:t>(3S</a:t>
            </a:r>
            <a:r>
              <a:rPr lang="en-GB" sz="1200" b="1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9792" y="4797152"/>
            <a:ext cx="3456384" cy="1077218"/>
          </a:xfrm>
          <a:prstGeom prst="rect">
            <a:avLst/>
          </a:prstGeom>
          <a:noFill/>
          <a:ln w="19050" cmpd="sng">
            <a:solidFill>
              <a:srgbClr val="87151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Sequential </a:t>
            </a:r>
            <a:r>
              <a:rPr lang="en-US" sz="1600" dirty="0" err="1" smtClean="0"/>
              <a:t>quarkonium</a:t>
            </a:r>
            <a:r>
              <a:rPr lang="en-US" sz="1600" dirty="0" smtClean="0"/>
              <a:t> suppression by </a:t>
            </a:r>
            <a:r>
              <a:rPr lang="en-US" sz="1600" dirty="0" err="1" smtClean="0"/>
              <a:t>colour</a:t>
            </a:r>
            <a:r>
              <a:rPr lang="en-US" sz="1600" dirty="0" smtClean="0"/>
              <a:t>-screening could provide a measurement of the QGP initial temperature </a:t>
            </a:r>
            <a:endParaRPr lang="en-US" sz="1600" dirty="0"/>
          </a:p>
        </p:txBody>
      </p:sp>
      <p:sp>
        <p:nvSpPr>
          <p:cNvPr id="17" name="ZoneTexte 14"/>
          <p:cNvSpPr txBox="1"/>
          <p:nvPr/>
        </p:nvSpPr>
        <p:spPr>
          <a:xfrm>
            <a:off x="7607702" y="4263479"/>
            <a:ext cx="153629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Matsui &amp; </a:t>
            </a:r>
            <a:r>
              <a:rPr lang="en-GB" sz="12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Satz</a:t>
            </a: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,</a:t>
            </a:r>
          </a:p>
          <a:p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PLB168 (1986) 415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3808" y="684555"/>
            <a:ext cx="3744416" cy="1077218"/>
          </a:xfrm>
          <a:prstGeom prst="rect">
            <a:avLst/>
          </a:prstGeom>
          <a:noFill/>
          <a:ln w="19050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c-cbar pairs are abundantly produced and thermalize with the medium, recombination could compensate or exceed </a:t>
            </a:r>
            <a:r>
              <a:rPr lang="en-US" sz="1600" dirty="0" err="1" smtClean="0"/>
              <a:t>colour</a:t>
            </a:r>
            <a:r>
              <a:rPr lang="en-US" sz="1600" dirty="0" smtClean="0"/>
              <a:t>-screening suppression</a:t>
            </a:r>
            <a:endParaRPr lang="en-US" sz="1600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6660232" y="692696"/>
            <a:ext cx="2436410" cy="1944000"/>
            <a:chOff x="1872000" y="943200"/>
            <a:chExt cx="6840000" cy="5457600"/>
          </a:xfrm>
        </p:grpSpPr>
        <p:pic>
          <p:nvPicPr>
            <p:cNvPr id="20" name="Picture 19" descr="Screen Shot 2012-03-30 at 9.22.38 A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" t="624" r="528" b="657"/>
            <a:stretch/>
          </p:blipFill>
          <p:spPr>
            <a:xfrm>
              <a:off x="1872000" y="943200"/>
              <a:ext cx="6840000" cy="5457600"/>
            </a:xfrm>
            <a:prstGeom prst="rect">
              <a:avLst/>
            </a:prstGeom>
            <a:ln w="12700" cmpd="sng">
              <a:solidFill>
                <a:srgbClr val="000000"/>
              </a:solidFill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6553011" y="3068960"/>
              <a:ext cx="576000" cy="576000"/>
              <a:chOff x="6553011" y="3068960"/>
              <a:chExt cx="576000" cy="576000"/>
            </a:xfrm>
          </p:grpSpPr>
          <p:sp>
            <p:nvSpPr>
              <p:cNvPr id="51" name="Oval 50"/>
              <p:cNvSpPr>
                <a:spLocks noChangeAspect="1"/>
              </p:cNvSpPr>
              <p:nvPr/>
            </p:nvSpPr>
            <p:spPr bwMode="auto">
              <a:xfrm>
                <a:off x="6553011" y="3068960"/>
                <a:ext cx="576000" cy="576000"/>
              </a:xfrm>
              <a:prstGeom prst="ellipse">
                <a:avLst/>
              </a:prstGeom>
              <a:solidFill>
                <a:srgbClr val="80808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55" charset="0"/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 bwMode="auto">
              <a:xfrm>
                <a:off x="6660232" y="3356992"/>
                <a:ext cx="216000" cy="216000"/>
              </a:xfrm>
              <a:prstGeom prst="ellipse">
                <a:avLst/>
              </a:prstGeom>
              <a:solidFill>
                <a:srgbClr val="CE0403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55" charset="0"/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 bwMode="auto">
              <a:xfrm>
                <a:off x="6804248" y="3140968"/>
                <a:ext cx="216000" cy="216000"/>
              </a:xfrm>
              <a:prstGeom prst="ellipse">
                <a:avLst/>
              </a:prstGeom>
              <a:solidFill>
                <a:srgbClr val="47A4C3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55" charset="0"/>
                </a:endParaRPr>
              </a:p>
            </p:txBody>
          </p:sp>
        </p:grp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5508104" y="4077072"/>
              <a:ext cx="216000" cy="216000"/>
            </a:xfrm>
            <a:prstGeom prst="ellipse">
              <a:avLst/>
            </a:prstGeom>
            <a:solidFill>
              <a:srgbClr val="048F06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6300192" y="5013176"/>
              <a:ext cx="216000" cy="216000"/>
            </a:xfrm>
            <a:prstGeom prst="ellipse">
              <a:avLst/>
            </a:prstGeom>
            <a:solidFill>
              <a:srgbClr val="CE040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4355976" y="5373216"/>
              <a:ext cx="216000" cy="216000"/>
            </a:xfrm>
            <a:prstGeom prst="ellipse">
              <a:avLst/>
            </a:prstGeom>
            <a:solidFill>
              <a:srgbClr val="47A4C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7884368" y="4509120"/>
              <a:ext cx="216000" cy="216000"/>
            </a:xfrm>
            <a:prstGeom prst="ellipse">
              <a:avLst/>
            </a:prstGeom>
            <a:solidFill>
              <a:srgbClr val="048F06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3563888" y="4797152"/>
              <a:ext cx="216000" cy="216000"/>
            </a:xfrm>
            <a:prstGeom prst="ellipse">
              <a:avLst/>
            </a:prstGeom>
            <a:solidFill>
              <a:srgbClr val="CE040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2411760" y="5085184"/>
              <a:ext cx="216000" cy="216000"/>
            </a:xfrm>
            <a:prstGeom prst="ellipse">
              <a:avLst/>
            </a:prstGeom>
            <a:solidFill>
              <a:srgbClr val="47A4C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5508104" y="2060848"/>
              <a:ext cx="216000" cy="216000"/>
            </a:xfrm>
            <a:prstGeom prst="ellipse">
              <a:avLst/>
            </a:prstGeom>
            <a:solidFill>
              <a:srgbClr val="CE040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7092280" y="2132856"/>
              <a:ext cx="216000" cy="216000"/>
            </a:xfrm>
            <a:prstGeom prst="ellipse">
              <a:avLst/>
            </a:prstGeom>
            <a:solidFill>
              <a:srgbClr val="47A4C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7884368" y="1556792"/>
              <a:ext cx="216000" cy="216000"/>
            </a:xfrm>
            <a:prstGeom prst="ellipse">
              <a:avLst/>
            </a:prstGeom>
            <a:solidFill>
              <a:srgbClr val="048F06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2555776" y="5805264"/>
              <a:ext cx="216000" cy="216000"/>
            </a:xfrm>
            <a:prstGeom prst="ellipse">
              <a:avLst/>
            </a:prstGeom>
            <a:solidFill>
              <a:srgbClr val="CE040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959205" y="2300388"/>
              <a:ext cx="576000" cy="576000"/>
              <a:chOff x="3959205" y="2300388"/>
              <a:chExt cx="576000" cy="576000"/>
            </a:xfrm>
          </p:grpSpPr>
          <p:sp>
            <p:nvSpPr>
              <p:cNvPr id="48" name="Oval 47"/>
              <p:cNvSpPr>
                <a:spLocks noChangeAspect="1"/>
              </p:cNvSpPr>
              <p:nvPr/>
            </p:nvSpPr>
            <p:spPr bwMode="auto">
              <a:xfrm>
                <a:off x="3959205" y="2300388"/>
                <a:ext cx="576000" cy="576000"/>
              </a:xfrm>
              <a:prstGeom prst="ellipse">
                <a:avLst/>
              </a:prstGeom>
              <a:solidFill>
                <a:srgbClr val="80808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55" charset="0"/>
                </a:endParaRPr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 bwMode="auto">
              <a:xfrm>
                <a:off x="4139952" y="2613396"/>
                <a:ext cx="216000" cy="216000"/>
              </a:xfrm>
              <a:prstGeom prst="ellipse">
                <a:avLst/>
              </a:prstGeom>
              <a:solidFill>
                <a:srgbClr val="048F06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55" charset="0"/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 bwMode="auto">
              <a:xfrm>
                <a:off x="4139952" y="2348880"/>
                <a:ext cx="216000" cy="216000"/>
              </a:xfrm>
              <a:prstGeom prst="ellipse">
                <a:avLst/>
              </a:prstGeom>
              <a:solidFill>
                <a:srgbClr val="47A4C3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55" charset="0"/>
                </a:endParaRPr>
              </a:p>
            </p:txBody>
          </p:sp>
        </p:grp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8388424" y="3212976"/>
              <a:ext cx="216000" cy="216000"/>
            </a:xfrm>
            <a:prstGeom prst="ellipse">
              <a:avLst/>
            </a:prstGeom>
            <a:solidFill>
              <a:srgbClr val="048F06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1979712" y="1196752"/>
              <a:ext cx="216000" cy="216000"/>
            </a:xfrm>
            <a:prstGeom prst="ellipse">
              <a:avLst/>
            </a:prstGeom>
            <a:solidFill>
              <a:srgbClr val="47A4C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3203848" y="1628800"/>
              <a:ext cx="216000" cy="216000"/>
            </a:xfrm>
            <a:prstGeom prst="ellipse">
              <a:avLst/>
            </a:prstGeom>
            <a:solidFill>
              <a:srgbClr val="048F06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4860032" y="5229200"/>
              <a:ext cx="216000" cy="216000"/>
            </a:xfrm>
            <a:prstGeom prst="ellipse">
              <a:avLst/>
            </a:prstGeom>
            <a:solidFill>
              <a:srgbClr val="CE040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7092280" y="5301232"/>
              <a:ext cx="216000" cy="216000"/>
            </a:xfrm>
            <a:prstGeom prst="ellipse">
              <a:avLst/>
            </a:prstGeom>
            <a:solidFill>
              <a:srgbClr val="47A4C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5444480" y="5805288"/>
              <a:ext cx="216000" cy="216000"/>
            </a:xfrm>
            <a:prstGeom prst="ellipse">
              <a:avLst/>
            </a:prstGeom>
            <a:solidFill>
              <a:srgbClr val="048F06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2555776" y="3645024"/>
              <a:ext cx="216000" cy="216000"/>
            </a:xfrm>
            <a:prstGeom prst="ellipse">
              <a:avLst/>
            </a:prstGeom>
            <a:solidFill>
              <a:srgbClr val="CE040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3347864" y="2132856"/>
              <a:ext cx="216000" cy="216000"/>
            </a:xfrm>
            <a:prstGeom prst="ellipse">
              <a:avLst/>
            </a:prstGeom>
            <a:solidFill>
              <a:srgbClr val="47A4C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979712" y="2528170"/>
              <a:ext cx="576000" cy="576000"/>
              <a:chOff x="1979712" y="2528170"/>
              <a:chExt cx="576000" cy="576000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 bwMode="auto">
              <a:xfrm>
                <a:off x="1979712" y="2528170"/>
                <a:ext cx="576000" cy="576000"/>
              </a:xfrm>
              <a:prstGeom prst="ellipse">
                <a:avLst/>
              </a:prstGeom>
              <a:solidFill>
                <a:srgbClr val="80808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55" charset="0"/>
                </a:endParaRP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 bwMode="auto">
              <a:xfrm>
                <a:off x="2051720" y="2636912"/>
                <a:ext cx="216000" cy="216000"/>
              </a:xfrm>
              <a:prstGeom prst="ellipse">
                <a:avLst/>
              </a:prstGeom>
              <a:solidFill>
                <a:srgbClr val="CE0403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55" charset="0"/>
                </a:endParaRP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 bwMode="auto">
              <a:xfrm>
                <a:off x="2267744" y="2780928"/>
                <a:ext cx="216000" cy="216000"/>
              </a:xfrm>
              <a:prstGeom prst="ellipse">
                <a:avLst/>
              </a:prstGeom>
              <a:solidFill>
                <a:srgbClr val="048F06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55" charset="0"/>
                </a:endParaRPr>
              </a:p>
            </p:txBody>
          </p:sp>
        </p:grp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5164832" y="3293392"/>
              <a:ext cx="216000" cy="216000"/>
            </a:xfrm>
            <a:prstGeom prst="ellipse">
              <a:avLst/>
            </a:prstGeom>
            <a:solidFill>
              <a:srgbClr val="048F06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4499992" y="3501008"/>
              <a:ext cx="216000" cy="216000"/>
            </a:xfrm>
            <a:prstGeom prst="ellipse">
              <a:avLst/>
            </a:prstGeom>
            <a:solidFill>
              <a:srgbClr val="CE040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3995936" y="3356992"/>
              <a:ext cx="216000" cy="216000"/>
            </a:xfrm>
            <a:prstGeom prst="ellipse">
              <a:avLst/>
            </a:prstGeom>
            <a:solidFill>
              <a:srgbClr val="47A4C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55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1886" y="4265801"/>
            <a:ext cx="2123850" cy="1323439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“Cold Nuclear Matter” effects could alter the </a:t>
            </a:r>
            <a:r>
              <a:rPr lang="en-US" sz="1600" dirty="0" err="1" smtClean="0"/>
              <a:t>quarkonium</a:t>
            </a:r>
            <a:r>
              <a:rPr lang="en-US" sz="1600" dirty="0" smtClean="0"/>
              <a:t> yields: nuclear absorption, gluon shadowing, 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053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creen Shot 2012-11-21 at 6.37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5"/>
          <a:stretch/>
        </p:blipFill>
        <p:spPr>
          <a:xfrm>
            <a:off x="3836516" y="692696"/>
            <a:ext cx="3183756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34926"/>
            <a:ext cx="7920880" cy="395288"/>
          </a:xfrm>
        </p:spPr>
        <p:txBody>
          <a:bodyPr/>
          <a:lstStyle/>
          <a:p>
            <a:r>
              <a:rPr lang="en-US" dirty="0" smtClean="0"/>
              <a:t>Here is the review of experimental results 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8E3C-847F-4D87-979E-B9D1132E203E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 descr="Run8dAu_MB_RdAu_pT_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6"/>
            <a:ext cx="192113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Shot 2012-11-21 at 5.27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93" y="3622796"/>
            <a:ext cx="2211428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creen Shot 2012-11-21 at 5.25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06" y="764704"/>
            <a:ext cx="101739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Screen Shot 2012-11-22 at 10.27.5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81" y="1864736"/>
            <a:ext cx="96381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4" y="2597261"/>
            <a:ext cx="236613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2-11-10 at 3.27.4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33" y="4794836"/>
            <a:ext cx="2179938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Screen Shot 2012-11-10 at 3.28.4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39" y="4869320"/>
            <a:ext cx="2208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6" y="3476291"/>
            <a:ext cx="2639014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328"/>
            <a:ext cx="2581462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Roberta\Application Data\SSH\temp\RAA_vs_NPart_Phenix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02" y="1772976"/>
            <a:ext cx="198486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raa_vs_Npart_forward_new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" y="2890271"/>
            <a:ext cx="1611346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raa_vs_Npart_mid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11241"/>
            <a:ext cx="161151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Roberta\Documents\QM2012\PlotsQM\RAA_vs_pt_020_4090_Rapp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9040"/>
            <a:ext cx="1984866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Roberta\Documents\QM2012\2012-Jul-04-IncForwJpsiRaaVsPtAndModel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" y="2157746"/>
            <a:ext cx="198620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creen Shot 2012-11-21 at 6.44.24 P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14515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2012-Aug-27-Prel_RAARapMidForwAndSha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27" y="1571726"/>
            <a:ext cx="198620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Screen Shot 2012-11-22 at 6.17.30 P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15" y="2348880"/>
            <a:ext cx="1978181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Screen Shot 2012-11-21 at 6.31.58 P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16" y="2743766"/>
            <a:ext cx="197853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58" y="3329786"/>
            <a:ext cx="1466438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Screen Shot 2012-11-22 at 3.10.56 PM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7" y="4355321"/>
            <a:ext cx="1489655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 descr="Screen Shot 2012-11-21 at 6.40.06 PM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56" y="4869320"/>
            <a:ext cx="1485001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3304" y="4062311"/>
            <a:ext cx="1988416" cy="1440000"/>
            <a:chOff x="232669" y="3801978"/>
            <a:chExt cx="4344145" cy="3146003"/>
          </a:xfrm>
        </p:grpSpPr>
        <p:pic>
          <p:nvPicPr>
            <p:cNvPr id="30" name="Picture 13" descr="C:\Users\Roberta\Documents\QM2012\PlotsQM\2012-Aug-09-RAA_vs_Centrality_5pt8_RappNew.gif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69" y="3801978"/>
              <a:ext cx="4344145" cy="31460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757591" y="6078792"/>
              <a:ext cx="1285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recombination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3434941" y="6316945"/>
              <a:ext cx="375059" cy="846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3" name="Picture 32" descr="Screen Shot 2012-11-23 at 12.26.38 AM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93" y="3769301"/>
            <a:ext cx="1800001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 descr="Screen Shot 2012-11-23 at 12.32.48 AM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7152"/>
            <a:ext cx="180785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07664" y="764704"/>
            <a:ext cx="1440000" cy="1440000"/>
            <a:chOff x="107504" y="656696"/>
            <a:chExt cx="4500496" cy="4500496"/>
          </a:xfrm>
        </p:grpSpPr>
        <p:pic>
          <p:nvPicPr>
            <p:cNvPr id="36" name="Picture 35" descr="Screen Shot 2012-11-22 at 3.13.43 PM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56696"/>
              <a:ext cx="4500496" cy="45004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7" name="Rectangle 36"/>
            <p:cNvSpPr/>
            <p:nvPr/>
          </p:nvSpPr>
          <p:spPr bwMode="auto">
            <a:xfrm>
              <a:off x="323528" y="4869160"/>
              <a:ext cx="86409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707904" y="4869160"/>
              <a:ext cx="86409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rot="16200000">
              <a:off x="4103944" y="3645024"/>
              <a:ext cx="864096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55" charset="0"/>
              </a:endParaRPr>
            </a:p>
          </p:txBody>
        </p:sp>
      </p:grpSp>
      <p:pic>
        <p:nvPicPr>
          <p:cNvPr id="40" name="Picture 39" descr="RAAplot.eps"/>
          <p:cNvPicPr>
            <a:picLocks noChangeAspect="1"/>
          </p:cNvPicPr>
          <p:nvPr/>
        </p:nvPicPr>
        <p:blipFill rotWithShape="1">
          <a:blip r:embed="rId28"/>
          <a:srcRect t="7593" r="8447"/>
          <a:stretch/>
        </p:blipFill>
        <p:spPr>
          <a:xfrm>
            <a:off x="133115" y="4941328"/>
            <a:ext cx="148655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0" descr="Rapp-UpsilonPredictionsSTAR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43" y="4208816"/>
            <a:ext cx="2028613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72" y="692696"/>
            <a:ext cx="1500688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Jpsi_v2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1611295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51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6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4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6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8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sort them out?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By collider? RHIC, LHC</a:t>
            </a:r>
          </a:p>
          <a:p>
            <a:r>
              <a:rPr lang="en-US" dirty="0"/>
              <a:t> </a:t>
            </a:r>
            <a:r>
              <a:rPr lang="en-US" dirty="0" smtClean="0"/>
              <a:t>By experiment? PHENIX, STAR, ALICE, CMS</a:t>
            </a:r>
          </a:p>
          <a:p>
            <a:r>
              <a:rPr lang="en-US" dirty="0"/>
              <a:t> </a:t>
            </a:r>
            <a:r>
              <a:rPr lang="en-US" dirty="0" smtClean="0"/>
              <a:t>By energy? 39, 62, 200, 2760 GeV</a:t>
            </a:r>
          </a:p>
          <a:p>
            <a:r>
              <a:rPr lang="en-US" dirty="0"/>
              <a:t> </a:t>
            </a:r>
            <a:r>
              <a:rPr lang="en-US" dirty="0" smtClean="0"/>
              <a:t>By colliding system? </a:t>
            </a:r>
            <a:r>
              <a:rPr lang="en-US" dirty="0" err="1" smtClean="0"/>
              <a:t>dAu</a:t>
            </a:r>
            <a:r>
              <a:rPr lang="en-US" dirty="0" smtClean="0"/>
              <a:t>, </a:t>
            </a:r>
            <a:r>
              <a:rPr lang="en-US" dirty="0" err="1" smtClean="0"/>
              <a:t>CuAu</a:t>
            </a:r>
            <a:r>
              <a:rPr lang="en-US" dirty="0" smtClean="0"/>
              <a:t>, </a:t>
            </a:r>
            <a:r>
              <a:rPr lang="en-US" dirty="0" err="1" smtClean="0"/>
              <a:t>AuAu,PbPb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 err="1" smtClean="0"/>
              <a:t>quarkonium</a:t>
            </a:r>
            <a:r>
              <a:rPr lang="en-US" dirty="0" smtClean="0"/>
              <a:t>? J/psi family, Upsilon family</a:t>
            </a:r>
          </a:p>
          <a:p>
            <a:r>
              <a:rPr lang="en-US" dirty="0"/>
              <a:t> </a:t>
            </a:r>
            <a:r>
              <a:rPr lang="en-US" dirty="0" smtClean="0"/>
              <a:t>By observable?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, R</a:t>
            </a:r>
            <a:r>
              <a:rPr lang="en-US" baseline="-25000" dirty="0" smtClean="0"/>
              <a:t>AA</a:t>
            </a:r>
            <a:r>
              <a:rPr lang="en-US" dirty="0" smtClean="0"/>
              <a:t>, double ratio, v</a:t>
            </a:r>
            <a:r>
              <a:rPr lang="en-US" baseline="-25000" dirty="0" smtClean="0"/>
              <a:t>2</a:t>
            </a:r>
            <a:r>
              <a:rPr lang="en-US" dirty="0" smtClean="0"/>
              <a:t>, …</a:t>
            </a:r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8E3C-847F-4D87-979E-B9D1132E203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27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34926"/>
            <a:ext cx="7920880" cy="395288"/>
          </a:xfrm>
        </p:spPr>
        <p:txBody>
          <a:bodyPr/>
          <a:lstStyle/>
          <a:p>
            <a:r>
              <a:rPr lang="en-US" dirty="0" smtClean="0"/>
              <a:t>… or by “mechanism”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8E3C-847F-4D87-979E-B9D1132E203E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72" y="5013176"/>
            <a:ext cx="1099829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creen Shot 2012-11-22 at 3.10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12" y="3609020"/>
            <a:ext cx="1117241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Screen Shot 2012-11-21 at 6.40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1113751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203848" y="3861048"/>
            <a:ext cx="1491312" cy="1080000"/>
            <a:chOff x="1063389" y="5480033"/>
            <a:chExt cx="4344145" cy="3146003"/>
          </a:xfrm>
        </p:grpSpPr>
        <p:pic>
          <p:nvPicPr>
            <p:cNvPr id="20" name="Picture 13" descr="C:\Users\Roberta\Documents\QM2012\PlotsQM\2012-Aug-09-RAA_vs_Centrality_5pt8_RappNew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389" y="5480033"/>
              <a:ext cx="4344145" cy="31460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757591" y="6078792"/>
              <a:ext cx="1285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recombination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3434941" y="6316945"/>
              <a:ext cx="375059" cy="846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3" name="Picture 22" descr="Screen Shot 2012-11-23 at 12.26.3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60948"/>
            <a:ext cx="1350001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Screen Shot 2012-11-23 at 12.32.4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952"/>
            <a:ext cx="1355888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728280" y="4221088"/>
            <a:ext cx="1080000" cy="1080000"/>
            <a:chOff x="107504" y="656696"/>
            <a:chExt cx="4500496" cy="4500496"/>
          </a:xfrm>
        </p:grpSpPr>
        <p:pic>
          <p:nvPicPr>
            <p:cNvPr id="26" name="Picture 25" descr="Screen Shot 2012-11-22 at 3.13.43 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56696"/>
              <a:ext cx="4500496" cy="45004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Rectangle 26"/>
            <p:cNvSpPr/>
            <p:nvPr/>
          </p:nvSpPr>
          <p:spPr bwMode="auto">
            <a:xfrm>
              <a:off x="323528" y="4869160"/>
              <a:ext cx="86409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707904" y="4869160"/>
              <a:ext cx="86409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55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 rot="16200000">
              <a:off x="4103944" y="3645024"/>
              <a:ext cx="864096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55" charset="0"/>
              </a:endParaRPr>
            </a:p>
          </p:txBody>
        </p:sp>
      </p:grpSp>
      <p:pic>
        <p:nvPicPr>
          <p:cNvPr id="30" name="Picture 29" descr="RAAplot.eps"/>
          <p:cNvPicPr>
            <a:picLocks noChangeAspect="1"/>
          </p:cNvPicPr>
          <p:nvPr/>
        </p:nvPicPr>
        <p:blipFill rotWithShape="1">
          <a:blip r:embed="rId9"/>
          <a:srcRect t="7593" r="8447"/>
          <a:stretch/>
        </p:blipFill>
        <p:spPr>
          <a:xfrm>
            <a:off x="3576152" y="5157192"/>
            <a:ext cx="1114918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 descr="Rapp-UpsilonPredictionsSTA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24" y="1268880"/>
            <a:ext cx="152146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 descr="Screen Shot 2012-11-21 at 6.37.21 PM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5"/>
          <a:stretch/>
        </p:blipFill>
        <p:spPr>
          <a:xfrm>
            <a:off x="3144104" y="2060848"/>
            <a:ext cx="2387817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28" y="1556792"/>
            <a:ext cx="1125516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" y="1916832"/>
            <a:ext cx="263901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Run8dAu_MB_RdAu_pT_All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1921130" cy="1440000"/>
          </a:xfrm>
          <a:prstGeom prst="rect">
            <a:avLst/>
          </a:prstGeom>
        </p:spPr>
      </p:pic>
      <p:pic>
        <p:nvPicPr>
          <p:cNvPr id="35" name="Picture 34" descr="Screen Shot 2012-11-21 at 5.27.01 P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2211428" cy="1440000"/>
          </a:xfrm>
          <a:prstGeom prst="rect">
            <a:avLst/>
          </a:prstGeom>
        </p:spPr>
      </p:pic>
      <p:pic>
        <p:nvPicPr>
          <p:cNvPr id="36" name="Picture 35" descr="Screen Shot 2012-11-21 at 5.25.34 P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13336"/>
            <a:ext cx="1017391" cy="1440000"/>
          </a:xfrm>
          <a:prstGeom prst="rect">
            <a:avLst/>
          </a:prstGeom>
        </p:spPr>
      </p:pic>
      <p:pic>
        <p:nvPicPr>
          <p:cNvPr id="37" name="Picture 36" descr="Screen Shot 2012-11-22 at 10.27.51 P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963809" cy="1440000"/>
          </a:xfrm>
          <a:prstGeom prst="rect">
            <a:avLst/>
          </a:prstGeom>
        </p:spPr>
      </p:pic>
      <p:pic>
        <p:nvPicPr>
          <p:cNvPr id="38" name="Picture 37" descr="Screen Shot 2012-11-10 at 3.27.40 P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3" y="4852706"/>
            <a:ext cx="2179938" cy="1440000"/>
          </a:xfrm>
          <a:prstGeom prst="rect">
            <a:avLst/>
          </a:prstGeom>
        </p:spPr>
      </p:pic>
      <p:pic>
        <p:nvPicPr>
          <p:cNvPr id="39" name="Picture 38" descr="Screen Shot 2012-11-10 at 3.28.41 P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2208000" cy="1440000"/>
          </a:xfrm>
          <a:prstGeom prst="rect">
            <a:avLst/>
          </a:prstGeom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36613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336"/>
            <a:ext cx="258146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C:\Users\Roberta\Application Data\SSH\temp\RAA_vs_NPart_Phenix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198486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raa_vs_Npart_forward_new.gi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68960"/>
            <a:ext cx="1611346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" descr="raa_vs_Npart_mid.gif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161151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C:\Users\Roberta\Documents\QM2012\PlotsQM\RAA_vs_pt_020_4090_Rapp.gif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59" y="1676804"/>
            <a:ext cx="1984866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Roberta\Documents\QM2012\2012-Jul-04-IncForwJpsiRaaVsPtAndModels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198620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Screen Shot 2012-11-21 at 6.44.24 PM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68760"/>
            <a:ext cx="14515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Picture 49" descr="2012-Aug-27-Prel_RAARapMidForwAndShad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198620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50" descr="Screen Shot 2012-11-22 at 6.17.30 PM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4824"/>
            <a:ext cx="1978181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51" descr="Screen Shot 2012-11-21 at 6.31.58 PM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12976"/>
            <a:ext cx="197853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Picture 52" descr="Jpsi_v2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1611295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837313" y="692696"/>
            <a:ext cx="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CNM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198056" y="692696"/>
            <a:ext cx="28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Sequential Suppression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804248" y="692696"/>
            <a:ext cx="165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Regeneration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479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6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4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6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8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Cold Nuclear Matter Effects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997-E1A3-4E5B-8237-65AA6F38633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n8dAu_MB_RdAu_pT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91" y="767765"/>
            <a:ext cx="6720618" cy="5037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CNM: figure of merit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7213" y="620688"/>
            <a:ext cx="8031163" cy="59046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High precision J/</a:t>
            </a:r>
            <a:r>
              <a:rPr lang="en-US" dirty="0" err="1" smtClean="0"/>
              <a:t>ψ</a:t>
            </a:r>
            <a:r>
              <a:rPr lang="en-US" dirty="0" smtClean="0"/>
              <a:t> data in </a:t>
            </a:r>
            <a:r>
              <a:rPr lang="en-US" dirty="0" err="1" smtClean="0"/>
              <a:t>dAu</a:t>
            </a:r>
            <a:r>
              <a:rPr lang="en-US" dirty="0" smtClean="0"/>
              <a:t> @ RHIC by PHENIX!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Long awaited data to establish a solid baseline for CNM suppression at RHIC … did we?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Javier Castillo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1st SaporeGravis Day Meeting - IPN Orsay – 23/11/2012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8E3C-847F-4D87-979E-B9D1132E203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92080" y="4653136"/>
            <a:ext cx="1824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PRL 107 (2011) 142301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llon_SPhN">
  <a:themeElements>
    <a:clrScheme name="Villon_SPh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illon_SPh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5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55" charset="0"/>
          </a:defRPr>
        </a:defPPr>
      </a:lstStyle>
    </a:lnDef>
  </a:objectDefaults>
  <a:extraClrSchemeLst>
    <a:extraClrScheme>
      <a:clrScheme name="Villon_SPh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SPh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on_SPh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SPh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SPh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SPh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SPh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72136</TotalTime>
  <Words>2287</Words>
  <Application>Microsoft Macintosh PowerPoint</Application>
  <PresentationFormat>On-screen Show (4:3)</PresentationFormat>
  <Paragraphs>388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Villon_SPhN</vt:lpstr>
      <vt:lpstr>Default Design</vt:lpstr>
      <vt:lpstr>Review on experimental results on quarkonium production</vt:lpstr>
      <vt:lpstr>It all started back in 1986 …</vt:lpstr>
      <vt:lpstr>… but let’s take this as starting point</vt:lpstr>
      <vt:lpstr>Quarkonia, heavy ions and the QGP? </vt:lpstr>
      <vt:lpstr>Here is the review of experimental results …</vt:lpstr>
      <vt:lpstr>How to sort them out?</vt:lpstr>
      <vt:lpstr>… or by “mechanism”</vt:lpstr>
      <vt:lpstr>About Cold Nuclear Matter Effects</vt:lpstr>
      <vt:lpstr>CNM: figure of merit</vt:lpstr>
      <vt:lpstr>PHENIX J/ψ RdAu @ 200 GeV </vt:lpstr>
      <vt:lpstr>Centrality dependence of J/ψ RdAu </vt:lpstr>
      <vt:lpstr>J/ψ RdAu vs. pt vs. theory</vt:lpstr>
      <vt:lpstr>Upsilon RdAu @ 200 GeV</vt:lpstr>
      <vt:lpstr>J/ψ results in 200 GeV Cu+Au</vt:lpstr>
      <vt:lpstr>About Sequential Suppression</vt:lpstr>
      <vt:lpstr>Sequential suppression: figure of merit </vt:lpstr>
      <vt:lpstr>J/ψ RAA @ RHIC vs. energy</vt:lpstr>
      <vt:lpstr>J/ψ suppression at high pT</vt:lpstr>
      <vt:lpstr>ϒ suppression</vt:lpstr>
      <vt:lpstr>ϒ RAA @ RHIC vs. models</vt:lpstr>
      <vt:lpstr>ϒ RAA @ LHC vs. models</vt:lpstr>
      <vt:lpstr>The propaganda plot</vt:lpstr>
      <vt:lpstr>About Regeneration</vt:lpstr>
      <vt:lpstr>Regeneration: figure of merit</vt:lpstr>
      <vt:lpstr>J/ψ RAA vs. centrality</vt:lpstr>
      <vt:lpstr>J/ψ RAA vs. pt</vt:lpstr>
      <vt:lpstr>Prompt J/ψ</vt:lpstr>
      <vt:lpstr>Inclusive J/ψ RAA vs. rapidity</vt:lpstr>
      <vt:lpstr>J/ψ elliptic flow</vt:lpstr>
      <vt:lpstr>J/ψ elliptic flow @ RHIC</vt:lpstr>
      <vt:lpstr>Unexpected and Unexplained</vt:lpstr>
      <vt:lpstr>ψ’ suppression in dAu @ RHIC</vt:lpstr>
      <vt:lpstr>Again surprising ψ’ … at LHC</vt:lpstr>
      <vt:lpstr>Summary</vt:lpstr>
    </vt:vector>
  </TitlesOfParts>
  <Manager/>
  <Company>Javier Castillo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of the ALICE MUON Spectrometer</dc:title>
  <dc:subject/>
  <dc:creator/>
  <cp:keywords/>
  <dc:description/>
  <cp:lastModifiedBy>Javier Castillo</cp:lastModifiedBy>
  <cp:revision>669</cp:revision>
  <cp:lastPrinted>2009-09-28T18:32:47Z</cp:lastPrinted>
  <dcterms:created xsi:type="dcterms:W3CDTF">2011-03-30T13:30:10Z</dcterms:created>
  <dcterms:modified xsi:type="dcterms:W3CDTF">2012-11-23T09:49:25Z</dcterms:modified>
  <cp:category/>
</cp:coreProperties>
</file>