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1" r:id="rId4"/>
    <p:sldId id="258" r:id="rId5"/>
    <p:sldId id="262" r:id="rId6"/>
    <p:sldId id="266" r:id="rId7"/>
    <p:sldId id="267" r:id="rId8"/>
    <p:sldId id="263" r:id="rId9"/>
    <p:sldId id="264" r:id="rId10"/>
    <p:sldId id="265" r:id="rId11"/>
    <p:sldId id="259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47699-5653-4059-9A05-788766BF7971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02CB6-4BA2-4FA2-80FF-786472FBB2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67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02CB6-4BA2-4FA2-80FF-786472FBB27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631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BA49-A1C6-47D5-AC93-F250E8792F5C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736-729F-4F41-AFD5-D0CC26440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91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BA49-A1C6-47D5-AC93-F250E8792F5C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736-729F-4F41-AFD5-D0CC26440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163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BA49-A1C6-47D5-AC93-F250E8792F5C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736-729F-4F41-AFD5-D0CC26440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07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BA49-A1C6-47D5-AC93-F250E8792F5C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736-729F-4F41-AFD5-D0CC26440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35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BA49-A1C6-47D5-AC93-F250E8792F5C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736-729F-4F41-AFD5-D0CC26440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646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BA49-A1C6-47D5-AC93-F250E8792F5C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736-729F-4F41-AFD5-D0CC26440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80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BA49-A1C6-47D5-AC93-F250E8792F5C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736-729F-4F41-AFD5-D0CC26440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79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BA49-A1C6-47D5-AC93-F250E8792F5C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736-729F-4F41-AFD5-D0CC26440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34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BA49-A1C6-47D5-AC93-F250E8792F5C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736-729F-4F41-AFD5-D0CC26440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56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BA49-A1C6-47D5-AC93-F250E8792F5C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736-729F-4F41-AFD5-D0CC26440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34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BA49-A1C6-47D5-AC93-F250E8792F5C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736-729F-4F41-AFD5-D0CC26440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45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7BA49-A1C6-47D5-AC93-F250E8792F5C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2B736-729F-4F41-AFD5-D0CC26440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62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TREND DAQ meeting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IHEP, </a:t>
            </a:r>
            <a:r>
              <a:rPr lang="fr-FR" dirty="0" err="1" smtClean="0"/>
              <a:t>September</a:t>
            </a:r>
            <a:r>
              <a:rPr lang="fr-FR" dirty="0" smtClean="0"/>
              <a:t> 7, 2012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353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47253"/>
            <a:ext cx="8229600" cy="4525963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GB" sz="900" dirty="0" smtClean="0">
                <a:solidFill>
                  <a:schemeClr val="bg1">
                    <a:lumMod val="75000"/>
                  </a:schemeClr>
                </a:solidFill>
              </a:rPr>
              <a:t>while Ref&lt;size(Evt,1)    </a:t>
            </a:r>
            <a:endParaRPr lang="en-GB" sz="9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% </a:t>
            </a:r>
            <a:r>
              <a:rPr lang="en-GB" sz="900" b="1" dirty="0" smtClean="0">
                <a:solidFill>
                  <a:schemeClr val="bg1">
                    <a:lumMod val="75000"/>
                  </a:schemeClr>
                </a:solidFill>
              </a:rPr>
              <a:t>List of hit </a:t>
            </a:r>
            <a:r>
              <a:rPr lang="en-GB" sz="900" b="1" dirty="0">
                <a:solidFill>
                  <a:schemeClr val="bg1">
                    <a:lumMod val="75000"/>
                  </a:schemeClr>
                </a:solidFill>
              </a:rPr>
              <a:t>antennas for ref event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TagRef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=find(Tag(Ref,:)==1);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% </a:t>
            </a:r>
            <a:r>
              <a:rPr lang="en-GB" sz="900" b="1" dirty="0" smtClean="0">
                <a:solidFill>
                  <a:schemeClr val="bg1">
                    <a:lumMod val="75000"/>
                  </a:schemeClr>
                </a:solidFill>
              </a:rPr>
              <a:t>List of hit </a:t>
            </a:r>
            <a:r>
              <a:rPr lang="en-GB" sz="900" b="1" dirty="0">
                <a:solidFill>
                  <a:schemeClr val="bg1">
                    <a:lumMod val="75000"/>
                  </a:schemeClr>
                </a:solidFill>
              </a:rPr>
              <a:t>antennas for </a:t>
            </a:r>
            <a:r>
              <a:rPr lang="en-GB" sz="900" b="1" dirty="0" smtClean="0">
                <a:solidFill>
                  <a:schemeClr val="bg1">
                    <a:lumMod val="75000"/>
                  </a:schemeClr>
                </a:solidFill>
              </a:rPr>
              <a:t>following event</a:t>
            </a:r>
            <a:endParaRPr lang="en-GB" sz="900" b="1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TagCons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=find(Tag(Ref+1,:)==1);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% Minimal time on ref antenna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TimeRef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=min(Time(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Ref,TagRef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));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% Minimal time on following antenna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TimeCons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=min(Time(Ref+1,TagCons</a:t>
            </a:r>
            <a:r>
              <a:rPr lang="en-GB" sz="900" dirty="0" smtClean="0">
                <a:solidFill>
                  <a:schemeClr val="bg1">
                    <a:lumMod val="75000"/>
                  </a:schemeClr>
                </a:solidFill>
              </a:rPr>
              <a:t>))</a:t>
            </a:r>
            <a:endParaRPr lang="en-GB" sz="9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% </a:t>
            </a:r>
            <a:r>
              <a:rPr lang="en-GB" sz="900" b="1" dirty="0">
                <a:solidFill>
                  <a:schemeClr val="bg1">
                    <a:lumMod val="75000"/>
                  </a:schemeClr>
                </a:solidFill>
              </a:rPr>
              <a:t>Common antennas on both events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ComAnt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=intersect(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TagRef,TagCons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);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if ~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isempty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ComAnt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    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TimeDiffTotal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=Time(Ref+1,ComAnt)-Time(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Ref,ComAnt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);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     </a:t>
            </a:r>
            <a:r>
              <a:rPr lang="en-GB" sz="900" b="1" dirty="0" err="1">
                <a:solidFill>
                  <a:schemeClr val="bg1">
                    <a:lumMod val="75000"/>
                  </a:schemeClr>
                </a:solidFill>
              </a:rPr>
              <a:t>TimeDiff</a:t>
            </a:r>
            <a:r>
              <a:rPr lang="en-GB" sz="900" b="1" dirty="0">
                <a:solidFill>
                  <a:schemeClr val="bg1">
                    <a:lumMod val="75000"/>
                  </a:schemeClr>
                </a:solidFill>
              </a:rPr>
              <a:t>(Ref)=min(</a:t>
            </a:r>
            <a:r>
              <a:rPr lang="en-GB" sz="900" b="1" dirty="0" err="1">
                <a:solidFill>
                  <a:schemeClr val="bg1">
                    <a:lumMod val="75000"/>
                  </a:schemeClr>
                </a:solidFill>
              </a:rPr>
              <a:t>TimeDiffTotal</a:t>
            </a:r>
            <a:r>
              <a:rPr lang="en-GB" sz="900" b="1" dirty="0">
                <a:solidFill>
                  <a:schemeClr val="bg1">
                    <a:lumMod val="75000"/>
                  </a:schemeClr>
                </a:solidFill>
              </a:rPr>
              <a:t>);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</a:t>
            </a:r>
            <a:r>
              <a:rPr lang="en-GB" sz="900" dirty="0" smtClean="0">
                <a:solidFill>
                  <a:schemeClr val="bg1">
                    <a:lumMod val="75000"/>
                  </a:schemeClr>
                </a:solidFill>
              </a:rPr>
              <a:t>else % No antennas in common between the 2 cons </a:t>
            </a:r>
            <a:r>
              <a:rPr lang="en-GB" sz="900" dirty="0" err="1" smtClean="0">
                <a:solidFill>
                  <a:schemeClr val="bg1">
                    <a:lumMod val="75000"/>
                  </a:schemeClr>
                </a:solidFill>
              </a:rPr>
              <a:t>coincs</a:t>
            </a:r>
            <a:endParaRPr lang="en-GB" sz="9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   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TimeDiffTotal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=0;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   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TimeDiff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(Ref)=mean(Time(Ref+1,TagCons))-mean(Time(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Ref,TagRef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));</a:t>
            </a:r>
          </a:p>
          <a:p>
            <a:pPr marL="0" indent="0">
              <a:buNone/>
            </a:pPr>
            <a:r>
              <a:rPr lang="en-GB" sz="900" dirty="0" smtClean="0">
                <a:solidFill>
                  <a:schemeClr val="bg1">
                    <a:lumMod val="75000"/>
                  </a:schemeClr>
                </a:solidFill>
              </a:rPr>
              <a:t>         </a:t>
            </a:r>
            <a:r>
              <a:rPr lang="en-GB" sz="900" dirty="0" err="1" smtClean="0">
                <a:solidFill>
                  <a:schemeClr val="bg1">
                    <a:lumMod val="75000"/>
                  </a:schemeClr>
                </a:solidFill>
              </a:rPr>
              <a:t>EvtFlag</a:t>
            </a:r>
            <a:r>
              <a:rPr lang="en-GB" sz="900" dirty="0" smtClean="0">
                <a:solidFill>
                  <a:schemeClr val="bg1">
                    <a:lumMod val="75000"/>
                  </a:schemeClr>
                </a:solidFill>
              </a:rPr>
              <a:t>(Ref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)=1;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end;</a:t>
            </a:r>
          </a:p>
          <a:p>
            <a:pPr marL="0" indent="0">
              <a:buNone/>
            </a:pPr>
            <a:r>
              <a:rPr lang="en-GB" sz="900" dirty="0" smtClean="0">
                <a:solidFill>
                  <a:schemeClr val="bg1">
                    <a:lumMod val="75000"/>
                  </a:schemeClr>
                </a:solidFill>
              </a:rPr>
              <a:t>end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;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9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en-GB" sz="9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%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params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rejection</a:t>
            </a:r>
          </a:p>
          <a:p>
            <a:pPr marL="0" indent="0">
              <a:buNone/>
            </a:pP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freqpeak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=10e-3; % peak every 10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endParaRPr lang="en-GB" sz="9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lowerlimit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=1e-3; % reject all events under</a:t>
            </a:r>
          </a:p>
          <a:p>
            <a:pPr marL="0" indent="0">
              <a:buNone/>
            </a:pPr>
            <a:r>
              <a:rPr lang="en-GB" sz="900" dirty="0" smtClean="0">
                <a:solidFill>
                  <a:schemeClr val="bg1">
                    <a:lumMod val="75000"/>
                  </a:schemeClr>
                </a:solidFill>
              </a:rPr>
              <a:t>              limit=3e-3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;</a:t>
            </a:r>
          </a:p>
          <a:p>
            <a:pPr marL="0" indent="0">
              <a:buNone/>
            </a:pP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nsigma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=2;</a:t>
            </a:r>
          </a:p>
          <a:p>
            <a:pPr marL="0" indent="0">
              <a:buNone/>
            </a:pPr>
            <a:endParaRPr lang="en-GB" sz="9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900" b="1" dirty="0" smtClean="0">
                <a:solidFill>
                  <a:schemeClr val="bg1">
                    <a:lumMod val="75000"/>
                  </a:schemeClr>
                </a:solidFill>
              </a:rPr>
              <a:t>% Select cons </a:t>
            </a:r>
            <a:r>
              <a:rPr lang="en-GB" sz="900" b="1" dirty="0" err="1" smtClean="0">
                <a:solidFill>
                  <a:schemeClr val="bg1">
                    <a:lumMod val="75000"/>
                  </a:schemeClr>
                </a:solidFill>
              </a:rPr>
              <a:t>coincs</a:t>
            </a:r>
            <a:r>
              <a:rPr lang="en-GB" sz="900" b="1" dirty="0" smtClean="0">
                <a:solidFill>
                  <a:schemeClr val="bg1">
                    <a:lumMod val="75000"/>
                  </a:schemeClr>
                </a:solidFill>
              </a:rPr>
              <a:t> with Delta time &lt; 100 </a:t>
            </a:r>
            <a:r>
              <a:rPr lang="en-GB" sz="900" b="1" dirty="0" err="1" smtClean="0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GB" sz="900" b="1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endParaRPr lang="en-GB" sz="900" b="1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ind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=find(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TimeDiff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&lt;100e-3</a:t>
            </a:r>
            <a:r>
              <a:rPr lang="en-GB" sz="900" dirty="0" smtClean="0">
                <a:solidFill>
                  <a:schemeClr val="bg1">
                    <a:lumMod val="75000"/>
                  </a:schemeClr>
                </a:solidFill>
              </a:rPr>
              <a:t>); </a:t>
            </a:r>
            <a:endParaRPr lang="en-GB" sz="9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Deltat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=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TimeDiff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;</a:t>
            </a:r>
          </a:p>
          <a:p>
            <a:pPr marL="0" indent="0">
              <a:buNone/>
            </a:pPr>
            <a:endParaRPr lang="en-GB" sz="900" b="0" i="0" u="none" strike="noStrike" baseline="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900" dirty="0" smtClean="0">
                <a:solidFill>
                  <a:schemeClr val="bg1">
                    <a:lumMod val="75000"/>
                  </a:schemeClr>
                </a:solidFill>
              </a:rPr>
              <a:t>if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ConsCoincCompleteRejection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==0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</a:t>
            </a:r>
            <a:r>
              <a:rPr lang="en-GB" sz="900" dirty="0" smtClean="0">
                <a:solidFill>
                  <a:schemeClr val="bg1">
                    <a:lumMod val="75000"/>
                  </a:schemeClr>
                </a:solidFill>
              </a:rPr>
              <a:t>% Reject all </a:t>
            </a:r>
            <a:r>
              <a:rPr lang="en-GB" sz="900" dirty="0" err="1" smtClean="0">
                <a:solidFill>
                  <a:schemeClr val="bg1">
                    <a:lumMod val="75000"/>
                  </a:schemeClr>
                </a:solidFill>
              </a:rPr>
              <a:t>coincs</a:t>
            </a:r>
            <a:r>
              <a:rPr lang="en-GB" sz="900" dirty="0" smtClean="0">
                <a:solidFill>
                  <a:schemeClr val="bg1">
                    <a:lumMod val="75000"/>
                  </a:schemeClr>
                </a:solidFill>
              </a:rPr>
              <a:t> with Delta&lt;3ms</a:t>
            </a:r>
            <a:endParaRPr lang="en-GB" sz="9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indlow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=find(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Deltat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&lt;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lowerlimit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);</a:t>
            </a:r>
          </a:p>
          <a:p>
            <a:pPr marL="0" indent="0">
              <a:buNone/>
            </a:pPr>
            <a:r>
              <a:rPr lang="en-GB" sz="900" b="1" dirty="0">
                <a:solidFill>
                  <a:schemeClr val="bg1">
                    <a:lumMod val="75000"/>
                  </a:schemeClr>
                </a:solidFill>
              </a:rPr>
              <a:t>    Reject(</a:t>
            </a:r>
            <a:r>
              <a:rPr lang="en-GB" sz="900" b="1" dirty="0" err="1">
                <a:solidFill>
                  <a:schemeClr val="bg1">
                    <a:lumMod val="75000"/>
                  </a:schemeClr>
                </a:solidFill>
              </a:rPr>
              <a:t>indlow</a:t>
            </a:r>
            <a:r>
              <a:rPr lang="en-GB" sz="900" b="1" dirty="0">
                <a:solidFill>
                  <a:schemeClr val="bg1">
                    <a:lumMod val="75000"/>
                  </a:schemeClr>
                </a:solidFill>
              </a:rPr>
              <a:t>)=1;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Reject(end)=0; %% last one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TimeDiff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=0 for sure, avoid direct rejection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</a:t>
            </a:r>
            <a:endParaRPr lang="en-GB" sz="9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9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fr-FR" sz="900" b="1" dirty="0" smtClean="0">
                <a:solidFill>
                  <a:schemeClr val="bg1">
                    <a:lumMod val="75000"/>
                  </a:schemeClr>
                </a:solidFill>
              </a:rPr>
              <a:t>   % </a:t>
            </a:r>
            <a:r>
              <a:rPr lang="fr-FR" sz="900" b="1" dirty="0" err="1" smtClean="0">
                <a:solidFill>
                  <a:schemeClr val="bg1">
                    <a:lumMod val="75000"/>
                  </a:schemeClr>
                </a:solidFill>
              </a:rPr>
              <a:t>loop</a:t>
            </a:r>
            <a:r>
              <a:rPr lang="fr-FR" sz="900" b="1" dirty="0" smtClean="0">
                <a:solidFill>
                  <a:schemeClr val="bg1">
                    <a:lumMod val="75000"/>
                  </a:schemeClr>
                </a:solidFill>
              </a:rPr>
              <a:t> on all </a:t>
            </a:r>
            <a:r>
              <a:rPr lang="fr-FR" sz="900" b="1" dirty="0" err="1" smtClean="0">
                <a:solidFill>
                  <a:schemeClr val="bg1">
                    <a:lumMod val="75000"/>
                  </a:schemeClr>
                </a:solidFill>
              </a:rPr>
              <a:t>peaks</a:t>
            </a:r>
            <a:endParaRPr lang="en-GB" sz="900" b="1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for </a:t>
            </a:r>
            <a:r>
              <a:rPr lang="en-GB" sz="900" dirty="0" smtClean="0">
                <a:solidFill>
                  <a:schemeClr val="bg1">
                    <a:lumMod val="75000"/>
                  </a:schemeClr>
                </a:solidFill>
              </a:rPr>
              <a:t>i=10e-3:freqpeak:upperlimit</a:t>
            </a:r>
            <a:endParaRPr lang="en-GB" sz="9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    </a:t>
            </a:r>
            <a:r>
              <a:rPr lang="en-GB" sz="900" b="1" dirty="0">
                <a:solidFill>
                  <a:schemeClr val="bg1">
                    <a:lumMod val="75000"/>
                  </a:schemeClr>
                </a:solidFill>
              </a:rPr>
              <a:t>% </a:t>
            </a:r>
            <a:r>
              <a:rPr lang="en-GB" sz="900" b="1" dirty="0" smtClean="0">
                <a:solidFill>
                  <a:schemeClr val="bg1">
                    <a:lumMod val="75000"/>
                  </a:schemeClr>
                </a:solidFill>
              </a:rPr>
              <a:t>Get </a:t>
            </a:r>
            <a:r>
              <a:rPr lang="en-GB" sz="900" b="1" dirty="0" err="1" smtClean="0">
                <a:solidFill>
                  <a:schemeClr val="bg1">
                    <a:lumMod val="75000"/>
                  </a:schemeClr>
                </a:solidFill>
              </a:rPr>
              <a:t>coincs</a:t>
            </a:r>
            <a:r>
              <a:rPr lang="en-GB" sz="900" b="1" dirty="0" smtClean="0">
                <a:solidFill>
                  <a:schemeClr val="bg1">
                    <a:lumMod val="75000"/>
                  </a:schemeClr>
                </a:solidFill>
              </a:rPr>
              <a:t> with </a:t>
            </a:r>
            <a:r>
              <a:rPr lang="en-GB" sz="900" b="1" dirty="0" err="1" smtClean="0">
                <a:solidFill>
                  <a:schemeClr val="bg1">
                    <a:lumMod val="75000"/>
                  </a:schemeClr>
                </a:solidFill>
              </a:rPr>
              <a:t>DeltaT</a:t>
            </a:r>
            <a:r>
              <a:rPr lang="en-GB" sz="900" b="1" dirty="0" smtClean="0">
                <a:solidFill>
                  <a:schemeClr val="bg1">
                    <a:lumMod val="75000"/>
                  </a:schemeClr>
                </a:solidFill>
              </a:rPr>
              <a:t> in range N.10ms ±3ms </a:t>
            </a:r>
            <a:endParaRPr lang="en-GB" sz="900" b="1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   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inddt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=find(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Deltat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&lt;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i+limit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&amp;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Deltat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&gt;i-limit);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    [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a,b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]=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hist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Deltat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inddt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),min(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Deltat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inddt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)):0.5e-3:max(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Deltat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inddt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)));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   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Dtmax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=b(find(a==max(a)));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    if ~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isempty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Dtmax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       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Dtmax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=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Dtmax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(1);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       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indmax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=find(abs(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Deltat-Dtmax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)==min(abs(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Deltat-Dtmax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)));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        if length(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indmax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&gt;1)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           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indmax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=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indmax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(1);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        end;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</a:t>
            </a:r>
          </a:p>
          <a:p>
            <a:pPr marL="0" indent="0">
              <a:buNone/>
            </a:pPr>
            <a:r>
              <a:rPr lang="en-GB" sz="9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GB" sz="900" dirty="0" err="1" smtClean="0">
                <a:solidFill>
                  <a:schemeClr val="bg1">
                    <a:lumMod val="75000"/>
                  </a:schemeClr>
                </a:solidFill>
              </a:rPr>
              <a:t>indzone</a:t>
            </a:r>
            <a:r>
              <a:rPr lang="en-GB" sz="900" dirty="0" smtClean="0">
                <a:solidFill>
                  <a:schemeClr val="bg1">
                    <a:lumMod val="75000"/>
                  </a:schemeClr>
                </a:solidFill>
              </a:rPr>
              <a:t>=find(</a:t>
            </a:r>
            <a:r>
              <a:rPr lang="en-GB" sz="900" dirty="0" err="1" smtClean="0">
                <a:solidFill>
                  <a:schemeClr val="bg1">
                    <a:lumMod val="75000"/>
                  </a:schemeClr>
                </a:solidFill>
              </a:rPr>
              <a:t>Deltat</a:t>
            </a:r>
            <a:r>
              <a:rPr lang="en-GB" sz="900" dirty="0" smtClean="0">
                <a:solidFill>
                  <a:schemeClr val="bg1">
                    <a:lumMod val="75000"/>
                  </a:schemeClr>
                </a:solidFill>
              </a:rPr>
              <a:t>&lt;</a:t>
            </a:r>
            <a:r>
              <a:rPr lang="en-GB" sz="900" dirty="0" err="1" smtClean="0">
                <a:solidFill>
                  <a:schemeClr val="bg1">
                    <a:lumMod val="75000"/>
                  </a:schemeClr>
                </a:solidFill>
              </a:rPr>
              <a:t>Deltat</a:t>
            </a:r>
            <a:r>
              <a:rPr lang="en-GB" sz="900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GB" sz="900" dirty="0" err="1" smtClean="0">
                <a:solidFill>
                  <a:schemeClr val="bg1">
                    <a:lumMod val="75000"/>
                  </a:schemeClr>
                </a:solidFill>
              </a:rPr>
              <a:t>indmax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)+limit &amp;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Deltat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&gt;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Deltat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indmax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)-limit);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       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stdzone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=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std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Deltat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indzone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));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        % rejection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       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indreject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=find(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Deltat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&lt;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Deltat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indmax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)+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nsigma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*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stdzone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&amp;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Deltat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&gt;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Deltat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indmax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)-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nsigma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*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stdzone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);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        Reject(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indreject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)=1;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        if indreject+1&lt;=size(Evt,1)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            Reject(indreject+1)=1; % reject consecutive event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        end;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    end;    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    clear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inddt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indzone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indmax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Dtmax</a:t>
            </a:r>
            <a:endParaRPr lang="en-GB" sz="9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   end;</a:t>
            </a:r>
          </a:p>
          <a:p>
            <a:pPr marL="0" indent="0">
              <a:buNone/>
            </a:pP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else</a:t>
            </a:r>
          </a:p>
          <a:p>
            <a:pPr marL="0" indent="0">
              <a:buNone/>
            </a:pPr>
            <a:r>
              <a:rPr lang="en-GB" sz="9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en-GB" sz="9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900" b="0" i="0" u="none" strike="noStrike" baseline="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116632"/>
            <a:ext cx="7617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+mj-lt"/>
              </a:rPr>
              <a:t>(</a:t>
            </a:r>
            <a:r>
              <a:rPr lang="fr-FR" sz="2400" dirty="0" err="1" smtClean="0">
                <a:latin typeface="+mj-lt"/>
              </a:rPr>
              <a:t>Matlab</a:t>
            </a:r>
            <a:r>
              <a:rPr lang="fr-FR" sz="2400" dirty="0" smtClean="0">
                <a:latin typeface="+mj-lt"/>
              </a:rPr>
              <a:t>) offline code for the rejection of </a:t>
            </a:r>
            <a:r>
              <a:rPr lang="fr-FR" sz="2400" dirty="0" err="1" smtClean="0">
                <a:latin typeface="+mj-lt"/>
              </a:rPr>
              <a:t>consecutive</a:t>
            </a:r>
            <a:r>
              <a:rPr lang="fr-FR" sz="2400" dirty="0" smtClean="0">
                <a:latin typeface="+mj-lt"/>
              </a:rPr>
              <a:t> </a:t>
            </a:r>
            <a:r>
              <a:rPr lang="fr-FR" sz="2400" dirty="0" err="1" smtClean="0">
                <a:latin typeface="+mj-lt"/>
              </a:rPr>
              <a:t>coincs</a:t>
            </a:r>
            <a:endParaRPr lang="en-GB" sz="2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 rot="20636412">
            <a:off x="1561052" y="3347284"/>
            <a:ext cx="58589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C00000"/>
                </a:solidFill>
              </a:rPr>
              <a:t>Very</a:t>
            </a:r>
            <a:r>
              <a:rPr lang="fr-FR" b="1" dirty="0" smtClean="0">
                <a:solidFill>
                  <a:srgbClr val="C00000"/>
                </a:solidFill>
              </a:rPr>
              <a:t> short</a:t>
            </a:r>
          </a:p>
          <a:p>
            <a:r>
              <a:rPr lang="fr-FR" b="1" dirty="0" err="1" smtClean="0">
                <a:solidFill>
                  <a:srgbClr val="C00000"/>
                </a:solidFill>
              </a:rPr>
              <a:t>Straightforward</a:t>
            </a:r>
            <a:endParaRPr lang="fr-FR" b="1" dirty="0" smtClean="0">
              <a:solidFill>
                <a:srgbClr val="C00000"/>
              </a:solidFill>
            </a:endParaRPr>
          </a:p>
          <a:p>
            <a:r>
              <a:rPr lang="fr-FR" b="1" dirty="0" err="1" smtClean="0">
                <a:solidFill>
                  <a:srgbClr val="C00000"/>
                </a:solidFill>
              </a:rPr>
              <a:t>Only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</a:rPr>
              <a:t>requires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</a:rPr>
              <a:t>list</a:t>
            </a:r>
            <a:r>
              <a:rPr lang="fr-FR" b="1" dirty="0" smtClean="0">
                <a:solidFill>
                  <a:srgbClr val="C00000"/>
                </a:solidFill>
              </a:rPr>
              <a:t> of </a:t>
            </a:r>
            <a:r>
              <a:rPr lang="fr-FR" b="1" dirty="0" err="1" smtClean="0">
                <a:solidFill>
                  <a:srgbClr val="C00000"/>
                </a:solidFill>
              </a:rPr>
              <a:t>triggered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</a:rPr>
              <a:t>antennas</a:t>
            </a:r>
            <a:r>
              <a:rPr lang="fr-FR" b="1" dirty="0" smtClean="0">
                <a:solidFill>
                  <a:srgbClr val="C00000"/>
                </a:solidFill>
              </a:rPr>
              <a:t> &amp; </a:t>
            </a:r>
            <a:r>
              <a:rPr lang="fr-FR" b="1" dirty="0" err="1" smtClean="0">
                <a:solidFill>
                  <a:srgbClr val="C00000"/>
                </a:solidFill>
              </a:rPr>
              <a:t>their</a:t>
            </a:r>
            <a:r>
              <a:rPr lang="fr-FR" b="1" dirty="0" smtClean="0">
                <a:solidFill>
                  <a:srgbClr val="C00000"/>
                </a:solidFill>
              </a:rPr>
              <a:t> trigger time </a:t>
            </a:r>
            <a:endParaRPr lang="en-GB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51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72008" y="73924"/>
            <a:ext cx="6516216" cy="6667444"/>
          </a:xfrm>
          <a:prstGeom prst="rect">
            <a:avLst/>
          </a:prstGeom>
          <a:solidFill>
            <a:srgbClr val="FFC000">
              <a:alpha val="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3347864" y="73924"/>
            <a:ext cx="1080120" cy="2707004"/>
            <a:chOff x="3347864" y="836712"/>
            <a:chExt cx="1080120" cy="2707004"/>
          </a:xfrm>
        </p:grpSpPr>
        <p:sp>
          <p:nvSpPr>
            <p:cNvPr id="47" name="U-Turn Arrow 46"/>
            <p:cNvSpPr/>
            <p:nvPr/>
          </p:nvSpPr>
          <p:spPr>
            <a:xfrm flipH="1">
              <a:off x="3347864" y="836712"/>
              <a:ext cx="966304" cy="2225375"/>
            </a:xfrm>
            <a:prstGeom prst="uturnArrow">
              <a:avLst>
                <a:gd name="adj1" fmla="val 15739"/>
                <a:gd name="adj2" fmla="val 25000"/>
                <a:gd name="adj3" fmla="val 21004"/>
                <a:gd name="adj4" fmla="val 10275"/>
                <a:gd name="adj5" fmla="val 31700"/>
              </a:avLst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5" name="U-Turn Arrow 54"/>
            <p:cNvSpPr/>
            <p:nvPr/>
          </p:nvSpPr>
          <p:spPr>
            <a:xfrm rot="10800000" flipH="1">
              <a:off x="3546062" y="2326009"/>
              <a:ext cx="881922" cy="1217707"/>
            </a:xfrm>
            <a:prstGeom prst="uturnArrow">
              <a:avLst>
                <a:gd name="adj1" fmla="val 19847"/>
                <a:gd name="adj2" fmla="val 21505"/>
                <a:gd name="adj3" fmla="val 23039"/>
                <a:gd name="adj4" fmla="val 21488"/>
                <a:gd name="adj5" fmla="val 100000"/>
              </a:avLst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8057825" y="413416"/>
            <a:ext cx="834655" cy="1019823"/>
            <a:chOff x="0" y="0"/>
            <a:chExt cx="834" cy="906"/>
          </a:xfrm>
        </p:grpSpPr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248" y="293"/>
              <a:ext cx="522" cy="0"/>
            </a:xfrm>
            <a:prstGeom prst="line">
              <a:avLst/>
            </a:prstGeom>
            <a:noFill/>
            <a:ln w="25400">
              <a:solidFill>
                <a:srgbClr val="B3B3B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0" y="397"/>
              <a:ext cx="762" cy="5"/>
            </a:xfrm>
            <a:prstGeom prst="line">
              <a:avLst/>
            </a:prstGeom>
            <a:noFill/>
            <a:ln w="25400">
              <a:solidFill>
                <a:srgbClr val="B3B3B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rot="10800000" flipH="1">
              <a:off x="448" y="189"/>
              <a:ext cx="349" cy="8"/>
            </a:xfrm>
            <a:prstGeom prst="line">
              <a:avLst/>
            </a:prstGeom>
            <a:noFill/>
            <a:ln w="25400">
              <a:solidFill>
                <a:srgbClr val="B3B3B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rot="10800000" flipH="1">
              <a:off x="623" y="80"/>
              <a:ext cx="179" cy="6"/>
            </a:xfrm>
            <a:prstGeom prst="line">
              <a:avLst/>
            </a:prstGeom>
            <a:noFill/>
            <a:ln w="25400">
              <a:solidFill>
                <a:srgbClr val="B3B3B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H="1">
              <a:off x="216" y="0"/>
              <a:ext cx="618" cy="544"/>
            </a:xfrm>
            <a:prstGeom prst="line">
              <a:avLst/>
            </a:prstGeom>
            <a:noFill/>
            <a:ln w="38100">
              <a:solidFill>
                <a:srgbClr val="9A9A9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449" y="349"/>
              <a:ext cx="1" cy="55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cxnSp>
        <p:nvCxnSpPr>
          <p:cNvPr id="25" name="Straight Arrow Connector 24"/>
          <p:cNvCxnSpPr/>
          <p:nvPr/>
        </p:nvCxnSpPr>
        <p:spPr>
          <a:xfrm flipH="1">
            <a:off x="7740352" y="1008721"/>
            <a:ext cx="533643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876256" y="691174"/>
            <a:ext cx="864096" cy="634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/>
              <a:t>64dB ampli+ 50-100MHz </a:t>
            </a:r>
            <a:r>
              <a:rPr lang="fr-FR" sz="1050" dirty="0" err="1" smtClean="0"/>
              <a:t>filter</a:t>
            </a:r>
            <a:endParaRPr lang="en-US" sz="1050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6300192" y="1001276"/>
            <a:ext cx="576066" cy="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580112" y="701448"/>
            <a:ext cx="720080" cy="626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Optical </a:t>
            </a:r>
            <a:r>
              <a:rPr lang="fr-FR" sz="1200" dirty="0" err="1" smtClean="0"/>
              <a:t>receiver</a:t>
            </a:r>
            <a:endParaRPr lang="en-US" sz="1200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075878" y="1011550"/>
            <a:ext cx="504234" cy="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988069" y="1491289"/>
            <a:ext cx="1120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Antenna</a:t>
            </a:r>
            <a:r>
              <a:rPr lang="fr-FR" sz="1400" dirty="0" smtClean="0"/>
              <a:t> 101</a:t>
            </a:r>
            <a:endParaRPr lang="en-US" sz="1400" dirty="0"/>
          </a:p>
        </p:txBody>
      </p:sp>
      <p:sp>
        <p:nvSpPr>
          <p:cNvPr id="71" name="Can 70"/>
          <p:cNvSpPr/>
          <p:nvPr/>
        </p:nvSpPr>
        <p:spPr>
          <a:xfrm>
            <a:off x="123607" y="503466"/>
            <a:ext cx="1440160" cy="616589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U183</a:t>
            </a:r>
          </a:p>
          <a:p>
            <a:pPr algn="ctr"/>
            <a:r>
              <a:rPr lang="fr-FR" dirty="0" smtClean="0"/>
              <a:t>300G </a:t>
            </a:r>
            <a:r>
              <a:rPr lang="fr-FR" dirty="0" err="1" smtClean="0"/>
              <a:t>disk</a:t>
            </a:r>
            <a:endParaRPr lang="en-US" dirty="0"/>
          </a:p>
        </p:txBody>
      </p:sp>
      <p:sp>
        <p:nvSpPr>
          <p:cNvPr id="75" name="Striped Right Arrow 74"/>
          <p:cNvSpPr/>
          <p:nvPr/>
        </p:nvSpPr>
        <p:spPr>
          <a:xfrm flipH="1">
            <a:off x="1347742" y="1181905"/>
            <a:ext cx="1910365" cy="332179"/>
          </a:xfrm>
          <a:prstGeom prst="strip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        </a:t>
            </a:r>
            <a:r>
              <a:rPr lang="fr-FR" sz="1200" dirty="0" err="1" smtClean="0"/>
              <a:t>Triggered</a:t>
            </a:r>
            <a:r>
              <a:rPr lang="fr-FR" sz="1200" dirty="0" smtClean="0"/>
              <a:t> </a:t>
            </a:r>
            <a:r>
              <a:rPr lang="fr-FR" sz="1200" dirty="0" err="1" smtClean="0"/>
              <a:t>events</a:t>
            </a:r>
            <a:r>
              <a:rPr lang="fr-FR" sz="1200" dirty="0" smtClean="0"/>
              <a:t> </a:t>
            </a:r>
            <a:endParaRPr lang="en-US" sz="1200" dirty="0"/>
          </a:p>
        </p:txBody>
      </p:sp>
      <p:sp>
        <p:nvSpPr>
          <p:cNvPr id="76" name="Flowchart: Process 75"/>
          <p:cNvSpPr/>
          <p:nvPr/>
        </p:nvSpPr>
        <p:spPr>
          <a:xfrm>
            <a:off x="339631" y="908720"/>
            <a:ext cx="1008112" cy="877842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Data file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u101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Flowchart: Process 76"/>
          <p:cNvSpPr/>
          <p:nvPr/>
        </p:nvSpPr>
        <p:spPr>
          <a:xfrm>
            <a:off x="467544" y="1671651"/>
            <a:ext cx="1008112" cy="877842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Time file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u101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1835697" y="433964"/>
            <a:ext cx="3420378" cy="2016223"/>
            <a:chOff x="1835697" y="1196752"/>
            <a:chExt cx="3420378" cy="2016223"/>
          </a:xfrm>
        </p:grpSpPr>
        <p:sp>
          <p:nvSpPr>
            <p:cNvPr id="49" name="Flowchart: Process 48"/>
            <p:cNvSpPr/>
            <p:nvPr/>
          </p:nvSpPr>
          <p:spPr>
            <a:xfrm>
              <a:off x="1835697" y="1196752"/>
              <a:ext cx="3420378" cy="2016223"/>
            </a:xfrm>
            <a:prstGeom prst="flowChartProcess">
              <a:avLst/>
            </a:prstGeom>
            <a:solidFill>
              <a:srgbClr val="DCE6F2">
                <a:alpha val="34118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Notched Right Arrow 73"/>
            <p:cNvSpPr/>
            <p:nvPr/>
          </p:nvSpPr>
          <p:spPr>
            <a:xfrm>
              <a:off x="2410937" y="1484784"/>
              <a:ext cx="864920" cy="395999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scans</a:t>
              </a:r>
              <a:endParaRPr lang="en-US" sz="12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427808" y="1529849"/>
              <a:ext cx="648070" cy="9630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ADC</a:t>
              </a:r>
            </a:p>
            <a:p>
              <a:pPr algn="ctr"/>
              <a:endParaRPr lang="fr-FR" sz="1200" dirty="0" smtClean="0"/>
            </a:p>
            <a:p>
              <a:pPr algn="ctr"/>
              <a:r>
                <a:rPr lang="fr-FR" sz="1200" dirty="0" smtClean="0"/>
                <a:t>8bits</a:t>
              </a:r>
            </a:p>
            <a:p>
              <a:pPr algn="ctr"/>
              <a:r>
                <a:rPr lang="fr-FR" sz="1200" dirty="0" smtClean="0"/>
                <a:t>200 MS/s</a:t>
              </a:r>
              <a:endParaRPr lang="en-US" sz="12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275856" y="1532399"/>
              <a:ext cx="720079" cy="7136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err="1" smtClean="0"/>
                <a:t>Circular</a:t>
              </a:r>
              <a:r>
                <a:rPr lang="fr-FR" sz="1200" dirty="0" smtClean="0"/>
                <a:t> buffer</a:t>
              </a:r>
            </a:p>
            <a:p>
              <a:pPr algn="ctr"/>
              <a:r>
                <a:rPr lang="fr-FR" sz="1400" dirty="0" smtClean="0"/>
                <a:t>200MB</a:t>
              </a:r>
              <a:endParaRPr lang="en-US" sz="1000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275857" y="2324487"/>
              <a:ext cx="720079" cy="7136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err="1" smtClean="0"/>
                <a:t>Circular</a:t>
              </a:r>
              <a:r>
                <a:rPr lang="fr-FR" sz="1200" dirty="0" smtClean="0"/>
                <a:t> buffer</a:t>
              </a:r>
            </a:p>
            <a:p>
              <a:pPr algn="ctr"/>
              <a:r>
                <a:rPr lang="fr-FR" sz="1400" dirty="0" smtClean="0"/>
                <a:t>200MB</a:t>
              </a:r>
              <a:endParaRPr lang="en-US" sz="1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051720" y="2582402"/>
              <a:ext cx="9982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 smtClean="0"/>
                <a:t>computer</a:t>
              </a:r>
            </a:p>
            <a:p>
              <a:pPr algn="r"/>
              <a:r>
                <a:rPr lang="fr-FR" sz="1600" dirty="0" smtClean="0"/>
                <a:t>u101</a:t>
              </a:r>
              <a:endParaRPr lang="en-US" sz="1600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907704" y="1381864"/>
              <a:ext cx="720079" cy="5623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/>
                <a:t>CPU</a:t>
              </a:r>
            </a:p>
            <a:p>
              <a:pPr algn="ctr"/>
              <a:r>
                <a:rPr lang="fr-FR" sz="1100" dirty="0" smtClean="0"/>
                <a:t>(trigger)</a:t>
              </a:r>
              <a:endParaRPr lang="en-US" sz="1100" dirty="0"/>
            </a:p>
          </p:txBody>
        </p:sp>
        <p:cxnSp>
          <p:nvCxnSpPr>
            <p:cNvPr id="81" name="Straight Arrow Connector 80"/>
            <p:cNvCxnSpPr/>
            <p:nvPr/>
          </p:nvCxnSpPr>
          <p:spPr>
            <a:xfrm flipH="1" flipV="1">
              <a:off x="3995758" y="1772818"/>
              <a:ext cx="432226" cy="4827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3347864" y="3962356"/>
            <a:ext cx="1080120" cy="2707004"/>
            <a:chOff x="3347864" y="836712"/>
            <a:chExt cx="1080120" cy="2707004"/>
          </a:xfrm>
        </p:grpSpPr>
        <p:sp>
          <p:nvSpPr>
            <p:cNvPr id="85" name="U-Turn Arrow 84"/>
            <p:cNvSpPr/>
            <p:nvPr/>
          </p:nvSpPr>
          <p:spPr>
            <a:xfrm flipH="1">
              <a:off x="3347864" y="836712"/>
              <a:ext cx="966304" cy="2225375"/>
            </a:xfrm>
            <a:prstGeom prst="uturnArrow">
              <a:avLst>
                <a:gd name="adj1" fmla="val 15739"/>
                <a:gd name="adj2" fmla="val 25000"/>
                <a:gd name="adj3" fmla="val 21004"/>
                <a:gd name="adj4" fmla="val 10275"/>
                <a:gd name="adj5" fmla="val 31700"/>
              </a:avLst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6" name="U-Turn Arrow 85"/>
            <p:cNvSpPr/>
            <p:nvPr/>
          </p:nvSpPr>
          <p:spPr>
            <a:xfrm rot="10800000" flipH="1">
              <a:off x="3546062" y="2326009"/>
              <a:ext cx="881922" cy="1217707"/>
            </a:xfrm>
            <a:prstGeom prst="uturnArrow">
              <a:avLst>
                <a:gd name="adj1" fmla="val 19847"/>
                <a:gd name="adj2" fmla="val 21505"/>
                <a:gd name="adj3" fmla="val 23039"/>
                <a:gd name="adj4" fmla="val 21488"/>
                <a:gd name="adj5" fmla="val 100000"/>
              </a:avLst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oup 15"/>
          <p:cNvGrpSpPr>
            <a:grpSpLocks/>
          </p:cNvGrpSpPr>
          <p:nvPr/>
        </p:nvGrpSpPr>
        <p:grpSpPr bwMode="auto">
          <a:xfrm>
            <a:off x="8057825" y="4322396"/>
            <a:ext cx="834655" cy="1019823"/>
            <a:chOff x="0" y="0"/>
            <a:chExt cx="834" cy="906"/>
          </a:xfrm>
        </p:grpSpPr>
        <p:sp>
          <p:nvSpPr>
            <p:cNvPr id="88" name="Line 16"/>
            <p:cNvSpPr>
              <a:spLocks noChangeShapeType="1"/>
            </p:cNvSpPr>
            <p:nvPr/>
          </p:nvSpPr>
          <p:spPr bwMode="auto">
            <a:xfrm>
              <a:off x="248" y="293"/>
              <a:ext cx="522" cy="0"/>
            </a:xfrm>
            <a:prstGeom prst="line">
              <a:avLst/>
            </a:prstGeom>
            <a:noFill/>
            <a:ln w="25400">
              <a:solidFill>
                <a:srgbClr val="B3B3B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9" name="Line 17"/>
            <p:cNvSpPr>
              <a:spLocks noChangeShapeType="1"/>
            </p:cNvSpPr>
            <p:nvPr/>
          </p:nvSpPr>
          <p:spPr bwMode="auto">
            <a:xfrm>
              <a:off x="0" y="397"/>
              <a:ext cx="762" cy="5"/>
            </a:xfrm>
            <a:prstGeom prst="line">
              <a:avLst/>
            </a:prstGeom>
            <a:noFill/>
            <a:ln w="25400">
              <a:solidFill>
                <a:srgbClr val="B3B3B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0" name="Line 18"/>
            <p:cNvSpPr>
              <a:spLocks noChangeShapeType="1"/>
            </p:cNvSpPr>
            <p:nvPr/>
          </p:nvSpPr>
          <p:spPr bwMode="auto">
            <a:xfrm rot="10800000" flipH="1">
              <a:off x="448" y="189"/>
              <a:ext cx="349" cy="8"/>
            </a:xfrm>
            <a:prstGeom prst="line">
              <a:avLst/>
            </a:prstGeom>
            <a:noFill/>
            <a:ln w="25400">
              <a:solidFill>
                <a:srgbClr val="B3B3B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1" name="Line 19"/>
            <p:cNvSpPr>
              <a:spLocks noChangeShapeType="1"/>
            </p:cNvSpPr>
            <p:nvPr/>
          </p:nvSpPr>
          <p:spPr bwMode="auto">
            <a:xfrm rot="10800000" flipH="1">
              <a:off x="623" y="80"/>
              <a:ext cx="179" cy="6"/>
            </a:xfrm>
            <a:prstGeom prst="line">
              <a:avLst/>
            </a:prstGeom>
            <a:noFill/>
            <a:ln w="25400">
              <a:solidFill>
                <a:srgbClr val="B3B3B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2" name="Line 20"/>
            <p:cNvSpPr>
              <a:spLocks noChangeShapeType="1"/>
            </p:cNvSpPr>
            <p:nvPr/>
          </p:nvSpPr>
          <p:spPr bwMode="auto">
            <a:xfrm flipH="1">
              <a:off x="216" y="0"/>
              <a:ext cx="618" cy="544"/>
            </a:xfrm>
            <a:prstGeom prst="line">
              <a:avLst/>
            </a:prstGeom>
            <a:noFill/>
            <a:ln w="38100">
              <a:solidFill>
                <a:srgbClr val="9A9A9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3" name="Line 21"/>
            <p:cNvSpPr>
              <a:spLocks noChangeShapeType="1"/>
            </p:cNvSpPr>
            <p:nvPr/>
          </p:nvSpPr>
          <p:spPr bwMode="auto">
            <a:xfrm>
              <a:off x="449" y="349"/>
              <a:ext cx="1" cy="55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cxnSp>
        <p:nvCxnSpPr>
          <p:cNvPr id="94" name="Straight Arrow Connector 93"/>
          <p:cNvCxnSpPr/>
          <p:nvPr/>
        </p:nvCxnSpPr>
        <p:spPr>
          <a:xfrm flipH="1">
            <a:off x="7740352" y="4917701"/>
            <a:ext cx="533643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6876256" y="4600154"/>
            <a:ext cx="864096" cy="634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/>
              <a:t>64dB ampli+ 50-100MHz </a:t>
            </a:r>
            <a:r>
              <a:rPr lang="fr-FR" sz="1050" dirty="0" err="1" smtClean="0"/>
              <a:t>filter</a:t>
            </a:r>
            <a:endParaRPr lang="en-US" sz="1050" dirty="0"/>
          </a:p>
        </p:txBody>
      </p:sp>
      <p:cxnSp>
        <p:nvCxnSpPr>
          <p:cNvPr id="96" name="Straight Arrow Connector 95"/>
          <p:cNvCxnSpPr/>
          <p:nvPr/>
        </p:nvCxnSpPr>
        <p:spPr>
          <a:xfrm flipH="1">
            <a:off x="6300192" y="4914192"/>
            <a:ext cx="576066" cy="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5580112" y="4600154"/>
            <a:ext cx="720080" cy="626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Optical </a:t>
            </a:r>
            <a:r>
              <a:rPr lang="fr-FR" sz="1200" dirty="0" err="1" smtClean="0"/>
              <a:t>receiver</a:t>
            </a:r>
            <a:endParaRPr lang="en-US" sz="1200" dirty="0"/>
          </a:p>
        </p:txBody>
      </p:sp>
      <p:cxnSp>
        <p:nvCxnSpPr>
          <p:cNvPr id="98" name="Straight Arrow Connector 97"/>
          <p:cNvCxnSpPr/>
          <p:nvPr/>
        </p:nvCxnSpPr>
        <p:spPr>
          <a:xfrm flipH="1">
            <a:off x="5075878" y="4903918"/>
            <a:ext cx="504234" cy="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7988069" y="5400269"/>
            <a:ext cx="1120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Antenna</a:t>
            </a:r>
            <a:r>
              <a:rPr lang="fr-FR" sz="1400" dirty="0" smtClean="0"/>
              <a:t> 158</a:t>
            </a:r>
            <a:endParaRPr lang="en-US" sz="1400" dirty="0"/>
          </a:p>
        </p:txBody>
      </p:sp>
      <p:sp>
        <p:nvSpPr>
          <p:cNvPr id="100" name="Striped Right Arrow 99"/>
          <p:cNvSpPr/>
          <p:nvPr/>
        </p:nvSpPr>
        <p:spPr>
          <a:xfrm flipH="1">
            <a:off x="1347742" y="5070337"/>
            <a:ext cx="1910365" cy="332179"/>
          </a:xfrm>
          <a:prstGeom prst="strip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        </a:t>
            </a:r>
            <a:r>
              <a:rPr lang="fr-FR" sz="1200" dirty="0" err="1" smtClean="0"/>
              <a:t>Triggered</a:t>
            </a:r>
            <a:r>
              <a:rPr lang="fr-FR" sz="1200" dirty="0" smtClean="0"/>
              <a:t> </a:t>
            </a:r>
            <a:r>
              <a:rPr lang="fr-FR" sz="1200" dirty="0" err="1" smtClean="0"/>
              <a:t>events</a:t>
            </a:r>
            <a:r>
              <a:rPr lang="fr-FR" sz="1200" dirty="0" smtClean="0"/>
              <a:t> </a:t>
            </a:r>
            <a:endParaRPr lang="en-US" sz="1200" dirty="0"/>
          </a:p>
        </p:txBody>
      </p:sp>
      <p:sp>
        <p:nvSpPr>
          <p:cNvPr id="101" name="Flowchart: Process 100"/>
          <p:cNvSpPr/>
          <p:nvPr/>
        </p:nvSpPr>
        <p:spPr>
          <a:xfrm>
            <a:off x="339631" y="4812563"/>
            <a:ext cx="1008112" cy="877842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Data file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u158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Flowchart: Process 101"/>
          <p:cNvSpPr/>
          <p:nvPr/>
        </p:nvSpPr>
        <p:spPr>
          <a:xfrm>
            <a:off x="467544" y="5575494"/>
            <a:ext cx="1008112" cy="877842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Time file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u158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1835697" y="4322396"/>
            <a:ext cx="3420378" cy="2016223"/>
            <a:chOff x="1835697" y="1196752"/>
            <a:chExt cx="3420378" cy="2016223"/>
          </a:xfrm>
        </p:grpSpPr>
        <p:sp>
          <p:nvSpPr>
            <p:cNvPr id="104" name="Flowchart: Process 103"/>
            <p:cNvSpPr/>
            <p:nvPr/>
          </p:nvSpPr>
          <p:spPr>
            <a:xfrm>
              <a:off x="1835697" y="1196752"/>
              <a:ext cx="3420378" cy="2016223"/>
            </a:xfrm>
            <a:prstGeom prst="flowChartProcess">
              <a:avLst/>
            </a:prstGeom>
            <a:solidFill>
              <a:srgbClr val="DCE6F2">
                <a:alpha val="34118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Notched Right Arrow 104"/>
            <p:cNvSpPr/>
            <p:nvPr/>
          </p:nvSpPr>
          <p:spPr>
            <a:xfrm>
              <a:off x="2410937" y="1484784"/>
              <a:ext cx="864920" cy="395999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scans</a:t>
              </a:r>
              <a:endParaRPr lang="en-US" sz="1200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427808" y="1529849"/>
              <a:ext cx="648070" cy="9630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ADC</a:t>
              </a:r>
            </a:p>
            <a:p>
              <a:pPr algn="ctr"/>
              <a:endParaRPr lang="fr-FR" sz="1200" dirty="0" smtClean="0"/>
            </a:p>
            <a:p>
              <a:pPr algn="ctr"/>
              <a:r>
                <a:rPr lang="fr-FR" sz="1200" dirty="0" smtClean="0"/>
                <a:t>8bits</a:t>
              </a:r>
            </a:p>
            <a:p>
              <a:pPr algn="ctr"/>
              <a:r>
                <a:rPr lang="fr-FR" sz="1200" dirty="0" smtClean="0"/>
                <a:t>200 MS/s</a:t>
              </a:r>
              <a:endParaRPr lang="en-US" sz="1200" dirty="0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275856" y="1532399"/>
              <a:ext cx="720079" cy="7136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err="1" smtClean="0"/>
                <a:t>Circular</a:t>
              </a:r>
              <a:r>
                <a:rPr lang="fr-FR" sz="1200" dirty="0" smtClean="0"/>
                <a:t> buffer</a:t>
              </a:r>
            </a:p>
            <a:p>
              <a:pPr algn="ctr"/>
              <a:r>
                <a:rPr lang="fr-FR" sz="1400" dirty="0" smtClean="0"/>
                <a:t>200MB</a:t>
              </a:r>
              <a:endParaRPr lang="en-US" sz="1000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275857" y="2324487"/>
              <a:ext cx="720079" cy="7136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err="1" smtClean="0"/>
                <a:t>Circular</a:t>
              </a:r>
              <a:r>
                <a:rPr lang="fr-FR" sz="1200" dirty="0" smtClean="0"/>
                <a:t> buffer</a:t>
              </a:r>
            </a:p>
            <a:p>
              <a:pPr algn="ctr"/>
              <a:r>
                <a:rPr lang="fr-FR" sz="1400" dirty="0" smtClean="0"/>
                <a:t>200MB</a:t>
              </a:r>
              <a:endParaRPr lang="en-US" sz="10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051720" y="2582402"/>
              <a:ext cx="9982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 smtClean="0"/>
                <a:t>computer</a:t>
              </a:r>
            </a:p>
            <a:p>
              <a:pPr algn="r"/>
              <a:r>
                <a:rPr lang="fr-FR" sz="1600" dirty="0" smtClean="0"/>
                <a:t>u158</a:t>
              </a:r>
              <a:endParaRPr lang="en-US" sz="1600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907704" y="1381864"/>
              <a:ext cx="720079" cy="5623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/>
                <a:t>CPU</a:t>
              </a:r>
            </a:p>
            <a:p>
              <a:pPr algn="ctr"/>
              <a:r>
                <a:rPr lang="fr-FR" sz="1100" dirty="0" smtClean="0"/>
                <a:t>(trigger)</a:t>
              </a:r>
              <a:endParaRPr lang="en-US" sz="1100" dirty="0"/>
            </a:p>
          </p:txBody>
        </p:sp>
        <p:cxnSp>
          <p:nvCxnSpPr>
            <p:cNvPr id="111" name="Straight Arrow Connector 110"/>
            <p:cNvCxnSpPr/>
            <p:nvPr/>
          </p:nvCxnSpPr>
          <p:spPr>
            <a:xfrm flipH="1">
              <a:off x="3995758" y="1772818"/>
              <a:ext cx="432226" cy="0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3" name="Straight Connector 112"/>
          <p:cNvCxnSpPr/>
          <p:nvPr/>
        </p:nvCxnSpPr>
        <p:spPr>
          <a:xfrm>
            <a:off x="3831016" y="2924944"/>
            <a:ext cx="0" cy="936104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1691680" y="3275692"/>
            <a:ext cx="2926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50 </a:t>
            </a:r>
            <a:r>
              <a:rPr lang="fr-FR" dirty="0" err="1" smtClean="0"/>
              <a:t>parallel</a:t>
            </a:r>
            <a:r>
              <a:rPr lang="fr-FR" dirty="0" smtClean="0"/>
              <a:t> &amp; </a:t>
            </a:r>
            <a:r>
              <a:rPr lang="fr-FR" dirty="0" err="1" smtClean="0"/>
              <a:t>identical</a:t>
            </a:r>
            <a:r>
              <a:rPr lang="fr-FR" dirty="0" smtClean="0"/>
              <a:t> </a:t>
            </a:r>
            <a:r>
              <a:rPr lang="fr-FR" dirty="0" err="1" smtClean="0"/>
              <a:t>chains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6690064" y="1730108"/>
            <a:ext cx="1050288" cy="46166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/>
              <a:t>Optical </a:t>
            </a:r>
            <a:r>
              <a:rPr lang="fr-FR" sz="1200" dirty="0" err="1" smtClean="0"/>
              <a:t>fiber</a:t>
            </a:r>
            <a:endParaRPr lang="fr-FR" sz="1200" dirty="0" smtClean="0"/>
          </a:p>
          <a:p>
            <a:pPr algn="ctr"/>
            <a:r>
              <a:rPr lang="fr-FR" sz="1200" dirty="0" smtClean="0"/>
              <a:t>100m&lt;d&lt;4km</a:t>
            </a:r>
            <a:endParaRPr lang="en-US" sz="12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6690064" y="1008536"/>
            <a:ext cx="186192" cy="72157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1043608" y="2575178"/>
            <a:ext cx="1736309" cy="64633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/>
              <a:t>1 </a:t>
            </a:r>
            <a:r>
              <a:rPr lang="fr-FR" sz="1200" dirty="0" err="1" smtClean="0"/>
              <a:t>triggered</a:t>
            </a:r>
            <a:r>
              <a:rPr lang="fr-FR" sz="1200" dirty="0" smtClean="0"/>
              <a:t> </a:t>
            </a:r>
            <a:r>
              <a:rPr lang="fr-FR" sz="1200" dirty="0" err="1" smtClean="0"/>
              <a:t>event</a:t>
            </a:r>
            <a:r>
              <a:rPr lang="fr-FR" sz="1200" dirty="0" smtClean="0"/>
              <a:t> = </a:t>
            </a:r>
          </a:p>
          <a:p>
            <a:pPr algn="ctr"/>
            <a:r>
              <a:rPr lang="fr-FR" sz="1200" dirty="0" smtClean="0"/>
              <a:t>4 </a:t>
            </a:r>
            <a:r>
              <a:rPr lang="fr-FR" sz="1200" dirty="0" err="1" smtClean="0"/>
              <a:t>words</a:t>
            </a:r>
            <a:r>
              <a:rPr lang="fr-FR" sz="1200" dirty="0" smtClean="0"/>
              <a:t> in time file &amp;</a:t>
            </a:r>
          </a:p>
          <a:p>
            <a:pPr algn="ctr"/>
            <a:r>
              <a:rPr lang="fr-FR" sz="1200" dirty="0" smtClean="0"/>
              <a:t>1024 </a:t>
            </a:r>
            <a:r>
              <a:rPr lang="fr-FR" sz="1200" dirty="0" err="1" smtClean="0"/>
              <a:t>samples</a:t>
            </a:r>
            <a:r>
              <a:rPr lang="fr-FR" sz="1200" dirty="0" smtClean="0"/>
              <a:t> in data file</a:t>
            </a:r>
          </a:p>
        </p:txBody>
      </p:sp>
      <p:cxnSp>
        <p:nvCxnSpPr>
          <p:cNvPr id="124" name="Straight Connector 123"/>
          <p:cNvCxnSpPr/>
          <p:nvPr/>
        </p:nvCxnSpPr>
        <p:spPr>
          <a:xfrm>
            <a:off x="1662352" y="1442075"/>
            <a:ext cx="0" cy="113310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308413" y="116632"/>
            <a:ext cx="1167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DAQ room</a:t>
            </a:r>
            <a:endParaRPr lang="en-US" dirty="0"/>
          </a:p>
        </p:txBody>
      </p:sp>
      <p:grpSp>
        <p:nvGrpSpPr>
          <p:cNvPr id="129" name="Group 128"/>
          <p:cNvGrpSpPr/>
          <p:nvPr/>
        </p:nvGrpSpPr>
        <p:grpSpPr>
          <a:xfrm>
            <a:off x="5376747" y="2578580"/>
            <a:ext cx="1126810" cy="850420"/>
            <a:chOff x="1802940" y="1191627"/>
            <a:chExt cx="3453135" cy="2021348"/>
          </a:xfrm>
        </p:grpSpPr>
        <p:sp>
          <p:nvSpPr>
            <p:cNvPr id="130" name="Flowchart: Process 129"/>
            <p:cNvSpPr/>
            <p:nvPr/>
          </p:nvSpPr>
          <p:spPr>
            <a:xfrm>
              <a:off x="1835697" y="1196752"/>
              <a:ext cx="3420378" cy="2016223"/>
            </a:xfrm>
            <a:prstGeom prst="flowChartProcess">
              <a:avLst/>
            </a:prstGeom>
            <a:solidFill>
              <a:srgbClr val="DCE6F2">
                <a:alpha val="34118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1802940" y="1191627"/>
              <a:ext cx="3453132" cy="19751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computer</a:t>
              </a:r>
            </a:p>
            <a:p>
              <a:pPr algn="ctr"/>
              <a:r>
                <a:rPr lang="fr-FR" sz="1600" dirty="0"/>
                <a:t>u</a:t>
              </a:r>
              <a:r>
                <a:rPr lang="fr-FR" sz="1600" dirty="0" smtClean="0"/>
                <a:t>001</a:t>
              </a:r>
            </a:p>
            <a:p>
              <a:pPr algn="ctr"/>
              <a:r>
                <a:rPr lang="fr-FR" sz="1600" dirty="0" smtClean="0"/>
                <a:t>(</a:t>
              </a:r>
              <a:r>
                <a:rPr lang="fr-FR" sz="1600" dirty="0" err="1" smtClean="0"/>
                <a:t>ADCs</a:t>
              </a:r>
              <a:r>
                <a:rPr lang="fr-FR" sz="1600" dirty="0" smtClean="0"/>
                <a:t> </a:t>
              </a:r>
              <a:r>
                <a:rPr lang="fr-FR" sz="1600" dirty="0" err="1" smtClean="0"/>
                <a:t>init</a:t>
              </a:r>
              <a:r>
                <a:rPr lang="fr-FR" sz="1600" dirty="0" smtClean="0"/>
                <a:t>)</a:t>
              </a:r>
              <a:endParaRPr lang="en-US" sz="1600" dirty="0"/>
            </a:p>
          </p:txBody>
        </p:sp>
      </p:grpSp>
      <p:cxnSp>
        <p:nvCxnSpPr>
          <p:cNvPr id="139" name="Elbow Connector 138"/>
          <p:cNvCxnSpPr>
            <a:endCxn id="32" idx="2"/>
          </p:cNvCxnSpPr>
          <p:nvPr/>
        </p:nvCxnSpPr>
        <p:spPr>
          <a:xfrm rot="16200000" flipV="1">
            <a:off x="4430873" y="2051078"/>
            <a:ext cx="1266844" cy="624904"/>
          </a:xfrm>
          <a:prstGeom prst="bentConnector3">
            <a:avLst>
              <a:gd name="adj1" fmla="val -1093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lbow Connector 140"/>
          <p:cNvCxnSpPr/>
          <p:nvPr/>
        </p:nvCxnSpPr>
        <p:spPr>
          <a:xfrm rot="5400000">
            <a:off x="4248489" y="3500310"/>
            <a:ext cx="1631615" cy="624903"/>
          </a:xfrm>
          <a:prstGeom prst="bentConnector3">
            <a:avLst>
              <a:gd name="adj1" fmla="val 254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4804810" y="2780929"/>
            <a:ext cx="54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/>
              <a:t>s</a:t>
            </a:r>
            <a:r>
              <a:rPr lang="fr-FR" sz="1200" dirty="0" err="1" smtClean="0"/>
              <a:t>tart</a:t>
            </a:r>
            <a:r>
              <a:rPr lang="fr-FR" sz="1200" dirty="0" smtClean="0"/>
              <a:t> </a:t>
            </a:r>
          </a:p>
          <a:p>
            <a:pPr algn="ctr"/>
            <a:r>
              <a:rPr lang="fr-FR" sz="1200" dirty="0" smtClean="0"/>
              <a:t>signal</a:t>
            </a:r>
            <a:endParaRPr lang="en-US" sz="1200" dirty="0"/>
          </a:p>
        </p:txBody>
      </p:sp>
      <p:cxnSp>
        <p:nvCxnSpPr>
          <p:cNvPr id="147" name="Straight Connector 146"/>
          <p:cNvCxnSpPr/>
          <p:nvPr/>
        </p:nvCxnSpPr>
        <p:spPr>
          <a:xfrm>
            <a:off x="8506177" y="1918524"/>
            <a:ext cx="5359" cy="240387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6544853" y="3275692"/>
            <a:ext cx="26101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50 </a:t>
            </a:r>
            <a:r>
              <a:rPr lang="fr-FR" sz="1600" dirty="0" err="1" smtClean="0"/>
              <a:t>parallel</a:t>
            </a:r>
            <a:r>
              <a:rPr lang="fr-FR" sz="1600" dirty="0" smtClean="0"/>
              <a:t> &amp; </a:t>
            </a:r>
            <a:r>
              <a:rPr lang="fr-FR" sz="1600" dirty="0" err="1" smtClean="0"/>
              <a:t>identical</a:t>
            </a:r>
            <a:r>
              <a:rPr lang="fr-FR" sz="1600" dirty="0" smtClean="0"/>
              <a:t>  </a:t>
            </a:r>
            <a:r>
              <a:rPr lang="fr-FR" sz="1600" dirty="0" err="1" smtClean="0"/>
              <a:t>chains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7789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Buffer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5410944" cy="33123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1600" dirty="0" smtClean="0"/>
              <a:t>2 buffers  on </a:t>
            </a:r>
            <a:r>
              <a:rPr lang="fr-FR" sz="1600" dirty="0" err="1" smtClean="0"/>
              <a:t>each</a:t>
            </a:r>
            <a:r>
              <a:rPr lang="fr-FR" sz="1600" dirty="0" smtClean="0"/>
              <a:t> machine u101 – u158.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1 buffer </a:t>
            </a:r>
            <a:r>
              <a:rPr lang="fr-FR" sz="1600" dirty="0" err="1" smtClean="0"/>
              <a:t>is</a:t>
            </a:r>
            <a:r>
              <a:rPr lang="fr-FR" sz="1600" dirty="0" smtClean="0"/>
              <a:t> 200MB (</a:t>
            </a:r>
            <a:r>
              <a:rPr lang="fr-FR" sz="1600" dirty="0" err="1" smtClean="0"/>
              <a:t>ie</a:t>
            </a:r>
            <a:r>
              <a:rPr lang="fr-FR" sz="1600" dirty="0" smtClean="0"/>
              <a:t> 2</a:t>
            </a:r>
            <a:r>
              <a:rPr lang="fr-FR" sz="1600" baseline="30000" dirty="0" smtClean="0"/>
              <a:t>28</a:t>
            </a:r>
            <a:r>
              <a:rPr lang="fr-FR" sz="1600" dirty="0" smtClean="0"/>
              <a:t> bytes).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ADC flow </a:t>
            </a:r>
            <a:r>
              <a:rPr lang="fr-FR" sz="1600" dirty="0" err="1" smtClean="0"/>
              <a:t>synchronous</a:t>
            </a:r>
            <a:r>
              <a:rPr lang="fr-FR" sz="1600" dirty="0" smtClean="0"/>
              <a:t> on all machines </a:t>
            </a:r>
            <a:r>
              <a:rPr lang="fr-FR" sz="1600" dirty="0" err="1" smtClean="0"/>
              <a:t>thanks</a:t>
            </a:r>
            <a:r>
              <a:rPr lang="fr-FR" sz="1600" dirty="0" smtClean="0"/>
              <a:t> to </a:t>
            </a:r>
            <a:r>
              <a:rPr lang="fr-FR" sz="1600" dirty="0" err="1" smtClean="0"/>
              <a:t>start</a:t>
            </a:r>
            <a:r>
              <a:rPr lang="fr-FR" sz="1600" dirty="0" smtClean="0"/>
              <a:t> signal sent </a:t>
            </a:r>
            <a:r>
              <a:rPr lang="fr-FR" sz="1600" dirty="0" err="1" smtClean="0"/>
              <a:t>simultaneously</a:t>
            </a:r>
            <a:r>
              <a:rPr lang="fr-FR" sz="1600" dirty="0" smtClean="0"/>
              <a:t> to all </a:t>
            </a:r>
            <a:r>
              <a:rPr lang="fr-FR" sz="1600" dirty="0" err="1" smtClean="0"/>
              <a:t>ADCs</a:t>
            </a:r>
            <a:r>
              <a:rPr lang="fr-FR" sz="1600" dirty="0" smtClean="0"/>
              <a:t> by machine u001.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ADC running </a:t>
            </a:r>
            <a:r>
              <a:rPr lang="fr-FR" sz="1600" dirty="0" err="1" smtClean="0"/>
              <a:t>at</a:t>
            </a:r>
            <a:r>
              <a:rPr lang="fr-FR" sz="1600" dirty="0" smtClean="0"/>
              <a:t> 200MSamples/s (5 ns per </a:t>
            </a:r>
            <a:r>
              <a:rPr lang="fr-FR" sz="1600" dirty="0" err="1" smtClean="0"/>
              <a:t>sample</a:t>
            </a:r>
            <a:r>
              <a:rPr lang="fr-FR" sz="1600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1600" dirty="0" smtClean="0"/>
              <a:t>                              Buffer = 1.34 s of data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If buffer full, ADC flow to second buffer.</a:t>
            </a:r>
          </a:p>
          <a:p>
            <a:pPr>
              <a:lnSpc>
                <a:spcPct val="150000"/>
              </a:lnSpc>
            </a:pPr>
            <a:r>
              <a:rPr lang="fr-FR" sz="1600" dirty="0" err="1" smtClean="0"/>
              <a:t>When</a:t>
            </a:r>
            <a:r>
              <a:rPr lang="fr-FR" sz="1600" dirty="0" smtClean="0"/>
              <a:t> buffer </a:t>
            </a:r>
            <a:r>
              <a:rPr lang="fr-FR" sz="1600" dirty="0" err="1" smtClean="0"/>
              <a:t>fully</a:t>
            </a:r>
            <a:r>
              <a:rPr lang="fr-FR" sz="1600" dirty="0" smtClean="0"/>
              <a:t> </a:t>
            </a:r>
            <a:r>
              <a:rPr lang="fr-FR" sz="1600" dirty="0" err="1" smtClean="0"/>
              <a:t>analysed</a:t>
            </a:r>
            <a:r>
              <a:rPr lang="fr-FR" sz="1600" dirty="0" smtClean="0"/>
              <a:t> (</a:t>
            </a:r>
            <a:r>
              <a:rPr lang="fr-FR" sz="1600" dirty="0" err="1" smtClean="0"/>
              <a:t>see</a:t>
            </a:r>
            <a:r>
              <a:rPr lang="fr-FR" sz="1600" dirty="0" smtClean="0"/>
              <a:t> </a:t>
            </a:r>
            <a:r>
              <a:rPr lang="fr-FR" sz="1600" dirty="0" err="1" smtClean="0"/>
              <a:t>next</a:t>
            </a:r>
            <a:r>
              <a:rPr lang="fr-FR" sz="1600" dirty="0" smtClean="0"/>
              <a:t> </a:t>
            </a:r>
            <a:r>
              <a:rPr lang="fr-FR" sz="1600" dirty="0" err="1" smtClean="0"/>
              <a:t>slide</a:t>
            </a:r>
            <a:r>
              <a:rPr lang="fr-FR" sz="1600" dirty="0" smtClean="0"/>
              <a:t>), buffer </a:t>
            </a:r>
            <a:r>
              <a:rPr lang="fr-FR" sz="1600" dirty="0" err="1" smtClean="0"/>
              <a:t>cleared</a:t>
            </a:r>
            <a:r>
              <a:rPr lang="fr-FR" sz="16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1600" dirty="0"/>
          </a:p>
        </p:txBody>
      </p:sp>
      <p:grpSp>
        <p:nvGrpSpPr>
          <p:cNvPr id="4" name="Group 3"/>
          <p:cNvGrpSpPr/>
          <p:nvPr/>
        </p:nvGrpSpPr>
        <p:grpSpPr>
          <a:xfrm>
            <a:off x="5868144" y="1772816"/>
            <a:ext cx="2808312" cy="4248472"/>
            <a:chOff x="5652120" y="1772816"/>
            <a:chExt cx="2808312" cy="4248472"/>
          </a:xfrm>
        </p:grpSpPr>
        <p:sp>
          <p:nvSpPr>
            <p:cNvPr id="5" name="Rectangle 4"/>
            <p:cNvSpPr/>
            <p:nvPr/>
          </p:nvSpPr>
          <p:spPr>
            <a:xfrm>
              <a:off x="5652120" y="1772816"/>
              <a:ext cx="2808312" cy="42484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Buffer 200MB</a:t>
              </a:r>
            </a:p>
            <a:p>
              <a:pPr algn="ctr"/>
              <a:r>
                <a:rPr lang="fr-FR" dirty="0" smtClean="0"/>
                <a:t>(268 435 456 </a:t>
              </a:r>
              <a:r>
                <a:rPr lang="fr-FR" dirty="0" err="1" smtClean="0"/>
                <a:t>samples</a:t>
              </a:r>
              <a:r>
                <a:rPr lang="fr-FR" dirty="0" smtClean="0"/>
                <a:t>)</a:t>
              </a:r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r>
                <a:rPr lang="fr-FR" dirty="0" smtClean="0"/>
                <a:t>1.34 s of data </a:t>
              </a:r>
              <a:r>
                <a:rPr lang="fr-FR" dirty="0" err="1" smtClean="0"/>
                <a:t>with</a:t>
              </a:r>
              <a:endParaRPr lang="fr-FR" dirty="0" smtClean="0"/>
            </a:p>
            <a:p>
              <a:pPr algn="ctr"/>
              <a:r>
                <a:rPr lang="fr-FR" dirty="0" smtClean="0"/>
                <a:t>ADC @ 200MSamples/s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652120" y="1772816"/>
              <a:ext cx="2808312" cy="36004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err="1" smtClean="0"/>
                <a:t>subbuffer</a:t>
              </a:r>
              <a:r>
                <a:rPr lang="fr-FR" sz="1600" dirty="0" smtClean="0"/>
                <a:t> n°1 (1024 </a:t>
              </a:r>
              <a:r>
                <a:rPr lang="fr-FR" sz="1600" dirty="0" err="1" smtClean="0"/>
                <a:t>samples</a:t>
              </a:r>
              <a:r>
                <a:rPr lang="fr-FR" sz="1600" dirty="0" smtClean="0"/>
                <a:t>)</a:t>
              </a:r>
              <a:endParaRPr lang="en-US" sz="16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652120" y="2132856"/>
              <a:ext cx="2808312" cy="36004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652120" y="5661248"/>
              <a:ext cx="2808312" cy="36004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err="1" smtClean="0"/>
                <a:t>subbuffer</a:t>
              </a:r>
              <a:r>
                <a:rPr lang="fr-FR" sz="1600" dirty="0" smtClean="0"/>
                <a:t> n°262 144</a:t>
              </a:r>
              <a:endParaRPr lang="en-US" sz="16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652120" y="5301208"/>
              <a:ext cx="2808312" cy="36004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err="1" smtClean="0"/>
                <a:t>subbuffer</a:t>
              </a:r>
              <a:r>
                <a:rPr lang="fr-FR" sz="1600" dirty="0" smtClean="0"/>
                <a:t> n°262 143</a:t>
              </a:r>
              <a:endParaRPr lang="en-US" sz="16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652120" y="2132856"/>
              <a:ext cx="2808312" cy="36004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err="1" smtClean="0"/>
                <a:t>subbuffer</a:t>
              </a:r>
              <a:r>
                <a:rPr lang="fr-FR" sz="1600" dirty="0" smtClean="0"/>
                <a:t> n° 2 (1024 </a:t>
              </a:r>
              <a:r>
                <a:rPr lang="fr-FR" sz="1600" dirty="0" err="1" smtClean="0"/>
                <a:t>samples</a:t>
              </a:r>
              <a:r>
                <a:rPr lang="fr-FR" sz="1600" dirty="0" smtClean="0"/>
                <a:t>)</a:t>
              </a:r>
              <a:endParaRPr lang="en-US" sz="1600" dirty="0"/>
            </a:p>
          </p:txBody>
        </p:sp>
      </p:grpSp>
      <p:sp>
        <p:nvSpPr>
          <p:cNvPr id="11" name="Up-Down Arrow 10"/>
          <p:cNvSpPr/>
          <p:nvPr/>
        </p:nvSpPr>
        <p:spPr>
          <a:xfrm>
            <a:off x="7092280" y="3686210"/>
            <a:ext cx="288032" cy="504055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32115" y="1444134"/>
            <a:ext cx="1668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Buffer structure</a:t>
            </a:r>
            <a:endParaRPr lang="en-US" dirty="0"/>
          </a:p>
        </p:txBody>
      </p:sp>
      <p:sp>
        <p:nvSpPr>
          <p:cNvPr id="13" name="Striped Right Arrow 12"/>
          <p:cNvSpPr/>
          <p:nvPr/>
        </p:nvSpPr>
        <p:spPr>
          <a:xfrm>
            <a:off x="1269976" y="4051432"/>
            <a:ext cx="504056" cy="169656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3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DAQ </a:t>
            </a:r>
            <a:r>
              <a:rPr lang="fr-FR" dirty="0" err="1" smtClean="0"/>
              <a:t>status</a:t>
            </a:r>
            <a:r>
              <a:rPr lang="fr-FR" dirty="0" smtClean="0"/>
              <a:t> &amp; </a:t>
            </a:r>
            <a:r>
              <a:rPr lang="fr-FR" dirty="0" err="1" smtClean="0"/>
              <a:t>implementation</a:t>
            </a:r>
            <a:endParaRPr lang="fr-FR" dirty="0" smtClean="0"/>
          </a:p>
          <a:p>
            <a:r>
              <a:rPr lang="fr-FR" dirty="0" smtClean="0"/>
              <a:t>Limitations &amp; upgrades</a:t>
            </a:r>
          </a:p>
          <a:p>
            <a:pPr lvl="1"/>
            <a:r>
              <a:rPr lang="fr-FR" sz="2400" dirty="0" err="1" smtClean="0"/>
              <a:t>Automatization</a:t>
            </a:r>
            <a:r>
              <a:rPr lang="fr-FR" sz="2400" dirty="0" smtClean="0"/>
              <a:t> (Fabio)</a:t>
            </a:r>
          </a:p>
          <a:p>
            <a:pPr lvl="1"/>
            <a:r>
              <a:rPr lang="fr-FR" sz="2400" dirty="0" smtClean="0"/>
              <a:t>DAQ </a:t>
            </a:r>
            <a:r>
              <a:rPr lang="fr-FR" sz="2400" dirty="0" err="1" smtClean="0"/>
              <a:t>treatment</a:t>
            </a:r>
            <a:r>
              <a:rPr lang="fr-FR" sz="2400" dirty="0" smtClean="0"/>
              <a:t> vs </a:t>
            </a:r>
            <a:r>
              <a:rPr lang="fr-FR" sz="2400" dirty="0" err="1" smtClean="0"/>
              <a:t>writing</a:t>
            </a:r>
            <a:r>
              <a:rPr lang="fr-FR" sz="2400" dirty="0" smtClean="0"/>
              <a:t> speed… Can </a:t>
            </a:r>
            <a:r>
              <a:rPr lang="fr-FR" sz="2400" dirty="0" err="1" smtClean="0"/>
              <a:t>we</a:t>
            </a:r>
            <a:r>
              <a:rPr lang="fr-FR" sz="2400" dirty="0" smtClean="0"/>
              <a:t> </a:t>
            </a:r>
            <a:r>
              <a:rPr lang="fr-FR" sz="2400" dirty="0" err="1" smtClean="0"/>
              <a:t>improve</a:t>
            </a:r>
            <a:r>
              <a:rPr lang="fr-FR" sz="2400" dirty="0" smtClean="0"/>
              <a:t> </a:t>
            </a:r>
            <a:r>
              <a:rPr lang="fr-FR" sz="2400" dirty="0" err="1" smtClean="0"/>
              <a:t>it</a:t>
            </a:r>
            <a:r>
              <a:rPr lang="fr-FR" sz="2400" dirty="0" smtClean="0"/>
              <a:t>?</a:t>
            </a:r>
          </a:p>
          <a:p>
            <a:pPr lvl="1"/>
            <a:r>
              <a:rPr lang="fr-FR" sz="2400" dirty="0" smtClean="0"/>
              <a:t>Online monitoring</a:t>
            </a:r>
          </a:p>
          <a:p>
            <a:pPr lvl="1"/>
            <a:r>
              <a:rPr lang="fr-FR" sz="2400" u="sng" dirty="0" err="1" smtClean="0"/>
              <a:t>Pretreatment</a:t>
            </a:r>
            <a:r>
              <a:rPr lang="fr-FR" sz="2400" u="sng" dirty="0" smtClean="0"/>
              <a:t> @ </a:t>
            </a:r>
            <a:r>
              <a:rPr lang="fr-FR" sz="2400" u="sng" dirty="0" err="1" smtClean="0"/>
              <a:t>Ulastai</a:t>
            </a:r>
            <a:endParaRPr lang="fr-FR" sz="2400" u="sng" dirty="0" smtClean="0"/>
          </a:p>
          <a:p>
            <a:r>
              <a:rPr lang="fr-FR" dirty="0" smtClean="0"/>
              <a:t>Offline software</a:t>
            </a:r>
          </a:p>
          <a:p>
            <a:pPr lvl="1"/>
            <a:r>
              <a:rPr lang="fr-FR" dirty="0" smtClean="0"/>
              <a:t>Structure modification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pretreatment@Ulastai</a:t>
            </a:r>
            <a:endParaRPr lang="fr-FR" dirty="0" smtClean="0"/>
          </a:p>
          <a:p>
            <a:pPr lvl="1"/>
            <a:r>
              <a:rPr lang="fr-FR" dirty="0" smtClean="0"/>
              <a:t>Move to France-</a:t>
            </a:r>
            <a:r>
              <a:rPr lang="fr-FR" dirty="0" err="1" smtClean="0"/>
              <a:t>Asia</a:t>
            </a:r>
            <a:r>
              <a:rPr lang="fr-FR" dirty="0" smtClean="0"/>
              <a:t> VO </a:t>
            </a:r>
          </a:p>
          <a:p>
            <a:pPr marL="457200" lvl="1" indent="0">
              <a:buNone/>
            </a:pPr>
            <a:r>
              <a:rPr lang="fr-FR" dirty="0"/>
              <a:t> </a:t>
            </a:r>
            <a:r>
              <a:rPr lang="fr-FR" dirty="0" smtClean="0"/>
              <a:t>  (+ job management </a:t>
            </a:r>
            <a:r>
              <a:rPr lang="fr-FR" dirty="0" err="1" smtClean="0"/>
              <a:t>with</a:t>
            </a:r>
            <a:r>
              <a:rPr lang="fr-FR" dirty="0" smtClean="0"/>
              <a:t> Dirac)?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88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fr-FR" dirty="0" smtClean="0"/>
              <a:t>Trigger </a:t>
            </a:r>
            <a:r>
              <a:rPr lang="fr-FR" dirty="0" err="1" smtClean="0"/>
              <a:t>principle</a:t>
            </a:r>
            <a:r>
              <a:rPr lang="fr-FR" dirty="0" smtClean="0"/>
              <a:t> / Buffer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340768"/>
            <a:ext cx="432048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1800" b="1" u="sng" dirty="0" smtClean="0"/>
              <a:t>T0:</a:t>
            </a:r>
          </a:p>
          <a:p>
            <a:pPr marL="0" indent="0">
              <a:buNone/>
            </a:pPr>
            <a:r>
              <a:rPr lang="fr-FR" sz="1400" dirty="0" smtClean="0"/>
              <a:t>On </a:t>
            </a:r>
            <a:r>
              <a:rPr lang="fr-FR" sz="1400" dirty="0" err="1" smtClean="0"/>
              <a:t>each</a:t>
            </a:r>
            <a:r>
              <a:rPr lang="fr-FR" sz="1400" dirty="0" smtClean="0"/>
              <a:t> machine </a:t>
            </a:r>
            <a:r>
              <a:rPr lang="fr-FR" sz="1400" dirty="0" err="1" smtClean="0"/>
              <a:t>uNANT</a:t>
            </a:r>
            <a:r>
              <a:rPr lang="fr-FR" sz="1400" dirty="0" smtClean="0"/>
              <a:t> (NANT in 101-158):</a:t>
            </a:r>
          </a:p>
          <a:p>
            <a:pPr lvl="1"/>
            <a:r>
              <a:rPr lang="fr-FR" sz="1400" dirty="0"/>
              <a:t>F</a:t>
            </a:r>
            <a:r>
              <a:rPr lang="fr-FR" sz="1400" dirty="0" smtClean="0"/>
              <a:t>or </a:t>
            </a:r>
            <a:r>
              <a:rPr lang="fr-FR" sz="1400" dirty="0" err="1" smtClean="0"/>
              <a:t>every</a:t>
            </a:r>
            <a:r>
              <a:rPr lang="fr-FR" sz="1400" dirty="0" smtClean="0"/>
              <a:t> new buffer, </a:t>
            </a:r>
            <a:r>
              <a:rPr lang="fr-FR" sz="1400" dirty="0" err="1" smtClean="0"/>
              <a:t>compute</a:t>
            </a:r>
            <a:r>
              <a:rPr lang="fr-FR" sz="1400" dirty="0" smtClean="0"/>
              <a:t> </a:t>
            </a:r>
            <a:r>
              <a:rPr lang="fr-FR" sz="1400" dirty="0" err="1" smtClean="0">
                <a:latin typeface="Symbol" pitchFamily="18" charset="2"/>
              </a:rPr>
              <a:t>s</a:t>
            </a:r>
            <a:r>
              <a:rPr lang="fr-FR" sz="1400" baseline="-25000" dirty="0" err="1" smtClean="0"/>
              <a:t>noise</a:t>
            </a:r>
            <a:r>
              <a:rPr lang="fr-FR" sz="1400" dirty="0" smtClean="0"/>
              <a:t> over 1024 </a:t>
            </a:r>
            <a:r>
              <a:rPr lang="fr-FR" sz="1400" dirty="0" err="1" smtClean="0"/>
              <a:t>samples</a:t>
            </a:r>
            <a:r>
              <a:rPr lang="fr-FR" sz="1400" dirty="0" smtClean="0"/>
              <a:t> of 1</a:t>
            </a:r>
            <a:r>
              <a:rPr lang="fr-FR" sz="1400" baseline="30000" dirty="0" smtClean="0"/>
              <a:t>st</a:t>
            </a:r>
            <a:r>
              <a:rPr lang="fr-FR" sz="1400" dirty="0" smtClean="0"/>
              <a:t> </a:t>
            </a:r>
            <a:r>
              <a:rPr lang="fr-FR" sz="1400" dirty="0" err="1" smtClean="0"/>
              <a:t>sub</a:t>
            </a:r>
            <a:r>
              <a:rPr lang="fr-FR" sz="1400" dirty="0" smtClean="0"/>
              <a:t>-buffer.</a:t>
            </a:r>
          </a:p>
          <a:p>
            <a:pPr lvl="1"/>
            <a:r>
              <a:rPr lang="fr-FR" sz="1400" dirty="0" smtClean="0"/>
              <a:t>If </a:t>
            </a:r>
            <a:r>
              <a:rPr lang="fr-FR" sz="1400" dirty="0" err="1" smtClean="0"/>
              <a:t>sample</a:t>
            </a:r>
            <a:r>
              <a:rPr lang="fr-FR" sz="1400" dirty="0" smtClean="0"/>
              <a:t> </a:t>
            </a:r>
            <a:r>
              <a:rPr lang="fr-FR" sz="1400" i="1" dirty="0" smtClean="0"/>
              <a:t>i</a:t>
            </a:r>
            <a:r>
              <a:rPr lang="fr-FR" sz="1400" dirty="0" smtClean="0"/>
              <a:t> </a:t>
            </a:r>
            <a:r>
              <a:rPr lang="fr-FR" sz="1400" dirty="0" err="1" smtClean="0"/>
              <a:t>with</a:t>
            </a:r>
            <a:r>
              <a:rPr lang="fr-FR" sz="1400" dirty="0" smtClean="0"/>
              <a:t> amplitude A</a:t>
            </a:r>
            <a:r>
              <a:rPr lang="fr-FR" sz="1400" i="1" baseline="-25000" dirty="0" smtClean="0"/>
              <a:t>i</a:t>
            </a:r>
            <a:r>
              <a:rPr lang="fr-FR" sz="1400" dirty="0" smtClean="0"/>
              <a:t> &gt; N x </a:t>
            </a:r>
            <a:r>
              <a:rPr lang="fr-FR" sz="1400" dirty="0" err="1" smtClean="0">
                <a:latin typeface="Symbol" pitchFamily="18" charset="2"/>
              </a:rPr>
              <a:t>s</a:t>
            </a:r>
            <a:r>
              <a:rPr lang="fr-FR" sz="1400" baseline="-25000" dirty="0" err="1" smtClean="0"/>
              <a:t>noise</a:t>
            </a:r>
            <a:r>
              <a:rPr lang="fr-FR" sz="1400" baseline="-25000" dirty="0" smtClean="0"/>
              <a:t> </a:t>
            </a:r>
            <a:r>
              <a:rPr lang="fr-FR" sz="1400" dirty="0" smtClean="0"/>
              <a:t>, trigger of </a:t>
            </a:r>
            <a:r>
              <a:rPr lang="fr-FR" sz="1400" dirty="0" err="1" smtClean="0"/>
              <a:t>level</a:t>
            </a:r>
            <a:r>
              <a:rPr lang="fr-FR" sz="1400" dirty="0" smtClean="0"/>
              <a:t> T0 on </a:t>
            </a:r>
            <a:r>
              <a:rPr lang="fr-FR" sz="1400" dirty="0" err="1" smtClean="0"/>
              <a:t>this</a:t>
            </a:r>
            <a:r>
              <a:rPr lang="fr-FR" sz="1400" dirty="0" smtClean="0"/>
              <a:t> </a:t>
            </a:r>
            <a:r>
              <a:rPr lang="fr-FR" sz="1400" dirty="0" err="1" smtClean="0"/>
              <a:t>antenna</a:t>
            </a:r>
            <a:r>
              <a:rPr lang="fr-FR" sz="1400" dirty="0" smtClean="0"/>
              <a:t>. 6&lt;N&lt;10.</a:t>
            </a:r>
          </a:p>
          <a:p>
            <a:pPr lvl="1"/>
            <a:endParaRPr lang="fr-FR" sz="1400" dirty="0" smtClean="0"/>
          </a:p>
          <a:p>
            <a:pPr marL="0" indent="0">
              <a:buNone/>
            </a:pPr>
            <a:r>
              <a:rPr lang="fr-FR" sz="1400" b="1" u="sng" dirty="0" smtClean="0"/>
              <a:t>T1:</a:t>
            </a:r>
          </a:p>
          <a:p>
            <a:pPr marL="0" indent="0">
              <a:buNone/>
            </a:pPr>
            <a:r>
              <a:rPr lang="fr-FR" sz="1400" dirty="0" smtClean="0"/>
              <a:t>If </a:t>
            </a:r>
            <a:r>
              <a:rPr lang="fr-FR" sz="1400" dirty="0" err="1" smtClean="0"/>
              <a:t>at</a:t>
            </a:r>
            <a:r>
              <a:rPr lang="fr-FR" sz="1400" dirty="0" smtClean="0"/>
              <a:t> least 4 </a:t>
            </a:r>
            <a:r>
              <a:rPr lang="fr-FR" sz="1400" dirty="0" err="1" smtClean="0"/>
              <a:t>antennas</a:t>
            </a:r>
            <a:r>
              <a:rPr lang="fr-FR" sz="1400" dirty="0" smtClean="0"/>
              <a:t> have T0 triggers </a:t>
            </a:r>
            <a:r>
              <a:rPr lang="fr-FR" sz="1400" dirty="0" err="1" smtClean="0"/>
              <a:t>within</a:t>
            </a:r>
            <a:r>
              <a:rPr lang="fr-FR" sz="1400" dirty="0" smtClean="0"/>
              <a:t> a </a:t>
            </a:r>
            <a:r>
              <a:rPr lang="fr-FR" sz="1400" b="1" dirty="0" smtClean="0"/>
              <a:t>causal time </a:t>
            </a:r>
            <a:r>
              <a:rPr lang="fr-FR" sz="1400" b="1" dirty="0" err="1" smtClean="0"/>
              <a:t>window</a:t>
            </a:r>
            <a:r>
              <a:rPr lang="fr-FR" sz="1400" b="1" dirty="0" smtClean="0"/>
              <a:t> </a:t>
            </a:r>
            <a:r>
              <a:rPr lang="fr-FR" sz="1400" dirty="0" smtClean="0"/>
              <a:t>(</a:t>
            </a:r>
            <a:r>
              <a:rPr lang="fr-FR" sz="1400" dirty="0" err="1" smtClean="0">
                <a:latin typeface="Symbol" pitchFamily="18" charset="2"/>
              </a:rPr>
              <a:t>D</a:t>
            </a:r>
            <a:r>
              <a:rPr lang="fr-FR" sz="1400" dirty="0" err="1" smtClean="0"/>
              <a:t>t</a:t>
            </a:r>
            <a:r>
              <a:rPr lang="fr-FR" sz="1400" dirty="0" smtClean="0"/>
              <a:t>&lt;</a:t>
            </a:r>
            <a:r>
              <a:rPr lang="fr-FR" sz="1400" dirty="0">
                <a:latin typeface="Symbol" pitchFamily="18" charset="2"/>
              </a:rPr>
              <a:t>D</a:t>
            </a:r>
            <a:r>
              <a:rPr lang="fr-FR" sz="1400" dirty="0" smtClean="0"/>
              <a:t>L/c</a:t>
            </a:r>
            <a:r>
              <a:rPr lang="fr-FR" sz="1400" b="1" dirty="0" smtClean="0"/>
              <a:t>)</a:t>
            </a:r>
            <a:r>
              <a:rPr lang="fr-FR" sz="1400" dirty="0" smtClean="0"/>
              <a:t>, </a:t>
            </a:r>
            <a:r>
              <a:rPr lang="fr-FR" sz="1400" dirty="0" err="1" smtClean="0"/>
              <a:t>then</a:t>
            </a:r>
            <a:r>
              <a:rPr lang="fr-FR" sz="1400" dirty="0" smtClean="0"/>
              <a:t> data </a:t>
            </a:r>
            <a:r>
              <a:rPr lang="fr-FR" sz="1400" dirty="0" err="1" smtClean="0"/>
              <a:t>is</a:t>
            </a:r>
            <a:r>
              <a:rPr lang="fr-FR" sz="1400" dirty="0" smtClean="0"/>
              <a:t> sent to </a:t>
            </a:r>
            <a:r>
              <a:rPr lang="fr-FR" sz="1400" dirty="0" err="1" smtClean="0"/>
              <a:t>disk</a:t>
            </a:r>
            <a:r>
              <a:rPr lang="fr-FR" sz="1400" dirty="0" smtClean="0"/>
              <a:t> on machine u183 for all </a:t>
            </a:r>
            <a:r>
              <a:rPr lang="fr-FR" sz="1400" dirty="0" err="1" smtClean="0"/>
              <a:t>antennas</a:t>
            </a:r>
            <a:r>
              <a:rPr lang="fr-FR" sz="1400" dirty="0" smtClean="0"/>
              <a:t> </a:t>
            </a:r>
            <a:r>
              <a:rPr lang="fr-FR" sz="1400" dirty="0" err="1" smtClean="0"/>
              <a:t>with</a:t>
            </a:r>
            <a:r>
              <a:rPr lang="fr-FR" sz="1400" dirty="0" smtClean="0"/>
              <a:t> T0s</a:t>
            </a:r>
          </a:p>
          <a:p>
            <a:pPr lvl="1"/>
            <a:r>
              <a:rPr lang="fr-FR" sz="1400" dirty="0"/>
              <a:t>t</a:t>
            </a:r>
            <a:r>
              <a:rPr lang="fr-FR" sz="1400" dirty="0" smtClean="0"/>
              <a:t>o data file </a:t>
            </a:r>
            <a:r>
              <a:rPr lang="fr-FR" sz="1400" i="1" dirty="0" smtClean="0"/>
              <a:t>R[NRUN]_A[NANT]_</a:t>
            </a:r>
            <a:r>
              <a:rPr lang="fr-FR" sz="1400" i="1" dirty="0" err="1" smtClean="0"/>
              <a:t>data.bin</a:t>
            </a:r>
            <a:r>
              <a:rPr lang="fr-FR" sz="1400" dirty="0" smtClean="0"/>
              <a:t>:   1024 </a:t>
            </a:r>
            <a:r>
              <a:rPr lang="fr-FR" sz="1400" dirty="0" err="1" smtClean="0"/>
              <a:t>samples</a:t>
            </a:r>
            <a:r>
              <a:rPr lang="fr-FR" sz="1400" dirty="0" smtClean="0"/>
              <a:t> </a:t>
            </a:r>
            <a:r>
              <a:rPr lang="fr-FR" sz="1400" dirty="0" err="1" smtClean="0"/>
              <a:t>centered</a:t>
            </a:r>
            <a:r>
              <a:rPr lang="fr-FR" sz="1400" dirty="0" smtClean="0"/>
              <a:t> on </a:t>
            </a:r>
            <a:r>
              <a:rPr lang="fr-FR" sz="1400" dirty="0" err="1" smtClean="0"/>
              <a:t>sample</a:t>
            </a:r>
            <a:r>
              <a:rPr lang="fr-FR" sz="1400" dirty="0" smtClean="0"/>
              <a:t> </a:t>
            </a:r>
            <a:r>
              <a:rPr lang="fr-FR" sz="1400" i="1" dirty="0" smtClean="0"/>
              <a:t>i</a:t>
            </a:r>
          </a:p>
          <a:p>
            <a:pPr lvl="1"/>
            <a:r>
              <a:rPr lang="fr-FR" sz="1400" dirty="0"/>
              <a:t>t</a:t>
            </a:r>
            <a:r>
              <a:rPr lang="fr-FR" sz="1400" dirty="0" smtClean="0"/>
              <a:t>o time file </a:t>
            </a:r>
            <a:r>
              <a:rPr lang="fr-FR" sz="1400" i="1" dirty="0" smtClean="0"/>
              <a:t>R[NRUN]_A[NANT]_</a:t>
            </a:r>
            <a:r>
              <a:rPr lang="fr-FR" sz="1400" i="1" dirty="0" err="1" smtClean="0"/>
              <a:t>time.bin</a:t>
            </a:r>
            <a:r>
              <a:rPr lang="fr-FR" sz="1400" i="1" dirty="0" smtClean="0"/>
              <a:t> </a:t>
            </a:r>
            <a:r>
              <a:rPr lang="fr-FR" sz="1400" dirty="0" smtClean="0"/>
              <a:t>: </a:t>
            </a:r>
          </a:p>
          <a:p>
            <a:pPr lvl="2"/>
            <a:r>
              <a:rPr lang="fr-FR" sz="1400" dirty="0" smtClean="0"/>
              <a:t>UNIX second of </a:t>
            </a:r>
            <a:r>
              <a:rPr lang="fr-FR" sz="1400" dirty="0" err="1" smtClean="0"/>
              <a:t>sample</a:t>
            </a:r>
            <a:r>
              <a:rPr lang="fr-FR" sz="1400" dirty="0" smtClean="0"/>
              <a:t> </a:t>
            </a:r>
            <a:r>
              <a:rPr lang="fr-FR" sz="1400" i="1" dirty="0" smtClean="0"/>
              <a:t>i</a:t>
            </a:r>
          </a:p>
          <a:p>
            <a:pPr lvl="2"/>
            <a:r>
              <a:rPr lang="fr-FR" sz="1400" dirty="0" smtClean="0"/>
              <a:t>Buffer index  of </a:t>
            </a:r>
            <a:r>
              <a:rPr lang="fr-FR" sz="1400" dirty="0" err="1" smtClean="0"/>
              <a:t>sample</a:t>
            </a:r>
            <a:r>
              <a:rPr lang="fr-FR" sz="1400" dirty="0" smtClean="0"/>
              <a:t> </a:t>
            </a:r>
            <a:r>
              <a:rPr lang="fr-FR" sz="1400" i="1" dirty="0" smtClean="0"/>
              <a:t>i</a:t>
            </a:r>
            <a:endParaRPr lang="fr-FR" sz="1400" dirty="0" smtClean="0"/>
          </a:p>
          <a:p>
            <a:pPr lvl="2"/>
            <a:r>
              <a:rPr lang="fr-FR" sz="1400" dirty="0" err="1" smtClean="0"/>
              <a:t>Subbuffer</a:t>
            </a:r>
            <a:r>
              <a:rPr lang="fr-FR" sz="1400" dirty="0" smtClean="0"/>
              <a:t> index of </a:t>
            </a:r>
            <a:r>
              <a:rPr lang="fr-FR" sz="1400" dirty="0" err="1" smtClean="0"/>
              <a:t>sample</a:t>
            </a:r>
            <a:r>
              <a:rPr lang="fr-FR" sz="1400" dirty="0" smtClean="0"/>
              <a:t> </a:t>
            </a:r>
            <a:r>
              <a:rPr lang="fr-FR" sz="1400" i="1" dirty="0" smtClean="0"/>
              <a:t>i</a:t>
            </a:r>
            <a:endParaRPr lang="fr-FR" sz="1400" dirty="0" smtClean="0"/>
          </a:p>
          <a:p>
            <a:pPr lvl="2"/>
            <a:r>
              <a:rPr lang="fr-FR" sz="1400" dirty="0" smtClean="0"/>
              <a:t>Position of </a:t>
            </a:r>
            <a:r>
              <a:rPr lang="fr-FR" sz="1400" dirty="0" err="1" smtClean="0"/>
              <a:t>sample</a:t>
            </a:r>
            <a:r>
              <a:rPr lang="fr-FR" sz="1400" dirty="0" smtClean="0"/>
              <a:t> </a:t>
            </a:r>
            <a:r>
              <a:rPr lang="fr-FR" sz="1400" i="1" dirty="0" smtClean="0"/>
              <a:t>i</a:t>
            </a:r>
            <a:r>
              <a:rPr lang="fr-FR" sz="1400" dirty="0" smtClean="0"/>
              <a:t> in </a:t>
            </a:r>
            <a:r>
              <a:rPr lang="fr-FR" sz="1400" dirty="0" err="1" smtClean="0"/>
              <a:t>subbuffer</a:t>
            </a:r>
            <a:r>
              <a:rPr lang="fr-FR" sz="1400" dirty="0" smtClean="0"/>
              <a:t>.</a:t>
            </a:r>
          </a:p>
          <a:p>
            <a:pPr lvl="2"/>
            <a:endParaRPr lang="fr-FR" sz="1400" dirty="0"/>
          </a:p>
          <a:p>
            <a:r>
              <a:rPr lang="fr-FR" sz="2200" dirty="0" smtClean="0"/>
              <a:t>Code in C. Master program in python.</a:t>
            </a:r>
            <a:endParaRPr lang="en-US" sz="22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4319806" y="1772816"/>
            <a:ext cx="4788698" cy="3528392"/>
            <a:chOff x="3851920" y="1772816"/>
            <a:chExt cx="4788698" cy="3528392"/>
          </a:xfrm>
        </p:grpSpPr>
        <p:grpSp>
          <p:nvGrpSpPr>
            <p:cNvPr id="16" name="Group 15"/>
            <p:cNvGrpSpPr/>
            <p:nvPr/>
          </p:nvGrpSpPr>
          <p:grpSpPr>
            <a:xfrm>
              <a:off x="3851920" y="1772816"/>
              <a:ext cx="4788698" cy="3528392"/>
              <a:chOff x="1331640" y="4221087"/>
              <a:chExt cx="3132514" cy="2520281"/>
            </a:xfrm>
          </p:grpSpPr>
          <p:pic>
            <p:nvPicPr>
              <p:cNvPr id="4" name="Picture 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19" t="6213" r="5756" b="1888"/>
              <a:stretch>
                <a:fillRect/>
              </a:stretch>
            </p:blipFill>
            <p:spPr bwMode="auto">
              <a:xfrm>
                <a:off x="1331640" y="4221087"/>
                <a:ext cx="3132514" cy="2520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1907704" y="6525344"/>
                <a:ext cx="2448272" cy="720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175206" y="6463790"/>
                <a:ext cx="165889" cy="181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50" dirty="0" smtClean="0"/>
                  <a:t>5</a:t>
                </a:r>
                <a:endParaRPr lang="en-US" sz="1050" dirty="0"/>
              </a:p>
            </p:txBody>
          </p:sp>
        </p:grpSp>
        <p:sp>
          <p:nvSpPr>
            <p:cNvPr id="17" name="Rectangle 8"/>
            <p:cNvSpPr>
              <a:spLocks/>
            </p:cNvSpPr>
            <p:nvPr/>
          </p:nvSpPr>
          <p:spPr bwMode="auto">
            <a:xfrm>
              <a:off x="4427984" y="3403270"/>
              <a:ext cx="4024513" cy="288032"/>
            </a:xfrm>
            <a:prstGeom prst="rect">
              <a:avLst/>
            </a:prstGeom>
            <a:blipFill dpi="0" rotWithShape="0">
              <a:blip r:embed="rId3">
                <a:alphaModFix amt="60000"/>
              </a:blip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>
                      <a:alpha val="59999"/>
                    </a:srgbClr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" name="Line 9"/>
            <p:cNvSpPr>
              <a:spLocks noChangeShapeType="1"/>
            </p:cNvSpPr>
            <p:nvPr/>
          </p:nvSpPr>
          <p:spPr bwMode="auto">
            <a:xfrm flipH="1">
              <a:off x="7749926" y="3371912"/>
              <a:ext cx="9525" cy="330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miter lim="800000"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670633" y="2988494"/>
              <a:ext cx="6591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err="1" smtClean="0">
                  <a:latin typeface="Symbol" pitchFamily="18" charset="2"/>
                </a:rPr>
                <a:t>s</a:t>
              </a:r>
              <a:r>
                <a:rPr lang="fr-FR" baseline="-25000" dirty="0" err="1" smtClean="0"/>
                <a:t>noise</a:t>
              </a:r>
              <a:endParaRPr lang="en-US" dirty="0"/>
            </a:p>
          </p:txBody>
        </p:sp>
        <p:sp>
          <p:nvSpPr>
            <p:cNvPr id="23" name="Line 5"/>
            <p:cNvSpPr>
              <a:spLocks noChangeShapeType="1"/>
            </p:cNvSpPr>
            <p:nvPr/>
          </p:nvSpPr>
          <p:spPr bwMode="auto">
            <a:xfrm>
              <a:off x="4427984" y="2420889"/>
              <a:ext cx="4024513" cy="0"/>
            </a:xfrm>
            <a:prstGeom prst="line">
              <a:avLst/>
            </a:prstGeom>
            <a:noFill/>
            <a:ln w="50800">
              <a:solidFill>
                <a:srgbClr val="D90B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163040" y="2046741"/>
              <a:ext cx="103586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>
                  <a:solidFill>
                    <a:srgbClr val="FF0000"/>
                  </a:solidFill>
                  <a:latin typeface="Symbol" pitchFamily="18" charset="2"/>
                </a:rPr>
                <a:t>N </a:t>
              </a:r>
              <a:r>
                <a:rPr lang="fr-FR" dirty="0" smtClean="0">
                  <a:solidFill>
                    <a:srgbClr val="FF0000"/>
                  </a:solidFill>
                </a:rPr>
                <a:t>x </a:t>
              </a:r>
              <a:r>
                <a:rPr lang="fr-FR" dirty="0" err="1" smtClean="0">
                  <a:solidFill>
                    <a:srgbClr val="FF0000"/>
                  </a:solidFill>
                  <a:latin typeface="Symbol" pitchFamily="18" charset="2"/>
                </a:rPr>
                <a:t>s</a:t>
              </a:r>
              <a:r>
                <a:rPr lang="fr-FR" baseline="-25000" dirty="0" err="1" smtClean="0">
                  <a:solidFill>
                    <a:srgbClr val="FF0000"/>
                  </a:solidFill>
                </a:rPr>
                <a:t>noise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636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04664" y="125760"/>
            <a:ext cx="8229600" cy="1143000"/>
          </a:xfrm>
        </p:spPr>
        <p:txBody>
          <a:bodyPr/>
          <a:lstStyle/>
          <a:p>
            <a:r>
              <a:rPr lang="fr-FR" dirty="0" smtClean="0"/>
              <a:t>DAQ structure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228184" y="1484784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771800" y="4581128"/>
            <a:ext cx="71642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415806" y="4365104"/>
            <a:ext cx="32473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u="sng" dirty="0" smtClean="0"/>
              <a:t>CPU </a:t>
            </a:r>
            <a:r>
              <a:rPr lang="fr-FR" b="1" u="sng" dirty="0" err="1" smtClean="0"/>
              <a:t>reads</a:t>
            </a:r>
            <a:r>
              <a:rPr lang="fr-FR" b="1" u="sng" dirty="0" smtClean="0"/>
              <a:t>:</a:t>
            </a:r>
          </a:p>
          <a:p>
            <a:pPr marL="285750" indent="-285750" algn="r">
              <a:buFontTx/>
              <a:buChar char="-"/>
            </a:pPr>
            <a:r>
              <a:rPr lang="fr-FR" dirty="0" smtClean="0"/>
              <a:t>Selects T0s</a:t>
            </a:r>
          </a:p>
          <a:p>
            <a:pPr marL="285750" indent="-285750" algn="r">
              <a:buFontTx/>
              <a:buChar char="-"/>
            </a:pPr>
            <a:r>
              <a:rPr lang="fr-FR" dirty="0" err="1" smtClean="0"/>
              <a:t>Sends</a:t>
            </a:r>
            <a:r>
              <a:rPr lang="fr-FR" dirty="0" smtClean="0"/>
              <a:t> to master (u183)</a:t>
            </a:r>
          </a:p>
          <a:p>
            <a:pPr marL="285750" indent="-285750" algn="r">
              <a:buFontTx/>
              <a:buChar char="-"/>
            </a:pPr>
            <a:r>
              <a:rPr lang="fr-FR" dirty="0" err="1" smtClean="0"/>
              <a:t>Receives</a:t>
            </a:r>
            <a:r>
              <a:rPr lang="fr-FR" dirty="0" smtClean="0"/>
              <a:t> T1 </a:t>
            </a:r>
            <a:r>
              <a:rPr lang="fr-FR" dirty="0" err="1" smtClean="0"/>
              <a:t>decisions</a:t>
            </a:r>
            <a:endParaRPr lang="fr-FR" dirty="0" smtClean="0"/>
          </a:p>
          <a:p>
            <a:pPr marL="285750" indent="-285750" algn="r">
              <a:buFontTx/>
              <a:buChar char="-"/>
            </a:pPr>
            <a:r>
              <a:rPr lang="fr-FR" dirty="0" err="1" smtClean="0"/>
              <a:t>Writes</a:t>
            </a:r>
            <a:r>
              <a:rPr lang="fr-FR" dirty="0" smtClean="0"/>
              <a:t> to u183 </a:t>
            </a:r>
            <a:r>
              <a:rPr lang="fr-FR" dirty="0" err="1" smtClean="0"/>
              <a:t>disk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488041" y="1268760"/>
            <a:ext cx="2736304" cy="2376264"/>
          </a:xfrm>
          <a:prstGeom prst="rect">
            <a:avLst/>
          </a:prstGeom>
          <a:ln>
            <a:solidFill>
              <a:srgbClr val="4F81BD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Odd</a:t>
            </a:r>
            <a:r>
              <a:rPr lang="fr-FR" dirty="0" smtClean="0"/>
              <a:t> buffer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488041" y="3797424"/>
            <a:ext cx="2736304" cy="2376264"/>
          </a:xfrm>
          <a:prstGeom prst="rect">
            <a:avLst/>
          </a:prstGeom>
          <a:ln>
            <a:solidFill>
              <a:srgbClr val="4F81BD">
                <a:alpha val="1961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Even</a:t>
            </a:r>
            <a:r>
              <a:rPr lang="fr-FR" dirty="0" smtClean="0"/>
              <a:t> buffer</a:t>
            </a:r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4639660" y="449288"/>
            <a:ext cx="3964789" cy="6408710"/>
            <a:chOff x="3347864" y="836712"/>
            <a:chExt cx="990201" cy="2707003"/>
          </a:xfrm>
        </p:grpSpPr>
        <p:sp>
          <p:nvSpPr>
            <p:cNvPr id="14" name="U-Turn Arrow 13"/>
            <p:cNvSpPr/>
            <p:nvPr/>
          </p:nvSpPr>
          <p:spPr>
            <a:xfrm flipH="1">
              <a:off x="3347864" y="836712"/>
              <a:ext cx="954233" cy="2475245"/>
            </a:xfrm>
            <a:prstGeom prst="uturnArrow">
              <a:avLst>
                <a:gd name="adj1" fmla="val 5892"/>
                <a:gd name="adj2" fmla="val 25000"/>
                <a:gd name="adj3" fmla="val 10790"/>
                <a:gd name="adj4" fmla="val 16273"/>
                <a:gd name="adj5" fmla="val 17645"/>
              </a:avLst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U-Turn Arrow 14"/>
            <p:cNvSpPr/>
            <p:nvPr/>
          </p:nvSpPr>
          <p:spPr>
            <a:xfrm rot="10800000" flipH="1">
              <a:off x="3546062" y="3159877"/>
              <a:ext cx="792003" cy="383838"/>
            </a:xfrm>
            <a:prstGeom prst="uturnArrow">
              <a:avLst>
                <a:gd name="adj1" fmla="val 24262"/>
                <a:gd name="adj2" fmla="val 25000"/>
                <a:gd name="adj3" fmla="val 24237"/>
                <a:gd name="adj4" fmla="val 75763"/>
                <a:gd name="adj5" fmla="val 100000"/>
              </a:avLst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876256" y="1268760"/>
            <a:ext cx="1956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ADC </a:t>
            </a:r>
            <a:r>
              <a:rPr lang="fr-FR" b="1" u="sng" dirty="0" err="1" smtClean="0"/>
              <a:t>writes</a:t>
            </a:r>
            <a:r>
              <a:rPr lang="fr-FR" b="1" u="sng" dirty="0" smtClean="0"/>
              <a:t>:</a:t>
            </a:r>
          </a:p>
          <a:p>
            <a:r>
              <a:rPr lang="fr-FR" dirty="0" smtClean="0"/>
              <a:t>2</a:t>
            </a:r>
            <a:r>
              <a:rPr lang="fr-FR" baseline="30000" dirty="0" smtClean="0"/>
              <a:t>28</a:t>
            </a:r>
            <a:r>
              <a:rPr lang="fr-FR" dirty="0" smtClean="0"/>
              <a:t> </a:t>
            </a:r>
            <a:r>
              <a:rPr lang="fr-FR" dirty="0" err="1" smtClean="0"/>
              <a:t>samples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200MSamples/s : ~ 1.34s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987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dirty="0" smtClean="0"/>
              <a:t>DAQ: data </a:t>
            </a:r>
            <a:r>
              <a:rPr lang="fr-FR" dirty="0" err="1" smtClean="0"/>
              <a:t>process</a:t>
            </a:r>
            <a:r>
              <a:rPr lang="fr-FR" dirty="0" smtClean="0"/>
              <a:t> time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1249" y="1331476"/>
            <a:ext cx="4924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Averaged</a:t>
            </a:r>
            <a:r>
              <a:rPr lang="fr-FR" dirty="0" smtClean="0"/>
              <a:t> over </a:t>
            </a:r>
            <a:r>
              <a:rPr lang="fr-FR" dirty="0" err="1" smtClean="0"/>
              <a:t>Feb-June</a:t>
            </a:r>
            <a:r>
              <a:rPr lang="fr-FR" dirty="0" smtClean="0"/>
              <a:t> 2012 (70 </a:t>
            </a:r>
            <a:r>
              <a:rPr lang="fr-FR" dirty="0" err="1" smtClean="0"/>
              <a:t>days</a:t>
            </a:r>
            <a:r>
              <a:rPr lang="fr-FR" dirty="0" smtClean="0"/>
              <a:t> acquisition)</a:t>
            </a:r>
          </a:p>
          <a:p>
            <a:r>
              <a:rPr lang="fr-FR" b="1" u="sng" dirty="0" err="1" smtClean="0"/>
              <a:t>Very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preliminary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analysis</a:t>
            </a:r>
            <a:endParaRPr lang="en-GB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3068960"/>
            <a:ext cx="74437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Full </a:t>
            </a:r>
            <a:r>
              <a:rPr lang="fr-FR" dirty="0" err="1" smtClean="0"/>
              <a:t>process</a:t>
            </a:r>
            <a:r>
              <a:rPr lang="fr-FR" dirty="0" smtClean="0"/>
              <a:t> time (</a:t>
            </a:r>
            <a:r>
              <a:rPr lang="fr-FR" dirty="0" smtClean="0">
                <a:sym typeface="Wingdings"/>
              </a:rPr>
              <a:t></a:t>
            </a:r>
            <a:r>
              <a:rPr lang="fr-FR" dirty="0" smtClean="0"/>
              <a:t>)~ ADC </a:t>
            </a:r>
            <a:r>
              <a:rPr lang="fr-FR" dirty="0" err="1" smtClean="0"/>
              <a:t>write</a:t>
            </a:r>
            <a:r>
              <a:rPr lang="fr-FR" dirty="0" smtClean="0"/>
              <a:t> </a:t>
            </a:r>
            <a:r>
              <a:rPr lang="fr-FR" dirty="0" smtClean="0"/>
              <a:t>time</a:t>
            </a:r>
          </a:p>
          <a:p>
            <a:r>
              <a:rPr lang="fr-FR" dirty="0" smtClean="0"/>
              <a:t>T1 </a:t>
            </a:r>
            <a:r>
              <a:rPr lang="fr-FR" dirty="0"/>
              <a:t>(</a:t>
            </a:r>
            <a:r>
              <a:rPr lang="fr-FR" dirty="0">
                <a:solidFill>
                  <a:srgbClr val="00B050"/>
                </a:solidFill>
                <a:sym typeface="Wingdings"/>
              </a:rPr>
              <a:t></a:t>
            </a:r>
            <a:r>
              <a:rPr lang="fr-FR" dirty="0"/>
              <a:t>)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(</a:t>
            </a:r>
            <a:r>
              <a:rPr lang="fr-FR" dirty="0" err="1" smtClean="0"/>
              <a:t>very</a:t>
            </a:r>
            <a:r>
              <a:rPr lang="fr-FR" dirty="0" smtClean="0"/>
              <a:t>) </a:t>
            </a:r>
            <a:r>
              <a:rPr lang="fr-FR" dirty="0" err="1" smtClean="0"/>
              <a:t>fast</a:t>
            </a:r>
            <a:r>
              <a:rPr lang="fr-FR" dirty="0" smtClean="0"/>
              <a:t>… </a:t>
            </a:r>
            <a:r>
              <a:rPr lang="fr-FR" dirty="0" err="1" smtClean="0"/>
              <a:t>mostly</a:t>
            </a:r>
            <a:r>
              <a:rPr lang="fr-FR" dirty="0" smtClean="0"/>
              <a:t> </a:t>
            </a:r>
            <a:r>
              <a:rPr lang="fr-FR" dirty="0" err="1" smtClean="0"/>
              <a:t>waiting</a:t>
            </a:r>
            <a:r>
              <a:rPr lang="fr-FR" dirty="0" smtClean="0"/>
              <a:t> for all </a:t>
            </a:r>
            <a:r>
              <a:rPr lang="fr-FR" dirty="0" err="1" smtClean="0"/>
              <a:t>antennas</a:t>
            </a:r>
            <a:r>
              <a:rPr lang="fr-FR" dirty="0" smtClean="0"/>
              <a:t> to </a:t>
            </a:r>
            <a:r>
              <a:rPr lang="fr-FR" dirty="0" err="1" smtClean="0"/>
              <a:t>send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T0s.</a:t>
            </a:r>
            <a:endParaRPr lang="fr-FR" dirty="0" smtClean="0"/>
          </a:p>
          <a:p>
            <a:r>
              <a:rPr lang="fr-FR" dirty="0"/>
              <a:t>T0 (</a:t>
            </a:r>
            <a:r>
              <a:rPr lang="fr-FR" dirty="0">
                <a:solidFill>
                  <a:srgbClr val="0070C0"/>
                </a:solidFill>
                <a:sym typeface="Wingdings"/>
              </a:rPr>
              <a:t></a:t>
            </a:r>
            <a:r>
              <a:rPr lang="fr-FR" dirty="0"/>
              <a:t>) large </a:t>
            </a:r>
            <a:r>
              <a:rPr lang="fr-FR" dirty="0" smtClean="0"/>
              <a:t>on  </a:t>
            </a:r>
            <a:r>
              <a:rPr lang="fr-FR" dirty="0" err="1" smtClean="0"/>
              <a:t>some</a:t>
            </a:r>
            <a:r>
              <a:rPr lang="fr-FR" dirty="0" smtClean="0"/>
              <a:t> slow </a:t>
            </a:r>
            <a:r>
              <a:rPr lang="fr-FR" dirty="0" err="1" smtClean="0"/>
              <a:t>antennas</a:t>
            </a:r>
            <a:r>
              <a:rPr lang="fr-FR" dirty="0" smtClean="0"/>
              <a:t> </a:t>
            </a:r>
            <a:r>
              <a:rPr lang="fr-FR" dirty="0" smtClean="0"/>
              <a:t>(110, 111, 117, 118</a:t>
            </a:r>
            <a:r>
              <a:rPr lang="fr-FR" dirty="0" smtClean="0"/>
              <a:t>, </a:t>
            </a:r>
            <a:r>
              <a:rPr lang="fr-FR" dirty="0" smtClean="0"/>
              <a:t>133, 138</a:t>
            </a:r>
            <a:r>
              <a:rPr lang="fr-FR" dirty="0" smtClean="0"/>
              <a:t>, </a:t>
            </a:r>
            <a:r>
              <a:rPr lang="fr-FR" dirty="0" smtClean="0"/>
              <a:t>153, 157).</a:t>
            </a:r>
            <a:endParaRPr lang="fr-FR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95536" y="5097958"/>
            <a:ext cx="6429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 smtClean="0"/>
              <a:t>Fraction of buffer </a:t>
            </a:r>
            <a:r>
              <a:rPr lang="fr-FR" b="1" u="sng" dirty="0" err="1" smtClean="0"/>
              <a:t>skipped</a:t>
            </a:r>
            <a:r>
              <a:rPr lang="fr-FR" b="1" u="sng" dirty="0" smtClean="0"/>
              <a:t> (</a:t>
            </a:r>
            <a:r>
              <a:rPr lang="fr-FR" b="1" u="sng" dirty="0" smtClean="0">
                <a:solidFill>
                  <a:srgbClr val="FF0000"/>
                </a:solidFill>
                <a:sym typeface="Wingdings"/>
              </a:rPr>
              <a:t></a:t>
            </a:r>
            <a:r>
              <a:rPr lang="fr-FR" b="1" u="sng" dirty="0" smtClean="0"/>
              <a:t>) </a:t>
            </a:r>
            <a:r>
              <a:rPr lang="fr-FR" b="1" u="sng" dirty="0" err="1" smtClean="0"/>
              <a:t>is</a:t>
            </a:r>
            <a:r>
              <a:rPr lang="fr-FR" b="1" u="sng" dirty="0" smtClean="0"/>
              <a:t> ~20% </a:t>
            </a:r>
            <a:r>
              <a:rPr lang="fr-FR" b="1" u="sng" dirty="0" err="1" smtClean="0"/>
              <a:t>at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crosspoint</a:t>
            </a:r>
            <a:r>
              <a:rPr lang="fr-FR" dirty="0"/>
              <a:t>,</a:t>
            </a:r>
            <a:r>
              <a:rPr lang="fr-FR" dirty="0" smtClean="0"/>
              <a:t> </a:t>
            </a:r>
            <a:r>
              <a:rPr lang="fr-FR" dirty="0" smtClean="0"/>
              <a:t>&lt;10%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East.</a:t>
            </a:r>
          </a:p>
          <a:p>
            <a:r>
              <a:rPr lang="fr-FR" dirty="0" smtClean="0"/>
              <a:t>10 </a:t>
            </a:r>
            <a:r>
              <a:rPr lang="fr-FR" dirty="0" err="1" smtClean="0"/>
              <a:t>antennas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T0 rate&gt; 256/buffer for 20% of time (</a:t>
            </a:r>
            <a:r>
              <a:rPr lang="fr-FR" dirty="0" smtClean="0">
                <a:sym typeface="Wingdings"/>
              </a:rPr>
              <a:t></a:t>
            </a:r>
            <a:r>
              <a:rPr lang="fr-FR" dirty="0" smtClean="0"/>
              <a:t>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24275" y="6237312"/>
            <a:ext cx="2607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Acquisition close to </a:t>
            </a:r>
            <a:r>
              <a:rPr lang="fr-FR" b="1" dirty="0" err="1" smtClean="0">
                <a:solidFill>
                  <a:srgbClr val="FF0000"/>
                </a:solidFill>
              </a:rPr>
              <a:t>limit</a:t>
            </a:r>
            <a:r>
              <a:rPr lang="fr-FR" b="1" dirty="0">
                <a:solidFill>
                  <a:srgbClr val="FF0000"/>
                </a:solidFill>
              </a:rPr>
              <a:t>!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9" t="58844" r="14320" b="26185"/>
          <a:stretch/>
        </p:blipFill>
        <p:spPr>
          <a:xfrm>
            <a:off x="-23000" y="2099194"/>
            <a:ext cx="9059496" cy="883492"/>
          </a:xfrm>
        </p:spPr>
      </p:pic>
      <p:pic>
        <p:nvPicPr>
          <p:cNvPr id="12" name="Content Placehold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9" t="74211" r="14437" b="7803"/>
          <a:stretch/>
        </p:blipFill>
        <p:spPr>
          <a:xfrm>
            <a:off x="151248" y="3992290"/>
            <a:ext cx="8946579" cy="104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13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fr-FR" dirty="0" smtClean="0"/>
              <a:t>T0 </a:t>
            </a:r>
            <a:r>
              <a:rPr lang="fr-FR" dirty="0" err="1" smtClean="0"/>
              <a:t>treatment</a:t>
            </a:r>
            <a:r>
              <a:rPr lang="fr-FR" dirty="0" smtClean="0"/>
              <a:t> time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4" r="5909"/>
          <a:stretch/>
        </p:blipFill>
        <p:spPr>
          <a:xfrm>
            <a:off x="179512" y="1865838"/>
            <a:ext cx="8467506" cy="4992162"/>
          </a:xfrm>
        </p:spPr>
      </p:pic>
      <p:grpSp>
        <p:nvGrpSpPr>
          <p:cNvPr id="9" name="Group 8"/>
          <p:cNvGrpSpPr/>
          <p:nvPr/>
        </p:nvGrpSpPr>
        <p:grpSpPr>
          <a:xfrm>
            <a:off x="4067944" y="2132856"/>
            <a:ext cx="4850110" cy="954107"/>
            <a:chOff x="827584" y="6381328"/>
            <a:chExt cx="4850110" cy="954107"/>
          </a:xfrm>
          <a:solidFill>
            <a:srgbClr val="000000">
              <a:alpha val="36863"/>
            </a:srgbClr>
          </a:solidFill>
        </p:grpSpPr>
        <p:sp>
          <p:nvSpPr>
            <p:cNvPr id="6" name="TextBox 5"/>
            <p:cNvSpPr txBox="1"/>
            <p:nvPr/>
          </p:nvSpPr>
          <p:spPr>
            <a:xfrm>
              <a:off x="827584" y="6381328"/>
              <a:ext cx="4850110" cy="954107"/>
            </a:xfrm>
            <a:prstGeom prst="rect">
              <a:avLst/>
            </a:prstGeom>
            <a:solidFill>
              <a:srgbClr val="FFFFFF">
                <a:alpha val="43922"/>
              </a:srgb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ym typeface="Wingdings"/>
                </a:rPr>
                <a:t>     Cross point </a:t>
              </a:r>
              <a:r>
                <a:rPr lang="fr-FR" sz="1600" dirty="0" err="1" smtClean="0">
                  <a:sym typeface="Wingdings"/>
                </a:rPr>
                <a:t>antennas</a:t>
              </a:r>
              <a:r>
                <a:rPr lang="fr-FR" sz="1600" dirty="0" smtClean="0">
                  <a:sym typeface="Wingdings"/>
                </a:rPr>
                <a:t> [121-158]</a:t>
              </a:r>
            </a:p>
            <a:p>
              <a:r>
                <a:rPr lang="fr-FR" sz="2000" dirty="0" smtClean="0">
                  <a:solidFill>
                    <a:srgbClr val="0070C0"/>
                  </a:solidFill>
                  <a:sym typeface="Wingdings"/>
                </a:rPr>
                <a:t></a:t>
              </a:r>
              <a:r>
                <a:rPr lang="fr-FR" sz="1600" dirty="0" smtClean="0">
                  <a:sym typeface="Wingdings"/>
                </a:rPr>
                <a:t> </a:t>
              </a:r>
              <a:r>
                <a:rPr lang="fr-FR" sz="1600" dirty="0">
                  <a:sym typeface="Wingdings"/>
                </a:rPr>
                <a:t>E</a:t>
              </a:r>
              <a:r>
                <a:rPr lang="fr-FR" sz="1600" dirty="0" smtClean="0">
                  <a:sym typeface="Wingdings"/>
                </a:rPr>
                <a:t>ast arm </a:t>
              </a:r>
              <a:r>
                <a:rPr lang="fr-FR" sz="1600" dirty="0" err="1" smtClean="0">
                  <a:sym typeface="Wingdings"/>
                </a:rPr>
                <a:t>antennas</a:t>
              </a:r>
              <a:r>
                <a:rPr lang="fr-FR" sz="1600" dirty="0" smtClean="0">
                  <a:sym typeface="Wingdings"/>
                </a:rPr>
                <a:t> [101-120]</a:t>
              </a:r>
            </a:p>
            <a:p>
              <a:r>
                <a:rPr lang="fr-FR" sz="2000" dirty="0">
                  <a:solidFill>
                    <a:srgbClr val="FF0000"/>
                  </a:solidFill>
                  <a:sym typeface="Wingdings"/>
                </a:rPr>
                <a:t></a:t>
              </a:r>
              <a:r>
                <a:rPr lang="fr-FR" sz="1600" dirty="0">
                  <a:solidFill>
                    <a:srgbClr val="FF0000"/>
                  </a:solidFill>
                  <a:sym typeface="Wingdings"/>
                </a:rPr>
                <a:t> </a:t>
              </a:r>
              <a:r>
                <a:rPr lang="fr-FR" sz="1600" dirty="0" err="1" smtClean="0">
                  <a:sym typeface="Wingdings"/>
                </a:rPr>
                <a:t>Antennas</a:t>
              </a:r>
              <a:r>
                <a:rPr lang="fr-FR" sz="1600" dirty="0" smtClean="0">
                  <a:sym typeface="Wingdings"/>
                </a:rPr>
                <a:t> 110, 111, 117, 118, 130, 133, 138, 153, 157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921364" y="6503572"/>
              <a:ext cx="144016" cy="144016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95536" y="1169413"/>
            <a:ext cx="83358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antennas</a:t>
            </a:r>
            <a:r>
              <a:rPr lang="fr-FR" dirty="0" smtClean="0"/>
              <a:t> are </a:t>
            </a:r>
            <a:r>
              <a:rPr lang="fr-FR" dirty="0" err="1" smtClean="0"/>
              <a:t>alwaysslower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the </a:t>
            </a:r>
            <a:r>
              <a:rPr lang="fr-FR" dirty="0" err="1" smtClean="0"/>
              <a:t>others</a:t>
            </a:r>
            <a:r>
              <a:rPr lang="fr-FR" dirty="0" smtClean="0"/>
              <a:t>, not </a:t>
            </a:r>
            <a:r>
              <a:rPr lang="fr-FR" dirty="0" err="1" smtClean="0"/>
              <a:t>depending</a:t>
            </a:r>
            <a:r>
              <a:rPr lang="fr-FR" dirty="0" smtClean="0"/>
              <a:t> on trigger conditions, </a:t>
            </a:r>
          </a:p>
          <a:p>
            <a:r>
              <a:rPr lang="fr-FR" dirty="0" err="1"/>
              <a:t>p</a:t>
            </a:r>
            <a:r>
              <a:rPr lang="fr-FR" dirty="0" err="1" smtClean="0"/>
              <a:t>rocess</a:t>
            </a:r>
            <a:r>
              <a:rPr lang="fr-FR" dirty="0" smtClean="0"/>
              <a:t> (</a:t>
            </a:r>
            <a:r>
              <a:rPr lang="fr-FR" dirty="0" err="1" smtClean="0"/>
              <a:t>crosspoint</a:t>
            </a:r>
            <a:r>
              <a:rPr lang="fr-FR" dirty="0" smtClean="0"/>
              <a:t> or </a:t>
            </a:r>
            <a:r>
              <a:rPr lang="fr-FR" dirty="0" err="1" smtClean="0"/>
              <a:t>east</a:t>
            </a:r>
            <a:r>
              <a:rPr lang="fr-FR" dirty="0" smtClean="0"/>
              <a:t>), etc.</a:t>
            </a:r>
          </a:p>
          <a:p>
            <a:r>
              <a:rPr lang="fr-FR" b="1" dirty="0" err="1" smtClean="0">
                <a:solidFill>
                  <a:srgbClr val="FF0000"/>
                </a:solidFill>
              </a:rPr>
              <a:t>Theses</a:t>
            </a:r>
            <a:r>
              <a:rPr lang="fr-FR" b="1" dirty="0" smtClean="0">
                <a:solidFill>
                  <a:srgbClr val="FF0000"/>
                </a:solidFill>
              </a:rPr>
              <a:t> machines </a:t>
            </a:r>
            <a:r>
              <a:rPr lang="fr-FR" b="1" dirty="0" err="1" smtClean="0">
                <a:solidFill>
                  <a:srgbClr val="FF0000"/>
                </a:solidFill>
              </a:rPr>
              <a:t>could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be</a:t>
            </a:r>
            <a:r>
              <a:rPr lang="fr-FR" b="1" dirty="0" smtClean="0">
                <a:solidFill>
                  <a:srgbClr val="FF0000"/>
                </a:solidFill>
              </a:rPr>
              <a:t> the </a:t>
            </a:r>
            <a:r>
              <a:rPr lang="fr-FR" b="1" dirty="0" err="1" smtClean="0">
                <a:solidFill>
                  <a:srgbClr val="FF0000"/>
                </a:solidFill>
              </a:rPr>
              <a:t>bottle</a:t>
            </a:r>
            <a:r>
              <a:rPr lang="fr-FR" b="1" dirty="0" smtClean="0">
                <a:solidFill>
                  <a:srgbClr val="FF0000"/>
                </a:solidFill>
              </a:rPr>
              <a:t> neck of the DAQ </a:t>
            </a:r>
            <a:r>
              <a:rPr lang="fr-FR" b="1" dirty="0" err="1" smtClean="0">
                <a:solidFill>
                  <a:srgbClr val="FF0000"/>
                </a:solidFill>
              </a:rPr>
              <a:t>treatment</a:t>
            </a:r>
            <a:r>
              <a:rPr lang="fr-FR" b="1" dirty="0" smtClean="0">
                <a:solidFill>
                  <a:srgbClr val="FF0000"/>
                </a:solidFill>
              </a:rPr>
              <a:t>. To </a:t>
            </a:r>
            <a:r>
              <a:rPr lang="fr-FR" b="1" dirty="0" err="1" smtClean="0">
                <a:solidFill>
                  <a:srgbClr val="FF0000"/>
                </a:solidFill>
              </a:rPr>
              <a:t>be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checked</a:t>
            </a:r>
            <a:r>
              <a:rPr lang="fr-FR" b="1" dirty="0" smtClean="0">
                <a:solidFill>
                  <a:srgbClr val="FF0000"/>
                </a:solidFill>
              </a:rPr>
              <a:t>.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55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286055" y="1340768"/>
            <a:ext cx="3501969" cy="2661375"/>
            <a:chOff x="304650" y="2796902"/>
            <a:chExt cx="3501969" cy="266137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2796902"/>
              <a:ext cx="3339075" cy="2504306"/>
            </a:xfrm>
            <a:prstGeom prst="rect">
              <a:avLst/>
            </a:prstGeom>
          </p:spPr>
        </p:pic>
        <p:sp>
          <p:nvSpPr>
            <p:cNvPr id="6" name="Down Arrow 5"/>
            <p:cNvSpPr/>
            <p:nvPr/>
          </p:nvSpPr>
          <p:spPr>
            <a:xfrm rot="5400000">
              <a:off x="1835696" y="4039698"/>
              <a:ext cx="288032" cy="57606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09089" y="4102414"/>
              <a:ext cx="142680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 smtClean="0"/>
                <a:t>Antenna</a:t>
              </a:r>
              <a:r>
                <a:rPr lang="fr-FR" sz="1400" dirty="0" smtClean="0"/>
                <a:t> 121: no more log entry </a:t>
              </a:r>
              <a:r>
                <a:rPr lang="fr-FR" sz="1400" dirty="0" err="1" smtClean="0"/>
                <a:t>after</a:t>
              </a:r>
              <a:r>
                <a:rPr lang="fr-FR" sz="1400" dirty="0" smtClean="0"/>
                <a:t> 1500 </a:t>
              </a:r>
              <a:r>
                <a:rPr lang="fr-FR" sz="1400" dirty="0" err="1" smtClean="0"/>
                <a:t>mins</a:t>
              </a:r>
              <a:endParaRPr lang="en-GB" sz="1400" dirty="0"/>
            </a:p>
          </p:txBody>
        </p:sp>
        <p:sp>
          <p:nvSpPr>
            <p:cNvPr id="8" name="Down Arrow 7"/>
            <p:cNvSpPr/>
            <p:nvPr/>
          </p:nvSpPr>
          <p:spPr>
            <a:xfrm rot="16200000">
              <a:off x="2888432" y="2807789"/>
              <a:ext cx="288032" cy="57606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71600" y="2940918"/>
              <a:ext cx="18002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dirty="0" err="1" smtClean="0"/>
                <a:t>Antenna</a:t>
              </a:r>
              <a:r>
                <a:rPr lang="fr-FR" sz="1400" dirty="0" smtClean="0"/>
                <a:t> 101: log entry up to 4500 </a:t>
              </a:r>
              <a:r>
                <a:rPr lang="fr-FR" sz="1400" dirty="0" err="1" smtClean="0"/>
                <a:t>mins</a:t>
              </a:r>
              <a:endParaRPr lang="en-GB" sz="1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54356" y="5150500"/>
              <a:ext cx="1063946" cy="307777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Log entry ID</a:t>
              </a:r>
              <a:endParaRPr lang="en-GB" sz="1400" dirty="0"/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-85521" y="3900393"/>
              <a:ext cx="1149674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Time [mn]</a:t>
              </a:r>
              <a:endParaRPr lang="en-GB" dirty="0"/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5706" r="14159" b="76306"/>
          <a:stretch/>
        </p:blipFill>
        <p:spPr>
          <a:xfrm>
            <a:off x="117962" y="4842272"/>
            <a:ext cx="8766023" cy="103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fr-FR" dirty="0" err="1" smtClean="0"/>
              <a:t>Stalling</a:t>
            </a:r>
            <a:r>
              <a:rPr lang="fr-FR" dirty="0" smtClean="0"/>
              <a:t> DAQ</a:t>
            </a:r>
            <a:endParaRPr lang="en-GB" dirty="0"/>
          </a:p>
        </p:txBody>
      </p:sp>
      <p:grpSp>
        <p:nvGrpSpPr>
          <p:cNvPr id="19" name="Group 18"/>
          <p:cNvGrpSpPr/>
          <p:nvPr/>
        </p:nvGrpSpPr>
        <p:grpSpPr>
          <a:xfrm>
            <a:off x="4635513" y="1412776"/>
            <a:ext cx="3248855" cy="2596059"/>
            <a:chOff x="3923928" y="2868910"/>
            <a:chExt cx="3248855" cy="259605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3928" y="2868910"/>
              <a:ext cx="3248855" cy="2432298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4876206" y="5157192"/>
              <a:ext cx="1817485" cy="307777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Log entry </a:t>
              </a:r>
              <a:r>
                <a:rPr lang="fr-FR" sz="1400" dirty="0" err="1" smtClean="0">
                  <a:latin typeface="Symbol" pitchFamily="18" charset="2"/>
                </a:rPr>
                <a:t>D</a:t>
              </a:r>
              <a:r>
                <a:rPr lang="fr-FR" sz="1400" dirty="0" err="1" smtClean="0"/>
                <a:t>t</a:t>
              </a:r>
              <a:r>
                <a:rPr lang="fr-FR" sz="1400" dirty="0" smtClean="0"/>
                <a:t> [seconds]</a:t>
              </a:r>
              <a:endParaRPr lang="en-GB" sz="1400" dirty="0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6516216" y="4365104"/>
              <a:ext cx="288032" cy="57606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44008" y="3841884"/>
              <a:ext cx="22322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dirty="0" err="1" smtClean="0"/>
                <a:t>Antenna</a:t>
              </a:r>
              <a:r>
                <a:rPr lang="fr-FR" sz="1400" dirty="0" smtClean="0"/>
                <a:t> 101: one log entry ~80s </a:t>
              </a:r>
              <a:r>
                <a:rPr lang="fr-FR" sz="1400" dirty="0" err="1" smtClean="0"/>
                <a:t>after</a:t>
              </a:r>
              <a:r>
                <a:rPr lang="fr-FR" sz="1400" dirty="0" smtClean="0"/>
                <a:t> the </a:t>
              </a:r>
              <a:r>
                <a:rPr lang="fr-FR" sz="1400" dirty="0" err="1" smtClean="0"/>
                <a:t>previous</a:t>
              </a:r>
              <a:r>
                <a:rPr lang="fr-FR" sz="1400" dirty="0" smtClean="0"/>
                <a:t> one.</a:t>
              </a:r>
              <a:endParaRPr lang="en-GB" sz="1400" dirty="0"/>
            </a:p>
          </p:txBody>
        </p:sp>
        <p:sp>
          <p:nvSpPr>
            <p:cNvPr id="16" name="Down Arrow 15"/>
            <p:cNvSpPr/>
            <p:nvPr/>
          </p:nvSpPr>
          <p:spPr>
            <a:xfrm rot="5400000">
              <a:off x="4572000" y="2987660"/>
              <a:ext cx="288032" cy="57606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45393" y="3050376"/>
              <a:ext cx="1858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 smtClean="0"/>
                <a:t>Antenna</a:t>
              </a:r>
              <a:r>
                <a:rPr lang="fr-FR" sz="1400" dirty="0" smtClean="0"/>
                <a:t> 101: </a:t>
              </a:r>
              <a:r>
                <a:rPr lang="fr-FR" sz="1400" dirty="0" err="1" smtClean="0"/>
                <a:t>most</a:t>
              </a:r>
              <a:r>
                <a:rPr lang="fr-FR" sz="1400" dirty="0" smtClean="0"/>
                <a:t> </a:t>
              </a:r>
              <a:r>
                <a:rPr lang="fr-FR" sz="1400" dirty="0" err="1" smtClean="0">
                  <a:latin typeface="Symbol" pitchFamily="18" charset="2"/>
                </a:rPr>
                <a:t>D</a:t>
              </a:r>
              <a:r>
                <a:rPr lang="fr-FR" sz="1400" dirty="0" err="1" smtClean="0"/>
                <a:t>t</a:t>
              </a:r>
              <a:r>
                <a:rPr lang="fr-FR" sz="1400" dirty="0" smtClean="0"/>
                <a:t>=1.34s (as </a:t>
              </a:r>
              <a:r>
                <a:rPr lang="fr-FR" sz="1400" dirty="0" err="1" smtClean="0"/>
                <a:t>expected</a:t>
              </a:r>
              <a:r>
                <a:rPr lang="fr-FR" sz="1400" dirty="0" smtClean="0"/>
                <a:t>)</a:t>
              </a:r>
              <a:endParaRPr lang="en-GB" sz="14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-8027" y="2420888"/>
            <a:ext cx="105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ex:R3711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23528" y="5982379"/>
            <a:ext cx="8736919" cy="86177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fr-FR" sz="1400" dirty="0" smtClean="0"/>
              <a:t>    </a:t>
            </a:r>
            <a:r>
              <a:rPr lang="fr-FR" sz="1600" dirty="0" smtClean="0"/>
              <a:t>Total acquisition time</a:t>
            </a:r>
          </a:p>
          <a:p>
            <a:r>
              <a:rPr lang="fr-FR" sz="1600" dirty="0">
                <a:solidFill>
                  <a:srgbClr val="FF0000"/>
                </a:solidFill>
                <a:sym typeface="Wingdings"/>
              </a:rPr>
              <a:t> </a:t>
            </a:r>
            <a:r>
              <a:rPr lang="fr-FR" sz="1600" dirty="0" smtClean="0"/>
              <a:t>DAQ out (crashes + </a:t>
            </a:r>
            <a:r>
              <a:rPr lang="fr-FR" sz="1600" dirty="0" err="1"/>
              <a:t>stalled</a:t>
            </a:r>
            <a:r>
              <a:rPr lang="fr-FR" sz="1600" dirty="0"/>
              <a:t> </a:t>
            </a:r>
            <a:r>
              <a:rPr lang="fr-FR" sz="1600" dirty="0" smtClean="0"/>
              <a:t>DAQ)</a:t>
            </a:r>
          </a:p>
          <a:p>
            <a:pPr marL="285750" indent="-285750">
              <a:buFont typeface="Wingdings"/>
              <a:buChar char="n"/>
            </a:pPr>
            <a:endParaRPr lang="fr-FR" sz="1600" dirty="0" smtClean="0"/>
          </a:p>
          <a:p>
            <a:r>
              <a:rPr lang="fr-FR" dirty="0">
                <a:sym typeface="Wingdings"/>
              </a:rPr>
              <a:t></a:t>
            </a:r>
            <a:r>
              <a:rPr lang="fr-FR" sz="1600" dirty="0">
                <a:sym typeface="Wingdings"/>
              </a:rPr>
              <a:t> </a:t>
            </a:r>
            <a:r>
              <a:rPr lang="fr-FR" sz="1600" dirty="0" err="1" smtClean="0"/>
              <a:t>Antenna</a:t>
            </a:r>
            <a:r>
              <a:rPr lang="fr-FR" sz="1600" dirty="0" smtClean="0"/>
              <a:t> </a:t>
            </a:r>
            <a:r>
              <a:rPr lang="fr-FR" sz="1600" dirty="0" err="1" smtClean="0"/>
              <a:t>monitored</a:t>
            </a:r>
            <a:r>
              <a:rPr lang="fr-FR" sz="1600" dirty="0" smtClean="0"/>
              <a:t> (PSD </a:t>
            </a:r>
            <a:r>
              <a:rPr lang="fr-FR" sz="1600" dirty="0" err="1" smtClean="0"/>
              <a:t>measurement</a:t>
            </a:r>
            <a:r>
              <a:rPr lang="fr-FR" sz="1600" dirty="0" smtClean="0"/>
              <a:t> </a:t>
            </a:r>
            <a:r>
              <a:rPr lang="fr-FR" sz="1600" dirty="0" err="1" smtClean="0"/>
              <a:t>present</a:t>
            </a:r>
            <a:r>
              <a:rPr lang="fr-FR" sz="1600" dirty="0" smtClean="0"/>
              <a:t>)</a:t>
            </a:r>
          </a:p>
          <a:p>
            <a:r>
              <a:rPr lang="fr-FR" dirty="0">
                <a:solidFill>
                  <a:srgbClr val="00B050"/>
                </a:solidFill>
                <a:sym typeface="Wingdings"/>
              </a:rPr>
              <a:t></a:t>
            </a:r>
            <a:r>
              <a:rPr lang="fr-FR" sz="1600" dirty="0">
                <a:sym typeface="Wingdings"/>
              </a:rPr>
              <a:t> </a:t>
            </a:r>
            <a:r>
              <a:rPr lang="fr-FR" sz="1600" dirty="0" err="1" smtClean="0"/>
              <a:t>Antenna</a:t>
            </a:r>
            <a:r>
              <a:rPr lang="fr-FR" sz="1600" dirty="0" smtClean="0"/>
              <a:t> up (PSD OK)</a:t>
            </a:r>
            <a:endParaRPr lang="en-GB" sz="1600" dirty="0"/>
          </a:p>
        </p:txBody>
      </p:sp>
      <p:sp>
        <p:nvSpPr>
          <p:cNvPr id="25" name="Rectangle 24"/>
          <p:cNvSpPr/>
          <p:nvPr/>
        </p:nvSpPr>
        <p:spPr>
          <a:xfrm>
            <a:off x="417308" y="6093296"/>
            <a:ext cx="144016" cy="14401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856984" cy="4464496"/>
          </a:xfrm>
        </p:spPr>
        <p:txBody>
          <a:bodyPr>
            <a:normAutofit/>
          </a:bodyPr>
          <a:lstStyle/>
          <a:p>
            <a:r>
              <a:rPr lang="fr-FR" sz="2400" dirty="0" err="1" smtClean="0"/>
              <a:t>Period</a:t>
            </a:r>
            <a:r>
              <a:rPr lang="fr-FR" sz="2400" dirty="0" smtClean="0"/>
              <a:t> of log </a:t>
            </a:r>
            <a:r>
              <a:rPr lang="fr-FR" sz="2400" dirty="0" err="1" smtClean="0"/>
              <a:t>writing</a:t>
            </a:r>
            <a:r>
              <a:rPr lang="fr-FR" sz="2400" dirty="0"/>
              <a:t> </a:t>
            </a:r>
            <a:r>
              <a:rPr lang="fr-FR" sz="2400" dirty="0" err="1" smtClean="0"/>
              <a:t>can</a:t>
            </a:r>
            <a:r>
              <a:rPr lang="fr-FR" sz="2400" dirty="0" smtClean="0"/>
              <a:t> </a:t>
            </a:r>
            <a:r>
              <a:rPr lang="fr-FR" sz="2400" dirty="0" err="1" smtClean="0"/>
              <a:t>differ</a:t>
            </a:r>
            <a:r>
              <a:rPr lang="fr-FR" sz="2400" dirty="0" smtClean="0"/>
              <a:t> </a:t>
            </a:r>
            <a:r>
              <a:rPr lang="fr-FR" sz="2400" dirty="0" err="1" smtClean="0"/>
              <a:t>from</a:t>
            </a:r>
            <a:r>
              <a:rPr lang="fr-FR" sz="2400" dirty="0" smtClean="0"/>
              <a:t> the </a:t>
            </a:r>
            <a:r>
              <a:rPr lang="fr-FR" sz="2400" dirty="0" err="1" smtClean="0"/>
              <a:t>expected</a:t>
            </a:r>
            <a:r>
              <a:rPr lang="fr-FR" sz="2400" dirty="0" smtClean="0"/>
              <a:t> 1.34s </a:t>
            </a:r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  (once per </a:t>
            </a:r>
            <a:r>
              <a:rPr lang="fr-FR" sz="2400" dirty="0" err="1" smtClean="0"/>
              <a:t>loop</a:t>
            </a:r>
            <a:r>
              <a:rPr lang="fr-FR" sz="2400" dirty="0" smtClean="0"/>
              <a:t>)… DAQ </a:t>
            </a:r>
            <a:r>
              <a:rPr lang="fr-FR" sz="2400" dirty="0" err="1" smtClean="0"/>
              <a:t>seems</a:t>
            </a:r>
            <a:r>
              <a:rPr lang="fr-FR" sz="2400" dirty="0" smtClean="0"/>
              <a:t> to </a:t>
            </a:r>
            <a:r>
              <a:rPr lang="fr-FR" sz="2400" dirty="0" err="1" smtClean="0"/>
              <a:t>stale</a:t>
            </a:r>
            <a:r>
              <a:rPr lang="fr-FR" sz="2400" dirty="0" smtClean="0"/>
              <a:t> </a:t>
            </a:r>
            <a:r>
              <a:rPr lang="fr-FR" sz="2400" dirty="0" err="1" smtClean="0"/>
              <a:t>sometimes</a:t>
            </a:r>
            <a:r>
              <a:rPr lang="fr-FR" sz="2400" dirty="0" smtClean="0"/>
              <a:t>.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sz="2400" dirty="0" smtClean="0"/>
          </a:p>
          <a:p>
            <a:r>
              <a:rPr lang="fr-FR" sz="2400" dirty="0" err="1" smtClean="0"/>
              <a:t>Together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DAQ crashes, </a:t>
            </a:r>
            <a:r>
              <a:rPr lang="fr-FR" sz="2400" dirty="0" err="1" smtClean="0"/>
              <a:t>stalling</a:t>
            </a:r>
            <a:r>
              <a:rPr lang="fr-FR" sz="2400" dirty="0" smtClean="0"/>
              <a:t> DAQ </a:t>
            </a:r>
            <a:r>
              <a:rPr lang="fr-FR" sz="2400" dirty="0" err="1" smtClean="0"/>
              <a:t>accounts</a:t>
            </a:r>
            <a:r>
              <a:rPr lang="fr-FR" sz="2400" dirty="0" smtClean="0"/>
              <a:t> </a:t>
            </a:r>
            <a:r>
              <a:rPr lang="fr-FR" sz="2400" dirty="0"/>
              <a:t>on </a:t>
            </a:r>
            <a:r>
              <a:rPr lang="fr-FR" sz="2400" dirty="0" err="1"/>
              <a:t>average</a:t>
            </a:r>
            <a:r>
              <a:rPr lang="fr-FR" sz="2400" dirty="0"/>
              <a:t> </a:t>
            </a:r>
            <a:r>
              <a:rPr lang="fr-FR" sz="2400" dirty="0" smtClean="0"/>
              <a:t>for a </a:t>
            </a:r>
            <a:r>
              <a:rPr lang="fr-FR" sz="2400" b="1" u="sng" dirty="0" err="1" smtClean="0"/>
              <a:t>loss</a:t>
            </a:r>
            <a:r>
              <a:rPr lang="fr-FR" sz="2400" b="1" u="sng" dirty="0" smtClean="0"/>
              <a:t> of 30% of </a:t>
            </a:r>
            <a:r>
              <a:rPr lang="fr-FR" sz="2400" b="1" u="sng" dirty="0" err="1" smtClean="0"/>
              <a:t>acq</a:t>
            </a:r>
            <a:r>
              <a:rPr lang="fr-FR" sz="2400" b="1" u="sng" dirty="0" smtClean="0"/>
              <a:t>. time</a:t>
            </a:r>
            <a:r>
              <a:rPr lang="fr-FR" sz="2400" dirty="0" smtClean="0"/>
              <a:t> (up </a:t>
            </a:r>
            <a:r>
              <a:rPr lang="fr-FR" sz="2400" smtClean="0"/>
              <a:t>to 45% </a:t>
            </a:r>
            <a:r>
              <a:rPr lang="fr-FR" sz="2400" dirty="0" smtClean="0"/>
              <a:t>for </a:t>
            </a:r>
            <a:r>
              <a:rPr lang="fr-FR" sz="2400" dirty="0" err="1" smtClean="0"/>
              <a:t>some</a:t>
            </a:r>
            <a:r>
              <a:rPr lang="fr-FR" sz="2400" dirty="0" smtClean="0"/>
              <a:t> </a:t>
            </a:r>
            <a:r>
              <a:rPr lang="fr-FR" sz="2400" dirty="0" err="1" smtClean="0"/>
              <a:t>antennas</a:t>
            </a:r>
            <a:r>
              <a:rPr lang="fr-FR" sz="2400" dirty="0"/>
              <a:t>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6833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40640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DATA PREPROCESSING:</a:t>
            </a:r>
          </a:p>
          <a:p>
            <a:pPr algn="ctr"/>
            <a:r>
              <a:rPr lang="en-US" sz="3600" b="1" dirty="0" smtClean="0"/>
              <a:t>CONSECUTIVE COINCIDENCES</a:t>
            </a:r>
            <a:endParaRPr lang="en-US" sz="3600" b="1" dirty="0"/>
          </a:p>
        </p:txBody>
      </p:sp>
      <p:pic>
        <p:nvPicPr>
          <p:cNvPr id="9" name="Image 8" descr="3577_coincrate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0475" y="2164804"/>
            <a:ext cx="5343525" cy="4000500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6012160" y="58772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Time (s)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 rot="16200000">
            <a:off x="2758963" y="410437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Coincidence</a:t>
            </a:r>
            <a:r>
              <a:rPr lang="fr-FR" dirty="0" smtClean="0"/>
              <a:t> rate (Hz)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35496" y="245283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/>
              <a:t>Example</a:t>
            </a:r>
            <a:r>
              <a:rPr lang="fr-FR" sz="2400" dirty="0" smtClean="0"/>
              <a:t> of </a:t>
            </a:r>
            <a:r>
              <a:rPr lang="fr-FR" sz="2400" dirty="0" err="1" smtClean="0"/>
              <a:t>run</a:t>
            </a:r>
            <a:r>
              <a:rPr lang="fr-FR" sz="2400" dirty="0" smtClean="0"/>
              <a:t> 3577</a:t>
            </a:r>
            <a:endParaRPr lang="fr-FR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35496" y="2956892"/>
            <a:ext cx="38164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2000" dirty="0" smtClean="0"/>
              <a:t> 49 </a:t>
            </a:r>
            <a:r>
              <a:rPr lang="fr-FR" sz="2000" dirty="0" err="1" smtClean="0"/>
              <a:t>antennas</a:t>
            </a:r>
            <a:endParaRPr lang="fr-FR" sz="2000" dirty="0" smtClean="0"/>
          </a:p>
          <a:p>
            <a:pPr>
              <a:buFontTx/>
              <a:buChar char="-"/>
            </a:pPr>
            <a:r>
              <a:rPr lang="fr-FR" sz="2000" dirty="0"/>
              <a:t> </a:t>
            </a:r>
            <a:r>
              <a:rPr lang="fr-FR" sz="2000" dirty="0" smtClean="0"/>
              <a:t>Total </a:t>
            </a:r>
            <a:r>
              <a:rPr lang="fr-FR" sz="2000" dirty="0" err="1" smtClean="0"/>
              <a:t>duration</a:t>
            </a:r>
            <a:r>
              <a:rPr lang="fr-FR" sz="2000" dirty="0" smtClean="0"/>
              <a:t>: </a:t>
            </a:r>
            <a:r>
              <a:rPr lang="fr-FR" sz="2000" baseline="-6000" dirty="0" smtClean="0"/>
              <a:t>~</a:t>
            </a:r>
            <a:r>
              <a:rPr lang="fr-FR" sz="2000" dirty="0" smtClean="0"/>
              <a:t>38h30</a:t>
            </a:r>
          </a:p>
          <a:p>
            <a:pPr>
              <a:buFontTx/>
              <a:buChar char="-"/>
            </a:pPr>
            <a:r>
              <a:rPr lang="fr-FR" sz="2000" dirty="0"/>
              <a:t> </a:t>
            </a:r>
            <a:r>
              <a:rPr lang="fr-FR" sz="2000" dirty="0" err="1" smtClean="0"/>
              <a:t>Number</a:t>
            </a:r>
            <a:r>
              <a:rPr lang="fr-FR" sz="2000" dirty="0" smtClean="0"/>
              <a:t> of </a:t>
            </a:r>
            <a:r>
              <a:rPr lang="fr-FR" sz="2000" dirty="0" err="1" smtClean="0"/>
              <a:t>events</a:t>
            </a:r>
            <a:r>
              <a:rPr lang="fr-FR" sz="2000" dirty="0" smtClean="0"/>
              <a:t>: 4.452.938</a:t>
            </a:r>
          </a:p>
          <a:p>
            <a:pPr>
              <a:buFontTx/>
              <a:buChar char="-"/>
            </a:pPr>
            <a:r>
              <a:rPr lang="fr-FR" sz="2000" dirty="0"/>
              <a:t> </a:t>
            </a:r>
            <a:r>
              <a:rPr lang="fr-FR" sz="2000" dirty="0" err="1" smtClean="0"/>
              <a:t>Number</a:t>
            </a:r>
            <a:r>
              <a:rPr lang="fr-FR" sz="2000" dirty="0" smtClean="0"/>
              <a:t> of </a:t>
            </a:r>
            <a:r>
              <a:rPr lang="fr-FR" sz="2000" dirty="0" err="1" smtClean="0"/>
              <a:t>coincs</a:t>
            </a:r>
            <a:r>
              <a:rPr lang="fr-FR" sz="2000" dirty="0" smtClean="0"/>
              <a:t>: 633.918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87579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3577_coincratereje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9035" y="2677104"/>
            <a:ext cx="5343525" cy="4000500"/>
          </a:xfrm>
          <a:prstGeom prst="rect">
            <a:avLst/>
          </a:prstGeom>
        </p:spPr>
      </p:pic>
      <p:grpSp>
        <p:nvGrpSpPr>
          <p:cNvPr id="11" name="Groupe 10"/>
          <p:cNvGrpSpPr/>
          <p:nvPr/>
        </p:nvGrpSpPr>
        <p:grpSpPr>
          <a:xfrm>
            <a:off x="0" y="2672862"/>
            <a:ext cx="4498573" cy="3981156"/>
            <a:chOff x="251520" y="2996952"/>
            <a:chExt cx="4498573" cy="3794022"/>
          </a:xfrm>
        </p:grpSpPr>
        <p:pic>
          <p:nvPicPr>
            <p:cNvPr id="7" name="Picture 2" descr="trendconscoinc"/>
            <p:cNvPicPr>
              <a:picLocks noChangeAspect="1" noChangeArrowheads="1"/>
            </p:cNvPicPr>
            <p:nvPr/>
          </p:nvPicPr>
          <p:blipFill>
            <a:blip r:embed="rId3" cstate="print"/>
            <a:srcRect l="5519" r="7468"/>
            <a:stretch>
              <a:fillRect/>
            </a:stretch>
          </p:blipFill>
          <p:spPr bwMode="auto">
            <a:xfrm>
              <a:off x="251520" y="2996952"/>
              <a:ext cx="4498573" cy="37940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Connecteur droit 7"/>
            <p:cNvCxnSpPr/>
            <p:nvPr/>
          </p:nvCxnSpPr>
          <p:spPr>
            <a:xfrm rot="5400000" flipH="1" flipV="1">
              <a:off x="-591361" y="4790119"/>
              <a:ext cx="2894388" cy="28135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rot="5400000" flipH="1" flipV="1">
              <a:off x="-187571" y="4808574"/>
              <a:ext cx="2898475" cy="5684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avec flèche 9"/>
            <p:cNvCxnSpPr/>
            <p:nvPr/>
          </p:nvCxnSpPr>
          <p:spPr>
            <a:xfrm>
              <a:off x="869901" y="3717032"/>
              <a:ext cx="360040" cy="1588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ZoneTexte 11"/>
          <p:cNvSpPr txBox="1"/>
          <p:nvPr/>
        </p:nvSpPr>
        <p:spPr>
          <a:xfrm>
            <a:off x="251520" y="1444714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sz="2000" dirty="0" smtClean="0"/>
              <a:t>Main source of pollution: </a:t>
            </a:r>
            <a:r>
              <a:rPr lang="fr-FR" sz="2000" b="1" dirty="0" smtClean="0"/>
              <a:t>power line (50Hz)</a:t>
            </a:r>
            <a:endParaRPr lang="fr-FR" sz="20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251520" y="1084674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b="1" u="sng" dirty="0" smtClean="0"/>
              <a:t> Rejection of </a:t>
            </a:r>
            <a:r>
              <a:rPr lang="fr-FR" sz="2000" b="1" u="sng" dirty="0" err="1" smtClean="0"/>
              <a:t>events</a:t>
            </a:r>
            <a:r>
              <a:rPr lang="fr-FR" sz="2000" b="1" u="sng" dirty="0" smtClean="0"/>
              <a:t> </a:t>
            </a:r>
            <a:r>
              <a:rPr lang="fr-FR" sz="2000" b="1" u="sng" dirty="0" err="1" smtClean="0"/>
              <a:t>with</a:t>
            </a:r>
            <a:r>
              <a:rPr lang="fr-FR" sz="2000" b="1" u="sng" dirty="0" smtClean="0"/>
              <a:t> </a:t>
            </a:r>
            <a:r>
              <a:rPr lang="fr-FR" sz="2000" b="1" u="sng" dirty="0" err="1" smtClean="0"/>
              <a:t>Δt</a:t>
            </a:r>
            <a:r>
              <a:rPr lang="fr-FR" sz="2000" b="1" u="sng" dirty="0" smtClean="0"/>
              <a:t> </a:t>
            </a:r>
            <a:r>
              <a:rPr lang="fr-FR" sz="2000" b="1" u="sng" dirty="0" err="1" smtClean="0"/>
              <a:t>consecutive</a:t>
            </a:r>
            <a:r>
              <a:rPr lang="fr-FR" sz="2000" b="1" u="sng" dirty="0" smtClean="0"/>
              <a:t> = n.10 ms</a:t>
            </a:r>
            <a:endParaRPr lang="fr-FR" sz="2000" b="1" u="sng" dirty="0"/>
          </a:p>
        </p:txBody>
      </p:sp>
      <p:sp>
        <p:nvSpPr>
          <p:cNvPr id="17" name="ZoneTexte 16"/>
          <p:cNvSpPr txBox="1"/>
          <p:nvPr/>
        </p:nvSpPr>
        <p:spPr>
          <a:xfrm>
            <a:off x="251950" y="1804754"/>
            <a:ext cx="8330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sz="2000" dirty="0" smtClean="0"/>
              <a:t>On </a:t>
            </a:r>
            <a:r>
              <a:rPr lang="fr-FR" sz="2000" dirty="0" err="1" smtClean="0"/>
              <a:t>run</a:t>
            </a:r>
            <a:r>
              <a:rPr lang="fr-FR" sz="2000" dirty="0" smtClean="0"/>
              <a:t> 3577: 67.406 </a:t>
            </a:r>
            <a:r>
              <a:rPr lang="fr-FR" sz="2000" dirty="0" err="1" smtClean="0"/>
              <a:t>coincidences</a:t>
            </a:r>
            <a:r>
              <a:rPr lang="fr-FR" sz="2000" dirty="0" smtClean="0"/>
              <a:t> </a:t>
            </a:r>
            <a:r>
              <a:rPr lang="fr-FR" sz="2000" dirty="0" err="1" smtClean="0"/>
              <a:t>remaining</a:t>
            </a:r>
            <a:r>
              <a:rPr lang="fr-FR" sz="2000" dirty="0" smtClean="0"/>
              <a:t> (</a:t>
            </a:r>
            <a:r>
              <a:rPr lang="fr-FR" sz="2000" b="1" dirty="0" smtClean="0"/>
              <a:t>89% rejection</a:t>
            </a:r>
            <a:r>
              <a:rPr lang="fr-FR" sz="2000" dirty="0" smtClean="0"/>
              <a:t>)</a:t>
            </a:r>
            <a:endParaRPr lang="fr-FR" sz="2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51520" y="2145050"/>
            <a:ext cx="8892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sz="2000" dirty="0" smtClean="0"/>
              <a:t>Influence on </a:t>
            </a:r>
            <a:r>
              <a:rPr lang="fr-FR" sz="2000" dirty="0" err="1" smtClean="0"/>
              <a:t>acceptance</a:t>
            </a:r>
            <a:r>
              <a:rPr lang="fr-FR" sz="2000" dirty="0" smtClean="0"/>
              <a:t>? </a:t>
            </a:r>
          </a:p>
          <a:p>
            <a:r>
              <a:rPr lang="fr-FR" sz="2000" dirty="0"/>
              <a:t> </a:t>
            </a:r>
            <a:r>
              <a:rPr lang="fr-FR" sz="2000" dirty="0" smtClean="0"/>
              <a:t> (</a:t>
            </a:r>
            <a:r>
              <a:rPr lang="fr-FR" sz="2000" dirty="0" err="1" smtClean="0"/>
              <a:t>mainly</a:t>
            </a:r>
            <a:r>
              <a:rPr lang="fr-FR" sz="2000" dirty="0" smtClean="0"/>
              <a:t> cross-point </a:t>
            </a:r>
            <a:r>
              <a:rPr lang="fr-FR" sz="2000" dirty="0" err="1" smtClean="0"/>
              <a:t>events</a:t>
            </a:r>
            <a:r>
              <a:rPr lang="fr-FR" sz="2000" dirty="0" smtClean="0"/>
              <a:t>, </a:t>
            </a:r>
            <a:r>
              <a:rPr lang="fr-FR" sz="2000" dirty="0" err="1" smtClean="0"/>
              <a:t>estimated</a:t>
            </a:r>
            <a:r>
              <a:rPr lang="fr-FR" sz="2000" dirty="0" smtClean="0"/>
              <a:t> </a:t>
            </a:r>
            <a:r>
              <a:rPr lang="fr-FR" sz="2000" dirty="0" err="1" smtClean="0"/>
              <a:t>dead</a:t>
            </a:r>
            <a:r>
              <a:rPr lang="fr-FR" sz="2000" dirty="0" smtClean="0"/>
              <a:t>-time </a:t>
            </a:r>
            <a:r>
              <a:rPr lang="fr-FR" sz="2000" baseline="-6000" dirty="0" smtClean="0"/>
              <a:t>~</a:t>
            </a:r>
            <a:r>
              <a:rPr lang="fr-FR" sz="2000" dirty="0" smtClean="0"/>
              <a:t>10%)</a:t>
            </a:r>
            <a:endParaRPr lang="fr-FR" sz="2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1043608" y="321297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10 ms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310427" y="628825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Time (s)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 rot="16200000">
            <a:off x="3237949" y="4537734"/>
            <a:ext cx="2730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Coincidence</a:t>
            </a:r>
            <a:r>
              <a:rPr lang="fr-FR" dirty="0" smtClean="0"/>
              <a:t> rate (Hz)</a:t>
            </a:r>
            <a:endParaRPr lang="fr-FR" dirty="0"/>
          </a:p>
        </p:txBody>
      </p:sp>
      <p:sp>
        <p:nvSpPr>
          <p:cNvPr id="16" name="ZoneTexte 3"/>
          <p:cNvSpPr txBox="1"/>
          <p:nvPr/>
        </p:nvSpPr>
        <p:spPr>
          <a:xfrm>
            <a:off x="0" y="-273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DATA PREPROCESSING:</a:t>
            </a:r>
          </a:p>
          <a:p>
            <a:pPr algn="ctr"/>
            <a:r>
              <a:rPr lang="en-US" sz="3600" b="1" dirty="0" smtClean="0"/>
              <a:t>CONSECUTIVE COINCIDENCES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5715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1218</Words>
  <Application>Microsoft Office PowerPoint</Application>
  <PresentationFormat>On-screen Show (4:3)</PresentationFormat>
  <Paragraphs>247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TREND DAQ meeting</vt:lpstr>
      <vt:lpstr>Agenda</vt:lpstr>
      <vt:lpstr>Trigger principle / Buffer analysis</vt:lpstr>
      <vt:lpstr>DAQ structure</vt:lpstr>
      <vt:lpstr>DAQ: data process time</vt:lpstr>
      <vt:lpstr>T0 treatment time</vt:lpstr>
      <vt:lpstr>Stalling DAQ</vt:lpstr>
      <vt:lpstr>PowerPoint Presentation</vt:lpstr>
      <vt:lpstr>PowerPoint Presentation</vt:lpstr>
      <vt:lpstr>PowerPoint Presentation</vt:lpstr>
      <vt:lpstr>PowerPoint Presentation</vt:lpstr>
      <vt:lpstr>Buffer structure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 DAQ meeting</dc:title>
  <dc:creator>martineau</dc:creator>
  <cp:lastModifiedBy>martineau</cp:lastModifiedBy>
  <cp:revision>137</cp:revision>
  <dcterms:created xsi:type="dcterms:W3CDTF">2012-09-07T02:08:45Z</dcterms:created>
  <dcterms:modified xsi:type="dcterms:W3CDTF">2012-09-10T17:13:45Z</dcterms:modified>
</cp:coreProperties>
</file>