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17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66" r:id="rId4"/>
    <p:sldId id="267" r:id="rId5"/>
    <p:sldId id="268" r:id="rId6"/>
    <p:sldId id="269" r:id="rId7"/>
    <p:sldId id="258" r:id="rId8"/>
    <p:sldId id="259" r:id="rId9"/>
    <p:sldId id="261" r:id="rId10"/>
    <p:sldId id="263" r:id="rId11"/>
    <p:sldId id="260" r:id="rId12"/>
    <p:sldId id="262" r:id="rId13"/>
    <p:sldId id="264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-130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4017A-87F5-0345-A113-6FC742BB5EA8}" type="datetimeFigureOut">
              <a:rPr lang="en-US" smtClean="0"/>
              <a:t>10/29/12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D37966-B04D-9043-91C9-2AE87BFA068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4F3F5-1A1B-684C-B7F3-CA7EAE7EBAB4}" type="datetimeFigureOut">
              <a:rPr lang="en-US" smtClean="0"/>
              <a:t>10/29/12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018920-DC79-3646-8D8F-2FE96CC5F5E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56507" y="2529039"/>
            <a:ext cx="4563256" cy="1622939"/>
          </a:xfrm>
        </p:spPr>
        <p:txBody>
          <a:bodyPr anchor="b" anchorCtr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kumimoji="0" lang="es-ES_tradnl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807180" y="5463387"/>
            <a:ext cx="4412583" cy="1117432"/>
          </a:xfrm>
        </p:spPr>
        <p:txBody>
          <a:bodyPr/>
          <a:lstStyle>
            <a:lvl1pPr marL="0" indent="0" algn="r">
              <a:buNone/>
              <a:defRPr sz="2000">
                <a:solidFill>
                  <a:srgbClr val="3D3D3D"/>
                </a:solidFill>
                <a:latin typeface="Verdana"/>
                <a:ea typeface="+mj-ea"/>
                <a:cs typeface="Verdana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_tradnl" smtClean="0"/>
              <a:t>Click to edit Master subtitle style</a:t>
            </a:r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5958104" y="0"/>
            <a:ext cx="3194420" cy="415081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966628" y="5463387"/>
            <a:ext cx="3194420" cy="141165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Dirac_logo_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5973116" y="4327505"/>
            <a:ext cx="3113348" cy="9580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_tradnl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_tradnl" smtClean="0"/>
              <a:t>Click to edit Master text styles</a:t>
            </a:r>
          </a:p>
          <a:p>
            <a:pPr lvl="1" eaLnBrk="1" latinLnBrk="0" hangingPunct="1"/>
            <a:r>
              <a:rPr lang="es-ES_tradnl" smtClean="0"/>
              <a:t>Second level</a:t>
            </a:r>
          </a:p>
          <a:p>
            <a:pPr lvl="2" eaLnBrk="1" latinLnBrk="0" hangingPunct="1"/>
            <a:r>
              <a:rPr lang="es-ES_tradnl" smtClean="0"/>
              <a:t>Third level</a:t>
            </a:r>
          </a:p>
          <a:p>
            <a:pPr lvl="3" eaLnBrk="1" latinLnBrk="0" hangingPunct="1"/>
            <a:r>
              <a:rPr lang="es-ES_tradnl" smtClean="0"/>
              <a:t>Fourth level</a:t>
            </a:r>
          </a:p>
          <a:p>
            <a:pPr lvl="4" eaLnBrk="1" latinLnBrk="0" hangingPunct="1"/>
            <a:r>
              <a:rPr lang="es-ES_tradnl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smtClean="0"/>
              <a:t>Marseille - 30/12/2012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47AF2-91ED-9947-A067-575F9CDF74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kumimoji="0" lang="es-ES_tradnl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_tradnl" smtClean="0"/>
              <a:t>Click to edit Master text styles</a:t>
            </a:r>
          </a:p>
          <a:p>
            <a:pPr lvl="1" eaLnBrk="1" latinLnBrk="0" hangingPunct="1"/>
            <a:r>
              <a:rPr lang="es-ES_tradnl" smtClean="0"/>
              <a:t>Second level</a:t>
            </a:r>
          </a:p>
          <a:p>
            <a:pPr lvl="2" eaLnBrk="1" latinLnBrk="0" hangingPunct="1"/>
            <a:r>
              <a:rPr lang="es-ES_tradnl" smtClean="0"/>
              <a:t>Third level</a:t>
            </a:r>
          </a:p>
          <a:p>
            <a:pPr lvl="3" eaLnBrk="1" latinLnBrk="0" hangingPunct="1"/>
            <a:r>
              <a:rPr lang="es-ES_tradnl" smtClean="0"/>
              <a:t>Fourth level</a:t>
            </a:r>
          </a:p>
          <a:p>
            <a:pPr lvl="4" eaLnBrk="1" latinLnBrk="0" hangingPunct="1"/>
            <a:r>
              <a:rPr lang="es-ES_tradnl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smtClean="0"/>
              <a:t>Marseille - 30/12/2012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47AF2-91ED-9947-A067-575F9CDF741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4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3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_tradnl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smtClean="0"/>
              <a:t>Marseille - 30/12/2012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47AF2-91ED-9947-A067-575F9CDF741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</a:lstStyle>
          <a:p>
            <a:pPr lvl="0" eaLnBrk="1" latinLnBrk="0" hangingPunct="1"/>
            <a:r>
              <a:rPr lang="es-ES_tradnl" smtClean="0"/>
              <a:t>Click to edit Master text styles</a:t>
            </a:r>
          </a:p>
          <a:p>
            <a:pPr lvl="1" eaLnBrk="1" latinLnBrk="0" hangingPunct="1"/>
            <a:r>
              <a:rPr lang="es-ES_tradnl" smtClean="0"/>
              <a:t>Second level</a:t>
            </a:r>
          </a:p>
          <a:p>
            <a:pPr lvl="2" eaLnBrk="1" latinLnBrk="0" hangingPunct="1"/>
            <a:r>
              <a:rPr lang="es-ES_tradnl" smtClean="0"/>
              <a:t>Third level</a:t>
            </a:r>
          </a:p>
          <a:p>
            <a:pPr lvl="3" eaLnBrk="1" latinLnBrk="0" hangingPunct="1"/>
            <a:r>
              <a:rPr lang="es-ES_tradnl" smtClean="0"/>
              <a:t>Fourth level</a:t>
            </a:r>
          </a:p>
          <a:p>
            <a:pPr lvl="4" eaLnBrk="1" latinLnBrk="0" hangingPunct="1"/>
            <a:r>
              <a:rPr lang="es-ES_tradnl" smtClean="0"/>
              <a:t>Fifth level</a:t>
            </a:r>
            <a:endParaRPr kumimoji="0"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2593848" y="1143000"/>
            <a:ext cx="6096000" cy="0"/>
          </a:xfrm>
          <a:prstGeom prst="line">
            <a:avLst/>
          </a:prstGeom>
          <a:ln>
            <a:solidFill>
              <a:srgbClr val="67A91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s-ES_tradnl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  <a:latin typeface="Verdana"/>
                <a:cs typeface="Verdana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_trad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r>
              <a:rPr lang="es-ES_tradnl" smtClean="0"/>
              <a:t>Marseille - 30/12/2012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19847AF2-91ED-9947-A067-575F9CDF741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48" y="228600"/>
            <a:ext cx="8305800" cy="914400"/>
          </a:xfrm>
        </p:spPr>
        <p:txBody>
          <a:bodyPr/>
          <a:lstStyle/>
          <a:p>
            <a:r>
              <a:rPr kumimoji="0" lang="es-ES_tradnl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smtClean="0"/>
              <a:t>Marseille - 30/12/2012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47AF2-91ED-9947-A067-575F9CDF741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s-ES_tradnl" smtClean="0"/>
              <a:t>Click to edit Master text styles</a:t>
            </a:r>
          </a:p>
          <a:p>
            <a:pPr lvl="1" eaLnBrk="1" latinLnBrk="0" hangingPunct="1"/>
            <a:r>
              <a:rPr lang="es-ES_tradnl" smtClean="0"/>
              <a:t>Second level</a:t>
            </a:r>
          </a:p>
          <a:p>
            <a:pPr lvl="2" eaLnBrk="1" latinLnBrk="0" hangingPunct="1"/>
            <a:r>
              <a:rPr lang="es-ES_tradnl" smtClean="0"/>
              <a:t>Third level</a:t>
            </a:r>
          </a:p>
          <a:p>
            <a:pPr lvl="3" eaLnBrk="1" latinLnBrk="0" hangingPunct="1"/>
            <a:r>
              <a:rPr lang="es-ES_tradnl" smtClean="0"/>
              <a:t>Fourth level</a:t>
            </a:r>
          </a:p>
          <a:p>
            <a:pPr lvl="4" eaLnBrk="1" latinLnBrk="0" hangingPunct="1"/>
            <a:r>
              <a:rPr lang="es-ES_tradnl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s-ES_tradnl" smtClean="0"/>
              <a:t>Click to edit Master text styles</a:t>
            </a:r>
          </a:p>
          <a:p>
            <a:pPr lvl="1" eaLnBrk="1" latinLnBrk="0" hangingPunct="1"/>
            <a:r>
              <a:rPr lang="es-ES_tradnl" smtClean="0"/>
              <a:t>Second level</a:t>
            </a:r>
          </a:p>
          <a:p>
            <a:pPr lvl="2" eaLnBrk="1" latinLnBrk="0" hangingPunct="1"/>
            <a:r>
              <a:rPr lang="es-ES_tradnl" smtClean="0"/>
              <a:t>Third level</a:t>
            </a:r>
          </a:p>
          <a:p>
            <a:pPr lvl="3" eaLnBrk="1" latinLnBrk="0" hangingPunct="1"/>
            <a:r>
              <a:rPr lang="es-ES_tradnl" smtClean="0"/>
              <a:t>Fourth level</a:t>
            </a:r>
          </a:p>
          <a:p>
            <a:pPr lvl="4" eaLnBrk="1" latinLnBrk="0" hangingPunct="1"/>
            <a:r>
              <a:rPr lang="es-ES_tradnl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_tradnl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4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_tradnl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3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_tradnl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smtClean="0"/>
              <a:t>Marseille - 30/12/2012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47AF2-91ED-9947-A067-575F9CDF741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s-ES_tradnl" smtClean="0"/>
              <a:t>Click to edit Master text styles</a:t>
            </a:r>
          </a:p>
          <a:p>
            <a:pPr lvl="1" eaLnBrk="1" latinLnBrk="0" hangingPunct="1"/>
            <a:r>
              <a:rPr lang="es-ES_tradnl" smtClean="0"/>
              <a:t>Second level</a:t>
            </a:r>
          </a:p>
          <a:p>
            <a:pPr lvl="2" eaLnBrk="1" latinLnBrk="0" hangingPunct="1"/>
            <a:r>
              <a:rPr lang="es-ES_tradnl" smtClean="0"/>
              <a:t>Third level</a:t>
            </a:r>
          </a:p>
          <a:p>
            <a:pPr lvl="3" eaLnBrk="1" latinLnBrk="0" hangingPunct="1"/>
            <a:r>
              <a:rPr lang="es-ES_tradnl" smtClean="0"/>
              <a:t>Fourth level</a:t>
            </a:r>
          </a:p>
          <a:p>
            <a:pPr lvl="4" eaLnBrk="1" latinLnBrk="0" hangingPunct="1"/>
            <a:r>
              <a:rPr lang="es-ES_tradnl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s-ES_tradnl" smtClean="0"/>
              <a:t>Click to edit Master text styles</a:t>
            </a:r>
          </a:p>
          <a:p>
            <a:pPr lvl="1" eaLnBrk="1" latinLnBrk="0" hangingPunct="1"/>
            <a:r>
              <a:rPr lang="es-ES_tradnl" smtClean="0"/>
              <a:t>Second level</a:t>
            </a:r>
          </a:p>
          <a:p>
            <a:pPr lvl="2" eaLnBrk="1" latinLnBrk="0" hangingPunct="1"/>
            <a:r>
              <a:rPr lang="es-ES_tradnl" smtClean="0"/>
              <a:t>Third level</a:t>
            </a:r>
          </a:p>
          <a:p>
            <a:pPr lvl="3" eaLnBrk="1" latinLnBrk="0" hangingPunct="1"/>
            <a:r>
              <a:rPr lang="es-ES_tradnl" smtClean="0"/>
              <a:t>Fourth level</a:t>
            </a:r>
          </a:p>
          <a:p>
            <a:pPr lvl="4" eaLnBrk="1" latinLnBrk="0" hangingPunct="1"/>
            <a:r>
              <a:rPr lang="es-ES_tradnl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32648" cy="914400"/>
          </a:xfrm>
        </p:spPr>
        <p:txBody>
          <a:bodyPr/>
          <a:lstStyle/>
          <a:p>
            <a:r>
              <a:rPr kumimoji="0" lang="es-ES_tradnl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smtClean="0"/>
              <a:t>Marseille - 30/12/2012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47AF2-91ED-9947-A067-575F9CDF741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3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smtClean="0"/>
              <a:t>Marseille - 30/12/2012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47AF2-91ED-9947-A067-575F9CDF741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4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3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0" i="0">
                <a:solidFill>
                  <a:schemeClr val="tx2"/>
                </a:solidFill>
                <a:latin typeface="Sansation Bold"/>
                <a:ea typeface="+mn-ea"/>
                <a:cs typeface="Sansation Bold"/>
              </a:defRPr>
            </a:lvl1pPr>
          </a:lstStyle>
          <a:p>
            <a:r>
              <a:rPr kumimoji="0" lang="es-ES_tradnl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3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smtClean="0"/>
              <a:t>Marseille - 30/12/2012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47AF2-91ED-9947-A067-575F9CDF741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4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6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3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s-ES_tradnl" smtClean="0"/>
              <a:t>Click to edit Master text styles</a:t>
            </a:r>
          </a:p>
          <a:p>
            <a:pPr lvl="1" eaLnBrk="1" latinLnBrk="0" hangingPunct="1"/>
            <a:r>
              <a:rPr lang="es-ES_tradnl" smtClean="0"/>
              <a:t>Second level</a:t>
            </a:r>
          </a:p>
          <a:p>
            <a:pPr lvl="2" eaLnBrk="1" latinLnBrk="0" hangingPunct="1"/>
            <a:r>
              <a:rPr lang="es-ES_tradnl" smtClean="0"/>
              <a:t>Third level</a:t>
            </a:r>
          </a:p>
          <a:p>
            <a:pPr lvl="3" eaLnBrk="1" latinLnBrk="0" hangingPunct="1"/>
            <a:r>
              <a:rPr lang="es-ES_tradnl" smtClean="0"/>
              <a:t>Fourth level</a:t>
            </a:r>
          </a:p>
          <a:p>
            <a:pPr lvl="4" eaLnBrk="1" latinLnBrk="0" hangingPunct="1"/>
            <a:r>
              <a:rPr lang="es-ES_tradnl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s-ES_tradnl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s-ES_tradnl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smtClean="0"/>
              <a:t>Marseille - 30/12/2012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47AF2-91ED-9947-A067-575F9CDF741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4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3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4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13">
            <a:alphaModFix amt="15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593848" y="152400"/>
            <a:ext cx="6092952" cy="990600"/>
          </a:xfrm>
          <a:prstGeom prst="rect">
            <a:avLst/>
          </a:prstGeom>
        </p:spPr>
        <p:txBody>
          <a:bodyPr vert="horz" anchor="ctr" anchorCtr="0">
            <a:normAutofit/>
          </a:bodyPr>
          <a:lstStyle/>
          <a:p>
            <a:r>
              <a:rPr kumimoji="0" lang="es-ES_tradnl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_tradnl" smtClean="0"/>
              <a:t>Click to edit Master text styles</a:t>
            </a:r>
          </a:p>
          <a:p>
            <a:pPr lvl="1" eaLnBrk="1" latinLnBrk="0" hangingPunct="1"/>
            <a:r>
              <a:rPr kumimoji="0" lang="es-ES_tradnl" smtClean="0"/>
              <a:t>Second level</a:t>
            </a:r>
          </a:p>
          <a:p>
            <a:pPr lvl="2" eaLnBrk="1" latinLnBrk="0" hangingPunct="1"/>
            <a:r>
              <a:rPr kumimoji="0" lang="es-ES_tradnl" smtClean="0"/>
              <a:t>Third level</a:t>
            </a:r>
          </a:p>
          <a:p>
            <a:pPr lvl="3" eaLnBrk="1" latinLnBrk="0" hangingPunct="1"/>
            <a:r>
              <a:rPr kumimoji="0" lang="es-ES_tradnl" smtClean="0"/>
              <a:t>Fourth level</a:t>
            </a:r>
          </a:p>
          <a:p>
            <a:pPr lvl="4" eaLnBrk="1" latinLnBrk="0" hangingPunct="1"/>
            <a:r>
              <a:rPr kumimoji="0" lang="es-ES_tradnl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1"/>
            <a:ext cx="2289048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 b="0" i="0">
                <a:solidFill>
                  <a:schemeClr val="tx2"/>
                </a:solidFill>
                <a:latin typeface="Verdana"/>
                <a:cs typeface="Verdana"/>
              </a:defRPr>
            </a:lvl1pPr>
          </a:lstStyle>
          <a:p>
            <a:r>
              <a:rPr lang="es-ES_tradnl" smtClean="0"/>
              <a:t>Marseille - 30/12/2012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1"/>
            <a:ext cx="3505200" cy="365760"/>
          </a:xfrm>
          <a:prstGeom prst="rect">
            <a:avLst/>
          </a:prstGeom>
        </p:spPr>
        <p:txBody>
          <a:bodyPr vert="horz"/>
          <a:lstStyle>
            <a:lvl1pPr algn="ctr" eaLnBrk="1" latinLnBrk="0" hangingPunct="1">
              <a:defRPr kumimoji="0" sz="1400" b="0" i="0">
                <a:solidFill>
                  <a:schemeClr val="tx2"/>
                </a:solidFill>
                <a:latin typeface="Verdana"/>
                <a:cs typeface="Verdana"/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1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 b="0" i="0">
                <a:solidFill>
                  <a:schemeClr val="tx2"/>
                </a:solidFill>
                <a:latin typeface="Verdana"/>
                <a:cs typeface="Verdana"/>
              </a:defRPr>
            </a:lvl1pPr>
          </a:lstStyle>
          <a:p>
            <a:fld id="{19847AF2-91ED-9947-A067-575F9CDF741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3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12" name="Picture 11" descr="Dirac_logo_RGB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48505" y="152400"/>
            <a:ext cx="2339809" cy="720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r" rtl="0" eaLnBrk="1" latinLnBrk="0" hangingPunct="1">
        <a:spcBef>
          <a:spcPct val="0"/>
        </a:spcBef>
        <a:buNone/>
        <a:defRPr kumimoji="0" sz="3200" b="0" i="0" kern="1200">
          <a:solidFill>
            <a:schemeClr val="tx2"/>
          </a:solidFill>
          <a:latin typeface="Sansation Bold"/>
          <a:ea typeface="+mj-ea"/>
          <a:cs typeface="Sansation Bold"/>
        </a:defRPr>
      </a:lvl1pPr>
    </p:titleStyle>
    <p:bodyStyle>
      <a:lvl1pPr marL="274320" indent="-274320" algn="just" rtl="0" eaLnBrk="1" latinLnBrk="0" hangingPunct="1">
        <a:spcBef>
          <a:spcPts val="600"/>
        </a:spcBef>
        <a:spcAft>
          <a:spcPts val="600"/>
        </a:spcAft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Sansation Regular"/>
          <a:ea typeface="+mn-ea"/>
          <a:cs typeface="Sansation Regular"/>
        </a:defRPr>
      </a:lvl1pPr>
      <a:lvl2pPr marL="548640" indent="-274320" algn="just" rtl="0" eaLnBrk="1" latinLnBrk="0" hangingPunct="1">
        <a:spcBef>
          <a:spcPts val="500"/>
        </a:spcBef>
        <a:spcAft>
          <a:spcPts val="600"/>
        </a:spcAft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Sansation Regular"/>
          <a:ea typeface="+mn-ea"/>
          <a:cs typeface="Sansation Regular"/>
        </a:defRPr>
      </a:lvl2pPr>
      <a:lvl3pPr marL="822960" indent="-228600" algn="just" rtl="0" eaLnBrk="1" latinLnBrk="0" hangingPunct="1">
        <a:spcBef>
          <a:spcPts val="500"/>
        </a:spcBef>
        <a:spcAft>
          <a:spcPts val="600"/>
        </a:spcAft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Sansation Regular"/>
          <a:ea typeface="+mn-ea"/>
          <a:cs typeface="Sansation Regular"/>
        </a:defRPr>
      </a:lvl3pPr>
      <a:lvl4pPr marL="1097280" indent="-228600" algn="just" rtl="0" eaLnBrk="1" latinLnBrk="0" hangingPunct="1">
        <a:spcBef>
          <a:spcPts val="400"/>
        </a:spcBef>
        <a:spcAft>
          <a:spcPts val="600"/>
        </a:spcAft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Sansation Regular"/>
          <a:ea typeface="+mn-ea"/>
          <a:cs typeface="Sansation Regular"/>
        </a:defRPr>
      </a:lvl4pPr>
      <a:lvl5pPr marL="1371600" indent="-228600" algn="just" rtl="0" eaLnBrk="1" latinLnBrk="0" hangingPunct="1">
        <a:spcBef>
          <a:spcPts val="300"/>
        </a:spcBef>
        <a:spcAft>
          <a:spcPts val="600"/>
        </a:spcAft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Sansation Regular"/>
          <a:ea typeface="+mn-ea"/>
          <a:cs typeface="Sansation Regular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Workload Management</a:t>
            </a:r>
            <a:br>
              <a:rPr lang="en-US" dirty="0" smtClean="0"/>
            </a:br>
            <a:r>
              <a:rPr lang="en-US" dirty="0" smtClean="0"/>
              <a:t>Status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DIRAC User Meeting</a:t>
            </a:r>
          </a:p>
          <a:p>
            <a:endParaRPr lang="en-US" dirty="0" smtClean="0"/>
          </a:p>
          <a:p>
            <a:r>
              <a:rPr lang="en-US" dirty="0" smtClean="0"/>
              <a:t>Marseille, 29-31 Oct </a:t>
            </a:r>
            <a:r>
              <a:rPr lang="en-US" dirty="0" smtClean="0"/>
              <a:t>2012</a:t>
            </a:r>
            <a:endParaRPr lang="en-US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JobRateIntegration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-12508" r="-12508"/>
          <a:stretch>
            <a:fillRect/>
          </a:stretch>
        </p:blipFill>
        <p:spPr/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smtClean="0"/>
              <a:t>Marseille - 30/12/2012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47AF2-91ED-9947-A067-575F9CDF7413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 the Belle II Setup</a:t>
            </a:r>
            <a:endParaRPr lang="en-US" dirty="0"/>
          </a:p>
        </p:txBody>
      </p:sp>
      <p:pic>
        <p:nvPicPr>
          <p:cNvPr id="4" name="Content Placeholder 3" descr="Belle-Job-Rate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-12508" r="-12508"/>
          <a:stretch>
            <a:fillRect/>
          </a:stretch>
        </p:blipFill>
        <p:spPr/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smtClean="0"/>
              <a:t>Marseille - 30/12/2012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47AF2-91ED-9947-A067-575F9CDF7413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JobRate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-12508" r="-12508"/>
          <a:stretch>
            <a:fillRect/>
          </a:stretch>
        </p:blipFill>
        <p:spPr/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smtClean="0"/>
              <a:t>Marseille - 30/12/2012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47AF2-91ED-9947-A067-575F9CDF7413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Using short parametric, a “single box” installation can support sustained rates over 8 Job/</a:t>
            </a:r>
            <a:r>
              <a:rPr lang="en-US" dirty="0" err="1" smtClean="0"/>
              <a:t>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Submission</a:t>
            </a:r>
          </a:p>
          <a:p>
            <a:pPr lvl="1"/>
            <a:r>
              <a:rPr lang="en-US" dirty="0" smtClean="0"/>
              <a:t>Optimizing</a:t>
            </a:r>
          </a:p>
          <a:p>
            <a:pPr lvl="1"/>
            <a:r>
              <a:rPr lang="en-US" dirty="0" smtClean="0"/>
              <a:t>Matching</a:t>
            </a:r>
          </a:p>
          <a:p>
            <a:pPr lvl="1"/>
            <a:r>
              <a:rPr lang="en-US" dirty="0" smtClean="0"/>
              <a:t>Executing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JobStateUpate</a:t>
            </a:r>
            <a:r>
              <a:rPr lang="en-US" dirty="0" smtClean="0"/>
              <a:t> service and the DB becomes the limiting factor.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smtClean="0"/>
              <a:t>Marseille - 30/12/2012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47AF2-91ED-9947-A067-575F9CDF7413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Integration of multi-clouds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smtClean="0"/>
              <a:t>Marseille - 30/12/2012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47AF2-91ED-9947-A067-575F9CDF7413}" type="slidenum">
              <a:rPr lang="en-US" smtClean="0"/>
              <a:t>14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Back in 2010 the integration of Amazon EC2 with </a:t>
            </a:r>
            <a:r>
              <a:rPr lang="en-US" dirty="0" err="1" smtClean="0"/>
              <a:t>gLite</a:t>
            </a:r>
            <a:r>
              <a:rPr lang="en-US" dirty="0" smtClean="0"/>
              <a:t> Grid resources using DIRAC was proven on a a Belle MC campaign.</a:t>
            </a:r>
          </a:p>
          <a:p>
            <a:r>
              <a:rPr lang="en-US" dirty="0" smtClean="0"/>
              <a:t>Clouds are becoming more common and can be a convenient solution in some cases.</a:t>
            </a:r>
          </a:p>
          <a:p>
            <a:r>
              <a:rPr lang="en-US" dirty="0" smtClean="0"/>
              <a:t>There is an increasing number of solutions and flavors.</a:t>
            </a:r>
          </a:p>
          <a:p>
            <a:r>
              <a:rPr lang="en-US" dirty="0" smtClean="0"/>
              <a:t>VMDIRAC defines a paradigm for a flexible integration of this type of </a:t>
            </a:r>
            <a:r>
              <a:rPr lang="en-US" dirty="0" smtClean="0"/>
              <a:t>(CPU</a:t>
            </a:r>
            <a:r>
              <a:rPr lang="en-US" dirty="0" smtClean="0"/>
              <a:t>) resources.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Coming next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smtClean="0"/>
              <a:t>Marseille - 30/12/2012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47AF2-91ED-9947-A067-575F9CDF7413}" type="slidenum">
              <a:rPr lang="en-US" smtClean="0"/>
              <a:t>15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Scheduling to Storage Elements rather than Sites.</a:t>
            </a:r>
          </a:p>
          <a:p>
            <a:pPr lvl="1"/>
            <a:r>
              <a:rPr lang="en-US" dirty="0" smtClean="0"/>
              <a:t>Pending from the Resource reorganization on the Configuration (also important for multi-VO installations).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Simplified version of Workflows</a:t>
            </a:r>
          </a:p>
          <a:p>
            <a:pPr lvl="1"/>
            <a:r>
              <a:rPr lang="en-US" dirty="0" smtClean="0"/>
              <a:t>Current DIRAC workflow objects are too complex for 99% of the use cases.</a:t>
            </a:r>
          </a:p>
          <a:p>
            <a:pPr lvl="1"/>
            <a:r>
              <a:rPr lang="en-US" dirty="0" smtClean="0"/>
              <a:t>Need to be integrated with Parametric Jobs.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beyond that …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smtClean="0"/>
              <a:t>Marseille - 30/12/2012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47AF2-91ED-9947-A067-575F9CDF7413}" type="slidenum">
              <a:rPr lang="en-US" smtClean="0"/>
              <a:t>16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Refurbishing of WMS backend</a:t>
            </a:r>
          </a:p>
          <a:p>
            <a:pPr lvl="1"/>
            <a:r>
              <a:rPr lang="en-US" dirty="0" smtClean="0"/>
              <a:t>State Machine</a:t>
            </a:r>
          </a:p>
          <a:p>
            <a:pPr lvl="1"/>
            <a:r>
              <a:rPr lang="en-US" dirty="0" smtClean="0"/>
              <a:t>Handling collections of jobs</a:t>
            </a:r>
          </a:p>
          <a:p>
            <a:pPr lvl="1"/>
            <a:r>
              <a:rPr lang="en-US" dirty="0" smtClean="0"/>
              <a:t>S</a:t>
            </a:r>
            <a:r>
              <a:rPr lang="en-US" dirty="0" smtClean="0"/>
              <a:t>eparate “active” and “halted” jobs</a:t>
            </a:r>
          </a:p>
          <a:p>
            <a:pPr lvl="1"/>
            <a:r>
              <a:rPr lang="en-US" dirty="0" err="1" smtClean="0"/>
              <a:t>JDL’s</a:t>
            </a:r>
            <a:endParaRPr lang="en-US" dirty="0" smtClean="0"/>
          </a:p>
          <a:p>
            <a:pPr lvl="1"/>
            <a:r>
              <a:rPr lang="en-US" dirty="0" smtClean="0"/>
              <a:t>Job Parameters</a:t>
            </a:r>
          </a:p>
          <a:p>
            <a:pPr lvl="1"/>
            <a:r>
              <a:rPr lang="en-US" dirty="0" smtClean="0"/>
              <a:t>Improve response time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smtClean="0"/>
              <a:t>Marseille - 30/12/2012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47AF2-91ED-9947-A067-575F9CDF7413}" type="slidenum">
              <a:rPr lang="en-US" smtClean="0"/>
              <a:t>17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WMS is one of the central pieces of DIRAC functionality.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Recent improvements have addressed performance issues.</a:t>
            </a:r>
          </a:p>
          <a:p>
            <a:endParaRPr lang="en-US" dirty="0" smtClean="0"/>
          </a:p>
          <a:p>
            <a:r>
              <a:rPr lang="en-US" dirty="0" smtClean="0"/>
              <a:t>Next steps will go into improving usability.</a:t>
            </a:r>
          </a:p>
          <a:p>
            <a:endParaRPr lang="en-US" dirty="0" smtClean="0"/>
          </a:p>
          <a:p>
            <a:r>
              <a:rPr lang="en-US" dirty="0" smtClean="0"/>
              <a:t>And then back to </a:t>
            </a:r>
            <a:r>
              <a:rPr lang="en-US" smtClean="0"/>
              <a:t>performance.</a:t>
            </a:r>
            <a:endParaRPr lang="en-US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Recent updates</a:t>
            </a:r>
          </a:p>
          <a:p>
            <a:endParaRPr lang="en-US" dirty="0" smtClean="0"/>
          </a:p>
          <a:p>
            <a:r>
              <a:rPr lang="en-US" dirty="0" smtClean="0"/>
              <a:t>Coming next</a:t>
            </a:r>
          </a:p>
          <a:p>
            <a:endParaRPr lang="en-US" dirty="0" smtClean="0"/>
          </a:p>
          <a:p>
            <a:r>
              <a:rPr lang="en-US" dirty="0" smtClean="0"/>
              <a:t>And then?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smtClean="0"/>
              <a:t>Marseille - 30/12/2012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47AF2-91ED-9947-A067-575F9CDF7413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Parametric Jobs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smtClean="0"/>
              <a:t>Marseille - 30/12/2012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528E-F96B-914F-9CCC-3B92A89F831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 parametric job consists in submission of a set of jobs where only one parameter make the difference between the jobs.</a:t>
            </a:r>
          </a:p>
          <a:p>
            <a:r>
              <a:rPr lang="en-US" dirty="0" smtClean="0"/>
              <a:t>The job parameters are defined as the JDL attribute “</a:t>
            </a:r>
            <a:r>
              <a:rPr lang="en-US" b="1" dirty="0" smtClean="0"/>
              <a:t>Parameter</a:t>
            </a:r>
            <a:r>
              <a:rPr lang="en-US" dirty="0" smtClean="0"/>
              <a:t>”. It can take the following values:</a:t>
            </a:r>
          </a:p>
          <a:p>
            <a:pPr lvl="1"/>
            <a:r>
              <a:rPr lang="en-US" dirty="0" smtClean="0"/>
              <a:t>A list (strings or numbers).</a:t>
            </a:r>
          </a:p>
          <a:p>
            <a:pPr lvl="1"/>
            <a:r>
              <a:rPr lang="en-US" dirty="0" smtClean="0"/>
              <a:t>Or,  an integer or float specifying the number of parameters to generate, in this case the JDL attributes </a:t>
            </a:r>
            <a:r>
              <a:rPr lang="en-US" b="1" dirty="0" err="1" smtClean="0"/>
              <a:t>ParameterStart</a:t>
            </a:r>
            <a:r>
              <a:rPr lang="en-US" b="1" dirty="0" smtClean="0"/>
              <a:t> </a:t>
            </a:r>
            <a:r>
              <a:rPr lang="en-US" dirty="0" smtClean="0"/>
              <a:t>and </a:t>
            </a:r>
            <a:r>
              <a:rPr lang="en-US" b="1" dirty="0" err="1" smtClean="0"/>
              <a:t>ParameterStep</a:t>
            </a:r>
            <a:r>
              <a:rPr lang="en-US" dirty="0" err="1" smtClean="0"/>
              <a:t>/</a:t>
            </a:r>
            <a:r>
              <a:rPr lang="en-US" b="1" dirty="0" err="1" smtClean="0"/>
              <a:t>ParameterFactor</a:t>
            </a:r>
            <a:r>
              <a:rPr lang="en-US" b="1" dirty="0" smtClean="0"/>
              <a:t> </a:t>
            </a:r>
            <a:r>
              <a:rPr lang="en-US" dirty="0" smtClean="0"/>
              <a:t>must be defined in order to create the sequence of values:</a:t>
            </a:r>
          </a:p>
          <a:p>
            <a:pPr lvl="2"/>
            <a:r>
              <a:rPr lang="en-US" dirty="0" smtClean="0"/>
              <a:t>P</a:t>
            </a:r>
            <a:r>
              <a:rPr lang="en-US" baseline="-25000" dirty="0" smtClean="0"/>
              <a:t>0</a:t>
            </a:r>
            <a:r>
              <a:rPr lang="en-US" dirty="0" smtClean="0"/>
              <a:t> = </a:t>
            </a:r>
            <a:r>
              <a:rPr lang="en-US" dirty="0" err="1" smtClean="0"/>
              <a:t>ParameterStart</a:t>
            </a:r>
            <a:endParaRPr lang="en-US" dirty="0" smtClean="0"/>
          </a:p>
          <a:p>
            <a:pPr lvl="2"/>
            <a:r>
              <a:rPr lang="en-US" dirty="0" smtClean="0"/>
              <a:t>P</a:t>
            </a:r>
            <a:r>
              <a:rPr lang="en-US" baseline="-25000" dirty="0" smtClean="0"/>
              <a:t>i</a:t>
            </a:r>
            <a:r>
              <a:rPr lang="en-US" dirty="0" smtClean="0"/>
              <a:t> = P</a:t>
            </a:r>
            <a:r>
              <a:rPr lang="en-US" baseline="-25000" dirty="0" smtClean="0"/>
              <a:t>i-1</a:t>
            </a:r>
            <a:r>
              <a:rPr lang="en-US" dirty="0" smtClean="0"/>
              <a:t>*</a:t>
            </a:r>
            <a:r>
              <a:rPr lang="en-US" dirty="0" err="1" smtClean="0"/>
              <a:t>ParameterFactor</a:t>
            </a:r>
            <a:r>
              <a:rPr lang="en-US" dirty="0" smtClean="0"/>
              <a:t> + </a:t>
            </a:r>
            <a:r>
              <a:rPr lang="en-US" dirty="0" err="1" smtClean="0"/>
              <a:t>ParameterStep</a:t>
            </a:r>
            <a:endParaRPr lang="en-US" dirty="0" smtClean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2167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Parametric Jobs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smtClean="0"/>
              <a:t>Marseille - 30/12/2012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528E-F96B-914F-9CCC-3B92A89F831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Parameter </a:t>
            </a:r>
            <a:r>
              <a:rPr lang="en-US" b="1" dirty="0" smtClean="0"/>
              <a:t>value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At job submission time, the value of the parameter for each job is determined and the %</a:t>
            </a:r>
            <a:r>
              <a:rPr lang="en-US" dirty="0" err="1" smtClean="0"/>
              <a:t>s</a:t>
            </a:r>
            <a:r>
              <a:rPr lang="en-US" dirty="0" smtClean="0"/>
              <a:t> placeholder</a:t>
            </a:r>
            <a:r>
              <a:rPr lang="en-US" dirty="0" smtClean="0"/>
              <a:t> can </a:t>
            </a:r>
            <a:r>
              <a:rPr lang="en-US" dirty="0" smtClean="0"/>
              <a:t>be</a:t>
            </a:r>
            <a:r>
              <a:rPr lang="en-US" dirty="0" smtClean="0"/>
              <a:t> used </a:t>
            </a:r>
            <a:r>
              <a:rPr lang="en-US" dirty="0" smtClean="0"/>
              <a:t>in JDL attributes.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b="1" dirty="0" smtClean="0"/>
              <a:t>Parameter </a:t>
            </a:r>
            <a:r>
              <a:rPr lang="en-US" b="1" dirty="0" smtClean="0"/>
              <a:t>n</a:t>
            </a:r>
            <a:r>
              <a:rPr lang="en-US" b="1" dirty="0" smtClean="0"/>
              <a:t>umber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It can be represented in JDL by %</a:t>
            </a:r>
            <a:r>
              <a:rPr lang="en-US" dirty="0" err="1" smtClean="0"/>
              <a:t>n</a:t>
            </a:r>
            <a:endParaRPr lang="en-US" dirty="0" smtClean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2676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57200" y="1219200"/>
            <a:ext cx="8229600" cy="49377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Parametric Job - JDL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smtClean="0"/>
              <a:t>Marseille - 30/12/2012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528E-F96B-914F-9CCC-3B92A89F831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>
                <a:solidFill>
                  <a:srgbClr val="1A3178"/>
                </a:solidFill>
                <a:latin typeface="Courier"/>
                <a:cs typeface="Courier"/>
              </a:rPr>
              <a:t>Executable = "</a:t>
            </a:r>
            <a:r>
              <a:rPr lang="en-US" dirty="0" err="1" smtClean="0">
                <a:solidFill>
                  <a:srgbClr val="1A3178"/>
                </a:solidFill>
                <a:latin typeface="Courier"/>
                <a:cs typeface="Courier"/>
              </a:rPr>
              <a:t>testParametricJob.sh</a:t>
            </a:r>
            <a:r>
              <a:rPr lang="en-US" dirty="0" smtClean="0">
                <a:solidFill>
                  <a:srgbClr val="1A3178"/>
                </a:solidFill>
                <a:latin typeface="Courier"/>
                <a:cs typeface="Courier"/>
              </a:rPr>
              <a:t>";</a:t>
            </a:r>
          </a:p>
          <a:p>
            <a:pPr>
              <a:buNone/>
            </a:pPr>
            <a:r>
              <a:rPr lang="en-US" dirty="0" err="1" smtClean="0">
                <a:solidFill>
                  <a:srgbClr val="1A3178"/>
                </a:solidFill>
                <a:latin typeface="Courier"/>
                <a:cs typeface="Courier"/>
              </a:rPr>
              <a:t>JobName</a:t>
            </a:r>
            <a:r>
              <a:rPr lang="en-US" dirty="0" smtClean="0">
                <a:solidFill>
                  <a:srgbClr val="1A3178"/>
                </a:solidFill>
                <a:latin typeface="Courier"/>
                <a:cs typeface="Courier"/>
              </a:rPr>
              <a:t> = ”</a:t>
            </a:r>
            <a:r>
              <a:rPr lang="en-US" dirty="0" err="1" smtClean="0">
                <a:solidFill>
                  <a:srgbClr val="1A3178"/>
                </a:solidFill>
                <a:latin typeface="Courier"/>
                <a:cs typeface="Courier"/>
              </a:rPr>
              <a:t>Parametric_</a:t>
            </a:r>
            <a:r>
              <a:rPr lang="en-US" dirty="0" err="1" smtClean="0">
                <a:solidFill>
                  <a:srgbClr val="FF0000"/>
                </a:solidFill>
                <a:latin typeface="Courier"/>
                <a:cs typeface="Courier"/>
              </a:rPr>
              <a:t>%n</a:t>
            </a:r>
            <a:r>
              <a:rPr lang="en-US" dirty="0" smtClean="0">
                <a:solidFill>
                  <a:srgbClr val="1A3178"/>
                </a:solidFill>
                <a:latin typeface="Courier"/>
                <a:cs typeface="Courier"/>
              </a:rPr>
              <a:t>";</a:t>
            </a:r>
          </a:p>
          <a:p>
            <a:pPr>
              <a:buNone/>
            </a:pPr>
            <a:r>
              <a:rPr lang="en-US" dirty="0" smtClean="0">
                <a:solidFill>
                  <a:srgbClr val="1A3178"/>
                </a:solidFill>
                <a:latin typeface="Courier"/>
                <a:cs typeface="Courier"/>
              </a:rPr>
              <a:t>Arguments = "</a:t>
            </a:r>
            <a:r>
              <a:rPr lang="en-US" dirty="0" smtClean="0">
                <a:solidFill>
                  <a:srgbClr val="800000"/>
                </a:solidFill>
                <a:latin typeface="Courier"/>
                <a:cs typeface="Courier"/>
              </a:rPr>
              <a:t>%</a:t>
            </a:r>
            <a:r>
              <a:rPr lang="en-US" dirty="0" err="1" smtClean="0">
                <a:solidFill>
                  <a:srgbClr val="800000"/>
                </a:solidFill>
                <a:latin typeface="Courier"/>
                <a:cs typeface="Courier"/>
              </a:rPr>
              <a:t>s</a:t>
            </a:r>
            <a:r>
              <a:rPr lang="en-US" dirty="0" smtClean="0">
                <a:solidFill>
                  <a:srgbClr val="1A3178"/>
                </a:solidFill>
                <a:latin typeface="Courier"/>
                <a:cs typeface="Courier"/>
              </a:rPr>
              <a:t>";  </a:t>
            </a:r>
          </a:p>
          <a:p>
            <a:pPr>
              <a:buNone/>
            </a:pPr>
            <a:r>
              <a:rPr lang="en-US" dirty="0" smtClean="0">
                <a:solidFill>
                  <a:srgbClr val="1A3178"/>
                </a:solidFill>
                <a:latin typeface="Courier"/>
                <a:cs typeface="Courier"/>
              </a:rPr>
              <a:t>Parameters = 20;</a:t>
            </a:r>
          </a:p>
          <a:p>
            <a:pPr>
              <a:buNone/>
            </a:pPr>
            <a:r>
              <a:rPr lang="en-US" dirty="0" err="1" smtClean="0">
                <a:solidFill>
                  <a:srgbClr val="1A3178"/>
                </a:solidFill>
                <a:latin typeface="Courier"/>
                <a:cs typeface="Courier"/>
              </a:rPr>
              <a:t>ParameterStart</a:t>
            </a:r>
            <a:r>
              <a:rPr lang="en-US" dirty="0" smtClean="0">
                <a:solidFill>
                  <a:srgbClr val="1A3178"/>
                </a:solidFill>
                <a:latin typeface="Courier"/>
                <a:cs typeface="Courier"/>
              </a:rPr>
              <a:t> = 0;</a:t>
            </a:r>
          </a:p>
          <a:p>
            <a:pPr>
              <a:buNone/>
            </a:pPr>
            <a:r>
              <a:rPr lang="en-US" dirty="0" err="1" smtClean="0">
                <a:solidFill>
                  <a:srgbClr val="1A3178"/>
                </a:solidFill>
                <a:latin typeface="Courier"/>
                <a:cs typeface="Courier"/>
              </a:rPr>
              <a:t>ParameterStep</a:t>
            </a:r>
            <a:r>
              <a:rPr lang="en-US" dirty="0" smtClean="0">
                <a:solidFill>
                  <a:srgbClr val="1A3178"/>
                </a:solidFill>
                <a:latin typeface="Courier"/>
                <a:cs typeface="Courier"/>
              </a:rPr>
              <a:t> = 0.02;</a:t>
            </a:r>
          </a:p>
          <a:p>
            <a:pPr>
              <a:buNone/>
            </a:pPr>
            <a:r>
              <a:rPr lang="en-US" dirty="0" err="1" smtClean="0">
                <a:solidFill>
                  <a:srgbClr val="1A3178"/>
                </a:solidFill>
                <a:latin typeface="Courier"/>
                <a:cs typeface="Courier"/>
              </a:rPr>
              <a:t>ParameterFactor</a:t>
            </a:r>
            <a:r>
              <a:rPr lang="en-US" dirty="0" smtClean="0">
                <a:solidFill>
                  <a:srgbClr val="1A3178"/>
                </a:solidFill>
                <a:latin typeface="Courier"/>
                <a:cs typeface="Courier"/>
              </a:rPr>
              <a:t> = 1;</a:t>
            </a:r>
          </a:p>
          <a:p>
            <a:pPr>
              <a:buNone/>
            </a:pPr>
            <a:r>
              <a:rPr lang="en-US" dirty="0" err="1" smtClean="0">
                <a:solidFill>
                  <a:srgbClr val="1A3178"/>
                </a:solidFill>
                <a:latin typeface="Courier"/>
                <a:cs typeface="Courier"/>
              </a:rPr>
              <a:t>StdOutput</a:t>
            </a:r>
            <a:r>
              <a:rPr lang="en-US" dirty="0" smtClean="0">
                <a:solidFill>
                  <a:srgbClr val="1A3178"/>
                </a:solidFill>
                <a:latin typeface="Courier"/>
                <a:cs typeface="Courier"/>
              </a:rPr>
              <a:t> = "</a:t>
            </a:r>
            <a:r>
              <a:rPr lang="en-US" dirty="0" err="1" smtClean="0">
                <a:solidFill>
                  <a:srgbClr val="1A3178"/>
                </a:solidFill>
                <a:latin typeface="Courier"/>
                <a:cs typeface="Courier"/>
              </a:rPr>
              <a:t>StdOut_</a:t>
            </a:r>
            <a:r>
              <a:rPr lang="en-US" dirty="0" err="1" smtClean="0">
                <a:solidFill>
                  <a:srgbClr val="FF0000"/>
                </a:solidFill>
                <a:latin typeface="Courier"/>
                <a:cs typeface="Courier"/>
              </a:rPr>
              <a:t>%n</a:t>
            </a:r>
            <a:r>
              <a:rPr lang="en-US" dirty="0" smtClean="0">
                <a:solidFill>
                  <a:srgbClr val="1A3178"/>
                </a:solidFill>
                <a:latin typeface="Courier"/>
                <a:cs typeface="Courier"/>
              </a:rPr>
              <a:t>";</a:t>
            </a:r>
          </a:p>
          <a:p>
            <a:pPr>
              <a:buNone/>
            </a:pPr>
            <a:r>
              <a:rPr lang="en-US" dirty="0" err="1" smtClean="0">
                <a:solidFill>
                  <a:srgbClr val="1A3178"/>
                </a:solidFill>
                <a:latin typeface="Courier"/>
                <a:cs typeface="Courier"/>
              </a:rPr>
              <a:t>StdError</a:t>
            </a:r>
            <a:r>
              <a:rPr lang="en-US" dirty="0" smtClean="0">
                <a:solidFill>
                  <a:srgbClr val="1A3178"/>
                </a:solidFill>
                <a:latin typeface="Courier"/>
                <a:cs typeface="Courier"/>
              </a:rPr>
              <a:t> = "</a:t>
            </a:r>
            <a:r>
              <a:rPr lang="en-US" dirty="0" err="1" smtClean="0">
                <a:solidFill>
                  <a:srgbClr val="1A3178"/>
                </a:solidFill>
                <a:latin typeface="Courier"/>
                <a:cs typeface="Courier"/>
              </a:rPr>
              <a:t>StdErr_</a:t>
            </a:r>
            <a:r>
              <a:rPr lang="en-US" dirty="0" err="1" smtClean="0">
                <a:solidFill>
                  <a:srgbClr val="FF0000"/>
                </a:solidFill>
                <a:latin typeface="Courier"/>
                <a:cs typeface="Courier"/>
              </a:rPr>
              <a:t>%n</a:t>
            </a:r>
            <a:r>
              <a:rPr lang="en-US" dirty="0" smtClean="0">
                <a:solidFill>
                  <a:srgbClr val="1A3178"/>
                </a:solidFill>
                <a:latin typeface="Courier"/>
                <a:cs typeface="Courier"/>
              </a:rPr>
              <a:t>";</a:t>
            </a:r>
          </a:p>
          <a:p>
            <a:pPr>
              <a:buNone/>
            </a:pPr>
            <a:r>
              <a:rPr lang="en-US" dirty="0" err="1" smtClean="0">
                <a:solidFill>
                  <a:srgbClr val="1A3178"/>
                </a:solidFill>
                <a:latin typeface="Courier"/>
                <a:cs typeface="Courier"/>
              </a:rPr>
              <a:t>InputSandbox</a:t>
            </a:r>
            <a:r>
              <a:rPr lang="en-US" dirty="0" smtClean="0">
                <a:solidFill>
                  <a:srgbClr val="1A3178"/>
                </a:solidFill>
                <a:latin typeface="Courier"/>
                <a:cs typeface="Courier"/>
              </a:rPr>
              <a:t> = {"</a:t>
            </a:r>
            <a:r>
              <a:rPr lang="en-US" dirty="0" err="1" smtClean="0">
                <a:solidFill>
                  <a:srgbClr val="1A3178"/>
                </a:solidFill>
                <a:latin typeface="Courier"/>
                <a:cs typeface="Courier"/>
              </a:rPr>
              <a:t>testJob.sh</a:t>
            </a:r>
            <a:r>
              <a:rPr lang="en-US" dirty="0" smtClean="0">
                <a:solidFill>
                  <a:srgbClr val="1A3178"/>
                </a:solidFill>
                <a:latin typeface="Courier"/>
                <a:cs typeface="Courier"/>
              </a:rPr>
              <a:t>"};</a:t>
            </a:r>
          </a:p>
          <a:p>
            <a:pPr>
              <a:buNone/>
            </a:pPr>
            <a:r>
              <a:rPr lang="en-US" dirty="0" err="1" smtClean="0">
                <a:solidFill>
                  <a:srgbClr val="1A3178"/>
                </a:solidFill>
                <a:latin typeface="Courier"/>
                <a:cs typeface="Courier"/>
              </a:rPr>
              <a:t>OutputSandbox</a:t>
            </a:r>
            <a:r>
              <a:rPr lang="en-US" dirty="0" smtClean="0">
                <a:solidFill>
                  <a:srgbClr val="1A3178"/>
                </a:solidFill>
                <a:latin typeface="Courier"/>
                <a:cs typeface="Courier"/>
              </a:rPr>
              <a:t> = {"</a:t>
            </a:r>
            <a:r>
              <a:rPr lang="en-US" dirty="0" err="1" smtClean="0">
                <a:solidFill>
                  <a:srgbClr val="1A3178"/>
                </a:solidFill>
                <a:latin typeface="Courier"/>
                <a:cs typeface="Courier"/>
              </a:rPr>
              <a:t>StdOut_</a:t>
            </a:r>
            <a:r>
              <a:rPr lang="en-US" dirty="0" err="1" smtClean="0">
                <a:solidFill>
                  <a:srgbClr val="FF0000"/>
                </a:solidFill>
                <a:latin typeface="Courier"/>
                <a:cs typeface="Courier"/>
              </a:rPr>
              <a:t>%n</a:t>
            </a:r>
            <a:r>
              <a:rPr lang="en-US" dirty="0" err="1" smtClean="0">
                <a:solidFill>
                  <a:srgbClr val="1A3178"/>
                </a:solidFill>
                <a:latin typeface="Courier"/>
                <a:cs typeface="Courier"/>
              </a:rPr>
              <a:t>","StdErr_</a:t>
            </a:r>
            <a:r>
              <a:rPr lang="en-US" dirty="0" err="1" smtClean="0">
                <a:solidFill>
                  <a:srgbClr val="FF0000"/>
                </a:solidFill>
                <a:latin typeface="Courier"/>
                <a:cs typeface="Courier"/>
              </a:rPr>
              <a:t>%n</a:t>
            </a:r>
            <a:r>
              <a:rPr lang="en-US" dirty="0" smtClean="0">
                <a:solidFill>
                  <a:srgbClr val="1A3178"/>
                </a:solidFill>
                <a:latin typeface="Courier"/>
                <a:cs typeface="Courier"/>
              </a:rPr>
              <a:t>"};</a:t>
            </a:r>
          </a:p>
          <a:p>
            <a:pPr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0" y="2959100"/>
            <a:ext cx="3447541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Placeholder replaced by </a:t>
            </a:r>
            <a:r>
              <a:rPr lang="en-US" dirty="0" smtClean="0"/>
              <a:t>Parameter</a:t>
            </a:r>
          </a:p>
          <a:p>
            <a:r>
              <a:rPr lang="en-US" dirty="0" smtClean="0"/>
              <a:t>value for each job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rot="10800000">
            <a:off x="3725334" y="2370668"/>
            <a:ext cx="846667" cy="5884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175568" y="3822700"/>
            <a:ext cx="3447541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Placeholder replaced by Parameter</a:t>
            </a:r>
            <a:endParaRPr lang="en-US" dirty="0" smtClean="0"/>
          </a:p>
          <a:p>
            <a:r>
              <a:rPr lang="en-US" dirty="0" smtClean="0"/>
              <a:t>Number value </a:t>
            </a:r>
            <a:r>
              <a:rPr lang="en-US" dirty="0" smtClean="0"/>
              <a:t>for each job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4695300" y="4574331"/>
            <a:ext cx="585569" cy="3749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2625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Parametric Job - JDL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Hanoi - 25/10/2011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ACGRID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528E-F96B-914F-9CCC-3B92A89F831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9" name="Content Placeholder 8" descr="ParametricJobs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t="-15095" b="-15095"/>
          <a:stretch>
            <a:fillRect/>
          </a:stretch>
        </p:blipFill>
        <p:spPr/>
      </p:pic>
      <p:cxnSp>
        <p:nvCxnSpPr>
          <p:cNvPr id="13" name="Straight Arrow Connector 12"/>
          <p:cNvCxnSpPr/>
          <p:nvPr/>
        </p:nvCxnSpPr>
        <p:spPr>
          <a:xfrm rot="10800000" flipV="1">
            <a:off x="5613400" y="3873500"/>
            <a:ext cx="1270000" cy="774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883400" y="3530600"/>
            <a:ext cx="1695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Add parameters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593848" y="3263900"/>
            <a:ext cx="644652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956022" y="2894568"/>
            <a:ext cx="12469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Parameters </a:t>
            </a:r>
          </a:p>
          <a:p>
            <a:r>
              <a:rPr lang="en-US" dirty="0" smtClean="0"/>
              <a:t>in JDL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2291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From Agents to Executors</a:t>
            </a:r>
          </a:p>
          <a:p>
            <a:pPr lvl="1"/>
            <a:r>
              <a:rPr lang="en-US" dirty="0" smtClean="0"/>
              <a:t>Change the processing of new jobs in the system</a:t>
            </a:r>
          </a:p>
          <a:p>
            <a:pPr lvl="1"/>
            <a:r>
              <a:rPr lang="en-US" dirty="0" smtClean="0"/>
              <a:t>Agents:</a:t>
            </a:r>
          </a:p>
          <a:p>
            <a:pPr lvl="2"/>
            <a:r>
              <a:rPr lang="en-US" dirty="0" smtClean="0"/>
              <a:t>Poll the DB, take an action, updated the DB</a:t>
            </a:r>
          </a:p>
          <a:p>
            <a:pPr lvl="2"/>
            <a:r>
              <a:rPr lang="en-US" dirty="0" smtClean="0"/>
              <a:t>And this for 5-6 Optimizers that are needed to prepare a new jobs for execution</a:t>
            </a:r>
          </a:p>
          <a:p>
            <a:pPr lvl="1"/>
            <a:r>
              <a:rPr lang="en-US" dirty="0" smtClean="0"/>
              <a:t>Executors:</a:t>
            </a:r>
          </a:p>
          <a:p>
            <a:pPr lvl="2"/>
            <a:r>
              <a:rPr lang="en-US" dirty="0" smtClean="0"/>
              <a:t>Register a capability on a central server</a:t>
            </a:r>
          </a:p>
          <a:p>
            <a:pPr lvl="2"/>
            <a:r>
              <a:rPr lang="en-US" dirty="0" smtClean="0"/>
              <a:t>The central server distribute the actions among available executors and at the end update the DB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smtClean="0"/>
              <a:t>Marseille - 30/12/2012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47AF2-91ED-9947-A067-575F9CDF7413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Optimizers (II)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preparation of jobs becomes “data driven”, triggered by the submission by the user.</a:t>
            </a:r>
          </a:p>
          <a:p>
            <a:r>
              <a:rPr lang="en-US" dirty="0" smtClean="0"/>
              <a:t>Advantages:</a:t>
            </a:r>
          </a:p>
          <a:p>
            <a:pPr lvl="1"/>
            <a:r>
              <a:rPr lang="en-US" dirty="0" smtClean="0"/>
              <a:t>Reduce queries to the DB backend</a:t>
            </a:r>
          </a:p>
          <a:p>
            <a:pPr lvl="1"/>
            <a:r>
              <a:rPr lang="en-US" dirty="0" smtClean="0"/>
              <a:t>Reduce the response time (no wait time involved).</a:t>
            </a:r>
          </a:p>
          <a:p>
            <a:pPr lvl="1"/>
            <a:r>
              <a:rPr lang="en-US" dirty="0" smtClean="0"/>
              <a:t>Single point of access to the DB, can optimize access to DB.</a:t>
            </a:r>
          </a:p>
          <a:p>
            <a:r>
              <a:rPr lang="en-US" dirty="0" smtClean="0"/>
              <a:t>Additionally the </a:t>
            </a:r>
            <a:r>
              <a:rPr lang="en-US" dirty="0" err="1" smtClean="0"/>
              <a:t>OptimizationMind</a:t>
            </a:r>
            <a:r>
              <a:rPr lang="en-US" dirty="0" smtClean="0"/>
              <a:t> (the server) has been prepared to support parallel processing of jobs by the Optimizers (executors).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smtClean="0"/>
              <a:t>Marseille - 30/12/2012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47AF2-91ED-9947-A067-575F9CDF7413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 the CERN Integration Setup</a:t>
            </a:r>
            <a:endParaRPr lang="en-US" dirty="0"/>
          </a:p>
        </p:txBody>
      </p:sp>
      <p:pic>
        <p:nvPicPr>
          <p:cNvPr id="4" name="Content Placeholder 3" descr="DIRAC-Job-Rate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-12508" r="-12508"/>
          <a:stretch>
            <a:fillRect/>
          </a:stretch>
        </p:blipFill>
        <p:spPr/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smtClean="0"/>
              <a:t>Marseille - 30/12/2012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47AF2-91ED-9947-A067-575F9CDF7413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IRAC new templat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ＭＳ 明朝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DIRAC-Interware-template.potx</Template>
  <TotalTime>909</TotalTime>
  <Words>782</Words>
  <Application>Microsoft Macintosh PowerPoint</Application>
  <PresentationFormat>On-screen Show (4:3)</PresentationFormat>
  <Paragraphs>129</Paragraphs>
  <Slides>17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DIRAC new template</vt:lpstr>
      <vt:lpstr>Workload Management Status</vt:lpstr>
      <vt:lpstr>Slide 2</vt:lpstr>
      <vt:lpstr>Parametric Jobs</vt:lpstr>
      <vt:lpstr>Parametric Jobs</vt:lpstr>
      <vt:lpstr>Parametric Job - JDL</vt:lpstr>
      <vt:lpstr>Parametric Job - JDL</vt:lpstr>
      <vt:lpstr>Optimizers</vt:lpstr>
      <vt:lpstr>Optimizers (II)</vt:lpstr>
      <vt:lpstr>On the CERN Integration Setup</vt:lpstr>
      <vt:lpstr>Slide 10</vt:lpstr>
      <vt:lpstr>On the Belle II Setup</vt:lpstr>
      <vt:lpstr>Slide 12</vt:lpstr>
      <vt:lpstr>Observations</vt:lpstr>
      <vt:lpstr>Integration of multi-clouds</vt:lpstr>
      <vt:lpstr>Coming next</vt:lpstr>
      <vt:lpstr>And beyond that …</vt:lpstr>
      <vt:lpstr>Summary</vt:lpstr>
    </vt:vector>
  </TitlesOfParts>
  <Company>Universidad de Barcelona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Workload Management Status</dc:title>
  <dc:creator>Ricardo Graciani Diaz</dc:creator>
  <cp:lastModifiedBy>Ricardo Graciani Diaz</cp:lastModifiedBy>
  <cp:revision>5</cp:revision>
  <dcterms:created xsi:type="dcterms:W3CDTF">2012-10-29T07:52:23Z</dcterms:created>
  <dcterms:modified xsi:type="dcterms:W3CDTF">2012-10-29T23:02:18Z</dcterms:modified>
</cp:coreProperties>
</file>