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3A4145"/>
    <a:srgbClr val="67A918"/>
    <a:srgbClr val="E24435"/>
    <a:srgbClr val="3D3D3D"/>
    <a:srgbClr val="FFE292"/>
    <a:srgbClr val="D767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95" autoAdjust="0"/>
    <p:restoredTop sz="99089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-7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B70F5-5FCD-6F42-AD4C-3DA87ACEA07E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3D68A-BD87-ED4E-BD15-BEFAF09E1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675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B52B7-7624-6F46-87F2-2E74AE0AF8A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B7E22-437D-7546-ACE8-CAF076CF7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807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56507" y="2529039"/>
            <a:ext cx="4563256" cy="1622939"/>
          </a:xfrm>
        </p:spPr>
        <p:txBody>
          <a:bodyPr anchor="b" anchorCtr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kumimoji="0" lang="es-ES_tradnl" dirty="0" err="1" smtClean="0"/>
              <a:t>Click</a:t>
            </a:r>
            <a:r>
              <a:rPr kumimoji="0" lang="es-ES_tradnl" dirty="0" smtClean="0"/>
              <a:t> </a:t>
            </a:r>
            <a:r>
              <a:rPr kumimoji="0" lang="es-ES_tradnl" dirty="0" err="1" smtClean="0"/>
              <a:t>to</a:t>
            </a:r>
            <a:r>
              <a:rPr kumimoji="0" lang="es-ES_tradnl" dirty="0" smtClean="0"/>
              <a:t> </a:t>
            </a:r>
            <a:r>
              <a:rPr kumimoji="0" lang="es-ES_tradnl" dirty="0" err="1" smtClean="0"/>
              <a:t>edit</a:t>
            </a:r>
            <a:r>
              <a:rPr kumimoji="0" lang="es-ES_tradnl" dirty="0" smtClean="0"/>
              <a:t> Master </a:t>
            </a:r>
            <a:r>
              <a:rPr kumimoji="0" lang="es-ES_tradnl" dirty="0" err="1" smtClean="0"/>
              <a:t>title</a:t>
            </a:r>
            <a:r>
              <a:rPr kumimoji="0" lang="es-ES_tradnl" dirty="0" smtClean="0"/>
              <a:t> </a:t>
            </a:r>
            <a:r>
              <a:rPr kumimoji="0" lang="es-ES_tradnl" dirty="0" err="1" smtClean="0"/>
              <a:t>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07180" y="5463387"/>
            <a:ext cx="4412583" cy="1117432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3D3D3D"/>
                </a:solidFill>
                <a:latin typeface="Verdana"/>
                <a:ea typeface="+mj-ea"/>
                <a:cs typeface="Verdana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dirty="0" err="1" smtClean="0"/>
              <a:t>Click</a:t>
            </a:r>
            <a:r>
              <a:rPr kumimoji="0" lang="es-ES_tradnl" dirty="0" smtClean="0"/>
              <a:t> </a:t>
            </a:r>
            <a:r>
              <a:rPr kumimoji="0" lang="es-ES_tradnl" dirty="0" err="1" smtClean="0"/>
              <a:t>to</a:t>
            </a:r>
            <a:r>
              <a:rPr kumimoji="0" lang="es-ES_tradnl" dirty="0" smtClean="0"/>
              <a:t> </a:t>
            </a:r>
            <a:r>
              <a:rPr kumimoji="0" lang="es-ES_tradnl" dirty="0" err="1" smtClean="0"/>
              <a:t>edit</a:t>
            </a:r>
            <a:r>
              <a:rPr kumimoji="0" lang="es-ES_tradnl" dirty="0" smtClean="0"/>
              <a:t> Master </a:t>
            </a:r>
            <a:r>
              <a:rPr kumimoji="0" lang="es-ES_tradnl" dirty="0" err="1" smtClean="0"/>
              <a:t>subtitle</a:t>
            </a:r>
            <a:r>
              <a:rPr kumimoji="0" lang="es-ES_tradnl" dirty="0" smtClean="0"/>
              <a:t> </a:t>
            </a:r>
            <a:r>
              <a:rPr kumimoji="0" lang="es-ES_tradnl" dirty="0" err="1" smtClean="0"/>
              <a:t>style</a:t>
            </a:r>
            <a:endParaRPr kumimoji="0"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958104" y="0"/>
            <a:ext cx="3194420" cy="41508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5966628" y="5463387"/>
            <a:ext cx="3194420" cy="14116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Dirac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116" y="4327505"/>
            <a:ext cx="3113348" cy="9580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4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3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</a:lstStyle>
          <a:p>
            <a:pPr lvl="0" eaLnBrk="1" latinLnBrk="0" hangingPunct="1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 eaLnBrk="1" latinLnBrk="0" hangingPunct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 eaLnBrk="1" latinLnBrk="0" hangingPunct="1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 eaLnBrk="1" latinLnBrk="0" hangingPunct="1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 eaLnBrk="1" latinLnBrk="0" hangingPunct="1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kumimoji="0"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593848" y="1143000"/>
            <a:ext cx="6096000" cy="0"/>
          </a:xfrm>
          <a:prstGeom prst="line">
            <a:avLst/>
          </a:prstGeom>
          <a:ln>
            <a:solidFill>
              <a:srgbClr val="67A91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305800" cy="914400"/>
          </a:xfrm>
        </p:spPr>
        <p:txBody>
          <a:bodyPr/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4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3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32648" cy="914400"/>
          </a:xfrm>
        </p:spPr>
        <p:txBody>
          <a:bodyPr/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3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4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3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0" i="0">
                <a:solidFill>
                  <a:schemeClr val="tx2"/>
                </a:solidFill>
                <a:latin typeface="Sansation Bold"/>
                <a:ea typeface="+mn-ea"/>
                <a:cs typeface="Sansation Bold"/>
              </a:defRPr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3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4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6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3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_tradnl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4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3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593848" y="152400"/>
            <a:ext cx="6092952" cy="9906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s-ES_tradnl" dirty="0" err="1" smtClean="0"/>
              <a:t>Click</a:t>
            </a:r>
            <a:r>
              <a:rPr kumimoji="0" lang="es-ES_tradnl" dirty="0" smtClean="0"/>
              <a:t> </a:t>
            </a:r>
            <a:r>
              <a:rPr kumimoji="0" lang="es-ES_tradnl" dirty="0" err="1" smtClean="0"/>
              <a:t>to</a:t>
            </a:r>
            <a:r>
              <a:rPr kumimoji="0" lang="es-ES_tradnl" dirty="0" smtClean="0"/>
              <a:t> </a:t>
            </a:r>
            <a:r>
              <a:rPr kumimoji="0" lang="es-ES_tradnl" dirty="0" err="1" smtClean="0"/>
              <a:t>edit</a:t>
            </a:r>
            <a:r>
              <a:rPr kumimoji="0" lang="es-ES_tradnl" dirty="0" smtClean="0"/>
              <a:t> Master </a:t>
            </a:r>
            <a:r>
              <a:rPr kumimoji="0" lang="es-ES_tradnl" dirty="0" err="1" smtClean="0"/>
              <a:t>title</a:t>
            </a:r>
            <a:r>
              <a:rPr kumimoji="0" lang="es-ES_tradnl" dirty="0" smtClean="0"/>
              <a:t> </a:t>
            </a:r>
            <a:r>
              <a:rPr kumimoji="0" lang="es-ES_tradnl" dirty="0" err="1" smtClean="0"/>
              <a:t>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  <a:p>
            <a:pPr lvl="1" eaLnBrk="1" latinLnBrk="0" hangingPunct="1"/>
            <a:r>
              <a:rPr kumimoji="0" lang="es-ES_tradnl" smtClean="0"/>
              <a:t>Second level</a:t>
            </a:r>
          </a:p>
          <a:p>
            <a:pPr lvl="2" eaLnBrk="1" latinLnBrk="0" hangingPunct="1"/>
            <a:r>
              <a:rPr kumimoji="0" lang="es-ES_tradnl" smtClean="0"/>
              <a:t>Third level</a:t>
            </a:r>
          </a:p>
          <a:p>
            <a:pPr lvl="3" eaLnBrk="1" latinLnBrk="0" hangingPunct="1"/>
            <a:r>
              <a:rPr kumimoji="0" lang="es-ES_tradnl" smtClean="0"/>
              <a:t>Fourth level</a:t>
            </a:r>
          </a:p>
          <a:p>
            <a:pPr lvl="4" eaLnBrk="1" latinLnBrk="0" hangingPunct="1"/>
            <a:r>
              <a:rPr kumimoji="0" lang="es-ES_tradnl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1"/>
            <a:ext cx="2289048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b="0" i="0">
                <a:solidFill>
                  <a:schemeClr val="tx2"/>
                </a:solidFill>
                <a:latin typeface="Verdana"/>
                <a:cs typeface="Verdana"/>
              </a:defRPr>
            </a:lvl1pPr>
          </a:lstStyle>
          <a:p>
            <a:r>
              <a:rPr lang="es-ES_tradnl" smtClean="0"/>
              <a:t>29-31 October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1"/>
            <a:ext cx="35052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 b="0" i="0">
                <a:solidFill>
                  <a:schemeClr val="tx2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DIRAC Workshop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1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0" i="0">
                <a:solidFill>
                  <a:schemeClr val="tx2"/>
                </a:solidFill>
                <a:latin typeface="Verdana"/>
                <a:cs typeface="Verdana"/>
              </a:defRPr>
            </a:lvl1pPr>
          </a:lstStyle>
          <a:p>
            <a:fld id="{78C5528E-F96B-914F-9CCC-3B92A89F83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3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11" descr="Dirac_logo_RGB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8505" y="152400"/>
            <a:ext cx="2339809" cy="7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r" rtl="0" eaLnBrk="1" latinLnBrk="0" hangingPunct="1">
        <a:spcBef>
          <a:spcPct val="0"/>
        </a:spcBef>
        <a:buNone/>
        <a:defRPr kumimoji="0" sz="3200" b="0" i="0" kern="1200">
          <a:solidFill>
            <a:schemeClr val="tx2"/>
          </a:solidFill>
          <a:latin typeface="Sansation Bold"/>
          <a:ea typeface="+mj-ea"/>
          <a:cs typeface="Sansation Bold"/>
        </a:defRPr>
      </a:lvl1pPr>
    </p:titleStyle>
    <p:bodyStyle>
      <a:lvl1pPr marL="274320" indent="-274320" algn="just" rtl="0" eaLnBrk="1" latinLnBrk="0" hangingPunct="1">
        <a:spcBef>
          <a:spcPts val="600"/>
        </a:spcBef>
        <a:spcAft>
          <a:spcPts val="600"/>
        </a:spcAft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Sansation Regular"/>
          <a:ea typeface="+mn-ea"/>
          <a:cs typeface="Sansation Regular"/>
        </a:defRPr>
      </a:lvl1pPr>
      <a:lvl2pPr marL="548640" indent="-274320" algn="just" rtl="0" eaLnBrk="1" latinLnBrk="0" hangingPunct="1">
        <a:spcBef>
          <a:spcPts val="500"/>
        </a:spcBef>
        <a:spcAft>
          <a:spcPts val="600"/>
        </a:spcAft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Sansation Regular"/>
          <a:ea typeface="+mn-ea"/>
          <a:cs typeface="Sansation Regular"/>
        </a:defRPr>
      </a:lvl2pPr>
      <a:lvl3pPr marL="822960" indent="-228600" algn="just" rtl="0" eaLnBrk="1" latinLnBrk="0" hangingPunct="1">
        <a:spcBef>
          <a:spcPts val="500"/>
        </a:spcBef>
        <a:spcAft>
          <a:spcPts val="600"/>
        </a:spcAft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Sansation Regular"/>
          <a:ea typeface="+mn-ea"/>
          <a:cs typeface="Sansation Regular"/>
        </a:defRPr>
      </a:lvl3pPr>
      <a:lvl4pPr marL="1097280" indent="-228600" algn="just" rtl="0" eaLnBrk="1" latinLnBrk="0" hangingPunct="1">
        <a:spcBef>
          <a:spcPts val="400"/>
        </a:spcBef>
        <a:spcAft>
          <a:spcPts val="600"/>
        </a:spcAft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Sansation Regular"/>
          <a:ea typeface="+mn-ea"/>
          <a:cs typeface="Sansation Regular"/>
        </a:defRPr>
      </a:lvl4pPr>
      <a:lvl5pPr marL="1371600" indent="-228600" algn="just" rtl="0" eaLnBrk="1" latinLnBrk="0" hangingPunct="1">
        <a:spcBef>
          <a:spcPts val="300"/>
        </a:spcBef>
        <a:spcAft>
          <a:spcPts val="600"/>
        </a:spcAft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Sansation Regular"/>
          <a:ea typeface="+mn-ea"/>
          <a:cs typeface="Sansation Regular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acasajus/RESTDIRA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REST interface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DIRAC Workshop</a:t>
            </a:r>
          </a:p>
          <a:p>
            <a:r>
              <a:rPr lang="en-US" dirty="0"/>
              <a:t>29-31 October</a:t>
            </a:r>
          </a:p>
          <a:p>
            <a:r>
              <a:rPr lang="en-US" dirty="0"/>
              <a:t>Marseille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90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as data serialization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different possibilities</a:t>
            </a:r>
          </a:p>
          <a:p>
            <a:pPr lvl="1"/>
            <a:r>
              <a:rPr lang="en-US" dirty="0" smtClean="0"/>
              <a:t>XML is not an option</a:t>
            </a:r>
          </a:p>
          <a:p>
            <a:pPr lvl="2"/>
            <a:r>
              <a:rPr lang="en-US" dirty="0" smtClean="0"/>
              <a:t>See slide about SOAP crap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Wanted something human readable</a:t>
            </a:r>
          </a:p>
          <a:p>
            <a:endParaRPr lang="en-US" dirty="0" smtClean="0"/>
          </a:p>
          <a:p>
            <a:r>
              <a:rPr lang="en-US" dirty="0" smtClean="0"/>
              <a:t>Libs in as many languages as possible</a:t>
            </a:r>
          </a:p>
          <a:p>
            <a:endParaRPr lang="en-US" dirty="0" smtClean="0"/>
          </a:p>
          <a:p>
            <a:r>
              <a:rPr lang="en-US" dirty="0" smtClean="0"/>
              <a:t>JSON serialized data looks like python native code </a:t>
            </a:r>
            <a:endParaRPr lang="en-US" dirty="0" smtClean="0">
              <a:sym typeface="Wingdings"/>
            </a:endParaRP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4650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request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60248" y="1355419"/>
            <a:ext cx="8229600" cy="915825"/>
          </a:xfr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pPr marL="0" indent="0" algn="l">
              <a:lnSpc>
                <a:spcPct val="70000"/>
              </a:lnSpc>
              <a:buNone/>
            </a:pPr>
            <a:r>
              <a:rPr lang="en-US" sz="1600" b="1" dirty="0">
                <a:latin typeface="+mj-lt"/>
                <a:cs typeface="Courier"/>
              </a:rPr>
              <a:t>Request URL</a:t>
            </a:r>
            <a:r>
              <a:rPr lang="en-US" sz="1600" b="1" dirty="0" smtClean="0">
                <a:latin typeface="+mj-lt"/>
                <a:cs typeface="Courier"/>
              </a:rPr>
              <a:t>: </a:t>
            </a:r>
            <a:r>
              <a:rPr lang="en-US" sz="1600" dirty="0" smtClean="0">
                <a:latin typeface="+mj-lt"/>
                <a:cs typeface="Courier"/>
              </a:rPr>
              <a:t>http</a:t>
            </a:r>
            <a:r>
              <a:rPr lang="en-US" sz="1600" dirty="0">
                <a:latin typeface="+mj-lt"/>
                <a:cs typeface="Courier"/>
              </a:rPr>
              <a:t>://localhost:2379/jobs/38373708</a:t>
            </a:r>
          </a:p>
          <a:p>
            <a:pPr marL="0" indent="0" algn="l">
              <a:lnSpc>
                <a:spcPct val="70000"/>
              </a:lnSpc>
              <a:buNone/>
            </a:pPr>
            <a:r>
              <a:rPr lang="en-US" sz="1600" b="1" dirty="0">
                <a:latin typeface="+mj-lt"/>
                <a:cs typeface="Courier"/>
              </a:rPr>
              <a:t>Request Method</a:t>
            </a:r>
            <a:r>
              <a:rPr lang="en-US" sz="1600" b="1" dirty="0" smtClean="0">
                <a:latin typeface="+mj-lt"/>
                <a:cs typeface="Courier"/>
              </a:rPr>
              <a:t>: </a:t>
            </a:r>
            <a:r>
              <a:rPr lang="en-US" sz="1600" dirty="0" smtClean="0">
                <a:latin typeface="+mj-lt"/>
                <a:cs typeface="Courier"/>
              </a:rPr>
              <a:t>GET</a:t>
            </a:r>
            <a:endParaRPr lang="en-US" sz="1600" dirty="0">
              <a:latin typeface="+mj-lt"/>
              <a:cs typeface="Courier"/>
            </a:endParaRPr>
          </a:p>
          <a:p>
            <a:pPr marL="0" indent="0" algn="l">
              <a:lnSpc>
                <a:spcPct val="70000"/>
              </a:lnSpc>
              <a:buNone/>
            </a:pPr>
            <a:r>
              <a:rPr lang="en-US" sz="1600" b="1" dirty="0">
                <a:latin typeface="+mj-lt"/>
                <a:cs typeface="Courier"/>
              </a:rPr>
              <a:t>Status Code</a:t>
            </a:r>
            <a:r>
              <a:rPr lang="en-US" sz="1600" b="1" dirty="0" smtClean="0">
                <a:latin typeface="+mj-lt"/>
                <a:cs typeface="Courier"/>
              </a:rPr>
              <a:t>: </a:t>
            </a:r>
            <a:r>
              <a:rPr lang="en-US" sz="1600" dirty="0" smtClean="0">
                <a:latin typeface="+mj-lt"/>
                <a:cs typeface="Courier"/>
              </a:rPr>
              <a:t>200 OK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0248" y="2429988"/>
            <a:ext cx="8229600" cy="3539430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{</a:t>
            </a:r>
            <a:r>
              <a:rPr lang="en-US" sz="1600" dirty="0" err="1"/>
              <a:t>u'appStatus</a:t>
            </a:r>
            <a:r>
              <a:rPr lang="en-US" sz="1600" dirty="0"/>
              <a:t>': </a:t>
            </a:r>
            <a:r>
              <a:rPr lang="en-US" sz="1600" dirty="0" err="1"/>
              <a:t>u'Application</a:t>
            </a:r>
            <a:r>
              <a:rPr lang="en-US" sz="1600" dirty="0"/>
              <a:t> failed with error: 232',</a:t>
            </a:r>
          </a:p>
          <a:p>
            <a:r>
              <a:rPr lang="tr-TR" sz="1600" dirty="0"/>
              <a:t> </a:t>
            </a:r>
            <a:r>
              <a:rPr lang="tr-TR" sz="1600" dirty="0" err="1"/>
              <a:t>u'cpuTime</a:t>
            </a:r>
            <a:r>
              <a:rPr lang="tr-TR" sz="1600" dirty="0"/>
              <a:t>': 0,</a:t>
            </a:r>
          </a:p>
          <a:p>
            <a:r>
              <a:rPr lang="fr-FR" sz="1600" dirty="0" smtClean="0"/>
              <a:t> </a:t>
            </a:r>
            <a:r>
              <a:rPr lang="fr-FR" sz="1600" dirty="0" err="1" smtClean="0"/>
              <a:t>u'jid</a:t>
            </a:r>
            <a:r>
              <a:rPr lang="fr-FR" sz="1600" dirty="0"/>
              <a:t>': 38373708,</a:t>
            </a:r>
          </a:p>
          <a:p>
            <a:r>
              <a:rPr lang="fr-FR" sz="1600" dirty="0" smtClean="0"/>
              <a:t> </a:t>
            </a:r>
            <a:r>
              <a:rPr lang="fr-FR" sz="1600" dirty="0" err="1" smtClean="0"/>
              <a:t>u'owner</a:t>
            </a:r>
            <a:r>
              <a:rPr lang="fr-FR" sz="1600" dirty="0"/>
              <a:t>': </a:t>
            </a:r>
            <a:r>
              <a:rPr lang="fr-FR" sz="1600" dirty="0" err="1"/>
              <a:t>u'acasajus</a:t>
            </a:r>
            <a:r>
              <a:rPr lang="fr-FR" sz="1600" dirty="0"/>
              <a:t>',</a:t>
            </a:r>
          </a:p>
          <a:p>
            <a:r>
              <a:rPr lang="fr-FR" sz="1600" dirty="0"/>
              <a:t> </a:t>
            </a:r>
            <a:r>
              <a:rPr lang="fr-FR" sz="1600" dirty="0" err="1"/>
              <a:t>u'ownerDN</a:t>
            </a:r>
            <a:r>
              <a:rPr lang="fr-FR" sz="1600" dirty="0"/>
              <a:t>': u'0',</a:t>
            </a:r>
          </a:p>
          <a:p>
            <a:r>
              <a:rPr lang="fr-FR" sz="1600" dirty="0"/>
              <a:t> </a:t>
            </a:r>
            <a:r>
              <a:rPr lang="fr-FR" sz="1600" dirty="0" err="1"/>
              <a:t>u'ownerGroup</a:t>
            </a:r>
            <a:r>
              <a:rPr lang="fr-FR" sz="1600" dirty="0"/>
              <a:t>': </a:t>
            </a:r>
            <a:r>
              <a:rPr lang="fr-FR" sz="1600" dirty="0" err="1"/>
              <a:t>u'lhcb_user</a:t>
            </a:r>
            <a:r>
              <a:rPr lang="fr-FR" sz="1600" dirty="0"/>
              <a:t>',</a:t>
            </a:r>
          </a:p>
          <a:p>
            <a:r>
              <a:rPr lang="fr-FR" sz="1600" dirty="0"/>
              <a:t> </a:t>
            </a:r>
            <a:r>
              <a:rPr lang="fr-FR" sz="1600" dirty="0" err="1"/>
              <a:t>u'priority</a:t>
            </a:r>
            <a:r>
              <a:rPr lang="fr-FR" sz="1600" dirty="0"/>
              <a:t>': 0,</a:t>
            </a:r>
          </a:p>
          <a:p>
            <a:r>
              <a:rPr lang="en-US" sz="1600" dirty="0" smtClean="0"/>
              <a:t> ... </a:t>
            </a:r>
          </a:p>
          <a:p>
            <a:r>
              <a:rPr lang="tr-TR" sz="1600" dirty="0" smtClean="0"/>
              <a:t> </a:t>
            </a:r>
            <a:r>
              <a:rPr lang="tr-TR" sz="1600" dirty="0" err="1" smtClean="0"/>
              <a:t>u'times</a:t>
            </a:r>
            <a:r>
              <a:rPr lang="tr-TR" sz="1600" dirty="0"/>
              <a:t>': {</a:t>
            </a:r>
            <a:r>
              <a:rPr lang="tr-TR" sz="1600" dirty="0" err="1"/>
              <a:t>u'lastSOL</a:t>
            </a:r>
            <a:r>
              <a:rPr lang="tr-TR" sz="1600" dirty="0"/>
              <a:t>': u'2012-10-26 04:38:09',</a:t>
            </a:r>
          </a:p>
          <a:p>
            <a:r>
              <a:rPr lang="tr-TR" sz="1600" dirty="0"/>
              <a:t>            </a:t>
            </a:r>
            <a:r>
              <a:rPr lang="tr-TR" sz="1600" dirty="0" err="1"/>
              <a:t>u'lastUpdate</a:t>
            </a:r>
            <a:r>
              <a:rPr lang="tr-TR" sz="1600" dirty="0"/>
              <a:t>': u'2012-10-26 04:38:09',</a:t>
            </a:r>
          </a:p>
          <a:p>
            <a:r>
              <a:rPr lang="fr-FR" sz="1600" dirty="0"/>
              <a:t>            </a:t>
            </a:r>
            <a:r>
              <a:rPr lang="fr-FR" sz="1600" dirty="0" err="1"/>
              <a:t>u'reschedule</a:t>
            </a:r>
            <a:r>
              <a:rPr lang="fr-FR" sz="1600" dirty="0"/>
              <a:t>': u'2012-10-26 02:36:13',</a:t>
            </a:r>
          </a:p>
          <a:p>
            <a:r>
              <a:rPr lang="fr-FR" sz="1600" dirty="0"/>
              <a:t>            </a:t>
            </a:r>
            <a:r>
              <a:rPr lang="fr-FR" sz="1600" dirty="0" err="1"/>
              <a:t>u'submission</a:t>
            </a:r>
            <a:r>
              <a:rPr lang="fr-FR" sz="1600" dirty="0"/>
              <a:t>': u'2012-10-25 16:18:51'}}</a:t>
            </a:r>
          </a:p>
          <a:p>
            <a:r>
              <a:rPr lang="en-US" sz="1600" dirty="0" smtClean="0"/>
              <a:t> …</a:t>
            </a:r>
          </a:p>
          <a:p>
            <a:r>
              <a:rPr lang="en-US" sz="16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6449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36385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to know on on behalf of which user the request is coming from</a:t>
            </a:r>
          </a:p>
          <a:p>
            <a:endParaRPr lang="en-US" dirty="0" smtClean="0"/>
          </a:p>
          <a:p>
            <a:r>
              <a:rPr lang="en-US" dirty="0" smtClean="0"/>
              <a:t>Not all applications will have access to the user certificate</a:t>
            </a:r>
          </a:p>
          <a:p>
            <a:pPr lvl="1"/>
            <a:r>
              <a:rPr lang="en-US" dirty="0" smtClean="0"/>
              <a:t>Web portals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X509 can’t be used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400" y="4857751"/>
            <a:ext cx="55245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654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OAuth2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Summary: Generate a token that will act as the user credentials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Apps redirect user to DIRAC portal to generate a code</a:t>
            </a:r>
          </a:p>
          <a:p>
            <a:pPr marL="0" indent="0">
              <a:buNone/>
            </a:pPr>
            <a:r>
              <a:rPr lang="en-US" dirty="0" smtClean="0"/>
              <a:t>2. User grants privileges to the code</a:t>
            </a:r>
          </a:p>
          <a:p>
            <a:pPr marL="0" indent="0">
              <a:buNone/>
            </a:pPr>
            <a:r>
              <a:rPr lang="en-US" dirty="0" smtClean="0"/>
              <a:t>3. App exchange the code for an access token</a:t>
            </a:r>
          </a:p>
          <a:p>
            <a:endParaRPr lang="en-US" dirty="0"/>
          </a:p>
          <a:p>
            <a:r>
              <a:rPr lang="en-US" dirty="0" smtClean="0"/>
              <a:t>Access token bears the user credentials + granted privileges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70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OAuth2 flow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773" y="1570384"/>
            <a:ext cx="8586911" cy="440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45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OAuth2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Apps only need to do two steps to get a token</a:t>
            </a:r>
          </a:p>
          <a:p>
            <a:pPr lvl="1"/>
            <a:r>
              <a:rPr lang="en-US" dirty="0" smtClean="0"/>
              <a:t>One for apps that have access to the client credentials</a:t>
            </a:r>
          </a:p>
          <a:p>
            <a:pPr lvl="1"/>
            <a:endParaRPr lang="en-US" dirty="0"/>
          </a:p>
          <a:p>
            <a:r>
              <a:rPr lang="en-US" dirty="0" smtClean="0"/>
              <a:t>From then on, just add the token to the HTTP request header</a:t>
            </a:r>
          </a:p>
          <a:p>
            <a:endParaRPr lang="en-US" dirty="0"/>
          </a:p>
          <a:p>
            <a:r>
              <a:rPr lang="en-US" dirty="0" smtClean="0"/>
              <a:t>Token is associated to:</a:t>
            </a:r>
          </a:p>
          <a:p>
            <a:pPr lvl="1"/>
            <a:r>
              <a:rPr lang="en-US" dirty="0" smtClean="0"/>
              <a:t>DN</a:t>
            </a:r>
          </a:p>
          <a:p>
            <a:pPr lvl="1"/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Privileges</a:t>
            </a:r>
          </a:p>
        </p:txBody>
      </p:sp>
    </p:spTree>
    <p:extLst>
      <p:ext uri="{BB962C8B-B14F-4D97-AF65-F5344CB8AC3E}">
        <p14:creationId xmlns:p14="http://schemas.microsoft.com/office/powerpoint/2010/main" val="658686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will it be available?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yet in an official release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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Can be installed by hand </a:t>
            </a:r>
            <a:r>
              <a:rPr lang="en-US" dirty="0" smtClean="0">
                <a:solidFill>
                  <a:srgbClr val="67A918"/>
                </a:solidFill>
                <a:sym typeface="Wingdings"/>
              </a:rPr>
              <a:t></a:t>
            </a:r>
          </a:p>
          <a:p>
            <a:r>
              <a:rPr lang="en-US" dirty="0" smtClean="0">
                <a:sym typeface="Wingdings"/>
              </a:rPr>
              <a:t>Basic functionality is there </a:t>
            </a:r>
            <a:r>
              <a:rPr lang="en-US" dirty="0" smtClean="0">
                <a:solidFill>
                  <a:srgbClr val="67A918"/>
                </a:solidFill>
                <a:sym typeface="Wingdings"/>
              </a:rPr>
              <a:t></a:t>
            </a:r>
          </a:p>
          <a:p>
            <a:pPr lvl="1"/>
            <a:r>
              <a:rPr lang="en-US" dirty="0" smtClean="0">
                <a:sym typeface="Wingdings"/>
              </a:rPr>
              <a:t>Submit job, retrieve job info, manifest….</a:t>
            </a:r>
            <a:endParaRPr lang="en-US" dirty="0" smtClean="0"/>
          </a:p>
          <a:p>
            <a:r>
              <a:rPr lang="en-US" dirty="0" smtClean="0"/>
              <a:t>No docs yet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</a:t>
            </a:r>
          </a:p>
          <a:p>
            <a:pPr lvl="1"/>
            <a:r>
              <a:rPr lang="en-US" dirty="0" smtClean="0">
                <a:sym typeface="Wingdings"/>
              </a:rPr>
              <a:t>Will write them after the user forum</a:t>
            </a:r>
            <a:endParaRPr lang="en-US" sz="1400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Ask me how to install it!</a:t>
            </a:r>
          </a:p>
          <a:p>
            <a:pPr lvl="1"/>
            <a:r>
              <a:rPr lang="en-US" dirty="0" smtClean="0">
                <a:sym typeface="Wingdings"/>
              </a:rPr>
              <a:t>Requires DIRAC web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There’s also an experimental app for Android </a:t>
            </a:r>
            <a:r>
              <a:rPr lang="en-US" dirty="0" smtClean="0">
                <a:solidFill>
                  <a:srgbClr val="67A918"/>
                </a:solidFill>
                <a:sym typeface="Wingdings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3004598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New API</a:t>
            </a:r>
          </a:p>
          <a:p>
            <a:r>
              <a:rPr lang="en-US" dirty="0" smtClean="0"/>
              <a:t>REST + JSON + OAuth2</a:t>
            </a:r>
          </a:p>
          <a:p>
            <a:pPr lvl="1"/>
            <a:r>
              <a:rPr lang="en-US" dirty="0" smtClean="0"/>
              <a:t>Language agnostic</a:t>
            </a:r>
          </a:p>
          <a:p>
            <a:r>
              <a:rPr lang="en-US" dirty="0" smtClean="0"/>
              <a:t>Web portals, mobile apps… can use it</a:t>
            </a:r>
          </a:p>
          <a:p>
            <a:r>
              <a:rPr lang="en-US" dirty="0" smtClean="0"/>
              <a:t>Not yet released</a:t>
            </a:r>
          </a:p>
          <a:p>
            <a:pPr lvl="1"/>
            <a:r>
              <a:rPr lang="en-US" dirty="0" smtClean="0"/>
              <a:t>Head to </a:t>
            </a:r>
            <a:r>
              <a:rPr lang="en-US" dirty="0" smtClean="0">
                <a:hlinkClick r:id="rId2"/>
              </a:rPr>
              <a:t>https://github.com/acasajus/RESTDIRAC</a:t>
            </a:r>
            <a:endParaRPr lang="en-US" dirty="0" smtClean="0"/>
          </a:p>
          <a:p>
            <a:r>
              <a:rPr lang="en-US" dirty="0" smtClean="0"/>
              <a:t>Ready for daring installations</a:t>
            </a:r>
          </a:p>
        </p:txBody>
      </p:sp>
    </p:spTree>
    <p:extLst>
      <p:ext uri="{BB962C8B-B14F-4D97-AF65-F5344CB8AC3E}">
        <p14:creationId xmlns:p14="http://schemas.microsoft.com/office/powerpoint/2010/main" val="169945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DIRAC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Why do we need yet another interface?</a:t>
            </a:r>
          </a:p>
          <a:p>
            <a:endParaRPr lang="en-US" dirty="0" smtClean="0"/>
          </a:p>
          <a:p>
            <a:r>
              <a:rPr lang="en-US" dirty="0" smtClean="0"/>
              <a:t>How does it work?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When’s the release date?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26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interfaces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can users interact with DIRAC?</a:t>
            </a:r>
          </a:p>
          <a:p>
            <a:pPr lvl="1"/>
            <a:r>
              <a:rPr lang="en-US" dirty="0"/>
              <a:t>CLI (</a:t>
            </a:r>
            <a:r>
              <a:rPr lang="en-US" dirty="0" err="1"/>
              <a:t>dirac</a:t>
            </a:r>
            <a:r>
              <a:rPr lang="en-US" dirty="0"/>
              <a:t>-</a:t>
            </a:r>
            <a:r>
              <a:rPr lang="en-US" dirty="0" err="1"/>
              <a:t>wms</a:t>
            </a:r>
            <a:r>
              <a:rPr lang="en-US" dirty="0"/>
              <a:t>-job-submit, </a:t>
            </a:r>
            <a:r>
              <a:rPr lang="en-US" dirty="0" err="1"/>
              <a:t>dirac</a:t>
            </a:r>
            <a:r>
              <a:rPr lang="en-US" dirty="0"/>
              <a:t>-proxy-</a:t>
            </a:r>
            <a:r>
              <a:rPr lang="en-US" dirty="0" err="1"/>
              <a:t>init</a:t>
            </a:r>
            <a:r>
              <a:rPr lang="en-US" dirty="0"/>
              <a:t>,… )</a:t>
            </a:r>
          </a:p>
          <a:p>
            <a:pPr lvl="1"/>
            <a:r>
              <a:rPr lang="en-US" dirty="0"/>
              <a:t>Python API</a:t>
            </a:r>
          </a:p>
          <a:p>
            <a:pPr lvl="1"/>
            <a:r>
              <a:rPr lang="en-US" dirty="0"/>
              <a:t>Web interface</a:t>
            </a:r>
          </a:p>
          <a:p>
            <a:endParaRPr lang="en-US" dirty="0"/>
          </a:p>
          <a:p>
            <a:r>
              <a:rPr lang="en-US" dirty="0"/>
              <a:t>How can other applications interact with DIRAC?</a:t>
            </a:r>
          </a:p>
          <a:p>
            <a:pPr lvl="1"/>
            <a:r>
              <a:rPr lang="en-US" dirty="0"/>
              <a:t>CLI </a:t>
            </a:r>
          </a:p>
          <a:p>
            <a:pPr lvl="1"/>
            <a:r>
              <a:rPr lang="en-US" dirty="0"/>
              <a:t>Python API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66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want to use DIRAC but…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CLI</a:t>
            </a:r>
            <a:endParaRPr lang="en-US" dirty="0"/>
          </a:p>
          <a:p>
            <a:pPr lvl="1"/>
            <a:r>
              <a:rPr lang="en-US" dirty="0"/>
              <a:t>Parsing hell for the application</a:t>
            </a:r>
          </a:p>
          <a:p>
            <a:pPr lvl="1"/>
            <a:r>
              <a:rPr lang="en-US" dirty="0"/>
              <a:t>Log messages shouldn’t change…</a:t>
            </a:r>
          </a:p>
          <a:p>
            <a:pPr lvl="1"/>
            <a:r>
              <a:rPr lang="en-US" dirty="0"/>
              <a:t>Consistent exit codes?</a:t>
            </a:r>
          </a:p>
          <a:p>
            <a:endParaRPr lang="en-US" dirty="0"/>
          </a:p>
          <a:p>
            <a:r>
              <a:rPr lang="en-US" dirty="0"/>
              <a:t>Python API</a:t>
            </a:r>
          </a:p>
          <a:p>
            <a:pPr lvl="1"/>
            <a:r>
              <a:rPr lang="en-US" dirty="0"/>
              <a:t>What if I can’t use python?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9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App wants to talk to DIRAC!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Apps today are no longer bound to the console!</a:t>
            </a:r>
          </a:p>
          <a:p>
            <a:pPr lvl="1"/>
            <a:r>
              <a:rPr lang="en-US" dirty="0"/>
              <a:t>Mobile apps, web pages, libraries…</a:t>
            </a:r>
          </a:p>
          <a:p>
            <a:endParaRPr lang="en-US" dirty="0"/>
          </a:p>
          <a:p>
            <a:r>
              <a:rPr lang="en-US" dirty="0"/>
              <a:t>X509 Certificates are not the most fun-and-friendly thing out there</a:t>
            </a:r>
          </a:p>
          <a:p>
            <a:pPr lvl="1"/>
            <a:r>
              <a:rPr lang="en-US" dirty="0"/>
              <a:t>Even worse for grid certificates…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2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a new API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need a new API to accommodate this new use cases</a:t>
            </a:r>
          </a:p>
          <a:p>
            <a:endParaRPr lang="en-US" dirty="0"/>
          </a:p>
          <a:p>
            <a:r>
              <a:rPr lang="en-US" dirty="0"/>
              <a:t>Has to be:</a:t>
            </a:r>
          </a:p>
          <a:p>
            <a:pPr lvl="1"/>
            <a:r>
              <a:rPr lang="en-US" dirty="0"/>
              <a:t>Extensible by &lt;</a:t>
            </a:r>
            <a:r>
              <a:rPr lang="en-US" dirty="0" err="1"/>
              <a:t>InsertYourNameHere</a:t>
            </a:r>
            <a:r>
              <a:rPr lang="en-US" dirty="0"/>
              <a:t>&gt;DIRAC</a:t>
            </a:r>
          </a:p>
          <a:p>
            <a:pPr lvl="1"/>
            <a:r>
              <a:rPr lang="en-US" dirty="0"/>
              <a:t>Language agnostic</a:t>
            </a:r>
          </a:p>
          <a:p>
            <a:pPr lvl="2"/>
            <a:r>
              <a:rPr lang="en-US" dirty="0"/>
              <a:t>Based on standards</a:t>
            </a:r>
          </a:p>
          <a:p>
            <a:pPr lvl="1"/>
            <a:r>
              <a:rPr lang="en-US" dirty="0"/>
              <a:t>Easy to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6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that?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Need to provide solutions for:</a:t>
            </a:r>
          </a:p>
          <a:p>
            <a:pPr lvl="1"/>
            <a:r>
              <a:rPr lang="en-US" dirty="0"/>
              <a:t>Query protocol</a:t>
            </a:r>
          </a:p>
          <a:p>
            <a:pPr lvl="2"/>
            <a:r>
              <a:rPr lang="en-US" dirty="0"/>
              <a:t>Which “language” do we talk?</a:t>
            </a:r>
          </a:p>
          <a:p>
            <a:pPr lvl="1"/>
            <a:r>
              <a:rPr lang="en-US" dirty="0"/>
              <a:t>Codification of requests and responses</a:t>
            </a:r>
          </a:p>
          <a:p>
            <a:pPr lvl="2"/>
            <a:r>
              <a:rPr lang="en-US" dirty="0"/>
              <a:t>How is the data serialized?</a:t>
            </a:r>
          </a:p>
          <a:p>
            <a:pPr lvl="1"/>
            <a:r>
              <a:rPr lang="en-US" dirty="0"/>
              <a:t>Credentials delegation</a:t>
            </a:r>
          </a:p>
          <a:p>
            <a:pPr lvl="2"/>
            <a:r>
              <a:rPr lang="en-US" dirty="0"/>
              <a:t>How does DIRAC know which user or on behalf of which user </a:t>
            </a:r>
            <a:r>
              <a:rPr lang="en-US" dirty="0" smtClean="0"/>
              <a:t>	the </a:t>
            </a:r>
            <a:r>
              <a:rPr lang="en-US" dirty="0"/>
              <a:t>request is being made?</a:t>
            </a:r>
          </a:p>
          <a:p>
            <a:pPr lvl="2"/>
            <a:r>
              <a:rPr lang="en-US" dirty="0"/>
              <a:t>X509 cannot easily cover all use-cases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68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protocol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791163"/>
          </a:xfrm>
        </p:spPr>
        <p:txBody>
          <a:bodyPr/>
          <a:lstStyle/>
          <a:p>
            <a:r>
              <a:rPr lang="en-US" dirty="0"/>
              <a:t>Rules:</a:t>
            </a:r>
          </a:p>
          <a:p>
            <a:pPr lvl="1"/>
            <a:r>
              <a:rPr lang="en-US" dirty="0"/>
              <a:t>Language agnostic</a:t>
            </a:r>
          </a:p>
          <a:p>
            <a:pPr lvl="1"/>
            <a:r>
              <a:rPr lang="en-US" dirty="0"/>
              <a:t>Has to be a standard</a:t>
            </a:r>
          </a:p>
          <a:p>
            <a:pPr lvl="1"/>
            <a:r>
              <a:rPr lang="en-US" dirty="0"/>
              <a:t>And simple to use! </a:t>
            </a:r>
          </a:p>
          <a:p>
            <a:pPr lvl="2"/>
            <a:r>
              <a:rPr lang="en-US" dirty="0"/>
              <a:t>Have you seen SOAP or XMPP stanza? Somebody was on a drugs….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2239" y="4080393"/>
            <a:ext cx="6829033" cy="2246769"/>
          </a:xfrm>
          <a:prstGeom prst="rect">
            <a:avLst/>
          </a:prstGeom>
          <a:solidFill>
            <a:srgbClr val="FFE29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/>
                <a:cs typeface="Consolas"/>
              </a:rPr>
              <a:t>&lt;?xml version="1.0"?&gt;</a:t>
            </a:r>
          </a:p>
          <a:p>
            <a:r>
              <a:rPr lang="en-US" sz="1400" dirty="0">
                <a:latin typeface="Consolas"/>
                <a:cs typeface="Consolas"/>
              </a:rPr>
              <a:t>&lt;</a:t>
            </a:r>
            <a:r>
              <a:rPr lang="en-US" sz="1400" dirty="0" err="1">
                <a:latin typeface="Consolas"/>
                <a:cs typeface="Consolas"/>
              </a:rPr>
              <a:t>soap:Envelope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xmlns:soap</a:t>
            </a:r>
            <a:r>
              <a:rPr lang="en-US" sz="1400" dirty="0">
                <a:latin typeface="Consolas"/>
                <a:cs typeface="Consolas"/>
              </a:rPr>
              <a:t>="http://www.w3.org/2003/05/soap-envelope"&gt;</a:t>
            </a:r>
          </a:p>
          <a:p>
            <a:r>
              <a:rPr lang="en-US" sz="1400" dirty="0">
                <a:latin typeface="Consolas"/>
                <a:cs typeface="Consolas"/>
              </a:rPr>
              <a:t>  &lt;</a:t>
            </a:r>
            <a:r>
              <a:rPr lang="en-US" sz="1400" dirty="0" err="1">
                <a:latin typeface="Consolas"/>
                <a:cs typeface="Consolas"/>
              </a:rPr>
              <a:t>soap:Header</a:t>
            </a:r>
            <a:r>
              <a:rPr lang="en-US" sz="1400" dirty="0">
                <a:latin typeface="Consolas"/>
                <a:cs typeface="Consolas"/>
              </a:rPr>
              <a:t>&gt;</a:t>
            </a:r>
          </a:p>
          <a:p>
            <a:r>
              <a:rPr lang="en-US" sz="1400" dirty="0">
                <a:latin typeface="Consolas"/>
                <a:cs typeface="Consolas"/>
              </a:rPr>
              <a:t>  &lt;/</a:t>
            </a:r>
            <a:r>
              <a:rPr lang="en-US" sz="1400" dirty="0" err="1">
                <a:latin typeface="Consolas"/>
                <a:cs typeface="Consolas"/>
              </a:rPr>
              <a:t>soap:Header</a:t>
            </a:r>
            <a:r>
              <a:rPr lang="en-US" sz="1400" dirty="0">
                <a:latin typeface="Consolas"/>
                <a:cs typeface="Consolas"/>
              </a:rPr>
              <a:t>&gt;</a:t>
            </a:r>
          </a:p>
          <a:p>
            <a:r>
              <a:rPr lang="en-US" sz="1400" dirty="0">
                <a:latin typeface="Consolas"/>
                <a:cs typeface="Consolas"/>
              </a:rPr>
              <a:t>  &lt;</a:t>
            </a:r>
            <a:r>
              <a:rPr lang="en-US" sz="1400" dirty="0" err="1">
                <a:latin typeface="Consolas"/>
                <a:cs typeface="Consolas"/>
              </a:rPr>
              <a:t>soap:Body</a:t>
            </a:r>
            <a:r>
              <a:rPr lang="en-US" sz="1400" dirty="0">
                <a:latin typeface="Consolas"/>
                <a:cs typeface="Consolas"/>
              </a:rPr>
              <a:t>&gt;</a:t>
            </a:r>
          </a:p>
          <a:p>
            <a:r>
              <a:rPr lang="en-US" sz="1400" dirty="0">
                <a:latin typeface="Consolas"/>
                <a:cs typeface="Consolas"/>
              </a:rPr>
              <a:t>    &lt;</a:t>
            </a:r>
            <a:r>
              <a:rPr lang="en-US" sz="1400" dirty="0" err="1">
                <a:latin typeface="Consolas"/>
                <a:cs typeface="Consolas"/>
              </a:rPr>
              <a:t>m:GetStockPrice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xmlns:m</a:t>
            </a:r>
            <a:r>
              <a:rPr lang="en-US" sz="1400" dirty="0">
                <a:latin typeface="Consolas"/>
                <a:cs typeface="Consolas"/>
              </a:rPr>
              <a:t>="http://</a:t>
            </a:r>
            <a:r>
              <a:rPr lang="en-US" sz="1400" dirty="0" err="1">
                <a:latin typeface="Consolas"/>
                <a:cs typeface="Consolas"/>
              </a:rPr>
              <a:t>www.example.org</a:t>
            </a:r>
            <a:r>
              <a:rPr lang="en-US" sz="1400" dirty="0">
                <a:latin typeface="Consolas"/>
                <a:cs typeface="Consolas"/>
              </a:rPr>
              <a:t>/stock"&gt;</a:t>
            </a:r>
          </a:p>
          <a:p>
            <a:r>
              <a:rPr lang="en-US" sz="1400" dirty="0">
                <a:latin typeface="Consolas"/>
                <a:cs typeface="Consolas"/>
              </a:rPr>
              <a:t>      &lt;</a:t>
            </a:r>
            <a:r>
              <a:rPr lang="en-US" sz="1400" dirty="0" err="1">
                <a:latin typeface="Consolas"/>
                <a:cs typeface="Consolas"/>
              </a:rPr>
              <a:t>m:StockName</a:t>
            </a:r>
            <a:r>
              <a:rPr lang="en-US" sz="1400" dirty="0">
                <a:latin typeface="Consolas"/>
                <a:cs typeface="Consolas"/>
              </a:rPr>
              <a:t>&gt;IBM&lt;/</a:t>
            </a:r>
            <a:r>
              <a:rPr lang="en-US" sz="1400" dirty="0" err="1">
                <a:latin typeface="Consolas"/>
                <a:cs typeface="Consolas"/>
              </a:rPr>
              <a:t>m:StockName</a:t>
            </a:r>
            <a:r>
              <a:rPr lang="en-US" sz="1400" dirty="0">
                <a:latin typeface="Consolas"/>
                <a:cs typeface="Consolas"/>
              </a:rPr>
              <a:t>&gt;</a:t>
            </a:r>
          </a:p>
          <a:p>
            <a:r>
              <a:rPr lang="en-US" sz="1400" dirty="0">
                <a:latin typeface="Consolas"/>
                <a:cs typeface="Consolas"/>
              </a:rPr>
              <a:t>    &lt;/</a:t>
            </a:r>
            <a:r>
              <a:rPr lang="en-US" sz="1400" dirty="0" err="1">
                <a:latin typeface="Consolas"/>
                <a:cs typeface="Consolas"/>
              </a:rPr>
              <a:t>m:GetStockPrice</a:t>
            </a:r>
            <a:r>
              <a:rPr lang="en-US" sz="1400" dirty="0">
                <a:latin typeface="Consolas"/>
                <a:cs typeface="Consolas"/>
              </a:rPr>
              <a:t>&gt;</a:t>
            </a:r>
          </a:p>
          <a:p>
            <a:r>
              <a:rPr lang="en-US" sz="1400" dirty="0">
                <a:latin typeface="Consolas"/>
                <a:cs typeface="Consolas"/>
              </a:rPr>
              <a:t>  &lt;/</a:t>
            </a:r>
            <a:r>
              <a:rPr lang="en-US" sz="1400" dirty="0" err="1">
                <a:latin typeface="Consolas"/>
                <a:cs typeface="Consolas"/>
              </a:rPr>
              <a:t>soap:Body</a:t>
            </a:r>
            <a:r>
              <a:rPr lang="en-US" sz="1400" dirty="0">
                <a:latin typeface="Consolas"/>
                <a:cs typeface="Consolas"/>
              </a:rPr>
              <a:t>&gt;</a:t>
            </a:r>
          </a:p>
          <a:p>
            <a:r>
              <a:rPr lang="en-US" sz="1400" dirty="0">
                <a:latin typeface="Consolas"/>
                <a:cs typeface="Consolas"/>
              </a:rPr>
              <a:t>&lt;/</a:t>
            </a:r>
            <a:r>
              <a:rPr lang="en-US" sz="1400" dirty="0" err="1">
                <a:latin typeface="Consolas"/>
                <a:cs typeface="Consolas"/>
              </a:rPr>
              <a:t>soap:Envelope</a:t>
            </a:r>
            <a:r>
              <a:rPr lang="en-US" sz="1400" dirty="0">
                <a:latin typeface="Consolas"/>
                <a:cs typeface="Consolas"/>
              </a:rPr>
              <a:t>&gt;</a:t>
            </a:r>
          </a:p>
        </p:txBody>
      </p:sp>
      <p:sp>
        <p:nvSpPr>
          <p:cNvPr id="10" name="TextBox 9"/>
          <p:cNvSpPr txBox="1"/>
          <p:nvPr/>
        </p:nvSpPr>
        <p:spPr>
          <a:xfrm rot="839550">
            <a:off x="1984933" y="3690054"/>
            <a:ext cx="2007093" cy="830997"/>
          </a:xfrm>
          <a:prstGeom prst="wedgeRectCallout">
            <a:avLst>
              <a:gd name="adj1" fmla="val -32824"/>
              <a:gd name="adj2" fmla="val 9681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CRAP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3754600" y="5759328"/>
            <a:ext cx="3609541" cy="369332"/>
          </a:xfrm>
          <a:prstGeom prst="wedgeRectCallout">
            <a:avLst>
              <a:gd name="adj1" fmla="val -28549"/>
              <a:gd name="adj2" fmla="val -115457"/>
            </a:avLst>
          </a:prstGeom>
          <a:solidFill>
            <a:srgbClr val="CCFFCC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GetStockPrice</a:t>
            </a:r>
            <a:r>
              <a:rPr lang="en-US" dirty="0" smtClean="0"/>
              <a:t>( </a:t>
            </a:r>
            <a:r>
              <a:rPr lang="en-US" dirty="0" err="1" smtClean="0"/>
              <a:t>StockName</a:t>
            </a:r>
            <a:r>
              <a:rPr lang="en-US" dirty="0" smtClean="0"/>
              <a:t> = ‘IBM’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2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protocol: REST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29-31 October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HTTP requests as the protocol</a:t>
            </a:r>
            <a:endParaRPr lang="en-US" dirty="0"/>
          </a:p>
          <a:p>
            <a:pPr lvl="1"/>
            <a:r>
              <a:rPr lang="en-US" dirty="0" smtClean="0"/>
              <a:t>GET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get resource info</a:t>
            </a:r>
          </a:p>
          <a:p>
            <a:pPr lvl="1"/>
            <a:r>
              <a:rPr lang="en-US" dirty="0" smtClean="0"/>
              <a:t>POST </a:t>
            </a:r>
            <a:r>
              <a:rPr lang="en-US" dirty="0" smtClean="0">
                <a:sym typeface="Wingdings"/>
              </a:rPr>
              <a:t> send a new entry</a:t>
            </a:r>
          </a:p>
          <a:p>
            <a:pPr lvl="1"/>
            <a:r>
              <a:rPr lang="en-US" dirty="0" smtClean="0">
                <a:sym typeface="Wingdings"/>
              </a:rPr>
              <a:t>PUT  Modify a resource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DELETE  delete a resource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For instance:</a:t>
            </a:r>
          </a:p>
          <a:p>
            <a:pPr lvl="1"/>
            <a:r>
              <a:rPr lang="en-US" dirty="0" smtClean="0">
                <a:sym typeface="Wingdings"/>
              </a:rPr>
              <a:t>GET /jobs/628  Get info for job 628</a:t>
            </a:r>
          </a:p>
          <a:p>
            <a:pPr lvl="1"/>
            <a:r>
              <a:rPr lang="en-US" dirty="0" smtClean="0">
                <a:sym typeface="Wingdings"/>
              </a:rPr>
              <a:t>GET /jobs/628/manifest  Get manifest for job 628</a:t>
            </a:r>
          </a:p>
          <a:p>
            <a:pPr lvl="1"/>
            <a:r>
              <a:rPr lang="en-US" dirty="0" smtClean="0">
                <a:sym typeface="Wingdings"/>
              </a:rPr>
              <a:t>DELETE /jobs/628  Kill job 628</a:t>
            </a:r>
          </a:p>
          <a:p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45596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AC new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5910</TotalTime>
  <Words>957</Words>
  <Application>Microsoft Macintosh PowerPoint</Application>
  <PresentationFormat>On-screen Show (4:3)</PresentationFormat>
  <Paragraphs>209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DIRAC new template</vt:lpstr>
      <vt:lpstr>REST interface</vt:lpstr>
      <vt:lpstr>Overview</vt:lpstr>
      <vt:lpstr>Today interfaces</vt:lpstr>
      <vt:lpstr>I want to use DIRAC but…</vt:lpstr>
      <vt:lpstr>My App wants to talk to DIRAC!</vt:lpstr>
      <vt:lpstr>We need a new API</vt:lpstr>
      <vt:lpstr>How do we do that?</vt:lpstr>
      <vt:lpstr>Query protocol</vt:lpstr>
      <vt:lpstr>Query protocol: REST</vt:lpstr>
      <vt:lpstr>JSON as data serialization</vt:lpstr>
      <vt:lpstr>Example request</vt:lpstr>
      <vt:lpstr>Credentials</vt:lpstr>
      <vt:lpstr>OAuth2</vt:lpstr>
      <vt:lpstr>OAuth2 flow</vt:lpstr>
      <vt:lpstr>OAuth2 </vt:lpstr>
      <vt:lpstr>When will it be available?</vt:lpstr>
      <vt:lpstr>Summary</vt:lpstr>
    </vt:vector>
  </TitlesOfParts>
  <Company>Universidad de Los Andes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Management</dc:title>
  <dc:creator>Vanessa Hamar</dc:creator>
  <cp:lastModifiedBy>Adrià Casajús</cp:lastModifiedBy>
  <cp:revision>90</cp:revision>
  <cp:lastPrinted>2010-12-07T15:46:17Z</cp:lastPrinted>
  <dcterms:created xsi:type="dcterms:W3CDTF">2012-08-16T09:10:30Z</dcterms:created>
  <dcterms:modified xsi:type="dcterms:W3CDTF">2012-10-30T09:27:14Z</dcterms:modified>
</cp:coreProperties>
</file>