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A4145"/>
    <a:srgbClr val="67A918"/>
    <a:srgbClr val="E24435"/>
    <a:srgbClr val="3D3D3D"/>
    <a:srgbClr val="FFE292"/>
    <a:srgbClr val="D76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94652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70F5-5FCD-6F42-AD4C-3DA87ACEA07E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D68A-BD87-ED4E-BD15-BEFAF09E1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7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52B7-7624-6F46-87F2-2E74AE0AF8A8}" type="datetimeFigureOut">
              <a:rPr lang="en-US" smtClean="0"/>
              <a:pPr/>
              <a:t>10/29/12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7E22-437D-7546-ACE8-CAF076CF7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0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6507" y="2529039"/>
            <a:ext cx="4563256" cy="1622939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s-ES_tradnl" dirty="0" err="1" smtClean="0"/>
              <a:t>Click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to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edit</a:t>
            </a:r>
            <a:r>
              <a:rPr kumimoji="0" lang="es-ES_tradnl" dirty="0" smtClean="0"/>
              <a:t> Master </a:t>
            </a:r>
            <a:r>
              <a:rPr kumimoji="0" lang="es-ES_tradnl" dirty="0" err="1" smtClean="0"/>
              <a:t>title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07180" y="5463387"/>
            <a:ext cx="4412583" cy="1117432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3D3D3D"/>
                </a:solidFill>
                <a:latin typeface="Verdana"/>
                <a:ea typeface="+mj-ea"/>
                <a:cs typeface="Verdana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dirty="0" err="1" smtClean="0"/>
              <a:t>Click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to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edit</a:t>
            </a:r>
            <a:r>
              <a:rPr kumimoji="0" lang="es-ES_tradnl" dirty="0" smtClean="0"/>
              <a:t> Master </a:t>
            </a:r>
            <a:r>
              <a:rPr kumimoji="0" lang="es-ES_tradnl" dirty="0" err="1" smtClean="0"/>
              <a:t>subtitle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style</a:t>
            </a:r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58104" y="0"/>
            <a:ext cx="3194420" cy="4150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966628" y="5463387"/>
            <a:ext cx="3194420" cy="1411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Dirac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6" y="4327505"/>
            <a:ext cx="3113348" cy="95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 eaLnBrk="1" latinLnBrk="0" hangingPunct="1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 eaLnBrk="1" latinLnBrk="0" hangingPunct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 eaLnBrk="1" latinLnBrk="0" hangingPunct="1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 eaLnBrk="1" latinLnBrk="0" hangingPunct="1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 eaLnBrk="1" latinLnBrk="0" hangingPunct="1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93848" y="1143000"/>
            <a:ext cx="6096000" cy="0"/>
          </a:xfrm>
          <a:prstGeom prst="line">
            <a:avLst/>
          </a:prstGeom>
          <a:ln>
            <a:solidFill>
              <a:srgbClr val="67A9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305800" cy="9144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3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2648" cy="914400"/>
          </a:xfrm>
        </p:spPr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0" i="0">
                <a:solidFill>
                  <a:schemeClr val="tx2"/>
                </a:solidFill>
                <a:latin typeface="Sansation Bold"/>
                <a:ea typeface="+mn-ea"/>
                <a:cs typeface="Sansation Bold"/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6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_tradnl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4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593848" y="152400"/>
            <a:ext cx="6092952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s-ES_tradnl" dirty="0" err="1" smtClean="0"/>
              <a:t>Click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to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edit</a:t>
            </a:r>
            <a:r>
              <a:rPr kumimoji="0" lang="es-ES_tradnl" dirty="0" smtClean="0"/>
              <a:t> Master </a:t>
            </a:r>
            <a:r>
              <a:rPr kumimoji="0" lang="es-ES_tradnl" dirty="0" err="1" smtClean="0"/>
              <a:t>title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  <a:p>
            <a:pPr lvl="1" eaLnBrk="1" latinLnBrk="0" hangingPunct="1"/>
            <a:r>
              <a:rPr kumimoji="0" lang="es-ES_tradnl" smtClean="0"/>
              <a:t>Second level</a:t>
            </a:r>
          </a:p>
          <a:p>
            <a:pPr lvl="2" eaLnBrk="1" latinLnBrk="0" hangingPunct="1"/>
            <a:r>
              <a:rPr kumimoji="0" lang="es-ES_tradnl" smtClean="0"/>
              <a:t>Third level</a:t>
            </a:r>
          </a:p>
          <a:p>
            <a:pPr lvl="3" eaLnBrk="1" latinLnBrk="0" hangingPunct="1"/>
            <a:r>
              <a:rPr kumimoji="0" lang="es-ES_tradnl" smtClean="0"/>
              <a:t>Fourth level</a:t>
            </a:r>
          </a:p>
          <a:p>
            <a:pPr lvl="4" eaLnBrk="1" latinLnBrk="0" hangingPunct="1"/>
            <a:r>
              <a:rPr kumimoji="0" lang="es-ES_tradnl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s-ES_tradnl" smtClean="0"/>
              <a:t>29-31 October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DIRAC Workshop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0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fld id="{78C5528E-F96B-914F-9CCC-3B92A89F83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3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Dirac_logo_RGB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05" y="152400"/>
            <a:ext cx="233980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1" latinLnBrk="0" hangingPunct="1">
        <a:spcBef>
          <a:spcPct val="0"/>
        </a:spcBef>
        <a:buNone/>
        <a:defRPr kumimoji="0" sz="3200" b="0" i="0" kern="1200">
          <a:solidFill>
            <a:schemeClr val="tx2"/>
          </a:solidFill>
          <a:latin typeface="Sansation Bold"/>
          <a:ea typeface="+mj-ea"/>
          <a:cs typeface="Sansation Bold"/>
        </a:defRPr>
      </a:lvl1pPr>
    </p:titleStyle>
    <p:bodyStyle>
      <a:lvl1pPr marL="274320" indent="-274320" algn="just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Sansation Regular"/>
          <a:ea typeface="+mn-ea"/>
          <a:cs typeface="Sansation Regular"/>
        </a:defRPr>
      </a:lvl1pPr>
      <a:lvl2pPr marL="548640" indent="-274320" algn="just" rtl="0" eaLnBrk="1" latinLnBrk="0" hangingPunct="1">
        <a:spcBef>
          <a:spcPts val="500"/>
        </a:spcBef>
        <a:spcAft>
          <a:spcPts val="600"/>
        </a:spcAft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Sansation Regular"/>
          <a:ea typeface="+mn-ea"/>
          <a:cs typeface="Sansation Regular"/>
        </a:defRPr>
      </a:lvl2pPr>
      <a:lvl3pPr marL="822960" indent="-228600" algn="just" rtl="0" eaLnBrk="1" latinLnBrk="0" hangingPunct="1">
        <a:spcBef>
          <a:spcPts val="500"/>
        </a:spcBef>
        <a:spcAft>
          <a:spcPts val="600"/>
        </a:spcAft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Sansation Regular"/>
          <a:ea typeface="+mn-ea"/>
          <a:cs typeface="Sansation Regular"/>
        </a:defRPr>
      </a:lvl3pPr>
      <a:lvl4pPr marL="1097280" indent="-228600" algn="just" rtl="0" eaLnBrk="1" latinLnBrk="0" hangingPunct="1">
        <a:spcBef>
          <a:spcPts val="400"/>
        </a:spcBef>
        <a:spcAft>
          <a:spcPts val="600"/>
        </a:spcAft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Sansation Regular"/>
          <a:ea typeface="+mn-ea"/>
          <a:cs typeface="Sansation Regular"/>
        </a:defRPr>
      </a:lvl4pPr>
      <a:lvl5pPr marL="1371600" indent="-228600" algn="just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Sansation Regular"/>
          <a:ea typeface="+mn-ea"/>
          <a:cs typeface="Sansation Regular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and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DIRAC Workshop</a:t>
            </a:r>
          </a:p>
          <a:p>
            <a:r>
              <a:rPr lang="en-US" dirty="0" smtClean="0"/>
              <a:t>29-31 October</a:t>
            </a:r>
          </a:p>
          <a:p>
            <a:r>
              <a:rPr lang="en-US" dirty="0" smtClean="0"/>
              <a:t>Marseille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9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Mind can reschedule tasks if an Executor disconnects</a:t>
            </a:r>
          </a:p>
          <a:p>
            <a:pPr lvl="1"/>
            <a:r>
              <a:rPr lang="en-US" dirty="0" smtClean="0"/>
              <a:t>Executors are stateless</a:t>
            </a:r>
          </a:p>
          <a:p>
            <a:r>
              <a:rPr lang="en-US" dirty="0" smtClean="0"/>
              <a:t>Any number of Executors can be connected to a Mind. </a:t>
            </a:r>
          </a:p>
          <a:p>
            <a:pPr lvl="1"/>
            <a:r>
              <a:rPr lang="en-US" dirty="0" smtClean="0"/>
              <a:t>It will dispatch tasks between them.</a:t>
            </a:r>
          </a:p>
          <a:p>
            <a:r>
              <a:rPr lang="en-US" dirty="0" smtClean="0"/>
              <a:t>Reduced load to the DB since no component polls it</a:t>
            </a:r>
          </a:p>
          <a:p>
            <a:r>
              <a:rPr lang="en-US" dirty="0" smtClean="0"/>
              <a:t>No need to design the DB for concurrent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1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9" y="1767768"/>
            <a:ext cx="8421172" cy="41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1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management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53471"/>
          </a:xfrm>
        </p:spPr>
        <p:txBody>
          <a:bodyPr>
            <a:normAutofit/>
          </a:bodyPr>
          <a:lstStyle/>
          <a:p>
            <a:r>
              <a:rPr lang="en-US" dirty="0" smtClean="0"/>
              <a:t>Last user meeting we announced we were migrating to </a:t>
            </a:r>
            <a:r>
              <a:rPr lang="en-US" dirty="0" err="1" smtClean="0"/>
              <a:t>github</a:t>
            </a:r>
            <a:endParaRPr lang="en-US" dirty="0"/>
          </a:p>
          <a:p>
            <a:pPr lvl="1"/>
            <a:r>
              <a:rPr lang="en-US" dirty="0" smtClean="0"/>
              <a:t>30 forks since then </a:t>
            </a:r>
          </a:p>
          <a:p>
            <a:pPr lvl="1"/>
            <a:r>
              <a:rPr lang="en-US" dirty="0" smtClean="0"/>
              <a:t>1k issues</a:t>
            </a:r>
            <a:endParaRPr lang="en-US" dirty="0" smtClean="0"/>
          </a:p>
          <a:p>
            <a:pPr lvl="1"/>
            <a:r>
              <a:rPr lang="en-US" dirty="0" smtClean="0"/>
              <a:t>Huge success!</a:t>
            </a:r>
            <a:r>
              <a:rPr lang="en-US" dirty="0" smtClean="0"/>
              <a:t>!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codeca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14" y="3514136"/>
            <a:ext cx="5223161" cy="24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management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Tools for generating project releases and </a:t>
            </a:r>
            <a:r>
              <a:rPr lang="en-US" dirty="0" smtClean="0"/>
              <a:t>installations</a:t>
            </a:r>
          </a:p>
          <a:p>
            <a:pPr lvl="1"/>
            <a:r>
              <a:rPr lang="en-US" dirty="0" smtClean="0"/>
              <a:t>Release project is a group of extensions &lt;name&gt;DIRAC that are released together</a:t>
            </a:r>
          </a:p>
          <a:p>
            <a:pPr lvl="2"/>
            <a:r>
              <a:rPr lang="en-US" dirty="0" smtClean="0"/>
              <a:t>DIRAC, VMDIRAC, Web…</a:t>
            </a:r>
          </a:p>
          <a:p>
            <a:pPr lvl="1"/>
            <a:r>
              <a:rPr lang="en-US" dirty="0" smtClean="0"/>
              <a:t>An installation is a preset of installation arguments for a user community</a:t>
            </a:r>
          </a:p>
          <a:p>
            <a:pPr lvl="1"/>
            <a:endParaRPr lang="en-US" dirty="0"/>
          </a:p>
          <a:p>
            <a:r>
              <a:rPr lang="en-US" dirty="0"/>
              <a:t>Many communities have made their extensions</a:t>
            </a:r>
          </a:p>
          <a:p>
            <a:pPr lvl="1"/>
            <a:r>
              <a:rPr lang="en-US" dirty="0" err="1"/>
              <a:t>LHCb</a:t>
            </a:r>
            <a:r>
              <a:rPr lang="en-US" dirty="0"/>
              <a:t>, CTA, Belle….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1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grid will migrate to RFC proxies instead of the current grid proxies</a:t>
            </a:r>
          </a:p>
          <a:p>
            <a:pPr lvl="1"/>
            <a:r>
              <a:rPr lang="en-US" dirty="0" smtClean="0"/>
              <a:t>We’re almost ready.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 </a:t>
            </a:r>
            <a:r>
              <a:rPr lang="en-US" dirty="0" smtClean="0">
                <a:sym typeface="Wingdings"/>
              </a:rPr>
              <a:t>(but we will be…)</a:t>
            </a:r>
            <a:endParaRPr lang="en-US" dirty="0"/>
          </a:p>
          <a:p>
            <a:r>
              <a:rPr lang="en-US" dirty="0" smtClean="0"/>
              <a:t>EMI-1 had a bug in some components that prevents us from using it</a:t>
            </a:r>
          </a:p>
          <a:p>
            <a:pPr lvl="1"/>
            <a:r>
              <a:rPr lang="en-US" dirty="0" smtClean="0"/>
              <a:t>Can’t handle </a:t>
            </a:r>
            <a:r>
              <a:rPr lang="en-US" dirty="0" err="1" smtClean="0"/>
              <a:t>openssl</a:t>
            </a:r>
            <a:r>
              <a:rPr lang="en-US" dirty="0" smtClean="0"/>
              <a:t> 1.0 generated keys and DIRAC uses </a:t>
            </a:r>
            <a:r>
              <a:rPr lang="en-US" dirty="0" err="1" smtClean="0"/>
              <a:t>openssl</a:t>
            </a:r>
            <a:r>
              <a:rPr lang="en-US" dirty="0" smtClean="0"/>
              <a:t> 1.0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Solved in EMI-2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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/>
              <a:t>Some Certification Authorities (CA) will start issuing SHA-2 certificates </a:t>
            </a:r>
          </a:p>
          <a:p>
            <a:pPr lvl="1"/>
            <a:r>
              <a:rPr lang="en-US" dirty="0"/>
              <a:t>We’re ready 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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32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DIRAC Workshop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DISET</a:t>
            </a:r>
          </a:p>
          <a:p>
            <a:r>
              <a:rPr lang="en-US" dirty="0" smtClean="0"/>
              <a:t>Executors</a:t>
            </a:r>
          </a:p>
          <a:p>
            <a:r>
              <a:rPr lang="en-US" dirty="0" smtClean="0"/>
              <a:t>Release tools</a:t>
            </a:r>
          </a:p>
          <a:p>
            <a:r>
              <a:rPr lang="en-US" dirty="0" smtClean="0"/>
              <a:t>Other stuff</a:t>
            </a:r>
          </a:p>
          <a:p>
            <a:pPr lvl="1"/>
            <a:r>
              <a:rPr lang="en-US" dirty="0" smtClean="0"/>
              <a:t>RFC </a:t>
            </a:r>
            <a:r>
              <a:rPr lang="en-US" dirty="0"/>
              <a:t>proxies + EMI </a:t>
            </a:r>
            <a:r>
              <a:rPr lang="en-US" dirty="0" smtClean="0"/>
              <a:t>1 + </a:t>
            </a:r>
            <a:r>
              <a:rPr lang="en-US" dirty="0" err="1"/>
              <a:t>openssl</a:t>
            </a:r>
            <a:r>
              <a:rPr lang="en-US" dirty="0"/>
              <a:t> 1.</a:t>
            </a:r>
            <a:r>
              <a:rPr lang="en-US" dirty="0" smtClean="0"/>
              <a:t>X</a:t>
            </a:r>
            <a:r>
              <a:rPr lang="en-US" dirty="0"/>
              <a:t>+ SHA2 </a:t>
            </a:r>
          </a:p>
        </p:txBody>
      </p:sp>
    </p:spTree>
    <p:extLst>
      <p:ext uri="{BB962C8B-B14F-4D97-AF65-F5344CB8AC3E}">
        <p14:creationId xmlns:p14="http://schemas.microsoft.com/office/powerpoint/2010/main" val="136651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“Core and Framework”?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dirty="0" smtClean="0"/>
              <a:t>DIRAC is a framework to build distributed computing systems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It provides a set of basic components </a:t>
            </a:r>
          </a:p>
          <a:p>
            <a:pPr lvl="1" algn="l"/>
            <a:r>
              <a:rPr lang="en-US" dirty="0" smtClean="0"/>
              <a:t>Configuration, Accounting, Monitoring, Logging…</a:t>
            </a:r>
          </a:p>
          <a:p>
            <a:pPr lvl="2" algn="l"/>
            <a:r>
              <a:rPr lang="en-US" dirty="0" smtClean="0"/>
              <a:t>No news on this front</a:t>
            </a:r>
          </a:p>
          <a:p>
            <a:pPr lvl="2" algn="l"/>
            <a:endParaRPr lang="en-US" dirty="0" smtClean="0"/>
          </a:p>
          <a:p>
            <a:pPr algn="l"/>
            <a:r>
              <a:rPr lang="en-US" dirty="0" smtClean="0"/>
              <a:t>Connected via a secure communication protocol</a:t>
            </a:r>
          </a:p>
          <a:p>
            <a:pPr lvl="1" algn="l"/>
            <a:r>
              <a:rPr lang="en-US" dirty="0" smtClean="0"/>
              <a:t>DISET</a:t>
            </a:r>
          </a:p>
          <a:p>
            <a:pPr lvl="2"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7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DISET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DISET is the secure transport used to connect DIRAC components</a:t>
            </a:r>
          </a:p>
          <a:p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Authentication + Authorization</a:t>
            </a:r>
          </a:p>
          <a:p>
            <a:pPr lvl="1"/>
            <a:r>
              <a:rPr lang="en-US" dirty="0" smtClean="0"/>
              <a:t>Remote Procedure Call (RPC)</a:t>
            </a:r>
          </a:p>
          <a:p>
            <a:pPr lvl="1"/>
            <a:r>
              <a:rPr lang="en-US" dirty="0" smtClean="0"/>
              <a:t>File transfer</a:t>
            </a:r>
          </a:p>
          <a:p>
            <a:pPr lvl="1"/>
            <a:endParaRPr lang="en-US" dirty="0"/>
          </a:p>
          <a:p>
            <a:r>
              <a:rPr lang="en-US" dirty="0" smtClean="0"/>
              <a:t>And since v6r5 it also provides:</a:t>
            </a:r>
          </a:p>
          <a:p>
            <a:pPr lvl="1"/>
            <a:r>
              <a:rPr lang="en-US" dirty="0" smtClean="0"/>
              <a:t>Asynchronous messaging</a:t>
            </a:r>
          </a:p>
          <a:p>
            <a:pPr lvl="1"/>
            <a:r>
              <a:rPr lang="en-US" dirty="0" smtClean="0"/>
              <a:t>Connection keep alive mechanism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25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messaging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25" y="2118446"/>
            <a:ext cx="7388030" cy="363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418" y="1736247"/>
            <a:ext cx="3057761" cy="421651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D767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Remote Procedure Call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8579" y="1736247"/>
            <a:ext cx="4409582" cy="421651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D767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Asynchronous messaging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7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asynchronous messaging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Just one SSL handshake, multiple requests</a:t>
            </a:r>
          </a:p>
          <a:p>
            <a:r>
              <a:rPr lang="en-US" dirty="0" smtClean="0"/>
              <a:t>Server can push data to clients</a:t>
            </a:r>
          </a:p>
          <a:p>
            <a:r>
              <a:rPr lang="en-US" dirty="0" smtClean="0"/>
              <a:t>Both ends can react on disconnect</a:t>
            </a:r>
          </a:p>
          <a:p>
            <a:r>
              <a:rPr lang="en-US" dirty="0" smtClean="0"/>
              <a:t>Added a keep alive mechanism </a:t>
            </a:r>
          </a:p>
          <a:p>
            <a:pPr lvl="1"/>
            <a:r>
              <a:rPr lang="en-US" dirty="0" smtClean="0"/>
              <a:t>Also used for RPC and file transfer</a:t>
            </a:r>
          </a:p>
          <a:p>
            <a:pPr lvl="1"/>
            <a:endParaRPr lang="en-US" dirty="0"/>
          </a:p>
          <a:p>
            <a:r>
              <a:rPr lang="en-US" dirty="0" smtClean="0"/>
              <a:t>But lots of connections to a server can kill it…</a:t>
            </a:r>
          </a:p>
          <a:p>
            <a:pPr lvl="1"/>
            <a:r>
              <a:rPr lang="en-US" dirty="0" smtClean="0"/>
              <a:t>So no </a:t>
            </a:r>
            <a:r>
              <a:rPr lang="en-US" dirty="0" err="1" smtClean="0"/>
              <a:t>async</a:t>
            </a:r>
            <a:r>
              <a:rPr lang="en-US" dirty="0" smtClean="0"/>
              <a:t> messages from jobs for now</a:t>
            </a:r>
          </a:p>
        </p:txBody>
      </p:sp>
    </p:spTree>
    <p:extLst>
      <p:ext uri="{BB962C8B-B14F-4D97-AF65-F5344CB8AC3E}">
        <p14:creationId xmlns:p14="http://schemas.microsoft.com/office/powerpoint/2010/main" val="168741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Agents and Services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DIRAC architecture was based on services and agents</a:t>
            </a:r>
          </a:p>
          <a:p>
            <a:pPr lvl="1"/>
            <a:r>
              <a:rPr lang="en-US" dirty="0" smtClean="0"/>
              <a:t>Services </a:t>
            </a:r>
            <a:r>
              <a:rPr lang="en-US" dirty="0"/>
              <a:t>are passive components that </a:t>
            </a:r>
            <a:r>
              <a:rPr lang="en-US" dirty="0" smtClean="0"/>
              <a:t>wait for queries</a:t>
            </a:r>
          </a:p>
          <a:p>
            <a:pPr lvl="1"/>
            <a:r>
              <a:rPr lang="en-US" dirty="0"/>
              <a:t>Agents are components that actively monitor the state of </a:t>
            </a:r>
            <a:r>
              <a:rPr lang="en-US" dirty="0" smtClean="0"/>
              <a:t>DIRAC and </a:t>
            </a:r>
            <a:r>
              <a:rPr lang="en-US" dirty="0"/>
              <a:t>react </a:t>
            </a:r>
            <a:r>
              <a:rPr lang="en-US" dirty="0" smtClean="0"/>
              <a:t>accordingly</a:t>
            </a:r>
          </a:p>
          <a:p>
            <a:endParaRPr lang="en-US" dirty="0" smtClean="0"/>
          </a:p>
          <a:p>
            <a:r>
              <a:rPr lang="en-US" dirty="0" smtClean="0"/>
              <a:t>Agents process tasks synchronously</a:t>
            </a:r>
          </a:p>
          <a:p>
            <a:pPr lvl="1"/>
            <a:r>
              <a:rPr lang="en-US" dirty="0" smtClean="0"/>
              <a:t>Poll a resource for a state change, react, wait, repeat</a:t>
            </a:r>
          </a:p>
        </p:txBody>
      </p:sp>
    </p:spTree>
    <p:extLst>
      <p:ext uri="{BB962C8B-B14F-4D97-AF65-F5344CB8AC3E}">
        <p14:creationId xmlns:p14="http://schemas.microsoft.com/office/powerpoint/2010/main" val="155940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There’s </a:t>
            </a:r>
            <a:r>
              <a:rPr lang="en-US" dirty="0"/>
              <a:t>dead time between a task enters the system and an Agent picks it up</a:t>
            </a:r>
          </a:p>
          <a:p>
            <a:r>
              <a:rPr lang="en-US" dirty="0"/>
              <a:t>Services receive task changes but they can’t push them to Agents</a:t>
            </a:r>
          </a:p>
          <a:p>
            <a:r>
              <a:rPr lang="en-US" dirty="0" smtClean="0"/>
              <a:t>When there’s a high load, Agents will reduce their idle time, but still have to check if there’s something to do</a:t>
            </a:r>
          </a:p>
          <a:p>
            <a:pPr lvl="1"/>
            <a:r>
              <a:rPr lang="en-US" dirty="0" smtClean="0"/>
              <a:t>Add load to the DB on a high load environment</a:t>
            </a:r>
          </a:p>
          <a:p>
            <a:r>
              <a:rPr lang="en-US" dirty="0" smtClean="0"/>
              <a:t>Need to design Agent/DB to allow more than one Agent at the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4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Executor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528E-F96B-914F-9CCC-3B92A89F831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new components:</a:t>
            </a:r>
          </a:p>
          <a:p>
            <a:pPr lvl="1"/>
            <a:r>
              <a:rPr lang="en-US" dirty="0" smtClean="0"/>
              <a:t>Mind: Service-like component with access to the DB that pushes tasks.</a:t>
            </a:r>
          </a:p>
          <a:p>
            <a:pPr lvl="1"/>
            <a:r>
              <a:rPr lang="en-US" dirty="0" smtClean="0"/>
              <a:t>Executors: Wait for their </a:t>
            </a:r>
            <a:r>
              <a:rPr lang="en-US" dirty="0"/>
              <a:t>M</a:t>
            </a:r>
            <a:r>
              <a:rPr lang="en-US" dirty="0" smtClean="0"/>
              <a:t>ind to push tasks to it and send back the result.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65" y="3205295"/>
            <a:ext cx="4314952" cy="365270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29-31 October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DIRAC Workshop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AC new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5956</TotalTime>
  <Words>636</Words>
  <Application>Microsoft Macintosh PowerPoint</Application>
  <PresentationFormat>On-screen Show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DIRAC new template</vt:lpstr>
      <vt:lpstr>Core and Framework</vt:lpstr>
      <vt:lpstr>Overview</vt:lpstr>
      <vt:lpstr>What is “Core and Framework”?</vt:lpstr>
      <vt:lpstr>DISET </vt:lpstr>
      <vt:lpstr>Asynchronous messaging</vt:lpstr>
      <vt:lpstr>Benefits of asynchronous messaging</vt:lpstr>
      <vt:lpstr>DIRAC Agents and Services</vt:lpstr>
      <vt:lpstr>What’s the problem?</vt:lpstr>
      <vt:lpstr>Executor framework</vt:lpstr>
      <vt:lpstr>Benefits</vt:lpstr>
      <vt:lpstr>Optimizers</vt:lpstr>
      <vt:lpstr>Code management</vt:lpstr>
      <vt:lpstr>Code management</vt:lpstr>
      <vt:lpstr>Other stuff </vt:lpstr>
    </vt:vector>
  </TitlesOfParts>
  <Company>Universidad de Los Andes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Management</dc:title>
  <dc:creator>Vanessa Hamar</dc:creator>
  <cp:lastModifiedBy>Adrià Casajús</cp:lastModifiedBy>
  <cp:revision>88</cp:revision>
  <cp:lastPrinted>2010-12-07T15:46:17Z</cp:lastPrinted>
  <dcterms:created xsi:type="dcterms:W3CDTF">2012-08-16T09:10:30Z</dcterms:created>
  <dcterms:modified xsi:type="dcterms:W3CDTF">2012-10-30T08:17:17Z</dcterms:modified>
</cp:coreProperties>
</file>