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74" r:id="rId2"/>
    <p:sldId id="275" r:id="rId3"/>
    <p:sldId id="276" r:id="rId4"/>
    <p:sldId id="277" r:id="rId5"/>
    <p:sldId id="278" r:id="rId6"/>
    <p:sldId id="280" r:id="rId7"/>
    <p:sldId id="279" r:id="rId8"/>
    <p:sldId id="301" r:id="rId9"/>
    <p:sldId id="281" r:id="rId10"/>
    <p:sldId id="282" r:id="rId11"/>
    <p:sldId id="287" r:id="rId12"/>
    <p:sldId id="286" r:id="rId13"/>
    <p:sldId id="285" r:id="rId14"/>
    <p:sldId id="284" r:id="rId15"/>
    <p:sldId id="288" r:id="rId16"/>
    <p:sldId id="289" r:id="rId17"/>
    <p:sldId id="290" r:id="rId18"/>
    <p:sldId id="272" r:id="rId19"/>
    <p:sldId id="293" r:id="rId20"/>
    <p:sldId id="300" r:id="rId21"/>
    <p:sldId id="296" r:id="rId22"/>
    <p:sldId id="302" r:id="rId23"/>
    <p:sldId id="303" r:id="rId24"/>
    <p:sldId id="295" r:id="rId25"/>
    <p:sldId id="362" r:id="rId26"/>
    <p:sldId id="305" r:id="rId27"/>
    <p:sldId id="264" r:id="rId28"/>
    <p:sldId id="257" r:id="rId29"/>
    <p:sldId id="260" r:id="rId30"/>
    <p:sldId id="261" r:id="rId31"/>
    <p:sldId id="265" r:id="rId32"/>
    <p:sldId id="270" r:id="rId33"/>
    <p:sldId id="271" r:id="rId34"/>
    <p:sldId id="256" r:id="rId35"/>
    <p:sldId id="361" r:id="rId36"/>
    <p:sldId id="306" r:id="rId37"/>
    <p:sldId id="307" r:id="rId38"/>
    <p:sldId id="308" r:id="rId39"/>
    <p:sldId id="312" r:id="rId40"/>
    <p:sldId id="330" r:id="rId41"/>
    <p:sldId id="331" r:id="rId42"/>
    <p:sldId id="309" r:id="rId43"/>
    <p:sldId id="310" r:id="rId44"/>
    <p:sldId id="273" r:id="rId45"/>
    <p:sldId id="311" r:id="rId46"/>
    <p:sldId id="335" r:id="rId47"/>
    <p:sldId id="336" r:id="rId48"/>
    <p:sldId id="332" r:id="rId49"/>
    <p:sldId id="368" r:id="rId50"/>
    <p:sldId id="333" r:id="rId51"/>
    <p:sldId id="334" r:id="rId52"/>
    <p:sldId id="326" r:id="rId53"/>
    <p:sldId id="316" r:id="rId54"/>
    <p:sldId id="317" r:id="rId55"/>
    <p:sldId id="318" r:id="rId56"/>
    <p:sldId id="319" r:id="rId57"/>
    <p:sldId id="321" r:id="rId58"/>
    <p:sldId id="369" r:id="rId59"/>
    <p:sldId id="352" r:id="rId60"/>
    <p:sldId id="363" r:id="rId61"/>
    <p:sldId id="325" r:id="rId62"/>
    <p:sldId id="322" r:id="rId63"/>
    <p:sldId id="323" r:id="rId64"/>
    <p:sldId id="328" r:id="rId65"/>
    <p:sldId id="327" r:id="rId66"/>
    <p:sldId id="342" r:id="rId67"/>
    <p:sldId id="343" r:id="rId68"/>
    <p:sldId id="344" r:id="rId69"/>
    <p:sldId id="340" r:id="rId70"/>
    <p:sldId id="346" r:id="rId71"/>
    <p:sldId id="329" r:id="rId72"/>
    <p:sldId id="364" r:id="rId73"/>
    <p:sldId id="324" r:id="rId74"/>
    <p:sldId id="347" r:id="rId75"/>
    <p:sldId id="365" r:id="rId76"/>
    <p:sldId id="348" r:id="rId77"/>
    <p:sldId id="349" r:id="rId78"/>
    <p:sldId id="351" r:id="rId79"/>
    <p:sldId id="359" r:id="rId80"/>
    <p:sldId id="350" r:id="rId81"/>
    <p:sldId id="354" r:id="rId82"/>
    <p:sldId id="355" r:id="rId83"/>
    <p:sldId id="314" r:id="rId84"/>
    <p:sldId id="315" r:id="rId85"/>
    <p:sldId id="356" r:id="rId86"/>
    <p:sldId id="357" r:id="rId87"/>
    <p:sldId id="337" r:id="rId88"/>
    <p:sldId id="338" r:id="rId8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7C80"/>
    <a:srgbClr val="FF6600"/>
    <a:srgbClr val="FF66FF"/>
    <a:srgbClr val="FFCCFF"/>
    <a:srgbClr val="66FF99"/>
    <a:srgbClr val="99FF99"/>
    <a:srgbClr val="00FFFF"/>
    <a:srgbClr val="0099CC"/>
    <a:srgbClr val="CCECFF"/>
    <a:srgbClr val="00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95222" autoAdjust="0"/>
  </p:normalViewPr>
  <p:slideViewPr>
    <p:cSldViewPr>
      <p:cViewPr varScale="1">
        <p:scale>
          <a:sx n="58" d="100"/>
          <a:sy n="58" d="100"/>
        </p:scale>
        <p:origin x="-35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30/07/2012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4</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5</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11</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12</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15</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30/07/2012</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30/07/2012</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43680" y="168986"/>
            <a:ext cx="7856638" cy="280076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44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La quête du ″boson de Higgs</a:t>
            </a:r>
            <a:r>
              <a:rPr kumimoji="0" lang="fr-FR" sz="4400" b="0" i="0" u="none" strike="noStrike" cap="none" normalizeH="0" baseline="0" dirty="0" smtClean="0">
                <a:ln>
                  <a:noFill/>
                </a:ln>
                <a:solidFill>
                  <a:schemeClr val="bg1"/>
                </a:solidFill>
                <a:effectLst/>
                <a:latin typeface="Comic Sans MS" pitchFamily="66" charset="0"/>
                <a:ea typeface="Calibri" pitchFamily="34" charset="0"/>
                <a:cs typeface="Calibri" pitchFamily="34" charset="0"/>
              </a:rPr>
              <a:t>″</a:t>
            </a:r>
            <a:r>
              <a:rPr lang="fr-FR" sz="4400" dirty="0" smtClean="0">
                <a:solidFill>
                  <a:schemeClr val="bg1"/>
                </a:solidFill>
                <a:latin typeface="Comic Sans MS" pitchFamily="66" charset="0"/>
                <a:ea typeface="Calibri" pitchFamily="34" charset="0"/>
                <a:cs typeface="Times New Roman" pitchFamily="18" charset="0"/>
              </a:rPr>
              <a:t>:</a:t>
            </a:r>
            <a:endParaRPr kumimoji="0" lang="fr-FR" sz="4400" b="0" i="0" u="none" strike="noStrike" cap="none" normalizeH="0" baseline="0" dirty="0" smtClean="0">
              <a:ln>
                <a:noFill/>
              </a:ln>
              <a:solidFill>
                <a:schemeClr val="bg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44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une épopée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44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 scientifique et humaine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44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 hors du commun</a:t>
            </a:r>
            <a:endParaRPr kumimoji="0" lang="fr-FR" sz="4400" b="0" i="0" u="none" strike="noStrike" cap="none" normalizeH="0" baseline="0" dirty="0" smtClean="0">
              <a:ln>
                <a:noFill/>
              </a:ln>
              <a:solidFill>
                <a:schemeClr val="bg1"/>
              </a:solidFill>
              <a:effectLst/>
              <a:latin typeface="Comic Sans MS" pitchFamily="66" charset="0"/>
              <a:cs typeface="Arial" pitchFamily="34" charset="0"/>
            </a:endParaRPr>
          </a:p>
        </p:txBody>
      </p:sp>
      <p:sp>
        <p:nvSpPr>
          <p:cNvPr id="3" name="ZoneTexte 2"/>
          <p:cNvSpPr txBox="1"/>
          <p:nvPr/>
        </p:nvSpPr>
        <p:spPr>
          <a:xfrm>
            <a:off x="827584" y="6381328"/>
            <a:ext cx="7640233" cy="369332"/>
          </a:xfrm>
          <a:prstGeom prst="rect">
            <a:avLst/>
          </a:prstGeom>
          <a:noFill/>
        </p:spPr>
        <p:txBody>
          <a:bodyPr wrap="none" rtlCol="0">
            <a:spAutoFit/>
          </a:bodyPr>
          <a:lstStyle/>
          <a:p>
            <a:r>
              <a:rPr lang="fr-FR" dirty="0" smtClean="0">
                <a:solidFill>
                  <a:schemeClr val="bg1"/>
                </a:solidFill>
                <a:latin typeface="Comic Sans MS" pitchFamily="66" charset="0"/>
              </a:rPr>
              <a:t>François </a:t>
            </a:r>
            <a:r>
              <a:rPr lang="fr-FR" dirty="0" smtClean="0">
                <a:solidFill>
                  <a:schemeClr val="bg1"/>
                </a:solidFill>
                <a:latin typeface="Comic Sans MS" pitchFamily="66" charset="0"/>
              </a:rPr>
              <a:t>Vazeille</a:t>
            </a:r>
            <a:r>
              <a:rPr lang="fr-FR" dirty="0" smtClean="0">
                <a:solidFill>
                  <a:schemeClr val="bg1"/>
                </a:solidFill>
                <a:latin typeface="Comic Sans MS" pitchFamily="66" charset="0"/>
              </a:rPr>
              <a:t>  </a:t>
            </a:r>
            <a:r>
              <a:rPr lang="fr-FR" dirty="0" smtClean="0">
                <a:solidFill>
                  <a:schemeClr val="bg1"/>
                </a:solidFill>
                <a:latin typeface="Comic Sans MS" pitchFamily="66" charset="0"/>
              </a:rPr>
              <a:t>(Directeur de Recherche au LPC Clermont-Ferrand</a:t>
            </a:r>
            <a:r>
              <a:rPr lang="fr-FR" dirty="0" smtClean="0">
                <a:solidFill>
                  <a:schemeClr val="bg1"/>
                </a:solidFill>
              </a:rPr>
              <a:t>)</a:t>
            </a:r>
            <a:endParaRPr lang="fr-FR" dirty="0">
              <a:solidFill>
                <a:schemeClr val="bg1"/>
              </a:solidFill>
            </a:endParaRPr>
          </a:p>
        </p:txBody>
      </p:sp>
      <p:sp>
        <p:nvSpPr>
          <p:cNvPr id="4" name="ZoneTexte 3"/>
          <p:cNvSpPr txBox="1"/>
          <p:nvPr/>
        </p:nvSpPr>
        <p:spPr>
          <a:xfrm>
            <a:off x="1178748" y="3645024"/>
            <a:ext cx="6651180" cy="1323439"/>
          </a:xfrm>
          <a:prstGeom prst="rect">
            <a:avLst/>
          </a:prstGeom>
          <a:noFill/>
        </p:spPr>
        <p:txBody>
          <a:bodyPr wrap="none" rtlCol="0">
            <a:spAutoFit/>
          </a:bodyPr>
          <a:lstStyle/>
          <a:p>
            <a:pPr algn="ctr"/>
            <a:r>
              <a:rPr lang="fr-FR" sz="4400" i="1" dirty="0" smtClean="0">
                <a:solidFill>
                  <a:schemeClr val="accent6"/>
                </a:solidFill>
                <a:latin typeface="Comic Sans MS" pitchFamily="66" charset="0"/>
              </a:rPr>
              <a:t>Version </a:t>
            </a:r>
            <a:r>
              <a:rPr lang="fr-FR" sz="4400" i="1" dirty="0" smtClean="0">
                <a:solidFill>
                  <a:schemeClr val="accent6"/>
                </a:solidFill>
                <a:latin typeface="Comic Sans MS" pitchFamily="66" charset="0"/>
              </a:rPr>
              <a:t>1</a:t>
            </a:r>
          </a:p>
          <a:p>
            <a:pPr algn="ctr"/>
            <a:r>
              <a:rPr lang="fr-FR" i="1" dirty="0" smtClean="0">
                <a:solidFill>
                  <a:schemeClr val="accent6"/>
                </a:solidFill>
                <a:latin typeface="Comic Sans MS" pitchFamily="66" charset="0"/>
              </a:rPr>
              <a:t>30 juillet 2012</a:t>
            </a:r>
          </a:p>
          <a:p>
            <a:pPr algn="ctr"/>
            <a:r>
              <a:rPr lang="fr-FR" i="1" dirty="0" smtClean="0">
                <a:solidFill>
                  <a:schemeClr val="bg1"/>
                </a:solidFill>
                <a:latin typeface="Comic Sans MS" pitchFamily="66" charset="0"/>
              </a:rPr>
              <a:t>Voir les explications sur le document qui est joint sur </a:t>
            </a:r>
            <a:r>
              <a:rPr lang="fr-FR" i="1" dirty="0" smtClean="0">
                <a:solidFill>
                  <a:schemeClr val="bg1"/>
                </a:solidFill>
                <a:latin typeface="Comic Sans MS" pitchFamily="66" charset="0"/>
              </a:rPr>
              <a:t>indico</a:t>
            </a:r>
            <a:endParaRPr lang="fr-FR" i="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Cellule</a:t>
            </a:r>
          </a:p>
          <a:p>
            <a:pPr algn="ctr"/>
            <a:r>
              <a:rPr lang="fr-FR" sz="2400" dirty="0">
                <a:solidFill>
                  <a:schemeClr val="bg1"/>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183158" y="6092825"/>
            <a:ext cx="1122423"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Atome</a:t>
            </a:r>
          </a:p>
          <a:p>
            <a:pPr algn="ctr"/>
            <a:r>
              <a:rPr lang="fr-FR" sz="2400" dirty="0">
                <a:solidFill>
                  <a:schemeClr val="bg1"/>
                </a:solidFill>
                <a:latin typeface="Comic Sans MS" pitchFamily="66" charset="0"/>
              </a:rPr>
              <a:t>~A</a:t>
            </a:r>
          </a:p>
        </p:txBody>
      </p:sp>
      <p:sp>
        <p:nvSpPr>
          <p:cNvPr id="8" name="Text Box 7"/>
          <p:cNvSpPr txBox="1">
            <a:spLocks noChangeArrowheads="1"/>
          </p:cNvSpPr>
          <p:nvPr/>
        </p:nvSpPr>
        <p:spPr bwMode="auto">
          <a:xfrm>
            <a:off x="6007100" y="5734050"/>
            <a:ext cx="1069975" cy="830263"/>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a:solidFill>
                  <a:schemeClr val="bg1"/>
                </a:solidFill>
                <a:latin typeface="Comic Sans MS" pitchFamily="66" charset="0"/>
              </a:rPr>
              <a:t>~fm</a:t>
            </a:r>
          </a:p>
        </p:txBody>
      </p:sp>
      <p:sp>
        <p:nvSpPr>
          <p:cNvPr id="9" name="Text Box 8"/>
          <p:cNvSpPr txBox="1">
            <a:spLocks noChangeArrowheads="1"/>
          </p:cNvSpPr>
          <p:nvPr/>
        </p:nvSpPr>
        <p:spPr bwMode="auto">
          <a:xfrm>
            <a:off x="6659563" y="6427788"/>
            <a:ext cx="1462087"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Nucléons</a:t>
            </a:r>
          </a:p>
        </p:txBody>
      </p:sp>
      <p:sp>
        <p:nvSpPr>
          <p:cNvPr id="10" name="Text Box 9"/>
          <p:cNvSpPr txBox="1">
            <a:spLocks noChangeArrowheads="1"/>
          </p:cNvSpPr>
          <p:nvPr/>
        </p:nvSpPr>
        <p:spPr bwMode="auto">
          <a:xfrm>
            <a:off x="7308477" y="5996136"/>
            <a:ext cx="1223963"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Quarks</a:t>
            </a: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89588"/>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51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235825" y="5661025"/>
            <a:ext cx="0" cy="792163"/>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rgbClr val="FFFFFF"/>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381750"/>
            <a:ext cx="277813"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heckerboard(across)">
                                      <p:cBhvr>
                                        <p:cTn id="43" dur="500"/>
                                        <p:tgtEl>
                                          <p:spTgt spid="2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heckerboard(across)">
                                      <p:cBhvr>
                                        <p:cTn id="46" dur="500"/>
                                        <p:tgtEl>
                                          <p:spTgt spid="20"/>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heckerboard(across)">
                                      <p:cBhvr>
                                        <p:cTn id="55" dur="500"/>
                                        <p:tgtEl>
                                          <p:spTgt spid="24"/>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checkerboard(across)">
                                      <p:cBhvr>
                                        <p:cTn id="77" dur="500"/>
                                        <p:tgtEl>
                                          <p:spTgt spid="26"/>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checkerboard(across)">
                                      <p:cBhvr>
                                        <p:cTn id="80" dur="500"/>
                                        <p:tgtEl>
                                          <p:spTgt spid="44"/>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checkerboard(across)">
                                      <p:cBhvr>
                                        <p:cTn id="83" dur="500"/>
                                        <p:tgtEl>
                                          <p:spTgt spid="42"/>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checkerboard(across)">
                                      <p:cBhvr>
                                        <p:cTn id="86" dur="500"/>
                                        <p:tgtEl>
                                          <p:spTgt spid="43"/>
                                        </p:tgtEl>
                                      </p:cBhvr>
                                    </p:animEffect>
                                  </p:childTnLst>
                                </p:cTn>
                              </p:par>
                              <p:par>
                                <p:cTn id="87" presetID="5" presetClass="entr" presetSubtype="1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checkerboard(across)">
                                      <p:cBhvr>
                                        <p:cTn id="89" dur="500"/>
                                        <p:tgtEl>
                                          <p:spTgt spid="41"/>
                                        </p:tgtEl>
                                      </p:cBhvr>
                                    </p:animEffect>
                                  </p:childTnLst>
                                </p:cTn>
                              </p:par>
                            </p:childTnLst>
                          </p:cTn>
                        </p:par>
                        <p:par>
                          <p:cTn id="90" fill="hold">
                            <p:stCondLst>
                              <p:cond delay="500"/>
                            </p:stCondLst>
                            <p:childTnLst>
                              <p:par>
                                <p:cTn id="91" presetID="1" presetClass="path" presetSubtype="0" repeatCount="10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92" dur="500" fill="hold"/>
                                        <p:tgtEl>
                                          <p:spTgt spid="43"/>
                                        </p:tgtEl>
                                        <p:attrNameLst>
                                          <p:attrName>ppt_x</p:attrName>
                                          <p:attrName>ppt_y</p:attrName>
                                        </p:attrNameLst>
                                      </p:cBhvr>
                                      <p:rCtr x="0" y="68"/>
                                    </p:animMotion>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additive="base">
                                        <p:cTn id="101" dur="500" fill="hold"/>
                                        <p:tgtEl>
                                          <p:spTgt spid="14"/>
                                        </p:tgtEl>
                                        <p:attrNameLst>
                                          <p:attrName>ppt_x</p:attrName>
                                        </p:attrNameLst>
                                      </p:cBhvr>
                                      <p:tavLst>
                                        <p:tav tm="0">
                                          <p:val>
                                            <p:strVal val="#ppt_x"/>
                                          </p:val>
                                        </p:tav>
                                        <p:tav tm="100000">
                                          <p:val>
                                            <p:strVal val="#ppt_x"/>
                                          </p:val>
                                        </p:tav>
                                      </p:tavLst>
                                    </p:anim>
                                    <p:anim calcmode="lin" valueType="num">
                                      <p:cBhvr additive="base">
                                        <p:cTn id="102" dur="500" fill="hold"/>
                                        <p:tgtEl>
                                          <p:spTgt spid="14"/>
                                        </p:tgtEl>
                                        <p:attrNameLst>
                                          <p:attrName>ppt_y</p:attrName>
                                        </p:attrNameLst>
                                      </p:cBhvr>
                                      <p:tavLst>
                                        <p:tav tm="0">
                                          <p:val>
                                            <p:strVal val="1+#ppt_h/2"/>
                                          </p:val>
                                        </p:tav>
                                        <p:tav tm="100000">
                                          <p:val>
                                            <p:strVal val="#ppt_y"/>
                                          </p:val>
                                        </p:tav>
                                      </p:tavLst>
                                    </p:anim>
                                  </p:childTnLst>
                                </p:cTn>
                              </p:par>
                              <p:par>
                                <p:cTn id="103" presetID="5" presetClass="entr" presetSubtype="1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checkerboard(across)">
                                      <p:cBhvr>
                                        <p:cTn id="105" dur="500"/>
                                        <p:tgtEl>
                                          <p:spTgt spid="35"/>
                                        </p:tgtEl>
                                      </p:cBhvr>
                                    </p:animEffect>
                                  </p:childTnLst>
                                </p:cTn>
                              </p:par>
                              <p:par>
                                <p:cTn id="106" presetID="5" presetClass="entr" presetSubtype="10" fill="hold" grpId="0" nodeType="with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checkerboard(across)">
                                      <p:cBhvr>
                                        <p:cTn id="108" dur="500"/>
                                        <p:tgtEl>
                                          <p:spTgt spid="32"/>
                                        </p:tgtEl>
                                      </p:cBhvr>
                                    </p:animEffect>
                                  </p:childTnLst>
                                </p:cTn>
                              </p:par>
                              <p:par>
                                <p:cTn id="109" presetID="5" presetClass="entr" presetSubtype="10"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checkerboard(across)">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anim calcmode="lin" valueType="num">
                                      <p:cBhvr additive="base">
                                        <p:cTn id="116" dur="500" fill="hold"/>
                                        <p:tgtEl>
                                          <p:spTgt spid="9"/>
                                        </p:tgtEl>
                                        <p:attrNameLst>
                                          <p:attrName>ppt_x</p:attrName>
                                        </p:attrNameLst>
                                      </p:cBhvr>
                                      <p:tavLst>
                                        <p:tav tm="0">
                                          <p:val>
                                            <p:strVal val="#ppt_x"/>
                                          </p:val>
                                        </p:tav>
                                        <p:tav tm="100000">
                                          <p:val>
                                            <p:strVal val="#ppt_x"/>
                                          </p:val>
                                        </p:tav>
                                      </p:tavLst>
                                    </p:anim>
                                    <p:anim calcmode="lin" valueType="num">
                                      <p:cBhvr additive="base">
                                        <p:cTn id="117" dur="500" fill="hold"/>
                                        <p:tgtEl>
                                          <p:spTgt spid="9"/>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additive="base">
                                        <p:cTn id="120" dur="500" fill="hold"/>
                                        <p:tgtEl>
                                          <p:spTgt spid="17"/>
                                        </p:tgtEl>
                                        <p:attrNameLst>
                                          <p:attrName>ppt_x</p:attrName>
                                        </p:attrNameLst>
                                      </p:cBhvr>
                                      <p:tavLst>
                                        <p:tav tm="0">
                                          <p:val>
                                            <p:strVal val="#ppt_x"/>
                                          </p:val>
                                        </p:tav>
                                        <p:tav tm="100000">
                                          <p:val>
                                            <p:strVal val="#ppt_x"/>
                                          </p:val>
                                        </p:tav>
                                      </p:tavLst>
                                    </p:anim>
                                    <p:anim calcmode="lin" valueType="num">
                                      <p:cBhvr additive="base">
                                        <p:cTn id="1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5" presetClass="entr" presetSubtype="10" fill="hold" grpId="0" nodeType="click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checkerboard(across)">
                                      <p:cBhvr>
                                        <p:cTn id="126" dur="500"/>
                                        <p:tgtEl>
                                          <p:spTgt spid="36"/>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checkerboard(across)">
                                      <p:cBhvr>
                                        <p:cTn id="129" dur="500"/>
                                        <p:tgtEl>
                                          <p:spTgt spid="27"/>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checkerboard(across)">
                                      <p:cBhvr>
                                        <p:cTn id="132" dur="500"/>
                                        <p:tgtEl>
                                          <p:spTgt spid="28"/>
                                        </p:tgtEl>
                                      </p:cBhvr>
                                    </p:animEffect>
                                  </p:childTnLst>
                                </p:cTn>
                              </p:par>
                              <p:par>
                                <p:cTn id="133" presetID="5" presetClass="entr" presetSubtype="10" fill="hold" grpId="0" nodeType="with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checkerboard(across)">
                                      <p:cBhvr>
                                        <p:cTn id="135" dur="500"/>
                                        <p:tgtEl>
                                          <p:spTgt spid="29"/>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30"/>
                                        </p:tgtEl>
                                        <p:attrNameLst>
                                          <p:attrName>style.visibility</p:attrName>
                                        </p:attrNameLst>
                                      </p:cBhvr>
                                      <p:to>
                                        <p:strVal val="visible"/>
                                      </p:to>
                                    </p:set>
                                    <p:animEffect transition="in" filter="checkerboard(across)">
                                      <p:cBhvr>
                                        <p:cTn id="138" dur="500"/>
                                        <p:tgtEl>
                                          <p:spTgt spid="30"/>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0"/>
                                        </p:tgtEl>
                                        <p:attrNameLst>
                                          <p:attrName>style.visibility</p:attrName>
                                        </p:attrNameLst>
                                      </p:cBhvr>
                                      <p:to>
                                        <p:strVal val="visible"/>
                                      </p:to>
                                    </p:set>
                                    <p:anim calcmode="lin" valueType="num">
                                      <p:cBhvr additive="base">
                                        <p:cTn id="143" dur="500" fill="hold"/>
                                        <p:tgtEl>
                                          <p:spTgt spid="10"/>
                                        </p:tgtEl>
                                        <p:attrNameLst>
                                          <p:attrName>ppt_x</p:attrName>
                                        </p:attrNameLst>
                                      </p:cBhvr>
                                      <p:tavLst>
                                        <p:tav tm="0">
                                          <p:val>
                                            <p:strVal val="#ppt_x"/>
                                          </p:val>
                                        </p:tav>
                                        <p:tav tm="100000">
                                          <p:val>
                                            <p:strVal val="#ppt_x"/>
                                          </p:val>
                                        </p:tav>
                                      </p:tavLst>
                                    </p:anim>
                                    <p:anim calcmode="lin" valueType="num">
                                      <p:cBhvr additive="base">
                                        <p:cTn id="144" dur="500" fill="hold"/>
                                        <p:tgtEl>
                                          <p:spTgt spid="10"/>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 calcmode="lin" valueType="num">
                                      <p:cBhvr additive="base">
                                        <p:cTn id="147" dur="500" fill="hold"/>
                                        <p:tgtEl>
                                          <p:spTgt spid="15"/>
                                        </p:tgtEl>
                                        <p:attrNameLst>
                                          <p:attrName>ppt_x</p:attrName>
                                        </p:attrNameLst>
                                      </p:cBhvr>
                                      <p:tavLst>
                                        <p:tav tm="0">
                                          <p:val>
                                            <p:strVal val="#ppt_x"/>
                                          </p:val>
                                        </p:tav>
                                        <p:tav tm="100000">
                                          <p:val>
                                            <p:strVal val="#ppt_x"/>
                                          </p:val>
                                        </p:tav>
                                      </p:tavLst>
                                    </p:anim>
                                    <p:anim calcmode="lin" valueType="num">
                                      <p:cBhvr additive="base">
                                        <p:cTn id="1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5" presetClass="entr" presetSubtype="10" fill="hold" grpId="0"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checkerboard(across)">
                                      <p:cBhvr>
                                        <p:cTn id="153" dur="500"/>
                                        <p:tgtEl>
                                          <p:spTgt spid="33"/>
                                        </p:tgtEl>
                                      </p:cBhvr>
                                    </p:animEffect>
                                  </p:childTnLst>
                                </p:cTn>
                              </p:par>
                              <p:par>
                                <p:cTn id="154" presetID="5" presetClass="entr" presetSubtype="10" fill="hold" grpId="0" nodeType="with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checkerboard(across)">
                                      <p:cBhvr>
                                        <p:cTn id="156" dur="500"/>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2" presetClass="entr" presetSubtype="1" fill="hold" grpId="0" nodeType="clickEffect">
                                  <p:stCondLst>
                                    <p:cond delay="0"/>
                                  </p:stCondLst>
                                  <p:childTnLst>
                                    <p:set>
                                      <p:cBhvr>
                                        <p:cTn id="160" dur="1" fill="hold">
                                          <p:stCondLst>
                                            <p:cond delay="0"/>
                                          </p:stCondLst>
                                        </p:cTn>
                                        <p:tgtEl>
                                          <p:spTgt spid="19"/>
                                        </p:tgtEl>
                                        <p:attrNameLst>
                                          <p:attrName>style.visibility</p:attrName>
                                        </p:attrNameLst>
                                      </p:cBhvr>
                                      <p:to>
                                        <p:strVal val="visible"/>
                                      </p:to>
                                    </p:set>
                                    <p:anim calcmode="lin" valueType="num">
                                      <p:cBhvr additive="base">
                                        <p:cTn id="161" dur="500" fill="hold"/>
                                        <p:tgtEl>
                                          <p:spTgt spid="19"/>
                                        </p:tgtEl>
                                        <p:attrNameLst>
                                          <p:attrName>ppt_x</p:attrName>
                                        </p:attrNameLst>
                                      </p:cBhvr>
                                      <p:tavLst>
                                        <p:tav tm="0">
                                          <p:val>
                                            <p:strVal val="#ppt_x"/>
                                          </p:val>
                                        </p:tav>
                                        <p:tav tm="100000">
                                          <p:val>
                                            <p:strVal val="#ppt_x"/>
                                          </p:val>
                                        </p:tav>
                                      </p:tavLst>
                                    </p:anim>
                                    <p:anim calcmode="lin" valueType="num">
                                      <p:cBhvr additive="base">
                                        <p:cTn id="162" dur="500" fill="hold"/>
                                        <p:tgtEl>
                                          <p:spTgt spid="19"/>
                                        </p:tgtEl>
                                        <p:attrNameLst>
                                          <p:attrName>ppt_y</p:attrName>
                                        </p:attrNameLst>
                                      </p:cBhvr>
                                      <p:tavLst>
                                        <p:tav tm="0">
                                          <p:val>
                                            <p:strVal val="0-#ppt_h/2"/>
                                          </p:val>
                                        </p:tav>
                                        <p:tav tm="100000">
                                          <p:val>
                                            <p:strVal val="#ppt_y"/>
                                          </p:val>
                                        </p:tav>
                                      </p:tavLst>
                                    </p:anim>
                                  </p:childTnLst>
                                </p:cTn>
                              </p:par>
                              <p:par>
                                <p:cTn id="163" presetID="2" presetClass="entr" presetSubtype="1" fill="hold" grpId="0" nodeType="withEffect">
                                  <p:stCondLst>
                                    <p:cond delay="0"/>
                                  </p:stCondLst>
                                  <p:childTnLst>
                                    <p:set>
                                      <p:cBhvr>
                                        <p:cTn id="164" dur="1" fill="hold">
                                          <p:stCondLst>
                                            <p:cond delay="0"/>
                                          </p:stCondLst>
                                        </p:cTn>
                                        <p:tgtEl>
                                          <p:spTgt spid="37"/>
                                        </p:tgtEl>
                                        <p:attrNameLst>
                                          <p:attrName>style.visibility</p:attrName>
                                        </p:attrNameLst>
                                      </p:cBhvr>
                                      <p:to>
                                        <p:strVal val="visible"/>
                                      </p:to>
                                    </p:set>
                                    <p:anim calcmode="lin" valueType="num">
                                      <p:cBhvr additive="base">
                                        <p:cTn id="165" dur="500" fill="hold"/>
                                        <p:tgtEl>
                                          <p:spTgt spid="37"/>
                                        </p:tgtEl>
                                        <p:attrNameLst>
                                          <p:attrName>ppt_x</p:attrName>
                                        </p:attrNameLst>
                                      </p:cBhvr>
                                      <p:tavLst>
                                        <p:tav tm="0">
                                          <p:val>
                                            <p:strVal val="#ppt_x"/>
                                          </p:val>
                                        </p:tav>
                                        <p:tav tm="100000">
                                          <p:val>
                                            <p:strVal val="#ppt_x"/>
                                          </p:val>
                                        </p:tav>
                                      </p:tavLst>
                                    </p:anim>
                                    <p:anim calcmode="lin" valueType="num">
                                      <p:cBhvr additive="base">
                                        <p:cTn id="166" dur="500" fill="hold"/>
                                        <p:tgtEl>
                                          <p:spTgt spid="37"/>
                                        </p:tgtEl>
                                        <p:attrNameLst>
                                          <p:attrName>ppt_y</p:attrName>
                                        </p:attrNameLst>
                                      </p:cBhvr>
                                      <p:tavLst>
                                        <p:tav tm="0">
                                          <p:val>
                                            <p:strVal val="0-#ppt_h/2"/>
                                          </p:val>
                                        </p:tav>
                                        <p:tav tm="100000">
                                          <p:val>
                                            <p:strVal val="#ppt_y"/>
                                          </p:val>
                                        </p:tav>
                                      </p:tavLst>
                                    </p:anim>
                                  </p:childTnLst>
                                </p:cTn>
                              </p:par>
                              <p:par>
                                <p:cTn id="167" presetID="2" presetClass="entr" presetSubtype="1" fill="hold" grpId="0"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fill="hold"/>
                                        <p:tgtEl>
                                          <p:spTgt spid="18"/>
                                        </p:tgtEl>
                                        <p:attrNameLst>
                                          <p:attrName>ppt_x</p:attrName>
                                        </p:attrNameLst>
                                      </p:cBhvr>
                                      <p:tavLst>
                                        <p:tav tm="0">
                                          <p:val>
                                            <p:strVal val="#ppt_x"/>
                                          </p:val>
                                        </p:tav>
                                        <p:tav tm="100000">
                                          <p:val>
                                            <p:strVal val="#ppt_x"/>
                                          </p:val>
                                        </p:tav>
                                      </p:tavLst>
                                    </p:anim>
                                    <p:anim calcmode="lin" valueType="num">
                                      <p:cBhvr additive="base">
                                        <p:cTn id="17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chemeClr val="bg1"/>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107504"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156176" y="1340768"/>
            <a:ext cx="1152128"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22556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773363" y="2348285"/>
            <a:ext cx="3814762" cy="1465262"/>
          </a:xfrm>
          <a:prstGeom prst="rect">
            <a:avLst/>
          </a:prstGeom>
          <a:noFill/>
          <a:ln w="9525">
            <a:noFill/>
            <a:miter lim="800000"/>
            <a:headEnd/>
            <a:tailEnd/>
          </a:ln>
        </p:spPr>
        <p:txBody>
          <a:bodyPr wrap="none">
            <a:spAutoFit/>
          </a:bodyPr>
          <a:lstStyle/>
          <a:p>
            <a:r>
              <a:rPr lang="fr-FR" dirty="0">
                <a:solidFill>
                  <a:srgbClr val="0000FF"/>
                </a:solidFill>
                <a:latin typeface="Comic Sans MS" pitchFamily="66" charset="0"/>
              </a:rPr>
              <a:t>• Une </a:t>
            </a:r>
            <a:r>
              <a:rPr lang="fr-FR" dirty="0">
                <a:solidFill>
                  <a:srgbClr val="CC0066"/>
                </a:solidFill>
                <a:latin typeface="Comic Sans MS" pitchFamily="66" charset="0"/>
              </a:rPr>
              <a:t>distance</a:t>
            </a:r>
            <a:r>
              <a:rPr lang="fr-FR" dirty="0">
                <a:solidFill>
                  <a:srgbClr val="0000FF"/>
                </a:solidFill>
                <a:latin typeface="Comic Sans MS" pitchFamily="66" charset="0"/>
              </a:rPr>
              <a:t> augmentant avec le</a:t>
            </a:r>
          </a:p>
          <a:p>
            <a:r>
              <a:rPr lang="fr-FR" dirty="0">
                <a:solidFill>
                  <a:srgbClr val="0000FF"/>
                </a:solidFill>
                <a:latin typeface="Comic Sans MS" pitchFamily="66" charset="0"/>
              </a:rPr>
              <a:t>             nombre de fois </a:t>
            </a:r>
          </a:p>
          <a:p>
            <a:r>
              <a:rPr lang="fr-FR" dirty="0">
                <a:solidFill>
                  <a:srgbClr val="0000FF"/>
                </a:solidFill>
                <a:latin typeface="Comic Sans MS" pitchFamily="66" charset="0"/>
              </a:rPr>
              <a:t>  où les ballons sont échangés</a:t>
            </a:r>
          </a:p>
          <a:p>
            <a:r>
              <a:rPr lang="fr-FR" dirty="0">
                <a:solidFill>
                  <a:srgbClr val="0000FF"/>
                </a:solidFill>
                <a:latin typeface="Comic Sans MS" pitchFamily="66" charset="0"/>
              </a:rPr>
              <a:t>• Une </a:t>
            </a:r>
            <a:r>
              <a:rPr lang="fr-FR" dirty="0">
                <a:solidFill>
                  <a:srgbClr val="CC0066"/>
                </a:solidFill>
                <a:latin typeface="Comic Sans MS" pitchFamily="66" charset="0"/>
              </a:rPr>
              <a:t>portée </a:t>
            </a:r>
            <a:r>
              <a:rPr lang="fr-FR" dirty="0">
                <a:solidFill>
                  <a:srgbClr val="0000FF"/>
                </a:solidFill>
                <a:latin typeface="Comic Sans MS" pitchFamily="66" charset="0"/>
              </a:rPr>
              <a:t>limitée par le poids</a:t>
            </a:r>
          </a:p>
          <a:p>
            <a:r>
              <a:rPr lang="fr-FR" dirty="0">
                <a:solidFill>
                  <a:srgbClr val="0000FF"/>
                </a:solidFill>
                <a:latin typeface="Comic Sans MS" pitchFamily="66" charset="0"/>
              </a:rPr>
              <a:t>                 du ballon </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chemeClr val="bg1"/>
                </a:solidFill>
                <a:latin typeface="Comic Sans MS" pitchFamily="66" charset="0"/>
                <a:sym typeface="Symbol"/>
              </a:rPr>
              <a:t> nucléaire faible: Z° W</a:t>
            </a:r>
            <a:r>
              <a:rPr lang="fr-FR" sz="2800" baseline="30000" dirty="0" smtClean="0">
                <a:solidFill>
                  <a:schemeClr val="bg1"/>
                </a:solidFill>
                <a:latin typeface="Comic Sans MS" pitchFamily="66" charset="0"/>
                <a:sym typeface="Symbol"/>
              </a:rPr>
              <a:t>+</a:t>
            </a:r>
            <a:r>
              <a:rPr lang="fr-FR" sz="2800" dirty="0" smtClean="0">
                <a:solidFill>
                  <a:schemeClr val="bg1"/>
                </a:solidFill>
                <a:latin typeface="Comic Sans MS" pitchFamily="66" charset="0"/>
                <a:sym typeface="Symbol"/>
              </a:rPr>
              <a:t> W</a:t>
            </a:r>
            <a:r>
              <a:rPr lang="fr-FR" sz="2800" baseline="30000" dirty="0" smtClean="0">
                <a:solidFill>
                  <a:schemeClr val="bg1"/>
                </a:solidFill>
                <a:latin typeface="Comic Sans MS" pitchFamily="66" charset="0"/>
                <a:sym typeface="Symbol"/>
              </a:rPr>
              <a:t>-</a:t>
            </a:r>
            <a:endParaRPr lang="fr-FR" sz="2800" dirty="0" smtClean="0">
              <a:solidFill>
                <a:schemeClr val="bg1"/>
              </a:solidFill>
              <a:latin typeface="Comic Sans MS" pitchFamily="66" charset="0"/>
              <a:sym typeface="Symbol"/>
            </a:endParaRPr>
          </a:p>
          <a:p>
            <a:pPr>
              <a:buFontTx/>
              <a:buChar char="-"/>
            </a:pPr>
            <a:r>
              <a:rPr lang="fr-FR" sz="2800" dirty="0" smtClean="0">
                <a:solidFill>
                  <a:schemeClr val="bg1"/>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G</a:t>
            </a:r>
            <a:endParaRPr lang="fr-FR" sz="2800" dirty="0">
              <a:solidFill>
                <a:schemeClr val="bg1"/>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chemeClr val="bg1"/>
                </a:solidFill>
                <a:latin typeface="Comic Sans MS" pitchFamily="66" charset="0"/>
              </a:rPr>
              <a:t>courte portée</a:t>
            </a:r>
            <a:endParaRPr lang="fr-FR" sz="2800" dirty="0">
              <a:solidFill>
                <a:schemeClr val="bg1"/>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737918"/>
            <a:ext cx="3923928" cy="1754326"/>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dirty="0" smtClean="0">
                <a:solidFill>
                  <a:schemeClr val="bg1"/>
                </a:solidFill>
                <a:latin typeface="Comic Sans MS" pitchFamily="66" charset="0"/>
              </a:rPr>
              <a:t> 12 Fermions et 12 anti-Fermions </a:t>
            </a:r>
          </a:p>
          <a:p>
            <a:pPr>
              <a:buFontTx/>
              <a:buChar char="-"/>
            </a:pPr>
            <a:r>
              <a:rPr lang="fr-FR" dirty="0" smtClean="0">
                <a:solidFill>
                  <a:schemeClr val="bg1"/>
                </a:solidFill>
                <a:latin typeface="Comic Sans MS" pitchFamily="66" charset="0"/>
              </a:rPr>
              <a:t> 14 Bosons </a:t>
            </a:r>
          </a:p>
          <a:p>
            <a:r>
              <a:rPr lang="fr-FR" dirty="0" smtClean="0">
                <a:solidFill>
                  <a:schemeClr val="bg1"/>
                </a:solidFill>
                <a:latin typeface="Comic Sans MS" pitchFamily="66" charset="0"/>
              </a:rPr>
              <a:t>       soit 37 particules au total,</a:t>
            </a:r>
          </a:p>
          <a:p>
            <a:r>
              <a:rPr lang="fr-FR" dirty="0" smtClean="0">
                <a:solidFill>
                  <a:schemeClr val="bg1"/>
                </a:solidFill>
                <a:latin typeface="Comic Sans MS" pitchFamily="66" charset="0"/>
              </a:rPr>
              <a:t>toutes découvertes, </a:t>
            </a:r>
            <a:r>
              <a:rPr lang="fr-FR" dirty="0" smtClean="0">
                <a:solidFill>
                  <a:srgbClr val="FF0000"/>
                </a:solidFill>
                <a:latin typeface="Comic Sans MS" pitchFamily="66" charset="0"/>
              </a:rPr>
              <a:t>sauf le Higgs</a:t>
            </a:r>
          </a:p>
          <a:p>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a:t>
            </a:r>
            <a:r>
              <a:rPr lang="fr-FR" dirty="0" smtClean="0">
                <a:solidFill>
                  <a:srgbClr val="FF0000"/>
                </a:solidFill>
                <a:latin typeface="Comic Sans MS" pitchFamily="66" charset="0"/>
              </a:rPr>
              <a:t>le Graviton  </a:t>
            </a:r>
            <a:r>
              <a:rPr lang="fr-FR" dirty="0" smtClean="0">
                <a:solidFill>
                  <a:schemeClr val="bg1"/>
                </a:solidFill>
                <a:latin typeface="Comic Sans MS" pitchFamily="66" charset="0"/>
              </a:rPr>
              <a:t>(absent ici).</a:t>
            </a:r>
            <a:endParaRPr lang="fr-FR"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checkerboard(across)">
                                      <p:cBhvr>
                                        <p:cTn id="13" dur="500"/>
                                        <p:tgtEl>
                                          <p:spTgt spid="921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heckerboard(across)">
                                      <p:cBhvr>
                                        <p:cTn id="16" dur="500"/>
                                        <p:tgtEl>
                                          <p:spTgt spid="19"/>
                                        </p:tgtEl>
                                      </p:cBhvr>
                                    </p:animEffect>
                                  </p:childTnLst>
                                </p:cTn>
                              </p:par>
                              <p:par>
                                <p:cTn id="17" presetID="5" presetClass="entr" presetSubtype="10" fill="hold" nodeType="with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checkerboard(across)">
                                      <p:cBhvr>
                                        <p:cTn id="19" dur="500"/>
                                        <p:tgtEl>
                                          <p:spTgt spid="921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checkerboard(across)">
                                      <p:cBhvr>
                                        <p:cTn id="27" dur="500"/>
                                        <p:tgtEl>
                                          <p:spTgt spid="1027"/>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par>
                                <p:cTn id="31" presetID="5"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checkerboard(across)">
                                      <p:cBhvr>
                                        <p:cTn id="33" dur="500"/>
                                        <p:tgtEl>
                                          <p:spTgt spid="1028"/>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par>
                                <p:cTn id="37" presetID="5" presetClass="entr" presetSubtype="10" fill="hold" nodeType="withEffect">
                                  <p:stCondLst>
                                    <p:cond delay="0"/>
                                  </p:stCondLst>
                                  <p:childTnLst>
                                    <p:set>
                                      <p:cBhvr>
                                        <p:cTn id="38" dur="1" fill="hold">
                                          <p:stCondLst>
                                            <p:cond delay="0"/>
                                          </p:stCondLst>
                                        </p:cTn>
                                        <p:tgtEl>
                                          <p:spTgt spid="1029"/>
                                        </p:tgtEl>
                                        <p:attrNameLst>
                                          <p:attrName>style.visibility</p:attrName>
                                        </p:attrNameLst>
                                      </p:cBhvr>
                                      <p:to>
                                        <p:strVal val="visible"/>
                                      </p:to>
                                    </p:set>
                                    <p:animEffect transition="in" filter="checkerboard(across)">
                                      <p:cBhvr>
                                        <p:cTn id="39" dur="500"/>
                                        <p:tgtEl>
                                          <p:spTgt spid="102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par>
                                <p:cTn id="43" presetID="5" presetClass="entr" presetSubtype="1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checkerboard(across)">
                                      <p:cBhvr>
                                        <p:cTn id="45" dur="500"/>
                                        <p:tgtEl>
                                          <p:spTgt spid="103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par>
                                <p:cTn id="49" presetID="5" presetClass="entr" presetSubtype="10" fill="hold" nodeType="with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checkerboard(across)">
                                      <p:cBhvr>
                                        <p:cTn id="51" dur="500"/>
                                        <p:tgtEl>
                                          <p:spTgt spid="1032"/>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heckerboard(across)">
                                      <p:cBhvr>
                                        <p:cTn id="54" dur="500"/>
                                        <p:tgtEl>
                                          <p:spTgt spid="14"/>
                                        </p:tgtEl>
                                      </p:cBhvr>
                                    </p:animEffect>
                                  </p:childTnLst>
                                </p:cTn>
                              </p:par>
                              <p:par>
                                <p:cTn id="55" presetID="5" presetClass="entr" presetSubtype="10" fill="hold" nodeType="withEffect">
                                  <p:stCondLst>
                                    <p:cond delay="0"/>
                                  </p:stCondLst>
                                  <p:childTnLst>
                                    <p:set>
                                      <p:cBhvr>
                                        <p:cTn id="56" dur="1" fill="hold">
                                          <p:stCondLst>
                                            <p:cond delay="0"/>
                                          </p:stCondLst>
                                        </p:cTn>
                                        <p:tgtEl>
                                          <p:spTgt spid="1033"/>
                                        </p:tgtEl>
                                        <p:attrNameLst>
                                          <p:attrName>style.visibility</p:attrName>
                                        </p:attrNameLst>
                                      </p:cBhvr>
                                      <p:to>
                                        <p:strVal val="visible"/>
                                      </p:to>
                                    </p:set>
                                    <p:animEffect transition="in" filter="checkerboard(across)">
                                      <p:cBhvr>
                                        <p:cTn id="57" dur="500"/>
                                        <p:tgtEl>
                                          <p:spTgt spid="1033"/>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heckerboard(across)">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heckerboard(across)">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9" grpId="0"/>
      <p:bldP spid="20"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524611" y="757729"/>
            <a:ext cx="8007320" cy="526297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 Qui sommes-nous ? </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Pourquoi cette conférence aujourd’hui ?</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La matière et l’Univers avant la découverte</a:t>
            </a:r>
          </a:p>
          <a:p>
            <a:pPr marL="0" marR="0" lvl="0" indent="0" algn="l" defTabSz="914400" rtl="0" eaLnBrk="0" fontAlgn="base" latinLnBrk="0" hangingPunct="0">
              <a:lnSpc>
                <a:spcPct val="100000"/>
              </a:lnSpc>
              <a:spcBef>
                <a:spcPct val="0"/>
              </a:spcBef>
              <a:spcAft>
                <a:spcPct val="0"/>
              </a:spcAft>
              <a:buClrTx/>
              <a:buSzTx/>
              <a:tabLst/>
            </a:pPr>
            <a:r>
              <a:rPr lang="fr-FR" sz="2800" dirty="0" smtClean="0">
                <a:solidFill>
                  <a:schemeClr val="bg1"/>
                </a:solidFill>
                <a:latin typeface="Comic Sans MS" pitchFamily="66" charset="0"/>
                <a:cs typeface="Times New Roman" pitchFamily="18" charset="0"/>
                <a:sym typeface="Symbol" pitchFamily="18" charset="2"/>
              </a:rPr>
              <a:t>   d’un boson…</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Retour en arrière : l’année 1964</a:t>
            </a:r>
          </a:p>
          <a:p>
            <a:pPr marL="0" marR="0" lvl="0" indent="0" algn="l" defTabSz="914400" rtl="0" eaLnBrk="0" fontAlgn="base" latinLnBrk="0" hangingPunct="0">
              <a:lnSpc>
                <a:spcPct val="100000"/>
              </a:lnSpc>
              <a:spcBef>
                <a:spcPct val="0"/>
              </a:spcBef>
              <a:spcAft>
                <a:spcPct val="0"/>
              </a:spcAft>
              <a:buClrTx/>
              <a:buSzTx/>
              <a:tabLst/>
            </a:pPr>
            <a:r>
              <a:rPr lang="fr-FR" sz="2800" dirty="0" smtClean="0">
                <a:solidFill>
                  <a:schemeClr val="bg1"/>
                </a:solidFill>
                <a:latin typeface="Comic Sans MS" pitchFamily="66" charset="0"/>
                <a:ea typeface="Calibri" pitchFamily="34" charset="0"/>
                <a:cs typeface="Times New Roman" pitchFamily="18" charset="0"/>
                <a:sym typeface="Symbol" pitchFamily="18" charset="2"/>
              </a:rPr>
              <a:t>                </a:t>
            </a: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a:t>
            </a:r>
            <a:r>
              <a:rPr kumimoji="0" lang="fr-FR" sz="2800" b="0" i="0" u="none" strike="noStrike" cap="none" normalizeH="0" baseline="0" dirty="0" smtClean="0">
                <a:ln>
                  <a:noFill/>
                </a:ln>
                <a:solidFill>
                  <a:srgbClr val="FFFF00"/>
                </a:solidFill>
                <a:effectLst/>
                <a:latin typeface="Comic Sans MS" pitchFamily="66" charset="0"/>
                <a:ea typeface="Calibri" pitchFamily="34" charset="0"/>
                <a:cs typeface="Times New Roman" pitchFamily="18" charset="0"/>
                <a:sym typeface="Symbol" pitchFamily="18" charset="2"/>
              </a:rPr>
              <a:t></a:t>
            </a:r>
            <a:r>
              <a:rPr kumimoji="0" lang="fr-FR" sz="2800" b="0" i="0" u="none" strike="noStrike" cap="none" normalizeH="0" baseline="0" dirty="0" smtClean="0">
                <a:ln>
                  <a:noFill/>
                </a:ln>
                <a:solidFill>
                  <a:srgbClr val="FFFF00"/>
                </a:solidFill>
                <a:effectLst/>
                <a:latin typeface="Comic Sans MS" pitchFamily="66" charset="0"/>
                <a:ea typeface="Calibri" pitchFamily="34" charset="0"/>
                <a:cs typeface="Times New Roman" pitchFamily="18" charset="0"/>
              </a:rPr>
              <a:t> Le temps des théoriciens</a:t>
            </a: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La quête jusqu’à l’année 2011</a:t>
            </a:r>
          </a:p>
          <a:p>
            <a:pPr marL="0" marR="0" lvl="0" indent="0" algn="l" defTabSz="914400" rtl="0" eaLnBrk="0" fontAlgn="base" latinLnBrk="0" hangingPunct="0">
              <a:lnSpc>
                <a:spcPct val="100000"/>
              </a:lnSpc>
              <a:spcBef>
                <a:spcPct val="0"/>
              </a:spcBef>
              <a:spcAft>
                <a:spcPct val="0"/>
              </a:spcAft>
              <a:buClrTx/>
              <a:buSzTx/>
              <a:tabLst/>
            </a:pPr>
            <a:r>
              <a:rPr lang="fr-FR" sz="2800" dirty="0" smtClean="0">
                <a:solidFill>
                  <a:schemeClr val="bg1"/>
                </a:solidFill>
                <a:latin typeface="Comic Sans MS" pitchFamily="66" charset="0"/>
                <a:ea typeface="Calibri" pitchFamily="34" charset="0"/>
                <a:cs typeface="Times New Roman" pitchFamily="18" charset="0"/>
                <a:sym typeface="Symbol" pitchFamily="18" charset="2"/>
              </a:rPr>
              <a:t>                 </a:t>
            </a:r>
            <a:r>
              <a:rPr kumimoji="0" lang="fr-FR" sz="2800" b="0" i="0" u="none" strike="noStrike" cap="none" normalizeH="0" baseline="0" dirty="0" smtClean="0">
                <a:ln>
                  <a:noFill/>
                </a:ln>
                <a:solidFill>
                  <a:srgbClr val="FFFF00"/>
                </a:solidFill>
                <a:effectLst/>
                <a:latin typeface="Comic Sans MS" pitchFamily="66" charset="0"/>
                <a:ea typeface="Calibri" pitchFamily="34" charset="0"/>
                <a:cs typeface="Times New Roman" pitchFamily="18" charset="0"/>
                <a:sym typeface="Symbol" pitchFamily="18" charset="2"/>
              </a:rPr>
              <a:t></a:t>
            </a:r>
            <a:r>
              <a:rPr kumimoji="0" lang="fr-FR" sz="2800" b="0" i="0" u="none" strike="noStrike" cap="none" normalizeH="0" baseline="0" dirty="0" smtClean="0">
                <a:ln>
                  <a:noFill/>
                </a:ln>
                <a:solidFill>
                  <a:srgbClr val="FFFF00"/>
                </a:solidFill>
                <a:effectLst/>
                <a:latin typeface="Comic Sans MS" pitchFamily="66" charset="0"/>
                <a:ea typeface="Calibri" pitchFamily="34" charset="0"/>
                <a:cs typeface="Times New Roman" pitchFamily="18" charset="0"/>
              </a:rPr>
              <a:t> Le temps des expérimentateurs</a:t>
            </a: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Le LHC et les 2 expériences géantes.</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lang="fr-FR" sz="2800" dirty="0" smtClean="0">
                <a:solidFill>
                  <a:schemeClr val="bg1"/>
                </a:solidFill>
                <a:latin typeface="Comic Sans MS" pitchFamily="66" charset="0"/>
                <a:ea typeface="Calibri" pitchFamily="34" charset="0"/>
                <a:cs typeface="Times New Roman" pitchFamily="18" charset="0"/>
                <a:sym typeface="Symbol" pitchFamily="18" charset="2"/>
              </a:rPr>
              <a:t> A l’aube de la</a:t>
            </a: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grande découverte.</a:t>
            </a:r>
            <a:endParaRPr kumimoji="0" lang="fr-FR" sz="2800" b="0" i="0" u="none" strike="noStrike" cap="none" normalizeH="0" baseline="0" dirty="0" smtClean="0">
              <a:ln>
                <a:noFill/>
              </a:ln>
              <a:solidFill>
                <a:schemeClr val="bg1"/>
              </a:solidFill>
              <a:effectLst/>
              <a:latin typeface="Comic Sans MS" pitchFamily="66"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 Et maintenant ?</a:t>
            </a:r>
          </a:p>
          <a:p>
            <a:pPr marL="0" marR="0" lvl="0" indent="0" algn="l" defTabSz="914400" rtl="0" eaLnBrk="0" fontAlgn="base" latinLnBrk="0" hangingPunct="0">
              <a:lnSpc>
                <a:spcPct val="100000"/>
              </a:lnSpc>
              <a:spcBef>
                <a:spcPct val="0"/>
              </a:spcBef>
              <a:spcAft>
                <a:spcPct val="0"/>
              </a:spcAft>
              <a:buClrTx/>
              <a:buSzTx/>
              <a:tabLst/>
            </a:pPr>
            <a:r>
              <a:rPr lang="fr-FR" sz="2800" dirty="0" smtClean="0">
                <a:solidFill>
                  <a:schemeClr val="bg1"/>
                </a:solidFill>
                <a:latin typeface="Comic Sans MS" pitchFamily="66" charset="0"/>
                <a:ea typeface="Calibri" pitchFamily="34" charset="0"/>
                <a:cs typeface="Times New Roman" pitchFamily="18" charset="0"/>
                <a:sym typeface="Symbol" pitchFamily="18" charset="2"/>
              </a:rPr>
              <a:t>                 </a:t>
            </a:r>
            <a:r>
              <a:rPr lang="fr-FR" sz="2800" dirty="0" smtClean="0">
                <a:solidFill>
                  <a:srgbClr val="FFFF00"/>
                </a:solidFill>
                <a:latin typeface="Comic Sans MS" pitchFamily="66" charset="0"/>
                <a:ea typeface="Calibri" pitchFamily="34" charset="0"/>
                <a:cs typeface="Times New Roman" pitchFamily="18" charset="0"/>
                <a:sym typeface="Symbol"/>
              </a:rPr>
              <a:t></a:t>
            </a:r>
            <a:r>
              <a:rPr kumimoji="0" lang="fr-FR" sz="2800" b="0" i="0" u="none" strike="noStrike" cap="none" normalizeH="0" baseline="0" dirty="0" smtClean="0">
                <a:ln>
                  <a:noFill/>
                </a:ln>
                <a:solidFill>
                  <a:srgbClr val="FFFF00"/>
                </a:solidFill>
                <a:effectLst/>
                <a:latin typeface="Comic Sans MS" pitchFamily="66" charset="0"/>
                <a:ea typeface="Calibri" pitchFamily="34" charset="0"/>
                <a:cs typeface="Times New Roman" pitchFamily="18" charset="0"/>
                <a:sym typeface="Symbol" pitchFamily="18" charset="2"/>
              </a:rPr>
              <a:t> Le début d’une nouvelle aventure</a:t>
            </a:r>
            <a:r>
              <a:rPr kumimoji="0" lang="fr-FR" sz="2800" b="0"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sym typeface="Symbol" pitchFamily="18" charset="2"/>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par>
                                <p:cTn id="23" presetID="5"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1052736"/>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298715" y="3645024"/>
            <a:ext cx="8449749" cy="2677656"/>
          </a:xfrm>
          <a:prstGeom prst="rect">
            <a:avLst/>
          </a:prstGeom>
          <a:noFill/>
        </p:spPr>
        <p:txBody>
          <a:bodyPr wrap="none" rtlCol="0">
            <a:spAutoFit/>
          </a:bodyPr>
          <a:lstStyle/>
          <a:p>
            <a:pPr algn="ctr"/>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pPr algn="ctr"/>
            <a:r>
              <a:rPr lang="fr-FR" sz="2800" dirty="0" smtClean="0">
                <a:solidFill>
                  <a:schemeClr val="bg1"/>
                </a:solidFill>
                <a:latin typeface="Comic Sans MS" pitchFamily="66" charset="0"/>
              </a:rPr>
              <a:t>en particulier </a:t>
            </a:r>
          </a:p>
          <a:p>
            <a:pPr algn="ctr"/>
            <a:r>
              <a:rPr lang="fr-FR" sz="2800" dirty="0" smtClean="0">
                <a:solidFill>
                  <a:schemeClr val="bg1"/>
                </a:solidFill>
                <a:latin typeface="Comic Sans MS" pitchFamily="66" charset="0"/>
              </a:rPr>
              <a:t>la possibilité de traiter dans un même formalisme</a:t>
            </a:r>
          </a:p>
          <a:p>
            <a:pPr algn="ctr"/>
            <a:r>
              <a:rPr lang="fr-FR" sz="2800" dirty="0" smtClean="0">
                <a:solidFill>
                  <a:schemeClr val="bg1"/>
                </a:solidFill>
                <a:latin typeface="Comic Sans MS" pitchFamily="66" charset="0"/>
              </a:rPr>
              <a:t>appelé la </a:t>
            </a:r>
            <a:r>
              <a:rPr lang="fr-FR" sz="2800" dirty="0" smtClean="0">
                <a:solidFill>
                  <a:srgbClr val="FFFF00"/>
                </a:solidFill>
                <a:latin typeface="Comic Sans MS" pitchFamily="66" charset="0"/>
              </a:rPr>
              <a:t>″symétrie de jauge″</a:t>
            </a:r>
          </a:p>
          <a:p>
            <a:pPr algn="ctr"/>
            <a:r>
              <a:rPr lang="fr-FR" sz="2800" dirty="0" smtClean="0">
                <a:solidFill>
                  <a:srgbClr val="FF66FF"/>
                </a:solidFill>
                <a:latin typeface="Comic Sans MS" pitchFamily="66" charset="0"/>
              </a:rPr>
              <a:t>les forces électromagnétique et</a:t>
            </a:r>
          </a:p>
          <a:p>
            <a:pPr algn="ctr"/>
            <a:r>
              <a:rPr lang="fr-FR" sz="2800" dirty="0" smtClean="0">
                <a:solidFill>
                  <a:srgbClr val="FF66FF"/>
                </a:solidFill>
                <a:latin typeface="Comic Sans MS" pitchFamily="66" charset="0"/>
              </a:rPr>
              <a:t>          nucléaire faible.</a:t>
            </a:r>
            <a:endParaRPr lang="fr-FR" sz="28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611560" y="3573016"/>
            <a:ext cx="7848872" cy="3323987"/>
          </a:xfrm>
          <a:prstGeom prst="rect">
            <a:avLst/>
          </a:prstGeom>
        </p:spPr>
        <p:txBody>
          <a:bodyPr wrap="square">
            <a:spAutoFit/>
          </a:bodyPr>
          <a:lstStyle/>
          <a:p>
            <a:r>
              <a:rPr lang="fr-FR" sz="2000" dirty="0" smtClean="0">
                <a:solidFill>
                  <a:schemeClr val="bg1"/>
                </a:solidFill>
                <a:latin typeface="Comic Sans MS" pitchFamily="66" charset="0"/>
              </a:rPr>
              <a:t>A partir de 2 ingrédients essentiels:</a:t>
            </a:r>
          </a:p>
          <a:p>
            <a:endParaRPr lang="fr-FR" sz="1600" dirty="0" smtClean="0">
              <a:solidFill>
                <a:schemeClr val="bg1"/>
              </a:solidFill>
              <a:latin typeface="Comic Sans MS" pitchFamily="66" charset="0"/>
            </a:endParaRPr>
          </a:p>
          <a:p>
            <a:pPr>
              <a:buFontTx/>
              <a:buChar char="-"/>
            </a:pPr>
            <a:r>
              <a:rPr lang="fr-FR" sz="2000" dirty="0" smtClean="0">
                <a:solidFill>
                  <a:schemeClr val="bg1"/>
                </a:solidFill>
                <a:latin typeface="Comic Sans MS" pitchFamily="66" charset="0"/>
              </a:rPr>
              <a:t> La symétrie de jauge,</a:t>
            </a:r>
          </a:p>
          <a:p>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mais cette celle-ci implique des bosons médiateurs sans masse</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alors que la force faible est à courte portée !</a:t>
            </a:r>
          </a:p>
          <a:p>
            <a:r>
              <a:rPr lang="fr-FR" sz="2000" dirty="0" smtClean="0">
                <a:solidFill>
                  <a:schemeClr val="bg1"/>
                </a:solidFill>
                <a:latin typeface="Comic Sans MS" pitchFamily="66" charset="0"/>
              </a:rPr>
              <a:t> </a:t>
            </a:r>
          </a:p>
          <a:p>
            <a:pPr>
              <a:buFontTx/>
              <a:buChar char="-"/>
            </a:pPr>
            <a:r>
              <a:rPr lang="fr-FR" sz="2000" dirty="0" smtClean="0">
                <a:solidFill>
                  <a:srgbClr val="FF66FF"/>
                </a:solidFill>
                <a:latin typeface="Comic Sans MS" pitchFamily="66" charset="0"/>
              </a:rPr>
              <a:t> La parade</a:t>
            </a:r>
            <a:r>
              <a:rPr lang="fr-FR" sz="2000" dirty="0" smtClean="0">
                <a:solidFill>
                  <a:schemeClr val="bg1"/>
                </a:solidFill>
                <a:latin typeface="Comic Sans MS" pitchFamily="66" charset="0"/>
              </a:rPr>
              <a:t>: faire appel à la </a:t>
            </a:r>
            <a:r>
              <a:rPr lang="fr-FR" sz="2000" dirty="0" smtClean="0">
                <a:solidFill>
                  <a:srgbClr val="FFFF00"/>
                </a:solidFill>
                <a:latin typeface="Comic Sans MS" pitchFamily="66" charset="0"/>
              </a:rPr>
              <a:t>″brisure spontanée de symétrie″ </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grâce à un </a:t>
            </a:r>
            <a:r>
              <a:rPr lang="fr-FR" sz="2000" dirty="0" smtClean="0">
                <a:solidFill>
                  <a:srgbClr val="FFFF00"/>
                </a:solidFill>
                <a:latin typeface="Comic Sans MS" pitchFamily="66" charset="0"/>
              </a:rPr>
              <a:t>mécanisme créant de la masse</a:t>
            </a:r>
          </a:p>
          <a:p>
            <a:endParaRPr lang="fr-FR" dirty="0" smtClean="0">
              <a:solidFill>
                <a:srgbClr val="FFFF00"/>
              </a:solidFill>
              <a:latin typeface="Comic Sans MS" pitchFamily="66" charset="0"/>
            </a:endParaRPr>
          </a:p>
          <a:p>
            <a:r>
              <a:rPr lang="fr-FR" dirty="0" smtClean="0">
                <a:solidFill>
                  <a:srgbClr val="FFFF00"/>
                </a:solidFill>
                <a:latin typeface="Comic Sans MS" pitchFamily="66" charset="0"/>
              </a:rPr>
              <a:t>                 </a:t>
            </a:r>
            <a:r>
              <a:rPr lang="fr-FR" sz="3200" dirty="0" smtClean="0">
                <a:solidFill>
                  <a:schemeClr val="bg1"/>
                </a:solidFill>
                <a:latin typeface="Comic Sans MS" pitchFamily="66" charset="0"/>
                <a:sym typeface="Symbol"/>
              </a:rPr>
              <a:t> </a:t>
            </a:r>
            <a:r>
              <a:rPr lang="fr-FR" sz="3200" dirty="0" smtClean="0">
                <a:solidFill>
                  <a:schemeClr val="bg1"/>
                </a:solidFill>
                <a:latin typeface="Comic Sans MS" pitchFamily="66" charset="0"/>
              </a:rPr>
              <a:t>le ″mécanisme de Higgs″.</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549230"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164288" y="116632"/>
            <a:ext cx="1543050" cy="2162175"/>
          </a:xfrm>
          <a:prstGeom prst="rect">
            <a:avLst/>
          </a:prstGeom>
          <a:noFill/>
        </p:spPr>
      </p:pic>
      <p:sp>
        <p:nvSpPr>
          <p:cNvPr id="12" name="Rectangle 11"/>
          <p:cNvSpPr/>
          <p:nvPr/>
        </p:nvSpPr>
        <p:spPr>
          <a:xfrm>
            <a:off x="5684650"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230100"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0"/>
      <p:bldP spid="17"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839614"/>
            <a:ext cx="6914072" cy="1077218"/>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Ils ont prédit</a:t>
            </a:r>
            <a:r>
              <a:rPr lang="fr-FR" sz="2000" dirty="0" smtClean="0">
                <a:solidFill>
                  <a:schemeClr val="bg1"/>
                </a:solidFill>
                <a:latin typeface="Comic Sans MS" pitchFamily="66" charset="0"/>
                <a:sym typeface="Symbol"/>
              </a:rPr>
              <a:t>: Photon sans masse (normal),</a:t>
            </a:r>
          </a:p>
          <a:p>
            <a:r>
              <a:rPr lang="fr-FR" sz="2000" dirty="0" smtClean="0">
                <a:solidFill>
                  <a:schemeClr val="bg1"/>
                </a:solidFill>
                <a:latin typeface="Comic Sans MS" pitchFamily="66" charset="0"/>
                <a:sym typeface="Symbol"/>
              </a:rPr>
              <a:t>                                W</a:t>
            </a:r>
            <a:r>
              <a:rPr lang="fr-FR" sz="2000" baseline="30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 massifs (parfait: c’était le but),</a:t>
            </a:r>
          </a:p>
          <a:p>
            <a:r>
              <a:rPr lang="fr-FR" sz="2000" dirty="0" smtClean="0">
                <a:solidFill>
                  <a:schemeClr val="bg1"/>
                </a:solidFill>
                <a:latin typeface="Comic Sans MS" pitchFamily="66" charset="0"/>
                <a:sym typeface="Symbol"/>
              </a:rPr>
              <a:t>                         et </a:t>
            </a:r>
            <a:r>
              <a:rPr lang="fr-FR" sz="2000" dirty="0" smtClean="0">
                <a:solidFill>
                  <a:srgbClr val="FFFF00"/>
                </a:solidFill>
                <a:latin typeface="Comic Sans MS" pitchFamily="66" charset="0"/>
                <a:sym typeface="Symbol"/>
              </a:rPr>
              <a:t>de plus une nouvelle particule: le  Z°.</a:t>
            </a:r>
            <a:endParaRPr lang="fr-FR" sz="2000" dirty="0">
              <a:solidFill>
                <a:srgbClr val="FFFF00"/>
              </a:solidFill>
              <a:latin typeface="Comic Sans MS" pitchFamily="66" charset="0"/>
            </a:endParaRPr>
          </a:p>
        </p:txBody>
      </p:sp>
      <p:sp>
        <p:nvSpPr>
          <p:cNvPr id="3" name="ZoneTexte 2"/>
          <p:cNvSpPr txBox="1"/>
          <p:nvPr/>
        </p:nvSpPr>
        <p:spPr>
          <a:xfrm>
            <a:off x="467544" y="2157824"/>
            <a:ext cx="4721164" cy="1938992"/>
          </a:xfrm>
          <a:prstGeom prst="rect">
            <a:avLst/>
          </a:prstGeom>
          <a:noFill/>
        </p:spPr>
        <p:txBody>
          <a:bodyPr wrap="none" rtlCol="0">
            <a:spAutoFit/>
          </a:bodyPr>
          <a:lstStyle/>
          <a:p>
            <a:r>
              <a:rPr lang="fr-FR" sz="2000" dirty="0" smtClean="0">
                <a:solidFill>
                  <a:schemeClr val="bg1"/>
                </a:solidFill>
                <a:latin typeface="Comic Sans MS" pitchFamily="66" charset="0"/>
              </a:rPr>
              <a:t>  suivis de découvertes au CERN:</a:t>
            </a:r>
          </a:p>
          <a:p>
            <a:r>
              <a:rPr lang="fr-FR" sz="2000" dirty="0" smtClean="0">
                <a:solidFill>
                  <a:schemeClr val="bg1"/>
                </a:solidFill>
                <a:latin typeface="Comic Sans MS" pitchFamily="66" charset="0"/>
              </a:rPr>
              <a:t>  - Indirecte du Z° en 1973</a:t>
            </a:r>
          </a:p>
          <a:p>
            <a:r>
              <a:rPr lang="fr-FR" sz="2000" dirty="0" smtClean="0">
                <a:solidFill>
                  <a:schemeClr val="bg1"/>
                </a:solidFill>
                <a:latin typeface="Comic Sans MS" pitchFamily="66" charset="0"/>
              </a:rPr>
              <a:t>    (A. Lagarrigue en 1974).</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  Directes des W</a:t>
            </a:r>
            <a:r>
              <a:rPr lang="fr-FR" sz="2000" baseline="30000" dirty="0" smtClean="0">
                <a:solidFill>
                  <a:schemeClr val="bg1"/>
                </a:solidFill>
                <a:latin typeface="Comic Sans MS" pitchFamily="66" charset="0"/>
                <a:sym typeface="Symbol"/>
              </a:rPr>
              <a:t></a:t>
            </a:r>
            <a:r>
              <a:rPr lang="fr-FR" sz="2000" dirty="0" smtClean="0">
                <a:solidFill>
                  <a:schemeClr val="bg1"/>
                </a:solidFill>
                <a:latin typeface="Comic Sans MS" pitchFamily="66" charset="0"/>
                <a:sym typeface="Symbol"/>
              </a:rPr>
              <a:t> et du Z° en 1983 </a:t>
            </a:r>
          </a:p>
          <a:p>
            <a:r>
              <a:rPr lang="fr-FR" sz="2000" dirty="0" smtClean="0">
                <a:solidFill>
                  <a:schemeClr val="bg1"/>
                </a:solidFill>
                <a:latin typeface="Comic Sans MS" pitchFamily="66" charset="0"/>
                <a:sym typeface="Symbol"/>
              </a:rPr>
              <a:t>                       Prix Nobel 1984 </a:t>
            </a:r>
          </a:p>
        </p:txBody>
      </p:sp>
      <p:sp>
        <p:nvSpPr>
          <p:cNvPr id="4" name="ZoneTexte 3"/>
          <p:cNvSpPr txBox="1"/>
          <p:nvPr/>
        </p:nvSpPr>
        <p:spPr>
          <a:xfrm>
            <a:off x="333572" y="5909210"/>
            <a:ext cx="7712368" cy="461665"/>
          </a:xfrm>
          <a:prstGeom prst="rect">
            <a:avLst/>
          </a:prstGeom>
          <a:noFill/>
        </p:spPr>
        <p:txBody>
          <a:bodyPr wrap="none" rtlCol="0">
            <a:spAutoFit/>
          </a:bodyPr>
          <a:lstStyle/>
          <a:p>
            <a:r>
              <a:rPr lang="fr-FR" sz="2400" dirty="0" smtClean="0">
                <a:solidFill>
                  <a:srgbClr val="FF7C80"/>
                </a:solidFill>
                <a:latin typeface="Comic Sans MS" pitchFamily="66" charset="0"/>
                <a:sym typeface="Symbol"/>
              </a:rPr>
              <a:t> Mais ils ont utilisé un mécanisme … non démontré </a:t>
            </a:r>
            <a:r>
              <a:rPr lang="fr-FR" sz="2000" dirty="0" smtClean="0">
                <a:solidFill>
                  <a:srgbClr val="FF7C80"/>
                </a:solidFill>
                <a:latin typeface="Comic Sans MS" pitchFamily="66" charset="0"/>
                <a:sym typeface="Symbol"/>
              </a:rPr>
              <a:t>!</a:t>
            </a:r>
            <a:endParaRPr lang="fr-FR" sz="20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132856"/>
            <a:ext cx="1676389" cy="2346944"/>
          </a:xfrm>
          <a:prstGeom prst="rect">
            <a:avLst/>
          </a:prstGeom>
          <a:noFill/>
        </p:spPr>
      </p:pic>
      <p:sp>
        <p:nvSpPr>
          <p:cNvPr id="7" name="ZoneTexte 6"/>
          <p:cNvSpPr txBox="1"/>
          <p:nvPr/>
        </p:nvSpPr>
        <p:spPr>
          <a:xfrm>
            <a:off x="5436096" y="4541058"/>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541058"/>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107921"/>
            <a:ext cx="899797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les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1124744"/>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132856"/>
            <a:ext cx="2026511" cy="2364262"/>
          </a:xfrm>
          <a:prstGeom prst="rect">
            <a:avLst/>
          </a:prstGeom>
          <a:noFill/>
        </p:spPr>
      </p:pic>
      <p:sp>
        <p:nvSpPr>
          <p:cNvPr id="11" name="ZoneTexte 10"/>
          <p:cNvSpPr txBox="1"/>
          <p:nvPr/>
        </p:nvSpPr>
        <p:spPr>
          <a:xfrm>
            <a:off x="635925" y="4706560"/>
            <a:ext cx="4152099" cy="738664"/>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dirty="0" smtClean="0">
                <a:solidFill>
                  <a:schemeClr val="bg1"/>
                </a:solidFill>
                <a:latin typeface="Comic Sans MS" pitchFamily="66" charset="0"/>
              </a:rPr>
              <a:t>la masse du quark Top,</a:t>
            </a:r>
          </a:p>
          <a:p>
            <a:r>
              <a:rPr lang="fr-FR" dirty="0" smtClean="0">
                <a:solidFill>
                  <a:schemeClr val="bg1"/>
                </a:solidFill>
                <a:latin typeface="Comic Sans MS" pitchFamily="66" charset="0"/>
              </a:rPr>
              <a:t>  trouvé au Tévatron (USA) en  1994.</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587316" y="2711822"/>
            <a:ext cx="3712876"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Première exemple:</a:t>
            </a:r>
          </a:p>
          <a:p>
            <a:pPr algn="ctr"/>
            <a:r>
              <a:rPr lang="fr-FR" sz="3200" i="1" dirty="0" smtClean="0">
                <a:solidFill>
                  <a:srgbClr val="FF7C80"/>
                </a:solidFill>
                <a:latin typeface="Comic Sans MS" pitchFamily="66" charset="0"/>
              </a:rPr>
              <a:t>Passons à table </a:t>
            </a:r>
            <a:r>
              <a:rPr lang="fr-FR" sz="3200" dirty="0" smtClean="0">
                <a:solidFill>
                  <a:srgbClr val="FF7C80"/>
                </a:solidFill>
                <a:latin typeface="Comic Sans MS" pitchFamily="66" charset="0"/>
              </a:rPr>
              <a:t>!</a:t>
            </a:r>
            <a:endParaRPr lang="fr-FR" sz="3200"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19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38175" y="260648"/>
            <a:ext cx="7134225" cy="3295650"/>
          </a:xfrm>
          <a:prstGeom prst="rect">
            <a:avLst/>
          </a:prstGeom>
          <a:noFill/>
          <a:ln w="9525">
            <a:noFill/>
            <a:miter lim="800000"/>
            <a:headEnd/>
            <a:tailEnd/>
          </a:ln>
        </p:spPr>
      </p:pic>
      <p:pic>
        <p:nvPicPr>
          <p:cNvPr id="1027" name="Picture 3" descr="C:\Users\François\Desktop\Table1.jpg"/>
          <p:cNvPicPr>
            <a:picLocks noChangeAspect="1" noChangeArrowheads="1"/>
          </p:cNvPicPr>
          <p:nvPr/>
        </p:nvPicPr>
        <p:blipFill>
          <a:blip r:embed="rId3" cstate="print"/>
          <a:srcRect/>
          <a:stretch>
            <a:fillRect/>
          </a:stretch>
        </p:blipFill>
        <p:spPr bwMode="auto">
          <a:xfrm>
            <a:off x="3059832" y="3717032"/>
            <a:ext cx="2880320" cy="2976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1979712" y="764704"/>
            <a:ext cx="4968552" cy="51845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5364088" y="2564904"/>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5508104" y="2708920"/>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B</a:t>
            </a:r>
            <a:endParaRPr lang="fr-FR" sz="3600" dirty="0">
              <a:solidFill>
                <a:schemeClr val="tx1"/>
              </a:solidFill>
              <a:latin typeface="Comic Sans MS" pitchFamily="66" charset="0"/>
            </a:endParaRPr>
          </a:p>
        </p:txBody>
      </p:sp>
      <p:sp>
        <p:nvSpPr>
          <p:cNvPr id="5" name="Ellipse 4"/>
          <p:cNvSpPr/>
          <p:nvPr/>
        </p:nvSpPr>
        <p:spPr>
          <a:xfrm>
            <a:off x="3707904" y="4458816"/>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3851920" y="4602832"/>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A</a:t>
            </a:r>
            <a:endParaRPr lang="fr-FR" sz="3600" dirty="0">
              <a:solidFill>
                <a:schemeClr val="tx1"/>
              </a:solidFill>
              <a:latin typeface="Comic Sans MS" pitchFamily="66" charset="0"/>
            </a:endParaRPr>
          </a:p>
        </p:txBody>
      </p:sp>
      <p:sp>
        <p:nvSpPr>
          <p:cNvPr id="7" name="Ellipse 6"/>
          <p:cNvSpPr/>
          <p:nvPr/>
        </p:nvSpPr>
        <p:spPr>
          <a:xfrm>
            <a:off x="3707904" y="836712"/>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3851920" y="980728"/>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C</a:t>
            </a:r>
            <a:endParaRPr lang="fr-FR" sz="3600" dirty="0">
              <a:solidFill>
                <a:schemeClr val="tx1"/>
              </a:solidFill>
              <a:latin typeface="Comic Sans MS" pitchFamily="66" charset="0"/>
            </a:endParaRPr>
          </a:p>
        </p:txBody>
      </p:sp>
      <p:sp>
        <p:nvSpPr>
          <p:cNvPr id="9" name="Ellipse 8"/>
          <p:cNvSpPr/>
          <p:nvPr/>
        </p:nvSpPr>
        <p:spPr>
          <a:xfrm>
            <a:off x="2051720" y="2586608"/>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2195736" y="2730624"/>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D</a:t>
            </a:r>
            <a:endParaRPr lang="fr-FR" sz="3600" dirty="0">
              <a:solidFill>
                <a:schemeClr val="tx1"/>
              </a:solidFill>
              <a:latin typeface="Comic Sans MS" pitchFamily="66" charset="0"/>
            </a:endParaRPr>
          </a:p>
        </p:txBody>
      </p:sp>
      <p:sp>
        <p:nvSpPr>
          <p:cNvPr id="11" name="Ellipse 10"/>
          <p:cNvSpPr/>
          <p:nvPr/>
        </p:nvSpPr>
        <p:spPr>
          <a:xfrm>
            <a:off x="4716016" y="2204864"/>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4860032" y="2348880"/>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419872" y="3717032"/>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3563888" y="3861048"/>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4644008" y="3717032"/>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4788024" y="3861048"/>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3347864" y="2132856"/>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3491880" y="2276872"/>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dirty="0" smtClean="0">
                <a:latin typeface="Comic Sans MS" pitchFamily="66" charset="0"/>
                <a:ea typeface="Calibri" pitchFamily="34" charset="0"/>
                <a:cs typeface="Times New Roman" pitchFamily="18" charset="0"/>
              </a:rPr>
              <a:t>Qui sommes-nous ?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Table1.jpg"/>
          <p:cNvPicPr>
            <a:picLocks noChangeAspect="1" noChangeArrowheads="1"/>
          </p:cNvPicPr>
          <p:nvPr/>
        </p:nvPicPr>
        <p:blipFill>
          <a:blip r:embed="rId2" cstate="print"/>
          <a:srcRect/>
          <a:stretch>
            <a:fillRect/>
          </a:stretch>
        </p:blipFill>
        <p:spPr bwMode="auto">
          <a:xfrm>
            <a:off x="244552" y="908721"/>
            <a:ext cx="4111424" cy="4248471"/>
          </a:xfrm>
          <a:prstGeom prst="rect">
            <a:avLst/>
          </a:prstGeom>
          <a:noFill/>
        </p:spPr>
      </p:pic>
      <p:pic>
        <p:nvPicPr>
          <p:cNvPr id="2051" name="Picture 3" descr="C:\Users\François\Desktop\Table2.jpg"/>
          <p:cNvPicPr>
            <a:picLocks noChangeAspect="1" noChangeArrowheads="1"/>
          </p:cNvPicPr>
          <p:nvPr/>
        </p:nvPicPr>
        <p:blipFill>
          <a:blip r:embed="rId3" cstate="print"/>
          <a:srcRect/>
          <a:stretch>
            <a:fillRect/>
          </a:stretch>
        </p:blipFill>
        <p:spPr bwMode="auto">
          <a:xfrm>
            <a:off x="4843330" y="908720"/>
            <a:ext cx="4121158" cy="4278018"/>
          </a:xfrm>
          <a:prstGeom prst="rect">
            <a:avLst/>
          </a:prstGeom>
          <a:noFill/>
        </p:spPr>
      </p:pic>
      <p:sp>
        <p:nvSpPr>
          <p:cNvPr id="21" name="ZoneTexte 20"/>
          <p:cNvSpPr txBox="1"/>
          <p:nvPr/>
        </p:nvSpPr>
        <p:spPr>
          <a:xfrm>
            <a:off x="370977" y="188640"/>
            <a:ext cx="8305479" cy="523220"/>
          </a:xfrm>
          <a:prstGeom prst="rect">
            <a:avLst/>
          </a:prstGeom>
          <a:noFill/>
        </p:spPr>
        <p:txBody>
          <a:bodyPr wrap="none" rtlCol="0">
            <a:spAutoFit/>
          </a:bodyPr>
          <a:lstStyle/>
          <a:p>
            <a:r>
              <a:rPr lang="fr-FR" sz="2800" dirty="0" smtClean="0">
                <a:solidFill>
                  <a:schemeClr val="bg1"/>
                </a:solidFill>
                <a:latin typeface="Comic Sans MS" pitchFamily="66" charset="0"/>
              </a:rPr>
              <a:t>Typiquement, une brisure spontanée de symétrie</a:t>
            </a:r>
            <a:endParaRPr lang="fr-FR" sz="2800" dirty="0">
              <a:solidFill>
                <a:schemeClr val="bg1"/>
              </a:solidFill>
              <a:latin typeface="Comic Sans MS" pitchFamily="66" charset="0"/>
            </a:endParaRPr>
          </a:p>
        </p:txBody>
      </p:sp>
      <p:sp>
        <p:nvSpPr>
          <p:cNvPr id="22" name="ZoneTexte 21"/>
          <p:cNvSpPr txBox="1"/>
          <p:nvPr/>
        </p:nvSpPr>
        <p:spPr>
          <a:xfrm>
            <a:off x="152936" y="5356373"/>
            <a:ext cx="8900193" cy="1384995"/>
          </a:xfrm>
          <a:prstGeom prst="rect">
            <a:avLst/>
          </a:prstGeom>
          <a:noFill/>
        </p:spPr>
        <p:txBody>
          <a:bodyPr wrap="none" rtlCol="0">
            <a:spAutoFit/>
          </a:bodyPr>
          <a:lstStyle/>
          <a:p>
            <a:pPr algn="ctr"/>
            <a:r>
              <a:rPr lang="fr-FR" sz="2800" dirty="0" smtClean="0">
                <a:solidFill>
                  <a:schemeClr val="bg1"/>
                </a:solidFill>
                <a:latin typeface="Comic Sans MS" pitchFamily="66" charset="0"/>
              </a:rPr>
              <a:t>déclenchée aléatoirement par le convive ″A″,</a:t>
            </a:r>
          </a:p>
          <a:p>
            <a:pPr algn="ctr"/>
            <a:r>
              <a:rPr lang="fr-FR" sz="2800" dirty="0" smtClean="0">
                <a:solidFill>
                  <a:schemeClr val="bg1"/>
                </a:solidFill>
                <a:latin typeface="Comic Sans MS" pitchFamily="66" charset="0"/>
              </a:rPr>
              <a:t>mais cela aurait pu être n’importe quel autre convive</a:t>
            </a:r>
          </a:p>
          <a:p>
            <a:pPr algn="ctr"/>
            <a:r>
              <a:rPr lang="fr-FR" sz="2800" dirty="0" smtClean="0">
                <a:solidFill>
                  <a:schemeClr val="bg1"/>
                </a:solidFill>
                <a:latin typeface="Comic Sans MS" pitchFamily="66" charset="0"/>
              </a:rPr>
              <a:t>prenant le verre à droite … ou à gauche !</a:t>
            </a:r>
            <a:endParaRPr lang="fr-FR" sz="2800" dirty="0">
              <a:solidFill>
                <a:schemeClr val="bg1"/>
              </a:solidFill>
              <a:latin typeface="Comic Sans MS" pitchFamily="66" charset="0"/>
            </a:endParaRPr>
          </a:p>
        </p:txBody>
      </p:sp>
      <p:sp>
        <p:nvSpPr>
          <p:cNvPr id="7" name="ZoneTexte 6"/>
          <p:cNvSpPr txBox="1"/>
          <p:nvPr/>
        </p:nvSpPr>
        <p:spPr>
          <a:xfrm>
            <a:off x="2051720" y="4077072"/>
            <a:ext cx="484428" cy="584775"/>
          </a:xfrm>
          <a:prstGeom prst="rect">
            <a:avLst/>
          </a:prstGeom>
          <a:noFill/>
        </p:spPr>
        <p:txBody>
          <a:bodyPr wrap="none" rtlCol="0">
            <a:spAutoFit/>
          </a:bodyPr>
          <a:lstStyle/>
          <a:p>
            <a:r>
              <a:rPr lang="fr-FR" sz="3200" dirty="0" smtClean="0">
                <a:latin typeface="Comic Sans MS" pitchFamily="66" charset="0"/>
              </a:rPr>
              <a:t>A</a:t>
            </a:r>
            <a:endParaRPr lang="fr-FR" sz="3200" dirty="0">
              <a:latin typeface="Comic Sans MS" pitchFamily="66" charset="0"/>
            </a:endParaRPr>
          </a:p>
        </p:txBody>
      </p:sp>
      <p:sp>
        <p:nvSpPr>
          <p:cNvPr id="8" name="Flèche droite 7"/>
          <p:cNvSpPr/>
          <p:nvPr/>
        </p:nvSpPr>
        <p:spPr>
          <a:xfrm>
            <a:off x="4355976" y="2924944"/>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checkerboard(across)">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443174" y="2711822"/>
            <a:ext cx="3857146"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Deuxième 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412776"/>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412776"/>
            <a:ext cx="3816424" cy="3474016"/>
          </a:xfrm>
          <a:prstGeom prst="rect">
            <a:avLst/>
          </a:prstGeom>
          <a:noFill/>
        </p:spPr>
      </p:pic>
      <p:sp>
        <p:nvSpPr>
          <p:cNvPr id="5" name="ZoneTexte 4"/>
          <p:cNvSpPr txBox="1"/>
          <p:nvPr/>
        </p:nvSpPr>
        <p:spPr>
          <a:xfrm>
            <a:off x="1333497" y="332656"/>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1389811" y="3054108"/>
            <a:ext cx="3354672" cy="216024"/>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83569" y="5661248"/>
            <a:ext cx="3405099" cy="923330"/>
          </a:xfrm>
          <a:prstGeom prst="rect">
            <a:avLst/>
          </a:prstGeom>
          <a:noFill/>
        </p:spPr>
        <p:txBody>
          <a:bodyPr wrap="none" rtlCol="0">
            <a:spAutoFit/>
          </a:bodyPr>
          <a:lstStyle/>
          <a:p>
            <a:pPr algn="ctr"/>
            <a:r>
              <a:rPr lang="fr-FR" dirty="0" smtClean="0">
                <a:solidFill>
                  <a:schemeClr val="bg1"/>
                </a:solidFill>
                <a:latin typeface="Comic Sans MS" pitchFamily="66" charset="0"/>
              </a:rPr>
              <a:t>Aimant</a:t>
            </a:r>
          </a:p>
          <a:p>
            <a:pPr algn="ctr">
              <a:buFont typeface="Symbol"/>
              <a:buChar char="¬"/>
            </a:pPr>
            <a:r>
              <a:rPr lang="fr-FR" dirty="0" smtClean="0">
                <a:solidFill>
                  <a:schemeClr val="bg1"/>
                </a:solidFill>
                <a:latin typeface="Comic Sans MS" pitchFamily="66" charset="0"/>
                <a:sym typeface="Symbol"/>
              </a:rPr>
              <a:t> Dipôles à l’échelle atomique</a:t>
            </a:r>
          </a:p>
          <a:p>
            <a:pPr algn="ctr"/>
            <a:r>
              <a:rPr lang="fr-FR" dirty="0" smtClean="0">
                <a:solidFill>
                  <a:schemeClr val="bg1"/>
                </a:solidFill>
                <a:latin typeface="Comic Sans MS" pitchFamily="66" charset="0"/>
                <a:sym typeface="Symbol"/>
              </a:rPr>
              <a:t>(ferromagnétisme)</a:t>
            </a:r>
            <a:endParaRPr lang="fr-FR" dirty="0">
              <a:solidFill>
                <a:schemeClr val="bg1"/>
              </a:solidFill>
              <a:latin typeface="Comic Sans MS" pitchFamily="66" charset="0"/>
            </a:endParaRPr>
          </a:p>
        </p:txBody>
      </p:sp>
      <p:sp>
        <p:nvSpPr>
          <p:cNvPr id="8" name="ZoneTexte 7"/>
          <p:cNvSpPr txBox="1"/>
          <p:nvPr/>
        </p:nvSpPr>
        <p:spPr>
          <a:xfrm>
            <a:off x="5004048" y="5733256"/>
            <a:ext cx="308098" cy="369332"/>
          </a:xfrm>
          <a:prstGeom prst="rect">
            <a:avLst/>
          </a:prstGeom>
          <a:noFill/>
        </p:spPr>
        <p:txBody>
          <a:bodyPr wrap="none" rtlCol="0">
            <a:spAutoFit/>
          </a:bodyPr>
          <a:lstStyle/>
          <a:p>
            <a:r>
              <a:rPr lang="fr-FR" dirty="0" smtClean="0"/>
              <a:t>C</a:t>
            </a:r>
            <a:endParaRPr lang="fr-FR" dirty="0"/>
          </a:p>
        </p:txBody>
      </p:sp>
      <p:sp>
        <p:nvSpPr>
          <p:cNvPr id="9" name="ZoneTexte 8"/>
          <p:cNvSpPr txBox="1"/>
          <p:nvPr/>
        </p:nvSpPr>
        <p:spPr>
          <a:xfrm>
            <a:off x="4499992" y="5013176"/>
            <a:ext cx="4315605" cy="646331"/>
          </a:xfrm>
          <a:prstGeom prst="rect">
            <a:avLst/>
          </a:prstGeom>
          <a:noFill/>
        </p:spPr>
        <p:txBody>
          <a:bodyPr wrap="none" rtlCol="0">
            <a:spAutoFit/>
          </a:bodyPr>
          <a:lstStyle/>
          <a:p>
            <a:pPr algn="ctr"/>
            <a:r>
              <a:rPr lang="fr-FR" dirty="0" smtClean="0">
                <a:solidFill>
                  <a:srgbClr val="FFFF00"/>
                </a:solidFill>
                <a:latin typeface="Comic Sans MS" pitchFamily="66" charset="0"/>
              </a:rPr>
              <a:t>Chauffage au-dessus du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1034575" y="5013176"/>
            <a:ext cx="2711000" cy="646331"/>
          </a:xfrm>
          <a:prstGeom prst="rect">
            <a:avLst/>
          </a:prstGeom>
          <a:noFill/>
        </p:spPr>
        <p:txBody>
          <a:bodyPr wrap="none" rtlCol="0">
            <a:spAutoFit/>
          </a:bodyPr>
          <a:lstStyle/>
          <a:p>
            <a:pPr algn="ctr"/>
            <a:r>
              <a:rPr lang="fr-FR"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458997" y="5746030"/>
            <a:ext cx="2587568" cy="923330"/>
          </a:xfrm>
          <a:prstGeom prst="rect">
            <a:avLst/>
          </a:prstGeom>
          <a:noFill/>
        </p:spPr>
        <p:txBody>
          <a:bodyPr wrap="none" rtlCol="0">
            <a:spAutoFit/>
          </a:bodyPr>
          <a:lstStyle/>
          <a:p>
            <a:pPr algn="ctr"/>
            <a:r>
              <a:rPr lang="fr-FR" dirty="0" smtClean="0">
                <a:solidFill>
                  <a:schemeClr val="bg1"/>
                </a:solidFill>
                <a:latin typeface="Comic Sans MS" pitchFamily="66" charset="0"/>
              </a:rPr>
              <a:t>Désordre des dipôles</a:t>
            </a:r>
          </a:p>
          <a:p>
            <a:pPr algn="ctr">
              <a:buFont typeface="Symbol"/>
              <a:buChar char="®"/>
            </a:pPr>
            <a:r>
              <a:rPr lang="fr-FR" dirty="0" smtClean="0">
                <a:solidFill>
                  <a:schemeClr val="bg1"/>
                </a:solidFill>
                <a:latin typeface="Comic Sans MS" pitchFamily="66" charset="0"/>
                <a:sym typeface="Symbol"/>
              </a:rPr>
              <a:t> Aimantation perdue</a:t>
            </a:r>
          </a:p>
          <a:p>
            <a:pPr algn="ctr"/>
            <a:r>
              <a:rPr lang="fr-FR" dirty="0" smtClean="0">
                <a:solidFill>
                  <a:schemeClr val="bg1"/>
                </a:solidFill>
                <a:latin typeface="Comic Sans MS" pitchFamily="66" charset="0"/>
                <a:sym typeface="Symbol"/>
              </a:rPr>
              <a:t>(paramagnétisme)</a:t>
            </a:r>
            <a:endParaRPr lang="fr-FR" dirty="0">
              <a:solidFill>
                <a:schemeClr val="bg1"/>
              </a:solidFill>
              <a:latin typeface="Comic Sans MS" pitchFamily="66" charset="0"/>
            </a:endParaRPr>
          </a:p>
        </p:txBody>
      </p:sp>
      <p:sp>
        <p:nvSpPr>
          <p:cNvPr id="13" name="Flèche droite 12"/>
          <p:cNvSpPr/>
          <p:nvPr/>
        </p:nvSpPr>
        <p:spPr>
          <a:xfrm>
            <a:off x="4283968" y="2924944"/>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Aimant1.jpg"/>
          <p:cNvPicPr>
            <a:picLocks noChangeAspect="1" noChangeArrowheads="1"/>
          </p:cNvPicPr>
          <p:nvPr/>
        </p:nvPicPr>
        <p:blipFill>
          <a:blip r:embed="rId2" cstate="print"/>
          <a:srcRect/>
          <a:stretch>
            <a:fillRect/>
          </a:stretch>
        </p:blipFill>
        <p:spPr bwMode="auto">
          <a:xfrm>
            <a:off x="4788024" y="1412776"/>
            <a:ext cx="3816424" cy="3474016"/>
          </a:xfrm>
          <a:prstGeom prst="rect">
            <a:avLst/>
          </a:prstGeom>
          <a:noFill/>
        </p:spPr>
      </p:pic>
      <p:pic>
        <p:nvPicPr>
          <p:cNvPr id="2050" name="Picture 2" descr="C:\Users\François\Desktop\Aimant3.jpg"/>
          <p:cNvPicPr>
            <a:picLocks noChangeAspect="1" noChangeArrowheads="1"/>
          </p:cNvPicPr>
          <p:nvPr/>
        </p:nvPicPr>
        <p:blipFill>
          <a:blip r:embed="rId3" cstate="print"/>
          <a:srcRect/>
          <a:stretch>
            <a:fillRect/>
          </a:stretch>
        </p:blipFill>
        <p:spPr bwMode="auto">
          <a:xfrm>
            <a:off x="467544" y="1412776"/>
            <a:ext cx="3877720" cy="3456384"/>
          </a:xfrm>
          <a:prstGeom prst="rect">
            <a:avLst/>
          </a:prstGeom>
          <a:noFill/>
        </p:spPr>
      </p:pic>
      <p:sp>
        <p:nvSpPr>
          <p:cNvPr id="4" name="Ellipse 3"/>
          <p:cNvSpPr/>
          <p:nvPr/>
        </p:nvSpPr>
        <p:spPr>
          <a:xfrm>
            <a:off x="2843808" y="2996952"/>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lèche droite à entaille 4"/>
          <p:cNvSpPr/>
          <p:nvPr/>
        </p:nvSpPr>
        <p:spPr>
          <a:xfrm rot="16200000">
            <a:off x="7107132" y="3054108"/>
            <a:ext cx="3354672" cy="216024"/>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1475656" y="620688"/>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755692" y="5157192"/>
            <a:ext cx="3384260" cy="646331"/>
          </a:xfrm>
          <a:prstGeom prst="rect">
            <a:avLst/>
          </a:prstGeom>
          <a:noFill/>
        </p:spPr>
        <p:txBody>
          <a:bodyPr wrap="none" rtlCol="0">
            <a:spAutoFit/>
          </a:bodyPr>
          <a:lstStyle/>
          <a:p>
            <a:pPr algn="ctr"/>
            <a:r>
              <a:rPr lang="fr-FR" dirty="0" smtClean="0">
                <a:solidFill>
                  <a:schemeClr val="bg1"/>
                </a:solidFill>
                <a:latin typeface="Comic Sans MS" pitchFamily="66" charset="0"/>
              </a:rPr>
              <a:t>Il suffit que 2 dipôles voisins</a:t>
            </a:r>
          </a:p>
          <a:p>
            <a:pPr algn="ctr"/>
            <a:r>
              <a:rPr lang="fr-FR" dirty="0" smtClean="0">
                <a:solidFill>
                  <a:schemeClr val="bg1"/>
                </a:solidFill>
                <a:latin typeface="Comic Sans MS" pitchFamily="66" charset="0"/>
              </a:rPr>
              <a:t> aient même orientation</a:t>
            </a:r>
            <a:endParaRPr lang="fr-FR" dirty="0">
              <a:solidFill>
                <a:schemeClr val="bg1"/>
              </a:solidFill>
              <a:latin typeface="Comic Sans MS" pitchFamily="66" charset="0"/>
            </a:endParaRPr>
          </a:p>
        </p:txBody>
      </p:sp>
      <p:sp>
        <p:nvSpPr>
          <p:cNvPr id="8" name="ZoneTexte 7"/>
          <p:cNvSpPr txBox="1"/>
          <p:nvPr/>
        </p:nvSpPr>
        <p:spPr>
          <a:xfrm>
            <a:off x="5436096" y="5157192"/>
            <a:ext cx="2611612" cy="369332"/>
          </a:xfrm>
          <a:prstGeom prst="rect">
            <a:avLst/>
          </a:prstGeom>
          <a:noFill/>
        </p:spPr>
        <p:txBody>
          <a:bodyPr wrap="none" rtlCol="0">
            <a:spAutoFit/>
          </a:bodyPr>
          <a:lstStyle/>
          <a:p>
            <a:r>
              <a:rPr lang="fr-FR" dirty="0" smtClean="0">
                <a:solidFill>
                  <a:schemeClr val="bg1"/>
                </a:solidFill>
                <a:latin typeface="Comic Sans MS" pitchFamily="66" charset="0"/>
              </a:rPr>
              <a:t>Aimantation retrouvée</a:t>
            </a:r>
            <a:endParaRPr lang="fr-FR" dirty="0">
              <a:solidFill>
                <a:schemeClr val="bg1"/>
              </a:solidFill>
              <a:latin typeface="Comic Sans MS" pitchFamily="66" charset="0"/>
            </a:endParaRPr>
          </a:p>
        </p:txBody>
      </p:sp>
      <p:cxnSp>
        <p:nvCxnSpPr>
          <p:cNvPr id="10" name="Connecteur droit avec flèche 9"/>
          <p:cNvCxnSpPr/>
          <p:nvPr/>
        </p:nvCxnSpPr>
        <p:spPr>
          <a:xfrm>
            <a:off x="4283968" y="5373216"/>
            <a:ext cx="1008112"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67544" y="5877272"/>
            <a:ext cx="8305479"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924944"/>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heckerboard(across)">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980728"/>
            <a:ext cx="684033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Ensemble de valeurs prises par un paramètre physique</a:t>
            </a:r>
          </a:p>
          <a:p>
            <a:r>
              <a:rPr lang="fr-FR" sz="2000" dirty="0" smtClean="0">
                <a:solidFill>
                  <a:schemeClr val="bg1"/>
                </a:solidFill>
                <a:latin typeface="Comic Sans MS" pitchFamily="66" charset="0"/>
                <a:sym typeface="Symbol"/>
              </a:rPr>
              <a:t>  en différents points de l’espace: </a:t>
            </a:r>
            <a:r>
              <a:rPr lang="fr-FR" sz="2000" dirty="0" smtClean="0">
                <a:solidFill>
                  <a:srgbClr val="FFFF00"/>
                </a:solidFill>
                <a:latin typeface="Comic Sans MS" pitchFamily="66" charset="0"/>
                <a:sym typeface="Symbol"/>
              </a:rPr>
              <a:t>(x, y, z).</a:t>
            </a:r>
            <a:endParaRPr lang="fr-FR" sz="2000" dirty="0">
              <a:solidFill>
                <a:srgbClr val="FFFF00"/>
              </a:solidFill>
              <a:latin typeface="Comic Sans MS" pitchFamily="66" charset="0"/>
            </a:endParaRPr>
          </a:p>
        </p:txBody>
      </p:sp>
      <p:sp>
        <p:nvSpPr>
          <p:cNvPr id="7" name="ZoneTexte 6"/>
          <p:cNvSpPr txBox="1"/>
          <p:nvPr/>
        </p:nvSpPr>
        <p:spPr>
          <a:xfrm>
            <a:off x="251520" y="1876762"/>
            <a:ext cx="1720343" cy="400110"/>
          </a:xfrm>
          <a:prstGeom prst="rect">
            <a:avLst/>
          </a:prstGeom>
          <a:noFill/>
        </p:spPr>
        <p:txBody>
          <a:bodyPr wrap="none" rtlCol="0">
            <a:spAutoFit/>
          </a:bodyPr>
          <a:lstStyle/>
          <a:p>
            <a:r>
              <a:rPr lang="fr-FR" sz="2000" i="1" dirty="0" smtClean="0">
                <a:solidFill>
                  <a:srgbClr val="FF66FF"/>
                </a:solidFill>
                <a:latin typeface="Comic Sans MS" pitchFamily="66" charset="0"/>
                <a:sym typeface="Symbol"/>
              </a:rPr>
              <a:t> </a:t>
            </a:r>
            <a:r>
              <a:rPr lang="fr-FR" sz="2000" i="1" dirty="0" smtClean="0">
                <a:solidFill>
                  <a:srgbClr val="FF66FF"/>
                </a:solidFill>
                <a:latin typeface="Comic Sans MS" pitchFamily="66" charset="0"/>
              </a:rPr>
              <a:t>2 exemples</a:t>
            </a:r>
            <a:endParaRPr lang="fr-FR" sz="2000" i="1" dirty="0">
              <a:solidFill>
                <a:srgbClr val="FF66FF"/>
              </a:solidFill>
              <a:latin typeface="Comic Sans MS" pitchFamily="66" charset="0"/>
            </a:endParaRPr>
          </a:p>
        </p:txBody>
      </p:sp>
      <p:sp>
        <p:nvSpPr>
          <p:cNvPr id="8" name="ZoneTexte 7"/>
          <p:cNvSpPr txBox="1"/>
          <p:nvPr/>
        </p:nvSpPr>
        <p:spPr>
          <a:xfrm>
            <a:off x="539552" y="2926685"/>
            <a:ext cx="3248005" cy="707886"/>
          </a:xfrm>
          <a:prstGeom prst="rect">
            <a:avLst/>
          </a:prstGeom>
          <a:noFill/>
        </p:spPr>
        <p:txBody>
          <a:bodyPr wrap="none" rtlCol="0">
            <a:spAutoFit/>
          </a:bodyPr>
          <a:lstStyle/>
          <a:p>
            <a:r>
              <a:rPr lang="fr-FR" sz="2000" i="1" dirty="0" smtClean="0">
                <a:solidFill>
                  <a:schemeClr val="bg1"/>
                </a:solidFill>
                <a:latin typeface="Comic Sans MS" pitchFamily="66" charset="0"/>
              </a:rPr>
              <a:t> </a:t>
            </a:r>
            <a:r>
              <a:rPr lang="fr-FR" sz="2000" i="1" dirty="0" smtClean="0">
                <a:solidFill>
                  <a:srgbClr val="FF66FF"/>
                </a:solidFill>
                <a:latin typeface="Comic Sans MS" pitchFamily="66" charset="0"/>
                <a:sym typeface="Symbol"/>
              </a:rPr>
              <a:t> </a:t>
            </a:r>
            <a:r>
              <a:rPr lang="fr-FR" sz="2000" i="1" dirty="0" smtClean="0">
                <a:solidFill>
                  <a:srgbClr val="FF66FF"/>
                </a:solidFill>
                <a:latin typeface="Comic Sans MS" pitchFamily="66" charset="0"/>
              </a:rPr>
              <a:t>Champ orienté: </a:t>
            </a:r>
            <a:r>
              <a:rPr lang="fr-FR" sz="2000" i="1" dirty="0" smtClean="0">
                <a:solidFill>
                  <a:srgbClr val="FFFF00"/>
                </a:solidFill>
                <a:latin typeface="Comic Sans MS" pitchFamily="66" charset="0"/>
              </a:rPr>
              <a:t>vecteur</a:t>
            </a:r>
          </a:p>
          <a:p>
            <a:r>
              <a:rPr lang="fr-FR" sz="2000" i="1" dirty="0" smtClean="0">
                <a:solidFill>
                  <a:srgbClr val="FF66FF"/>
                </a:solidFill>
                <a:latin typeface="Comic Sans MS" pitchFamily="66" charset="0"/>
              </a:rPr>
              <a:t>   champ magnétique.</a:t>
            </a:r>
          </a:p>
        </p:txBody>
      </p:sp>
      <p:sp>
        <p:nvSpPr>
          <p:cNvPr id="10" name="ZoneTexte 9"/>
          <p:cNvSpPr txBox="1"/>
          <p:nvPr/>
        </p:nvSpPr>
        <p:spPr>
          <a:xfrm>
            <a:off x="683568" y="5517232"/>
            <a:ext cx="5565947" cy="707886"/>
          </a:xfrm>
          <a:prstGeom prst="rect">
            <a:avLst/>
          </a:prstGeom>
          <a:noFill/>
        </p:spPr>
        <p:txBody>
          <a:bodyPr wrap="none" rtlCol="0">
            <a:spAutoFit/>
          </a:bodyPr>
          <a:lstStyle/>
          <a:p>
            <a:r>
              <a:rPr lang="fr-FR" sz="2000" i="1" dirty="0" smtClean="0">
                <a:solidFill>
                  <a:srgbClr val="FF66FF"/>
                </a:solidFill>
                <a:latin typeface="Comic Sans MS" pitchFamily="66" charset="0"/>
                <a:sym typeface="Symbol"/>
              </a:rPr>
              <a:t> </a:t>
            </a:r>
            <a:r>
              <a:rPr lang="fr-FR" sz="2000" i="1" dirty="0" smtClean="0">
                <a:solidFill>
                  <a:srgbClr val="FF66FF"/>
                </a:solidFill>
                <a:latin typeface="Comic Sans MS" pitchFamily="66" charset="0"/>
              </a:rPr>
              <a:t>Champ non orienté</a:t>
            </a:r>
            <a:r>
              <a:rPr lang="fr-FR" sz="2000" i="1" dirty="0" smtClean="0">
                <a:solidFill>
                  <a:schemeClr val="bg1"/>
                </a:solidFill>
                <a:latin typeface="Comic Sans MS" pitchFamily="66" charset="0"/>
              </a:rPr>
              <a:t>: </a:t>
            </a:r>
            <a:r>
              <a:rPr lang="fr-FR" sz="2000" i="1" dirty="0" smtClean="0">
                <a:solidFill>
                  <a:srgbClr val="FFFF00"/>
                </a:solidFill>
                <a:latin typeface="Comic Sans MS" pitchFamily="66" charset="0"/>
              </a:rPr>
              <a:t>scalaire</a:t>
            </a:r>
          </a:p>
          <a:p>
            <a:r>
              <a:rPr lang="fr-FR" sz="2000" i="1" dirty="0" smtClean="0">
                <a:solidFill>
                  <a:schemeClr val="bg1"/>
                </a:solidFill>
                <a:latin typeface="Comic Sans MS" pitchFamily="66" charset="0"/>
              </a:rPr>
              <a:t>  </a:t>
            </a:r>
            <a:r>
              <a:rPr lang="fr-FR" sz="2000" i="1" dirty="0" smtClean="0">
                <a:solidFill>
                  <a:srgbClr val="FF66FF"/>
                </a:solidFill>
                <a:latin typeface="Comic Sans MS" pitchFamily="66" charset="0"/>
              </a:rPr>
              <a:t>relevé des températures dans l’atmosphère</a:t>
            </a:r>
            <a:r>
              <a:rPr lang="fr-FR" sz="2000" i="1" dirty="0" smtClean="0">
                <a:solidFill>
                  <a:schemeClr val="bg1"/>
                </a:solidFill>
                <a:latin typeface="Comic Sans MS" pitchFamily="66" charset="0"/>
              </a:rPr>
              <a:t>.</a:t>
            </a:r>
            <a:endParaRPr lang="fr-FR" sz="2000" i="1"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700808"/>
            <a:ext cx="1656184" cy="1881425"/>
          </a:xfrm>
          <a:prstGeom prst="rect">
            <a:avLst/>
          </a:prstGeom>
          <a:noFill/>
        </p:spPr>
      </p:pic>
      <p:sp>
        <p:nvSpPr>
          <p:cNvPr id="2" name="Rectangle 1"/>
          <p:cNvSpPr/>
          <p:nvPr/>
        </p:nvSpPr>
        <p:spPr>
          <a:xfrm>
            <a:off x="1094914" y="3656057"/>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800073"/>
            <a:ext cx="1881635" cy="2258814"/>
          </a:xfrm>
          <a:prstGeom prst="rect">
            <a:avLst/>
          </a:prstGeom>
          <a:noFill/>
          <a:ln>
            <a:solidFill>
              <a:schemeClr val="bg1"/>
            </a:solidFill>
          </a:ln>
        </p:spPr>
      </p:pic>
      <p:sp>
        <p:nvSpPr>
          <p:cNvPr id="5" name="Ellipse 4"/>
          <p:cNvSpPr/>
          <p:nvPr/>
        </p:nvSpPr>
        <p:spPr>
          <a:xfrm>
            <a:off x="1310938" y="3798332"/>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5501380" y="3645024"/>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873822"/>
            <a:ext cx="1809311" cy="2209527"/>
          </a:xfrm>
          <a:prstGeom prst="rect">
            <a:avLst/>
          </a:prstGeom>
          <a:noFill/>
        </p:spPr>
      </p:pic>
      <p:sp>
        <p:nvSpPr>
          <p:cNvPr id="9" name="Ellipse 8"/>
          <p:cNvSpPr/>
          <p:nvPr/>
        </p:nvSpPr>
        <p:spPr>
          <a:xfrm>
            <a:off x="5789412" y="3872081"/>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6437484" y="3296017"/>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836712"/>
            <a:ext cx="5275803" cy="369332"/>
          </a:xfrm>
          <a:prstGeom prst="rect">
            <a:avLst/>
          </a:prstGeom>
          <a:noFill/>
        </p:spPr>
        <p:txBody>
          <a:bodyPr wrap="none" rtlCol="0">
            <a:spAutoFit/>
          </a:bodyPr>
          <a:lstStyle/>
          <a:p>
            <a:r>
              <a:rPr lang="fr-FR" dirty="0" smtClean="0">
                <a:solidFill>
                  <a:schemeClr val="bg1"/>
                </a:solidFill>
                <a:latin typeface="Comic Sans MS" pitchFamily="66" charset="0"/>
                <a:sym typeface="Symbol"/>
              </a:rPr>
              <a:t> </a:t>
            </a:r>
            <a:r>
              <a:rPr lang="fr-FR" dirty="0" smtClean="0">
                <a:solidFill>
                  <a:schemeClr val="bg1"/>
                </a:solidFill>
                <a:latin typeface="Comic Sans MS" pitchFamily="66" charset="0"/>
              </a:rPr>
              <a:t>Il correspond au niveau de plus basse énergie.</a:t>
            </a:r>
            <a:endParaRPr lang="fr-FR"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547879"/>
            <a:ext cx="1656184" cy="2072297"/>
          </a:xfrm>
          <a:prstGeom prst="rect">
            <a:avLst/>
          </a:prstGeom>
          <a:noFill/>
        </p:spPr>
      </p:pic>
      <p:sp>
        <p:nvSpPr>
          <p:cNvPr id="15" name="ZoneTexte 14"/>
          <p:cNvSpPr txBox="1"/>
          <p:nvPr/>
        </p:nvSpPr>
        <p:spPr>
          <a:xfrm>
            <a:off x="683568" y="1268760"/>
            <a:ext cx="8103500" cy="369332"/>
          </a:xfrm>
          <a:prstGeom prst="rect">
            <a:avLst/>
          </a:prstGeom>
          <a:noFill/>
        </p:spPr>
        <p:txBody>
          <a:bodyPr wrap="none" rtlCol="0">
            <a:spAutoFit/>
          </a:bodyPr>
          <a:lstStyle/>
          <a:p>
            <a:r>
              <a:rPr lang="fr-FR" i="1" dirty="0" smtClean="0">
                <a:solidFill>
                  <a:srgbClr val="FF66FF"/>
                </a:solidFill>
                <a:latin typeface="Comic Sans MS" pitchFamily="66" charset="0"/>
              </a:rPr>
              <a:t>Exemple d’une bille lâchée dans une flûte à champagne ou dans la bouteille.</a:t>
            </a:r>
            <a:endParaRPr lang="fr-FR" i="1" dirty="0">
              <a:solidFill>
                <a:srgbClr val="FF66FF"/>
              </a:solidFill>
              <a:latin typeface="Comic Sans MS" pitchFamily="66" charset="0"/>
            </a:endParaRPr>
          </a:p>
        </p:txBody>
      </p:sp>
      <p:sp>
        <p:nvSpPr>
          <p:cNvPr id="17" name="Rectangle 16"/>
          <p:cNvSpPr/>
          <p:nvPr/>
        </p:nvSpPr>
        <p:spPr>
          <a:xfrm>
            <a:off x="899592" y="5805264"/>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115616" y="5818038"/>
            <a:ext cx="2079415" cy="923330"/>
          </a:xfrm>
          <a:prstGeom prst="rect">
            <a:avLst/>
          </a:prstGeom>
          <a:solidFill>
            <a:schemeClr val="tx1"/>
          </a:solidFill>
        </p:spPr>
        <p:txBody>
          <a:bodyPr wrap="none" rtlCol="0">
            <a:spAutoFit/>
          </a:bodyPr>
          <a:lstStyle/>
          <a:p>
            <a:pPr algn="ctr"/>
            <a:r>
              <a:rPr lang="fr-FR" dirty="0" smtClean="0">
                <a:solidFill>
                  <a:schemeClr val="bg1"/>
                </a:solidFill>
                <a:latin typeface="Comic Sans MS" pitchFamily="66" charset="0"/>
              </a:rPr>
              <a:t>Le point bas </a:t>
            </a:r>
          </a:p>
          <a:p>
            <a:pPr algn="ctr"/>
            <a:r>
              <a:rPr lang="fr-FR" dirty="0" smtClean="0">
                <a:solidFill>
                  <a:schemeClr val="bg1"/>
                </a:solidFill>
                <a:latin typeface="Comic Sans MS" pitchFamily="66" charset="0"/>
              </a:rPr>
              <a:t>est</a:t>
            </a:r>
          </a:p>
          <a:p>
            <a:pPr algn="ctr"/>
            <a:r>
              <a:rPr lang="fr-FR" dirty="0" smtClean="0">
                <a:solidFill>
                  <a:schemeClr val="bg1"/>
                </a:solidFill>
                <a:latin typeface="Comic Sans MS" pitchFamily="66" charset="0"/>
              </a:rPr>
              <a:t> à la position zéro</a:t>
            </a:r>
          </a:p>
        </p:txBody>
      </p:sp>
      <p:sp>
        <p:nvSpPr>
          <p:cNvPr id="19" name="Rectangle 18"/>
          <p:cNvSpPr/>
          <p:nvPr/>
        </p:nvSpPr>
        <p:spPr>
          <a:xfrm>
            <a:off x="5436096" y="5826968"/>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5436096" y="5818038"/>
            <a:ext cx="2216051" cy="923330"/>
          </a:xfrm>
          <a:prstGeom prst="rect">
            <a:avLst/>
          </a:prstGeom>
          <a:solidFill>
            <a:schemeClr val="tx1"/>
          </a:solidFill>
        </p:spPr>
        <p:txBody>
          <a:bodyPr wrap="square" rtlCol="0">
            <a:spAutoFit/>
          </a:bodyPr>
          <a:lstStyle/>
          <a:p>
            <a:pPr algn="ctr"/>
            <a:r>
              <a:rPr lang="fr-FR" dirty="0" smtClean="0">
                <a:solidFill>
                  <a:schemeClr val="bg1"/>
                </a:solidFill>
                <a:latin typeface="Comic Sans MS" pitchFamily="66" charset="0"/>
              </a:rPr>
              <a:t>Le point bas</a:t>
            </a:r>
          </a:p>
          <a:p>
            <a:pPr algn="ctr"/>
            <a:r>
              <a:rPr lang="fr-FR" dirty="0" smtClean="0">
                <a:solidFill>
                  <a:schemeClr val="bg1"/>
                </a:solidFill>
                <a:latin typeface="Comic Sans MS" pitchFamily="66" charset="0"/>
              </a:rPr>
              <a:t>n’est pas</a:t>
            </a:r>
          </a:p>
          <a:p>
            <a:pPr algn="ctr"/>
            <a:r>
              <a:rPr lang="fr-FR" dirty="0" smtClean="0">
                <a:solidFill>
                  <a:schemeClr val="bg1"/>
                </a:solidFill>
                <a:latin typeface="Comic Sans MS" pitchFamily="66" charset="0"/>
              </a:rPr>
              <a:t>à la position zéro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36" dur="2000" fill="hold"/>
                                        <p:tgtEl>
                                          <p:spTgt spid="5"/>
                                        </p:tgtEl>
                                        <p:attrNameLst>
                                          <p:attrName>ppt_x</p:attrName>
                                          <p:attrName>ppt_y</p:attrName>
                                        </p:attrNameLst>
                                      </p:cBhvr>
                                      <p:rCtr x="36" y="99"/>
                                    </p:animMotion>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53" dur="2000" fill="hold"/>
                                        <p:tgtEl>
                                          <p:spTgt spid="9"/>
                                        </p:tgtEl>
                                        <p:attrNameLst>
                                          <p:attrName>ppt_x</p:attrName>
                                          <p:attrName>ppt_y</p:attrName>
                                        </p:attrNameLst>
                                      </p:cBhvr>
                                      <p:rCtr x="16" y="89"/>
                                    </p:animMotion>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62" dur="2000" fill="hold"/>
                                        <p:tgtEl>
                                          <p:spTgt spid="10"/>
                                        </p:tgtEl>
                                        <p:attrNameLst>
                                          <p:attrName>ppt_x</p:attrName>
                                          <p:attrName>ppt_y</p:attrName>
                                        </p:attrNameLst>
                                      </p:cBhvr>
                                      <p:rCtr x="20" y="137"/>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heckerboard(across)">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4187365"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179512" y="836712"/>
            <a:ext cx="886332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Brisure spontanée de symétrie faisant apparaître un nouveau champ:</a:t>
            </a:r>
          </a:p>
          <a:p>
            <a:r>
              <a:rPr lang="fr-FR" sz="2000" dirty="0" smtClean="0">
                <a:solidFill>
                  <a:schemeClr val="bg1"/>
                </a:solidFill>
                <a:latin typeface="Comic Sans MS" pitchFamily="66" charset="0"/>
                <a:sym typeface="Symbol"/>
              </a:rPr>
              <a:t>                                          </a:t>
            </a:r>
            <a:r>
              <a:rPr lang="fr-FR" sz="2000" dirty="0" smtClean="0">
                <a:solidFill>
                  <a:srgbClr val="FFFF00"/>
                </a:solidFill>
                <a:latin typeface="Comic Sans MS" pitchFamily="66" charset="0"/>
                <a:sym typeface="Symbol"/>
              </a:rPr>
              <a:t>un champ scalaire non nul à l’état fondamental</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8" name="Rectangle 7"/>
          <p:cNvSpPr/>
          <p:nvPr/>
        </p:nvSpPr>
        <p:spPr>
          <a:xfrm>
            <a:off x="251520" y="4725144"/>
            <a:ext cx="3744416" cy="1631216"/>
          </a:xfrm>
          <a:prstGeom prst="rect">
            <a:avLst/>
          </a:prstGeom>
        </p:spPr>
        <p:txBody>
          <a:bodyPr wrap="square">
            <a:spAutoFit/>
          </a:bodyPr>
          <a:lstStyle/>
          <a:p>
            <a:pPr algn="ctr"/>
            <a:r>
              <a:rPr lang="fr-FR" sz="2000" dirty="0" smtClean="0">
                <a:solidFill>
                  <a:schemeClr val="bg1"/>
                </a:solidFill>
                <a:latin typeface="Comic Sans MS" pitchFamily="66" charset="0"/>
              </a:rPr>
              <a:t>Les particules sans masse</a:t>
            </a:r>
          </a:p>
          <a:p>
            <a:pPr algn="ctr"/>
            <a:r>
              <a:rPr lang="fr-FR" sz="2000" dirty="0" smtClean="0">
                <a:solidFill>
                  <a:schemeClr val="bg1"/>
                </a:solidFill>
                <a:latin typeface="Comic Sans MS" pitchFamily="66" charset="0"/>
              </a:rPr>
              <a:t>sont dans un champ nul</a:t>
            </a:r>
          </a:p>
          <a:p>
            <a:pPr algn="ctr">
              <a:buFont typeface="Symbol"/>
              <a:buChar char="®"/>
            </a:pPr>
            <a:r>
              <a:rPr lang="fr-FR" sz="2000" dirty="0" smtClean="0">
                <a:solidFill>
                  <a:schemeClr val="bg1"/>
                </a:solidFill>
                <a:latin typeface="Comic Sans MS" pitchFamily="66" charset="0"/>
                <a:sym typeface="Symbol"/>
              </a:rPr>
              <a:t> Elles n’interagissent pas:</a:t>
            </a:r>
          </a:p>
          <a:p>
            <a:pPr algn="ctr"/>
            <a:r>
              <a:rPr lang="fr-FR" sz="2000" dirty="0" smtClean="0">
                <a:solidFill>
                  <a:schemeClr val="bg1"/>
                </a:solidFill>
                <a:latin typeface="Comic Sans MS" pitchFamily="66" charset="0"/>
                <a:sym typeface="Symbol"/>
              </a:rPr>
              <a:t>non ″freinées″,</a:t>
            </a:r>
          </a:p>
          <a:p>
            <a:pPr algn="ctr"/>
            <a:r>
              <a:rPr lang="fr-FR" sz="2000" dirty="0" smtClean="0">
                <a:solidFill>
                  <a:schemeClr val="bg1"/>
                </a:solidFill>
                <a:latin typeface="Comic Sans MS" pitchFamily="66" charset="0"/>
                <a:sym typeface="Symbol"/>
              </a:rPr>
              <a:t>   elles restent </a:t>
            </a:r>
            <a:r>
              <a:rPr lang="fr-FR" sz="2000" dirty="0" smtClean="0">
                <a:solidFill>
                  <a:srgbClr val="FF7C80"/>
                </a:solidFill>
                <a:latin typeface="Comic Sans MS" pitchFamily="66" charset="0"/>
                <a:sym typeface="Symbol"/>
              </a:rPr>
              <a:t>sans masse</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9" name="Rectangle 8"/>
          <p:cNvSpPr/>
          <p:nvPr/>
        </p:nvSpPr>
        <p:spPr>
          <a:xfrm>
            <a:off x="4067944" y="4725144"/>
            <a:ext cx="5184576" cy="1631216"/>
          </a:xfrm>
          <a:prstGeom prst="rect">
            <a:avLst/>
          </a:prstGeom>
        </p:spPr>
        <p:txBody>
          <a:bodyPr wrap="square">
            <a:spAutoFit/>
          </a:bodyPr>
          <a:lstStyle/>
          <a:p>
            <a:pPr algn="ctr"/>
            <a:r>
              <a:rPr lang="fr-FR" sz="2000" dirty="0" smtClean="0">
                <a:solidFill>
                  <a:schemeClr val="bg1"/>
                </a:solidFill>
                <a:latin typeface="Comic Sans MS" pitchFamily="66" charset="0"/>
              </a:rPr>
              <a:t>Les particules sans masse</a:t>
            </a:r>
          </a:p>
          <a:p>
            <a:pPr algn="ctr"/>
            <a:r>
              <a:rPr lang="fr-FR" sz="2000" dirty="0" smtClean="0">
                <a:solidFill>
                  <a:schemeClr val="bg1"/>
                </a:solidFill>
                <a:latin typeface="Comic Sans MS" pitchFamily="66" charset="0"/>
              </a:rPr>
              <a:t>sont dans </a:t>
            </a:r>
            <a:r>
              <a:rPr lang="fr-FR" sz="2000" dirty="0" smtClean="0">
                <a:solidFill>
                  <a:srgbClr val="FF0000"/>
                </a:solidFill>
                <a:latin typeface="Comic Sans MS" pitchFamily="66" charset="0"/>
              </a:rPr>
              <a:t>un champ non nul </a:t>
            </a:r>
            <a:r>
              <a:rPr lang="fr-FR" sz="2000" dirty="0" smtClean="0">
                <a:solidFill>
                  <a:schemeClr val="bg1"/>
                </a:solidFill>
                <a:latin typeface="Comic Sans MS" pitchFamily="66" charset="0"/>
              </a:rPr>
              <a:t>assimilé à une </a:t>
            </a:r>
            <a:r>
              <a:rPr lang="fr-FR" sz="2000" dirty="0" smtClean="0">
                <a:solidFill>
                  <a:srgbClr val="FFFF00"/>
                </a:solidFill>
                <a:latin typeface="Comic Sans MS" pitchFamily="66" charset="0"/>
              </a:rPr>
              <a:t>″mélasse″</a:t>
            </a:r>
          </a:p>
          <a:p>
            <a:pPr algn="ctr"/>
            <a:r>
              <a:rPr lang="fr-FR" sz="2000" dirty="0" smtClean="0">
                <a:solidFill>
                  <a:srgbClr val="FFFF00"/>
                </a:solidFill>
                <a:latin typeface="Comic Sans MS" pitchFamily="66" charset="0"/>
              </a:rPr>
              <a:t> </a:t>
            </a:r>
            <a:r>
              <a:rPr lang="fr-FR" sz="2000" dirty="0" smtClean="0">
                <a:solidFill>
                  <a:schemeClr val="bg1"/>
                </a:solidFill>
                <a:latin typeface="Comic Sans MS" pitchFamily="66" charset="0"/>
                <a:sym typeface="Symbol"/>
              </a:rPr>
              <a:t> Plus ou moins freinées:</a:t>
            </a:r>
          </a:p>
          <a:p>
            <a:pPr algn="ctr"/>
            <a:r>
              <a:rPr lang="fr-FR" sz="2000" dirty="0" smtClean="0">
                <a:solidFill>
                  <a:schemeClr val="bg1"/>
                </a:solidFill>
                <a:latin typeface="Comic Sans MS" pitchFamily="66" charset="0"/>
                <a:sym typeface="Symbol"/>
              </a:rPr>
              <a:t> elles acquièrent une </a:t>
            </a:r>
            <a:r>
              <a:rPr lang="fr-FR" sz="2000" dirty="0" smtClean="0">
                <a:solidFill>
                  <a:schemeClr val="accent1">
                    <a:lumMod val="60000"/>
                    <a:lumOff val="40000"/>
                  </a:schemeClr>
                </a:solidFill>
                <a:latin typeface="Comic Sans MS" pitchFamily="66" charset="0"/>
                <a:sym typeface="Symbol"/>
              </a:rPr>
              <a:t>masse apparente</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14" name="Rectangle 13"/>
          <p:cNvSpPr/>
          <p:nvPr/>
        </p:nvSpPr>
        <p:spPr>
          <a:xfrm>
            <a:off x="1115616" y="16305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6305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774557"/>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774557"/>
            <a:ext cx="1809311" cy="2209527"/>
          </a:xfrm>
          <a:prstGeom prst="rect">
            <a:avLst/>
          </a:prstGeom>
          <a:noFill/>
        </p:spPr>
      </p:pic>
      <p:sp>
        <p:nvSpPr>
          <p:cNvPr id="18" name="ZoneTexte 17"/>
          <p:cNvSpPr txBox="1"/>
          <p:nvPr/>
        </p:nvSpPr>
        <p:spPr>
          <a:xfrm>
            <a:off x="939384" y="3792522"/>
            <a:ext cx="2422458" cy="923330"/>
          </a:xfrm>
          <a:prstGeom prst="rect">
            <a:avLst/>
          </a:prstGeom>
          <a:solidFill>
            <a:schemeClr val="tx1"/>
          </a:solidFill>
        </p:spPr>
        <p:txBody>
          <a:bodyPr wrap="none" rtlCol="0">
            <a:spAutoFit/>
          </a:bodyPr>
          <a:lstStyle/>
          <a:p>
            <a:pPr algn="ctr"/>
            <a:r>
              <a:rPr lang="fr-FR" dirty="0" smtClean="0">
                <a:solidFill>
                  <a:schemeClr val="bg1"/>
                </a:solidFill>
                <a:latin typeface="Comic Sans MS" pitchFamily="66" charset="0"/>
              </a:rPr>
              <a:t>Haute température:</a:t>
            </a:r>
          </a:p>
          <a:p>
            <a:pPr algn="ctr"/>
            <a:r>
              <a:rPr lang="fr-FR" dirty="0" smtClean="0">
                <a:solidFill>
                  <a:schemeClr val="bg1"/>
                </a:solidFill>
                <a:latin typeface="Comic Sans MS" pitchFamily="66" charset="0"/>
              </a:rPr>
              <a:t>champ nul dans l’état</a:t>
            </a:r>
          </a:p>
          <a:p>
            <a:pPr algn="ctr"/>
            <a:r>
              <a:rPr lang="fr-FR" dirty="0" smtClean="0">
                <a:solidFill>
                  <a:schemeClr val="bg1"/>
                </a:solidFill>
                <a:latin typeface="Comic Sans MS" pitchFamily="66" charset="0"/>
              </a:rPr>
              <a:t>fondamental</a:t>
            </a:r>
            <a:endParaRPr lang="fr-FR" dirty="0">
              <a:solidFill>
                <a:schemeClr val="bg1"/>
              </a:solidFill>
              <a:latin typeface="Comic Sans MS" pitchFamily="66" charset="0"/>
            </a:endParaRPr>
          </a:p>
        </p:txBody>
      </p:sp>
      <p:sp>
        <p:nvSpPr>
          <p:cNvPr id="19" name="ZoneTexte 18"/>
          <p:cNvSpPr txBox="1"/>
          <p:nvPr/>
        </p:nvSpPr>
        <p:spPr>
          <a:xfrm>
            <a:off x="5181442" y="3718773"/>
            <a:ext cx="2853666" cy="923330"/>
          </a:xfrm>
          <a:prstGeom prst="rect">
            <a:avLst/>
          </a:prstGeom>
          <a:solidFill>
            <a:schemeClr val="tx1"/>
          </a:solidFill>
        </p:spPr>
        <p:txBody>
          <a:bodyPr wrap="none" rtlCol="0">
            <a:spAutoFit/>
          </a:bodyPr>
          <a:lstStyle/>
          <a:p>
            <a:pPr algn="ctr"/>
            <a:r>
              <a:rPr lang="fr-FR" dirty="0" smtClean="0">
                <a:solidFill>
                  <a:schemeClr val="bg1"/>
                </a:solidFill>
                <a:latin typeface="Comic Sans MS" pitchFamily="66" charset="0"/>
              </a:rPr>
              <a:t>Basse température:</a:t>
            </a:r>
          </a:p>
          <a:p>
            <a:pPr algn="ctr"/>
            <a:r>
              <a:rPr lang="fr-FR" dirty="0" smtClean="0">
                <a:solidFill>
                  <a:schemeClr val="bg1"/>
                </a:solidFill>
                <a:latin typeface="Comic Sans MS" pitchFamily="66" charset="0"/>
              </a:rPr>
              <a:t>champ non nul dans l’état</a:t>
            </a:r>
          </a:p>
          <a:p>
            <a:pPr algn="ctr"/>
            <a:r>
              <a:rPr lang="fr-FR" dirty="0" smtClean="0">
                <a:solidFill>
                  <a:schemeClr val="bg1"/>
                </a:solidFill>
                <a:latin typeface="Comic Sans MS" pitchFamily="66" charset="0"/>
              </a:rPr>
              <a:t>fondamental</a:t>
            </a:r>
            <a:endParaRPr lang="fr-FR" dirty="0">
              <a:solidFill>
                <a:schemeClr val="bg1"/>
              </a:solidFill>
              <a:latin typeface="Comic Sans MS" pitchFamily="66" charset="0"/>
            </a:endParaRPr>
          </a:p>
        </p:txBody>
      </p:sp>
      <p:sp>
        <p:nvSpPr>
          <p:cNvPr id="20" name="Flèche droite 19"/>
          <p:cNvSpPr/>
          <p:nvPr/>
        </p:nvSpPr>
        <p:spPr>
          <a:xfrm>
            <a:off x="3851920" y="2566645"/>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1326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628800"/>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212976"/>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628800"/>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140968"/>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6487400" y="116632"/>
            <a:ext cx="2549096" cy="646331"/>
          </a:xfrm>
          <a:prstGeom prst="rect">
            <a:avLst/>
          </a:prstGeom>
          <a:noFill/>
        </p:spPr>
        <p:txBody>
          <a:bodyPr wrap="none" rtlCol="0">
            <a:spAutoFit/>
          </a:bodyPr>
          <a:lstStyle/>
          <a:p>
            <a:pPr algn="ctr"/>
            <a:r>
              <a:rPr lang="fr-FR" i="1" dirty="0" smtClean="0">
                <a:solidFill>
                  <a:schemeClr val="bg1"/>
                </a:solidFill>
                <a:latin typeface="Comic Sans MS" pitchFamily="66" charset="0"/>
              </a:rPr>
              <a:t>Etat fondamental: </a:t>
            </a:r>
          </a:p>
          <a:p>
            <a:pPr algn="ctr"/>
            <a:r>
              <a:rPr lang="fr-FR" i="1" dirty="0" smtClean="0">
                <a:solidFill>
                  <a:schemeClr val="bg1"/>
                </a:solidFill>
                <a:latin typeface="Comic Sans MS" pitchFamily="66" charset="0"/>
              </a:rPr>
              <a:t>le plus bas potentiel V</a:t>
            </a:r>
            <a:endParaRPr lang="fr-FR" i="1" dirty="0">
              <a:solidFill>
                <a:schemeClr val="bg1"/>
              </a:solidFill>
              <a:latin typeface="Comic Sans MS" pitchFamily="66" charset="0"/>
            </a:endParaRPr>
          </a:p>
        </p:txBody>
      </p:sp>
      <p:sp>
        <p:nvSpPr>
          <p:cNvPr id="26" name="Multiplier 25"/>
          <p:cNvSpPr/>
          <p:nvPr/>
        </p:nvSpPr>
        <p:spPr>
          <a:xfrm>
            <a:off x="6948264" y="3429000"/>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Multiplier 26"/>
          <p:cNvSpPr/>
          <p:nvPr/>
        </p:nvSpPr>
        <p:spPr>
          <a:xfrm>
            <a:off x="6156176" y="3429000"/>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heckerboard(across)">
                                      <p:cBhvr>
                                        <p:cTn id="43" dur="500"/>
                                        <p:tgtEl>
                                          <p:spTgt spid="2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childTnLst>
                          </p:cTn>
                        </p:par>
                        <p:par>
                          <p:cTn id="55" fill="hold">
                            <p:stCondLst>
                              <p:cond delay="500"/>
                            </p:stCondLst>
                            <p:childTnLst>
                              <p:par>
                                <p:cTn id="56" presetID="2" presetClass="entr" presetSubtype="1"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4" grpId="0" animBg="1"/>
      <p:bldP spid="15" grpId="0" animBg="1"/>
      <p:bldP spid="18" grpId="0" animBg="1"/>
      <p:bldP spid="19" grpId="0" animBg="1"/>
      <p:bldP spid="20" grpId="0" animBg="1"/>
      <p:bldP spid="13" grpId="0"/>
      <p:bldP spid="21" grpId="0"/>
      <p:bldP spid="23" grpId="0"/>
      <p:bldP spid="24" grpId="0"/>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9" name="ZoneTexte 28"/>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33" name="Connecteur droit 32"/>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2276872"/>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324904" y="1196752"/>
            <a:ext cx="1887056" cy="1015663"/>
          </a:xfrm>
          <a:prstGeom prst="rect">
            <a:avLst/>
          </a:prstGeom>
          <a:noFill/>
          <a:ln>
            <a:noFill/>
          </a:ln>
        </p:spPr>
        <p:txBody>
          <a:bodyPr wrap="none" rtlCol="0">
            <a:spAutoFit/>
          </a:bodyPr>
          <a:lstStyle/>
          <a:p>
            <a:pPr algn="ctr"/>
            <a:r>
              <a:rPr lang="fr-FR" sz="2000" dirty="0" smtClean="0">
                <a:solidFill>
                  <a:srgbClr val="FF66FF"/>
                </a:solidFill>
                <a:latin typeface="Comic Sans MS" pitchFamily="66" charset="0"/>
              </a:rPr>
              <a:t>Brisure</a:t>
            </a:r>
          </a:p>
          <a:p>
            <a:pPr algn="ctr"/>
            <a:r>
              <a:rPr lang="fr-FR" sz="2000" dirty="0" smtClean="0">
                <a:solidFill>
                  <a:srgbClr val="FF66FF"/>
                </a:solidFill>
                <a:latin typeface="Comic Sans MS" pitchFamily="66" charset="0"/>
              </a:rPr>
              <a:t>de la symétrie</a:t>
            </a:r>
          </a:p>
          <a:p>
            <a:pPr algn="ctr"/>
            <a:r>
              <a:rPr lang="fr-FR" sz="2000" dirty="0" smtClean="0">
                <a:solidFill>
                  <a:srgbClr val="FF66FF"/>
                </a:solidFill>
                <a:latin typeface="Comic Sans MS" pitchFamily="66" charset="0"/>
              </a:rPr>
              <a:t>électrofaible</a:t>
            </a:r>
            <a:endParaRPr lang="fr-FR" sz="2000" dirty="0">
              <a:solidFill>
                <a:srgbClr val="FF66FF"/>
              </a:solidFill>
              <a:latin typeface="Comic Sans MS" pitchFamily="66" charset="0"/>
            </a:endParaRPr>
          </a:p>
        </p:txBody>
      </p:sp>
      <p:sp>
        <p:nvSpPr>
          <p:cNvPr id="48" name="ZoneTexte 47"/>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49" name="ZoneTexte 48"/>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53" name="Ellipse 52"/>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56" name="ZoneTexte 55"/>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57" name="ZoneTexte 56"/>
          <p:cNvSpPr txBox="1"/>
          <p:nvPr/>
        </p:nvSpPr>
        <p:spPr>
          <a:xfrm>
            <a:off x="3923928" y="5117122"/>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58" name="ZoneTexte 57"/>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59" name="ZoneTexte 58"/>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60" name="Flèche vers le bas 59"/>
          <p:cNvSpPr/>
          <p:nvPr/>
        </p:nvSpPr>
        <p:spPr>
          <a:xfrm>
            <a:off x="4211960" y="836712"/>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 name="ZoneTexte 60"/>
          <p:cNvSpPr txBox="1"/>
          <p:nvPr/>
        </p:nvSpPr>
        <p:spPr>
          <a:xfrm>
            <a:off x="4067944" y="260648"/>
            <a:ext cx="4464684" cy="461665"/>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endParaRPr lang="fr-FR" sz="2400" dirty="0">
              <a:solidFill>
                <a:srgbClr val="FFFF00"/>
              </a:solidFill>
              <a:latin typeface="Comic Sans MS" pitchFamily="66" charset="0"/>
            </a:endParaRPr>
          </a:p>
        </p:txBody>
      </p:sp>
      <p:sp>
        <p:nvSpPr>
          <p:cNvPr id="62" name="ZoneTexte 61"/>
          <p:cNvSpPr txBox="1"/>
          <p:nvPr/>
        </p:nvSpPr>
        <p:spPr>
          <a:xfrm>
            <a:off x="5757880" y="5981218"/>
            <a:ext cx="1550424" cy="400110"/>
          </a:xfrm>
          <a:prstGeom prst="rect">
            <a:avLst/>
          </a:prstGeom>
          <a:noFill/>
        </p:spPr>
        <p:txBody>
          <a:bodyPr wrap="none" rtlCol="0">
            <a:spAutoFit/>
          </a:bodyPr>
          <a:lstStyle/>
          <a:p>
            <a:r>
              <a:rPr lang="fr-FR" sz="2000" dirty="0" smtClean="0">
                <a:solidFill>
                  <a:schemeClr val="bg1"/>
                </a:solidFill>
                <a:latin typeface="Comic Sans MS" pitchFamily="66" charset="0"/>
              </a:rPr>
              <a:t>Aujourd’hui</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additive="base">
                                        <p:cTn id="29" dur="500" fill="hold"/>
                                        <p:tgtEl>
                                          <p:spTgt spid="61"/>
                                        </p:tgtEl>
                                        <p:attrNameLst>
                                          <p:attrName>ppt_x</p:attrName>
                                        </p:attrNameLst>
                                      </p:cBhvr>
                                      <p:tavLst>
                                        <p:tav tm="0">
                                          <p:val>
                                            <p:strVal val="#ppt_x"/>
                                          </p:val>
                                        </p:tav>
                                        <p:tav tm="100000">
                                          <p:val>
                                            <p:strVal val="#ppt_x"/>
                                          </p:val>
                                        </p:tav>
                                      </p:tavLst>
                                    </p:anim>
                                    <p:anim calcmode="lin" valueType="num">
                                      <p:cBhvr additive="base">
                                        <p:cTn id="3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heckerboard(across)">
                                      <p:cBhvr>
                                        <p:cTn id="35" dur="500"/>
                                        <p:tgtEl>
                                          <p:spTgt spid="33"/>
                                        </p:tgtEl>
                                      </p:cBhvr>
                                    </p:animEffect>
                                  </p:childTnLst>
                                </p:cTn>
                              </p:par>
                              <p:par>
                                <p:cTn id="36" presetID="5"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heckerboard(across)">
                                      <p:cBhvr>
                                        <p:cTn id="38" dur="500"/>
                                        <p:tgtEl>
                                          <p:spTgt spid="35"/>
                                        </p:tgtEl>
                                      </p:cBhvr>
                                    </p:animEffect>
                                  </p:childTnLst>
                                </p:cTn>
                              </p:par>
                              <p:par>
                                <p:cTn id="39" presetID="5" presetClass="entr" presetSubtype="1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checkerboard(across)">
                                      <p:cBhvr>
                                        <p:cTn id="41" dur="500"/>
                                        <p:tgtEl>
                                          <p:spTgt spid="40"/>
                                        </p:tgtEl>
                                      </p:cBhvr>
                                    </p:animEffect>
                                  </p:childTnLst>
                                </p:cTn>
                              </p:par>
                              <p:par>
                                <p:cTn id="42" presetID="5" presetClass="entr" presetSubtype="1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checkerboard(across)">
                                      <p:cBhvr>
                                        <p:cTn id="44" dur="500"/>
                                        <p:tgtEl>
                                          <p:spTgt spid="42"/>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checkerboard(across)">
                                      <p:cBhvr>
                                        <p:cTn id="47" dur="500"/>
                                        <p:tgtEl>
                                          <p:spTgt spid="4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heckerboard(across)">
                                      <p:cBhvr>
                                        <p:cTn id="50" dur="500"/>
                                        <p:tgtEl>
                                          <p:spTgt spid="4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checkerboard(across)">
                                      <p:cBhvr>
                                        <p:cTn id="5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3602268"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35496" y="908720"/>
            <a:ext cx="9108504" cy="861774"/>
          </a:xfrm>
          <a:prstGeom prst="rect">
            <a:avLst/>
          </a:prstGeom>
        </p:spPr>
        <p:txBody>
          <a:bodyPr wrap="square">
            <a:spAutoFit/>
          </a:bodyPr>
          <a:lstStyle/>
          <a:p>
            <a:pPr>
              <a:buFont typeface="Symbol" pitchFamily="18" charset="2"/>
              <a:buChar char="·"/>
            </a:pPr>
            <a:r>
              <a:rPr lang="fr-FR" sz="2200" dirty="0" smtClean="0">
                <a:solidFill>
                  <a:schemeClr val="bg1"/>
                </a:solidFill>
                <a:latin typeface="Comic Sans MS" pitchFamily="66" charset="0"/>
                <a:sym typeface="Symbol"/>
              </a:rPr>
              <a:t> Les bosons vecteurs </a:t>
            </a:r>
            <a:r>
              <a:rPr lang="fr-FR" sz="2200" dirty="0" smtClean="0">
                <a:solidFill>
                  <a:srgbClr val="FFFF00"/>
                </a:solidFill>
                <a:latin typeface="Comic Sans MS" pitchFamily="66" charset="0"/>
                <a:sym typeface="Symbol"/>
              </a:rPr>
              <a:t>W</a:t>
            </a:r>
            <a:r>
              <a:rPr lang="fr-FR" sz="2200" baseline="30000" dirty="0" smtClean="0">
                <a:solidFill>
                  <a:srgbClr val="FFFF00"/>
                </a:solidFill>
                <a:latin typeface="Comic Sans MS" pitchFamily="66" charset="0"/>
                <a:sym typeface="Symbol"/>
              </a:rPr>
              <a:t>+</a:t>
            </a:r>
            <a:r>
              <a:rPr lang="fr-FR" sz="2200" dirty="0" smtClean="0">
                <a:solidFill>
                  <a:srgbClr val="FFFF00"/>
                </a:solidFill>
                <a:latin typeface="Comic Sans MS" pitchFamily="66" charset="0"/>
                <a:sym typeface="Symbol"/>
              </a:rPr>
              <a:t> W</a:t>
            </a:r>
            <a:r>
              <a:rPr lang="fr-FR" sz="2200" baseline="30000" dirty="0" smtClean="0">
                <a:solidFill>
                  <a:srgbClr val="FFFF00"/>
                </a:solidFill>
                <a:latin typeface="Comic Sans MS" pitchFamily="66" charset="0"/>
                <a:sym typeface="Symbol"/>
              </a:rPr>
              <a:t>-</a:t>
            </a:r>
            <a:r>
              <a:rPr lang="fr-FR" sz="2200" dirty="0" smtClean="0">
                <a:solidFill>
                  <a:srgbClr val="FFFF00"/>
                </a:solidFill>
                <a:latin typeface="Comic Sans MS" pitchFamily="66" charset="0"/>
                <a:sym typeface="Symbol"/>
              </a:rPr>
              <a:t> et Z° </a:t>
            </a:r>
            <a:r>
              <a:rPr lang="fr-FR" sz="2200" dirty="0" smtClean="0">
                <a:solidFill>
                  <a:schemeClr val="bg1"/>
                </a:solidFill>
                <a:latin typeface="Comic Sans MS" pitchFamily="66" charset="0"/>
                <a:sym typeface="Symbol"/>
              </a:rPr>
              <a:t>acquièrent désormais leur masse,</a:t>
            </a:r>
          </a:p>
          <a:p>
            <a:r>
              <a:rPr lang="fr-FR" sz="2200" dirty="0" smtClean="0">
                <a:solidFill>
                  <a:schemeClr val="bg1"/>
                </a:solidFill>
                <a:latin typeface="Comic Sans MS" pitchFamily="66" charset="0"/>
                <a:sym typeface="Symbol"/>
              </a:rPr>
              <a:t>   mais pas les photons  </a:t>
            </a:r>
            <a:r>
              <a:rPr lang="fr-FR" sz="2800" dirty="0" smtClean="0">
                <a:solidFill>
                  <a:srgbClr val="FFFF00"/>
                </a:solidFill>
                <a:latin typeface="Comic Sans MS" pitchFamily="66" charset="0"/>
                <a:sym typeface="Symbol"/>
              </a:rPr>
              <a:t></a:t>
            </a:r>
            <a:r>
              <a:rPr lang="fr-FR" sz="2800" dirty="0" smtClean="0">
                <a:solidFill>
                  <a:schemeClr val="bg1"/>
                </a:solidFill>
                <a:latin typeface="Comic Sans MS" pitchFamily="66" charset="0"/>
                <a:sym typeface="Symbol"/>
              </a:rPr>
              <a:t>  </a:t>
            </a:r>
            <a:r>
              <a:rPr lang="fr-FR" sz="2200" dirty="0" smtClean="0">
                <a:solidFill>
                  <a:schemeClr val="bg1"/>
                </a:solidFill>
                <a:latin typeface="Comic Sans MS" pitchFamily="66" charset="0"/>
                <a:sym typeface="Symbol"/>
              </a:rPr>
              <a:t> tout rentre dans l’ordre !</a:t>
            </a:r>
          </a:p>
        </p:txBody>
      </p:sp>
      <p:sp>
        <p:nvSpPr>
          <p:cNvPr id="10" name="ZoneTexte 9"/>
          <p:cNvSpPr txBox="1"/>
          <p:nvPr/>
        </p:nvSpPr>
        <p:spPr>
          <a:xfrm>
            <a:off x="35496" y="1916832"/>
            <a:ext cx="8686993" cy="1107996"/>
          </a:xfrm>
          <a:prstGeom prst="rect">
            <a:avLst/>
          </a:prstGeom>
          <a:noFill/>
        </p:spPr>
        <p:txBody>
          <a:bodyPr wrap="none" rtlCol="0">
            <a:spAutoFit/>
          </a:bodyPr>
          <a:lstStyle/>
          <a:p>
            <a:pPr>
              <a:buFont typeface="Symbol"/>
              <a:buChar char="·"/>
            </a:pPr>
            <a:r>
              <a:rPr lang="fr-FR" sz="2200" dirty="0" smtClean="0">
                <a:solidFill>
                  <a:schemeClr val="bg1"/>
                </a:solidFill>
                <a:latin typeface="Comic Sans MS" pitchFamily="66" charset="0"/>
                <a:sym typeface="Symbol"/>
              </a:rPr>
              <a:t> Ce n’est pas fini</a:t>
            </a:r>
            <a:r>
              <a:rPr lang="fr-FR" sz="2200" dirty="0" smtClean="0">
                <a:solidFill>
                  <a:schemeClr val="bg1"/>
                </a:solidFill>
                <a:latin typeface="Comic Sans MS" pitchFamily="66" charset="0"/>
                <a:sym typeface="Symbol"/>
              </a:rPr>
              <a:t>: il y a un bonus</a:t>
            </a:r>
            <a:endParaRPr lang="fr-FR" sz="2200" dirty="0" smtClean="0">
              <a:solidFill>
                <a:schemeClr val="bg1"/>
              </a:solidFill>
              <a:latin typeface="Comic Sans MS" pitchFamily="66" charset="0"/>
              <a:sym typeface="Symbol"/>
            </a:endParaRPr>
          </a:p>
          <a:p>
            <a:r>
              <a:rPr lang="fr-FR" sz="2200" dirty="0" smtClean="0">
                <a:solidFill>
                  <a:schemeClr val="bg1"/>
                </a:solidFill>
                <a:latin typeface="Comic Sans MS" pitchFamily="66" charset="0"/>
                <a:sym typeface="Symbol"/>
              </a:rPr>
              <a:t>  </a:t>
            </a:r>
            <a:r>
              <a:rPr lang="fr-FR" sz="2200" dirty="0" smtClean="0">
                <a:solidFill>
                  <a:srgbClr val="FFFF00"/>
                </a:solidFill>
                <a:latin typeface="Comic Sans MS" pitchFamily="66" charset="0"/>
                <a:sym typeface="Symbol"/>
              </a:rPr>
              <a:t>toutes les particules ″massives</a:t>
            </a:r>
            <a:r>
              <a:rPr lang="fr-FR" sz="2200" dirty="0" smtClean="0">
                <a:solidFill>
                  <a:schemeClr val="bg1"/>
                </a:solidFill>
                <a:latin typeface="Comic Sans MS" pitchFamily="66" charset="0"/>
                <a:sym typeface="Symbol"/>
              </a:rPr>
              <a:t>″ du Modèle Standard acquièrent</a:t>
            </a:r>
          </a:p>
          <a:p>
            <a:r>
              <a:rPr lang="fr-FR" sz="2200" dirty="0" smtClean="0">
                <a:solidFill>
                  <a:schemeClr val="bg1"/>
                </a:solidFill>
                <a:latin typeface="Comic Sans MS" pitchFamily="66" charset="0"/>
                <a:sym typeface="Symbol"/>
              </a:rPr>
              <a:t>  également une masse: </a:t>
            </a:r>
            <a:r>
              <a:rPr lang="fr-FR" sz="2200" dirty="0" smtClean="0">
                <a:solidFill>
                  <a:srgbClr val="FFFF00"/>
                </a:solidFill>
                <a:latin typeface="Comic Sans MS" pitchFamily="66" charset="0"/>
                <a:sym typeface="Symbol"/>
              </a:rPr>
              <a:t>les leptons et les quarks</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1" name="ZoneTexte 10"/>
          <p:cNvSpPr txBox="1"/>
          <p:nvPr/>
        </p:nvSpPr>
        <p:spPr>
          <a:xfrm>
            <a:off x="35496" y="3140968"/>
            <a:ext cx="8921032" cy="769441"/>
          </a:xfrm>
          <a:prstGeom prst="rect">
            <a:avLst/>
          </a:prstGeom>
          <a:noFill/>
        </p:spPr>
        <p:txBody>
          <a:bodyPr wrap="none" rtlCol="0">
            <a:spAutoFit/>
          </a:bodyPr>
          <a:lstStyle/>
          <a:p>
            <a:pPr>
              <a:buFont typeface="Symbol"/>
              <a:buChar char="·"/>
            </a:pPr>
            <a:r>
              <a:rPr lang="fr-FR" sz="2200" dirty="0" smtClean="0">
                <a:solidFill>
                  <a:schemeClr val="bg1"/>
                </a:solidFill>
                <a:latin typeface="Comic Sans MS" pitchFamily="66" charset="0"/>
                <a:sym typeface="Symbol"/>
              </a:rPr>
              <a:t> </a:t>
            </a:r>
            <a:r>
              <a:rPr lang="fr-FR" sz="2200" dirty="0" smtClean="0">
                <a:solidFill>
                  <a:srgbClr val="FFFF00"/>
                </a:solidFill>
                <a:latin typeface="Comic Sans MS" pitchFamily="66" charset="0"/>
                <a:sym typeface="Symbol"/>
              </a:rPr>
              <a:t>Et puis, il y a un </a:t>
            </a:r>
            <a:r>
              <a:rPr lang="fr-FR" sz="2200" dirty="0" smtClean="0">
                <a:solidFill>
                  <a:srgbClr val="FFFF00"/>
                </a:solidFill>
                <a:latin typeface="Comic Sans MS" pitchFamily="66" charset="0"/>
                <a:sym typeface="Symbol"/>
              </a:rPr>
              <a:t>super-bonus</a:t>
            </a:r>
            <a:r>
              <a:rPr lang="fr-FR" sz="2200" dirty="0" smtClean="0">
                <a:solidFill>
                  <a:schemeClr val="bg1"/>
                </a:solidFill>
                <a:latin typeface="Comic Sans MS" pitchFamily="66" charset="0"/>
                <a:sym typeface="Symbol"/>
              </a:rPr>
              <a:t>: la prévision d’une </a:t>
            </a:r>
            <a:r>
              <a:rPr lang="fr-FR" sz="2200" dirty="0" smtClean="0">
                <a:solidFill>
                  <a:srgbClr val="FFFF00"/>
                </a:solidFill>
                <a:latin typeface="Comic Sans MS" pitchFamily="66" charset="0"/>
                <a:sym typeface="Symbol"/>
              </a:rPr>
              <a:t>nouvelle </a:t>
            </a:r>
            <a:r>
              <a:rPr lang="fr-FR" sz="2200" dirty="0" smtClean="0">
                <a:solidFill>
                  <a:srgbClr val="FFFF00"/>
                </a:solidFill>
                <a:latin typeface="Comic Sans MS" pitchFamily="66" charset="0"/>
                <a:sym typeface="Symbol"/>
              </a:rPr>
              <a:t>particule</a:t>
            </a:r>
          </a:p>
          <a:p>
            <a:r>
              <a:rPr lang="fr-FR" sz="2200" dirty="0" smtClean="0">
                <a:solidFill>
                  <a:srgbClr val="FFFF00"/>
                </a:solidFill>
                <a:latin typeface="Comic Sans MS" pitchFamily="66" charset="0"/>
                <a:sym typeface="Symbol"/>
              </a:rPr>
              <a:t> </a:t>
            </a:r>
            <a:r>
              <a:rPr lang="fr-FR" sz="2200" dirty="0" smtClean="0">
                <a:solidFill>
                  <a:srgbClr val="FFFF00"/>
                </a:solidFill>
                <a:latin typeface="Comic Sans MS" pitchFamily="66" charset="0"/>
                <a:sym typeface="Symbol"/>
              </a:rPr>
              <a:t>  </a:t>
            </a:r>
            <a:r>
              <a:rPr lang="fr-FR" sz="2200" dirty="0" smtClean="0">
                <a:solidFill>
                  <a:schemeClr val="bg1"/>
                </a:solidFill>
                <a:latin typeface="Comic Sans MS" pitchFamily="66" charset="0"/>
                <a:sym typeface="Symbol"/>
              </a:rPr>
              <a:t>qui est une </a:t>
            </a:r>
            <a:r>
              <a:rPr lang="fr-FR" sz="2200" dirty="0" smtClean="0">
                <a:solidFill>
                  <a:schemeClr val="bg1"/>
                </a:solidFill>
                <a:latin typeface="Comic Sans MS" pitchFamily="66" charset="0"/>
                <a:sym typeface="Symbol"/>
              </a:rPr>
              <a:t>″excitation″ du champ scalaire</a:t>
            </a:r>
            <a:endParaRPr lang="fr-FR" sz="2200" dirty="0">
              <a:solidFill>
                <a:schemeClr val="bg1"/>
              </a:solidFill>
              <a:latin typeface="Comic Sans MS" pitchFamily="66" charset="0"/>
            </a:endParaRPr>
          </a:p>
        </p:txBody>
      </p:sp>
      <p:sp>
        <p:nvSpPr>
          <p:cNvPr id="13" name="Ruban vers le bas 12"/>
          <p:cNvSpPr/>
          <p:nvPr/>
        </p:nvSpPr>
        <p:spPr>
          <a:xfrm>
            <a:off x="539552" y="4437112"/>
            <a:ext cx="8064896" cy="1872208"/>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555776" y="5158933"/>
            <a:ext cx="4054315"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017173" cy="769441"/>
          </a:xfrm>
          <a:prstGeom prst="rect">
            <a:avLst/>
          </a:prstGeom>
          <a:noFill/>
        </p:spPr>
        <p:txBody>
          <a:bodyPr wrap="none" rtlCol="0">
            <a:spAutoFit/>
          </a:bodyPr>
          <a:lstStyle/>
          <a:p>
            <a:r>
              <a:rPr lang="fr-FR" sz="2200" i="1" dirty="0" smtClean="0">
                <a:solidFill>
                  <a:srgbClr val="FF66FF"/>
                </a:solidFill>
                <a:latin typeface="Comic Sans MS" pitchFamily="66" charset="0"/>
              </a:rPr>
              <a:t>Exemple: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644094" y="2636912"/>
            <a:ext cx="3533340" cy="2862322"/>
          </a:xfrm>
          <a:prstGeom prst="rect">
            <a:avLst/>
          </a:prstGeom>
          <a:noFill/>
        </p:spPr>
        <p:txBody>
          <a:bodyPr wrap="none" rtlCol="0">
            <a:spAutoFit/>
          </a:bodyPr>
          <a:lstStyle/>
          <a:p>
            <a:r>
              <a:rPr lang="fr-FR" dirty="0" smtClean="0">
                <a:solidFill>
                  <a:schemeClr val="bg1"/>
                </a:solidFill>
                <a:latin typeface="Comic Sans MS" pitchFamily="66" charset="0"/>
              </a:rPr>
              <a:t>9 laboratoires IN2P3</a:t>
            </a:r>
          </a:p>
          <a:p>
            <a:r>
              <a:rPr lang="fr-FR" dirty="0" smtClean="0">
                <a:solidFill>
                  <a:srgbClr val="FF6600"/>
                </a:solidFill>
                <a:latin typeface="Comic Sans MS" pitchFamily="66" charset="0"/>
              </a:rPr>
              <a:t>            Annecy LAPP</a:t>
            </a:r>
          </a:p>
          <a:p>
            <a:r>
              <a:rPr lang="fr-FR" dirty="0" smtClean="0">
                <a:solidFill>
                  <a:srgbClr val="FF6600"/>
                </a:solidFill>
                <a:latin typeface="Comic Sans MS" pitchFamily="66" charset="0"/>
              </a:rPr>
              <a:t>            Clermont-Ferrand  LPC</a:t>
            </a:r>
          </a:p>
          <a:p>
            <a:r>
              <a:rPr lang="fr-FR" dirty="0" smtClean="0">
                <a:solidFill>
                  <a:srgbClr val="FF6600"/>
                </a:solidFill>
                <a:latin typeface="Comic Sans MS" pitchFamily="66" charset="0"/>
              </a:rPr>
              <a:t>            Grenoble LPSC</a:t>
            </a:r>
          </a:p>
          <a:p>
            <a:r>
              <a:rPr lang="fr-FR" dirty="0" smtClean="0">
                <a:solidFill>
                  <a:srgbClr val="FF6600"/>
                </a:solidFill>
                <a:latin typeface="Comic Sans MS" pitchFamily="66" charset="0"/>
              </a:rPr>
              <a:t>            Lyon IPNL</a:t>
            </a:r>
          </a:p>
          <a:p>
            <a:r>
              <a:rPr lang="fr-FR" dirty="0" smtClean="0">
                <a:solidFill>
                  <a:srgbClr val="FF6600"/>
                </a:solidFill>
                <a:latin typeface="Comic Sans MS" pitchFamily="66" charset="0"/>
              </a:rPr>
              <a:t>            Marseille CPPM</a:t>
            </a:r>
          </a:p>
          <a:p>
            <a:r>
              <a:rPr lang="fr-FR" dirty="0" smtClean="0">
                <a:solidFill>
                  <a:srgbClr val="FF6600"/>
                </a:solidFill>
                <a:latin typeface="Comic Sans MS" pitchFamily="66" charset="0"/>
              </a:rPr>
              <a:t>            Orsay LAL</a:t>
            </a:r>
          </a:p>
          <a:p>
            <a:r>
              <a:rPr lang="fr-FR" dirty="0" smtClean="0">
                <a:solidFill>
                  <a:srgbClr val="FF6600"/>
                </a:solidFill>
                <a:latin typeface="Comic Sans MS" pitchFamily="66" charset="0"/>
              </a:rPr>
              <a:t>            Palaiseau LLR</a:t>
            </a:r>
          </a:p>
          <a:p>
            <a:r>
              <a:rPr lang="fr-FR" dirty="0" smtClean="0">
                <a:solidFill>
                  <a:srgbClr val="FF6600"/>
                </a:solidFill>
                <a:latin typeface="Comic Sans MS" pitchFamily="66" charset="0"/>
              </a:rPr>
              <a:t>            Paris LPNHE</a:t>
            </a:r>
          </a:p>
          <a:p>
            <a:r>
              <a:rPr lang="fr-FR" dirty="0" smtClean="0">
                <a:solidFill>
                  <a:srgbClr val="FF6600"/>
                </a:solidFill>
                <a:latin typeface="Comic Sans MS" pitchFamily="66" charset="0"/>
              </a:rPr>
              <a:t>            Strasbourg IPHC</a:t>
            </a:r>
          </a:p>
        </p:txBody>
      </p:sp>
      <p:sp>
        <p:nvSpPr>
          <p:cNvPr id="7" name="ZoneTexte 6"/>
          <p:cNvSpPr txBox="1"/>
          <p:nvPr/>
        </p:nvSpPr>
        <p:spPr>
          <a:xfrm>
            <a:off x="5652120" y="5661248"/>
            <a:ext cx="2483372" cy="738664"/>
          </a:xfrm>
          <a:prstGeom prst="rect">
            <a:avLst/>
          </a:prstGeom>
          <a:noFill/>
        </p:spPr>
        <p:txBody>
          <a:bodyPr wrap="none" rtlCol="0">
            <a:spAutoFit/>
          </a:bodyPr>
          <a:lstStyle/>
          <a:p>
            <a:r>
              <a:rPr lang="fr-FR" sz="2200" dirty="0" smtClean="0">
                <a:solidFill>
                  <a:schemeClr val="bg1"/>
                </a:solidFill>
                <a:latin typeface="Comic Sans MS" pitchFamily="66" charset="0"/>
              </a:rPr>
              <a:t>et un du </a:t>
            </a:r>
            <a:r>
              <a:rPr lang="fr-FR" sz="22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251520" y="777478"/>
            <a:ext cx="7770076" cy="1015663"/>
          </a:xfrm>
          <a:prstGeom prst="rect">
            <a:avLst/>
          </a:prstGeom>
          <a:noFill/>
        </p:spPr>
        <p:txBody>
          <a:bodyPr wrap="none" rtlCol="0">
            <a:spAutoFit/>
          </a:bodyPr>
          <a:lstStyle/>
          <a:p>
            <a:r>
              <a:rPr lang="fr-FR" sz="2000" dirty="0" smtClean="0">
                <a:solidFill>
                  <a:schemeClr val="bg1"/>
                </a:solidFill>
                <a:latin typeface="Comic Sans MS" pitchFamily="66" charset="0"/>
                <a:sym typeface="Symbol"/>
              </a:rPr>
              <a:t> Les particules élémentaires sont très légères:</a:t>
            </a:r>
          </a:p>
          <a:p>
            <a:r>
              <a:rPr lang="fr-FR" sz="2000" dirty="0" smtClean="0">
                <a:solidFill>
                  <a:schemeClr val="bg1"/>
                </a:solidFill>
                <a:latin typeface="Comic Sans MS" pitchFamily="66" charset="0"/>
                <a:sym typeface="Symbol"/>
              </a:rPr>
              <a:t>   les unités courantes (le kilogramme, etc. ) ne conviennent pas </a:t>
            </a:r>
          </a:p>
          <a:p>
            <a:r>
              <a:rPr lang="fr-FR" sz="2000" dirty="0" smtClean="0">
                <a:solidFill>
                  <a:schemeClr val="bg1"/>
                </a:solidFill>
                <a:latin typeface="Comic Sans MS" pitchFamily="66" charset="0"/>
                <a:sym typeface="Symbol"/>
              </a:rPr>
              <a:t>     choix adapté à la discipline.</a:t>
            </a:r>
          </a:p>
        </p:txBody>
      </p:sp>
      <p:sp>
        <p:nvSpPr>
          <p:cNvPr id="7" name="ZoneTexte 6"/>
          <p:cNvSpPr txBox="1"/>
          <p:nvPr/>
        </p:nvSpPr>
        <p:spPr>
          <a:xfrm>
            <a:off x="251520" y="1916832"/>
            <a:ext cx="4680520" cy="400110"/>
          </a:xfrm>
          <a:prstGeom prst="rect">
            <a:avLst/>
          </a:prstGeom>
          <a:noFill/>
        </p:spPr>
        <p:txBody>
          <a:bodyPr wrap="square" rtlCol="0">
            <a:spAutoFit/>
          </a:bodyPr>
          <a:lstStyle/>
          <a:p>
            <a:r>
              <a:rPr lang="fr-FR" sz="2000" dirty="0" smtClean="0">
                <a:solidFill>
                  <a:schemeClr val="bg1"/>
                </a:solidFill>
                <a:latin typeface="Comic Sans MS" pitchFamily="66" charset="0"/>
                <a:sym typeface="Symbol"/>
              </a:rPr>
              <a:t> Tirer partie de la relation  célèbre  </a:t>
            </a:r>
            <a:endParaRPr lang="fr-FR" sz="2000" dirty="0">
              <a:solidFill>
                <a:schemeClr val="bg1"/>
              </a:solidFill>
              <a:latin typeface="Comic Sans MS" pitchFamily="66" charset="0"/>
            </a:endParaRPr>
          </a:p>
        </p:txBody>
      </p:sp>
      <p:sp>
        <p:nvSpPr>
          <p:cNvPr id="8" name="ZoneTexte 7"/>
          <p:cNvSpPr txBox="1"/>
          <p:nvPr/>
        </p:nvSpPr>
        <p:spPr>
          <a:xfrm>
            <a:off x="5079732" y="1844824"/>
            <a:ext cx="1364476" cy="461665"/>
          </a:xfrm>
          <a:prstGeom prst="rect">
            <a:avLst/>
          </a:prstGeom>
          <a:noFill/>
        </p:spPr>
        <p:txBody>
          <a:bodyPr wrap="none" rtlCol="0">
            <a:spAutoFit/>
          </a:bodyPr>
          <a:lstStyle/>
          <a:p>
            <a:r>
              <a:rPr lang="fr-FR" sz="2400" dirty="0" smtClean="0">
                <a:solidFill>
                  <a:srgbClr val="FFFF00"/>
                </a:solidFill>
                <a:latin typeface="Comic Sans MS" pitchFamily="66" charset="0"/>
              </a:rPr>
              <a:t>E = M c</a:t>
            </a:r>
            <a:r>
              <a:rPr lang="fr-FR" sz="2400" baseline="30000" dirty="0" smtClean="0">
                <a:solidFill>
                  <a:srgbClr val="FFFF00"/>
                </a:solidFill>
                <a:latin typeface="Comic Sans MS" pitchFamily="66" charset="0"/>
              </a:rPr>
              <a:t>2</a:t>
            </a:r>
            <a:endParaRPr lang="fr-FR" sz="2400" dirty="0">
              <a:solidFill>
                <a:srgbClr val="FFFF00"/>
              </a:solidFill>
              <a:latin typeface="Comic Sans MS" pitchFamily="66" charset="0"/>
            </a:endParaRPr>
          </a:p>
        </p:txBody>
      </p:sp>
      <p:sp>
        <p:nvSpPr>
          <p:cNvPr id="9" name="ZoneTexte 8"/>
          <p:cNvSpPr txBox="1"/>
          <p:nvPr/>
        </p:nvSpPr>
        <p:spPr>
          <a:xfrm>
            <a:off x="2699792" y="2420888"/>
            <a:ext cx="6498895" cy="646331"/>
          </a:xfrm>
          <a:prstGeom prst="rect">
            <a:avLst/>
          </a:prstGeom>
          <a:noFill/>
        </p:spPr>
        <p:txBody>
          <a:bodyPr wrap="none" rtlCol="0">
            <a:spAutoFit/>
          </a:bodyPr>
          <a:lstStyle/>
          <a:p>
            <a:r>
              <a:rPr lang="fr-FR" dirty="0" smtClean="0">
                <a:solidFill>
                  <a:schemeClr val="bg1"/>
                </a:solidFill>
                <a:latin typeface="Comic Sans MS" pitchFamily="66" charset="0"/>
              </a:rPr>
              <a:t>Particule de masse M et d’énergie E,</a:t>
            </a:r>
          </a:p>
          <a:p>
            <a:r>
              <a:rPr lang="fr-FR" dirty="0" smtClean="0">
                <a:solidFill>
                  <a:schemeClr val="bg1"/>
                </a:solidFill>
                <a:latin typeface="Comic Sans MS" pitchFamily="66" charset="0"/>
              </a:rPr>
              <a:t>avec c = vitesse de la lumière dans le vide ≈ 300 000 km/s</a:t>
            </a:r>
            <a:endParaRPr lang="fr-FR" dirty="0">
              <a:solidFill>
                <a:schemeClr val="bg1"/>
              </a:solidFill>
              <a:latin typeface="Comic Sans MS" pitchFamily="66" charset="0"/>
            </a:endParaRPr>
          </a:p>
        </p:txBody>
      </p:sp>
      <p:sp>
        <p:nvSpPr>
          <p:cNvPr id="10" name="ZoneTexte 9"/>
          <p:cNvSpPr txBox="1"/>
          <p:nvPr/>
        </p:nvSpPr>
        <p:spPr>
          <a:xfrm>
            <a:off x="251520" y="2858745"/>
            <a:ext cx="1790875" cy="400110"/>
          </a:xfrm>
          <a:prstGeom prst="rect">
            <a:avLst/>
          </a:prstGeom>
          <a:noFill/>
        </p:spPr>
        <p:txBody>
          <a:bodyPr wrap="none" rtlCol="0">
            <a:spAutoFit/>
          </a:bodyPr>
          <a:lstStyle/>
          <a:p>
            <a:r>
              <a:rPr lang="fr-FR" sz="2000" dirty="0" smtClean="0">
                <a:solidFill>
                  <a:schemeClr val="bg1"/>
                </a:solidFill>
                <a:latin typeface="Comic Sans MS" pitchFamily="66" charset="0"/>
                <a:sym typeface="Symbol"/>
              </a:rPr>
              <a:t></a:t>
            </a:r>
            <a:r>
              <a:rPr lang="fr-FR" sz="2000" dirty="0" smtClean="0">
                <a:solidFill>
                  <a:srgbClr val="FFFF00"/>
                </a:solidFill>
                <a:latin typeface="Comic Sans MS" pitchFamily="66" charset="0"/>
                <a:sym typeface="Symbol"/>
              </a:rPr>
              <a:t> Conventions</a:t>
            </a:r>
            <a:endParaRPr lang="fr-FR" sz="2000" dirty="0">
              <a:solidFill>
                <a:srgbClr val="FFFF00"/>
              </a:solidFill>
              <a:latin typeface="Comic Sans MS" pitchFamily="66" charset="0"/>
            </a:endParaRPr>
          </a:p>
        </p:txBody>
      </p:sp>
      <p:sp>
        <p:nvSpPr>
          <p:cNvPr id="11" name="ZoneTexte 10"/>
          <p:cNvSpPr txBox="1"/>
          <p:nvPr/>
        </p:nvSpPr>
        <p:spPr>
          <a:xfrm>
            <a:off x="467544" y="3356992"/>
            <a:ext cx="6965368" cy="461665"/>
          </a:xfrm>
          <a:prstGeom prst="rect">
            <a:avLst/>
          </a:prstGeom>
          <a:noFill/>
        </p:spPr>
        <p:txBody>
          <a:bodyPr wrap="none" rtlCol="0">
            <a:spAutoFit/>
          </a:bodyPr>
          <a:lstStyle/>
          <a:p>
            <a:r>
              <a:rPr lang="fr-FR" sz="2000" dirty="0" smtClean="0">
                <a:solidFill>
                  <a:schemeClr val="bg1"/>
                </a:solidFill>
                <a:latin typeface="Comic Sans MS" pitchFamily="66" charset="0"/>
                <a:sym typeface="Symbol"/>
              </a:rPr>
              <a:t> Nous posons   c = 1     E = M        </a:t>
            </a:r>
            <a:r>
              <a:rPr lang="fr-FR" sz="2400" dirty="0" smtClean="0">
                <a:solidFill>
                  <a:srgbClr val="FFFF00"/>
                </a:solidFill>
                <a:latin typeface="Comic Sans MS" pitchFamily="66" charset="0"/>
                <a:sym typeface="Symbol"/>
              </a:rPr>
              <a:t>masse  = énergie</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13" name="Rectangle 12"/>
          <p:cNvSpPr/>
          <p:nvPr/>
        </p:nvSpPr>
        <p:spPr>
          <a:xfrm>
            <a:off x="467544" y="3851662"/>
            <a:ext cx="8496944" cy="2862322"/>
          </a:xfrm>
          <a:prstGeom prst="rect">
            <a:avLst/>
          </a:prstGeom>
        </p:spPr>
        <p:txBody>
          <a:bodyPr wrap="square">
            <a:spAutoFit/>
          </a:bodyPr>
          <a:lstStyle/>
          <a:p>
            <a:pPr>
              <a:buFont typeface="Symbol"/>
              <a:buChar char="à"/>
            </a:pPr>
            <a:r>
              <a:rPr lang="fr-FR" sz="2000" dirty="0" smtClean="0">
                <a:solidFill>
                  <a:schemeClr val="bg1"/>
                </a:solidFill>
                <a:latin typeface="Comic Sans MS" pitchFamily="66" charset="0"/>
                <a:sym typeface="Symbol"/>
              </a:rPr>
              <a:t> </a:t>
            </a:r>
            <a:r>
              <a:rPr lang="fr-FR" sz="2000" dirty="0" smtClean="0">
                <a:solidFill>
                  <a:srgbClr val="FFFF00"/>
                </a:solidFill>
                <a:latin typeface="Comic Sans MS" pitchFamily="66" charset="0"/>
                <a:sym typeface="Symbol"/>
              </a:rPr>
              <a:t>Unité d’énergie</a:t>
            </a:r>
            <a:r>
              <a:rPr lang="fr-FR" sz="2000" dirty="0" smtClean="0">
                <a:solidFill>
                  <a:schemeClr val="bg1"/>
                </a:solidFill>
                <a:latin typeface="Comic Sans MS" pitchFamily="66" charset="0"/>
                <a:sym typeface="Symbol"/>
              </a:rPr>
              <a:t>: celle acquise par un électron accéléré par une</a:t>
            </a:r>
          </a:p>
          <a:p>
            <a:r>
              <a:rPr lang="fr-FR" sz="2000" dirty="0" smtClean="0">
                <a:solidFill>
                  <a:schemeClr val="bg1"/>
                </a:solidFill>
                <a:latin typeface="Comic Sans MS" pitchFamily="66" charset="0"/>
                <a:sym typeface="Symbol"/>
              </a:rPr>
              <a:t>   tension de 1 Volt = 1 électron-volt ou eV</a:t>
            </a:r>
          </a:p>
          <a:p>
            <a:r>
              <a:rPr lang="fr-FR" sz="2000" dirty="0" smtClean="0">
                <a:solidFill>
                  <a:schemeClr val="bg1"/>
                </a:solidFill>
                <a:latin typeface="Comic Sans MS" pitchFamily="66" charset="0"/>
                <a:sym typeface="Symbol"/>
              </a:rPr>
              <a:t>           Multiples: KeV  = 10</a:t>
            </a:r>
            <a:r>
              <a:rPr lang="fr-FR" sz="2000" baseline="30000" dirty="0" smtClean="0">
                <a:solidFill>
                  <a:schemeClr val="bg1"/>
                </a:solidFill>
                <a:latin typeface="Comic Sans MS" pitchFamily="66" charset="0"/>
                <a:sym typeface="Symbol"/>
              </a:rPr>
              <a:t>3</a:t>
            </a:r>
            <a:r>
              <a:rPr lang="fr-FR" sz="2000" dirty="0" smtClean="0">
                <a:solidFill>
                  <a:schemeClr val="bg1"/>
                </a:solidFill>
                <a:latin typeface="Comic Sans MS" pitchFamily="66" charset="0"/>
                <a:sym typeface="Symbol"/>
              </a:rPr>
              <a:t> eV   soit 1 millier eV</a:t>
            </a:r>
          </a:p>
          <a:p>
            <a:r>
              <a:rPr lang="fr-FR" sz="2000" dirty="0" smtClean="0">
                <a:solidFill>
                  <a:schemeClr val="bg1"/>
                </a:solidFill>
                <a:latin typeface="Comic Sans MS" pitchFamily="66" charset="0"/>
                <a:sym typeface="Symbol"/>
              </a:rPr>
              <a:t>                               MeV = 10</a:t>
            </a:r>
            <a:r>
              <a:rPr lang="fr-FR" sz="2000" baseline="30000" dirty="0" smtClean="0">
                <a:solidFill>
                  <a:schemeClr val="bg1"/>
                </a:solidFill>
                <a:latin typeface="Comic Sans MS" pitchFamily="66" charset="0"/>
                <a:sym typeface="Symbol"/>
              </a:rPr>
              <a:t>6</a:t>
            </a:r>
            <a:r>
              <a:rPr lang="fr-FR" sz="2000" dirty="0" smtClean="0">
                <a:solidFill>
                  <a:schemeClr val="bg1"/>
                </a:solidFill>
                <a:latin typeface="Comic Sans MS" pitchFamily="66" charset="0"/>
                <a:sym typeface="Symbol"/>
              </a:rPr>
              <a:t> eV  soit  1 million eV</a:t>
            </a:r>
          </a:p>
          <a:p>
            <a:r>
              <a:rPr lang="fr-FR" sz="2000" dirty="0" smtClean="0">
                <a:solidFill>
                  <a:schemeClr val="bg1"/>
                </a:solidFill>
                <a:latin typeface="Comic Sans MS" pitchFamily="66" charset="0"/>
                <a:sym typeface="Symbol"/>
              </a:rPr>
              <a:t>                               GeV  = 10</a:t>
            </a:r>
            <a:r>
              <a:rPr lang="fr-FR" sz="2000" baseline="30000" dirty="0" smtClean="0">
                <a:solidFill>
                  <a:schemeClr val="bg1"/>
                </a:solidFill>
                <a:latin typeface="Comic Sans MS" pitchFamily="66" charset="0"/>
                <a:sym typeface="Symbol"/>
              </a:rPr>
              <a:t>9</a:t>
            </a:r>
            <a:r>
              <a:rPr lang="fr-FR" sz="2000" dirty="0" smtClean="0">
                <a:solidFill>
                  <a:schemeClr val="bg1"/>
                </a:solidFill>
                <a:latin typeface="Comic Sans MS" pitchFamily="66" charset="0"/>
                <a:sym typeface="Symbol"/>
              </a:rPr>
              <a:t> eV  soit  1 milliard eV</a:t>
            </a:r>
          </a:p>
          <a:p>
            <a:r>
              <a:rPr lang="fr-FR" sz="2000" dirty="0" smtClean="0">
                <a:solidFill>
                  <a:schemeClr val="bg1"/>
                </a:solidFill>
                <a:latin typeface="Comic Sans MS" pitchFamily="66" charset="0"/>
                <a:sym typeface="Symbol"/>
              </a:rPr>
              <a:t>                               TeV  = 10</a:t>
            </a:r>
            <a:r>
              <a:rPr lang="fr-FR" sz="2000" baseline="30000" dirty="0" smtClean="0">
                <a:solidFill>
                  <a:schemeClr val="bg1"/>
                </a:solidFill>
                <a:latin typeface="Comic Sans MS" pitchFamily="66" charset="0"/>
                <a:sym typeface="Symbol"/>
              </a:rPr>
              <a:t>12</a:t>
            </a:r>
            <a:r>
              <a:rPr lang="fr-FR" sz="2000" dirty="0" smtClean="0">
                <a:solidFill>
                  <a:schemeClr val="bg1"/>
                </a:solidFill>
                <a:latin typeface="Comic Sans MS" pitchFamily="66" charset="0"/>
                <a:sym typeface="Symbol"/>
              </a:rPr>
              <a:t> eV soit  1000 milliards eV</a:t>
            </a:r>
          </a:p>
          <a:p>
            <a:endParaRPr lang="fr-FR" sz="2000" dirty="0" smtClean="0">
              <a:solidFill>
                <a:schemeClr val="bg1"/>
              </a:solidFill>
              <a:latin typeface="Comic Sans MS" pitchFamily="66" charset="0"/>
              <a:sym typeface="Symbol"/>
            </a:endParaRPr>
          </a:p>
          <a:p>
            <a:pPr>
              <a:buFont typeface="Symbol"/>
              <a:buChar char="à"/>
            </a:pPr>
            <a:r>
              <a:rPr lang="fr-FR" sz="2000" i="1" dirty="0" smtClean="0">
                <a:solidFill>
                  <a:srgbClr val="FF66FF"/>
                </a:solidFill>
                <a:latin typeface="Comic Sans MS" pitchFamily="66" charset="0"/>
                <a:sym typeface="Symbol"/>
              </a:rPr>
              <a:t> Exemples: - Un électron a une masse de 511 KeV.</a:t>
            </a:r>
          </a:p>
          <a:p>
            <a:r>
              <a:rPr lang="fr-FR" sz="2000" i="1" dirty="0" smtClean="0">
                <a:solidFill>
                  <a:srgbClr val="FF66FF"/>
                </a:solidFill>
                <a:latin typeface="Comic Sans MS" pitchFamily="66" charset="0"/>
                <a:sym typeface="Symbol"/>
              </a:rPr>
              <a:t>                   - Un proton a une masse de 938 MeV soit presque 1 GeV.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356775"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403484"/>
            <a:ext cx="8688597" cy="400110"/>
          </a:xfrm>
          <a:prstGeom prst="rect">
            <a:avLst/>
          </a:prstGeom>
          <a:noFill/>
        </p:spPr>
        <p:txBody>
          <a:bodyPr wrap="none" rtlCol="0">
            <a:spAutoFit/>
          </a:bodyPr>
          <a:lstStyle/>
          <a:p>
            <a:r>
              <a:rPr lang="fr-FR" sz="2000" dirty="0" smtClean="0">
                <a:solidFill>
                  <a:schemeClr val="bg1"/>
                </a:solidFill>
                <a:latin typeface="Comic Sans MS" pitchFamily="66" charset="0"/>
                <a:sym typeface="Symbol"/>
              </a:rPr>
              <a:t> Le Modèle Standard ne dit pas  quelle est la masse du boson scalaire.</a:t>
            </a:r>
            <a:endParaRPr lang="fr-FR" sz="2000" dirty="0">
              <a:solidFill>
                <a:schemeClr val="bg1"/>
              </a:solidFill>
              <a:latin typeface="Comic Sans MS" pitchFamily="66" charset="0"/>
            </a:endParaRPr>
          </a:p>
        </p:txBody>
      </p:sp>
      <p:sp>
        <p:nvSpPr>
          <p:cNvPr id="4" name="ZoneTexte 3"/>
          <p:cNvSpPr txBox="1"/>
          <p:nvPr/>
        </p:nvSpPr>
        <p:spPr>
          <a:xfrm>
            <a:off x="-36512" y="1918573"/>
            <a:ext cx="9262472"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Mais le mécanisme n’est valable que pour une masse allant de 0 à 1000 GeV</a:t>
            </a:r>
          </a:p>
          <a:p>
            <a:r>
              <a:rPr lang="fr-FR" sz="2000" dirty="0" smtClean="0">
                <a:solidFill>
                  <a:schemeClr val="bg1"/>
                </a:solidFill>
                <a:latin typeface="Comic Sans MS" pitchFamily="66" charset="0"/>
                <a:sym typeface="Symbol"/>
              </a:rPr>
              <a:t>   voire jusqu’à 800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40" name="ZoneTexte 39"/>
          <p:cNvSpPr txBox="1"/>
          <p:nvPr/>
        </p:nvSpPr>
        <p:spPr>
          <a:xfrm>
            <a:off x="467544" y="341970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41" name="ZoneTexte 40"/>
          <p:cNvSpPr txBox="1"/>
          <p:nvPr/>
        </p:nvSpPr>
        <p:spPr>
          <a:xfrm>
            <a:off x="8172400" y="3419708"/>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42" name="ZoneTexte 41"/>
          <p:cNvSpPr txBox="1"/>
          <p:nvPr/>
        </p:nvSpPr>
        <p:spPr>
          <a:xfrm>
            <a:off x="4252173" y="341970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61" name="Accolade fermante 60"/>
          <p:cNvSpPr/>
          <p:nvPr/>
        </p:nvSpPr>
        <p:spPr>
          <a:xfrm rot="5400000">
            <a:off x="3527884" y="1007440"/>
            <a:ext cx="504056" cy="6336704"/>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62" name="ZoneTexte 61"/>
          <p:cNvSpPr txBox="1"/>
          <p:nvPr/>
        </p:nvSpPr>
        <p:spPr>
          <a:xfrm>
            <a:off x="395536" y="4427820"/>
            <a:ext cx="7863050" cy="1015663"/>
          </a:xfrm>
          <a:prstGeom prst="rect">
            <a:avLst/>
          </a:prstGeom>
          <a:noFill/>
        </p:spPr>
        <p:txBody>
          <a:bodyPr wrap="none" rtlCol="0">
            <a:spAutoFit/>
          </a:bodyPr>
          <a:lstStyle/>
          <a:p>
            <a:r>
              <a:rPr lang="fr-FR" dirty="0" smtClean="0">
                <a:solidFill>
                  <a:schemeClr val="bg1"/>
                </a:solidFill>
                <a:latin typeface="Comic Sans MS" pitchFamily="66" charset="0"/>
              </a:rPr>
              <a:t>Si ce boson existe, sa masse est quelque part dans cet intervalle</a:t>
            </a:r>
          </a:p>
          <a:p>
            <a:endParaRPr lang="fr-FR" dirty="0" smtClean="0">
              <a:solidFill>
                <a:schemeClr val="bg1"/>
              </a:solidFill>
              <a:latin typeface="Comic Sans MS" pitchFamily="66" charset="0"/>
            </a:endParaRPr>
          </a:p>
          <a:p>
            <a:r>
              <a:rPr lang="fr-FR" sz="2400" dirty="0" smtClean="0">
                <a:solidFill>
                  <a:srgbClr val="FFFF00"/>
                </a:solidFill>
                <a:latin typeface="Comic Sans MS" pitchFamily="66" charset="0"/>
                <a:sym typeface="Symbol"/>
              </a:rPr>
              <a:t>       </a:t>
            </a:r>
            <a:r>
              <a:rPr lang="fr-FR" sz="2400" dirty="0" smtClean="0">
                <a:solidFill>
                  <a:srgbClr val="FFFF00"/>
                </a:solidFill>
                <a:latin typeface="Comic Sans MS" pitchFamily="66" charset="0"/>
              </a:rPr>
              <a:t>Il faut donc le chercher dans tout ce domaine.</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72008" y="2060848"/>
            <a:ext cx="9036496" cy="2800767"/>
          </a:xfrm>
          <a:prstGeom prst="rect">
            <a:avLst/>
          </a:prstGeom>
          <a:noFill/>
        </p:spPr>
        <p:txBody>
          <a:bodyPr wrap="square" rtlCol="0">
            <a:spAutoFit/>
          </a:bodyPr>
          <a:lstStyle/>
          <a:p>
            <a:r>
              <a:rPr lang="fr-FR" sz="2200" dirty="0" smtClean="0">
                <a:solidFill>
                  <a:schemeClr val="bg1"/>
                </a:solidFill>
                <a:latin typeface="Comic Sans MS" pitchFamily="66" charset="0"/>
              </a:rPr>
              <a:t>Mais:</a:t>
            </a:r>
          </a:p>
          <a:p>
            <a:pPr>
              <a:buFontTx/>
              <a:buChar char="-"/>
            </a:pPr>
            <a:r>
              <a:rPr lang="fr-FR" sz="2200" dirty="0" smtClean="0">
                <a:solidFill>
                  <a:schemeClr val="bg1"/>
                </a:solidFill>
                <a:latin typeface="Comic Sans MS" pitchFamily="66" charset="0"/>
              </a:rPr>
              <a:t> Les bosons scalaires de Higgs</a:t>
            </a:r>
          </a:p>
          <a:p>
            <a:r>
              <a:rPr lang="fr-FR" sz="2200" dirty="0" smtClean="0">
                <a:solidFill>
                  <a:schemeClr val="bg1"/>
                </a:solidFill>
                <a:latin typeface="Comic Sans MS" pitchFamily="66" charset="0"/>
              </a:rPr>
              <a:t>  abondamment créés lors de la brisure </a:t>
            </a:r>
            <a:r>
              <a:rPr lang="fr-FR" sz="2200" dirty="0" smtClean="0">
                <a:solidFill>
                  <a:schemeClr val="bg1"/>
                </a:solidFill>
                <a:latin typeface="Comic Sans MS" pitchFamily="66" charset="0"/>
              </a:rPr>
              <a:t>spontanée de </a:t>
            </a:r>
            <a:r>
              <a:rPr lang="fr-FR" sz="2200" dirty="0" smtClean="0">
                <a:solidFill>
                  <a:schemeClr val="bg1"/>
                </a:solidFill>
                <a:latin typeface="Comic Sans MS" pitchFamily="66" charset="0"/>
              </a:rPr>
              <a:t>symétrie</a:t>
            </a:r>
          </a:p>
          <a:p>
            <a:r>
              <a:rPr lang="fr-FR" sz="2200" dirty="0" smtClean="0">
                <a:solidFill>
                  <a:schemeClr val="bg1"/>
                </a:solidFill>
                <a:latin typeface="Comic Sans MS" pitchFamily="66" charset="0"/>
              </a:rPr>
              <a:t>  </a:t>
            </a:r>
            <a:r>
              <a:rPr lang="fr-FR" sz="2200" dirty="0" smtClean="0">
                <a:solidFill>
                  <a:srgbClr val="FFFF00"/>
                </a:solidFill>
                <a:latin typeface="Comic Sans MS" pitchFamily="66" charset="0"/>
              </a:rPr>
              <a:t>ont disparu </a:t>
            </a:r>
            <a:r>
              <a:rPr lang="fr-FR" sz="2200" dirty="0" smtClean="0">
                <a:solidFill>
                  <a:schemeClr val="bg1"/>
                </a:solidFill>
                <a:latin typeface="Comic Sans MS" pitchFamily="66" charset="0"/>
              </a:rPr>
              <a:t>très rapidement peu après la transition de phase,</a:t>
            </a:r>
          </a:p>
          <a:p>
            <a:r>
              <a:rPr lang="fr-FR" sz="2200" dirty="0" smtClean="0">
                <a:solidFill>
                  <a:schemeClr val="bg1"/>
                </a:solidFill>
                <a:latin typeface="Comic Sans MS" pitchFamily="66" charset="0"/>
              </a:rPr>
              <a:t>  </a:t>
            </a:r>
            <a:r>
              <a:rPr lang="fr-FR" sz="2200" dirty="0" smtClean="0">
                <a:solidFill>
                  <a:schemeClr val="bg1"/>
                </a:solidFill>
                <a:latin typeface="Comic Sans MS" pitchFamily="66" charset="0"/>
              </a:rPr>
              <a:t>… il </a:t>
            </a:r>
            <a:r>
              <a:rPr lang="fr-FR" sz="2200" dirty="0" smtClean="0">
                <a:solidFill>
                  <a:schemeClr val="bg1"/>
                </a:solidFill>
                <a:latin typeface="Comic Sans MS" pitchFamily="66" charset="0"/>
              </a:rPr>
              <a:t>y a 13,7 Milliards d’années.</a:t>
            </a:r>
          </a:p>
          <a:p>
            <a:r>
              <a:rPr lang="fr-FR" sz="2200" dirty="0" smtClean="0">
                <a:solidFill>
                  <a:schemeClr val="bg1"/>
                </a:solidFill>
                <a:latin typeface="Comic Sans MS" pitchFamily="66" charset="0"/>
              </a:rPr>
              <a:t>                           </a:t>
            </a:r>
          </a:p>
          <a:p>
            <a:pPr>
              <a:buFontTx/>
              <a:buChar char="-"/>
            </a:pPr>
            <a:r>
              <a:rPr lang="fr-FR" sz="2200" dirty="0" smtClean="0">
                <a:solidFill>
                  <a:schemeClr val="bg1"/>
                </a:solidFill>
                <a:latin typeface="Comic Sans MS" pitchFamily="66" charset="0"/>
              </a:rPr>
              <a:t> Seul subsiste … le champ de Higgs qui baigne tout notre Univers …</a:t>
            </a:r>
          </a:p>
          <a:p>
            <a:r>
              <a:rPr lang="fr-FR" sz="2200" dirty="0" smtClean="0">
                <a:solidFill>
                  <a:srgbClr val="FFFF00"/>
                </a:solidFill>
                <a:latin typeface="Comic Sans MS" pitchFamily="66" charset="0"/>
              </a:rPr>
              <a:t>                               si le mécanisme est vrai !</a:t>
            </a:r>
            <a:endParaRPr lang="fr-FR" sz="2200" dirty="0">
              <a:solidFill>
                <a:srgbClr val="FFFF00"/>
              </a:solidFill>
              <a:latin typeface="Comic Sans MS" pitchFamily="66" charset="0"/>
            </a:endParaRP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875104" y="4365104"/>
            <a:ext cx="4633000" cy="1200329"/>
          </a:xfrm>
          <a:prstGeom prst="rect">
            <a:avLst/>
          </a:prstGeom>
          <a:noFill/>
        </p:spPr>
        <p:txBody>
          <a:bodyPr wrap="none" rtlCol="0">
            <a:spAutoFit/>
          </a:bodyPr>
          <a:lstStyle/>
          <a:p>
            <a:r>
              <a:rPr lang="fr-FR" sz="3200" dirty="0" smtClean="0">
                <a:solidFill>
                  <a:schemeClr val="bg1"/>
                </a:solidFill>
                <a:latin typeface="Comic Sans MS" pitchFamily="66" charset="0"/>
              </a:rPr>
              <a:t>Faire appel</a:t>
            </a:r>
          </a:p>
          <a:p>
            <a:r>
              <a:rPr lang="fr-FR" sz="3200" dirty="0" smtClean="0">
                <a:solidFill>
                  <a:schemeClr val="bg1"/>
                </a:solidFill>
                <a:latin typeface="Comic Sans MS" pitchFamily="66" charset="0"/>
              </a:rPr>
              <a:t>aux expérimentateurs </a:t>
            </a:r>
            <a:r>
              <a:rPr lang="fr-FR" sz="4000" dirty="0" smtClean="0">
                <a:solidFill>
                  <a:schemeClr val="bg1"/>
                </a:solidFill>
                <a:latin typeface="Comic Sans MS" pitchFamily="66" charset="0"/>
              </a:rPr>
              <a:t>!</a:t>
            </a:r>
            <a:endParaRPr lang="fr-FR" sz="4000" dirty="0">
              <a:solidFill>
                <a:schemeClr val="bg1"/>
              </a:solidFill>
              <a:latin typeface="Comic Sans MS" pitchFamily="66" charset="0"/>
            </a:endParaRPr>
          </a:p>
        </p:txBody>
      </p:sp>
      <p:pic>
        <p:nvPicPr>
          <p:cNvPr id="5" name="Picture 10" descr="AG00315_"/>
          <p:cNvPicPr>
            <a:picLocks noChangeAspect="1" noChangeArrowheads="1" noCrop="1"/>
          </p:cNvPicPr>
          <p:nvPr/>
        </p:nvPicPr>
        <p:blipFill>
          <a:blip r:embed="rId3" cstate="print"/>
          <a:srcRect/>
          <a:stretch>
            <a:fillRect/>
          </a:stretch>
        </p:blipFill>
        <p:spPr bwMode="auto">
          <a:xfrm>
            <a:off x="5724128"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2011</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5496" y="1412776"/>
            <a:ext cx="7526419" cy="1077218"/>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Recréer des conditions </a:t>
            </a:r>
            <a:r>
              <a:rPr lang="fr-FR" sz="2000" dirty="0" smtClean="0">
                <a:solidFill>
                  <a:schemeClr val="bg1"/>
                </a:solidFill>
                <a:latin typeface="Comic Sans MS" pitchFamily="66" charset="0"/>
              </a:rPr>
              <a:t>voisines de celles  qui ont du exister</a:t>
            </a:r>
          </a:p>
          <a:p>
            <a:r>
              <a:rPr lang="fr-FR" sz="2000" dirty="0" smtClean="0">
                <a:solidFill>
                  <a:schemeClr val="bg1"/>
                </a:solidFill>
                <a:latin typeface="Comic Sans MS" pitchFamily="66" charset="0"/>
              </a:rPr>
              <a:t>   une fraction de seconde après le Big Bang</a:t>
            </a:r>
          </a:p>
          <a:p>
            <a:r>
              <a:rPr lang="fr-FR" sz="2400" dirty="0" smtClean="0">
                <a:solidFill>
                  <a:schemeClr val="bg1"/>
                </a:solidFill>
                <a:latin typeface="Comic Sans MS" pitchFamily="66" charset="0"/>
                <a:sym typeface="Symbol"/>
              </a:rPr>
              <a:t>                       </a:t>
            </a:r>
            <a:r>
              <a:rPr lang="fr-FR" sz="2400" dirty="0" smtClean="0">
                <a:solidFill>
                  <a:srgbClr val="FFC000"/>
                </a:solidFill>
                <a:latin typeface="Comic Sans MS" pitchFamily="66" charset="0"/>
                <a:sym typeface="Symbol"/>
              </a:rPr>
              <a:t> Collisionneurs de particules</a:t>
            </a:r>
            <a:endParaRPr lang="fr-FR" sz="2400" dirty="0">
              <a:solidFill>
                <a:srgbClr val="FFC000"/>
              </a:solidFill>
              <a:latin typeface="Comic Sans MS" pitchFamily="66" charset="0"/>
            </a:endParaRPr>
          </a:p>
        </p:txBody>
      </p:sp>
      <p:sp>
        <p:nvSpPr>
          <p:cNvPr id="4" name="Text Box 36"/>
          <p:cNvSpPr txBox="1">
            <a:spLocks noChangeArrowheads="1"/>
          </p:cNvSpPr>
          <p:nvPr/>
        </p:nvSpPr>
        <p:spPr bwMode="auto">
          <a:xfrm>
            <a:off x="119886" y="44624"/>
            <a:ext cx="885370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Comment?</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Faire appel aux accélérateurs de particules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7" name="Text Box 12"/>
          <p:cNvSpPr txBox="1">
            <a:spLocks noChangeArrowheads="1"/>
          </p:cNvSpPr>
          <p:nvPr/>
        </p:nvSpPr>
        <p:spPr bwMode="auto">
          <a:xfrm>
            <a:off x="3689" y="5097378"/>
            <a:ext cx="9320839" cy="707886"/>
          </a:xfrm>
          <a:prstGeom prst="rect">
            <a:avLst/>
          </a:prstGeom>
          <a:noFill/>
          <a:ln w="9525">
            <a:noFill/>
            <a:miter lim="800000"/>
            <a:headEnd/>
            <a:tailEnd/>
          </a:ln>
          <a:effectLst/>
        </p:spPr>
        <p:txBody>
          <a:bodyPr wrap="square">
            <a:spAutoFit/>
          </a:bodyPr>
          <a:lstStyle/>
          <a:p>
            <a:pPr>
              <a:buFont typeface="Symbol"/>
              <a:buChar char="·"/>
            </a:pPr>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Création </a:t>
            </a:r>
            <a:r>
              <a:rPr lang="fr-FR" sz="2000" dirty="0">
                <a:solidFill>
                  <a:srgbClr val="FFFF00"/>
                </a:solidFill>
                <a:latin typeface="Comic Sans MS" pitchFamily="66" charset="0"/>
              </a:rPr>
              <a:t>de particules de hautes </a:t>
            </a:r>
            <a:r>
              <a:rPr lang="fr-FR" sz="2000" dirty="0" smtClean="0">
                <a:solidFill>
                  <a:srgbClr val="FFFF00"/>
                </a:solidFill>
                <a:latin typeface="Comic Sans MS" pitchFamily="66" charset="0"/>
              </a:rPr>
              <a:t>masses, dont le boson scalaire s’il existe</a:t>
            </a:r>
          </a:p>
          <a:p>
            <a:r>
              <a:rPr lang="fr-FR" sz="2000" dirty="0" smtClean="0">
                <a:solidFill>
                  <a:srgbClr val="FFFF00"/>
                </a:solidFill>
                <a:latin typeface="Comic Sans MS" pitchFamily="66" charset="0"/>
              </a:rPr>
              <a:t>   mais il est instable et va se  désintégrer </a:t>
            </a:r>
            <a:r>
              <a:rPr lang="fr-FR" sz="2000" dirty="0" smtClean="0">
                <a:solidFill>
                  <a:srgbClr val="FFFF00"/>
                </a:solidFill>
                <a:latin typeface="Comic Sans MS" pitchFamily="66" charset="0"/>
                <a:sym typeface="Symbol"/>
              </a:rPr>
              <a:t> particules ″filles″;</a:t>
            </a:r>
            <a:endParaRPr lang="fr-FR" sz="2000" dirty="0">
              <a:solidFill>
                <a:srgbClr val="FFFF00"/>
              </a:solidFill>
              <a:latin typeface="Comic Sans MS" pitchFamily="66" charset="0"/>
            </a:endParaRPr>
          </a:p>
        </p:txBody>
      </p:sp>
      <p:sp>
        <p:nvSpPr>
          <p:cNvPr id="8" name="Text Box 13"/>
          <p:cNvSpPr txBox="1">
            <a:spLocks noChangeArrowheads="1"/>
          </p:cNvSpPr>
          <p:nvPr/>
        </p:nvSpPr>
        <p:spPr bwMode="auto">
          <a:xfrm>
            <a:off x="5580112" y="3481844"/>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15" name="Text Box 12"/>
          <p:cNvSpPr txBox="1">
            <a:spLocks noChangeArrowheads="1"/>
          </p:cNvSpPr>
          <p:nvPr/>
        </p:nvSpPr>
        <p:spPr bwMode="auto">
          <a:xfrm>
            <a:off x="-180528" y="6093296"/>
            <a:ext cx="8956299" cy="400110"/>
          </a:xfrm>
          <a:prstGeom prst="rect">
            <a:avLst/>
          </a:prstGeom>
          <a:noFill/>
          <a:ln w="9525">
            <a:noFill/>
            <a:miter lim="800000"/>
            <a:headEnd/>
            <a:tailEnd/>
          </a:ln>
          <a:effectLst/>
        </p:spPr>
        <p:txBody>
          <a:bodyPr wrap="none">
            <a:spAutoFit/>
          </a:bodyPr>
          <a:lstStyle/>
          <a:p>
            <a:pPr algn="ctr"/>
            <a:r>
              <a:rPr lang="fr-FR" sz="2000" dirty="0" smtClean="0">
                <a:solidFill>
                  <a:srgbClr val="CCECFF"/>
                </a:solidFill>
                <a:latin typeface="Comic Sans MS" pitchFamily="66" charset="0"/>
                <a:sym typeface="Symbol"/>
              </a:rPr>
              <a:t> </a:t>
            </a:r>
            <a:r>
              <a:rPr lang="fr-FR" sz="2000" dirty="0" smtClean="0">
                <a:solidFill>
                  <a:srgbClr val="FFFF00"/>
                </a:solidFill>
                <a:latin typeface="Comic Sans MS" pitchFamily="66" charset="0"/>
                <a:sym typeface="Symbol"/>
              </a:rPr>
              <a:t>O</a:t>
            </a:r>
            <a:r>
              <a:rPr lang="fr-FR" sz="2000" dirty="0" smtClean="0">
                <a:solidFill>
                  <a:srgbClr val="FFFF00"/>
                </a:solidFill>
                <a:latin typeface="Comic Sans MS" pitchFamily="66" charset="0"/>
              </a:rPr>
              <a:t>bservation </a:t>
            </a:r>
            <a:r>
              <a:rPr lang="fr-FR" sz="2000" dirty="0">
                <a:solidFill>
                  <a:srgbClr val="FFFF00"/>
                </a:solidFill>
                <a:latin typeface="Comic Sans MS" pitchFamily="66" charset="0"/>
              </a:rPr>
              <a:t>dans </a:t>
            </a:r>
            <a:r>
              <a:rPr lang="fr-FR" sz="2000" dirty="0" smtClean="0">
                <a:solidFill>
                  <a:srgbClr val="FFFF00"/>
                </a:solidFill>
                <a:latin typeface="Comic Sans MS" pitchFamily="66" charset="0"/>
              </a:rPr>
              <a:t>des </a:t>
            </a:r>
            <a:r>
              <a:rPr lang="fr-FR" sz="2000" dirty="0">
                <a:solidFill>
                  <a:srgbClr val="FFFF00"/>
                </a:solidFill>
                <a:latin typeface="Comic Sans MS" pitchFamily="66" charset="0"/>
              </a:rPr>
              <a:t>grands </a:t>
            </a:r>
            <a:r>
              <a:rPr lang="fr-FR" sz="2000" dirty="0" smtClean="0">
                <a:solidFill>
                  <a:srgbClr val="FFFF00"/>
                </a:solidFill>
                <a:latin typeface="Comic Sans MS" pitchFamily="66" charset="0"/>
              </a:rPr>
              <a:t>détecteurs</a:t>
            </a:r>
            <a:r>
              <a:rPr lang="fr-FR" sz="2000" dirty="0" smtClean="0">
                <a:solidFill>
                  <a:schemeClr val="bg1"/>
                </a:solidFill>
                <a:latin typeface="Comic Sans MS" pitchFamily="66" charset="0"/>
              </a:rPr>
              <a:t>: trajectoire, énergie, nature.</a:t>
            </a:r>
            <a:endParaRPr lang="fr-FR" sz="2000" dirty="0">
              <a:solidFill>
                <a:schemeClr val="bg1"/>
              </a:solidFill>
              <a:latin typeface="Comic Sans MS" pitchFamily="66" charset="0"/>
            </a:endParaRPr>
          </a:p>
        </p:txBody>
      </p:sp>
      <p:sp>
        <p:nvSpPr>
          <p:cNvPr id="9" name="Oval 14"/>
          <p:cNvSpPr>
            <a:spLocks noChangeArrowheads="1"/>
          </p:cNvSpPr>
          <p:nvPr/>
        </p:nvSpPr>
        <p:spPr bwMode="auto">
          <a:xfrm>
            <a:off x="898525" y="3475546"/>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475546"/>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2809524"/>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149080"/>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149080"/>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5" presetClass="entr" presetSubtype="1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1" dur="500"/>
                                        <p:tgtEl>
                                          <p:spTgt spid="12">
                                            <p:txEl>
                                              <p:pRg st="0" end="0"/>
                                            </p:txEl>
                                          </p:spTgt>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hidden"/>
                                      </p:to>
                                    </p:set>
                                  </p:childTnLst>
                                </p:cTn>
                              </p:par>
                              <p:par>
                                <p:cTn id="21" presetID="0" presetClass="path" presetSubtype="0" accel="50000" decel="50000" fill="hold" grpId="0" nodeType="withEffect">
                                  <p:stCondLst>
                                    <p:cond delay="0"/>
                                  </p:stCondLst>
                                  <p:childTnLst>
                                    <p:animMotion origin="layout" path="M 5.83333E-6 -2.11841E-6 L 0.14185 -2.11841E-6 " pathEditMode="relative" ptsTypes="AA">
                                      <p:cBhvr>
                                        <p:cTn id="22" dur="2000" fill="hold"/>
                                        <p:tgtEl>
                                          <p:spTgt spid="9"/>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04 0.00532 L -0.11823 -1.57262E-7 " pathEditMode="relative" rAng="0" ptsTypes="AA">
                                      <p:cBhvr>
                                        <p:cTn id="24" dur="2000" fill="hold"/>
                                        <p:tgtEl>
                                          <p:spTgt spid="10"/>
                                        </p:tgtEl>
                                        <p:attrNameLst>
                                          <p:attrName>ppt_x</p:attrName>
                                          <p:attrName>ppt_y</p:attrName>
                                        </p:attrNameLst>
                                      </p:cBhvr>
                                      <p:rCtr x="-57" y="-3"/>
                                    </p:animMotion>
                                  </p:childTnLst>
                                </p:cTn>
                              </p:par>
                            </p:childTnLst>
                          </p:cTn>
                        </p:par>
                        <p:par>
                          <p:cTn id="25" fill="hold">
                            <p:stCondLst>
                              <p:cond delay="2000"/>
                            </p:stCondLst>
                            <p:childTnLst>
                              <p:par>
                                <p:cTn id="26" presetID="53"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2500"/>
                            </p:stCondLst>
                            <p:childTnLst>
                              <p:par>
                                <p:cTn id="32" presetID="1" presetClass="exit" presetSubtype="0" fill="hold" grpId="1" nodeType="after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p:cTn id="3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1">
                                            <p:txEl>
                                              <p:pRg st="0" end="0"/>
                                            </p:txEl>
                                          </p:spTgt>
                                        </p:tgtEl>
                                      </p:cBhvr>
                                    </p:animEffect>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9" grpId="0" animBg="1"/>
      <p:bldP spid="9" grpId="1" animBg="1"/>
      <p:bldP spid="9" grpId="2" animBg="1"/>
      <p:bldP spid="10" grpId="0" animBg="1"/>
      <p:bldP spid="10" grpId="1" animBg="1"/>
      <p:bldP spid="10" grpId="2" animBg="1"/>
      <p:bldP spid="12" grpId="0" build="allAtOnce"/>
      <p:bldP spid="13"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a:t>
            </a:r>
            <a:r>
              <a:rPr lang="fr-FR" sz="2000" dirty="0" smtClean="0">
                <a:solidFill>
                  <a:srgbClr val="00FFFF"/>
                </a:solidFill>
                <a:latin typeface="Comic Sans MS" pitchFamily="66" charset="0"/>
                <a:sym typeface="Symbol"/>
              </a:rPr>
              <a:t>Z* </a:t>
            </a:r>
            <a:r>
              <a:rPr lang="fr-FR" sz="2000" dirty="0" smtClean="0">
                <a:solidFill>
                  <a:srgbClr val="00FFFF"/>
                </a:solidFill>
                <a:latin typeface="Comic Sans MS" pitchFamily="66" charset="0"/>
                <a:sym typeface="Symbol"/>
              </a:rPr>
              <a:t>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a:t>
            </a:r>
            <a:r>
              <a:rPr lang="fr-FR" sz="2000" dirty="0" smtClean="0">
                <a:solidFill>
                  <a:srgbClr val="FF6600"/>
                </a:solidFill>
                <a:latin typeface="Comic Sans MS" pitchFamily="66" charset="0"/>
                <a:sym typeface="Symbol"/>
              </a:rPr>
              <a:t>l </a:t>
            </a:r>
            <a:r>
              <a:rPr lang="fr-FR" sz="2000" dirty="0" smtClean="0">
                <a:solidFill>
                  <a:srgbClr val="FF6600"/>
                </a:solidFill>
                <a:latin typeface="Comic Sans MS" pitchFamily="66" charset="0"/>
                <a:sym typeface="Symbol"/>
              </a:rPr>
              <a:t>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a:t>
            </a:r>
            <a:r>
              <a:rPr lang="fr-FR" sz="2000" dirty="0" smtClean="0">
                <a:solidFill>
                  <a:srgbClr val="FF66FF"/>
                </a:solidFill>
                <a:latin typeface="Comic Sans MS" pitchFamily="66" charset="0"/>
                <a:sym typeface="Symbol"/>
              </a:rPr>
              <a:t>W* </a:t>
            </a:r>
            <a:r>
              <a:rPr lang="fr-FR" sz="2000" dirty="0" smtClean="0">
                <a:solidFill>
                  <a:srgbClr val="FF66FF"/>
                </a:solidFill>
                <a:latin typeface="Comic Sans MS" pitchFamily="66" charset="0"/>
                <a:sym typeface="Symbol"/>
              </a:rPr>
              <a:t> </a:t>
            </a:r>
            <a:r>
              <a:rPr lang="fr-FR" sz="2000" dirty="0" smtClean="0">
                <a:solidFill>
                  <a:srgbClr val="FF66FF"/>
                </a:solidFill>
                <a:latin typeface="Comic Sans MS" pitchFamily="66" charset="0"/>
                <a:sym typeface="Symbol"/>
              </a:rPr>
              <a:t>l </a:t>
            </a:r>
            <a:r>
              <a:rPr lang="fr-FR" sz="2000" dirty="0" smtClean="0">
                <a:solidFill>
                  <a:srgbClr val="FF66FF"/>
                </a:solidFill>
                <a:latin typeface="Comic Sans MS" pitchFamily="66" charset="0"/>
                <a:sym typeface="Symbol"/>
              </a:rPr>
              <a:t> </a:t>
            </a:r>
            <a:r>
              <a:rPr lang="fr-FR" sz="2000" dirty="0" smtClean="0">
                <a:solidFill>
                  <a:srgbClr val="FF66FF"/>
                </a:solidFill>
                <a:latin typeface="Comic Sans MS" pitchFamily="66" charset="0"/>
                <a:sym typeface="Symbol"/>
              </a:rPr>
              <a:t>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672596" y="2132856"/>
            <a:ext cx="7859844" cy="461665"/>
          </a:xfrm>
          <a:prstGeom prst="rect">
            <a:avLst/>
          </a:prstGeom>
          <a:noFill/>
        </p:spPr>
        <p:txBody>
          <a:bodyPr wrap="none" rtlCol="0">
            <a:spAutoFit/>
          </a:bodyPr>
          <a:lstStyle/>
          <a:p>
            <a:r>
              <a:rPr lang="fr-FR" sz="2400" dirty="0" smtClean="0">
                <a:solidFill>
                  <a:schemeClr val="bg1"/>
                </a:solidFill>
                <a:latin typeface="Comic Sans MS" pitchFamily="66" charset="0"/>
              </a:rPr>
              <a:t>Canaux de physique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a:t>
            </a:r>
            <a:r>
              <a:rPr lang="fr-FR" sz="2000" dirty="0" smtClean="0">
                <a:solidFill>
                  <a:srgbClr val="FFFF00"/>
                </a:solidFill>
                <a:latin typeface="Comic Sans MS" pitchFamily="66" charset="0"/>
                <a:sym typeface="Symbol"/>
              </a:rPr>
              <a:t>Z </a:t>
            </a:r>
            <a:r>
              <a:rPr lang="fr-FR" sz="2000" dirty="0" smtClean="0">
                <a:solidFill>
                  <a:srgbClr val="FFFF00"/>
                </a:solidFill>
                <a:latin typeface="Comic Sans MS" pitchFamily="66" charset="0"/>
                <a:sym typeface="Symbol"/>
              </a:rPr>
              <a:t>Z </a:t>
            </a:r>
            <a:r>
              <a:rPr lang="fr-FR" sz="2000" dirty="0" smtClean="0">
                <a:solidFill>
                  <a:srgbClr val="FFFF00"/>
                </a:solidFill>
                <a:latin typeface="Comic Sans MS" pitchFamily="66" charset="0"/>
                <a:sym typeface="Symbol"/>
              </a:rPr>
              <a:t>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9060494"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″Exclusion″ ou ″exclusion puis découverte″ ?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47 ans d’efforts</a:t>
            </a:r>
          </a:p>
          <a:p>
            <a:pPr algn="ctr"/>
            <a:r>
              <a:rPr lang="fr-FR" sz="3200" dirty="0" smtClean="0">
                <a:solidFill>
                  <a:srgbClr val="FFFF00"/>
                </a:solidFill>
                <a:latin typeface="Comic Sans MS" pitchFamily="66" charset="0"/>
              </a:rPr>
              <a:t>jusqu’à l’année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3" name="Picture 5" descr="Logo_LPC"/>
          <p:cNvPicPr>
            <a:picLocks noChangeAspect="1" noChangeArrowheads="1"/>
          </p:cNvPicPr>
          <p:nvPr/>
        </p:nvPicPr>
        <p:blipFill>
          <a:blip r:embed="rId3" cstate="print"/>
          <a:srcRect/>
          <a:stretch>
            <a:fillRect/>
          </a:stretch>
        </p:blipFill>
        <p:spPr bwMode="auto">
          <a:xfrm>
            <a:off x="6295367" y="0"/>
            <a:ext cx="2848633" cy="1700808"/>
          </a:xfrm>
          <a:prstGeom prst="rect">
            <a:avLst/>
          </a:prstGeom>
          <a:noFill/>
          <a:ln w="9525">
            <a:noFill/>
            <a:miter lim="800000"/>
            <a:headEnd/>
            <a:tailEnd/>
          </a:ln>
        </p:spPr>
      </p:pic>
      <p:pic>
        <p:nvPicPr>
          <p:cNvPr id="4" name="Picture 7" descr="Logo_IN2P3-CNRS"/>
          <p:cNvPicPr>
            <a:picLocks noChangeAspect="1" noChangeArrowheads="1"/>
          </p:cNvPicPr>
          <p:nvPr/>
        </p:nvPicPr>
        <p:blipFill>
          <a:blip r:embed="rId4"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5" cstate="print"/>
          <a:srcRect/>
          <a:stretch>
            <a:fillRect/>
          </a:stretch>
        </p:blipFill>
        <p:spPr bwMode="auto">
          <a:xfrm>
            <a:off x="6767736" y="5070149"/>
            <a:ext cx="2376264" cy="1815235"/>
          </a:xfrm>
          <a:prstGeom prst="rect">
            <a:avLst/>
          </a:prstGeom>
          <a:noFill/>
          <a:ln w="9525">
            <a:noFill/>
            <a:miter lim="800000"/>
            <a:headEnd/>
            <a:tailEnd/>
          </a:ln>
        </p:spPr>
      </p:pic>
      <p:sp>
        <p:nvSpPr>
          <p:cNvPr id="6" name="ZoneTexte 5"/>
          <p:cNvSpPr txBox="1"/>
          <p:nvPr/>
        </p:nvSpPr>
        <p:spPr>
          <a:xfrm>
            <a:off x="3131840" y="5539879"/>
            <a:ext cx="3581430"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179512" y="2492896"/>
            <a:ext cx="8783960" cy="400110"/>
          </a:xfrm>
          <a:prstGeom prst="rect">
            <a:avLst/>
          </a:prstGeom>
          <a:noFill/>
        </p:spPr>
        <p:txBody>
          <a:bodyPr wrap="square" rtlCol="0">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Environ 150 personnes, dont une centaine de permanents (60 % CNRS).</a:t>
            </a:r>
            <a:endParaRPr lang="fr-FR" sz="2000" dirty="0">
              <a:solidFill>
                <a:schemeClr val="bg1"/>
              </a:solidFill>
              <a:latin typeface="Comic Sans MS" pitchFamily="66" charset="0"/>
            </a:endParaRPr>
          </a:p>
        </p:txBody>
      </p:sp>
      <p:sp>
        <p:nvSpPr>
          <p:cNvPr id="9" name="ZoneTexte 8"/>
          <p:cNvSpPr txBox="1"/>
          <p:nvPr/>
        </p:nvSpPr>
        <p:spPr>
          <a:xfrm>
            <a:off x="179512" y="3212976"/>
            <a:ext cx="8795980" cy="1015663"/>
          </a:xfrm>
          <a:prstGeom prst="rect">
            <a:avLst/>
          </a:prstGeom>
          <a:noFill/>
        </p:spPr>
        <p:txBody>
          <a:bodyPr wrap="square" rtlCol="0">
            <a:spAutoFit/>
          </a:bodyPr>
          <a:lstStyle/>
          <a:p>
            <a:pPr>
              <a:buFont typeface="Symbol" pitchFamily="18" charset="2"/>
              <a:buChar char="·"/>
            </a:pPr>
            <a:r>
              <a:rPr lang="fr-FR" sz="2000" dirty="0" smtClean="0">
                <a:solidFill>
                  <a:schemeClr val="bg1"/>
                </a:solidFill>
                <a:latin typeface="Comic Sans MS" pitchFamily="66" charset="0"/>
                <a:sym typeface="Symbol"/>
              </a:rPr>
              <a:t> Nombreuses activités dont </a:t>
            </a:r>
            <a:r>
              <a:rPr lang="fr-FR" sz="2000" dirty="0" smtClean="0">
                <a:solidFill>
                  <a:schemeClr val="bg1"/>
                </a:solidFill>
                <a:latin typeface="Comic Sans MS" pitchFamily="66" charset="0"/>
              </a:rPr>
              <a:t>3 expériences LHC  (Alice, LHCb et </a:t>
            </a:r>
            <a:r>
              <a:rPr lang="fr-FR" sz="2000" dirty="0" smtClean="0">
                <a:solidFill>
                  <a:srgbClr val="FFFF66"/>
                </a:solidFill>
                <a:latin typeface="Comic Sans MS" pitchFamily="66" charset="0"/>
              </a:rPr>
              <a:t>Atlas</a:t>
            </a:r>
            <a:r>
              <a:rPr lang="fr-FR" sz="2000" dirty="0" smtClean="0">
                <a:solidFill>
                  <a:schemeClr val="bg1"/>
                </a:solidFill>
                <a:latin typeface="Comic Sans MS" pitchFamily="66" charset="0"/>
              </a:rPr>
              <a:t>): </a:t>
            </a:r>
          </a:p>
          <a:p>
            <a:r>
              <a:rPr lang="fr-FR" sz="2000" dirty="0" smtClean="0">
                <a:solidFill>
                  <a:schemeClr val="bg1"/>
                </a:solidFill>
                <a:latin typeface="Comic Sans MS" pitchFamily="66" charset="0"/>
              </a:rPr>
              <a:t>  - Unique en France.</a:t>
            </a:r>
          </a:p>
          <a:p>
            <a:r>
              <a:rPr lang="fr-FR" sz="2000" dirty="0" smtClean="0">
                <a:solidFill>
                  <a:schemeClr val="bg1"/>
                </a:solidFill>
                <a:latin typeface="Comic Sans MS" pitchFamily="66" charset="0"/>
              </a:rPr>
              <a:t>  - Financements CNRS/IN2P3 (</a:t>
            </a:r>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90%) + Université et Région Auvergne.</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Contacts\Downloads\MM900354468.GIF"/>
          <p:cNvPicPr>
            <a:picLocks noChangeAspect="1" noChangeArrowheads="1" noCrop="1"/>
          </p:cNvPicPr>
          <p:nvPr/>
        </p:nvPicPr>
        <p:blipFill>
          <a:blip r:embed="rId2" cstate="print"/>
          <a:srcRect/>
          <a:stretch>
            <a:fillRect/>
          </a:stretch>
        </p:blipFill>
        <p:spPr bwMode="auto">
          <a:xfrm>
            <a:off x="1907704" y="4034011"/>
            <a:ext cx="581025" cy="619125"/>
          </a:xfrm>
          <a:prstGeom prst="rect">
            <a:avLst/>
          </a:prstGeom>
          <a:noFill/>
        </p:spPr>
      </p:pic>
      <p:pic>
        <p:nvPicPr>
          <p:cNvPr id="3" name="Picture 2" descr="C:\Users\François\Contacts\Downloads\MM900354468.GIF"/>
          <p:cNvPicPr>
            <a:picLocks noChangeAspect="1" noChangeArrowheads="1" noCrop="1"/>
          </p:cNvPicPr>
          <p:nvPr/>
        </p:nvPicPr>
        <p:blipFill>
          <a:blip r:embed="rId2" cstate="print"/>
          <a:srcRect/>
          <a:stretch>
            <a:fillRect/>
          </a:stretch>
        </p:blipFill>
        <p:spPr bwMode="auto">
          <a:xfrm>
            <a:off x="611560" y="4394051"/>
            <a:ext cx="581025" cy="619125"/>
          </a:xfrm>
          <a:prstGeom prst="rect">
            <a:avLst/>
          </a:prstGeom>
          <a:noFill/>
        </p:spPr>
      </p:pic>
      <p:pic>
        <p:nvPicPr>
          <p:cNvPr id="4" name="Picture 2" descr="C:\Users\François\Contacts\Downloads\MM900354468.GIF"/>
          <p:cNvPicPr>
            <a:picLocks noChangeAspect="1" noChangeArrowheads="1" noCrop="1"/>
          </p:cNvPicPr>
          <p:nvPr/>
        </p:nvPicPr>
        <p:blipFill>
          <a:blip r:embed="rId2" cstate="print"/>
          <a:srcRect/>
          <a:stretch>
            <a:fillRect/>
          </a:stretch>
        </p:blipFill>
        <p:spPr bwMode="auto">
          <a:xfrm>
            <a:off x="1259632" y="4250035"/>
            <a:ext cx="581025" cy="619125"/>
          </a:xfrm>
          <a:prstGeom prst="rect">
            <a:avLst/>
          </a:prstGeom>
          <a:noFill/>
        </p:spPr>
      </p:pic>
      <p:pic>
        <p:nvPicPr>
          <p:cNvPr id="5" name="Picture 2" descr="C:\Users\François\Contacts\Downloads\MM900354468.GIF"/>
          <p:cNvPicPr>
            <a:picLocks noChangeAspect="1" noChangeArrowheads="1" noCrop="1"/>
          </p:cNvPicPr>
          <p:nvPr/>
        </p:nvPicPr>
        <p:blipFill>
          <a:blip r:embed="rId2" cstate="print"/>
          <a:srcRect/>
          <a:stretch>
            <a:fillRect/>
          </a:stretch>
        </p:blipFill>
        <p:spPr bwMode="auto">
          <a:xfrm>
            <a:off x="3198887" y="3645024"/>
            <a:ext cx="581025" cy="619125"/>
          </a:xfrm>
          <a:prstGeom prst="rect">
            <a:avLst/>
          </a:prstGeom>
          <a:noFill/>
        </p:spPr>
      </p:pic>
      <p:pic>
        <p:nvPicPr>
          <p:cNvPr id="6" name="Picture 2" descr="C:\Users\François\Contacts\Downloads\MM900354468.GIF"/>
          <p:cNvPicPr>
            <a:picLocks noChangeAspect="1" noChangeArrowheads="1" noCrop="1"/>
          </p:cNvPicPr>
          <p:nvPr/>
        </p:nvPicPr>
        <p:blipFill>
          <a:blip r:embed="rId2" cstate="print"/>
          <a:srcRect/>
          <a:stretch>
            <a:fillRect/>
          </a:stretch>
        </p:blipFill>
        <p:spPr bwMode="auto">
          <a:xfrm>
            <a:off x="2555776" y="3889995"/>
            <a:ext cx="581025" cy="619125"/>
          </a:xfrm>
          <a:prstGeom prst="rect">
            <a:avLst/>
          </a:prstGeom>
          <a:noFill/>
        </p:spPr>
      </p:pic>
      <p:pic>
        <p:nvPicPr>
          <p:cNvPr id="7" name="Picture 2" descr="C:\Users\François\Contacts\Downloads\MM900354468.GIF"/>
          <p:cNvPicPr>
            <a:picLocks noChangeAspect="1" noChangeArrowheads="1" noCrop="1"/>
          </p:cNvPicPr>
          <p:nvPr/>
        </p:nvPicPr>
        <p:blipFill>
          <a:blip r:embed="rId2" cstate="print"/>
          <a:srcRect/>
          <a:stretch>
            <a:fillRect/>
          </a:stretch>
        </p:blipFill>
        <p:spPr bwMode="auto">
          <a:xfrm>
            <a:off x="5148064" y="3169915"/>
            <a:ext cx="581025" cy="619125"/>
          </a:xfrm>
          <a:prstGeom prst="rect">
            <a:avLst/>
          </a:prstGeom>
          <a:noFill/>
        </p:spPr>
      </p:pic>
      <p:pic>
        <p:nvPicPr>
          <p:cNvPr id="8" name="Picture 2" descr="C:\Users\François\Contacts\Downloads\MM900354468.GIF"/>
          <p:cNvPicPr>
            <a:picLocks noChangeAspect="1" noChangeArrowheads="1" noCrop="1"/>
          </p:cNvPicPr>
          <p:nvPr/>
        </p:nvPicPr>
        <p:blipFill>
          <a:blip r:embed="rId2" cstate="print"/>
          <a:srcRect/>
          <a:stretch>
            <a:fillRect/>
          </a:stretch>
        </p:blipFill>
        <p:spPr bwMode="auto">
          <a:xfrm>
            <a:off x="3851920" y="3529955"/>
            <a:ext cx="581025" cy="619125"/>
          </a:xfrm>
          <a:prstGeom prst="rect">
            <a:avLst/>
          </a:prstGeom>
          <a:noFill/>
        </p:spPr>
      </p:pic>
      <p:pic>
        <p:nvPicPr>
          <p:cNvPr id="9" name="Picture 2" descr="C:\Users\François\Contacts\Downloads\MM900354468.GIF"/>
          <p:cNvPicPr>
            <a:picLocks noChangeAspect="1" noChangeArrowheads="1" noCrop="1"/>
          </p:cNvPicPr>
          <p:nvPr/>
        </p:nvPicPr>
        <p:blipFill>
          <a:blip r:embed="rId2" cstate="print"/>
          <a:srcRect/>
          <a:stretch>
            <a:fillRect/>
          </a:stretch>
        </p:blipFill>
        <p:spPr bwMode="auto">
          <a:xfrm>
            <a:off x="4499992" y="3313931"/>
            <a:ext cx="581025" cy="619125"/>
          </a:xfrm>
          <a:prstGeom prst="rect">
            <a:avLst/>
          </a:prstGeom>
          <a:noFill/>
        </p:spPr>
      </p:pic>
      <p:pic>
        <p:nvPicPr>
          <p:cNvPr id="10" name="Picture 2" descr="C:\Users\François\Contacts\Downloads\MM900354468.GIF"/>
          <p:cNvPicPr>
            <a:picLocks noChangeAspect="1" noChangeArrowheads="1" noCrop="1"/>
          </p:cNvPicPr>
          <p:nvPr/>
        </p:nvPicPr>
        <p:blipFill>
          <a:blip r:embed="rId2" cstate="print"/>
          <a:srcRect/>
          <a:stretch>
            <a:fillRect/>
          </a:stretch>
        </p:blipFill>
        <p:spPr bwMode="auto">
          <a:xfrm>
            <a:off x="6444208" y="2809875"/>
            <a:ext cx="581025" cy="619125"/>
          </a:xfrm>
          <a:prstGeom prst="rect">
            <a:avLst/>
          </a:prstGeom>
          <a:noFill/>
        </p:spPr>
      </p:pic>
      <p:pic>
        <p:nvPicPr>
          <p:cNvPr id="11" name="Picture 2" descr="C:\Users\François\Contacts\Downloads\MM900354468.GIF"/>
          <p:cNvPicPr>
            <a:picLocks noChangeAspect="1" noChangeArrowheads="1" noCrop="1"/>
          </p:cNvPicPr>
          <p:nvPr/>
        </p:nvPicPr>
        <p:blipFill>
          <a:blip r:embed="rId2" cstate="print"/>
          <a:srcRect/>
          <a:stretch>
            <a:fillRect/>
          </a:stretch>
        </p:blipFill>
        <p:spPr bwMode="auto">
          <a:xfrm>
            <a:off x="5796136" y="2953891"/>
            <a:ext cx="581025" cy="619125"/>
          </a:xfrm>
          <a:prstGeom prst="rect">
            <a:avLst/>
          </a:prstGeom>
          <a:noFill/>
        </p:spPr>
      </p:pic>
      <p:pic>
        <p:nvPicPr>
          <p:cNvPr id="12" name="Picture 2" descr="C:\Users\François\Contacts\Downloads\MM900354468.GIF"/>
          <p:cNvPicPr>
            <a:picLocks noChangeAspect="1" noChangeArrowheads="1" noCrop="1"/>
          </p:cNvPicPr>
          <p:nvPr/>
        </p:nvPicPr>
        <p:blipFill>
          <a:blip r:embed="rId2" cstate="print"/>
          <a:srcRect/>
          <a:stretch>
            <a:fillRect/>
          </a:stretch>
        </p:blipFill>
        <p:spPr bwMode="auto">
          <a:xfrm>
            <a:off x="7807399" y="2420888"/>
            <a:ext cx="581025" cy="619125"/>
          </a:xfrm>
          <a:prstGeom prst="rect">
            <a:avLst/>
          </a:prstGeom>
          <a:noFill/>
        </p:spPr>
      </p:pic>
      <p:pic>
        <p:nvPicPr>
          <p:cNvPr id="13" name="Picture 2" descr="C:\Users\François\Contacts\Downloads\MM900354468.GIF"/>
          <p:cNvPicPr>
            <a:picLocks noChangeAspect="1" noChangeArrowheads="1" noCrop="1"/>
          </p:cNvPicPr>
          <p:nvPr/>
        </p:nvPicPr>
        <p:blipFill>
          <a:blip r:embed="rId2" cstate="print"/>
          <a:srcRect/>
          <a:stretch>
            <a:fillRect/>
          </a:stretch>
        </p:blipFill>
        <p:spPr bwMode="auto">
          <a:xfrm>
            <a:off x="7164288" y="2593851"/>
            <a:ext cx="581025" cy="619125"/>
          </a:xfrm>
          <a:prstGeom prst="rect">
            <a:avLst/>
          </a:prstGeom>
          <a:noFill/>
        </p:spPr>
      </p:pic>
      <p:cxnSp>
        <p:nvCxnSpPr>
          <p:cNvPr id="14" name="Connecteur droit 13"/>
          <p:cNvCxnSpPr/>
          <p:nvPr/>
        </p:nvCxnSpPr>
        <p:spPr>
          <a:xfrm flipV="1">
            <a:off x="539552" y="3140968"/>
            <a:ext cx="7704856" cy="21602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467544" y="494116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876256" y="314096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1" idx="2"/>
          </p:cNvCxnSpPr>
          <p:nvPr/>
        </p:nvCxnSpPr>
        <p:spPr>
          <a:xfrm flipV="1">
            <a:off x="6086649" y="3284984"/>
            <a:ext cx="789607" cy="28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5580112" y="350100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563888" y="4077072"/>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2915816" y="4221088"/>
            <a:ext cx="720080" cy="1870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4860032" y="3645024"/>
            <a:ext cx="792088"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4139952" y="3861048"/>
            <a:ext cx="720080"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1619672" y="4581128"/>
            <a:ext cx="648072"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267744" y="4437112"/>
            <a:ext cx="720080"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 descr="C:\Users\François\AppData\Local\Microsoft\Windows\Temporary Internet Files\Content.IE5\6SY38OO7\MM900354396.GIF"/>
          <p:cNvPicPr>
            <a:picLocks noChangeAspect="1" noChangeArrowheads="1" noCrop="1"/>
          </p:cNvPicPr>
          <p:nvPr/>
        </p:nvPicPr>
        <p:blipFill>
          <a:blip r:embed="rId3" cstate="print"/>
          <a:srcRect/>
          <a:stretch>
            <a:fillRect/>
          </a:stretch>
        </p:blipFill>
        <p:spPr bwMode="auto">
          <a:xfrm>
            <a:off x="3563888" y="764704"/>
            <a:ext cx="1440160"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5"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par>
                                <p:cTn id="47" presetID="5" presetClass="entr" presetSubtype="1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cTn>
                              </p:par>
                              <p:par>
                                <p:cTn id="53" presetID="5" presetClass="entr" presetSubtype="1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par>
                                <p:cTn id="59" presetID="5" presetClass="entr" presetSubtype="1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checkerboard(across)">
                                      <p:cBhvr>
                                        <p:cTn id="61" dur="500"/>
                                        <p:tgtEl>
                                          <p:spTgt spid="20"/>
                                        </p:tgtEl>
                                      </p:cBhvr>
                                    </p:animEffect>
                                  </p:childTnLst>
                                </p:cTn>
                              </p:par>
                              <p:par>
                                <p:cTn id="62" presetID="5" presetClass="entr" presetSubtype="1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par>
                                <p:cTn id="65" presetID="5" presetClass="entr" presetSubtype="1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heckerboard(across)">
                                      <p:cBhvr>
                                        <p:cTn id="67" dur="500"/>
                                        <p:tgtEl>
                                          <p:spTgt spid="23"/>
                                        </p:tgtEl>
                                      </p:cBhvr>
                                    </p:animEffect>
                                  </p:childTnLst>
                                </p:cTn>
                              </p:par>
                              <p:par>
                                <p:cTn id="68" presetID="5" presetClass="entr" presetSubtype="1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checkerboard(across)">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checkerboard(across)">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9"/>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4"/>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6"/>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1"/>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1"/>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9"/>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1916832"/>
            <a:ext cx="733425" cy="714375"/>
          </a:xfrm>
          <a:prstGeom prst="rect">
            <a:avLst/>
          </a:prstGeom>
          <a:noFill/>
        </p:spPr>
      </p:pic>
      <p:pic>
        <p:nvPicPr>
          <p:cNvPr id="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01294" y="1916832"/>
            <a:ext cx="733425" cy="714375"/>
          </a:xfrm>
          <a:prstGeom prst="rect">
            <a:avLst/>
          </a:prstGeom>
          <a:noFill/>
        </p:spPr>
      </p:pic>
      <p:pic>
        <p:nvPicPr>
          <p:cNvPr id="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537198" y="1916832"/>
            <a:ext cx="733425" cy="714375"/>
          </a:xfrm>
          <a:prstGeom prst="rect">
            <a:avLst/>
          </a:prstGeom>
          <a:noFill/>
        </p:spPr>
      </p:pic>
      <p:pic>
        <p:nvPicPr>
          <p:cNvPr id="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057478" y="2636912"/>
            <a:ext cx="733425" cy="714375"/>
          </a:xfrm>
          <a:prstGeom prst="rect">
            <a:avLst/>
          </a:prstGeom>
          <a:noFill/>
        </p:spPr>
      </p:pic>
      <p:pic>
        <p:nvPicPr>
          <p:cNvPr id="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2564904"/>
            <a:ext cx="733425" cy="714375"/>
          </a:xfrm>
          <a:prstGeom prst="rect">
            <a:avLst/>
          </a:prstGeom>
          <a:noFill/>
        </p:spPr>
      </p:pic>
      <p:pic>
        <p:nvPicPr>
          <p:cNvPr id="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825230" y="2564904"/>
            <a:ext cx="733425" cy="714375"/>
          </a:xfrm>
          <a:prstGeom prst="rect">
            <a:avLst/>
          </a:prstGeom>
          <a:noFill/>
        </p:spPr>
      </p:pic>
      <p:pic>
        <p:nvPicPr>
          <p:cNvPr id="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033142" y="2636912"/>
            <a:ext cx="733425" cy="714375"/>
          </a:xfrm>
          <a:prstGeom prst="rect">
            <a:avLst/>
          </a:prstGeom>
          <a:noFill/>
        </p:spPr>
      </p:pic>
      <p:pic>
        <p:nvPicPr>
          <p:cNvPr id="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489526" y="3212976"/>
            <a:ext cx="733425" cy="714375"/>
          </a:xfrm>
          <a:prstGeom prst="rect">
            <a:avLst/>
          </a:prstGeom>
          <a:noFill/>
        </p:spPr>
      </p:pic>
      <p:pic>
        <p:nvPicPr>
          <p:cNvPr id="1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913462" y="3284984"/>
            <a:ext cx="733425" cy="714375"/>
          </a:xfrm>
          <a:prstGeom prst="rect">
            <a:avLst/>
          </a:prstGeom>
          <a:noFill/>
        </p:spPr>
      </p:pic>
      <p:pic>
        <p:nvPicPr>
          <p:cNvPr id="1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049366" y="3284984"/>
            <a:ext cx="733425" cy="714375"/>
          </a:xfrm>
          <a:prstGeom prst="rect">
            <a:avLst/>
          </a:prstGeom>
          <a:noFill/>
        </p:spPr>
      </p:pic>
      <p:pic>
        <p:nvPicPr>
          <p:cNvPr id="1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558655" y="2564904"/>
            <a:ext cx="733425" cy="714375"/>
          </a:xfrm>
          <a:prstGeom prst="rect">
            <a:avLst/>
          </a:prstGeom>
          <a:noFill/>
        </p:spPr>
      </p:pic>
      <p:pic>
        <p:nvPicPr>
          <p:cNvPr id="1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465190" y="3284984"/>
            <a:ext cx="733425" cy="714375"/>
          </a:xfrm>
          <a:prstGeom prst="rect">
            <a:avLst/>
          </a:prstGeom>
          <a:noFill/>
        </p:spPr>
      </p:pic>
      <p:pic>
        <p:nvPicPr>
          <p:cNvPr id="1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601094" y="3284984"/>
            <a:ext cx="733425" cy="714375"/>
          </a:xfrm>
          <a:prstGeom prst="rect">
            <a:avLst/>
          </a:prstGeom>
          <a:noFill/>
        </p:spPr>
      </p:pic>
      <p:pic>
        <p:nvPicPr>
          <p:cNvPr id="1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921574" y="3861048"/>
            <a:ext cx="733425" cy="714375"/>
          </a:xfrm>
          <a:prstGeom prst="rect">
            <a:avLst/>
          </a:prstGeom>
          <a:noFill/>
        </p:spPr>
      </p:pic>
      <p:pic>
        <p:nvPicPr>
          <p:cNvPr id="1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201494" y="3861048"/>
            <a:ext cx="733425" cy="714375"/>
          </a:xfrm>
          <a:prstGeom prst="rect">
            <a:avLst/>
          </a:prstGeom>
          <a:noFill/>
        </p:spPr>
      </p:pic>
      <p:pic>
        <p:nvPicPr>
          <p:cNvPr id="1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3933056"/>
            <a:ext cx="733425" cy="714375"/>
          </a:xfrm>
          <a:prstGeom prst="rect">
            <a:avLst/>
          </a:prstGeom>
          <a:noFill/>
        </p:spPr>
      </p:pic>
      <p:pic>
        <p:nvPicPr>
          <p:cNvPr id="1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545310" y="3933056"/>
            <a:ext cx="733425" cy="714375"/>
          </a:xfrm>
          <a:prstGeom prst="rect">
            <a:avLst/>
          </a:prstGeom>
          <a:noFill/>
        </p:spPr>
      </p:pic>
      <p:pic>
        <p:nvPicPr>
          <p:cNvPr id="1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753222" y="3933056"/>
            <a:ext cx="733425" cy="714375"/>
          </a:xfrm>
          <a:prstGeom prst="rect">
            <a:avLst/>
          </a:prstGeom>
          <a:noFill/>
        </p:spPr>
      </p:pic>
      <p:pic>
        <p:nvPicPr>
          <p:cNvPr id="2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889126" y="3861048"/>
            <a:ext cx="733425" cy="714375"/>
          </a:xfrm>
          <a:prstGeom prst="rect">
            <a:avLst/>
          </a:prstGeom>
          <a:noFill/>
        </p:spPr>
      </p:pic>
      <p:pic>
        <p:nvPicPr>
          <p:cNvPr id="2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097038" y="3861048"/>
            <a:ext cx="733425" cy="714375"/>
          </a:xfrm>
          <a:prstGeom prst="rect">
            <a:avLst/>
          </a:prstGeom>
          <a:noFill/>
        </p:spPr>
      </p:pic>
      <p:pic>
        <p:nvPicPr>
          <p:cNvPr id="22" name="Picture 2" descr="C:\Users\François\AppData\Local\Microsoft\Windows\Temporary Internet Files\Content.IE5\6SY38OO7\MM900354396.GIF"/>
          <p:cNvPicPr>
            <a:picLocks noChangeAspect="1" noChangeArrowheads="1" noCrop="1"/>
          </p:cNvPicPr>
          <p:nvPr/>
        </p:nvPicPr>
        <p:blipFill>
          <a:blip r:embed="rId3" cstate="print"/>
          <a:srcRect/>
          <a:stretch>
            <a:fillRect/>
          </a:stretch>
        </p:blipFill>
        <p:spPr bwMode="auto">
          <a:xfrm>
            <a:off x="4211960" y="3299386"/>
            <a:ext cx="792088" cy="633670"/>
          </a:xfrm>
          <a:prstGeom prst="rect">
            <a:avLst/>
          </a:prstGeom>
          <a:noFill/>
        </p:spPr>
      </p:pic>
      <p:pic>
        <p:nvPicPr>
          <p:cNvPr id="2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73302" y="692696"/>
            <a:ext cx="733425" cy="714375"/>
          </a:xfrm>
          <a:prstGeom prst="rect">
            <a:avLst/>
          </a:prstGeom>
          <a:noFill/>
        </p:spPr>
      </p:pic>
      <p:pic>
        <p:nvPicPr>
          <p:cNvPr id="2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977358" y="1196752"/>
            <a:ext cx="733425" cy="714375"/>
          </a:xfrm>
          <a:prstGeom prst="rect">
            <a:avLst/>
          </a:prstGeom>
          <a:noFill/>
        </p:spPr>
      </p:pic>
      <p:pic>
        <p:nvPicPr>
          <p:cNvPr id="2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897238" y="1268760"/>
            <a:ext cx="733425" cy="714375"/>
          </a:xfrm>
          <a:prstGeom prst="rect">
            <a:avLst/>
          </a:prstGeom>
          <a:noFill/>
        </p:spPr>
      </p:pic>
      <p:pic>
        <p:nvPicPr>
          <p:cNvPr id="2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710783" y="4653136"/>
            <a:ext cx="733425" cy="714375"/>
          </a:xfrm>
          <a:prstGeom prst="rect">
            <a:avLst/>
          </a:prstGeom>
          <a:noFill/>
        </p:spPr>
      </p:pic>
      <p:pic>
        <p:nvPicPr>
          <p:cNvPr id="2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918695" y="4653136"/>
            <a:ext cx="733425" cy="714375"/>
          </a:xfrm>
          <a:prstGeom prst="rect">
            <a:avLst/>
          </a:prstGeom>
          <a:noFill/>
        </p:spPr>
      </p:pic>
      <p:pic>
        <p:nvPicPr>
          <p:cNvPr id="2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126607" y="4653136"/>
            <a:ext cx="733425" cy="714375"/>
          </a:xfrm>
          <a:prstGeom prst="rect">
            <a:avLst/>
          </a:prstGeom>
          <a:noFill/>
        </p:spPr>
      </p:pic>
      <p:pic>
        <p:nvPicPr>
          <p:cNvPr id="2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262511" y="4653136"/>
            <a:ext cx="733425" cy="714375"/>
          </a:xfrm>
          <a:prstGeom prst="rect">
            <a:avLst/>
          </a:prstGeom>
          <a:noFill/>
        </p:spPr>
      </p:pic>
      <p:pic>
        <p:nvPicPr>
          <p:cNvPr id="3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326407" y="4509120"/>
            <a:ext cx="733425" cy="714375"/>
          </a:xfrm>
          <a:prstGeom prst="rect">
            <a:avLst/>
          </a:prstGeom>
          <a:noFill/>
        </p:spPr>
      </p:pic>
      <p:pic>
        <p:nvPicPr>
          <p:cNvPr id="3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1246287" y="4509120"/>
            <a:ext cx="733425" cy="714375"/>
          </a:xfrm>
          <a:prstGeom prst="rect">
            <a:avLst/>
          </a:prstGeom>
          <a:noFill/>
        </p:spPr>
      </p:pic>
      <p:pic>
        <p:nvPicPr>
          <p:cNvPr id="3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574879" y="4653136"/>
            <a:ext cx="733425" cy="714375"/>
          </a:xfrm>
          <a:prstGeom prst="rect">
            <a:avLst/>
          </a:prstGeom>
          <a:noFill/>
        </p:spPr>
      </p:pic>
      <p:pic>
        <p:nvPicPr>
          <p:cNvPr id="3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862911" y="5373216"/>
            <a:ext cx="733425" cy="714375"/>
          </a:xfrm>
          <a:prstGeom prst="rect">
            <a:avLst/>
          </a:prstGeom>
          <a:noFill/>
        </p:spPr>
      </p:pic>
      <p:pic>
        <p:nvPicPr>
          <p:cNvPr id="3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070823" y="5373216"/>
            <a:ext cx="733425" cy="714375"/>
          </a:xfrm>
          <a:prstGeom prst="rect">
            <a:avLst/>
          </a:prstGeom>
          <a:noFill/>
        </p:spPr>
      </p:pic>
      <p:pic>
        <p:nvPicPr>
          <p:cNvPr id="3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278735" y="5301208"/>
            <a:ext cx="733425" cy="714375"/>
          </a:xfrm>
          <a:prstGeom prst="rect">
            <a:avLst/>
          </a:prstGeom>
          <a:noFill/>
        </p:spPr>
      </p:pic>
      <p:pic>
        <p:nvPicPr>
          <p:cNvPr id="3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14639" y="5373216"/>
            <a:ext cx="733425" cy="714375"/>
          </a:xfrm>
          <a:prstGeom prst="rect">
            <a:avLst/>
          </a:prstGeom>
          <a:noFill/>
        </p:spPr>
      </p:pic>
      <p:pic>
        <p:nvPicPr>
          <p:cNvPr id="3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478535" y="5373216"/>
            <a:ext cx="733425" cy="714375"/>
          </a:xfrm>
          <a:prstGeom prst="rect">
            <a:avLst/>
          </a:prstGeom>
          <a:noFill/>
        </p:spPr>
      </p:pic>
      <p:pic>
        <p:nvPicPr>
          <p:cNvPr id="3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542431" y="5229200"/>
            <a:ext cx="733425" cy="714375"/>
          </a:xfrm>
          <a:prstGeom prst="rect">
            <a:avLst/>
          </a:prstGeom>
          <a:noFill/>
        </p:spPr>
      </p:pic>
      <p:pic>
        <p:nvPicPr>
          <p:cNvPr id="3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1678335" y="5229200"/>
            <a:ext cx="733425" cy="714375"/>
          </a:xfrm>
          <a:prstGeom prst="rect">
            <a:avLst/>
          </a:prstGeom>
          <a:noFill/>
        </p:spPr>
      </p:pic>
      <p:pic>
        <p:nvPicPr>
          <p:cNvPr id="4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70223" y="5229200"/>
            <a:ext cx="733425" cy="714375"/>
          </a:xfrm>
          <a:prstGeom prst="rect">
            <a:avLst/>
          </a:prstGeom>
          <a:noFill/>
        </p:spPr>
      </p:pic>
      <p:pic>
        <p:nvPicPr>
          <p:cNvPr id="4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7438975" y="4581128"/>
            <a:ext cx="733425" cy="714375"/>
          </a:xfrm>
          <a:prstGeom prst="rect">
            <a:avLst/>
          </a:prstGeom>
          <a:noFill/>
        </p:spPr>
      </p:pic>
      <p:pic>
        <p:nvPicPr>
          <p:cNvPr id="4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7727007" y="5373216"/>
            <a:ext cx="733425" cy="714375"/>
          </a:xfrm>
          <a:prstGeom prst="rect">
            <a:avLst/>
          </a:prstGeom>
          <a:noFill/>
        </p:spPr>
      </p:pic>
      <p:pic>
        <p:nvPicPr>
          <p:cNvPr id="4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283968" y="3284984"/>
            <a:ext cx="733425" cy="714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checkerboard(across)">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835696" y="2584886"/>
            <a:ext cx="5718232" cy="707886"/>
          </a:xfrm>
          <a:prstGeom prst="rect">
            <a:avLst/>
          </a:prstGeom>
          <a:noFill/>
          <a:ln w="9525">
            <a:noFill/>
            <a:miter lim="800000"/>
            <a:headEnd/>
            <a:tailEnd/>
          </a:ln>
          <a:effectLst/>
        </p:spPr>
        <p:txBody>
          <a:bodyPr wrap="none">
            <a:spAutoFit/>
          </a:bodyPr>
          <a:lstStyle/>
          <a:p>
            <a:pPr algn="ctr"/>
            <a:r>
              <a:rPr lang="fr-FR" sz="2000" dirty="0">
                <a:solidFill>
                  <a:schemeClr val="bg1"/>
                </a:solidFill>
                <a:latin typeface="Comic Sans MS" pitchFamily="66" charset="0"/>
              </a:rPr>
              <a:t>Acronyme français du</a:t>
            </a:r>
          </a:p>
          <a:p>
            <a:pPr algn="ctr"/>
            <a:r>
              <a:rPr lang="fr-FR" sz="2000" dirty="0">
                <a:solidFill>
                  <a:srgbClr val="FFFF66"/>
                </a:solidFill>
                <a:latin typeface="Comic Sans MS" pitchFamily="66" charset="0"/>
              </a:rPr>
              <a:t>C</a:t>
            </a:r>
            <a:r>
              <a:rPr lang="fr-FR" sz="2000" dirty="0">
                <a:solidFill>
                  <a:schemeClr val="bg1"/>
                </a:solidFill>
                <a:latin typeface="Comic Sans MS" pitchFamily="66" charset="0"/>
              </a:rPr>
              <a:t>onseil </a:t>
            </a:r>
            <a:r>
              <a:rPr lang="fr-FR" sz="2000" dirty="0">
                <a:solidFill>
                  <a:srgbClr val="FFFF00"/>
                </a:solidFill>
                <a:latin typeface="Comic Sans MS" pitchFamily="66" charset="0"/>
              </a:rPr>
              <a:t>E</a:t>
            </a:r>
            <a:r>
              <a:rPr lang="fr-FR" sz="2000" dirty="0">
                <a:solidFill>
                  <a:schemeClr val="bg1"/>
                </a:solidFill>
                <a:latin typeface="Comic Sans MS" pitchFamily="66" charset="0"/>
              </a:rPr>
              <a:t>uropéen pour la </a:t>
            </a:r>
            <a:r>
              <a:rPr lang="fr-FR" sz="2000" dirty="0">
                <a:solidFill>
                  <a:srgbClr val="FFFF66"/>
                </a:solidFill>
                <a:latin typeface="Comic Sans MS" pitchFamily="66" charset="0"/>
              </a:rPr>
              <a:t>R</a:t>
            </a:r>
            <a:r>
              <a:rPr lang="fr-FR" sz="2000" dirty="0">
                <a:solidFill>
                  <a:schemeClr val="bg1"/>
                </a:solidFill>
                <a:latin typeface="Comic Sans MS" pitchFamily="66" charset="0"/>
              </a:rPr>
              <a:t>echerche </a:t>
            </a:r>
            <a:r>
              <a:rPr lang="fr-FR" sz="2000" dirty="0">
                <a:solidFill>
                  <a:srgbClr val="FFFF00"/>
                </a:solidFill>
                <a:latin typeface="Comic Sans MS" pitchFamily="66" charset="0"/>
              </a:rPr>
              <a:t>N</a:t>
            </a:r>
            <a:r>
              <a:rPr lang="fr-FR" sz="2000" dirty="0">
                <a:solidFill>
                  <a:schemeClr val="bg1"/>
                </a:solidFill>
                <a:latin typeface="Comic Sans MS" pitchFamily="66" charset="0"/>
              </a:rPr>
              <a:t>ucléaire.</a:t>
            </a:r>
          </a:p>
        </p:txBody>
      </p:sp>
      <p:sp>
        <p:nvSpPr>
          <p:cNvPr id="4" name="Text Box 20"/>
          <p:cNvSpPr txBox="1">
            <a:spLocks noChangeArrowheads="1"/>
          </p:cNvSpPr>
          <p:nvPr/>
        </p:nvSpPr>
        <p:spPr bwMode="auto">
          <a:xfrm>
            <a:off x="1619672" y="3591361"/>
            <a:ext cx="6505307" cy="707886"/>
          </a:xfrm>
          <a:prstGeom prst="rect">
            <a:avLst/>
          </a:prstGeom>
          <a:noFill/>
          <a:ln w="9525">
            <a:noFill/>
            <a:miter lim="800000"/>
            <a:headEnd/>
            <a:tailEnd/>
          </a:ln>
          <a:effectLst/>
        </p:spPr>
        <p:txBody>
          <a:bodyPr wrap="none">
            <a:spAutoFit/>
          </a:bodyPr>
          <a:lstStyle/>
          <a:p>
            <a:pPr algn="ctr"/>
            <a:r>
              <a:rPr lang="fr-FR" sz="2000" dirty="0">
                <a:solidFill>
                  <a:schemeClr val="bg1"/>
                </a:solidFill>
                <a:latin typeface="Comic Sans MS" pitchFamily="66" charset="0"/>
              </a:rPr>
              <a:t>Laboratoire Européen pour la Physique des </a:t>
            </a:r>
            <a:r>
              <a:rPr lang="fr-FR" sz="2000" dirty="0" smtClean="0">
                <a:solidFill>
                  <a:schemeClr val="bg1"/>
                </a:solidFill>
                <a:latin typeface="Comic Sans MS" pitchFamily="66" charset="0"/>
              </a:rPr>
              <a:t>Particules</a:t>
            </a:r>
          </a:p>
          <a:p>
            <a:pPr algn="ctr"/>
            <a:r>
              <a:rPr lang="fr-FR" sz="2000" dirty="0" smtClean="0">
                <a:solidFill>
                  <a:schemeClr val="bg1"/>
                </a:solidFill>
                <a:latin typeface="Comic Sans MS" pitchFamily="66" charset="0"/>
              </a:rPr>
              <a:t>devenu un laboratoire mondial</a:t>
            </a:r>
            <a:endParaRPr lang="fr-FR" sz="2000" dirty="0">
              <a:solidFill>
                <a:schemeClr val="bg1"/>
              </a:solidFill>
              <a:latin typeface="Comic Sans MS" pitchFamily="66" charset="0"/>
            </a:endParaRPr>
          </a:p>
        </p:txBody>
      </p:sp>
      <p:sp>
        <p:nvSpPr>
          <p:cNvPr id="5" name="Text Box 21"/>
          <p:cNvSpPr txBox="1">
            <a:spLocks noChangeArrowheads="1"/>
          </p:cNvSpPr>
          <p:nvPr/>
        </p:nvSpPr>
        <p:spPr bwMode="auto">
          <a:xfrm>
            <a:off x="2555776" y="4789601"/>
            <a:ext cx="4354077" cy="1015663"/>
          </a:xfrm>
          <a:prstGeom prst="rect">
            <a:avLst/>
          </a:prstGeom>
          <a:noFill/>
          <a:ln w="9525">
            <a:noFill/>
            <a:miter lim="800000"/>
            <a:headEnd/>
            <a:tailEnd/>
          </a:ln>
          <a:effectLst/>
        </p:spPr>
        <p:txBody>
          <a:bodyPr wrap="none">
            <a:spAutoFit/>
          </a:bodyPr>
          <a:lstStyle/>
          <a:p>
            <a:r>
              <a:rPr lang="fr-FR" sz="2000" dirty="0">
                <a:solidFill>
                  <a:schemeClr val="bg1"/>
                </a:solidFill>
                <a:latin typeface="Comic Sans MS" pitchFamily="66" charset="0"/>
              </a:rPr>
              <a:t>Le plus grand laboratoire au monde</a:t>
            </a:r>
          </a:p>
          <a:p>
            <a:r>
              <a:rPr lang="fr-FR" sz="2000" dirty="0">
                <a:solidFill>
                  <a:schemeClr val="bg1"/>
                </a:solidFill>
                <a:latin typeface="Comic Sans MS" pitchFamily="66" charset="0"/>
              </a:rPr>
              <a:t>        - 100 nationalités.</a:t>
            </a:r>
          </a:p>
          <a:p>
            <a:r>
              <a:rPr lang="fr-FR" sz="2000" dirty="0">
                <a:solidFill>
                  <a:schemeClr val="bg1"/>
                </a:solidFill>
                <a:latin typeface="Comic Sans MS" pitchFamily="66" charset="0"/>
              </a:rPr>
              <a:t>       - 10 000 scientifiques.</a:t>
            </a:r>
          </a:p>
        </p:txBody>
      </p:sp>
      <p:sp>
        <p:nvSpPr>
          <p:cNvPr id="6" name="Text Box 22"/>
          <p:cNvSpPr txBox="1">
            <a:spLocks noChangeArrowheads="1"/>
          </p:cNvSpPr>
          <p:nvPr/>
        </p:nvSpPr>
        <p:spPr bwMode="auto">
          <a:xfrm>
            <a:off x="792088" y="6125234"/>
            <a:ext cx="7668344" cy="461665"/>
          </a:xfrm>
          <a:prstGeom prst="rect">
            <a:avLst/>
          </a:prstGeom>
          <a:noFill/>
          <a:ln w="12700">
            <a:noFill/>
            <a:miter lim="800000"/>
            <a:headEnd/>
            <a:tailEnd/>
          </a:ln>
          <a:effectLst/>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Recherches fondamentales sur l’infiniment petit.</a:t>
            </a:r>
            <a:endParaRPr lang="fr-FR" sz="2400" dirty="0">
              <a:solidFill>
                <a:schemeClr val="bg1"/>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755650" y="3501008"/>
            <a:ext cx="7561263" cy="2520950"/>
          </a:xfrm>
          <a:prstGeom prst="rect">
            <a:avLst/>
          </a:prstGeom>
          <a:noFill/>
          <a:ln w="9525">
            <a:noFill/>
            <a:miter lim="800000"/>
            <a:headEnd/>
            <a:tailEnd/>
          </a:ln>
        </p:spPr>
      </p:pic>
      <p:sp>
        <p:nvSpPr>
          <p:cNvPr id="3" name="Text Box 13"/>
          <p:cNvSpPr txBox="1">
            <a:spLocks noChangeArrowheads="1"/>
          </p:cNvSpPr>
          <p:nvPr/>
        </p:nvSpPr>
        <p:spPr bwMode="auto">
          <a:xfrm>
            <a:off x="107504" y="6095037"/>
            <a:ext cx="8820472" cy="646331"/>
          </a:xfrm>
          <a:prstGeom prst="rect">
            <a:avLst/>
          </a:prstGeom>
          <a:noFill/>
          <a:ln w="9525">
            <a:noFill/>
            <a:miter lim="800000"/>
            <a:headEnd/>
            <a:tailEnd/>
          </a:ln>
          <a:effectLst/>
        </p:spPr>
        <p:txBody>
          <a:bodyPr wrap="square">
            <a:spAutoFit/>
          </a:bodyPr>
          <a:lstStyle/>
          <a:p>
            <a:pPr algn="ctr"/>
            <a:r>
              <a:rPr lang="fr-FR" dirty="0">
                <a:solidFill>
                  <a:schemeClr val="bg1"/>
                </a:solidFill>
                <a:latin typeface="Comic Sans MS" pitchFamily="66" charset="0"/>
              </a:rPr>
              <a:t>Le plus grand </a:t>
            </a:r>
            <a:r>
              <a:rPr lang="fr-FR" dirty="0" smtClean="0">
                <a:solidFill>
                  <a:schemeClr val="bg1"/>
                </a:solidFill>
                <a:latin typeface="Comic Sans MS" pitchFamily="66" charset="0"/>
              </a:rPr>
              <a:t>et plus puissant </a:t>
            </a:r>
            <a:r>
              <a:rPr lang="fr-FR" dirty="0" smtClean="0">
                <a:solidFill>
                  <a:schemeClr val="bg1"/>
                </a:solidFill>
                <a:latin typeface="Comic Sans MS" pitchFamily="66" charset="0"/>
                <a:sym typeface="Symbol" pitchFamily="18" charset="2"/>
              </a:rPr>
              <a:t></a:t>
            </a:r>
            <a:r>
              <a:rPr lang="fr-FR" dirty="0">
                <a:solidFill>
                  <a:schemeClr val="bg1"/>
                </a:solidFill>
                <a:latin typeface="Comic Sans MS" pitchFamily="66" charset="0"/>
              </a:rPr>
              <a:t>collisionneur de particules</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au monde</a:t>
            </a:r>
            <a:r>
              <a:rPr lang="fr-FR" dirty="0" smtClean="0">
                <a:solidFill>
                  <a:schemeClr val="bg1"/>
                </a:solidFill>
                <a:latin typeface="Comic Sans MS" pitchFamily="66" charset="0"/>
              </a:rPr>
              <a:t>:</a:t>
            </a:r>
          </a:p>
          <a:p>
            <a:pPr algn="ctr"/>
            <a:r>
              <a:rPr lang="fr-FR" dirty="0" smtClean="0">
                <a:solidFill>
                  <a:schemeClr val="bg1"/>
                </a:solidFill>
                <a:latin typeface="Comic Sans MS" pitchFamily="66" charset="0"/>
              </a:rPr>
              <a:t> </a:t>
            </a:r>
            <a:r>
              <a:rPr lang="fr-FR" dirty="0">
                <a:solidFill>
                  <a:schemeClr val="bg1"/>
                </a:solidFill>
                <a:latin typeface="Comic Sans MS" pitchFamily="66" charset="0"/>
              </a:rPr>
              <a:t>collisions </a:t>
            </a:r>
            <a:r>
              <a:rPr lang="fr-FR" dirty="0" smtClean="0">
                <a:solidFill>
                  <a:schemeClr val="bg1"/>
                </a:solidFill>
                <a:latin typeface="Comic Sans MS" pitchFamily="66" charset="0"/>
              </a:rPr>
              <a:t>frontales </a:t>
            </a:r>
            <a:r>
              <a:rPr lang="fr-FR" dirty="0">
                <a:solidFill>
                  <a:schemeClr val="bg1"/>
                </a:solidFill>
                <a:latin typeface="Comic Sans MS" pitchFamily="66" charset="0"/>
              </a:rPr>
              <a:t>aux plus hautes énergies.</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5" name="Text Box 5"/>
          <p:cNvSpPr txBox="1">
            <a:spLocks noChangeArrowheads="1"/>
          </p:cNvSpPr>
          <p:nvPr/>
        </p:nvSpPr>
        <p:spPr bwMode="auto">
          <a:xfrm>
            <a:off x="395288" y="1052736"/>
            <a:ext cx="8218487" cy="641350"/>
          </a:xfrm>
          <a:prstGeom prst="rect">
            <a:avLst/>
          </a:prstGeom>
          <a:noFill/>
          <a:ln w="9525">
            <a:noFill/>
            <a:miter lim="800000"/>
            <a:headEnd/>
            <a:tailEnd/>
          </a:ln>
          <a:effectLst/>
        </p:spPr>
        <p:txBody>
          <a:bodyPr wrap="none">
            <a:spAutoFit/>
          </a:bodyPr>
          <a:lstStyle/>
          <a:p>
            <a:r>
              <a:rPr lang="fr-FR" sz="3600" dirty="0">
                <a:solidFill>
                  <a:srgbClr val="FFFF00"/>
                </a:solidFill>
                <a:latin typeface="Comic Sans MS" pitchFamily="66" charset="0"/>
              </a:rPr>
              <a:t>L</a:t>
            </a:r>
            <a:r>
              <a:rPr lang="fr-FR" dirty="0">
                <a:solidFill>
                  <a:schemeClr val="bg1"/>
                </a:solidFill>
                <a:latin typeface="Comic Sans MS" pitchFamily="66" charset="0"/>
              </a:rPr>
              <a:t> (</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Large</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en anglais) signifie grand: un anneau de 27 km de circonférence.</a:t>
            </a:r>
          </a:p>
        </p:txBody>
      </p:sp>
      <p:sp>
        <p:nvSpPr>
          <p:cNvPr id="6" name="Text Box 6"/>
          <p:cNvSpPr txBox="1">
            <a:spLocks noChangeArrowheads="1"/>
          </p:cNvSpPr>
          <p:nvPr/>
        </p:nvSpPr>
        <p:spPr bwMode="auto">
          <a:xfrm>
            <a:off x="395288" y="1827436"/>
            <a:ext cx="7032625" cy="641350"/>
          </a:xfrm>
          <a:prstGeom prst="rect">
            <a:avLst/>
          </a:prstGeom>
          <a:noFill/>
          <a:ln w="9525">
            <a:noFill/>
            <a:miter lim="800000"/>
            <a:headEnd/>
            <a:tailEnd/>
          </a:ln>
          <a:effectLst/>
        </p:spPr>
        <p:txBody>
          <a:bodyPr wrap="none">
            <a:spAutoFit/>
          </a:bodyPr>
          <a:lstStyle/>
          <a:p>
            <a:r>
              <a:rPr lang="fr-FR" sz="3600" dirty="0">
                <a:solidFill>
                  <a:srgbClr val="FFFF00"/>
                </a:solidFill>
                <a:latin typeface="Comic Sans MS" pitchFamily="66" charset="0"/>
              </a:rPr>
              <a:t>H</a:t>
            </a:r>
            <a:r>
              <a:rPr lang="fr-FR" dirty="0">
                <a:solidFill>
                  <a:schemeClr val="bg1"/>
                </a:solidFill>
                <a:latin typeface="Comic Sans MS" pitchFamily="66" charset="0"/>
              </a:rPr>
              <a:t> (</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Hadron</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implique l’accélération de protons et ions (Plomb).</a:t>
            </a:r>
          </a:p>
        </p:txBody>
      </p:sp>
      <p:sp>
        <p:nvSpPr>
          <p:cNvPr id="7" name="Text Box 7"/>
          <p:cNvSpPr txBox="1">
            <a:spLocks noChangeArrowheads="1"/>
          </p:cNvSpPr>
          <p:nvPr/>
        </p:nvSpPr>
        <p:spPr bwMode="auto">
          <a:xfrm>
            <a:off x="395288" y="2541811"/>
            <a:ext cx="8645525" cy="641350"/>
          </a:xfrm>
          <a:prstGeom prst="rect">
            <a:avLst/>
          </a:prstGeom>
          <a:noFill/>
          <a:ln w="9525">
            <a:noFill/>
            <a:miter lim="800000"/>
            <a:headEnd/>
            <a:tailEnd/>
          </a:ln>
          <a:effectLst/>
        </p:spPr>
        <p:txBody>
          <a:bodyPr wrap="none">
            <a:spAutoFit/>
          </a:bodyPr>
          <a:lstStyle/>
          <a:p>
            <a:r>
              <a:rPr lang="fr-FR" sz="3600" dirty="0">
                <a:solidFill>
                  <a:srgbClr val="FFFF00"/>
                </a:solidFill>
                <a:latin typeface="Comic Sans MS" pitchFamily="66" charset="0"/>
              </a:rPr>
              <a:t>C</a:t>
            </a:r>
            <a:r>
              <a:rPr lang="fr-FR" dirty="0">
                <a:solidFill>
                  <a:schemeClr val="bg1"/>
                </a:solidFill>
                <a:latin typeface="Comic Sans MS" pitchFamily="66" charset="0"/>
              </a:rPr>
              <a:t> (</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Collider</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en anglais) indique que les hadrons entrent en collisions frontales.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aerial"/>
          <p:cNvPicPr>
            <a:picLocks noChangeAspect="1" noChangeArrowheads="1"/>
          </p:cNvPicPr>
          <p:nvPr/>
        </p:nvPicPr>
        <p:blipFill>
          <a:blip r:embed="rId2" cstate="print"/>
          <a:srcRect/>
          <a:stretch>
            <a:fillRect/>
          </a:stretch>
        </p:blipFill>
        <p:spPr bwMode="auto">
          <a:xfrm>
            <a:off x="0" y="450054"/>
            <a:ext cx="9144000" cy="6200775"/>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rot="-21600000">
            <a:off x="-36513" y="332656"/>
            <a:ext cx="9180513" cy="6786562"/>
          </a:xfrm>
          <a:prstGeom prst="rect">
            <a:avLst/>
          </a:prstGeom>
          <a:noFill/>
          <a:ln w="9525">
            <a:noFill/>
            <a:miter lim="800000"/>
            <a:headEnd/>
            <a:tailEnd/>
          </a:ln>
        </p:spPr>
      </p:pic>
      <p:sp>
        <p:nvSpPr>
          <p:cNvPr id="4" name="Text Box 4"/>
          <p:cNvSpPr txBox="1">
            <a:spLocks noChangeArrowheads="1"/>
          </p:cNvSpPr>
          <p:nvPr/>
        </p:nvSpPr>
        <p:spPr bwMode="auto">
          <a:xfrm>
            <a:off x="179388" y="4309267"/>
            <a:ext cx="1608137" cy="1190625"/>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Entre – 50 et</a:t>
            </a:r>
          </a:p>
          <a:p>
            <a:r>
              <a:rPr lang="fr-FR" dirty="0">
                <a:solidFill>
                  <a:schemeClr val="bg1"/>
                </a:solidFill>
                <a:latin typeface="Comic Sans MS" pitchFamily="66" charset="0"/>
              </a:rPr>
              <a:t>-175 mètres</a:t>
            </a:r>
          </a:p>
          <a:p>
            <a:r>
              <a:rPr lang="fr-FR" dirty="0">
                <a:solidFill>
                  <a:schemeClr val="bg1"/>
                </a:solidFill>
                <a:latin typeface="Comic Sans MS" pitchFamily="66" charset="0"/>
              </a:rPr>
              <a:t>sous la</a:t>
            </a:r>
          </a:p>
          <a:p>
            <a:r>
              <a:rPr lang="fr-FR" dirty="0">
                <a:solidFill>
                  <a:schemeClr val="bg1"/>
                </a:solidFill>
                <a:latin typeface="Comic Sans MS" pitchFamily="66" charset="0"/>
              </a:rPr>
              <a:t>surface</a:t>
            </a:r>
          </a:p>
        </p:txBody>
      </p:sp>
      <p:sp>
        <p:nvSpPr>
          <p:cNvPr id="5" name="Text Box 5"/>
          <p:cNvSpPr txBox="1">
            <a:spLocks noChangeArrowheads="1"/>
          </p:cNvSpPr>
          <p:nvPr/>
        </p:nvSpPr>
        <p:spPr bwMode="auto">
          <a:xfrm>
            <a:off x="1403350" y="2234404"/>
            <a:ext cx="1101725" cy="457200"/>
          </a:xfrm>
          <a:prstGeom prst="rect">
            <a:avLst/>
          </a:prstGeom>
          <a:noFill/>
          <a:ln w="9525">
            <a:noFill/>
            <a:miter lim="800000"/>
            <a:headEnd/>
            <a:tailEnd/>
          </a:ln>
          <a:effectLst/>
        </p:spPr>
        <p:txBody>
          <a:bodyPr wrap="none">
            <a:spAutoFit/>
          </a:bodyPr>
          <a:lstStyle/>
          <a:p>
            <a:r>
              <a:rPr lang="fr-FR" sz="2400" dirty="0">
                <a:solidFill>
                  <a:srgbClr val="FF0000"/>
                </a:solidFill>
                <a:latin typeface="Comic Sans MS" pitchFamily="66" charset="0"/>
              </a:rPr>
              <a:t>Suisse</a:t>
            </a:r>
          </a:p>
        </p:txBody>
      </p:sp>
      <p:sp>
        <p:nvSpPr>
          <p:cNvPr id="6" name="Text Box 6"/>
          <p:cNvSpPr txBox="1">
            <a:spLocks noChangeArrowheads="1"/>
          </p:cNvSpPr>
          <p:nvPr/>
        </p:nvSpPr>
        <p:spPr bwMode="auto">
          <a:xfrm>
            <a:off x="6084888" y="2234404"/>
            <a:ext cx="1155700" cy="457200"/>
          </a:xfrm>
          <a:prstGeom prst="rect">
            <a:avLst/>
          </a:prstGeom>
          <a:noFill/>
          <a:ln w="9525">
            <a:noFill/>
            <a:miter lim="800000"/>
            <a:headEnd/>
            <a:tailEnd/>
          </a:ln>
          <a:effectLst/>
        </p:spPr>
        <p:txBody>
          <a:bodyPr wrap="none">
            <a:spAutoFit/>
          </a:bodyPr>
          <a:lstStyle/>
          <a:p>
            <a:r>
              <a:rPr lang="fr-FR" sz="2400" dirty="0">
                <a:solidFill>
                  <a:srgbClr val="0000CC"/>
                </a:solidFill>
                <a:latin typeface="Comic Sans MS" pitchFamily="66" charset="0"/>
              </a:rPr>
              <a:t>France</a:t>
            </a:r>
          </a:p>
        </p:txBody>
      </p:sp>
      <p:sp>
        <p:nvSpPr>
          <p:cNvPr id="7" name="Freeform 7"/>
          <p:cNvSpPr>
            <a:spLocks/>
          </p:cNvSpPr>
          <p:nvPr/>
        </p:nvSpPr>
        <p:spPr bwMode="auto">
          <a:xfrm>
            <a:off x="660400" y="2061367"/>
            <a:ext cx="5402263" cy="1724025"/>
          </a:xfrm>
          <a:custGeom>
            <a:avLst/>
            <a:gdLst/>
            <a:ahLst/>
            <a:cxnLst>
              <a:cxn ang="0">
                <a:pos x="0" y="1067"/>
              </a:cxn>
              <a:cxn ang="0">
                <a:pos x="151" y="1050"/>
              </a:cxn>
              <a:cxn ang="0">
                <a:pos x="435" y="1005"/>
              </a:cxn>
              <a:cxn ang="0">
                <a:pos x="444" y="943"/>
              </a:cxn>
              <a:cxn ang="0">
                <a:pos x="390" y="908"/>
              </a:cxn>
              <a:cxn ang="0">
                <a:pos x="382" y="855"/>
              </a:cxn>
              <a:cxn ang="0">
                <a:pos x="408" y="846"/>
              </a:cxn>
              <a:cxn ang="0">
                <a:pos x="559" y="793"/>
              </a:cxn>
              <a:cxn ang="0">
                <a:pos x="665" y="748"/>
              </a:cxn>
              <a:cxn ang="0">
                <a:pos x="736" y="686"/>
              </a:cxn>
              <a:cxn ang="0">
                <a:pos x="745" y="615"/>
              </a:cxn>
              <a:cxn ang="0">
                <a:pos x="825" y="598"/>
              </a:cxn>
              <a:cxn ang="0">
                <a:pos x="966" y="589"/>
              </a:cxn>
              <a:cxn ang="0">
                <a:pos x="1383" y="527"/>
              </a:cxn>
              <a:cxn ang="0">
                <a:pos x="1737" y="500"/>
              </a:cxn>
              <a:cxn ang="0">
                <a:pos x="1835" y="429"/>
              </a:cxn>
              <a:cxn ang="0">
                <a:pos x="2198" y="509"/>
              </a:cxn>
              <a:cxn ang="0">
                <a:pos x="2730" y="518"/>
              </a:cxn>
              <a:cxn ang="0">
                <a:pos x="2765" y="562"/>
              </a:cxn>
              <a:cxn ang="0">
                <a:pos x="2818" y="580"/>
              </a:cxn>
              <a:cxn ang="0">
                <a:pos x="3403" y="544"/>
              </a:cxn>
              <a:cxn ang="0">
                <a:pos x="3297" y="358"/>
              </a:cxn>
              <a:cxn ang="0">
                <a:pos x="3146" y="287"/>
              </a:cxn>
              <a:cxn ang="0">
                <a:pos x="3120" y="279"/>
              </a:cxn>
              <a:cxn ang="0">
                <a:pos x="3067" y="243"/>
              </a:cxn>
              <a:cxn ang="0">
                <a:pos x="3013" y="217"/>
              </a:cxn>
              <a:cxn ang="0">
                <a:pos x="2570" y="208"/>
              </a:cxn>
              <a:cxn ang="0">
                <a:pos x="2136" y="172"/>
              </a:cxn>
              <a:cxn ang="0">
                <a:pos x="1347" y="163"/>
              </a:cxn>
              <a:cxn ang="0">
                <a:pos x="1303" y="155"/>
              </a:cxn>
              <a:cxn ang="0">
                <a:pos x="1330" y="146"/>
              </a:cxn>
              <a:cxn ang="0">
                <a:pos x="1294" y="101"/>
              </a:cxn>
              <a:cxn ang="0">
                <a:pos x="887" y="48"/>
              </a:cxn>
              <a:cxn ang="0">
                <a:pos x="789" y="30"/>
              </a:cxn>
            </a:cxnLst>
            <a:rect l="0" t="0" r="r" b="b"/>
            <a:pathLst>
              <a:path w="3403" h="1086">
                <a:moveTo>
                  <a:pt x="0" y="1067"/>
                </a:moveTo>
                <a:cubicBezTo>
                  <a:pt x="56" y="1086"/>
                  <a:pt x="98" y="1061"/>
                  <a:pt x="151" y="1050"/>
                </a:cubicBezTo>
                <a:cubicBezTo>
                  <a:pt x="247" y="1030"/>
                  <a:pt x="337" y="1014"/>
                  <a:pt x="435" y="1005"/>
                </a:cubicBezTo>
                <a:cubicBezTo>
                  <a:pt x="448" y="985"/>
                  <a:pt x="467" y="969"/>
                  <a:pt x="444" y="943"/>
                </a:cubicBezTo>
                <a:cubicBezTo>
                  <a:pt x="430" y="927"/>
                  <a:pt x="390" y="908"/>
                  <a:pt x="390" y="908"/>
                </a:cubicBezTo>
                <a:cubicBezTo>
                  <a:pt x="379" y="890"/>
                  <a:pt x="360" y="877"/>
                  <a:pt x="382" y="855"/>
                </a:cubicBezTo>
                <a:cubicBezTo>
                  <a:pt x="388" y="849"/>
                  <a:pt x="400" y="850"/>
                  <a:pt x="408" y="846"/>
                </a:cubicBezTo>
                <a:cubicBezTo>
                  <a:pt x="460" y="820"/>
                  <a:pt x="504" y="808"/>
                  <a:pt x="559" y="793"/>
                </a:cubicBezTo>
                <a:cubicBezTo>
                  <a:pt x="601" y="782"/>
                  <a:pt x="626" y="762"/>
                  <a:pt x="665" y="748"/>
                </a:cubicBezTo>
                <a:cubicBezTo>
                  <a:pt x="693" y="721"/>
                  <a:pt x="715" y="718"/>
                  <a:pt x="736" y="686"/>
                </a:cubicBezTo>
                <a:cubicBezTo>
                  <a:pt x="739" y="662"/>
                  <a:pt x="735" y="637"/>
                  <a:pt x="745" y="615"/>
                </a:cubicBezTo>
                <a:cubicBezTo>
                  <a:pt x="748" y="607"/>
                  <a:pt x="811" y="599"/>
                  <a:pt x="825" y="598"/>
                </a:cubicBezTo>
                <a:cubicBezTo>
                  <a:pt x="872" y="594"/>
                  <a:pt x="919" y="592"/>
                  <a:pt x="966" y="589"/>
                </a:cubicBezTo>
                <a:cubicBezTo>
                  <a:pt x="1107" y="542"/>
                  <a:pt x="1235" y="534"/>
                  <a:pt x="1383" y="527"/>
                </a:cubicBezTo>
                <a:cubicBezTo>
                  <a:pt x="1507" y="502"/>
                  <a:pt x="1596" y="505"/>
                  <a:pt x="1737" y="500"/>
                </a:cubicBezTo>
                <a:cubicBezTo>
                  <a:pt x="1775" y="475"/>
                  <a:pt x="1790" y="444"/>
                  <a:pt x="1835" y="429"/>
                </a:cubicBezTo>
                <a:cubicBezTo>
                  <a:pt x="1958" y="445"/>
                  <a:pt x="2075" y="505"/>
                  <a:pt x="2198" y="509"/>
                </a:cubicBezTo>
                <a:cubicBezTo>
                  <a:pt x="2375" y="514"/>
                  <a:pt x="2553" y="515"/>
                  <a:pt x="2730" y="518"/>
                </a:cubicBezTo>
                <a:cubicBezTo>
                  <a:pt x="2740" y="546"/>
                  <a:pt x="2735" y="548"/>
                  <a:pt x="2765" y="562"/>
                </a:cubicBezTo>
                <a:cubicBezTo>
                  <a:pt x="2782" y="570"/>
                  <a:pt x="2818" y="580"/>
                  <a:pt x="2818" y="580"/>
                </a:cubicBezTo>
                <a:cubicBezTo>
                  <a:pt x="3069" y="543"/>
                  <a:pt x="2949" y="553"/>
                  <a:pt x="3403" y="544"/>
                </a:cubicBezTo>
                <a:cubicBezTo>
                  <a:pt x="3391" y="462"/>
                  <a:pt x="3367" y="405"/>
                  <a:pt x="3297" y="358"/>
                </a:cubicBezTo>
                <a:cubicBezTo>
                  <a:pt x="3252" y="293"/>
                  <a:pt x="3219" y="295"/>
                  <a:pt x="3146" y="287"/>
                </a:cubicBezTo>
                <a:cubicBezTo>
                  <a:pt x="3137" y="284"/>
                  <a:pt x="3128" y="283"/>
                  <a:pt x="3120" y="279"/>
                </a:cubicBezTo>
                <a:cubicBezTo>
                  <a:pt x="3101" y="269"/>
                  <a:pt x="3087" y="250"/>
                  <a:pt x="3067" y="243"/>
                </a:cubicBezTo>
                <a:cubicBezTo>
                  <a:pt x="3030" y="231"/>
                  <a:pt x="3048" y="239"/>
                  <a:pt x="3013" y="217"/>
                </a:cubicBezTo>
                <a:cubicBezTo>
                  <a:pt x="2912" y="219"/>
                  <a:pt x="2702" y="252"/>
                  <a:pt x="2570" y="208"/>
                </a:cubicBezTo>
                <a:cubicBezTo>
                  <a:pt x="2447" y="123"/>
                  <a:pt x="2276" y="175"/>
                  <a:pt x="2136" y="172"/>
                </a:cubicBezTo>
                <a:cubicBezTo>
                  <a:pt x="1871" y="156"/>
                  <a:pt x="1614" y="158"/>
                  <a:pt x="1347" y="163"/>
                </a:cubicBezTo>
                <a:cubicBezTo>
                  <a:pt x="1332" y="160"/>
                  <a:pt x="1314" y="166"/>
                  <a:pt x="1303" y="155"/>
                </a:cubicBezTo>
                <a:cubicBezTo>
                  <a:pt x="1296" y="148"/>
                  <a:pt x="1326" y="154"/>
                  <a:pt x="1330" y="146"/>
                </a:cubicBezTo>
                <a:cubicBezTo>
                  <a:pt x="1341" y="124"/>
                  <a:pt x="1302" y="107"/>
                  <a:pt x="1294" y="101"/>
                </a:cubicBezTo>
                <a:cubicBezTo>
                  <a:pt x="1228" y="0"/>
                  <a:pt x="889" y="48"/>
                  <a:pt x="887" y="48"/>
                </a:cubicBezTo>
                <a:cubicBezTo>
                  <a:pt x="856" y="43"/>
                  <a:pt x="821" y="30"/>
                  <a:pt x="789" y="30"/>
                </a:cubicBezTo>
              </a:path>
            </a:pathLst>
          </a:custGeom>
          <a:noFill/>
          <a:ln w="76200" cap="rnd">
            <a:solidFill>
              <a:srgbClr val="FFFF00"/>
            </a:solidFill>
            <a:prstDash val="sysDot"/>
            <a:round/>
            <a:headEnd/>
            <a:tailEnd/>
          </a:ln>
          <a:effectLst/>
        </p:spPr>
        <p:txBody>
          <a:bodyPr/>
          <a:lstStyle/>
          <a:p>
            <a:endParaRPr lang="fr-FR" dirty="0">
              <a:latin typeface="Comic Sans MS" pitchFamily="66" charset="0"/>
            </a:endParaRPr>
          </a:p>
        </p:txBody>
      </p:sp>
      <p:sp>
        <p:nvSpPr>
          <p:cNvPr id="8" name="Text Box 8"/>
          <p:cNvSpPr txBox="1">
            <a:spLocks noChangeArrowheads="1"/>
          </p:cNvSpPr>
          <p:nvPr/>
        </p:nvSpPr>
        <p:spPr bwMode="auto">
          <a:xfrm>
            <a:off x="5076056" y="4480669"/>
            <a:ext cx="811212" cy="244475"/>
          </a:xfrm>
          <a:prstGeom prst="rect">
            <a:avLst/>
          </a:prstGeom>
          <a:solidFill>
            <a:srgbClr val="FFFFFF">
              <a:alpha val="30000"/>
            </a:srgbClr>
          </a:solidFill>
          <a:ln w="9525">
            <a:noFill/>
            <a:miter lim="800000"/>
            <a:headEnd/>
            <a:tailEnd/>
          </a:ln>
          <a:effectLst/>
        </p:spPr>
        <p:txBody>
          <a:bodyPr>
            <a:spAutoFit/>
          </a:bodyPr>
          <a:lstStyle/>
          <a:p>
            <a:endParaRPr lang="fr-FR" sz="1000" dirty="0">
              <a:latin typeface="Comic Sans MS" pitchFamily="66" charset="0"/>
            </a:endParaRPr>
          </a:p>
        </p:txBody>
      </p:sp>
      <p:sp>
        <p:nvSpPr>
          <p:cNvPr id="9" name="Text Box 9"/>
          <p:cNvSpPr txBox="1">
            <a:spLocks noChangeArrowheads="1"/>
          </p:cNvSpPr>
          <p:nvPr/>
        </p:nvSpPr>
        <p:spPr bwMode="auto">
          <a:xfrm>
            <a:off x="3419872" y="4581128"/>
            <a:ext cx="812800" cy="244475"/>
          </a:xfrm>
          <a:prstGeom prst="rect">
            <a:avLst/>
          </a:prstGeom>
          <a:solidFill>
            <a:schemeClr val="bg1">
              <a:alpha val="30000"/>
            </a:schemeClr>
          </a:solidFill>
          <a:ln w="9525">
            <a:noFill/>
            <a:miter lim="800000"/>
            <a:headEnd/>
            <a:tailEnd/>
          </a:ln>
          <a:effectLst/>
        </p:spPr>
        <p:txBody>
          <a:bodyPr>
            <a:spAutoFit/>
          </a:bodyPr>
          <a:lstStyle/>
          <a:p>
            <a:pPr>
              <a:spcBef>
                <a:spcPct val="50000"/>
              </a:spcBef>
            </a:pPr>
            <a:endParaRPr lang="fr-FR" sz="1000" dirty="0">
              <a:latin typeface="Comic Sans MS" pitchFamily="66" charset="0"/>
            </a:endParaRPr>
          </a:p>
        </p:txBody>
      </p:sp>
      <p:sp>
        <p:nvSpPr>
          <p:cNvPr id="10" name="Text Box 10"/>
          <p:cNvSpPr txBox="1">
            <a:spLocks noChangeArrowheads="1"/>
          </p:cNvSpPr>
          <p:nvPr/>
        </p:nvSpPr>
        <p:spPr bwMode="auto">
          <a:xfrm>
            <a:off x="2411413" y="5589240"/>
            <a:ext cx="523875" cy="244475"/>
          </a:xfrm>
          <a:prstGeom prst="rect">
            <a:avLst/>
          </a:prstGeom>
          <a:solidFill>
            <a:schemeClr val="bg1">
              <a:alpha val="30000"/>
            </a:schemeClr>
          </a:solidFill>
          <a:ln w="9525">
            <a:noFill/>
            <a:miter lim="800000"/>
            <a:headEnd/>
            <a:tailEnd/>
          </a:ln>
          <a:effectLst/>
        </p:spPr>
        <p:txBody>
          <a:bodyPr>
            <a:spAutoFit/>
          </a:bodyPr>
          <a:lstStyle/>
          <a:p>
            <a:pPr>
              <a:spcBef>
                <a:spcPct val="50000"/>
              </a:spcBef>
            </a:pPr>
            <a:endParaRPr lang="fr-FR" sz="1000" dirty="0">
              <a:latin typeface="Comic Sans MS" pitchFamily="66" charset="0"/>
            </a:endParaRPr>
          </a:p>
        </p:txBody>
      </p:sp>
      <p:sp>
        <p:nvSpPr>
          <p:cNvPr id="11" name="Text Box 11"/>
          <p:cNvSpPr txBox="1">
            <a:spLocks noChangeArrowheads="1"/>
          </p:cNvSpPr>
          <p:nvPr/>
        </p:nvSpPr>
        <p:spPr bwMode="auto">
          <a:xfrm>
            <a:off x="6495380" y="4912717"/>
            <a:ext cx="596900" cy="244475"/>
          </a:xfrm>
          <a:prstGeom prst="rect">
            <a:avLst/>
          </a:prstGeom>
          <a:solidFill>
            <a:schemeClr val="bg1">
              <a:alpha val="30000"/>
            </a:schemeClr>
          </a:solidFill>
          <a:ln w="9525">
            <a:noFill/>
            <a:miter lim="800000"/>
            <a:headEnd/>
            <a:tailEnd/>
          </a:ln>
          <a:effectLst/>
        </p:spPr>
        <p:txBody>
          <a:bodyPr>
            <a:spAutoFit/>
          </a:bodyPr>
          <a:lstStyle/>
          <a:p>
            <a:endParaRPr lang="fr-FR" sz="1000" dirty="0">
              <a:latin typeface="Comic Sans MS" pitchFamily="66" charset="0"/>
            </a:endParaRPr>
          </a:p>
        </p:txBody>
      </p:sp>
      <p:sp>
        <p:nvSpPr>
          <p:cNvPr id="12" name="Rectangle 12"/>
          <p:cNvSpPr>
            <a:spLocks noChangeArrowheads="1"/>
          </p:cNvSpPr>
          <p:nvPr/>
        </p:nvSpPr>
        <p:spPr bwMode="auto">
          <a:xfrm>
            <a:off x="0" y="143421"/>
            <a:ext cx="9178925" cy="549275"/>
          </a:xfrm>
          <a:prstGeom prst="rect">
            <a:avLst/>
          </a:prstGeom>
          <a:solidFill>
            <a:srgbClr val="000000"/>
          </a:solidFill>
          <a:ln w="9525">
            <a:solidFill>
              <a:srgbClr val="000000"/>
            </a:solidFill>
            <a:miter lim="800000"/>
            <a:headEnd/>
            <a:tailEnd/>
          </a:ln>
          <a:effectLst/>
        </p:spPr>
        <p:txBody>
          <a:bodyPr wrap="none" anchor="ctr"/>
          <a:lstStyle/>
          <a:p>
            <a:pPr algn="ctr"/>
            <a:endParaRPr lang="fr-FR" dirty="0">
              <a:latin typeface="Comic Sans MS" pitchFamily="66" charset="0"/>
            </a:endParaRPr>
          </a:p>
        </p:txBody>
      </p:sp>
      <p:sp>
        <p:nvSpPr>
          <p:cNvPr id="13" name="Text Box 13"/>
          <p:cNvSpPr txBox="1">
            <a:spLocks noChangeArrowheads="1"/>
          </p:cNvSpPr>
          <p:nvPr/>
        </p:nvSpPr>
        <p:spPr bwMode="auto">
          <a:xfrm>
            <a:off x="2255838" y="308767"/>
            <a:ext cx="4260850" cy="366712"/>
          </a:xfrm>
          <a:prstGeom prst="rect">
            <a:avLst/>
          </a:prstGeom>
          <a:noFill/>
          <a:ln w="9525">
            <a:noFill/>
            <a:miter lim="800000"/>
            <a:headEnd/>
            <a:tailEnd/>
          </a:ln>
          <a:effectLst/>
        </p:spPr>
        <p:txBody>
          <a:bodyPr wrap="none">
            <a:spAutoFit/>
          </a:bodyPr>
          <a:lstStyle/>
          <a:p>
            <a:r>
              <a:rPr lang="fr-FR" dirty="0">
                <a:solidFill>
                  <a:srgbClr val="FFFF00"/>
                </a:solidFill>
                <a:latin typeface="Comic Sans MS" pitchFamily="66" charset="0"/>
              </a:rPr>
              <a:t>à cheval sur la frontière franco-suisse</a:t>
            </a:r>
            <a:endParaRPr lang="fr-FR" dirty="0">
              <a:latin typeface="Comic Sans MS" pitchFamily="66" charset="0"/>
            </a:endParaRPr>
          </a:p>
        </p:txBody>
      </p:sp>
      <p:sp>
        <p:nvSpPr>
          <p:cNvPr id="14" name="Rectangle 14"/>
          <p:cNvSpPr>
            <a:spLocks noChangeArrowheads="1"/>
          </p:cNvSpPr>
          <p:nvPr/>
        </p:nvSpPr>
        <p:spPr bwMode="auto">
          <a:xfrm>
            <a:off x="0" y="6507954"/>
            <a:ext cx="9180513" cy="576263"/>
          </a:xfrm>
          <a:prstGeom prst="rect">
            <a:avLst/>
          </a:prstGeom>
          <a:solidFill>
            <a:schemeClr val="tx1"/>
          </a:solidFill>
          <a:ln w="9525">
            <a:solidFill>
              <a:schemeClr val="tx1"/>
            </a:solidFill>
            <a:miter lim="800000"/>
            <a:headEnd/>
            <a:tailEnd/>
          </a:ln>
          <a:effectLst/>
        </p:spPr>
        <p:txBody>
          <a:bodyPr wrap="none" anchor="ctr"/>
          <a:lstStyle/>
          <a:p>
            <a:pPr algn="ctr"/>
            <a:endParaRPr lang="fr-FR" i="1" dirty="0">
              <a:solidFill>
                <a:srgbClr val="FF66CC"/>
              </a:solidFill>
              <a:latin typeface="Comic Sans MS" pitchFamily="66" charset="0"/>
            </a:endParaRPr>
          </a:p>
        </p:txBody>
      </p:sp>
      <p:sp>
        <p:nvSpPr>
          <p:cNvPr id="15" name="Line 15"/>
          <p:cNvSpPr>
            <a:spLocks noChangeShapeType="1"/>
          </p:cNvSpPr>
          <p:nvPr/>
        </p:nvSpPr>
        <p:spPr bwMode="auto">
          <a:xfrm>
            <a:off x="179388" y="3842542"/>
            <a:ext cx="0" cy="2160587"/>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16" name="Line 16"/>
          <p:cNvSpPr>
            <a:spLocks noChangeShapeType="1"/>
          </p:cNvSpPr>
          <p:nvPr/>
        </p:nvSpPr>
        <p:spPr bwMode="auto">
          <a:xfrm>
            <a:off x="1476375" y="6434929"/>
            <a:ext cx="6119813" cy="0"/>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17" name="Text Box 17"/>
          <p:cNvSpPr txBox="1">
            <a:spLocks noChangeArrowheads="1"/>
          </p:cNvSpPr>
          <p:nvPr/>
        </p:nvSpPr>
        <p:spPr bwMode="auto">
          <a:xfrm>
            <a:off x="3240088" y="6099967"/>
            <a:ext cx="2052637"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 km de diamètre</a:t>
            </a:r>
          </a:p>
        </p:txBody>
      </p:sp>
      <p:sp>
        <p:nvSpPr>
          <p:cNvPr id="18" name="Text Box 18"/>
          <p:cNvSpPr txBox="1">
            <a:spLocks noChangeArrowheads="1"/>
          </p:cNvSpPr>
          <p:nvPr/>
        </p:nvSpPr>
        <p:spPr bwMode="auto">
          <a:xfrm>
            <a:off x="1476375" y="6525344"/>
            <a:ext cx="6176963" cy="366712"/>
          </a:xfrm>
          <a:prstGeom prst="rect">
            <a:avLst/>
          </a:prstGeom>
          <a:noFill/>
          <a:ln w="9525">
            <a:noFill/>
            <a:miter lim="800000"/>
            <a:headEnd/>
            <a:tailEnd/>
          </a:ln>
          <a:effectLst/>
        </p:spPr>
        <p:txBody>
          <a:bodyPr wrap="none">
            <a:spAutoFit/>
          </a:bodyPr>
          <a:lstStyle/>
          <a:p>
            <a:r>
              <a:rPr lang="fr-FR" i="1" dirty="0">
                <a:solidFill>
                  <a:srgbClr val="FF66CC"/>
                </a:solidFill>
                <a:latin typeface="Comic Sans MS" pitchFamily="66" charset="0"/>
              </a:rPr>
              <a:t>Attention: échelles verticale et horizontale différentes.</a:t>
            </a:r>
            <a:endParaRPr lang="fr-FR" dirty="0">
              <a:latin typeface="Comic Sans MS" pitchFamily="66" charset="0"/>
            </a:endParaRPr>
          </a:p>
        </p:txBody>
      </p:sp>
      <p:sp>
        <p:nvSpPr>
          <p:cNvPr id="19" name="ZoneTexte 18"/>
          <p:cNvSpPr txBox="1"/>
          <p:nvPr/>
        </p:nvSpPr>
        <p:spPr>
          <a:xfrm>
            <a:off x="251520" y="314844"/>
            <a:ext cx="2262158" cy="707886"/>
          </a:xfrm>
          <a:prstGeom prst="rect">
            <a:avLst/>
          </a:prstGeom>
          <a:noFill/>
        </p:spPr>
        <p:txBody>
          <a:bodyPr wrap="none" rtlCol="0">
            <a:spAutoFit/>
          </a:bodyPr>
          <a:lstStyle/>
          <a:p>
            <a:r>
              <a:rPr lang="fr-FR" sz="4000" dirty="0" smtClean="0">
                <a:solidFill>
                  <a:schemeClr val="bg1"/>
                </a:solidFill>
                <a:latin typeface="Comic Sans MS" pitchFamily="66" charset="0"/>
              </a:rPr>
              <a:t>Le CERN</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53"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exit"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heckerboard(across)">
                                      <p:cBhvr>
                                        <p:cTn id="49" dur="500"/>
                                        <p:tgtEl>
                                          <p:spTgt spid="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heckerboard(across)">
                                      <p:cBhvr>
                                        <p:cTn id="59" dur="500"/>
                                        <p:tgtEl>
                                          <p:spTgt spid="10"/>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heckerboard(across)">
                                      <p:cBhvr>
                                        <p:cTn id="62" dur="500"/>
                                        <p:tgtEl>
                                          <p:spTgt spid="9"/>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checkerboard(across)">
                                      <p:cBhvr>
                                        <p:cTn id="65" dur="500"/>
                                        <p:tgtEl>
                                          <p:spTgt spid="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1" grpId="0" animBg="1"/>
      <p:bldP spid="12" grpId="0" animBg="1"/>
      <p:bldP spid="13" grpId="0"/>
      <p:bldP spid="15" grpId="0" animBg="1"/>
      <p:bldP spid="16" grpId="0" animBg="1"/>
      <p:bldP spid="17" grpId="0"/>
      <p:bldP spid="1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830997"/>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830997"/>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endParaRPr lang="fr-FR" sz="1600" dirty="0">
              <a:latin typeface="Comic Sans MS" pitchFamily="66" charset="0"/>
            </a:endParaRPr>
          </a:p>
        </p:txBody>
      </p:sp>
      <p:sp>
        <p:nvSpPr>
          <p:cNvPr id="9" name="ZoneTexte 8"/>
          <p:cNvSpPr txBox="1"/>
          <p:nvPr/>
        </p:nvSpPr>
        <p:spPr>
          <a:xfrm>
            <a:off x="5979695" y="-27384"/>
            <a:ext cx="3159839" cy="2246769"/>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concurrentes</a:t>
            </a:r>
          </a:p>
          <a:p>
            <a:pPr algn="ctr"/>
            <a:r>
              <a:rPr lang="fr-FR" sz="2800" dirty="0" smtClean="0">
                <a:latin typeface="Comic Sans MS" pitchFamily="66" charset="0"/>
              </a:rPr>
              <a:t>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315097"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20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547688"/>
            <a:ext cx="9144000" cy="6121400"/>
          </a:xfrm>
          <a:prstGeom prst="rect">
            <a:avLst/>
          </a:prstGeom>
          <a:noFill/>
        </p:spPr>
      </p:pic>
      <p:sp>
        <p:nvSpPr>
          <p:cNvPr id="3" name="Oval 3"/>
          <p:cNvSpPr>
            <a:spLocks noChangeArrowheads="1"/>
          </p:cNvSpPr>
          <p:nvPr/>
        </p:nvSpPr>
        <p:spPr bwMode="auto">
          <a:xfrm>
            <a:off x="3995738" y="4792663"/>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3708400" cy="519112"/>
          </a:xfrm>
          <a:prstGeom prst="rect">
            <a:avLst/>
          </a:prstGeom>
          <a:noFill/>
          <a:ln w="9525">
            <a:noFill/>
            <a:miter lim="800000"/>
            <a:headEnd/>
            <a:tailEnd/>
          </a:ln>
          <a:effectLst/>
        </p:spPr>
        <p:txBody>
          <a:bodyPr wrap="none">
            <a:spAutoFit/>
          </a:bodyPr>
          <a:lstStyle/>
          <a:p>
            <a:r>
              <a:rPr lang="fr-FR" sz="2800" b="1" dirty="0">
                <a:solidFill>
                  <a:schemeClr val="bg1"/>
                </a:solidFill>
                <a:latin typeface="Comic Sans MS" pitchFamily="66" charset="0"/>
              </a:rPr>
              <a:t>ATLAS: </a:t>
            </a:r>
            <a:r>
              <a:rPr lang="fr-FR" sz="2800" dirty="0">
                <a:solidFill>
                  <a:schemeClr val="bg1"/>
                </a:solidFill>
                <a:latin typeface="Comic Sans MS" pitchFamily="66" charset="0"/>
              </a:rPr>
              <a:t>partie 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Pourquoi cette conférence aujourd’hui ?</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à coins arrondis 2"/>
          <p:cNvSpPr/>
          <p:nvPr/>
        </p:nvSpPr>
        <p:spPr>
          <a:xfrm>
            <a:off x="107504" y="908720"/>
            <a:ext cx="5112568"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1989-2008</a:t>
            </a:r>
          </a:p>
          <a:p>
            <a:r>
              <a:rPr lang="fr-FR" sz="2400" dirty="0" smtClean="0">
                <a:latin typeface="Comic Sans MS" pitchFamily="66" charset="0"/>
              </a:rPr>
              <a:t>Elaboration des collaborations</a:t>
            </a:r>
          </a:p>
          <a:p>
            <a:r>
              <a:rPr lang="fr-FR" sz="2400" dirty="0" smtClean="0">
                <a:latin typeface="Comic Sans MS" pitchFamily="66" charset="0"/>
              </a:rPr>
              <a:t>R&amp;D </a:t>
            </a:r>
            <a:r>
              <a:rPr lang="fr-FR" sz="2000" dirty="0" smtClean="0">
                <a:latin typeface="Comic Sans MS" pitchFamily="66" charset="0"/>
              </a:rPr>
              <a:t>Recherches et Développements</a:t>
            </a:r>
          </a:p>
          <a:p>
            <a:r>
              <a:rPr lang="fr-FR" sz="2400" dirty="0" smtClean="0">
                <a:latin typeface="Comic Sans MS" pitchFamily="66" charset="0"/>
              </a:rPr>
              <a:t>Conception/construction</a:t>
            </a:r>
          </a:p>
          <a:p>
            <a:r>
              <a:rPr lang="fr-FR" sz="2400" dirty="0" smtClean="0">
                <a:latin typeface="Comic Sans MS" pitchFamily="66" charset="0"/>
              </a:rPr>
              <a:t>Mise en route</a:t>
            </a:r>
            <a:endParaRPr lang="fr-FR" sz="2400" dirty="0">
              <a:latin typeface="Comic Sans MS" pitchFamily="66" charset="0"/>
            </a:endParaRPr>
          </a:p>
        </p:txBody>
      </p:sp>
      <p:pic>
        <p:nvPicPr>
          <p:cNvPr id="6" name="Picture 2" descr="C:\Users\François\Desktop\IMG_0537.JPG"/>
          <p:cNvPicPr>
            <a:picLocks noChangeAspect="1" noChangeArrowheads="1"/>
          </p:cNvPicPr>
          <p:nvPr/>
        </p:nvPicPr>
        <p:blipFill>
          <a:blip r:embed="rId2" cstate="print"/>
          <a:srcRect/>
          <a:stretch>
            <a:fillRect/>
          </a:stretch>
        </p:blipFill>
        <p:spPr bwMode="auto">
          <a:xfrm>
            <a:off x="4860032" y="0"/>
            <a:ext cx="4283968" cy="3212976"/>
          </a:xfrm>
          <a:prstGeom prst="rect">
            <a:avLst/>
          </a:prstGeom>
          <a:noFill/>
        </p:spPr>
      </p:pic>
      <p:pic>
        <p:nvPicPr>
          <p:cNvPr id="7" name="Picture 2" descr="C:\Users\François\Desktop\Slide_Fabiola.jpg"/>
          <p:cNvPicPr>
            <a:picLocks noChangeAspect="1" noChangeArrowheads="1"/>
          </p:cNvPicPr>
          <p:nvPr/>
        </p:nvPicPr>
        <p:blipFill>
          <a:blip r:embed="rId3" cstate="print"/>
          <a:srcRect/>
          <a:stretch>
            <a:fillRect/>
          </a:stretch>
        </p:blipFill>
        <p:spPr bwMode="auto">
          <a:xfrm>
            <a:off x="-36512" y="3573016"/>
            <a:ext cx="4379981" cy="3284986"/>
          </a:xfrm>
          <a:prstGeom prst="rect">
            <a:avLst/>
          </a:prstGeom>
          <a:noFill/>
        </p:spPr>
      </p:pic>
      <p:sp>
        <p:nvSpPr>
          <p:cNvPr id="8" name="Text Box 36"/>
          <p:cNvSpPr txBox="1">
            <a:spLocks noChangeArrowheads="1"/>
          </p:cNvSpPr>
          <p:nvPr/>
        </p:nvSpPr>
        <p:spPr bwMode="auto">
          <a:xfrm>
            <a:off x="83879" y="107921"/>
            <a:ext cx="47307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Trois grandes périodes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à coins arrondis 8"/>
          <p:cNvSpPr/>
          <p:nvPr/>
        </p:nvSpPr>
        <p:spPr>
          <a:xfrm>
            <a:off x="2339752" y="2564904"/>
            <a:ext cx="5040560" cy="2304256"/>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2009-2022</a:t>
            </a:r>
          </a:p>
          <a:p>
            <a:r>
              <a:rPr lang="fr-FR" sz="2400" dirty="0" smtClean="0">
                <a:latin typeface="Comic Sans MS" pitchFamily="66" charset="0"/>
              </a:rPr>
              <a:t>Surveillance/maintenance</a:t>
            </a:r>
          </a:p>
          <a:p>
            <a:r>
              <a:rPr lang="fr-FR" sz="2400" dirty="0" smtClean="0">
                <a:latin typeface="Comic Sans MS" pitchFamily="66" charset="0"/>
              </a:rPr>
              <a:t>Prises de données jours et nuits Analyses de physique</a:t>
            </a:r>
          </a:p>
          <a:p>
            <a:r>
              <a:rPr lang="fr-FR" sz="2400" dirty="0" smtClean="0">
                <a:latin typeface="Comic Sans MS" pitchFamily="66" charset="0"/>
              </a:rPr>
              <a:t>Publications</a:t>
            </a:r>
          </a:p>
          <a:p>
            <a:r>
              <a:rPr lang="fr-FR" sz="2400" dirty="0" smtClean="0">
                <a:latin typeface="Comic Sans MS" pitchFamily="66" charset="0"/>
              </a:rPr>
              <a:t>R&amp;D </a:t>
            </a:r>
          </a:p>
        </p:txBody>
      </p:sp>
      <p:sp>
        <p:nvSpPr>
          <p:cNvPr id="10" name="Rectangle à coins arrondis 9"/>
          <p:cNvSpPr/>
          <p:nvPr/>
        </p:nvSpPr>
        <p:spPr>
          <a:xfrm>
            <a:off x="3995936" y="4581128"/>
            <a:ext cx="5040560" cy="2232248"/>
          </a:xfrm>
          <a:prstGeom prst="round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2022-2034</a:t>
            </a:r>
          </a:p>
          <a:p>
            <a:r>
              <a:rPr lang="fr-FR" sz="2400" dirty="0" smtClean="0">
                <a:latin typeface="Comic Sans MS" pitchFamily="66" charset="0"/>
              </a:rPr>
              <a:t>Rénovations pour Super LHC</a:t>
            </a:r>
          </a:p>
          <a:p>
            <a:r>
              <a:rPr lang="fr-FR" sz="2400" dirty="0" smtClean="0">
                <a:latin typeface="Comic Sans MS" pitchFamily="66" charset="0"/>
              </a:rPr>
              <a:t>Surveillance/maintenance</a:t>
            </a:r>
          </a:p>
          <a:p>
            <a:r>
              <a:rPr lang="fr-FR" sz="2400" dirty="0" smtClean="0">
                <a:latin typeface="Comic Sans MS" pitchFamily="66" charset="0"/>
              </a:rPr>
              <a:t>Prises de données jours et nuits</a:t>
            </a:r>
          </a:p>
          <a:p>
            <a:r>
              <a:rPr lang="fr-FR" sz="2400" dirty="0" smtClean="0">
                <a:latin typeface="Comic Sans MS" pitchFamily="66" charset="0"/>
              </a:rPr>
              <a:t>Analyses de physique</a:t>
            </a:r>
          </a:p>
          <a:p>
            <a:r>
              <a:rPr lang="fr-FR" sz="2400" dirty="0" smtClean="0">
                <a:latin typeface="Comic Sans MS" pitchFamily="66" charset="0"/>
              </a:rPr>
              <a:t>Publications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decel="100000"/>
                                        <p:tgtEl>
                                          <p:spTgt spid="9"/>
                                        </p:tgtEl>
                                      </p:cBhvr>
                                    </p:animEffect>
                                    <p:anim calcmode="lin" valueType="num">
                                      <p:cBhvr>
                                        <p:cTn id="13" dur="800" decel="100000" fill="hold"/>
                                        <p:tgtEl>
                                          <p:spTgt spid="9"/>
                                        </p:tgtEl>
                                        <p:attrNameLst>
                                          <p:attrName>style.rotation</p:attrName>
                                        </p:attrNameLst>
                                      </p:cBhvr>
                                      <p:tavLst>
                                        <p:tav tm="0">
                                          <p:val>
                                            <p:fltVal val="-90"/>
                                          </p:val>
                                        </p:tav>
                                        <p:tav tm="100000">
                                          <p:val>
                                            <p:fltVal val="0"/>
                                          </p:val>
                                        </p:tav>
                                      </p:tavLst>
                                    </p:anim>
                                    <p:anim calcmode="lin" valueType="num">
                                      <p:cBhvr>
                                        <p:cTn id="14" dur="800" decel="100000" fill="hold"/>
                                        <p:tgtEl>
                                          <p:spTgt spid="9"/>
                                        </p:tgtEl>
                                        <p:attrNameLst>
                                          <p:attrName>ppt_x</p:attrName>
                                        </p:attrNameLst>
                                      </p:cBhvr>
                                      <p:tavLst>
                                        <p:tav tm="0">
                                          <p:val>
                                            <p:strVal val="#ppt_x+0.4"/>
                                          </p:val>
                                        </p:tav>
                                        <p:tav tm="100000">
                                          <p:val>
                                            <p:strVal val="#ppt_x-0.05"/>
                                          </p:val>
                                        </p:tav>
                                      </p:tavLst>
                                    </p:anim>
                                    <p:anim calcmode="lin" valueType="num">
                                      <p:cBhvr>
                                        <p:cTn id="15" dur="800" decel="100000" fill="hold"/>
                                        <p:tgtEl>
                                          <p:spTgt spid="9"/>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800" decel="100000"/>
                                        <p:tgtEl>
                                          <p:spTgt spid="6"/>
                                        </p:tgtEl>
                                      </p:cBhvr>
                                    </p:animEffect>
                                    <p:anim calcmode="lin" valueType="num">
                                      <p:cBhvr>
                                        <p:cTn id="21" dur="800" decel="100000" fill="hold"/>
                                        <p:tgtEl>
                                          <p:spTgt spid="6"/>
                                        </p:tgtEl>
                                        <p:attrNameLst>
                                          <p:attrName>style.rotation</p:attrName>
                                        </p:attrNameLst>
                                      </p:cBhvr>
                                      <p:tavLst>
                                        <p:tav tm="0">
                                          <p:val>
                                            <p:fltVal val="-90"/>
                                          </p:val>
                                        </p:tav>
                                        <p:tav tm="100000">
                                          <p:val>
                                            <p:fltVal val="0"/>
                                          </p:val>
                                        </p:tav>
                                      </p:tavLst>
                                    </p:anim>
                                    <p:anim calcmode="lin" valueType="num">
                                      <p:cBhvr>
                                        <p:cTn id="22" dur="800" decel="100000" fill="hold"/>
                                        <p:tgtEl>
                                          <p:spTgt spid="6"/>
                                        </p:tgtEl>
                                        <p:attrNameLst>
                                          <p:attrName>ppt_x</p:attrName>
                                        </p:attrNameLst>
                                      </p:cBhvr>
                                      <p:tavLst>
                                        <p:tav tm="0">
                                          <p:val>
                                            <p:strVal val="#ppt_x+0.4"/>
                                          </p:val>
                                        </p:tav>
                                        <p:tav tm="100000">
                                          <p:val>
                                            <p:strVal val="#ppt_x-0.05"/>
                                          </p:val>
                                        </p:tav>
                                      </p:tavLst>
                                    </p:anim>
                                    <p:anim calcmode="lin" valueType="num">
                                      <p:cBhvr>
                                        <p:cTn id="23" dur="800" decel="100000" fill="hold"/>
                                        <p:tgtEl>
                                          <p:spTgt spid="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800" decel="100000"/>
                                        <p:tgtEl>
                                          <p:spTgt spid="7"/>
                                        </p:tgtEl>
                                      </p:cBhvr>
                                    </p:animEffect>
                                    <p:anim calcmode="lin" valueType="num">
                                      <p:cBhvr>
                                        <p:cTn id="29" dur="800" decel="100000" fill="hold"/>
                                        <p:tgtEl>
                                          <p:spTgt spid="7"/>
                                        </p:tgtEl>
                                        <p:attrNameLst>
                                          <p:attrName>style.rotation</p:attrName>
                                        </p:attrNameLst>
                                      </p:cBhvr>
                                      <p:tavLst>
                                        <p:tav tm="0">
                                          <p:val>
                                            <p:fltVal val="-90"/>
                                          </p:val>
                                        </p:tav>
                                        <p:tav tm="100000">
                                          <p:val>
                                            <p:fltVal val="0"/>
                                          </p:val>
                                        </p:tav>
                                      </p:tavLst>
                                    </p:anim>
                                    <p:anim calcmode="lin" valueType="num">
                                      <p:cBhvr>
                                        <p:cTn id="30" dur="800" decel="100000" fill="hold"/>
                                        <p:tgtEl>
                                          <p:spTgt spid="7"/>
                                        </p:tgtEl>
                                        <p:attrNameLst>
                                          <p:attrName>ppt_x</p:attrName>
                                        </p:attrNameLst>
                                      </p:cBhvr>
                                      <p:tavLst>
                                        <p:tav tm="0">
                                          <p:val>
                                            <p:strVal val="#ppt_x+0.4"/>
                                          </p:val>
                                        </p:tav>
                                        <p:tav tm="100000">
                                          <p:val>
                                            <p:strVal val="#ppt_x-0.05"/>
                                          </p:val>
                                        </p:tav>
                                      </p:tavLst>
                                    </p:anim>
                                    <p:anim calcmode="lin" valueType="num">
                                      <p:cBhvr>
                                        <p:cTn id="31" dur="800" decel="100000" fill="hold"/>
                                        <p:tgtEl>
                                          <p:spTgt spid="7"/>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800" decel="100000"/>
                                        <p:tgtEl>
                                          <p:spTgt spid="10"/>
                                        </p:tgtEl>
                                      </p:cBhvr>
                                    </p:animEffect>
                                    <p:anim calcmode="lin" valueType="num">
                                      <p:cBhvr>
                                        <p:cTn id="39" dur="800" decel="100000" fill="hold"/>
                                        <p:tgtEl>
                                          <p:spTgt spid="10"/>
                                        </p:tgtEl>
                                        <p:attrNameLst>
                                          <p:attrName>style.rotation</p:attrName>
                                        </p:attrNameLst>
                                      </p:cBhvr>
                                      <p:tavLst>
                                        <p:tav tm="0">
                                          <p:val>
                                            <p:fltVal val="-90"/>
                                          </p:val>
                                        </p:tav>
                                        <p:tav tm="100000">
                                          <p:val>
                                            <p:fltVal val="0"/>
                                          </p:val>
                                        </p:tav>
                                      </p:tavLst>
                                    </p:anim>
                                    <p:anim calcmode="lin" valueType="num">
                                      <p:cBhvr>
                                        <p:cTn id="40" dur="800" decel="100000" fill="hold"/>
                                        <p:tgtEl>
                                          <p:spTgt spid="10"/>
                                        </p:tgtEl>
                                        <p:attrNameLst>
                                          <p:attrName>ppt_x</p:attrName>
                                        </p:attrNameLst>
                                      </p:cBhvr>
                                      <p:tavLst>
                                        <p:tav tm="0">
                                          <p:val>
                                            <p:strVal val="#ppt_x+0.4"/>
                                          </p:val>
                                        </p:tav>
                                        <p:tav tm="100000">
                                          <p:val>
                                            <p:strVal val="#ppt_x-0.05"/>
                                          </p:val>
                                        </p:tav>
                                      </p:tavLst>
                                    </p:anim>
                                    <p:anim calcmode="lin" valueType="num">
                                      <p:cBhvr>
                                        <p:cTn id="41" dur="800" decel="100000" fill="hold"/>
                                        <p:tgtEl>
                                          <p:spTgt spid="10"/>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667666" y="2492896"/>
            <a:ext cx="7874270" cy="1477328"/>
          </a:xfrm>
          <a:prstGeom prst="rect">
            <a:avLst/>
          </a:prstGeom>
          <a:noFill/>
        </p:spPr>
        <p:txBody>
          <a:bodyPr wrap="none" rtlCol="0">
            <a:spAutoFit/>
          </a:bodyPr>
          <a:lstStyle/>
          <a:p>
            <a:pPr algn="ctr"/>
            <a:r>
              <a:rPr lang="fr-FR" sz="5400" dirty="0" smtClean="0">
                <a:solidFill>
                  <a:schemeClr val="bg1"/>
                </a:solidFill>
                <a:latin typeface="Comic Sans MS" pitchFamily="66" charset="0"/>
              </a:rPr>
              <a:t>Animation</a:t>
            </a:r>
          </a:p>
          <a:p>
            <a:pPr algn="ctr"/>
            <a:r>
              <a:rPr lang="fr-FR" dirty="0" smtClean="0">
                <a:solidFill>
                  <a:schemeClr val="bg1"/>
                </a:solidFill>
                <a:latin typeface="Comic Sans MS" pitchFamily="66" charset="0"/>
              </a:rPr>
              <a:t> Reproduction d’un événement ATLAS (Higgs en 4 muons)</a:t>
            </a:r>
          </a:p>
          <a:p>
            <a:pPr algn="ctr"/>
            <a:r>
              <a:rPr lang="fr-FR" dirty="0" smtClean="0">
                <a:solidFill>
                  <a:schemeClr val="bg1"/>
                </a:solidFill>
                <a:latin typeface="Comic Sans MS" pitchFamily="66" charset="0"/>
              </a:rPr>
              <a:t>après l’animation montrant l’accélération dans les différentes machines.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208823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043608" y="2636912"/>
            <a:ext cx="7308304" cy="1569660"/>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A l’aube</a:t>
            </a:r>
          </a:p>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de la grande découverte</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31251" y="1628800"/>
            <a:ext cx="6992620" cy="206210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Prémices</a:t>
            </a:r>
            <a:r>
              <a:rPr lang="fr-FR" sz="2800" dirty="0" smtClean="0">
                <a:solidFill>
                  <a:schemeClr val="bg1"/>
                </a:solidFill>
                <a:latin typeface="Comic Sans MS" pitchFamily="66" charset="0"/>
              </a:rPr>
              <a:t>: émission SOIR 3 en mai 2012</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Dans l’ordre d’apparition:</a:t>
            </a:r>
          </a:p>
          <a:p>
            <a:pPr algn="ctr"/>
            <a:r>
              <a:rPr lang="fr-FR" sz="2000" dirty="0" smtClean="0">
                <a:solidFill>
                  <a:schemeClr val="bg1"/>
                </a:solidFill>
                <a:latin typeface="Comic Sans MS" pitchFamily="66" charset="0"/>
              </a:rPr>
              <a:t>François Englert, Fabiola Gianotti, François Vazeille</a:t>
            </a:r>
            <a:endParaRPr lang="fr-FR" sz="2000" dirty="0">
              <a:solidFill>
                <a:schemeClr val="bg1"/>
              </a:solidFill>
              <a:latin typeface="Comic Sans MS" pitchFamily="66" charset="0"/>
            </a:endParaRPr>
          </a:p>
        </p:txBody>
      </p:sp>
      <p:sp>
        <p:nvSpPr>
          <p:cNvPr id="3" name="ZoneTexte 2"/>
          <p:cNvSpPr txBox="1"/>
          <p:nvPr/>
        </p:nvSpPr>
        <p:spPr>
          <a:xfrm>
            <a:off x="1601547" y="4437112"/>
            <a:ext cx="5562741" cy="923330"/>
          </a:xfrm>
          <a:prstGeom prst="rect">
            <a:avLst/>
          </a:prstGeom>
          <a:noFill/>
        </p:spPr>
        <p:txBody>
          <a:bodyPr wrap="none" rtlCol="0">
            <a:spAutoFit/>
          </a:bodyPr>
          <a:lstStyle/>
          <a:p>
            <a:pPr algn="ctr"/>
            <a:r>
              <a:rPr lang="fr-FR" dirty="0" smtClean="0">
                <a:solidFill>
                  <a:schemeClr val="bg1"/>
                </a:solidFill>
                <a:latin typeface="Comic Sans MS" pitchFamily="66" charset="0"/>
              </a:rPr>
              <a:t>Cette vidéo ne peut pas être mise sur un site web,</a:t>
            </a:r>
          </a:p>
          <a:p>
            <a:pPr algn="ctr"/>
            <a:r>
              <a:rPr lang="fr-FR" dirty="0" smtClean="0">
                <a:solidFill>
                  <a:schemeClr val="bg1"/>
                </a:solidFill>
                <a:latin typeface="Comic Sans MS" pitchFamily="66" charset="0"/>
              </a:rPr>
              <a:t> mais peut être utilisée lors d’un séminaire</a:t>
            </a:r>
          </a:p>
          <a:p>
            <a:pPr algn="ctr"/>
            <a:r>
              <a:rPr lang="fr-FR" dirty="0" smtClean="0">
                <a:solidFill>
                  <a:schemeClr val="bg1"/>
                </a:solidFill>
                <a:latin typeface="Comic Sans MS" pitchFamily="66" charset="0"/>
                <a:sym typeface="Symbol"/>
              </a:rPr>
              <a:t> Procédure à fixer entre nous.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763147"/>
            <a:ext cx="9180512" cy="6122237"/>
          </a:xfrm>
          <a:prstGeom prst="rect">
            <a:avLst/>
          </a:prstGeom>
          <a:noFill/>
        </p:spPr>
      </p:pic>
      <p:sp>
        <p:nvSpPr>
          <p:cNvPr id="3" name="ZoneTexte 2"/>
          <p:cNvSpPr txBox="1"/>
          <p:nvPr/>
        </p:nvSpPr>
        <p:spPr>
          <a:xfrm>
            <a:off x="52715" y="116632"/>
            <a:ext cx="755847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4 juillet 2012 duplex CERN/Melbourne</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27784"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67544" y="1412776"/>
            <a:ext cx="4667250" cy="381952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364087" y="1484784"/>
            <a:ext cx="3311437" cy="3384376"/>
          </a:xfrm>
          <a:prstGeom prst="rect">
            <a:avLst/>
          </a:prstGeom>
          <a:noFill/>
          <a:ln w="9525">
            <a:noFill/>
            <a:miter lim="800000"/>
            <a:headEnd/>
            <a:tailEnd/>
          </a:ln>
        </p:spPr>
      </p:pic>
      <p:sp>
        <p:nvSpPr>
          <p:cNvPr id="4" name="ZoneTexte 3"/>
          <p:cNvSpPr txBox="1"/>
          <p:nvPr/>
        </p:nvSpPr>
        <p:spPr>
          <a:xfrm>
            <a:off x="467544" y="260648"/>
            <a:ext cx="8263801" cy="461665"/>
          </a:xfrm>
          <a:prstGeom prst="rect">
            <a:avLst/>
          </a:prstGeom>
          <a:noFill/>
        </p:spPr>
        <p:txBody>
          <a:bodyPr wrap="none" rtlCol="0">
            <a:spAutoFit/>
          </a:bodyPr>
          <a:lstStyle/>
          <a:p>
            <a:r>
              <a:rPr lang="fr-FR" sz="2400" dirty="0" smtClean="0">
                <a:solidFill>
                  <a:schemeClr val="bg1"/>
                </a:solidFill>
                <a:latin typeface="Comic Sans MS" pitchFamily="66" charset="0"/>
              </a:rPr>
              <a:t>Exemple d’analyse de candidats Higgs donnant 2 photons</a:t>
            </a:r>
            <a:endParaRPr lang="fr-FR" sz="2400" dirty="0">
              <a:solidFill>
                <a:schemeClr val="bg1"/>
              </a:solidFill>
              <a:latin typeface="Comic Sans MS" pitchFamily="66" charset="0"/>
            </a:endParaRPr>
          </a:p>
        </p:txBody>
      </p:sp>
      <p:sp>
        <p:nvSpPr>
          <p:cNvPr id="5" name="ZoneTexte 4"/>
          <p:cNvSpPr txBox="1"/>
          <p:nvPr/>
        </p:nvSpPr>
        <p:spPr>
          <a:xfrm>
            <a:off x="5307972" y="4797152"/>
            <a:ext cx="3512500" cy="461665"/>
          </a:xfrm>
          <a:prstGeom prst="rect">
            <a:avLst/>
          </a:prstGeom>
          <a:noFill/>
        </p:spPr>
        <p:txBody>
          <a:bodyPr wrap="none" rtlCol="0">
            <a:spAutoFit/>
          </a:bodyPr>
          <a:lstStyle/>
          <a:p>
            <a:r>
              <a:rPr lang="fr-FR" sz="2400" dirty="0" smtClean="0">
                <a:solidFill>
                  <a:schemeClr val="bg1"/>
                </a:solidFill>
                <a:latin typeface="Comic Sans MS" pitchFamily="66" charset="0"/>
              </a:rPr>
              <a:t>Un événement candidat</a:t>
            </a:r>
            <a:endParaRPr lang="fr-FR" sz="2400" dirty="0">
              <a:solidFill>
                <a:schemeClr val="bg1"/>
              </a:solidFill>
              <a:latin typeface="Comic Sans MS" pitchFamily="66" charset="0"/>
            </a:endParaRPr>
          </a:p>
        </p:txBody>
      </p:sp>
      <p:sp>
        <p:nvSpPr>
          <p:cNvPr id="6" name="ZoneTexte 5"/>
          <p:cNvSpPr txBox="1"/>
          <p:nvPr/>
        </p:nvSpPr>
        <p:spPr>
          <a:xfrm>
            <a:off x="1043608" y="5661248"/>
            <a:ext cx="7055136" cy="830997"/>
          </a:xfrm>
          <a:prstGeom prst="rect">
            <a:avLst/>
          </a:prstGeom>
          <a:noFill/>
        </p:spPr>
        <p:txBody>
          <a:bodyPr wrap="none" rtlCol="0">
            <a:spAutoFit/>
          </a:bodyPr>
          <a:lstStyle/>
          <a:p>
            <a:pPr algn="ctr"/>
            <a:r>
              <a:rPr lang="fr-FR" sz="2400" dirty="0" smtClean="0">
                <a:solidFill>
                  <a:srgbClr val="00B0F0"/>
                </a:solidFill>
                <a:latin typeface="Comic Sans MS" pitchFamily="66" charset="0"/>
              </a:rPr>
              <a:t>Le signal est faible par rapport au bruit de fond</a:t>
            </a:r>
          </a:p>
          <a:p>
            <a:pPr algn="ctr"/>
            <a:r>
              <a:rPr lang="fr-FR" sz="2400" dirty="0" smtClean="0">
                <a:solidFill>
                  <a:srgbClr val="00B0F0"/>
                </a:solidFill>
                <a:latin typeface="Comic Sans MS" pitchFamily="66" charset="0"/>
                <a:sym typeface="Symbol"/>
              </a:rPr>
              <a:t> Analyses statistiques complexes.</a:t>
            </a:r>
            <a:endParaRPr lang="fr-FR" sz="2400" dirty="0">
              <a:solidFill>
                <a:srgbClr val="00B0F0"/>
              </a:solidFill>
              <a:latin typeface="Comic Sans MS" pitchFamily="66" charset="0"/>
            </a:endParaRPr>
          </a:p>
        </p:txBody>
      </p:sp>
      <p:sp>
        <p:nvSpPr>
          <p:cNvPr id="7" name="Ellipse 6"/>
          <p:cNvSpPr/>
          <p:nvPr/>
        </p:nvSpPr>
        <p:spPr>
          <a:xfrm>
            <a:off x="2339752" y="2492896"/>
            <a:ext cx="914400"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0" y="980728"/>
            <a:ext cx="2550698" cy="369332"/>
          </a:xfrm>
          <a:prstGeom prst="rect">
            <a:avLst/>
          </a:prstGeom>
          <a:noFill/>
        </p:spPr>
        <p:txBody>
          <a:bodyPr wrap="none" rtlCol="0">
            <a:spAutoFit/>
          </a:bodyPr>
          <a:lstStyle/>
          <a:p>
            <a:r>
              <a:rPr lang="fr-FR" dirty="0" smtClean="0">
                <a:solidFill>
                  <a:schemeClr val="bg1"/>
                </a:solidFill>
                <a:latin typeface="Comic Sans MS" pitchFamily="66" charset="0"/>
              </a:rPr>
              <a:t>Nombre d’événements</a:t>
            </a:r>
            <a:endParaRPr lang="fr-FR" dirty="0">
              <a:solidFill>
                <a:schemeClr val="bg1"/>
              </a:solidFill>
              <a:latin typeface="Comic Sans MS" pitchFamily="66" charset="0"/>
            </a:endParaRPr>
          </a:p>
        </p:txBody>
      </p:sp>
      <p:sp>
        <p:nvSpPr>
          <p:cNvPr id="9" name="ZoneTexte 8"/>
          <p:cNvSpPr txBox="1"/>
          <p:nvPr/>
        </p:nvSpPr>
        <p:spPr>
          <a:xfrm>
            <a:off x="4506161" y="5229200"/>
            <a:ext cx="857927" cy="369332"/>
          </a:xfrm>
          <a:prstGeom prst="rect">
            <a:avLst/>
          </a:prstGeom>
          <a:noFill/>
        </p:spPr>
        <p:txBody>
          <a:bodyPr wrap="none" rtlCol="0">
            <a:spAutoFit/>
          </a:bodyPr>
          <a:lstStyle/>
          <a:p>
            <a:r>
              <a:rPr lang="fr-FR" dirty="0" smtClean="0">
                <a:solidFill>
                  <a:schemeClr val="bg1"/>
                </a:solidFill>
                <a:latin typeface="Comic Sans MS" pitchFamily="66" charset="0"/>
              </a:rPr>
              <a:t>Masse</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heckerboard(across)">
                                      <p:cBhvr>
                                        <p:cTn id="15" dur="500"/>
                                        <p:tgtEl>
                                          <p:spTgt spid="307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par>
                                <p:cTn id="27" presetID="5"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1"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23528" y="3441680"/>
            <a:ext cx="8820472" cy="2308324"/>
          </a:xfrm>
          <a:prstGeom prst="rect">
            <a:avLst/>
          </a:prstGeom>
          <a:noFill/>
        </p:spPr>
        <p:txBody>
          <a:bodyPr wrap="square" rtlCol="0">
            <a:spAutoFit/>
          </a:bodyPr>
          <a:lstStyle/>
          <a:p>
            <a:r>
              <a:rPr lang="fr-FR" sz="2400" dirty="0" smtClean="0">
                <a:solidFill>
                  <a:schemeClr val="bg1"/>
                </a:solidFill>
                <a:latin typeface="Comic Sans MS" pitchFamily="66" charset="0"/>
                <a:sym typeface="Symbol"/>
              </a:rPr>
              <a:t> Son impact sur la compréhension de notre Univers. </a:t>
            </a:r>
          </a:p>
          <a:p>
            <a:r>
              <a:rPr lang="fr-FR" sz="2400" dirty="0" smtClean="0">
                <a:solidFill>
                  <a:schemeClr val="bg1"/>
                </a:solidFill>
                <a:latin typeface="Comic Sans MS" pitchFamily="66" charset="0"/>
                <a:sym typeface="Symbol"/>
              </a:rPr>
              <a:t> Sa durée.</a:t>
            </a:r>
          </a:p>
          <a:p>
            <a:r>
              <a:rPr lang="fr-FR" sz="2400" dirty="0" smtClean="0">
                <a:solidFill>
                  <a:schemeClr val="bg1"/>
                </a:solidFill>
                <a:latin typeface="Comic Sans MS" pitchFamily="66" charset="0"/>
                <a:sym typeface="Symbol"/>
              </a:rPr>
              <a:t> Son aspect planétaire:</a:t>
            </a:r>
          </a:p>
          <a:p>
            <a:r>
              <a:rPr lang="fr-FR" sz="2400" dirty="0" smtClean="0">
                <a:solidFill>
                  <a:schemeClr val="bg1"/>
                </a:solidFill>
                <a:latin typeface="Comic Sans MS" pitchFamily="66" charset="0"/>
                <a:sym typeface="Symbol"/>
              </a:rPr>
              <a:t>   Scientifiques impliqués: théoriciens, expérimentateurs</a:t>
            </a:r>
          </a:p>
          <a:p>
            <a:r>
              <a:rPr lang="fr-FR" sz="2400" dirty="0" smtClean="0">
                <a:solidFill>
                  <a:schemeClr val="bg1"/>
                </a:solidFill>
                <a:latin typeface="Comic Sans MS" pitchFamily="66" charset="0"/>
                <a:sym typeface="Symbol"/>
              </a:rPr>
              <a:t>        et aussi ingénieurs, techniciens et autres personnels.</a:t>
            </a:r>
          </a:p>
          <a:p>
            <a:r>
              <a:rPr lang="fr-FR" sz="2400" dirty="0" smtClean="0">
                <a:solidFill>
                  <a:schemeClr val="bg1"/>
                </a:solidFill>
                <a:latin typeface="Comic Sans MS" pitchFamily="66" charset="0"/>
                <a:sym typeface="Symbol"/>
              </a:rPr>
              <a:t>   Des collaborations mondiales.</a:t>
            </a:r>
            <a:endParaRPr lang="fr-FR" sz="2400" dirty="0">
              <a:solidFill>
                <a:schemeClr val="bg1"/>
              </a:solidFill>
              <a:latin typeface="Comic Sans MS" pitchFamily="66" charset="0"/>
            </a:endParaRPr>
          </a:p>
        </p:txBody>
      </p:sp>
      <p:sp>
        <p:nvSpPr>
          <p:cNvPr id="3" name="Rectangle 2"/>
          <p:cNvSpPr/>
          <p:nvPr/>
        </p:nvSpPr>
        <p:spPr>
          <a:xfrm>
            <a:off x="899592" y="620688"/>
            <a:ext cx="7272808" cy="2185214"/>
          </a:xfrm>
          <a:prstGeom prst="rect">
            <a:avLst/>
          </a:prstGeom>
        </p:spPr>
        <p:txBody>
          <a:bodyPr wrap="square">
            <a:spAutoFit/>
          </a:bodyPr>
          <a:lstStyle/>
          <a:p>
            <a:pPr algn="ctr"/>
            <a:r>
              <a:rPr lang="fr-FR" sz="3200" dirty="0" smtClean="0">
                <a:solidFill>
                  <a:schemeClr val="bg1"/>
                </a:solidFill>
                <a:latin typeface="Comic Sans MS" pitchFamily="66" charset="0"/>
                <a:sym typeface="Symbol"/>
              </a:rPr>
              <a:t>pour raconter une histoire unique dans le monde de la recherche</a:t>
            </a:r>
          </a:p>
          <a:p>
            <a:pPr algn="ctr"/>
            <a:endParaRPr lang="fr-FR" sz="3200" dirty="0" smtClean="0">
              <a:solidFill>
                <a:srgbClr val="FFFF00"/>
              </a:solidFill>
              <a:latin typeface="Comic Sans MS" pitchFamily="66" charset="0"/>
              <a:sym typeface="Symbol"/>
            </a:endParaRPr>
          </a:p>
          <a:p>
            <a:pPr algn="ctr"/>
            <a:r>
              <a:rPr lang="fr-FR" sz="4000" dirty="0" smtClean="0">
                <a:solidFill>
                  <a:srgbClr val="FFFF00"/>
                </a:solidFill>
                <a:latin typeface="Comic Sans MS" pitchFamily="66" charset="0"/>
                <a:sym typeface="Symbol"/>
              </a:rPr>
              <a:t>l’épopée du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9512" y="196967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 name="Rectangle 2"/>
          <p:cNvSpPr/>
          <p:nvPr/>
        </p:nvSpPr>
        <p:spPr>
          <a:xfrm>
            <a:off x="971600" y="1969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 name="Rectangle 3"/>
          <p:cNvSpPr/>
          <p:nvPr/>
        </p:nvSpPr>
        <p:spPr>
          <a:xfrm>
            <a:off x="1763688" y="1969676"/>
            <a:ext cx="792088"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5" name="Rectangle 4"/>
          <p:cNvSpPr/>
          <p:nvPr/>
        </p:nvSpPr>
        <p:spPr>
          <a:xfrm>
            <a:off x="2555776" y="1969676"/>
            <a:ext cx="792088"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6" name="Rectangle 5"/>
          <p:cNvSpPr/>
          <p:nvPr/>
        </p:nvSpPr>
        <p:spPr>
          <a:xfrm>
            <a:off x="3347864" y="1969676"/>
            <a:ext cx="792088"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7" name="Rectangle 6"/>
          <p:cNvSpPr/>
          <p:nvPr/>
        </p:nvSpPr>
        <p:spPr>
          <a:xfrm>
            <a:off x="4139952" y="1969676"/>
            <a:ext cx="792088"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8" name="Rectangle 7"/>
          <p:cNvSpPr/>
          <p:nvPr/>
        </p:nvSpPr>
        <p:spPr>
          <a:xfrm>
            <a:off x="4932040" y="1969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9" name="Rectangle 8"/>
          <p:cNvSpPr/>
          <p:nvPr/>
        </p:nvSpPr>
        <p:spPr>
          <a:xfrm>
            <a:off x="5724128" y="1969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0" name="Rectangle 9"/>
          <p:cNvSpPr/>
          <p:nvPr/>
        </p:nvSpPr>
        <p:spPr>
          <a:xfrm>
            <a:off x="6516216" y="1969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1" name="Rectangle 10"/>
          <p:cNvSpPr/>
          <p:nvPr/>
        </p:nvSpPr>
        <p:spPr>
          <a:xfrm>
            <a:off x="7308304" y="1969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2" name="ZoneTexte 11"/>
          <p:cNvSpPr txBox="1"/>
          <p:nvPr/>
        </p:nvSpPr>
        <p:spPr>
          <a:xfrm>
            <a:off x="35496" y="225770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3" name="ZoneTexte 12"/>
          <p:cNvSpPr txBox="1"/>
          <p:nvPr/>
        </p:nvSpPr>
        <p:spPr>
          <a:xfrm>
            <a:off x="7740352" y="225770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14" name="ZoneTexte 13"/>
          <p:cNvSpPr txBox="1"/>
          <p:nvPr/>
        </p:nvSpPr>
        <p:spPr>
          <a:xfrm>
            <a:off x="4644008" y="2320424"/>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600</a:t>
            </a:r>
            <a:endParaRPr lang="fr-FR" dirty="0">
              <a:solidFill>
                <a:schemeClr val="bg1"/>
              </a:solidFill>
              <a:latin typeface="Comic Sans MS" pitchFamily="66" charset="0"/>
            </a:endParaRPr>
          </a:p>
        </p:txBody>
      </p:sp>
      <p:sp>
        <p:nvSpPr>
          <p:cNvPr id="15" name="Rectangle 14"/>
          <p:cNvSpPr/>
          <p:nvPr/>
        </p:nvSpPr>
        <p:spPr>
          <a:xfrm>
            <a:off x="971600" y="197896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7" name="Rectangle 16"/>
          <p:cNvSpPr/>
          <p:nvPr/>
        </p:nvSpPr>
        <p:spPr>
          <a:xfrm>
            <a:off x="1331640" y="197896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0" name="Rectangle 19"/>
          <p:cNvSpPr/>
          <p:nvPr/>
        </p:nvSpPr>
        <p:spPr>
          <a:xfrm>
            <a:off x="1115616" y="1969676"/>
            <a:ext cx="63624"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1" name="Rectangle 20"/>
          <p:cNvSpPr/>
          <p:nvPr/>
        </p:nvSpPr>
        <p:spPr>
          <a:xfrm>
            <a:off x="1259632" y="1969676"/>
            <a:ext cx="63624"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2" name="ZoneTexte 21"/>
          <p:cNvSpPr txBox="1"/>
          <p:nvPr/>
        </p:nvSpPr>
        <p:spPr>
          <a:xfrm>
            <a:off x="683568" y="2392432"/>
            <a:ext cx="1122423" cy="369332"/>
          </a:xfrm>
          <a:prstGeom prst="rect">
            <a:avLst/>
          </a:prstGeom>
          <a:noFill/>
        </p:spPr>
        <p:txBody>
          <a:bodyPr wrap="none" rtlCol="0">
            <a:spAutoFit/>
          </a:bodyPr>
          <a:lstStyle/>
          <a:p>
            <a:r>
              <a:rPr lang="fr-FR" dirty="0" smtClean="0">
                <a:solidFill>
                  <a:schemeClr val="bg1"/>
                </a:solidFill>
                <a:latin typeface="Comic Sans MS" pitchFamily="66" charset="0"/>
              </a:rPr>
              <a:t>122 -127</a:t>
            </a:r>
            <a:endParaRPr lang="fr-FR" dirty="0">
              <a:solidFill>
                <a:schemeClr val="bg1"/>
              </a:solidFill>
              <a:latin typeface="Comic Sans MS" pitchFamily="66" charset="0"/>
            </a:endParaRPr>
          </a:p>
        </p:txBody>
      </p:sp>
      <p:sp>
        <p:nvSpPr>
          <p:cNvPr id="23" name="Rectangle 22"/>
          <p:cNvSpPr/>
          <p:nvPr/>
        </p:nvSpPr>
        <p:spPr>
          <a:xfrm>
            <a:off x="1691680" y="1969676"/>
            <a:ext cx="63624" cy="28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ZoneTexte 24"/>
          <p:cNvSpPr txBox="1"/>
          <p:nvPr/>
        </p:nvSpPr>
        <p:spPr>
          <a:xfrm>
            <a:off x="179512" y="4149080"/>
            <a:ext cx="5317481" cy="1015663"/>
          </a:xfrm>
          <a:prstGeom prst="rect">
            <a:avLst/>
          </a:prstGeom>
          <a:noFill/>
        </p:spPr>
        <p:txBody>
          <a:bodyPr wrap="none" rtlCol="0">
            <a:spAutoFit/>
          </a:bodyPr>
          <a:lstStyle/>
          <a:p>
            <a:r>
              <a:rPr lang="fr-FR" sz="2400" dirty="0" smtClean="0">
                <a:solidFill>
                  <a:srgbClr val="99FF99"/>
                </a:solidFill>
                <a:latin typeface="Comic Sans MS" pitchFamily="66" charset="0"/>
                <a:sym typeface="Symbol"/>
              </a:rPr>
              <a:t> Excès d’événements vers 126 GeV</a:t>
            </a:r>
            <a:endParaRPr lang="fr-FR" dirty="0" smtClean="0">
              <a:solidFill>
                <a:srgbClr val="99FF99"/>
              </a:solidFill>
              <a:latin typeface="Comic Sans MS" pitchFamily="66" charset="0"/>
              <a:sym typeface="Symbol"/>
            </a:endParaRPr>
          </a:p>
          <a:p>
            <a:r>
              <a:rPr lang="fr-FR" dirty="0" smtClean="0">
                <a:solidFill>
                  <a:srgbClr val="99FF99"/>
                </a:solidFill>
                <a:latin typeface="Comic Sans MS" pitchFamily="66" charset="0"/>
                <a:sym typeface="Symbol"/>
              </a:rPr>
              <a:t>   avec une probabilité  &lt; 10</a:t>
            </a:r>
            <a:r>
              <a:rPr lang="fr-FR" baseline="30000" dirty="0" smtClean="0">
                <a:solidFill>
                  <a:srgbClr val="99FF99"/>
                </a:solidFill>
                <a:latin typeface="Comic Sans MS" pitchFamily="66" charset="0"/>
                <a:sym typeface="Symbol"/>
              </a:rPr>
              <a:t>-6</a:t>
            </a:r>
            <a:r>
              <a:rPr lang="fr-FR" dirty="0" smtClean="0">
                <a:solidFill>
                  <a:srgbClr val="99FF99"/>
                </a:solidFill>
                <a:latin typeface="Comic Sans MS" pitchFamily="66" charset="0"/>
                <a:sym typeface="Symbol"/>
              </a:rPr>
              <a:t>  que ce soit</a:t>
            </a:r>
          </a:p>
          <a:p>
            <a:r>
              <a:rPr lang="fr-FR" dirty="0" smtClean="0">
                <a:solidFill>
                  <a:srgbClr val="99FF99"/>
                </a:solidFill>
                <a:latin typeface="Comic Sans MS" pitchFamily="66" charset="0"/>
                <a:sym typeface="Symbol"/>
              </a:rPr>
              <a:t>   du à une fluctuation du bruit de fond.</a:t>
            </a:r>
          </a:p>
        </p:txBody>
      </p:sp>
      <p:pic>
        <p:nvPicPr>
          <p:cNvPr id="8194" name="Picture 2"/>
          <p:cNvPicPr>
            <a:picLocks noChangeAspect="1" noChangeArrowheads="1"/>
          </p:cNvPicPr>
          <p:nvPr/>
        </p:nvPicPr>
        <p:blipFill>
          <a:blip r:embed="rId2" cstate="print"/>
          <a:srcRect/>
          <a:stretch>
            <a:fillRect/>
          </a:stretch>
        </p:blipFill>
        <p:spPr bwMode="auto">
          <a:xfrm>
            <a:off x="5364088" y="2674794"/>
            <a:ext cx="3672408" cy="2698422"/>
          </a:xfrm>
          <a:prstGeom prst="rect">
            <a:avLst/>
          </a:prstGeom>
          <a:noFill/>
          <a:ln w="9525">
            <a:noFill/>
            <a:miter lim="800000"/>
            <a:headEnd/>
            <a:tailEnd/>
          </a:ln>
        </p:spPr>
      </p:pic>
      <p:sp>
        <p:nvSpPr>
          <p:cNvPr id="28" name="ZoneTexte 27"/>
          <p:cNvSpPr txBox="1"/>
          <p:nvPr/>
        </p:nvSpPr>
        <p:spPr>
          <a:xfrm>
            <a:off x="35496" y="44624"/>
            <a:ext cx="2215671" cy="584775"/>
          </a:xfrm>
          <a:prstGeom prst="rect">
            <a:avLst/>
          </a:prstGeom>
          <a:noFill/>
        </p:spPr>
        <p:txBody>
          <a:bodyPr wrap="none" rtlCol="0">
            <a:spAutoFit/>
          </a:bodyPr>
          <a:lstStyle/>
          <a:p>
            <a:r>
              <a:rPr lang="fr-FR" sz="3200" dirty="0" smtClean="0">
                <a:solidFill>
                  <a:schemeClr val="bg1"/>
                </a:solidFill>
                <a:latin typeface="Comic Sans MS" pitchFamily="66" charset="0"/>
              </a:rPr>
              <a:t>Avant LHC</a:t>
            </a:r>
            <a:endParaRPr lang="fr-FR" sz="3200" dirty="0">
              <a:solidFill>
                <a:schemeClr val="bg1"/>
              </a:solidFill>
              <a:latin typeface="Comic Sans MS" pitchFamily="66" charset="0"/>
            </a:endParaRPr>
          </a:p>
        </p:txBody>
      </p:sp>
      <p:sp>
        <p:nvSpPr>
          <p:cNvPr id="30" name="ZoneTexte 29"/>
          <p:cNvSpPr txBox="1"/>
          <p:nvPr/>
        </p:nvSpPr>
        <p:spPr>
          <a:xfrm>
            <a:off x="251520" y="5469031"/>
            <a:ext cx="8698215" cy="1200329"/>
          </a:xfrm>
          <a:prstGeom prst="rect">
            <a:avLst/>
          </a:prstGeom>
          <a:noFill/>
          <a:ln>
            <a:solidFill>
              <a:schemeClr val="bg1"/>
            </a:solidFill>
          </a:ln>
        </p:spPr>
        <p:txBody>
          <a:bodyPr wrap="none" rtlCol="0">
            <a:spAutoFit/>
          </a:bodyPr>
          <a:lstStyle/>
          <a:p>
            <a:pPr algn="ctr"/>
            <a:r>
              <a:rPr lang="fr-FR" sz="3200" dirty="0" smtClean="0">
                <a:solidFill>
                  <a:schemeClr val="bg1"/>
                </a:solidFill>
                <a:latin typeface="Comic Sans MS" pitchFamily="66" charset="0"/>
              </a:rPr>
              <a:t>Découverte d’un boson scalaire</a:t>
            </a:r>
          </a:p>
          <a:p>
            <a:pPr algn="ctr"/>
            <a:r>
              <a:rPr lang="fr-FR" sz="2000" dirty="0" smtClean="0">
                <a:solidFill>
                  <a:schemeClr val="bg1"/>
                </a:solidFill>
                <a:latin typeface="Comic Sans MS" pitchFamily="66" charset="0"/>
              </a:rPr>
              <a:t> compatible avec Higgs du Modèle Standard,</a:t>
            </a:r>
          </a:p>
          <a:p>
            <a:pPr algn="ctr"/>
            <a:r>
              <a:rPr lang="fr-FR" sz="2000" dirty="0" smtClean="0">
                <a:solidFill>
                  <a:schemeClr val="bg1"/>
                </a:solidFill>
                <a:latin typeface="Comic Sans MS" pitchFamily="66" charset="0"/>
              </a:rPr>
              <a:t>mais plus de données nécessaires pour donner une conclusion définitive.</a:t>
            </a:r>
            <a:endParaRPr lang="fr-FR" sz="2000" dirty="0">
              <a:solidFill>
                <a:schemeClr val="bg1"/>
              </a:solidFill>
              <a:latin typeface="Comic Sans MS" pitchFamily="66" charset="0"/>
            </a:endParaRPr>
          </a:p>
        </p:txBody>
      </p:sp>
      <p:sp>
        <p:nvSpPr>
          <p:cNvPr id="27" name="Accolade ouvrante 26"/>
          <p:cNvSpPr/>
          <p:nvPr/>
        </p:nvSpPr>
        <p:spPr>
          <a:xfrm rot="5400000" flipH="1">
            <a:off x="1115616" y="2617748"/>
            <a:ext cx="216024" cy="504056"/>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1" name="ZoneTexte 30"/>
          <p:cNvSpPr txBox="1"/>
          <p:nvPr/>
        </p:nvSpPr>
        <p:spPr>
          <a:xfrm>
            <a:off x="683568" y="2905780"/>
            <a:ext cx="1176925" cy="523220"/>
          </a:xfrm>
          <a:prstGeom prst="rect">
            <a:avLst/>
          </a:prstGeom>
          <a:noFill/>
        </p:spPr>
        <p:txBody>
          <a:bodyPr wrap="none" rtlCol="0">
            <a:spAutoFit/>
          </a:bodyPr>
          <a:lstStyle/>
          <a:p>
            <a:r>
              <a:rPr lang="fr-FR" sz="2800" dirty="0" smtClean="0">
                <a:solidFill>
                  <a:srgbClr val="99FF99"/>
                </a:solidFill>
                <a:latin typeface="Comic Sans MS" pitchFamily="66" charset="0"/>
              </a:rPr>
              <a:t>Excès</a:t>
            </a:r>
            <a:endParaRPr lang="fr-FR" sz="2800" dirty="0">
              <a:solidFill>
                <a:srgbClr val="99FF99"/>
              </a:solidFill>
              <a:latin typeface="Comic Sans MS" pitchFamily="66" charset="0"/>
            </a:endParaRPr>
          </a:p>
        </p:txBody>
      </p:sp>
      <p:sp>
        <p:nvSpPr>
          <p:cNvPr id="32" name="Rectangle 31"/>
          <p:cNvSpPr/>
          <p:nvPr/>
        </p:nvSpPr>
        <p:spPr>
          <a:xfrm>
            <a:off x="179512" y="692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971600"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Rectangle 33"/>
          <p:cNvSpPr/>
          <p:nvPr/>
        </p:nvSpPr>
        <p:spPr>
          <a:xfrm>
            <a:off x="1763688"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5" name="Rectangle 34"/>
          <p:cNvSpPr/>
          <p:nvPr/>
        </p:nvSpPr>
        <p:spPr>
          <a:xfrm>
            <a:off x="2555776"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6" name="Rectangle 35"/>
          <p:cNvSpPr/>
          <p:nvPr/>
        </p:nvSpPr>
        <p:spPr>
          <a:xfrm>
            <a:off x="3347864"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7" name="Rectangle 36"/>
          <p:cNvSpPr/>
          <p:nvPr/>
        </p:nvSpPr>
        <p:spPr>
          <a:xfrm>
            <a:off x="4139952"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Rectangle 37"/>
          <p:cNvSpPr/>
          <p:nvPr/>
        </p:nvSpPr>
        <p:spPr>
          <a:xfrm>
            <a:off x="4932040"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9" name="Rectangle 38"/>
          <p:cNvSpPr/>
          <p:nvPr/>
        </p:nvSpPr>
        <p:spPr>
          <a:xfrm>
            <a:off x="5724128" y="692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Rectangle 39"/>
          <p:cNvSpPr/>
          <p:nvPr/>
        </p:nvSpPr>
        <p:spPr>
          <a:xfrm>
            <a:off x="6516216" y="692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1" name="Rectangle 40"/>
          <p:cNvSpPr/>
          <p:nvPr/>
        </p:nvSpPr>
        <p:spPr>
          <a:xfrm>
            <a:off x="7308304" y="692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2" name="Rectangle 41"/>
          <p:cNvSpPr/>
          <p:nvPr/>
        </p:nvSpPr>
        <p:spPr>
          <a:xfrm>
            <a:off x="971600" y="701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3" name="Rectangle 42"/>
          <p:cNvSpPr/>
          <p:nvPr/>
        </p:nvSpPr>
        <p:spPr>
          <a:xfrm>
            <a:off x="1331640" y="701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4" name="ZoneTexte 43"/>
          <p:cNvSpPr txBox="1"/>
          <p:nvPr/>
        </p:nvSpPr>
        <p:spPr>
          <a:xfrm>
            <a:off x="35496" y="1260049"/>
            <a:ext cx="5791970" cy="584775"/>
          </a:xfrm>
          <a:prstGeom prst="rect">
            <a:avLst/>
          </a:prstGeom>
          <a:noFill/>
        </p:spPr>
        <p:txBody>
          <a:bodyPr wrap="none" rtlCol="0">
            <a:spAutoFit/>
          </a:bodyPr>
          <a:lstStyle/>
          <a:p>
            <a:r>
              <a:rPr lang="fr-FR" sz="3200" dirty="0" smtClean="0">
                <a:solidFill>
                  <a:schemeClr val="bg1"/>
                </a:solidFill>
                <a:latin typeface="Comic Sans MS" pitchFamily="66" charset="0"/>
              </a:rPr>
              <a:t>ATLAS-CMS le 4 juillet 2012</a:t>
            </a:r>
            <a:endParaRPr lang="fr-FR" sz="3200" dirty="0">
              <a:solidFill>
                <a:schemeClr val="bg1"/>
              </a:solidFill>
              <a:latin typeface="Comic Sans MS" pitchFamily="66" charset="0"/>
            </a:endParaRPr>
          </a:p>
        </p:txBody>
      </p:sp>
      <p:sp>
        <p:nvSpPr>
          <p:cNvPr id="45" name="Rectangle 44"/>
          <p:cNvSpPr/>
          <p:nvPr/>
        </p:nvSpPr>
        <p:spPr>
          <a:xfrm>
            <a:off x="179512" y="3356992"/>
            <a:ext cx="5012911" cy="830997"/>
          </a:xfrm>
          <a:prstGeom prst="rect">
            <a:avLst/>
          </a:prstGeom>
        </p:spPr>
        <p:txBody>
          <a:bodyPr wrap="none">
            <a:spAutoFit/>
          </a:bodyPr>
          <a:lstStyle/>
          <a:p>
            <a:pPr>
              <a:buFont typeface="Symbol"/>
              <a:buChar char="·"/>
            </a:pPr>
            <a:r>
              <a:rPr lang="fr-FR" sz="2400" dirty="0" smtClean="0">
                <a:solidFill>
                  <a:srgbClr val="FFFF00"/>
                </a:solidFill>
                <a:latin typeface="Comic Sans MS" pitchFamily="66" charset="0"/>
                <a:sym typeface="Symbol"/>
              </a:rPr>
              <a:t> Nouvelles zones d’exclusion,</a:t>
            </a:r>
          </a:p>
          <a:p>
            <a:r>
              <a:rPr lang="fr-FR" sz="2400" dirty="0" smtClean="0">
                <a:solidFill>
                  <a:srgbClr val="FFFF00"/>
                </a:solidFill>
                <a:latin typeface="Comic Sans MS" pitchFamily="66" charset="0"/>
                <a:sym typeface="Symbol"/>
              </a:rPr>
              <a:t>  </a:t>
            </a:r>
            <a:r>
              <a:rPr lang="fr-FR" sz="2000" dirty="0" smtClean="0">
                <a:solidFill>
                  <a:srgbClr val="FFFF00"/>
                </a:solidFill>
                <a:latin typeface="Comic Sans MS" pitchFamily="66" charset="0"/>
                <a:sym typeface="Symbol"/>
              </a:rPr>
              <a:t>avec petite fenêtre de 5 GeV ouverte. </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heckerboard(across)">
                                      <p:cBhvr>
                                        <p:cTn id="52" dur="500"/>
                                        <p:tgtEl>
                                          <p:spTgt spid="20"/>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heckerboard(across)">
                                      <p:cBhvr>
                                        <p:cTn id="55" dur="500"/>
                                        <p:tgtEl>
                                          <p:spTgt spid="21"/>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checkerboard(across)">
                                      <p:cBhvr>
                                        <p:cTn id="61" dur="500"/>
                                        <p:tgtEl>
                                          <p:spTgt spid="23"/>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heckerboard(across)">
                                      <p:cBhvr>
                                        <p:cTn id="64" dur="500"/>
                                        <p:tgtEl>
                                          <p:spTgt spid="44"/>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checkerboard(across)">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checkerboard(across)">
                                      <p:cBhvr>
                                        <p:cTn id="72" dur="500"/>
                                        <p:tgtEl>
                                          <p:spTgt spid="27"/>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checkerboard(across)">
                                      <p:cBhvr>
                                        <p:cTn id="75" dur="500"/>
                                        <p:tgtEl>
                                          <p:spTgt spid="31"/>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checkerboard(across)">
                                      <p:cBhvr>
                                        <p:cTn id="78" dur="500"/>
                                        <p:tgtEl>
                                          <p:spTgt spid="25"/>
                                        </p:tgtEl>
                                      </p:cBhvr>
                                    </p:animEffect>
                                  </p:childTnLst>
                                </p:cTn>
                              </p:par>
                              <p:par>
                                <p:cTn id="79" presetID="5" presetClass="entr" presetSubtype="10" fill="hold" nodeType="withEffect">
                                  <p:stCondLst>
                                    <p:cond delay="0"/>
                                  </p:stCondLst>
                                  <p:childTnLst>
                                    <p:set>
                                      <p:cBhvr>
                                        <p:cTn id="80" dur="1" fill="hold">
                                          <p:stCondLst>
                                            <p:cond delay="0"/>
                                          </p:stCondLst>
                                        </p:cTn>
                                        <p:tgtEl>
                                          <p:spTgt spid="8194"/>
                                        </p:tgtEl>
                                        <p:attrNameLst>
                                          <p:attrName>style.visibility</p:attrName>
                                        </p:attrNameLst>
                                      </p:cBhvr>
                                      <p:to>
                                        <p:strVal val="visible"/>
                                      </p:to>
                                    </p:set>
                                    <p:animEffect transition="in" filter="checkerboard(across)">
                                      <p:cBhvr>
                                        <p:cTn id="81" dur="500"/>
                                        <p:tgtEl>
                                          <p:spTgt spid="8194"/>
                                        </p:tgtEl>
                                      </p:cBhvr>
                                    </p:animEffect>
                                  </p:childTnLst>
                                </p:cTn>
                              </p:par>
                            </p:childTnLst>
                          </p:cTn>
                        </p:par>
                      </p:childTnLst>
                    </p:cTn>
                  </p:par>
                  <p:par>
                    <p:cTn id="82" fill="hold">
                      <p:stCondLst>
                        <p:cond delay="indefinite"/>
                      </p:stCondLst>
                      <p:childTnLst>
                        <p:par>
                          <p:cTn id="83" fill="hold">
                            <p:stCondLst>
                              <p:cond delay="0"/>
                            </p:stCondLst>
                            <p:childTnLst>
                              <p:par>
                                <p:cTn id="84" presetID="19" presetClass="entr" presetSubtype="1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0" fill="hold"/>
                                        <p:tgtEl>
                                          <p:spTgt spid="30"/>
                                        </p:tgtEl>
                                        <p:attrNameLst>
                                          <p:attrName>ppt_w</p:attrName>
                                        </p:attrNameLst>
                                      </p:cBhvr>
                                      <p:tavLst>
                                        <p:tav tm="0" fmla="#ppt_w*sin(2.5*pi*$)">
                                          <p:val>
                                            <p:fltVal val="0"/>
                                          </p:val>
                                        </p:tav>
                                        <p:tav tm="100000">
                                          <p:val>
                                            <p:fltVal val="1"/>
                                          </p:val>
                                        </p:tav>
                                      </p:tavLst>
                                    </p:anim>
                                    <p:anim calcmode="lin" valueType="num">
                                      <p:cBhvr>
                                        <p:cTn id="87" dur="5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animBg="1"/>
      <p:bldP spid="17" grpId="0" animBg="1"/>
      <p:bldP spid="20" grpId="0" animBg="1"/>
      <p:bldP spid="21" grpId="0" animBg="1"/>
      <p:bldP spid="22" grpId="0"/>
      <p:bldP spid="23" grpId="0" animBg="1"/>
      <p:bldP spid="25" grpId="0"/>
      <p:bldP spid="30" grpId="0" animBg="1"/>
      <p:bldP spid="27" grpId="0" animBg="1"/>
      <p:bldP spid="31" grpId="0"/>
      <p:bldP spid="44" grpId="0"/>
      <p:bldP spid="45"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92990"/>
            <a:ext cx="9160073" cy="6114278"/>
          </a:xfrm>
          <a:prstGeom prst="rect">
            <a:avLst/>
          </a:prstGeom>
          <a:noFill/>
        </p:spPr>
      </p:pic>
      <p:sp>
        <p:nvSpPr>
          <p:cNvPr id="3" name="ZoneTexte 2"/>
          <p:cNvSpPr txBox="1"/>
          <p:nvPr/>
        </p:nvSpPr>
        <p:spPr>
          <a:xfrm>
            <a:off x="1403648" y="6021288"/>
            <a:ext cx="650370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Découvertes simultanées d’un boson scalaire</a:t>
            </a:r>
          </a:p>
          <a:p>
            <a:pPr algn="ctr"/>
            <a:r>
              <a:rPr lang="fr-FR" sz="2400" dirty="0" smtClean="0">
                <a:solidFill>
                  <a:schemeClr val="bg1"/>
                </a:solidFill>
                <a:latin typeface="Comic Sans MS" pitchFamily="66" charset="0"/>
              </a:rPr>
              <a:t>de masse voisine de 126 GeV</a:t>
            </a:r>
            <a:endParaRPr lang="fr-FR" sz="2400" dirty="0">
              <a:solidFill>
                <a:schemeClr val="bg1"/>
              </a:solidFill>
              <a:latin typeface="Comic Sans MS" pitchFamily="66" charset="0"/>
            </a:endParaRPr>
          </a:p>
        </p:txBody>
      </p:sp>
      <p:sp>
        <p:nvSpPr>
          <p:cNvPr id="4" name="ZoneTexte 3"/>
          <p:cNvSpPr txBox="1"/>
          <p:nvPr/>
        </p:nvSpPr>
        <p:spPr>
          <a:xfrm>
            <a:off x="2411760" y="44624"/>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7747634" cy="1077218"/>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simultanées</a:t>
            </a:r>
          </a:p>
          <a:p>
            <a:r>
              <a:rPr lang="fr-FR" sz="3200" dirty="0" smtClean="0">
                <a:solidFill>
                  <a:schemeClr val="bg1"/>
                </a:solidFill>
                <a:latin typeface="Comic Sans MS" pitchFamily="66" charset="0"/>
              </a:rPr>
              <a:t>des publications ATLAS et CMS</a:t>
            </a:r>
            <a:endParaRPr lang="fr-FR" sz="3200" dirty="0">
              <a:solidFill>
                <a:schemeClr val="bg1"/>
              </a:solidFill>
              <a:latin typeface="Comic Sans MS" pitchFamily="66" charset="0"/>
            </a:endParaRPr>
          </a:p>
        </p:txBody>
      </p:sp>
      <p:sp>
        <p:nvSpPr>
          <p:cNvPr id="3" name="ZoneTexte 2"/>
          <p:cNvSpPr txBox="1"/>
          <p:nvPr/>
        </p:nvSpPr>
        <p:spPr>
          <a:xfrm>
            <a:off x="251520" y="1484784"/>
            <a:ext cx="8545929" cy="2000548"/>
          </a:xfrm>
          <a:prstGeom prst="rect">
            <a:avLst/>
          </a:prstGeom>
          <a:noFill/>
        </p:spPr>
        <p:txBody>
          <a:bodyPr wrap="none" rtlCol="0">
            <a:spAutoFit/>
          </a:bodyPr>
          <a:lstStyle/>
          <a:p>
            <a:pPr algn="ctr"/>
            <a:r>
              <a:rPr lang="fr-FR" sz="2800" dirty="0" smtClean="0">
                <a:solidFill>
                  <a:schemeClr val="bg1"/>
                </a:solidFill>
                <a:latin typeface="Comic Sans MS" pitchFamily="66" charset="0"/>
              </a:rPr>
              <a:t>La couverture de la revue Physical Letters B</a:t>
            </a:r>
          </a:p>
          <a:p>
            <a:pPr algn="ctr"/>
            <a:r>
              <a:rPr lang="fr-FR" sz="2400" dirty="0" smtClean="0">
                <a:solidFill>
                  <a:schemeClr val="bg1"/>
                </a:solidFill>
                <a:latin typeface="Comic Sans MS" pitchFamily="66" charset="0"/>
              </a:rPr>
              <a:t>est illustrée par deux résultats de ces expériences</a:t>
            </a:r>
          </a:p>
          <a:p>
            <a:pPr>
              <a:buFontTx/>
              <a:buChar char="-"/>
            </a:pPr>
            <a:r>
              <a:rPr lang="fr-FR" sz="2400" dirty="0" smtClean="0">
                <a:solidFill>
                  <a:schemeClr val="bg1"/>
                </a:solidFill>
                <a:latin typeface="Comic Sans MS" pitchFamily="66" charset="0"/>
              </a:rPr>
              <a:t> Le spectre du boson scalaire en deux photons, pour CMS.</a:t>
            </a:r>
          </a:p>
          <a:p>
            <a:pPr>
              <a:buFontTx/>
              <a:buChar char="-"/>
            </a:pPr>
            <a:r>
              <a:rPr lang="fr-FR" sz="2400" dirty="0" smtClean="0">
                <a:solidFill>
                  <a:schemeClr val="bg1"/>
                </a:solidFill>
                <a:latin typeface="Comic Sans MS" pitchFamily="66" charset="0"/>
              </a:rPr>
              <a:t> La figure montrant la probabilité que l’excès observé</a:t>
            </a:r>
          </a:p>
          <a:p>
            <a:r>
              <a:rPr lang="fr-FR" sz="2400" dirty="0" smtClean="0">
                <a:solidFill>
                  <a:schemeClr val="bg1"/>
                </a:solidFill>
                <a:latin typeface="Comic Sans MS" pitchFamily="66" charset="0"/>
              </a:rPr>
              <a:t>  ne soit pas du au boson scalaire, pour ATLAS. </a:t>
            </a:r>
          </a:p>
        </p:txBody>
      </p:sp>
      <p:sp>
        <p:nvSpPr>
          <p:cNvPr id="4" name="ZoneTexte 3"/>
          <p:cNvSpPr txBox="1"/>
          <p:nvPr/>
        </p:nvSpPr>
        <p:spPr>
          <a:xfrm>
            <a:off x="1468116" y="4221088"/>
            <a:ext cx="5912196" cy="769441"/>
          </a:xfrm>
          <a:prstGeom prst="rect">
            <a:avLst/>
          </a:prstGeom>
          <a:noFill/>
        </p:spPr>
        <p:txBody>
          <a:bodyPr wrap="none" rtlCol="0">
            <a:spAutoFit/>
          </a:bodyPr>
          <a:lstStyle/>
          <a:p>
            <a:r>
              <a:rPr lang="fr-FR" sz="4400" dirty="0" smtClean="0">
                <a:solidFill>
                  <a:srgbClr val="FFFF00"/>
                </a:solidFill>
                <a:latin typeface="Comic Sans MS" pitchFamily="66" charset="0"/>
              </a:rPr>
              <a:t>Scan de la couverture</a:t>
            </a:r>
            <a:endParaRPr lang="fr-FR" sz="44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1043608" y="4365104"/>
            <a:ext cx="7188186"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Le début d’une nouvelle aventure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6512" y="116632"/>
            <a:ext cx="9373079" cy="830997"/>
          </a:xfrm>
          <a:prstGeom prst="rect">
            <a:avLst/>
          </a:prstGeom>
          <a:noFill/>
        </p:spPr>
        <p:txBody>
          <a:bodyPr wrap="none" rtlCol="0">
            <a:spAutoFit/>
          </a:bodyPr>
          <a:lstStyle/>
          <a:p>
            <a:pPr>
              <a:buFont typeface="Symbol" pitchFamily="18" charset="2"/>
              <a:buChar char="·"/>
            </a:pPr>
            <a:r>
              <a:rPr lang="fr-FR" sz="2400" dirty="0" smtClean="0">
                <a:solidFill>
                  <a:schemeClr val="bg1"/>
                </a:solidFill>
                <a:latin typeface="Comic Sans MS" pitchFamily="66" charset="0"/>
                <a:sym typeface="Symbol"/>
              </a:rPr>
              <a:t> Résultats du 4 juillet avec </a:t>
            </a:r>
            <a:r>
              <a:rPr lang="fr-FR" sz="2400" dirty="0" smtClean="0">
                <a:solidFill>
                  <a:srgbClr val="FFFF00"/>
                </a:solidFill>
                <a:latin typeface="Comic Sans MS" pitchFamily="66" charset="0"/>
                <a:sym typeface="Symbol"/>
              </a:rPr>
              <a:t>seulement 3 mois 2012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année 2011</a:t>
            </a:r>
            <a:endParaRPr lang="fr-FR" sz="2400" dirty="0" smtClean="0">
              <a:solidFill>
                <a:schemeClr val="bg1"/>
              </a:solidFill>
              <a:latin typeface="Comic Sans MS" pitchFamily="66" charset="0"/>
              <a:sym typeface="Symbol"/>
            </a:endParaRPr>
          </a:p>
          <a:p>
            <a:r>
              <a:rPr lang="fr-FR" sz="2400" dirty="0" smtClean="0">
                <a:solidFill>
                  <a:schemeClr val="bg1"/>
                </a:solidFill>
                <a:latin typeface="Comic Sans MS" pitchFamily="66" charset="0"/>
                <a:sym typeface="Symbol"/>
              </a:rPr>
              <a:t>     Découverte du premier boson scalaire.</a:t>
            </a:r>
          </a:p>
        </p:txBody>
      </p:sp>
      <p:sp>
        <p:nvSpPr>
          <p:cNvPr id="6" name="Rectangle 5"/>
          <p:cNvSpPr/>
          <p:nvPr/>
        </p:nvSpPr>
        <p:spPr>
          <a:xfrm>
            <a:off x="-36512" y="1196752"/>
            <a:ext cx="8568952" cy="83099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Publications </a:t>
            </a:r>
            <a:r>
              <a:rPr lang="fr-FR" sz="2400" dirty="0" smtClean="0">
                <a:solidFill>
                  <a:schemeClr val="bg1"/>
                </a:solidFill>
                <a:latin typeface="Comic Sans MS" pitchFamily="66" charset="0"/>
                <a:sym typeface="Symbol"/>
              </a:rPr>
              <a:t>allant plus loin soumises le </a:t>
            </a:r>
            <a:r>
              <a:rPr lang="fr-FR" sz="2400" dirty="0" smtClean="0">
                <a:solidFill>
                  <a:srgbClr val="FFFF00"/>
                </a:solidFill>
                <a:latin typeface="Comic Sans MS" pitchFamily="66" charset="0"/>
                <a:sym typeface="Symbol"/>
              </a:rPr>
              <a:t>31 juillet </a:t>
            </a:r>
            <a:r>
              <a:rPr lang="fr-FR" sz="2400" dirty="0" smtClean="0">
                <a:solidFill>
                  <a:schemeClr val="bg1"/>
                </a:solidFill>
                <a:latin typeface="Comic Sans MS" pitchFamily="66" charset="0"/>
                <a:sym typeface="Symbol"/>
              </a:rPr>
              <a:t>à PLB</a:t>
            </a:r>
          </a:p>
          <a:p>
            <a:r>
              <a:rPr lang="fr-FR" sz="2400" dirty="0" smtClean="0">
                <a:solidFill>
                  <a:schemeClr val="bg1"/>
                </a:solidFill>
                <a:latin typeface="Comic Sans MS" pitchFamily="66" charset="0"/>
                <a:sym typeface="Symbol"/>
              </a:rPr>
              <a:t>     Couverture de la revue.</a:t>
            </a:r>
          </a:p>
        </p:txBody>
      </p:sp>
      <p:sp>
        <p:nvSpPr>
          <p:cNvPr id="8" name="Rectangle 7"/>
          <p:cNvSpPr/>
          <p:nvPr/>
        </p:nvSpPr>
        <p:spPr>
          <a:xfrm>
            <a:off x="-36512" y="2132856"/>
            <a:ext cx="9144000" cy="2677656"/>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Prises de données </a:t>
            </a:r>
            <a:r>
              <a:rPr lang="fr-FR" sz="2400" dirty="0" smtClean="0">
                <a:solidFill>
                  <a:srgbClr val="FFFF00"/>
                </a:solidFill>
                <a:latin typeface="Comic Sans MS" pitchFamily="66" charset="0"/>
                <a:sym typeface="Symbol"/>
              </a:rPr>
              <a:t>prolongées</a:t>
            </a:r>
            <a:r>
              <a:rPr lang="fr-FR" sz="2400" dirty="0" smtClean="0">
                <a:solidFill>
                  <a:schemeClr val="bg1"/>
                </a:solidFill>
                <a:latin typeface="Comic Sans MS" pitchFamily="66" charset="0"/>
                <a:sym typeface="Symbol"/>
              </a:rPr>
              <a:t> jusqu’à mi-décembre 2012</a:t>
            </a:r>
          </a:p>
          <a:p>
            <a:r>
              <a:rPr lang="fr-FR" sz="2400" dirty="0" smtClean="0">
                <a:solidFill>
                  <a:schemeClr val="bg1"/>
                </a:solidFill>
                <a:latin typeface="Comic Sans MS" pitchFamily="66" charset="0"/>
                <a:sym typeface="Symbol"/>
              </a:rPr>
              <a:t>                   </a:t>
            </a:r>
            <a:r>
              <a:rPr lang="fr-FR" sz="2400" dirty="0" smtClean="0">
                <a:solidFill>
                  <a:srgbClr val="FFCCFF"/>
                </a:solidFill>
                <a:latin typeface="Comic Sans MS" pitchFamily="66" charset="0"/>
                <a:sym typeface="Symbol"/>
              </a:rPr>
              <a:t>conclusion définitive</a:t>
            </a:r>
          </a:p>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La nature a-t-elle choisi le mécanisme le plus simple:</a:t>
            </a:r>
          </a:p>
          <a:p>
            <a:r>
              <a:rPr lang="fr-FR" sz="2400" dirty="0" smtClean="0">
                <a:solidFill>
                  <a:srgbClr val="CCFFFF"/>
                </a:solidFill>
                <a:latin typeface="Comic Sans MS" pitchFamily="66" charset="0"/>
                <a:sym typeface="Symbol"/>
              </a:rPr>
              <a:t>                Boson </a:t>
            </a:r>
            <a:r>
              <a:rPr lang="fr-FR" sz="2400" dirty="0" smtClean="0">
                <a:solidFill>
                  <a:srgbClr val="CCFFFF"/>
                </a:solidFill>
                <a:latin typeface="Comic Sans MS" pitchFamily="66" charset="0"/>
                <a:sym typeface="Symbol"/>
              </a:rPr>
              <a:t>de Higgs Standard ?</a:t>
            </a:r>
          </a:p>
          <a:p>
            <a:r>
              <a:rPr lang="fr-FR" sz="2400" dirty="0" smtClean="0">
                <a:solidFill>
                  <a:srgbClr val="CCFFFF"/>
                </a:solidFill>
                <a:latin typeface="Comic Sans MS" pitchFamily="66" charset="0"/>
                <a:sym typeface="Symbol"/>
              </a:rPr>
              <a:t>             </a:t>
            </a:r>
            <a:r>
              <a:rPr lang="fr-FR" sz="2400" dirty="0" smtClean="0">
                <a:solidFill>
                  <a:srgbClr val="CCFFFF"/>
                </a:solidFill>
                <a:latin typeface="Comic Sans MS" pitchFamily="66" charset="0"/>
                <a:sym typeface="Symbol"/>
              </a:rPr>
              <a:t>- </a:t>
            </a:r>
            <a:r>
              <a:rPr lang="fr-FR" sz="2400" dirty="0" smtClean="0">
                <a:solidFill>
                  <a:srgbClr val="CCFFFF"/>
                </a:solidFill>
                <a:latin typeface="Comic Sans MS" pitchFamily="66" charset="0"/>
                <a:sym typeface="Symbol"/>
              </a:rPr>
              <a:t>Boson de Higgs non standard ?</a:t>
            </a:r>
          </a:p>
          <a:p>
            <a:r>
              <a:rPr lang="fr-FR" sz="2400" dirty="0" smtClean="0">
                <a:solidFill>
                  <a:srgbClr val="CCFFFF"/>
                </a:solidFill>
                <a:latin typeface="Comic Sans MS" pitchFamily="66" charset="0"/>
                <a:sym typeface="Symbol"/>
              </a:rPr>
              <a:t>             </a:t>
            </a:r>
            <a:r>
              <a:rPr lang="fr-FR" sz="2400" dirty="0" smtClean="0">
                <a:solidFill>
                  <a:srgbClr val="CCFFFF"/>
                </a:solidFill>
                <a:latin typeface="Comic Sans MS" pitchFamily="66" charset="0"/>
                <a:sym typeface="Symbol"/>
              </a:rPr>
              <a:t>- </a:t>
            </a:r>
            <a:r>
              <a:rPr lang="fr-FR" sz="2400" dirty="0" smtClean="0">
                <a:solidFill>
                  <a:srgbClr val="CCFFFF"/>
                </a:solidFill>
                <a:latin typeface="Comic Sans MS" pitchFamily="66" charset="0"/>
                <a:sym typeface="Symbol"/>
              </a:rPr>
              <a:t>Autre chose ?</a:t>
            </a:r>
          </a:p>
          <a:p>
            <a:r>
              <a:rPr lang="fr-FR" sz="2400" dirty="0" smtClean="0">
                <a:solidFill>
                  <a:schemeClr val="bg1"/>
                </a:solidFill>
                <a:latin typeface="Comic Sans MS" pitchFamily="66" charset="0"/>
                <a:sym typeface="Symbol"/>
              </a:rPr>
              <a:t>                   </a:t>
            </a:r>
            <a:r>
              <a:rPr lang="fr-FR" sz="2400" dirty="0" smtClean="0">
                <a:solidFill>
                  <a:srgbClr val="FFCCFF"/>
                </a:solidFill>
                <a:latin typeface="Comic Sans MS" pitchFamily="66" charset="0"/>
                <a:sym typeface="Symbol"/>
              </a:rPr>
              <a:t>du travail aussi pour les théoriciens.</a:t>
            </a:r>
            <a:endParaRPr lang="fr-FR" sz="2400" dirty="0"/>
          </a:p>
        </p:txBody>
      </p:sp>
      <p:sp>
        <p:nvSpPr>
          <p:cNvPr id="9" name="Rectangle 8"/>
          <p:cNvSpPr/>
          <p:nvPr/>
        </p:nvSpPr>
        <p:spPr>
          <a:xfrm>
            <a:off x="-36512" y="4941168"/>
            <a:ext cx="9144000" cy="83099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Arrêt du LHC prévu (20 mois) pour </a:t>
            </a:r>
            <a:r>
              <a:rPr lang="fr-FR" sz="2400" dirty="0" smtClean="0">
                <a:solidFill>
                  <a:srgbClr val="FFFF00"/>
                </a:solidFill>
                <a:latin typeface="Comic Sans MS" pitchFamily="66" charset="0"/>
                <a:sym typeface="Symbol"/>
              </a:rPr>
              <a:t>doubler l’énergie </a:t>
            </a:r>
            <a:r>
              <a:rPr lang="fr-FR" sz="2400" dirty="0" smtClean="0">
                <a:solidFill>
                  <a:schemeClr val="bg1"/>
                </a:solidFill>
                <a:latin typeface="Comic Sans MS" pitchFamily="66" charset="0"/>
                <a:sym typeface="Symbol"/>
              </a:rPr>
              <a:t>à partir</a:t>
            </a:r>
          </a:p>
          <a:p>
            <a:r>
              <a:rPr lang="fr-FR" sz="2400" dirty="0" smtClean="0">
                <a:solidFill>
                  <a:schemeClr val="bg1"/>
                </a:solidFill>
                <a:latin typeface="Comic Sans MS" pitchFamily="66" charset="0"/>
                <a:sym typeface="Symbol"/>
              </a:rPr>
              <a:t>  de 2014-2015  Consolider et approfondir les conclusions.</a:t>
            </a:r>
          </a:p>
        </p:txBody>
      </p:sp>
      <p:sp>
        <p:nvSpPr>
          <p:cNvPr id="10" name="Rectangle 9"/>
          <p:cNvSpPr/>
          <p:nvPr/>
        </p:nvSpPr>
        <p:spPr>
          <a:xfrm>
            <a:off x="-36512" y="5982379"/>
            <a:ext cx="8388424" cy="83099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Programme allant plus loin </a:t>
            </a:r>
            <a:r>
              <a:rPr lang="fr-FR" sz="2400" dirty="0" smtClean="0">
                <a:solidFill>
                  <a:schemeClr val="bg1"/>
                </a:solidFill>
                <a:latin typeface="Comic Sans MS" pitchFamily="66" charset="0"/>
                <a:sym typeface="Symbol"/>
              </a:rPr>
              <a:t>(Intensité, énergie)</a:t>
            </a:r>
          </a:p>
          <a:p>
            <a:r>
              <a:rPr lang="fr-FR" sz="2400" dirty="0" smtClean="0">
                <a:solidFill>
                  <a:schemeClr val="bg1"/>
                </a:solidFill>
                <a:latin typeface="Comic Sans MS" pitchFamily="66" charset="0"/>
                <a:sym typeface="Symbol"/>
              </a:rPr>
              <a:t>                    année 2034.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5496" y="165988"/>
            <a:ext cx="6782626" cy="3046988"/>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rPr>
              <a:t>Objectifs: aller au-delà du Modèle Standard</a:t>
            </a:r>
          </a:p>
          <a:p>
            <a:endParaRPr lang="fr-FR" sz="2400" dirty="0" smtClean="0">
              <a:solidFill>
                <a:schemeClr val="bg1"/>
              </a:solidFill>
              <a:latin typeface="Comic Sans MS" pitchFamily="66" charset="0"/>
              <a:sym typeface="Symbol"/>
            </a:endParaRPr>
          </a:p>
          <a:p>
            <a:r>
              <a:rPr lang="fr-FR" sz="2400" dirty="0" smtClean="0">
                <a:solidFill>
                  <a:schemeClr val="bg1"/>
                </a:solidFill>
                <a:latin typeface="Comic Sans MS" pitchFamily="66" charset="0"/>
                <a:sym typeface="Symbol"/>
              </a:rPr>
              <a:t>    - La Super-Symétrie ″Fermions-Bosons″</a:t>
            </a:r>
          </a:p>
          <a:p>
            <a:r>
              <a:rPr lang="fr-FR" sz="2400" dirty="0" smtClean="0">
                <a:solidFill>
                  <a:schemeClr val="bg1"/>
                </a:solidFill>
                <a:latin typeface="Comic Sans MS" pitchFamily="66" charset="0"/>
                <a:sym typeface="Symbol"/>
              </a:rPr>
              <a:t>        expliquer la </a:t>
            </a:r>
            <a:r>
              <a:rPr lang="fr-FR" sz="2400" dirty="0" smtClean="0">
                <a:solidFill>
                  <a:srgbClr val="FFFF00"/>
                </a:solidFill>
                <a:latin typeface="Comic Sans MS" pitchFamily="66" charset="0"/>
                <a:sym typeface="Symbol"/>
              </a:rPr>
              <a:t>Matière noire </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Et </a:t>
            </a:r>
            <a:r>
              <a:rPr lang="fr-FR" sz="2400" dirty="0" smtClean="0">
                <a:solidFill>
                  <a:srgbClr val="FFFF00"/>
                </a:solidFill>
                <a:latin typeface="Comic Sans MS" pitchFamily="66" charset="0"/>
                <a:sym typeface="Symbol"/>
              </a:rPr>
              <a:t>l’Energie noire </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Comparaison ″matière/antimatière″ ?</a:t>
            </a:r>
          </a:p>
          <a:p>
            <a:r>
              <a:rPr lang="fr-FR" sz="2400" dirty="0" smtClean="0">
                <a:solidFill>
                  <a:schemeClr val="bg1"/>
                </a:solidFill>
                <a:latin typeface="Comic Sans MS" pitchFamily="66" charset="0"/>
                <a:sym typeface="Symbol"/>
              </a:rPr>
              <a:t>    - ″Extra-dimensions″ de notre Univers ?</a:t>
            </a:r>
          </a:p>
          <a:p>
            <a:r>
              <a:rPr lang="fr-FR" sz="2400" dirty="0" smtClean="0">
                <a:solidFill>
                  <a:schemeClr val="bg1"/>
                </a:solidFill>
                <a:latin typeface="Comic Sans MS" pitchFamily="66" charset="0"/>
                <a:sym typeface="Symbol"/>
              </a:rPr>
              <a:t>    - </a:t>
            </a:r>
            <a:r>
              <a:rPr lang="fr-FR" sz="2400" dirty="0" smtClean="0">
                <a:solidFill>
                  <a:srgbClr val="FFFF00"/>
                </a:solidFill>
                <a:latin typeface="Comic Sans MS" pitchFamily="66" charset="0"/>
                <a:sym typeface="Symbol"/>
              </a:rPr>
              <a:t>Unifier toutes les interactions </a:t>
            </a:r>
            <a:r>
              <a:rPr lang="fr-FR" sz="2400" dirty="0" smtClean="0">
                <a:solidFill>
                  <a:schemeClr val="bg1"/>
                </a:solidFill>
                <a:latin typeface="Comic Sans MS" pitchFamily="66" charset="0"/>
                <a:sym typeface="Symbol"/>
              </a:rPr>
              <a:t>?</a:t>
            </a:r>
          </a:p>
        </p:txBody>
      </p:sp>
      <p:pic>
        <p:nvPicPr>
          <p:cNvPr id="4" name="Picture 2"/>
          <p:cNvPicPr>
            <a:picLocks noChangeAspect="1" noChangeArrowheads="1"/>
          </p:cNvPicPr>
          <p:nvPr/>
        </p:nvPicPr>
        <p:blipFill>
          <a:blip r:embed="rId2" cstate="print"/>
          <a:srcRect/>
          <a:stretch>
            <a:fillRect/>
          </a:stretch>
        </p:blipFill>
        <p:spPr bwMode="auto">
          <a:xfrm>
            <a:off x="6195397" y="1268760"/>
            <a:ext cx="2808287" cy="2781300"/>
          </a:xfrm>
          <a:prstGeom prst="rect">
            <a:avLst/>
          </a:prstGeom>
          <a:noFill/>
          <a:ln w="9525">
            <a:noFill/>
            <a:miter lim="800000"/>
            <a:headEnd/>
            <a:tailEnd/>
          </a:ln>
        </p:spPr>
      </p:pic>
      <p:sp>
        <p:nvSpPr>
          <p:cNvPr id="5" name="ZoneTexte 4"/>
          <p:cNvSpPr txBox="1"/>
          <p:nvPr/>
        </p:nvSpPr>
        <p:spPr>
          <a:xfrm>
            <a:off x="7851556" y="3789040"/>
            <a:ext cx="1184940" cy="369332"/>
          </a:xfrm>
          <a:prstGeom prst="rect">
            <a:avLst/>
          </a:prstGeom>
          <a:solidFill>
            <a:schemeClr val="bg1"/>
          </a:solidFill>
        </p:spPr>
        <p:txBody>
          <a:bodyPr wrap="none" rtlCol="0">
            <a:spAutoFit/>
          </a:bodyPr>
          <a:lstStyle/>
          <a:p>
            <a:r>
              <a:rPr lang="fr-FR" dirty="0" smtClean="0">
                <a:latin typeface="Comic Sans MS" pitchFamily="66" charset="0"/>
              </a:rPr>
              <a:t>4% connu</a:t>
            </a:r>
            <a:endParaRPr lang="fr-FR" dirty="0">
              <a:latin typeface="Comic Sans MS" pitchFamily="66" charset="0"/>
            </a:endParaRPr>
          </a:p>
        </p:txBody>
      </p:sp>
      <p:sp>
        <p:nvSpPr>
          <p:cNvPr id="11" name="Rectangle 10"/>
          <p:cNvSpPr/>
          <p:nvPr/>
        </p:nvSpPr>
        <p:spPr>
          <a:xfrm>
            <a:off x="670429" y="3429000"/>
            <a:ext cx="4549643" cy="923330"/>
          </a:xfrm>
          <a:prstGeom prst="rect">
            <a:avLst/>
          </a:prstGeom>
          <a:effectLst>
            <a:outerShdw blurRad="50800" dist="38100" dir="2700000" algn="tl" rotWithShape="0">
              <a:prstClr val="black">
                <a:alpha val="40000"/>
              </a:prstClr>
            </a:outerShdw>
          </a:effectLst>
        </p:spPr>
        <p:txBody>
          <a:bodyPr wrap="none">
            <a:spAutoFit/>
          </a:bodyPr>
          <a:lstStyle/>
          <a:p>
            <a:r>
              <a:rPr lang="fr-FR" sz="5400" dirty="0" smtClean="0">
                <a:solidFill>
                  <a:srgbClr val="FFFF00"/>
                </a:solidFill>
                <a:latin typeface="Comic Sans MS" pitchFamily="66" charset="0"/>
                <a:sym typeface="Symbol"/>
              </a:rPr>
              <a:t> et l’inconnu ?</a:t>
            </a:r>
          </a:p>
        </p:txBody>
      </p:sp>
      <p:sp>
        <p:nvSpPr>
          <p:cNvPr id="7" name="Rectangle 6"/>
          <p:cNvSpPr/>
          <p:nvPr/>
        </p:nvSpPr>
        <p:spPr>
          <a:xfrm>
            <a:off x="251520" y="4797152"/>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C:\Users\François\Contacts\Downloads\MM900186490.GIF"/>
          <p:cNvPicPr>
            <a:picLocks noChangeAspect="1" noChangeArrowheads="1" noCrop="1"/>
          </p:cNvPicPr>
          <p:nvPr/>
        </p:nvPicPr>
        <p:blipFill>
          <a:blip r:embed="rId3" cstate="print"/>
          <a:srcRect/>
          <a:stretch>
            <a:fillRect/>
          </a:stretch>
        </p:blipFill>
        <p:spPr bwMode="auto">
          <a:xfrm>
            <a:off x="323528" y="4869160"/>
            <a:ext cx="3382423" cy="1669529"/>
          </a:xfrm>
          <a:prstGeom prst="rect">
            <a:avLst/>
          </a:prstGeom>
          <a:noFill/>
          <a:ln>
            <a:solidFill>
              <a:schemeClr val="bg1"/>
            </a:solidFill>
          </a:ln>
        </p:spPr>
      </p:pic>
      <p:sp>
        <p:nvSpPr>
          <p:cNvPr id="10" name="ZoneTexte 9"/>
          <p:cNvSpPr txBox="1"/>
          <p:nvPr/>
        </p:nvSpPr>
        <p:spPr>
          <a:xfrm>
            <a:off x="4149000" y="5085184"/>
            <a:ext cx="4671472"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Expérimentateurs et</a:t>
            </a:r>
          </a:p>
          <a:p>
            <a:pPr algn="ctr"/>
            <a:r>
              <a:rPr lang="fr-FR" sz="3600" dirty="0" smtClean="0">
                <a:solidFill>
                  <a:schemeClr val="bg1"/>
                </a:solidFill>
                <a:latin typeface="Comic Sans MS" pitchFamily="66" charset="0"/>
              </a:rPr>
              <a:t>théoriciens</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616530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512" y="260648"/>
            <a:ext cx="8640960" cy="830997"/>
          </a:xfrm>
          <a:prstGeom prst="rect">
            <a:avLst/>
          </a:prstGeom>
        </p:spPr>
        <p:txBody>
          <a:bodyPr wrap="square">
            <a:spAutoFit/>
          </a:bodyPr>
          <a:lstStyle/>
          <a:p>
            <a:pPr lvl="0" fontAlgn="base">
              <a:spcBef>
                <a:spcPct val="0"/>
              </a:spcBef>
              <a:spcAft>
                <a:spcPct val="0"/>
              </a:spcAft>
              <a:buFont typeface="Symbol"/>
              <a:buChar char="·"/>
            </a:pPr>
            <a:r>
              <a:rPr lang="fr-FR" sz="2400" dirty="0" smtClean="0">
                <a:solidFill>
                  <a:srgbClr val="FFFF00"/>
                </a:solidFill>
                <a:latin typeface="Comic Sans MS" pitchFamily="66" charset="0"/>
                <a:ea typeface="Calibri" pitchFamily="34" charset="0"/>
                <a:cs typeface="Times New Roman" pitchFamily="18" charset="0"/>
              </a:rPr>
              <a:t> D’ors et déjà la quête du ″boson de Higgs</a:t>
            </a:r>
            <a:r>
              <a:rPr lang="fr-FR" sz="2400" dirty="0" smtClean="0">
                <a:solidFill>
                  <a:srgbClr val="FFFF00"/>
                </a:solidFill>
                <a:latin typeface="Comic Sans MS" pitchFamily="66" charset="0"/>
                <a:ea typeface="Calibri" pitchFamily="34" charset="0"/>
                <a:cs typeface="Calibri" pitchFamily="34" charset="0"/>
              </a:rPr>
              <a:t>″</a:t>
            </a:r>
            <a:r>
              <a:rPr lang="fr-FR" sz="2400" dirty="0" smtClean="0">
                <a:solidFill>
                  <a:srgbClr val="FFFF00"/>
                </a:solidFill>
                <a:latin typeface="Comic Sans MS" pitchFamily="66" charset="0"/>
                <a:ea typeface="Calibri" pitchFamily="34" charset="0"/>
                <a:cs typeface="Times New Roman" pitchFamily="18" charset="0"/>
              </a:rPr>
              <a:t> est une épopée</a:t>
            </a:r>
          </a:p>
          <a:p>
            <a:pPr lvl="0" fontAlgn="base">
              <a:spcBef>
                <a:spcPct val="0"/>
              </a:spcBef>
              <a:spcAft>
                <a:spcPct val="0"/>
              </a:spcAft>
            </a:pPr>
            <a:r>
              <a:rPr lang="fr-FR" sz="2400" dirty="0" smtClean="0">
                <a:solidFill>
                  <a:srgbClr val="FFFF00"/>
                </a:solidFill>
                <a:latin typeface="Comic Sans MS" pitchFamily="66" charset="0"/>
                <a:ea typeface="Calibri" pitchFamily="34" charset="0"/>
                <a:cs typeface="Times New Roman" pitchFamily="18" charset="0"/>
              </a:rPr>
              <a:t>   scientifique et humaine hors du commun</a:t>
            </a:r>
            <a:endParaRPr lang="fr-FR" sz="2400" dirty="0" smtClean="0">
              <a:solidFill>
                <a:srgbClr val="FFFF00"/>
              </a:solidFill>
              <a:latin typeface="Comic Sans MS" pitchFamily="66" charset="0"/>
              <a:cs typeface="Arial" pitchFamily="34" charset="0"/>
            </a:endParaRPr>
          </a:p>
        </p:txBody>
      </p:sp>
      <p:sp>
        <p:nvSpPr>
          <p:cNvPr id="4" name="ZoneTexte 3"/>
          <p:cNvSpPr txBox="1"/>
          <p:nvPr/>
        </p:nvSpPr>
        <p:spPr>
          <a:xfrm>
            <a:off x="179512" y="1601505"/>
            <a:ext cx="9106980" cy="1631216"/>
          </a:xfrm>
          <a:prstGeom prst="rect">
            <a:avLst/>
          </a:prstGeom>
          <a:noFill/>
        </p:spPr>
        <p:txBody>
          <a:bodyPr wrap="none" rtlCol="0">
            <a:spAutoFit/>
          </a:bodyPr>
          <a:lstStyle/>
          <a:p>
            <a:pPr>
              <a:buFontTx/>
              <a:buChar char="-"/>
            </a:pPr>
            <a:r>
              <a:rPr lang="fr-FR" sz="2000" dirty="0" smtClean="0">
                <a:solidFill>
                  <a:schemeClr val="bg1"/>
                </a:solidFill>
                <a:latin typeface="Comic Sans MS" pitchFamily="66" charset="0"/>
              </a:rPr>
              <a:t> Si le boson  scalaire découvert  est le boson de Higgs:</a:t>
            </a:r>
          </a:p>
          <a:p>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triomphe de l’intelligence</a:t>
            </a:r>
            <a:r>
              <a:rPr lang="fr-FR" sz="2000" dirty="0" smtClean="0">
                <a:solidFill>
                  <a:schemeClr val="bg1"/>
                </a:solidFill>
                <a:latin typeface="Comic Sans MS" pitchFamily="66" charset="0"/>
              </a:rPr>
              <a:t>: de la prévision théorique à l’observation,</a:t>
            </a:r>
          </a:p>
          <a:p>
            <a:r>
              <a:rPr lang="fr-FR" sz="2000" dirty="0" smtClean="0">
                <a:solidFill>
                  <a:schemeClr val="bg1"/>
                </a:solidFill>
                <a:latin typeface="Comic Sans MS" pitchFamily="66" charset="0"/>
              </a:rPr>
              <a:t>   avec des conséquences majeures sur la compréhension de notre Univers</a:t>
            </a:r>
          </a:p>
          <a:p>
            <a:r>
              <a:rPr lang="fr-FR" sz="2000" dirty="0" smtClean="0">
                <a:solidFill>
                  <a:schemeClr val="bg1"/>
                </a:solidFill>
                <a:latin typeface="Comic Sans MS" pitchFamily="66" charset="0"/>
              </a:rPr>
              <a:t>     </a:t>
            </a:r>
            <a:r>
              <a:rPr lang="fr-FR" sz="2000" dirty="0" smtClean="0">
                <a:solidFill>
                  <a:srgbClr val="99FF99"/>
                </a:solidFill>
                <a:latin typeface="Comic Sans MS" pitchFamily="66" charset="0"/>
              </a:rPr>
              <a:t>… et des prix Nobel en 2013</a:t>
            </a:r>
            <a:r>
              <a:rPr lang="fr-FR" sz="2000" dirty="0" smtClean="0">
                <a:solidFill>
                  <a:schemeClr val="bg1"/>
                </a:solidFill>
                <a:latin typeface="Comic Sans MS" pitchFamily="66" charset="0"/>
              </a:rPr>
              <a:t> avec une nouvelle appellation du boson</a:t>
            </a:r>
          </a:p>
          <a:p>
            <a:r>
              <a:rPr lang="fr-FR" sz="1600" dirty="0" smtClean="0">
                <a:solidFill>
                  <a:schemeClr val="bg1"/>
                </a:solidFill>
                <a:latin typeface="Comic Sans MS" pitchFamily="66" charset="0"/>
              </a:rPr>
              <a:t>              boson BEH ou boson scalaire massif ou BSS </a:t>
            </a:r>
            <a:r>
              <a:rPr lang="fr-FR" sz="1200" dirty="0" smtClean="0">
                <a:solidFill>
                  <a:schemeClr val="bg1"/>
                </a:solidFill>
                <a:latin typeface="Comic Sans MS" pitchFamily="66" charset="0"/>
              </a:rPr>
              <a:t>(Boson Scalaire de Brisure Spontanée de Symétrie) </a:t>
            </a:r>
            <a:r>
              <a:rPr lang="fr-FR" sz="2000" dirty="0" smtClean="0">
                <a:solidFill>
                  <a:schemeClr val="bg1"/>
                </a:solidFill>
                <a:latin typeface="Comic Sans MS" pitchFamily="66" charset="0"/>
              </a:rPr>
              <a:t>?</a:t>
            </a:r>
          </a:p>
        </p:txBody>
      </p:sp>
      <p:sp>
        <p:nvSpPr>
          <p:cNvPr id="5" name="ZoneTexte 4"/>
          <p:cNvSpPr txBox="1"/>
          <p:nvPr/>
        </p:nvSpPr>
        <p:spPr>
          <a:xfrm>
            <a:off x="179512" y="3286725"/>
            <a:ext cx="8821646" cy="707886"/>
          </a:xfrm>
          <a:prstGeom prst="rect">
            <a:avLst/>
          </a:prstGeom>
          <a:noFill/>
        </p:spPr>
        <p:txBody>
          <a:bodyPr wrap="none" rtlCol="0">
            <a:spAutoFit/>
          </a:bodyPr>
          <a:lstStyle/>
          <a:p>
            <a:pPr>
              <a:buFontTx/>
              <a:buChar char="-"/>
            </a:pPr>
            <a:r>
              <a:rPr lang="fr-FR" sz="2000" dirty="0" smtClean="0">
                <a:solidFill>
                  <a:schemeClr val="bg1"/>
                </a:solidFill>
                <a:latin typeface="Comic Sans MS" pitchFamily="66" charset="0"/>
              </a:rPr>
              <a:t> Le LHC et les détecteurs  associés constituent </a:t>
            </a:r>
            <a:r>
              <a:rPr lang="fr-FR" sz="2000" dirty="0" smtClean="0">
                <a:solidFill>
                  <a:srgbClr val="FFFF00"/>
                </a:solidFill>
                <a:latin typeface="Comic Sans MS" pitchFamily="66" charset="0"/>
              </a:rPr>
              <a:t>l’objet le plus complexe</a:t>
            </a:r>
          </a:p>
          <a:p>
            <a:r>
              <a:rPr lang="fr-FR" sz="2000" dirty="0" smtClean="0">
                <a:solidFill>
                  <a:schemeClr val="bg1"/>
                </a:solidFill>
                <a:latin typeface="Comic Sans MS" pitchFamily="66" charset="0"/>
              </a:rPr>
              <a:t>  jamais conçu par l’Homme..</a:t>
            </a:r>
            <a:endParaRPr lang="fr-FR" sz="2000" dirty="0">
              <a:solidFill>
                <a:schemeClr val="bg1"/>
              </a:solidFill>
              <a:latin typeface="Comic Sans MS" pitchFamily="66" charset="0"/>
            </a:endParaRPr>
          </a:p>
        </p:txBody>
      </p:sp>
      <p:sp>
        <p:nvSpPr>
          <p:cNvPr id="7" name="Rectangle 6"/>
          <p:cNvSpPr/>
          <p:nvPr/>
        </p:nvSpPr>
        <p:spPr>
          <a:xfrm>
            <a:off x="251520" y="4298320"/>
            <a:ext cx="8568952" cy="1938992"/>
          </a:xfrm>
          <a:prstGeom prst="rect">
            <a:avLst/>
          </a:prstGeom>
        </p:spPr>
        <p:txBody>
          <a:bodyPr wrap="square">
            <a:spAutoFit/>
          </a:bodyPr>
          <a:lstStyle/>
          <a:p>
            <a:pPr>
              <a:buFontTx/>
              <a:buChar char="-"/>
            </a:pPr>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Des chiffres uniques dans l’approche scientifique</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a:t>
            </a:r>
            <a:r>
              <a:rPr lang="fr-FR" sz="2000" dirty="0" smtClean="0">
                <a:solidFill>
                  <a:schemeClr val="bg1"/>
                </a:solidFill>
                <a:latin typeface="Comic Sans MS" pitchFamily="66" charset="0"/>
                <a:sym typeface="Symbol"/>
              </a:rPr>
              <a:t> L</a:t>
            </a:r>
            <a:r>
              <a:rPr lang="fr-FR" sz="2000" dirty="0" smtClean="0">
                <a:solidFill>
                  <a:schemeClr val="bg1"/>
                </a:solidFill>
                <a:latin typeface="Comic Sans MS" pitchFamily="66" charset="0"/>
              </a:rPr>
              <a:t>a durée de la quête: déjà 45 ans.</a:t>
            </a:r>
          </a:p>
          <a:p>
            <a:r>
              <a:rPr lang="fr-FR" sz="2000" dirty="0" smtClean="0">
                <a:solidFill>
                  <a:schemeClr val="bg1"/>
                </a:solidFill>
                <a:latin typeface="Comic Sans MS" pitchFamily="66" charset="0"/>
              </a:rPr>
              <a:t>    </a:t>
            </a:r>
            <a:r>
              <a:rPr lang="fr-FR" sz="2000" dirty="0" smtClean="0">
                <a:solidFill>
                  <a:schemeClr val="bg1"/>
                </a:solidFill>
                <a:latin typeface="Comic Sans MS" pitchFamily="66" charset="0"/>
                <a:sym typeface="Symbol"/>
              </a:rPr>
              <a:t> Des collaborations mondiales.</a:t>
            </a:r>
          </a:p>
          <a:p>
            <a:r>
              <a:rPr lang="fr-FR" sz="2000" dirty="0" smtClean="0">
                <a:solidFill>
                  <a:schemeClr val="bg1"/>
                </a:solidFill>
                <a:latin typeface="Comic Sans MS" pitchFamily="66" charset="0"/>
                <a:sym typeface="Symbol"/>
              </a:rPr>
              <a:t>     Les plus grands détecteurs et des  calendriers sans équivalents:</a:t>
            </a:r>
          </a:p>
          <a:p>
            <a:r>
              <a:rPr lang="fr-FR" sz="2000" dirty="0" smtClean="0">
                <a:solidFill>
                  <a:schemeClr val="bg1"/>
                </a:solidFill>
                <a:latin typeface="Comic Sans MS" pitchFamily="66" charset="0"/>
                <a:sym typeface="Symbol"/>
              </a:rPr>
              <a:t>           - Conception, construction et mise en route: 1989-2008.</a:t>
            </a:r>
          </a:p>
          <a:p>
            <a:r>
              <a:rPr lang="fr-FR" sz="2000" dirty="0" smtClean="0">
                <a:solidFill>
                  <a:schemeClr val="bg1"/>
                </a:solidFill>
                <a:latin typeface="Comic Sans MS" pitchFamily="66" charset="0"/>
                <a:sym typeface="Symbol"/>
              </a:rPr>
              <a:t>           - Fonctionnement et améliorations: 2009-2034.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04664"/>
            <a:ext cx="9505056" cy="4770537"/>
          </a:xfrm>
          <a:prstGeom prst="rect">
            <a:avLst/>
          </a:prstGeom>
          <a:noFill/>
        </p:spPr>
        <p:txBody>
          <a:bodyPr wrap="square" rtlCol="0">
            <a:spAutoFit/>
          </a:bodyPr>
          <a:lstStyle/>
          <a:p>
            <a:pPr algn="ctr"/>
            <a:r>
              <a:rPr lang="fr-FR" sz="2800" dirty="0" smtClean="0">
                <a:solidFill>
                  <a:srgbClr val="FFFF00"/>
                </a:solidFill>
                <a:latin typeface="Comic Sans MS" pitchFamily="66" charset="0"/>
              </a:rPr>
              <a:t>Quelle que soit l’issue</a:t>
            </a:r>
          </a:p>
          <a:p>
            <a:pPr algn="ctr"/>
            <a:r>
              <a:rPr lang="fr-FR" sz="2800" dirty="0" smtClean="0">
                <a:solidFill>
                  <a:srgbClr val="FFFF00"/>
                </a:solidFill>
                <a:latin typeface="Comic Sans MS" pitchFamily="66" charset="0"/>
              </a:rPr>
              <a:t> (boson BSS ou autre chose)</a:t>
            </a: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4400" dirty="0" smtClean="0">
              <a:solidFill>
                <a:srgbClr val="FFFF00"/>
              </a:solidFill>
              <a:latin typeface="Comic Sans MS" pitchFamily="66" charset="0"/>
            </a:endParaRPr>
          </a:p>
          <a:p>
            <a:pPr algn="ctr"/>
            <a:r>
              <a:rPr lang="fr-FR" sz="4400" dirty="0" smtClean="0">
                <a:solidFill>
                  <a:schemeClr val="bg1"/>
                </a:solidFill>
                <a:latin typeface="Comic Sans MS" pitchFamily="66" charset="0"/>
              </a:rPr>
              <a:t>mais laissons la conclusion à François Englert</a:t>
            </a:r>
            <a:endParaRPr lang="fr-FR" sz="4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123728" y="2492896"/>
            <a:ext cx="4743606" cy="1200329"/>
          </a:xfrm>
          <a:prstGeom prst="rect">
            <a:avLst/>
          </a:prstGeom>
          <a:noFill/>
        </p:spPr>
        <p:txBody>
          <a:bodyPr wrap="none" rtlCol="0">
            <a:spAutoFit/>
          </a:bodyPr>
          <a:lstStyle/>
          <a:p>
            <a:pPr algn="ctr"/>
            <a:r>
              <a:rPr lang="fr-FR" sz="5400" dirty="0" smtClean="0">
                <a:solidFill>
                  <a:schemeClr val="bg1"/>
                </a:solidFill>
                <a:latin typeface="Comic Sans MS" pitchFamily="66" charset="0"/>
              </a:rPr>
              <a:t>Vidéo CERN</a:t>
            </a:r>
          </a:p>
          <a:p>
            <a:pPr algn="ctr"/>
            <a:r>
              <a:rPr lang="fr-FR" dirty="0" smtClean="0">
                <a:solidFill>
                  <a:schemeClr val="bg1"/>
                </a:solidFill>
                <a:latin typeface="Comic Sans MS" pitchFamily="66" charset="0"/>
              </a:rPr>
              <a:t> Interview en français de François Englert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51520" y="260648"/>
            <a:ext cx="3095625" cy="3095625"/>
          </a:xfrm>
          <a:prstGeom prst="rect">
            <a:avLst/>
          </a:prstGeom>
          <a:noFill/>
        </p:spPr>
      </p:pic>
      <p:sp>
        <p:nvSpPr>
          <p:cNvPr id="5" name="ZoneTexte 4"/>
          <p:cNvSpPr txBox="1"/>
          <p:nvPr/>
        </p:nvSpPr>
        <p:spPr>
          <a:xfrm>
            <a:off x="599832" y="3917374"/>
            <a:ext cx="8053808"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a:t>
            </a:r>
            <a:r>
              <a:rPr lang="fr-FR" sz="2800" i="1" dirty="0" smtClean="0">
                <a:solidFill>
                  <a:schemeClr val="bg1"/>
                </a:solidFill>
                <a:latin typeface="Comic Sans MS" pitchFamily="66" charset="0"/>
              </a:rPr>
              <a:t>,</a:t>
            </a:r>
          </a:p>
          <a:p>
            <a:pPr algn="ctr"/>
            <a:r>
              <a:rPr lang="fr-FR" sz="2800" i="1" dirty="0" smtClean="0">
                <a:solidFill>
                  <a:srgbClr val="FFCCFF"/>
                </a:solidFill>
                <a:latin typeface="Comic Sans MS" pitchFamily="66" charset="0"/>
              </a:rPr>
              <a:t>souvent à caractère ″macroscopique″,</a:t>
            </a:r>
          </a:p>
          <a:p>
            <a:pPr algn="ctr">
              <a:buFont typeface="Symbol"/>
              <a:buChar char="Þ"/>
            </a:pPr>
            <a:r>
              <a:rPr lang="fr-FR" sz="2800" i="1" dirty="0" smtClean="0">
                <a:solidFill>
                  <a:srgbClr val="FFCCFF"/>
                </a:solidFill>
                <a:latin typeface="Comic Sans MS" pitchFamily="66" charset="0"/>
                <a:sym typeface="Symbol"/>
              </a:rPr>
              <a:t> 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45998" y="2492896"/>
            <a:ext cx="3998210" cy="1200329"/>
          </a:xfrm>
          <a:prstGeom prst="rect">
            <a:avLst/>
          </a:prstGeom>
          <a:noFill/>
        </p:spPr>
        <p:txBody>
          <a:bodyPr wrap="none" rtlCol="0">
            <a:spAutoFit/>
          </a:bodyPr>
          <a:lstStyle/>
          <a:p>
            <a:r>
              <a:rPr lang="fr-FR" sz="7200" dirty="0" smtClean="0">
                <a:solidFill>
                  <a:schemeClr val="bg1"/>
                </a:solidFill>
                <a:latin typeface="Comic Sans MS" pitchFamily="66" charset="0"/>
              </a:rPr>
              <a:t>BACK UP</a:t>
            </a:r>
            <a:endParaRPr lang="fr-FR" sz="7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lhc_underground"/>
          <p:cNvPicPr>
            <a:picLocks noChangeAspect="1" noChangeArrowheads="1"/>
          </p:cNvPicPr>
          <p:nvPr/>
        </p:nvPicPr>
        <p:blipFill>
          <a:blip r:embed="rId2" cstate="print"/>
          <a:srcRect/>
          <a:stretch>
            <a:fillRect/>
          </a:stretch>
        </p:blipFill>
        <p:spPr bwMode="auto">
          <a:xfrm>
            <a:off x="0" y="309563"/>
            <a:ext cx="9144000" cy="6575425"/>
          </a:xfrm>
          <a:prstGeom prst="rect">
            <a:avLst/>
          </a:prstGeom>
          <a:noFill/>
        </p:spPr>
      </p:pic>
      <p:sp>
        <p:nvSpPr>
          <p:cNvPr id="3" name="Text Box 6"/>
          <p:cNvSpPr txBox="1">
            <a:spLocks noChangeArrowheads="1"/>
          </p:cNvSpPr>
          <p:nvPr/>
        </p:nvSpPr>
        <p:spPr bwMode="auto">
          <a:xfrm>
            <a:off x="303213" y="141288"/>
            <a:ext cx="3405187" cy="1354217"/>
          </a:xfrm>
          <a:prstGeom prst="rect">
            <a:avLst/>
          </a:prstGeom>
          <a:solidFill>
            <a:srgbClr val="6699FF"/>
          </a:solidFill>
          <a:ln w="9525">
            <a:noFill/>
            <a:miter lim="800000"/>
            <a:headEnd/>
            <a:tailEnd/>
          </a:ln>
          <a:effectLst/>
        </p:spPr>
        <p:txBody>
          <a:bodyPr>
            <a:spAutoFit/>
          </a:bodyPr>
          <a:lstStyle/>
          <a:p>
            <a:r>
              <a:rPr lang="fr-FR" sz="2800" dirty="0" smtClean="0">
                <a:solidFill>
                  <a:schemeClr val="bg1"/>
                </a:solidFill>
                <a:latin typeface="Comic Sans MS" pitchFamily="66" charset="0"/>
              </a:rPr>
              <a:t>LHC: </a:t>
            </a:r>
            <a:r>
              <a:rPr lang="fr-FR" dirty="0" smtClean="0">
                <a:solidFill>
                  <a:schemeClr val="bg1"/>
                </a:solidFill>
                <a:latin typeface="Comic Sans MS" pitchFamily="66" charset="0"/>
              </a:rPr>
              <a:t>9300 </a:t>
            </a:r>
            <a:r>
              <a:rPr lang="fr-FR" dirty="0">
                <a:solidFill>
                  <a:schemeClr val="bg1"/>
                </a:solidFill>
                <a:latin typeface="Comic Sans MS" pitchFamily="66" charset="0"/>
              </a:rPr>
              <a:t>aimants</a:t>
            </a:r>
          </a:p>
          <a:p>
            <a:r>
              <a:rPr lang="fr-FR" dirty="0" smtClean="0">
                <a:solidFill>
                  <a:schemeClr val="bg1"/>
                </a:solidFill>
                <a:latin typeface="Comic Sans MS" pitchFamily="66" charset="0"/>
              </a:rPr>
              <a:t>       dont </a:t>
            </a:r>
            <a:r>
              <a:rPr lang="fr-FR" dirty="0">
                <a:solidFill>
                  <a:schemeClr val="bg1"/>
                </a:solidFill>
                <a:latin typeface="Comic Sans MS" pitchFamily="66" charset="0"/>
              </a:rPr>
              <a:t>1232 dipôles</a:t>
            </a:r>
          </a:p>
          <a:p>
            <a:r>
              <a:rPr lang="fr-FR" dirty="0">
                <a:solidFill>
                  <a:schemeClr val="bg1"/>
                </a:solidFill>
                <a:latin typeface="Comic Sans MS" pitchFamily="66" charset="0"/>
              </a:rPr>
              <a:t>         - Longueur 14 mètres</a:t>
            </a:r>
          </a:p>
          <a:p>
            <a:r>
              <a:rPr lang="fr-FR" dirty="0">
                <a:solidFill>
                  <a:schemeClr val="bg1"/>
                </a:solidFill>
                <a:latin typeface="Comic Sans MS" pitchFamily="66" charset="0"/>
              </a:rPr>
              <a:t>         - Masse 35 tonnes</a:t>
            </a:r>
          </a:p>
        </p:txBody>
      </p:sp>
      <p:sp>
        <p:nvSpPr>
          <p:cNvPr id="4" name="Text Box 7"/>
          <p:cNvSpPr txBox="1">
            <a:spLocks noChangeArrowheads="1"/>
          </p:cNvSpPr>
          <p:nvPr/>
        </p:nvSpPr>
        <p:spPr bwMode="auto">
          <a:xfrm>
            <a:off x="3997325" y="5300663"/>
            <a:ext cx="2303463" cy="1190625"/>
          </a:xfrm>
          <a:prstGeom prst="rect">
            <a:avLst/>
          </a:prstGeom>
          <a:noFill/>
          <a:ln w="9525">
            <a:noFill/>
            <a:miter lim="800000"/>
            <a:headEnd/>
            <a:tailEnd/>
          </a:ln>
          <a:effectLst/>
        </p:spPr>
        <p:txBody>
          <a:bodyPr>
            <a:spAutoFit/>
          </a:bodyPr>
          <a:lstStyle/>
          <a:p>
            <a:r>
              <a:rPr lang="fr-FR" dirty="0">
                <a:solidFill>
                  <a:schemeClr val="bg1"/>
                </a:solidFill>
                <a:latin typeface="Comic Sans MS" pitchFamily="66" charset="0"/>
              </a:rPr>
              <a:t>Câbles </a:t>
            </a:r>
          </a:p>
          <a:p>
            <a:r>
              <a:rPr lang="fr-FR" dirty="0">
                <a:solidFill>
                  <a:schemeClr val="bg1"/>
                </a:solidFill>
                <a:latin typeface="Comic Sans MS" pitchFamily="66" charset="0"/>
              </a:rPr>
              <a:t>supraconducteurs</a:t>
            </a:r>
          </a:p>
          <a:p>
            <a:r>
              <a:rPr lang="fr-FR" dirty="0">
                <a:solidFill>
                  <a:schemeClr val="bg1"/>
                </a:solidFill>
                <a:latin typeface="Comic Sans MS" pitchFamily="66" charset="0"/>
              </a:rPr>
              <a:t>Niobium-Titane</a:t>
            </a:r>
          </a:p>
          <a:p>
            <a:r>
              <a:rPr lang="fr-FR" dirty="0">
                <a:solidFill>
                  <a:schemeClr val="bg1"/>
                </a:solidFill>
                <a:latin typeface="Comic Sans MS" pitchFamily="66" charset="0"/>
              </a:rPr>
              <a:t>à -271,3 °C</a:t>
            </a:r>
          </a:p>
        </p:txBody>
      </p:sp>
      <p:pic>
        <p:nvPicPr>
          <p:cNvPr id="5" name="Picture 8" descr="cable"/>
          <p:cNvPicPr>
            <a:picLocks noChangeAspect="1" noChangeArrowheads="1"/>
          </p:cNvPicPr>
          <p:nvPr/>
        </p:nvPicPr>
        <p:blipFill>
          <a:blip r:embed="rId3" cstate="print"/>
          <a:srcRect/>
          <a:stretch>
            <a:fillRect/>
          </a:stretch>
        </p:blipFill>
        <p:spPr bwMode="auto">
          <a:xfrm>
            <a:off x="4067175" y="3208338"/>
            <a:ext cx="744538" cy="2092325"/>
          </a:xfrm>
          <a:prstGeom prst="rect">
            <a:avLst/>
          </a:prstGeom>
          <a:noFill/>
        </p:spPr>
      </p:pic>
      <p:sp>
        <p:nvSpPr>
          <p:cNvPr id="6" name="Text Box 9"/>
          <p:cNvSpPr txBox="1">
            <a:spLocks noChangeArrowheads="1"/>
          </p:cNvSpPr>
          <p:nvPr/>
        </p:nvSpPr>
        <p:spPr bwMode="auto">
          <a:xfrm>
            <a:off x="7434263" y="908050"/>
            <a:ext cx="1746250" cy="1190625"/>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Consommation:</a:t>
            </a:r>
          </a:p>
          <a:p>
            <a:r>
              <a:rPr lang="fr-FR" dirty="0">
                <a:solidFill>
                  <a:schemeClr val="bg1"/>
                </a:solidFill>
                <a:latin typeface="Comic Sans MS" pitchFamily="66" charset="0"/>
              </a:rPr>
              <a:t>120 MW</a:t>
            </a:r>
          </a:p>
          <a:p>
            <a:r>
              <a:rPr lang="fr-FR" dirty="0">
                <a:solidFill>
                  <a:schemeClr val="bg1"/>
                </a:solidFill>
                <a:latin typeface="Comic Sans MS" pitchFamily="66" charset="0"/>
              </a:rPr>
              <a:t>~ Canton</a:t>
            </a:r>
          </a:p>
          <a:p>
            <a:r>
              <a:rPr lang="fr-FR" dirty="0">
                <a:solidFill>
                  <a:schemeClr val="bg1"/>
                </a:solidFill>
                <a:latin typeface="Comic Sans MS" pitchFamily="66" charset="0"/>
              </a:rPr>
              <a:t> de Genève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AutoShape 5"/>
          <p:cNvSpPr>
            <a:spLocks noChangeArrowheads="1"/>
          </p:cNvSpPr>
          <p:nvPr/>
        </p:nvSpPr>
        <p:spPr bwMode="auto">
          <a:xfrm>
            <a:off x="395288" y="1201514"/>
            <a:ext cx="8497887" cy="4608513"/>
          </a:xfrm>
          <a:prstGeom prst="verticalScroll">
            <a:avLst>
              <a:gd name="adj" fmla="val 12500"/>
            </a:avLst>
          </a:prstGeom>
          <a:gradFill rotWithShape="1">
            <a:gsLst>
              <a:gs pos="0">
                <a:srgbClr val="FFFF99"/>
              </a:gs>
              <a:gs pos="100000">
                <a:srgbClr val="DDDDDD"/>
              </a:gs>
            </a:gsLst>
            <a:lin ang="5400000" scaled="1"/>
          </a:gradFill>
          <a:ln w="9525">
            <a:solidFill>
              <a:schemeClr val="tx1"/>
            </a:solidFill>
            <a:round/>
            <a:headEnd/>
            <a:tailEnd/>
          </a:ln>
          <a:effectLst/>
        </p:spPr>
        <p:txBody>
          <a:bodyPr wrap="none" anchor="ctr"/>
          <a:lstStyle/>
          <a:p>
            <a:endParaRPr lang="fr-FR" dirty="0">
              <a:latin typeface="Comic Sans MS" pitchFamily="66" charset="0"/>
            </a:endParaRPr>
          </a:p>
        </p:txBody>
      </p:sp>
      <p:sp>
        <p:nvSpPr>
          <p:cNvPr id="8" name="Rectangle 6"/>
          <p:cNvSpPr>
            <a:spLocks noChangeArrowheads="1"/>
          </p:cNvSpPr>
          <p:nvPr/>
        </p:nvSpPr>
        <p:spPr bwMode="auto">
          <a:xfrm>
            <a:off x="1979613" y="1196752"/>
            <a:ext cx="5722937" cy="579437"/>
          </a:xfrm>
          <a:prstGeom prst="rect">
            <a:avLst/>
          </a:prstGeom>
          <a:noFill/>
          <a:ln w="9525">
            <a:noFill/>
            <a:miter lim="800000"/>
            <a:headEnd/>
            <a:tailEnd/>
          </a:ln>
          <a:effectLst/>
        </p:spPr>
        <p:txBody>
          <a:bodyPr wrap="none">
            <a:spAutoFit/>
          </a:bodyPr>
          <a:lstStyle/>
          <a:p>
            <a:r>
              <a:rPr lang="fr-FR" sz="3200" i="1" dirty="0">
                <a:effectLst>
                  <a:outerShdw blurRad="38100" dist="38100" dir="2700000" algn="tl">
                    <a:srgbClr val="FFFFFF"/>
                  </a:outerShdw>
                </a:effectLst>
                <a:latin typeface="Comic Sans MS" pitchFamily="66" charset="0"/>
              </a:rPr>
              <a:t>Quelques chiffres sur le LHC</a:t>
            </a:r>
          </a:p>
        </p:txBody>
      </p:sp>
      <p:sp>
        <p:nvSpPr>
          <p:cNvPr id="9" name="Text Box 7"/>
          <p:cNvSpPr txBox="1">
            <a:spLocks noChangeArrowheads="1"/>
          </p:cNvSpPr>
          <p:nvPr/>
        </p:nvSpPr>
        <p:spPr bwMode="auto">
          <a:xfrm>
            <a:off x="1403350" y="1920652"/>
            <a:ext cx="6403975" cy="1465262"/>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Le LHC truste </a:t>
            </a:r>
            <a:r>
              <a:rPr lang="fr-FR" i="1" dirty="0">
                <a:solidFill>
                  <a:srgbClr val="FF3300"/>
                </a:solidFill>
                <a:latin typeface="Comic Sans MS" pitchFamily="66" charset="0"/>
              </a:rPr>
              <a:t>les records mondiaux</a:t>
            </a:r>
            <a:r>
              <a:rPr lang="fr-FR" i="1" dirty="0">
                <a:solidFill>
                  <a:srgbClr val="000099"/>
                </a:solidFill>
                <a:latin typeface="Comic Sans MS" pitchFamily="66" charset="0"/>
              </a:rPr>
              <a:t>:</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grand</a:t>
            </a:r>
            <a:r>
              <a:rPr lang="fr-FR" i="1" dirty="0">
                <a:solidFill>
                  <a:srgbClr val="000099"/>
                </a:solidFill>
                <a:latin typeface="Comic Sans MS" pitchFamily="66" charset="0"/>
              </a:rPr>
              <a:t> collisionneur (Circonférence de 27 km).</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puissant</a:t>
            </a:r>
            <a:r>
              <a:rPr lang="fr-FR" i="1" dirty="0">
                <a:solidFill>
                  <a:srgbClr val="000099"/>
                </a:solidFill>
                <a:latin typeface="Comic Sans MS" pitchFamily="66" charset="0"/>
              </a:rPr>
              <a:t> (La plus grande intensités de hadrons).</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énergétiques</a:t>
            </a:r>
            <a:r>
              <a:rPr lang="fr-FR" i="1" dirty="0">
                <a:solidFill>
                  <a:srgbClr val="000099"/>
                </a:solidFill>
                <a:latin typeface="Comic Sans MS" pitchFamily="66" charset="0"/>
              </a:rPr>
              <a:t>: 7 TeV par </a:t>
            </a:r>
            <a:r>
              <a:rPr lang="fr-FR" i="1" dirty="0" smtClean="0">
                <a:solidFill>
                  <a:srgbClr val="000099"/>
                </a:solidFill>
                <a:latin typeface="Comic Sans MS" pitchFamily="66" charset="0"/>
              </a:rPr>
              <a:t>faisceau (en 2014)</a:t>
            </a:r>
            <a:endParaRPr lang="fr-FR" i="1" dirty="0">
              <a:solidFill>
                <a:srgbClr val="000099"/>
              </a:solidFill>
              <a:latin typeface="Comic Sans MS" pitchFamily="66" charset="0"/>
            </a:endParaRPr>
          </a:p>
          <a:p>
            <a:r>
              <a:rPr lang="fr-FR" i="1" dirty="0">
                <a:solidFill>
                  <a:srgbClr val="000099"/>
                </a:solidFill>
                <a:latin typeface="Comic Sans MS" pitchFamily="66" charset="0"/>
              </a:rPr>
              <a:t>                                       7 000 milliards d’électronvolts.</a:t>
            </a:r>
            <a:r>
              <a:rPr lang="fr-FR" i="1" dirty="0">
                <a:latin typeface="Comic Sans MS" pitchFamily="66" charset="0"/>
              </a:rPr>
              <a:t> </a:t>
            </a:r>
          </a:p>
        </p:txBody>
      </p:sp>
      <p:sp>
        <p:nvSpPr>
          <p:cNvPr id="10" name="Text Box 8"/>
          <p:cNvSpPr txBox="1">
            <a:spLocks noChangeArrowheads="1"/>
          </p:cNvSpPr>
          <p:nvPr/>
        </p:nvSpPr>
        <p:spPr bwMode="auto">
          <a:xfrm>
            <a:off x="1403350" y="3498627"/>
            <a:ext cx="5911850" cy="366712"/>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Un </a:t>
            </a:r>
            <a:r>
              <a:rPr lang="fr-FR" i="1" dirty="0">
                <a:solidFill>
                  <a:srgbClr val="FF3300"/>
                </a:solidFill>
                <a:latin typeface="Comic Sans MS" pitchFamily="66" charset="0"/>
              </a:rPr>
              <a:t>vide</a:t>
            </a:r>
            <a:r>
              <a:rPr lang="fr-FR" i="1" dirty="0">
                <a:solidFill>
                  <a:srgbClr val="000099"/>
                </a:solidFill>
                <a:latin typeface="Comic Sans MS" pitchFamily="66" charset="0"/>
              </a:rPr>
              <a:t> comparable au vide spatial. (1 atome par m</a:t>
            </a:r>
            <a:r>
              <a:rPr lang="fr-FR" i="1" baseline="30000" dirty="0">
                <a:solidFill>
                  <a:srgbClr val="000099"/>
                </a:solidFill>
                <a:latin typeface="Comic Sans MS" pitchFamily="66" charset="0"/>
              </a:rPr>
              <a:t>3</a:t>
            </a:r>
            <a:r>
              <a:rPr lang="fr-FR" i="1" dirty="0">
                <a:solidFill>
                  <a:srgbClr val="000099"/>
                </a:solidFill>
                <a:latin typeface="Comic Sans MS" pitchFamily="66" charset="0"/>
              </a:rPr>
              <a:t>).</a:t>
            </a:r>
          </a:p>
        </p:txBody>
      </p:sp>
      <p:sp>
        <p:nvSpPr>
          <p:cNvPr id="11" name="Text Box 9"/>
          <p:cNvSpPr txBox="1">
            <a:spLocks noChangeArrowheads="1"/>
          </p:cNvSpPr>
          <p:nvPr/>
        </p:nvSpPr>
        <p:spPr bwMode="auto">
          <a:xfrm>
            <a:off x="1403350" y="4101877"/>
            <a:ext cx="6910388" cy="915987"/>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Une </a:t>
            </a:r>
            <a:r>
              <a:rPr lang="fr-FR" i="1" dirty="0">
                <a:solidFill>
                  <a:srgbClr val="FF3300"/>
                </a:solidFill>
                <a:latin typeface="Comic Sans MS" pitchFamily="66" charset="0"/>
              </a:rPr>
              <a:t>température</a:t>
            </a:r>
            <a:r>
              <a:rPr lang="fr-FR" i="1" dirty="0">
                <a:solidFill>
                  <a:srgbClr val="000099"/>
                </a:solidFill>
                <a:latin typeface="Comic Sans MS" pitchFamily="66" charset="0"/>
              </a:rPr>
              <a:t> plus basse que celle du rayonnement fossile:</a:t>
            </a:r>
          </a:p>
          <a:p>
            <a:r>
              <a:rPr lang="fr-FR" i="1" dirty="0">
                <a:solidFill>
                  <a:srgbClr val="000099"/>
                </a:solidFill>
                <a:latin typeface="Comic Sans MS" pitchFamily="66" charset="0"/>
              </a:rPr>
              <a:t>     LHC       1,9 K  (-271.3°C)</a:t>
            </a:r>
          </a:p>
          <a:p>
            <a:r>
              <a:rPr lang="fr-FR" i="1" dirty="0">
                <a:solidFill>
                  <a:srgbClr val="000099"/>
                </a:solidFill>
                <a:latin typeface="Comic Sans MS" pitchFamily="66" charset="0"/>
              </a:rPr>
              <a:t>     Cosmos: 2,7 K (-270,4°C).</a:t>
            </a:r>
          </a:p>
        </p:txBody>
      </p:sp>
      <p:sp>
        <p:nvSpPr>
          <p:cNvPr id="12" name="Text Box 11"/>
          <p:cNvSpPr txBox="1">
            <a:spLocks noChangeArrowheads="1"/>
          </p:cNvSpPr>
          <p:nvPr/>
        </p:nvSpPr>
        <p:spPr bwMode="auto">
          <a:xfrm>
            <a:off x="2463800" y="5225827"/>
            <a:ext cx="4814138" cy="369332"/>
          </a:xfrm>
          <a:prstGeom prst="rect">
            <a:avLst/>
          </a:prstGeom>
          <a:noFill/>
          <a:ln w="9525">
            <a:noFill/>
            <a:miter lim="800000"/>
            <a:headEnd/>
            <a:tailEnd/>
          </a:ln>
          <a:effectLst/>
        </p:spPr>
        <p:txBody>
          <a:bodyPr wrap="none">
            <a:spAutoFit/>
          </a:bodyPr>
          <a:lstStyle/>
          <a:p>
            <a:r>
              <a:rPr lang="fr-FR" i="1" dirty="0">
                <a:solidFill>
                  <a:srgbClr val="CC0066"/>
                </a:solidFill>
                <a:latin typeface="Comic Sans MS" pitchFamily="66" charset="0"/>
                <a:sym typeface="Symbol" pitchFamily="18" charset="2"/>
              </a:rPr>
              <a:t> Le plus grand réfrigérateur au </a:t>
            </a:r>
            <a:r>
              <a:rPr lang="fr-FR" i="1" dirty="0" smtClean="0">
                <a:solidFill>
                  <a:srgbClr val="CC0066"/>
                </a:solidFill>
                <a:latin typeface="Comic Sans MS" pitchFamily="66" charset="0"/>
                <a:sym typeface="Symbol" pitchFamily="18" charset="2"/>
              </a:rPr>
              <a:t>monde !</a:t>
            </a:r>
            <a:endParaRPr lang="fr-FR" i="1" dirty="0">
              <a:solidFill>
                <a:srgbClr val="CC0066"/>
              </a:solidFill>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15616" y="1556792"/>
            <a:ext cx="5328592" cy="9144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 name="Rectangle 2"/>
          <p:cNvSpPr/>
          <p:nvPr/>
        </p:nvSpPr>
        <p:spPr>
          <a:xfrm>
            <a:off x="1115616" y="2492896"/>
            <a:ext cx="5328592" cy="914400"/>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 name="Rectangle 3"/>
          <p:cNvSpPr/>
          <p:nvPr/>
        </p:nvSpPr>
        <p:spPr>
          <a:xfrm>
            <a:off x="1115616" y="3407296"/>
            <a:ext cx="5328592" cy="9144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5" name="Rectangle 4"/>
          <p:cNvSpPr/>
          <p:nvPr/>
        </p:nvSpPr>
        <p:spPr>
          <a:xfrm>
            <a:off x="1115616" y="4343400"/>
            <a:ext cx="5328592" cy="914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6" name="ZoneTexte 5"/>
          <p:cNvSpPr txBox="1"/>
          <p:nvPr/>
        </p:nvSpPr>
        <p:spPr>
          <a:xfrm>
            <a:off x="6895556" y="4581128"/>
            <a:ext cx="1874231" cy="369332"/>
          </a:xfrm>
          <a:prstGeom prst="rect">
            <a:avLst/>
          </a:prstGeom>
          <a:noFill/>
        </p:spPr>
        <p:txBody>
          <a:bodyPr wrap="none" rtlCol="0">
            <a:spAutoFit/>
          </a:bodyPr>
          <a:lstStyle/>
          <a:p>
            <a:r>
              <a:rPr lang="fr-FR" dirty="0" smtClean="0">
                <a:solidFill>
                  <a:srgbClr val="FFFF00"/>
                </a:solidFill>
                <a:latin typeface="Comic Sans MS" pitchFamily="66" charset="0"/>
              </a:rPr>
              <a:t>Trajectographe</a:t>
            </a:r>
            <a:endParaRPr lang="fr-FR" dirty="0">
              <a:solidFill>
                <a:srgbClr val="FFFF00"/>
              </a:solidFill>
              <a:latin typeface="Comic Sans MS" pitchFamily="66" charset="0"/>
            </a:endParaRPr>
          </a:p>
        </p:txBody>
      </p:sp>
      <p:sp>
        <p:nvSpPr>
          <p:cNvPr id="7" name="ZoneTexte 6"/>
          <p:cNvSpPr txBox="1"/>
          <p:nvPr/>
        </p:nvSpPr>
        <p:spPr>
          <a:xfrm>
            <a:off x="6652891" y="3573016"/>
            <a:ext cx="2167581" cy="646331"/>
          </a:xfrm>
          <a:prstGeom prst="rect">
            <a:avLst/>
          </a:prstGeom>
          <a:noFill/>
        </p:spPr>
        <p:txBody>
          <a:bodyPr wrap="none" rtlCol="0">
            <a:spAutoFit/>
          </a:bodyPr>
          <a:lstStyle/>
          <a:p>
            <a:pPr algn="ctr"/>
            <a:r>
              <a:rPr lang="fr-FR" dirty="0" smtClean="0">
                <a:solidFill>
                  <a:srgbClr val="00FF00"/>
                </a:solidFill>
                <a:latin typeface="Comic Sans MS" pitchFamily="66" charset="0"/>
              </a:rPr>
              <a:t>Calorimètre</a:t>
            </a:r>
          </a:p>
          <a:p>
            <a:pPr algn="ctr"/>
            <a:r>
              <a:rPr lang="fr-FR" dirty="0" smtClean="0">
                <a:solidFill>
                  <a:srgbClr val="00FF00"/>
                </a:solidFill>
                <a:latin typeface="Comic Sans MS" pitchFamily="66" charset="0"/>
              </a:rPr>
              <a:t>électromagnétique</a:t>
            </a:r>
            <a:endParaRPr lang="fr-FR" dirty="0">
              <a:solidFill>
                <a:srgbClr val="00FF00"/>
              </a:solidFill>
              <a:latin typeface="Comic Sans MS" pitchFamily="66" charset="0"/>
            </a:endParaRPr>
          </a:p>
        </p:txBody>
      </p:sp>
      <p:sp>
        <p:nvSpPr>
          <p:cNvPr id="8" name="ZoneTexte 7"/>
          <p:cNvSpPr txBox="1"/>
          <p:nvPr/>
        </p:nvSpPr>
        <p:spPr>
          <a:xfrm>
            <a:off x="6961333" y="2638653"/>
            <a:ext cx="1454244" cy="646331"/>
          </a:xfrm>
          <a:prstGeom prst="rect">
            <a:avLst/>
          </a:prstGeom>
          <a:noFill/>
        </p:spPr>
        <p:txBody>
          <a:bodyPr wrap="none" rtlCol="0">
            <a:spAutoFit/>
          </a:bodyPr>
          <a:lstStyle/>
          <a:p>
            <a:pPr algn="ctr"/>
            <a:r>
              <a:rPr lang="fr-FR" dirty="0" smtClean="0">
                <a:solidFill>
                  <a:srgbClr val="FF9933"/>
                </a:solidFill>
                <a:latin typeface="Comic Sans MS" pitchFamily="66" charset="0"/>
              </a:rPr>
              <a:t>Calorimètre</a:t>
            </a:r>
          </a:p>
          <a:p>
            <a:pPr algn="ctr"/>
            <a:r>
              <a:rPr lang="fr-FR" dirty="0" smtClean="0">
                <a:solidFill>
                  <a:srgbClr val="FF9933"/>
                </a:solidFill>
                <a:latin typeface="Comic Sans MS" pitchFamily="66" charset="0"/>
              </a:rPr>
              <a:t>hadronique</a:t>
            </a:r>
            <a:endParaRPr lang="fr-FR" dirty="0">
              <a:solidFill>
                <a:srgbClr val="FF9933"/>
              </a:solidFill>
              <a:latin typeface="Comic Sans MS" pitchFamily="66" charset="0"/>
            </a:endParaRPr>
          </a:p>
        </p:txBody>
      </p:sp>
      <p:sp>
        <p:nvSpPr>
          <p:cNvPr id="9" name="ZoneTexte 8"/>
          <p:cNvSpPr txBox="1"/>
          <p:nvPr/>
        </p:nvSpPr>
        <p:spPr>
          <a:xfrm>
            <a:off x="6903541" y="1700808"/>
            <a:ext cx="1309974" cy="646331"/>
          </a:xfrm>
          <a:prstGeom prst="rect">
            <a:avLst/>
          </a:prstGeom>
          <a:noFill/>
        </p:spPr>
        <p:txBody>
          <a:bodyPr wrap="none" rtlCol="0">
            <a:spAutoFit/>
          </a:bodyPr>
          <a:lstStyle/>
          <a:p>
            <a:pPr algn="ctr"/>
            <a:r>
              <a:rPr lang="fr-FR" dirty="0" smtClean="0">
                <a:solidFill>
                  <a:srgbClr val="00B0F0"/>
                </a:solidFill>
                <a:latin typeface="Comic Sans MS" pitchFamily="66" charset="0"/>
              </a:rPr>
              <a:t>Chambres </a:t>
            </a:r>
          </a:p>
          <a:p>
            <a:pPr algn="ctr"/>
            <a:r>
              <a:rPr lang="fr-FR" dirty="0" smtClean="0">
                <a:solidFill>
                  <a:srgbClr val="00B0F0"/>
                </a:solidFill>
                <a:latin typeface="Comic Sans MS" pitchFamily="66" charset="0"/>
              </a:rPr>
              <a:t>à muons</a:t>
            </a:r>
            <a:endParaRPr lang="fr-FR" dirty="0">
              <a:solidFill>
                <a:srgbClr val="00B0F0"/>
              </a:solidFill>
              <a:latin typeface="Comic Sans MS" pitchFamily="66" charset="0"/>
            </a:endParaRPr>
          </a:p>
        </p:txBody>
      </p:sp>
      <p:sp>
        <p:nvSpPr>
          <p:cNvPr id="10" name="Ellipse 9"/>
          <p:cNvSpPr/>
          <p:nvPr/>
        </p:nvSpPr>
        <p:spPr>
          <a:xfrm>
            <a:off x="1547664"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Ellipse 10"/>
          <p:cNvSpPr/>
          <p:nvPr/>
        </p:nvSpPr>
        <p:spPr>
          <a:xfrm>
            <a:off x="5796136"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Ellipse 11"/>
          <p:cNvSpPr/>
          <p:nvPr/>
        </p:nvSpPr>
        <p:spPr>
          <a:xfrm>
            <a:off x="233975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Ellipse 12"/>
          <p:cNvSpPr/>
          <p:nvPr/>
        </p:nvSpPr>
        <p:spPr>
          <a:xfrm>
            <a:off x="3059832" y="1268760"/>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4" name="Ellipse 13"/>
          <p:cNvSpPr/>
          <p:nvPr/>
        </p:nvSpPr>
        <p:spPr>
          <a:xfrm>
            <a:off x="4932040"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15" name="Connecteur droit 14"/>
          <p:cNvCxnSpPr/>
          <p:nvPr/>
        </p:nvCxnSpPr>
        <p:spPr>
          <a:xfrm flipH="1" flipV="1">
            <a:off x="1547664" y="3933056"/>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1691680" y="4077072"/>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1691680" y="37170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1763688" y="3645024"/>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1547664" y="3645024"/>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flipV="1">
            <a:off x="1403648" y="3573016"/>
            <a:ext cx="144016"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1331640" y="3861048"/>
            <a:ext cx="216024"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2483768" y="4077072"/>
            <a:ext cx="0" cy="12241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2267744" y="3717032"/>
            <a:ext cx="216024"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483768" y="3645024"/>
            <a:ext cx="36004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2123728"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2339752" y="3645024"/>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flipV="1">
            <a:off x="2195736" y="3789040"/>
            <a:ext cx="144016"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627784"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2555776" y="3861048"/>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2699792" y="3573016"/>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771800" y="3717032"/>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305983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3" name="Connecteur droit 32"/>
          <p:cNvCxnSpPr/>
          <p:nvPr/>
        </p:nvCxnSpPr>
        <p:spPr>
          <a:xfrm flipV="1">
            <a:off x="3203848" y="1556792"/>
            <a:ext cx="0" cy="3744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377991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5" name="Connecteur droit 34"/>
          <p:cNvCxnSpPr/>
          <p:nvPr/>
        </p:nvCxnSpPr>
        <p:spPr>
          <a:xfrm flipV="1">
            <a:off x="3923928" y="3212976"/>
            <a:ext cx="0" cy="20882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flipV="1">
            <a:off x="3635896"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3923928"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3923928"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3419872"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3635896"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flipV="1">
            <a:off x="3851920"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3995936"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211960" y="3068960"/>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4211960"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flipV="1">
            <a:off x="3491880" y="2636912"/>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4139952" y="2564904"/>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flipV="1">
            <a:off x="4788024"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5076056"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5076056"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flipV="1">
            <a:off x="4572000"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V="1">
            <a:off x="4788024"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H="1" flipV="1">
            <a:off x="5004048"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5148064"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5364088" y="292494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5364088"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H="1" flipV="1">
            <a:off x="4716016" y="256490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5436096" y="256490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5076056" y="328498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1259632" y="6021288"/>
            <a:ext cx="910827" cy="369332"/>
          </a:xfrm>
          <a:prstGeom prst="rect">
            <a:avLst/>
          </a:prstGeom>
          <a:noFill/>
        </p:spPr>
        <p:txBody>
          <a:bodyPr wrap="none" rtlCol="0">
            <a:spAutoFit/>
          </a:bodyPr>
          <a:lstStyle/>
          <a:p>
            <a:r>
              <a:rPr lang="fr-FR" dirty="0" smtClean="0">
                <a:solidFill>
                  <a:schemeClr val="bg1"/>
                </a:solidFill>
                <a:latin typeface="Comic Sans MS" pitchFamily="66" charset="0"/>
              </a:rPr>
              <a:t>Photon</a:t>
            </a:r>
            <a:endParaRPr lang="fr-FR" dirty="0">
              <a:solidFill>
                <a:schemeClr val="bg1"/>
              </a:solidFill>
              <a:latin typeface="Comic Sans MS" pitchFamily="66" charset="0"/>
            </a:endParaRPr>
          </a:p>
        </p:txBody>
      </p:sp>
      <p:sp>
        <p:nvSpPr>
          <p:cNvPr id="60" name="ZoneTexte 59"/>
          <p:cNvSpPr txBox="1"/>
          <p:nvPr/>
        </p:nvSpPr>
        <p:spPr>
          <a:xfrm>
            <a:off x="1979712" y="6309320"/>
            <a:ext cx="1098378" cy="369332"/>
          </a:xfrm>
          <a:prstGeom prst="rect">
            <a:avLst/>
          </a:prstGeom>
          <a:noFill/>
        </p:spPr>
        <p:txBody>
          <a:bodyPr wrap="none" rtlCol="0">
            <a:spAutoFit/>
          </a:bodyPr>
          <a:lstStyle/>
          <a:p>
            <a:r>
              <a:rPr lang="fr-FR" dirty="0" smtClean="0">
                <a:solidFill>
                  <a:schemeClr val="bg1"/>
                </a:solidFill>
                <a:latin typeface="Comic Sans MS" pitchFamily="66" charset="0"/>
              </a:rPr>
              <a:t>Electron</a:t>
            </a:r>
            <a:endParaRPr lang="fr-FR" dirty="0">
              <a:solidFill>
                <a:schemeClr val="bg1"/>
              </a:solidFill>
              <a:latin typeface="Comic Sans MS" pitchFamily="66" charset="0"/>
            </a:endParaRPr>
          </a:p>
        </p:txBody>
      </p:sp>
      <p:sp>
        <p:nvSpPr>
          <p:cNvPr id="61" name="ZoneTexte 60"/>
          <p:cNvSpPr txBox="1"/>
          <p:nvPr/>
        </p:nvSpPr>
        <p:spPr>
          <a:xfrm>
            <a:off x="2843808" y="6021288"/>
            <a:ext cx="747320" cy="369332"/>
          </a:xfrm>
          <a:prstGeom prst="rect">
            <a:avLst/>
          </a:prstGeom>
          <a:noFill/>
        </p:spPr>
        <p:txBody>
          <a:bodyPr wrap="none" rtlCol="0">
            <a:spAutoFit/>
          </a:bodyPr>
          <a:lstStyle/>
          <a:p>
            <a:r>
              <a:rPr lang="fr-FR" dirty="0" smtClean="0">
                <a:solidFill>
                  <a:schemeClr val="bg1"/>
                </a:solidFill>
                <a:latin typeface="Comic Sans MS" pitchFamily="66" charset="0"/>
              </a:rPr>
              <a:t>Muon</a:t>
            </a:r>
            <a:endParaRPr lang="fr-FR" dirty="0">
              <a:solidFill>
                <a:schemeClr val="bg1"/>
              </a:solidFill>
              <a:latin typeface="Comic Sans MS" pitchFamily="66" charset="0"/>
            </a:endParaRPr>
          </a:p>
        </p:txBody>
      </p:sp>
      <p:sp>
        <p:nvSpPr>
          <p:cNvPr id="62" name="ZoneTexte 61"/>
          <p:cNvSpPr txBox="1"/>
          <p:nvPr/>
        </p:nvSpPr>
        <p:spPr>
          <a:xfrm>
            <a:off x="3635896" y="6309320"/>
            <a:ext cx="888385" cy="369332"/>
          </a:xfrm>
          <a:prstGeom prst="rect">
            <a:avLst/>
          </a:prstGeom>
          <a:noFill/>
        </p:spPr>
        <p:txBody>
          <a:bodyPr wrap="none" rtlCol="0">
            <a:spAutoFit/>
          </a:bodyPr>
          <a:lstStyle/>
          <a:p>
            <a:r>
              <a:rPr lang="fr-FR" dirty="0" smtClean="0">
                <a:solidFill>
                  <a:schemeClr val="bg1"/>
                </a:solidFill>
                <a:latin typeface="Comic Sans MS" pitchFamily="66" charset="0"/>
              </a:rPr>
              <a:t>Proton</a:t>
            </a:r>
            <a:endParaRPr lang="fr-FR" dirty="0">
              <a:solidFill>
                <a:schemeClr val="bg1"/>
              </a:solidFill>
              <a:latin typeface="Comic Sans MS" pitchFamily="66" charset="0"/>
            </a:endParaRPr>
          </a:p>
        </p:txBody>
      </p:sp>
      <p:sp>
        <p:nvSpPr>
          <p:cNvPr id="63" name="ZoneTexte 62"/>
          <p:cNvSpPr txBox="1"/>
          <p:nvPr/>
        </p:nvSpPr>
        <p:spPr>
          <a:xfrm>
            <a:off x="4572000" y="6021288"/>
            <a:ext cx="1077539" cy="369332"/>
          </a:xfrm>
          <a:prstGeom prst="rect">
            <a:avLst/>
          </a:prstGeom>
          <a:noFill/>
        </p:spPr>
        <p:txBody>
          <a:bodyPr wrap="none" rtlCol="0">
            <a:spAutoFit/>
          </a:bodyPr>
          <a:lstStyle/>
          <a:p>
            <a:r>
              <a:rPr lang="fr-FR" dirty="0" smtClean="0">
                <a:solidFill>
                  <a:schemeClr val="bg1"/>
                </a:solidFill>
                <a:latin typeface="Comic Sans MS" pitchFamily="66" charset="0"/>
              </a:rPr>
              <a:t>Neutron</a:t>
            </a:r>
            <a:endParaRPr lang="fr-FR" dirty="0">
              <a:solidFill>
                <a:schemeClr val="bg1"/>
              </a:solidFill>
              <a:latin typeface="Comic Sans MS" pitchFamily="66" charset="0"/>
            </a:endParaRPr>
          </a:p>
        </p:txBody>
      </p:sp>
      <p:sp>
        <p:nvSpPr>
          <p:cNvPr id="64" name="ZoneTexte 63"/>
          <p:cNvSpPr txBox="1"/>
          <p:nvPr/>
        </p:nvSpPr>
        <p:spPr>
          <a:xfrm>
            <a:off x="5436096" y="6309320"/>
            <a:ext cx="1141659" cy="369332"/>
          </a:xfrm>
          <a:prstGeom prst="rect">
            <a:avLst/>
          </a:prstGeom>
          <a:noFill/>
        </p:spPr>
        <p:txBody>
          <a:bodyPr wrap="none" rtlCol="0">
            <a:spAutoFit/>
          </a:bodyPr>
          <a:lstStyle/>
          <a:p>
            <a:r>
              <a:rPr lang="fr-FR" dirty="0" smtClean="0">
                <a:solidFill>
                  <a:schemeClr val="bg1"/>
                </a:solidFill>
                <a:latin typeface="Comic Sans MS" pitchFamily="66" charset="0"/>
              </a:rPr>
              <a:t>Neutrino</a:t>
            </a:r>
            <a:endParaRPr lang="fr-FR" dirty="0">
              <a:solidFill>
                <a:schemeClr val="bg1"/>
              </a:solidFill>
              <a:latin typeface="Comic Sans MS" pitchFamily="66" charset="0"/>
            </a:endParaRPr>
          </a:p>
        </p:txBody>
      </p:sp>
      <p:sp>
        <p:nvSpPr>
          <p:cNvPr id="65" name="Text Box 4"/>
          <p:cNvSpPr txBox="1">
            <a:spLocks noChangeArrowheads="1"/>
          </p:cNvSpPr>
          <p:nvPr/>
        </p:nvSpPr>
        <p:spPr bwMode="auto">
          <a:xfrm>
            <a:off x="892380" y="260648"/>
            <a:ext cx="7542449" cy="584775"/>
          </a:xfrm>
          <a:prstGeom prst="rect">
            <a:avLst/>
          </a:prstGeom>
          <a:noFill/>
          <a:ln w="9525">
            <a:noFill/>
            <a:miter lim="800000"/>
            <a:headEnd/>
            <a:tailEnd/>
          </a:ln>
          <a:effectLst/>
        </p:spPr>
        <p:txBody>
          <a:bodyPr wrap="none">
            <a:spAutoFit/>
          </a:bodyPr>
          <a:lstStyle/>
          <a:p>
            <a:pPr algn="ctr"/>
            <a:r>
              <a:rPr lang="fr-FR" sz="3200" dirty="0" smtClean="0">
                <a:solidFill>
                  <a:srgbClr val="FFFF00"/>
                </a:solidFill>
                <a:latin typeface="Comic Sans MS" pitchFamily="66" charset="0"/>
              </a:rPr>
              <a:t>Principes des détecteurs de particules</a:t>
            </a:r>
          </a:p>
        </p:txBody>
      </p:sp>
      <p:sp>
        <p:nvSpPr>
          <p:cNvPr id="66" name="Rectangle 65"/>
          <p:cNvSpPr/>
          <p:nvPr/>
        </p:nvSpPr>
        <p:spPr>
          <a:xfrm>
            <a:off x="1373191" y="908720"/>
            <a:ext cx="4750019" cy="430887"/>
          </a:xfrm>
          <a:prstGeom prst="rect">
            <a:avLst/>
          </a:prstGeom>
        </p:spPr>
        <p:txBody>
          <a:bodyPr wrap="none">
            <a:spAutoFit/>
          </a:bodyPr>
          <a:lstStyle/>
          <a:p>
            <a:pPr algn="ctr"/>
            <a:r>
              <a:rPr lang="fr-FR" sz="2200" dirty="0" smtClean="0">
                <a:solidFill>
                  <a:schemeClr val="bg1"/>
                </a:solidFill>
                <a:latin typeface="Comic Sans MS" pitchFamily="66" charset="0"/>
              </a:rPr>
              <a:t>Un empilement de sous-détecteurs</a:t>
            </a:r>
            <a:endParaRPr lang="fr-FR" sz="2200" dirty="0">
              <a:solidFill>
                <a:schemeClr val="bg1"/>
              </a:solidFill>
              <a:latin typeface="Comic Sans MS" pitchFamily="66" charset="0"/>
            </a:endParaRPr>
          </a:p>
        </p:txBody>
      </p:sp>
      <p:sp>
        <p:nvSpPr>
          <p:cNvPr id="67" name="Rectangle 66"/>
          <p:cNvSpPr/>
          <p:nvPr/>
        </p:nvSpPr>
        <p:spPr>
          <a:xfrm>
            <a:off x="323528" y="5661248"/>
            <a:ext cx="8496944" cy="1196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cxnSp>
        <p:nvCxnSpPr>
          <p:cNvPr id="68" name="Connecteur droit avec flèche 67"/>
          <p:cNvCxnSpPr/>
          <p:nvPr/>
        </p:nvCxnSpPr>
        <p:spPr>
          <a:xfrm flipV="1">
            <a:off x="539552" y="1484784"/>
            <a:ext cx="0" cy="381642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checkerboard(across)">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0" nodeType="clickEffect">
                                  <p:stCondLst>
                                    <p:cond delay="0"/>
                                  </p:stCondLst>
                                  <p:childTnLst>
                                    <p:animMotion origin="layout" path="M 4.16667E-6 2.22222E-6 L 0.00017 -0.19954 " pathEditMode="relative" rAng="0" ptsTypes="AA">
                                      <p:cBhvr>
                                        <p:cTn id="26" dur="2000" fill="hold"/>
                                        <p:tgtEl>
                                          <p:spTgt spid="10"/>
                                        </p:tgtEl>
                                        <p:attrNameLst>
                                          <p:attrName>ppt_x</p:attrName>
                                          <p:attrName>ppt_y</p:attrName>
                                        </p:attrNameLst>
                                      </p:cBhvr>
                                      <p:rCtr x="0" y="-100"/>
                                    </p:animMotion>
                                  </p:childTnLst>
                                </p:cTn>
                              </p:par>
                            </p:childTnLst>
                          </p:cTn>
                        </p:par>
                        <p:par>
                          <p:cTn id="27" fill="hold">
                            <p:stCondLst>
                              <p:cond delay="2000"/>
                            </p:stCondLst>
                            <p:childTnLst>
                              <p:par>
                                <p:cTn id="28" presetID="1" presetClass="exit" presetSubtype="0" fill="hold" grpId="1" nodeType="after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par>
                          <p:cTn id="30" fill="hold">
                            <p:stCondLst>
                              <p:cond delay="2000"/>
                            </p:stCondLst>
                            <p:childTnLst>
                              <p:par>
                                <p:cTn id="31" presetID="53"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53"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64" presetClass="path" presetSubtype="0" accel="50000" decel="50000" fill="hold" grpId="0" nodeType="clickEffect">
                                  <p:stCondLst>
                                    <p:cond delay="0"/>
                                  </p:stCondLst>
                                  <p:childTnLst>
                                    <p:animMotion origin="layout" path="M -1.38889E-6 -4.44444E-6 L 0.00018 -0.06296 " pathEditMode="relative" rAng="0" ptsTypes="AA">
                                      <p:cBhvr>
                                        <p:cTn id="70" dur="2000" fill="hold"/>
                                        <p:tgtEl>
                                          <p:spTgt spid="12"/>
                                        </p:tgtEl>
                                        <p:attrNameLst>
                                          <p:attrName>ppt_x</p:attrName>
                                          <p:attrName>ppt_y</p:attrName>
                                        </p:attrNameLst>
                                      </p:cBhvr>
                                      <p:rCtr x="0" y="-31"/>
                                    </p:animMotion>
                                  </p:childTnLst>
                                </p:cTn>
                              </p:par>
                            </p:childTnLst>
                          </p:cTn>
                        </p:par>
                        <p:par>
                          <p:cTn id="71" fill="hold">
                            <p:stCondLst>
                              <p:cond delay="2000"/>
                            </p:stCondLst>
                            <p:childTnLst>
                              <p:par>
                                <p:cTn id="72" presetID="1" presetClass="exit" presetSubtype="0" fill="hold" grpId="1" nodeType="after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par>
                          <p:cTn id="74" fill="hold">
                            <p:stCondLst>
                              <p:cond delay="2000"/>
                            </p:stCondLst>
                            <p:childTnLst>
                              <p:par>
                                <p:cTn id="75" presetID="53" presetClass="entr" presetSubtype="0"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par>
                          <p:cTn id="80" fill="hold">
                            <p:stCondLst>
                              <p:cond delay="2500"/>
                            </p:stCondLst>
                            <p:childTnLst>
                              <p:par>
                                <p:cTn id="81" presetID="53" presetClass="entr" presetSubtype="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par>
                                <p:cTn id="86" presetID="53"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childTnLst>
                          </p:cTn>
                        </p:par>
                        <p:par>
                          <p:cTn id="91" fill="hold">
                            <p:stCondLst>
                              <p:cond delay="3000"/>
                            </p:stCondLst>
                            <p:childTnLst>
                              <p:par>
                                <p:cTn id="92" presetID="53" presetClass="entr" presetSubtype="0"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ppt_w</p:attrName>
                                        </p:attrNameLst>
                                      </p:cBhvr>
                                      <p:tavLst>
                                        <p:tav tm="0">
                                          <p:val>
                                            <p:fltVal val="0"/>
                                          </p:val>
                                        </p:tav>
                                        <p:tav tm="100000">
                                          <p:val>
                                            <p:strVal val="#ppt_w"/>
                                          </p:val>
                                        </p:tav>
                                      </p:tavLst>
                                    </p:anim>
                                    <p:anim calcmode="lin" valueType="num">
                                      <p:cBhvr>
                                        <p:cTn id="95" dur="500" fill="hold"/>
                                        <p:tgtEl>
                                          <p:spTgt spid="25"/>
                                        </p:tgtEl>
                                        <p:attrNameLst>
                                          <p:attrName>ppt_h</p:attrName>
                                        </p:attrNameLst>
                                      </p:cBhvr>
                                      <p:tavLst>
                                        <p:tav tm="0">
                                          <p:val>
                                            <p:fltVal val="0"/>
                                          </p:val>
                                        </p:tav>
                                        <p:tav tm="100000">
                                          <p:val>
                                            <p:strVal val="#ppt_h"/>
                                          </p:val>
                                        </p:tav>
                                      </p:tavLst>
                                    </p:anim>
                                    <p:animEffect transition="in" filter="fade">
                                      <p:cBhvr>
                                        <p:cTn id="96" dur="500"/>
                                        <p:tgtEl>
                                          <p:spTgt spid="25"/>
                                        </p:tgtEl>
                                      </p:cBhvr>
                                    </p:animEffect>
                                  </p:childTnLst>
                                </p:cTn>
                              </p:par>
                              <p:par>
                                <p:cTn id="97" presetID="53"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par>
                                <p:cTn id="102" presetID="53"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par>
                          <p:cTn id="107" fill="hold">
                            <p:stCondLst>
                              <p:cond delay="3500"/>
                            </p:stCondLst>
                            <p:childTnLst>
                              <p:par>
                                <p:cTn id="108" presetID="53"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p:cTn id="110" dur="500" fill="hold"/>
                                        <p:tgtEl>
                                          <p:spTgt spid="29"/>
                                        </p:tgtEl>
                                        <p:attrNameLst>
                                          <p:attrName>ppt_w</p:attrName>
                                        </p:attrNameLst>
                                      </p:cBhvr>
                                      <p:tavLst>
                                        <p:tav tm="0">
                                          <p:val>
                                            <p:fltVal val="0"/>
                                          </p:val>
                                        </p:tav>
                                        <p:tav tm="100000">
                                          <p:val>
                                            <p:strVal val="#ppt_w"/>
                                          </p:val>
                                        </p:tav>
                                      </p:tavLst>
                                    </p:anim>
                                    <p:anim calcmode="lin" valueType="num">
                                      <p:cBhvr>
                                        <p:cTn id="111" dur="500" fill="hold"/>
                                        <p:tgtEl>
                                          <p:spTgt spid="29"/>
                                        </p:tgtEl>
                                        <p:attrNameLst>
                                          <p:attrName>ppt_h</p:attrName>
                                        </p:attrNameLst>
                                      </p:cBhvr>
                                      <p:tavLst>
                                        <p:tav tm="0">
                                          <p:val>
                                            <p:fltVal val="0"/>
                                          </p:val>
                                        </p:tav>
                                        <p:tav tm="100000">
                                          <p:val>
                                            <p:strVal val="#ppt_h"/>
                                          </p:val>
                                        </p:tav>
                                      </p:tavLst>
                                    </p:anim>
                                    <p:animEffect transition="in" filter="fade">
                                      <p:cBhvr>
                                        <p:cTn id="112" dur="500"/>
                                        <p:tgtEl>
                                          <p:spTgt spid="29"/>
                                        </p:tgtEl>
                                      </p:cBhvr>
                                    </p:animEffect>
                                  </p:childTnLst>
                                </p:cTn>
                              </p:par>
                              <p:par>
                                <p:cTn id="113" presetID="53"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500" fill="hold"/>
                                        <p:tgtEl>
                                          <p:spTgt spid="28"/>
                                        </p:tgtEl>
                                        <p:attrNameLst>
                                          <p:attrName>ppt_w</p:attrName>
                                        </p:attrNameLst>
                                      </p:cBhvr>
                                      <p:tavLst>
                                        <p:tav tm="0">
                                          <p:val>
                                            <p:fltVal val="0"/>
                                          </p:val>
                                        </p:tav>
                                        <p:tav tm="100000">
                                          <p:val>
                                            <p:strVal val="#ppt_w"/>
                                          </p:val>
                                        </p:tav>
                                      </p:tavLst>
                                    </p:anim>
                                    <p:anim calcmode="lin" valueType="num">
                                      <p:cBhvr>
                                        <p:cTn id="116" dur="500" fill="hold"/>
                                        <p:tgtEl>
                                          <p:spTgt spid="28"/>
                                        </p:tgtEl>
                                        <p:attrNameLst>
                                          <p:attrName>ppt_h</p:attrName>
                                        </p:attrNameLst>
                                      </p:cBhvr>
                                      <p:tavLst>
                                        <p:tav tm="0">
                                          <p:val>
                                            <p:fltVal val="0"/>
                                          </p:val>
                                        </p:tav>
                                        <p:tav tm="100000">
                                          <p:val>
                                            <p:strVal val="#ppt_h"/>
                                          </p:val>
                                        </p:tav>
                                      </p:tavLst>
                                    </p:anim>
                                    <p:animEffect transition="in" filter="fade">
                                      <p:cBhvr>
                                        <p:cTn id="117" dur="500"/>
                                        <p:tgtEl>
                                          <p:spTgt spid="28"/>
                                        </p:tgtEl>
                                      </p:cBhvr>
                                    </p:animEffect>
                                  </p:childTnLst>
                                </p:cTn>
                              </p:par>
                            </p:childTnLst>
                          </p:cTn>
                        </p:par>
                        <p:par>
                          <p:cTn id="118" fill="hold">
                            <p:stCondLst>
                              <p:cond delay="4000"/>
                            </p:stCondLst>
                            <p:childTnLst>
                              <p:par>
                                <p:cTn id="119" presetID="53" presetClass="entr" presetSubtype="0"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 calcmode="lin" valueType="num">
                                      <p:cBhvr>
                                        <p:cTn id="121" dur="500" fill="hold"/>
                                        <p:tgtEl>
                                          <p:spTgt spid="30"/>
                                        </p:tgtEl>
                                        <p:attrNameLst>
                                          <p:attrName>ppt_w</p:attrName>
                                        </p:attrNameLst>
                                      </p:cBhvr>
                                      <p:tavLst>
                                        <p:tav tm="0">
                                          <p:val>
                                            <p:fltVal val="0"/>
                                          </p:val>
                                        </p:tav>
                                        <p:tav tm="100000">
                                          <p:val>
                                            <p:strVal val="#ppt_w"/>
                                          </p:val>
                                        </p:tav>
                                      </p:tavLst>
                                    </p:anim>
                                    <p:anim calcmode="lin" valueType="num">
                                      <p:cBhvr>
                                        <p:cTn id="122" dur="500" fill="hold"/>
                                        <p:tgtEl>
                                          <p:spTgt spid="30"/>
                                        </p:tgtEl>
                                        <p:attrNameLst>
                                          <p:attrName>ppt_h</p:attrName>
                                        </p:attrNameLst>
                                      </p:cBhvr>
                                      <p:tavLst>
                                        <p:tav tm="0">
                                          <p:val>
                                            <p:fltVal val="0"/>
                                          </p:val>
                                        </p:tav>
                                        <p:tav tm="100000">
                                          <p:val>
                                            <p:strVal val="#ppt_h"/>
                                          </p:val>
                                        </p:tav>
                                      </p:tavLst>
                                    </p:anim>
                                    <p:animEffect transition="in" filter="fade">
                                      <p:cBhvr>
                                        <p:cTn id="123" dur="500"/>
                                        <p:tgtEl>
                                          <p:spTgt spid="30"/>
                                        </p:tgtEl>
                                      </p:cBhvr>
                                    </p:animEffect>
                                  </p:childTnLst>
                                </p:cTn>
                              </p:par>
                              <p:par>
                                <p:cTn id="124" presetID="53"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p:cTn id="126" dur="500" fill="hold"/>
                                        <p:tgtEl>
                                          <p:spTgt spid="31"/>
                                        </p:tgtEl>
                                        <p:attrNameLst>
                                          <p:attrName>ppt_w</p:attrName>
                                        </p:attrNameLst>
                                      </p:cBhvr>
                                      <p:tavLst>
                                        <p:tav tm="0">
                                          <p:val>
                                            <p:fltVal val="0"/>
                                          </p:val>
                                        </p:tav>
                                        <p:tav tm="100000">
                                          <p:val>
                                            <p:strVal val="#ppt_w"/>
                                          </p:val>
                                        </p:tav>
                                      </p:tavLst>
                                    </p:anim>
                                    <p:anim calcmode="lin" valueType="num">
                                      <p:cBhvr>
                                        <p:cTn id="127" dur="500" fill="hold"/>
                                        <p:tgtEl>
                                          <p:spTgt spid="31"/>
                                        </p:tgtEl>
                                        <p:attrNameLst>
                                          <p:attrName>ppt_h</p:attrName>
                                        </p:attrNameLst>
                                      </p:cBhvr>
                                      <p:tavLst>
                                        <p:tav tm="0">
                                          <p:val>
                                            <p:fltVal val="0"/>
                                          </p:val>
                                        </p:tav>
                                        <p:tav tm="100000">
                                          <p:val>
                                            <p:strVal val="#ppt_h"/>
                                          </p:val>
                                        </p:tav>
                                      </p:tavLst>
                                    </p:anim>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64" presetClass="path" presetSubtype="0" accel="50000" decel="50000" fill="hold" grpId="0" nodeType="clickEffect">
                                  <p:stCondLst>
                                    <p:cond delay="0"/>
                                  </p:stCondLst>
                                  <p:childTnLst>
                                    <p:animMotion origin="layout" path="M -1.38889E-6 -4.44444E-6 L 0.00018 -0.06296 " pathEditMode="relative" rAng="0" ptsTypes="AA">
                                      <p:cBhvr>
                                        <p:cTn id="132" dur="2000" fill="hold"/>
                                        <p:tgtEl>
                                          <p:spTgt spid="32"/>
                                        </p:tgtEl>
                                        <p:attrNameLst>
                                          <p:attrName>ppt_x</p:attrName>
                                          <p:attrName>ppt_y</p:attrName>
                                        </p:attrNameLst>
                                      </p:cBhvr>
                                      <p:rCtr x="0" y="-31"/>
                                    </p:animMotion>
                                  </p:childTnLst>
                                </p:cTn>
                              </p:par>
                            </p:childTnLst>
                          </p:cTn>
                        </p:par>
                        <p:par>
                          <p:cTn id="133" fill="hold">
                            <p:stCondLst>
                              <p:cond delay="2000"/>
                            </p:stCondLst>
                            <p:childTnLst>
                              <p:par>
                                <p:cTn id="134" presetID="1" presetClass="exit" presetSubtype="0" fill="hold" grpId="1" nodeType="afterEffect">
                                  <p:stCondLst>
                                    <p:cond delay="0"/>
                                  </p:stCondLst>
                                  <p:childTnLst>
                                    <p:set>
                                      <p:cBhvr>
                                        <p:cTn id="135" dur="1" fill="hold">
                                          <p:stCondLst>
                                            <p:cond delay="0"/>
                                          </p:stCondLst>
                                        </p:cTn>
                                        <p:tgtEl>
                                          <p:spTgt spid="32"/>
                                        </p:tgtEl>
                                        <p:attrNameLst>
                                          <p:attrName>style.visibility</p:attrName>
                                        </p:attrNameLst>
                                      </p:cBhvr>
                                      <p:to>
                                        <p:strVal val="hidden"/>
                                      </p:to>
                                    </p:set>
                                  </p:childTnLst>
                                </p:cTn>
                              </p:par>
                            </p:childTnLst>
                          </p:cTn>
                        </p:par>
                        <p:par>
                          <p:cTn id="136" fill="hold">
                            <p:stCondLst>
                              <p:cond delay="2000"/>
                            </p:stCondLst>
                            <p:childTnLst>
                              <p:par>
                                <p:cTn id="137" presetID="53" presetClass="entr" presetSubtype="0" fill="hold" nodeType="after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par>
                          <p:cTn id="142" fill="hold">
                            <p:stCondLst>
                              <p:cond delay="2500"/>
                            </p:stCondLst>
                            <p:childTnLst>
                              <p:par>
                                <p:cTn id="143" presetID="2" presetClass="entr" presetSubtype="4" fill="hold" grpId="0" nodeType="after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ppt_x"/>
                                          </p:val>
                                        </p:tav>
                                        <p:tav tm="100000">
                                          <p:val>
                                            <p:strVal val="#ppt_x"/>
                                          </p:val>
                                        </p:tav>
                                      </p:tavLst>
                                    </p:anim>
                                    <p:anim calcmode="lin" valueType="num">
                                      <p:cBhvr additive="base">
                                        <p:cTn id="146" dur="500" fill="hold"/>
                                        <p:tgtEl>
                                          <p:spTgt spid="13"/>
                                        </p:tgtEl>
                                        <p:attrNameLst>
                                          <p:attrName>ppt_y</p:attrName>
                                        </p:attrNameLst>
                                      </p:cBhvr>
                                      <p:tavLst>
                                        <p:tav tm="0">
                                          <p:val>
                                            <p:strVal val="1+#ppt_h/2"/>
                                          </p:val>
                                        </p:tav>
                                        <p:tav tm="100000">
                                          <p:val>
                                            <p:strVal val="#ppt_y"/>
                                          </p:val>
                                        </p:tav>
                                      </p:tavLst>
                                    </p:anim>
                                  </p:childTnLst>
                                </p:cTn>
                              </p:par>
                              <p:par>
                                <p:cTn id="147" presetID="64" presetClass="path" presetSubtype="0" accel="50000" decel="50000" fill="hold" grpId="1" nodeType="withEffect">
                                  <p:stCondLst>
                                    <p:cond delay="0"/>
                                  </p:stCondLst>
                                  <p:childTnLst>
                                    <p:animMotion origin="layout" path="M 2.77778E-6 1.48148E-6 L 2.77778E-6 -0.15741 " pathEditMode="relative" rAng="0" ptsTypes="AA">
                                      <p:cBhvr>
                                        <p:cTn id="148" dur="2000" fill="hold"/>
                                        <p:tgtEl>
                                          <p:spTgt spid="13"/>
                                        </p:tgtEl>
                                        <p:attrNameLst>
                                          <p:attrName>ppt_x</p:attrName>
                                          <p:attrName>ppt_y</p:attrName>
                                        </p:attrNameLst>
                                      </p:cBhvr>
                                      <p:rCtr x="0" y="-79"/>
                                    </p:animMotion>
                                  </p:childTnLst>
                                </p:cTn>
                              </p:par>
                            </p:childTnLst>
                          </p:cTn>
                        </p:par>
                      </p:childTnLst>
                    </p:cTn>
                  </p:par>
                  <p:par>
                    <p:cTn id="149" fill="hold">
                      <p:stCondLst>
                        <p:cond delay="indefinite"/>
                      </p:stCondLst>
                      <p:childTnLst>
                        <p:par>
                          <p:cTn id="150" fill="hold">
                            <p:stCondLst>
                              <p:cond delay="0"/>
                            </p:stCondLst>
                            <p:childTnLst>
                              <p:par>
                                <p:cTn id="151" presetID="64" presetClass="path" presetSubtype="0" accel="50000" decel="50000" fill="hold" grpId="0" nodeType="clickEffect">
                                  <p:stCondLst>
                                    <p:cond delay="0"/>
                                  </p:stCondLst>
                                  <p:childTnLst>
                                    <p:animMotion origin="layout" path="M -1.38889E-6 -4.44444E-6 L 0.00018 -0.06296 " pathEditMode="relative" rAng="0" ptsTypes="AA">
                                      <p:cBhvr>
                                        <p:cTn id="152" dur="2000" fill="hold"/>
                                        <p:tgtEl>
                                          <p:spTgt spid="34"/>
                                        </p:tgtEl>
                                        <p:attrNameLst>
                                          <p:attrName>ppt_x</p:attrName>
                                          <p:attrName>ppt_y</p:attrName>
                                        </p:attrNameLst>
                                      </p:cBhvr>
                                      <p:rCtr x="0" y="-31"/>
                                    </p:animMotion>
                                  </p:childTnLst>
                                </p:cTn>
                              </p:par>
                            </p:childTnLst>
                          </p:cTn>
                        </p:par>
                        <p:par>
                          <p:cTn id="153" fill="hold">
                            <p:stCondLst>
                              <p:cond delay="2000"/>
                            </p:stCondLst>
                            <p:childTnLst>
                              <p:par>
                                <p:cTn id="154" presetID="1" presetClass="exit" presetSubtype="0" fill="hold" grpId="1" nodeType="afterEffect">
                                  <p:stCondLst>
                                    <p:cond delay="0"/>
                                  </p:stCondLst>
                                  <p:childTnLst>
                                    <p:set>
                                      <p:cBhvr>
                                        <p:cTn id="155" dur="1" fill="hold">
                                          <p:stCondLst>
                                            <p:cond delay="0"/>
                                          </p:stCondLst>
                                        </p:cTn>
                                        <p:tgtEl>
                                          <p:spTgt spid="34"/>
                                        </p:tgtEl>
                                        <p:attrNameLst>
                                          <p:attrName>style.visibility</p:attrName>
                                        </p:attrNameLst>
                                      </p:cBhvr>
                                      <p:to>
                                        <p:strVal val="hidden"/>
                                      </p:to>
                                    </p:set>
                                  </p:childTnLst>
                                </p:cTn>
                              </p:par>
                            </p:childTnLst>
                          </p:cTn>
                        </p:par>
                        <p:par>
                          <p:cTn id="156" fill="hold">
                            <p:stCondLst>
                              <p:cond delay="2000"/>
                            </p:stCondLst>
                            <p:childTnLst>
                              <p:par>
                                <p:cTn id="157" presetID="53" presetClass="entr" presetSubtype="0" fill="hold" nodeType="after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p:cTn id="159" dur="500" fill="hold"/>
                                        <p:tgtEl>
                                          <p:spTgt spid="35"/>
                                        </p:tgtEl>
                                        <p:attrNameLst>
                                          <p:attrName>ppt_w</p:attrName>
                                        </p:attrNameLst>
                                      </p:cBhvr>
                                      <p:tavLst>
                                        <p:tav tm="0">
                                          <p:val>
                                            <p:fltVal val="0"/>
                                          </p:val>
                                        </p:tav>
                                        <p:tav tm="100000">
                                          <p:val>
                                            <p:strVal val="#ppt_w"/>
                                          </p:val>
                                        </p:tav>
                                      </p:tavLst>
                                    </p:anim>
                                    <p:anim calcmode="lin" valueType="num">
                                      <p:cBhvr>
                                        <p:cTn id="160" dur="500" fill="hold"/>
                                        <p:tgtEl>
                                          <p:spTgt spid="35"/>
                                        </p:tgtEl>
                                        <p:attrNameLst>
                                          <p:attrName>ppt_h</p:attrName>
                                        </p:attrNameLst>
                                      </p:cBhvr>
                                      <p:tavLst>
                                        <p:tav tm="0">
                                          <p:val>
                                            <p:fltVal val="0"/>
                                          </p:val>
                                        </p:tav>
                                        <p:tav tm="100000">
                                          <p:val>
                                            <p:strVal val="#ppt_h"/>
                                          </p:val>
                                        </p:tav>
                                      </p:tavLst>
                                    </p:anim>
                                    <p:animEffect transition="in" filter="fade">
                                      <p:cBhvr>
                                        <p:cTn id="161" dur="500"/>
                                        <p:tgtEl>
                                          <p:spTgt spid="35"/>
                                        </p:tgtEl>
                                      </p:cBhvr>
                                    </p:animEffect>
                                  </p:childTnLst>
                                </p:cTn>
                              </p:par>
                            </p:childTnLst>
                          </p:cTn>
                        </p:par>
                        <p:par>
                          <p:cTn id="162" fill="hold">
                            <p:stCondLst>
                              <p:cond delay="2500"/>
                            </p:stCondLst>
                            <p:childTnLst>
                              <p:par>
                                <p:cTn id="163" presetID="53" presetClass="entr" presetSubtype="0" fill="hold" nodeType="afterEffect">
                                  <p:stCondLst>
                                    <p:cond delay="0"/>
                                  </p:stCondLst>
                                  <p:childTnLst>
                                    <p:set>
                                      <p:cBhvr>
                                        <p:cTn id="164" dur="1" fill="hold">
                                          <p:stCondLst>
                                            <p:cond delay="0"/>
                                          </p:stCondLst>
                                        </p:cTn>
                                        <p:tgtEl>
                                          <p:spTgt spid="36"/>
                                        </p:tgtEl>
                                        <p:attrNameLst>
                                          <p:attrName>style.visibility</p:attrName>
                                        </p:attrNameLst>
                                      </p:cBhvr>
                                      <p:to>
                                        <p:strVal val="visible"/>
                                      </p:to>
                                    </p:set>
                                    <p:anim calcmode="lin" valueType="num">
                                      <p:cBhvr>
                                        <p:cTn id="165" dur="500" fill="hold"/>
                                        <p:tgtEl>
                                          <p:spTgt spid="36"/>
                                        </p:tgtEl>
                                        <p:attrNameLst>
                                          <p:attrName>ppt_w</p:attrName>
                                        </p:attrNameLst>
                                      </p:cBhvr>
                                      <p:tavLst>
                                        <p:tav tm="0">
                                          <p:val>
                                            <p:fltVal val="0"/>
                                          </p:val>
                                        </p:tav>
                                        <p:tav tm="100000">
                                          <p:val>
                                            <p:strVal val="#ppt_w"/>
                                          </p:val>
                                        </p:tav>
                                      </p:tavLst>
                                    </p:anim>
                                    <p:anim calcmode="lin" valueType="num">
                                      <p:cBhvr>
                                        <p:cTn id="166" dur="500" fill="hold"/>
                                        <p:tgtEl>
                                          <p:spTgt spid="36"/>
                                        </p:tgtEl>
                                        <p:attrNameLst>
                                          <p:attrName>ppt_h</p:attrName>
                                        </p:attrNameLst>
                                      </p:cBhvr>
                                      <p:tavLst>
                                        <p:tav tm="0">
                                          <p:val>
                                            <p:fltVal val="0"/>
                                          </p:val>
                                        </p:tav>
                                        <p:tav tm="100000">
                                          <p:val>
                                            <p:strVal val="#ppt_h"/>
                                          </p:val>
                                        </p:tav>
                                      </p:tavLst>
                                    </p:anim>
                                    <p:animEffect transition="in" filter="fade">
                                      <p:cBhvr>
                                        <p:cTn id="167" dur="500"/>
                                        <p:tgtEl>
                                          <p:spTgt spid="36"/>
                                        </p:tgtEl>
                                      </p:cBhvr>
                                    </p:animEffect>
                                  </p:childTnLst>
                                </p:cTn>
                              </p:par>
                              <p:par>
                                <p:cTn id="168" presetID="53" presetClass="entr" presetSubtype="0" fill="hold"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p:cTn id="170" dur="500" fill="hold"/>
                                        <p:tgtEl>
                                          <p:spTgt spid="37"/>
                                        </p:tgtEl>
                                        <p:attrNameLst>
                                          <p:attrName>ppt_w</p:attrName>
                                        </p:attrNameLst>
                                      </p:cBhvr>
                                      <p:tavLst>
                                        <p:tav tm="0">
                                          <p:val>
                                            <p:fltVal val="0"/>
                                          </p:val>
                                        </p:tav>
                                        <p:tav tm="100000">
                                          <p:val>
                                            <p:strVal val="#ppt_w"/>
                                          </p:val>
                                        </p:tav>
                                      </p:tavLst>
                                    </p:anim>
                                    <p:anim calcmode="lin" valueType="num">
                                      <p:cBhvr>
                                        <p:cTn id="171" dur="500" fill="hold"/>
                                        <p:tgtEl>
                                          <p:spTgt spid="37"/>
                                        </p:tgtEl>
                                        <p:attrNameLst>
                                          <p:attrName>ppt_h</p:attrName>
                                        </p:attrNameLst>
                                      </p:cBhvr>
                                      <p:tavLst>
                                        <p:tav tm="0">
                                          <p:val>
                                            <p:fltVal val="0"/>
                                          </p:val>
                                        </p:tav>
                                        <p:tav tm="100000">
                                          <p:val>
                                            <p:strVal val="#ppt_h"/>
                                          </p:val>
                                        </p:tav>
                                      </p:tavLst>
                                    </p:anim>
                                    <p:animEffect transition="in" filter="fade">
                                      <p:cBhvr>
                                        <p:cTn id="172" dur="500"/>
                                        <p:tgtEl>
                                          <p:spTgt spid="37"/>
                                        </p:tgtEl>
                                      </p:cBhvr>
                                    </p:animEffect>
                                  </p:childTnLst>
                                </p:cTn>
                              </p:par>
                              <p:par>
                                <p:cTn id="173" presetID="53" presetClass="entr" presetSubtype="0"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anim calcmode="lin" valueType="num">
                                      <p:cBhvr>
                                        <p:cTn id="175" dur="500" fill="hold"/>
                                        <p:tgtEl>
                                          <p:spTgt spid="38"/>
                                        </p:tgtEl>
                                        <p:attrNameLst>
                                          <p:attrName>ppt_w</p:attrName>
                                        </p:attrNameLst>
                                      </p:cBhvr>
                                      <p:tavLst>
                                        <p:tav tm="0">
                                          <p:val>
                                            <p:fltVal val="0"/>
                                          </p:val>
                                        </p:tav>
                                        <p:tav tm="100000">
                                          <p:val>
                                            <p:strVal val="#ppt_w"/>
                                          </p:val>
                                        </p:tav>
                                      </p:tavLst>
                                    </p:anim>
                                    <p:anim calcmode="lin" valueType="num">
                                      <p:cBhvr>
                                        <p:cTn id="176" dur="500" fill="hold"/>
                                        <p:tgtEl>
                                          <p:spTgt spid="38"/>
                                        </p:tgtEl>
                                        <p:attrNameLst>
                                          <p:attrName>ppt_h</p:attrName>
                                        </p:attrNameLst>
                                      </p:cBhvr>
                                      <p:tavLst>
                                        <p:tav tm="0">
                                          <p:val>
                                            <p:fltVal val="0"/>
                                          </p:val>
                                        </p:tav>
                                        <p:tav tm="100000">
                                          <p:val>
                                            <p:strVal val="#ppt_h"/>
                                          </p:val>
                                        </p:tav>
                                      </p:tavLst>
                                    </p:anim>
                                    <p:animEffect transition="in" filter="fade">
                                      <p:cBhvr>
                                        <p:cTn id="177" dur="500"/>
                                        <p:tgtEl>
                                          <p:spTgt spid="38"/>
                                        </p:tgtEl>
                                      </p:cBhvr>
                                    </p:animEffect>
                                  </p:childTnLst>
                                </p:cTn>
                              </p:par>
                            </p:childTnLst>
                          </p:cTn>
                        </p:par>
                        <p:par>
                          <p:cTn id="178" fill="hold">
                            <p:stCondLst>
                              <p:cond delay="3000"/>
                            </p:stCondLst>
                            <p:childTnLst>
                              <p:par>
                                <p:cTn id="179" presetID="53" presetClass="entr" presetSubtype="0" fill="hold" nodeType="afterEffect">
                                  <p:stCondLst>
                                    <p:cond delay="0"/>
                                  </p:stCondLst>
                                  <p:childTnLst>
                                    <p:set>
                                      <p:cBhvr>
                                        <p:cTn id="180" dur="1" fill="hold">
                                          <p:stCondLst>
                                            <p:cond delay="0"/>
                                          </p:stCondLst>
                                        </p:cTn>
                                        <p:tgtEl>
                                          <p:spTgt spid="39"/>
                                        </p:tgtEl>
                                        <p:attrNameLst>
                                          <p:attrName>style.visibility</p:attrName>
                                        </p:attrNameLst>
                                      </p:cBhvr>
                                      <p:to>
                                        <p:strVal val="visible"/>
                                      </p:to>
                                    </p:set>
                                    <p:anim calcmode="lin" valueType="num">
                                      <p:cBhvr>
                                        <p:cTn id="181" dur="500" fill="hold"/>
                                        <p:tgtEl>
                                          <p:spTgt spid="39"/>
                                        </p:tgtEl>
                                        <p:attrNameLst>
                                          <p:attrName>ppt_w</p:attrName>
                                        </p:attrNameLst>
                                      </p:cBhvr>
                                      <p:tavLst>
                                        <p:tav tm="0">
                                          <p:val>
                                            <p:fltVal val="0"/>
                                          </p:val>
                                        </p:tav>
                                        <p:tav tm="100000">
                                          <p:val>
                                            <p:strVal val="#ppt_w"/>
                                          </p:val>
                                        </p:tav>
                                      </p:tavLst>
                                    </p:anim>
                                    <p:anim calcmode="lin" valueType="num">
                                      <p:cBhvr>
                                        <p:cTn id="182" dur="500" fill="hold"/>
                                        <p:tgtEl>
                                          <p:spTgt spid="39"/>
                                        </p:tgtEl>
                                        <p:attrNameLst>
                                          <p:attrName>ppt_h</p:attrName>
                                        </p:attrNameLst>
                                      </p:cBhvr>
                                      <p:tavLst>
                                        <p:tav tm="0">
                                          <p:val>
                                            <p:fltVal val="0"/>
                                          </p:val>
                                        </p:tav>
                                        <p:tav tm="100000">
                                          <p:val>
                                            <p:strVal val="#ppt_h"/>
                                          </p:val>
                                        </p:tav>
                                      </p:tavLst>
                                    </p:anim>
                                    <p:animEffect transition="in" filter="fade">
                                      <p:cBhvr>
                                        <p:cTn id="183" dur="500"/>
                                        <p:tgtEl>
                                          <p:spTgt spid="39"/>
                                        </p:tgtEl>
                                      </p:cBhvr>
                                    </p:animEffect>
                                  </p:childTnLst>
                                </p:cTn>
                              </p:par>
                              <p:par>
                                <p:cTn id="184" presetID="53" presetClass="entr" presetSubtype="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 calcmode="lin" valueType="num">
                                      <p:cBhvr>
                                        <p:cTn id="186" dur="500" fill="hold"/>
                                        <p:tgtEl>
                                          <p:spTgt spid="45"/>
                                        </p:tgtEl>
                                        <p:attrNameLst>
                                          <p:attrName>ppt_w</p:attrName>
                                        </p:attrNameLst>
                                      </p:cBhvr>
                                      <p:tavLst>
                                        <p:tav tm="0">
                                          <p:val>
                                            <p:fltVal val="0"/>
                                          </p:val>
                                        </p:tav>
                                        <p:tav tm="100000">
                                          <p:val>
                                            <p:strVal val="#ppt_w"/>
                                          </p:val>
                                        </p:tav>
                                      </p:tavLst>
                                    </p:anim>
                                    <p:anim calcmode="lin" valueType="num">
                                      <p:cBhvr>
                                        <p:cTn id="187" dur="500" fill="hold"/>
                                        <p:tgtEl>
                                          <p:spTgt spid="45"/>
                                        </p:tgtEl>
                                        <p:attrNameLst>
                                          <p:attrName>ppt_h</p:attrName>
                                        </p:attrNameLst>
                                      </p:cBhvr>
                                      <p:tavLst>
                                        <p:tav tm="0">
                                          <p:val>
                                            <p:fltVal val="0"/>
                                          </p:val>
                                        </p:tav>
                                        <p:tav tm="100000">
                                          <p:val>
                                            <p:strVal val="#ppt_h"/>
                                          </p:val>
                                        </p:tav>
                                      </p:tavLst>
                                    </p:anim>
                                    <p:animEffect transition="in" filter="fade">
                                      <p:cBhvr>
                                        <p:cTn id="188" dur="500"/>
                                        <p:tgtEl>
                                          <p:spTgt spid="45"/>
                                        </p:tgtEl>
                                      </p:cBhvr>
                                    </p:animEffect>
                                  </p:childTnLst>
                                </p:cTn>
                              </p:par>
                              <p:par>
                                <p:cTn id="189" presetID="53" presetClass="entr" presetSubtype="0" fill="hold" nodeType="withEffect">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cBhvr>
                                        <p:cTn id="191" dur="500" fill="hold"/>
                                        <p:tgtEl>
                                          <p:spTgt spid="40"/>
                                        </p:tgtEl>
                                        <p:attrNameLst>
                                          <p:attrName>ppt_w</p:attrName>
                                        </p:attrNameLst>
                                      </p:cBhvr>
                                      <p:tavLst>
                                        <p:tav tm="0">
                                          <p:val>
                                            <p:fltVal val="0"/>
                                          </p:val>
                                        </p:tav>
                                        <p:tav tm="100000">
                                          <p:val>
                                            <p:strVal val="#ppt_w"/>
                                          </p:val>
                                        </p:tav>
                                      </p:tavLst>
                                    </p:anim>
                                    <p:anim calcmode="lin" valueType="num">
                                      <p:cBhvr>
                                        <p:cTn id="192" dur="500" fill="hold"/>
                                        <p:tgtEl>
                                          <p:spTgt spid="40"/>
                                        </p:tgtEl>
                                        <p:attrNameLst>
                                          <p:attrName>ppt_h</p:attrName>
                                        </p:attrNameLst>
                                      </p:cBhvr>
                                      <p:tavLst>
                                        <p:tav tm="0">
                                          <p:val>
                                            <p:fltVal val="0"/>
                                          </p:val>
                                        </p:tav>
                                        <p:tav tm="100000">
                                          <p:val>
                                            <p:strVal val="#ppt_h"/>
                                          </p:val>
                                        </p:tav>
                                      </p:tavLst>
                                    </p:anim>
                                    <p:animEffect transition="in" filter="fade">
                                      <p:cBhvr>
                                        <p:cTn id="193" dur="500"/>
                                        <p:tgtEl>
                                          <p:spTgt spid="40"/>
                                        </p:tgtEl>
                                      </p:cBhvr>
                                    </p:animEffect>
                                  </p:childTnLst>
                                </p:cTn>
                              </p:par>
                            </p:childTnLst>
                          </p:cTn>
                        </p:par>
                        <p:par>
                          <p:cTn id="194" fill="hold">
                            <p:stCondLst>
                              <p:cond delay="3500"/>
                            </p:stCondLst>
                            <p:childTnLst>
                              <p:par>
                                <p:cTn id="195" presetID="53" presetClass="entr" presetSubtype="0" fill="hold" nodeType="afterEffect">
                                  <p:stCondLst>
                                    <p:cond delay="0"/>
                                  </p:stCondLst>
                                  <p:childTnLst>
                                    <p:set>
                                      <p:cBhvr>
                                        <p:cTn id="196" dur="1" fill="hold">
                                          <p:stCondLst>
                                            <p:cond delay="0"/>
                                          </p:stCondLst>
                                        </p:cTn>
                                        <p:tgtEl>
                                          <p:spTgt spid="41"/>
                                        </p:tgtEl>
                                        <p:attrNameLst>
                                          <p:attrName>style.visibility</p:attrName>
                                        </p:attrNameLst>
                                      </p:cBhvr>
                                      <p:to>
                                        <p:strVal val="visible"/>
                                      </p:to>
                                    </p:set>
                                    <p:anim calcmode="lin" valueType="num">
                                      <p:cBhvr>
                                        <p:cTn id="197" dur="500" fill="hold"/>
                                        <p:tgtEl>
                                          <p:spTgt spid="41"/>
                                        </p:tgtEl>
                                        <p:attrNameLst>
                                          <p:attrName>ppt_w</p:attrName>
                                        </p:attrNameLst>
                                      </p:cBhvr>
                                      <p:tavLst>
                                        <p:tav tm="0">
                                          <p:val>
                                            <p:fltVal val="0"/>
                                          </p:val>
                                        </p:tav>
                                        <p:tav tm="100000">
                                          <p:val>
                                            <p:strVal val="#ppt_w"/>
                                          </p:val>
                                        </p:tav>
                                      </p:tavLst>
                                    </p:anim>
                                    <p:anim calcmode="lin" valueType="num">
                                      <p:cBhvr>
                                        <p:cTn id="198" dur="500" fill="hold"/>
                                        <p:tgtEl>
                                          <p:spTgt spid="41"/>
                                        </p:tgtEl>
                                        <p:attrNameLst>
                                          <p:attrName>ppt_h</p:attrName>
                                        </p:attrNameLst>
                                      </p:cBhvr>
                                      <p:tavLst>
                                        <p:tav tm="0">
                                          <p:val>
                                            <p:fltVal val="0"/>
                                          </p:val>
                                        </p:tav>
                                        <p:tav tm="100000">
                                          <p:val>
                                            <p:strVal val="#ppt_h"/>
                                          </p:val>
                                        </p:tav>
                                      </p:tavLst>
                                    </p:anim>
                                    <p:animEffect transition="in" filter="fade">
                                      <p:cBhvr>
                                        <p:cTn id="199" dur="500"/>
                                        <p:tgtEl>
                                          <p:spTgt spid="41"/>
                                        </p:tgtEl>
                                      </p:cBhvr>
                                    </p:animEffect>
                                  </p:childTnLst>
                                </p:cTn>
                              </p:par>
                              <p:par>
                                <p:cTn id="200" presetID="53" presetClass="entr" presetSubtype="0" fill="hold" nodeType="withEffect">
                                  <p:stCondLst>
                                    <p:cond delay="0"/>
                                  </p:stCondLst>
                                  <p:childTnLst>
                                    <p:set>
                                      <p:cBhvr>
                                        <p:cTn id="201" dur="1" fill="hold">
                                          <p:stCondLst>
                                            <p:cond delay="0"/>
                                          </p:stCondLst>
                                        </p:cTn>
                                        <p:tgtEl>
                                          <p:spTgt spid="42"/>
                                        </p:tgtEl>
                                        <p:attrNameLst>
                                          <p:attrName>style.visibility</p:attrName>
                                        </p:attrNameLst>
                                      </p:cBhvr>
                                      <p:to>
                                        <p:strVal val="visible"/>
                                      </p:to>
                                    </p:set>
                                    <p:anim calcmode="lin" valueType="num">
                                      <p:cBhvr>
                                        <p:cTn id="202" dur="500" fill="hold"/>
                                        <p:tgtEl>
                                          <p:spTgt spid="42"/>
                                        </p:tgtEl>
                                        <p:attrNameLst>
                                          <p:attrName>ppt_w</p:attrName>
                                        </p:attrNameLst>
                                      </p:cBhvr>
                                      <p:tavLst>
                                        <p:tav tm="0">
                                          <p:val>
                                            <p:fltVal val="0"/>
                                          </p:val>
                                        </p:tav>
                                        <p:tav tm="100000">
                                          <p:val>
                                            <p:strVal val="#ppt_w"/>
                                          </p:val>
                                        </p:tav>
                                      </p:tavLst>
                                    </p:anim>
                                    <p:anim calcmode="lin" valueType="num">
                                      <p:cBhvr>
                                        <p:cTn id="203" dur="500" fill="hold"/>
                                        <p:tgtEl>
                                          <p:spTgt spid="42"/>
                                        </p:tgtEl>
                                        <p:attrNameLst>
                                          <p:attrName>ppt_h</p:attrName>
                                        </p:attrNameLst>
                                      </p:cBhvr>
                                      <p:tavLst>
                                        <p:tav tm="0">
                                          <p:val>
                                            <p:fltVal val="0"/>
                                          </p:val>
                                        </p:tav>
                                        <p:tav tm="100000">
                                          <p:val>
                                            <p:strVal val="#ppt_h"/>
                                          </p:val>
                                        </p:tav>
                                      </p:tavLst>
                                    </p:anim>
                                    <p:animEffect transition="in" filter="fade">
                                      <p:cBhvr>
                                        <p:cTn id="204" dur="500"/>
                                        <p:tgtEl>
                                          <p:spTgt spid="42"/>
                                        </p:tgtEl>
                                      </p:cBhvr>
                                    </p:animEffect>
                                  </p:childTnLst>
                                </p:cTn>
                              </p:par>
                              <p:par>
                                <p:cTn id="205" presetID="53" presetClass="entr" presetSubtype="0" fill="hold" nodeType="withEffect">
                                  <p:stCondLst>
                                    <p:cond delay="0"/>
                                  </p:stCondLst>
                                  <p:childTnLst>
                                    <p:set>
                                      <p:cBhvr>
                                        <p:cTn id="206" dur="1" fill="hold">
                                          <p:stCondLst>
                                            <p:cond delay="0"/>
                                          </p:stCondLst>
                                        </p:cTn>
                                        <p:tgtEl>
                                          <p:spTgt spid="44"/>
                                        </p:tgtEl>
                                        <p:attrNameLst>
                                          <p:attrName>style.visibility</p:attrName>
                                        </p:attrNameLst>
                                      </p:cBhvr>
                                      <p:to>
                                        <p:strVal val="visible"/>
                                      </p:to>
                                    </p:set>
                                    <p:anim calcmode="lin" valueType="num">
                                      <p:cBhvr>
                                        <p:cTn id="207" dur="500" fill="hold"/>
                                        <p:tgtEl>
                                          <p:spTgt spid="44"/>
                                        </p:tgtEl>
                                        <p:attrNameLst>
                                          <p:attrName>ppt_w</p:attrName>
                                        </p:attrNameLst>
                                      </p:cBhvr>
                                      <p:tavLst>
                                        <p:tav tm="0">
                                          <p:val>
                                            <p:fltVal val="0"/>
                                          </p:val>
                                        </p:tav>
                                        <p:tav tm="100000">
                                          <p:val>
                                            <p:strVal val="#ppt_w"/>
                                          </p:val>
                                        </p:tav>
                                      </p:tavLst>
                                    </p:anim>
                                    <p:anim calcmode="lin" valueType="num">
                                      <p:cBhvr>
                                        <p:cTn id="208" dur="500" fill="hold"/>
                                        <p:tgtEl>
                                          <p:spTgt spid="44"/>
                                        </p:tgtEl>
                                        <p:attrNameLst>
                                          <p:attrName>ppt_h</p:attrName>
                                        </p:attrNameLst>
                                      </p:cBhvr>
                                      <p:tavLst>
                                        <p:tav tm="0">
                                          <p:val>
                                            <p:fltVal val="0"/>
                                          </p:val>
                                        </p:tav>
                                        <p:tav tm="100000">
                                          <p:val>
                                            <p:strVal val="#ppt_h"/>
                                          </p:val>
                                        </p:tav>
                                      </p:tavLst>
                                    </p:anim>
                                    <p:animEffect transition="in" filter="fade">
                                      <p:cBhvr>
                                        <p:cTn id="209" dur="500"/>
                                        <p:tgtEl>
                                          <p:spTgt spid="44"/>
                                        </p:tgtEl>
                                      </p:cBhvr>
                                    </p:animEffect>
                                  </p:childTnLst>
                                </p:cTn>
                              </p:par>
                              <p:par>
                                <p:cTn id="210" presetID="53" presetClass="entr" presetSubtype="0" fill="hold" nodeType="withEffect">
                                  <p:stCondLst>
                                    <p:cond delay="0"/>
                                  </p:stCondLst>
                                  <p:childTnLst>
                                    <p:set>
                                      <p:cBhvr>
                                        <p:cTn id="211" dur="1" fill="hold">
                                          <p:stCondLst>
                                            <p:cond delay="0"/>
                                          </p:stCondLst>
                                        </p:cTn>
                                        <p:tgtEl>
                                          <p:spTgt spid="43"/>
                                        </p:tgtEl>
                                        <p:attrNameLst>
                                          <p:attrName>style.visibility</p:attrName>
                                        </p:attrNameLst>
                                      </p:cBhvr>
                                      <p:to>
                                        <p:strVal val="visible"/>
                                      </p:to>
                                    </p:set>
                                    <p:anim calcmode="lin" valueType="num">
                                      <p:cBhvr>
                                        <p:cTn id="212" dur="500" fill="hold"/>
                                        <p:tgtEl>
                                          <p:spTgt spid="43"/>
                                        </p:tgtEl>
                                        <p:attrNameLst>
                                          <p:attrName>ppt_w</p:attrName>
                                        </p:attrNameLst>
                                      </p:cBhvr>
                                      <p:tavLst>
                                        <p:tav tm="0">
                                          <p:val>
                                            <p:fltVal val="0"/>
                                          </p:val>
                                        </p:tav>
                                        <p:tav tm="100000">
                                          <p:val>
                                            <p:strVal val="#ppt_w"/>
                                          </p:val>
                                        </p:tav>
                                      </p:tavLst>
                                    </p:anim>
                                    <p:anim calcmode="lin" valueType="num">
                                      <p:cBhvr>
                                        <p:cTn id="213" dur="500" fill="hold"/>
                                        <p:tgtEl>
                                          <p:spTgt spid="43"/>
                                        </p:tgtEl>
                                        <p:attrNameLst>
                                          <p:attrName>ppt_h</p:attrName>
                                        </p:attrNameLst>
                                      </p:cBhvr>
                                      <p:tavLst>
                                        <p:tav tm="0">
                                          <p:val>
                                            <p:fltVal val="0"/>
                                          </p:val>
                                        </p:tav>
                                        <p:tav tm="100000">
                                          <p:val>
                                            <p:strVal val="#ppt_h"/>
                                          </p:val>
                                        </p:tav>
                                      </p:tavLst>
                                    </p:anim>
                                    <p:animEffect transition="in" filter="fade">
                                      <p:cBhvr>
                                        <p:cTn id="214" dur="500"/>
                                        <p:tgtEl>
                                          <p:spTgt spid="43"/>
                                        </p:tgtEl>
                                      </p:cBhvr>
                                    </p:animEffect>
                                  </p:childTnLst>
                                </p:cTn>
                              </p:par>
                            </p:childTnLst>
                          </p:cTn>
                        </p:par>
                        <p:par>
                          <p:cTn id="215" fill="hold">
                            <p:stCondLst>
                              <p:cond delay="4000"/>
                            </p:stCondLst>
                            <p:childTnLst>
                              <p:par>
                                <p:cTn id="216" presetID="53" presetClass="entr" presetSubtype="0" fill="hold" nodeType="afterEffect">
                                  <p:stCondLst>
                                    <p:cond delay="0"/>
                                  </p:stCondLst>
                                  <p:childTnLst>
                                    <p:set>
                                      <p:cBhvr>
                                        <p:cTn id="217" dur="1" fill="hold">
                                          <p:stCondLst>
                                            <p:cond delay="0"/>
                                          </p:stCondLst>
                                        </p:cTn>
                                        <p:tgtEl>
                                          <p:spTgt spid="46"/>
                                        </p:tgtEl>
                                        <p:attrNameLst>
                                          <p:attrName>style.visibility</p:attrName>
                                        </p:attrNameLst>
                                      </p:cBhvr>
                                      <p:to>
                                        <p:strVal val="visible"/>
                                      </p:to>
                                    </p:set>
                                    <p:anim calcmode="lin" valueType="num">
                                      <p:cBhvr>
                                        <p:cTn id="218" dur="500" fill="hold"/>
                                        <p:tgtEl>
                                          <p:spTgt spid="46"/>
                                        </p:tgtEl>
                                        <p:attrNameLst>
                                          <p:attrName>ppt_w</p:attrName>
                                        </p:attrNameLst>
                                      </p:cBhvr>
                                      <p:tavLst>
                                        <p:tav tm="0">
                                          <p:val>
                                            <p:fltVal val="0"/>
                                          </p:val>
                                        </p:tav>
                                        <p:tav tm="100000">
                                          <p:val>
                                            <p:strVal val="#ppt_w"/>
                                          </p:val>
                                        </p:tav>
                                      </p:tavLst>
                                    </p:anim>
                                    <p:anim calcmode="lin" valueType="num">
                                      <p:cBhvr>
                                        <p:cTn id="219" dur="500" fill="hold"/>
                                        <p:tgtEl>
                                          <p:spTgt spid="46"/>
                                        </p:tgtEl>
                                        <p:attrNameLst>
                                          <p:attrName>ppt_h</p:attrName>
                                        </p:attrNameLst>
                                      </p:cBhvr>
                                      <p:tavLst>
                                        <p:tav tm="0">
                                          <p:val>
                                            <p:fltVal val="0"/>
                                          </p:val>
                                        </p:tav>
                                        <p:tav tm="100000">
                                          <p:val>
                                            <p:strVal val="#ppt_h"/>
                                          </p:val>
                                        </p:tav>
                                      </p:tavLst>
                                    </p:anim>
                                    <p:animEffect transition="in" filter="fade">
                                      <p:cBhvr>
                                        <p:cTn id="220" dur="500"/>
                                        <p:tgtEl>
                                          <p:spTgt spid="46"/>
                                        </p:tgtEl>
                                      </p:cBhvr>
                                    </p:animEffect>
                                  </p:childTnLst>
                                </p:cTn>
                              </p:par>
                            </p:childTnLst>
                          </p:cTn>
                        </p:par>
                      </p:childTnLst>
                    </p:cTn>
                  </p:par>
                  <p:par>
                    <p:cTn id="221" fill="hold">
                      <p:stCondLst>
                        <p:cond delay="indefinite"/>
                      </p:stCondLst>
                      <p:childTnLst>
                        <p:par>
                          <p:cTn id="222" fill="hold">
                            <p:stCondLst>
                              <p:cond delay="0"/>
                            </p:stCondLst>
                            <p:childTnLst>
                              <p:par>
                                <p:cTn id="223" presetID="64" presetClass="path" presetSubtype="0" accel="50000" decel="50000" fill="hold" grpId="0" nodeType="clickEffect">
                                  <p:stCondLst>
                                    <p:cond delay="0"/>
                                  </p:stCondLst>
                                  <p:childTnLst>
                                    <p:animMotion origin="layout" path="M 0 0  L 0 -0.33333  E" pathEditMode="relative" ptsTypes="">
                                      <p:cBhvr>
                                        <p:cTn id="224" dur="2000" fill="hold"/>
                                        <p:tgtEl>
                                          <p:spTgt spid="14"/>
                                        </p:tgtEl>
                                        <p:attrNameLst>
                                          <p:attrName>ppt_x</p:attrName>
                                          <p:attrName>ppt_y</p:attrName>
                                        </p:attrNameLst>
                                      </p:cBhvr>
                                    </p:animMotion>
                                  </p:childTnLst>
                                </p:cTn>
                              </p:par>
                            </p:childTnLst>
                          </p:cTn>
                        </p:par>
                        <p:par>
                          <p:cTn id="225" fill="hold">
                            <p:stCondLst>
                              <p:cond delay="2000"/>
                            </p:stCondLst>
                            <p:childTnLst>
                              <p:par>
                                <p:cTn id="226" presetID="1" presetClass="exit" presetSubtype="0" fill="hold" grpId="1" nodeType="afterEffect">
                                  <p:stCondLst>
                                    <p:cond delay="0"/>
                                  </p:stCondLst>
                                  <p:childTnLst>
                                    <p:set>
                                      <p:cBhvr>
                                        <p:cTn id="227" dur="1" fill="hold">
                                          <p:stCondLst>
                                            <p:cond delay="0"/>
                                          </p:stCondLst>
                                        </p:cTn>
                                        <p:tgtEl>
                                          <p:spTgt spid="14"/>
                                        </p:tgtEl>
                                        <p:attrNameLst>
                                          <p:attrName>style.visibility</p:attrName>
                                        </p:attrNameLst>
                                      </p:cBhvr>
                                      <p:to>
                                        <p:strVal val="hidden"/>
                                      </p:to>
                                    </p:set>
                                  </p:childTnLst>
                                </p:cTn>
                              </p:par>
                            </p:childTnLst>
                          </p:cTn>
                        </p:par>
                        <p:par>
                          <p:cTn id="228" fill="hold">
                            <p:stCondLst>
                              <p:cond delay="2000"/>
                            </p:stCondLst>
                            <p:childTnLst>
                              <p:par>
                                <p:cTn id="229" presetID="53" presetClass="entr" presetSubtype="0" fill="hold" nodeType="afterEffect">
                                  <p:stCondLst>
                                    <p:cond delay="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500" fill="hold"/>
                                        <p:tgtEl>
                                          <p:spTgt spid="58"/>
                                        </p:tgtEl>
                                        <p:attrNameLst>
                                          <p:attrName>ppt_w</p:attrName>
                                        </p:attrNameLst>
                                      </p:cBhvr>
                                      <p:tavLst>
                                        <p:tav tm="0">
                                          <p:val>
                                            <p:fltVal val="0"/>
                                          </p:val>
                                        </p:tav>
                                        <p:tav tm="100000">
                                          <p:val>
                                            <p:strVal val="#ppt_w"/>
                                          </p:val>
                                        </p:tav>
                                      </p:tavLst>
                                    </p:anim>
                                    <p:anim calcmode="lin" valueType="num">
                                      <p:cBhvr>
                                        <p:cTn id="232" dur="500" fill="hold"/>
                                        <p:tgtEl>
                                          <p:spTgt spid="58"/>
                                        </p:tgtEl>
                                        <p:attrNameLst>
                                          <p:attrName>ppt_h</p:attrName>
                                        </p:attrNameLst>
                                      </p:cBhvr>
                                      <p:tavLst>
                                        <p:tav tm="0">
                                          <p:val>
                                            <p:fltVal val="0"/>
                                          </p:val>
                                        </p:tav>
                                        <p:tav tm="100000">
                                          <p:val>
                                            <p:strVal val="#ppt_h"/>
                                          </p:val>
                                        </p:tav>
                                      </p:tavLst>
                                    </p:anim>
                                    <p:animEffect transition="in" filter="fade">
                                      <p:cBhvr>
                                        <p:cTn id="233" dur="500"/>
                                        <p:tgtEl>
                                          <p:spTgt spid="58"/>
                                        </p:tgtEl>
                                      </p:cBhvr>
                                    </p:animEffect>
                                  </p:childTnLst>
                                </p:cTn>
                              </p:par>
                            </p:childTnLst>
                          </p:cTn>
                        </p:par>
                        <p:par>
                          <p:cTn id="234" fill="hold">
                            <p:stCondLst>
                              <p:cond delay="2500"/>
                            </p:stCondLst>
                            <p:childTnLst>
                              <p:par>
                                <p:cTn id="235" presetID="53" presetClass="entr" presetSubtype="0" fill="hold" nodeType="after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p:cTn id="237" dur="500" fill="hold"/>
                                        <p:tgtEl>
                                          <p:spTgt spid="47"/>
                                        </p:tgtEl>
                                        <p:attrNameLst>
                                          <p:attrName>ppt_w</p:attrName>
                                        </p:attrNameLst>
                                      </p:cBhvr>
                                      <p:tavLst>
                                        <p:tav tm="0">
                                          <p:val>
                                            <p:fltVal val="0"/>
                                          </p:val>
                                        </p:tav>
                                        <p:tav tm="100000">
                                          <p:val>
                                            <p:strVal val="#ppt_w"/>
                                          </p:val>
                                        </p:tav>
                                      </p:tavLst>
                                    </p:anim>
                                    <p:anim calcmode="lin" valueType="num">
                                      <p:cBhvr>
                                        <p:cTn id="238" dur="500" fill="hold"/>
                                        <p:tgtEl>
                                          <p:spTgt spid="47"/>
                                        </p:tgtEl>
                                        <p:attrNameLst>
                                          <p:attrName>ppt_h</p:attrName>
                                        </p:attrNameLst>
                                      </p:cBhvr>
                                      <p:tavLst>
                                        <p:tav tm="0">
                                          <p:val>
                                            <p:fltVal val="0"/>
                                          </p:val>
                                        </p:tav>
                                        <p:tav tm="100000">
                                          <p:val>
                                            <p:strVal val="#ppt_h"/>
                                          </p:val>
                                        </p:tav>
                                      </p:tavLst>
                                    </p:anim>
                                    <p:animEffect transition="in" filter="fade">
                                      <p:cBhvr>
                                        <p:cTn id="239" dur="500"/>
                                        <p:tgtEl>
                                          <p:spTgt spid="47"/>
                                        </p:tgtEl>
                                      </p:cBhvr>
                                    </p:animEffect>
                                  </p:childTnLst>
                                </p:cTn>
                              </p:par>
                              <p:par>
                                <p:cTn id="240" presetID="53" presetClass="entr" presetSubtype="0" fill="hold" nodeType="withEffect">
                                  <p:stCondLst>
                                    <p:cond delay="0"/>
                                  </p:stCondLst>
                                  <p:childTnLst>
                                    <p:set>
                                      <p:cBhvr>
                                        <p:cTn id="241" dur="1" fill="hold">
                                          <p:stCondLst>
                                            <p:cond delay="0"/>
                                          </p:stCondLst>
                                        </p:cTn>
                                        <p:tgtEl>
                                          <p:spTgt spid="48"/>
                                        </p:tgtEl>
                                        <p:attrNameLst>
                                          <p:attrName>style.visibility</p:attrName>
                                        </p:attrNameLst>
                                      </p:cBhvr>
                                      <p:to>
                                        <p:strVal val="visible"/>
                                      </p:to>
                                    </p:set>
                                    <p:anim calcmode="lin" valueType="num">
                                      <p:cBhvr>
                                        <p:cTn id="242" dur="500" fill="hold"/>
                                        <p:tgtEl>
                                          <p:spTgt spid="48"/>
                                        </p:tgtEl>
                                        <p:attrNameLst>
                                          <p:attrName>ppt_w</p:attrName>
                                        </p:attrNameLst>
                                      </p:cBhvr>
                                      <p:tavLst>
                                        <p:tav tm="0">
                                          <p:val>
                                            <p:fltVal val="0"/>
                                          </p:val>
                                        </p:tav>
                                        <p:tav tm="100000">
                                          <p:val>
                                            <p:strVal val="#ppt_w"/>
                                          </p:val>
                                        </p:tav>
                                      </p:tavLst>
                                    </p:anim>
                                    <p:anim calcmode="lin" valueType="num">
                                      <p:cBhvr>
                                        <p:cTn id="243" dur="500" fill="hold"/>
                                        <p:tgtEl>
                                          <p:spTgt spid="48"/>
                                        </p:tgtEl>
                                        <p:attrNameLst>
                                          <p:attrName>ppt_h</p:attrName>
                                        </p:attrNameLst>
                                      </p:cBhvr>
                                      <p:tavLst>
                                        <p:tav tm="0">
                                          <p:val>
                                            <p:fltVal val="0"/>
                                          </p:val>
                                        </p:tav>
                                        <p:tav tm="100000">
                                          <p:val>
                                            <p:strVal val="#ppt_h"/>
                                          </p:val>
                                        </p:tav>
                                      </p:tavLst>
                                    </p:anim>
                                    <p:animEffect transition="in" filter="fade">
                                      <p:cBhvr>
                                        <p:cTn id="244" dur="500"/>
                                        <p:tgtEl>
                                          <p:spTgt spid="48"/>
                                        </p:tgtEl>
                                      </p:cBhvr>
                                    </p:animEffect>
                                  </p:childTnLst>
                                </p:cTn>
                              </p:par>
                              <p:par>
                                <p:cTn id="245" presetID="53" presetClass="entr" presetSubtype="0" fill="hold"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p:cTn id="247" dur="500" fill="hold"/>
                                        <p:tgtEl>
                                          <p:spTgt spid="49"/>
                                        </p:tgtEl>
                                        <p:attrNameLst>
                                          <p:attrName>ppt_w</p:attrName>
                                        </p:attrNameLst>
                                      </p:cBhvr>
                                      <p:tavLst>
                                        <p:tav tm="0">
                                          <p:val>
                                            <p:fltVal val="0"/>
                                          </p:val>
                                        </p:tav>
                                        <p:tav tm="100000">
                                          <p:val>
                                            <p:strVal val="#ppt_w"/>
                                          </p:val>
                                        </p:tav>
                                      </p:tavLst>
                                    </p:anim>
                                    <p:anim calcmode="lin" valueType="num">
                                      <p:cBhvr>
                                        <p:cTn id="248" dur="500" fill="hold"/>
                                        <p:tgtEl>
                                          <p:spTgt spid="49"/>
                                        </p:tgtEl>
                                        <p:attrNameLst>
                                          <p:attrName>ppt_h</p:attrName>
                                        </p:attrNameLst>
                                      </p:cBhvr>
                                      <p:tavLst>
                                        <p:tav tm="0">
                                          <p:val>
                                            <p:fltVal val="0"/>
                                          </p:val>
                                        </p:tav>
                                        <p:tav tm="100000">
                                          <p:val>
                                            <p:strVal val="#ppt_h"/>
                                          </p:val>
                                        </p:tav>
                                      </p:tavLst>
                                    </p:anim>
                                    <p:animEffect transition="in" filter="fade">
                                      <p:cBhvr>
                                        <p:cTn id="249" dur="500"/>
                                        <p:tgtEl>
                                          <p:spTgt spid="49"/>
                                        </p:tgtEl>
                                      </p:cBhvr>
                                    </p:animEffect>
                                  </p:childTnLst>
                                </p:cTn>
                              </p:par>
                            </p:childTnLst>
                          </p:cTn>
                        </p:par>
                        <p:par>
                          <p:cTn id="250" fill="hold">
                            <p:stCondLst>
                              <p:cond delay="3000"/>
                            </p:stCondLst>
                            <p:childTnLst>
                              <p:par>
                                <p:cTn id="251" presetID="53" presetClass="entr" presetSubtype="0" fill="hold" nodeType="afterEffect">
                                  <p:stCondLst>
                                    <p:cond delay="0"/>
                                  </p:stCondLst>
                                  <p:childTnLst>
                                    <p:set>
                                      <p:cBhvr>
                                        <p:cTn id="252" dur="1" fill="hold">
                                          <p:stCondLst>
                                            <p:cond delay="0"/>
                                          </p:stCondLst>
                                        </p:cTn>
                                        <p:tgtEl>
                                          <p:spTgt spid="50"/>
                                        </p:tgtEl>
                                        <p:attrNameLst>
                                          <p:attrName>style.visibility</p:attrName>
                                        </p:attrNameLst>
                                      </p:cBhvr>
                                      <p:to>
                                        <p:strVal val="visible"/>
                                      </p:to>
                                    </p:set>
                                    <p:anim calcmode="lin" valueType="num">
                                      <p:cBhvr>
                                        <p:cTn id="253" dur="500" fill="hold"/>
                                        <p:tgtEl>
                                          <p:spTgt spid="50"/>
                                        </p:tgtEl>
                                        <p:attrNameLst>
                                          <p:attrName>ppt_w</p:attrName>
                                        </p:attrNameLst>
                                      </p:cBhvr>
                                      <p:tavLst>
                                        <p:tav tm="0">
                                          <p:val>
                                            <p:fltVal val="0"/>
                                          </p:val>
                                        </p:tav>
                                        <p:tav tm="100000">
                                          <p:val>
                                            <p:strVal val="#ppt_w"/>
                                          </p:val>
                                        </p:tav>
                                      </p:tavLst>
                                    </p:anim>
                                    <p:anim calcmode="lin" valueType="num">
                                      <p:cBhvr>
                                        <p:cTn id="254" dur="500" fill="hold"/>
                                        <p:tgtEl>
                                          <p:spTgt spid="50"/>
                                        </p:tgtEl>
                                        <p:attrNameLst>
                                          <p:attrName>ppt_h</p:attrName>
                                        </p:attrNameLst>
                                      </p:cBhvr>
                                      <p:tavLst>
                                        <p:tav tm="0">
                                          <p:val>
                                            <p:fltVal val="0"/>
                                          </p:val>
                                        </p:tav>
                                        <p:tav tm="100000">
                                          <p:val>
                                            <p:strVal val="#ppt_h"/>
                                          </p:val>
                                        </p:tav>
                                      </p:tavLst>
                                    </p:anim>
                                    <p:animEffect transition="in" filter="fade">
                                      <p:cBhvr>
                                        <p:cTn id="255" dur="500"/>
                                        <p:tgtEl>
                                          <p:spTgt spid="50"/>
                                        </p:tgtEl>
                                      </p:cBhvr>
                                    </p:animEffect>
                                  </p:childTnLst>
                                </p:cTn>
                              </p:par>
                              <p:par>
                                <p:cTn id="256" presetID="53" presetClass="entr" presetSubtype="0" fill="hold" nodeType="withEffect">
                                  <p:stCondLst>
                                    <p:cond delay="0"/>
                                  </p:stCondLst>
                                  <p:childTnLst>
                                    <p:set>
                                      <p:cBhvr>
                                        <p:cTn id="257" dur="1" fill="hold">
                                          <p:stCondLst>
                                            <p:cond delay="0"/>
                                          </p:stCondLst>
                                        </p:cTn>
                                        <p:tgtEl>
                                          <p:spTgt spid="56"/>
                                        </p:tgtEl>
                                        <p:attrNameLst>
                                          <p:attrName>style.visibility</p:attrName>
                                        </p:attrNameLst>
                                      </p:cBhvr>
                                      <p:to>
                                        <p:strVal val="visible"/>
                                      </p:to>
                                    </p:set>
                                    <p:anim calcmode="lin" valueType="num">
                                      <p:cBhvr>
                                        <p:cTn id="258" dur="500" fill="hold"/>
                                        <p:tgtEl>
                                          <p:spTgt spid="56"/>
                                        </p:tgtEl>
                                        <p:attrNameLst>
                                          <p:attrName>ppt_w</p:attrName>
                                        </p:attrNameLst>
                                      </p:cBhvr>
                                      <p:tavLst>
                                        <p:tav tm="0">
                                          <p:val>
                                            <p:fltVal val="0"/>
                                          </p:val>
                                        </p:tav>
                                        <p:tav tm="100000">
                                          <p:val>
                                            <p:strVal val="#ppt_w"/>
                                          </p:val>
                                        </p:tav>
                                      </p:tavLst>
                                    </p:anim>
                                    <p:anim calcmode="lin" valueType="num">
                                      <p:cBhvr>
                                        <p:cTn id="259" dur="500" fill="hold"/>
                                        <p:tgtEl>
                                          <p:spTgt spid="56"/>
                                        </p:tgtEl>
                                        <p:attrNameLst>
                                          <p:attrName>ppt_h</p:attrName>
                                        </p:attrNameLst>
                                      </p:cBhvr>
                                      <p:tavLst>
                                        <p:tav tm="0">
                                          <p:val>
                                            <p:fltVal val="0"/>
                                          </p:val>
                                        </p:tav>
                                        <p:tav tm="100000">
                                          <p:val>
                                            <p:strVal val="#ppt_h"/>
                                          </p:val>
                                        </p:tav>
                                      </p:tavLst>
                                    </p:anim>
                                    <p:animEffect transition="in" filter="fade">
                                      <p:cBhvr>
                                        <p:cTn id="260" dur="500"/>
                                        <p:tgtEl>
                                          <p:spTgt spid="56"/>
                                        </p:tgtEl>
                                      </p:cBhvr>
                                    </p:animEffect>
                                  </p:childTnLst>
                                </p:cTn>
                              </p:par>
                              <p:par>
                                <p:cTn id="261" presetID="53" presetClass="entr" presetSubtype="0" fill="hold" nodeType="withEffect">
                                  <p:stCondLst>
                                    <p:cond delay="0"/>
                                  </p:stCondLst>
                                  <p:childTnLst>
                                    <p:set>
                                      <p:cBhvr>
                                        <p:cTn id="262" dur="1" fill="hold">
                                          <p:stCondLst>
                                            <p:cond delay="0"/>
                                          </p:stCondLst>
                                        </p:cTn>
                                        <p:tgtEl>
                                          <p:spTgt spid="51"/>
                                        </p:tgtEl>
                                        <p:attrNameLst>
                                          <p:attrName>style.visibility</p:attrName>
                                        </p:attrNameLst>
                                      </p:cBhvr>
                                      <p:to>
                                        <p:strVal val="visible"/>
                                      </p:to>
                                    </p:set>
                                    <p:anim calcmode="lin" valueType="num">
                                      <p:cBhvr>
                                        <p:cTn id="263" dur="500" fill="hold"/>
                                        <p:tgtEl>
                                          <p:spTgt spid="51"/>
                                        </p:tgtEl>
                                        <p:attrNameLst>
                                          <p:attrName>ppt_w</p:attrName>
                                        </p:attrNameLst>
                                      </p:cBhvr>
                                      <p:tavLst>
                                        <p:tav tm="0">
                                          <p:val>
                                            <p:fltVal val="0"/>
                                          </p:val>
                                        </p:tav>
                                        <p:tav tm="100000">
                                          <p:val>
                                            <p:strVal val="#ppt_w"/>
                                          </p:val>
                                        </p:tav>
                                      </p:tavLst>
                                    </p:anim>
                                    <p:anim calcmode="lin" valueType="num">
                                      <p:cBhvr>
                                        <p:cTn id="264" dur="500" fill="hold"/>
                                        <p:tgtEl>
                                          <p:spTgt spid="51"/>
                                        </p:tgtEl>
                                        <p:attrNameLst>
                                          <p:attrName>ppt_h</p:attrName>
                                        </p:attrNameLst>
                                      </p:cBhvr>
                                      <p:tavLst>
                                        <p:tav tm="0">
                                          <p:val>
                                            <p:fltVal val="0"/>
                                          </p:val>
                                        </p:tav>
                                        <p:tav tm="100000">
                                          <p:val>
                                            <p:strVal val="#ppt_h"/>
                                          </p:val>
                                        </p:tav>
                                      </p:tavLst>
                                    </p:anim>
                                    <p:animEffect transition="in" filter="fade">
                                      <p:cBhvr>
                                        <p:cTn id="265" dur="500"/>
                                        <p:tgtEl>
                                          <p:spTgt spid="51"/>
                                        </p:tgtEl>
                                      </p:cBhvr>
                                    </p:animEffect>
                                  </p:childTnLst>
                                </p:cTn>
                              </p:par>
                            </p:childTnLst>
                          </p:cTn>
                        </p:par>
                        <p:par>
                          <p:cTn id="266" fill="hold">
                            <p:stCondLst>
                              <p:cond delay="3500"/>
                            </p:stCondLst>
                            <p:childTnLst>
                              <p:par>
                                <p:cTn id="267" presetID="53" presetClass="entr" presetSubtype="0" fill="hold" nodeType="afterEffect">
                                  <p:stCondLst>
                                    <p:cond delay="0"/>
                                  </p:stCondLst>
                                  <p:childTnLst>
                                    <p:set>
                                      <p:cBhvr>
                                        <p:cTn id="268" dur="1" fill="hold">
                                          <p:stCondLst>
                                            <p:cond delay="0"/>
                                          </p:stCondLst>
                                        </p:cTn>
                                        <p:tgtEl>
                                          <p:spTgt spid="52"/>
                                        </p:tgtEl>
                                        <p:attrNameLst>
                                          <p:attrName>style.visibility</p:attrName>
                                        </p:attrNameLst>
                                      </p:cBhvr>
                                      <p:to>
                                        <p:strVal val="visible"/>
                                      </p:to>
                                    </p:set>
                                    <p:anim calcmode="lin" valueType="num">
                                      <p:cBhvr>
                                        <p:cTn id="269" dur="500" fill="hold"/>
                                        <p:tgtEl>
                                          <p:spTgt spid="52"/>
                                        </p:tgtEl>
                                        <p:attrNameLst>
                                          <p:attrName>ppt_w</p:attrName>
                                        </p:attrNameLst>
                                      </p:cBhvr>
                                      <p:tavLst>
                                        <p:tav tm="0">
                                          <p:val>
                                            <p:fltVal val="0"/>
                                          </p:val>
                                        </p:tav>
                                        <p:tav tm="100000">
                                          <p:val>
                                            <p:strVal val="#ppt_w"/>
                                          </p:val>
                                        </p:tav>
                                      </p:tavLst>
                                    </p:anim>
                                    <p:anim calcmode="lin" valueType="num">
                                      <p:cBhvr>
                                        <p:cTn id="270" dur="500" fill="hold"/>
                                        <p:tgtEl>
                                          <p:spTgt spid="52"/>
                                        </p:tgtEl>
                                        <p:attrNameLst>
                                          <p:attrName>ppt_h</p:attrName>
                                        </p:attrNameLst>
                                      </p:cBhvr>
                                      <p:tavLst>
                                        <p:tav tm="0">
                                          <p:val>
                                            <p:fltVal val="0"/>
                                          </p:val>
                                        </p:tav>
                                        <p:tav tm="100000">
                                          <p:val>
                                            <p:strVal val="#ppt_h"/>
                                          </p:val>
                                        </p:tav>
                                      </p:tavLst>
                                    </p:anim>
                                    <p:animEffect transition="in" filter="fade">
                                      <p:cBhvr>
                                        <p:cTn id="271" dur="500"/>
                                        <p:tgtEl>
                                          <p:spTgt spid="52"/>
                                        </p:tgtEl>
                                      </p:cBhvr>
                                    </p:animEffect>
                                  </p:childTnLst>
                                </p:cTn>
                              </p:par>
                              <p:par>
                                <p:cTn id="272" presetID="53" presetClass="entr" presetSubtype="0" fill="hold" nodeType="withEffect">
                                  <p:stCondLst>
                                    <p:cond delay="0"/>
                                  </p:stCondLst>
                                  <p:childTnLst>
                                    <p:set>
                                      <p:cBhvr>
                                        <p:cTn id="273" dur="1" fill="hold">
                                          <p:stCondLst>
                                            <p:cond delay="0"/>
                                          </p:stCondLst>
                                        </p:cTn>
                                        <p:tgtEl>
                                          <p:spTgt spid="53"/>
                                        </p:tgtEl>
                                        <p:attrNameLst>
                                          <p:attrName>style.visibility</p:attrName>
                                        </p:attrNameLst>
                                      </p:cBhvr>
                                      <p:to>
                                        <p:strVal val="visible"/>
                                      </p:to>
                                    </p:set>
                                    <p:anim calcmode="lin" valueType="num">
                                      <p:cBhvr>
                                        <p:cTn id="274" dur="500" fill="hold"/>
                                        <p:tgtEl>
                                          <p:spTgt spid="53"/>
                                        </p:tgtEl>
                                        <p:attrNameLst>
                                          <p:attrName>ppt_w</p:attrName>
                                        </p:attrNameLst>
                                      </p:cBhvr>
                                      <p:tavLst>
                                        <p:tav tm="0">
                                          <p:val>
                                            <p:fltVal val="0"/>
                                          </p:val>
                                        </p:tav>
                                        <p:tav tm="100000">
                                          <p:val>
                                            <p:strVal val="#ppt_w"/>
                                          </p:val>
                                        </p:tav>
                                      </p:tavLst>
                                    </p:anim>
                                    <p:anim calcmode="lin" valueType="num">
                                      <p:cBhvr>
                                        <p:cTn id="275" dur="500" fill="hold"/>
                                        <p:tgtEl>
                                          <p:spTgt spid="53"/>
                                        </p:tgtEl>
                                        <p:attrNameLst>
                                          <p:attrName>ppt_h</p:attrName>
                                        </p:attrNameLst>
                                      </p:cBhvr>
                                      <p:tavLst>
                                        <p:tav tm="0">
                                          <p:val>
                                            <p:fltVal val="0"/>
                                          </p:val>
                                        </p:tav>
                                        <p:tav tm="100000">
                                          <p:val>
                                            <p:strVal val="#ppt_h"/>
                                          </p:val>
                                        </p:tav>
                                      </p:tavLst>
                                    </p:anim>
                                    <p:animEffect transition="in" filter="fade">
                                      <p:cBhvr>
                                        <p:cTn id="276" dur="500"/>
                                        <p:tgtEl>
                                          <p:spTgt spid="53"/>
                                        </p:tgtEl>
                                      </p:cBhvr>
                                    </p:animEffect>
                                  </p:childTnLst>
                                </p:cTn>
                              </p:par>
                              <p:par>
                                <p:cTn id="277" presetID="53" presetClass="entr" presetSubtype="0" fill="hold" nodeType="withEffect">
                                  <p:stCondLst>
                                    <p:cond delay="0"/>
                                  </p:stCondLst>
                                  <p:childTnLst>
                                    <p:set>
                                      <p:cBhvr>
                                        <p:cTn id="278" dur="1" fill="hold">
                                          <p:stCondLst>
                                            <p:cond delay="0"/>
                                          </p:stCondLst>
                                        </p:cTn>
                                        <p:tgtEl>
                                          <p:spTgt spid="55"/>
                                        </p:tgtEl>
                                        <p:attrNameLst>
                                          <p:attrName>style.visibility</p:attrName>
                                        </p:attrNameLst>
                                      </p:cBhvr>
                                      <p:to>
                                        <p:strVal val="visible"/>
                                      </p:to>
                                    </p:set>
                                    <p:anim calcmode="lin" valueType="num">
                                      <p:cBhvr>
                                        <p:cTn id="279" dur="500" fill="hold"/>
                                        <p:tgtEl>
                                          <p:spTgt spid="55"/>
                                        </p:tgtEl>
                                        <p:attrNameLst>
                                          <p:attrName>ppt_w</p:attrName>
                                        </p:attrNameLst>
                                      </p:cBhvr>
                                      <p:tavLst>
                                        <p:tav tm="0">
                                          <p:val>
                                            <p:fltVal val="0"/>
                                          </p:val>
                                        </p:tav>
                                        <p:tav tm="100000">
                                          <p:val>
                                            <p:strVal val="#ppt_w"/>
                                          </p:val>
                                        </p:tav>
                                      </p:tavLst>
                                    </p:anim>
                                    <p:anim calcmode="lin" valueType="num">
                                      <p:cBhvr>
                                        <p:cTn id="280" dur="500" fill="hold"/>
                                        <p:tgtEl>
                                          <p:spTgt spid="55"/>
                                        </p:tgtEl>
                                        <p:attrNameLst>
                                          <p:attrName>ppt_h</p:attrName>
                                        </p:attrNameLst>
                                      </p:cBhvr>
                                      <p:tavLst>
                                        <p:tav tm="0">
                                          <p:val>
                                            <p:fltVal val="0"/>
                                          </p:val>
                                        </p:tav>
                                        <p:tav tm="100000">
                                          <p:val>
                                            <p:strVal val="#ppt_h"/>
                                          </p:val>
                                        </p:tav>
                                      </p:tavLst>
                                    </p:anim>
                                    <p:animEffect transition="in" filter="fade">
                                      <p:cBhvr>
                                        <p:cTn id="281" dur="500"/>
                                        <p:tgtEl>
                                          <p:spTgt spid="55"/>
                                        </p:tgtEl>
                                      </p:cBhvr>
                                    </p:animEffect>
                                  </p:childTnLst>
                                </p:cTn>
                              </p:par>
                              <p:par>
                                <p:cTn id="282" presetID="53" presetClass="entr" presetSubtype="0" fill="hold" nodeType="withEffect">
                                  <p:stCondLst>
                                    <p:cond delay="0"/>
                                  </p:stCondLst>
                                  <p:childTnLst>
                                    <p:set>
                                      <p:cBhvr>
                                        <p:cTn id="283" dur="1" fill="hold">
                                          <p:stCondLst>
                                            <p:cond delay="0"/>
                                          </p:stCondLst>
                                        </p:cTn>
                                        <p:tgtEl>
                                          <p:spTgt spid="54"/>
                                        </p:tgtEl>
                                        <p:attrNameLst>
                                          <p:attrName>style.visibility</p:attrName>
                                        </p:attrNameLst>
                                      </p:cBhvr>
                                      <p:to>
                                        <p:strVal val="visible"/>
                                      </p:to>
                                    </p:set>
                                    <p:anim calcmode="lin" valueType="num">
                                      <p:cBhvr>
                                        <p:cTn id="284" dur="500" fill="hold"/>
                                        <p:tgtEl>
                                          <p:spTgt spid="54"/>
                                        </p:tgtEl>
                                        <p:attrNameLst>
                                          <p:attrName>ppt_w</p:attrName>
                                        </p:attrNameLst>
                                      </p:cBhvr>
                                      <p:tavLst>
                                        <p:tav tm="0">
                                          <p:val>
                                            <p:fltVal val="0"/>
                                          </p:val>
                                        </p:tav>
                                        <p:tav tm="100000">
                                          <p:val>
                                            <p:strVal val="#ppt_w"/>
                                          </p:val>
                                        </p:tav>
                                      </p:tavLst>
                                    </p:anim>
                                    <p:anim calcmode="lin" valueType="num">
                                      <p:cBhvr>
                                        <p:cTn id="285" dur="500" fill="hold"/>
                                        <p:tgtEl>
                                          <p:spTgt spid="54"/>
                                        </p:tgtEl>
                                        <p:attrNameLst>
                                          <p:attrName>ppt_h</p:attrName>
                                        </p:attrNameLst>
                                      </p:cBhvr>
                                      <p:tavLst>
                                        <p:tav tm="0">
                                          <p:val>
                                            <p:fltVal val="0"/>
                                          </p:val>
                                        </p:tav>
                                        <p:tav tm="100000">
                                          <p:val>
                                            <p:strVal val="#ppt_h"/>
                                          </p:val>
                                        </p:tav>
                                      </p:tavLst>
                                    </p:anim>
                                    <p:animEffect transition="in" filter="fade">
                                      <p:cBhvr>
                                        <p:cTn id="286" dur="500"/>
                                        <p:tgtEl>
                                          <p:spTgt spid="54"/>
                                        </p:tgtEl>
                                      </p:cBhvr>
                                    </p:animEffect>
                                  </p:childTnLst>
                                </p:cTn>
                              </p:par>
                            </p:childTnLst>
                          </p:cTn>
                        </p:par>
                        <p:par>
                          <p:cTn id="287" fill="hold">
                            <p:stCondLst>
                              <p:cond delay="4000"/>
                            </p:stCondLst>
                            <p:childTnLst>
                              <p:par>
                                <p:cTn id="288" presetID="53" presetClass="entr" presetSubtype="0" fill="hold" nodeType="afterEffect">
                                  <p:stCondLst>
                                    <p:cond delay="0"/>
                                  </p:stCondLst>
                                  <p:childTnLst>
                                    <p:set>
                                      <p:cBhvr>
                                        <p:cTn id="289" dur="1" fill="hold">
                                          <p:stCondLst>
                                            <p:cond delay="0"/>
                                          </p:stCondLst>
                                        </p:cTn>
                                        <p:tgtEl>
                                          <p:spTgt spid="57"/>
                                        </p:tgtEl>
                                        <p:attrNameLst>
                                          <p:attrName>style.visibility</p:attrName>
                                        </p:attrNameLst>
                                      </p:cBhvr>
                                      <p:to>
                                        <p:strVal val="visible"/>
                                      </p:to>
                                    </p:set>
                                    <p:anim calcmode="lin" valueType="num">
                                      <p:cBhvr>
                                        <p:cTn id="290" dur="500" fill="hold"/>
                                        <p:tgtEl>
                                          <p:spTgt spid="57"/>
                                        </p:tgtEl>
                                        <p:attrNameLst>
                                          <p:attrName>ppt_w</p:attrName>
                                        </p:attrNameLst>
                                      </p:cBhvr>
                                      <p:tavLst>
                                        <p:tav tm="0">
                                          <p:val>
                                            <p:fltVal val="0"/>
                                          </p:val>
                                        </p:tav>
                                        <p:tav tm="100000">
                                          <p:val>
                                            <p:strVal val="#ppt_w"/>
                                          </p:val>
                                        </p:tav>
                                      </p:tavLst>
                                    </p:anim>
                                    <p:anim calcmode="lin" valueType="num">
                                      <p:cBhvr>
                                        <p:cTn id="291" dur="500" fill="hold"/>
                                        <p:tgtEl>
                                          <p:spTgt spid="57"/>
                                        </p:tgtEl>
                                        <p:attrNameLst>
                                          <p:attrName>ppt_h</p:attrName>
                                        </p:attrNameLst>
                                      </p:cBhvr>
                                      <p:tavLst>
                                        <p:tav tm="0">
                                          <p:val>
                                            <p:fltVal val="0"/>
                                          </p:val>
                                        </p:tav>
                                        <p:tav tm="100000">
                                          <p:val>
                                            <p:strVal val="#ppt_h"/>
                                          </p:val>
                                        </p:tav>
                                      </p:tavLst>
                                    </p:anim>
                                    <p:animEffect transition="in" filter="fade">
                                      <p:cBhvr>
                                        <p:cTn id="292" dur="500"/>
                                        <p:tgtEl>
                                          <p:spTgt spid="57"/>
                                        </p:tgtEl>
                                      </p:cBhvr>
                                    </p:animEffect>
                                  </p:childTnLst>
                                </p:cTn>
                              </p:par>
                            </p:childTnLst>
                          </p:cTn>
                        </p:par>
                      </p:childTnLst>
                    </p:cTn>
                  </p:par>
                  <p:par>
                    <p:cTn id="293" fill="hold">
                      <p:stCondLst>
                        <p:cond delay="indefinite"/>
                      </p:stCondLst>
                      <p:childTnLst>
                        <p:par>
                          <p:cTn id="294" fill="hold">
                            <p:stCondLst>
                              <p:cond delay="0"/>
                            </p:stCondLst>
                            <p:childTnLst>
                              <p:par>
                                <p:cTn id="295" presetID="64" presetClass="path" presetSubtype="0" accel="50000" decel="50000" fill="hold" grpId="0" nodeType="clickEffect">
                                  <p:stCondLst>
                                    <p:cond delay="0"/>
                                  </p:stCondLst>
                                  <p:childTnLst>
                                    <p:animMotion origin="layout" path="M -2.77778E-6 2.22222E-6 L -2.77778E-6 -0.79792 " pathEditMode="relative" rAng="0" ptsTypes="AA">
                                      <p:cBhvr>
                                        <p:cTn id="296" dur="2000" fill="hold"/>
                                        <p:tgtEl>
                                          <p:spTgt spid="11"/>
                                        </p:tgtEl>
                                        <p:attrNameLst>
                                          <p:attrName>ppt_x</p:attrName>
                                          <p:attrName>ppt_y</p:attrName>
                                        </p:attrNameLst>
                                      </p:cBhvr>
                                      <p:rCtr x="0" y="-3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2" grpId="1" animBg="1"/>
      <p:bldP spid="13" grpId="0" animBg="1"/>
      <p:bldP spid="13" grpId="1" animBg="1"/>
      <p:bldP spid="14" grpId="0" animBg="1"/>
      <p:bldP spid="14" grpId="1" animBg="1"/>
      <p:bldP spid="32" grpId="0" animBg="1"/>
      <p:bldP spid="32" grpId="1" animBg="1"/>
      <p:bldP spid="34" grpId="0" animBg="1"/>
      <p:bldP spid="34" grpId="1" animBg="1"/>
      <p:bldP spid="65" grpId="0"/>
      <p:bldP spid="66" grpId="0"/>
      <p:bldP spid="66" grpId="1"/>
      <p:bldP spid="6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rc 1"/>
          <p:cNvSpPr/>
          <p:nvPr/>
        </p:nvSpPr>
        <p:spPr>
          <a:xfrm rot="16576190">
            <a:off x="1500260" y="1509389"/>
            <a:ext cx="914400" cy="9144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Comic Sans MS" pitchFamily="66" charset="0"/>
            </a:endParaRPr>
          </a:p>
        </p:txBody>
      </p:sp>
      <p:cxnSp>
        <p:nvCxnSpPr>
          <p:cNvPr id="3" name="Connecteur droit 2"/>
          <p:cNvCxnSpPr/>
          <p:nvPr/>
        </p:nvCxnSpPr>
        <p:spPr>
          <a:xfrm flipH="1">
            <a:off x="1475656" y="1844824"/>
            <a:ext cx="27339" cy="936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Connecteur droit 3"/>
          <p:cNvCxnSpPr>
            <a:stCxn id="2" idx="2"/>
          </p:cNvCxnSpPr>
          <p:nvPr/>
        </p:nvCxnSpPr>
        <p:spPr>
          <a:xfrm flipV="1">
            <a:off x="2007391" y="1484784"/>
            <a:ext cx="908425" cy="273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ultiplier 4"/>
          <p:cNvSpPr/>
          <p:nvPr/>
        </p:nvSpPr>
        <p:spPr>
          <a:xfrm>
            <a:off x="190770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6" name="Multiplier 5"/>
          <p:cNvSpPr/>
          <p:nvPr/>
        </p:nvSpPr>
        <p:spPr>
          <a:xfrm>
            <a:off x="226774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7" name="Multiplier 6"/>
          <p:cNvSpPr/>
          <p:nvPr/>
        </p:nvSpPr>
        <p:spPr>
          <a:xfrm>
            <a:off x="262778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8" name="Multiplier 7"/>
          <p:cNvSpPr/>
          <p:nvPr/>
        </p:nvSpPr>
        <p:spPr>
          <a:xfrm>
            <a:off x="1331640" y="1916832"/>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9" name="Multiplier 8"/>
          <p:cNvSpPr/>
          <p:nvPr/>
        </p:nvSpPr>
        <p:spPr>
          <a:xfrm>
            <a:off x="1331640" y="2204864"/>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0" name="Multiplier 9"/>
          <p:cNvSpPr/>
          <p:nvPr/>
        </p:nvSpPr>
        <p:spPr>
          <a:xfrm>
            <a:off x="1331640" y="249289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1" name="ZoneTexte 10"/>
          <p:cNvSpPr txBox="1"/>
          <p:nvPr/>
        </p:nvSpPr>
        <p:spPr>
          <a:xfrm>
            <a:off x="1979712" y="1988840"/>
            <a:ext cx="410690" cy="523220"/>
          </a:xfrm>
          <a:prstGeom prst="rect">
            <a:avLst/>
          </a:prstGeom>
          <a:noFill/>
        </p:spPr>
        <p:txBody>
          <a:bodyPr wrap="none" rtlCol="0">
            <a:spAutoFit/>
          </a:bodyPr>
          <a:lstStyle/>
          <a:p>
            <a:r>
              <a:rPr lang="fr-FR" sz="2800" dirty="0" smtClean="0">
                <a:solidFill>
                  <a:schemeClr val="bg1"/>
                </a:solidFill>
                <a:latin typeface="Comic Sans MS" pitchFamily="66" charset="0"/>
              </a:rPr>
              <a:t>B</a:t>
            </a:r>
            <a:endParaRPr lang="fr-FR" sz="2800" dirty="0">
              <a:solidFill>
                <a:schemeClr val="bg1"/>
              </a:solidFill>
              <a:latin typeface="Comic Sans MS" pitchFamily="66" charset="0"/>
            </a:endParaRPr>
          </a:p>
        </p:txBody>
      </p:sp>
      <p:cxnSp>
        <p:nvCxnSpPr>
          <p:cNvPr id="12" name="Connecteur droit avec flèche 11"/>
          <p:cNvCxnSpPr/>
          <p:nvPr/>
        </p:nvCxnSpPr>
        <p:spPr>
          <a:xfrm>
            <a:off x="2051720" y="1988840"/>
            <a:ext cx="288032"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14197" y="476672"/>
            <a:ext cx="3626314"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Trajectographie</a:t>
            </a:r>
          </a:p>
          <a:p>
            <a:pPr algn="ctr"/>
            <a:r>
              <a:rPr lang="fr-FR" sz="2200" dirty="0" smtClean="0">
                <a:solidFill>
                  <a:schemeClr val="bg1"/>
                </a:solidFill>
                <a:latin typeface="Comic Sans MS" pitchFamily="66" charset="0"/>
              </a:rPr>
              <a:t>dans un champ magnétique</a:t>
            </a:r>
            <a:endParaRPr lang="fr-FR" sz="2200" dirty="0">
              <a:solidFill>
                <a:schemeClr val="bg1"/>
              </a:solidFill>
              <a:latin typeface="Comic Sans MS" pitchFamily="66" charset="0"/>
            </a:endParaRPr>
          </a:p>
        </p:txBody>
      </p:sp>
      <p:sp>
        <p:nvSpPr>
          <p:cNvPr id="14" name="ZoneTexte 13"/>
          <p:cNvSpPr txBox="1"/>
          <p:nvPr/>
        </p:nvSpPr>
        <p:spPr>
          <a:xfrm>
            <a:off x="666230" y="3212976"/>
            <a:ext cx="2640467" cy="3139321"/>
          </a:xfrm>
          <a:prstGeom prst="rect">
            <a:avLst/>
          </a:prstGeom>
          <a:noFill/>
        </p:spPr>
        <p:txBody>
          <a:bodyPr wrap="none" rtlCol="0">
            <a:spAutoFit/>
          </a:bodyPr>
          <a:lstStyle/>
          <a:p>
            <a:pPr algn="ctr"/>
            <a:r>
              <a:rPr lang="fr-FR" dirty="0" smtClean="0">
                <a:solidFill>
                  <a:srgbClr val="FFFF00"/>
                </a:solidFill>
                <a:latin typeface="Comic Sans MS" pitchFamily="66" charset="0"/>
              </a:rPr>
              <a:t>Impacts</a:t>
            </a:r>
            <a:r>
              <a:rPr lang="fr-FR" dirty="0" smtClean="0">
                <a:solidFill>
                  <a:schemeClr val="bg1"/>
                </a:solidFill>
                <a:latin typeface="Comic Sans MS" pitchFamily="66" charset="0"/>
              </a:rPr>
              <a:t> mesurés</a:t>
            </a:r>
          </a:p>
          <a:p>
            <a:pPr algn="ctr"/>
            <a:r>
              <a:rPr lang="fr-FR" dirty="0" smtClean="0">
                <a:solidFill>
                  <a:schemeClr val="bg1"/>
                </a:solidFill>
                <a:latin typeface="Comic Sans MS" pitchFamily="66" charset="0"/>
              </a:rPr>
              <a:t>par différentes</a:t>
            </a:r>
          </a:p>
          <a:p>
            <a:pPr algn="ctr"/>
            <a:r>
              <a:rPr lang="fr-FR" dirty="0" smtClean="0">
                <a:solidFill>
                  <a:schemeClr val="bg1"/>
                </a:solidFill>
                <a:latin typeface="Comic Sans MS" pitchFamily="66" charset="0"/>
              </a:rPr>
              <a:t>stations</a:t>
            </a:r>
          </a:p>
          <a:p>
            <a:pPr algn="ctr">
              <a:buFont typeface="Symbol"/>
              <a:buChar char="Þ"/>
            </a:pPr>
            <a:r>
              <a:rPr lang="fr-FR" dirty="0" smtClean="0">
                <a:solidFill>
                  <a:schemeClr val="bg1"/>
                </a:solidFill>
                <a:latin typeface="Comic Sans MS" pitchFamily="66" charset="0"/>
                <a:sym typeface="Symbol"/>
              </a:rPr>
              <a:t> Trajectoire</a:t>
            </a:r>
          </a:p>
          <a:p>
            <a:pPr algn="ctr">
              <a:buFont typeface="Symbol"/>
              <a:buChar char="Þ"/>
            </a:pPr>
            <a:r>
              <a:rPr lang="fr-FR" dirty="0" smtClean="0">
                <a:solidFill>
                  <a:schemeClr val="bg1"/>
                </a:solidFill>
                <a:latin typeface="Comic Sans MS" pitchFamily="66" charset="0"/>
                <a:sym typeface="Symbol"/>
              </a:rPr>
              <a:t> Courbure</a:t>
            </a:r>
          </a:p>
          <a:p>
            <a:pPr algn="ctr">
              <a:buFont typeface="Symbol"/>
              <a:buChar char="Þ"/>
            </a:pPr>
            <a:r>
              <a:rPr lang="fr-FR" dirty="0" smtClean="0">
                <a:solidFill>
                  <a:schemeClr val="bg1"/>
                </a:solidFill>
                <a:latin typeface="Comic Sans MS" pitchFamily="66" charset="0"/>
                <a:sym typeface="Symbol"/>
              </a:rPr>
              <a:t> Energie</a:t>
            </a:r>
          </a:p>
          <a:p>
            <a:pPr algn="ctr">
              <a:buFont typeface="Symbol"/>
              <a:buChar char="Þ"/>
            </a:pPr>
            <a:endParaRPr lang="fr-FR" dirty="0" smtClean="0">
              <a:solidFill>
                <a:schemeClr val="bg1"/>
              </a:solidFill>
              <a:latin typeface="Comic Sans MS" pitchFamily="66" charset="0"/>
              <a:sym typeface="Symbol"/>
            </a:endParaRPr>
          </a:p>
          <a:p>
            <a:pPr algn="ctr"/>
            <a:r>
              <a:rPr lang="fr-FR" dirty="0" smtClean="0">
                <a:solidFill>
                  <a:schemeClr val="bg1"/>
                </a:solidFill>
                <a:latin typeface="Comic Sans MS" pitchFamily="66" charset="0"/>
                <a:sym typeface="Symbol"/>
              </a:rPr>
              <a:t>Une faible fraction</a:t>
            </a:r>
          </a:p>
          <a:p>
            <a:pPr algn="ctr"/>
            <a:r>
              <a:rPr lang="fr-FR" dirty="0" smtClean="0">
                <a:solidFill>
                  <a:schemeClr val="bg1"/>
                </a:solidFill>
                <a:latin typeface="Comic Sans MS" pitchFamily="66" charset="0"/>
                <a:sym typeface="Symbol"/>
              </a:rPr>
              <a:t>de l’énergie</a:t>
            </a:r>
          </a:p>
          <a:p>
            <a:pPr algn="ctr"/>
            <a:r>
              <a:rPr lang="fr-FR" dirty="0" smtClean="0">
                <a:solidFill>
                  <a:schemeClr val="bg1"/>
                </a:solidFill>
                <a:latin typeface="Comic Sans MS" pitchFamily="66" charset="0"/>
                <a:sym typeface="Symbol"/>
              </a:rPr>
              <a:t>est absorbée</a:t>
            </a:r>
          </a:p>
          <a:p>
            <a:pPr algn="ctr"/>
            <a:r>
              <a:rPr lang="fr-FR" dirty="0" smtClean="0">
                <a:solidFill>
                  <a:schemeClr val="bg1"/>
                </a:solidFill>
                <a:latin typeface="Comic Sans MS" pitchFamily="66" charset="0"/>
                <a:sym typeface="Symbol"/>
              </a:rPr>
              <a:t>dans le trajectographe</a:t>
            </a:r>
            <a:endParaRPr lang="fr-FR" dirty="0">
              <a:solidFill>
                <a:schemeClr val="bg1"/>
              </a:solidFill>
              <a:latin typeface="Comic Sans MS" pitchFamily="66" charset="0"/>
            </a:endParaRPr>
          </a:p>
        </p:txBody>
      </p:sp>
      <p:sp>
        <p:nvSpPr>
          <p:cNvPr id="15" name="ZoneTexte 14"/>
          <p:cNvSpPr txBox="1"/>
          <p:nvPr/>
        </p:nvSpPr>
        <p:spPr>
          <a:xfrm>
            <a:off x="5231840" y="478413"/>
            <a:ext cx="24240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Calorimétrie</a:t>
            </a:r>
          </a:p>
          <a:p>
            <a:pPr algn="ctr"/>
            <a:r>
              <a:rPr lang="fr-FR" sz="2200" dirty="0" smtClean="0">
                <a:solidFill>
                  <a:schemeClr val="bg1"/>
                </a:solidFill>
                <a:latin typeface="Comic Sans MS" pitchFamily="66" charset="0"/>
              </a:rPr>
              <a:t>à échantillonnage</a:t>
            </a:r>
          </a:p>
        </p:txBody>
      </p:sp>
      <p:sp>
        <p:nvSpPr>
          <p:cNvPr id="16" name="Rectangle 15"/>
          <p:cNvSpPr/>
          <p:nvPr/>
        </p:nvSpPr>
        <p:spPr>
          <a:xfrm>
            <a:off x="5436096" y="2636912"/>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7" name="Rectangle 16"/>
          <p:cNvSpPr/>
          <p:nvPr/>
        </p:nvSpPr>
        <p:spPr>
          <a:xfrm>
            <a:off x="5436096" y="2348880"/>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8" name="Rectangle 17"/>
          <p:cNvSpPr/>
          <p:nvPr/>
        </p:nvSpPr>
        <p:spPr>
          <a:xfrm>
            <a:off x="5436096" y="2060848"/>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9" name="Rectangle 18"/>
          <p:cNvSpPr/>
          <p:nvPr/>
        </p:nvSpPr>
        <p:spPr>
          <a:xfrm>
            <a:off x="5436096" y="1772816"/>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0" name="Rectangle 19"/>
          <p:cNvSpPr/>
          <p:nvPr/>
        </p:nvSpPr>
        <p:spPr>
          <a:xfrm>
            <a:off x="5436096" y="1484784"/>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1" name="Rectangle 20"/>
          <p:cNvSpPr/>
          <p:nvPr/>
        </p:nvSpPr>
        <p:spPr>
          <a:xfrm>
            <a:off x="5436096" y="2564904"/>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2" name="Rectangle 21"/>
          <p:cNvSpPr/>
          <p:nvPr/>
        </p:nvSpPr>
        <p:spPr>
          <a:xfrm>
            <a:off x="5436096" y="2276872"/>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3" name="Rectangle 22"/>
          <p:cNvSpPr/>
          <p:nvPr/>
        </p:nvSpPr>
        <p:spPr>
          <a:xfrm>
            <a:off x="5436096" y="1988840"/>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4" name="Rectangle 23"/>
          <p:cNvSpPr/>
          <p:nvPr/>
        </p:nvSpPr>
        <p:spPr>
          <a:xfrm>
            <a:off x="5436096" y="1700808"/>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ZoneTexte 24"/>
          <p:cNvSpPr txBox="1"/>
          <p:nvPr/>
        </p:nvSpPr>
        <p:spPr>
          <a:xfrm>
            <a:off x="4355976" y="3284984"/>
            <a:ext cx="4363695" cy="923330"/>
          </a:xfrm>
          <a:prstGeom prst="rect">
            <a:avLst/>
          </a:prstGeom>
          <a:noFill/>
        </p:spPr>
        <p:txBody>
          <a:bodyPr wrap="none" rtlCol="0">
            <a:spAutoFit/>
          </a:bodyPr>
          <a:lstStyle/>
          <a:p>
            <a:r>
              <a:rPr lang="fr-FR" dirty="0" smtClean="0">
                <a:solidFill>
                  <a:srgbClr val="FF9933"/>
                </a:solidFill>
                <a:latin typeface="Comic Sans MS" pitchFamily="66" charset="0"/>
              </a:rPr>
              <a:t>Matériau lourd absorbeur </a:t>
            </a:r>
            <a:r>
              <a:rPr lang="fr-FR" dirty="0" smtClean="0">
                <a:solidFill>
                  <a:schemeClr val="bg1"/>
                </a:solidFill>
                <a:latin typeface="Comic Sans MS" pitchFamily="66" charset="0"/>
              </a:rPr>
              <a:t>(Fer, plomb)</a:t>
            </a:r>
          </a:p>
          <a:p>
            <a:r>
              <a:rPr lang="fr-FR" dirty="0" smtClean="0">
                <a:solidFill>
                  <a:srgbClr val="99FFCC"/>
                </a:solidFill>
                <a:latin typeface="Comic Sans MS" pitchFamily="66" charset="0"/>
              </a:rPr>
              <a:t>Matériau léger détecteur </a:t>
            </a:r>
          </a:p>
          <a:p>
            <a:r>
              <a:rPr lang="fr-FR" dirty="0" smtClean="0">
                <a:solidFill>
                  <a:schemeClr val="bg1"/>
                </a:solidFill>
                <a:latin typeface="Comic Sans MS" pitchFamily="66" charset="0"/>
              </a:rPr>
              <a:t>                 (Argon liquide, scintillateur)</a:t>
            </a:r>
          </a:p>
        </p:txBody>
      </p:sp>
      <p:cxnSp>
        <p:nvCxnSpPr>
          <p:cNvPr id="26" name="Connecteur droit 25"/>
          <p:cNvCxnSpPr/>
          <p:nvPr/>
        </p:nvCxnSpPr>
        <p:spPr>
          <a:xfrm flipH="1" flipV="1">
            <a:off x="6228184" y="227687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6516216" y="198884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6516216" y="234888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6012160" y="213285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6228184" y="19168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6444208" y="198884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6588224" y="198884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6804248" y="220486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6804248" y="206084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flipV="1">
            <a:off x="6156176" y="184482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6876256" y="184482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6516216" y="256490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flipV="1">
            <a:off x="5940152" y="1700808"/>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6156176"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flipV="1">
            <a:off x="6660232"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6876256" y="1700808"/>
            <a:ext cx="72008"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572000" y="4365104"/>
            <a:ext cx="4059125" cy="1477328"/>
          </a:xfrm>
          <a:prstGeom prst="rect">
            <a:avLst/>
          </a:prstGeom>
        </p:spPr>
        <p:txBody>
          <a:bodyPr wrap="none">
            <a:spAutoFit/>
          </a:bodyPr>
          <a:lstStyle/>
          <a:p>
            <a:r>
              <a:rPr lang="fr-FR" i="1" dirty="0" smtClean="0">
                <a:solidFill>
                  <a:srgbClr val="99FFCC"/>
                </a:solidFill>
                <a:latin typeface="Comic Sans MS" pitchFamily="66" charset="0"/>
              </a:rPr>
              <a:t>Exemple: 2,5 % énergie scintillateur</a:t>
            </a:r>
          </a:p>
          <a:p>
            <a:endParaRPr lang="fr-FR" dirty="0" smtClean="0">
              <a:solidFill>
                <a:schemeClr val="bg1"/>
              </a:solidFill>
              <a:latin typeface="Comic Sans MS" pitchFamily="66" charset="0"/>
            </a:endParaRPr>
          </a:p>
          <a:p>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Toute l’énergie incidente</a:t>
            </a:r>
          </a:p>
          <a:p>
            <a:r>
              <a:rPr lang="fr-FR" dirty="0" smtClean="0">
                <a:solidFill>
                  <a:schemeClr val="bg1"/>
                </a:solidFill>
                <a:latin typeface="Comic Sans MS" pitchFamily="66" charset="0"/>
              </a:rPr>
              <a:t>  est absorbée dans  le calorimètre</a:t>
            </a:r>
            <a:endParaRPr lang="fr-FR" dirty="0">
              <a:solidFill>
                <a:schemeClr val="bg1"/>
              </a:solidFill>
              <a:latin typeface="Comic Sans MS" pitchFamily="66" charset="0"/>
            </a:endParaRPr>
          </a:p>
        </p:txBody>
      </p:sp>
      <p:cxnSp>
        <p:nvCxnSpPr>
          <p:cNvPr id="43" name="Connecteur droit avec flèche 42"/>
          <p:cNvCxnSpPr/>
          <p:nvPr/>
        </p:nvCxnSpPr>
        <p:spPr>
          <a:xfrm>
            <a:off x="2915816" y="1484784"/>
            <a:ext cx="14401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heckerboard(across)">
                                      <p:cBhvr>
                                        <p:cTn id="41" dur="500"/>
                                        <p:tgtEl>
                                          <p:spTgt spid="16"/>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heckerboard(across)">
                                      <p:cBhvr>
                                        <p:cTn id="44" dur="500"/>
                                        <p:tgtEl>
                                          <p:spTgt spid="25"/>
                                        </p:tgtEl>
                                      </p:cBhvr>
                                    </p:animEffect>
                                  </p:childTnLst>
                                </p:cTn>
                              </p:par>
                            </p:childTnLst>
                          </p:cTn>
                        </p:par>
                        <p:par>
                          <p:cTn id="45" fill="hold">
                            <p:stCondLst>
                              <p:cond delay="500"/>
                            </p:stCondLst>
                            <p:childTnLst>
                              <p:par>
                                <p:cTn id="46" presetID="5" presetClass="entr" presetSubtype="1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heckerboard(across)">
                                      <p:cBhvr>
                                        <p:cTn id="48" dur="500"/>
                                        <p:tgtEl>
                                          <p:spTgt spid="21"/>
                                        </p:tgtEl>
                                      </p:cBhvr>
                                    </p:animEffect>
                                  </p:childTnLst>
                                </p:cTn>
                              </p:par>
                            </p:childTnLst>
                          </p:cTn>
                        </p:par>
                        <p:par>
                          <p:cTn id="49" fill="hold">
                            <p:stCondLst>
                              <p:cond delay="1000"/>
                            </p:stCondLst>
                            <p:childTnLst>
                              <p:par>
                                <p:cTn id="50" presetID="5" presetClass="entr" presetSubtype="1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childTnLst>
                          </p:cTn>
                        </p:par>
                        <p:par>
                          <p:cTn id="53" fill="hold">
                            <p:stCondLst>
                              <p:cond delay="1500"/>
                            </p:stCondLst>
                            <p:childTnLst>
                              <p:par>
                                <p:cTn id="54" presetID="5" presetClass="entr" presetSubtype="1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par>
                          <p:cTn id="57" fill="hold">
                            <p:stCondLst>
                              <p:cond delay="2000"/>
                            </p:stCondLst>
                            <p:childTnLst>
                              <p:par>
                                <p:cTn id="58" presetID="5" presetClass="entr" presetSubtype="1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heckerboard(across)">
                                      <p:cBhvr>
                                        <p:cTn id="60" dur="500"/>
                                        <p:tgtEl>
                                          <p:spTgt spid="18"/>
                                        </p:tgtEl>
                                      </p:cBhvr>
                                    </p:animEffect>
                                  </p:childTnLst>
                                </p:cTn>
                              </p:par>
                            </p:childTnLst>
                          </p:cTn>
                        </p:par>
                        <p:par>
                          <p:cTn id="61" fill="hold">
                            <p:stCondLst>
                              <p:cond delay="2500"/>
                            </p:stCondLst>
                            <p:childTnLst>
                              <p:par>
                                <p:cTn id="62" presetID="5"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par>
                          <p:cTn id="65" fill="hold">
                            <p:stCondLst>
                              <p:cond delay="3000"/>
                            </p:stCondLst>
                            <p:childTnLst>
                              <p:par>
                                <p:cTn id="66" presetID="5" presetClass="entr" presetSubtype="1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heckerboard(across)">
                                      <p:cBhvr>
                                        <p:cTn id="68" dur="500"/>
                                        <p:tgtEl>
                                          <p:spTgt spid="19"/>
                                        </p:tgtEl>
                                      </p:cBhvr>
                                    </p:animEffect>
                                  </p:childTnLst>
                                </p:cTn>
                              </p:par>
                            </p:childTnLst>
                          </p:cTn>
                        </p:par>
                        <p:par>
                          <p:cTn id="69" fill="hold">
                            <p:stCondLst>
                              <p:cond delay="3500"/>
                            </p:stCondLst>
                            <p:childTnLst>
                              <p:par>
                                <p:cTn id="70" presetID="5" presetClass="entr" presetSubtype="1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heckerboard(across)">
                                      <p:cBhvr>
                                        <p:cTn id="72" dur="500"/>
                                        <p:tgtEl>
                                          <p:spTgt spid="24"/>
                                        </p:tgtEl>
                                      </p:cBhvr>
                                    </p:animEffect>
                                  </p:childTnLst>
                                </p:cTn>
                              </p:par>
                            </p:childTnLst>
                          </p:cTn>
                        </p:par>
                        <p:par>
                          <p:cTn id="73" fill="hold">
                            <p:stCondLst>
                              <p:cond delay="4000"/>
                            </p:stCondLst>
                            <p:childTnLst>
                              <p:par>
                                <p:cTn id="74" presetID="5" presetClass="entr" presetSubtype="1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checkerboard(across)">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par>
                          <p:cTn id="84" fill="hold">
                            <p:stCondLst>
                              <p:cond delay="500"/>
                            </p:stCondLst>
                            <p:childTnLst>
                              <p:par>
                                <p:cTn id="85" presetID="53" presetClass="entr" presetSubtype="0" fill="hold"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par>
                                <p:cTn id="90" presetID="53"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1000"/>
                            </p:stCondLst>
                            <p:childTnLst>
                              <p:par>
                                <p:cTn id="101" presetID="53" presetClass="entr" presetSubtype="0"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fill="hold"/>
                                        <p:tgtEl>
                                          <p:spTgt spid="29"/>
                                        </p:tgtEl>
                                        <p:attrNameLst>
                                          <p:attrName>ppt_w</p:attrName>
                                        </p:attrNameLst>
                                      </p:cBhvr>
                                      <p:tavLst>
                                        <p:tav tm="0">
                                          <p:val>
                                            <p:fltVal val="0"/>
                                          </p:val>
                                        </p:tav>
                                        <p:tav tm="100000">
                                          <p:val>
                                            <p:strVal val="#ppt_w"/>
                                          </p:val>
                                        </p:tav>
                                      </p:tavLst>
                                    </p:anim>
                                    <p:anim calcmode="lin" valueType="num">
                                      <p:cBhvr>
                                        <p:cTn id="104" dur="500" fill="hold"/>
                                        <p:tgtEl>
                                          <p:spTgt spid="29"/>
                                        </p:tgtEl>
                                        <p:attrNameLst>
                                          <p:attrName>ppt_h</p:attrName>
                                        </p:attrNameLst>
                                      </p:cBhvr>
                                      <p:tavLst>
                                        <p:tav tm="0">
                                          <p:val>
                                            <p:fltVal val="0"/>
                                          </p:val>
                                        </p:tav>
                                        <p:tav tm="100000">
                                          <p:val>
                                            <p:strVal val="#ppt_h"/>
                                          </p:val>
                                        </p:tav>
                                      </p:tavLst>
                                    </p:anim>
                                    <p:animEffect transition="in" filter="fade">
                                      <p:cBhvr>
                                        <p:cTn id="105" dur="500"/>
                                        <p:tgtEl>
                                          <p:spTgt spid="29"/>
                                        </p:tgtEl>
                                      </p:cBhvr>
                                    </p:animEffect>
                                  </p:childTnLst>
                                </p:cTn>
                              </p:par>
                              <p:par>
                                <p:cTn id="106" presetID="53"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par>
                                <p:cTn id="111" presetID="53"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childTnLst>
                                </p:cTn>
                              </p:par>
                            </p:childTnLst>
                          </p:cTn>
                        </p:par>
                        <p:par>
                          <p:cTn id="116" fill="hold">
                            <p:stCondLst>
                              <p:cond delay="1500"/>
                            </p:stCondLst>
                            <p:childTnLst>
                              <p:par>
                                <p:cTn id="117" presetID="53"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500" fill="hold"/>
                                        <p:tgtEl>
                                          <p:spTgt spid="31"/>
                                        </p:tgtEl>
                                        <p:attrNameLst>
                                          <p:attrName>ppt_w</p:attrName>
                                        </p:attrNameLst>
                                      </p:cBhvr>
                                      <p:tavLst>
                                        <p:tav tm="0">
                                          <p:val>
                                            <p:fltVal val="0"/>
                                          </p:val>
                                        </p:tav>
                                        <p:tav tm="100000">
                                          <p:val>
                                            <p:strVal val="#ppt_w"/>
                                          </p:val>
                                        </p:tav>
                                      </p:tavLst>
                                    </p:anim>
                                    <p:anim calcmode="lin" valueType="num">
                                      <p:cBhvr>
                                        <p:cTn id="120" dur="500" fill="hold"/>
                                        <p:tgtEl>
                                          <p:spTgt spid="31"/>
                                        </p:tgtEl>
                                        <p:attrNameLst>
                                          <p:attrName>ppt_h</p:attrName>
                                        </p:attrNameLst>
                                      </p:cBhvr>
                                      <p:tavLst>
                                        <p:tav tm="0">
                                          <p:val>
                                            <p:fltVal val="0"/>
                                          </p:val>
                                        </p:tav>
                                        <p:tav tm="100000">
                                          <p:val>
                                            <p:strVal val="#ppt_h"/>
                                          </p:val>
                                        </p:tav>
                                      </p:tavLst>
                                    </p:anim>
                                    <p:animEffect transition="in" filter="fade">
                                      <p:cBhvr>
                                        <p:cTn id="121" dur="500"/>
                                        <p:tgtEl>
                                          <p:spTgt spid="31"/>
                                        </p:tgtEl>
                                      </p:cBhvr>
                                    </p:animEffect>
                                  </p:childTnLst>
                                </p:cTn>
                              </p:par>
                              <p:par>
                                <p:cTn id="122" presetID="53" presetClass="entr" presetSubtype="0" fill="hold" nodeType="with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par>
                                <p:cTn id="127" presetID="53" presetClass="entr" presetSubtype="0" fill="hold"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p:cTn id="129" dur="500" fill="hold"/>
                                        <p:tgtEl>
                                          <p:spTgt spid="34"/>
                                        </p:tgtEl>
                                        <p:attrNameLst>
                                          <p:attrName>ppt_w</p:attrName>
                                        </p:attrNameLst>
                                      </p:cBhvr>
                                      <p:tavLst>
                                        <p:tav tm="0">
                                          <p:val>
                                            <p:fltVal val="0"/>
                                          </p:val>
                                        </p:tav>
                                        <p:tav tm="100000">
                                          <p:val>
                                            <p:strVal val="#ppt_w"/>
                                          </p:val>
                                        </p:tav>
                                      </p:tavLst>
                                    </p:anim>
                                    <p:anim calcmode="lin" valueType="num">
                                      <p:cBhvr>
                                        <p:cTn id="130" dur="500" fill="hold"/>
                                        <p:tgtEl>
                                          <p:spTgt spid="34"/>
                                        </p:tgtEl>
                                        <p:attrNameLst>
                                          <p:attrName>ppt_h</p:attrName>
                                        </p:attrNameLst>
                                      </p:cBhvr>
                                      <p:tavLst>
                                        <p:tav tm="0">
                                          <p:val>
                                            <p:fltVal val="0"/>
                                          </p:val>
                                        </p:tav>
                                        <p:tav tm="100000">
                                          <p:val>
                                            <p:strVal val="#ppt_h"/>
                                          </p:val>
                                        </p:tav>
                                      </p:tavLst>
                                    </p:anim>
                                    <p:animEffect transition="in" filter="fade">
                                      <p:cBhvr>
                                        <p:cTn id="131" dur="500"/>
                                        <p:tgtEl>
                                          <p:spTgt spid="34"/>
                                        </p:tgtEl>
                                      </p:cBhvr>
                                    </p:animEffect>
                                  </p:childTnLst>
                                </p:cTn>
                              </p:par>
                              <p:par>
                                <p:cTn id="132" presetID="53" presetClass="entr" presetSubtype="0" fill="hold" nodeType="with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500" fill="hold"/>
                                        <p:tgtEl>
                                          <p:spTgt spid="33"/>
                                        </p:tgtEl>
                                        <p:attrNameLst>
                                          <p:attrName>ppt_w</p:attrName>
                                        </p:attrNameLst>
                                      </p:cBhvr>
                                      <p:tavLst>
                                        <p:tav tm="0">
                                          <p:val>
                                            <p:fltVal val="0"/>
                                          </p:val>
                                        </p:tav>
                                        <p:tav tm="100000">
                                          <p:val>
                                            <p:strVal val="#ppt_w"/>
                                          </p:val>
                                        </p:tav>
                                      </p:tavLst>
                                    </p:anim>
                                    <p:anim calcmode="lin" valueType="num">
                                      <p:cBhvr>
                                        <p:cTn id="135" dur="500" fill="hold"/>
                                        <p:tgtEl>
                                          <p:spTgt spid="33"/>
                                        </p:tgtEl>
                                        <p:attrNameLst>
                                          <p:attrName>ppt_h</p:attrName>
                                        </p:attrNameLst>
                                      </p:cBhvr>
                                      <p:tavLst>
                                        <p:tav tm="0">
                                          <p:val>
                                            <p:fltVal val="0"/>
                                          </p:val>
                                        </p:tav>
                                        <p:tav tm="100000">
                                          <p:val>
                                            <p:strVal val="#ppt_h"/>
                                          </p:val>
                                        </p:tav>
                                      </p:tavLst>
                                    </p:anim>
                                    <p:animEffect transition="in" filter="fade">
                                      <p:cBhvr>
                                        <p:cTn id="136" dur="500"/>
                                        <p:tgtEl>
                                          <p:spTgt spid="33"/>
                                        </p:tgtEl>
                                      </p:cBhvr>
                                    </p:animEffect>
                                  </p:childTnLst>
                                </p:cTn>
                              </p:par>
                            </p:childTnLst>
                          </p:cTn>
                        </p:par>
                        <p:par>
                          <p:cTn id="137" fill="hold">
                            <p:stCondLst>
                              <p:cond delay="2000"/>
                            </p:stCondLst>
                            <p:childTnLst>
                              <p:par>
                                <p:cTn id="138" presetID="53" presetClass="entr" presetSubtype="0" fill="hold" nodeType="after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p:cTn id="140" dur="500" fill="hold"/>
                                        <p:tgtEl>
                                          <p:spTgt spid="36"/>
                                        </p:tgtEl>
                                        <p:attrNameLst>
                                          <p:attrName>ppt_w</p:attrName>
                                        </p:attrNameLst>
                                      </p:cBhvr>
                                      <p:tavLst>
                                        <p:tav tm="0">
                                          <p:val>
                                            <p:fltVal val="0"/>
                                          </p:val>
                                        </p:tav>
                                        <p:tav tm="100000">
                                          <p:val>
                                            <p:strVal val="#ppt_w"/>
                                          </p:val>
                                        </p:tav>
                                      </p:tavLst>
                                    </p:anim>
                                    <p:anim calcmode="lin" valueType="num">
                                      <p:cBhvr>
                                        <p:cTn id="141" dur="500" fill="hold"/>
                                        <p:tgtEl>
                                          <p:spTgt spid="36"/>
                                        </p:tgtEl>
                                        <p:attrNameLst>
                                          <p:attrName>ppt_h</p:attrName>
                                        </p:attrNameLst>
                                      </p:cBhvr>
                                      <p:tavLst>
                                        <p:tav tm="0">
                                          <p:val>
                                            <p:fltVal val="0"/>
                                          </p:val>
                                        </p:tav>
                                        <p:tav tm="100000">
                                          <p:val>
                                            <p:strVal val="#ppt_h"/>
                                          </p:val>
                                        </p:tav>
                                      </p:tavLst>
                                    </p:anim>
                                    <p:animEffect transition="in" filter="fade">
                                      <p:cBhvr>
                                        <p:cTn id="142" dur="500"/>
                                        <p:tgtEl>
                                          <p:spTgt spid="36"/>
                                        </p:tgtEl>
                                      </p:cBhvr>
                                    </p:animEffect>
                                  </p:childTnLst>
                                </p:cTn>
                              </p:par>
                            </p:childTnLst>
                          </p:cTn>
                        </p:par>
                        <p:par>
                          <p:cTn id="143" fill="hold">
                            <p:stCondLst>
                              <p:cond delay="2500"/>
                            </p:stCondLst>
                            <p:childTnLst>
                              <p:par>
                                <p:cTn id="144" presetID="5" presetClass="entr" presetSubtype="10" fill="hold" nodeType="after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checkerboard(across)">
                                      <p:cBhvr>
                                        <p:cTn id="146" dur="500"/>
                                        <p:tgtEl>
                                          <p:spTgt spid="38"/>
                                        </p:tgtEl>
                                      </p:cBhvr>
                                    </p:animEffect>
                                  </p:childTnLst>
                                </p:cTn>
                              </p:par>
                            </p:childTnLst>
                          </p:cTn>
                        </p:par>
                        <p:par>
                          <p:cTn id="147" fill="hold">
                            <p:stCondLst>
                              <p:cond delay="3000"/>
                            </p:stCondLst>
                            <p:childTnLst>
                              <p:par>
                                <p:cTn id="148" presetID="53" presetClass="entr" presetSubtype="0" fill="hold" nodeType="afterEffect">
                                  <p:stCondLst>
                                    <p:cond delay="0"/>
                                  </p:stCondLst>
                                  <p:childTnLst>
                                    <p:set>
                                      <p:cBhvr>
                                        <p:cTn id="149" dur="1" fill="hold">
                                          <p:stCondLst>
                                            <p:cond delay="0"/>
                                          </p:stCondLst>
                                        </p:cTn>
                                        <p:tgtEl>
                                          <p:spTgt spid="38"/>
                                        </p:tgtEl>
                                        <p:attrNameLst>
                                          <p:attrName>style.visibility</p:attrName>
                                        </p:attrNameLst>
                                      </p:cBhvr>
                                      <p:to>
                                        <p:strVal val="visible"/>
                                      </p:to>
                                    </p:set>
                                    <p:anim calcmode="lin" valueType="num">
                                      <p:cBhvr>
                                        <p:cTn id="150" dur="500" fill="hold"/>
                                        <p:tgtEl>
                                          <p:spTgt spid="38"/>
                                        </p:tgtEl>
                                        <p:attrNameLst>
                                          <p:attrName>ppt_w</p:attrName>
                                        </p:attrNameLst>
                                      </p:cBhvr>
                                      <p:tavLst>
                                        <p:tav tm="0">
                                          <p:val>
                                            <p:fltVal val="0"/>
                                          </p:val>
                                        </p:tav>
                                        <p:tav tm="100000">
                                          <p:val>
                                            <p:strVal val="#ppt_w"/>
                                          </p:val>
                                        </p:tav>
                                      </p:tavLst>
                                    </p:anim>
                                    <p:anim calcmode="lin" valueType="num">
                                      <p:cBhvr>
                                        <p:cTn id="151" dur="500" fill="hold"/>
                                        <p:tgtEl>
                                          <p:spTgt spid="38"/>
                                        </p:tgtEl>
                                        <p:attrNameLst>
                                          <p:attrName>ppt_h</p:attrName>
                                        </p:attrNameLst>
                                      </p:cBhvr>
                                      <p:tavLst>
                                        <p:tav tm="0">
                                          <p:val>
                                            <p:fltVal val="0"/>
                                          </p:val>
                                        </p:tav>
                                        <p:tav tm="100000">
                                          <p:val>
                                            <p:strVal val="#ppt_h"/>
                                          </p:val>
                                        </p:tav>
                                      </p:tavLst>
                                    </p:anim>
                                    <p:animEffect transition="in" filter="fade">
                                      <p:cBhvr>
                                        <p:cTn id="152" dur="500"/>
                                        <p:tgtEl>
                                          <p:spTgt spid="38"/>
                                        </p:tgtEl>
                                      </p:cBhvr>
                                    </p:animEffect>
                                  </p:childTnLst>
                                </p:cTn>
                              </p:par>
                              <p:par>
                                <p:cTn id="153" presetID="53"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 calcmode="lin" valueType="num">
                                      <p:cBhvr>
                                        <p:cTn id="155" dur="500" fill="hold"/>
                                        <p:tgtEl>
                                          <p:spTgt spid="39"/>
                                        </p:tgtEl>
                                        <p:attrNameLst>
                                          <p:attrName>ppt_w</p:attrName>
                                        </p:attrNameLst>
                                      </p:cBhvr>
                                      <p:tavLst>
                                        <p:tav tm="0">
                                          <p:val>
                                            <p:fltVal val="0"/>
                                          </p:val>
                                        </p:tav>
                                        <p:tav tm="100000">
                                          <p:val>
                                            <p:strVal val="#ppt_w"/>
                                          </p:val>
                                        </p:tav>
                                      </p:tavLst>
                                    </p:anim>
                                    <p:anim calcmode="lin" valueType="num">
                                      <p:cBhvr>
                                        <p:cTn id="156" dur="500" fill="hold"/>
                                        <p:tgtEl>
                                          <p:spTgt spid="39"/>
                                        </p:tgtEl>
                                        <p:attrNameLst>
                                          <p:attrName>ppt_h</p:attrName>
                                        </p:attrNameLst>
                                      </p:cBhvr>
                                      <p:tavLst>
                                        <p:tav tm="0">
                                          <p:val>
                                            <p:fltVal val="0"/>
                                          </p:val>
                                        </p:tav>
                                        <p:tav tm="100000">
                                          <p:val>
                                            <p:strVal val="#ppt_h"/>
                                          </p:val>
                                        </p:tav>
                                      </p:tavLst>
                                    </p:anim>
                                    <p:animEffect transition="in" filter="fade">
                                      <p:cBhvr>
                                        <p:cTn id="157" dur="500"/>
                                        <p:tgtEl>
                                          <p:spTgt spid="39"/>
                                        </p:tgtEl>
                                      </p:cBhvr>
                                    </p:animEffect>
                                  </p:childTnLst>
                                </p:cTn>
                              </p:par>
                              <p:par>
                                <p:cTn id="158" presetID="53" presetClass="entr" presetSubtype="0" fill="hold" nodeType="withEffect">
                                  <p:stCondLst>
                                    <p:cond delay="0"/>
                                  </p:stCondLst>
                                  <p:childTnLst>
                                    <p:set>
                                      <p:cBhvr>
                                        <p:cTn id="159" dur="1" fill="hold">
                                          <p:stCondLst>
                                            <p:cond delay="0"/>
                                          </p:stCondLst>
                                        </p:cTn>
                                        <p:tgtEl>
                                          <p:spTgt spid="40"/>
                                        </p:tgtEl>
                                        <p:attrNameLst>
                                          <p:attrName>style.visibility</p:attrName>
                                        </p:attrNameLst>
                                      </p:cBhvr>
                                      <p:to>
                                        <p:strVal val="visible"/>
                                      </p:to>
                                    </p:set>
                                    <p:anim calcmode="lin" valueType="num">
                                      <p:cBhvr>
                                        <p:cTn id="160" dur="500" fill="hold"/>
                                        <p:tgtEl>
                                          <p:spTgt spid="40"/>
                                        </p:tgtEl>
                                        <p:attrNameLst>
                                          <p:attrName>ppt_w</p:attrName>
                                        </p:attrNameLst>
                                      </p:cBhvr>
                                      <p:tavLst>
                                        <p:tav tm="0">
                                          <p:val>
                                            <p:fltVal val="0"/>
                                          </p:val>
                                        </p:tav>
                                        <p:tav tm="100000">
                                          <p:val>
                                            <p:strVal val="#ppt_w"/>
                                          </p:val>
                                        </p:tav>
                                      </p:tavLst>
                                    </p:anim>
                                    <p:anim calcmode="lin" valueType="num">
                                      <p:cBhvr>
                                        <p:cTn id="161" dur="500" fill="hold"/>
                                        <p:tgtEl>
                                          <p:spTgt spid="40"/>
                                        </p:tgtEl>
                                        <p:attrNameLst>
                                          <p:attrName>ppt_h</p:attrName>
                                        </p:attrNameLst>
                                      </p:cBhvr>
                                      <p:tavLst>
                                        <p:tav tm="0">
                                          <p:val>
                                            <p:fltVal val="0"/>
                                          </p:val>
                                        </p:tav>
                                        <p:tav tm="100000">
                                          <p:val>
                                            <p:strVal val="#ppt_h"/>
                                          </p:val>
                                        </p:tav>
                                      </p:tavLst>
                                    </p:anim>
                                    <p:animEffect transition="in" filter="fade">
                                      <p:cBhvr>
                                        <p:cTn id="162" dur="500"/>
                                        <p:tgtEl>
                                          <p:spTgt spid="40"/>
                                        </p:tgtEl>
                                      </p:cBhvr>
                                    </p:animEffect>
                                  </p:childTnLst>
                                </p:cTn>
                              </p:par>
                              <p:par>
                                <p:cTn id="163" presetID="53"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anim calcmode="lin" valueType="num">
                                      <p:cBhvr>
                                        <p:cTn id="165" dur="500" fill="hold"/>
                                        <p:tgtEl>
                                          <p:spTgt spid="41"/>
                                        </p:tgtEl>
                                        <p:attrNameLst>
                                          <p:attrName>ppt_w</p:attrName>
                                        </p:attrNameLst>
                                      </p:cBhvr>
                                      <p:tavLst>
                                        <p:tav tm="0">
                                          <p:val>
                                            <p:fltVal val="0"/>
                                          </p:val>
                                        </p:tav>
                                        <p:tav tm="100000">
                                          <p:val>
                                            <p:strVal val="#ppt_w"/>
                                          </p:val>
                                        </p:tav>
                                      </p:tavLst>
                                    </p:anim>
                                    <p:anim calcmode="lin" valueType="num">
                                      <p:cBhvr>
                                        <p:cTn id="166" dur="500" fill="hold"/>
                                        <p:tgtEl>
                                          <p:spTgt spid="41"/>
                                        </p:tgtEl>
                                        <p:attrNameLst>
                                          <p:attrName>ppt_h</p:attrName>
                                        </p:attrNameLst>
                                      </p:cBhvr>
                                      <p:tavLst>
                                        <p:tav tm="0">
                                          <p:val>
                                            <p:fltVal val="0"/>
                                          </p:val>
                                        </p:tav>
                                        <p:tav tm="100000">
                                          <p:val>
                                            <p:strVal val="#ppt_h"/>
                                          </p:val>
                                        </p:tav>
                                      </p:tavLst>
                                    </p:anim>
                                    <p:animEffect transition="in" filter="fade">
                                      <p:cBhvr>
                                        <p:cTn id="167" dur="500"/>
                                        <p:tgtEl>
                                          <p:spTgt spid="41"/>
                                        </p:tgtEl>
                                      </p:cBhvr>
                                    </p:animEffect>
                                  </p:childTnLst>
                                </p:cTn>
                              </p:par>
                            </p:childTnLst>
                          </p:cTn>
                        </p:par>
                      </p:childTnLst>
                    </p:cTn>
                  </p:par>
                  <p:par>
                    <p:cTn id="168" fill="hold">
                      <p:stCondLst>
                        <p:cond delay="indefinite"/>
                      </p:stCondLst>
                      <p:childTnLst>
                        <p:par>
                          <p:cTn id="169" fill="hold">
                            <p:stCondLst>
                              <p:cond delay="0"/>
                            </p:stCondLst>
                            <p:childTnLst>
                              <p:par>
                                <p:cTn id="170" presetID="5" presetClass="entr" presetSubtype="10" fill="hold" grpId="0" nodeType="click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checkerboard(across)">
                                      <p:cBhvr>
                                        <p:cTn id="1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4"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4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0" y="4104456"/>
            <a:ext cx="4758034" cy="1477328"/>
          </a:xfrm>
          <a:prstGeom prst="rect">
            <a:avLst/>
          </a:prstGeom>
          <a:noFill/>
        </p:spPr>
        <p:txBody>
          <a:bodyPr wrap="none" rtlCol="0">
            <a:spAutoFit/>
          </a:bodyPr>
          <a:lstStyle/>
          <a:p>
            <a:r>
              <a:rPr lang="fr-FR" dirty="0" smtClean="0">
                <a:solidFill>
                  <a:schemeClr val="bg1"/>
                </a:solidFill>
                <a:latin typeface="Comic Sans MS" pitchFamily="66" charset="0"/>
                <a:sym typeface="Symbol"/>
              </a:rPr>
              <a:t>Puis les ordinateurs effectuent la</a:t>
            </a:r>
          </a:p>
          <a:p>
            <a:r>
              <a:rPr lang="fr-FR" dirty="0" smtClean="0">
                <a:solidFill>
                  <a:schemeClr val="bg1"/>
                </a:solidFill>
                <a:latin typeface="Comic Sans MS" pitchFamily="66" charset="0"/>
                <a:sym typeface="Symbol"/>
              </a:rPr>
              <a:t>reconstruction des traces  des particules,,</a:t>
            </a:r>
          </a:p>
          <a:p>
            <a:r>
              <a:rPr lang="fr-FR" dirty="0" smtClean="0">
                <a:solidFill>
                  <a:schemeClr val="bg1"/>
                </a:solidFill>
                <a:latin typeface="Comic Sans MS" pitchFamily="66" charset="0"/>
                <a:sym typeface="Symbol"/>
              </a:rPr>
              <a:t>des énergies,  des charges électriques…</a:t>
            </a:r>
          </a:p>
          <a:p>
            <a:r>
              <a:rPr lang="fr-FR" dirty="0" smtClean="0">
                <a:solidFill>
                  <a:schemeClr val="bg1"/>
                </a:solidFill>
                <a:latin typeface="Comic Sans MS" pitchFamily="66" charset="0"/>
                <a:sym typeface="Symbol"/>
              </a:rPr>
              <a:t>au CERN</a:t>
            </a:r>
          </a:p>
          <a:p>
            <a:r>
              <a:rPr lang="fr-FR" dirty="0" smtClean="0">
                <a:solidFill>
                  <a:schemeClr val="bg1"/>
                </a:solidFill>
                <a:latin typeface="Comic Sans MS" pitchFamily="66" charset="0"/>
                <a:sym typeface="Symbol"/>
              </a:rPr>
              <a:t>et à travers le monde (Grille mondiale).</a:t>
            </a:r>
            <a:endParaRPr lang="fr-FR" dirty="0">
              <a:solidFill>
                <a:schemeClr val="bg1"/>
              </a:solidFill>
              <a:latin typeface="Comic Sans MS" pitchFamily="66" charset="0"/>
            </a:endParaRPr>
          </a:p>
        </p:txBody>
      </p:sp>
      <p:pic>
        <p:nvPicPr>
          <p:cNvPr id="3" name="Picture 2" descr="C:\Users\François\Desktop\Conf_Claustres\Muon_installation.jpg"/>
          <p:cNvPicPr>
            <a:picLocks noChangeAspect="1" noChangeArrowheads="1"/>
          </p:cNvPicPr>
          <p:nvPr/>
        </p:nvPicPr>
        <p:blipFill>
          <a:blip r:embed="rId2" cstate="print"/>
          <a:srcRect/>
          <a:stretch>
            <a:fillRect/>
          </a:stretch>
        </p:blipFill>
        <p:spPr bwMode="auto">
          <a:xfrm>
            <a:off x="0" y="27384"/>
            <a:ext cx="4800144" cy="3212976"/>
          </a:xfrm>
          <a:prstGeom prst="rect">
            <a:avLst/>
          </a:prstGeom>
          <a:noFill/>
        </p:spPr>
      </p:pic>
      <p:pic>
        <p:nvPicPr>
          <p:cNvPr id="4" name="Picture 3" descr="C:\Users\François\Desktop\Conf_Claustres\Computing_center.jpg"/>
          <p:cNvPicPr>
            <a:picLocks noChangeAspect="1" noChangeArrowheads="1"/>
          </p:cNvPicPr>
          <p:nvPr/>
        </p:nvPicPr>
        <p:blipFill>
          <a:blip r:embed="rId3" cstate="print"/>
          <a:srcRect/>
          <a:stretch>
            <a:fillRect/>
          </a:stretch>
        </p:blipFill>
        <p:spPr bwMode="auto">
          <a:xfrm>
            <a:off x="4541391" y="3431118"/>
            <a:ext cx="4602609" cy="3454266"/>
          </a:xfrm>
          <a:prstGeom prst="rect">
            <a:avLst/>
          </a:prstGeom>
          <a:noFill/>
        </p:spPr>
      </p:pic>
      <p:sp>
        <p:nvSpPr>
          <p:cNvPr id="5" name="Rectangle 4"/>
          <p:cNvSpPr/>
          <p:nvPr/>
        </p:nvSpPr>
        <p:spPr>
          <a:xfrm>
            <a:off x="4788024" y="404664"/>
            <a:ext cx="4572000" cy="1200329"/>
          </a:xfrm>
          <a:prstGeom prst="rect">
            <a:avLst/>
          </a:prstGeom>
        </p:spPr>
        <p:txBody>
          <a:bodyPr>
            <a:spAutoFit/>
          </a:bodyPr>
          <a:lstStyle/>
          <a:p>
            <a:r>
              <a:rPr lang="fr-FR" dirty="0" smtClean="0">
                <a:solidFill>
                  <a:schemeClr val="bg1"/>
                </a:solidFill>
                <a:latin typeface="Comic Sans MS" pitchFamily="66" charset="0"/>
              </a:rPr>
              <a:t>Les signaux électroniques très faibles </a:t>
            </a:r>
          </a:p>
          <a:p>
            <a:r>
              <a:rPr lang="fr-FR" dirty="0" smtClean="0">
                <a:solidFill>
                  <a:schemeClr val="bg1"/>
                </a:solidFill>
                <a:latin typeface="Comic Sans MS" pitchFamily="66" charset="0"/>
              </a:rPr>
              <a:t>et très nombreux </a:t>
            </a:r>
          </a:p>
          <a:p>
            <a:r>
              <a:rPr lang="fr-FR" dirty="0" smtClean="0">
                <a:solidFill>
                  <a:schemeClr val="bg1"/>
                </a:solidFill>
                <a:latin typeface="Comic Sans MS" pitchFamily="66" charset="0"/>
              </a:rPr>
              <a:t>                     (des milliards /seconde)</a:t>
            </a:r>
          </a:p>
          <a:p>
            <a:r>
              <a:rPr lang="fr-FR" dirty="0" smtClean="0">
                <a:solidFill>
                  <a:schemeClr val="bg1"/>
                </a:solidFill>
                <a:latin typeface="Comic Sans MS" pitchFamily="66" charset="0"/>
              </a:rPr>
              <a:t>sont  numérisés…</a:t>
            </a:r>
          </a:p>
        </p:txBody>
      </p:sp>
      <p:sp>
        <p:nvSpPr>
          <p:cNvPr id="6" name="ZoneTexte 5"/>
          <p:cNvSpPr txBox="1"/>
          <p:nvPr/>
        </p:nvSpPr>
        <p:spPr>
          <a:xfrm>
            <a:off x="467544" y="2636912"/>
            <a:ext cx="3776996" cy="646331"/>
          </a:xfrm>
          <a:prstGeom prst="rect">
            <a:avLst/>
          </a:prstGeom>
          <a:noFill/>
        </p:spPr>
        <p:txBody>
          <a:bodyPr wrap="none" rtlCol="0">
            <a:spAutoFit/>
          </a:bodyPr>
          <a:lstStyle/>
          <a:p>
            <a:pPr algn="ctr"/>
            <a:r>
              <a:rPr lang="fr-FR" dirty="0" smtClean="0">
                <a:solidFill>
                  <a:schemeClr val="bg1"/>
                </a:solidFill>
                <a:latin typeface="Comic Sans MS" pitchFamily="66" charset="0"/>
              </a:rPr>
              <a:t>Installation de chambres à muons</a:t>
            </a:r>
          </a:p>
          <a:p>
            <a:pPr algn="ctr"/>
            <a:r>
              <a:rPr lang="fr-FR" dirty="0" smtClean="0">
                <a:solidFill>
                  <a:schemeClr val="bg1"/>
                </a:solidFill>
                <a:latin typeface="Comic Sans MS" pitchFamily="66" charset="0"/>
              </a:rPr>
              <a:t>(Expérience ATLAS)</a:t>
            </a:r>
            <a:endParaRPr lang="fr-FR" dirty="0">
              <a:solidFill>
                <a:schemeClr val="bg1"/>
              </a:solidFill>
              <a:latin typeface="Comic Sans MS" pitchFamily="66" charset="0"/>
            </a:endParaRPr>
          </a:p>
        </p:txBody>
      </p:sp>
      <p:sp>
        <p:nvSpPr>
          <p:cNvPr id="7" name="ZoneTexte 6"/>
          <p:cNvSpPr txBox="1"/>
          <p:nvPr/>
        </p:nvSpPr>
        <p:spPr>
          <a:xfrm>
            <a:off x="5436096" y="6516052"/>
            <a:ext cx="2925801" cy="369332"/>
          </a:xfrm>
          <a:prstGeom prst="rect">
            <a:avLst/>
          </a:prstGeom>
          <a:noFill/>
        </p:spPr>
        <p:txBody>
          <a:bodyPr wrap="none" rtlCol="0">
            <a:spAutoFit/>
          </a:bodyPr>
          <a:lstStyle/>
          <a:p>
            <a:r>
              <a:rPr lang="fr-FR" dirty="0" smtClean="0">
                <a:solidFill>
                  <a:schemeClr val="bg1"/>
                </a:solidFill>
                <a:latin typeface="Comic Sans MS" pitchFamily="66" charset="0"/>
              </a:rPr>
              <a:t>Centre de calcul du CERN</a:t>
            </a:r>
            <a:endParaRPr lang="fr-FR" dirty="0">
              <a:solidFill>
                <a:schemeClr val="bg1"/>
              </a:solidFill>
              <a:latin typeface="Comic Sans MS" pitchFamily="66" charset="0"/>
            </a:endParaRPr>
          </a:p>
        </p:txBody>
      </p:sp>
      <p:sp>
        <p:nvSpPr>
          <p:cNvPr id="8" name="Rectangle 7"/>
          <p:cNvSpPr/>
          <p:nvPr/>
        </p:nvSpPr>
        <p:spPr>
          <a:xfrm>
            <a:off x="4831601" y="2843644"/>
            <a:ext cx="4312399" cy="369332"/>
          </a:xfrm>
          <a:prstGeom prst="rect">
            <a:avLst/>
          </a:prstGeom>
        </p:spPr>
        <p:txBody>
          <a:bodyPr wrap="none">
            <a:spAutoFit/>
          </a:bodyPr>
          <a:lstStyle/>
          <a:p>
            <a:r>
              <a:rPr lang="fr-FR" dirty="0" smtClean="0">
                <a:solidFill>
                  <a:schemeClr val="bg1"/>
                </a:solidFill>
                <a:latin typeface="Comic Sans MS" pitchFamily="66" charset="0"/>
              </a:rPr>
              <a:t>et  stockés en données informatiques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4"/>
          <p:cNvSpPr>
            <a:spLocks noChangeArrowheads="1"/>
          </p:cNvSpPr>
          <p:nvPr/>
        </p:nvSpPr>
        <p:spPr bwMode="auto">
          <a:xfrm>
            <a:off x="323850" y="260350"/>
            <a:ext cx="7985125" cy="915988"/>
          </a:xfrm>
          <a:prstGeom prst="rect">
            <a:avLst/>
          </a:prstGeom>
          <a:noFill/>
          <a:ln w="9525">
            <a:noFill/>
            <a:miter lim="800000"/>
            <a:headEnd/>
            <a:tailEnd/>
          </a:ln>
          <a:effectLst/>
        </p:spPr>
        <p:txBody>
          <a:bodyPr wrap="none">
            <a:spAutoFit/>
          </a:bodyPr>
          <a:lstStyle/>
          <a:p>
            <a:r>
              <a:rPr lang="fr-FR" dirty="0">
                <a:solidFill>
                  <a:srgbClr val="FFFF00"/>
                </a:solidFill>
                <a:latin typeface="Comic Sans MS" pitchFamily="66" charset="0"/>
              </a:rPr>
              <a:t>Un flux de données gigantesque,</a:t>
            </a:r>
          </a:p>
          <a:p>
            <a:r>
              <a:rPr lang="fr-FR" dirty="0">
                <a:solidFill>
                  <a:schemeClr val="bg1"/>
                </a:solidFill>
                <a:latin typeface="Comic Sans MS" pitchFamily="66" charset="0"/>
              </a:rPr>
              <a:t>généré par le nombre de collisions (des centaines de millions par seconde)</a:t>
            </a:r>
          </a:p>
          <a:p>
            <a:r>
              <a:rPr lang="fr-FR" dirty="0">
                <a:solidFill>
                  <a:schemeClr val="bg1"/>
                </a:solidFill>
                <a:latin typeface="Comic Sans MS" pitchFamily="66" charset="0"/>
              </a:rPr>
              <a:t>et le nombre de canaux électroniques (des centaines de millions).</a:t>
            </a:r>
          </a:p>
        </p:txBody>
      </p:sp>
      <p:pic>
        <p:nvPicPr>
          <p:cNvPr id="3" name="Picture 6" descr="CD en hauteur"/>
          <p:cNvPicPr>
            <a:picLocks noChangeAspect="1" noChangeArrowheads="1"/>
          </p:cNvPicPr>
          <p:nvPr/>
        </p:nvPicPr>
        <p:blipFill>
          <a:blip r:embed="rId2" cstate="print"/>
          <a:srcRect/>
          <a:stretch>
            <a:fillRect/>
          </a:stretch>
        </p:blipFill>
        <p:spPr bwMode="auto">
          <a:xfrm>
            <a:off x="539750" y="2565400"/>
            <a:ext cx="1117600" cy="3200400"/>
          </a:xfrm>
          <a:prstGeom prst="rect">
            <a:avLst/>
          </a:prstGeom>
          <a:noFill/>
          <a:ln w="57150">
            <a:solidFill>
              <a:schemeClr val="folHlink"/>
            </a:solidFill>
            <a:miter lim="800000"/>
            <a:headEnd/>
            <a:tailEnd/>
          </a:ln>
        </p:spPr>
      </p:pic>
      <p:sp>
        <p:nvSpPr>
          <p:cNvPr id="4" name="Text Box 8"/>
          <p:cNvSpPr txBox="1">
            <a:spLocks noChangeArrowheads="1"/>
          </p:cNvSpPr>
          <p:nvPr/>
        </p:nvSpPr>
        <p:spPr bwMode="auto">
          <a:xfrm>
            <a:off x="407988" y="1341438"/>
            <a:ext cx="7051675"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Soit </a:t>
            </a:r>
            <a:r>
              <a:rPr lang="fr-FR" dirty="0">
                <a:solidFill>
                  <a:srgbClr val="FF99CC"/>
                </a:solidFill>
                <a:latin typeface="Comic Sans MS" pitchFamily="66" charset="0"/>
              </a:rPr>
              <a:t>15 Téra octets par an</a:t>
            </a:r>
            <a:r>
              <a:rPr lang="fr-FR" dirty="0">
                <a:solidFill>
                  <a:schemeClr val="bg1"/>
                </a:solidFill>
                <a:latin typeface="Comic Sans MS" pitchFamily="66" charset="0"/>
              </a:rPr>
              <a:t> (1 Téra = 10</a:t>
            </a:r>
            <a:r>
              <a:rPr lang="fr-FR" baseline="30000" dirty="0">
                <a:solidFill>
                  <a:schemeClr val="bg1"/>
                </a:solidFill>
                <a:latin typeface="Comic Sans MS" pitchFamily="66" charset="0"/>
              </a:rPr>
              <a:t>15</a:t>
            </a:r>
            <a:r>
              <a:rPr lang="fr-FR" dirty="0">
                <a:solidFill>
                  <a:schemeClr val="bg1"/>
                </a:solidFill>
                <a:latin typeface="Comic Sans MS" pitchFamily="66" charset="0"/>
              </a:rPr>
              <a:t> ou  million de milliards),</a:t>
            </a:r>
          </a:p>
        </p:txBody>
      </p:sp>
      <p:sp>
        <p:nvSpPr>
          <p:cNvPr id="5" name="Text Box 9"/>
          <p:cNvSpPr txBox="1">
            <a:spLocks noChangeArrowheads="1"/>
          </p:cNvSpPr>
          <p:nvPr/>
        </p:nvSpPr>
        <p:spPr bwMode="auto">
          <a:xfrm>
            <a:off x="395288" y="1844675"/>
            <a:ext cx="3081337" cy="641350"/>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équivalent à une pile de CD </a:t>
            </a:r>
          </a:p>
          <a:p>
            <a:r>
              <a:rPr lang="fr-FR" dirty="0">
                <a:solidFill>
                  <a:schemeClr val="bg1"/>
                </a:solidFill>
                <a:latin typeface="Comic Sans MS" pitchFamily="66" charset="0"/>
              </a:rPr>
              <a:t>de 20 km de haut!</a:t>
            </a:r>
          </a:p>
        </p:txBody>
      </p:sp>
      <p:sp>
        <p:nvSpPr>
          <p:cNvPr id="6" name="Text Box 10"/>
          <p:cNvSpPr txBox="1">
            <a:spLocks noChangeArrowheads="1"/>
          </p:cNvSpPr>
          <p:nvPr/>
        </p:nvSpPr>
        <p:spPr bwMode="auto">
          <a:xfrm>
            <a:off x="527050" y="5949950"/>
            <a:ext cx="731838" cy="581025"/>
          </a:xfrm>
          <a:prstGeom prst="rect">
            <a:avLst/>
          </a:prstGeom>
          <a:noFill/>
          <a:ln w="9525">
            <a:noFill/>
            <a:miter lim="800000"/>
            <a:headEnd/>
            <a:tailEnd/>
          </a:ln>
          <a:effectLst/>
        </p:spPr>
        <p:txBody>
          <a:bodyPr wrap="none">
            <a:spAutoFit/>
          </a:bodyPr>
          <a:lstStyle/>
          <a:p>
            <a:pPr algn="ctr"/>
            <a:r>
              <a:rPr lang="fr-FR" sz="1600" dirty="0">
                <a:solidFill>
                  <a:schemeClr val="bg1"/>
                </a:solidFill>
                <a:latin typeface="Comic Sans MS" pitchFamily="66" charset="0"/>
              </a:rPr>
              <a:t>Mont </a:t>
            </a:r>
          </a:p>
          <a:p>
            <a:pPr algn="ctr"/>
            <a:r>
              <a:rPr lang="fr-FR" sz="1600" dirty="0">
                <a:solidFill>
                  <a:schemeClr val="bg1"/>
                </a:solidFill>
                <a:latin typeface="Comic Sans MS" pitchFamily="66" charset="0"/>
              </a:rPr>
              <a:t>Blanc</a:t>
            </a:r>
          </a:p>
        </p:txBody>
      </p:sp>
      <p:pic>
        <p:nvPicPr>
          <p:cNvPr id="7" name="Picture 11"/>
          <p:cNvPicPr>
            <a:picLocks noChangeAspect="1" noChangeArrowheads="1"/>
          </p:cNvPicPr>
          <p:nvPr/>
        </p:nvPicPr>
        <p:blipFill>
          <a:blip r:embed="rId3" cstate="print"/>
          <a:srcRect/>
          <a:stretch>
            <a:fillRect/>
          </a:stretch>
        </p:blipFill>
        <p:spPr bwMode="auto">
          <a:xfrm>
            <a:off x="4248150" y="3522663"/>
            <a:ext cx="4787900" cy="3219450"/>
          </a:xfrm>
          <a:prstGeom prst="rect">
            <a:avLst/>
          </a:prstGeom>
          <a:noFill/>
          <a:ln w="53975">
            <a:solidFill>
              <a:srgbClr val="FF0000"/>
            </a:solidFill>
            <a:miter lim="800000"/>
            <a:headEnd/>
            <a:tailEnd/>
          </a:ln>
          <a:effectLst/>
        </p:spPr>
      </p:pic>
      <p:sp>
        <p:nvSpPr>
          <p:cNvPr id="8" name="Text Box 12"/>
          <p:cNvSpPr txBox="1">
            <a:spLocks noChangeArrowheads="1"/>
          </p:cNvSpPr>
          <p:nvPr/>
        </p:nvSpPr>
        <p:spPr bwMode="auto">
          <a:xfrm>
            <a:off x="5651500" y="2060575"/>
            <a:ext cx="1873250" cy="519113"/>
          </a:xfrm>
          <a:prstGeom prst="rect">
            <a:avLst/>
          </a:prstGeom>
          <a:noFill/>
          <a:ln w="9525">
            <a:noFill/>
            <a:miter lim="800000"/>
            <a:headEnd/>
            <a:tailEnd/>
          </a:ln>
          <a:effectLst/>
        </p:spPr>
        <p:txBody>
          <a:bodyPr wrap="none">
            <a:spAutoFit/>
          </a:bodyPr>
          <a:lstStyle/>
          <a:p>
            <a:r>
              <a:rPr lang="en-US" sz="2800" dirty="0">
                <a:solidFill>
                  <a:srgbClr val="FFFF00"/>
                </a:solidFill>
                <a:latin typeface="Comic Sans MS" pitchFamily="66" charset="0"/>
              </a:rPr>
              <a:t>Comment?</a:t>
            </a:r>
          </a:p>
        </p:txBody>
      </p:sp>
      <p:sp>
        <p:nvSpPr>
          <p:cNvPr id="9" name="Text Box 13"/>
          <p:cNvSpPr txBox="1">
            <a:spLocks noChangeArrowheads="1"/>
          </p:cNvSpPr>
          <p:nvPr/>
        </p:nvSpPr>
        <p:spPr bwMode="auto">
          <a:xfrm>
            <a:off x="2366075" y="4726885"/>
            <a:ext cx="1463862" cy="646331"/>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100 centres</a:t>
            </a:r>
          </a:p>
          <a:p>
            <a:pPr algn="ctr"/>
            <a:r>
              <a:rPr lang="fr-FR" dirty="0">
                <a:solidFill>
                  <a:schemeClr val="bg1"/>
                </a:solidFill>
                <a:latin typeface="Comic Sans MS" pitchFamily="66" charset="0"/>
              </a:rPr>
              <a:t> de </a:t>
            </a:r>
            <a:r>
              <a:rPr lang="fr-FR" dirty="0" smtClean="0">
                <a:solidFill>
                  <a:schemeClr val="bg1"/>
                </a:solidFill>
                <a:latin typeface="Comic Sans MS" pitchFamily="66" charset="0"/>
              </a:rPr>
              <a:t>calcul</a:t>
            </a:r>
            <a:endParaRPr lang="fr-FR" dirty="0">
              <a:solidFill>
                <a:schemeClr val="bg1"/>
              </a:solidFill>
              <a:latin typeface="Comic Sans MS" pitchFamily="66" charset="0"/>
            </a:endParaRPr>
          </a:p>
        </p:txBody>
      </p:sp>
      <p:sp>
        <p:nvSpPr>
          <p:cNvPr id="10" name="Text Box 14"/>
          <p:cNvSpPr txBox="1">
            <a:spLocks noChangeArrowheads="1"/>
          </p:cNvSpPr>
          <p:nvPr/>
        </p:nvSpPr>
        <p:spPr bwMode="auto">
          <a:xfrm>
            <a:off x="5219700" y="2565400"/>
            <a:ext cx="2900363" cy="915988"/>
          </a:xfrm>
          <a:prstGeom prst="rect">
            <a:avLst/>
          </a:prstGeom>
          <a:noFill/>
          <a:ln w="9525">
            <a:noFill/>
            <a:miter lim="800000"/>
            <a:headEnd/>
            <a:tailEnd/>
          </a:ln>
          <a:effectLst/>
        </p:spPr>
        <p:txBody>
          <a:bodyPr>
            <a:spAutoFit/>
          </a:bodyPr>
          <a:lstStyle/>
          <a:p>
            <a:pPr algn="ctr"/>
            <a:r>
              <a:rPr lang="fr-FR" dirty="0">
                <a:solidFill>
                  <a:schemeClr val="bg1"/>
                </a:solidFill>
                <a:latin typeface="Comic Sans MS" pitchFamily="66" charset="0"/>
              </a:rPr>
              <a:t>Grille mondiale de calcul:</a:t>
            </a:r>
          </a:p>
          <a:p>
            <a:pPr algn="ctr"/>
            <a:r>
              <a:rPr lang="fr-FR" dirty="0">
                <a:solidFill>
                  <a:schemeClr val="bg1"/>
                </a:solidFill>
                <a:latin typeface="Comic Sans MS" pitchFamily="66" charset="0"/>
              </a:rPr>
              <a:t>Mise en commun </a:t>
            </a:r>
          </a:p>
          <a:p>
            <a:pPr algn="ctr"/>
            <a:r>
              <a:rPr lang="fr-FR" dirty="0">
                <a:solidFill>
                  <a:schemeClr val="bg1"/>
                </a:solidFill>
                <a:latin typeface="Comic Sans MS" pitchFamily="66" charset="0"/>
              </a:rPr>
              <a:t>de 100 000 ordinateurs.</a:t>
            </a:r>
          </a:p>
        </p:txBody>
      </p:sp>
      <p:sp>
        <p:nvSpPr>
          <p:cNvPr id="11" name="Line 15"/>
          <p:cNvSpPr>
            <a:spLocks noChangeShapeType="1"/>
          </p:cNvSpPr>
          <p:nvPr/>
        </p:nvSpPr>
        <p:spPr bwMode="auto">
          <a:xfrm flipV="1">
            <a:off x="827088" y="5300663"/>
            <a:ext cx="360362" cy="649287"/>
          </a:xfrm>
          <a:prstGeom prst="line">
            <a:avLst/>
          </a:prstGeom>
          <a:noFill/>
          <a:ln w="31750">
            <a:solidFill>
              <a:srgbClr val="FFFF00"/>
            </a:solidFill>
            <a:round/>
            <a:headEnd/>
            <a:tailEnd type="triangle" w="med" len="med"/>
          </a:ln>
          <a:effectLst/>
        </p:spPr>
        <p:txBody>
          <a:bodyPr/>
          <a:lstStyle/>
          <a:p>
            <a:endParaRPr lang="fr-FR" dirty="0">
              <a:latin typeface="Comic Sans MS" pitchFamily="66" charset="0"/>
            </a:endParaRPr>
          </a:p>
        </p:txBody>
      </p:sp>
      <p:sp>
        <p:nvSpPr>
          <p:cNvPr id="12" name="AutoShape 16"/>
          <p:cNvSpPr>
            <a:spLocks noChangeArrowheads="1"/>
          </p:cNvSpPr>
          <p:nvPr/>
        </p:nvSpPr>
        <p:spPr bwMode="auto">
          <a:xfrm rot="-658819">
            <a:off x="1836738" y="1844675"/>
            <a:ext cx="3887787" cy="2066925"/>
          </a:xfrm>
          <a:prstGeom prst="irregularSeal2">
            <a:avLst/>
          </a:prstGeom>
          <a:solidFill>
            <a:srgbClr val="FFFF00"/>
          </a:solidFill>
          <a:ln w="9525">
            <a:solidFill>
              <a:srgbClr val="FFFF00"/>
            </a:solidFill>
            <a:miter lim="800000"/>
            <a:headEnd/>
            <a:tailEnd/>
          </a:ln>
          <a:effectLst/>
        </p:spPr>
        <p:txBody>
          <a:bodyPr wrap="none" anchor="ctr"/>
          <a:lstStyle/>
          <a:p>
            <a:pPr algn="ctr"/>
            <a:r>
              <a:rPr lang="fr-FR" dirty="0">
                <a:solidFill>
                  <a:srgbClr val="FF0000"/>
                </a:solidFill>
                <a:effectLst>
                  <a:outerShdw blurRad="38100" dist="38100" dir="2700000" algn="tl">
                    <a:srgbClr val="000000"/>
                  </a:outerShdw>
                </a:effectLst>
                <a:latin typeface="Comic Sans MS" pitchFamily="66" charset="0"/>
              </a:rPr>
              <a:t>Le plus grand ordinateur</a:t>
            </a:r>
          </a:p>
          <a:p>
            <a:pPr algn="ctr"/>
            <a:r>
              <a:rPr lang="fr-FR" dirty="0">
                <a:solidFill>
                  <a:srgbClr val="FF0000"/>
                </a:solidFill>
                <a:effectLst>
                  <a:outerShdw blurRad="38100" dist="38100" dir="2700000" algn="tl">
                    <a:srgbClr val="000000"/>
                  </a:outerShdw>
                </a:effectLst>
                <a:latin typeface="Comic Sans MS" pitchFamily="66" charset="0"/>
              </a:rPr>
              <a:t>au monde!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par>
                          <p:cTn id="28" fill="hold">
                            <p:stCondLst>
                              <p:cond delay="500"/>
                            </p:stCondLst>
                            <p:childTnLst>
                              <p:par>
                                <p:cTn id="29" presetID="53"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heckerboard(across)">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4"/>
          <p:cNvSpPr>
            <a:spLocks noChangeArrowheads="1"/>
          </p:cNvSpPr>
          <p:nvPr/>
        </p:nvSpPr>
        <p:spPr bwMode="auto">
          <a:xfrm>
            <a:off x="323850" y="1766888"/>
            <a:ext cx="3240088" cy="3097212"/>
          </a:xfrm>
          <a:prstGeom prst="ellipse">
            <a:avLst/>
          </a:prstGeom>
          <a:solidFill>
            <a:srgbClr val="FFFF00"/>
          </a:solidFill>
          <a:ln w="9525">
            <a:solidFill>
              <a:srgbClr val="FFFF00"/>
            </a:solidFill>
            <a:round/>
            <a:headEnd/>
            <a:tailEnd/>
          </a:ln>
          <a:effectLst/>
        </p:spPr>
        <p:txBody>
          <a:bodyPr wrap="none" anchor="ctr"/>
          <a:lstStyle/>
          <a:p>
            <a:endParaRPr lang="fr-FR" dirty="0">
              <a:latin typeface="Comic Sans MS" pitchFamily="66" charset="0"/>
            </a:endParaRPr>
          </a:p>
        </p:txBody>
      </p:sp>
      <p:sp>
        <p:nvSpPr>
          <p:cNvPr id="3" name="Oval 5"/>
          <p:cNvSpPr>
            <a:spLocks noChangeArrowheads="1"/>
          </p:cNvSpPr>
          <p:nvPr/>
        </p:nvSpPr>
        <p:spPr bwMode="auto">
          <a:xfrm>
            <a:off x="2195513" y="212725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4" name="Oval 9"/>
          <p:cNvSpPr>
            <a:spLocks noChangeArrowheads="1"/>
          </p:cNvSpPr>
          <p:nvPr/>
        </p:nvSpPr>
        <p:spPr bwMode="auto">
          <a:xfrm>
            <a:off x="539750" y="255905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5" name="Oval 10"/>
          <p:cNvSpPr>
            <a:spLocks noChangeArrowheads="1"/>
          </p:cNvSpPr>
          <p:nvPr/>
        </p:nvSpPr>
        <p:spPr bwMode="auto">
          <a:xfrm>
            <a:off x="1763713" y="3567113"/>
            <a:ext cx="647700" cy="576262"/>
          </a:xfrm>
          <a:prstGeom prst="ellipse">
            <a:avLst/>
          </a:prstGeom>
          <a:solidFill>
            <a:srgbClr val="00FFFF"/>
          </a:solidFill>
          <a:ln w="9525">
            <a:solidFill>
              <a:srgbClr val="00FFFF"/>
            </a:solidFill>
            <a:round/>
            <a:headEnd/>
            <a:tailEnd/>
          </a:ln>
          <a:effectLst/>
        </p:spPr>
        <p:txBody>
          <a:bodyPr wrap="none" anchor="ctr"/>
          <a:lstStyle/>
          <a:p>
            <a:pPr algn="ctr"/>
            <a:r>
              <a:rPr lang="fr-FR" sz="3600" dirty="0">
                <a:solidFill>
                  <a:schemeClr val="bg1"/>
                </a:solidFill>
                <a:latin typeface="Comic Sans MS" pitchFamily="66" charset="0"/>
              </a:rPr>
              <a:t>d</a:t>
            </a:r>
          </a:p>
        </p:txBody>
      </p:sp>
      <p:sp>
        <p:nvSpPr>
          <p:cNvPr id="6" name="Oval 11"/>
          <p:cNvSpPr>
            <a:spLocks noChangeArrowheads="1"/>
          </p:cNvSpPr>
          <p:nvPr/>
        </p:nvSpPr>
        <p:spPr bwMode="auto">
          <a:xfrm>
            <a:off x="1331913" y="227171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7" name="Oval 12"/>
          <p:cNvSpPr>
            <a:spLocks noChangeArrowheads="1"/>
          </p:cNvSpPr>
          <p:nvPr/>
        </p:nvSpPr>
        <p:spPr bwMode="auto">
          <a:xfrm>
            <a:off x="1042988" y="313531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8" name="Oval 13"/>
          <p:cNvSpPr>
            <a:spLocks noChangeArrowheads="1"/>
          </p:cNvSpPr>
          <p:nvPr/>
        </p:nvSpPr>
        <p:spPr bwMode="auto">
          <a:xfrm>
            <a:off x="1979613" y="2847975"/>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9" name="Oval 14"/>
          <p:cNvSpPr>
            <a:spLocks noChangeArrowheads="1"/>
          </p:cNvSpPr>
          <p:nvPr/>
        </p:nvSpPr>
        <p:spPr bwMode="auto">
          <a:xfrm>
            <a:off x="971550" y="4071938"/>
            <a:ext cx="647700" cy="576262"/>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10" name="Oval 15"/>
          <p:cNvSpPr>
            <a:spLocks noChangeArrowheads="1"/>
          </p:cNvSpPr>
          <p:nvPr/>
        </p:nvSpPr>
        <p:spPr bwMode="auto">
          <a:xfrm>
            <a:off x="1619250" y="4287838"/>
            <a:ext cx="647700" cy="576262"/>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11" name="Line 16"/>
          <p:cNvSpPr>
            <a:spLocks noChangeShapeType="1"/>
          </p:cNvSpPr>
          <p:nvPr/>
        </p:nvSpPr>
        <p:spPr bwMode="auto">
          <a:xfrm>
            <a:off x="1835150" y="4432300"/>
            <a:ext cx="215900" cy="0"/>
          </a:xfrm>
          <a:prstGeom prst="line">
            <a:avLst/>
          </a:prstGeom>
          <a:noFill/>
          <a:ln w="50800">
            <a:solidFill>
              <a:schemeClr val="bg1"/>
            </a:solidFill>
            <a:round/>
            <a:headEnd/>
            <a:tailEnd/>
          </a:ln>
          <a:effectLst/>
        </p:spPr>
        <p:txBody>
          <a:bodyPr/>
          <a:lstStyle/>
          <a:p>
            <a:endParaRPr lang="fr-FR" dirty="0">
              <a:latin typeface="Comic Sans MS" pitchFamily="66" charset="0"/>
            </a:endParaRPr>
          </a:p>
        </p:txBody>
      </p:sp>
      <p:sp>
        <p:nvSpPr>
          <p:cNvPr id="12" name="Text Box 17"/>
          <p:cNvSpPr txBox="1">
            <a:spLocks noChangeArrowheads="1"/>
          </p:cNvSpPr>
          <p:nvPr/>
        </p:nvSpPr>
        <p:spPr bwMode="auto">
          <a:xfrm>
            <a:off x="107950" y="44450"/>
            <a:ext cx="8420100" cy="457200"/>
          </a:xfrm>
          <a:prstGeom prst="rect">
            <a:avLst/>
          </a:prstGeom>
          <a:noFill/>
          <a:ln w="9525">
            <a:noFill/>
            <a:miter lim="800000"/>
            <a:headEnd/>
            <a:tailEnd/>
          </a:ln>
          <a:effectLst/>
        </p:spPr>
        <p:txBody>
          <a:bodyPr wrap="none">
            <a:spAutoFit/>
          </a:bodyPr>
          <a:lstStyle/>
          <a:p>
            <a:r>
              <a:rPr lang="fr-FR" sz="2400" b="1" dirty="0">
                <a:solidFill>
                  <a:schemeClr val="bg1"/>
                </a:solidFill>
                <a:latin typeface="Comic Sans MS" pitchFamily="66" charset="0"/>
              </a:rPr>
              <a:t>LHC</a:t>
            </a:r>
            <a:r>
              <a:rPr lang="fr-FR" sz="2400" dirty="0">
                <a:solidFill>
                  <a:schemeClr val="bg1"/>
                </a:solidFill>
                <a:latin typeface="Comic Sans MS" pitchFamily="66" charset="0"/>
              </a:rPr>
              <a:t>: Collision frontale de 2 protons de très haute énergie</a:t>
            </a:r>
          </a:p>
        </p:txBody>
      </p:sp>
      <p:sp>
        <p:nvSpPr>
          <p:cNvPr id="13" name="Text Box 18"/>
          <p:cNvSpPr txBox="1">
            <a:spLocks noChangeArrowheads="1"/>
          </p:cNvSpPr>
          <p:nvPr/>
        </p:nvSpPr>
        <p:spPr bwMode="auto">
          <a:xfrm>
            <a:off x="900113" y="549275"/>
            <a:ext cx="2165350" cy="671513"/>
          </a:xfrm>
          <a:prstGeom prst="rect">
            <a:avLst/>
          </a:prstGeom>
          <a:noFill/>
          <a:ln w="9525">
            <a:noFill/>
            <a:miter lim="800000"/>
            <a:headEnd/>
            <a:tailEnd/>
          </a:ln>
          <a:effectLst/>
        </p:spPr>
        <p:txBody>
          <a:bodyPr wrap="none">
            <a:spAutoFit/>
          </a:bodyPr>
          <a:lstStyle/>
          <a:p>
            <a:pPr algn="ctr"/>
            <a:r>
              <a:rPr lang="fr-FR" sz="2000" b="1" dirty="0">
                <a:solidFill>
                  <a:schemeClr val="bg1"/>
                </a:solidFill>
                <a:latin typeface="Comic Sans MS" pitchFamily="66" charset="0"/>
              </a:rPr>
              <a:t>Le proton? </a:t>
            </a:r>
          </a:p>
          <a:p>
            <a:pPr algn="ctr"/>
            <a:r>
              <a:rPr lang="fr-FR" dirty="0">
                <a:solidFill>
                  <a:schemeClr val="bg1"/>
                </a:solidFill>
                <a:latin typeface="Comic Sans MS" pitchFamily="66" charset="0"/>
              </a:rPr>
              <a:t>Un sac de </a:t>
            </a:r>
            <a:r>
              <a:rPr lang="fr-FR" dirty="0">
                <a:solidFill>
                  <a:schemeClr val="bg1"/>
                </a:solidFill>
                <a:latin typeface="Comic Sans MS" pitchFamily="66" charset="0"/>
                <a:sym typeface="Symbol" pitchFamily="18" charset="2"/>
              </a:rPr>
              <a:t>billes:</a:t>
            </a:r>
            <a:r>
              <a:rPr lang="fr-FR" dirty="0">
                <a:solidFill>
                  <a:schemeClr val="bg1"/>
                </a:solidFill>
                <a:latin typeface="Comic Sans MS" pitchFamily="66" charset="0"/>
              </a:rPr>
              <a:t> </a:t>
            </a:r>
          </a:p>
        </p:txBody>
      </p:sp>
      <p:sp>
        <p:nvSpPr>
          <p:cNvPr id="14" name="Text Box 19"/>
          <p:cNvSpPr txBox="1">
            <a:spLocks noChangeArrowheads="1"/>
          </p:cNvSpPr>
          <p:nvPr/>
        </p:nvSpPr>
        <p:spPr bwMode="auto">
          <a:xfrm>
            <a:off x="323850" y="1125538"/>
            <a:ext cx="2921000" cy="641350"/>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3 quarks (dits de valence)</a:t>
            </a:r>
          </a:p>
          <a:p>
            <a:pPr algn="ctr"/>
            <a:r>
              <a:rPr lang="fr-FR" dirty="0">
                <a:solidFill>
                  <a:schemeClr val="bg1"/>
                </a:solidFill>
                <a:latin typeface="Comic Sans MS" pitchFamily="66" charset="0"/>
              </a:rPr>
              <a:t> et des gluons</a:t>
            </a:r>
          </a:p>
        </p:txBody>
      </p:sp>
      <p:sp>
        <p:nvSpPr>
          <p:cNvPr id="15" name="Oval 20"/>
          <p:cNvSpPr>
            <a:spLocks noChangeArrowheads="1"/>
          </p:cNvSpPr>
          <p:nvPr/>
        </p:nvSpPr>
        <p:spPr bwMode="auto">
          <a:xfrm>
            <a:off x="2771775" y="3424238"/>
            <a:ext cx="647700" cy="576262"/>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16" name="Oval 22"/>
          <p:cNvSpPr>
            <a:spLocks noChangeArrowheads="1"/>
          </p:cNvSpPr>
          <p:nvPr/>
        </p:nvSpPr>
        <p:spPr bwMode="auto">
          <a:xfrm>
            <a:off x="2411413" y="4000500"/>
            <a:ext cx="647700" cy="576263"/>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17" name="Line 23"/>
          <p:cNvSpPr>
            <a:spLocks noChangeShapeType="1"/>
          </p:cNvSpPr>
          <p:nvPr/>
        </p:nvSpPr>
        <p:spPr bwMode="auto">
          <a:xfrm flipV="1">
            <a:off x="1187450" y="2703513"/>
            <a:ext cx="215900" cy="7302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18" name="Line 25"/>
          <p:cNvSpPr>
            <a:spLocks noChangeShapeType="1"/>
          </p:cNvSpPr>
          <p:nvPr/>
        </p:nvSpPr>
        <p:spPr bwMode="auto">
          <a:xfrm flipV="1">
            <a:off x="1979613" y="2416175"/>
            <a:ext cx="215900" cy="71438"/>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19" name="Line 27"/>
          <p:cNvSpPr>
            <a:spLocks noChangeShapeType="1"/>
          </p:cNvSpPr>
          <p:nvPr/>
        </p:nvSpPr>
        <p:spPr bwMode="auto">
          <a:xfrm>
            <a:off x="1042988" y="3063875"/>
            <a:ext cx="144462"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0" name="Line 28"/>
          <p:cNvSpPr>
            <a:spLocks noChangeShapeType="1"/>
          </p:cNvSpPr>
          <p:nvPr/>
        </p:nvSpPr>
        <p:spPr bwMode="auto">
          <a:xfrm>
            <a:off x="1619250" y="3568700"/>
            <a:ext cx="215900" cy="14287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1" name="Line 29"/>
          <p:cNvSpPr>
            <a:spLocks noChangeShapeType="1"/>
          </p:cNvSpPr>
          <p:nvPr/>
        </p:nvSpPr>
        <p:spPr bwMode="auto">
          <a:xfrm flipV="1">
            <a:off x="2195513" y="3424238"/>
            <a:ext cx="73025"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2" name="Line 30"/>
          <p:cNvSpPr>
            <a:spLocks noChangeShapeType="1"/>
          </p:cNvSpPr>
          <p:nvPr/>
        </p:nvSpPr>
        <p:spPr bwMode="auto">
          <a:xfrm flipV="1">
            <a:off x="2411413" y="2703513"/>
            <a:ext cx="73025"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3" name="Text Box 31"/>
          <p:cNvSpPr txBox="1">
            <a:spLocks noChangeArrowheads="1"/>
          </p:cNvSpPr>
          <p:nvPr/>
        </p:nvSpPr>
        <p:spPr bwMode="auto">
          <a:xfrm>
            <a:off x="495300" y="5113338"/>
            <a:ext cx="3355975" cy="1190625"/>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et puis la </a:t>
            </a:r>
            <a:r>
              <a:rPr lang="fr-FR" dirty="0">
                <a:solidFill>
                  <a:schemeClr val="bg1"/>
                </a:solidFill>
                <a:latin typeface="Comic Sans MS" pitchFamily="66" charset="0"/>
                <a:sym typeface="Symbol" pitchFamily="18" charset="2"/>
              </a:rPr>
              <a:t>Mer constituée de</a:t>
            </a:r>
          </a:p>
          <a:p>
            <a:pPr algn="ctr"/>
            <a:r>
              <a:rPr lang="fr-FR" dirty="0">
                <a:solidFill>
                  <a:schemeClr val="bg1"/>
                </a:solidFill>
                <a:latin typeface="Comic Sans MS" pitchFamily="66" charset="0"/>
                <a:sym typeface="Symbol" pitchFamily="18" charset="2"/>
              </a:rPr>
              <a:t>particules virtuelles </a:t>
            </a:r>
          </a:p>
          <a:p>
            <a:pPr algn="ctr"/>
            <a:r>
              <a:rPr lang="fr-FR" dirty="0">
                <a:solidFill>
                  <a:schemeClr val="bg1"/>
                </a:solidFill>
                <a:latin typeface="Comic Sans MS" pitchFamily="66" charset="0"/>
                <a:sym typeface="Symbol" pitchFamily="18" charset="2"/>
              </a:rPr>
              <a:t>quarks-antiquarks et gluons</a:t>
            </a:r>
          </a:p>
          <a:p>
            <a:pPr algn="ctr"/>
            <a:r>
              <a:rPr lang="fr-FR" dirty="0">
                <a:solidFill>
                  <a:schemeClr val="bg1"/>
                </a:solidFill>
                <a:latin typeface="Comic Sans MS" pitchFamily="66" charset="0"/>
                <a:sym typeface="Symbol" pitchFamily="18" charset="2"/>
              </a:rPr>
              <a:t>en nombre … infini</a:t>
            </a:r>
          </a:p>
        </p:txBody>
      </p:sp>
      <p:sp>
        <p:nvSpPr>
          <p:cNvPr id="24" name="Text Box 32"/>
          <p:cNvSpPr txBox="1">
            <a:spLocks noChangeArrowheads="1"/>
          </p:cNvSpPr>
          <p:nvPr/>
        </p:nvSpPr>
        <p:spPr bwMode="auto">
          <a:xfrm>
            <a:off x="5562600" y="614363"/>
            <a:ext cx="2970213" cy="1190625"/>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Toutes ces </a:t>
            </a:r>
            <a:r>
              <a:rPr lang="fr-FR" dirty="0">
                <a:solidFill>
                  <a:schemeClr val="bg1"/>
                </a:solidFill>
                <a:latin typeface="Comic Sans MS" pitchFamily="66" charset="0"/>
                <a:sym typeface="Symbol" pitchFamily="18" charset="2"/>
              </a:rPr>
              <a:t>billes </a:t>
            </a:r>
          </a:p>
          <a:p>
            <a:pPr algn="ctr"/>
            <a:r>
              <a:rPr lang="fr-FR" dirty="0">
                <a:solidFill>
                  <a:schemeClr val="bg1"/>
                </a:solidFill>
                <a:latin typeface="Comic Sans MS" pitchFamily="66" charset="0"/>
                <a:sym typeface="Symbol" pitchFamily="18" charset="2"/>
              </a:rPr>
              <a:t>sont appelées </a:t>
            </a:r>
            <a:r>
              <a:rPr lang="fr-FR" b="1" dirty="0">
                <a:solidFill>
                  <a:schemeClr val="bg1"/>
                </a:solidFill>
                <a:latin typeface="Comic Sans MS" pitchFamily="66" charset="0"/>
                <a:sym typeface="Symbol" pitchFamily="18" charset="2"/>
              </a:rPr>
              <a:t>partons:</a:t>
            </a:r>
          </a:p>
          <a:p>
            <a:pPr algn="ctr"/>
            <a:r>
              <a:rPr lang="fr-FR" dirty="0">
                <a:solidFill>
                  <a:schemeClr val="bg1"/>
                </a:solidFill>
                <a:latin typeface="Comic Sans MS" pitchFamily="66" charset="0"/>
                <a:sym typeface="Symbol" pitchFamily="18" charset="2"/>
              </a:rPr>
              <a:t>Partons = quarks ou gluons</a:t>
            </a:r>
          </a:p>
          <a:p>
            <a:pPr algn="ctr"/>
            <a:r>
              <a:rPr lang="fr-FR" dirty="0">
                <a:solidFill>
                  <a:schemeClr val="bg1"/>
                </a:solidFill>
                <a:latin typeface="Comic Sans MS" pitchFamily="66" charset="0"/>
                <a:sym typeface="Symbol" pitchFamily="18" charset="2"/>
              </a:rPr>
              <a:t>de Valence ou de la Mer</a:t>
            </a:r>
          </a:p>
        </p:txBody>
      </p:sp>
      <p:sp>
        <p:nvSpPr>
          <p:cNvPr id="25" name="Text Box 33"/>
          <p:cNvSpPr txBox="1">
            <a:spLocks noChangeArrowheads="1"/>
          </p:cNvSpPr>
          <p:nvPr/>
        </p:nvSpPr>
        <p:spPr bwMode="auto">
          <a:xfrm>
            <a:off x="5880100" y="5080000"/>
            <a:ext cx="2773363" cy="671513"/>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Collision proton- proton</a:t>
            </a:r>
          </a:p>
          <a:p>
            <a:pPr algn="ctr"/>
            <a:r>
              <a:rPr lang="fr-FR" sz="2000" dirty="0">
                <a:solidFill>
                  <a:schemeClr val="bg1"/>
                </a:solidFill>
                <a:latin typeface="Comic Sans MS" pitchFamily="66" charset="0"/>
              </a:rPr>
              <a:t>= </a:t>
            </a:r>
            <a:r>
              <a:rPr lang="fr-FR" sz="2000" b="1" dirty="0">
                <a:solidFill>
                  <a:schemeClr val="bg1"/>
                </a:solidFill>
                <a:latin typeface="Comic Sans MS" pitchFamily="66" charset="0"/>
              </a:rPr>
              <a:t>Collision de partons</a:t>
            </a:r>
          </a:p>
        </p:txBody>
      </p:sp>
      <p:sp>
        <p:nvSpPr>
          <p:cNvPr id="26" name="Oval 34"/>
          <p:cNvSpPr>
            <a:spLocks noChangeArrowheads="1"/>
          </p:cNvSpPr>
          <p:nvPr/>
        </p:nvSpPr>
        <p:spPr bwMode="auto">
          <a:xfrm>
            <a:off x="5580063" y="1768475"/>
            <a:ext cx="3240087" cy="3097213"/>
          </a:xfrm>
          <a:prstGeom prst="ellipse">
            <a:avLst/>
          </a:prstGeom>
          <a:solidFill>
            <a:srgbClr val="FFFF00"/>
          </a:solidFill>
          <a:ln w="9525">
            <a:solidFill>
              <a:srgbClr val="FFFF00"/>
            </a:solidFill>
            <a:round/>
            <a:headEnd/>
            <a:tailEnd/>
          </a:ln>
          <a:effectLst/>
        </p:spPr>
        <p:txBody>
          <a:bodyPr wrap="none" anchor="ctr"/>
          <a:lstStyle/>
          <a:p>
            <a:endParaRPr lang="fr-FR" dirty="0">
              <a:latin typeface="Comic Sans MS" pitchFamily="66" charset="0"/>
            </a:endParaRPr>
          </a:p>
        </p:txBody>
      </p:sp>
      <p:sp>
        <p:nvSpPr>
          <p:cNvPr id="27" name="Oval 35"/>
          <p:cNvSpPr>
            <a:spLocks noChangeArrowheads="1"/>
          </p:cNvSpPr>
          <p:nvPr/>
        </p:nvSpPr>
        <p:spPr bwMode="auto">
          <a:xfrm>
            <a:off x="7451725" y="2128838"/>
            <a:ext cx="647700" cy="576262"/>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28" name="Oval 36"/>
          <p:cNvSpPr>
            <a:spLocks noChangeArrowheads="1"/>
          </p:cNvSpPr>
          <p:nvPr/>
        </p:nvSpPr>
        <p:spPr bwMode="auto">
          <a:xfrm>
            <a:off x="7019925" y="356870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29" name="Oval 37"/>
          <p:cNvSpPr>
            <a:spLocks noChangeArrowheads="1"/>
          </p:cNvSpPr>
          <p:nvPr/>
        </p:nvSpPr>
        <p:spPr bwMode="auto">
          <a:xfrm>
            <a:off x="5795963" y="2487613"/>
            <a:ext cx="647700" cy="576262"/>
          </a:xfrm>
          <a:prstGeom prst="ellipse">
            <a:avLst/>
          </a:prstGeom>
          <a:solidFill>
            <a:srgbClr val="00FFFF"/>
          </a:solidFill>
          <a:ln w="9525">
            <a:solidFill>
              <a:srgbClr val="00FFFF"/>
            </a:solidFill>
            <a:round/>
            <a:headEnd/>
            <a:tailEnd/>
          </a:ln>
          <a:effectLst/>
        </p:spPr>
        <p:txBody>
          <a:bodyPr wrap="none" anchor="ctr"/>
          <a:lstStyle/>
          <a:p>
            <a:pPr algn="ctr"/>
            <a:r>
              <a:rPr lang="fr-FR" sz="3600" dirty="0">
                <a:solidFill>
                  <a:schemeClr val="bg1"/>
                </a:solidFill>
                <a:latin typeface="Comic Sans MS" pitchFamily="66" charset="0"/>
              </a:rPr>
              <a:t>d</a:t>
            </a:r>
          </a:p>
        </p:txBody>
      </p:sp>
      <p:sp>
        <p:nvSpPr>
          <p:cNvPr id="30" name="Oval 38"/>
          <p:cNvSpPr>
            <a:spLocks noChangeArrowheads="1"/>
          </p:cNvSpPr>
          <p:nvPr/>
        </p:nvSpPr>
        <p:spPr bwMode="auto">
          <a:xfrm>
            <a:off x="6588125" y="2273300"/>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1" name="Oval 39"/>
          <p:cNvSpPr>
            <a:spLocks noChangeArrowheads="1"/>
          </p:cNvSpPr>
          <p:nvPr/>
        </p:nvSpPr>
        <p:spPr bwMode="auto">
          <a:xfrm>
            <a:off x="6299200" y="3136900"/>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2" name="Oval 40"/>
          <p:cNvSpPr>
            <a:spLocks noChangeArrowheads="1"/>
          </p:cNvSpPr>
          <p:nvPr/>
        </p:nvSpPr>
        <p:spPr bwMode="auto">
          <a:xfrm>
            <a:off x="7235825" y="284956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3" name="Oval 41"/>
          <p:cNvSpPr>
            <a:spLocks noChangeArrowheads="1"/>
          </p:cNvSpPr>
          <p:nvPr/>
        </p:nvSpPr>
        <p:spPr bwMode="auto">
          <a:xfrm>
            <a:off x="6227763" y="4073525"/>
            <a:ext cx="647700" cy="576263"/>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34" name="Oval 42"/>
          <p:cNvSpPr>
            <a:spLocks noChangeArrowheads="1"/>
          </p:cNvSpPr>
          <p:nvPr/>
        </p:nvSpPr>
        <p:spPr bwMode="auto">
          <a:xfrm>
            <a:off x="6875463" y="4289425"/>
            <a:ext cx="647700" cy="576263"/>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35" name="Line 43"/>
          <p:cNvSpPr>
            <a:spLocks noChangeShapeType="1"/>
          </p:cNvSpPr>
          <p:nvPr/>
        </p:nvSpPr>
        <p:spPr bwMode="auto">
          <a:xfrm>
            <a:off x="7091363" y="4433888"/>
            <a:ext cx="215900" cy="0"/>
          </a:xfrm>
          <a:prstGeom prst="line">
            <a:avLst/>
          </a:prstGeom>
          <a:noFill/>
          <a:ln w="50800">
            <a:solidFill>
              <a:schemeClr val="bg1"/>
            </a:solidFill>
            <a:round/>
            <a:headEnd/>
            <a:tailEnd/>
          </a:ln>
          <a:effectLst/>
        </p:spPr>
        <p:txBody>
          <a:bodyPr/>
          <a:lstStyle/>
          <a:p>
            <a:endParaRPr lang="fr-FR" dirty="0">
              <a:latin typeface="Comic Sans MS" pitchFamily="66" charset="0"/>
            </a:endParaRPr>
          </a:p>
        </p:txBody>
      </p:sp>
      <p:sp>
        <p:nvSpPr>
          <p:cNvPr id="36" name="Oval 44"/>
          <p:cNvSpPr>
            <a:spLocks noChangeArrowheads="1"/>
          </p:cNvSpPr>
          <p:nvPr/>
        </p:nvSpPr>
        <p:spPr bwMode="auto">
          <a:xfrm>
            <a:off x="8027988" y="3425825"/>
            <a:ext cx="647700" cy="576263"/>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7" name="Oval 45"/>
          <p:cNvSpPr>
            <a:spLocks noChangeArrowheads="1"/>
          </p:cNvSpPr>
          <p:nvPr/>
        </p:nvSpPr>
        <p:spPr bwMode="auto">
          <a:xfrm>
            <a:off x="7667625" y="4002088"/>
            <a:ext cx="647700" cy="576262"/>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8" name="Line 46"/>
          <p:cNvSpPr>
            <a:spLocks noChangeShapeType="1"/>
          </p:cNvSpPr>
          <p:nvPr/>
        </p:nvSpPr>
        <p:spPr bwMode="auto">
          <a:xfrm flipV="1">
            <a:off x="6443663" y="2705100"/>
            <a:ext cx="215900" cy="7302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39" name="Line 47"/>
          <p:cNvSpPr>
            <a:spLocks noChangeShapeType="1"/>
          </p:cNvSpPr>
          <p:nvPr/>
        </p:nvSpPr>
        <p:spPr bwMode="auto">
          <a:xfrm flipV="1">
            <a:off x="7235825" y="2417763"/>
            <a:ext cx="215900" cy="71437"/>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0" name="Line 48"/>
          <p:cNvSpPr>
            <a:spLocks noChangeShapeType="1"/>
          </p:cNvSpPr>
          <p:nvPr/>
        </p:nvSpPr>
        <p:spPr bwMode="auto">
          <a:xfrm>
            <a:off x="6299200" y="3065463"/>
            <a:ext cx="144463"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1" name="Line 49"/>
          <p:cNvSpPr>
            <a:spLocks noChangeShapeType="1"/>
          </p:cNvSpPr>
          <p:nvPr/>
        </p:nvSpPr>
        <p:spPr bwMode="auto">
          <a:xfrm>
            <a:off x="6875463" y="3570288"/>
            <a:ext cx="215900" cy="14287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2" name="Line 50"/>
          <p:cNvSpPr>
            <a:spLocks noChangeShapeType="1"/>
          </p:cNvSpPr>
          <p:nvPr/>
        </p:nvSpPr>
        <p:spPr bwMode="auto">
          <a:xfrm flipV="1">
            <a:off x="7451725" y="3425825"/>
            <a:ext cx="73025"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3" name="Line 51"/>
          <p:cNvSpPr>
            <a:spLocks noChangeShapeType="1"/>
          </p:cNvSpPr>
          <p:nvPr/>
        </p:nvSpPr>
        <p:spPr bwMode="auto">
          <a:xfrm flipV="1">
            <a:off x="7667625" y="2705100"/>
            <a:ext cx="73025"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4" name="Text Box 53"/>
          <p:cNvSpPr txBox="1">
            <a:spLocks noChangeArrowheads="1"/>
          </p:cNvSpPr>
          <p:nvPr/>
        </p:nvSpPr>
        <p:spPr bwMode="auto">
          <a:xfrm>
            <a:off x="6483350" y="5721350"/>
            <a:ext cx="1457325"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quark-quark</a:t>
            </a:r>
          </a:p>
        </p:txBody>
      </p:sp>
      <p:sp>
        <p:nvSpPr>
          <p:cNvPr id="45" name="Text Box 54"/>
          <p:cNvSpPr txBox="1">
            <a:spLocks noChangeArrowheads="1"/>
          </p:cNvSpPr>
          <p:nvPr/>
        </p:nvSpPr>
        <p:spPr bwMode="auto">
          <a:xfrm>
            <a:off x="6503988" y="6080125"/>
            <a:ext cx="1409700"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quark-gluon</a:t>
            </a:r>
          </a:p>
        </p:txBody>
      </p:sp>
      <p:sp>
        <p:nvSpPr>
          <p:cNvPr id="46" name="Text Box 55"/>
          <p:cNvSpPr txBox="1">
            <a:spLocks noChangeArrowheads="1"/>
          </p:cNvSpPr>
          <p:nvPr/>
        </p:nvSpPr>
        <p:spPr bwMode="auto">
          <a:xfrm>
            <a:off x="6515100" y="6446838"/>
            <a:ext cx="1362075"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gluon-gluon</a:t>
            </a:r>
          </a:p>
        </p:txBody>
      </p:sp>
      <p:sp>
        <p:nvSpPr>
          <p:cNvPr id="47" name="Line 57"/>
          <p:cNvSpPr>
            <a:spLocks noChangeShapeType="1"/>
          </p:cNvSpPr>
          <p:nvPr/>
        </p:nvSpPr>
        <p:spPr bwMode="auto">
          <a:xfrm>
            <a:off x="2771775" y="2343150"/>
            <a:ext cx="3024188" cy="431800"/>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sp>
        <p:nvSpPr>
          <p:cNvPr id="48" name="Line 59"/>
          <p:cNvSpPr>
            <a:spLocks noChangeShapeType="1"/>
          </p:cNvSpPr>
          <p:nvPr/>
        </p:nvSpPr>
        <p:spPr bwMode="auto">
          <a:xfrm>
            <a:off x="2771775" y="2559050"/>
            <a:ext cx="3529013" cy="792163"/>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sp>
        <p:nvSpPr>
          <p:cNvPr id="49" name="Line 60"/>
          <p:cNvSpPr>
            <a:spLocks noChangeShapeType="1"/>
          </p:cNvSpPr>
          <p:nvPr/>
        </p:nvSpPr>
        <p:spPr bwMode="auto">
          <a:xfrm>
            <a:off x="2555875" y="3208338"/>
            <a:ext cx="3744913" cy="358775"/>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pic>
        <p:nvPicPr>
          <p:cNvPr id="50" name="Picture 61"/>
          <p:cNvPicPr>
            <a:picLocks noChangeAspect="1" noChangeArrowheads="1"/>
          </p:cNvPicPr>
          <p:nvPr/>
        </p:nvPicPr>
        <p:blipFill>
          <a:blip r:embed="rId2" cstate="print"/>
          <a:srcRect/>
          <a:stretch>
            <a:fillRect/>
          </a:stretch>
        </p:blipFill>
        <p:spPr bwMode="auto">
          <a:xfrm>
            <a:off x="3490913" y="692150"/>
            <a:ext cx="1873250" cy="1176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checkerboard(across)">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heckerboard(across)">
                                      <p:cBhvr>
                                        <p:cTn id="39" dur="500"/>
                                        <p:tgtEl>
                                          <p:spTgt spid="1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500"/>
                                        <p:tgtEl>
                                          <p:spTgt spid="1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heckerboard(across)">
                                      <p:cBhvr>
                                        <p:cTn id="48" dur="500"/>
                                        <p:tgtEl>
                                          <p:spTgt spid="20"/>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heckerboard(across)">
                                      <p:cBhvr>
                                        <p:cTn id="51" dur="500"/>
                                        <p:tgtEl>
                                          <p:spTgt spid="21"/>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heckerboard(across)">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heckerboard(across)">
                                      <p:cBhvr>
                                        <p:cTn id="59" dur="500"/>
                                        <p:tgtEl>
                                          <p:spTgt spid="23"/>
                                        </p:tgtEl>
                                      </p:cBhvr>
                                    </p:animEffect>
                                  </p:childTnLst>
                                </p:cTn>
                              </p:par>
                            </p:childTnLst>
                          </p:cTn>
                        </p:par>
                        <p:par>
                          <p:cTn id="60" fill="hold">
                            <p:stCondLst>
                              <p:cond delay="500"/>
                            </p:stCondLst>
                            <p:childTnLst>
                              <p:par>
                                <p:cTn id="61" presetID="5" presetClass="entr" presetSubtype="1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heckerboard(across)">
                                      <p:cBhvr>
                                        <p:cTn id="63" dur="500"/>
                                        <p:tgtEl>
                                          <p:spTgt spid="9"/>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checkerboard(across)">
                                      <p:cBhvr>
                                        <p:cTn id="66" dur="500"/>
                                        <p:tgtEl>
                                          <p:spTgt spid="10"/>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checkerboard(across)">
                                      <p:cBhvr>
                                        <p:cTn id="69" dur="500"/>
                                        <p:tgtEl>
                                          <p:spTgt spid="11"/>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checkerboard(across)">
                                      <p:cBhvr>
                                        <p:cTn id="72" dur="500"/>
                                        <p:tgtEl>
                                          <p:spTgt spid="16"/>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heckerboard(across)">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heckerboard(across)">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checkerboard(across)">
                                      <p:cBhvr>
                                        <p:cTn id="88" dur="500"/>
                                        <p:tgtEl>
                                          <p:spTgt spid="26"/>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checkerboard(across)">
                                      <p:cBhvr>
                                        <p:cTn id="91" dur="500"/>
                                        <p:tgtEl>
                                          <p:spTgt spid="27"/>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heckerboard(across)">
                                      <p:cBhvr>
                                        <p:cTn id="94" dur="500"/>
                                        <p:tgtEl>
                                          <p:spTgt spid="28"/>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checkerboard(across)">
                                      <p:cBhvr>
                                        <p:cTn id="97" dur="500"/>
                                        <p:tgtEl>
                                          <p:spTgt spid="29"/>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checkerboard(across)">
                                      <p:cBhvr>
                                        <p:cTn id="100" dur="500"/>
                                        <p:tgtEl>
                                          <p:spTgt spid="30"/>
                                        </p:tgtEl>
                                      </p:cBhvr>
                                    </p:animEffect>
                                  </p:childTnLst>
                                </p:cTn>
                              </p:par>
                              <p:par>
                                <p:cTn id="101" presetID="5" presetClass="entr" presetSubtype="1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checkerboard(across)">
                                      <p:cBhvr>
                                        <p:cTn id="103" dur="500"/>
                                        <p:tgtEl>
                                          <p:spTgt spid="31"/>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checkerboard(across)">
                                      <p:cBhvr>
                                        <p:cTn id="106" dur="500"/>
                                        <p:tgtEl>
                                          <p:spTgt spid="32"/>
                                        </p:tgtEl>
                                      </p:cBhvr>
                                    </p:animEffect>
                                  </p:childTnLst>
                                </p:cTn>
                              </p:par>
                              <p:par>
                                <p:cTn id="107" presetID="5" presetClass="entr" presetSubtype="1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checkerboard(across)">
                                      <p:cBhvr>
                                        <p:cTn id="109" dur="500"/>
                                        <p:tgtEl>
                                          <p:spTgt spid="33"/>
                                        </p:tgtEl>
                                      </p:cBhvr>
                                    </p:animEffect>
                                  </p:childTnLst>
                                </p:cTn>
                              </p:par>
                              <p:par>
                                <p:cTn id="110" presetID="5" presetClass="entr" presetSubtype="10"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checkerboard(across)">
                                      <p:cBhvr>
                                        <p:cTn id="112" dur="500"/>
                                        <p:tgtEl>
                                          <p:spTgt spid="34"/>
                                        </p:tgtEl>
                                      </p:cBhvr>
                                    </p:animEffect>
                                  </p:childTnLst>
                                </p:cTn>
                              </p:par>
                              <p:par>
                                <p:cTn id="113" presetID="5" presetClass="entr" presetSubtype="10"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checkerboard(across)">
                                      <p:cBhvr>
                                        <p:cTn id="115" dur="500"/>
                                        <p:tgtEl>
                                          <p:spTgt spid="35"/>
                                        </p:tgtEl>
                                      </p:cBhvr>
                                    </p:animEffect>
                                  </p:childTnLst>
                                </p:cTn>
                              </p:par>
                              <p:par>
                                <p:cTn id="116" presetID="5" presetClass="entr" presetSubtype="10" fill="hold" grpId="0"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checkerboard(across)">
                                      <p:cBhvr>
                                        <p:cTn id="118" dur="500"/>
                                        <p:tgtEl>
                                          <p:spTgt spid="36"/>
                                        </p:tgtEl>
                                      </p:cBhvr>
                                    </p:animEffect>
                                  </p:childTnLst>
                                </p:cTn>
                              </p:par>
                              <p:par>
                                <p:cTn id="119" presetID="5" presetClass="entr" presetSubtype="10"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checkerboard(across)">
                                      <p:cBhvr>
                                        <p:cTn id="121" dur="500"/>
                                        <p:tgtEl>
                                          <p:spTgt spid="37"/>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checkerboard(across)">
                                      <p:cBhvr>
                                        <p:cTn id="124" dur="500"/>
                                        <p:tgtEl>
                                          <p:spTgt spid="38"/>
                                        </p:tgtEl>
                                      </p:cBhvr>
                                    </p:animEffect>
                                  </p:childTnLst>
                                </p:cTn>
                              </p:par>
                              <p:par>
                                <p:cTn id="125" presetID="5" presetClass="entr" presetSubtype="1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checkerboard(across)">
                                      <p:cBhvr>
                                        <p:cTn id="127" dur="500"/>
                                        <p:tgtEl>
                                          <p:spTgt spid="39"/>
                                        </p:tgtEl>
                                      </p:cBhvr>
                                    </p:animEffect>
                                  </p:childTnLst>
                                </p:cTn>
                              </p:par>
                              <p:par>
                                <p:cTn id="128" presetID="5" presetClass="entr" presetSubtype="10"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heckerboard(across)">
                                      <p:cBhvr>
                                        <p:cTn id="130" dur="500"/>
                                        <p:tgtEl>
                                          <p:spTgt spid="40"/>
                                        </p:tgtEl>
                                      </p:cBhvr>
                                    </p:animEffect>
                                  </p:childTnLst>
                                </p:cTn>
                              </p:par>
                              <p:par>
                                <p:cTn id="131" presetID="5" presetClass="entr" presetSubtype="1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checkerboard(across)">
                                      <p:cBhvr>
                                        <p:cTn id="133" dur="500"/>
                                        <p:tgtEl>
                                          <p:spTgt spid="41"/>
                                        </p:tgtEl>
                                      </p:cBhvr>
                                    </p:animEffect>
                                  </p:childTnLst>
                                </p:cTn>
                              </p:par>
                              <p:par>
                                <p:cTn id="134" presetID="5"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checkerboard(across)">
                                      <p:cBhvr>
                                        <p:cTn id="136" dur="500"/>
                                        <p:tgtEl>
                                          <p:spTgt spid="42"/>
                                        </p:tgtEl>
                                      </p:cBhvr>
                                    </p:animEffect>
                                  </p:childTnLst>
                                </p:cTn>
                              </p:par>
                              <p:par>
                                <p:cTn id="137" presetID="5" presetClass="entr" presetSubtype="1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checkerboard(across)">
                                      <p:cBhvr>
                                        <p:cTn id="139" dur="500"/>
                                        <p:tgtEl>
                                          <p:spTgt spid="4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0" fill="hold" grpId="0" nodeType="clickEffect">
                                  <p:stCondLst>
                                    <p:cond delay="0"/>
                                  </p:stCondLst>
                                  <p:childTnLst>
                                    <p:set>
                                      <p:cBhvr>
                                        <p:cTn id="143" dur="1" fill="hold">
                                          <p:stCondLst>
                                            <p:cond delay="0"/>
                                          </p:stCondLst>
                                        </p:cTn>
                                        <p:tgtEl>
                                          <p:spTgt spid="44"/>
                                        </p:tgtEl>
                                        <p:attrNameLst>
                                          <p:attrName>style.visibility</p:attrName>
                                        </p:attrNameLst>
                                      </p:cBhvr>
                                      <p:to>
                                        <p:strVal val="visible"/>
                                      </p:to>
                                    </p:set>
                                    <p:anim calcmode="lin" valueType="num">
                                      <p:cBhvr>
                                        <p:cTn id="144" dur="1000" fill="hold"/>
                                        <p:tgtEl>
                                          <p:spTgt spid="44"/>
                                        </p:tgtEl>
                                        <p:attrNameLst>
                                          <p:attrName>ppt_w</p:attrName>
                                        </p:attrNameLst>
                                      </p:cBhvr>
                                      <p:tavLst>
                                        <p:tav tm="0">
                                          <p:val>
                                            <p:fltVal val="0"/>
                                          </p:val>
                                        </p:tav>
                                        <p:tav tm="100000">
                                          <p:val>
                                            <p:strVal val="#ppt_w"/>
                                          </p:val>
                                        </p:tav>
                                      </p:tavLst>
                                    </p:anim>
                                    <p:anim calcmode="lin" valueType="num">
                                      <p:cBhvr>
                                        <p:cTn id="145" dur="1000" fill="hold"/>
                                        <p:tgtEl>
                                          <p:spTgt spid="44"/>
                                        </p:tgtEl>
                                        <p:attrNameLst>
                                          <p:attrName>ppt_h</p:attrName>
                                        </p:attrNameLst>
                                      </p:cBhvr>
                                      <p:tavLst>
                                        <p:tav tm="0">
                                          <p:val>
                                            <p:fltVal val="0"/>
                                          </p:val>
                                        </p:tav>
                                        <p:tav tm="100000">
                                          <p:val>
                                            <p:strVal val="#ppt_h"/>
                                          </p:val>
                                        </p:tav>
                                      </p:tavLst>
                                    </p:anim>
                                    <p:animEffect transition="in" filter="fade">
                                      <p:cBhvr>
                                        <p:cTn id="146" dur="1000"/>
                                        <p:tgtEl>
                                          <p:spTgt spid="44"/>
                                        </p:tgtEl>
                                      </p:cBhvr>
                                    </p:animEffect>
                                  </p:childTnLst>
                                </p:cTn>
                              </p:par>
                              <p:par>
                                <p:cTn id="147" presetID="53"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 calcmode="lin" valueType="num">
                                      <p:cBhvr>
                                        <p:cTn id="149" dur="1000" fill="hold"/>
                                        <p:tgtEl>
                                          <p:spTgt spid="47"/>
                                        </p:tgtEl>
                                        <p:attrNameLst>
                                          <p:attrName>ppt_w</p:attrName>
                                        </p:attrNameLst>
                                      </p:cBhvr>
                                      <p:tavLst>
                                        <p:tav tm="0">
                                          <p:val>
                                            <p:fltVal val="0"/>
                                          </p:val>
                                        </p:tav>
                                        <p:tav tm="100000">
                                          <p:val>
                                            <p:strVal val="#ppt_w"/>
                                          </p:val>
                                        </p:tav>
                                      </p:tavLst>
                                    </p:anim>
                                    <p:anim calcmode="lin" valueType="num">
                                      <p:cBhvr>
                                        <p:cTn id="150" dur="1000" fill="hold"/>
                                        <p:tgtEl>
                                          <p:spTgt spid="47"/>
                                        </p:tgtEl>
                                        <p:attrNameLst>
                                          <p:attrName>ppt_h</p:attrName>
                                        </p:attrNameLst>
                                      </p:cBhvr>
                                      <p:tavLst>
                                        <p:tav tm="0">
                                          <p:val>
                                            <p:fltVal val="0"/>
                                          </p:val>
                                        </p:tav>
                                        <p:tav tm="100000">
                                          <p:val>
                                            <p:strVal val="#ppt_h"/>
                                          </p:val>
                                        </p:tav>
                                      </p:tavLst>
                                    </p:anim>
                                    <p:animEffect transition="in" filter="fade">
                                      <p:cBhvr>
                                        <p:cTn id="151" dur="10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45"/>
                                        </p:tgtEl>
                                        <p:attrNameLst>
                                          <p:attrName>style.visibility</p:attrName>
                                        </p:attrNameLst>
                                      </p:cBhvr>
                                      <p:to>
                                        <p:strVal val="visible"/>
                                      </p:to>
                                    </p:set>
                                    <p:anim calcmode="lin" valueType="num">
                                      <p:cBhvr>
                                        <p:cTn id="156" dur="1000" fill="hold"/>
                                        <p:tgtEl>
                                          <p:spTgt spid="45"/>
                                        </p:tgtEl>
                                        <p:attrNameLst>
                                          <p:attrName>ppt_w</p:attrName>
                                        </p:attrNameLst>
                                      </p:cBhvr>
                                      <p:tavLst>
                                        <p:tav tm="0">
                                          <p:val>
                                            <p:fltVal val="0"/>
                                          </p:val>
                                        </p:tav>
                                        <p:tav tm="100000">
                                          <p:val>
                                            <p:strVal val="#ppt_w"/>
                                          </p:val>
                                        </p:tav>
                                      </p:tavLst>
                                    </p:anim>
                                    <p:anim calcmode="lin" valueType="num">
                                      <p:cBhvr>
                                        <p:cTn id="157" dur="1000" fill="hold"/>
                                        <p:tgtEl>
                                          <p:spTgt spid="45"/>
                                        </p:tgtEl>
                                        <p:attrNameLst>
                                          <p:attrName>ppt_h</p:attrName>
                                        </p:attrNameLst>
                                      </p:cBhvr>
                                      <p:tavLst>
                                        <p:tav tm="0">
                                          <p:val>
                                            <p:fltVal val="0"/>
                                          </p:val>
                                        </p:tav>
                                        <p:tav tm="100000">
                                          <p:val>
                                            <p:strVal val="#ppt_h"/>
                                          </p:val>
                                        </p:tav>
                                      </p:tavLst>
                                    </p:anim>
                                    <p:animEffect transition="in" filter="fade">
                                      <p:cBhvr>
                                        <p:cTn id="158" dur="1000"/>
                                        <p:tgtEl>
                                          <p:spTgt spid="45"/>
                                        </p:tgtEl>
                                      </p:cBhvr>
                                    </p:animEffect>
                                  </p:childTnLst>
                                </p:cTn>
                              </p:par>
                              <p:par>
                                <p:cTn id="159" presetID="53"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anim calcmode="lin" valueType="num">
                                      <p:cBhvr>
                                        <p:cTn id="161" dur="1000" fill="hold"/>
                                        <p:tgtEl>
                                          <p:spTgt spid="48"/>
                                        </p:tgtEl>
                                        <p:attrNameLst>
                                          <p:attrName>ppt_w</p:attrName>
                                        </p:attrNameLst>
                                      </p:cBhvr>
                                      <p:tavLst>
                                        <p:tav tm="0">
                                          <p:val>
                                            <p:fltVal val="0"/>
                                          </p:val>
                                        </p:tav>
                                        <p:tav tm="100000">
                                          <p:val>
                                            <p:strVal val="#ppt_w"/>
                                          </p:val>
                                        </p:tav>
                                      </p:tavLst>
                                    </p:anim>
                                    <p:anim calcmode="lin" valueType="num">
                                      <p:cBhvr>
                                        <p:cTn id="162" dur="1000" fill="hold"/>
                                        <p:tgtEl>
                                          <p:spTgt spid="48"/>
                                        </p:tgtEl>
                                        <p:attrNameLst>
                                          <p:attrName>ppt_h</p:attrName>
                                        </p:attrNameLst>
                                      </p:cBhvr>
                                      <p:tavLst>
                                        <p:tav tm="0">
                                          <p:val>
                                            <p:fltVal val="0"/>
                                          </p:val>
                                        </p:tav>
                                        <p:tav tm="100000">
                                          <p:val>
                                            <p:strVal val="#ppt_h"/>
                                          </p:val>
                                        </p:tav>
                                      </p:tavLst>
                                    </p:anim>
                                    <p:animEffect transition="in" filter="fade">
                                      <p:cBhvr>
                                        <p:cTn id="163" dur="1000"/>
                                        <p:tgtEl>
                                          <p:spTgt spid="48"/>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0" fill="hold" grpId="0" nodeType="clickEffect">
                                  <p:stCondLst>
                                    <p:cond delay="0"/>
                                  </p:stCondLst>
                                  <p:childTnLst>
                                    <p:set>
                                      <p:cBhvr>
                                        <p:cTn id="167" dur="1" fill="hold">
                                          <p:stCondLst>
                                            <p:cond delay="0"/>
                                          </p:stCondLst>
                                        </p:cTn>
                                        <p:tgtEl>
                                          <p:spTgt spid="46"/>
                                        </p:tgtEl>
                                        <p:attrNameLst>
                                          <p:attrName>style.visibility</p:attrName>
                                        </p:attrNameLst>
                                      </p:cBhvr>
                                      <p:to>
                                        <p:strVal val="visible"/>
                                      </p:to>
                                    </p:set>
                                    <p:anim calcmode="lin" valueType="num">
                                      <p:cBhvr>
                                        <p:cTn id="168" dur="1000" fill="hold"/>
                                        <p:tgtEl>
                                          <p:spTgt spid="46"/>
                                        </p:tgtEl>
                                        <p:attrNameLst>
                                          <p:attrName>ppt_w</p:attrName>
                                        </p:attrNameLst>
                                      </p:cBhvr>
                                      <p:tavLst>
                                        <p:tav tm="0">
                                          <p:val>
                                            <p:fltVal val="0"/>
                                          </p:val>
                                        </p:tav>
                                        <p:tav tm="100000">
                                          <p:val>
                                            <p:strVal val="#ppt_w"/>
                                          </p:val>
                                        </p:tav>
                                      </p:tavLst>
                                    </p:anim>
                                    <p:anim calcmode="lin" valueType="num">
                                      <p:cBhvr>
                                        <p:cTn id="169" dur="1000" fill="hold"/>
                                        <p:tgtEl>
                                          <p:spTgt spid="46"/>
                                        </p:tgtEl>
                                        <p:attrNameLst>
                                          <p:attrName>ppt_h</p:attrName>
                                        </p:attrNameLst>
                                      </p:cBhvr>
                                      <p:tavLst>
                                        <p:tav tm="0">
                                          <p:val>
                                            <p:fltVal val="0"/>
                                          </p:val>
                                        </p:tav>
                                        <p:tav tm="100000">
                                          <p:val>
                                            <p:strVal val="#ppt_h"/>
                                          </p:val>
                                        </p:tav>
                                      </p:tavLst>
                                    </p:anim>
                                    <p:animEffect transition="in" filter="fade">
                                      <p:cBhvr>
                                        <p:cTn id="170" dur="1000"/>
                                        <p:tgtEl>
                                          <p:spTgt spid="46"/>
                                        </p:tgtEl>
                                      </p:cBhvr>
                                    </p:animEffect>
                                  </p:childTnLst>
                                </p:cTn>
                              </p:par>
                              <p:par>
                                <p:cTn id="171" presetID="5" presetClass="entr" presetSubtype="10"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animEffect transition="in" filter="checkerboard(across)">
                                      <p:cBhvr>
                                        <p:cTn id="173"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p:bldP spid="14" grpId="0"/>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animBg="1"/>
      <p:bldP spid="48" grpId="0" animBg="1"/>
      <p:bldP spid="4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5496" y="2348880"/>
            <a:ext cx="9070758" cy="2088232"/>
          </a:xfrm>
          <a:prstGeom prst="rect">
            <a:avLst/>
          </a:prstGeom>
          <a:noFill/>
          <a:ln w="9525">
            <a:noFill/>
            <a:miter lim="800000"/>
            <a:headEnd/>
            <a:tailEnd/>
          </a:ln>
        </p:spPr>
      </p:pic>
      <p:sp>
        <p:nvSpPr>
          <p:cNvPr id="5" name="ZoneTexte 4"/>
          <p:cNvSpPr txBox="1"/>
          <p:nvPr/>
        </p:nvSpPr>
        <p:spPr>
          <a:xfrm>
            <a:off x="181767" y="190381"/>
            <a:ext cx="6463629" cy="830997"/>
          </a:xfrm>
          <a:prstGeom prst="rect">
            <a:avLst/>
          </a:prstGeom>
          <a:noFill/>
        </p:spPr>
        <p:txBody>
          <a:bodyPr wrap="none" rtlCol="0">
            <a:spAutoFit/>
          </a:bodyPr>
          <a:lstStyle/>
          <a:p>
            <a:pPr marL="342900" indent="-342900"/>
            <a:r>
              <a:rPr lang="fr-FR" sz="2400" dirty="0" smtClean="0">
                <a:solidFill>
                  <a:schemeClr val="bg1"/>
                </a:solidFill>
                <a:latin typeface="Comic Sans MS" pitchFamily="66" charset="0"/>
              </a:rPr>
              <a:t>Production du Higgs: 4 processus principaux</a:t>
            </a:r>
          </a:p>
          <a:p>
            <a:pPr marL="342900" indent="-342900"/>
            <a:r>
              <a:rPr lang="fr-FR" sz="2400" dirty="0" smtClean="0">
                <a:solidFill>
                  <a:schemeClr val="bg1"/>
                </a:solidFill>
                <a:latin typeface="Comic Sans MS" pitchFamily="66" charset="0"/>
              </a:rPr>
              <a:t>d’importances différentes selon la masse.</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La matière et l’Univers avant la découverte</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4403</TotalTime>
  <Words>3785</Words>
  <Application>Microsoft Office PowerPoint</Application>
  <PresentationFormat>Affichage à l'écran (4:3)</PresentationFormat>
  <Paragraphs>803</Paragraphs>
  <Slides>88</Slides>
  <Notes>5</Notes>
  <HiddenSlides>0</HiddenSlides>
  <MMClips>0</MMClips>
  <ScaleCrop>false</ScaleCrop>
  <HeadingPairs>
    <vt:vector size="4" baseType="variant">
      <vt:variant>
        <vt:lpstr>Thème</vt:lpstr>
      </vt:variant>
      <vt:variant>
        <vt:i4>1</vt:i4>
      </vt:variant>
      <vt:variant>
        <vt:lpstr>Titres des diapositives</vt:lpstr>
      </vt:variant>
      <vt:variant>
        <vt:i4>88</vt:i4>
      </vt:variant>
    </vt:vector>
  </HeadingPairs>
  <TitlesOfParts>
    <vt:vector size="89"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373</cp:revision>
  <dcterms:created xsi:type="dcterms:W3CDTF">2012-07-05T15:47:01Z</dcterms:created>
  <dcterms:modified xsi:type="dcterms:W3CDTF">2012-07-30T16:30:02Z</dcterms:modified>
</cp:coreProperties>
</file>