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256" r:id="rId3"/>
    <p:sldId id="331" r:id="rId4"/>
    <p:sldId id="304" r:id="rId5"/>
    <p:sldId id="305" r:id="rId6"/>
    <p:sldId id="306" r:id="rId7"/>
    <p:sldId id="307" r:id="rId8"/>
    <p:sldId id="287" r:id="rId9"/>
    <p:sldId id="28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09" r:id="rId21"/>
    <p:sldId id="310" r:id="rId22"/>
    <p:sldId id="291" r:id="rId23"/>
    <p:sldId id="315" r:id="rId24"/>
    <p:sldId id="316" r:id="rId25"/>
    <p:sldId id="317" r:id="rId26"/>
    <p:sldId id="318" r:id="rId27"/>
    <p:sldId id="319" r:id="rId28"/>
    <p:sldId id="320" r:id="rId29"/>
    <p:sldId id="303" r:id="rId30"/>
    <p:sldId id="314" r:id="rId31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5382" autoAdjust="0"/>
  </p:normalViewPr>
  <p:slideViewPr>
    <p:cSldViewPr>
      <p:cViewPr varScale="1">
        <p:scale>
          <a:sx n="92" d="100"/>
          <a:sy n="92" d="100"/>
        </p:scale>
        <p:origin x="-52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7782-1425-480F-9D92-E435F9269F48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E470-E819-4CE7-8CC1-CEE9016A7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00075" y="0"/>
            <a:ext cx="5035550" cy="377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6762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-600075" y="0"/>
            <a:ext cx="5038725" cy="377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F2 and C12 scans good for acceptance studies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F2 and C12 scans good for acceptance studies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4C7892F4-D901-4B99-A081-8533176C3286}" type="slidenum">
              <a:rPr lang="en-GB" smtClean="0">
                <a:ea typeface="DejaVu LGC Sans"/>
                <a:cs typeface="DejaVu LGC Sans"/>
              </a:rPr>
              <a:pPr/>
              <a:t>2</a:t>
            </a:fld>
            <a:endParaRPr lang="en-GB" smtClean="0">
              <a:ea typeface="DejaVu LGC Sans"/>
              <a:cs typeface="DejaVu LGC Sans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29B059-189B-49DC-B70A-BDB8A6532AFC}" type="slidenum">
              <a:rPr lang="en-GB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270000" y="727075"/>
            <a:ext cx="4783138" cy="3587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lIns="94704" tIns="47352" rIns="94704" bIns="47352"/>
          <a:lstStyle/>
          <a:p>
            <a:fld id="{48FB24F2-74F6-4D0F-928B-7797E557AF2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lIns="94704" tIns="47352" rIns="94704" bIns="47352"/>
          <a:lstStyle/>
          <a:p>
            <a:pPr>
              <a:defRPr/>
            </a:pPr>
            <a:fld id="{D89FC848-AD27-4EFD-93AD-A9FA684BFF2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4C7892F4-D901-4B99-A081-8533176C3286}" type="slidenum">
              <a:rPr lang="en-GB" smtClean="0">
                <a:ea typeface="DejaVu LGC Sans"/>
                <a:cs typeface="DejaVu LGC Sans"/>
              </a:rPr>
              <a:pPr/>
              <a:t>3</a:t>
            </a:fld>
            <a:endParaRPr lang="en-GB" smtClean="0">
              <a:ea typeface="DejaVu LGC Sans"/>
              <a:cs typeface="DejaVu LGC Sans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29B059-189B-49DC-B70A-BDB8A6532AFC}" type="slidenum">
              <a:rPr lang="en-GB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270000" y="727075"/>
            <a:ext cx="4783138" cy="3587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4C7892F4-D901-4B99-A081-8533176C3286}" type="slidenum">
              <a:rPr lang="en-GB" smtClean="0">
                <a:ea typeface="DejaVu LGC Sans"/>
                <a:cs typeface="DejaVu LGC Sans"/>
              </a:rPr>
              <a:pPr/>
              <a:t>4</a:t>
            </a:fld>
            <a:endParaRPr lang="en-GB" smtClean="0">
              <a:ea typeface="DejaVu LGC Sans"/>
              <a:cs typeface="DejaVu LGC Sans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29B059-189B-49DC-B70A-BDB8A6532AFC}" type="slidenum">
              <a:rPr lang="en-GB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270000" y="727075"/>
            <a:ext cx="4783138" cy="3587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4C7892F4-D901-4B99-A081-8533176C3286}" type="slidenum">
              <a:rPr lang="en-GB" smtClean="0">
                <a:ea typeface="DejaVu LGC Sans"/>
                <a:cs typeface="DejaVu LGC Sans"/>
              </a:rPr>
              <a:pPr/>
              <a:t>5</a:t>
            </a:fld>
            <a:endParaRPr lang="en-GB" smtClean="0">
              <a:ea typeface="DejaVu LGC Sans"/>
              <a:cs typeface="DejaVu LGC Sans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29B059-189B-49DC-B70A-BDB8A6532AFC}" type="slidenum">
              <a:rPr lang="en-GB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270000" y="727075"/>
            <a:ext cx="4783138" cy="3587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</a:t>
            </a:r>
            <a:r>
              <a:rPr lang="en-US" baseline="0" dirty="0" smtClean="0"/>
              <a:t> this.  Later show where experiments use special capabilities.  Add a focal plane picture.</a:t>
            </a:r>
          </a:p>
          <a:p>
            <a:r>
              <a:rPr lang="en-US" baseline="0" dirty="0" smtClean="0"/>
              <a:t>Emphasize conventional technology, understand detector efficiencies to 1%, particle ID under high rates.  Should I have a “physics drives design”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lIns="94704" tIns="47352" rIns="94704" bIns="47352"/>
          <a:lstStyle/>
          <a:p>
            <a:fld id="{48FB24F2-74F6-4D0F-928B-7797E557AF2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Logically similar detector</a:t>
            </a:r>
            <a:r>
              <a:rPr lang="en-US" baseline="0" dirty="0" smtClean="0"/>
              <a:t> packages.  Much shared code possible between spectrometers.  (In Fortran, was duplicated code)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of this is that we do a wide variety of physics with variable precision and PID requirements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C346CE-EC55-4B8D-9C54-2B5CB3F17E4A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76200"/>
            <a:ext cx="1941513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3725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80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565900"/>
            <a:ext cx="289401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JLab, Jan 2010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5F64D377-7A27-451F-9ECC-D350A1298F2B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07F726E1-8BBD-4023-9D7F-D16CB8188B8F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373CBCF-1A97-4B73-866D-BD295B761CA0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B5C88F30-B60D-4E4A-B485-B50E3161AFDB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B4C9843-B714-4024-A48E-0AB277962A2C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F0163066-B555-4CC2-BDDF-20F2D4822485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5F12754-B7A8-4316-B4DC-95BD3B812C98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B1EA588D-9EED-4F10-8222-344B68C53131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5E4E3C47-DB73-488C-8062-DC9137E07EA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12837703-65FB-4CDD-A333-1C9EA6CF8547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96140923-A009-4446-A6FF-BB6A59E72AD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0682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66800"/>
            <a:ext cx="3808413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6419850"/>
            <a:ext cx="9906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67638" cy="517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008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85" r:id="rId12"/>
  </p:sldLayoutIdLst>
  <p:hf hdr="0" ftr="0" dt="0"/>
  <p:txStyles>
    <p:titleStyle>
      <a:lvl1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6000"/>
              </a:lnSpc>
              <a:spcBef>
                <a:spcPts val="350"/>
              </a:spcBef>
              <a:buFont typeface="Wingdings" charset="2"/>
              <a:buChar char=""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H. Fenker</a:t>
            </a:r>
            <a:fld id="{67D7640F-C391-4E2B-9A4B-0CC7AF9952B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819400" y="3200400"/>
            <a:ext cx="3200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9416" rIns="90000" bIns="46800" anchor="ctr"/>
          <a:lstStyle/>
          <a:p>
            <a:pPr algn="ctr" eaLnBrk="1" hangingPunct="1"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600" dirty="0" smtClean="0">
                <a:solidFill>
                  <a:srgbClr val="FF0000"/>
                </a:solidFill>
                <a:latin typeface="Bitstream Vera Sans" pitchFamily="32" charset="0"/>
                <a:ea typeface="DejaVu LGC Sans" charset="0"/>
                <a:cs typeface="DejaVu LGC Sans" charset="0"/>
              </a:rPr>
              <a:t>Stephen </a:t>
            </a:r>
            <a:r>
              <a:rPr lang="en-GB" sz="2600" dirty="0" smtClean="0">
                <a:solidFill>
                  <a:srgbClr val="FF0000"/>
                </a:solidFill>
                <a:latin typeface="Bitstream Vera Sans" pitchFamily="32" charset="0"/>
                <a:ea typeface="DejaVu LGC Sans" charset="0"/>
                <a:cs typeface="DejaVu LGC Sans" charset="0"/>
              </a:rPr>
              <a:t>Wood</a:t>
            </a:r>
            <a:endParaRPr lang="en-GB" sz="2600" dirty="0">
              <a:solidFill>
                <a:srgbClr val="FF0000"/>
              </a:solidFill>
              <a:latin typeface="Bitstream Vera Sans" pitchFamily="32" charset="0"/>
              <a:ea typeface="DejaVu LGC Sans" charset="0"/>
              <a:cs typeface="DejaVu LGC Sans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"/>
            <a:ext cx="2595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743200" cy="204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2286000" cy="304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88" y="4572000"/>
            <a:ext cx="317341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667000" y="2286000"/>
            <a:ext cx="335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119231" rIns="90000" bIns="45000"/>
          <a:lstStyle/>
          <a:p>
            <a:pPr algn="ctr" eaLnBrk="1">
              <a:lnSpc>
                <a:spcPct val="8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rPr>
              <a:t>DVCS meeting</a:t>
            </a:r>
          </a:p>
          <a:p>
            <a:pPr algn="ctr" eaLnBrk="1">
              <a:lnSpc>
                <a:spcPct val="8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rPr>
              <a:t>November 12, 2012</a:t>
            </a:r>
            <a:endParaRPr lang="en-GB" sz="2800" dirty="0">
              <a:solidFill>
                <a:srgbClr val="000000"/>
              </a:solidFill>
              <a:latin typeface="Times New Roman" pitchFamily="18" charset="0"/>
              <a:ea typeface="DejaVu LGC Sans" charset="0"/>
              <a:cs typeface="DejaVu LGC Sans" charset="0"/>
            </a:endParaRPr>
          </a:p>
        </p:txBody>
      </p:sp>
      <p:pic>
        <p:nvPicPr>
          <p:cNvPr id="10" name="Picture 9" descr="qweakopenhou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4114800"/>
            <a:ext cx="3517900" cy="3003550"/>
          </a:xfrm>
          <a:prstGeom prst="rect">
            <a:avLst/>
          </a:prstGeom>
        </p:spPr>
      </p:pic>
      <p:pic>
        <p:nvPicPr>
          <p:cNvPr id="11" name="Picture 10" descr="SHMS-HMS_3-mi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26787" y="4038601"/>
            <a:ext cx="3817213" cy="2819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4953000" y="16764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7031038" y="1219200"/>
            <a:ext cx="1122362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4313" indent="-214313" algn="ctr" defTabSz="91440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4313" algn="l"/>
                <a:tab pos="931863" algn="l"/>
                <a:tab pos="1651000" algn="l"/>
                <a:tab pos="2370138" algn="l"/>
                <a:tab pos="3089275" algn="l"/>
                <a:tab pos="3808413" algn="l"/>
                <a:tab pos="4527550" algn="l"/>
                <a:tab pos="5246688" algn="l"/>
                <a:tab pos="5965825" algn="l"/>
                <a:tab pos="6684963" algn="l"/>
                <a:tab pos="7404100" algn="l"/>
                <a:tab pos="8123238" algn="l"/>
                <a:tab pos="8842375" algn="l"/>
                <a:tab pos="9561513" algn="l"/>
                <a:tab pos="10280650" algn="l"/>
                <a:tab pos="10999788" algn="l"/>
              </a:tabLst>
              <a:defRPr/>
            </a:pPr>
            <a:r>
              <a:rPr lang="en-GB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mincho" charset="0"/>
                <a:cs typeface="msmincho" charset="0"/>
              </a:rPr>
              <a:t>121.8cm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953000" y="1481138"/>
            <a:ext cx="3971925" cy="5207000"/>
            <a:chOff x="4969879" y="1447800"/>
            <a:chExt cx="3972100" cy="4991100"/>
          </a:xfrm>
        </p:grpSpPr>
        <p:pic>
          <p:nvPicPr>
            <p:cNvPr id="5155" name="Picture 4" descr="calo_october1_s"/>
            <p:cNvPicPr>
              <a:picLocks noChangeAspect="1" noChangeArrowheads="1"/>
            </p:cNvPicPr>
            <p:nvPr/>
          </p:nvPicPr>
          <p:blipFill>
            <a:blip r:embed="rId3" cstate="print"/>
            <a:srcRect l="11229" t="4210" r="20000" b="12631"/>
            <a:stretch>
              <a:fillRect/>
            </a:stretch>
          </p:blipFill>
          <p:spPr bwMode="auto">
            <a:xfrm>
              <a:off x="6092302" y="1828800"/>
              <a:ext cx="2835798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56" name="AutoShape 7"/>
            <p:cNvCxnSpPr>
              <a:cxnSpLocks noChangeShapeType="1"/>
            </p:cNvCxnSpPr>
            <p:nvPr/>
          </p:nvCxnSpPr>
          <p:spPr bwMode="auto">
            <a:xfrm rot="5400000">
              <a:off x="5214112" y="2723388"/>
              <a:ext cx="4608576" cy="28194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157" name="AutoShape 8"/>
            <p:cNvCxnSpPr>
              <a:cxnSpLocks noChangeShapeType="1"/>
            </p:cNvCxnSpPr>
            <p:nvPr/>
          </p:nvCxnSpPr>
          <p:spPr bwMode="auto">
            <a:xfrm rot="5400000">
              <a:off x="3704591" y="4105909"/>
              <a:ext cx="4617720" cy="127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158" name="Line 10"/>
            <p:cNvSpPr>
              <a:spLocks noChangeShapeType="1"/>
            </p:cNvSpPr>
            <p:nvPr/>
          </p:nvSpPr>
          <p:spPr bwMode="auto">
            <a:xfrm>
              <a:off x="5674360" y="6437312"/>
              <a:ext cx="54864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159" name="Line 11"/>
            <p:cNvSpPr>
              <a:spLocks noChangeShapeType="1"/>
            </p:cNvSpPr>
            <p:nvPr/>
          </p:nvSpPr>
          <p:spPr bwMode="auto">
            <a:xfrm>
              <a:off x="6019800" y="1473200"/>
              <a:ext cx="1179" cy="350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5160" name="AutoShape 13"/>
            <p:cNvCxnSpPr>
              <a:cxnSpLocks noChangeShapeType="1"/>
            </p:cNvCxnSpPr>
            <p:nvPr/>
          </p:nvCxnSpPr>
          <p:spPr bwMode="auto">
            <a:xfrm>
              <a:off x="6026490" y="1774825"/>
              <a:ext cx="2907792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161" name="Line 10"/>
            <p:cNvSpPr>
              <a:spLocks noChangeShapeType="1"/>
            </p:cNvSpPr>
            <p:nvPr/>
          </p:nvSpPr>
          <p:spPr bwMode="auto">
            <a:xfrm>
              <a:off x="5676900" y="1776412"/>
              <a:ext cx="54864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162" name="Line 11"/>
            <p:cNvSpPr>
              <a:spLocks noChangeShapeType="1"/>
            </p:cNvSpPr>
            <p:nvPr/>
          </p:nvSpPr>
          <p:spPr bwMode="auto">
            <a:xfrm>
              <a:off x="8940800" y="1447800"/>
              <a:ext cx="1179" cy="350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4969879" y="4138125"/>
              <a:ext cx="1122412" cy="10027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214313" indent="-214313" algn="ctr" defTabSz="914400" eaLnBrk="1" fontAlgn="auto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4313" algn="l"/>
                  <a:tab pos="931863" algn="l"/>
                  <a:tab pos="1651000" algn="l"/>
                  <a:tab pos="2370138" algn="l"/>
                  <a:tab pos="3089275" algn="l"/>
                  <a:tab pos="3808413" algn="l"/>
                  <a:tab pos="4527550" algn="l"/>
                  <a:tab pos="5246688" algn="l"/>
                  <a:tab pos="5965825" algn="l"/>
                  <a:tab pos="6684963" algn="l"/>
                  <a:tab pos="7404100" algn="l"/>
                  <a:tab pos="8123238" algn="l"/>
                  <a:tab pos="8842375" algn="l"/>
                  <a:tab pos="9561513" algn="l"/>
                  <a:tab pos="10280650" algn="l"/>
                  <a:tab pos="10999788" algn="l"/>
                </a:tabLst>
                <a:defRPr/>
              </a:pPr>
              <a:r>
                <a:rPr lang="en-GB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ea typeface="msmincho" charset="0"/>
                  <a:cs typeface="msmincho" charset="0"/>
                </a:rPr>
                <a:t>217.6cm</a:t>
              </a:r>
            </a:p>
          </p:txBody>
        </p:sp>
        <p:sp>
          <p:nvSpPr>
            <p:cNvPr id="5164" name="Text Box 36"/>
            <p:cNvSpPr txBox="1">
              <a:spLocks noChangeArrowheads="1"/>
            </p:cNvSpPr>
            <p:nvPr/>
          </p:nvSpPr>
          <p:spPr bwMode="auto">
            <a:xfrm>
              <a:off x="6722553" y="4834084"/>
              <a:ext cx="1315806" cy="728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214313" indent="-214313" algn="ctr" defTabSz="914400" eaLnBrk="1" hangingPunct="1">
                <a:lnSpc>
                  <a:spcPct val="93000"/>
                </a:lnSpc>
                <a:buClrTx/>
                <a:buSzTx/>
                <a:buFontTx/>
                <a:buNone/>
                <a:tabLst>
                  <a:tab pos="214313" algn="l"/>
                  <a:tab pos="931863" algn="l"/>
                  <a:tab pos="1651000" algn="l"/>
                  <a:tab pos="2370138" algn="l"/>
                  <a:tab pos="3089275" algn="l"/>
                  <a:tab pos="3808413" algn="l"/>
                  <a:tab pos="4527550" algn="l"/>
                  <a:tab pos="5246688" algn="l"/>
                  <a:tab pos="5965825" algn="l"/>
                  <a:tab pos="6684963" algn="l"/>
                  <a:tab pos="7404100" algn="l"/>
                  <a:tab pos="8123238" algn="l"/>
                  <a:tab pos="8842375" algn="l"/>
                  <a:tab pos="9561513" algn="l"/>
                  <a:tab pos="10280650" algn="l"/>
                  <a:tab pos="10999788" algn="l"/>
                </a:tabLst>
              </a:pPr>
              <a:r>
                <a:rPr lang="en-GB" b="1" i="1" smtClean="0">
                  <a:solidFill>
                    <a:prstClr val="black"/>
                  </a:solidFill>
                  <a:latin typeface="Calibri" pitchFamily="34" charset="0"/>
                  <a:ea typeface="msmincho"/>
                  <a:cs typeface="msmincho"/>
                </a:rPr>
                <a:t>249.4cm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6933388" y="2546350"/>
              <a:ext cx="153212" cy="196850"/>
              <a:chOff x="728" y="2632"/>
              <a:chExt cx="130" cy="124"/>
            </a:xfrm>
          </p:grpSpPr>
          <p:sp>
            <p:nvSpPr>
              <p:cNvPr id="5177" name="AutoShape 27"/>
              <p:cNvSpPr>
                <a:spLocks noChangeArrowheads="1"/>
              </p:cNvSpPr>
              <p:nvPr/>
            </p:nvSpPr>
            <p:spPr bwMode="auto">
              <a:xfrm rot="10800000">
                <a:off x="813" y="2713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8" name="AutoShape 28"/>
              <p:cNvSpPr>
                <a:spLocks noChangeArrowheads="1"/>
              </p:cNvSpPr>
              <p:nvPr/>
            </p:nvSpPr>
            <p:spPr bwMode="auto">
              <a:xfrm rot="10800000">
                <a:off x="770" y="2713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CC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9" name="AutoShape 29"/>
              <p:cNvSpPr>
                <a:spLocks noChangeArrowheads="1"/>
              </p:cNvSpPr>
              <p:nvPr/>
            </p:nvSpPr>
            <p:spPr bwMode="auto">
              <a:xfrm rot="10800000">
                <a:off x="813" y="2673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E6E64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80" name="AutoShape 30"/>
              <p:cNvSpPr>
                <a:spLocks noChangeArrowheads="1"/>
              </p:cNvSpPr>
              <p:nvPr/>
            </p:nvSpPr>
            <p:spPr bwMode="auto">
              <a:xfrm rot="10800000">
                <a:off x="770" y="2673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C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81" name="AutoShape 31"/>
              <p:cNvSpPr>
                <a:spLocks noChangeArrowheads="1"/>
              </p:cNvSpPr>
              <p:nvPr/>
            </p:nvSpPr>
            <p:spPr bwMode="auto">
              <a:xfrm rot="10800000">
                <a:off x="728" y="2713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82" name="AutoShape 32"/>
              <p:cNvSpPr>
                <a:spLocks noChangeArrowheads="1"/>
              </p:cNvSpPr>
              <p:nvPr/>
            </p:nvSpPr>
            <p:spPr bwMode="auto">
              <a:xfrm rot="10800000">
                <a:off x="813" y="2632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FF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83" name="AutoShape 33"/>
              <p:cNvSpPr>
                <a:spLocks noChangeArrowheads="1"/>
              </p:cNvSpPr>
              <p:nvPr/>
            </p:nvSpPr>
            <p:spPr bwMode="auto">
              <a:xfrm rot="10800000">
                <a:off x="770" y="2632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8D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84" name="AutoShape 34"/>
              <p:cNvSpPr>
                <a:spLocks noChangeArrowheads="1"/>
              </p:cNvSpPr>
              <p:nvPr/>
            </p:nvSpPr>
            <p:spPr bwMode="auto">
              <a:xfrm rot="10800000">
                <a:off x="729" y="2673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66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85" name="AutoShape 35"/>
              <p:cNvSpPr>
                <a:spLocks noChangeArrowheads="1"/>
              </p:cNvSpPr>
              <p:nvPr/>
            </p:nvSpPr>
            <p:spPr bwMode="auto">
              <a:xfrm rot="10800000">
                <a:off x="729" y="2632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66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8077200" y="4800600"/>
              <a:ext cx="153212" cy="196850"/>
              <a:chOff x="1399" y="4078"/>
              <a:chExt cx="130" cy="124"/>
            </a:xfrm>
          </p:grpSpPr>
          <p:sp>
            <p:nvSpPr>
              <p:cNvPr id="5168" name="AutoShape 17"/>
              <p:cNvSpPr>
                <a:spLocks noChangeArrowheads="1"/>
              </p:cNvSpPr>
              <p:nvPr/>
            </p:nvSpPr>
            <p:spPr bwMode="auto">
              <a:xfrm>
                <a:off x="1399" y="4078"/>
                <a:ext cx="46" cy="43"/>
              </a:xfrm>
              <a:prstGeom prst="roundRect">
                <a:avLst>
                  <a:gd name="adj" fmla="val 1722"/>
                </a:avLst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69" name="AutoShape 18"/>
              <p:cNvSpPr>
                <a:spLocks noChangeArrowheads="1"/>
              </p:cNvSpPr>
              <p:nvPr/>
            </p:nvSpPr>
            <p:spPr bwMode="auto">
              <a:xfrm>
                <a:off x="1442" y="4078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CC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0" name="AutoShape 19"/>
              <p:cNvSpPr>
                <a:spLocks noChangeArrowheads="1"/>
              </p:cNvSpPr>
              <p:nvPr/>
            </p:nvSpPr>
            <p:spPr bwMode="auto">
              <a:xfrm>
                <a:off x="1399" y="4117"/>
                <a:ext cx="46" cy="44"/>
              </a:xfrm>
              <a:prstGeom prst="roundRect">
                <a:avLst>
                  <a:gd name="adj" fmla="val 1722"/>
                </a:avLst>
              </a:prstGeom>
              <a:solidFill>
                <a:srgbClr val="E6E64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1" name="AutoShape 20"/>
              <p:cNvSpPr>
                <a:spLocks noChangeArrowheads="1"/>
              </p:cNvSpPr>
              <p:nvPr/>
            </p:nvSpPr>
            <p:spPr bwMode="auto">
              <a:xfrm>
                <a:off x="1442" y="4117"/>
                <a:ext cx="45" cy="44"/>
              </a:xfrm>
              <a:prstGeom prst="roundRect">
                <a:avLst>
                  <a:gd name="adj" fmla="val 1722"/>
                </a:avLst>
              </a:prstGeom>
              <a:solidFill>
                <a:srgbClr val="C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2" name="AutoShape 21"/>
              <p:cNvSpPr>
                <a:spLocks noChangeArrowheads="1"/>
              </p:cNvSpPr>
              <p:nvPr/>
            </p:nvSpPr>
            <p:spPr bwMode="auto">
              <a:xfrm>
                <a:off x="1484" y="4078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3" name="AutoShape 22"/>
              <p:cNvSpPr>
                <a:spLocks noChangeArrowheads="1"/>
              </p:cNvSpPr>
              <p:nvPr/>
            </p:nvSpPr>
            <p:spPr bwMode="auto">
              <a:xfrm>
                <a:off x="1399" y="4159"/>
                <a:ext cx="46" cy="43"/>
              </a:xfrm>
              <a:prstGeom prst="roundRect">
                <a:avLst>
                  <a:gd name="adj" fmla="val 1722"/>
                </a:avLst>
              </a:prstGeom>
              <a:solidFill>
                <a:srgbClr val="FFFF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4" name="AutoShape 23"/>
              <p:cNvSpPr>
                <a:spLocks noChangeArrowheads="1"/>
              </p:cNvSpPr>
              <p:nvPr/>
            </p:nvSpPr>
            <p:spPr bwMode="auto">
              <a:xfrm>
                <a:off x="1442" y="4159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8D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5" name="AutoShape 24"/>
              <p:cNvSpPr>
                <a:spLocks noChangeArrowheads="1"/>
              </p:cNvSpPr>
              <p:nvPr/>
            </p:nvSpPr>
            <p:spPr bwMode="auto">
              <a:xfrm>
                <a:off x="1484" y="4117"/>
                <a:ext cx="45" cy="44"/>
              </a:xfrm>
              <a:prstGeom prst="roundRect">
                <a:avLst>
                  <a:gd name="adj" fmla="val 1722"/>
                </a:avLst>
              </a:prstGeom>
              <a:solidFill>
                <a:srgbClr val="FF66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76" name="AutoShape 25"/>
              <p:cNvSpPr>
                <a:spLocks noChangeArrowheads="1"/>
              </p:cNvSpPr>
              <p:nvPr/>
            </p:nvSpPr>
            <p:spPr bwMode="auto">
              <a:xfrm>
                <a:off x="1484" y="4159"/>
                <a:ext cx="45" cy="43"/>
              </a:xfrm>
              <a:prstGeom prst="roundRect">
                <a:avLst>
                  <a:gd name="adj" fmla="val 1722"/>
                </a:avLst>
              </a:prstGeom>
              <a:solidFill>
                <a:srgbClr val="FF66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rot="16200000" flipH="1">
              <a:off x="6506367" y="3242835"/>
              <a:ext cx="2150130" cy="10160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5" name="TextBox 72"/>
          <p:cNvSpPr txBox="1">
            <a:spLocks noChangeArrowheads="1"/>
          </p:cNvSpPr>
          <p:nvPr/>
        </p:nvSpPr>
        <p:spPr bwMode="auto">
          <a:xfrm>
            <a:off x="7315200" y="2895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alibri" pitchFamily="34" charset="0"/>
              </a:rPr>
              <a:t>Open distance</a:t>
            </a: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81000" y="3429000"/>
            <a:ext cx="4864100" cy="3505200"/>
            <a:chOff x="1003308" y="2345801"/>
            <a:chExt cx="4864086" cy="3739486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003308" y="2345801"/>
              <a:ext cx="4864086" cy="3739486"/>
              <a:chOff x="3640187" y="1981703"/>
              <a:chExt cx="4030260" cy="2606312"/>
            </a:xfrm>
          </p:grpSpPr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3955873" y="2101128"/>
                <a:ext cx="3714574" cy="2486887"/>
                <a:chOff x="4007737" y="2550953"/>
                <a:chExt cx="3321418" cy="227224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 rot="20457084">
                  <a:off x="6415295" y="2874320"/>
                  <a:ext cx="913860" cy="33326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marL="91440" defTabSz="91440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2800" b="1" i="1" dirty="0">
                      <a:solidFill>
                        <a:prstClr val="white"/>
                      </a:solidFill>
                      <a:latin typeface="Albertus MT" pitchFamily="18" charset="0"/>
                    </a:rPr>
                    <a:t>HMS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20669233">
                  <a:off x="4201800" y="2550766"/>
                  <a:ext cx="835059" cy="25560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marL="91440" defTabSz="91440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2000" b="1" i="1" dirty="0">
                      <a:solidFill>
                        <a:prstClr val="white"/>
                      </a:solidFill>
                      <a:latin typeface="Albertus MT" pitchFamily="18" charset="0"/>
                    </a:rPr>
                    <a:t>BigCal</a:t>
                  </a:r>
                </a:p>
              </p:txBody>
            </p:sp>
            <p:sp>
              <p:nvSpPr>
                <p:cNvPr id="5154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4007737" y="4401375"/>
                  <a:ext cx="1600201" cy="421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2400" i="1" smtClean="0">
                      <a:solidFill>
                        <a:srgbClr val="C00000"/>
                      </a:solidFill>
                      <a:latin typeface="Calibri" pitchFamily="34" charset="0"/>
                    </a:rPr>
                    <a:t>Beam line</a:t>
                  </a: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876624" y="3199871"/>
                <a:ext cx="278856" cy="2360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3785948" y="1835942"/>
                <a:ext cx="2549653" cy="2841175"/>
              </a:xfrm>
              <a:prstGeom prst="line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156796" y="2777289"/>
                <a:ext cx="1508716" cy="545342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48" name="TextBox 15"/>
              <p:cNvSpPr txBox="1">
                <a:spLocks noChangeArrowheads="1"/>
              </p:cNvSpPr>
              <p:nvPr/>
            </p:nvSpPr>
            <p:spPr bwMode="auto">
              <a:xfrm>
                <a:off x="5943600" y="3048000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b="1" smtClean="0">
                    <a:solidFill>
                      <a:prstClr val="black"/>
                    </a:solidFill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rot="16200000" flipV="1">
                <a:off x="4270415" y="2588296"/>
                <a:ext cx="796766" cy="4972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4572393" y="2743058"/>
                <a:ext cx="91362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1" name="TextBox 20"/>
              <p:cNvSpPr txBox="1">
                <a:spLocks noChangeArrowheads="1"/>
              </p:cNvSpPr>
              <p:nvPr/>
            </p:nvSpPr>
            <p:spPr bwMode="auto">
              <a:xfrm>
                <a:off x="5029200" y="2438400"/>
                <a:ext cx="685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l-GR" b="1" smtClean="0">
                    <a:solidFill>
                      <a:srgbClr val="C00000"/>
                    </a:solidFill>
                    <a:latin typeface="Calibri" pitchFamily="34" charset="0"/>
                  </a:rPr>
                  <a:t>γ</a:t>
                </a:r>
                <a:endParaRPr lang="en-US" b="1" smtClean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1803400" y="3162300"/>
              <a:ext cx="2605088" cy="1626632"/>
              <a:chOff x="1803400" y="3162300"/>
              <a:chExt cx="2605088" cy="1626632"/>
            </a:xfrm>
          </p:grpSpPr>
          <p:sp>
            <p:nvSpPr>
              <p:cNvPr id="75" name="Arc 74"/>
              <p:cNvSpPr/>
              <p:nvPr/>
            </p:nvSpPr>
            <p:spPr>
              <a:xfrm rot="18003986">
                <a:off x="2316447" y="3680293"/>
                <a:ext cx="472516" cy="428624"/>
              </a:xfrm>
              <a:prstGeom prst="arc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Arc 79"/>
              <p:cNvSpPr/>
              <p:nvPr/>
            </p:nvSpPr>
            <p:spPr>
              <a:xfrm rot="714667">
                <a:off x="2782891" y="3803998"/>
                <a:ext cx="473074" cy="430176"/>
              </a:xfrm>
              <a:prstGeom prst="arc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0" name="TextBox 80"/>
              <p:cNvSpPr txBox="1">
                <a:spLocks noChangeArrowheads="1"/>
              </p:cNvSpPr>
              <p:nvPr/>
            </p:nvSpPr>
            <p:spPr bwMode="auto">
              <a:xfrm rot="226467">
                <a:off x="3265488" y="3541713"/>
                <a:ext cx="1143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l-GR" b="1" smtClean="0">
                    <a:solidFill>
                      <a:prstClr val="black"/>
                    </a:solidFill>
                    <a:latin typeface="Calibri" pitchFamily="34" charset="0"/>
                  </a:rPr>
                  <a:t>θ</a:t>
                </a:r>
                <a:r>
                  <a:rPr lang="en-US" b="1" baseline="-25000" smtClean="0">
                    <a:solidFill>
                      <a:prstClr val="black"/>
                    </a:solidFill>
                    <a:latin typeface="Calibri" pitchFamily="34" charset="0"/>
                  </a:rPr>
                  <a:t>p</a:t>
                </a:r>
                <a:endParaRPr lang="en-US" b="1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41" name="TextBox 81"/>
              <p:cNvSpPr txBox="1">
                <a:spLocks noChangeArrowheads="1"/>
              </p:cNvSpPr>
              <p:nvPr/>
            </p:nvSpPr>
            <p:spPr bwMode="auto">
              <a:xfrm rot="-628311">
                <a:off x="2204356" y="3214687"/>
                <a:ext cx="1143000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l-GR" b="1" smtClean="0">
                    <a:solidFill>
                      <a:srgbClr val="C00000"/>
                    </a:solidFill>
                    <a:latin typeface="Calibri" pitchFamily="34" charset="0"/>
                  </a:rPr>
                  <a:t>θ</a:t>
                </a:r>
                <a:r>
                  <a:rPr lang="en-US" b="1" baseline="-25000" smtClean="0">
                    <a:solidFill>
                      <a:srgbClr val="C00000"/>
                    </a:solidFill>
                    <a:latin typeface="Calibri" pitchFamily="34" charset="0"/>
                  </a:rPr>
                  <a:t>12</a:t>
                </a:r>
                <a:endParaRPr lang="en-US" b="1" smtClean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42" name="TextBox 20"/>
              <p:cNvSpPr txBox="1">
                <a:spLocks noChangeArrowheads="1"/>
              </p:cNvSpPr>
              <p:nvPr/>
            </p:nvSpPr>
            <p:spPr bwMode="auto">
              <a:xfrm>
                <a:off x="1803400" y="3162300"/>
                <a:ext cx="827686" cy="52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l-GR" b="1" smtClean="0">
                    <a:solidFill>
                      <a:srgbClr val="C00000"/>
                    </a:solidFill>
                    <a:latin typeface="Calibri" pitchFamily="34" charset="0"/>
                  </a:rPr>
                  <a:t>γ</a:t>
                </a:r>
                <a:endParaRPr lang="en-US" b="1" smtClean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43" name="TextBox 58"/>
              <p:cNvSpPr txBox="1">
                <a:spLocks noChangeArrowheads="1"/>
              </p:cNvSpPr>
              <p:nvPr/>
            </p:nvSpPr>
            <p:spPr bwMode="auto">
              <a:xfrm>
                <a:off x="2209800" y="4419600"/>
                <a:ext cx="2057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mtClean="0">
                    <a:solidFill>
                      <a:prstClr val="black"/>
                    </a:solidFill>
                    <a:latin typeface="Calibri" pitchFamily="34" charset="0"/>
                  </a:rPr>
                  <a:t>Target chamber</a:t>
                </a:r>
              </a:p>
            </p:txBody>
          </p:sp>
        </p:grpSp>
      </p:grpSp>
      <p:pic>
        <p:nvPicPr>
          <p:cNvPr id="5127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457200" y="778933"/>
            <a:ext cx="82296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Kinematics </a:t>
            </a:r>
            <a:r>
              <a:rPr lang="en-US" sz="2400" b="1" dirty="0">
                <a:solidFill>
                  <a:sysClr val="windowText" lastClr="000000"/>
                </a:solidFill>
              </a:rPr>
              <a:t>of </a:t>
            </a:r>
            <a:r>
              <a:rPr lang="el-GR" sz="2400" b="1" dirty="0">
                <a:solidFill>
                  <a:sysClr val="windowText" lastClr="000000"/>
                </a:solidFill>
              </a:rPr>
              <a:t>π°</a:t>
            </a:r>
            <a:r>
              <a:rPr lang="en-US" sz="2400" b="1" dirty="0">
                <a:solidFill>
                  <a:sysClr val="windowText" lastClr="000000"/>
                </a:solidFill>
              </a:rPr>
              <a:t> production</a:t>
            </a:r>
          </a:p>
        </p:txBody>
      </p:sp>
      <p:sp>
        <p:nvSpPr>
          <p:cNvPr id="5133" name="TextBox 66"/>
          <p:cNvSpPr txBox="1">
            <a:spLocks noChangeArrowheads="1"/>
          </p:cNvSpPr>
          <p:nvPr/>
        </p:nvSpPr>
        <p:spPr bwMode="auto">
          <a:xfrm>
            <a:off x="312738" y="1481138"/>
            <a:ext cx="54022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 typeface="Wingdings" pitchFamily="2" charset="2"/>
              <a:buChar char="Ø"/>
            </a:pP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π°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 will decay into 2</a:t>
            </a: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γ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(fraction 98.798%) right after its production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 typeface="Wingdings" pitchFamily="2" charset="2"/>
              <a:buChar char="Ø"/>
            </a:pP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if one of  the two </a:t>
            </a: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γ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s with energy &gt; E’/2 hits BigCal , a trigger will form and be recorded.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 typeface="Wingdings" pitchFamily="2" charset="2"/>
              <a:buChar char="Ø"/>
            </a:pP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The minimum open angle between two </a:t>
            </a: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γ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s is determined by the energy of </a:t>
            </a: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π°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, in some of kinematics we can measure both </a:t>
            </a: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γ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s.</a:t>
            </a:r>
          </a:p>
        </p:txBody>
      </p:sp>
      <p:sp>
        <p:nvSpPr>
          <p:cNvPr id="5134" name="TextBox 67"/>
          <p:cNvSpPr txBox="1">
            <a:spLocks noChangeArrowheads="1"/>
          </p:cNvSpPr>
          <p:nvPr/>
        </p:nvSpPr>
        <p:spPr bwMode="auto">
          <a:xfrm>
            <a:off x="6477000" y="22860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400" b="1" baseline="-2500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sz="2400" b="1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35" name="TextBox 68"/>
          <p:cNvSpPr txBox="1">
            <a:spLocks noChangeArrowheads="1"/>
          </p:cNvSpPr>
          <p:nvPr/>
        </p:nvSpPr>
        <p:spPr bwMode="auto">
          <a:xfrm>
            <a:off x="7950200" y="5160963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400" b="1" baseline="-2500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sz="2400" b="1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allc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889000" y="820738"/>
            <a:ext cx="769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sz="2400" b="1" smtClean="0">
                <a:solidFill>
                  <a:prstClr val="black"/>
                </a:solidFill>
                <a:latin typeface="Calibri" pitchFamily="34" charset="0"/>
              </a:rPr>
              <a:t>π°</a:t>
            </a:r>
            <a:r>
              <a:rPr lang="en-US" sz="2400" b="1" smtClean="0">
                <a:solidFill>
                  <a:prstClr val="black"/>
                </a:solidFill>
                <a:latin typeface="Calibri" pitchFamily="34" charset="0"/>
              </a:rPr>
              <a:t> event identification with two clusters found in BigCal</a:t>
            </a:r>
          </a:p>
        </p:txBody>
      </p:sp>
      <p:pic>
        <p:nvPicPr>
          <p:cNvPr id="8198" name="Picture 5" descr="phicor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20574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443663" y="3090863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168400" y="5656263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770063" y="5646738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453063" y="5656263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037263" y="5646738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19"/>
          <p:cNvSpPr txBox="1">
            <a:spLocks noChangeArrowheads="1"/>
          </p:cNvSpPr>
          <p:nvPr/>
        </p:nvSpPr>
        <p:spPr bwMode="auto">
          <a:xfrm>
            <a:off x="660400" y="1236663"/>
            <a:ext cx="769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Event distribution: Q</a:t>
            </a:r>
            <a:r>
              <a:rPr lang="en-US" b="1" baseline="3000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 = 8.5 GeV</a:t>
            </a:r>
            <a:r>
              <a:rPr lang="en-US" b="1" baseline="30000" smtClean="0">
                <a:solidFill>
                  <a:prstClr val="black"/>
                </a:solidFill>
                <a:latin typeface="Calibri" pitchFamily="34" charset="0"/>
              </a:rPr>
              <a:t>2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Φ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 is the angle between measured cluster position  and  HMS predicted </a:t>
            </a:r>
            <a:r>
              <a:rPr lang="el-GR" b="1" smtClean="0">
                <a:solidFill>
                  <a:prstClr val="black"/>
                </a:solidFill>
                <a:latin typeface="Calibri" pitchFamily="34" charset="0"/>
              </a:rPr>
              <a:t>π° </a:t>
            </a:r>
            <a:r>
              <a:rPr lang="en-US" b="1" smtClean="0">
                <a:solidFill>
                  <a:prstClr val="black"/>
                </a:solidFill>
                <a:latin typeface="Calibri" pitchFamily="34" charset="0"/>
              </a:rPr>
              <a:t>position in the following coordinate  system.  </a:t>
            </a:r>
          </a:p>
        </p:txBody>
      </p:sp>
      <p:pic>
        <p:nvPicPr>
          <p:cNvPr id="8205" name="Picture 12" descr="bigcalpi0decay.gif"/>
          <p:cNvPicPr>
            <a:picLocks noChangeAspect="1"/>
          </p:cNvPicPr>
          <p:nvPr/>
        </p:nvPicPr>
        <p:blipFill>
          <a:blip r:embed="rId5" cstate="print"/>
          <a:srcRect b="23106"/>
          <a:stretch>
            <a:fillRect/>
          </a:stretch>
        </p:blipFill>
        <p:spPr bwMode="auto">
          <a:xfrm>
            <a:off x="228600" y="2095500"/>
            <a:ext cx="4191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1828800" y="3505200"/>
            <a:ext cx="39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π°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2606675" y="2543175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γ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3352800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smtClean="0">
                <a:solidFill>
                  <a:srgbClr val="FF0000"/>
                </a:solidFill>
                <a:latin typeface="Calibri" pitchFamily="34" charset="0"/>
              </a:rPr>
              <a:t>γ</a:t>
            </a:r>
            <a:r>
              <a:rPr lang="en-US" baseline="-2500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8209" name="TextBox 19"/>
          <p:cNvSpPr txBox="1">
            <a:spLocks noChangeArrowheads="1"/>
          </p:cNvSpPr>
          <p:nvPr/>
        </p:nvSpPr>
        <p:spPr bwMode="auto">
          <a:xfrm>
            <a:off x="2438400" y="3106738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sz="1400" smtClean="0">
                <a:solidFill>
                  <a:srgbClr val="0070C0"/>
                </a:solidFill>
              </a:rPr>
              <a:t>φ</a:t>
            </a:r>
            <a:r>
              <a:rPr lang="en-US" sz="1400" baseline="-25000" smtClean="0">
                <a:solidFill>
                  <a:srgbClr val="0070C0"/>
                </a:solidFill>
              </a:rPr>
              <a:t>1</a:t>
            </a:r>
            <a:endParaRPr lang="en-US" sz="1400" smtClean="0">
              <a:solidFill>
                <a:srgbClr val="0070C0"/>
              </a:solidFill>
            </a:endParaRPr>
          </a:p>
        </p:txBody>
      </p:sp>
      <p:sp>
        <p:nvSpPr>
          <p:cNvPr id="8210" name="TextBox 20"/>
          <p:cNvSpPr txBox="1">
            <a:spLocks noChangeArrowheads="1"/>
          </p:cNvSpPr>
          <p:nvPr/>
        </p:nvSpPr>
        <p:spPr bwMode="auto">
          <a:xfrm>
            <a:off x="3095625" y="2771775"/>
            <a:ext cx="419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sz="1400" smtClean="0">
                <a:solidFill>
                  <a:srgbClr val="0070C0"/>
                </a:solidFill>
              </a:rPr>
              <a:t>φ</a:t>
            </a:r>
            <a:r>
              <a:rPr lang="en-US" sz="1400" baseline="-25000" smtClean="0">
                <a:solidFill>
                  <a:srgbClr val="0070C0"/>
                </a:solidFill>
              </a:rPr>
              <a:t>2</a:t>
            </a:r>
            <a:endParaRPr lang="en-US" sz="1400" smtClean="0">
              <a:solidFill>
                <a:srgbClr val="0070C0"/>
              </a:solidFill>
            </a:endParaRPr>
          </a:p>
        </p:txBody>
      </p:sp>
      <p:sp>
        <p:nvSpPr>
          <p:cNvPr id="8211" name="TextBox 21"/>
          <p:cNvSpPr txBox="1">
            <a:spLocks noChangeArrowheads="1"/>
          </p:cNvSpPr>
          <p:nvPr/>
        </p:nvSpPr>
        <p:spPr bwMode="auto">
          <a:xfrm>
            <a:off x="0" y="36576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Target</a:t>
            </a:r>
          </a:p>
        </p:txBody>
      </p:sp>
      <p:sp>
        <p:nvSpPr>
          <p:cNvPr id="8212" name="TextBox 22"/>
          <p:cNvSpPr txBox="1">
            <a:spLocks noChangeArrowheads="1"/>
          </p:cNvSpPr>
          <p:nvPr/>
        </p:nvSpPr>
        <p:spPr bwMode="auto">
          <a:xfrm>
            <a:off x="1422400" y="252571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BigCal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E07-002: Polarization transfer in Wide Angle Compton Scattering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2" descr="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6475"/>
            <a:ext cx="3397250" cy="2514600"/>
          </a:xfrm>
          <a:prstGeom prst="rect">
            <a:avLst/>
          </a:prstGeom>
          <a:noFill/>
        </p:spPr>
      </p:pic>
      <p:pic>
        <p:nvPicPr>
          <p:cNvPr id="7" name="Picture 13" descr="IMG_1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200400" cy="2398713"/>
          </a:xfrm>
          <a:prstGeom prst="rect">
            <a:avLst/>
          </a:prstGeom>
          <a:noFill/>
        </p:spPr>
      </p:pic>
      <p:pic>
        <p:nvPicPr>
          <p:cNvPr id="8" name="Picture 15" descr="wacs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4419600" cy="2574925"/>
          </a:xfrm>
          <a:prstGeom prst="rect">
            <a:avLst/>
          </a:prstGeom>
          <a:noFill/>
        </p:spPr>
      </p:pic>
      <p:pic>
        <p:nvPicPr>
          <p:cNvPr id="9" name="Picture 20" descr="kll-02-007"/>
          <p:cNvPicPr>
            <a:picLocks noChangeAspect="1" noChangeArrowheads="1"/>
          </p:cNvPicPr>
          <p:nvPr/>
        </p:nvPicPr>
        <p:blipFill>
          <a:blip r:embed="rId5" cstate="print"/>
          <a:srcRect l="4546" t="2942" r="9093" b="5884"/>
          <a:stretch>
            <a:fillRect/>
          </a:stretch>
        </p:blipFill>
        <p:spPr bwMode="auto">
          <a:xfrm>
            <a:off x="3810000" y="914400"/>
            <a:ext cx="32766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934200" y="1219200"/>
            <a:ext cx="22098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</a:rPr>
              <a:t>Very clean data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</a:rPr>
              <a:t>Calibration to elastic e-p polarization data taken parallel to WACS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</a:rPr>
              <a:t>Expected small systematic uncertainty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Result favors CQM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0" y="4267200"/>
            <a:ext cx="279244" cy="40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5105400"/>
            <a:ext cx="364202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7638" cy="757238"/>
          </a:xfrm>
        </p:spPr>
        <p:txBody>
          <a:bodyPr/>
          <a:lstStyle/>
          <a:p>
            <a:r>
              <a:rPr lang="en-US" dirty="0" smtClean="0"/>
              <a:t>Potential future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0</a:t>
            </a:r>
            <a:r>
              <a:rPr lang="en-US" dirty="0" smtClean="0"/>
              <a:t> and photon</a:t>
            </a:r>
            <a:br>
              <a:rPr lang="en-US" dirty="0" smtClean="0"/>
            </a:br>
            <a:r>
              <a:rPr lang="en-US" dirty="0" smtClean="0"/>
              <a:t>detection in Hall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PI0\ScreenShot178.jpg"/>
          <p:cNvPicPr>
            <a:picLocks noChangeAspect="1" noChangeArrowheads="1"/>
          </p:cNvPicPr>
          <p:nvPr/>
        </p:nvPicPr>
        <p:blipFill>
          <a:blip r:embed="rId3" cstate="print"/>
          <a:srcRect b="2794"/>
          <a:stretch>
            <a:fillRect/>
          </a:stretch>
        </p:blipFill>
        <p:spPr bwMode="auto">
          <a:xfrm>
            <a:off x="1981200" y="1447800"/>
            <a:ext cx="6853666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316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defRPr/>
            </a:pPr>
            <a:r>
              <a:rPr lang="en-US" sz="2800" dirty="0" smtClean="0">
                <a:solidFill>
                  <a:srgbClr val="3333CC"/>
                </a:solidFill>
                <a:latin typeface="Calibri" pitchFamily="34" charset="0"/>
              </a:rPr>
              <a:t>Proposed neutrals ( e.g. </a:t>
            </a:r>
            <a:r>
              <a:rPr lang="en-US" sz="2800" dirty="0" smtClean="0">
                <a:solidFill>
                  <a:srgbClr val="3333CC"/>
                </a:solidFill>
                <a:latin typeface="Calibri" pitchFamily="34" charset="0"/>
                <a:sym typeface="Symbol"/>
              </a:rPr>
              <a:t></a:t>
            </a:r>
            <a:r>
              <a:rPr lang="en-US" sz="2800" baseline="30000" dirty="0" smtClean="0">
                <a:solidFill>
                  <a:srgbClr val="3333CC"/>
                </a:solidFill>
                <a:latin typeface="Calibri" pitchFamily="34" charset="0"/>
                <a:sym typeface="Symbol"/>
              </a:rPr>
              <a:t>0</a:t>
            </a:r>
            <a:r>
              <a:rPr lang="en-US" sz="2800" dirty="0" smtClean="0">
                <a:solidFill>
                  <a:srgbClr val="3333CC"/>
                </a:solidFill>
                <a:latin typeface="Calibri" pitchFamily="34" charset="0"/>
                <a:sym typeface="Symbol"/>
              </a:rPr>
              <a:t>/ ) </a:t>
            </a:r>
            <a:r>
              <a:rPr lang="en-US" sz="2800" dirty="0" smtClean="0">
                <a:solidFill>
                  <a:srgbClr val="3333CC"/>
                </a:solidFill>
                <a:latin typeface="Calibri" pitchFamily="34" charset="0"/>
              </a:rPr>
              <a:t>detector </a:t>
            </a:r>
            <a:r>
              <a:rPr lang="en-US" sz="2800" dirty="0">
                <a:solidFill>
                  <a:srgbClr val="3333CC"/>
                </a:solidFill>
                <a:latin typeface="Calibri" pitchFamily="34" charset="0"/>
              </a:rPr>
              <a:t>facility in Hall C</a:t>
            </a:r>
          </a:p>
        </p:txBody>
      </p:sp>
      <p:sp>
        <p:nvSpPr>
          <p:cNvPr id="25604" name="Text Box 21"/>
          <p:cNvSpPr txBox="1">
            <a:spLocks noChangeArrowheads="1"/>
          </p:cNvSpPr>
          <p:nvPr/>
        </p:nvSpPr>
        <p:spPr bwMode="auto">
          <a:xfrm>
            <a:off x="288925" y="2117725"/>
            <a:ext cx="414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2000" smtClean="0">
                <a:solidFill>
                  <a:srgbClr val="FFFFFF"/>
                </a:solidFill>
                <a:latin typeface="Arial" charset="0"/>
              </a:rPr>
              <a:t>R</a:t>
            </a:r>
            <a:r>
              <a:rPr lang="en-US" sz="2000" baseline="-25000" smtClean="0">
                <a:solidFill>
                  <a:srgbClr val="FFFFFF"/>
                </a:solidFill>
                <a:latin typeface="Arial" charset="0"/>
              </a:rPr>
              <a:t>SIDIS</a:t>
            </a:r>
            <a:r>
              <a:rPr lang="en-US" sz="200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 R</a:t>
            </a:r>
            <a:r>
              <a:rPr lang="en-US" sz="2000" baseline="-25000" smtClean="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DIS</a:t>
            </a:r>
            <a:r>
              <a:rPr lang="en-US" sz="2000" smtClean="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 disappears with Q</a:t>
            </a:r>
            <a:r>
              <a:rPr lang="en-US" sz="2000" baseline="30000" smtClean="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2000" smtClean="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!</a:t>
            </a:r>
            <a:endParaRPr lang="en-US" sz="20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5605" name="Picture 3" descr="E:\PI0\hy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895600"/>
            <a:ext cx="2190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838200"/>
            <a:ext cx="4419600" cy="460638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Desire to augment spectrometers with capability for precision measurements with neutral final states.  (L/T separations)</a:t>
            </a:r>
          </a:p>
          <a:p>
            <a:pPr>
              <a:lnSpc>
                <a:spcPct val="100000"/>
              </a:lnSpc>
              <a:spcBef>
                <a:spcPts val="75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p(</a:t>
            </a:r>
            <a:r>
              <a:rPr lang="en-US" b="1" dirty="0" err="1" smtClean="0">
                <a:solidFill>
                  <a:srgbClr val="FF0000"/>
                </a:solidFill>
              </a:rPr>
              <a:t>e,e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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exclusive and semi-inclusive                	L/T separated cross sections    	(PR12-11-111)</a:t>
            </a:r>
          </a:p>
          <a:p>
            <a:pPr>
              <a:lnSpc>
                <a:spcPct val="100000"/>
              </a:lnSpc>
              <a:spcBef>
                <a:spcPts val="75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p(</a:t>
            </a:r>
            <a:r>
              <a:rPr lang="en-US" b="1" dirty="0" err="1" smtClean="0">
                <a:solidFill>
                  <a:srgbClr val="FF0000"/>
                </a:solidFill>
              </a:rPr>
              <a:t>e,e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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DVCS (separation of twist-2 	and twist-3 contributions)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Remove SHMS </a:t>
            </a:r>
            <a:r>
              <a:rPr lang="en-US" sz="1600" dirty="0">
                <a:solidFill>
                  <a:srgbClr val="000000"/>
                </a:solidFill>
              </a:rPr>
              <a:t>HB magnet, install </a:t>
            </a:r>
            <a:r>
              <a:rPr lang="en-US" sz="1600" dirty="0">
                <a:solidFill>
                  <a:srgbClr val="FF0000"/>
                </a:solidFill>
              </a:rPr>
              <a:t>0.3 Tm sweeping magnet </a:t>
            </a:r>
            <a:r>
              <a:rPr lang="en-US" sz="1600" dirty="0">
                <a:solidFill>
                  <a:srgbClr val="000000"/>
                </a:solidFill>
              </a:rPr>
              <a:t>(copy features of HB to minimize stray field on beam)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Add </a:t>
            </a:r>
            <a:r>
              <a:rPr lang="en-US" sz="1600" dirty="0">
                <a:solidFill>
                  <a:srgbClr val="3333CC"/>
                </a:solidFill>
              </a:rPr>
              <a:t>25 </a:t>
            </a:r>
            <a:r>
              <a:rPr lang="en-US" sz="1600" dirty="0" err="1">
                <a:solidFill>
                  <a:srgbClr val="3333CC"/>
                </a:solidFill>
              </a:rPr>
              <a:t>msr</a:t>
            </a:r>
            <a:r>
              <a:rPr lang="en-US" sz="1600" dirty="0">
                <a:solidFill>
                  <a:srgbClr val="3333CC"/>
                </a:solidFill>
              </a:rPr>
              <a:t> </a:t>
            </a:r>
            <a:r>
              <a:rPr lang="en-US" sz="1600" dirty="0" smtClean="0">
                <a:solidFill>
                  <a:srgbClr val="3333CC"/>
                </a:solidFill>
                <a:latin typeface="Symbol" pitchFamily="18" charset="2"/>
              </a:rPr>
              <a:t>p</a:t>
            </a:r>
            <a:r>
              <a:rPr lang="en-US" sz="1600" baseline="30000" dirty="0" smtClean="0">
                <a:solidFill>
                  <a:srgbClr val="3333CC"/>
                </a:solidFill>
              </a:rPr>
              <a:t>0</a:t>
            </a:r>
            <a:r>
              <a:rPr lang="en-US" sz="1600" dirty="0" smtClean="0">
                <a:solidFill>
                  <a:srgbClr val="3333CC"/>
                </a:solidFill>
              </a:rPr>
              <a:t>/</a:t>
            </a:r>
            <a:r>
              <a:rPr lang="en-US" sz="1600" dirty="0" smtClean="0">
                <a:solidFill>
                  <a:srgbClr val="3333CC"/>
                </a:solidFill>
                <a:sym typeface="Symbol"/>
              </a:rPr>
              <a:t> </a:t>
            </a:r>
            <a:r>
              <a:rPr lang="en-US" sz="1600" dirty="0" smtClean="0">
                <a:solidFill>
                  <a:srgbClr val="3333CC"/>
                </a:solidFill>
              </a:rPr>
              <a:t>detector </a:t>
            </a:r>
            <a:r>
              <a:rPr lang="en-US" sz="1600" dirty="0">
                <a:solidFill>
                  <a:srgbClr val="3333CC"/>
                </a:solidFill>
              </a:rPr>
              <a:t>using 1116 PbWO</a:t>
            </a:r>
            <a:r>
              <a:rPr lang="en-US" sz="1600" baseline="-25000" dirty="0">
                <a:solidFill>
                  <a:srgbClr val="3333CC"/>
                </a:solidFill>
              </a:rPr>
              <a:t>4</a:t>
            </a:r>
            <a:r>
              <a:rPr lang="en-US" sz="1600" dirty="0">
                <a:solidFill>
                  <a:srgbClr val="3333CC"/>
                </a:solidFill>
              </a:rPr>
              <a:t> blocks </a:t>
            </a:r>
            <a:r>
              <a:rPr lang="en-US" sz="1600" dirty="0" smtClean="0">
                <a:solidFill>
                  <a:srgbClr val="FF0000"/>
                </a:solidFill>
              </a:rPr>
              <a:t>(with </a:t>
            </a:r>
            <a:r>
              <a:rPr lang="en-US" sz="1600" dirty="0">
                <a:solidFill>
                  <a:srgbClr val="FF0000"/>
                </a:solidFill>
              </a:rPr>
              <a:t>temperature-controlled frame</a:t>
            </a:r>
            <a:r>
              <a:rPr lang="en-US" sz="1600" dirty="0" smtClean="0">
                <a:solidFill>
                  <a:srgbClr val="FF0000"/>
                </a:solidFill>
              </a:rPr>
              <a:t>) </a:t>
            </a:r>
            <a:r>
              <a:rPr lang="en-US" sz="1600" dirty="0" smtClean="0">
                <a:solidFill>
                  <a:schemeClr val="accent2"/>
                </a:solidFill>
              </a:rPr>
              <a:t>(PbWO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4</a:t>
            </a:r>
            <a:r>
              <a:rPr lang="en-US" sz="1600" dirty="0" smtClean="0">
                <a:solidFill>
                  <a:schemeClr val="accent2"/>
                </a:solidFill>
              </a:rPr>
              <a:t> from Shanghai Institute of Ceramics)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 Dedicated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beam pipe with large critical angle + shielding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6553200" y="3810000"/>
            <a:ext cx="1447800" cy="990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08" name="TextBox 26"/>
          <p:cNvSpPr txBox="1">
            <a:spLocks noChangeArrowheads="1"/>
          </p:cNvSpPr>
          <p:nvPr/>
        </p:nvSpPr>
        <p:spPr bwMode="auto">
          <a:xfrm>
            <a:off x="4343400" y="5715000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HMS</a:t>
            </a:r>
            <a:endParaRPr lang="en-US" sz="2400" dirty="0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5612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4724400" y="1828800"/>
            <a:ext cx="457200" cy="1524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3" name="Straight Arrow Connector 14"/>
          <p:cNvCxnSpPr>
            <a:cxnSpLocks noChangeShapeType="1"/>
          </p:cNvCxnSpPr>
          <p:nvPr/>
        </p:nvCxnSpPr>
        <p:spPr bwMode="auto">
          <a:xfrm rot="10800000">
            <a:off x="5410200" y="1981200"/>
            <a:ext cx="457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5867400" y="18288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target</a:t>
            </a:r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4267200" y="11430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Beam direction</a:t>
            </a:r>
          </a:p>
        </p:txBody>
      </p:sp>
      <p:cxnSp>
        <p:nvCxnSpPr>
          <p:cNvPr id="25616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5638800" y="5715000"/>
            <a:ext cx="457200" cy="1524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Oval 16"/>
          <p:cNvSpPr/>
          <p:nvPr/>
        </p:nvSpPr>
        <p:spPr bwMode="auto">
          <a:xfrm>
            <a:off x="5791200" y="4419600"/>
            <a:ext cx="1295400" cy="1295400"/>
          </a:xfrm>
          <a:prstGeom prst="ellipse">
            <a:avLst/>
          </a:prstGeom>
          <a:noFill/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creenShot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22325" y="3859213"/>
            <a:ext cx="640080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7162800" y="3657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e’</a:t>
            </a:r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6629400" y="4724400"/>
            <a:ext cx="12954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Chamber</a:t>
            </a:r>
          </a:p>
        </p:txBody>
      </p:sp>
      <p:cxnSp>
        <p:nvCxnSpPr>
          <p:cNvPr id="13" name="Straight Arrow Connector 12"/>
          <p:cNvCxnSpPr>
            <a:stCxn id="2053" idx="1"/>
          </p:cNvCxnSpPr>
          <p:nvPr/>
        </p:nvCxnSpPr>
        <p:spPr>
          <a:xfrm flipH="1" flipV="1">
            <a:off x="6172200" y="4495800"/>
            <a:ext cx="457200" cy="4340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3733800" y="2133600"/>
            <a:ext cx="14478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Calorimeter</a:t>
            </a:r>
          </a:p>
        </p:txBody>
      </p:sp>
      <p:cxnSp>
        <p:nvCxnSpPr>
          <p:cNvPr id="16" name="Straight Arrow Connector 15"/>
          <p:cNvCxnSpPr>
            <a:stCxn id="2055" idx="2"/>
          </p:cNvCxnSpPr>
          <p:nvPr/>
        </p:nvCxnSpPr>
        <p:spPr>
          <a:xfrm>
            <a:off x="4457700" y="2544482"/>
            <a:ext cx="38100" cy="427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"/>
          <p:cNvSpPr txBox="1">
            <a:spLocks noChangeArrowheads="1"/>
          </p:cNvSpPr>
          <p:nvPr/>
        </p:nvSpPr>
        <p:spPr bwMode="auto">
          <a:xfrm>
            <a:off x="2362200" y="3048000"/>
            <a:ext cx="6858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HMS</a:t>
            </a:r>
          </a:p>
        </p:txBody>
      </p:sp>
      <p:sp>
        <p:nvSpPr>
          <p:cNvPr id="2058" name="TextBox 21"/>
          <p:cNvSpPr txBox="1">
            <a:spLocks noChangeArrowheads="1"/>
          </p:cNvSpPr>
          <p:nvPr/>
        </p:nvSpPr>
        <p:spPr bwMode="auto">
          <a:xfrm>
            <a:off x="3048000" y="3962400"/>
            <a:ext cx="8382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SHMS</a:t>
            </a:r>
          </a:p>
        </p:txBody>
      </p:sp>
      <p:sp>
        <p:nvSpPr>
          <p:cNvPr id="2059" name="TextBox 22"/>
          <p:cNvSpPr txBox="1">
            <a:spLocks noChangeArrowheads="1"/>
          </p:cNvSpPr>
          <p:nvPr/>
        </p:nvSpPr>
        <p:spPr bwMode="auto">
          <a:xfrm>
            <a:off x="914400" y="152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Jpsi Top View</a:t>
            </a:r>
          </a:p>
        </p:txBody>
      </p:sp>
      <p:sp>
        <p:nvSpPr>
          <p:cNvPr id="2060" name="TextBox 23"/>
          <p:cNvSpPr txBox="1">
            <a:spLocks noChangeArrowheads="1"/>
          </p:cNvSpPr>
          <p:nvPr/>
        </p:nvSpPr>
        <p:spPr bwMode="auto">
          <a:xfrm>
            <a:off x="5181600" y="5410200"/>
            <a:ext cx="20574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SHMS Utility Deck</a:t>
            </a:r>
          </a:p>
        </p:txBody>
      </p:sp>
      <p:cxnSp>
        <p:nvCxnSpPr>
          <p:cNvPr id="25" name="Straight Arrow Connector 24"/>
          <p:cNvCxnSpPr>
            <a:stCxn id="2060" idx="1"/>
          </p:cNvCxnSpPr>
          <p:nvPr/>
        </p:nvCxnSpPr>
        <p:spPr>
          <a:xfrm flipH="1" flipV="1">
            <a:off x="4419600" y="5029200"/>
            <a:ext cx="762000" cy="5864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685800" y="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J/</a:t>
            </a:r>
            <a:r>
              <a:rPr lang="en-US" sz="36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Symbol"/>
              </a:rPr>
              <a:t> Calorimeter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creenShot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400800" y="1752600"/>
            <a:ext cx="1295400" cy="754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Scattering Chamber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3076" idx="1"/>
          </p:cNvCxnSpPr>
          <p:nvPr/>
        </p:nvCxnSpPr>
        <p:spPr>
          <a:xfrm flipH="1">
            <a:off x="5791200" y="2129787"/>
            <a:ext cx="609600" cy="84201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733800" y="2133600"/>
            <a:ext cx="14478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Calorimeter</a:t>
            </a:r>
          </a:p>
        </p:txBody>
      </p:sp>
      <p:cxnSp>
        <p:nvCxnSpPr>
          <p:cNvPr id="8" name="Straight Arrow Connector 7"/>
          <p:cNvCxnSpPr>
            <a:stCxn id="3078" idx="2"/>
          </p:cNvCxnSpPr>
          <p:nvPr/>
        </p:nvCxnSpPr>
        <p:spPr>
          <a:xfrm flipH="1">
            <a:off x="4267200" y="2544482"/>
            <a:ext cx="190500" cy="42731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6172200" y="4419600"/>
            <a:ext cx="14478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Target Post</a:t>
            </a:r>
          </a:p>
        </p:txBody>
      </p:sp>
      <p:cxnSp>
        <p:nvCxnSpPr>
          <p:cNvPr id="11" name="Straight Arrow Connector 10"/>
          <p:cNvCxnSpPr>
            <a:stCxn id="3080" idx="1"/>
          </p:cNvCxnSpPr>
          <p:nvPr/>
        </p:nvCxnSpPr>
        <p:spPr>
          <a:xfrm flipH="1" flipV="1">
            <a:off x="5334000" y="4572000"/>
            <a:ext cx="838200" cy="5304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1981200" y="3429000"/>
            <a:ext cx="15240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SHMS Bender</a:t>
            </a:r>
          </a:p>
        </p:txBody>
      </p:sp>
      <p:sp>
        <p:nvSpPr>
          <p:cNvPr id="3083" name="TextBox 17"/>
          <p:cNvSpPr txBox="1">
            <a:spLocks noChangeArrowheads="1"/>
          </p:cNvSpPr>
          <p:nvPr/>
        </p:nvSpPr>
        <p:spPr bwMode="auto">
          <a:xfrm>
            <a:off x="5257800" y="1143000"/>
            <a:ext cx="2057400" cy="410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SHMS Utility Deck</a:t>
            </a:r>
          </a:p>
        </p:txBody>
      </p:sp>
      <p:cxnSp>
        <p:nvCxnSpPr>
          <p:cNvPr id="19" name="Straight Arrow Connector 18"/>
          <p:cNvCxnSpPr>
            <a:stCxn id="3083" idx="1"/>
          </p:cNvCxnSpPr>
          <p:nvPr/>
        </p:nvCxnSpPr>
        <p:spPr>
          <a:xfrm flipH="1">
            <a:off x="4724400" y="1348441"/>
            <a:ext cx="533400" cy="48035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685800" y="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J/</a:t>
            </a:r>
            <a:r>
              <a:rPr lang="en-US" sz="36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Symbol"/>
              </a:rPr>
              <a:t> Calorimeter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Hall C L/T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Separations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6248400" y="1295400"/>
          <a:ext cx="2895600" cy="859263"/>
        </p:xfrm>
        <a:graphic>
          <a:graphicData uri="http://schemas.openxmlformats.org/presentationml/2006/ole">
            <p:oleObj spid="_x0000_s102402" name="Equation" r:id="rId4" imgW="1447560" imgH="419040" progId="">
              <p:embed/>
            </p:oleObj>
          </a:graphicData>
        </a:graphic>
      </p:graphicFrame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09800"/>
            <a:ext cx="4495800" cy="4267200"/>
          </a:xfrm>
          <a:prstGeom prst="rect">
            <a:avLst/>
          </a:prstGeom>
          <a:noFill/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934200" y="41910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σ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&lt; 1.8% - as estimated…</a:t>
            </a:r>
            <a:endParaRPr lang="en-US" sz="1400" b="1" dirty="0">
              <a:solidFill>
                <a:srgbClr val="420A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3886200" cy="2514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429000" y="5486400"/>
            <a:ext cx="457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609600"/>
            <a:ext cx="655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Typical and unique Hall C use: </a:t>
            </a:r>
            <a:r>
              <a:rPr lang="el-GR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sz="2000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l-GR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sz="2000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separation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Measure </a:t>
            </a:r>
            <a:r>
              <a:rPr lang="el-GR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at several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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with fixed Q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</a:rPr>
              <a:t>2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Control point to point errors to &lt; 2%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 Control tracking/PID uncertainty to &lt; 1% over wide range of rates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 </a:t>
            </a:r>
            <a:r>
              <a:rPr lang="en-US" dirty="0" smtClean="0"/>
              <a:t>L/T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178425"/>
          </a:xfrm>
        </p:spPr>
        <p:txBody>
          <a:bodyPr/>
          <a:lstStyle/>
          <a:p>
            <a:pPr marL="457200" indent="-457200"/>
            <a:r>
              <a:rPr lang="en-US" dirty="0" smtClean="0"/>
              <a:t>Experiments with L/T Separation</a:t>
            </a:r>
          </a:p>
          <a:p>
            <a:pPr marL="457200" indent="-457200"/>
            <a:r>
              <a:rPr lang="en-US" dirty="0" smtClean="0"/>
              <a:t>	</a:t>
            </a:r>
            <a:r>
              <a:rPr lang="en-US" sz="1800" dirty="0" smtClean="0"/>
              <a:t>E12-06-101 – </a:t>
            </a:r>
            <a:r>
              <a:rPr lang="en-US" sz="1800" dirty="0" err="1" smtClean="0"/>
              <a:t>Pion</a:t>
            </a:r>
            <a:r>
              <a:rPr lang="en-US" sz="1800" dirty="0" smtClean="0"/>
              <a:t> Form Factor</a:t>
            </a:r>
          </a:p>
          <a:p>
            <a:pPr marL="457200" indent="-457200"/>
            <a:r>
              <a:rPr lang="en-US" sz="1800" dirty="0" smtClean="0"/>
              <a:t>	</a:t>
            </a:r>
            <a:r>
              <a:rPr lang="en-US" sz="1800" dirty="0" smtClean="0"/>
              <a:t>E12-06-104 – R in semi-inclusive DIS</a:t>
            </a:r>
          </a:p>
          <a:p>
            <a:pPr marL="457200" indent="-457200"/>
            <a:r>
              <a:rPr lang="en-US" sz="1800" dirty="0" smtClean="0"/>
              <a:t>	</a:t>
            </a:r>
            <a:r>
              <a:rPr lang="en-US" sz="1800" dirty="0" smtClean="0"/>
              <a:t>E12-07-105 – Scaling in exclusive (charged) </a:t>
            </a:r>
            <a:r>
              <a:rPr lang="en-US" sz="1800" dirty="0" err="1" smtClean="0"/>
              <a:t>Pion</a:t>
            </a:r>
            <a:r>
              <a:rPr lang="en-US" sz="1800" dirty="0" smtClean="0"/>
              <a:t> production</a:t>
            </a:r>
          </a:p>
          <a:p>
            <a:pPr marL="457200" indent="-457200"/>
            <a:r>
              <a:rPr lang="en-US" sz="1800" dirty="0" smtClean="0"/>
              <a:t>	</a:t>
            </a:r>
            <a:r>
              <a:rPr lang="en-US" sz="1800" dirty="0" smtClean="0"/>
              <a:t>E12-09-011 – Scaling in exclusive </a:t>
            </a:r>
            <a:r>
              <a:rPr lang="en-US" sz="1800" dirty="0" err="1" smtClean="0"/>
              <a:t>Kaon</a:t>
            </a:r>
            <a:r>
              <a:rPr lang="en-US" sz="1800" dirty="0" smtClean="0"/>
              <a:t> production</a:t>
            </a:r>
          </a:p>
          <a:p>
            <a:pPr marL="457200" indent="-457200"/>
            <a:r>
              <a:rPr lang="en-US" sz="1800" dirty="0" smtClean="0"/>
              <a:t>	</a:t>
            </a:r>
            <a:r>
              <a:rPr lang="en-US" sz="1800" dirty="0" smtClean="0"/>
              <a:t>E12-10-002 – Nucleon structure functions</a:t>
            </a:r>
          </a:p>
          <a:p>
            <a:pPr marL="457200" indent="-457200"/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~1/3 of approved beam time</a:t>
            </a:r>
          </a:p>
          <a:p>
            <a:pPr marL="457200" indent="-457200"/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Unique capability in the 12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r>
              <a:rPr lang="en-US" sz="1800" dirty="0" smtClean="0">
                <a:solidFill>
                  <a:srgbClr val="FF0000"/>
                </a:solidFill>
              </a:rPr>
              <a:t> Era</a:t>
            </a:r>
          </a:p>
          <a:p>
            <a:pPr marL="457200" indent="-457200"/>
            <a:endParaRPr lang="en-US" sz="18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Natural to augment L/T capability with neutron </a:t>
            </a:r>
            <a:r>
              <a:rPr lang="en-US" dirty="0" err="1" smtClean="0">
                <a:solidFill>
                  <a:schemeClr val="tx1"/>
                </a:solidFill>
              </a:rPr>
              <a:t>pion</a:t>
            </a:r>
            <a:r>
              <a:rPr lang="en-US" dirty="0" smtClean="0">
                <a:solidFill>
                  <a:schemeClr val="tx1"/>
                </a:solidFill>
              </a:rPr>
              <a:t>/gamma</a:t>
            </a: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detector.</a:t>
            </a:r>
          </a:p>
          <a:p>
            <a:pPr marL="457200" indent="-457200"/>
            <a:r>
              <a:rPr lang="en-US" dirty="0" smtClean="0"/>
              <a:t>	</a:t>
            </a:r>
            <a:r>
              <a:rPr lang="en-US" dirty="0" smtClean="0"/>
              <a:t>E12-</a:t>
            </a:r>
            <a:r>
              <a:rPr lang="en-US" dirty="0" smtClean="0"/>
              <a:t>Pion </a:t>
            </a:r>
            <a:r>
              <a:rPr lang="en-US" dirty="0" smtClean="0"/>
              <a:t>scaling</a:t>
            </a:r>
          </a:p>
          <a:p>
            <a:pPr marL="457200" indent="-457200"/>
            <a:r>
              <a:rPr lang="en-US" sz="2000" dirty="0" err="1" smtClean="0"/>
              <a:t>Kaon</a:t>
            </a:r>
            <a:r>
              <a:rPr lang="en-US" sz="2000" dirty="0" smtClean="0"/>
              <a:t> scaling</a:t>
            </a:r>
          </a:p>
          <a:p>
            <a:pPr marL="457200" indent="-457200"/>
            <a:r>
              <a:rPr lang="en-US" sz="2000" dirty="0" smtClean="0"/>
              <a:t>F2 a bit</a:t>
            </a:r>
          </a:p>
          <a:p>
            <a:pPr marL="457200" indent="-457200"/>
            <a:r>
              <a:rPr lang="en-US" sz="2000" dirty="0" err="1" smtClean="0"/>
              <a:t>Sidis</a:t>
            </a:r>
            <a:endParaRPr lang="en-US" sz="2000" dirty="0" smtClean="0"/>
          </a:p>
          <a:p>
            <a:pPr marL="457200" indent="-457200"/>
            <a:r>
              <a:rPr lang="en-US" sz="2000" dirty="0" err="1" smtClean="0"/>
              <a:t>Fpi</a:t>
            </a: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dirty="0" smtClean="0"/>
              <a:t>Bullets: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A photon/pi0 detector fits with Hall C hardware strengths and physics program.  “could” be used starting 2019/20.  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Low cost facility addition to assure healthy program to 2030.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Modest resources can be applied to support detector development, test runs in Hall</a:t>
            </a: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305800" cy="685799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Approved 12 </a:t>
            </a:r>
            <a:r>
              <a:rPr lang="en-US" sz="3600" dirty="0" err="1" smtClean="0"/>
              <a:t>GeV</a:t>
            </a:r>
            <a:r>
              <a:rPr lang="en-US" sz="3600" dirty="0" smtClean="0"/>
              <a:t> Hall C proposals 1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838200"/>
          <a:ext cx="8991600" cy="540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407"/>
                <a:gridCol w="625503"/>
                <a:gridCol w="703690"/>
              </a:tblGrid>
              <a:tr h="3863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Grade</a:t>
                      </a:r>
                    </a:p>
                  </a:txBody>
                  <a:tcPr/>
                </a:tc>
              </a:tr>
              <a:tr h="5254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 of the Charged </a:t>
                      </a:r>
                      <a:r>
                        <a:rPr lang="en-US" sz="1400" dirty="0" err="1" smtClean="0"/>
                        <a:t>Pion</a:t>
                      </a:r>
                      <a:r>
                        <a:rPr lang="en-US" sz="1400" dirty="0" smtClean="0"/>
                        <a:t> Form Factor to High Q</a:t>
                      </a:r>
                      <a:r>
                        <a:rPr lang="en-US" sz="1400" baseline="30000" dirty="0" smtClean="0"/>
                        <a:t>2 </a:t>
                      </a:r>
                    </a:p>
                    <a:p>
                      <a:r>
                        <a:rPr lang="en-US" sz="1400" baseline="0" dirty="0" smtClean="0"/>
                        <a:t>(E12-06-101) </a:t>
                      </a:r>
                      <a:r>
                        <a:rPr lang="en-US" sz="1400" i="1" baseline="0" dirty="0" smtClean="0"/>
                        <a:t>Spokespersons: G.M. Huber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huberg@uregina.ca </a:t>
                      </a:r>
                      <a:r>
                        <a:rPr lang="en-US" sz="1400" i="1" baseline="0" dirty="0" smtClean="0"/>
                        <a:t>), D. Gaskell </a:t>
                      </a:r>
                      <a:endParaRPr lang="en-US" sz="1400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</a:tr>
              <a:tr h="5254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 of the Ratio R = </a:t>
                      </a:r>
                      <a:r>
                        <a:rPr lang="en-US" sz="1400" dirty="0" err="1" smtClean="0"/>
                        <a:t>σ</a:t>
                      </a:r>
                      <a:r>
                        <a:rPr lang="en-US" sz="1400" baseline="-25000" dirty="0" err="1" smtClean="0"/>
                        <a:t>L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σ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in Semi-Inclusive DIS (E12-06-104)</a:t>
                      </a:r>
                      <a:r>
                        <a:rPr lang="en-US" sz="1400" i="1" baseline="0" dirty="0" smtClean="0"/>
                        <a:t> Spokespersons: R. </a:t>
                      </a:r>
                      <a:r>
                        <a:rPr lang="en-US" sz="1400" i="1" baseline="0" dirty="0" err="1" smtClean="0"/>
                        <a:t>Ent</a:t>
                      </a:r>
                      <a:r>
                        <a:rPr lang="en-US" sz="1400" i="1" baseline="0" dirty="0" smtClean="0"/>
                        <a:t>,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ent@jlab.org</a:t>
                      </a:r>
                      <a:r>
                        <a:rPr lang="en-US" sz="1400" i="1" baseline="0" dirty="0" smtClean="0"/>
                        <a:t>) ,H. Mkrtchyan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A-</a:t>
                      </a:r>
                      <a:endParaRPr lang="en-US" sz="1800" baseline="0" dirty="0"/>
                    </a:p>
                  </a:txBody>
                  <a:tcPr/>
                </a:tc>
              </a:tr>
              <a:tr h="741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Inclusive Scattering from Nuclei at x &gt; 1 in the </a:t>
                      </a:r>
                      <a:r>
                        <a:rPr lang="en-US" sz="1400" dirty="0" err="1" smtClean="0"/>
                        <a:t>quasielastic</a:t>
                      </a:r>
                      <a:r>
                        <a:rPr lang="en-US" sz="1400" dirty="0" smtClean="0"/>
                        <a:t> and deeply inelastic regimes.  (E12-06-105)</a:t>
                      </a:r>
                      <a:r>
                        <a:rPr lang="en-US" sz="1400" i="1" baseline="0" dirty="0" smtClean="0"/>
                        <a:t> </a:t>
                      </a:r>
                    </a:p>
                    <a:p>
                      <a:r>
                        <a:rPr lang="en-US" sz="1400" i="1" baseline="0" dirty="0" smtClean="0"/>
                        <a:t>Spokespersons: J. Arrington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johna@anl.gov</a:t>
                      </a:r>
                      <a:r>
                        <a:rPr lang="en-US" sz="1400" i="1" baseline="0" dirty="0" smtClean="0"/>
                        <a:t>), D. 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A-</a:t>
                      </a:r>
                      <a:endParaRPr lang="en-US" sz="1800" baseline="0" dirty="0"/>
                    </a:p>
                  </a:txBody>
                  <a:tcPr/>
                </a:tc>
              </a:tr>
              <a:tr h="48790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Search for Color Transparency at 12 GeV (E12-06-107)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Spokespersons: D. </a:t>
                      </a:r>
                      <a:r>
                        <a:rPr lang="en-US" sz="1400" i="1" baseline="0" dirty="0" err="1" smtClean="0">
                          <a:solidFill>
                            <a:schemeClr val="tx1"/>
                          </a:solidFill>
                        </a:rPr>
                        <a:t>Dutta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ddutta@jlab.org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) , R. </a:t>
                      </a:r>
                      <a:r>
                        <a:rPr lang="en-US" sz="1400" i="1" baseline="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B+</a:t>
                      </a:r>
                      <a:endParaRPr lang="en-US" sz="1800" baseline="0" dirty="0"/>
                    </a:p>
                  </a:txBody>
                  <a:tcPr/>
                </a:tc>
              </a:tr>
              <a:tr h="741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 of Neutron Spin Asymmetry A</a:t>
                      </a:r>
                      <a:r>
                        <a:rPr lang="en-US" sz="1400" baseline="-25000" dirty="0" smtClean="0"/>
                        <a:t>1n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in the Valence Quark Region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Using an 11 GeV Beam and a Polarized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He Target in Hall C (E12-06-110)</a:t>
                      </a:r>
                      <a:r>
                        <a:rPr lang="en-US" sz="1400" i="1" baseline="0" dirty="0" smtClean="0"/>
                        <a:t> Spokespersons:  J.-P. Chen, X. </a:t>
                      </a:r>
                      <a:r>
                        <a:rPr lang="en-US" sz="1400" i="1" baseline="0" dirty="0" err="1" smtClean="0"/>
                        <a:t>Zheng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(xiaochao@jlab.org</a:t>
                      </a:r>
                      <a:r>
                        <a:rPr lang="en-US" sz="1400" i="1" baseline="0" dirty="0" smtClean="0"/>
                        <a:t>), Z. E. </a:t>
                      </a:r>
                      <a:r>
                        <a:rPr lang="en-US" sz="1400" i="1" baseline="0" dirty="0" err="1" smtClean="0"/>
                        <a:t>Meziani</a:t>
                      </a:r>
                      <a:r>
                        <a:rPr lang="en-US" sz="1400" i="1" baseline="0" dirty="0" smtClean="0"/>
                        <a:t>, G. D. Cates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</a:t>
                      </a:r>
                    </a:p>
                  </a:txBody>
                  <a:tcPr/>
                </a:tc>
              </a:tr>
              <a:tr h="618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Neutron g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 and d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 at High Q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in Hall C (E12-06-121)</a:t>
                      </a:r>
                      <a:r>
                        <a:rPr lang="en-US" sz="1400" i="1" baseline="0" dirty="0" smtClean="0"/>
                        <a:t> </a:t>
                      </a:r>
                    </a:p>
                    <a:p>
                      <a:r>
                        <a:rPr lang="en-US" sz="1400" i="1" baseline="0" dirty="0" smtClean="0"/>
                        <a:t>Spokespersons: B. </a:t>
                      </a:r>
                      <a:r>
                        <a:rPr lang="en-US" sz="1400" i="1" baseline="0" dirty="0" err="1" smtClean="0"/>
                        <a:t>Sawatzky</a:t>
                      </a:r>
                      <a:r>
                        <a:rPr lang="en-US" sz="1400" i="1" baseline="0" dirty="0" smtClean="0"/>
                        <a:t>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brads@jlab.org</a:t>
                      </a:r>
                      <a:r>
                        <a:rPr lang="en-US" sz="1400" i="1" baseline="0" dirty="0" smtClean="0"/>
                        <a:t>) , W. </a:t>
                      </a:r>
                      <a:r>
                        <a:rPr lang="en-US" sz="1400" i="1" baseline="0" dirty="0" err="1" smtClean="0"/>
                        <a:t>Korsch</a:t>
                      </a:r>
                      <a:r>
                        <a:rPr lang="en-US" sz="1400" i="1" baseline="0" dirty="0" smtClean="0"/>
                        <a:t> , Z.-E. </a:t>
                      </a:r>
                      <a:r>
                        <a:rPr lang="en-US" sz="1400" i="1" baseline="0" dirty="0" err="1" smtClean="0"/>
                        <a:t>Meziani</a:t>
                      </a:r>
                      <a:r>
                        <a:rPr lang="en-US" sz="1400" i="1" baseline="0" dirty="0" smtClean="0"/>
                        <a:t>, T. </a:t>
                      </a:r>
                      <a:r>
                        <a:rPr lang="en-US" sz="1400" i="1" baseline="0" dirty="0" err="1" smtClean="0"/>
                        <a:t>Averett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A-</a:t>
                      </a:r>
                    </a:p>
                  </a:txBody>
                  <a:tcPr/>
                </a:tc>
              </a:tr>
              <a:tr h="603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Scaling Study of the L-T Separated </a:t>
                      </a:r>
                      <a:r>
                        <a:rPr lang="en-US" sz="1400" dirty="0" err="1" smtClean="0"/>
                        <a:t>Pion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Electroproduction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Cross Section at 11 GeV (E12-07-105)</a:t>
                      </a:r>
                      <a:r>
                        <a:rPr lang="en-US" sz="1400" i="1" baseline="0" dirty="0" smtClean="0"/>
                        <a:t> Spokespersons:</a:t>
                      </a:r>
                      <a:r>
                        <a:rPr lang="en-US" sz="1400" i="1" dirty="0" smtClean="0"/>
                        <a:t>. T. Horn (</a:t>
                      </a:r>
                      <a:r>
                        <a:rPr lang="en-US" sz="1400" i="1" dirty="0" smtClean="0">
                          <a:solidFill>
                            <a:schemeClr val="accent2"/>
                          </a:solidFill>
                        </a:rPr>
                        <a:t>hornt@jlab.org</a:t>
                      </a:r>
                      <a:r>
                        <a:rPr lang="en-US" sz="1400" i="1" dirty="0" smtClean="0"/>
                        <a:t>) , G .Huber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A-</a:t>
                      </a:r>
                      <a:endParaRPr lang="en-US" sz="1800" dirty="0"/>
                    </a:p>
                  </a:txBody>
                  <a:tcPr/>
                </a:tc>
              </a:tr>
              <a:tr h="74182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 Symmetry Violating Quark Distributions via Precise Measurement of pi+/pi- Ratios in Semi inclusive Deep Inelastic Scattering (E12-09-002)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Spokespersons:K</a:t>
                      </a:r>
                      <a:r>
                        <a:rPr lang="en-US" sz="1400" i="1" baseline="0" dirty="0" smtClean="0"/>
                        <a:t>. </a:t>
                      </a:r>
                      <a:r>
                        <a:rPr lang="en-US" sz="1400" i="1" baseline="0" dirty="0" err="1" smtClean="0"/>
                        <a:t>Haﬁdi</a:t>
                      </a:r>
                      <a:r>
                        <a:rPr lang="en-US" sz="1400" i="1" baseline="0" dirty="0" smtClean="0"/>
                        <a:t>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kawtar@anl.gov</a:t>
                      </a:r>
                      <a:r>
                        <a:rPr lang="en-US" sz="1400" i="1" baseline="0" dirty="0" smtClean="0"/>
                        <a:t> ),D. Gaskell,  </a:t>
                      </a:r>
                      <a:r>
                        <a:rPr lang="en-US" sz="1400" i="1" baseline="0" smtClean="0"/>
                        <a:t>D. Dutta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914400" cy="304800"/>
          </a:xfrm>
          <a:prstGeom prst="rect">
            <a:avLst/>
          </a:prstGeom>
        </p:spPr>
        <p:txBody>
          <a:bodyPr/>
          <a:lstStyle/>
          <a:p>
            <a:fld id="{AC5E3CB7-727A-46AB-ADAD-D1BBB6DB51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52400"/>
            <a:ext cx="1741182" cy="574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OUTLINE</a:t>
            </a:r>
            <a:endParaRPr lang="en-US" sz="28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457200" y="1066800"/>
            <a:ext cx="8216900" cy="525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43000" y="14478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Brief Hall C Overview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6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sym typeface="Symbol"/>
              </a:rPr>
              <a:t>GeV</a:t>
            </a:r>
            <a:endParaRPr lang="en-US" sz="20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12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sym typeface="Symbol"/>
              </a:rPr>
              <a:t>GeV</a:t>
            </a:r>
            <a:endParaRPr lang="en-US" sz="20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Examples of pi0 and photon detection in Hall C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Potential pi0 and photon detectors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L/T separations in Hall C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Approved 12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sym typeface="Symbol"/>
              </a:rPr>
              <a:t>GeV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 experiments and early schedule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Hall C resources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305800" cy="685799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Approved 12 GeV Hall C proposals 2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990600"/>
          <a:ext cx="8686800" cy="524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  <a:gridCol w="685800"/>
                <a:gridCol w="91440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Grade</a:t>
                      </a:r>
                    </a:p>
                  </a:txBody>
                  <a:tcPr/>
                </a:tc>
              </a:tr>
              <a:tr h="4572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Studies of the L-T separated </a:t>
                      </a:r>
                      <a:r>
                        <a:rPr lang="en-US" sz="1400" dirty="0" err="1" smtClean="0"/>
                        <a:t>kaon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electroproduction</a:t>
                      </a:r>
                      <a:r>
                        <a:rPr lang="en-US" sz="1400" dirty="0" smtClean="0"/>
                        <a:t> cross sections from 5-11 GeV (E12-09-011)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Spokespersons:</a:t>
                      </a:r>
                      <a:r>
                        <a:rPr lang="en-US" sz="1400" i="1" dirty="0" err="1" smtClean="0"/>
                        <a:t>T</a:t>
                      </a:r>
                      <a:r>
                        <a:rPr lang="en-US" sz="1400" i="1" dirty="0" smtClean="0"/>
                        <a:t>. Horn (</a:t>
                      </a:r>
                      <a:r>
                        <a:rPr lang="en-US" sz="1400" i="1" dirty="0" smtClean="0">
                          <a:solidFill>
                            <a:schemeClr val="accent2"/>
                          </a:solidFill>
                        </a:rPr>
                        <a:t>hornt@jlab.org</a:t>
                      </a:r>
                      <a:r>
                        <a:rPr lang="en-US" sz="1400" i="1" dirty="0" smtClean="0"/>
                        <a:t>) , G .Huber, P. Markowitz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B+</a:t>
                      </a:r>
                      <a:endParaRPr lang="en-US" dirty="0"/>
                    </a:p>
                  </a:txBody>
                  <a:tcPr/>
                </a:tc>
              </a:tr>
              <a:tr h="4572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Transverse Momentum Dependence of Semi-Inclusive </a:t>
                      </a:r>
                      <a:r>
                        <a:rPr lang="en-US" sz="1400" dirty="0" err="1" smtClean="0"/>
                        <a:t>Pion</a:t>
                      </a:r>
                      <a:r>
                        <a:rPr lang="en-US" sz="1400" dirty="0" smtClean="0"/>
                        <a:t> Production (E12-09-017)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i="1" baseline="0" dirty="0" err="1" smtClean="0"/>
                        <a:t>Spokespersons:R</a:t>
                      </a:r>
                      <a:r>
                        <a:rPr lang="en-US" sz="1400" i="1" baseline="0" dirty="0" smtClean="0"/>
                        <a:t>. </a:t>
                      </a:r>
                      <a:r>
                        <a:rPr lang="en-US" sz="1400" i="1" baseline="0" dirty="0" err="1" smtClean="0"/>
                        <a:t>Ent</a:t>
                      </a:r>
                      <a:r>
                        <a:rPr lang="en-US" sz="1400" i="1" baseline="0" dirty="0" smtClean="0"/>
                        <a:t>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ent@jlab.org</a:t>
                      </a:r>
                      <a:r>
                        <a:rPr lang="en-US" sz="1400" i="1" baseline="0" dirty="0" smtClean="0"/>
                        <a:t>), H. </a:t>
                      </a:r>
                      <a:r>
                        <a:rPr lang="en-US" sz="1400" i="1" baseline="0" dirty="0" err="1" smtClean="0"/>
                        <a:t>Mkrtchyan,P</a:t>
                      </a:r>
                      <a:r>
                        <a:rPr lang="en-US" sz="1400" i="1" baseline="0" dirty="0" smtClean="0"/>
                        <a:t>. </a:t>
                      </a:r>
                      <a:r>
                        <a:rPr lang="en-US" sz="1400" i="1" baseline="0" dirty="0" err="1" smtClean="0"/>
                        <a:t>Bosted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</a:t>
                      </a:r>
                      <a:endParaRPr lang="en-US" dirty="0"/>
                    </a:p>
                  </a:txBody>
                  <a:tcPr/>
                </a:tc>
              </a:tr>
              <a:tr h="6643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Precision measurements of the 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structure function at large x in the resonance region and beyond (E12-10-002)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400" i="1" baseline="0" dirty="0" err="1" smtClean="0">
                          <a:solidFill>
                            <a:schemeClr val="tx1"/>
                          </a:solidFill>
                        </a:rPr>
                        <a:t>Spokespersons:S.P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i="1" baseline="0" dirty="0" err="1" smtClean="0">
                          <a:solidFill>
                            <a:schemeClr val="tx1"/>
                          </a:solidFill>
                        </a:rPr>
                        <a:t>Malace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simona@jlab.org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) , I.M.  </a:t>
                      </a:r>
                      <a:r>
                        <a:rPr lang="en-US" sz="1400" i="1" baseline="0" dirty="0" err="1" smtClean="0">
                          <a:solidFill>
                            <a:schemeClr val="tx1"/>
                          </a:solidFill>
                        </a:rPr>
                        <a:t>Niculescu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, C. Keppel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B+</a:t>
                      </a:r>
                      <a:endParaRPr lang="en-US" sz="1800" baseline="0" dirty="0"/>
                    </a:p>
                  </a:txBody>
                  <a:tcPr/>
                </a:tc>
              </a:tr>
              <a:tr h="3138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Deuteron Electro-Disintegration at Very High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Missing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Momenta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(E12-10-003)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Spokespersons: W. </a:t>
                      </a:r>
                      <a:r>
                        <a:rPr lang="en-US" sz="1400" i="1" baseline="0" dirty="0" err="1" smtClean="0">
                          <a:solidFill>
                            <a:schemeClr val="tx1"/>
                          </a:solidFill>
                        </a:rPr>
                        <a:t>Boeglin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boeglin@fiu.edu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), M. Jones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</a:t>
                      </a:r>
                      <a:r>
                        <a:rPr lang="en-US" sz="1800" baseline="30000" dirty="0" smtClean="0"/>
                        <a:t>+</a:t>
                      </a:r>
                      <a:endParaRPr lang="en-US" sz="1800" baseline="30000" dirty="0"/>
                    </a:p>
                  </a:txBody>
                  <a:tcPr/>
                </a:tc>
              </a:tr>
              <a:tr h="4932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Detailed studies of the nuclear dependence of F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 in light nuclei  (E12-10-008)</a:t>
                      </a:r>
                      <a:r>
                        <a:rPr lang="en-US" sz="1400" i="1" baseline="0" dirty="0" smtClean="0"/>
                        <a:t> Spokespersons:  A. Daniel, J. Arrington, D. Gaskell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gaskelld@jlab.org</a:t>
                      </a:r>
                      <a:r>
                        <a:rPr lang="en-US" sz="1400" i="1" baseline="0" dirty="0" smtClean="0"/>
                        <a:t>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A-</a:t>
                      </a:r>
                      <a:endParaRPr lang="en-US" sz="1800" baseline="0" dirty="0"/>
                    </a:p>
                  </a:txBody>
                  <a:tcPr/>
                </a:tc>
              </a:tr>
              <a:tr h="721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Proton Recoil Polarization in the 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e,e'p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H, 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e,e'p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)n, and 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e,e'p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Reactions (E)12-11-102) </a:t>
                      </a:r>
                      <a:r>
                        <a:rPr lang="en-US" sz="1400" i="1" baseline="0" dirty="0" smtClean="0"/>
                        <a:t> Spokespersons: </a:t>
                      </a:r>
                      <a:r>
                        <a:rPr lang="de-DE" sz="1400" i="1" baseline="0" dirty="0" smtClean="0"/>
                        <a:t>E. Brash , R. Ransome, G. M. Huber, S. Strauch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1" baseline="0" dirty="0" smtClean="0"/>
                        <a:t> (</a:t>
                      </a:r>
                      <a:r>
                        <a:rPr lang="de-DE" sz="1400" i="1" baseline="0" dirty="0" smtClean="0">
                          <a:solidFill>
                            <a:schemeClr val="accent2"/>
                          </a:solidFill>
                        </a:rPr>
                        <a:t>strauch@jlab.org</a:t>
                      </a:r>
                      <a:r>
                        <a:rPr lang="de-DE" sz="1400" i="1" baseline="0" dirty="0" smtClean="0"/>
                        <a:t>)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B+</a:t>
                      </a:r>
                      <a:endParaRPr lang="en-US" sz="1800" baseline="0" dirty="0"/>
                    </a:p>
                  </a:txBody>
                  <a:tcPr/>
                </a:tc>
              </a:tr>
              <a:tr h="599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 Medium Nucleon Structure Functions, SRC, and the EMC effect (PR-12-11-107)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Spokespersons:O</a:t>
                      </a:r>
                      <a:r>
                        <a:rPr lang="en-US" sz="1400" i="1" baseline="0" dirty="0" smtClean="0"/>
                        <a:t>. Hen, L.B. Weinstein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weinstei@jlab.org</a:t>
                      </a:r>
                      <a:r>
                        <a:rPr lang="en-US" sz="1400" i="1" baseline="0" dirty="0" smtClean="0"/>
                        <a:t>), S. </a:t>
                      </a:r>
                      <a:r>
                        <a:rPr lang="en-US" sz="1400" i="1" baseline="0" dirty="0" err="1" smtClean="0"/>
                        <a:t>Gilad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B+</a:t>
                      </a:r>
                      <a:endParaRPr lang="en-US" sz="1800" baseline="0" dirty="0"/>
                    </a:p>
                  </a:txBody>
                  <a:tcPr/>
                </a:tc>
              </a:tr>
              <a:tr h="6643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Neutron Electric Form Factor at Q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up to 7 (</a:t>
                      </a:r>
                      <a:r>
                        <a:rPr lang="en-US" sz="1400" dirty="0" err="1" smtClean="0"/>
                        <a:t>GeV</a:t>
                      </a:r>
                      <a:r>
                        <a:rPr lang="en-US" sz="1400" dirty="0" smtClean="0"/>
                        <a:t>/c)</a:t>
                      </a:r>
                      <a:r>
                        <a:rPr lang="en-US" sz="1400" baseline="30000" dirty="0" smtClean="0"/>
                        <a:t>2 </a:t>
                      </a:r>
                      <a:r>
                        <a:rPr lang="en-US" sz="1400" dirty="0" smtClean="0"/>
                        <a:t>from the Reaction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H(e, 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n)</a:t>
                      </a:r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 via Recoil </a:t>
                      </a:r>
                      <a:r>
                        <a:rPr lang="en-US" sz="1400" dirty="0" err="1" smtClean="0"/>
                        <a:t>Polarimetry</a:t>
                      </a:r>
                      <a:r>
                        <a:rPr lang="en-US" sz="1400" dirty="0" smtClean="0"/>
                        <a:t> (E12-11-009)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Spokespersons:B</a:t>
                      </a:r>
                      <a:r>
                        <a:rPr lang="en-US" sz="1400" i="1" baseline="0" dirty="0" smtClean="0"/>
                        <a:t>. D. Anderson J. Arrington (</a:t>
                      </a:r>
                      <a:r>
                        <a:rPr lang="en-US" sz="1400" i="1" baseline="0" dirty="0" smtClean="0">
                          <a:solidFill>
                            <a:schemeClr val="accent2"/>
                          </a:solidFill>
                        </a:rPr>
                        <a:t>johna@anl.gov</a:t>
                      </a:r>
                      <a:r>
                        <a:rPr lang="en-US" sz="1400" i="1" baseline="0" dirty="0" smtClean="0"/>
                        <a:t>) ,S. Kowalski, R. </a:t>
                      </a:r>
                      <a:r>
                        <a:rPr lang="en-US" sz="1400" i="1" baseline="0" dirty="0" err="1" smtClean="0"/>
                        <a:t>Madey</a:t>
                      </a:r>
                      <a:r>
                        <a:rPr lang="en-US" sz="1400" i="1" baseline="0" dirty="0" smtClean="0"/>
                        <a:t>, B. Plaster, </a:t>
                      </a:r>
                      <a:r>
                        <a:rPr lang="en-US" sz="1400" i="1" baseline="0" dirty="0" err="1" smtClean="0"/>
                        <a:t>A.Yu</a:t>
                      </a:r>
                      <a:r>
                        <a:rPr lang="en-US" sz="1400" i="1" baseline="0" dirty="0" smtClean="0"/>
                        <a:t>. </a:t>
                      </a:r>
                      <a:r>
                        <a:rPr lang="en-US" sz="1200" i="1" baseline="0" dirty="0" smtClean="0"/>
                        <a:t>Semenov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B+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4400" y="838200"/>
          <a:ext cx="7162800" cy="5410200"/>
        </p:xfrm>
        <a:graphic>
          <a:graphicData uri="http://schemas.openxmlformats.org/presentationml/2006/ole">
            <p:oleObj spid="_x0000_s45058" name="Worksheet" r:id="rId4" imgW="7572375" imgH="4810125" progId="Excel.Sheet.8">
              <p:embed/>
            </p:oleObj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62000" y="152400"/>
            <a:ext cx="7543800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Approved and CA 12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Hall C Experiments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305800" cy="68579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u="sng" dirty="0" smtClean="0"/>
              <a:t>Timeline for Hall C Upgrade</a:t>
            </a:r>
            <a:endParaRPr lang="en-US" sz="36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914400" cy="304800"/>
          </a:xfrm>
          <a:prstGeom prst="rect">
            <a:avLst/>
          </a:prstGeom>
        </p:spPr>
        <p:txBody>
          <a:bodyPr/>
          <a:lstStyle/>
          <a:p>
            <a:fld id="{AC5E3CB7-727A-46AB-ADAD-D1BBB6DB51A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2133600"/>
          <a:ext cx="48768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3860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Q1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 2013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 2013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Q2,Q3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May, Oct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 Horizontal Bender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 2013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066800"/>
            <a:ext cx="8610600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May 2012  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ended and removal (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+SOS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started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Early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2013  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SHMS installation begins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7848600" cy="177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Late 2013-14   Detector installation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2015  SHMS commissioning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Commissioning Experiments in Hall 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running plans –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178425"/>
          </a:xfrm>
        </p:spPr>
        <p:txBody>
          <a:bodyPr/>
          <a:lstStyle/>
          <a:p>
            <a:pPr marL="457200" indent="-457200"/>
            <a:r>
              <a:rPr lang="en-US" dirty="0" smtClean="0"/>
              <a:t>2015: ~25 PAC days – Commissioning “Experiment”</a:t>
            </a:r>
          </a:p>
          <a:p>
            <a:pPr marL="857250" lvl="1" indent="-457200"/>
            <a:r>
              <a:rPr lang="en-US" sz="2000" dirty="0" smtClean="0"/>
              <a:t>9 days of E12-06-107 </a:t>
            </a:r>
            <a:r>
              <a:rPr lang="en-US" sz="2000" dirty="0" smtClean="0">
                <a:solidFill>
                  <a:schemeClr val="accent2"/>
                </a:solidFill>
              </a:rPr>
              <a:t>search for color transparency</a:t>
            </a:r>
          </a:p>
          <a:p>
            <a:pPr marL="857250" lvl="1" indent="-457200"/>
            <a:r>
              <a:rPr lang="en-US" sz="2000" dirty="0" smtClean="0"/>
              <a:t>		A(</a:t>
            </a:r>
            <a:r>
              <a:rPr lang="en-US" sz="2000" dirty="0" err="1" smtClean="0"/>
              <a:t>e,e’p</a:t>
            </a:r>
            <a:r>
              <a:rPr lang="en-US" sz="2000" dirty="0" smtClean="0"/>
              <a:t>) only – “easy” coincidence measurement</a:t>
            </a:r>
          </a:p>
          <a:p>
            <a:pPr marL="857250" lvl="1" indent="-457200"/>
            <a:r>
              <a:rPr lang="en-US" sz="2000" dirty="0" smtClean="0"/>
              <a:t>E12-10-002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p,d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structure functions at large x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857250" lvl="1" indent="-457200"/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Momentum scans help understand acceptance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2 days E12-10-108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EMC Effect</a:t>
            </a:r>
          </a:p>
          <a:p>
            <a:pPr lvl="1"/>
            <a:r>
              <a:rPr lang="en-US" sz="2000" dirty="0" smtClean="0"/>
              <a:t>	  Integrate light nuclei with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run,</a:t>
            </a:r>
          </a:p>
          <a:p>
            <a:pPr lvl="1"/>
            <a:r>
              <a:rPr lang="en-US" sz="2000" dirty="0" smtClean="0"/>
              <a:t>	  Point target helps acceptance studies.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days of E12-10-003  </a:t>
            </a:r>
            <a:r>
              <a:rPr lang="en-US" sz="2000" dirty="0" smtClean="0">
                <a:solidFill>
                  <a:schemeClr val="accent2"/>
                </a:solidFill>
              </a:rPr>
              <a:t>d(</a:t>
            </a:r>
            <a:r>
              <a:rPr lang="en-US" sz="2000" dirty="0" err="1" smtClean="0">
                <a:solidFill>
                  <a:schemeClr val="accent2"/>
                </a:solidFill>
              </a:rPr>
              <a:t>e,e’p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If time available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Push to lower cross sections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67638" cy="757238"/>
          </a:xfrm>
        </p:spPr>
        <p:txBody>
          <a:bodyPr/>
          <a:lstStyle/>
          <a:p>
            <a:r>
              <a:rPr lang="en-US" dirty="0" smtClean="0"/>
              <a:t>Early running plan – Years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5254625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2016: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 smtClean="0"/>
              <a:t>	</a:t>
            </a:r>
            <a:r>
              <a:rPr lang="en-US" sz="2000" dirty="0" smtClean="0"/>
              <a:t>E12-09-017   </a:t>
            </a:r>
            <a:r>
              <a:rPr lang="en-US" sz="2000" dirty="0" smtClean="0">
                <a:solidFill>
                  <a:schemeClr val="accent2"/>
                </a:solidFill>
              </a:rPr>
              <a:t>P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t</a:t>
            </a:r>
            <a:r>
              <a:rPr lang="en-US" sz="2000" dirty="0" smtClean="0">
                <a:solidFill>
                  <a:schemeClr val="accent2"/>
                </a:solidFill>
              </a:rPr>
              <a:t> dependence of basic SIDIS cross sections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		Push particle ID capabilities of SHMS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	E12-09-002   </a:t>
            </a:r>
            <a:r>
              <a:rPr lang="en-US" sz="2000" dirty="0" smtClean="0">
                <a:solidFill>
                  <a:schemeClr val="accent2"/>
                </a:solidFill>
              </a:rPr>
              <a:t>Precise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chemeClr val="accent2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chemeClr val="accent2"/>
                </a:solidFill>
                <a:sym typeface="Symbol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</a:rPr>
              <a:t> ratios in SIDIS – Charge Symmetry</a:t>
            </a:r>
            <a:r>
              <a:rPr lang="en-US" sz="2000" dirty="0" smtClean="0"/>
              <a:t>	Detector efficiencies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	E12-09-011  </a:t>
            </a:r>
            <a:r>
              <a:rPr lang="en-US" sz="2000" dirty="0" smtClean="0">
                <a:solidFill>
                  <a:schemeClr val="accent2"/>
                </a:solidFill>
              </a:rPr>
              <a:t>L/T separated p(</a:t>
            </a:r>
            <a:r>
              <a:rPr lang="en-US" sz="2000" dirty="0" err="1" smtClean="0">
                <a:solidFill>
                  <a:schemeClr val="accent2"/>
                </a:solidFill>
              </a:rPr>
              <a:t>e,e</a:t>
            </a:r>
            <a:r>
              <a:rPr lang="en-US" sz="2000" dirty="0" err="1" smtClean="0">
                <a:solidFill>
                  <a:schemeClr val="accent2"/>
                </a:solidFill>
                <a:sym typeface="Symbol"/>
              </a:rPr>
              <a:t></a:t>
            </a:r>
            <a:r>
              <a:rPr lang="en-US" sz="2000" dirty="0" err="1" smtClean="0">
                <a:solidFill>
                  <a:schemeClr val="accent2"/>
                </a:solidFill>
              </a:rPr>
              <a:t>K</a:t>
            </a:r>
            <a:r>
              <a:rPr lang="en-US" sz="2000" baseline="30000" dirty="0" smtClean="0">
                <a:solidFill>
                  <a:schemeClr val="accent2"/>
                </a:solidFill>
              </a:rPr>
              <a:t>+</a:t>
            </a:r>
            <a:r>
              <a:rPr lang="en-US" sz="2000" dirty="0" smtClean="0">
                <a:solidFill>
                  <a:schemeClr val="accent2"/>
                </a:solidFill>
              </a:rPr>
              <a:t>) factorization test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		</a:t>
            </a:r>
            <a:r>
              <a:rPr lang="en-US" sz="2000" dirty="0" smtClean="0">
                <a:solidFill>
                  <a:schemeClr val="tx1"/>
                </a:solidFill>
              </a:rPr>
              <a:t>Easiest L/T </a:t>
            </a:r>
            <a:r>
              <a:rPr lang="en-US" sz="2000" dirty="0" smtClean="0">
                <a:solidFill>
                  <a:schemeClr val="tx1"/>
                </a:solidFill>
              </a:rPr>
              <a:t>separation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2017</a:t>
            </a:r>
            <a:r>
              <a:rPr lang="en-US" sz="20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E12-06-121  </a:t>
            </a:r>
            <a:r>
              <a:rPr lang="en-US" sz="2000" dirty="0" smtClean="0">
                <a:solidFill>
                  <a:schemeClr val="accent2"/>
                </a:solidFill>
              </a:rPr>
              <a:t>g</a:t>
            </a:r>
            <a:r>
              <a:rPr lang="en-US" sz="200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measurements at fixed Q</a:t>
            </a: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polarized 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target experiment in Hall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E12-06-110 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 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en-US" sz="2000" i="1" baseline="30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If high luminosity 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 target is ready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Else F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or other base equipment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en-US" sz="2000" i="1" baseline="30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67638" cy="757238"/>
          </a:xfrm>
        </p:spPr>
        <p:txBody>
          <a:bodyPr/>
          <a:lstStyle/>
          <a:p>
            <a:r>
              <a:rPr lang="en-US" dirty="0" smtClean="0"/>
              <a:t>Early running plan – Years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5254625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2016: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 smtClean="0"/>
              <a:t>	</a:t>
            </a:r>
            <a:r>
              <a:rPr lang="en-US" sz="2000" dirty="0" smtClean="0"/>
              <a:t>E12-09-017   </a:t>
            </a:r>
            <a:r>
              <a:rPr lang="en-US" sz="2000" dirty="0" smtClean="0">
                <a:solidFill>
                  <a:schemeClr val="accent2"/>
                </a:solidFill>
              </a:rPr>
              <a:t>P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t</a:t>
            </a:r>
            <a:r>
              <a:rPr lang="en-US" sz="2000" dirty="0" smtClean="0">
                <a:solidFill>
                  <a:schemeClr val="accent2"/>
                </a:solidFill>
              </a:rPr>
              <a:t> dependence of basic SIDIS cross sections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		Push particle ID capabilities of SHMS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	E12-09-002   </a:t>
            </a:r>
            <a:r>
              <a:rPr lang="en-US" sz="2000" dirty="0" smtClean="0">
                <a:solidFill>
                  <a:schemeClr val="accent2"/>
                </a:solidFill>
              </a:rPr>
              <a:t>Precise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chemeClr val="accent2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chemeClr val="accent2"/>
                </a:solidFill>
                <a:sym typeface="Symbol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</a:rPr>
              <a:t> ratios in SIDIS – Charge Symmetry</a:t>
            </a:r>
            <a:r>
              <a:rPr lang="en-US" sz="2000" dirty="0" smtClean="0"/>
              <a:t>	Detector efficiencies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/>
              <a:t>	E12-09-011  </a:t>
            </a:r>
            <a:r>
              <a:rPr lang="en-US" sz="2000" dirty="0" smtClean="0">
                <a:solidFill>
                  <a:schemeClr val="accent2"/>
                </a:solidFill>
              </a:rPr>
              <a:t>L/T separated p(</a:t>
            </a:r>
            <a:r>
              <a:rPr lang="en-US" sz="2000" dirty="0" err="1" smtClean="0">
                <a:solidFill>
                  <a:schemeClr val="accent2"/>
                </a:solidFill>
              </a:rPr>
              <a:t>e,e</a:t>
            </a:r>
            <a:r>
              <a:rPr lang="en-US" sz="2000" dirty="0" err="1" smtClean="0">
                <a:solidFill>
                  <a:schemeClr val="accent2"/>
                </a:solidFill>
                <a:sym typeface="Symbol"/>
              </a:rPr>
              <a:t></a:t>
            </a:r>
            <a:r>
              <a:rPr lang="en-US" sz="2000" dirty="0" err="1" smtClean="0">
                <a:solidFill>
                  <a:schemeClr val="accent2"/>
                </a:solidFill>
              </a:rPr>
              <a:t>K</a:t>
            </a:r>
            <a:r>
              <a:rPr lang="en-US" sz="2000" baseline="30000" dirty="0" smtClean="0">
                <a:solidFill>
                  <a:schemeClr val="accent2"/>
                </a:solidFill>
              </a:rPr>
              <a:t>+</a:t>
            </a:r>
            <a:r>
              <a:rPr lang="en-US" sz="2000" dirty="0" smtClean="0">
                <a:solidFill>
                  <a:schemeClr val="accent2"/>
                </a:solidFill>
              </a:rPr>
              <a:t>) factorization test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		</a:t>
            </a:r>
            <a:r>
              <a:rPr lang="en-US" sz="2000" dirty="0" smtClean="0">
                <a:solidFill>
                  <a:schemeClr val="tx1"/>
                </a:solidFill>
              </a:rPr>
              <a:t>Easiest L/T </a:t>
            </a:r>
            <a:r>
              <a:rPr lang="en-US" sz="2000" dirty="0" smtClean="0">
                <a:solidFill>
                  <a:schemeClr val="tx1"/>
                </a:solidFill>
              </a:rPr>
              <a:t>separation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2017</a:t>
            </a:r>
            <a:r>
              <a:rPr lang="en-US" sz="20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E12-06-121  </a:t>
            </a:r>
            <a:r>
              <a:rPr lang="en-US" sz="2000" dirty="0" smtClean="0">
                <a:solidFill>
                  <a:schemeClr val="accent2"/>
                </a:solidFill>
              </a:rPr>
              <a:t>g</a:t>
            </a:r>
            <a:r>
              <a:rPr lang="en-US" sz="200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measurements at fixed Q</a:t>
            </a: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polarized 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target experiment in Hall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E12-06-110 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 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en-US" sz="2000" i="1" baseline="30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If high luminosity 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 target is ready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Else F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or other base equipment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en-US" sz="2000" i="1" baseline="30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67638" cy="757238"/>
          </a:xfrm>
        </p:spPr>
        <p:txBody>
          <a:bodyPr/>
          <a:lstStyle/>
          <a:p>
            <a:r>
              <a:rPr lang="en-US" dirty="0" smtClean="0"/>
              <a:t>Entirely speculative run plan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5254625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2017</a:t>
            </a:r>
            <a:r>
              <a:rPr lang="en-US" sz="18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E12-06-121 </a:t>
            </a:r>
            <a:r>
              <a:rPr lang="en-US" sz="1600" dirty="0" smtClean="0">
                <a:solidFill>
                  <a:schemeClr val="tx1"/>
                </a:solidFill>
              </a:rPr>
              <a:t>(29) </a:t>
            </a:r>
            <a:r>
              <a:rPr lang="en-US" sz="1600" dirty="0" smtClean="0">
                <a:solidFill>
                  <a:schemeClr val="accent2"/>
                </a:solidFill>
              </a:rPr>
              <a:t>g</a:t>
            </a:r>
            <a:r>
              <a:rPr lang="en-US" sz="160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measurements at fixed Q</a:t>
            </a:r>
            <a:r>
              <a:rPr lang="en-US" sz="16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lnSpc>
                <a:spcPct val="100000"/>
              </a:lnSpc>
            </a:pPr>
            <a:r>
              <a:rPr lang="en-US" sz="16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E12-06-101 (52)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</a:p>
          <a:p>
            <a:pPr marL="457200" indent="-45720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      Make up from 2015/16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2018: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E12-11-009 (50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) Neutron Form Factor – Large installation</a:t>
            </a:r>
          </a:p>
          <a:p>
            <a:pPr marL="457200" indent="-45720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E12-11-102 (37)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Proton Recoil polarization</a:t>
            </a:r>
            <a:endParaRPr lang="en-US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        EMC, x&gt;1 time permitting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2019: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E12-11-107 (40)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d(</a:t>
            </a:r>
            <a:r>
              <a:rPr lang="en-US" sz="16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e,e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/>
              </a:rPr>
              <a:t>’ backward p)  EMC </a:t>
            </a:r>
          </a:p>
          <a:p>
            <a:pPr marL="457200" indent="-45720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E12-06-110 (36)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</a:t>
            </a:r>
            <a:endParaRPr lang="en-US" sz="1600" i="1" baseline="30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600" i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16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More EMC, x&gt;1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2020:</a:t>
            </a:r>
          </a:p>
          <a:p>
            <a:pPr marL="457200" indent="-45720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E12-06-104 (40) </a:t>
            </a:r>
            <a:r>
              <a:rPr lang="en-US" sz="1600" dirty="0" smtClean="0">
                <a:solidFill>
                  <a:schemeClr val="accent2"/>
                </a:solidFill>
              </a:rPr>
              <a:t>R = </a:t>
            </a:r>
            <a:r>
              <a:rPr lang="en-US" sz="1600" dirty="0" err="1" smtClean="0">
                <a:solidFill>
                  <a:schemeClr val="accent2"/>
                </a:solidFill>
              </a:rPr>
              <a:t>σ</a:t>
            </a:r>
            <a:r>
              <a:rPr lang="en-US" sz="1600" baseline="-25000" dirty="0" err="1" smtClean="0">
                <a:solidFill>
                  <a:schemeClr val="accent2"/>
                </a:solidFill>
              </a:rPr>
              <a:t>L</a:t>
            </a:r>
            <a:r>
              <a:rPr lang="en-US" sz="1600" dirty="0" smtClean="0">
                <a:solidFill>
                  <a:schemeClr val="accent2"/>
                </a:solidFill>
              </a:rPr>
              <a:t>/</a:t>
            </a:r>
            <a:r>
              <a:rPr lang="en-US" sz="1600" dirty="0" err="1" smtClean="0">
                <a:solidFill>
                  <a:schemeClr val="accent2"/>
                </a:solidFill>
              </a:rPr>
              <a:t>σ</a:t>
            </a:r>
            <a:r>
              <a:rPr lang="en-US" sz="1600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in Semi-Inclusive </a:t>
            </a:r>
            <a:r>
              <a:rPr lang="en-US" sz="1600" dirty="0" smtClean="0">
                <a:solidFill>
                  <a:schemeClr val="accent2"/>
                </a:solidFill>
              </a:rPr>
              <a:t>DIS</a:t>
            </a:r>
          </a:p>
          <a:p>
            <a:pPr marL="457200" indent="-457200"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    Finish EMC, x&gt;1, Color Transparency, d(</a:t>
            </a:r>
            <a:r>
              <a:rPr lang="en-US" sz="16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e,e’p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705600" cy="4572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Backward nucleon detector – EMC effect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top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31721" y="1745722"/>
            <a:ext cx="6019800" cy="42047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096000" y="1371600"/>
            <a:ext cx="813043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SHMS</a:t>
            </a:r>
            <a:endParaRPr lang="en-US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0957" y="914400"/>
            <a:ext cx="684803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HMS</a:t>
            </a:r>
            <a:endParaRPr lang="en-US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981200" y="4419600"/>
            <a:ext cx="2286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8382000" y="2895600"/>
            <a:ext cx="0" cy="39624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67600" y="2514600"/>
            <a:ext cx="762000" cy="114300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172200" y="3276600"/>
            <a:ext cx="1752600" cy="3124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6248400"/>
            <a:ext cx="518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4402794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61722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Recycled CLAS6 (Hall B) TOF detectors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505200" y="4953000"/>
            <a:ext cx="2133600" cy="1219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842823" y="6422175"/>
            <a:ext cx="430117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GEMs for vertex reconstruction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52400" y="152400"/>
            <a:ext cx="2209800" cy="4572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E12-11-107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82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2400" y="914400"/>
            <a:ext cx="2971800" cy="180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d(e,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N</a:t>
            </a:r>
            <a:r>
              <a:rPr lang="en-US" baseline="-25000" dirty="0" err="1" smtClean="0">
                <a:solidFill>
                  <a:schemeClr val="tx1"/>
                </a:solidFill>
              </a:rPr>
              <a:t>backward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Detect spectator proton or neutron to tag in medium structure function on off-shell nucleon.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1219200" y="5486400"/>
            <a:ext cx="22860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21002_103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114800" cy="3086100"/>
          </a:xfrm>
          <a:prstGeom prst="rect">
            <a:avLst/>
          </a:prstGeom>
        </p:spPr>
      </p:pic>
      <p:pic>
        <p:nvPicPr>
          <p:cNvPr id="4" name="Picture 3" descr="IMG_20121016_114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076700" cy="30575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152400"/>
            <a:ext cx="6705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CLAS TOF </a:t>
            </a:r>
            <a:r>
              <a:rPr lang="en-US" sz="2800" kern="0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scintillators</a:t>
            </a:r>
            <a:r>
              <a:rPr lang="en-US" sz="2800" kern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on Hall C Frames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343400"/>
            <a:ext cx="6750566" cy="1122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User labor and Modest </a:t>
            </a:r>
            <a:r>
              <a:rPr lang="en-US" dirty="0" err="1" smtClean="0">
                <a:solidFill>
                  <a:schemeClr val="accent2"/>
                </a:solidFill>
              </a:rPr>
              <a:t>JLab</a:t>
            </a:r>
            <a:r>
              <a:rPr lang="en-US" dirty="0" smtClean="0">
                <a:solidFill>
                  <a:schemeClr val="accent2"/>
                </a:solidFill>
              </a:rPr>
              <a:t> resources were applied to preserve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Hall B detectors.</a:t>
            </a: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7"/>
          <p:cNvSpPr txBox="1"/>
          <p:nvPr/>
        </p:nvSpPr>
        <p:spPr>
          <a:xfrm>
            <a:off x="6729413" y="6054725"/>
            <a:ext cx="1847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ja-JP" altLang="en-US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Hall C  12 </a:t>
            </a:r>
            <a:r>
              <a:rPr lang="en-US" sz="2800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GeV</a:t>
            </a:r>
            <a:r>
              <a:rPr lang="en-US" sz="2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Era </a:t>
            </a:r>
            <a:r>
              <a:rPr lang="en-US" sz="28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Summary</a:t>
            </a:r>
            <a:endParaRPr kumimoji="0" lang="en-US" sz="1800" i="1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381000" y="10668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Hall C will have two well shielded magnetic spectrometers able to exploit full beam energy, measure low cross sections with precision,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L/T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separations</a:t>
            </a:r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Approved program of structure functions, SIDIS, exclusive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reactions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 nuclear effects (EMC, X&gt;1, Transparency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  ~2020</a:t>
            </a:r>
            <a:endParaRPr lang="en-GB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Additions to base equipment:</a:t>
            </a:r>
          </a:p>
          <a:p>
            <a:pPr marL="1082675" lvl="1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Neutron and proton </a:t>
            </a:r>
            <a:r>
              <a:rPr lang="en-GB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polarimeters</a:t>
            </a:r>
            <a:endParaRPr lang="en-GB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82675" lvl="1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Backward nucleon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detector</a:t>
            </a:r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</a:t>
            </a:r>
            <a:r>
              <a:rPr lang="en-GB" sz="2000" baseline="30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0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/ detector a low cost natural addition to base equipment</a:t>
            </a:r>
          </a:p>
          <a:p>
            <a:pPr marL="1082675" lvl="1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Use “could” start 2019/2020</a:t>
            </a:r>
          </a:p>
          <a:p>
            <a:pPr marL="1082675" lvl="1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Would help assure healthy physics program to 2030</a:t>
            </a:r>
          </a:p>
          <a:p>
            <a:pPr marL="1082675" lvl="1" indent="-33972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Hall C can support modest development/design/fabrication efforts.  Parasite beam testing possible.</a:t>
            </a:r>
          </a:p>
          <a:p>
            <a:pPr marL="457200" indent="-457200"/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52400"/>
            <a:ext cx="4666662" cy="626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“6 </a:t>
            </a:r>
            <a:r>
              <a:rPr lang="en-GB" sz="28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GeV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”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Hall C Base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Facility</a:t>
            </a:r>
            <a:endParaRPr lang="en-US" sz="28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457200" y="1066800"/>
            <a:ext cx="8216900" cy="525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62000"/>
            <a:ext cx="4191000" cy="59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Two Magnetic Spectrometers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Momentum resolution &lt; 0.1%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Angular resolution ~ 2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mrad</a:t>
            </a: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Solid angle ~6.5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msr</a:t>
            </a: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e,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sym typeface="Symbol"/>
              </a:rPr>
              <a:t>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, K, p  particle ID</a:t>
            </a:r>
            <a:endParaRPr lang="en-US" sz="1600" kern="0" dirty="0" smtClean="0">
              <a:solidFill>
                <a:schemeClr val="tx1"/>
              </a:solidFill>
              <a:latin typeface="+mn-lt"/>
              <a:sym typeface="Symbo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  <a:sym typeface="Symbol"/>
              </a:rPr>
              <a:t>H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igh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sym typeface="Symbol"/>
              </a:rPr>
              <a:t>M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omentum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sym typeface="Symbol"/>
              </a:rPr>
              <a:t>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pectrometer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Superconducting magnets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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7.5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Momentum bite – 20%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</a:rPr>
              <a:t>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hort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</a:rPr>
              <a:t>O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rbit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</a:rPr>
              <a:t>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pectrometer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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1.75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Momentum bite – 40%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Moller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beam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polarimeter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LH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, LD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He, 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He, solid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targets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Polarized H, D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HMSS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19200"/>
            <a:ext cx="3200400" cy="4739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3352800"/>
            <a:ext cx="671979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SOS</a:t>
            </a:r>
          </a:p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  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468042" cy="40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HMS 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184159" cy="626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Hall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C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Large Installations</a:t>
            </a:r>
            <a:endParaRPr lang="en-US" sz="28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457200" y="1066800"/>
            <a:ext cx="8216900" cy="525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457200"/>
            <a:ext cx="4267200" cy="607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Arial"/>
                <a:sym typeface="Symbol"/>
              </a:rPr>
              <a:t>Hall C has installed user and </a:t>
            </a:r>
            <a:r>
              <a:rPr lang="en-US" sz="2000" kern="0" dirty="0" err="1" smtClean="0">
                <a:solidFill>
                  <a:srgbClr val="C00000"/>
                </a:solidFill>
                <a:latin typeface="Arial"/>
                <a:sym typeface="Symbol"/>
              </a:rPr>
              <a:t>Jlab</a:t>
            </a:r>
            <a:r>
              <a:rPr lang="en-US" sz="2000" kern="0" dirty="0" smtClean="0">
                <a:solidFill>
                  <a:srgbClr val="C00000"/>
                </a:solidFill>
                <a:latin typeface="Arial"/>
                <a:sym typeface="Symbol"/>
              </a:rPr>
              <a:t> supplied detectors and equipment for specific experiments: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Deuteron channel and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polarimeter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(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sym typeface="Symbol"/>
              </a:rPr>
              <a:t>T20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NH</a:t>
            </a:r>
            <a:r>
              <a:rPr lang="en-US" kern="0" baseline="-25000" dirty="0" smtClean="0">
                <a:solidFill>
                  <a:srgbClr val="000000"/>
                </a:solidFill>
                <a:latin typeface="Arial"/>
                <a:sym typeface="Symbol"/>
              </a:rPr>
              <a:t>3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, ND</a:t>
            </a:r>
            <a:r>
              <a:rPr lang="en-US" kern="0" baseline="-25000" dirty="0" smtClean="0">
                <a:solidFill>
                  <a:srgbClr val="000000"/>
                </a:solidFill>
                <a:latin typeface="Arial"/>
                <a:sym typeface="Symbol"/>
              </a:rPr>
              <a:t>3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Polarized target (</a:t>
            </a:r>
            <a:r>
              <a:rPr lang="en-US" kern="0" dirty="0" err="1" smtClean="0">
                <a:solidFill>
                  <a:schemeClr val="accent2"/>
                </a:solidFill>
                <a:latin typeface="Arial"/>
                <a:sym typeface="Symbol"/>
              </a:rPr>
              <a:t>GeN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sym typeface="Symbol"/>
              </a:rPr>
              <a:t>, spin structure functions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Neutron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polarimeter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(</a:t>
            </a:r>
            <a:r>
              <a:rPr lang="en-US" kern="0" dirty="0" err="1" smtClean="0">
                <a:solidFill>
                  <a:schemeClr val="accent2"/>
                </a:solidFill>
                <a:latin typeface="Arial"/>
                <a:sym typeface="Symbol"/>
              </a:rPr>
              <a:t>GeN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Superconducting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toroid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and detectors (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sym typeface="Symbol"/>
              </a:rPr>
              <a:t>G0 parity experiment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Custom electron and kaon spectrometers (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sym typeface="Symbol"/>
              </a:rPr>
              <a:t>Hypernuclear program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Big Calorimeter, proton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polarimeter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(</a:t>
            </a:r>
            <a:r>
              <a:rPr lang="en-US" kern="0" dirty="0" err="1" smtClean="0">
                <a:solidFill>
                  <a:schemeClr val="accent2"/>
                </a:solidFill>
                <a:latin typeface="Arial"/>
                <a:sym typeface="Symbol"/>
              </a:rPr>
              <a:t>GeP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sym typeface="Symbol"/>
              </a:rPr>
              <a:t>, spin structure functions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High power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cryotargets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(</a:t>
            </a:r>
            <a:r>
              <a:rPr lang="en-US" kern="0" dirty="0" err="1" smtClean="0">
                <a:solidFill>
                  <a:schemeClr val="accent2"/>
                </a:solidFill>
                <a:latin typeface="Arial"/>
                <a:sym typeface="Symbol"/>
              </a:rPr>
              <a:t>Qweak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Qweak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 Experiment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  <a:sym typeface="Symbo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ed_all_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377" y="762000"/>
            <a:ext cx="264062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ks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800600"/>
            <a:ext cx="2743200" cy="2057400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 l="15053" t="10127" r="15053" b="5063"/>
          <a:stretch>
            <a:fillRect/>
          </a:stretch>
        </p:blipFill>
        <p:spPr bwMode="auto">
          <a:xfrm>
            <a:off x="3886200" y="2819400"/>
            <a:ext cx="2518692" cy="1935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2400"/>
            <a:ext cx="2501006" cy="626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Hall C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Physics</a:t>
            </a:r>
            <a:endParaRPr lang="en-US" sz="28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457200" y="1066800"/>
            <a:ext cx="8216900" cy="525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1676400" cy="1513035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 t="8748" r="7689" b="-743"/>
          <a:stretch>
            <a:fillRect/>
          </a:stretch>
        </p:blipFill>
        <p:spPr bwMode="auto">
          <a:xfrm>
            <a:off x="4648200" y="4648200"/>
            <a:ext cx="1910809" cy="19050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</p:pic>
      <p:grpSp>
        <p:nvGrpSpPr>
          <p:cNvPr id="2" name="Group 23"/>
          <p:cNvGrpSpPr/>
          <p:nvPr/>
        </p:nvGrpSpPr>
        <p:grpSpPr>
          <a:xfrm>
            <a:off x="6858000" y="4800600"/>
            <a:ext cx="2362200" cy="1524000"/>
            <a:chOff x="6324600" y="3505200"/>
            <a:chExt cx="2590800" cy="16708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/>
            <a:srcRect t="-2229"/>
            <a:stretch>
              <a:fillRect/>
            </a:stretch>
          </p:blipFill>
          <p:spPr>
            <a:xfrm>
              <a:off x="6324600" y="3505200"/>
              <a:ext cx="2590800" cy="1670861"/>
            </a:xfrm>
            <a:prstGeom prst="rect">
              <a:avLst/>
            </a:prstGeom>
          </p:spPr>
        </p:pic>
        <p:pic>
          <p:nvPicPr>
            <p:cNvPr id="21" name="Picture 4" descr="Be9 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3886200"/>
              <a:ext cx="61665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5562600" y="4648200"/>
            <a:ext cx="721672" cy="298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A(</a:t>
            </a:r>
            <a:r>
              <a:rPr lang="en-US" sz="1200" dirty="0" err="1" smtClean="0">
                <a:solidFill>
                  <a:srgbClr val="C00000"/>
                </a:solidFill>
              </a:rPr>
              <a:t>e,e</a:t>
            </a:r>
            <a:r>
              <a:rPr lang="en-US" sz="1200" dirty="0" smtClean="0">
                <a:solidFill>
                  <a:srgbClr val="C00000"/>
                </a:solidFill>
              </a:rPr>
              <a:t>’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)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2" name="Picture 11" descr="fpi_showplot_12gev_n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304800"/>
            <a:ext cx="2433244" cy="209412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438400"/>
            <a:ext cx="2895600" cy="22521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13" descr="g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2819400"/>
            <a:ext cx="3258559" cy="14478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381000"/>
            <a:ext cx="4114800" cy="59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sym typeface="Symbol"/>
              </a:rPr>
              <a:t>Form Factors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Nucleon: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GeN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,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GeP</a:t>
            </a: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Strange quark contributions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Deuteron: T20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Pion: F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Baryon transition form factors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sym typeface="Symbol"/>
              </a:rPr>
              <a:t>Nucleon Structure Functions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Unpolarized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p(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e,e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), d(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e,e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)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Duality, high X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Semi-inclusive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p,d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(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e,e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)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Polarized structure functions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i="1" kern="0" dirty="0" smtClean="0">
                <a:solidFill>
                  <a:srgbClr val="000000"/>
                </a:solidFill>
                <a:latin typeface="Arial"/>
                <a:sym typeface="Symbol"/>
              </a:rPr>
              <a:t>g</a:t>
            </a:r>
            <a:r>
              <a:rPr lang="en-US" sz="1600" i="1" kern="0" baseline="-25000" dirty="0" smtClean="0">
                <a:solidFill>
                  <a:srgbClr val="000000"/>
                </a:solidFill>
                <a:latin typeface="Arial"/>
                <a:sym typeface="Symbol"/>
              </a:rPr>
              <a:t>1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, </a:t>
            </a:r>
            <a:r>
              <a:rPr lang="en-US" sz="1600" i="1" kern="0" dirty="0" smtClean="0">
                <a:solidFill>
                  <a:srgbClr val="000000"/>
                </a:solidFill>
                <a:latin typeface="Arial"/>
                <a:sym typeface="Symbol"/>
              </a:rPr>
              <a:t>g</a:t>
            </a:r>
            <a:r>
              <a:rPr lang="en-US" sz="1600" i="1" kern="0" baseline="-25000" dirty="0" smtClean="0">
                <a:solidFill>
                  <a:srgbClr val="000000"/>
                </a:solidFill>
                <a:latin typeface="Arial"/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 on polarized p, d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sym typeface="Symbol"/>
              </a:rPr>
              <a:t>Nuclear structure/effects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Arial"/>
                <a:sym typeface="Symbol"/>
              </a:rPr>
              <a:t>Hypernuclear structure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Arial"/>
                <a:sym typeface="Symbol"/>
              </a:rPr>
              <a:t>EMC effect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i="1" kern="0" dirty="0" smtClean="0">
                <a:solidFill>
                  <a:schemeClr val="tx1"/>
                </a:solidFill>
                <a:latin typeface="Arial"/>
                <a:sym typeface="Symbol"/>
              </a:rPr>
              <a:t>x</a:t>
            </a:r>
            <a:r>
              <a:rPr lang="en-US" sz="1600" kern="0" dirty="0" smtClean="0">
                <a:solidFill>
                  <a:schemeClr val="tx1"/>
                </a:solidFill>
                <a:latin typeface="Arial"/>
                <a:sym typeface="Symbol"/>
              </a:rPr>
              <a:t>&gt;1 – high momentum in nuclei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Arial"/>
                <a:sym typeface="Symbol"/>
              </a:rPr>
              <a:t>Pion and proton transparency (attenuation) in nuclei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Hall C after 12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Upgrade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33400"/>
            <a:ext cx="4191000" cy="59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Beam Energy: 2 – 11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Super High Momentum Spectrometer (SHMS)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Horizontal Bender, 3 Quads, Dipole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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11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dP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/P  0.5 – 1.0x10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</a:rPr>
              <a:t>-3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Acceptance: 4msr, 30%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5.5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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40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Good e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-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/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-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 e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/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/K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/p PID</a:t>
            </a:r>
            <a:endParaRPr lang="en-US" sz="16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High Momentum Spectrometer (HMS)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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7.5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dP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/P  0.5 </a:t>
            </a:r>
            <a:r>
              <a:rPr lang="en-US" sz="1600" kern="0" dirty="0" smtClean="0">
                <a:solidFill>
                  <a:srgbClr val="000000"/>
                </a:solidFill>
                <a:latin typeface="Comic Sans MS" pitchFamily="66" charset="0"/>
              </a:rPr>
              <a:t>–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1.0x10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</a:rPr>
              <a:t>-3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Acceptance: 6.5msr, 18%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10.5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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90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Good e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-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/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-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 e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/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/K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/p PID</a:t>
            </a:r>
            <a:endParaRPr lang="en-US" sz="16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Minimum opening angle: 17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1600" b="1" kern="0" dirty="0" smtClean="0">
              <a:solidFill>
                <a:srgbClr val="000000"/>
              </a:solidFill>
              <a:latin typeface="Arial"/>
              <a:sym typeface="Symbo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533400"/>
            <a:ext cx="4191000" cy="17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16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Well shielded detector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huts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beamline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polarimeters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Ideal facility for: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Rosenbluth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(L/T) separations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Exclusive reactions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Low cross sections (neutrino level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038600" y="3048000"/>
            <a:ext cx="4901909" cy="3234713"/>
            <a:chOff x="685800" y="2057400"/>
            <a:chExt cx="6824223" cy="3768113"/>
          </a:xfrm>
        </p:grpSpPr>
        <p:grpSp>
          <p:nvGrpSpPr>
            <p:cNvPr id="4" name="Group 13"/>
            <p:cNvGrpSpPr/>
            <p:nvPr/>
          </p:nvGrpSpPr>
          <p:grpSpPr>
            <a:xfrm>
              <a:off x="685800" y="2057400"/>
              <a:ext cx="6824223" cy="3768113"/>
              <a:chOff x="4038600" y="2971800"/>
              <a:chExt cx="3792538" cy="2743200"/>
            </a:xfrm>
            <a:effectLst>
              <a:glow rad="101600">
                <a:srgbClr val="CCFFCC">
                  <a:alpha val="92000"/>
                </a:srgbClr>
              </a:glow>
            </a:effectLst>
          </p:grpSpPr>
          <p:pic>
            <p:nvPicPr>
              <p:cNvPr id="13" name="Picture 2" descr="SHMS2006N_long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930"/>
              <a:stretch>
                <a:fillRect/>
              </a:stretch>
            </p:blipFill>
            <p:spPr bwMode="auto">
              <a:xfrm>
                <a:off x="4038600" y="2971800"/>
                <a:ext cx="3792538" cy="274320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 rot="21025089">
                <a:off x="6597679" y="3375246"/>
                <a:ext cx="911225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SHMS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620592">
                <a:off x="6428116" y="5194378"/>
                <a:ext cx="768350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HMS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1042697">
                <a:off x="4830823" y="3987648"/>
                <a:ext cx="555625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HB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1042697">
                <a:off x="5584825" y="3810000"/>
                <a:ext cx="511175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Q1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21042697">
                <a:off x="6835581" y="3660610"/>
                <a:ext cx="511175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Q2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81580">
                <a:off x="5181600" y="4267200"/>
                <a:ext cx="511175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Q1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681580">
                <a:off x="6575425" y="4552950"/>
                <a:ext cx="511175" cy="400050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Q2</a:t>
                </a:r>
              </a:p>
            </p:txBody>
          </p:sp>
        </p:grp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1216213" y="2514599"/>
              <a:ext cx="1907989" cy="7529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r>
                <a:rPr kumimoji="0" 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Horizontal bender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3868269" y="2501226"/>
              <a:ext cx="954741" cy="43023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5.5</a:t>
              </a:r>
              <a:r>
                <a:rPr kumimoji="0" 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550022" y="4809124"/>
              <a:ext cx="762000" cy="43023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12</a:t>
              </a:r>
              <a:r>
                <a:rPr kumimoji="0" 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81400" cy="293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914400"/>
            <a:ext cx="697627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914400"/>
            <a:ext cx="851515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44196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12 horizontal-drift chamber planes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4 Planes of segmented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scintillator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(one plane quartz bar in SHMS)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Gas Threshold Cerenkov detectors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Aerogel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Cerenkov detector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Lead Glass Shower Counter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81000" y="156968"/>
            <a:ext cx="8382000" cy="598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Similar HMS-SHMS detector packages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4047385" cy="31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86000" y="58738"/>
            <a:ext cx="3886200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0000FF"/>
                </a:solidFill>
                <a:ea typeface="msgothic" charset="0"/>
                <a:cs typeface="msgothic" charset="0"/>
              </a:rPr>
              <a:t>12 </a:t>
            </a:r>
            <a:r>
              <a:rPr lang="en-US" sz="2800" b="1" dirty="0" err="1" smtClean="0">
                <a:solidFill>
                  <a:srgbClr val="0000FF"/>
                </a:solidFill>
                <a:ea typeface="msgothic" charset="0"/>
                <a:cs typeface="msgothic" charset="0"/>
              </a:rPr>
              <a:t>GeV</a:t>
            </a:r>
            <a:r>
              <a:rPr lang="en-US" sz="2800" b="1" dirty="0" smtClean="0">
                <a:solidFill>
                  <a:srgbClr val="0000FF"/>
                </a:solidFill>
                <a:ea typeface="msgothic" charset="0"/>
                <a:cs typeface="msgothic" charset="0"/>
              </a:rPr>
              <a:t> Hall C Physics</a:t>
            </a:r>
            <a:endParaRPr lang="en-US" sz="2800" b="1" dirty="0">
              <a:solidFill>
                <a:srgbClr val="0000FF"/>
              </a:solidFill>
              <a:ea typeface="msgothic" charset="0"/>
              <a:cs typeface="msgothic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914400"/>
            <a:ext cx="7924800" cy="55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Exclusive reactions and form factors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Neutron Electric Form Factor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d(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Pion Form Factor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Factorization of exclusive p(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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), p(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K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), Kaon FF?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Semi-Inclusive Deep Inelastic Scattering  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p,d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(e, 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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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Quark transverse momentum distributions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Charge symmetry of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parton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distributions – 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u</a:t>
            </a:r>
            <a:r>
              <a:rPr lang="en-US" i="1" kern="0" baseline="30000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(x) = </a:t>
            </a:r>
            <a:r>
              <a:rPr lang="en-US" i="1" kern="0" dirty="0" err="1" smtClean="0">
                <a:solidFill>
                  <a:srgbClr val="000000"/>
                </a:solidFill>
                <a:latin typeface="Arial"/>
              </a:rPr>
              <a:t>d</a:t>
            </a:r>
            <a:r>
              <a:rPr lang="en-US" i="1" kern="0" baseline="30000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(x)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Nucleon Structure Functions – Inclusive 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Unpolarized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structure functions, high 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x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Neutron spin-structure functions (polarized 3He)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Nuclear Effects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Nuclear transparency, A(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), A(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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EMC effect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&gt;1(Short Range Correlations, Superfast quarks)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He(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e,e’p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7638" cy="757238"/>
          </a:xfrm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0</a:t>
            </a:r>
            <a:r>
              <a:rPr lang="en-US" dirty="0" smtClean="0"/>
              <a:t> and photon</a:t>
            </a:r>
            <a:br>
              <a:rPr lang="en-US" dirty="0" smtClean="0"/>
            </a:br>
            <a:r>
              <a:rPr lang="en-US" dirty="0" smtClean="0"/>
              <a:t>detection in Hall C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13344</TotalTime>
  <Words>1858</Words>
  <Application>Microsoft Office PowerPoint</Application>
  <PresentationFormat>On-screen Show (4:3)</PresentationFormat>
  <Paragraphs>448</Paragraphs>
  <Slides>29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Worksheet</vt:lpstr>
      <vt:lpstr>Equation</vt:lpstr>
      <vt:lpstr>Slide 1</vt:lpstr>
      <vt:lpstr>Slide 2</vt:lpstr>
      <vt:lpstr>Slide 3</vt:lpstr>
      <vt:lpstr>Slide 4</vt:lpstr>
      <vt:lpstr>Slide 5</vt:lpstr>
      <vt:lpstr>Hall C after 12 GeV Upgrade</vt:lpstr>
      <vt:lpstr>Slide 7</vt:lpstr>
      <vt:lpstr>Slide 8</vt:lpstr>
      <vt:lpstr>Examples of 0 and photon detection in Hall C</vt:lpstr>
      <vt:lpstr>Kinematics of π° production</vt:lpstr>
      <vt:lpstr>Slide 11</vt:lpstr>
      <vt:lpstr>Slide 12</vt:lpstr>
      <vt:lpstr>Potential future 0 and photon detection in Hall C</vt:lpstr>
      <vt:lpstr>Slide 14</vt:lpstr>
      <vt:lpstr>Slide 15</vt:lpstr>
      <vt:lpstr>Slide 16</vt:lpstr>
      <vt:lpstr>Slide 17</vt:lpstr>
      <vt:lpstr>12 GeV  L/T separation</vt:lpstr>
      <vt:lpstr>Approved 12 GeV Hall C proposals 1</vt:lpstr>
      <vt:lpstr>Approved 12 GeV Hall C proposals 2</vt:lpstr>
      <vt:lpstr>Slide 21</vt:lpstr>
      <vt:lpstr>Timeline for Hall C Upgrade</vt:lpstr>
      <vt:lpstr>Early running plans – Year 1</vt:lpstr>
      <vt:lpstr>Early running plan – Years 2</vt:lpstr>
      <vt:lpstr>Early running plan – Years 2</vt:lpstr>
      <vt:lpstr>Entirely speculative run plan idea</vt:lpstr>
      <vt:lpstr>Backward nucleon detector – EMC effect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C Status</dc:title>
  <dc:creator>Stephen Wood</dc:creator>
  <cp:lastModifiedBy>saw</cp:lastModifiedBy>
  <cp:revision>549</cp:revision>
  <cp:lastPrinted>1601-01-01T00:00:00Z</cp:lastPrinted>
  <dcterms:created xsi:type="dcterms:W3CDTF">1601-01-01T00:00:00Z</dcterms:created>
  <dcterms:modified xsi:type="dcterms:W3CDTF">2012-11-09T20:53:15Z</dcterms:modified>
</cp:coreProperties>
</file>