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4" r:id="rId9"/>
    <p:sldId id="260" r:id="rId10"/>
    <p:sldId id="266" r:id="rId11"/>
    <p:sldId id="269" r:id="rId12"/>
    <p:sldId id="267" r:id="rId13"/>
    <p:sldId id="262" r:id="rId14"/>
    <p:sldId id="273" r:id="rId15"/>
    <p:sldId id="274" r:id="rId16"/>
    <p:sldId id="27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B9B8-3144-4A5B-98D4-DF1D4EA45B37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69D1-36EE-473E-9744-AD32CAA6A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69D1-36EE-473E-9744-AD32CAA6A2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43B9-FAE2-4A6A-B17E-5306D4295E4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AEBD-BBF9-4EC1-A838-A654B0EDD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 GeV Hall DVCS </a:t>
            </a:r>
            <a:br>
              <a:rPr lang="en-US" dirty="0" smtClean="0"/>
            </a:br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Camsonne</a:t>
            </a:r>
          </a:p>
          <a:p>
            <a:r>
              <a:rPr lang="en-US" dirty="0" smtClean="0"/>
              <a:t>Hall A DVCS collaboration meeting</a:t>
            </a:r>
          </a:p>
          <a:p>
            <a:r>
              <a:rPr lang="en-US" dirty="0" smtClean="0"/>
              <a:t>November 13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final </a:t>
            </a:r>
            <a:r>
              <a:rPr lang="en-US" dirty="0" smtClean="0"/>
              <a:t>setup because of refurbishing will have to test with final network switch configuration</a:t>
            </a:r>
          </a:p>
          <a:p>
            <a:endParaRPr lang="en-US" dirty="0" smtClean="0"/>
          </a:p>
          <a:p>
            <a:r>
              <a:rPr lang="en-US" dirty="0" smtClean="0"/>
              <a:t>Use switch in Hall A until CH is done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TEDF space</a:t>
            </a:r>
            <a:endParaRPr lang="en-US" dirty="0"/>
          </a:p>
        </p:txBody>
      </p:sp>
      <p:pic>
        <p:nvPicPr>
          <p:cNvPr id="1027" name="Picture 3" descr="C:\Documents and Settings\camsonne\My Documents\12GeV\2012-11-07_14-23-14_582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503882" cy="4877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TEDF </a:t>
            </a:r>
            <a:r>
              <a:rPr lang="en-US" smtClean="0"/>
              <a:t>installation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71600"/>
            <a:ext cx="61722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1524000"/>
            <a:ext cx="2286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1800" y="4572000"/>
            <a:ext cx="8382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1600200"/>
            <a:ext cx="6858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352800"/>
            <a:ext cx="12954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1524000"/>
            <a:ext cx="2286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3352800"/>
            <a:ext cx="12954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4648200"/>
            <a:ext cx="12954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1676400"/>
            <a:ext cx="79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676400"/>
            <a:ext cx="67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381000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858000" y="2286000"/>
            <a:ext cx="79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81800" y="3505200"/>
            <a:ext cx="8382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7200" y="3810000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cables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4953000"/>
            <a:ext cx="77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</a:p>
          <a:p>
            <a:r>
              <a:rPr lang="en-US" dirty="0" smtClean="0"/>
              <a:t>cables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3581400"/>
            <a:ext cx="656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</a:t>
            </a:r>
          </a:p>
          <a:p>
            <a:r>
              <a:rPr lang="en-US" dirty="0" smtClean="0"/>
              <a:t>crate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4648200"/>
            <a:ext cx="66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</a:t>
            </a:r>
          </a:p>
          <a:p>
            <a:r>
              <a:rPr lang="en-US" dirty="0" smtClean="0"/>
              <a:t>crate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VME64X/VXS crate + </a:t>
            </a:r>
            <a:r>
              <a:rPr lang="en-US" dirty="0" smtClean="0"/>
              <a:t>trigger = 1 rack</a:t>
            </a:r>
            <a:endParaRPr lang="en-US" dirty="0" smtClean="0"/>
          </a:p>
          <a:p>
            <a:r>
              <a:rPr lang="en-US" dirty="0" smtClean="0"/>
              <a:t>New Intel VME CPU ( 40 MB/s to 100 MB/s )</a:t>
            </a:r>
          </a:p>
          <a:p>
            <a:r>
              <a:rPr lang="en-US" dirty="0" smtClean="0"/>
              <a:t>300 Mb/s max, need check network</a:t>
            </a:r>
          </a:p>
          <a:p>
            <a:r>
              <a:rPr lang="en-US" dirty="0" smtClean="0"/>
              <a:t>208 calorimeters channels : 13 ARS boards</a:t>
            </a:r>
          </a:p>
          <a:p>
            <a:endParaRPr lang="en-US" dirty="0"/>
          </a:p>
          <a:p>
            <a:r>
              <a:rPr lang="en-US" dirty="0" smtClean="0"/>
              <a:t>New trigger to be tested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Alexandre Camsonne : DVCS DAQ, HRS DAQ / Trigger, Compton</a:t>
            </a:r>
          </a:p>
          <a:p>
            <a:r>
              <a:rPr lang="en-US" dirty="0" smtClean="0"/>
              <a:t>Robert Michaels : HRS DAQ / Trigger , Moller, Raster , BCM , BPM</a:t>
            </a:r>
          </a:p>
          <a:p>
            <a:r>
              <a:rPr lang="en-US" dirty="0" smtClean="0"/>
              <a:t>1 DVCS </a:t>
            </a:r>
            <a:r>
              <a:rPr lang="en-US" dirty="0" smtClean="0"/>
              <a:t>student ?</a:t>
            </a:r>
            <a:endParaRPr lang="en-US" dirty="0" smtClean="0"/>
          </a:p>
          <a:p>
            <a:r>
              <a:rPr lang="en-US" dirty="0" smtClean="0"/>
              <a:t>1 MIT Postdoc / 1 Graduate student</a:t>
            </a:r>
          </a:p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Rough timeline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066800"/>
          <a:ext cx="8153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 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VDC 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FPP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Setup / check Lumi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1877S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Cable VDC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Cable FPP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S0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Run Gas / Cosmics trigger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Cable BCM / BPM / Raster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 cosmics checkout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Setup EDTM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Timing S2m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 cosmics / high rate tests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arm trigger both HRS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Implement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sparsification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DVCS electronics install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RG213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(MQT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installation ? 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DVCS calorimeter install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DVCS cosmics trigger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Setup / check helicity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 and DVCS calo cosmics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DVCS high rate tests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DVCS trigger timing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Intel CPU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 and DVCS calo cosmics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Install CODA3 TS and 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Debug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066800"/>
          <a:ext cx="8153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 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 and DVCS calo cosmics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 and DVCS calo cosmics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 / DVCS high rate tests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Commissioning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beamline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Commissioning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GMp / DVCS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GMp / DVCS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GMp / DVCS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 install DVCS here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GMp/DVCS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GMp/DVCS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GMp/DVCS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Starting HRS work</a:t>
            </a:r>
          </a:p>
          <a:p>
            <a:r>
              <a:rPr lang="en-US" dirty="0" smtClean="0"/>
              <a:t>Few minor changes to HRS trigger</a:t>
            </a:r>
          </a:p>
          <a:p>
            <a:r>
              <a:rPr lang="en-US" dirty="0" smtClean="0"/>
              <a:t>Mostly</a:t>
            </a:r>
            <a:r>
              <a:rPr lang="en-US" dirty="0" smtClean="0"/>
              <a:t> same setup as previously</a:t>
            </a:r>
          </a:p>
          <a:p>
            <a:r>
              <a:rPr lang="en-US" dirty="0" smtClean="0"/>
              <a:t>Early testing of calorimeter trigger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HRS</a:t>
            </a:r>
          </a:p>
          <a:p>
            <a:pPr lvl="1"/>
            <a:r>
              <a:rPr lang="en-US" dirty="0" smtClean="0"/>
              <a:t>Trigger</a:t>
            </a:r>
          </a:p>
          <a:p>
            <a:pPr lvl="1"/>
            <a:r>
              <a:rPr lang="en-US" dirty="0" smtClean="0"/>
              <a:t>Detector stack</a:t>
            </a:r>
          </a:p>
          <a:p>
            <a:pPr lvl="1"/>
            <a:r>
              <a:rPr lang="en-US" dirty="0" smtClean="0"/>
              <a:t>VME crate</a:t>
            </a:r>
          </a:p>
          <a:p>
            <a:r>
              <a:rPr lang="en-US" dirty="0" smtClean="0"/>
              <a:t>DVCS DAQ</a:t>
            </a:r>
          </a:p>
          <a:p>
            <a:pPr lvl="1"/>
            <a:r>
              <a:rPr lang="en-US" dirty="0" smtClean="0"/>
              <a:t>ARS</a:t>
            </a:r>
          </a:p>
          <a:p>
            <a:pPr lvl="1"/>
            <a:r>
              <a:rPr lang="en-US" dirty="0" smtClean="0"/>
              <a:t>Trigger</a:t>
            </a:r>
          </a:p>
          <a:p>
            <a:r>
              <a:rPr lang="en-US" dirty="0" smtClean="0"/>
              <a:t>Timeline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048000" cy="3951288"/>
          </a:xfrm>
        </p:spPr>
        <p:txBody>
          <a:bodyPr/>
          <a:lstStyle/>
          <a:p>
            <a:r>
              <a:rPr lang="en-US" dirty="0" smtClean="0"/>
              <a:t>S0 (2)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FPP chamber(318)</a:t>
            </a:r>
          </a:p>
          <a:p>
            <a:r>
              <a:rPr lang="en-US" dirty="0" smtClean="0"/>
              <a:t>Gas Cerenkov(10)</a:t>
            </a:r>
          </a:p>
          <a:p>
            <a:r>
              <a:rPr lang="en-US" dirty="0" smtClean="0"/>
              <a:t>S2m(32)</a:t>
            </a:r>
          </a:p>
          <a:p>
            <a:r>
              <a:rPr lang="en-US" dirty="0" smtClean="0"/>
              <a:t>Pion rejector 1(34)</a:t>
            </a:r>
          </a:p>
          <a:p>
            <a:r>
              <a:rPr lang="en-US" dirty="0" smtClean="0"/>
              <a:t>Pion rejector 2(34)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1" y="1477962"/>
            <a:ext cx="2743200" cy="639762"/>
          </a:xfrm>
        </p:spPr>
        <p:txBody>
          <a:bodyPr/>
          <a:lstStyle/>
          <a:p>
            <a:r>
              <a:rPr lang="en-US" dirty="0" smtClean="0"/>
              <a:t>Right arm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1401" y="2117724"/>
            <a:ext cx="2743200" cy="3951288"/>
          </a:xfrm>
        </p:spPr>
        <p:txBody>
          <a:bodyPr/>
          <a:lstStyle/>
          <a:p>
            <a:r>
              <a:rPr lang="en-US" dirty="0" smtClean="0"/>
              <a:t>S0 (2)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FPP chamber(318)</a:t>
            </a:r>
          </a:p>
          <a:p>
            <a:r>
              <a:rPr lang="en-US" dirty="0" smtClean="0"/>
              <a:t>Gas Cerenkov(10)</a:t>
            </a:r>
          </a:p>
          <a:p>
            <a:r>
              <a:rPr lang="en-US" dirty="0" smtClean="0"/>
              <a:t>S2m(32)</a:t>
            </a:r>
          </a:p>
          <a:p>
            <a:r>
              <a:rPr lang="en-US" dirty="0" smtClean="0"/>
              <a:t>Preshower(48)</a:t>
            </a:r>
          </a:p>
          <a:p>
            <a:r>
              <a:rPr lang="en-US" dirty="0" smtClean="0"/>
              <a:t>Shower(75)</a:t>
            </a:r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629400" y="1447800"/>
            <a:ext cx="2743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DVCS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629400" y="2133600"/>
            <a:ext cx="27432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553200" y="2133600"/>
            <a:ext cx="27432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PbF2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calorimeter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( 208 )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HRS possible layout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1828800"/>
            <a:ext cx="66294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50292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4495800"/>
            <a:ext cx="381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86600" y="51054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62800" y="34290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7800" y="34290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3429000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FPP</a:t>
            </a:r>
          </a:p>
          <a:p>
            <a:r>
              <a:rPr lang="en-US" dirty="0" smtClean="0"/>
              <a:t>elect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5105400"/>
            <a:ext cx="68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</a:t>
            </a:r>
          </a:p>
          <a:p>
            <a:r>
              <a:rPr lang="en-US" dirty="0" smtClean="0"/>
              <a:t>elect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1233357" y="4710243"/>
            <a:ext cx="64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LVDS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800" y="3429000"/>
            <a:ext cx="70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</a:t>
            </a:r>
          </a:p>
          <a:p>
            <a:r>
              <a:rPr lang="en-US" dirty="0" smtClean="0"/>
              <a:t>patch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51816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Fastbus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05200" y="2590800"/>
            <a:ext cx="2667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3505200"/>
            <a:ext cx="15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stack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219200" y="3200400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HRS possible layout 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1828800"/>
            <a:ext cx="50292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81400" y="3581400"/>
            <a:ext cx="1752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29000" y="1828800"/>
            <a:ext cx="2362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4495800"/>
            <a:ext cx="120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2057400"/>
            <a:ext cx="15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FPP electronics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6600" y="1295400"/>
            <a:ext cx="26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level Left HRS platform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429000" y="1905000"/>
            <a:ext cx="2362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8964267">
            <a:off x="2553873" y="3535457"/>
            <a:ext cx="1014426" cy="133007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800000">
            <a:off x="1838758" y="3228978"/>
            <a:ext cx="1360172" cy="99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800000">
            <a:off x="1922785" y="3342206"/>
            <a:ext cx="1336029" cy="12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788697">
            <a:off x="1507320" y="2846096"/>
            <a:ext cx="1634663" cy="10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788697">
            <a:off x="1046919" y="2083513"/>
            <a:ext cx="1700528" cy="10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788697">
            <a:off x="1224664" y="2358310"/>
            <a:ext cx="1623895" cy="45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788697">
            <a:off x="980117" y="1826063"/>
            <a:ext cx="1515576" cy="9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788697">
            <a:off x="903916" y="1749862"/>
            <a:ext cx="1515576" cy="9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330552">
            <a:off x="4697075" y="4392106"/>
            <a:ext cx="1350051" cy="631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865170">
            <a:off x="2262799" y="316572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865170">
            <a:off x="1558949" y="2365148"/>
            <a:ext cx="10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Cerenkov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865170">
            <a:off x="1620794" y="198933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865170">
            <a:off x="993272" y="1608330"/>
            <a:ext cx="138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Pion rejector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865170">
            <a:off x="2656526" y="3775329"/>
            <a:ext cx="55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317247">
            <a:off x="4698046" y="4554768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810000"/>
            <a:ext cx="25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208 calorimeter channels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581400" y="51054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9788697">
            <a:off x="1588136" y="3011054"/>
            <a:ext cx="1700528" cy="10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865170">
            <a:off x="2197488" y="289489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9865170">
            <a:off x="2037595" y="277155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VDC</a:t>
            </a:r>
          </a:p>
          <a:p>
            <a:pPr lvl="1"/>
            <a:r>
              <a:rPr lang="en-US" dirty="0" smtClean="0"/>
              <a:t>Switch to MAD amplifier discriminator card going</a:t>
            </a:r>
          </a:p>
          <a:p>
            <a:r>
              <a:rPr lang="en-US" dirty="0" smtClean="0"/>
              <a:t>Trigger</a:t>
            </a:r>
          </a:p>
          <a:p>
            <a:pPr lvl="1"/>
            <a:r>
              <a:rPr lang="en-US" dirty="0" smtClean="0"/>
              <a:t>Main : S2m Cerenkov</a:t>
            </a:r>
          </a:p>
          <a:p>
            <a:pPr lvl="1"/>
            <a:r>
              <a:rPr lang="en-US" dirty="0" smtClean="0"/>
              <a:t>Efficiency : S2m S0, S0 Cerenkov</a:t>
            </a:r>
          </a:p>
          <a:p>
            <a:pPr lvl="1"/>
            <a:r>
              <a:rPr lang="en-US" dirty="0" err="1" smtClean="0"/>
              <a:t>Additionnal</a:t>
            </a:r>
            <a:r>
              <a:rPr lang="en-US" dirty="0" smtClean="0"/>
              <a:t> efficiency triggers : S0 Shower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Send signals to VME high resolution TDC</a:t>
            </a:r>
            <a:endParaRPr lang="en-US" dirty="0" smtClean="0"/>
          </a:p>
          <a:p>
            <a:pPr lvl="1"/>
            <a:r>
              <a:rPr lang="en-US" dirty="0" smtClean="0"/>
              <a:t>Replacement CAMAC crate by VME, efficiency trigger done with V1495</a:t>
            </a:r>
          </a:p>
          <a:p>
            <a:pPr lvl="1"/>
            <a:r>
              <a:rPr lang="en-US" dirty="0" smtClean="0"/>
              <a:t>Avoid remote delays : go for fixed delays for DVCS and GMp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D5323-3D6A-4B84-AC6F-2936AF4C827A}" type="datetime1">
              <a:rPr lang="fr-FR"/>
              <a:pPr>
                <a:defRPr/>
              </a:pPr>
              <a:t>13/11/2012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 rot="18716641">
            <a:off x="1687513" y="1792287"/>
            <a:ext cx="1428750" cy="92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 rot="18716641">
            <a:off x="1154113" y="1373187"/>
            <a:ext cx="1428750" cy="92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14625" y="285750"/>
            <a:ext cx="142875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86125" y="285750"/>
            <a:ext cx="142875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86563" y="3000375"/>
            <a:ext cx="1357312" cy="3357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95963" y="1989138"/>
            <a:ext cx="285750" cy="785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952625" y="2857500"/>
            <a:ext cx="142875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524125" y="2857500"/>
            <a:ext cx="142875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32" name="TextBox 19"/>
          <p:cNvSpPr txBox="1">
            <a:spLocks noChangeArrowheads="1"/>
          </p:cNvSpPr>
          <p:nvPr/>
        </p:nvSpPr>
        <p:spPr bwMode="auto">
          <a:xfrm>
            <a:off x="1500188" y="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Discr</a:t>
            </a:r>
            <a:endParaRPr lang="fr-FR">
              <a:latin typeface="Calibri" pitchFamily="34" charset="0"/>
            </a:endParaRPr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1143000" y="35814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latin typeface="Calibri" pitchFamily="34" charset="0"/>
              </a:rPr>
              <a:t>Discr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134" name="TextBox 21"/>
          <p:cNvSpPr txBox="1">
            <a:spLocks noChangeArrowheads="1"/>
          </p:cNvSpPr>
          <p:nvPr/>
        </p:nvSpPr>
        <p:spPr bwMode="auto">
          <a:xfrm>
            <a:off x="2786063" y="0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Or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135" name="TextBox 22"/>
          <p:cNvSpPr txBox="1">
            <a:spLocks noChangeArrowheads="1"/>
          </p:cNvSpPr>
          <p:nvPr/>
        </p:nvSpPr>
        <p:spPr bwMode="auto">
          <a:xfrm>
            <a:off x="2286000" y="3581400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And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136" name="TextBox 23"/>
          <p:cNvSpPr txBox="1">
            <a:spLocks noChangeArrowheads="1"/>
          </p:cNvSpPr>
          <p:nvPr/>
        </p:nvSpPr>
        <p:spPr bwMode="auto">
          <a:xfrm>
            <a:off x="3000375" y="2428875"/>
            <a:ext cx="41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Or</a:t>
            </a:r>
            <a:endParaRPr lang="fr-FR">
              <a:latin typeface="Calibri" pitchFamily="34" charset="0"/>
            </a:endParaRPr>
          </a:p>
        </p:txBody>
      </p:sp>
      <p:sp>
        <p:nvSpPr>
          <p:cNvPr id="5137" name="TextBox 24"/>
          <p:cNvSpPr txBox="1">
            <a:spLocks noChangeArrowheads="1"/>
          </p:cNvSpPr>
          <p:nvPr/>
        </p:nvSpPr>
        <p:spPr bwMode="auto">
          <a:xfrm>
            <a:off x="4143375" y="0"/>
            <a:ext cx="561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And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3500" y="2071688"/>
            <a:ext cx="142875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39" name="TextBox 27"/>
          <p:cNvSpPr txBox="1">
            <a:spLocks noChangeArrowheads="1"/>
          </p:cNvSpPr>
          <p:nvPr/>
        </p:nvSpPr>
        <p:spPr bwMode="auto">
          <a:xfrm>
            <a:off x="3000375" y="1643063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And</a:t>
            </a:r>
            <a:endParaRPr lang="fr-FR">
              <a:latin typeface="Calibri" pitchFamily="34" charset="0"/>
            </a:endParaRPr>
          </a:p>
        </p:txBody>
      </p:sp>
      <p:sp>
        <p:nvSpPr>
          <p:cNvPr id="5141" name="TextBox 29"/>
          <p:cNvSpPr txBox="1">
            <a:spLocks noChangeArrowheads="1"/>
          </p:cNvSpPr>
          <p:nvPr/>
        </p:nvSpPr>
        <p:spPr bwMode="auto">
          <a:xfrm>
            <a:off x="2057400" y="3962400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S0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142" name="TextBox 30"/>
          <p:cNvSpPr txBox="1">
            <a:spLocks noChangeArrowheads="1"/>
          </p:cNvSpPr>
          <p:nvPr/>
        </p:nvSpPr>
        <p:spPr bwMode="auto">
          <a:xfrm>
            <a:off x="5867400" y="2924175"/>
            <a:ext cx="78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TS</a:t>
            </a:r>
            <a:endParaRPr lang="fr-FR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9438" y="3143250"/>
            <a:ext cx="1071562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929438" y="3857625"/>
            <a:ext cx="1071562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929438" y="5572125"/>
            <a:ext cx="1071562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929438" y="4786313"/>
            <a:ext cx="1071562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47" name="TextBox 35"/>
          <p:cNvSpPr txBox="1">
            <a:spLocks noChangeArrowheads="1"/>
          </p:cNvSpPr>
          <p:nvPr/>
        </p:nvSpPr>
        <p:spPr bwMode="auto">
          <a:xfrm>
            <a:off x="4716463" y="3644900"/>
            <a:ext cx="41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T3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148" name="TextBox 36"/>
          <p:cNvSpPr txBox="1">
            <a:spLocks noChangeArrowheads="1"/>
          </p:cNvSpPr>
          <p:nvPr/>
        </p:nvSpPr>
        <p:spPr bwMode="auto">
          <a:xfrm>
            <a:off x="2857500" y="9286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20</a:t>
            </a:r>
            <a:endParaRPr lang="fr-FR">
              <a:latin typeface="Calibri" pitchFamily="34" charset="0"/>
            </a:endParaRPr>
          </a:p>
        </p:txBody>
      </p:sp>
      <p:sp>
        <p:nvSpPr>
          <p:cNvPr id="5149" name="TextBox 37"/>
          <p:cNvSpPr txBox="1">
            <a:spLocks noChangeArrowheads="1"/>
          </p:cNvSpPr>
          <p:nvPr/>
        </p:nvSpPr>
        <p:spPr bwMode="auto">
          <a:xfrm>
            <a:off x="3429000" y="100012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20</a:t>
            </a:r>
            <a:endParaRPr lang="fr-FR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1875" y="2857500"/>
            <a:ext cx="142875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55" name="TextBox 44"/>
          <p:cNvSpPr txBox="1">
            <a:spLocks noChangeArrowheads="1"/>
          </p:cNvSpPr>
          <p:nvPr/>
        </p:nvSpPr>
        <p:spPr bwMode="auto">
          <a:xfrm>
            <a:off x="3492500" y="24209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Delay 8 </a:t>
            </a:r>
            <a:endParaRPr lang="fr-FR">
              <a:latin typeface="Calibri" pitchFamily="34" charset="0"/>
            </a:endParaRPr>
          </a:p>
        </p:txBody>
      </p:sp>
      <p:sp>
        <p:nvSpPr>
          <p:cNvPr id="5160" name="TextBox 49"/>
          <p:cNvSpPr txBox="1">
            <a:spLocks noChangeArrowheads="1"/>
          </p:cNvSpPr>
          <p:nvPr/>
        </p:nvSpPr>
        <p:spPr bwMode="auto">
          <a:xfrm>
            <a:off x="3429000" y="4000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alibri" pitchFamily="34" charset="0"/>
              </a:rPr>
              <a:t>8</a:t>
            </a:r>
            <a:endParaRPr lang="fr-FR">
              <a:latin typeface="Calibri" pitchFamily="34" charset="0"/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2195513" y="5492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2195513" y="549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2843213" y="5492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3419475" y="762000"/>
            <a:ext cx="1533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H="1">
            <a:off x="900113" y="23495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900113" y="23495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900113" y="35004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2124075" y="35004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2627313" y="35004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 rot="-2917917">
            <a:off x="1284287" y="1538288"/>
            <a:ext cx="1655763" cy="21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4284663" y="7651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7956550" y="1196975"/>
            <a:ext cx="144463" cy="1223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7885113" y="2205038"/>
            <a:ext cx="503237" cy="1944687"/>
            <a:chOff x="4967" y="1389"/>
            <a:chExt cx="317" cy="1225"/>
          </a:xfrm>
        </p:grpSpPr>
        <p:sp>
          <p:nvSpPr>
            <p:cNvPr id="5189" name="Line 69"/>
            <p:cNvSpPr>
              <a:spLocks noChangeShapeType="1"/>
            </p:cNvSpPr>
            <p:nvPr/>
          </p:nvSpPr>
          <p:spPr bwMode="auto">
            <a:xfrm>
              <a:off x="4967" y="2614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 flipV="1">
              <a:off x="5284" y="1389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 flipH="1">
              <a:off x="5103" y="138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92" name="Line 72"/>
          <p:cNvSpPr>
            <a:spLocks noChangeShapeType="1"/>
          </p:cNvSpPr>
          <p:nvPr/>
        </p:nvSpPr>
        <p:spPr bwMode="auto">
          <a:xfrm flipV="1">
            <a:off x="7885113" y="35734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3419475" y="1889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3</a:t>
            </a:r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 flipH="1">
            <a:off x="6084888" y="206057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6300788" y="2060575"/>
            <a:ext cx="14112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T5=S2.T3.Valid</a:t>
            </a:r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4284663" y="1773238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 flipH="1">
            <a:off x="7885113" y="27813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>
            <a:off x="8027988" y="22764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>
            <a:off x="8027988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 flipH="1">
            <a:off x="7885113" y="27813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5137150" y="1360488"/>
            <a:ext cx="742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25 ns</a:t>
            </a:r>
          </a:p>
        </p:txBody>
      </p:sp>
      <p:sp>
        <p:nvSpPr>
          <p:cNvPr id="5207" name="Line 87"/>
          <p:cNvSpPr>
            <a:spLocks noChangeShapeType="1"/>
          </p:cNvSpPr>
          <p:nvPr/>
        </p:nvSpPr>
        <p:spPr bwMode="auto">
          <a:xfrm>
            <a:off x="3779838" y="30686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7740650" y="1773238"/>
            <a:ext cx="1258888" cy="2592387"/>
            <a:chOff x="4967" y="1117"/>
            <a:chExt cx="453" cy="1633"/>
          </a:xfrm>
        </p:grpSpPr>
        <p:sp>
          <p:nvSpPr>
            <p:cNvPr id="5206" name="Line 86"/>
            <p:cNvSpPr>
              <a:spLocks noChangeShapeType="1"/>
            </p:cNvSpPr>
            <p:nvPr/>
          </p:nvSpPr>
          <p:spPr bwMode="auto">
            <a:xfrm flipH="1">
              <a:off x="4967" y="275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 flipV="1">
              <a:off x="5420" y="1117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9" name="Line 89"/>
            <p:cNvSpPr>
              <a:spLocks noChangeShapeType="1"/>
            </p:cNvSpPr>
            <p:nvPr/>
          </p:nvSpPr>
          <p:spPr bwMode="auto">
            <a:xfrm flipH="1">
              <a:off x="5103" y="1117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7766050" y="4437063"/>
            <a:ext cx="1377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Start trigger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072313" y="3376613"/>
            <a:ext cx="615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stop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7092950" y="3068638"/>
            <a:ext cx="654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valid</a:t>
            </a:r>
          </a:p>
        </p:txBody>
      </p:sp>
      <p:sp>
        <p:nvSpPr>
          <p:cNvPr id="5213" name="Text Box 93"/>
          <p:cNvSpPr txBox="1">
            <a:spLocks noChangeArrowheads="1"/>
          </p:cNvSpPr>
          <p:nvPr/>
        </p:nvSpPr>
        <p:spPr bwMode="auto">
          <a:xfrm>
            <a:off x="8104188" y="3302000"/>
            <a:ext cx="277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Symbol" pitchFamily="18" charset="2"/>
              </a:rPr>
              <a:t>g</a:t>
            </a:r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 flipV="1">
            <a:off x="4356100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>
            <a:off x="4356100" y="26368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4932363" y="2276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4681538" y="1773238"/>
            <a:ext cx="0" cy="706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8" name="Line 98"/>
          <p:cNvSpPr>
            <a:spLocks noChangeShapeType="1"/>
          </p:cNvSpPr>
          <p:nvPr/>
        </p:nvSpPr>
        <p:spPr bwMode="auto">
          <a:xfrm>
            <a:off x="5364163" y="191611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9" name="Line 99"/>
          <p:cNvSpPr>
            <a:spLocks noChangeShapeType="1"/>
          </p:cNvSpPr>
          <p:nvPr/>
        </p:nvSpPr>
        <p:spPr bwMode="auto">
          <a:xfrm>
            <a:off x="5292725" y="21336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0" name="Line 100"/>
          <p:cNvSpPr>
            <a:spLocks noChangeShapeType="1"/>
          </p:cNvSpPr>
          <p:nvPr/>
        </p:nvSpPr>
        <p:spPr bwMode="auto">
          <a:xfrm>
            <a:off x="5364163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1" name="Line 101"/>
          <p:cNvSpPr>
            <a:spLocks noChangeShapeType="1"/>
          </p:cNvSpPr>
          <p:nvPr/>
        </p:nvSpPr>
        <p:spPr bwMode="auto">
          <a:xfrm>
            <a:off x="6084888" y="23495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6659563" y="2349500"/>
            <a:ext cx="635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/>
              <a:t>Busy</a:t>
            </a:r>
          </a:p>
        </p:txBody>
      </p:sp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6284913" y="13604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S2</a:t>
            </a:r>
          </a:p>
        </p:txBody>
      </p: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5292725" y="2420938"/>
            <a:ext cx="450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T3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7885113" y="1989138"/>
            <a:ext cx="790575" cy="2233612"/>
            <a:chOff x="4967" y="1389"/>
            <a:chExt cx="317" cy="1225"/>
          </a:xfrm>
        </p:grpSpPr>
        <p:sp>
          <p:nvSpPr>
            <p:cNvPr id="5227" name="Line 107"/>
            <p:cNvSpPr>
              <a:spLocks noChangeShapeType="1"/>
            </p:cNvSpPr>
            <p:nvPr/>
          </p:nvSpPr>
          <p:spPr bwMode="auto">
            <a:xfrm>
              <a:off x="4967" y="2614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" name="Line 108"/>
            <p:cNvSpPr>
              <a:spLocks noChangeShapeType="1"/>
            </p:cNvSpPr>
            <p:nvPr/>
          </p:nvSpPr>
          <p:spPr bwMode="auto">
            <a:xfrm flipV="1">
              <a:off x="5284" y="1389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" name="Line 109"/>
            <p:cNvSpPr>
              <a:spLocks noChangeShapeType="1"/>
            </p:cNvSpPr>
            <p:nvPr/>
          </p:nvSpPr>
          <p:spPr bwMode="auto">
            <a:xfrm flipH="1">
              <a:off x="5103" y="138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30" name="Text Box 110"/>
          <p:cNvSpPr txBox="1">
            <a:spLocks noChangeArrowheads="1"/>
          </p:cNvSpPr>
          <p:nvPr/>
        </p:nvSpPr>
        <p:spPr bwMode="auto">
          <a:xfrm rot="5400000">
            <a:off x="8149432" y="3059906"/>
            <a:ext cx="1276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Inhibit calo</a:t>
            </a:r>
          </a:p>
        </p:txBody>
      </p:sp>
      <p:sp>
        <p:nvSpPr>
          <p:cNvPr id="5232" name="Text Box 112"/>
          <p:cNvSpPr txBox="1">
            <a:spLocks noChangeArrowheads="1"/>
          </p:cNvSpPr>
          <p:nvPr/>
        </p:nvSpPr>
        <p:spPr bwMode="auto">
          <a:xfrm>
            <a:off x="6969125" y="857250"/>
            <a:ext cx="1543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Logic module</a:t>
            </a:r>
          </a:p>
        </p:txBody>
      </p:sp>
      <p:sp>
        <p:nvSpPr>
          <p:cNvPr id="5233" name="Rectangle 113"/>
          <p:cNvSpPr>
            <a:spLocks noChangeArrowheads="1"/>
          </p:cNvSpPr>
          <p:nvPr/>
        </p:nvSpPr>
        <p:spPr bwMode="auto">
          <a:xfrm>
            <a:off x="4500563" y="5373688"/>
            <a:ext cx="935037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4" name="Rectangle 114"/>
          <p:cNvSpPr>
            <a:spLocks noChangeArrowheads="1"/>
          </p:cNvSpPr>
          <p:nvPr/>
        </p:nvSpPr>
        <p:spPr bwMode="auto">
          <a:xfrm>
            <a:off x="3484562" y="5373688"/>
            <a:ext cx="935038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5" name="Text Box 115"/>
          <p:cNvSpPr txBox="1">
            <a:spLocks noChangeArrowheads="1"/>
          </p:cNvSpPr>
          <p:nvPr/>
        </p:nvSpPr>
        <p:spPr bwMode="auto">
          <a:xfrm>
            <a:off x="3578225" y="5608638"/>
            <a:ext cx="700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ROC5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4572000" y="5589588"/>
            <a:ext cx="700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ROC6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7019925" y="4868863"/>
            <a:ext cx="946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ROC18</a:t>
            </a: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6948488" y="3284538"/>
            <a:ext cx="946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ROC17</a:t>
            </a:r>
          </a:p>
        </p:txBody>
      </p:sp>
      <p:sp>
        <p:nvSpPr>
          <p:cNvPr id="5239" name="Rectangle 119"/>
          <p:cNvSpPr>
            <a:spLocks noChangeArrowheads="1"/>
          </p:cNvSpPr>
          <p:nvPr/>
        </p:nvSpPr>
        <p:spPr bwMode="auto">
          <a:xfrm>
            <a:off x="5795963" y="4508500"/>
            <a:ext cx="215900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0" name="Line 120"/>
          <p:cNvSpPr>
            <a:spLocks noChangeShapeType="1"/>
          </p:cNvSpPr>
          <p:nvPr/>
        </p:nvSpPr>
        <p:spPr bwMode="auto">
          <a:xfrm flipH="1" flipV="1">
            <a:off x="4140200" y="63087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5148263" y="3213100"/>
            <a:ext cx="590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/>
            <a:r>
              <a:rPr lang="fr-FR"/>
              <a:t>L1A</a:t>
            </a:r>
          </a:p>
        </p:txBody>
      </p:sp>
      <p:sp>
        <p:nvSpPr>
          <p:cNvPr id="5242" name="Line 122"/>
          <p:cNvSpPr>
            <a:spLocks noChangeShapeType="1"/>
          </p:cNvSpPr>
          <p:nvPr/>
        </p:nvSpPr>
        <p:spPr bwMode="auto">
          <a:xfrm flipH="1" flipV="1">
            <a:off x="5148263" y="63087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3" name="Line 123"/>
          <p:cNvSpPr>
            <a:spLocks noChangeShapeType="1"/>
          </p:cNvSpPr>
          <p:nvPr/>
        </p:nvSpPr>
        <p:spPr bwMode="auto">
          <a:xfrm>
            <a:off x="2209800" y="659765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4" name="Line 124"/>
          <p:cNvSpPr>
            <a:spLocks noChangeShapeType="1"/>
          </p:cNvSpPr>
          <p:nvPr/>
        </p:nvSpPr>
        <p:spPr bwMode="auto">
          <a:xfrm flipV="1">
            <a:off x="5867400" y="26368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" name="Text Box 126"/>
          <p:cNvSpPr txBox="1">
            <a:spLocks noChangeArrowheads="1"/>
          </p:cNvSpPr>
          <p:nvPr/>
        </p:nvSpPr>
        <p:spPr bwMode="auto">
          <a:xfrm>
            <a:off x="8091488" y="1392238"/>
            <a:ext cx="11207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S2.not busy</a:t>
            </a:r>
          </a:p>
        </p:txBody>
      </p:sp>
      <p:sp>
        <p:nvSpPr>
          <p:cNvPr id="5247" name="Text Box 127"/>
          <p:cNvSpPr txBox="1">
            <a:spLocks noChangeArrowheads="1"/>
          </p:cNvSpPr>
          <p:nvPr/>
        </p:nvSpPr>
        <p:spPr bwMode="auto">
          <a:xfrm>
            <a:off x="5292725" y="4941888"/>
            <a:ext cx="488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RT</a:t>
            </a:r>
          </a:p>
        </p:txBody>
      </p:sp>
      <p:sp>
        <p:nvSpPr>
          <p:cNvPr id="5249" name="Line 129"/>
          <p:cNvSpPr>
            <a:spLocks noChangeShapeType="1"/>
          </p:cNvSpPr>
          <p:nvPr/>
        </p:nvSpPr>
        <p:spPr bwMode="auto">
          <a:xfrm>
            <a:off x="5867400" y="62372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51" name="AutoShape 131"/>
          <p:cNvCxnSpPr>
            <a:cxnSpLocks noChangeShapeType="1"/>
            <a:stCxn id="43" idx="2"/>
          </p:cNvCxnSpPr>
          <p:nvPr/>
        </p:nvCxnSpPr>
        <p:spPr bwMode="auto">
          <a:xfrm rot="16200000" flipH="1">
            <a:off x="4005262" y="3222626"/>
            <a:ext cx="1357313" cy="20812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253" name="Arc 133"/>
          <p:cNvSpPr>
            <a:spLocks/>
          </p:cNvSpPr>
          <p:nvPr/>
        </p:nvSpPr>
        <p:spPr bwMode="auto">
          <a:xfrm>
            <a:off x="4643438" y="2492375"/>
            <a:ext cx="179387" cy="285750"/>
          </a:xfrm>
          <a:custGeom>
            <a:avLst/>
            <a:gdLst>
              <a:gd name="G0" fmla="+- 5164 0 0"/>
              <a:gd name="G1" fmla="+- 21600 0 0"/>
              <a:gd name="G2" fmla="+- 21600 0 0"/>
              <a:gd name="T0" fmla="*/ 5164 w 26764"/>
              <a:gd name="T1" fmla="*/ 0 h 43200"/>
              <a:gd name="T2" fmla="*/ 0 w 26764"/>
              <a:gd name="T3" fmla="*/ 42574 h 43200"/>
              <a:gd name="T4" fmla="*/ 5164 w 2676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764" h="43200" fill="none" extrusionOk="0">
                <a:moveTo>
                  <a:pt x="5163" y="0"/>
                </a:moveTo>
                <a:cubicBezTo>
                  <a:pt x="17093" y="0"/>
                  <a:pt x="26764" y="9670"/>
                  <a:pt x="26764" y="21600"/>
                </a:cubicBezTo>
                <a:cubicBezTo>
                  <a:pt x="26764" y="33529"/>
                  <a:pt x="17093" y="43200"/>
                  <a:pt x="5164" y="43200"/>
                </a:cubicBezTo>
                <a:cubicBezTo>
                  <a:pt x="3423" y="43200"/>
                  <a:pt x="1689" y="42989"/>
                  <a:pt x="0" y="42573"/>
                </a:cubicBezTo>
              </a:path>
              <a:path w="26764" h="43200" stroke="0" extrusionOk="0">
                <a:moveTo>
                  <a:pt x="5163" y="0"/>
                </a:moveTo>
                <a:cubicBezTo>
                  <a:pt x="17093" y="0"/>
                  <a:pt x="26764" y="9670"/>
                  <a:pt x="26764" y="21600"/>
                </a:cubicBezTo>
                <a:cubicBezTo>
                  <a:pt x="26764" y="33529"/>
                  <a:pt x="17093" y="43200"/>
                  <a:pt x="5164" y="43200"/>
                </a:cubicBezTo>
                <a:cubicBezTo>
                  <a:pt x="3423" y="43200"/>
                  <a:pt x="1689" y="42989"/>
                  <a:pt x="0" y="42573"/>
                </a:cubicBezTo>
                <a:lnTo>
                  <a:pt x="516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5" name="Line 135"/>
          <p:cNvSpPr>
            <a:spLocks noChangeShapeType="1"/>
          </p:cNvSpPr>
          <p:nvPr/>
        </p:nvSpPr>
        <p:spPr bwMode="auto">
          <a:xfrm>
            <a:off x="4643438" y="47244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6" name="Line 136"/>
          <p:cNvSpPr>
            <a:spLocks noChangeShapeType="1"/>
          </p:cNvSpPr>
          <p:nvPr/>
        </p:nvSpPr>
        <p:spPr bwMode="auto">
          <a:xfrm>
            <a:off x="4643438" y="278130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" name="Line 138"/>
          <p:cNvSpPr>
            <a:spLocks noChangeShapeType="1"/>
          </p:cNvSpPr>
          <p:nvPr/>
        </p:nvSpPr>
        <p:spPr bwMode="auto">
          <a:xfrm flipV="1">
            <a:off x="611188" y="5715000"/>
            <a:ext cx="379412" cy="19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9" name="Line 139"/>
          <p:cNvSpPr>
            <a:spLocks noChangeShapeType="1"/>
          </p:cNvSpPr>
          <p:nvPr/>
        </p:nvSpPr>
        <p:spPr bwMode="auto">
          <a:xfrm flipH="1">
            <a:off x="611188" y="1916113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0" name="Line 140"/>
          <p:cNvSpPr>
            <a:spLocks noChangeShapeType="1"/>
          </p:cNvSpPr>
          <p:nvPr/>
        </p:nvSpPr>
        <p:spPr bwMode="auto">
          <a:xfrm>
            <a:off x="611188" y="1916113"/>
            <a:ext cx="0" cy="1657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1" name="Line 141"/>
          <p:cNvSpPr>
            <a:spLocks noChangeShapeType="1"/>
          </p:cNvSpPr>
          <p:nvPr/>
        </p:nvSpPr>
        <p:spPr bwMode="auto">
          <a:xfrm flipH="1">
            <a:off x="611188" y="4149725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2" name="Text Box 142"/>
          <p:cNvSpPr txBox="1">
            <a:spLocks noChangeArrowheads="1"/>
          </p:cNvSpPr>
          <p:nvPr/>
        </p:nvSpPr>
        <p:spPr bwMode="auto">
          <a:xfrm>
            <a:off x="179388" y="3716338"/>
            <a:ext cx="869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880 ns</a:t>
            </a:r>
          </a:p>
        </p:txBody>
      </p:sp>
      <p:sp>
        <p:nvSpPr>
          <p:cNvPr id="5263" name="Arc 143"/>
          <p:cNvSpPr>
            <a:spLocks/>
          </p:cNvSpPr>
          <p:nvPr/>
        </p:nvSpPr>
        <p:spPr bwMode="auto">
          <a:xfrm>
            <a:off x="4932363" y="1628775"/>
            <a:ext cx="179387" cy="285750"/>
          </a:xfrm>
          <a:custGeom>
            <a:avLst/>
            <a:gdLst>
              <a:gd name="G0" fmla="+- 5164 0 0"/>
              <a:gd name="G1" fmla="+- 21600 0 0"/>
              <a:gd name="G2" fmla="+- 21600 0 0"/>
              <a:gd name="T0" fmla="*/ 5164 w 26764"/>
              <a:gd name="T1" fmla="*/ 0 h 43200"/>
              <a:gd name="T2" fmla="*/ 0 w 26764"/>
              <a:gd name="T3" fmla="*/ 42574 h 43200"/>
              <a:gd name="T4" fmla="*/ 5164 w 2676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764" h="43200" fill="none" extrusionOk="0">
                <a:moveTo>
                  <a:pt x="5163" y="0"/>
                </a:moveTo>
                <a:cubicBezTo>
                  <a:pt x="17093" y="0"/>
                  <a:pt x="26764" y="9670"/>
                  <a:pt x="26764" y="21600"/>
                </a:cubicBezTo>
                <a:cubicBezTo>
                  <a:pt x="26764" y="33529"/>
                  <a:pt x="17093" y="43200"/>
                  <a:pt x="5164" y="43200"/>
                </a:cubicBezTo>
                <a:cubicBezTo>
                  <a:pt x="3423" y="43200"/>
                  <a:pt x="1689" y="42989"/>
                  <a:pt x="0" y="42573"/>
                </a:cubicBezTo>
              </a:path>
              <a:path w="26764" h="43200" stroke="0" extrusionOk="0">
                <a:moveTo>
                  <a:pt x="5163" y="0"/>
                </a:moveTo>
                <a:cubicBezTo>
                  <a:pt x="17093" y="0"/>
                  <a:pt x="26764" y="9670"/>
                  <a:pt x="26764" y="21600"/>
                </a:cubicBezTo>
                <a:cubicBezTo>
                  <a:pt x="26764" y="33529"/>
                  <a:pt x="17093" y="43200"/>
                  <a:pt x="5164" y="43200"/>
                </a:cubicBezTo>
                <a:cubicBezTo>
                  <a:pt x="3423" y="43200"/>
                  <a:pt x="1689" y="42989"/>
                  <a:pt x="0" y="42573"/>
                </a:cubicBezTo>
                <a:lnTo>
                  <a:pt x="516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4" name="Line 144"/>
          <p:cNvSpPr>
            <a:spLocks noChangeShapeType="1"/>
          </p:cNvSpPr>
          <p:nvPr/>
        </p:nvSpPr>
        <p:spPr bwMode="auto">
          <a:xfrm flipV="1">
            <a:off x="4932363" y="19161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5" name="Line 145"/>
          <p:cNvSpPr>
            <a:spLocks noChangeShapeType="1"/>
          </p:cNvSpPr>
          <p:nvPr/>
        </p:nvSpPr>
        <p:spPr bwMode="auto">
          <a:xfrm flipV="1">
            <a:off x="4932362" y="762000"/>
            <a:ext cx="20637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7" name="Text Box 147"/>
          <p:cNvSpPr txBox="1">
            <a:spLocks noChangeArrowheads="1"/>
          </p:cNvSpPr>
          <p:nvPr/>
        </p:nvSpPr>
        <p:spPr bwMode="auto">
          <a:xfrm>
            <a:off x="755650" y="4724400"/>
            <a:ext cx="1504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Analog delay</a:t>
            </a:r>
          </a:p>
        </p:txBody>
      </p:sp>
      <p:sp>
        <p:nvSpPr>
          <p:cNvPr id="5268" name="Rectangle 148"/>
          <p:cNvSpPr>
            <a:spLocks noChangeArrowheads="1"/>
          </p:cNvSpPr>
          <p:nvPr/>
        </p:nvSpPr>
        <p:spPr bwMode="auto">
          <a:xfrm>
            <a:off x="8388350" y="6092825"/>
            <a:ext cx="574675" cy="647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9" name="Text Box 149"/>
          <p:cNvSpPr txBox="1">
            <a:spLocks noChangeArrowheads="1"/>
          </p:cNvSpPr>
          <p:nvPr/>
        </p:nvSpPr>
        <p:spPr bwMode="auto">
          <a:xfrm>
            <a:off x="8316913" y="6237288"/>
            <a:ext cx="654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Calo</a:t>
            </a:r>
          </a:p>
        </p:txBody>
      </p:sp>
      <p:sp>
        <p:nvSpPr>
          <p:cNvPr id="5270" name="Rectangle 150"/>
          <p:cNvSpPr>
            <a:spLocks noChangeArrowheads="1"/>
          </p:cNvSpPr>
          <p:nvPr/>
        </p:nvSpPr>
        <p:spPr bwMode="auto">
          <a:xfrm>
            <a:off x="5795963" y="5661025"/>
            <a:ext cx="215900" cy="5762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71" name="Line 151"/>
          <p:cNvSpPr>
            <a:spLocks noChangeShapeType="1"/>
          </p:cNvSpPr>
          <p:nvPr/>
        </p:nvSpPr>
        <p:spPr bwMode="auto">
          <a:xfrm>
            <a:off x="5867400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72" name="Text Box 152"/>
          <p:cNvSpPr txBox="1">
            <a:spLocks noChangeArrowheads="1"/>
          </p:cNvSpPr>
          <p:nvPr/>
        </p:nvSpPr>
        <p:spPr bwMode="auto">
          <a:xfrm>
            <a:off x="5292725" y="6237288"/>
            <a:ext cx="514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TM</a:t>
            </a:r>
          </a:p>
        </p:txBody>
      </p:sp>
      <p:sp>
        <p:nvSpPr>
          <p:cNvPr id="5273" name="Line 153"/>
          <p:cNvSpPr>
            <a:spLocks noChangeShapeType="1"/>
          </p:cNvSpPr>
          <p:nvPr/>
        </p:nvSpPr>
        <p:spPr bwMode="auto">
          <a:xfrm flipV="1">
            <a:off x="6516688" y="42926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74" name="Line 154"/>
          <p:cNvSpPr>
            <a:spLocks noChangeShapeType="1"/>
          </p:cNvSpPr>
          <p:nvPr/>
        </p:nvSpPr>
        <p:spPr bwMode="auto">
          <a:xfrm>
            <a:off x="6516688" y="5589588"/>
            <a:ext cx="0" cy="935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75" name="Line 155"/>
          <p:cNvSpPr>
            <a:spLocks noChangeShapeType="1"/>
          </p:cNvSpPr>
          <p:nvPr/>
        </p:nvSpPr>
        <p:spPr bwMode="auto">
          <a:xfrm>
            <a:off x="6516688" y="6524625"/>
            <a:ext cx="18716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76" name="Text Box 156"/>
          <p:cNvSpPr txBox="1">
            <a:spLocks noChangeArrowheads="1"/>
          </p:cNvSpPr>
          <p:nvPr/>
        </p:nvSpPr>
        <p:spPr bwMode="auto">
          <a:xfrm>
            <a:off x="6011863" y="5229225"/>
            <a:ext cx="869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330 ns</a:t>
            </a:r>
          </a:p>
        </p:txBody>
      </p:sp>
      <p:sp>
        <p:nvSpPr>
          <p:cNvPr id="5277" name="Line 157"/>
          <p:cNvSpPr>
            <a:spLocks noChangeShapeType="1"/>
          </p:cNvSpPr>
          <p:nvPr/>
        </p:nvSpPr>
        <p:spPr bwMode="auto">
          <a:xfrm>
            <a:off x="6516688" y="4292600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54"/>
          <p:cNvSpPr>
            <a:spLocks noChangeArrowheads="1"/>
          </p:cNvSpPr>
          <p:nvPr/>
        </p:nvSpPr>
        <p:spPr bwMode="auto">
          <a:xfrm rot="-2917917">
            <a:off x="639071" y="1041632"/>
            <a:ext cx="1655763" cy="21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54"/>
          <p:cNvSpPr>
            <a:spLocks noChangeArrowheads="1"/>
          </p:cNvSpPr>
          <p:nvPr/>
        </p:nvSpPr>
        <p:spPr bwMode="auto">
          <a:xfrm rot="-2917917">
            <a:off x="486670" y="889233"/>
            <a:ext cx="1655763" cy="21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1" name="Straight Connector 130"/>
          <p:cNvCxnSpPr>
            <a:stCxn id="8" idx="3"/>
          </p:cNvCxnSpPr>
          <p:nvPr/>
        </p:nvCxnSpPr>
        <p:spPr>
          <a:xfrm flipH="1">
            <a:off x="2819400" y="1306974"/>
            <a:ext cx="59980" cy="113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38200" y="13716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990600" y="1219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143000" y="9906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295400" y="838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524000" y="6096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676400" y="457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1600200" y="2438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600200" y="24384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16002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133600" y="3048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14"/>
          <p:cNvSpPr>
            <a:spLocks noChangeArrowheads="1"/>
          </p:cNvSpPr>
          <p:nvPr/>
        </p:nvSpPr>
        <p:spPr bwMode="auto">
          <a:xfrm>
            <a:off x="2438400" y="5371011"/>
            <a:ext cx="935038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Text Box 115"/>
          <p:cNvSpPr txBox="1">
            <a:spLocks noChangeArrowheads="1"/>
          </p:cNvSpPr>
          <p:nvPr/>
        </p:nvSpPr>
        <p:spPr bwMode="auto">
          <a:xfrm>
            <a:off x="2532063" y="5605961"/>
            <a:ext cx="700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ROC4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52" name="Rectangle 114"/>
          <p:cNvSpPr>
            <a:spLocks noChangeArrowheads="1"/>
          </p:cNvSpPr>
          <p:nvPr/>
        </p:nvSpPr>
        <p:spPr bwMode="auto">
          <a:xfrm>
            <a:off x="1427162" y="5371011"/>
            <a:ext cx="935038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Text Box 115"/>
          <p:cNvSpPr txBox="1">
            <a:spLocks noChangeArrowheads="1"/>
          </p:cNvSpPr>
          <p:nvPr/>
        </p:nvSpPr>
        <p:spPr bwMode="auto">
          <a:xfrm>
            <a:off x="1520825" y="5605961"/>
            <a:ext cx="819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ROC3</a:t>
            </a:r>
          </a:p>
        </p:txBody>
      </p:sp>
      <p:sp>
        <p:nvSpPr>
          <p:cNvPr id="154" name="Line 120"/>
          <p:cNvSpPr>
            <a:spLocks noChangeShapeType="1"/>
          </p:cNvSpPr>
          <p:nvPr/>
        </p:nvSpPr>
        <p:spPr bwMode="auto">
          <a:xfrm flipH="1" flipV="1">
            <a:off x="3200400" y="6324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120"/>
          <p:cNvSpPr>
            <a:spLocks noChangeShapeType="1"/>
          </p:cNvSpPr>
          <p:nvPr/>
        </p:nvSpPr>
        <p:spPr bwMode="auto">
          <a:xfrm flipH="1" flipV="1">
            <a:off x="2209800" y="6324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Text Box 117"/>
          <p:cNvSpPr txBox="1">
            <a:spLocks noChangeArrowheads="1"/>
          </p:cNvSpPr>
          <p:nvPr/>
        </p:nvSpPr>
        <p:spPr bwMode="auto">
          <a:xfrm>
            <a:off x="6934200" y="5638800"/>
            <a:ext cx="81721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ROC19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447800" y="5867400"/>
            <a:ext cx="89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Fastbus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2438400" y="5867400"/>
            <a:ext cx="89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Fastbus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3505200" y="5867400"/>
            <a:ext cx="89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Fastbus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495800" y="5867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VME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609600" y="533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stack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057400"/>
          <a:ext cx="6096000" cy="331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7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Readout</a:t>
                      </a:r>
                      <a:endParaRPr lang="en-US" dirty="0"/>
                    </a:p>
                  </a:txBody>
                  <a:tcPr/>
                </a:tc>
              </a:tr>
              <a:tr h="47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384*4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Fastbus</a:t>
                      </a:r>
                      <a:endParaRPr lang="en-US" dirty="0"/>
                    </a:p>
                  </a:txBody>
                  <a:tcPr/>
                </a:tc>
              </a:tr>
              <a:tr h="47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Fastbus + VME</a:t>
                      </a:r>
                      <a:endParaRPr lang="en-US" dirty="0"/>
                    </a:p>
                  </a:txBody>
                  <a:tcPr/>
                </a:tc>
              </a:tr>
              <a:tr h="47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 Cerenkov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Fastbus+VME</a:t>
                      </a:r>
                      <a:endParaRPr lang="en-US" dirty="0"/>
                    </a:p>
                  </a:txBody>
                  <a:tcPr/>
                </a:tc>
              </a:tr>
              <a:tr h="47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16*2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Fastbus+VME</a:t>
                      </a:r>
                      <a:endParaRPr lang="en-US" dirty="0"/>
                    </a:p>
                  </a:txBody>
                  <a:tcPr/>
                </a:tc>
              </a:tr>
              <a:tr h="47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Pion rejector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34*2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Fastbus</a:t>
                      </a:r>
                      <a:endParaRPr lang="en-US" dirty="0"/>
                    </a:p>
                  </a:txBody>
                  <a:tcPr/>
                </a:tc>
              </a:tr>
              <a:tr h="47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Fastbus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596</Words>
  <Application>Microsoft Office PowerPoint</Application>
  <PresentationFormat>On-screen Show (4:3)</PresentationFormat>
  <Paragraphs>277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12 GeV Hall DVCS  DAQ</vt:lpstr>
      <vt:lpstr>Outline</vt:lpstr>
      <vt:lpstr>Detectors</vt:lpstr>
      <vt:lpstr>Left HRS possible layout</vt:lpstr>
      <vt:lpstr>Left HRS possible layout ?</vt:lpstr>
      <vt:lpstr>Overview</vt:lpstr>
      <vt:lpstr>HRS</vt:lpstr>
      <vt:lpstr>Slide 8</vt:lpstr>
      <vt:lpstr>Detector stack</vt:lpstr>
      <vt:lpstr>Counting house</vt:lpstr>
      <vt:lpstr>TEDF space</vt:lpstr>
      <vt:lpstr>TEDF installation </vt:lpstr>
      <vt:lpstr>DVCS DAQ</vt:lpstr>
      <vt:lpstr>Man power</vt:lpstr>
      <vt:lpstr>Rough timeline</vt:lpstr>
      <vt:lpstr>Timeline</vt:lpstr>
      <vt:lpstr>Conclusions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GeV Hall DVCS  DAQ</dc:title>
  <dc:creator>Alexandre Camsonne</dc:creator>
  <cp:lastModifiedBy>Alexandre Camsonne</cp:lastModifiedBy>
  <cp:revision>30</cp:revision>
  <dcterms:created xsi:type="dcterms:W3CDTF">2012-11-06T02:05:35Z</dcterms:created>
  <dcterms:modified xsi:type="dcterms:W3CDTF">2012-11-13T12:19:23Z</dcterms:modified>
</cp:coreProperties>
</file>