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62" r:id="rId5"/>
    <p:sldId id="263" r:id="rId6"/>
    <p:sldId id="264" r:id="rId7"/>
    <p:sldId id="259" r:id="rId8"/>
    <p:sldId id="260" r:id="rId9"/>
    <p:sldId id="261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38" autoAdjust="0"/>
  </p:normalViewPr>
  <p:slideViewPr>
    <p:cSldViewPr snapToGrid="0" snapToObjects="1">
      <p:cViewPr>
        <p:scale>
          <a:sx n="135" d="100"/>
          <a:sy n="135" d="100"/>
        </p:scale>
        <p:origin x="-232" y="2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2C408-0885-6449-BBAD-19CC105D677F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68C79-8BAD-364F-9F1C-D457006C7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1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8C79-8BAD-364F-9F1C-D457006C7E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3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37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3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3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6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2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4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1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9255A-B435-FF40-BF80-B1723398D95A}" type="datetimeFigureOut">
              <a:rPr lang="en-US" smtClean="0"/>
              <a:t>11/10/12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1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nucl-ex/06090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2014 DVCS Run Preparations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DVCS and GMP Symbiosis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Charles Hyde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4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0769"/>
          </a:xfrm>
        </p:spPr>
        <p:txBody>
          <a:bodyPr>
            <a:normAutofit/>
          </a:bodyPr>
          <a:lstStyle/>
          <a:p>
            <a:r>
              <a:rPr lang="en-US" sz="3600" i="1" dirty="0" err="1" smtClean="0"/>
              <a:t>G</a:t>
            </a:r>
            <a:r>
              <a:rPr lang="en-US" sz="3600" i="1" baseline="-25000" dirty="0" err="1" smtClean="0"/>
              <a:t>M</a:t>
            </a:r>
            <a:r>
              <a:rPr lang="en-US" sz="3600" i="1" baseline="30000" dirty="0" err="1" smtClean="0"/>
              <a:t>p</a:t>
            </a:r>
            <a:r>
              <a:rPr lang="en-US" sz="3600" dirty="0" smtClean="0"/>
              <a:t> Proposal</a:t>
            </a:r>
            <a:endParaRPr lang="en-US" sz="3600" dirty="0"/>
          </a:p>
        </p:txBody>
      </p:sp>
      <p:pic>
        <p:nvPicPr>
          <p:cNvPr id="5" name="Picture 4" descr="GMp_Ki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t="9876" r="6879" b="8779"/>
          <a:stretch/>
        </p:blipFill>
        <p:spPr>
          <a:xfrm>
            <a:off x="1683899" y="950136"/>
            <a:ext cx="7318963" cy="557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19" y="2332037"/>
            <a:ext cx="2223911" cy="349114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Last two kinematic points rejected by PAC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Possible parasitic points in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 blue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67481" y="5286963"/>
            <a:ext cx="4590815" cy="940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88183" y="5505212"/>
            <a:ext cx="4590815" cy="940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315185" y="3010370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5887" y="3228619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45294" y="3670748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15185" y="4517437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09551" y="5382915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9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Cryotargets</a:t>
            </a:r>
            <a:endParaRPr lang="en-US" dirty="0"/>
          </a:p>
        </p:txBody>
      </p:sp>
      <p:pic>
        <p:nvPicPr>
          <p:cNvPr id="4" name="Picture 3" descr="GMp_Targe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1015" b="9739"/>
          <a:stretch/>
        </p:blipFill>
        <p:spPr>
          <a:xfrm>
            <a:off x="1288815" y="0"/>
            <a:ext cx="6735704" cy="619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98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Cerenkov mirrors need re-coating.</a:t>
            </a:r>
          </a:p>
          <a:p>
            <a:r>
              <a:rPr lang="en-US" sz="2800" dirty="0" smtClean="0"/>
              <a:t>Short Cerenkov for FPP chamber?</a:t>
            </a:r>
          </a:p>
          <a:p>
            <a:r>
              <a:rPr lang="en-US" sz="2800" dirty="0" smtClean="0"/>
              <a:t>Trigger options:</a:t>
            </a:r>
          </a:p>
          <a:p>
            <a:pPr lvl="1"/>
            <a:r>
              <a:rPr lang="en-US" sz="2400" dirty="0" smtClean="0"/>
              <a:t>S0</a:t>
            </a:r>
          </a:p>
          <a:p>
            <a:pPr lvl="1"/>
            <a:r>
              <a:rPr lang="en-US" sz="2400" dirty="0" smtClean="0"/>
              <a:t>Cerenkov</a:t>
            </a:r>
          </a:p>
          <a:p>
            <a:pPr lvl="1"/>
            <a:r>
              <a:rPr lang="en-US" sz="2400" dirty="0" err="1" smtClean="0"/>
              <a:t>Pb</a:t>
            </a:r>
            <a:r>
              <a:rPr lang="en-US" sz="2400" dirty="0" smtClean="0"/>
              <a:t>-Glass</a:t>
            </a:r>
          </a:p>
        </p:txBody>
      </p:sp>
      <p:pic>
        <p:nvPicPr>
          <p:cNvPr id="4" name="Picture 3" descr="GMP-Det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436453"/>
            <a:ext cx="42164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6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Reconstruct the Calorimeter	</a:t>
            </a:r>
          </a:p>
          <a:p>
            <a:pPr lvl="1"/>
            <a:r>
              <a:rPr lang="en-US" dirty="0" smtClean="0"/>
              <a:t>Return PMT to JLab</a:t>
            </a:r>
          </a:p>
          <a:p>
            <a:pPr lvl="1"/>
            <a:r>
              <a:rPr lang="en-US" dirty="0" smtClean="0"/>
              <a:t>re-wrap blocks</a:t>
            </a:r>
          </a:p>
          <a:p>
            <a:r>
              <a:rPr lang="en-US" dirty="0" smtClean="0"/>
              <a:t>Remount calorimeter</a:t>
            </a:r>
          </a:p>
          <a:p>
            <a:pPr lvl="1"/>
            <a:r>
              <a:rPr lang="en-US" dirty="0" smtClean="0"/>
              <a:t>Space in TEDF building?</a:t>
            </a:r>
          </a:p>
          <a:p>
            <a:pPr lvl="1"/>
            <a:r>
              <a:rPr lang="en-US" dirty="0" smtClean="0"/>
              <a:t>Small stand for </a:t>
            </a:r>
            <a:r>
              <a:rPr lang="en-US" dirty="0" err="1" smtClean="0"/>
              <a:t>Calo</a:t>
            </a:r>
            <a:endParaRPr lang="en-US" dirty="0" smtClean="0"/>
          </a:p>
          <a:p>
            <a:pPr lvl="1"/>
            <a:r>
              <a:rPr lang="en-US" dirty="0" smtClean="0"/>
              <a:t>Space to organize cables?</a:t>
            </a:r>
          </a:p>
          <a:p>
            <a:pPr lvl="1"/>
            <a:r>
              <a:rPr lang="en-US" dirty="0" smtClean="0"/>
              <a:t>Need 200 x ~5m cables to connect to ARS</a:t>
            </a:r>
          </a:p>
          <a:p>
            <a:r>
              <a:rPr lang="en-US" dirty="0" smtClean="0"/>
              <a:t>Re-commission ARS/Trigger/CODA</a:t>
            </a:r>
          </a:p>
          <a:p>
            <a:r>
              <a:rPr lang="en-US" dirty="0" smtClean="0"/>
              <a:t>Ready </a:t>
            </a:r>
            <a:r>
              <a:rPr lang="en-US" smtClean="0"/>
              <a:t>for Jan 2014?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3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521" y="125029"/>
            <a:ext cx="4368801" cy="55291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Three models: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01484"/>
            <a:ext cx="8531123" cy="64565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Independence</a:t>
            </a:r>
          </a:p>
          <a:p>
            <a:pPr lvl="1"/>
            <a:r>
              <a:rPr lang="en-US" dirty="0" err="1" smtClean="0"/>
              <a:t>GMp</a:t>
            </a:r>
            <a:r>
              <a:rPr lang="en-US" dirty="0" smtClean="0"/>
              <a:t> installs and runs first ~1 PAC month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Full operation of both HRS for </a:t>
            </a:r>
            <a:r>
              <a:rPr lang="en-US" dirty="0" err="1" smtClean="0">
                <a:solidFill>
                  <a:srgbClr val="000090"/>
                </a:solidFill>
              </a:rPr>
              <a:t>GMp</a:t>
            </a:r>
            <a:r>
              <a:rPr lang="en-US" dirty="0" smtClean="0">
                <a:solidFill>
                  <a:srgbClr val="000090"/>
                </a:solidFill>
              </a:rPr>
              <a:t>, no Luminosity limits from DVCS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One month shutdown for DVCS installation</a:t>
            </a:r>
          </a:p>
          <a:p>
            <a:pPr lvl="1"/>
            <a:r>
              <a:rPr lang="en-US" dirty="0" smtClean="0"/>
              <a:t>DVCS runs ~3 PAC months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No modification to scattering chamber needed</a:t>
            </a:r>
          </a:p>
          <a:p>
            <a:r>
              <a:rPr lang="en-US" dirty="0" smtClean="0"/>
              <a:t>Cooperation</a:t>
            </a:r>
          </a:p>
          <a:p>
            <a:pPr lvl="1"/>
            <a:r>
              <a:rPr lang="en-US" dirty="0" err="1" smtClean="0"/>
              <a:t>GMp</a:t>
            </a:r>
            <a:r>
              <a:rPr lang="en-US" dirty="0" smtClean="0"/>
              <a:t> and DVCS install together (except DVCS </a:t>
            </a:r>
            <a:r>
              <a:rPr lang="en-US" dirty="0" err="1" smtClean="0"/>
              <a:t>Calo</a:t>
            </a:r>
            <a:r>
              <a:rPr lang="en-US" dirty="0" smtClean="0"/>
              <a:t>.)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</a:rPr>
              <a:t>GMp</a:t>
            </a:r>
            <a:r>
              <a:rPr lang="en-US" dirty="0" smtClean="0">
                <a:solidFill>
                  <a:srgbClr val="000090"/>
                </a:solidFill>
              </a:rPr>
              <a:t> runs independently 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estrictions on HRS angles from vacuum chamber and DVCS stand</a:t>
            </a:r>
          </a:p>
          <a:p>
            <a:pPr lvl="2"/>
            <a:r>
              <a:rPr lang="en-US" dirty="0" smtClean="0"/>
              <a:t>Restrictions on HRS movement from DVCS cables and stand, </a:t>
            </a:r>
          </a:p>
          <a:p>
            <a:pPr lvl="2"/>
            <a:r>
              <a:rPr lang="en-US" dirty="0" smtClean="0"/>
              <a:t>HRS movement needs manual assistance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One week shutdown to install DVCS </a:t>
            </a:r>
            <a:r>
              <a:rPr lang="en-US" dirty="0" err="1" smtClean="0">
                <a:solidFill>
                  <a:srgbClr val="FF0000"/>
                </a:solidFill>
              </a:rPr>
              <a:t>Calo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dirty="0" smtClean="0"/>
              <a:t>DVCS runs ~3 PAC months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>
                <a:solidFill>
                  <a:srgbClr val="000090"/>
                </a:solidFill>
              </a:rPr>
              <a:t>GMp</a:t>
            </a:r>
            <a:r>
              <a:rPr lang="en-US" dirty="0" smtClean="0">
                <a:solidFill>
                  <a:srgbClr val="000090"/>
                </a:solidFill>
              </a:rPr>
              <a:t> acquires parasitic data in HRS-R at large angles.</a:t>
            </a:r>
          </a:p>
          <a:p>
            <a:r>
              <a:rPr lang="en-US" dirty="0" smtClean="0"/>
              <a:t>Symbiosis</a:t>
            </a:r>
          </a:p>
          <a:p>
            <a:pPr lvl="1"/>
            <a:r>
              <a:rPr lang="en-US" dirty="0" err="1" smtClean="0"/>
              <a:t>GMp</a:t>
            </a:r>
            <a:r>
              <a:rPr lang="en-US" dirty="0" smtClean="0"/>
              <a:t> and DVCS fully install together</a:t>
            </a:r>
          </a:p>
          <a:p>
            <a:pPr lvl="1"/>
            <a:r>
              <a:rPr lang="en-US" dirty="0" err="1" smtClean="0"/>
              <a:t>GMp</a:t>
            </a:r>
            <a:r>
              <a:rPr lang="en-US" dirty="0" smtClean="0"/>
              <a:t> and DVCS running is interlaced (circa weekly)</a:t>
            </a:r>
          </a:p>
          <a:p>
            <a:pPr lvl="2"/>
            <a:r>
              <a:rPr lang="en-US" dirty="0" smtClean="0"/>
              <a:t>Maximum luminosity is 25μA × 15 cm LH</a:t>
            </a:r>
            <a:r>
              <a:rPr lang="en-US" baseline="-25000" dirty="0" smtClean="0"/>
              <a:t>2</a:t>
            </a:r>
            <a:r>
              <a:rPr lang="en-US" dirty="0" smtClean="0"/>
              <a:t> (radiation limit for DVCS </a:t>
            </a:r>
            <a:r>
              <a:rPr lang="en-US" dirty="0" err="1" smtClean="0"/>
              <a:t>Calo</a:t>
            </a:r>
            <a:r>
              <a:rPr lang="en-US" dirty="0" smtClean="0"/>
              <a:t>.)</a:t>
            </a:r>
          </a:p>
          <a:p>
            <a:pPr lvl="2"/>
            <a:r>
              <a:rPr lang="en-US" dirty="0" smtClean="0"/>
              <a:t>Beam in Compton Chicane </a:t>
            </a:r>
          </a:p>
          <a:p>
            <a:pPr lvl="2"/>
            <a:r>
              <a:rPr lang="en-US" dirty="0" smtClean="0"/>
              <a:t>Restrictions on HRS angles and movement</a:t>
            </a:r>
          </a:p>
          <a:p>
            <a:pPr lvl="2"/>
            <a:r>
              <a:rPr lang="en-US" dirty="0" err="1" smtClean="0">
                <a:solidFill>
                  <a:srgbClr val="000090"/>
                </a:solidFill>
              </a:rPr>
              <a:t>GMp</a:t>
            </a:r>
            <a:r>
              <a:rPr lang="en-US" dirty="0" smtClean="0">
                <a:solidFill>
                  <a:srgbClr val="000090"/>
                </a:solidFill>
              </a:rPr>
              <a:t> acquires “unlimited” parasitic data in wide angle HRS-R</a:t>
            </a:r>
          </a:p>
          <a:p>
            <a:pPr lvl="3"/>
            <a:r>
              <a:rPr lang="en-US" dirty="0" smtClean="0"/>
              <a:t>Luminosity is correlated with beam energy: 10</a:t>
            </a:r>
            <a:r>
              <a:rPr lang="en-US" baseline="30000" dirty="0" smtClean="0"/>
              <a:t>37 </a:t>
            </a:r>
            <a:r>
              <a:rPr lang="en-US" dirty="0" smtClean="0"/>
              <a:t>@ 6.6 GeV,  of 10•10</a:t>
            </a:r>
            <a:r>
              <a:rPr lang="en-US" baseline="30000" dirty="0" smtClean="0"/>
              <a:t>37 </a:t>
            </a:r>
            <a:r>
              <a:rPr lang="en-US" dirty="0" smtClean="0"/>
              <a:t>@ 11 GeV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</a:rPr>
              <a:t>GMp</a:t>
            </a:r>
            <a:r>
              <a:rPr lang="en-US" dirty="0" smtClean="0">
                <a:solidFill>
                  <a:srgbClr val="FF0000"/>
                </a:solidFill>
              </a:rPr>
              <a:t> angles &lt; </a:t>
            </a:r>
            <a:r>
              <a:rPr lang="en-US" dirty="0" smtClean="0">
                <a:solidFill>
                  <a:srgbClr val="FF0000"/>
                </a:solidFill>
              </a:rPr>
              <a:t>49° </a:t>
            </a:r>
            <a:r>
              <a:rPr lang="en-US" dirty="0" smtClean="0">
                <a:solidFill>
                  <a:srgbClr val="FF0000"/>
                </a:solidFill>
              </a:rPr>
              <a:t>only accessible with  HRS-L </a:t>
            </a:r>
          </a:p>
          <a:p>
            <a:pPr lvl="3"/>
            <a:r>
              <a:rPr lang="en-US" dirty="0" smtClean="0"/>
              <a:t>DVCS </a:t>
            </a:r>
            <a:r>
              <a:rPr lang="en-US" dirty="0" err="1"/>
              <a:t>C</a:t>
            </a:r>
            <a:r>
              <a:rPr lang="en-US" dirty="0" err="1" smtClean="0"/>
              <a:t>alo</a:t>
            </a:r>
            <a:r>
              <a:rPr lang="en-US" dirty="0" smtClean="0"/>
              <a:t> parked in “safe mode” at 5.5 m from target at </a:t>
            </a:r>
            <a:r>
              <a:rPr lang="en-US" dirty="0" smtClean="0"/>
              <a:t>14° </a:t>
            </a:r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00667" y="479778"/>
            <a:ext cx="4675481" cy="149577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67364" y="611481"/>
            <a:ext cx="4156192" cy="1364075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26668" y="1329225"/>
            <a:ext cx="232362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11 GeV beam before Autumn 2014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67364" y="4459111"/>
            <a:ext cx="6329303" cy="224837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41031" y="4508034"/>
            <a:ext cx="6329303" cy="224837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97704" y="4600221"/>
            <a:ext cx="1382889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Too many restrictions on </a:t>
            </a:r>
            <a:r>
              <a:rPr lang="en-US" i="1" dirty="0" err="1" smtClean="0">
                <a:solidFill>
                  <a:srgbClr val="FFFFFF"/>
                </a:solidFill>
              </a:rPr>
              <a:t>G</a:t>
            </a:r>
            <a:r>
              <a:rPr lang="en-US" i="1" baseline="-25000" dirty="0" err="1" smtClean="0">
                <a:solidFill>
                  <a:srgbClr val="FFFFFF"/>
                </a:solidFill>
              </a:rPr>
              <a:t>M</a:t>
            </a:r>
            <a:r>
              <a:rPr lang="en-US" baseline="30000" dirty="0" err="1" smtClean="0">
                <a:solidFill>
                  <a:srgbClr val="FFFFFF"/>
                </a:solidFill>
              </a:rPr>
              <a:t>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1714" y="2540000"/>
            <a:ext cx="1718879" cy="92333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Must have DVCS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DAQ operational Jan 2014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1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68799" cy="913427"/>
          </a:xfrm>
        </p:spPr>
        <p:txBody>
          <a:bodyPr/>
          <a:lstStyle/>
          <a:p>
            <a:r>
              <a:rPr lang="en-US" dirty="0" smtClean="0"/>
              <a:t>DVCS Cabling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9" y="2122129"/>
            <a:ext cx="4643011" cy="3482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717" y="47176"/>
            <a:ext cx="4170515" cy="5557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968" y="1360129"/>
            <a:ext cx="450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Spectrometers movement must be monitored</a:t>
            </a:r>
          </a:p>
          <a:p>
            <a:r>
              <a:rPr lang="en-US" dirty="0" smtClean="0"/>
              <a:t>in the Hall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5" y="3097161"/>
            <a:ext cx="1920192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220 RG-213 cables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546645" y="2621935"/>
            <a:ext cx="311360" cy="47522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709" y="4023032"/>
            <a:ext cx="3584684" cy="2688513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5866581" y="3466493"/>
            <a:ext cx="991424" cy="104815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13933" y="5847462"/>
            <a:ext cx="3903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DVCS cables must be moved by hand with HRS-L movement</a:t>
            </a:r>
          </a:p>
          <a:p>
            <a:pPr algn="r"/>
            <a:r>
              <a:rPr lang="en-US" dirty="0" smtClean="0"/>
              <a:t>(multi-person effort)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6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New (skinny) support for DVCS Stand </a:t>
            </a:r>
            <a:br>
              <a:rPr lang="en-US" sz="4000" dirty="0" smtClean="0"/>
            </a:br>
            <a:r>
              <a:rPr lang="en-US" sz="3600" dirty="0" smtClean="0"/>
              <a:t>HRS-L: 20.2°; HRS-R: –43°; DVCS:–8.5°</a:t>
            </a:r>
            <a:endParaRPr lang="en-US" sz="3600" dirty="0"/>
          </a:p>
        </p:txBody>
      </p:sp>
      <p:pic>
        <p:nvPicPr>
          <p:cNvPr id="3" name="Picture 2" descr="DVCS_FROM_DOWN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79" y="1345260"/>
            <a:ext cx="711946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1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New (skinny) support for DVCS Stand </a:t>
            </a:r>
            <a:br>
              <a:rPr lang="en-US" sz="4000" dirty="0" smtClean="0"/>
            </a:br>
            <a:r>
              <a:rPr lang="en-US" sz="3600" dirty="0" smtClean="0"/>
              <a:t>HRS-L: 20.2°; HRS-R: –43°; DVCS:–8.5°</a:t>
            </a:r>
            <a:endParaRPr lang="en-US" sz="3600" dirty="0"/>
          </a:p>
        </p:txBody>
      </p:sp>
      <p:pic>
        <p:nvPicPr>
          <p:cNvPr id="3" name="Picture 2" descr="DVCS_FROM_DOWN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79" y="1345260"/>
            <a:ext cx="7119461" cy="5362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111" y="1589851"/>
            <a:ext cx="1533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Removable support struts for walkways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Must be removed for angle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490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5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DVCS: –8.5° and 2.0 m from target center</a:t>
            </a:r>
            <a:br>
              <a:rPr lang="en-US" sz="3200" dirty="0" smtClean="0"/>
            </a:br>
            <a:r>
              <a:rPr lang="en-US" sz="3200" dirty="0" smtClean="0"/>
              <a:t>(minimum distance 1.5 m)</a:t>
            </a:r>
            <a:endParaRPr lang="en-US" sz="3200" dirty="0"/>
          </a:p>
        </p:txBody>
      </p:sp>
      <p:pic>
        <p:nvPicPr>
          <p:cNvPr id="3" name="Picture 2" descr="DVCS_P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2" y="1277492"/>
            <a:ext cx="7933849" cy="53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3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Angle Restrictions</a:t>
            </a:r>
            <a:br>
              <a:rPr lang="en-US" dirty="0" smtClean="0"/>
            </a:br>
            <a:r>
              <a:rPr lang="en-US" sz="3200" dirty="0" smtClean="0"/>
              <a:t>(Approximate, to be revised)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Minimum (central) HRS—DVCS-</a:t>
            </a:r>
            <a:r>
              <a:rPr lang="en-US" dirty="0" err="1" smtClean="0"/>
              <a:t>Calo</a:t>
            </a:r>
            <a:r>
              <a:rPr lang="en-US" dirty="0" smtClean="0"/>
              <a:t> opening angle: 25° (limited by DVCS-</a:t>
            </a:r>
            <a:r>
              <a:rPr lang="en-US" dirty="0" err="1" smtClean="0"/>
              <a:t>Calo</a:t>
            </a:r>
            <a:r>
              <a:rPr lang="en-US" dirty="0" smtClean="0"/>
              <a:t> stand)</a:t>
            </a:r>
          </a:p>
          <a:p>
            <a:pPr lvl="1">
              <a:buClr>
                <a:srgbClr val="660066"/>
              </a:buClr>
              <a:buFont typeface="Wingdings" charset="2"/>
              <a:buChar char="§"/>
            </a:pPr>
            <a:r>
              <a:rPr lang="en-US" dirty="0" smtClean="0">
                <a:latin typeface="Symbol" charset="2"/>
                <a:cs typeface="Symbol" charset="2"/>
              </a:rPr>
              <a:t>q(</a:t>
            </a:r>
            <a:r>
              <a:rPr lang="en-US" dirty="0" smtClean="0"/>
              <a:t>HRS-L)–</a:t>
            </a:r>
            <a:r>
              <a:rPr lang="en-US" dirty="0" smtClean="0">
                <a:latin typeface="Symbol" charset="2"/>
                <a:cs typeface="Symbol" charset="2"/>
              </a:rPr>
              <a:t>q(</a:t>
            </a:r>
            <a:r>
              <a:rPr lang="en-US" dirty="0" smtClean="0"/>
              <a:t>DVCS-</a:t>
            </a:r>
            <a:r>
              <a:rPr lang="en-US" dirty="0" err="1" smtClean="0"/>
              <a:t>Calo</a:t>
            </a:r>
            <a:r>
              <a:rPr lang="en-US" dirty="0" smtClean="0"/>
              <a:t>) ≥ 28.7° </a:t>
            </a:r>
          </a:p>
          <a:p>
            <a:pPr lvl="2"/>
            <a:r>
              <a:rPr lang="en-US" dirty="0" smtClean="0"/>
              <a:t>HRS-L ≥ 19° with DVCS-</a:t>
            </a:r>
            <a:r>
              <a:rPr lang="en-US" dirty="0" err="1" smtClean="0"/>
              <a:t>Calo</a:t>
            </a:r>
            <a:r>
              <a:rPr lang="en-US" dirty="0" smtClean="0"/>
              <a:t> @ –9.7°</a:t>
            </a:r>
          </a:p>
          <a:p>
            <a:pPr lvl="1">
              <a:buClr>
                <a:srgbClr val="660066"/>
              </a:buClr>
              <a:buFont typeface="Wingdings" charset="2"/>
              <a:buChar char="§"/>
            </a:pPr>
            <a:r>
              <a:rPr lang="en-US" dirty="0" smtClean="0">
                <a:latin typeface="Symbol" charset="2"/>
                <a:cs typeface="Symbol" charset="2"/>
              </a:rPr>
              <a:t>q(</a:t>
            </a:r>
            <a:r>
              <a:rPr lang="en-US" dirty="0" smtClean="0"/>
              <a:t>DVCS-</a:t>
            </a:r>
            <a:r>
              <a:rPr lang="en-US" dirty="0" err="1" smtClean="0"/>
              <a:t>Calo</a:t>
            </a:r>
            <a:r>
              <a:rPr lang="en-US" dirty="0" smtClean="0"/>
              <a:t>)–</a:t>
            </a:r>
            <a:r>
              <a:rPr lang="en-US" dirty="0" smtClean="0">
                <a:latin typeface="Symbol" charset="2"/>
                <a:cs typeface="Symbol" charset="2"/>
              </a:rPr>
              <a:t>q(</a:t>
            </a:r>
            <a:r>
              <a:rPr lang="en-US" dirty="0" smtClean="0"/>
              <a:t>HRS-R) ≥ 34.5° </a:t>
            </a:r>
          </a:p>
          <a:p>
            <a:pPr lvl="2"/>
            <a:r>
              <a:rPr lang="en-US" dirty="0" smtClean="0"/>
              <a:t>|HRS-R| ≥ </a:t>
            </a:r>
            <a:r>
              <a:rPr lang="en-US" dirty="0"/>
              <a:t>4</a:t>
            </a:r>
            <a:r>
              <a:rPr lang="en-US" dirty="0" smtClean="0"/>
              <a:t>9° with DVCS-</a:t>
            </a:r>
            <a:r>
              <a:rPr lang="en-US" dirty="0" err="1" smtClean="0"/>
              <a:t>Calo</a:t>
            </a:r>
            <a:r>
              <a:rPr lang="en-US" dirty="0" smtClean="0"/>
              <a:t> @ –14.5°</a:t>
            </a:r>
          </a:p>
          <a:p>
            <a:r>
              <a:rPr lang="en-US" dirty="0" smtClean="0"/>
              <a:t>Restrictions of the common Scattering Chamber design</a:t>
            </a:r>
          </a:p>
          <a:p>
            <a:pPr lvl="1"/>
            <a:r>
              <a:rPr lang="en-US" dirty="0" smtClean="0"/>
              <a:t>HRS-L ≤ 46°</a:t>
            </a:r>
          </a:p>
          <a:p>
            <a:pPr lvl="1"/>
            <a:r>
              <a:rPr lang="en-US" dirty="0" smtClean="0"/>
              <a:t>HRS-R:  33°—80°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6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2-v2 from 2012.09.07 A08025-03-03-0205 rev- Chmbr Atch - Flg Left Opening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1269" y="-643850"/>
            <a:ext cx="3689201" cy="4452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30" y="110758"/>
            <a:ext cx="4678515" cy="5447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Scattering Chamber</a:t>
            </a:r>
            <a:endParaRPr lang="en-US" dirty="0"/>
          </a:p>
        </p:txBody>
      </p:sp>
      <p:pic>
        <p:nvPicPr>
          <p:cNvPr id="5" name="Picture 4" descr="Page1 from 2012.09.07 A08025-03-03-0205 rev- Chmbr Atch - Flg Left Open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086" y="1804121"/>
            <a:ext cx="4818817" cy="528894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321277" y="3921959"/>
            <a:ext cx="4699820" cy="1600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HRS-L</a:t>
            </a:r>
          </a:p>
          <a:p>
            <a:pPr lvl="1">
              <a:buClr>
                <a:srgbClr val="660066"/>
              </a:buClr>
              <a:buFont typeface="Wingdings" charset="2"/>
              <a:buChar char="§"/>
            </a:pPr>
            <a:r>
              <a:rPr lang="en-US" sz="2400" dirty="0" smtClean="0"/>
              <a:t>12.5°—46° (central angles)</a:t>
            </a:r>
          </a:p>
          <a:p>
            <a:pPr lvl="2">
              <a:buClr>
                <a:srgbClr val="660066"/>
              </a:buClr>
              <a:buFont typeface="Wingdings" charset="2"/>
              <a:buChar char="§"/>
            </a:pPr>
            <a:r>
              <a:rPr lang="en-US" sz="2000" dirty="0" smtClean="0"/>
              <a:t>14.5° min w/ </a:t>
            </a:r>
            <a:r>
              <a:rPr lang="en-US" sz="2000" dirty="0" err="1" smtClean="0"/>
              <a:t>Calo</a:t>
            </a:r>
            <a:r>
              <a:rPr lang="en-US" sz="2000" dirty="0" smtClean="0"/>
              <a:t> @ 14.5°</a:t>
            </a:r>
          </a:p>
          <a:p>
            <a:pPr lvl="2">
              <a:buClr>
                <a:srgbClr val="660066"/>
              </a:buClr>
              <a:buFont typeface="Wingdings" charset="2"/>
              <a:buChar char="§"/>
            </a:pP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661742" y="2875935"/>
            <a:ext cx="1433871" cy="1114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227871" y="4421239"/>
            <a:ext cx="540774" cy="41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61742" y="1834343"/>
            <a:ext cx="68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DVCS</a:t>
            </a:r>
          </a:p>
          <a:p>
            <a:r>
              <a:rPr lang="en-US" dirty="0" err="1" smtClean="0"/>
              <a:t>Calo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9807" y="748528"/>
            <a:ext cx="4699820" cy="108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HRS-R  (central angles)</a:t>
            </a:r>
          </a:p>
          <a:p>
            <a:pPr lvl="1">
              <a:buClr>
                <a:srgbClr val="660066"/>
              </a:buClr>
              <a:buFont typeface="Wingdings" charset="2"/>
              <a:buChar char="§"/>
            </a:pPr>
            <a:r>
              <a:rPr lang="en-US" sz="2000" dirty="0" smtClean="0"/>
              <a:t>49°—80° w/ DVCS </a:t>
            </a:r>
            <a:r>
              <a:rPr lang="en-US" sz="2000" dirty="0" err="1" smtClean="0"/>
              <a:t>Calo</a:t>
            </a:r>
            <a:r>
              <a:rPr lang="en-US" sz="2000" dirty="0" smtClean="0"/>
              <a:t> @ 14.5°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1948" y="1305690"/>
            <a:ext cx="691536" cy="3602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36335" y="1074812"/>
            <a:ext cx="1666568" cy="293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62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927" y="161749"/>
            <a:ext cx="8090371" cy="65669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000" dirty="0" smtClean="0"/>
              <a:t>E12-04-114 DVCS Kinematics</a:t>
            </a:r>
            <a:r>
              <a:rPr lang="en-US" sz="3600" dirty="0" smtClean="0"/>
              <a:t>:      </a:t>
            </a:r>
            <a:r>
              <a:rPr lang="en-US" sz="2200" b="1" dirty="0" smtClean="0">
                <a:hlinkClick r:id="rId2"/>
              </a:rPr>
              <a:t>nucl-ex/0609015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639549"/>
              </p:ext>
            </p:extLst>
          </p:nvPr>
        </p:nvGraphicFramePr>
        <p:xfrm>
          <a:off x="551274" y="818444"/>
          <a:ext cx="8282280" cy="583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35"/>
                <a:gridCol w="876735"/>
                <a:gridCol w="876735"/>
                <a:gridCol w="876735"/>
                <a:gridCol w="876735"/>
                <a:gridCol w="876735"/>
                <a:gridCol w="876735"/>
                <a:gridCol w="876735"/>
                <a:gridCol w="591068"/>
                <a:gridCol w="677332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Beam (GeV)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k’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(GeV)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q </a:t>
                      </a:r>
                      <a:br>
                        <a:rPr lang="en-US" dirty="0" smtClean="0">
                          <a:latin typeface="Symbol" charset="2"/>
                          <a:cs typeface="Symbol" charset="2"/>
                        </a:rPr>
                      </a:br>
                      <a:r>
                        <a:rPr lang="en-US" dirty="0" smtClean="0"/>
                        <a:t>(HRS-L)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</a:t>
                      </a:r>
                      <a:r>
                        <a:rPr lang="en-US" baseline="30000" dirty="0" smtClean="0"/>
                        <a:t>2 </a:t>
                      </a:r>
                      <a:r>
                        <a:rPr lang="en-US" baseline="0" dirty="0" smtClean="0"/>
                        <a:t>(GeV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x</a:t>
                      </a:r>
                      <a:r>
                        <a:rPr lang="en-US" baseline="-25000" dirty="0" err="1" smtClean="0"/>
                        <a:t>Bj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(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smtClean="0"/>
                        <a:t>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Calo</a:t>
                      </a:r>
                      <a:r>
                        <a:rPr lang="en-US" dirty="0" smtClean="0"/>
                        <a:t>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d(</a:t>
                      </a:r>
                      <a:r>
                        <a:rPr lang="en-US" dirty="0" err="1" smtClean="0"/>
                        <a:t>Calo</a:t>
                      </a:r>
                      <a:r>
                        <a:rPr lang="en-US" dirty="0" smtClean="0"/>
                        <a:t>) (m)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</a:t>
                      </a:r>
                    </a:p>
                    <a:p>
                      <a:pPr algn="ctr"/>
                      <a:r>
                        <a:rPr lang="en-US" dirty="0" smtClean="0"/>
                        <a:t>(days)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26.5°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–11.7°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Subtotal days @ 6.6 GeV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Subtotal days @ 8.8 GeV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Subtotal days @ 11 GeV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24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682</Words>
  <Application>Microsoft Macintosh PowerPoint</Application>
  <PresentationFormat>On-screen Show (4:3)</PresentationFormat>
  <Paragraphs>199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2014 DVCS Run Preparations</vt:lpstr>
      <vt:lpstr>Three models:</vt:lpstr>
      <vt:lpstr>DVCS Cabling</vt:lpstr>
      <vt:lpstr>New (skinny) support for DVCS Stand  HRS-L: 20.2°; HRS-R: –43°; DVCS:–8.5°</vt:lpstr>
      <vt:lpstr>New (skinny) support for DVCS Stand  HRS-L: 20.2°; HRS-R: –43°; DVCS:–8.5°</vt:lpstr>
      <vt:lpstr>DVCS: –8.5° and 2.0 m from target center (minimum distance 1.5 m)</vt:lpstr>
      <vt:lpstr>Angle Restrictions (Approximate, to be revised)</vt:lpstr>
      <vt:lpstr>Scattering Chamber</vt:lpstr>
      <vt:lpstr>E12-04-114 DVCS Kinematics:      nucl-ex/0609015</vt:lpstr>
      <vt:lpstr>GMp Proposal</vt:lpstr>
      <vt:lpstr>Cryotargets</vt:lpstr>
      <vt:lpstr>Detector Configuration</vt:lpstr>
      <vt:lpstr>2013</vt:lpstr>
    </vt:vector>
  </TitlesOfParts>
  <Company>ODU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Hyde</dc:creator>
  <cp:lastModifiedBy>Charles Earl Hyde</cp:lastModifiedBy>
  <cp:revision>38</cp:revision>
  <cp:lastPrinted>2012-09-21T14:41:39Z</cp:lastPrinted>
  <dcterms:created xsi:type="dcterms:W3CDTF">2012-09-21T13:14:35Z</dcterms:created>
  <dcterms:modified xsi:type="dcterms:W3CDTF">2012-11-13T08:01:55Z</dcterms:modified>
</cp:coreProperties>
</file>