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8" r:id="rId1"/>
  </p:sldMasterIdLst>
  <p:notesMasterIdLst>
    <p:notesMasterId r:id="rId10"/>
  </p:notesMasterIdLst>
  <p:sldIdLst>
    <p:sldId id="256" r:id="rId2"/>
    <p:sldId id="261" r:id="rId3"/>
    <p:sldId id="263" r:id="rId4"/>
    <p:sldId id="269" r:id="rId5"/>
    <p:sldId id="268" r:id="rId6"/>
    <p:sldId id="262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009900"/>
    <a:srgbClr val="2F0F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59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Haga clic para modificar el estilo de texto del patrón</a:t>
            </a:r>
          </a:p>
          <a:p>
            <a:pPr lvl="1"/>
            <a:r>
              <a:rPr lang="en-US" noProof="0" smtClean="0"/>
              <a:t>Segundo nivel</a:t>
            </a:r>
          </a:p>
          <a:p>
            <a:pPr lvl="2"/>
            <a:r>
              <a:rPr lang="en-US" noProof="0" smtClean="0"/>
              <a:t>Tercer nivel</a:t>
            </a:r>
          </a:p>
          <a:p>
            <a:pPr lvl="3"/>
            <a:r>
              <a:rPr lang="en-US" noProof="0" smtClean="0"/>
              <a:t>Cuarto nivel</a:t>
            </a:r>
          </a:p>
          <a:p>
            <a:pPr lvl="4"/>
            <a:r>
              <a:rPr lang="en-US" noProof="0" smtClean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dirty="0" smtClean="0"/>
              <a:t>F. </a:t>
            </a:r>
            <a:r>
              <a:rPr lang="en-US" dirty="0" err="1" smtClean="0"/>
              <a:t>Fassi</a:t>
            </a: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88C49E9-19C5-4FB0-945E-24F552B378DA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C38A4A-1CAE-4A73-91C2-3E39AB0ADAA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88C49E9-19C5-4FB0-945E-24F552B378D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2/19/2008</a:t>
            </a:r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F. Fassi, CMS meeting </a:t>
            </a:r>
            <a:endParaRPr lang="en-US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2ECB59-ECE1-4626-BEC6-5AD8CBD9EB39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2/19/2008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F. Fassi, CMS meeting 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27C08C-FF5A-4F25-8565-78B847E87B05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2/19/2008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F. Fassi, CMS meeting 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560261C-1F88-487A-8D78-A5CB3B101510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2/19/2008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F. Fassi, CMS meeting 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210418-1070-43CA-BC05-799E2DDE25FA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2/19/2008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F. Fassi, CMS meeting </a:t>
            </a:r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65EF4DB-2A28-4BCB-BBF2-5E12E091754B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2/19/2008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F. Fassi, CMS meeting 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F1D4976-53C6-45D9-BD7C-1F0528B1529D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2/19/2008</a:t>
            </a:r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F. Fassi, CMS meeting </a:t>
            </a:r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95EDF9-39B8-4A9A-A2BF-248D593CB911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2/19/2008</a:t>
            </a:r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F. Fassi, CMS meeting 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DF105C-6674-441D-A5D4-E855EF9C750C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2/19/2008</a:t>
            </a:r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F. Fassi, CMS meeting 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71C0E6-6B2A-4A7C-A4BF-CD0836BE3264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2/19/2008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F. Fassi, CMS meeting 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FD016E-7E34-4FEE-9B90-C4AAD5CF05F8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2/19/2008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F. Fassi, CMS meeting 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0EE63B9-4137-4B5E-884E-6ABE1B496269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2/19/2008</a:t>
            </a:r>
            <a:endParaRPr lang="en-US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F. Fassi, CMS meeting 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282BD446-C874-4E14-B9A8-CEAD7B7A0E9B}" type="slidenum">
              <a:rPr lang="en-US" smtClean="0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5122863" y="6659563"/>
            <a:ext cx="40576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 b="1">
                <a:solidFill>
                  <a:schemeClr val="bg2"/>
                </a:solidFill>
                <a:latin typeface="Trebuchet MS" pitchFamily="34" charset="0"/>
              </a:rPr>
              <a:t>Guillelmo Gomez-Ceballos – Josep Flix  [CCRC’08 meeting – 14th-Feb-2008]   </a:t>
            </a:r>
            <a:fld id="{638308BB-6539-4C91-9136-E44763015108}" type="slidenum">
              <a:rPr lang="en-US" sz="800" b="1">
                <a:solidFill>
                  <a:schemeClr val="bg2"/>
                </a:solidFill>
                <a:latin typeface="Trebuchet MS" pitchFamily="34" charset="0"/>
              </a:rPr>
              <a:pPr>
                <a:defRPr/>
              </a:pPr>
              <a:t>‹N°›</a:t>
            </a:fld>
            <a:endParaRPr lang="en-US" sz="800" b="1">
              <a:solidFill>
                <a:schemeClr val="bg2"/>
              </a:solidFill>
              <a:latin typeface="Trebuchet M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wiki.cern.ch/twiki/bin/view/CMS/T1ReprocessingCCRC0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857356" y="1000108"/>
            <a:ext cx="5575312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CMS 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Pre-Staging Test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algn="ctr">
              <a:defRPr/>
            </a:pPr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@ </a:t>
            </a:r>
          </a:p>
          <a:p>
            <a:pPr algn="ctr">
              <a:defRPr/>
            </a:pP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CC-IN2P3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1285852" y="3857628"/>
            <a:ext cx="5572164" cy="741804"/>
          </a:xfrm>
        </p:spPr>
        <p:txBody>
          <a:bodyPr>
            <a:normAutofit fontScale="92500"/>
          </a:bodyPr>
          <a:lstStyle/>
          <a:p>
            <a:pPr algn="ctr"/>
            <a:r>
              <a:rPr lang="en-US" sz="2400" u="sng" dirty="0" smtClean="0"/>
              <a:t>F. </a:t>
            </a:r>
            <a:r>
              <a:rPr lang="en-US" sz="2400" u="sng" dirty="0" err="1" smtClean="0"/>
              <a:t>Fassi</a:t>
            </a:r>
            <a:r>
              <a:rPr lang="en-US" sz="2400" dirty="0" smtClean="0"/>
              <a:t>, </a:t>
            </a:r>
            <a:r>
              <a:rPr lang="en-US" sz="2400" dirty="0" smtClean="0"/>
              <a:t>P</a:t>
            </a:r>
            <a:r>
              <a:rPr lang="en-US" sz="2400" dirty="0" smtClean="0"/>
              <a:t>. </a:t>
            </a:r>
            <a:r>
              <a:rPr lang="en-US" sz="2400" dirty="0" err="1" smtClean="0"/>
              <a:t>Gaillardon</a:t>
            </a:r>
            <a:r>
              <a:rPr lang="en-US" sz="2400" dirty="0" smtClean="0"/>
              <a:t>, N. </a:t>
            </a:r>
            <a:r>
              <a:rPr lang="en-US" sz="2400" dirty="0" err="1" smtClean="0"/>
              <a:t>Pukhaeva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algn="ctr"/>
            <a:r>
              <a:rPr lang="en-US" sz="2400" dirty="0" smtClean="0"/>
              <a:t>J</a:t>
            </a:r>
            <a:r>
              <a:rPr lang="en-US" sz="2400" dirty="0" smtClean="0"/>
              <a:t>. </a:t>
            </a:r>
            <a:r>
              <a:rPr lang="en-US" sz="2400" dirty="0" err="1" smtClean="0"/>
              <a:t>Shaeffer</a:t>
            </a:r>
            <a:r>
              <a:rPr lang="en-US" sz="2400" dirty="0" smtClean="0"/>
              <a:t>, </a:t>
            </a:r>
            <a:r>
              <a:rPr lang="en-US" sz="2400" dirty="0" smtClean="0"/>
              <a:t>A</a:t>
            </a:r>
            <a:r>
              <a:rPr lang="en-US" sz="2400" dirty="0" smtClean="0"/>
              <a:t>. </a:t>
            </a:r>
            <a:r>
              <a:rPr lang="en-US" sz="2400" dirty="0" err="1" smtClean="0"/>
              <a:t>Moskalenko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2/19/2008</a:t>
            </a:r>
            <a:endParaRPr lang="en-US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>
          <a:xfrm>
            <a:off x="2000232" y="5500703"/>
            <a:ext cx="3352800" cy="571503"/>
          </a:xfrm>
        </p:spPr>
        <p:txBody>
          <a:bodyPr/>
          <a:lstStyle/>
          <a:p>
            <a:pPr>
              <a:defRPr/>
            </a:pPr>
            <a:r>
              <a:rPr lang="en-US" sz="1400" dirty="0" smtClean="0"/>
              <a:t> CMS meeting, Feb. 19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2008 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4572000" cy="428628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Overview (I)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110179"/>
          </a:xfrm>
        </p:spPr>
        <p:txBody>
          <a:bodyPr>
            <a:normAutofit/>
          </a:bodyPr>
          <a:lstStyle/>
          <a:p>
            <a:pPr marL="356616" indent="-246888">
              <a:buFont typeface="Wingdings" pitchFamily="2" charset="2"/>
              <a:buChar char="Ø"/>
              <a:defRPr/>
            </a:pPr>
            <a:r>
              <a:rPr lang="en-US" sz="2200" dirty="0" smtClean="0">
                <a:latin typeface="Trebuchet MS" pitchFamily="34" charset="0"/>
              </a:rPr>
              <a:t>Pre-staging/Tape test was </a:t>
            </a:r>
            <a:r>
              <a:rPr lang="en-US" sz="2200" dirty="0" smtClean="0">
                <a:latin typeface="Trebuchet MS" pitchFamily="34" charset="0"/>
              </a:rPr>
              <a:t>proposed </a:t>
            </a:r>
            <a:r>
              <a:rPr lang="en-US" sz="2200" dirty="0" smtClean="0">
                <a:latin typeface="Trebuchet MS" pitchFamily="34" charset="0"/>
              </a:rPr>
              <a:t>by the </a:t>
            </a:r>
            <a:r>
              <a:rPr lang="en-US" sz="2200" dirty="0" smtClean="0">
                <a:latin typeface="Trebuchet MS" pitchFamily="34" charset="0"/>
              </a:rPr>
              <a:t>collaboration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Trebuchet MS" pitchFamily="34" charset="0"/>
            </a:endParaRPr>
          </a:p>
          <a:p>
            <a:pPr marL="356616" indent="-246888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The goal: measure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the pre-staging time from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HPSS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to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d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C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ache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, for  data kept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only on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Trebuchet MS" pitchFamily="34" charset="0"/>
              </a:rPr>
              <a:t>Tape</a:t>
            </a:r>
          </a:p>
          <a:p>
            <a:pPr marL="356616" indent="-246888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Trebuchet MS" pitchFamily="34" charset="0"/>
              </a:rPr>
              <a:t>At CC-IN2P3 two tests were performed for the staging purpose: </a:t>
            </a:r>
            <a:endParaRPr lang="en-US" sz="20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marL="640080" lvl="1" indent="-246888">
              <a:lnSpc>
                <a:spcPct val="120000"/>
              </a:lnSpc>
              <a:defRPr/>
            </a:pPr>
            <a:r>
              <a:rPr lang="en-US" sz="1800" dirty="0" smtClean="0">
                <a:solidFill>
                  <a:srgbClr val="FF0000"/>
                </a:solidFill>
                <a:latin typeface="Trebuchet MS" pitchFamily="34" charset="0"/>
              </a:rPr>
              <a:t>Based on </a:t>
            </a:r>
            <a:r>
              <a:rPr lang="en-US" sz="1800" dirty="0" err="1" smtClean="0">
                <a:solidFill>
                  <a:srgbClr val="FF0000"/>
                </a:solidFill>
                <a:latin typeface="Trebuchet MS" pitchFamily="34" charset="0"/>
              </a:rPr>
              <a:t>dccp</a:t>
            </a:r>
            <a:r>
              <a:rPr lang="en-US" sz="1800" dirty="0" smtClean="0">
                <a:solidFill>
                  <a:srgbClr val="FF0000"/>
                </a:solidFill>
                <a:latin typeface="Trebuchet MS" pitchFamily="34" charset="0"/>
              </a:rPr>
              <a:t> command: it consists in copying the files/dataset  from HPSS to local disk, via </a:t>
            </a:r>
            <a:r>
              <a:rPr lang="en-US" sz="1800" dirty="0" err="1" smtClean="0">
                <a:solidFill>
                  <a:srgbClr val="FF0000"/>
                </a:solidFill>
                <a:latin typeface="Trebuchet MS" pitchFamily="34" charset="0"/>
              </a:rPr>
              <a:t>d</a:t>
            </a:r>
            <a:r>
              <a:rPr lang="en-US" sz="1800" dirty="0" err="1" smtClean="0">
                <a:solidFill>
                  <a:srgbClr val="FF0000"/>
                </a:solidFill>
                <a:latin typeface="Trebuchet MS" pitchFamily="34" charset="0"/>
              </a:rPr>
              <a:t>C</a:t>
            </a:r>
            <a:r>
              <a:rPr lang="en-US" sz="1800" dirty="0" err="1" smtClean="0">
                <a:solidFill>
                  <a:srgbClr val="FF0000"/>
                </a:solidFill>
                <a:latin typeface="Trebuchet MS" pitchFamily="34" charset="0"/>
              </a:rPr>
              <a:t>ache</a:t>
            </a:r>
            <a:r>
              <a:rPr lang="en-US" sz="1800" dirty="0" smtClean="0">
                <a:solidFill>
                  <a:srgbClr val="FF0000"/>
                </a:solidFill>
                <a:latin typeface="Trebuchet MS" pitchFamily="34" charset="0"/>
              </a:rPr>
              <a:t>  </a:t>
            </a:r>
          </a:p>
          <a:p>
            <a:pPr marL="640080" lvl="1" indent="-246888">
              <a:lnSpc>
                <a:spcPct val="150000"/>
              </a:lnSpc>
              <a:defRPr/>
            </a:pPr>
            <a:r>
              <a:rPr lang="en-US" sz="2000" dirty="0" smtClean="0">
                <a:solidFill>
                  <a:srgbClr val="3333CC"/>
                </a:solidFill>
                <a:latin typeface="Trebuchet MS" pitchFamily="34" charset="0"/>
              </a:rPr>
              <a:t>Base </a:t>
            </a:r>
            <a:r>
              <a:rPr lang="en-US" sz="2000" dirty="0" smtClean="0">
                <a:solidFill>
                  <a:srgbClr val="3333CC"/>
                </a:solidFill>
                <a:latin typeface="Trebuchet MS" pitchFamily="34" charset="0"/>
              </a:rPr>
              <a:t>on open/close </a:t>
            </a:r>
            <a:r>
              <a:rPr lang="en-US" sz="2000" dirty="0" smtClean="0">
                <a:solidFill>
                  <a:srgbClr val="3333CC"/>
                </a:solidFill>
                <a:latin typeface="Trebuchet MS" pitchFamily="34" charset="0"/>
              </a:rPr>
              <a:t>function</a:t>
            </a:r>
            <a:r>
              <a:rPr lang="en-US" sz="2000" dirty="0" smtClean="0">
                <a:solidFill>
                  <a:srgbClr val="3333CC"/>
                </a:solidFill>
                <a:latin typeface="Trebuchet MS" pitchFamily="34" charset="0"/>
              </a:rPr>
              <a:t>: </a:t>
            </a:r>
            <a:r>
              <a:rPr lang="en-US" sz="2000" dirty="0" smtClean="0">
                <a:solidFill>
                  <a:srgbClr val="3333CC"/>
                </a:solidFill>
                <a:latin typeface="Trebuchet MS" pitchFamily="34" charset="0"/>
              </a:rPr>
              <a:t>it </a:t>
            </a:r>
            <a:r>
              <a:rPr lang="en-US" sz="2000" dirty="0" smtClean="0">
                <a:solidFill>
                  <a:srgbClr val="3333CC"/>
                </a:solidFill>
                <a:latin typeface="Trebuchet MS" pitchFamily="34" charset="0"/>
              </a:rPr>
              <a:t>consists in measuring </a:t>
            </a:r>
            <a:r>
              <a:rPr lang="en-US" sz="2000" dirty="0" smtClean="0">
                <a:solidFill>
                  <a:srgbClr val="3333CC"/>
                </a:solidFill>
                <a:latin typeface="Trebuchet MS" pitchFamily="34" charset="0"/>
              </a:rPr>
              <a:t>the file  </a:t>
            </a:r>
            <a:r>
              <a:rPr lang="en-US" sz="2000" dirty="0" smtClean="0">
                <a:solidFill>
                  <a:srgbClr val="3333CC"/>
                </a:solidFill>
                <a:latin typeface="Trebuchet MS" pitchFamily="34" charset="0"/>
              </a:rPr>
              <a:t>staging </a:t>
            </a:r>
            <a:r>
              <a:rPr lang="en-US" sz="2000" dirty="0" smtClean="0">
                <a:solidFill>
                  <a:srgbClr val="3333CC"/>
                </a:solidFill>
                <a:latin typeface="Trebuchet MS" pitchFamily="34" charset="0"/>
              </a:rPr>
              <a:t>statistics for HPSS </a:t>
            </a:r>
            <a:r>
              <a:rPr lang="en-US" sz="2000" dirty="0" smtClean="0">
                <a:solidFill>
                  <a:srgbClr val="3333CC"/>
                </a:solidFill>
                <a:latin typeface="Trebuchet MS" pitchFamily="34" charset="0"/>
              </a:rPr>
              <a:t>to </a:t>
            </a:r>
            <a:r>
              <a:rPr lang="en-US" sz="2000" dirty="0" err="1" smtClean="0">
                <a:solidFill>
                  <a:srgbClr val="3333CC"/>
                </a:solidFill>
                <a:latin typeface="Trebuchet MS" pitchFamily="34" charset="0"/>
              </a:rPr>
              <a:t>dCache</a:t>
            </a:r>
            <a:r>
              <a:rPr lang="en-US" sz="2000" dirty="0" smtClean="0">
                <a:solidFill>
                  <a:srgbClr val="3333CC"/>
                </a:solidFill>
                <a:latin typeface="Trebuchet MS" pitchFamily="34" charset="0"/>
              </a:rPr>
              <a:t> </a:t>
            </a:r>
            <a:r>
              <a:rPr lang="en-US" sz="2000" dirty="0" smtClean="0">
                <a:solidFill>
                  <a:srgbClr val="3333CC"/>
                </a:solidFill>
                <a:latin typeface="Trebuchet MS" pitchFamily="34" charset="0"/>
              </a:rPr>
              <a:t>transfers</a:t>
            </a:r>
            <a:endParaRPr lang="en-US" sz="2000" dirty="0" smtClean="0">
              <a:solidFill>
                <a:srgbClr val="3333CC"/>
              </a:solidFill>
              <a:latin typeface="Trebuchet MS" pitchFamily="34" charset="0"/>
            </a:endParaRPr>
          </a:p>
          <a:p>
            <a:pPr marL="356616" indent="-246888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Trebuchet MS" pitchFamily="34" charset="0"/>
              </a:rPr>
              <a:t>More </a:t>
            </a:r>
            <a:r>
              <a:rPr lang="en-US" sz="2000" dirty="0" smtClean="0">
                <a:latin typeface="Trebuchet MS" pitchFamily="34" charset="0"/>
              </a:rPr>
              <a:t>details and the test results from other CMS </a:t>
            </a:r>
            <a:r>
              <a:rPr lang="en-US" sz="2000" dirty="0" smtClean="0">
                <a:latin typeface="Trebuchet MS" pitchFamily="34" charset="0"/>
              </a:rPr>
              <a:t>Ts1:</a:t>
            </a:r>
            <a:endParaRPr lang="en-US" sz="2000" b="1" dirty="0" smtClean="0">
              <a:latin typeface="Trebuchet MS" pitchFamily="34" charset="0"/>
              <a:hlinkClick r:id="rId3"/>
            </a:endParaRPr>
          </a:p>
          <a:p>
            <a:pPr marL="356616" indent="-246888">
              <a:defRPr/>
            </a:pPr>
            <a:r>
              <a:rPr lang="en-US" sz="2000" b="1" dirty="0" smtClean="0">
                <a:latin typeface="Trebuchet MS" pitchFamily="34" charset="0"/>
                <a:hlinkClick r:id="rId3"/>
              </a:rPr>
              <a:t>https://twiki.cern.ch/twiki/bin/view/CMS/T1ReprocessingCCRC08</a:t>
            </a:r>
            <a:endParaRPr lang="en-US" sz="2000" dirty="0" smtClean="0">
              <a:latin typeface="Trebuchet MS" pitchFamily="34" charset="0"/>
            </a:endParaRPr>
          </a:p>
          <a:p>
            <a:pPr marL="356616" indent="-246888">
              <a:lnSpc>
                <a:spcPct val="160000"/>
              </a:lnSpc>
              <a:defRPr/>
            </a:pPr>
            <a:endParaRPr lang="en-US" sz="2300" dirty="0" smtClean="0">
              <a:latin typeface="Trebuchet MS" pitchFamily="34" charset="0"/>
            </a:endParaRPr>
          </a:p>
          <a:p>
            <a:pPr marL="640080" lvl="1" indent="-246888" fontAlgn="auto">
              <a:spcAft>
                <a:spcPts val="0"/>
              </a:spcAft>
              <a:buFontTx/>
              <a:buChar char="•"/>
              <a:defRPr/>
            </a:pPr>
            <a:endParaRPr lang="en-US" sz="2300" dirty="0" smtClean="0">
              <a:latin typeface="Trebuchet MS" pitchFamily="34" charset="0"/>
            </a:endParaRPr>
          </a:p>
          <a:p>
            <a:pPr marL="640080" lvl="1" indent="-246888" fontAlgn="auto">
              <a:spcAft>
                <a:spcPts val="0"/>
              </a:spcAft>
              <a:buFontTx/>
              <a:buChar char="•"/>
              <a:defRPr/>
            </a:pPr>
            <a:endParaRPr lang="en-US" sz="2000" dirty="0" smtClean="0">
              <a:latin typeface="Trebuchet MS" pitchFamily="34" charset="0"/>
            </a:endParaRPr>
          </a:p>
          <a:p>
            <a:pPr marL="640080" lvl="1" indent="-246888" fontAlgn="auto">
              <a:spcAft>
                <a:spcPts val="0"/>
              </a:spcAft>
              <a:buFontTx/>
              <a:buChar char="•"/>
              <a:defRPr/>
            </a:pPr>
            <a:endParaRPr lang="en-US" sz="2000" dirty="0" smtClean="0">
              <a:latin typeface="Trebuchet MS" pitchFamily="34" charset="0"/>
            </a:endParaRPr>
          </a:p>
          <a:p>
            <a:pPr marL="640080" lvl="1" indent="-246888" fontAlgn="auto">
              <a:spcAft>
                <a:spcPts val="0"/>
              </a:spcAft>
              <a:buFontTx/>
              <a:buChar char="•"/>
              <a:defRPr/>
            </a:pPr>
            <a:endParaRPr lang="en-US" sz="2000" dirty="0" smtClean="0">
              <a:latin typeface="Trebuchet MS" pitchFamily="34" charset="0"/>
            </a:endParaRPr>
          </a:p>
          <a:p>
            <a:pPr marL="640080" lvl="1" indent="-246888" fontAlgn="auto">
              <a:spcAft>
                <a:spcPts val="0"/>
              </a:spcAft>
              <a:buFontTx/>
              <a:buChar char="•"/>
              <a:defRPr/>
            </a:pPr>
            <a:endParaRPr lang="en-US" sz="2000" dirty="0" smtClean="0">
              <a:latin typeface="Trebuchet MS" pitchFamily="34" charset="0"/>
            </a:endParaRPr>
          </a:p>
          <a:p>
            <a:pPr marL="640080" lvl="1" indent="-246888" fontAlgn="auto">
              <a:spcAft>
                <a:spcPts val="0"/>
              </a:spcAft>
              <a:buFontTx/>
              <a:buChar char="•"/>
              <a:defRPr/>
            </a:pPr>
            <a:endParaRPr lang="en-US" sz="2000" dirty="0" smtClean="0">
              <a:latin typeface="Trebuchet MS" pitchFamily="34" charset="0"/>
            </a:endParaRPr>
          </a:p>
          <a:p>
            <a:pPr marL="640080" lvl="1" indent="-246888" fontAlgn="auto">
              <a:spcAft>
                <a:spcPts val="0"/>
              </a:spcAft>
              <a:buFontTx/>
              <a:buChar char="•"/>
              <a:defRPr/>
            </a:pPr>
            <a:endParaRPr lang="en-US" sz="2000" dirty="0" smtClean="0">
              <a:latin typeface="Trebuchet MS" pitchFamily="34" charset="0"/>
            </a:endParaRPr>
          </a:p>
          <a:p>
            <a:pPr marL="640080" lvl="1" indent="-246888" fontAlgn="auto">
              <a:spcAft>
                <a:spcPts val="0"/>
              </a:spcAft>
              <a:buFontTx/>
              <a:buChar char="•"/>
              <a:defRPr/>
            </a:pPr>
            <a:endParaRPr lang="en-US" sz="2000" dirty="0" smtClean="0">
              <a:latin typeface="Trebuchet MS" pitchFamily="34" charset="0"/>
            </a:endParaRPr>
          </a:p>
          <a:p>
            <a:pPr marL="640080" lvl="1" indent="-246888" fontAlgn="auto">
              <a:spcAft>
                <a:spcPts val="0"/>
              </a:spcAft>
              <a:buFontTx/>
              <a:buChar char="•"/>
              <a:defRPr/>
            </a:pPr>
            <a:endParaRPr lang="en-US" sz="2000" dirty="0" smtClean="0">
              <a:latin typeface="Trebuchet MS" pitchFamily="34" charset="0"/>
            </a:endParaRPr>
          </a:p>
          <a:p>
            <a:pPr marL="640080" lvl="1" indent="-246888" fontAlgn="auto">
              <a:spcAft>
                <a:spcPts val="0"/>
              </a:spcAft>
              <a:buFontTx/>
              <a:buChar char="•"/>
              <a:defRPr/>
            </a:pPr>
            <a:endParaRPr lang="en-US" sz="2000" dirty="0" smtClean="0">
              <a:latin typeface="Trebuchet MS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•"/>
              <a:defRPr/>
            </a:pPr>
            <a:endParaRPr lang="en-US" sz="2800" dirty="0" smtClean="0">
              <a:latin typeface="Trebuchet MS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•"/>
              <a:defRPr/>
            </a:pPr>
            <a:endParaRPr lang="en-US" sz="2800" dirty="0" smtClean="0">
              <a:latin typeface="Trebuchet MS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57236"/>
          </a:xfrm>
        </p:spPr>
        <p:txBody>
          <a:bodyPr/>
          <a:lstStyle/>
          <a:p>
            <a:r>
              <a:rPr lang="en-US" dirty="0" smtClean="0"/>
              <a:t>Overview </a:t>
            </a:r>
            <a:r>
              <a:rPr lang="en-US" dirty="0" smtClean="0"/>
              <a:t>(II)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57158" y="1142984"/>
            <a:ext cx="8501122" cy="5181617"/>
          </a:xfrm>
        </p:spPr>
        <p:txBody>
          <a:bodyPr>
            <a:normAutofit/>
          </a:bodyPr>
          <a:lstStyle/>
          <a:p>
            <a:pPr marL="356616" indent="-246888">
              <a:lnSpc>
                <a:spcPct val="160000"/>
              </a:lnSpc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Trebuchet MS" pitchFamily="34" charset="0"/>
              </a:rPr>
              <a:t>A </a:t>
            </a:r>
            <a:r>
              <a:rPr lang="en-US" sz="2000" dirty="0" smtClean="0">
                <a:latin typeface="Trebuchet MS" pitchFamily="34" charset="0"/>
              </a:rPr>
              <a:t>complete RECO dataset of </a:t>
            </a:r>
            <a:r>
              <a:rPr lang="en-US" sz="2000" dirty="0" smtClean="0">
                <a:latin typeface="Trebuchet MS" pitchFamily="34" charset="0"/>
              </a:rPr>
              <a:t>~10TB </a:t>
            </a:r>
            <a:r>
              <a:rPr lang="en-US" sz="2000" dirty="0" smtClean="0">
                <a:latin typeface="Trebuchet MS" pitchFamily="34" charset="0"/>
              </a:rPr>
              <a:t>size was </a:t>
            </a:r>
            <a:r>
              <a:rPr lang="en-US" sz="2000" dirty="0" smtClean="0">
                <a:latin typeface="Trebuchet MS" pitchFamily="34" charset="0"/>
              </a:rPr>
              <a:t>chosen:</a:t>
            </a:r>
          </a:p>
          <a:p>
            <a:pPr marL="356616" indent="-246888">
              <a:lnSpc>
                <a:spcPct val="160000"/>
              </a:lnSpc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Trebuchet MS" pitchFamily="34" charset="0"/>
              </a:rPr>
              <a:t>(</a:t>
            </a:r>
            <a:r>
              <a:rPr lang="en-US" sz="2000" dirty="0" smtClean="0"/>
              <a:t>/CSA07Electron/CMSSW_1_6_7-CSA07-Tier0-A1-Chowder/RECO)</a:t>
            </a:r>
            <a:endParaRPr lang="en-US" sz="2000" dirty="0" smtClean="0">
              <a:latin typeface="Trebuchet MS" pitchFamily="34" charset="0"/>
            </a:endParaRPr>
          </a:p>
          <a:p>
            <a:pPr marL="356616" indent="-246888">
              <a:lnSpc>
                <a:spcPct val="160000"/>
              </a:lnSpc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Trebuchet MS" pitchFamily="34" charset="0"/>
              </a:rPr>
              <a:t>The dataset </a:t>
            </a:r>
            <a:r>
              <a:rPr lang="en-US" sz="2000" dirty="0" smtClean="0">
                <a:latin typeface="Trebuchet MS" pitchFamily="34" charset="0"/>
              </a:rPr>
              <a:t>is kept </a:t>
            </a:r>
            <a:r>
              <a:rPr lang="en-US" sz="2000" dirty="0" smtClean="0">
                <a:latin typeface="Trebuchet MS" pitchFamily="34" charset="0"/>
              </a:rPr>
              <a:t>in </a:t>
            </a:r>
            <a:r>
              <a:rPr lang="en-US" sz="2000" dirty="0" smtClean="0">
                <a:latin typeface="Trebuchet MS" pitchFamily="34" charset="0"/>
              </a:rPr>
              <a:t>our HPSS </a:t>
            </a:r>
          </a:p>
          <a:p>
            <a:pPr marL="356616" indent="-246888"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smtClean="0">
                <a:latin typeface="Trebuchet MS" pitchFamily="34" charset="0"/>
              </a:rPr>
              <a:t>It </a:t>
            </a:r>
            <a:r>
              <a:rPr lang="en-US" sz="2000" dirty="0" smtClean="0">
                <a:latin typeface="Trebuchet MS" pitchFamily="34" charset="0"/>
              </a:rPr>
              <a:t>contains “</a:t>
            </a:r>
            <a:r>
              <a:rPr lang="en-US" sz="2000" dirty="0" smtClean="0">
                <a:latin typeface="Trebuchet MS" pitchFamily="34" charset="0"/>
              </a:rPr>
              <a:t>11061” </a:t>
            </a:r>
            <a:r>
              <a:rPr lang="en-US" sz="2000" dirty="0" smtClean="0">
                <a:latin typeface="Trebuchet MS" pitchFamily="34" charset="0"/>
              </a:rPr>
              <a:t>files of 1GB size </a:t>
            </a:r>
            <a:r>
              <a:rPr lang="en-US" sz="2000" dirty="0" smtClean="0">
                <a:latin typeface="Trebuchet MS" pitchFamily="34" charset="0"/>
              </a:rPr>
              <a:t>each   </a:t>
            </a:r>
          </a:p>
          <a:p>
            <a:pPr marL="356616" indent="-246888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Trebuchet MS" pitchFamily="34" charset="0"/>
              </a:rPr>
              <a:t>The </a:t>
            </a:r>
            <a:r>
              <a:rPr lang="en-US" sz="2000" dirty="0" smtClean="0">
                <a:latin typeface="Trebuchet MS" pitchFamily="34" charset="0"/>
              </a:rPr>
              <a:t>files are distributed among 68 </a:t>
            </a:r>
            <a:r>
              <a:rPr lang="en-US" sz="2000" dirty="0" smtClean="0">
                <a:latin typeface="Trebuchet MS" pitchFamily="34" charset="0"/>
              </a:rPr>
              <a:t>Tapes as follows:</a:t>
            </a:r>
            <a:endParaRPr lang="en-US" sz="2000" dirty="0" smtClean="0">
              <a:latin typeface="Trebuchet MS" pitchFamily="34" charset="0"/>
            </a:endParaRPr>
          </a:p>
          <a:p>
            <a:pPr lvl="2" indent="-246888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2F0FA3"/>
                </a:solidFill>
                <a:latin typeface="Trebuchet MS" pitchFamily="34" charset="0"/>
              </a:rPr>
              <a:t>22 </a:t>
            </a:r>
            <a:r>
              <a:rPr lang="en-US" sz="1800" dirty="0" smtClean="0">
                <a:solidFill>
                  <a:srgbClr val="2F0FA3"/>
                </a:solidFill>
                <a:latin typeface="Trebuchet MS" pitchFamily="34" charset="0"/>
              </a:rPr>
              <a:t>tapes have </a:t>
            </a:r>
            <a:r>
              <a:rPr lang="en-US" sz="1800" dirty="0" smtClean="0">
                <a:solidFill>
                  <a:srgbClr val="2F0FA3"/>
                </a:solidFill>
                <a:latin typeface="Trebuchet MS" pitchFamily="34" charset="0"/>
              </a:rPr>
              <a:t>fewer </a:t>
            </a:r>
            <a:r>
              <a:rPr lang="en-US" sz="1800" dirty="0" smtClean="0">
                <a:solidFill>
                  <a:srgbClr val="2F0FA3"/>
                </a:solidFill>
                <a:latin typeface="Trebuchet MS" pitchFamily="34" charset="0"/>
              </a:rPr>
              <a:t>than 10 files</a:t>
            </a:r>
          </a:p>
          <a:p>
            <a:pPr lvl="2" indent="-246888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2F0FA3"/>
                </a:solidFill>
                <a:latin typeface="Trebuchet MS" pitchFamily="34" charset="0"/>
              </a:rPr>
              <a:t>16 </a:t>
            </a:r>
            <a:r>
              <a:rPr lang="en-US" sz="1800" dirty="0" smtClean="0">
                <a:solidFill>
                  <a:srgbClr val="2F0FA3"/>
                </a:solidFill>
                <a:latin typeface="Trebuchet MS" pitchFamily="34" charset="0"/>
              </a:rPr>
              <a:t>tapes have </a:t>
            </a:r>
            <a:r>
              <a:rPr lang="en-US" sz="1800" dirty="0" smtClean="0">
                <a:solidFill>
                  <a:srgbClr val="2F0FA3"/>
                </a:solidFill>
                <a:latin typeface="Trebuchet MS" pitchFamily="34" charset="0"/>
              </a:rPr>
              <a:t>from 10 to </a:t>
            </a:r>
            <a:r>
              <a:rPr lang="en-US" sz="1800" dirty="0" smtClean="0">
                <a:solidFill>
                  <a:srgbClr val="2F0FA3"/>
                </a:solidFill>
                <a:latin typeface="Trebuchet MS" pitchFamily="34" charset="0"/>
              </a:rPr>
              <a:t>100 files </a:t>
            </a:r>
          </a:p>
          <a:p>
            <a:pPr lvl="2" indent="-246888" fontAlgn="auto">
              <a:lnSpc>
                <a:spcPct val="15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dirty="0" smtClean="0">
                <a:solidFill>
                  <a:srgbClr val="2F0FA3"/>
                </a:solidFill>
                <a:latin typeface="Trebuchet MS" pitchFamily="34" charset="0"/>
              </a:rPr>
              <a:t> 30 tapes have more than 100 </a:t>
            </a:r>
            <a:r>
              <a:rPr lang="en-US" sz="1800" dirty="0" smtClean="0">
                <a:solidFill>
                  <a:srgbClr val="2F0FA3"/>
                </a:solidFill>
                <a:latin typeface="Trebuchet MS" pitchFamily="34" charset="0"/>
              </a:rPr>
              <a:t>files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2400" dirty="0" smtClean="0">
              <a:latin typeface="Trebuchet MS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400" dirty="0" smtClean="0">
              <a:latin typeface="Trebuchet MS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Char char="•"/>
              <a:defRPr/>
            </a:pPr>
            <a:endParaRPr lang="en-US" sz="2800" dirty="0" smtClean="0">
              <a:latin typeface="Trebuchet MS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00034" y="1428736"/>
            <a:ext cx="8286808" cy="4500594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Plan:</a:t>
            </a:r>
            <a:endParaRPr lang="en-US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latin typeface="Trebuchet MS" pitchFamily="34" charset="0"/>
              </a:rPr>
              <a:t>All dataset files were removed from </a:t>
            </a:r>
            <a:r>
              <a:rPr lang="en-US" sz="2000" dirty="0" err="1" smtClean="0">
                <a:latin typeface="Trebuchet MS" pitchFamily="34" charset="0"/>
              </a:rPr>
              <a:t>dcache</a:t>
            </a:r>
            <a:r>
              <a:rPr lang="en-US" sz="2000" dirty="0" smtClean="0">
                <a:latin typeface="Trebuchet MS" pitchFamily="34" charset="0"/>
              </a:rPr>
              <a:t>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latin typeface="Trebuchet MS" pitchFamily="34" charset="0"/>
              </a:rPr>
              <a:t>A </a:t>
            </a:r>
            <a:r>
              <a:rPr lang="en-US" sz="2000" dirty="0" smtClean="0">
                <a:latin typeface="Trebuchet MS" pitchFamily="34" charset="0"/>
              </a:rPr>
              <a:t>script based on “</a:t>
            </a:r>
            <a:r>
              <a:rPr lang="en-US" sz="2000" dirty="0" err="1" smtClean="0">
                <a:latin typeface="Trebuchet MS" pitchFamily="34" charset="0"/>
              </a:rPr>
              <a:t>dccp</a:t>
            </a:r>
            <a:r>
              <a:rPr lang="en-US" sz="2000" dirty="0" smtClean="0">
                <a:latin typeface="Trebuchet MS" pitchFamily="34" charset="0"/>
              </a:rPr>
              <a:t>” command was implemented </a:t>
            </a:r>
            <a:endParaRPr lang="en-US" sz="2000" dirty="0" smtClean="0">
              <a:latin typeface="Trebuchet MS" pitchFamily="34" charset="0"/>
            </a:endParaRPr>
          </a:p>
          <a:p>
            <a:pPr marL="640080" lvl="1" indent="-246888">
              <a:buFont typeface="Wingdings 2"/>
              <a:buChar char=""/>
              <a:defRPr/>
            </a:pPr>
            <a:r>
              <a:rPr lang="en-US" sz="2000" dirty="0" smtClean="0">
                <a:latin typeface="Trebuchet MS" pitchFamily="34" charset="0"/>
              </a:rPr>
              <a:t>The test was sequentially performed over the complete list  </a:t>
            </a:r>
          </a:p>
          <a:p>
            <a:pPr marL="274320" indent="-274320">
              <a:buClr>
                <a:schemeClr val="accent3"/>
              </a:buClr>
              <a:defRPr/>
            </a:pPr>
            <a:endParaRPr lang="en-US" sz="24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</a:endParaRPr>
          </a:p>
          <a:p>
            <a:pPr marL="274320" indent="-274320">
              <a:buClr>
                <a:schemeClr val="accent3"/>
              </a:buClr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 Procedure:</a:t>
            </a:r>
            <a:endParaRPr lang="en-US" sz="3200" dirty="0" smtClean="0">
              <a:latin typeface="Trebuchet MS" pitchFamily="34" charset="0"/>
            </a:endParaRPr>
          </a:p>
          <a:p>
            <a:pPr marL="640080" lvl="1" indent="-246888" fontAlgn="auto">
              <a:lnSpc>
                <a:spcPct val="11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latin typeface="Trebuchet MS" pitchFamily="34" charset="0"/>
              </a:rPr>
              <a:t>The script was executed on CMS VO BO</a:t>
            </a:r>
          </a:p>
          <a:p>
            <a:pPr marL="877824" lvl="2" indent="-246888">
              <a:lnSpc>
                <a:spcPct val="110000"/>
              </a:lnSpc>
              <a:buFont typeface="Wingdings 2"/>
              <a:buChar char=""/>
              <a:defRPr/>
            </a:pPr>
            <a:r>
              <a:rPr lang="en-US" sz="1300" dirty="0" smtClean="0">
                <a:latin typeface="Trebuchet MS" pitchFamily="34" charset="0"/>
              </a:rPr>
              <a:t> </a:t>
            </a:r>
            <a:r>
              <a:rPr lang="en-US" sz="1800" dirty="0" smtClean="0">
                <a:latin typeface="Trebuchet MS" pitchFamily="34" charset="0"/>
              </a:rPr>
              <a:t>HPSS </a:t>
            </a:r>
            <a:r>
              <a:rPr lang="en-US" sz="1800" dirty="0" smtClean="0">
                <a:latin typeface="Trebuchet MS" pitchFamily="34" charset="0"/>
                <a:sym typeface="Wingdings" pitchFamily="2" charset="2"/>
              </a:rPr>
              <a:t> </a:t>
            </a:r>
            <a:r>
              <a:rPr lang="en-US" sz="1800" dirty="0" err="1" smtClean="0">
                <a:latin typeface="Trebuchet MS" pitchFamily="34" charset="0"/>
                <a:sym typeface="Wingdings" pitchFamily="2" charset="2"/>
              </a:rPr>
              <a:t>dCache</a:t>
            </a:r>
            <a:r>
              <a:rPr lang="en-US" sz="1800" dirty="0" smtClean="0">
                <a:latin typeface="Trebuchet MS" pitchFamily="34" charset="0"/>
                <a:sym typeface="Wingdings" pitchFamily="2" charset="2"/>
              </a:rPr>
              <a:t> pools  local disk</a:t>
            </a:r>
            <a:endParaRPr lang="en-US" sz="1800" dirty="0" smtClean="0">
              <a:latin typeface="Trebuchet MS" pitchFamily="34" charset="0"/>
            </a:endParaRP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dCache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smtClean="0">
                <a:latin typeface="Trebuchet MS" pitchFamily="34" charset="0"/>
                <a:sym typeface="Wingdings" pitchFamily="2" charset="2"/>
              </a:rPr>
              <a:t>VO BOX bandwidth is </a:t>
            </a:r>
            <a:r>
              <a:rPr lang="en-US" sz="2000" dirty="0" smtClean="0">
                <a:latin typeface="Trebuchet MS" pitchFamily="34" charset="0"/>
              </a:rPr>
              <a:t>100MB/s</a:t>
            </a:r>
          </a:p>
          <a:p>
            <a:pPr marL="877824" lvl="2" indent="-246888">
              <a:buFont typeface="Wingdings 2"/>
              <a:buChar char=""/>
              <a:defRPr/>
            </a:pPr>
            <a:r>
              <a:rPr lang="en-US" sz="1800" dirty="0" smtClean="0">
                <a:latin typeface="Trebuchet MS" pitchFamily="34" charset="0"/>
              </a:rPr>
              <a:t> ~10 sec per file (1GB) </a:t>
            </a:r>
            <a:endParaRPr lang="en-US" sz="1800" dirty="0" smtClean="0">
              <a:latin typeface="Trebuchet MS" pitchFamily="34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2/19/2008</a:t>
            </a:r>
            <a:endParaRPr lang="en-US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Fassi, CMS meeting </a:t>
            </a:r>
            <a:endParaRPr lang="en-US"/>
          </a:p>
        </p:txBody>
      </p:sp>
      <p:sp>
        <p:nvSpPr>
          <p:cNvPr id="9" name="Titre 3"/>
          <p:cNvSpPr txBox="1">
            <a:spLocks/>
          </p:cNvSpPr>
          <p:nvPr/>
        </p:nvSpPr>
        <p:spPr>
          <a:xfrm>
            <a:off x="500034" y="500042"/>
            <a:ext cx="4643470" cy="85725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rebuchet MS" pitchFamily="34" charset="0"/>
                <a:ea typeface="+mj-ea"/>
                <a:cs typeface="+mj-cs"/>
              </a:rPr>
              <a:t>Pre-staging:Test-1 (I)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357298"/>
            <a:ext cx="8183880" cy="4187952"/>
          </a:xfrm>
        </p:spPr>
        <p:txBody>
          <a:bodyPr>
            <a:normAutofit fontScale="77500" lnSpcReduction="20000"/>
          </a:bodyPr>
          <a:lstStyle/>
          <a:p>
            <a:pPr marL="274320" indent="-274320">
              <a:lnSpc>
                <a:spcPct val="150000"/>
              </a:lnSpc>
              <a:buClr>
                <a:schemeClr val="accent3"/>
              </a:buClr>
              <a:defRPr/>
            </a:pPr>
            <a:r>
              <a:rPr 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Results:</a:t>
            </a:r>
            <a:endParaRPr lang="en-US" sz="3600" dirty="0" smtClean="0">
              <a:latin typeface="Trebuchet MS" pitchFamily="34" charset="0"/>
            </a:endParaRPr>
          </a:p>
          <a:p>
            <a:pPr marL="356616" indent="-246888">
              <a:defRPr/>
            </a:pPr>
            <a:r>
              <a:rPr lang="en-US" dirty="0" smtClean="0">
                <a:latin typeface="Trebuchet MS" pitchFamily="34" charset="0"/>
              </a:rPr>
              <a:t>The time required to </a:t>
            </a:r>
            <a:r>
              <a:rPr lang="en-US" dirty="0" smtClean="0">
                <a:latin typeface="Trebuchet MS" pitchFamily="34" charset="0"/>
              </a:rPr>
              <a:t>copy 2228 files from </a:t>
            </a:r>
            <a:r>
              <a:rPr lang="en-US" dirty="0" smtClean="0">
                <a:latin typeface="Trebuchet MS" pitchFamily="34" charset="0"/>
              </a:rPr>
              <a:t>HPSS to local disk , via </a:t>
            </a:r>
            <a:r>
              <a:rPr lang="en-US" dirty="0" err="1" smtClean="0">
                <a:latin typeface="Trebuchet MS" pitchFamily="34" charset="0"/>
              </a:rPr>
              <a:t>dCache</a:t>
            </a:r>
            <a:r>
              <a:rPr lang="en-US" dirty="0" smtClean="0">
                <a:latin typeface="Trebuchet MS" pitchFamily="34" charset="0"/>
              </a:rPr>
              <a:t> is:</a:t>
            </a:r>
          </a:p>
          <a:p>
            <a:pPr marL="877824" lvl="2" indent="-246888">
              <a:lnSpc>
                <a:spcPct val="170000"/>
              </a:lnSpc>
              <a:buFont typeface="Wingdings 2"/>
              <a:buChar char=""/>
              <a:defRPr/>
            </a:pPr>
            <a:r>
              <a:rPr lang="en-US" sz="2600" dirty="0" smtClean="0">
                <a:latin typeface="Trebuchet MS" pitchFamily="34" charset="0"/>
              </a:rPr>
              <a:t> </a:t>
            </a:r>
            <a:r>
              <a:rPr lang="en-US" sz="2600" dirty="0" smtClean="0">
                <a:solidFill>
                  <a:srgbClr val="C00000"/>
                </a:solidFill>
                <a:latin typeface="Trebuchet MS" pitchFamily="34" charset="0"/>
              </a:rPr>
              <a:t>70 hours </a:t>
            </a:r>
            <a:endParaRPr lang="en-US" sz="2600" dirty="0" smtClean="0">
              <a:solidFill>
                <a:srgbClr val="C00000"/>
              </a:solidFill>
              <a:latin typeface="Trebuchet MS" pitchFamily="34" charset="0"/>
            </a:endParaRPr>
          </a:p>
          <a:p>
            <a:pPr marL="356616" indent="-246888">
              <a:lnSpc>
                <a:spcPct val="160000"/>
              </a:lnSpc>
              <a:defRPr/>
            </a:pPr>
            <a:r>
              <a:rPr lang="en-US" dirty="0" smtClean="0">
                <a:latin typeface="Trebuchet MS" pitchFamily="34" charset="0"/>
              </a:rPr>
              <a:t>The estimated time needed to </a:t>
            </a:r>
            <a:r>
              <a:rPr lang="en-US" dirty="0" smtClean="0">
                <a:latin typeface="Trebuchet MS" pitchFamily="34" charset="0"/>
              </a:rPr>
              <a:t>copy the </a:t>
            </a:r>
            <a:r>
              <a:rPr lang="en-US" dirty="0" smtClean="0">
                <a:latin typeface="Trebuchet MS" pitchFamily="34" charset="0"/>
              </a:rPr>
              <a:t>complete dataset</a:t>
            </a:r>
          </a:p>
          <a:p>
            <a:pPr marL="877824" lvl="2" indent="-246888">
              <a:lnSpc>
                <a:spcPct val="170000"/>
              </a:lnSpc>
              <a:buFont typeface="Wingdings 2"/>
              <a:buChar char=""/>
              <a:defRPr/>
            </a:pPr>
            <a:r>
              <a:rPr lang="en-US" sz="2600" dirty="0" smtClean="0">
                <a:solidFill>
                  <a:srgbClr val="C00000"/>
                </a:solidFill>
                <a:latin typeface="Trebuchet MS" pitchFamily="34" charset="0"/>
              </a:rPr>
              <a:t>Two weeks  (</a:t>
            </a:r>
            <a:r>
              <a:rPr lang="en-US" sz="2600" dirty="0" smtClean="0">
                <a:solidFill>
                  <a:srgbClr val="C00000"/>
                </a:solidFill>
                <a:latin typeface="Trebuchet MS" pitchFamily="34" charset="0"/>
                <a:sym typeface="Wingdings" pitchFamily="2" charset="2"/>
              </a:rPr>
              <a:t>Test was stopped because of these results)</a:t>
            </a:r>
          </a:p>
          <a:p>
            <a:pPr marL="640080" lvl="1" indent="-246888">
              <a:buNone/>
              <a:defRPr/>
            </a:pPr>
            <a:endParaRPr lang="en-US" sz="2400" dirty="0" smtClean="0">
              <a:solidFill>
                <a:srgbClr val="FF0000"/>
              </a:solidFill>
              <a:latin typeface="Trebuchet MS" pitchFamily="34" charset="0"/>
              <a:sym typeface="Wingdings" pitchFamily="2" charset="2"/>
            </a:endParaRPr>
          </a:p>
          <a:p>
            <a:pPr marL="356616" indent="-246888">
              <a:defRPr/>
            </a:pPr>
            <a:r>
              <a:rPr lang="en-US" dirty="0" smtClean="0">
                <a:latin typeface="Trebuchet MS" pitchFamily="34" charset="0"/>
              </a:rPr>
              <a:t>More details were presented by </a:t>
            </a:r>
            <a:r>
              <a:rPr lang="en-US" dirty="0" err="1" smtClean="0">
                <a:latin typeface="Trebuchet MS" pitchFamily="34" charset="0"/>
              </a:rPr>
              <a:t>Nelli</a:t>
            </a:r>
            <a:r>
              <a:rPr lang="en-US" dirty="0" smtClean="0">
                <a:latin typeface="Trebuchet MS" pitchFamily="34" charset="0"/>
              </a:rPr>
              <a:t> in the CMS meeting</a:t>
            </a:r>
            <a:r>
              <a:rPr lang="en-US" dirty="0" smtClean="0">
                <a:latin typeface="Trebuchet MS" pitchFamily="34" charset="0"/>
              </a:rPr>
              <a:t>:</a:t>
            </a:r>
          </a:p>
          <a:p>
            <a:pPr marL="356616" indent="-246888">
              <a:defRPr/>
            </a:pPr>
            <a:endParaRPr lang="en-US" dirty="0" smtClean="0">
              <a:latin typeface="Trebuchet MS" pitchFamily="34" charset="0"/>
            </a:endParaRPr>
          </a:p>
          <a:p>
            <a:pPr lvl="2" indent="-246888">
              <a:buFont typeface="Wingdings 2"/>
              <a:buChar char=""/>
              <a:defRPr/>
            </a:pPr>
            <a:r>
              <a:rPr lang="en-US" sz="2400" dirty="0" smtClean="0">
                <a:latin typeface="Trebuchet MS" pitchFamily="34" charset="0"/>
              </a:rPr>
              <a:t>http://indico.cern.ch/conferenceDisplay.py?confId=29005</a:t>
            </a:r>
          </a:p>
          <a:p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2/19/2008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Fassi, CMS meeting </a:t>
            </a:r>
            <a:endParaRPr lang="en-US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00063" y="428625"/>
            <a:ext cx="8183562" cy="857235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Pre-staging:Test-1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(II)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428625" y="357166"/>
            <a:ext cx="6500829" cy="714380"/>
          </a:xfrm>
        </p:spPr>
        <p:txBody>
          <a:bodyPr>
            <a:normAutofit/>
          </a:bodyPr>
          <a:lstStyle/>
          <a:p>
            <a:r>
              <a:rPr lang="en-US" dirty="0" smtClean="0"/>
              <a:t>Pre-staging Test-2 (I)</a:t>
            </a:r>
            <a:endParaRPr lang="en-US" dirty="0" smtClean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071546"/>
            <a:ext cx="8401080" cy="5253054"/>
          </a:xfrm>
        </p:spPr>
        <p:txBody>
          <a:bodyPr>
            <a:normAutofit/>
          </a:bodyPr>
          <a:lstStyle/>
          <a:p>
            <a:pPr marL="356616" indent="-246888">
              <a:defRPr/>
            </a:pPr>
            <a:r>
              <a:rPr lang="en-US" sz="2400" dirty="0" smtClean="0"/>
              <a:t>Plan and Procedure: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R</a:t>
            </a:r>
            <a:r>
              <a:rPr lang="en-US" sz="2000" dirty="0" smtClean="0"/>
              <a:t>emoved the pre-staged files from </a:t>
            </a:r>
            <a:r>
              <a:rPr lang="en-US" sz="2000" dirty="0" err="1" smtClean="0"/>
              <a:t>dcache</a:t>
            </a:r>
            <a:endParaRPr lang="en-US" sz="2000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Split the list of files to four separated lists (2765 files/list)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Implemented some scripts to perform the test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Submission the jobs to BQS, each one run over one list</a:t>
            </a:r>
            <a:endParaRPr lang="en-US" dirty="0" smtClean="0"/>
          </a:p>
          <a:p>
            <a:pPr marL="356616" indent="-246888">
              <a:lnSpc>
                <a:spcPct val="150000"/>
              </a:lnSpc>
              <a:defRPr/>
            </a:pPr>
            <a:r>
              <a:rPr lang="en-US" dirty="0" smtClean="0"/>
              <a:t> </a:t>
            </a:r>
            <a:endParaRPr lang="en-US" sz="2400" dirty="0" smtClean="0"/>
          </a:p>
          <a:p>
            <a:pPr marL="640080" lvl="1" indent="-246888">
              <a:defRPr/>
            </a:pPr>
            <a:r>
              <a:rPr lang="en-US" sz="2000" dirty="0" smtClean="0"/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2/19/2008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Fassi, CMS meeting </a:t>
            </a:r>
            <a:endParaRPr lang="en-US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71472" y="3286124"/>
          <a:ext cx="7858180" cy="2428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1571636"/>
                <a:gridCol w="1571636"/>
                <a:gridCol w="1571636"/>
                <a:gridCol w="1571636"/>
              </a:tblGrid>
              <a:tr h="600694">
                <a:tc>
                  <a:txBody>
                    <a:bodyPr/>
                    <a:lstStyle/>
                    <a:p>
                      <a:r>
                        <a:rPr lang="en-US" dirty="0" smtClean="0"/>
                        <a:t>Jobs/lists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Job_1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Job_2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Job_3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Job_4</a:t>
                      </a:r>
                      <a:endParaRPr lang="en-US" dirty="0"/>
                    </a:p>
                  </a:txBody>
                  <a:tcPr/>
                </a:tc>
              </a:tr>
              <a:tr h="914099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Date  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 12  </a:t>
                      </a:r>
                    </a:p>
                    <a:p>
                      <a:r>
                        <a:rPr lang="en-US" dirty="0" smtClean="0"/>
                        <a:t>14:37:54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 12</a:t>
                      </a:r>
                    </a:p>
                    <a:p>
                      <a:r>
                        <a:rPr lang="en-US" dirty="0" smtClean="0"/>
                        <a:t>14:39:50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Feb12</a:t>
                      </a:r>
                    </a:p>
                    <a:p>
                      <a:r>
                        <a:rPr lang="en-US" dirty="0" smtClean="0"/>
                        <a:t>14:39:50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 12</a:t>
                      </a:r>
                    </a:p>
                    <a:p>
                      <a:r>
                        <a:rPr lang="en-US" dirty="0" smtClean="0"/>
                        <a:t>14:39:55</a:t>
                      </a:r>
                      <a:endParaRPr lang="en-US" dirty="0"/>
                    </a:p>
                  </a:txBody>
                  <a:tcPr/>
                </a:tc>
              </a:tr>
              <a:tr h="914099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r>
                        <a:rPr lang="en-US" baseline="0" dirty="0" smtClean="0"/>
                        <a:t> End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 13 21:20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 17 04:15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 17 00:15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Feb 17 03:47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572428" cy="857256"/>
          </a:xfrm>
        </p:spPr>
        <p:txBody>
          <a:bodyPr>
            <a:normAutofit/>
          </a:bodyPr>
          <a:lstStyle/>
          <a:p>
            <a:r>
              <a:rPr lang="en-US" dirty="0" smtClean="0"/>
              <a:t>Pre-staging Test-2 (II)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571612"/>
            <a:ext cx="8643998" cy="4357718"/>
          </a:xfrm>
        </p:spPr>
        <p:txBody>
          <a:bodyPr>
            <a:normAutofit/>
          </a:bodyPr>
          <a:lstStyle/>
          <a:p>
            <a:r>
              <a:rPr lang="en-US" dirty="0" smtClean="0"/>
              <a:t>Results:</a:t>
            </a:r>
          </a:p>
          <a:p>
            <a:pPr lvl="1"/>
            <a:r>
              <a:rPr lang="en-US" dirty="0" smtClean="0"/>
              <a:t> F</a:t>
            </a:r>
            <a:r>
              <a:rPr lang="en-US" dirty="0" smtClean="0"/>
              <a:t>or JOB-1 the 2765 files were already in the HPSS disk (test-1)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To transfer 2765 files from HPSS disk to </a:t>
            </a:r>
            <a:r>
              <a:rPr lang="en-US" dirty="0" err="1" smtClean="0"/>
              <a:t>d</a:t>
            </a:r>
            <a:r>
              <a:rPr lang="en-US" dirty="0" err="1" smtClean="0"/>
              <a:t>c</a:t>
            </a:r>
            <a:r>
              <a:rPr lang="en-US" dirty="0" err="1" smtClean="0"/>
              <a:t>ache</a:t>
            </a:r>
            <a:r>
              <a:rPr lang="en-US" dirty="0" smtClean="0"/>
              <a:t> disk ~35h  were needed 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rgbClr val="C00000"/>
                </a:solidFill>
              </a:rPr>
              <a:t>For Jobs-2,3,4 the pre-staging time per subset is: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84h  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rgbClr val="C00000"/>
                </a:solidFill>
              </a:rPr>
              <a:t>The Average staging time per file is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140 sec,  (job-1 result was excluded)</a:t>
            </a:r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2/19/2008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Fassi, CMS meeting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1142984"/>
            <a:ext cx="8183880" cy="471490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en-US" sz="2400" dirty="0" smtClean="0"/>
              <a:t>The Pre-staging time per file (on tape) of 1GB size is 140 sec</a:t>
            </a:r>
          </a:p>
          <a:p>
            <a:pPr>
              <a:lnSpc>
                <a:spcPct val="170000"/>
              </a:lnSpc>
            </a:pPr>
            <a:r>
              <a:rPr lang="en-US" sz="2400" dirty="0" smtClean="0"/>
              <a:t>The Pre-staging time could be marginally improved </a:t>
            </a:r>
          </a:p>
          <a:p>
            <a:pPr lvl="1">
              <a:lnSpc>
                <a:spcPct val="170000"/>
              </a:lnSpc>
            </a:pPr>
            <a:r>
              <a:rPr lang="en-US" sz="2600" dirty="0" smtClean="0"/>
              <a:t> If the list of files is correctly sorted </a:t>
            </a:r>
          </a:p>
          <a:p>
            <a:endParaRPr lang="en-US" sz="2400" dirty="0" smtClean="0"/>
          </a:p>
          <a:p>
            <a:r>
              <a:rPr lang="en-US" sz="2400" dirty="0" smtClean="0"/>
              <a:t> The Staging process from tape is inherently sequential (file by file)</a:t>
            </a:r>
          </a:p>
          <a:p>
            <a:endParaRPr lang="en-US" sz="2800" dirty="0" smtClean="0"/>
          </a:p>
          <a:p>
            <a:pPr>
              <a:lnSpc>
                <a:spcPct val="110000"/>
              </a:lnSpc>
            </a:pPr>
            <a:r>
              <a:rPr lang="en-US" sz="2400" dirty="0" smtClean="0"/>
              <a:t>No errors happened during the whole process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There  will be more than 3PB of disks in </a:t>
            </a:r>
            <a:r>
              <a:rPr lang="en-US" sz="2400" dirty="0" err="1" smtClean="0"/>
              <a:t>dCache</a:t>
            </a:r>
            <a:endParaRPr lang="en-US" sz="2400" dirty="0" smtClean="0"/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No need for Pre-staging </a:t>
            </a:r>
          </a:p>
          <a:p>
            <a:pPr>
              <a:lnSpc>
                <a:spcPct val="110000"/>
              </a:lnSpc>
            </a:pPr>
            <a:endParaRPr lang="en-US" sz="2400" dirty="0" smtClean="0"/>
          </a:p>
          <a:p>
            <a:pPr>
              <a:lnSpc>
                <a:spcPct val="170000"/>
              </a:lnSpc>
            </a:pPr>
            <a:endParaRPr lang="en-US" sz="2400" dirty="0">
              <a:solidFill>
                <a:srgbClr val="009900"/>
              </a:solidFill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2/19/2008</a:t>
            </a:r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F. Fassi, CMS meeting </a:t>
            </a:r>
            <a:endParaRPr lang="en-US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908708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900</TotalTime>
  <Words>568</Words>
  <Application>Microsoft Office PowerPoint</Application>
  <PresentationFormat>Affichage à l'écran (4:3)</PresentationFormat>
  <Paragraphs>116</Paragraphs>
  <Slides>8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Constantia</vt:lpstr>
      <vt:lpstr>Wingdings 2</vt:lpstr>
      <vt:lpstr>Trebuchet MS</vt:lpstr>
      <vt:lpstr>Wingdings</vt:lpstr>
      <vt:lpstr>Aspect</vt:lpstr>
      <vt:lpstr>Diapositive 1</vt:lpstr>
      <vt:lpstr>Overview (I)</vt:lpstr>
      <vt:lpstr>Overview (II)</vt:lpstr>
      <vt:lpstr>Diapositive 4</vt:lpstr>
      <vt:lpstr>Pre-staging:Test-1 (II)</vt:lpstr>
      <vt:lpstr>Pre-staging Test-2 (I)</vt:lpstr>
      <vt:lpstr>Pre-staging Test-2 (II)</vt:lpstr>
      <vt:lpstr>CONCLUSION</vt:lpstr>
    </vt:vector>
  </TitlesOfParts>
  <Company>Dark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pepe</dc:creator>
  <cp:lastModifiedBy>FASSI Farida</cp:lastModifiedBy>
  <cp:revision>95</cp:revision>
  <dcterms:created xsi:type="dcterms:W3CDTF">2008-02-14T09:59:52Z</dcterms:created>
  <dcterms:modified xsi:type="dcterms:W3CDTF">2008-02-19T13:32:06Z</dcterms:modified>
</cp:coreProperties>
</file>